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473" r:id="rId2"/>
    <p:sldId id="475" r:id="rId3"/>
    <p:sldId id="492" r:id="rId4"/>
    <p:sldId id="525" r:id="rId5"/>
    <p:sldId id="498" r:id="rId6"/>
    <p:sldId id="495" r:id="rId7"/>
    <p:sldId id="504" r:id="rId8"/>
    <p:sldId id="526" r:id="rId9"/>
    <p:sldId id="527" r:id="rId10"/>
    <p:sldId id="528" r:id="rId11"/>
    <p:sldId id="503" r:id="rId12"/>
    <p:sldId id="512" r:id="rId13"/>
    <p:sldId id="517" r:id="rId14"/>
    <p:sldId id="518" r:id="rId15"/>
    <p:sldId id="500" r:id="rId16"/>
    <p:sldId id="505" r:id="rId17"/>
    <p:sldId id="506" r:id="rId18"/>
    <p:sldId id="508" r:id="rId19"/>
    <p:sldId id="515" r:id="rId20"/>
    <p:sldId id="513" r:id="rId21"/>
    <p:sldId id="516" r:id="rId22"/>
    <p:sldId id="459" r:id="rId23"/>
    <p:sldId id="520" r:id="rId24"/>
    <p:sldId id="523" r:id="rId25"/>
    <p:sldId id="522" r:id="rId26"/>
    <p:sldId id="521" r:id="rId27"/>
    <p:sldId id="488" r:id="rId28"/>
    <p:sldId id="524" r:id="rId29"/>
    <p:sldId id="494" r:id="rId30"/>
    <p:sldId id="493" r:id="rId31"/>
    <p:sldId id="496" r:id="rId32"/>
  </p:sldIdLst>
  <p:sldSz cx="12192000" cy="6858000"/>
  <p:notesSz cx="7010400" cy="92964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1" userDrawn="1">
          <p15:clr>
            <a:srgbClr val="A4A3A4"/>
          </p15:clr>
        </p15:guide>
        <p15:guide id="2" pos="381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30" autoAdjust="0"/>
    <p:restoredTop sz="54889" autoAdjust="0"/>
  </p:normalViewPr>
  <p:slideViewPr>
    <p:cSldViewPr snapToGrid="0" snapToObjects="1">
      <p:cViewPr varScale="1">
        <p:scale>
          <a:sx n="53" d="100"/>
          <a:sy n="53" d="100"/>
        </p:scale>
        <p:origin x="1214" y="48"/>
      </p:cViewPr>
      <p:guideLst>
        <p:guide orient="horz" pos="2081"/>
        <p:guide pos="3819"/>
      </p:guideLst>
    </p:cSldViewPr>
  </p:slideViewPr>
  <p:outlineViewPr>
    <p:cViewPr>
      <p:scale>
        <a:sx n="33" d="100"/>
        <a:sy n="33" d="100"/>
      </p:scale>
      <p:origin x="0" y="7806"/>
    </p:cViewPr>
  </p:outlineViewPr>
  <p:notesTextViewPr>
    <p:cViewPr>
      <p:scale>
        <a:sx n="3" d="2"/>
        <a:sy n="3" d="2"/>
      </p:scale>
      <p:origin x="0" y="-1978"/>
    </p:cViewPr>
  </p:notesTextViewPr>
  <p:sorterViewPr>
    <p:cViewPr>
      <p:scale>
        <a:sx n="100" d="100"/>
        <a:sy n="100" d="100"/>
      </p:scale>
      <p:origin x="0" y="0"/>
    </p:cViewPr>
  </p:sorterViewPr>
  <p:notesViewPr>
    <p:cSldViewPr snapToGrid="0" snapToObjects="1">
      <p:cViewPr varScale="1">
        <p:scale>
          <a:sx n="73" d="100"/>
          <a:sy n="73" d="100"/>
        </p:scale>
        <p:origin x="-291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utong\Dropbox\FlexRoute\ex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tong\Dropbox\FlexRoute\exp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Norm. raw scores + metrics breakdown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plot2!$AI$16</c:f>
              <c:strCache>
                <c:ptCount val="1"/>
                <c:pt idx="0">
                  <c:v>Wirelength</c:v>
                </c:pt>
              </c:strCache>
            </c:strRef>
          </c:tx>
          <c:spPr>
            <a:solidFill>
              <a:schemeClr val="accent1"/>
            </a:solidFill>
            <a:ln>
              <a:noFill/>
            </a:ln>
            <a:effectLst/>
          </c:spPr>
          <c:invertIfNegative val="0"/>
          <c:cat>
            <c:multiLvlStrRef>
              <c:f>plot2!$AG$17:$AH$45</c:f>
              <c:multiLvlStrCache>
                <c:ptCount val="29"/>
                <c:lvl>
                  <c:pt idx="0">
                    <c:v>TR</c:v>
                  </c:pt>
                  <c:pt idx="1">
                    <c:v>ISPD18</c:v>
                  </c:pt>
                  <c:pt idx="3">
                    <c:v>TR</c:v>
                  </c:pt>
                  <c:pt idx="4">
                    <c:v>ISPD18</c:v>
                  </c:pt>
                  <c:pt idx="6">
                    <c:v>TR</c:v>
                  </c:pt>
                  <c:pt idx="7">
                    <c:v>ISPD18</c:v>
                  </c:pt>
                  <c:pt idx="9">
                    <c:v>TR</c:v>
                  </c:pt>
                  <c:pt idx="10">
                    <c:v>ISPD18</c:v>
                  </c:pt>
                  <c:pt idx="12">
                    <c:v>TR</c:v>
                  </c:pt>
                  <c:pt idx="13">
                    <c:v>ISPD18</c:v>
                  </c:pt>
                  <c:pt idx="15">
                    <c:v>TR</c:v>
                  </c:pt>
                  <c:pt idx="16">
                    <c:v>ISPD18</c:v>
                  </c:pt>
                  <c:pt idx="18">
                    <c:v>TR</c:v>
                  </c:pt>
                  <c:pt idx="19">
                    <c:v>ISPD18</c:v>
                  </c:pt>
                  <c:pt idx="21">
                    <c:v>TR</c:v>
                  </c:pt>
                  <c:pt idx="22">
                    <c:v>ISPD18</c:v>
                  </c:pt>
                  <c:pt idx="24">
                    <c:v>TR</c:v>
                  </c:pt>
                  <c:pt idx="25">
                    <c:v>ISPD18</c:v>
                  </c:pt>
                  <c:pt idx="27">
                    <c:v>TR</c:v>
                  </c:pt>
                  <c:pt idx="28">
                    <c:v>ISPD18</c:v>
                  </c:pt>
                </c:lvl>
                <c:lvl>
                  <c:pt idx="0">
                    <c:v>test1</c:v>
                  </c:pt>
                  <c:pt idx="2">
                    <c:v> </c:v>
                  </c:pt>
                  <c:pt idx="3">
                    <c:v>test2</c:v>
                  </c:pt>
                  <c:pt idx="5">
                    <c:v> </c:v>
                  </c:pt>
                  <c:pt idx="6">
                    <c:v>test3</c:v>
                  </c:pt>
                  <c:pt idx="8">
                    <c:v> </c:v>
                  </c:pt>
                  <c:pt idx="9">
                    <c:v>test4</c:v>
                  </c:pt>
                  <c:pt idx="11">
                    <c:v> </c:v>
                  </c:pt>
                  <c:pt idx="12">
                    <c:v>test5</c:v>
                  </c:pt>
                  <c:pt idx="14">
                    <c:v> </c:v>
                  </c:pt>
                  <c:pt idx="15">
                    <c:v>test6</c:v>
                  </c:pt>
                  <c:pt idx="17">
                    <c:v> </c:v>
                  </c:pt>
                  <c:pt idx="18">
                    <c:v>test7</c:v>
                  </c:pt>
                  <c:pt idx="20">
                    <c:v> </c:v>
                  </c:pt>
                  <c:pt idx="21">
                    <c:v>test8</c:v>
                  </c:pt>
                  <c:pt idx="24">
                    <c:v>test9</c:v>
                  </c:pt>
                  <c:pt idx="26">
                    <c:v> </c:v>
                  </c:pt>
                  <c:pt idx="27">
                    <c:v>test10</c:v>
                  </c:pt>
                </c:lvl>
              </c:multiLvlStrCache>
            </c:multiLvlStrRef>
          </c:cat>
          <c:val>
            <c:numRef>
              <c:f>plot2!$AI$17:$AI$45</c:f>
              <c:numCache>
                <c:formatCode>General</c:formatCode>
                <c:ptCount val="29"/>
                <c:pt idx="0">
                  <c:v>0.59877999999999998</c:v>
                </c:pt>
                <c:pt idx="1">
                  <c:v>0.61099999999999999</c:v>
                </c:pt>
                <c:pt idx="3">
                  <c:v>0.71279999999999999</c:v>
                </c:pt>
                <c:pt idx="4">
                  <c:v>0.72299999999999998</c:v>
                </c:pt>
                <c:pt idx="6">
                  <c:v>0.51680000000000004</c:v>
                </c:pt>
                <c:pt idx="7">
                  <c:v>0.52500000000000002</c:v>
                </c:pt>
                <c:pt idx="9">
                  <c:v>0.27878000000000003</c:v>
                </c:pt>
                <c:pt idx="10">
                  <c:v>0.27300000000000002</c:v>
                </c:pt>
                <c:pt idx="12">
                  <c:v>0.22242000000000003</c:v>
                </c:pt>
                <c:pt idx="13">
                  <c:v>0.22500000000000001</c:v>
                </c:pt>
                <c:pt idx="15">
                  <c:v>0.20864000000000002</c:v>
                </c:pt>
                <c:pt idx="16">
                  <c:v>0.214</c:v>
                </c:pt>
                <c:pt idx="18">
                  <c:v>0.17602000000000001</c:v>
                </c:pt>
                <c:pt idx="19">
                  <c:v>0.16800000000000001</c:v>
                </c:pt>
                <c:pt idx="21">
                  <c:v>0.20819999999999997</c:v>
                </c:pt>
                <c:pt idx="22">
                  <c:v>0.215</c:v>
                </c:pt>
                <c:pt idx="24">
                  <c:v>0.19488</c:v>
                </c:pt>
                <c:pt idx="25">
                  <c:v>0.20399999999999999</c:v>
                </c:pt>
                <c:pt idx="27">
                  <c:v>0.18414999999999998</c:v>
                </c:pt>
                <c:pt idx="28">
                  <c:v>0.186</c:v>
                </c:pt>
              </c:numCache>
            </c:numRef>
          </c:val>
          <c:extLst>
            <c:ext xmlns:c16="http://schemas.microsoft.com/office/drawing/2014/chart" uri="{C3380CC4-5D6E-409C-BE32-E72D297353CC}">
              <c16:uniqueId val="{00000000-04D9-49B6-99A1-7E6AEEFCC4DC}"/>
            </c:ext>
          </c:extLst>
        </c:ser>
        <c:ser>
          <c:idx val="1"/>
          <c:order val="1"/>
          <c:tx>
            <c:strRef>
              <c:f>plot2!$AJ$16</c:f>
              <c:strCache>
                <c:ptCount val="1"/>
                <c:pt idx="0">
                  <c:v>Vias</c:v>
                </c:pt>
              </c:strCache>
            </c:strRef>
          </c:tx>
          <c:spPr>
            <a:solidFill>
              <a:schemeClr val="accent2"/>
            </a:solidFill>
            <a:ln>
              <a:noFill/>
            </a:ln>
            <a:effectLst/>
          </c:spPr>
          <c:invertIfNegative val="0"/>
          <c:cat>
            <c:multiLvlStrRef>
              <c:f>plot2!$AG$17:$AH$45</c:f>
              <c:multiLvlStrCache>
                <c:ptCount val="29"/>
                <c:lvl>
                  <c:pt idx="0">
                    <c:v>TR</c:v>
                  </c:pt>
                  <c:pt idx="1">
                    <c:v>ISPD18</c:v>
                  </c:pt>
                  <c:pt idx="3">
                    <c:v>TR</c:v>
                  </c:pt>
                  <c:pt idx="4">
                    <c:v>ISPD18</c:v>
                  </c:pt>
                  <c:pt idx="6">
                    <c:v>TR</c:v>
                  </c:pt>
                  <c:pt idx="7">
                    <c:v>ISPD18</c:v>
                  </c:pt>
                  <c:pt idx="9">
                    <c:v>TR</c:v>
                  </c:pt>
                  <c:pt idx="10">
                    <c:v>ISPD18</c:v>
                  </c:pt>
                  <c:pt idx="12">
                    <c:v>TR</c:v>
                  </c:pt>
                  <c:pt idx="13">
                    <c:v>ISPD18</c:v>
                  </c:pt>
                  <c:pt idx="15">
                    <c:v>TR</c:v>
                  </c:pt>
                  <c:pt idx="16">
                    <c:v>ISPD18</c:v>
                  </c:pt>
                  <c:pt idx="18">
                    <c:v>TR</c:v>
                  </c:pt>
                  <c:pt idx="19">
                    <c:v>ISPD18</c:v>
                  </c:pt>
                  <c:pt idx="21">
                    <c:v>TR</c:v>
                  </c:pt>
                  <c:pt idx="22">
                    <c:v>ISPD18</c:v>
                  </c:pt>
                  <c:pt idx="24">
                    <c:v>TR</c:v>
                  </c:pt>
                  <c:pt idx="25">
                    <c:v>ISPD18</c:v>
                  </c:pt>
                  <c:pt idx="27">
                    <c:v>TR</c:v>
                  </c:pt>
                  <c:pt idx="28">
                    <c:v>ISPD18</c:v>
                  </c:pt>
                </c:lvl>
                <c:lvl>
                  <c:pt idx="0">
                    <c:v>test1</c:v>
                  </c:pt>
                  <c:pt idx="2">
                    <c:v> </c:v>
                  </c:pt>
                  <c:pt idx="3">
                    <c:v>test2</c:v>
                  </c:pt>
                  <c:pt idx="5">
                    <c:v> </c:v>
                  </c:pt>
                  <c:pt idx="6">
                    <c:v>test3</c:v>
                  </c:pt>
                  <c:pt idx="8">
                    <c:v> </c:v>
                  </c:pt>
                  <c:pt idx="9">
                    <c:v>test4</c:v>
                  </c:pt>
                  <c:pt idx="11">
                    <c:v> </c:v>
                  </c:pt>
                  <c:pt idx="12">
                    <c:v>test5</c:v>
                  </c:pt>
                  <c:pt idx="14">
                    <c:v> </c:v>
                  </c:pt>
                  <c:pt idx="15">
                    <c:v>test6</c:v>
                  </c:pt>
                  <c:pt idx="17">
                    <c:v> </c:v>
                  </c:pt>
                  <c:pt idx="18">
                    <c:v>test7</c:v>
                  </c:pt>
                  <c:pt idx="20">
                    <c:v> </c:v>
                  </c:pt>
                  <c:pt idx="21">
                    <c:v>test8</c:v>
                  </c:pt>
                  <c:pt idx="24">
                    <c:v>test9</c:v>
                  </c:pt>
                  <c:pt idx="26">
                    <c:v> </c:v>
                  </c:pt>
                  <c:pt idx="27">
                    <c:v>test10</c:v>
                  </c:pt>
                </c:lvl>
              </c:multiLvlStrCache>
            </c:multiLvlStrRef>
          </c:cat>
          <c:val>
            <c:numRef>
              <c:f>plot2!$AJ$17:$AJ$45</c:f>
              <c:numCache>
                <c:formatCode>General</c:formatCode>
                <c:ptCount val="29"/>
                <c:pt idx="0">
                  <c:v>0.19991999999999999</c:v>
                </c:pt>
                <c:pt idx="1">
                  <c:v>0.216</c:v>
                </c:pt>
                <c:pt idx="3">
                  <c:v>0.13563</c:v>
                </c:pt>
                <c:pt idx="4">
                  <c:v>0.14499999999999999</c:v>
                </c:pt>
                <c:pt idx="6">
                  <c:v>8.9600000000000013E-2</c:v>
                </c:pt>
                <c:pt idx="7">
                  <c:v>9.9000000000000005E-2</c:v>
                </c:pt>
                <c:pt idx="9">
                  <c:v>3.4980000000000004E-2</c:v>
                </c:pt>
                <c:pt idx="10">
                  <c:v>3.2000000000000001E-2</c:v>
                </c:pt>
                <c:pt idx="12">
                  <c:v>3.3660000000000002E-2</c:v>
                </c:pt>
                <c:pt idx="13">
                  <c:v>3.5999999999999997E-2</c:v>
                </c:pt>
                <c:pt idx="15">
                  <c:v>3.7440000000000001E-2</c:v>
                </c:pt>
                <c:pt idx="16">
                  <c:v>0.04</c:v>
                </c:pt>
                <c:pt idx="18">
                  <c:v>2.8340000000000001E-2</c:v>
                </c:pt>
                <c:pt idx="19">
                  <c:v>2.4E-2</c:v>
                </c:pt>
                <c:pt idx="21">
                  <c:v>3.3599999999999998E-2</c:v>
                </c:pt>
                <c:pt idx="22">
                  <c:v>3.5999999999999997E-2</c:v>
                </c:pt>
                <c:pt idx="24">
                  <c:v>3.6960000000000007E-2</c:v>
                </c:pt>
                <c:pt idx="25">
                  <c:v>0.04</c:v>
                </c:pt>
                <c:pt idx="27">
                  <c:v>3.0159999999999996E-2</c:v>
                </c:pt>
                <c:pt idx="28">
                  <c:v>3.2000000000000001E-2</c:v>
                </c:pt>
              </c:numCache>
            </c:numRef>
          </c:val>
          <c:extLst>
            <c:ext xmlns:c16="http://schemas.microsoft.com/office/drawing/2014/chart" uri="{C3380CC4-5D6E-409C-BE32-E72D297353CC}">
              <c16:uniqueId val="{00000001-04D9-49B6-99A1-7E6AEEFCC4DC}"/>
            </c:ext>
          </c:extLst>
        </c:ser>
        <c:ser>
          <c:idx val="2"/>
          <c:order val="2"/>
          <c:tx>
            <c:strRef>
              <c:f>plot2!$AK$16</c:f>
              <c:strCache>
                <c:ptCount val="1"/>
                <c:pt idx="0">
                  <c:v>Routing Preference</c:v>
                </c:pt>
              </c:strCache>
            </c:strRef>
          </c:tx>
          <c:spPr>
            <a:solidFill>
              <a:schemeClr val="accent3"/>
            </a:solidFill>
            <a:ln>
              <a:noFill/>
            </a:ln>
            <a:effectLst/>
          </c:spPr>
          <c:invertIfNegative val="0"/>
          <c:cat>
            <c:multiLvlStrRef>
              <c:f>plot2!$AG$17:$AH$45</c:f>
              <c:multiLvlStrCache>
                <c:ptCount val="29"/>
                <c:lvl>
                  <c:pt idx="0">
                    <c:v>TR</c:v>
                  </c:pt>
                  <c:pt idx="1">
                    <c:v>ISPD18</c:v>
                  </c:pt>
                  <c:pt idx="3">
                    <c:v>TR</c:v>
                  </c:pt>
                  <c:pt idx="4">
                    <c:v>ISPD18</c:v>
                  </c:pt>
                  <c:pt idx="6">
                    <c:v>TR</c:v>
                  </c:pt>
                  <c:pt idx="7">
                    <c:v>ISPD18</c:v>
                  </c:pt>
                  <c:pt idx="9">
                    <c:v>TR</c:v>
                  </c:pt>
                  <c:pt idx="10">
                    <c:v>ISPD18</c:v>
                  </c:pt>
                  <c:pt idx="12">
                    <c:v>TR</c:v>
                  </c:pt>
                  <c:pt idx="13">
                    <c:v>ISPD18</c:v>
                  </c:pt>
                  <c:pt idx="15">
                    <c:v>TR</c:v>
                  </c:pt>
                  <c:pt idx="16">
                    <c:v>ISPD18</c:v>
                  </c:pt>
                  <c:pt idx="18">
                    <c:v>TR</c:v>
                  </c:pt>
                  <c:pt idx="19">
                    <c:v>ISPD18</c:v>
                  </c:pt>
                  <c:pt idx="21">
                    <c:v>TR</c:v>
                  </c:pt>
                  <c:pt idx="22">
                    <c:v>ISPD18</c:v>
                  </c:pt>
                  <c:pt idx="24">
                    <c:v>TR</c:v>
                  </c:pt>
                  <c:pt idx="25">
                    <c:v>ISPD18</c:v>
                  </c:pt>
                  <c:pt idx="27">
                    <c:v>TR</c:v>
                  </c:pt>
                  <c:pt idx="28">
                    <c:v>ISPD18</c:v>
                  </c:pt>
                </c:lvl>
                <c:lvl>
                  <c:pt idx="0">
                    <c:v>test1</c:v>
                  </c:pt>
                  <c:pt idx="2">
                    <c:v> </c:v>
                  </c:pt>
                  <c:pt idx="3">
                    <c:v>test2</c:v>
                  </c:pt>
                  <c:pt idx="5">
                    <c:v> </c:v>
                  </c:pt>
                  <c:pt idx="6">
                    <c:v>test3</c:v>
                  </c:pt>
                  <c:pt idx="8">
                    <c:v> </c:v>
                  </c:pt>
                  <c:pt idx="9">
                    <c:v>test4</c:v>
                  </c:pt>
                  <c:pt idx="11">
                    <c:v> </c:v>
                  </c:pt>
                  <c:pt idx="12">
                    <c:v>test5</c:v>
                  </c:pt>
                  <c:pt idx="14">
                    <c:v> </c:v>
                  </c:pt>
                  <c:pt idx="15">
                    <c:v>test6</c:v>
                  </c:pt>
                  <c:pt idx="17">
                    <c:v> </c:v>
                  </c:pt>
                  <c:pt idx="18">
                    <c:v>test7</c:v>
                  </c:pt>
                  <c:pt idx="20">
                    <c:v> </c:v>
                  </c:pt>
                  <c:pt idx="21">
                    <c:v>test8</c:v>
                  </c:pt>
                  <c:pt idx="24">
                    <c:v>test9</c:v>
                  </c:pt>
                  <c:pt idx="26">
                    <c:v> </c:v>
                  </c:pt>
                  <c:pt idx="27">
                    <c:v>test10</c:v>
                  </c:pt>
                </c:lvl>
              </c:multiLvlStrCache>
            </c:multiLvlStrRef>
          </c:cat>
          <c:val>
            <c:numRef>
              <c:f>plot2!$AK$17:$AK$45</c:f>
              <c:numCache>
                <c:formatCode>General</c:formatCode>
                <c:ptCount val="29"/>
                <c:pt idx="0">
                  <c:v>2.0580000000000001E-2</c:v>
                </c:pt>
                <c:pt idx="1">
                  <c:v>3.4000000000000002E-2</c:v>
                </c:pt>
                <c:pt idx="3">
                  <c:v>1.2869999999999999E-2</c:v>
                </c:pt>
                <c:pt idx="4">
                  <c:v>0.02</c:v>
                </c:pt>
                <c:pt idx="6">
                  <c:v>5.6000000000000008E-3</c:v>
                </c:pt>
                <c:pt idx="7">
                  <c:v>1.2E-2</c:v>
                </c:pt>
                <c:pt idx="9">
                  <c:v>7.9500000000000005E-3</c:v>
                </c:pt>
                <c:pt idx="10">
                  <c:v>1.9000000000000003E-2</c:v>
                </c:pt>
                <c:pt idx="12">
                  <c:v>3.63E-3</c:v>
                </c:pt>
                <c:pt idx="13">
                  <c:v>8.0000000000000002E-3</c:v>
                </c:pt>
                <c:pt idx="15">
                  <c:v>4.4800000000000005E-3</c:v>
                </c:pt>
                <c:pt idx="16">
                  <c:v>9.0000000000000011E-3</c:v>
                </c:pt>
                <c:pt idx="18">
                  <c:v>3.6400000000000004E-3</c:v>
                </c:pt>
                <c:pt idx="19">
                  <c:v>9.9999999999999985E-3</c:v>
                </c:pt>
                <c:pt idx="21">
                  <c:v>4.2000000000000006E-3</c:v>
                </c:pt>
                <c:pt idx="22">
                  <c:v>1.0999999999999999E-2</c:v>
                </c:pt>
                <c:pt idx="24">
                  <c:v>4.2000000000000006E-3</c:v>
                </c:pt>
                <c:pt idx="25">
                  <c:v>0.01</c:v>
                </c:pt>
                <c:pt idx="27">
                  <c:v>5.2200000000000007E-3</c:v>
                </c:pt>
                <c:pt idx="28">
                  <c:v>1.1000000000000001E-2</c:v>
                </c:pt>
              </c:numCache>
            </c:numRef>
          </c:val>
          <c:extLst>
            <c:ext xmlns:c16="http://schemas.microsoft.com/office/drawing/2014/chart" uri="{C3380CC4-5D6E-409C-BE32-E72D297353CC}">
              <c16:uniqueId val="{00000002-04D9-49B6-99A1-7E6AEEFCC4DC}"/>
            </c:ext>
          </c:extLst>
        </c:ser>
        <c:ser>
          <c:idx val="3"/>
          <c:order val="3"/>
          <c:tx>
            <c:strRef>
              <c:f>plot2!$AL$16</c:f>
              <c:strCache>
                <c:ptCount val="1"/>
                <c:pt idx="0">
                  <c:v>DRC</c:v>
                </c:pt>
              </c:strCache>
            </c:strRef>
          </c:tx>
          <c:spPr>
            <a:solidFill>
              <a:schemeClr val="accent4"/>
            </a:solidFill>
            <a:ln>
              <a:noFill/>
            </a:ln>
            <a:effectLst/>
          </c:spPr>
          <c:invertIfNegative val="0"/>
          <c:cat>
            <c:multiLvlStrRef>
              <c:f>plot2!$AG$17:$AH$45</c:f>
              <c:multiLvlStrCache>
                <c:ptCount val="29"/>
                <c:lvl>
                  <c:pt idx="0">
                    <c:v>TR</c:v>
                  </c:pt>
                  <c:pt idx="1">
                    <c:v>ISPD18</c:v>
                  </c:pt>
                  <c:pt idx="3">
                    <c:v>TR</c:v>
                  </c:pt>
                  <c:pt idx="4">
                    <c:v>ISPD18</c:v>
                  </c:pt>
                  <c:pt idx="6">
                    <c:v>TR</c:v>
                  </c:pt>
                  <c:pt idx="7">
                    <c:v>ISPD18</c:v>
                  </c:pt>
                  <c:pt idx="9">
                    <c:v>TR</c:v>
                  </c:pt>
                  <c:pt idx="10">
                    <c:v>ISPD18</c:v>
                  </c:pt>
                  <c:pt idx="12">
                    <c:v>TR</c:v>
                  </c:pt>
                  <c:pt idx="13">
                    <c:v>ISPD18</c:v>
                  </c:pt>
                  <c:pt idx="15">
                    <c:v>TR</c:v>
                  </c:pt>
                  <c:pt idx="16">
                    <c:v>ISPD18</c:v>
                  </c:pt>
                  <c:pt idx="18">
                    <c:v>TR</c:v>
                  </c:pt>
                  <c:pt idx="19">
                    <c:v>ISPD18</c:v>
                  </c:pt>
                  <c:pt idx="21">
                    <c:v>TR</c:v>
                  </c:pt>
                  <c:pt idx="22">
                    <c:v>ISPD18</c:v>
                  </c:pt>
                  <c:pt idx="24">
                    <c:v>TR</c:v>
                  </c:pt>
                  <c:pt idx="25">
                    <c:v>ISPD18</c:v>
                  </c:pt>
                  <c:pt idx="27">
                    <c:v>TR</c:v>
                  </c:pt>
                  <c:pt idx="28">
                    <c:v>ISPD18</c:v>
                  </c:pt>
                </c:lvl>
                <c:lvl>
                  <c:pt idx="0">
                    <c:v>test1</c:v>
                  </c:pt>
                  <c:pt idx="2">
                    <c:v> </c:v>
                  </c:pt>
                  <c:pt idx="3">
                    <c:v>test2</c:v>
                  </c:pt>
                  <c:pt idx="5">
                    <c:v> </c:v>
                  </c:pt>
                  <c:pt idx="6">
                    <c:v>test3</c:v>
                  </c:pt>
                  <c:pt idx="8">
                    <c:v> </c:v>
                  </c:pt>
                  <c:pt idx="9">
                    <c:v>test4</c:v>
                  </c:pt>
                  <c:pt idx="11">
                    <c:v> </c:v>
                  </c:pt>
                  <c:pt idx="12">
                    <c:v>test5</c:v>
                  </c:pt>
                  <c:pt idx="14">
                    <c:v> </c:v>
                  </c:pt>
                  <c:pt idx="15">
                    <c:v>test6</c:v>
                  </c:pt>
                  <c:pt idx="17">
                    <c:v> </c:v>
                  </c:pt>
                  <c:pt idx="18">
                    <c:v>test7</c:v>
                  </c:pt>
                  <c:pt idx="20">
                    <c:v> </c:v>
                  </c:pt>
                  <c:pt idx="21">
                    <c:v>test8</c:v>
                  </c:pt>
                  <c:pt idx="24">
                    <c:v>test9</c:v>
                  </c:pt>
                  <c:pt idx="26">
                    <c:v> </c:v>
                  </c:pt>
                  <c:pt idx="27">
                    <c:v>test10</c:v>
                  </c:pt>
                </c:lvl>
              </c:multiLvlStrCache>
            </c:multiLvlStrRef>
          </c:cat>
          <c:val>
            <c:numRef>
              <c:f>plot2!$AL$17:$AL$45</c:f>
              <c:numCache>
                <c:formatCode>General</c:formatCode>
                <c:ptCount val="29"/>
                <c:pt idx="0">
                  <c:v>0.16072</c:v>
                </c:pt>
                <c:pt idx="1">
                  <c:v>0.14000000000000001</c:v>
                </c:pt>
                <c:pt idx="3">
                  <c:v>0.12770999999999999</c:v>
                </c:pt>
                <c:pt idx="4">
                  <c:v>0.11099999999999999</c:v>
                </c:pt>
                <c:pt idx="6">
                  <c:v>0.18720000000000001</c:v>
                </c:pt>
                <c:pt idx="7">
                  <c:v>0.36299999999999999</c:v>
                </c:pt>
                <c:pt idx="9">
                  <c:v>0.20829000000000003</c:v>
                </c:pt>
                <c:pt idx="10">
                  <c:v>0.67900000000000005</c:v>
                </c:pt>
                <c:pt idx="12">
                  <c:v>6.9960000000000008E-2</c:v>
                </c:pt>
                <c:pt idx="13">
                  <c:v>0.73</c:v>
                </c:pt>
                <c:pt idx="15">
                  <c:v>6.9440000000000002E-2</c:v>
                </c:pt>
                <c:pt idx="16">
                  <c:v>0.73599999999999999</c:v>
                </c:pt>
                <c:pt idx="18">
                  <c:v>5.2260000000000008E-2</c:v>
                </c:pt>
                <c:pt idx="19">
                  <c:v>0.79700000000000004</c:v>
                </c:pt>
                <c:pt idx="21">
                  <c:v>5.3999999999999999E-2</c:v>
                </c:pt>
                <c:pt idx="22">
                  <c:v>0.73699999999999999</c:v>
                </c:pt>
                <c:pt idx="24">
                  <c:v>4.4240000000000002E-2</c:v>
                </c:pt>
                <c:pt idx="25">
                  <c:v>0.74500000000000011</c:v>
                </c:pt>
                <c:pt idx="27">
                  <c:v>6.9889999999999994E-2</c:v>
                </c:pt>
                <c:pt idx="28">
                  <c:v>0.77</c:v>
                </c:pt>
              </c:numCache>
            </c:numRef>
          </c:val>
          <c:extLst>
            <c:ext xmlns:c16="http://schemas.microsoft.com/office/drawing/2014/chart" uri="{C3380CC4-5D6E-409C-BE32-E72D297353CC}">
              <c16:uniqueId val="{00000003-04D9-49B6-99A1-7E6AEEFCC4DC}"/>
            </c:ext>
          </c:extLst>
        </c:ser>
        <c:dLbls>
          <c:showLegendKey val="0"/>
          <c:showVal val="0"/>
          <c:showCatName val="0"/>
          <c:showSerName val="0"/>
          <c:showPercent val="0"/>
          <c:showBubbleSize val="0"/>
        </c:dLbls>
        <c:gapWidth val="150"/>
        <c:overlap val="100"/>
        <c:axId val="560527160"/>
        <c:axId val="560523552"/>
      </c:barChart>
      <c:catAx>
        <c:axId val="5605271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Benchmarks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0523552"/>
        <c:crosses val="autoZero"/>
        <c:auto val="1"/>
        <c:lblAlgn val="ctr"/>
        <c:lblOffset val="100"/>
        <c:noMultiLvlLbl val="0"/>
      </c:catAx>
      <c:valAx>
        <c:axId val="560523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Norm. raw scores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0527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Norm. DRC metrics + breakdown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plot1!$F$33</c:f>
              <c:strCache>
                <c:ptCount val="1"/>
                <c:pt idx="0">
                  <c:v>Metal shorts</c:v>
                </c:pt>
              </c:strCache>
            </c:strRef>
          </c:tx>
          <c:spPr>
            <a:solidFill>
              <a:schemeClr val="accent1"/>
            </a:solidFill>
            <a:ln>
              <a:noFill/>
            </a:ln>
            <a:effectLst/>
          </c:spPr>
          <c:invertIfNegative val="0"/>
          <c:cat>
            <c:multiLvlStrRef>
              <c:f>plot1!$D$34:$E$62</c:f>
              <c:multiLvlStrCache>
                <c:ptCount val="29"/>
                <c:lvl>
                  <c:pt idx="0">
                    <c:v>TR</c:v>
                  </c:pt>
                  <c:pt idx="1">
                    <c:v>ISPD18</c:v>
                  </c:pt>
                  <c:pt idx="3">
                    <c:v>TR</c:v>
                  </c:pt>
                  <c:pt idx="4">
                    <c:v>ISPD18</c:v>
                  </c:pt>
                  <c:pt idx="6">
                    <c:v>TR</c:v>
                  </c:pt>
                  <c:pt idx="7">
                    <c:v>ISPD18</c:v>
                  </c:pt>
                  <c:pt idx="9">
                    <c:v>TR</c:v>
                  </c:pt>
                  <c:pt idx="10">
                    <c:v>ISPD18</c:v>
                  </c:pt>
                  <c:pt idx="12">
                    <c:v>TR</c:v>
                  </c:pt>
                  <c:pt idx="13">
                    <c:v>ISPD18</c:v>
                  </c:pt>
                  <c:pt idx="15">
                    <c:v>TR</c:v>
                  </c:pt>
                  <c:pt idx="16">
                    <c:v>ISPD18</c:v>
                  </c:pt>
                  <c:pt idx="18">
                    <c:v>TR</c:v>
                  </c:pt>
                  <c:pt idx="19">
                    <c:v>ISPD18</c:v>
                  </c:pt>
                  <c:pt idx="21">
                    <c:v>TR</c:v>
                  </c:pt>
                  <c:pt idx="22">
                    <c:v>ISPD18</c:v>
                  </c:pt>
                  <c:pt idx="24">
                    <c:v>TR</c:v>
                  </c:pt>
                  <c:pt idx="25">
                    <c:v>ISPD18</c:v>
                  </c:pt>
                  <c:pt idx="27">
                    <c:v>TR</c:v>
                  </c:pt>
                  <c:pt idx="28">
                    <c:v>ISPD18</c:v>
                  </c:pt>
                </c:lvl>
                <c:lvl>
                  <c:pt idx="0">
                    <c:v>test1</c:v>
                  </c:pt>
                  <c:pt idx="2">
                    <c:v> </c:v>
                  </c:pt>
                  <c:pt idx="3">
                    <c:v>test2</c:v>
                  </c:pt>
                  <c:pt idx="5">
                    <c:v> </c:v>
                  </c:pt>
                  <c:pt idx="6">
                    <c:v>test3</c:v>
                  </c:pt>
                  <c:pt idx="8">
                    <c:v> </c:v>
                  </c:pt>
                  <c:pt idx="9">
                    <c:v>test4</c:v>
                  </c:pt>
                  <c:pt idx="11">
                    <c:v> </c:v>
                  </c:pt>
                  <c:pt idx="12">
                    <c:v>test5</c:v>
                  </c:pt>
                  <c:pt idx="14">
                    <c:v> </c:v>
                  </c:pt>
                  <c:pt idx="15">
                    <c:v>test6</c:v>
                  </c:pt>
                  <c:pt idx="17">
                    <c:v> </c:v>
                  </c:pt>
                  <c:pt idx="18">
                    <c:v>test7</c:v>
                  </c:pt>
                  <c:pt idx="20">
                    <c:v> </c:v>
                  </c:pt>
                  <c:pt idx="21">
                    <c:v>test8</c:v>
                  </c:pt>
                  <c:pt idx="24">
                    <c:v>test9</c:v>
                  </c:pt>
                  <c:pt idx="26">
                    <c:v> </c:v>
                  </c:pt>
                  <c:pt idx="27">
                    <c:v>test10</c:v>
                  </c:pt>
                </c:lvl>
              </c:multiLvlStrCache>
            </c:multiLvlStrRef>
          </c:cat>
          <c:val>
            <c:numRef>
              <c:f>plot1!$F$34:$F$62</c:f>
              <c:numCache>
                <c:formatCode>General</c:formatCode>
                <c:ptCount val="29"/>
                <c:pt idx="0">
                  <c:v>1.1602004826434009E-2</c:v>
                </c:pt>
                <c:pt idx="1">
                  <c:v>6.8683868572489331E-3</c:v>
                </c:pt>
                <c:pt idx="3">
                  <c:v>2.8909109758917962E-2</c:v>
                </c:pt>
                <c:pt idx="4">
                  <c:v>7.5705980397629852E-2</c:v>
                </c:pt>
                <c:pt idx="6">
                  <c:v>0.24006109875827447</c:v>
                </c:pt>
                <c:pt idx="7">
                  <c:v>0.7790824355404915</c:v>
                </c:pt>
                <c:pt idx="9">
                  <c:v>0.26382020952356838</c:v>
                </c:pt>
                <c:pt idx="10">
                  <c:v>0.60848258905400066</c:v>
                </c:pt>
                <c:pt idx="12">
                  <c:v>1.8174726792430318E-2</c:v>
                </c:pt>
                <c:pt idx="13">
                  <c:v>0.29862472883027374</c:v>
                </c:pt>
                <c:pt idx="15">
                  <c:v>1.3175063067537462E-2</c:v>
                </c:pt>
                <c:pt idx="16">
                  <c:v>0.23758236363998789</c:v>
                </c:pt>
                <c:pt idx="18">
                  <c:v>2.9157195163732177E-2</c:v>
                </c:pt>
                <c:pt idx="19">
                  <c:v>0.19004353149081538</c:v>
                </c:pt>
                <c:pt idx="21">
                  <c:v>2.8344969713934645E-2</c:v>
                </c:pt>
                <c:pt idx="22">
                  <c:v>0.32255506001724388</c:v>
                </c:pt>
                <c:pt idx="24">
                  <c:v>1.9893067539312587E-3</c:v>
                </c:pt>
                <c:pt idx="25">
                  <c:v>4.6571364546351905E-2</c:v>
                </c:pt>
                <c:pt idx="27">
                  <c:v>4.2653933149032423E-2</c:v>
                </c:pt>
                <c:pt idx="28">
                  <c:v>0.40534807740638351</c:v>
                </c:pt>
              </c:numCache>
            </c:numRef>
          </c:val>
          <c:extLst>
            <c:ext xmlns:c16="http://schemas.microsoft.com/office/drawing/2014/chart" uri="{C3380CC4-5D6E-409C-BE32-E72D297353CC}">
              <c16:uniqueId val="{00000000-11B4-4602-9080-6A73CEB05F43}"/>
            </c:ext>
          </c:extLst>
        </c:ser>
        <c:ser>
          <c:idx val="1"/>
          <c:order val="1"/>
          <c:tx>
            <c:strRef>
              <c:f>plot1!$G$33</c:f>
              <c:strCache>
                <c:ptCount val="1"/>
                <c:pt idx="0">
                  <c:v>Min-area</c:v>
                </c:pt>
              </c:strCache>
            </c:strRef>
          </c:tx>
          <c:spPr>
            <a:solidFill>
              <a:schemeClr val="accent2"/>
            </a:solidFill>
            <a:ln>
              <a:noFill/>
            </a:ln>
            <a:effectLst/>
          </c:spPr>
          <c:invertIfNegative val="0"/>
          <c:cat>
            <c:multiLvlStrRef>
              <c:f>plot1!$D$34:$E$62</c:f>
              <c:multiLvlStrCache>
                <c:ptCount val="29"/>
                <c:lvl>
                  <c:pt idx="0">
                    <c:v>TR</c:v>
                  </c:pt>
                  <c:pt idx="1">
                    <c:v>ISPD18</c:v>
                  </c:pt>
                  <c:pt idx="3">
                    <c:v>TR</c:v>
                  </c:pt>
                  <c:pt idx="4">
                    <c:v>ISPD18</c:v>
                  </c:pt>
                  <c:pt idx="6">
                    <c:v>TR</c:v>
                  </c:pt>
                  <c:pt idx="7">
                    <c:v>ISPD18</c:v>
                  </c:pt>
                  <c:pt idx="9">
                    <c:v>TR</c:v>
                  </c:pt>
                  <c:pt idx="10">
                    <c:v>ISPD18</c:v>
                  </c:pt>
                  <c:pt idx="12">
                    <c:v>TR</c:v>
                  </c:pt>
                  <c:pt idx="13">
                    <c:v>ISPD18</c:v>
                  </c:pt>
                  <c:pt idx="15">
                    <c:v>TR</c:v>
                  </c:pt>
                  <c:pt idx="16">
                    <c:v>ISPD18</c:v>
                  </c:pt>
                  <c:pt idx="18">
                    <c:v>TR</c:v>
                  </c:pt>
                  <c:pt idx="19">
                    <c:v>ISPD18</c:v>
                  </c:pt>
                  <c:pt idx="21">
                    <c:v>TR</c:v>
                  </c:pt>
                  <c:pt idx="22">
                    <c:v>ISPD18</c:v>
                  </c:pt>
                  <c:pt idx="24">
                    <c:v>TR</c:v>
                  </c:pt>
                  <c:pt idx="25">
                    <c:v>ISPD18</c:v>
                  </c:pt>
                  <c:pt idx="27">
                    <c:v>TR</c:v>
                  </c:pt>
                  <c:pt idx="28">
                    <c:v>ISPD18</c:v>
                  </c:pt>
                </c:lvl>
                <c:lvl>
                  <c:pt idx="0">
                    <c:v>test1</c:v>
                  </c:pt>
                  <c:pt idx="2">
                    <c:v> </c:v>
                  </c:pt>
                  <c:pt idx="3">
                    <c:v>test2</c:v>
                  </c:pt>
                  <c:pt idx="5">
                    <c:v> </c:v>
                  </c:pt>
                  <c:pt idx="6">
                    <c:v>test3</c:v>
                  </c:pt>
                  <c:pt idx="8">
                    <c:v> </c:v>
                  </c:pt>
                  <c:pt idx="9">
                    <c:v>test4</c:v>
                  </c:pt>
                  <c:pt idx="11">
                    <c:v> </c:v>
                  </c:pt>
                  <c:pt idx="12">
                    <c:v>test5</c:v>
                  </c:pt>
                  <c:pt idx="14">
                    <c:v> </c:v>
                  </c:pt>
                  <c:pt idx="15">
                    <c:v>test6</c:v>
                  </c:pt>
                  <c:pt idx="17">
                    <c:v> </c:v>
                  </c:pt>
                  <c:pt idx="18">
                    <c:v>test7</c:v>
                  </c:pt>
                  <c:pt idx="20">
                    <c:v> </c:v>
                  </c:pt>
                  <c:pt idx="21">
                    <c:v>test8</c:v>
                  </c:pt>
                  <c:pt idx="24">
                    <c:v>test9</c:v>
                  </c:pt>
                  <c:pt idx="26">
                    <c:v> </c:v>
                  </c:pt>
                  <c:pt idx="27">
                    <c:v>test10</c:v>
                  </c:pt>
                </c:lvl>
              </c:multiLvlStrCache>
            </c:multiLvlStrRef>
          </c:cat>
          <c:val>
            <c:numRef>
              <c:f>plot1!$G$34:$G$62</c:f>
              <c:numCache>
                <c:formatCode>General</c:formatCode>
                <c:ptCount val="29"/>
                <c:pt idx="0">
                  <c:v>0</c:v>
                </c:pt>
                <c:pt idx="1">
                  <c:v>0</c:v>
                </c:pt>
                <c:pt idx="3">
                  <c:v>7.9749268300463344E-4</c:v>
                </c:pt>
                <c:pt idx="4">
                  <c:v>7.9749268300463344E-4</c:v>
                </c:pt>
                <c:pt idx="6">
                  <c:v>0</c:v>
                </c:pt>
                <c:pt idx="7">
                  <c:v>0</c:v>
                </c:pt>
                <c:pt idx="9">
                  <c:v>8.3367272046861048E-4</c:v>
                </c:pt>
                <c:pt idx="10">
                  <c:v>7.8735756933146547E-4</c:v>
                </c:pt>
                <c:pt idx="12">
                  <c:v>8.718608283224096E-4</c:v>
                </c:pt>
                <c:pt idx="13">
                  <c:v>2.9412172521719841E-4</c:v>
                </c:pt>
                <c:pt idx="15">
                  <c:v>4.9452800953389141E-4</c:v>
                </c:pt>
                <c:pt idx="16">
                  <c:v>1.1412184835397493E-4</c:v>
                </c:pt>
                <c:pt idx="18">
                  <c:v>2.7540502845517159E-4</c:v>
                </c:pt>
                <c:pt idx="19">
                  <c:v>1.713991294738656E-3</c:v>
                </c:pt>
                <c:pt idx="21">
                  <c:v>3.1083741363445466E-4</c:v>
                </c:pt>
                <c:pt idx="22">
                  <c:v>2.0162426830343006E-4</c:v>
                </c:pt>
                <c:pt idx="24">
                  <c:v>9.218670359073384E-5</c:v>
                </c:pt>
                <c:pt idx="25">
                  <c:v>3.2923822710976367E-5</c:v>
                </c:pt>
                <c:pt idx="27">
                  <c:v>4.5907681997151711E-4</c:v>
                </c:pt>
                <c:pt idx="28">
                  <c:v>1.1058054787635084E-4</c:v>
                </c:pt>
              </c:numCache>
            </c:numRef>
          </c:val>
          <c:extLst>
            <c:ext xmlns:c16="http://schemas.microsoft.com/office/drawing/2014/chart" uri="{C3380CC4-5D6E-409C-BE32-E72D297353CC}">
              <c16:uniqueId val="{00000001-11B4-4602-9080-6A73CEB05F43}"/>
            </c:ext>
          </c:extLst>
        </c:ser>
        <c:ser>
          <c:idx val="2"/>
          <c:order val="2"/>
          <c:tx>
            <c:strRef>
              <c:f>plot1!$H$33</c:f>
              <c:strCache>
                <c:ptCount val="1"/>
                <c:pt idx="0">
                  <c:v>Spacing</c:v>
                </c:pt>
              </c:strCache>
            </c:strRef>
          </c:tx>
          <c:spPr>
            <a:solidFill>
              <a:schemeClr val="accent3"/>
            </a:solidFill>
            <a:ln>
              <a:noFill/>
            </a:ln>
            <a:effectLst/>
          </c:spPr>
          <c:invertIfNegative val="0"/>
          <c:cat>
            <c:multiLvlStrRef>
              <c:f>plot1!$D$34:$E$62</c:f>
              <c:multiLvlStrCache>
                <c:ptCount val="29"/>
                <c:lvl>
                  <c:pt idx="0">
                    <c:v>TR</c:v>
                  </c:pt>
                  <c:pt idx="1">
                    <c:v>ISPD18</c:v>
                  </c:pt>
                  <c:pt idx="3">
                    <c:v>TR</c:v>
                  </c:pt>
                  <c:pt idx="4">
                    <c:v>ISPD18</c:v>
                  </c:pt>
                  <c:pt idx="6">
                    <c:v>TR</c:v>
                  </c:pt>
                  <c:pt idx="7">
                    <c:v>ISPD18</c:v>
                  </c:pt>
                  <c:pt idx="9">
                    <c:v>TR</c:v>
                  </c:pt>
                  <c:pt idx="10">
                    <c:v>ISPD18</c:v>
                  </c:pt>
                  <c:pt idx="12">
                    <c:v>TR</c:v>
                  </c:pt>
                  <c:pt idx="13">
                    <c:v>ISPD18</c:v>
                  </c:pt>
                  <c:pt idx="15">
                    <c:v>TR</c:v>
                  </c:pt>
                  <c:pt idx="16">
                    <c:v>ISPD18</c:v>
                  </c:pt>
                  <c:pt idx="18">
                    <c:v>TR</c:v>
                  </c:pt>
                  <c:pt idx="19">
                    <c:v>ISPD18</c:v>
                  </c:pt>
                  <c:pt idx="21">
                    <c:v>TR</c:v>
                  </c:pt>
                  <c:pt idx="22">
                    <c:v>ISPD18</c:v>
                  </c:pt>
                  <c:pt idx="24">
                    <c:v>TR</c:v>
                  </c:pt>
                  <c:pt idx="25">
                    <c:v>ISPD18</c:v>
                  </c:pt>
                  <c:pt idx="27">
                    <c:v>TR</c:v>
                  </c:pt>
                  <c:pt idx="28">
                    <c:v>ISPD18</c:v>
                  </c:pt>
                </c:lvl>
                <c:lvl>
                  <c:pt idx="0">
                    <c:v>test1</c:v>
                  </c:pt>
                  <c:pt idx="2">
                    <c:v> </c:v>
                  </c:pt>
                  <c:pt idx="3">
                    <c:v>test2</c:v>
                  </c:pt>
                  <c:pt idx="5">
                    <c:v> </c:v>
                  </c:pt>
                  <c:pt idx="6">
                    <c:v>test3</c:v>
                  </c:pt>
                  <c:pt idx="8">
                    <c:v> </c:v>
                  </c:pt>
                  <c:pt idx="9">
                    <c:v>test4</c:v>
                  </c:pt>
                  <c:pt idx="11">
                    <c:v> </c:v>
                  </c:pt>
                  <c:pt idx="12">
                    <c:v>test5</c:v>
                  </c:pt>
                  <c:pt idx="14">
                    <c:v> </c:v>
                  </c:pt>
                  <c:pt idx="15">
                    <c:v>test6</c:v>
                  </c:pt>
                  <c:pt idx="17">
                    <c:v> </c:v>
                  </c:pt>
                  <c:pt idx="18">
                    <c:v>test7</c:v>
                  </c:pt>
                  <c:pt idx="20">
                    <c:v> </c:v>
                  </c:pt>
                  <c:pt idx="21">
                    <c:v>test8</c:v>
                  </c:pt>
                  <c:pt idx="24">
                    <c:v>test9</c:v>
                  </c:pt>
                  <c:pt idx="26">
                    <c:v> </c:v>
                  </c:pt>
                  <c:pt idx="27">
                    <c:v>test10</c:v>
                  </c:pt>
                </c:lvl>
              </c:multiLvlStrCache>
            </c:multiLvlStrRef>
          </c:cat>
          <c:val>
            <c:numRef>
              <c:f>plot1!$H$34:$H$62</c:f>
              <c:numCache>
                <c:formatCode>General</c:formatCode>
                <c:ptCount val="29"/>
                <c:pt idx="0">
                  <c:v>1.1416372749211063</c:v>
                </c:pt>
                <c:pt idx="1">
                  <c:v>0.99313161314275111</c:v>
                </c:pt>
                <c:pt idx="3">
                  <c:v>1.1316421171835749</c:v>
                </c:pt>
                <c:pt idx="4">
                  <c:v>0.92349652691936546</c:v>
                </c:pt>
                <c:pt idx="6">
                  <c:v>0.27953159742353101</c:v>
                </c:pt>
                <c:pt idx="7">
                  <c:v>0.22091756445950855</c:v>
                </c:pt>
                <c:pt idx="9">
                  <c:v>4.8322141019754648E-2</c:v>
                </c:pt>
                <c:pt idx="10">
                  <c:v>0.39073005337666783</c:v>
                </c:pt>
                <c:pt idx="12">
                  <c:v>7.7206952869514581E-2</c:v>
                </c:pt>
                <c:pt idx="13">
                  <c:v>0.70108114944450917</c:v>
                </c:pt>
                <c:pt idx="15">
                  <c:v>8.1886230255588818E-2</c:v>
                </c:pt>
                <c:pt idx="16">
                  <c:v>0.76230351451165823</c:v>
                </c:pt>
                <c:pt idx="18">
                  <c:v>3.650250647736427E-2</c:v>
                </c:pt>
                <c:pt idx="19">
                  <c:v>0.80824247721444609</c:v>
                </c:pt>
                <c:pt idx="21">
                  <c:v>4.6323175642713058E-2</c:v>
                </c:pt>
                <c:pt idx="22">
                  <c:v>0.67724331571445262</c:v>
                </c:pt>
                <c:pt idx="24">
                  <c:v>8.780783517017398E-3</c:v>
                </c:pt>
                <c:pt idx="25">
                  <c:v>0.95339571163093717</c:v>
                </c:pt>
                <c:pt idx="27">
                  <c:v>4.8012063332495601E-2</c:v>
                </c:pt>
                <c:pt idx="28">
                  <c:v>0.59454134204574016</c:v>
                </c:pt>
              </c:numCache>
            </c:numRef>
          </c:val>
          <c:extLst>
            <c:ext xmlns:c16="http://schemas.microsoft.com/office/drawing/2014/chart" uri="{C3380CC4-5D6E-409C-BE32-E72D297353CC}">
              <c16:uniqueId val="{00000002-11B4-4602-9080-6A73CEB05F43}"/>
            </c:ext>
          </c:extLst>
        </c:ser>
        <c:dLbls>
          <c:showLegendKey val="0"/>
          <c:showVal val="0"/>
          <c:showCatName val="0"/>
          <c:showSerName val="0"/>
          <c:showPercent val="0"/>
          <c:showBubbleSize val="0"/>
        </c:dLbls>
        <c:gapWidth val="150"/>
        <c:overlap val="100"/>
        <c:axId val="440231688"/>
        <c:axId val="440228408"/>
      </c:barChart>
      <c:catAx>
        <c:axId val="4402316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Benchmarks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0228408"/>
        <c:crosses val="autoZero"/>
        <c:auto val="1"/>
        <c:lblAlgn val="ctr"/>
        <c:lblOffset val="100"/>
        <c:noMultiLvlLbl val="0"/>
      </c:catAx>
      <c:valAx>
        <c:axId val="440228408"/>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Norm. DRC scores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0231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9855BD4-C899-4553-ACD3-1BCE13348E03}" type="datetimeFigureOut">
              <a:rPr lang="en-US" smtClean="0"/>
              <a:t>11/11/2018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C21C37B-9CA6-4457-A321-E2EE9AB23086}" type="slidenum">
              <a:rPr lang="en-US" smtClean="0"/>
              <a:t>‹#›</a:t>
            </a:fld>
            <a:endParaRPr lang="en-US"/>
          </a:p>
        </p:txBody>
      </p:sp>
    </p:spTree>
    <p:extLst>
      <p:ext uri="{BB962C8B-B14F-4D97-AF65-F5344CB8AC3E}">
        <p14:creationId xmlns:p14="http://schemas.microsoft.com/office/powerpoint/2010/main" val="1615200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888D9C3-9B6E-7144-B150-FE309F32EFA5}" type="datetimeFigureOut">
              <a:rPr lang="en-US" smtClean="0"/>
              <a:t>11/11/2018</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9DC86C2-9417-D242-957F-07D0C93E50AF}" type="slidenum">
              <a:rPr lang="en-US" smtClean="0"/>
              <a:t>‹#›</a:t>
            </a:fld>
            <a:endParaRPr lang="en-US" dirty="0"/>
          </a:p>
        </p:txBody>
      </p:sp>
    </p:spTree>
    <p:extLst>
      <p:ext uri="{BB962C8B-B14F-4D97-AF65-F5344CB8AC3E}">
        <p14:creationId xmlns:p14="http://schemas.microsoft.com/office/powerpoint/2010/main" val="2857581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Thanks for the introduction and good afternoon everyone.</a:t>
            </a:r>
            <a:endParaRPr lang="en-US" altLang="en-US"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1</a:t>
            </a:fld>
            <a:endParaRPr lang="en-US" dirty="0"/>
          </a:p>
        </p:txBody>
      </p:sp>
    </p:spTree>
    <p:extLst>
      <p:ext uri="{BB962C8B-B14F-4D97-AF65-F5344CB8AC3E}">
        <p14:creationId xmlns:p14="http://schemas.microsoft.com/office/powerpoint/2010/main" val="279644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overall flow, now I will decompose the idea of panel routing. Panel routing is equal to routing all route guides in a panel. Remember we have assumed inter-guide connectivity. Thus, finishing routing of all route guides means finishing routing an entire net. </a:t>
            </a:r>
          </a:p>
          <a:p>
            <a:endParaRPr lang="en-US" dirty="0"/>
          </a:p>
          <a:p>
            <a:r>
              <a:rPr lang="en-US" b="1" dirty="0"/>
              <a:t>[click] </a:t>
            </a:r>
            <a:r>
              <a:rPr lang="en-US" dirty="0"/>
              <a:t>Here routing of a route guide means: </a:t>
            </a:r>
            <a:r>
              <a:rPr lang="en-US" b="1" dirty="0"/>
              <a:t>[click] </a:t>
            </a:r>
            <a:r>
              <a:rPr lang="en-US" dirty="0"/>
              <a:t>connecting to all lower-layer segments; </a:t>
            </a:r>
            <a:r>
              <a:rPr lang="en-US" b="1" dirty="0"/>
              <a:t>[click] </a:t>
            </a:r>
            <a:r>
              <a:rPr lang="en-US" dirty="0"/>
              <a:t>connecting to all pin shapes in the current layer, or </a:t>
            </a:r>
            <a:r>
              <a:rPr lang="en-US" b="1" dirty="0"/>
              <a:t>[click] </a:t>
            </a:r>
            <a:r>
              <a:rPr lang="en-US" dirty="0"/>
              <a:t>connecting to all upper-layer route guides. </a:t>
            </a:r>
          </a:p>
          <a:p>
            <a:endParaRPr lang="en-US" dirty="0"/>
          </a:p>
          <a:p>
            <a:r>
              <a:rPr lang="en-US" altLang="zh-CN" b="1" dirty="0"/>
              <a:t>[click] </a:t>
            </a:r>
            <a:r>
              <a:rPr lang="en-US" altLang="zh-CN" dirty="0"/>
              <a:t>However, we will simply all the above “connect to” requirements to “connect to” an access point. </a:t>
            </a:r>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t>10</a:t>
            </a:fld>
            <a:endParaRPr lang="en-US" dirty="0"/>
          </a:p>
        </p:txBody>
      </p:sp>
    </p:spTree>
    <p:extLst>
      <p:ext uri="{BB962C8B-B14F-4D97-AF65-F5344CB8AC3E}">
        <p14:creationId xmlns:p14="http://schemas.microsoft.com/office/powerpoint/2010/main" val="192553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An access point is an on-grid point on the metal layer of the route guide. In this way, the router does not need to look into lower layer, upper layer or pin shapes because they are all taken care by the access point.</a:t>
            </a:r>
          </a:p>
          <a:p>
            <a:endParaRPr lang="en-US" dirty="0"/>
          </a:p>
          <a:p>
            <a:r>
              <a:rPr lang="en-US" b="1" dirty="0"/>
              <a:t>[click] </a:t>
            </a:r>
            <a:r>
              <a:rPr lang="en-US" dirty="0"/>
              <a:t>Access points derived from the same object form an access point cluster. In this figure, assume we are routing a guide on M2. There is one routed segment on M1, and an </a:t>
            </a:r>
            <a:r>
              <a:rPr lang="en-US" dirty="0" err="1"/>
              <a:t>unrouted</a:t>
            </a:r>
            <a:r>
              <a:rPr lang="en-US" dirty="0"/>
              <a:t> guide on M3. For M2 routing, we have APC1 for lower-layer M1 segment, APC2 for an M2 pin shape, and APC3 for a M3 guide. </a:t>
            </a:r>
          </a:p>
          <a:p>
            <a:endParaRPr lang="en-US" b="1" dirty="0"/>
          </a:p>
          <a:p>
            <a:r>
              <a:rPr lang="en-US" b="1" dirty="0"/>
              <a:t>[click] </a:t>
            </a:r>
            <a:r>
              <a:rPr lang="en-US" dirty="0"/>
              <a:t>The panel routing just needs to realize the physical connections between APCs, and the AP itself can provide physical connections to the lower layer, upper layer or pins. </a:t>
            </a:r>
          </a:p>
          <a:p>
            <a:endParaRPr lang="en-US" dirty="0"/>
          </a:p>
          <a:p>
            <a:r>
              <a:rPr lang="en-US" dirty="0"/>
              <a:t>To route this net, we need to create at least 2 routing segments to connect them. </a:t>
            </a:r>
            <a:r>
              <a:rPr lang="en-US" b="1" dirty="0"/>
              <a:t>[click] </a:t>
            </a:r>
            <a:r>
              <a:rPr lang="en-US" dirty="0"/>
              <a:t>We use minimum spanning tree to choose exactly 2 APC to APC connections. The right figure shows the graph. Each node represents an APC, and each edge represents an APC to APC connection. The cost of an edge is the smallest same-track AP distance. </a:t>
            </a:r>
          </a:p>
          <a:p>
            <a:endParaRPr lang="en-US" dirty="0"/>
          </a:p>
          <a:p>
            <a:r>
              <a:rPr lang="en-US" b="0" dirty="0"/>
              <a:t>We show </a:t>
            </a:r>
            <a:r>
              <a:rPr lang="en-US" b="1" dirty="0"/>
              <a:t>[click] </a:t>
            </a:r>
            <a:r>
              <a:rPr lang="en-US" dirty="0"/>
              <a:t>dist1,2, </a:t>
            </a:r>
            <a:r>
              <a:rPr lang="en-US" b="1" dirty="0"/>
              <a:t>[click] </a:t>
            </a:r>
            <a:r>
              <a:rPr lang="en-US" dirty="0"/>
              <a:t>2,3 and </a:t>
            </a:r>
            <a:r>
              <a:rPr lang="en-US" b="1" dirty="0"/>
              <a:t>[click] </a:t>
            </a:r>
            <a:r>
              <a:rPr lang="en-US" dirty="0"/>
              <a:t>1,3 in the left figure. </a:t>
            </a:r>
            <a:r>
              <a:rPr lang="en-US" b="1" dirty="0"/>
              <a:t>[click]</a:t>
            </a:r>
            <a:r>
              <a:rPr lang="en-US" dirty="0"/>
              <a:t> Obviously, for</a:t>
            </a:r>
            <a:r>
              <a:rPr lang="zh-CN" altLang="en-US" dirty="0"/>
              <a:t> </a:t>
            </a:r>
            <a:r>
              <a:rPr lang="en-US" altLang="zh-CN" dirty="0"/>
              <a:t>the</a:t>
            </a:r>
            <a:r>
              <a:rPr lang="zh-CN" altLang="en-US" dirty="0"/>
              <a:t> </a:t>
            </a:r>
            <a:r>
              <a:rPr lang="en-US" altLang="zh-CN" dirty="0"/>
              <a:t>minimum</a:t>
            </a:r>
            <a:r>
              <a:rPr lang="zh-CN" altLang="en-US" dirty="0"/>
              <a:t> </a:t>
            </a:r>
            <a:r>
              <a:rPr lang="en-US" altLang="zh-CN" dirty="0"/>
              <a:t>spanning</a:t>
            </a:r>
            <a:r>
              <a:rPr lang="zh-CN" altLang="en-US" dirty="0"/>
              <a:t> </a:t>
            </a:r>
            <a:r>
              <a:rPr lang="en-US" altLang="zh-CN" dirty="0"/>
              <a:t>tree,</a:t>
            </a:r>
            <a:r>
              <a:rPr lang="zh-CN" altLang="en-US" dirty="0"/>
              <a:t> </a:t>
            </a:r>
            <a:r>
              <a:rPr lang="en-US" altLang="zh-CN" dirty="0"/>
              <a:t>we</a:t>
            </a:r>
            <a:r>
              <a:rPr lang="zh-CN" altLang="en-US" dirty="0"/>
              <a:t> </a:t>
            </a:r>
            <a:r>
              <a:rPr lang="en-US" altLang="zh-CN" dirty="0"/>
              <a:t>choose</a:t>
            </a:r>
            <a:r>
              <a:rPr lang="zh-CN" altLang="en-US" dirty="0"/>
              <a:t> </a:t>
            </a:r>
            <a:r>
              <a:rPr lang="en-US" dirty="0"/>
              <a:t>APC1 to APC2, and APC2 to APC3.</a:t>
            </a:r>
          </a:p>
        </p:txBody>
      </p:sp>
      <p:sp>
        <p:nvSpPr>
          <p:cNvPr id="4" name="Slide Number Placeholder 3"/>
          <p:cNvSpPr>
            <a:spLocks noGrp="1"/>
          </p:cNvSpPr>
          <p:nvPr>
            <p:ph type="sldNum" sz="quarter" idx="5"/>
          </p:nvPr>
        </p:nvSpPr>
        <p:spPr/>
        <p:txBody>
          <a:bodyPr/>
          <a:lstStyle/>
          <a:p>
            <a:fld id="{49DC86C2-9417-D242-957F-07D0C93E50AF}" type="slidenum">
              <a:rPr lang="en-US" smtClean="0"/>
              <a:t>11</a:t>
            </a:fld>
            <a:endParaRPr lang="en-US" dirty="0"/>
          </a:p>
        </p:txBody>
      </p:sp>
    </p:spTree>
    <p:extLst>
      <p:ext uri="{BB962C8B-B14F-4D97-AF65-F5344CB8AC3E}">
        <p14:creationId xmlns:p14="http://schemas.microsoft.com/office/powerpoint/2010/main" val="7401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use examples to show how we generate access points. This slide shows access points for lower-layer segments. In this example, M1 guide has vertical routing, and it is in blue; M2 guide has horizontal routing, and it is in red. We have finished routing on M1 and we are currently routing M2. </a:t>
            </a:r>
            <a:r>
              <a:rPr lang="en-US" b="1" dirty="0"/>
              <a:t>[click] </a:t>
            </a:r>
            <a:r>
              <a:rPr lang="en-US" dirty="0"/>
              <a:t>To connect down to the M1 segment, we pre-generate one M2 on-grid access point for every M2 track. </a:t>
            </a:r>
            <a:r>
              <a:rPr lang="en-US" b="1" dirty="0"/>
              <a:t>[click] </a:t>
            </a:r>
            <a:r>
              <a:rPr lang="en-US" dirty="0"/>
              <a:t>Here we have five access points. Each M2 access point indicates the down via location, and an extension or trimming of an M1 segment. </a:t>
            </a:r>
            <a:r>
              <a:rPr lang="en-US" b="1" dirty="0"/>
              <a:t>[click] </a:t>
            </a:r>
            <a:r>
              <a:rPr lang="en-US" b="0" dirty="0"/>
              <a:t>For example in the top figure, we show the down via, </a:t>
            </a:r>
            <a:r>
              <a:rPr lang="en-US" b="1" dirty="0"/>
              <a:t>[click] </a:t>
            </a:r>
            <a:r>
              <a:rPr lang="en-US" b="0" dirty="0"/>
              <a:t>and extension</a:t>
            </a:r>
            <a:r>
              <a:rPr lang="en-US" dirty="0"/>
              <a:t>. </a:t>
            </a:r>
          </a:p>
        </p:txBody>
      </p:sp>
      <p:sp>
        <p:nvSpPr>
          <p:cNvPr id="4" name="Slide Number Placeholder 3"/>
          <p:cNvSpPr>
            <a:spLocks noGrp="1"/>
          </p:cNvSpPr>
          <p:nvPr>
            <p:ph type="sldNum" sz="quarter" idx="5"/>
          </p:nvPr>
        </p:nvSpPr>
        <p:spPr/>
        <p:txBody>
          <a:bodyPr/>
          <a:lstStyle/>
          <a:p>
            <a:fld id="{49DC86C2-9417-D242-957F-07D0C93E50AF}" type="slidenum">
              <a:rPr lang="en-US" smtClean="0"/>
              <a:t>12</a:t>
            </a:fld>
            <a:endParaRPr lang="en-US" dirty="0"/>
          </a:p>
        </p:txBody>
      </p:sp>
    </p:spTree>
    <p:extLst>
      <p:ext uri="{BB962C8B-B14F-4D97-AF65-F5344CB8AC3E}">
        <p14:creationId xmlns:p14="http://schemas.microsoft.com/office/powerpoint/2010/main" val="3707485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example shows access points for a pin on the current routing layer. </a:t>
            </a:r>
          </a:p>
          <a:p>
            <a:endParaRPr lang="en-US" dirty="0"/>
          </a:p>
          <a:p>
            <a:r>
              <a:rPr lang="en-US" b="1" dirty="0"/>
              <a:t>[click] </a:t>
            </a:r>
            <a:r>
              <a:rPr lang="en-US" dirty="0"/>
              <a:t>Given M2 is horizontal, the access point is the middle of left and right shape boundaries for each on-track y coordinates. </a:t>
            </a:r>
            <a:r>
              <a:rPr lang="en-US" b="1" dirty="0"/>
              <a:t>[click</a:t>
            </a:r>
            <a:r>
              <a:rPr lang="en-US" dirty="0"/>
              <a:t>] For vertical pin shapes, we also create access points using extension wires to make more pin access points. </a:t>
            </a:r>
            <a:r>
              <a:rPr lang="en-US" b="1" dirty="0"/>
              <a:t>[click] </a:t>
            </a:r>
            <a:r>
              <a:rPr lang="en-US" b="0" dirty="0"/>
              <a:t>A</a:t>
            </a:r>
            <a:r>
              <a:rPr lang="en-US" dirty="0"/>
              <a:t>gain we have 5 access points in this case.</a:t>
            </a:r>
          </a:p>
        </p:txBody>
      </p:sp>
      <p:sp>
        <p:nvSpPr>
          <p:cNvPr id="4" name="Slide Number Placeholder 3"/>
          <p:cNvSpPr>
            <a:spLocks noGrp="1"/>
          </p:cNvSpPr>
          <p:nvPr>
            <p:ph type="sldNum" sz="quarter" idx="5"/>
          </p:nvPr>
        </p:nvSpPr>
        <p:spPr/>
        <p:txBody>
          <a:bodyPr/>
          <a:lstStyle/>
          <a:p>
            <a:fld id="{49DC86C2-9417-D242-957F-07D0C93E50AF}" type="slidenum">
              <a:rPr lang="en-US" smtClean="0"/>
              <a:t>13</a:t>
            </a:fld>
            <a:endParaRPr lang="en-US" dirty="0"/>
          </a:p>
        </p:txBody>
      </p:sp>
    </p:spTree>
    <p:extLst>
      <p:ext uri="{BB962C8B-B14F-4D97-AF65-F5344CB8AC3E}">
        <p14:creationId xmlns:p14="http://schemas.microsoft.com/office/powerpoint/2010/main" val="199762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example shows access points for upper-layer </a:t>
            </a:r>
            <a:r>
              <a:rPr lang="en-US" dirty="0" err="1"/>
              <a:t>unrouted</a:t>
            </a:r>
            <a:r>
              <a:rPr lang="en-US" dirty="0"/>
              <a:t> segments. </a:t>
            </a:r>
          </a:p>
          <a:p>
            <a:endParaRPr lang="en-US" dirty="0"/>
          </a:p>
          <a:p>
            <a:r>
              <a:rPr lang="en-US" b="1" dirty="0"/>
              <a:t>[click] </a:t>
            </a:r>
            <a:r>
              <a:rPr lang="en-US" dirty="0"/>
              <a:t>Assume we have five horizontal M2 tracks, and 3 vertical M3 tracks, therefore we have 15 M2/M3 track intersections, and we generate one access point for each of them. However, contrary to the first example, since down </a:t>
            </a:r>
            <a:r>
              <a:rPr lang="en-US" dirty="0" err="1"/>
              <a:t>vias</a:t>
            </a:r>
            <a:r>
              <a:rPr lang="en-US" dirty="0"/>
              <a:t> are only assigned when routing M3, the access point does not mean actual Via23 location, and the M2 segment can be trimmed or extended according to the M3 routing solution. In our actual implementation, no matter how many M3 tracks are there in the guide, we will only generate two access points per M2 track to reduce runtime.</a:t>
            </a:r>
          </a:p>
        </p:txBody>
      </p:sp>
      <p:sp>
        <p:nvSpPr>
          <p:cNvPr id="4" name="Slide Number Placeholder 3"/>
          <p:cNvSpPr>
            <a:spLocks noGrp="1"/>
          </p:cNvSpPr>
          <p:nvPr>
            <p:ph type="sldNum" sz="quarter" idx="5"/>
          </p:nvPr>
        </p:nvSpPr>
        <p:spPr/>
        <p:txBody>
          <a:bodyPr/>
          <a:lstStyle/>
          <a:p>
            <a:fld id="{49DC86C2-9417-D242-957F-07D0C93E50AF}" type="slidenum">
              <a:rPr lang="en-US" smtClean="0"/>
              <a:t>14</a:t>
            </a:fld>
            <a:endParaRPr lang="en-US" dirty="0"/>
          </a:p>
        </p:txBody>
      </p:sp>
    </p:spTree>
    <p:extLst>
      <p:ext uri="{BB962C8B-B14F-4D97-AF65-F5344CB8AC3E}">
        <p14:creationId xmlns:p14="http://schemas.microsoft.com/office/powerpoint/2010/main" val="341610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our MILP formulation. The inputs are spanning tree result for each net, and the output is a routed solution such that all APCs are connected. </a:t>
            </a:r>
          </a:p>
          <a:p>
            <a:endParaRPr lang="en-US" dirty="0"/>
          </a:p>
          <a:p>
            <a:r>
              <a:rPr lang="en-US" dirty="0"/>
              <a:t>We use the example on the right to explain the formulation. Assuming in the panel, we have two nets, and each net has a route guide. </a:t>
            </a:r>
            <a:r>
              <a:rPr lang="en-US" b="1" dirty="0"/>
              <a:t>[click] </a:t>
            </a:r>
            <a:r>
              <a:rPr lang="en-US" dirty="0"/>
              <a:t>The blue guide has two APCs, on the left and middle. </a:t>
            </a:r>
            <a:r>
              <a:rPr lang="en-US" b="1" dirty="0"/>
              <a:t>[click] </a:t>
            </a:r>
            <a:r>
              <a:rPr lang="en-US" dirty="0"/>
              <a:t>The red guide also has two APCs, on the middle and right. Since there are only two APC per guide, the minimum spanning tree naturally connects the two APCs within each net.</a:t>
            </a:r>
          </a:p>
          <a:p>
            <a:endParaRPr lang="en-US" dirty="0"/>
          </a:p>
          <a:p>
            <a:r>
              <a:rPr lang="en-US" dirty="0"/>
              <a:t>For each MST edge, we propose all candidate routing segments. Using on-track wiring, </a:t>
            </a:r>
            <a:r>
              <a:rPr lang="en-US" b="1" dirty="0"/>
              <a:t>[click]</a:t>
            </a:r>
            <a:r>
              <a:rPr lang="en-US" dirty="0"/>
              <a:t> we have two candidates v11 and v12 for the blue, </a:t>
            </a:r>
            <a:r>
              <a:rPr lang="en-US" b="1" dirty="0"/>
              <a:t>[click] </a:t>
            </a:r>
            <a:r>
              <a:rPr lang="en-US" dirty="0"/>
              <a:t>and two candidates v21 and v22 for the red. </a:t>
            </a:r>
          </a:p>
          <a:p>
            <a:endParaRPr lang="en-US" dirty="0"/>
          </a:p>
          <a:p>
            <a:r>
              <a:rPr lang="en-US" b="1" dirty="0"/>
              <a:t>[click] </a:t>
            </a:r>
            <a:r>
              <a:rPr lang="en-US" dirty="0"/>
              <a:t>Then we create a conflict graph of four nodes. Each node has a weight indicating the preference of choosing the node. There are two types of conflict edges. The first one is due to uniqueness. We can only choose one candidate routing segment per MST edge. </a:t>
            </a:r>
            <a:r>
              <a:rPr lang="en-US" b="1" dirty="0"/>
              <a:t>[click] </a:t>
            </a:r>
            <a:r>
              <a:rPr lang="en-US" dirty="0"/>
              <a:t>If v is a binary indicating whether a certain candidate is being selected, then v11+v12&lt;=1. </a:t>
            </a:r>
            <a:r>
              <a:rPr lang="en-US" b="1" dirty="0"/>
              <a:t>[click] </a:t>
            </a:r>
            <a:r>
              <a:rPr lang="en-US" dirty="0"/>
              <a:t>Similarly, v21 plus v22 must be smaller or </a:t>
            </a:r>
            <a:r>
              <a:rPr lang="en-US"/>
              <a:t>equal to </a:t>
            </a:r>
            <a:r>
              <a:rPr lang="en-US" dirty="0"/>
              <a:t>one. </a:t>
            </a:r>
          </a:p>
          <a:p>
            <a:endParaRPr lang="en-US" dirty="0"/>
          </a:p>
          <a:p>
            <a:r>
              <a:rPr lang="en-US" dirty="0"/>
              <a:t>Second, two vertices conflict if they have design rule violations. </a:t>
            </a:r>
            <a:r>
              <a:rPr lang="en-US" b="1" dirty="0"/>
              <a:t>[click] </a:t>
            </a:r>
            <a:r>
              <a:rPr lang="en-US" dirty="0"/>
              <a:t>In the example, v12 and v21 share the same track, so there will be a short if they are selected together. Therefore, we have v12 plus v21 to be smaller or equal to one. Two vertices can also be in conflict if their down </a:t>
            </a:r>
            <a:r>
              <a:rPr lang="en-US" dirty="0" err="1"/>
              <a:t>vias</a:t>
            </a:r>
            <a:r>
              <a:rPr lang="en-US" dirty="0"/>
              <a:t>, or trimming or extension of the lower-layer segment violates minimum area or spacing rules.</a:t>
            </a:r>
          </a:p>
          <a:p>
            <a:endParaRPr lang="en-US" dirty="0"/>
          </a:p>
          <a:p>
            <a:r>
              <a:rPr lang="en-US" b="1" dirty="0"/>
              <a:t>[click] </a:t>
            </a:r>
            <a:r>
              <a:rPr lang="en-US" dirty="0"/>
              <a:t>The objective is the weighted sum of all nodes. By solving this MILP, we know which candidate routing segment is selected, along with the selected access points.</a:t>
            </a:r>
          </a:p>
        </p:txBody>
      </p:sp>
      <p:sp>
        <p:nvSpPr>
          <p:cNvPr id="4" name="Slide Number Placeholder 3"/>
          <p:cNvSpPr>
            <a:spLocks noGrp="1"/>
          </p:cNvSpPr>
          <p:nvPr>
            <p:ph type="sldNum" sz="quarter" idx="5"/>
          </p:nvPr>
        </p:nvSpPr>
        <p:spPr/>
        <p:txBody>
          <a:bodyPr/>
          <a:lstStyle/>
          <a:p>
            <a:fld id="{49DC86C2-9417-D242-957F-07D0C93E50AF}" type="slidenum">
              <a:rPr lang="en-US" smtClean="0"/>
              <a:t>15</a:t>
            </a:fld>
            <a:endParaRPr lang="en-US" dirty="0"/>
          </a:p>
        </p:txBody>
      </p:sp>
    </p:spTree>
    <p:extLst>
      <p:ext uri="{BB962C8B-B14F-4D97-AF65-F5344CB8AC3E}">
        <p14:creationId xmlns:p14="http://schemas.microsoft.com/office/powerpoint/2010/main" val="280272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special case for DRC prevention is related to upper-layer </a:t>
            </a:r>
            <a:r>
              <a:rPr lang="en-US" dirty="0" err="1"/>
              <a:t>unrouted</a:t>
            </a:r>
            <a:r>
              <a:rPr lang="en-US" dirty="0"/>
              <a:t> segments. Since up-</a:t>
            </a:r>
            <a:r>
              <a:rPr lang="en-US" dirty="0" err="1"/>
              <a:t>vias</a:t>
            </a:r>
            <a:r>
              <a:rPr lang="en-US" dirty="0"/>
              <a:t> are not assigned when we route the lower layer, our MILP formulation cannot prevent DRCs related to the upper </a:t>
            </a:r>
            <a:r>
              <a:rPr lang="en-US" dirty="0" err="1"/>
              <a:t>vias</a:t>
            </a:r>
            <a:r>
              <a:rPr lang="en-US" dirty="0"/>
              <a:t>. In this example, net1 and net3 are going to switch to the higher layer in the green </a:t>
            </a:r>
            <a:r>
              <a:rPr lang="en-US" dirty="0" err="1"/>
              <a:t>gcell</a:t>
            </a:r>
            <a:r>
              <a:rPr lang="en-US" dirty="0"/>
              <a:t>. Net2 is a net passing through. Since we do not assign actual via locations in M2 routing, these three M2 segments form a legal solution. However, when we route on M3, the large transition via cannot be legal no matter how we trim or extend M2 wires. </a:t>
            </a:r>
          </a:p>
          <a:p>
            <a:endParaRPr lang="en-US" dirty="0"/>
          </a:p>
          <a:p>
            <a:r>
              <a:rPr lang="en-US" dirty="0"/>
              <a:t>Thus, we define a line-to-via pitch and via-to-via pitch. </a:t>
            </a:r>
            <a:r>
              <a:rPr lang="en-US" b="1" dirty="0"/>
              <a:t>[click] </a:t>
            </a:r>
            <a:r>
              <a:rPr lang="en-US" dirty="0"/>
              <a:t>line-to-via pitch is minimum nonpreferred-direction spacing between a via and a wire. We disable any routing segment passing the </a:t>
            </a:r>
            <a:r>
              <a:rPr lang="en-US" dirty="0" err="1"/>
              <a:t>gcell</a:t>
            </a:r>
            <a:r>
              <a:rPr lang="en-US" dirty="0"/>
              <a:t> within line-to-via pitch. </a:t>
            </a:r>
            <a:r>
              <a:rPr lang="en-US" b="1" dirty="0"/>
              <a:t>[click] </a:t>
            </a:r>
            <a:r>
              <a:rPr lang="en-US" dirty="0"/>
              <a:t>via-to-via pitch is simply enforcing via spacing rules in nonpreferred direction if two </a:t>
            </a:r>
            <a:r>
              <a:rPr lang="en-US" dirty="0" err="1"/>
              <a:t>vias</a:t>
            </a:r>
            <a:r>
              <a:rPr lang="en-US" dirty="0"/>
              <a:t> are within one </a:t>
            </a:r>
            <a:r>
              <a:rPr lang="en-US" dirty="0" err="1"/>
              <a:t>gcell</a:t>
            </a:r>
            <a:r>
              <a:rPr lang="en-US" dirty="0"/>
              <a:t>. These pessimistic methods resolve most of via spacing and short DRCs, especially in the presence of huge transition </a:t>
            </a:r>
            <a:r>
              <a:rPr lang="en-US" dirty="0" err="1"/>
              <a:t>vias</a:t>
            </a:r>
            <a:r>
              <a:rPr lang="en-US" dirty="0"/>
              <a:t>.  </a:t>
            </a:r>
          </a:p>
          <a:p>
            <a:endParaRPr lang="en-US" dirty="0"/>
          </a:p>
          <a:p>
            <a:r>
              <a:rPr lang="en-US" b="1" dirty="0"/>
              <a:t>[click] </a:t>
            </a:r>
            <a:r>
              <a:rPr lang="en-US" dirty="0"/>
              <a:t>We build nodes with a conflict edge if two candidate routing segments do not satisfy the rules. An example of solution is shown in the right figure.</a:t>
            </a:r>
          </a:p>
        </p:txBody>
      </p:sp>
      <p:sp>
        <p:nvSpPr>
          <p:cNvPr id="4" name="Slide Number Placeholder 3"/>
          <p:cNvSpPr>
            <a:spLocks noGrp="1"/>
          </p:cNvSpPr>
          <p:nvPr>
            <p:ph type="sldNum" sz="quarter" idx="5"/>
          </p:nvPr>
        </p:nvSpPr>
        <p:spPr/>
        <p:txBody>
          <a:bodyPr/>
          <a:lstStyle/>
          <a:p>
            <a:fld id="{49DC86C2-9417-D242-957F-07D0C93E50AF}" type="slidenum">
              <a:rPr lang="en-US" smtClean="0"/>
              <a:t>16</a:t>
            </a:fld>
            <a:endParaRPr lang="en-US" dirty="0"/>
          </a:p>
        </p:txBody>
      </p:sp>
    </p:spTree>
    <p:extLst>
      <p:ext uri="{BB962C8B-B14F-4D97-AF65-F5344CB8AC3E}">
        <p14:creationId xmlns:p14="http://schemas.microsoft.com/office/powerpoint/2010/main" val="3131914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is our methodology. Now I will present experimental setup and results. </a:t>
            </a:r>
          </a:p>
        </p:txBody>
      </p:sp>
      <p:sp>
        <p:nvSpPr>
          <p:cNvPr id="4" name="Slide Number Placeholder 3"/>
          <p:cNvSpPr>
            <a:spLocks noGrp="1"/>
          </p:cNvSpPr>
          <p:nvPr>
            <p:ph type="sldNum" sz="quarter" idx="10"/>
          </p:nvPr>
        </p:nvSpPr>
        <p:spPr/>
        <p:txBody>
          <a:bodyPr/>
          <a:lstStyle/>
          <a:p>
            <a:fld id="{49DC86C2-9417-D242-957F-07D0C93E50AF}" type="slidenum">
              <a:rPr lang="en-US" smtClean="0"/>
              <a:t>17</a:t>
            </a:fld>
            <a:endParaRPr lang="en-US" dirty="0"/>
          </a:p>
        </p:txBody>
      </p:sp>
    </p:spTree>
    <p:extLst>
      <p:ext uri="{BB962C8B-B14F-4D97-AF65-F5344CB8AC3E}">
        <p14:creationId xmlns:p14="http://schemas.microsoft.com/office/powerpoint/2010/main" val="1885971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official ISPD-2018 contest benchmark suites. The detailed information is summarized in the table. Across the 10 testcases, there are memory cells, power and macro blockages and off-track pins and IO ports. The testcases vary from 8K cells, up to 290K cells. All testcases have 9 routing layers, across two technology nodes. Especially, the first four have vertical M2 and last six have horizontal M2 and pin access layers. </a:t>
            </a:r>
          </a:p>
          <a:p>
            <a:endParaRPr lang="en-US" dirty="0"/>
          </a:p>
          <a:p>
            <a:r>
              <a:rPr lang="en-US" dirty="0"/>
              <a:t>For the design rules, the contest only enforce a simple 1D spacing table, with one line of end-of-line spacing rule, one line of cut spacing rule and one line of min-area rule. </a:t>
            </a:r>
          </a:p>
        </p:txBody>
      </p:sp>
      <p:sp>
        <p:nvSpPr>
          <p:cNvPr id="4" name="Slide Number Placeholder 3"/>
          <p:cNvSpPr>
            <a:spLocks noGrp="1"/>
          </p:cNvSpPr>
          <p:nvPr>
            <p:ph type="sldNum" sz="quarter" idx="5"/>
          </p:nvPr>
        </p:nvSpPr>
        <p:spPr/>
        <p:txBody>
          <a:bodyPr/>
          <a:lstStyle/>
          <a:p>
            <a:fld id="{49DC86C2-9417-D242-957F-07D0C93E50AF}" type="slidenum">
              <a:rPr lang="en-US" smtClean="0"/>
              <a:t>18</a:t>
            </a:fld>
            <a:endParaRPr lang="en-US" dirty="0"/>
          </a:p>
        </p:txBody>
      </p:sp>
    </p:spTree>
    <p:extLst>
      <p:ext uri="{BB962C8B-B14F-4D97-AF65-F5344CB8AC3E}">
        <p14:creationId xmlns:p14="http://schemas.microsoft.com/office/powerpoint/2010/main" val="332684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official evaluation metrics. The solution is evaluated by comparing a total raw score for each solution. The score is calculated as the weighted sum of each metric. There are three types of metrics. </a:t>
            </a:r>
          </a:p>
          <a:p>
            <a:endParaRPr lang="en-US" dirty="0"/>
          </a:p>
          <a:p>
            <a:r>
              <a:rPr lang="en-US" b="1" dirty="0"/>
              <a:t>[click] </a:t>
            </a:r>
            <a:r>
              <a:rPr lang="en-US" dirty="0"/>
              <a:t>First of all, there is wirelength and via metric. Each unit wirelength contribute to 0.5 points, and each via contribute to 2 points. This can be seen as the routing cost in the total raw scores. </a:t>
            </a:r>
          </a:p>
          <a:p>
            <a:endParaRPr lang="en-US" dirty="0"/>
          </a:p>
          <a:p>
            <a:r>
              <a:rPr lang="en-US" b="1" dirty="0"/>
              <a:t>[click] </a:t>
            </a:r>
            <a:r>
              <a:rPr lang="en-US" dirty="0"/>
              <a:t>Second, there are several routing preference metrics. For example, out-of-guide wire and via contribute another 1 point in the total raw score. This can be seen as low penalty terms in the total raw score.</a:t>
            </a:r>
          </a:p>
          <a:p>
            <a:endParaRPr lang="en-US" dirty="0"/>
          </a:p>
          <a:p>
            <a:r>
              <a:rPr lang="en-US" b="1" dirty="0"/>
              <a:t>[click] </a:t>
            </a:r>
            <a:r>
              <a:rPr lang="en-US" dirty="0"/>
              <a:t>Third, there are DRC metrics. For example, each occurrence of spacing violation introduces 500 points to the total raw score. This can be seen as the high penalty terms in the total raw score. </a:t>
            </a:r>
          </a:p>
          <a:p>
            <a:endParaRPr lang="en-US" dirty="0"/>
          </a:p>
          <a:p>
            <a:r>
              <a:rPr lang="en-US" dirty="0"/>
              <a:t>A better solution has a lower total raw score. And the high penalty terms should be avoided as much as possible. I will show the experimental results in the next slide. </a:t>
            </a:r>
          </a:p>
        </p:txBody>
      </p:sp>
      <p:sp>
        <p:nvSpPr>
          <p:cNvPr id="4" name="Slide Number Placeholder 3"/>
          <p:cNvSpPr>
            <a:spLocks noGrp="1"/>
          </p:cNvSpPr>
          <p:nvPr>
            <p:ph type="sldNum" sz="quarter" idx="5"/>
          </p:nvPr>
        </p:nvSpPr>
        <p:spPr/>
        <p:txBody>
          <a:bodyPr/>
          <a:lstStyle/>
          <a:p>
            <a:fld id="{49DC86C2-9417-D242-957F-07D0C93E50AF}" type="slidenum">
              <a:rPr lang="en-US" smtClean="0"/>
              <a:t>19</a:t>
            </a:fld>
            <a:endParaRPr lang="en-US" dirty="0"/>
          </a:p>
        </p:txBody>
      </p:sp>
    </p:spTree>
    <p:extLst>
      <p:ext uri="{BB962C8B-B14F-4D97-AF65-F5344CB8AC3E}">
        <p14:creationId xmlns:p14="http://schemas.microsoft.com/office/powerpoint/2010/main" val="115069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will first introduce the background of this work. Then I will describe some concepts and preprocessing for a cleaner problem formulation. Next, I will present our parallel mixed integer linear programming-based routing methodology. Last, I will show the experimental results and conclude my talk.</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2</a:t>
            </a:fld>
            <a:endParaRPr lang="en-US" dirty="0"/>
          </a:p>
        </p:txBody>
      </p:sp>
    </p:spTree>
    <p:extLst>
      <p:ext uri="{BB962C8B-B14F-4D97-AF65-F5344CB8AC3E}">
        <p14:creationId xmlns:p14="http://schemas.microsoft.com/office/powerpoint/2010/main" val="1906148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the experimental results by comparing the </a:t>
            </a:r>
            <a:r>
              <a:rPr lang="en-US" dirty="0" err="1"/>
              <a:t>TritonRoute</a:t>
            </a:r>
            <a:r>
              <a:rPr lang="en-US" dirty="0"/>
              <a:t> solution to the best of ISPD-18 contest for each testcase. We show the total raw scores, with metrics breakdown into the three main categories. We set the total raw score as 1 for the contest winning solution, and normalize our scores accordingly. Especially, we separately show the routing cost terms in wirelength and via count. </a:t>
            </a:r>
          </a:p>
          <a:p>
            <a:endParaRPr lang="en-US" dirty="0"/>
          </a:p>
          <a:p>
            <a:r>
              <a:rPr lang="en-US" dirty="0"/>
              <a:t>For all testcases, the routing preference metric contribute little to the total raw score. For test1 and test2, the contest-winning solution already shows relatively low #DRCs, thus more than 80% of raw scores are from the routing cost. However, after test3, the contest-winning solution cannot effectively resolve DRCs, resulting into up to 80% scores contributed from high penalty DRCs. This dramatically degraded the solution quality.</a:t>
            </a:r>
          </a:p>
          <a:p>
            <a:endParaRPr lang="en-US" dirty="0"/>
          </a:p>
          <a:p>
            <a:r>
              <a:rPr lang="en-US" b="1" dirty="0"/>
              <a:t>[click] </a:t>
            </a:r>
            <a:r>
              <a:rPr lang="en-US" dirty="0"/>
              <a:t>For the </a:t>
            </a:r>
            <a:r>
              <a:rPr lang="en-US" dirty="0" err="1"/>
              <a:t>TritonRoute</a:t>
            </a:r>
            <a:r>
              <a:rPr lang="en-US" dirty="0"/>
              <a:t> solution, we can see that it shows similar routing cost, but dramatically lower DRCs. We reduce around 70% total raw scores from test5 to test10. </a:t>
            </a:r>
            <a:r>
              <a:rPr lang="en-US" b="1" dirty="0"/>
              <a:t>[click] </a:t>
            </a:r>
            <a:r>
              <a:rPr lang="en-US" dirty="0"/>
              <a:t>On average, our solution is more than 58% better than the contest-winning solution. </a:t>
            </a:r>
          </a:p>
        </p:txBody>
      </p:sp>
      <p:sp>
        <p:nvSpPr>
          <p:cNvPr id="4" name="Slide Number Placeholder 3"/>
          <p:cNvSpPr>
            <a:spLocks noGrp="1"/>
          </p:cNvSpPr>
          <p:nvPr>
            <p:ph type="sldNum" sz="quarter" idx="5"/>
          </p:nvPr>
        </p:nvSpPr>
        <p:spPr/>
        <p:txBody>
          <a:bodyPr/>
          <a:lstStyle/>
          <a:p>
            <a:fld id="{49DC86C2-9417-D242-957F-07D0C93E50AF}" type="slidenum">
              <a:rPr lang="en-US" smtClean="0"/>
              <a:t>20</a:t>
            </a:fld>
            <a:endParaRPr lang="en-US" dirty="0"/>
          </a:p>
        </p:txBody>
      </p:sp>
    </p:spTree>
    <p:extLst>
      <p:ext uri="{BB962C8B-B14F-4D97-AF65-F5344CB8AC3E}">
        <p14:creationId xmlns:p14="http://schemas.microsoft.com/office/powerpoint/2010/main" val="2298484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our DRC improvement over the contest-winning solution in details. We can see a dramatically decrease in spacing and metal shorts compared to the contest-winning solution. </a:t>
            </a:r>
            <a:r>
              <a:rPr lang="en-US" b="1" dirty="0"/>
              <a:t>[click] </a:t>
            </a:r>
            <a:r>
              <a:rPr lang="en-US" dirty="0"/>
              <a:t>For testcases from test5 to test10, we have achieved more than 90% reduction in DRCs. </a:t>
            </a:r>
            <a:r>
              <a:rPr lang="en-US" b="1" dirty="0"/>
              <a:t>[click] </a:t>
            </a:r>
            <a:r>
              <a:rPr lang="en-US" dirty="0"/>
              <a:t>For all 10 testcases on average, the reduction in DRC is 63%.</a:t>
            </a:r>
          </a:p>
          <a:p>
            <a:endParaRPr lang="en-US" dirty="0"/>
          </a:p>
          <a:p>
            <a:r>
              <a:rPr lang="en-US" dirty="0"/>
              <a:t>Please see our paper for detailed metrics comparison.</a:t>
            </a:r>
          </a:p>
        </p:txBody>
      </p:sp>
      <p:sp>
        <p:nvSpPr>
          <p:cNvPr id="4" name="Slide Number Placeholder 3"/>
          <p:cNvSpPr>
            <a:spLocks noGrp="1"/>
          </p:cNvSpPr>
          <p:nvPr>
            <p:ph type="sldNum" sz="quarter" idx="5"/>
          </p:nvPr>
        </p:nvSpPr>
        <p:spPr/>
        <p:txBody>
          <a:bodyPr/>
          <a:lstStyle/>
          <a:p>
            <a:fld id="{49DC86C2-9417-D242-957F-07D0C93E50AF}" type="slidenum">
              <a:rPr lang="en-US" smtClean="0"/>
              <a:t>21</a:t>
            </a:fld>
            <a:endParaRPr lang="en-US" dirty="0"/>
          </a:p>
        </p:txBody>
      </p:sp>
    </p:spTree>
    <p:extLst>
      <p:ext uri="{BB962C8B-B14F-4D97-AF65-F5344CB8AC3E}">
        <p14:creationId xmlns:p14="http://schemas.microsoft.com/office/powerpoint/2010/main" val="3995345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propose a parallel MILP-based panel routing methodology. We achieve on average 58% better raw scores compared to the contest-winning solution, with up to 90% reduction in DRCs for the last six, most complex testcases. </a:t>
            </a:r>
          </a:p>
          <a:p>
            <a:endParaRPr lang="en-US" dirty="0"/>
          </a:p>
          <a:p>
            <a:r>
              <a:rPr lang="en-US" dirty="0"/>
              <a:t>Next I would like to briefly introduce the </a:t>
            </a:r>
            <a:r>
              <a:rPr lang="en-US" dirty="0" err="1"/>
              <a:t>OpenROAD</a:t>
            </a:r>
            <a:r>
              <a:rPr lang="en-US" dirty="0"/>
              <a:t> project.</a:t>
            </a:r>
          </a:p>
          <a:p>
            <a:r>
              <a:rPr lang="en-US" dirty="0"/>
              <a:t>/*</a:t>
            </a:r>
          </a:p>
          <a:p>
            <a:r>
              <a:rPr lang="en-US" dirty="0"/>
              <a:t>Our future work include routing refinement in terms of wirelength, via count and topology optimization; better detour handling, improvement of pin accessibility and rule handling; as well as runtime and memory reduction.</a:t>
            </a:r>
          </a:p>
          <a:p>
            <a:r>
              <a:rPr lang="en-US"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22</a:t>
            </a:fld>
            <a:endParaRPr lang="en-US" dirty="0"/>
          </a:p>
        </p:txBody>
      </p:sp>
    </p:spTree>
    <p:extLst>
      <p:ext uri="{BB962C8B-B14F-4D97-AF65-F5344CB8AC3E}">
        <p14:creationId xmlns:p14="http://schemas.microsoft.com/office/powerpoint/2010/main" val="3699372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OpenROAD</a:t>
            </a:r>
            <a:r>
              <a:rPr lang="en-US" altLang="zh-CN" dirty="0"/>
              <a:t> is a project in the DARPA IDEA program. The program involves UCSD and four other universities and two industrial partners. The end goal of the program is to have a fully automated and open-source RTL-to-GDS tool chain. </a:t>
            </a:r>
          </a:p>
          <a:p>
            <a:endParaRPr lang="en-US" dirty="0"/>
          </a:p>
          <a:p>
            <a:r>
              <a:rPr lang="en-US" b="1" dirty="0"/>
              <a:t>[click] </a:t>
            </a:r>
            <a:r>
              <a:rPr lang="en-US" dirty="0"/>
              <a:t>From the detailed routing perspective, there is still a large gap between the ISPD-18 contest and the real-world. </a:t>
            </a:r>
            <a:r>
              <a:rPr lang="en-US" b="1" dirty="0"/>
              <a:t>[click] </a:t>
            </a:r>
            <a:r>
              <a:rPr lang="en-US" dirty="0"/>
              <a:t>First, the real world implementations often requires interactions between different stages, with pre-routed nets, incremental routing and non-default rules. The support of real-world </a:t>
            </a:r>
            <a:r>
              <a:rPr lang="en-US" dirty="0" err="1"/>
              <a:t>usecases</a:t>
            </a:r>
            <a:r>
              <a:rPr lang="en-US" dirty="0"/>
              <a:t> requires scalable and versatile databases. </a:t>
            </a:r>
            <a:r>
              <a:rPr lang="en-US" b="1" dirty="0"/>
              <a:t>[click] </a:t>
            </a:r>
            <a:r>
              <a:rPr lang="en-US" dirty="0"/>
              <a:t>Second, advanced node design becomes far more complex than mature nodes, with lots of efforts paid on pin accessibility and DRC handling. This requires improved heuristics. </a:t>
            </a:r>
            <a:r>
              <a:rPr lang="en-US" b="1" dirty="0"/>
              <a:t>[click] </a:t>
            </a:r>
            <a:r>
              <a:rPr lang="en-US" dirty="0"/>
              <a:t>For advanced node design, even before the detailed router can address the complex rules, the rule deck itself needs comprehensive understanding. </a:t>
            </a:r>
          </a:p>
          <a:p>
            <a:endParaRPr lang="en-US" dirty="0"/>
          </a:p>
          <a:p>
            <a:r>
              <a:rPr lang="en-US" dirty="0"/>
              <a:t>In the next few slides, I will briefly describe the example </a:t>
            </a:r>
            <a:r>
              <a:rPr lang="en-US" dirty="0" err="1"/>
              <a:t>usecases</a:t>
            </a:r>
            <a:r>
              <a:rPr lang="en-US" dirty="0"/>
              <a:t>, current status and future perspective of </a:t>
            </a:r>
            <a:r>
              <a:rPr lang="en-US" dirty="0" err="1"/>
              <a:t>TritonRoute</a:t>
            </a:r>
            <a:r>
              <a:rPr lang="en-US" dirty="0"/>
              <a:t>. </a:t>
            </a:r>
          </a:p>
        </p:txBody>
      </p:sp>
      <p:sp>
        <p:nvSpPr>
          <p:cNvPr id="4" name="Slide Number Placeholder 3"/>
          <p:cNvSpPr>
            <a:spLocks noGrp="1"/>
          </p:cNvSpPr>
          <p:nvPr>
            <p:ph type="sldNum" sz="quarter" idx="5"/>
          </p:nvPr>
        </p:nvSpPr>
        <p:spPr/>
        <p:txBody>
          <a:bodyPr/>
          <a:lstStyle/>
          <a:p>
            <a:fld id="{49DC86C2-9417-D242-957F-07D0C93E50AF}" type="slidenum">
              <a:rPr lang="en-US" smtClean="0"/>
              <a:t>23</a:t>
            </a:fld>
            <a:endParaRPr lang="en-US" dirty="0"/>
          </a:p>
        </p:txBody>
      </p:sp>
    </p:spTree>
    <p:extLst>
      <p:ext uri="{BB962C8B-B14F-4D97-AF65-F5344CB8AC3E}">
        <p14:creationId xmlns:p14="http://schemas.microsoft.com/office/powerpoint/2010/main" val="510641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most familiar </a:t>
            </a:r>
            <a:r>
              <a:rPr lang="en-US" dirty="0" err="1"/>
              <a:t>usecase</a:t>
            </a:r>
            <a:r>
              <a:rPr lang="en-US" dirty="0"/>
              <a:t> in real-world would be around the clock tree. The figure shows a preliminary CTS + routing flow using </a:t>
            </a:r>
            <a:r>
              <a:rPr lang="en-US" dirty="0" err="1"/>
              <a:t>TritonRoute</a:t>
            </a:r>
            <a:r>
              <a:rPr lang="en-US" dirty="0"/>
              <a:t>. The design is first clock-routed, then signal-routed. </a:t>
            </a:r>
          </a:p>
          <a:p>
            <a:endParaRPr lang="en-US" dirty="0"/>
          </a:p>
          <a:p>
            <a:r>
              <a:rPr lang="en-US" b="1" dirty="0"/>
              <a:t>[click] </a:t>
            </a:r>
            <a:r>
              <a:rPr lang="en-US" dirty="0"/>
              <a:t>Clock routing usually requires the usage of non-default rules to increase the clock tree robustness.</a:t>
            </a:r>
          </a:p>
          <a:p>
            <a:endParaRPr lang="en-US" dirty="0"/>
          </a:p>
          <a:p>
            <a:r>
              <a:rPr lang="en-US" b="1" dirty="0"/>
              <a:t>[click] </a:t>
            </a:r>
            <a:r>
              <a:rPr lang="en-US" dirty="0"/>
              <a:t>And in the later signal routing stage, the detailed router needs to honor the existing clock trees, as well as other blockages or power delivery networks.</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t>24</a:t>
            </a:fld>
            <a:endParaRPr lang="en-US" dirty="0"/>
          </a:p>
        </p:txBody>
      </p:sp>
    </p:spTree>
    <p:extLst>
      <p:ext uri="{BB962C8B-B14F-4D97-AF65-F5344CB8AC3E}">
        <p14:creationId xmlns:p14="http://schemas.microsoft.com/office/powerpoint/2010/main" val="3904414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current status towards pin accessibility. </a:t>
            </a:r>
          </a:p>
          <a:p>
            <a:endParaRPr lang="en-US" dirty="0"/>
          </a:p>
          <a:p>
            <a:r>
              <a:rPr lang="en-US" b="1" dirty="0"/>
              <a:t>[click] </a:t>
            </a:r>
            <a:r>
              <a:rPr lang="en-US" dirty="0"/>
              <a:t>In both ISPD-18 contest and real-world standard cells, pins often have 2D polygon shapes. This adds great complexity in determining legal pin access points. A “bad” pin access point often creates DRCs, which is hard to fix in later routing stages.</a:t>
            </a:r>
          </a:p>
          <a:p>
            <a:endParaRPr lang="en-US" dirty="0"/>
          </a:p>
          <a:p>
            <a:r>
              <a:rPr lang="en-US" b="1" dirty="0"/>
              <a:t>[click] </a:t>
            </a:r>
            <a:r>
              <a:rPr lang="en-US" b="0" dirty="0"/>
              <a:t>There are two solutions to this problem. First is co-optimization with placement. We can analyze and filter out “bad” cell masters, and / or bad cell abutments prior to routing. </a:t>
            </a:r>
            <a:r>
              <a:rPr lang="en-US" b="1" dirty="0"/>
              <a:t>[click] </a:t>
            </a:r>
            <a:r>
              <a:rPr lang="en-US" b="0" dirty="0"/>
              <a:t>Also, we can do library preparation before detailed routing. </a:t>
            </a:r>
            <a:r>
              <a:rPr lang="en-US" dirty="0"/>
              <a:t>In a preliminary improved routing flow, we first enumerate all legal via locations for all standard cells. </a:t>
            </a:r>
          </a:p>
          <a:p>
            <a:endParaRPr lang="en-US" dirty="0"/>
          </a:p>
          <a:p>
            <a:r>
              <a:rPr lang="en-US" b="1" dirty="0"/>
              <a:t>[click]</a:t>
            </a:r>
            <a:r>
              <a:rPr lang="en-US" dirty="0"/>
              <a:t> In the figure below, we show the enumeration of pin access points on the left.</a:t>
            </a:r>
            <a:r>
              <a:rPr lang="zh-CN" altLang="en-US" dirty="0"/>
              <a:t> </a:t>
            </a:r>
            <a:r>
              <a:rPr lang="en-US" altLang="zh-CN" dirty="0"/>
              <a:t>Each</a:t>
            </a:r>
            <a:r>
              <a:rPr lang="zh-CN" altLang="en-US" dirty="0"/>
              <a:t> </a:t>
            </a:r>
            <a:r>
              <a:rPr lang="en-US" altLang="zh-CN" dirty="0"/>
              <a:t>circle</a:t>
            </a:r>
            <a:r>
              <a:rPr lang="zh-CN" altLang="en-US" dirty="0"/>
              <a:t> </a:t>
            </a:r>
            <a:r>
              <a:rPr lang="en-US" altLang="zh-CN" dirty="0"/>
              <a:t>means</a:t>
            </a:r>
            <a:r>
              <a:rPr lang="zh-CN" altLang="en-US" dirty="0"/>
              <a:t> </a:t>
            </a:r>
            <a:r>
              <a:rPr lang="en-US" altLang="zh-CN" dirty="0"/>
              <a:t>one</a:t>
            </a:r>
            <a:r>
              <a:rPr lang="zh-CN" altLang="en-US" dirty="0"/>
              <a:t> </a:t>
            </a:r>
            <a:r>
              <a:rPr lang="en-US" altLang="zh-CN" dirty="0"/>
              <a:t>legal</a:t>
            </a:r>
            <a:r>
              <a:rPr lang="zh-CN" altLang="en-US" dirty="0"/>
              <a:t> </a:t>
            </a:r>
            <a:r>
              <a:rPr lang="en-US" altLang="zh-CN" dirty="0"/>
              <a:t>via</a:t>
            </a:r>
            <a:r>
              <a:rPr lang="zh-CN" altLang="en-US" dirty="0"/>
              <a:t> </a:t>
            </a:r>
            <a:r>
              <a:rPr lang="en-US" altLang="zh-CN" dirty="0"/>
              <a:t>locations.</a:t>
            </a:r>
            <a:r>
              <a:rPr lang="zh-CN" altLang="en-US" dirty="0"/>
              <a:t> </a:t>
            </a:r>
            <a:r>
              <a:rPr lang="en-US" altLang="zh-CN" b="1" dirty="0"/>
              <a:t>[click]</a:t>
            </a:r>
            <a:r>
              <a:rPr lang="en-US" dirty="0"/>
              <a:t> On</a:t>
            </a:r>
            <a:r>
              <a:rPr lang="zh-CN" altLang="en-US" dirty="0"/>
              <a:t> </a:t>
            </a:r>
            <a:r>
              <a:rPr lang="en-US" altLang="zh-CN" dirty="0"/>
              <a:t>the</a:t>
            </a:r>
            <a:r>
              <a:rPr lang="zh-CN" altLang="en-US" dirty="0"/>
              <a:t> </a:t>
            </a:r>
            <a:r>
              <a:rPr lang="en-US" altLang="zh-CN" dirty="0"/>
              <a:t>right,</a:t>
            </a:r>
            <a:r>
              <a:rPr lang="zh-CN" altLang="en-US" dirty="0"/>
              <a:t> </a:t>
            </a:r>
            <a:r>
              <a:rPr lang="en-US" altLang="zh-CN" dirty="0"/>
              <a:t>we</a:t>
            </a:r>
            <a:r>
              <a:rPr lang="zh-CN" altLang="en-US" dirty="0"/>
              <a:t> </a:t>
            </a:r>
            <a:r>
              <a:rPr lang="en-US" altLang="zh-CN" dirty="0"/>
              <a:t>show </a:t>
            </a:r>
            <a:r>
              <a:rPr lang="en-US" dirty="0"/>
              <a:t>one example of legal via location. </a:t>
            </a:r>
          </a:p>
        </p:txBody>
      </p:sp>
      <p:sp>
        <p:nvSpPr>
          <p:cNvPr id="4" name="Slide Number Placeholder 3"/>
          <p:cNvSpPr>
            <a:spLocks noGrp="1"/>
          </p:cNvSpPr>
          <p:nvPr>
            <p:ph type="sldNum" sz="quarter" idx="5"/>
          </p:nvPr>
        </p:nvSpPr>
        <p:spPr/>
        <p:txBody>
          <a:bodyPr/>
          <a:lstStyle/>
          <a:p>
            <a:fld id="{49DC86C2-9417-D242-957F-07D0C93E50AF}" type="slidenum">
              <a:rPr lang="en-US" smtClean="0"/>
              <a:t>25</a:t>
            </a:fld>
            <a:endParaRPr lang="en-US" dirty="0"/>
          </a:p>
        </p:txBody>
      </p:sp>
    </p:spTree>
    <p:extLst>
      <p:ext uri="{BB962C8B-B14F-4D97-AF65-F5344CB8AC3E}">
        <p14:creationId xmlns:p14="http://schemas.microsoft.com/office/powerpoint/2010/main" val="978995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previews the gap between the contest and the real-world routing rules in 28 and 16 nm nodes. </a:t>
            </a:r>
          </a:p>
          <a:p>
            <a:endParaRPr lang="en-US" dirty="0"/>
          </a:p>
          <a:p>
            <a:r>
              <a:rPr lang="en-US" dirty="0"/>
              <a:t>We compare the metal routing rules in LEF. The most complicated testcase in ISPD-18 contest has 18 lines of M2 routing rules. However, this number becomes 80 and 170 in 28 and 16nm nodes. The breakdown of M2 routing rules is detailed in the table. </a:t>
            </a:r>
          </a:p>
          <a:p>
            <a:endParaRPr lang="en-US" dirty="0"/>
          </a:p>
          <a:p>
            <a:r>
              <a:rPr lang="en-US" b="1" dirty="0"/>
              <a:t>[click] </a:t>
            </a:r>
            <a:r>
              <a:rPr lang="en-US" dirty="0"/>
              <a:t>For example, ISPD18 only has a 1D </a:t>
            </a:r>
            <a:r>
              <a:rPr lang="en-US" dirty="0" err="1"/>
              <a:t>stacing</a:t>
            </a:r>
            <a:r>
              <a:rPr lang="en-US" dirty="0"/>
              <a:t> table. However, in 28nm, there are two 2D spacing tables, and this number becomes more than 3 in 16nm node, requiring additional support of  LEF version 5.8 rules. </a:t>
            </a:r>
            <a:r>
              <a:rPr lang="en-US" b="1" dirty="0"/>
              <a:t>[click] </a:t>
            </a:r>
            <a:r>
              <a:rPr lang="en-US" dirty="0"/>
              <a:t>Also, 16nm introduces more rules, such as FORBIDDEN spacing and ENCLOSURE spacing. The support of all rules above 16nm is one of main goals for the </a:t>
            </a:r>
            <a:r>
              <a:rPr lang="en-US" dirty="0" err="1"/>
              <a:t>OpenROAD</a:t>
            </a:r>
            <a:r>
              <a:rPr lang="en-US" dirty="0"/>
              <a:t> project in the future.</a:t>
            </a:r>
          </a:p>
        </p:txBody>
      </p:sp>
      <p:sp>
        <p:nvSpPr>
          <p:cNvPr id="4" name="Slide Number Placeholder 3"/>
          <p:cNvSpPr>
            <a:spLocks noGrp="1"/>
          </p:cNvSpPr>
          <p:nvPr>
            <p:ph type="sldNum" sz="quarter" idx="5"/>
          </p:nvPr>
        </p:nvSpPr>
        <p:spPr/>
        <p:txBody>
          <a:bodyPr/>
          <a:lstStyle/>
          <a:p>
            <a:fld id="{49DC86C2-9417-D242-957F-07D0C93E50AF}" type="slidenum">
              <a:rPr lang="en-US" smtClean="0"/>
              <a:t>26</a:t>
            </a:fld>
            <a:endParaRPr lang="en-US" dirty="0"/>
          </a:p>
        </p:txBody>
      </p:sp>
    </p:spTree>
    <p:extLst>
      <p:ext uri="{BB962C8B-B14F-4D97-AF65-F5344CB8AC3E}">
        <p14:creationId xmlns:p14="http://schemas.microsoft.com/office/powerpoint/2010/main" val="119304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the end of my talk. Thank you for your attention!</a:t>
            </a:r>
          </a:p>
        </p:txBody>
      </p:sp>
      <p:sp>
        <p:nvSpPr>
          <p:cNvPr id="4" name="Slide Number Placeholder 3"/>
          <p:cNvSpPr>
            <a:spLocks noGrp="1"/>
          </p:cNvSpPr>
          <p:nvPr>
            <p:ph type="sldNum" sz="quarter" idx="5"/>
          </p:nvPr>
        </p:nvSpPr>
        <p:spPr/>
        <p:txBody>
          <a:bodyPr/>
          <a:lstStyle/>
          <a:p>
            <a:fld id="{49DC86C2-9417-D242-957F-07D0C93E50AF}" type="slidenum">
              <a:rPr lang="en-US" smtClean="0"/>
              <a:t>27</a:t>
            </a:fld>
            <a:endParaRPr lang="en-US" dirty="0"/>
          </a:p>
        </p:txBody>
      </p:sp>
    </p:spTree>
    <p:extLst>
      <p:ext uri="{BB962C8B-B14F-4D97-AF65-F5344CB8AC3E}">
        <p14:creationId xmlns:p14="http://schemas.microsoft.com/office/powerpoint/2010/main" val="2607719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ISPD-2018 contest is the first ISPD contest on the subject of detailed routing. </a:t>
            </a:r>
            <a:r>
              <a:rPr lang="en-US" b="1" dirty="0"/>
              <a:t>[click] </a:t>
            </a:r>
            <a:r>
              <a:rPr lang="en-US" dirty="0"/>
              <a:t>The entire benchmark suite consists of 10 testcases, with up to 290K cells and 182K nets. The contest exposes some of the real industrial challenges to the academic community, such as memory cells, power/macro blockages and off-track pins and IO ports. </a:t>
            </a:r>
          </a:p>
          <a:p>
            <a:endParaRPr lang="en-US" dirty="0"/>
          </a:p>
          <a:p>
            <a:r>
              <a:rPr lang="en-US" b="1" dirty="0"/>
              <a:t>[click] </a:t>
            </a:r>
            <a:r>
              <a:rPr lang="en-US" dirty="0"/>
              <a:t>The testcases are in 45nm and 32nm nodes, with multi-layer metal stack, two M1 pin-access directions and transition </a:t>
            </a:r>
            <a:r>
              <a:rPr lang="en-US" dirty="0" err="1"/>
              <a:t>vias</a:t>
            </a:r>
            <a:r>
              <a:rPr lang="en-US" dirty="0"/>
              <a:t>. However, the design rules are simplified for academic use, with only a 1D spacing table, end-of-line spacing, cut spacing and min area rules. </a:t>
            </a:r>
          </a:p>
          <a:p>
            <a:endParaRPr lang="en-US" dirty="0"/>
          </a:p>
          <a:p>
            <a:r>
              <a:rPr lang="en-US" b="1" dirty="0"/>
              <a:t>[click] </a:t>
            </a:r>
            <a:r>
              <a:rPr lang="en-US" dirty="0"/>
              <a:t>The benchmark suite uses industrial standard LEF/DEF interface, with route guides as the global routing outcome.</a:t>
            </a:r>
          </a:p>
          <a:p>
            <a:endParaRPr lang="en-US" dirty="0"/>
          </a:p>
          <a:p>
            <a:r>
              <a:rPr lang="en-US" b="1" dirty="0"/>
              <a:t>[click] </a:t>
            </a:r>
            <a:r>
              <a:rPr lang="en-US" dirty="0"/>
              <a:t>The solution needs to honor route guides and design rules, with all nets connected. </a:t>
            </a:r>
          </a:p>
        </p:txBody>
      </p:sp>
      <p:sp>
        <p:nvSpPr>
          <p:cNvPr id="4" name="Slide Number Placeholder 3"/>
          <p:cNvSpPr>
            <a:spLocks noGrp="1"/>
          </p:cNvSpPr>
          <p:nvPr>
            <p:ph type="sldNum" sz="quarter" idx="5"/>
          </p:nvPr>
        </p:nvSpPr>
        <p:spPr/>
        <p:txBody>
          <a:bodyPr/>
          <a:lstStyle/>
          <a:p>
            <a:fld id="{49DC86C2-9417-D242-957F-07D0C93E50AF}" type="slidenum">
              <a:rPr lang="en-US" smtClean="0"/>
              <a:t>29</a:t>
            </a:fld>
            <a:endParaRPr lang="en-US" dirty="0"/>
          </a:p>
        </p:txBody>
      </p:sp>
    </p:spTree>
    <p:extLst>
      <p:ext uri="{BB962C8B-B14F-4D97-AF65-F5344CB8AC3E}">
        <p14:creationId xmlns:p14="http://schemas.microsoft.com/office/powerpoint/2010/main" val="783651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briefly reviews the previous work. In history, there are fundamental algorithms that is the base for most commercial products, such as Lee’s algorithm, A* search, </a:t>
            </a:r>
            <a:r>
              <a:rPr lang="en-US" dirty="0" err="1"/>
              <a:t>ripup</a:t>
            </a:r>
            <a:r>
              <a:rPr lang="en-US" dirty="0"/>
              <a:t>-and-reroute paradigm. </a:t>
            </a:r>
          </a:p>
          <a:p>
            <a:endParaRPr lang="en-US" dirty="0"/>
          </a:p>
          <a:p>
            <a:r>
              <a:rPr lang="en-US" b="1" dirty="0"/>
              <a:t>[click] </a:t>
            </a:r>
            <a:r>
              <a:rPr lang="en-US" dirty="0"/>
              <a:t>Recent publications focus more on a very limited area of routing, such as pin access, SADP compatible routing, optimal routing targeting routing hotspots. Only a few works such as </a:t>
            </a:r>
            <a:r>
              <a:rPr lang="en-US" dirty="0" err="1"/>
              <a:t>RegularRoute</a:t>
            </a:r>
            <a:r>
              <a:rPr lang="en-US" dirty="0"/>
              <a:t> and </a:t>
            </a:r>
            <a:r>
              <a:rPr lang="en-US" dirty="0" err="1"/>
              <a:t>BonnRoute</a:t>
            </a:r>
            <a:r>
              <a:rPr lang="en-US" dirty="0"/>
              <a:t> propose an end-to-end detailed routing flow. However, it is difficult to evaluate and compare to these works because the lack of a universal academic detailed routing benchmark. </a:t>
            </a:r>
          </a:p>
          <a:p>
            <a:endParaRPr lang="en-US" dirty="0"/>
          </a:p>
          <a:p>
            <a:r>
              <a:rPr lang="en-US" dirty="0"/>
              <a:t>In our work, we propose an entire initial detailed routing flow based on ISPD-2018 initial detailed routing contest. </a:t>
            </a:r>
            <a:r>
              <a:rPr lang="en-US" b="1" dirty="0"/>
              <a:t>[click] </a:t>
            </a:r>
            <a:r>
              <a:rPr lang="en-US" dirty="0"/>
              <a:t>We develop a parallel, MILP-based panel routing scheme for each layer, called intra-layer parallel routing. </a:t>
            </a:r>
            <a:r>
              <a:rPr lang="en-US" b="1" dirty="0"/>
              <a:t>[click] </a:t>
            </a:r>
            <a:r>
              <a:rPr lang="en-US" dirty="0"/>
              <a:t>And we perform routing sequentially layer by layer, from the bottom to the top layer, called inter-layer sequential routing. </a:t>
            </a:r>
            <a:r>
              <a:rPr lang="en-US" b="1" dirty="0"/>
              <a:t>[click] </a:t>
            </a:r>
            <a:r>
              <a:rPr lang="en-US" dirty="0"/>
              <a:t>Our detailed router comprehends connectivity and design rule constraints, and we show experimental results compared to the contest-winning solution. </a:t>
            </a:r>
          </a:p>
        </p:txBody>
      </p:sp>
      <p:sp>
        <p:nvSpPr>
          <p:cNvPr id="4" name="Slide Number Placeholder 3"/>
          <p:cNvSpPr>
            <a:spLocks noGrp="1"/>
          </p:cNvSpPr>
          <p:nvPr>
            <p:ph type="sldNum" sz="quarter" idx="5"/>
          </p:nvPr>
        </p:nvSpPr>
        <p:spPr/>
        <p:txBody>
          <a:bodyPr/>
          <a:lstStyle/>
          <a:p>
            <a:fld id="{49DC86C2-9417-D242-957F-07D0C93E50AF}" type="slidenum">
              <a:rPr lang="en-US" smtClean="0"/>
              <a:t>30</a:t>
            </a:fld>
            <a:endParaRPr lang="en-US" dirty="0"/>
          </a:p>
        </p:txBody>
      </p:sp>
    </p:spTree>
    <p:extLst>
      <p:ext uri="{BB962C8B-B14F-4D97-AF65-F5344CB8AC3E}">
        <p14:creationId xmlns:p14="http://schemas.microsoft.com/office/powerpoint/2010/main" val="224816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Detailed routing is an critical element of advanced node enablement. New technologies come with smaller feature sizes, thus ever-more complex design rules must be comprehend and satisfied in an enormous solution space. </a:t>
            </a:r>
          </a:p>
          <a:p>
            <a:endParaRPr lang="en-US" dirty="0"/>
          </a:p>
          <a:p>
            <a:r>
              <a:rPr lang="en-US" b="1" dirty="0"/>
              <a:t>[click] </a:t>
            </a:r>
            <a:r>
              <a:rPr lang="en-US" dirty="0"/>
              <a:t>A generic routing flow consists of global routing and detailed routing. </a:t>
            </a:r>
            <a:r>
              <a:rPr lang="en-US" b="1" dirty="0"/>
              <a:t>[click] </a:t>
            </a:r>
            <a:r>
              <a:rPr lang="en-US" dirty="0"/>
              <a:t>Global routing generates the overall routing topology. </a:t>
            </a:r>
            <a:r>
              <a:rPr lang="en-US" b="1" dirty="0"/>
              <a:t>[click] </a:t>
            </a:r>
            <a:r>
              <a:rPr lang="en-US" dirty="0"/>
              <a:t>And detailed routing realizes the physical connections subject to design rules. </a:t>
            </a:r>
          </a:p>
          <a:p>
            <a:endParaRPr lang="en-US" dirty="0"/>
          </a:p>
          <a:p>
            <a:r>
              <a:rPr lang="en-US" b="1" dirty="0"/>
              <a:t>[click] </a:t>
            </a:r>
            <a:r>
              <a:rPr lang="en-US" dirty="0"/>
              <a:t>We use this figure to show the idea of global routing and detailed routing. In the figure, we have a four-pin net. Usually global router generates global connections in the grid of </a:t>
            </a:r>
            <a:r>
              <a:rPr lang="en-US" dirty="0" err="1"/>
              <a:t>gcells</a:t>
            </a:r>
            <a:r>
              <a:rPr lang="en-US" dirty="0"/>
              <a:t>. </a:t>
            </a:r>
            <a:r>
              <a:rPr lang="en-US" b="1" dirty="0"/>
              <a:t>[click] </a:t>
            </a:r>
            <a:r>
              <a:rPr lang="en-US" dirty="0"/>
              <a:t>In this figure, the black dashed lines show the </a:t>
            </a:r>
            <a:r>
              <a:rPr lang="en-US" dirty="0" err="1"/>
              <a:t>gcells</a:t>
            </a:r>
            <a:r>
              <a:rPr lang="en-US" dirty="0"/>
              <a:t>. Route guides are the union of </a:t>
            </a:r>
            <a:r>
              <a:rPr lang="en-US" dirty="0" err="1"/>
              <a:t>gcells</a:t>
            </a:r>
            <a:r>
              <a:rPr lang="en-US" dirty="0"/>
              <a:t> used by the global router. It means that the detailed router should realize the physical connection by staying as close to the guides as possible. </a:t>
            </a:r>
            <a:r>
              <a:rPr lang="en-US" b="1" dirty="0"/>
              <a:t>[click] </a:t>
            </a:r>
            <a:r>
              <a:rPr lang="en-US" dirty="0"/>
              <a:t>One possibly routing solution is shown in the bottom figure. </a:t>
            </a:r>
            <a:r>
              <a:rPr lang="en-US" b="1" dirty="0"/>
              <a:t>[</a:t>
            </a:r>
            <a:r>
              <a:rPr lang="en-US" altLang="zh-CN" b="1" dirty="0"/>
              <a:t>click] </a:t>
            </a:r>
            <a:r>
              <a:rPr lang="en-US" dirty="0"/>
              <a:t>Detailed router must satisfy all design rules, and be aware of other nets and blockages.</a:t>
            </a:r>
          </a:p>
        </p:txBody>
      </p:sp>
      <p:sp>
        <p:nvSpPr>
          <p:cNvPr id="4" name="Slide Number Placeholder 3"/>
          <p:cNvSpPr>
            <a:spLocks noGrp="1"/>
          </p:cNvSpPr>
          <p:nvPr>
            <p:ph type="sldNum" sz="quarter" idx="5"/>
          </p:nvPr>
        </p:nvSpPr>
        <p:spPr/>
        <p:txBody>
          <a:bodyPr/>
          <a:lstStyle/>
          <a:p>
            <a:fld id="{49DC86C2-9417-D242-957F-07D0C93E50AF}" type="slidenum">
              <a:rPr lang="en-US" smtClean="0"/>
              <a:t>3</a:t>
            </a:fld>
            <a:endParaRPr lang="en-US" dirty="0"/>
          </a:p>
        </p:txBody>
      </p:sp>
    </p:spTree>
    <p:extLst>
      <p:ext uri="{BB962C8B-B14F-4D97-AF65-F5344CB8AC3E}">
        <p14:creationId xmlns:p14="http://schemas.microsoft.com/office/powerpoint/2010/main" val="3163090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I would like to first describe one property of the route guide – the connectivity. For each net, the route guides must be connected. Here we show an example, we have a net of four pins, with several route guides on M1, M2 and M3. The left figure shows the 2D view, and the right figure shows the 3D view. From the right figure, it is clear to tell that all four pins of this net can be physically connected using wires and </a:t>
            </a:r>
            <a:r>
              <a:rPr lang="en-US" dirty="0" err="1"/>
              <a:t>vias</a:t>
            </a:r>
            <a:r>
              <a:rPr lang="en-US" dirty="0"/>
              <a:t> within the route guides’ region. In the next slide, I will formally define it as inter-guide connectivity.</a:t>
            </a:r>
          </a:p>
        </p:txBody>
      </p:sp>
      <p:sp>
        <p:nvSpPr>
          <p:cNvPr id="4" name="Slide Number Placeholder 3"/>
          <p:cNvSpPr>
            <a:spLocks noGrp="1"/>
          </p:cNvSpPr>
          <p:nvPr>
            <p:ph type="sldNum" sz="quarter" idx="5"/>
          </p:nvPr>
        </p:nvSpPr>
        <p:spPr/>
        <p:txBody>
          <a:bodyPr/>
          <a:lstStyle/>
          <a:p>
            <a:fld id="{49DC86C2-9417-D242-957F-07D0C93E50AF}" type="slidenum">
              <a:rPr lang="en-US" smtClean="0"/>
              <a:t>31</a:t>
            </a:fld>
            <a:endParaRPr lang="en-US" dirty="0"/>
          </a:p>
        </p:txBody>
      </p:sp>
    </p:spTree>
    <p:extLst>
      <p:ext uri="{BB962C8B-B14F-4D97-AF65-F5344CB8AC3E}">
        <p14:creationId xmlns:p14="http://schemas.microsoft.com/office/powerpoint/2010/main" val="21180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ISPD-2018 contest is the first ISPD contest on the subject of detailed routing. </a:t>
            </a:r>
          </a:p>
          <a:p>
            <a:r>
              <a:rPr lang="en-US" b="1" dirty="0"/>
              <a:t>[click] </a:t>
            </a:r>
            <a:r>
              <a:rPr lang="en-US" dirty="0"/>
              <a:t>The benchmark suite uses industrial standard LEF/DEF interface, with route guides as the global routing outcome.</a:t>
            </a:r>
          </a:p>
          <a:p>
            <a:r>
              <a:rPr lang="en-US" b="1" dirty="0"/>
              <a:t>[click] </a:t>
            </a:r>
            <a:r>
              <a:rPr lang="en-US" dirty="0"/>
              <a:t>The solution needs to honor route guides and design rules, with all nets connected.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our work, we propose an initial detailed routing flow based on ISPD-2018 initial detailed routing contest. </a:t>
            </a:r>
            <a:r>
              <a:rPr lang="en-US" b="1" dirty="0"/>
              <a:t>[click] </a:t>
            </a:r>
            <a:r>
              <a:rPr lang="en-US" dirty="0"/>
              <a:t>We develop a parallel, MILP-based panel routing scheme for each layer, called intra-layer parallel routing. </a:t>
            </a:r>
            <a:r>
              <a:rPr lang="en-US" b="1" dirty="0"/>
              <a:t>[click] </a:t>
            </a:r>
            <a:r>
              <a:rPr lang="en-US" dirty="0"/>
              <a:t>And we perform routing sequentially layer by layer, from the bottom to the top layer, called inter-layer sequential routing. </a:t>
            </a:r>
            <a:r>
              <a:rPr lang="en-US" b="1" dirty="0"/>
              <a:t>[click] </a:t>
            </a:r>
            <a:r>
              <a:rPr lang="en-US" dirty="0"/>
              <a:t>Our detailed router comprehends connectivity and design rule constraints, and we show experimental results compared to the contest-winning solution. </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t>4</a:t>
            </a:fld>
            <a:endParaRPr lang="en-US" dirty="0"/>
          </a:p>
        </p:txBody>
      </p:sp>
    </p:spTree>
    <p:extLst>
      <p:ext uri="{BB962C8B-B14F-4D97-AF65-F5344CB8AC3E}">
        <p14:creationId xmlns:p14="http://schemas.microsoft.com/office/powerpoint/2010/main" val="327022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some preliminaries used in this work.</a:t>
            </a:r>
          </a:p>
        </p:txBody>
      </p:sp>
      <p:sp>
        <p:nvSpPr>
          <p:cNvPr id="4" name="Slide Number Placeholder 3"/>
          <p:cNvSpPr>
            <a:spLocks noGrp="1"/>
          </p:cNvSpPr>
          <p:nvPr>
            <p:ph type="sldNum" sz="quarter" idx="10"/>
          </p:nvPr>
        </p:nvSpPr>
        <p:spPr/>
        <p:txBody>
          <a:bodyPr/>
          <a:lstStyle/>
          <a:p>
            <a:fld id="{49DC86C2-9417-D242-957F-07D0C93E50AF}" type="slidenum">
              <a:rPr lang="en-US" smtClean="0"/>
              <a:t>5</a:t>
            </a:fld>
            <a:endParaRPr lang="en-US" dirty="0"/>
          </a:p>
        </p:txBody>
      </p:sp>
    </p:spTree>
    <p:extLst>
      <p:ext uri="{BB962C8B-B14F-4D97-AF65-F5344CB8AC3E}">
        <p14:creationId xmlns:p14="http://schemas.microsoft.com/office/powerpoint/2010/main" val="148086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Foe the input route guides, we assume that all guides are connected. </a:t>
            </a:r>
          </a:p>
          <a:p>
            <a:r>
              <a:rPr lang="en-US" b="1" dirty="0"/>
              <a:t>[click] </a:t>
            </a:r>
            <a:r>
              <a:rPr lang="en-US" dirty="0"/>
              <a:t>It means that for each net, all physical terminals are traceable through route guides. Here physical terminals can be standard cell pins and IO ports, and they must be covered by a route guide on the same metal layer. </a:t>
            </a:r>
          </a:p>
          <a:p>
            <a:endParaRPr lang="en-US" dirty="0"/>
          </a:p>
          <a:p>
            <a:r>
              <a:rPr lang="en-US" b="1" dirty="0"/>
              <a:t>[click] </a:t>
            </a:r>
            <a:r>
              <a:rPr lang="en-US" dirty="0"/>
              <a:t>We give two examples for the traceability. This example shows a net with pin M and N, and route guides on M1. </a:t>
            </a:r>
            <a:r>
              <a:rPr lang="en-US" b="1" dirty="0"/>
              <a:t>[click] </a:t>
            </a:r>
            <a:r>
              <a:rPr lang="en-US" dirty="0"/>
              <a:t>we can trace from M to N through touching edges of the route guides. </a:t>
            </a:r>
          </a:p>
          <a:p>
            <a:endParaRPr lang="en-US" dirty="0"/>
          </a:p>
          <a:p>
            <a:r>
              <a:rPr lang="en-US" b="1" dirty="0"/>
              <a:t>[click] </a:t>
            </a:r>
            <a:r>
              <a:rPr lang="en-US" dirty="0"/>
              <a:t>In another example with route guides on both M1 and M2, </a:t>
            </a:r>
            <a:r>
              <a:rPr lang="en-US" b="1" dirty="0"/>
              <a:t>[click]</a:t>
            </a:r>
            <a:r>
              <a:rPr lang="en-US" dirty="0"/>
              <a:t> we can trace from M to N through route guides on neighboring metal layers, as long as they have a non-zero vertically overlapped area. </a:t>
            </a:r>
          </a:p>
          <a:p>
            <a:endParaRPr lang="en-US" dirty="0"/>
          </a:p>
          <a:p>
            <a:r>
              <a:rPr lang="en-US" b="1" dirty="0"/>
              <a:t>[click] </a:t>
            </a:r>
            <a:r>
              <a:rPr lang="en-US" dirty="0"/>
              <a:t>In the first example, we need jogs and nonpreferred-direction wires. However in the second example, </a:t>
            </a:r>
            <a:r>
              <a:rPr lang="en-US" dirty="0" err="1"/>
              <a:t>uni</a:t>
            </a:r>
            <a:r>
              <a:rPr lang="en-US" dirty="0"/>
              <a:t>-directional routing is sufficient. </a:t>
            </a:r>
            <a:r>
              <a:rPr lang="en-US" b="1" dirty="0"/>
              <a:t>[click] </a:t>
            </a:r>
            <a:r>
              <a:rPr lang="en-US" dirty="0"/>
              <a:t>To simplify our method described later, we convert all route guides like example A to the ones shown in example B. </a:t>
            </a:r>
            <a:r>
              <a:rPr lang="en-US" b="1" dirty="0"/>
              <a:t>[click] </a:t>
            </a:r>
            <a:r>
              <a:rPr lang="en-US" dirty="0"/>
              <a:t>We first split all route guides into unit-width rectangles, along the preferred routing. </a:t>
            </a:r>
            <a:r>
              <a:rPr lang="en-US" b="1" dirty="0"/>
              <a:t>[click]</a:t>
            </a:r>
            <a:r>
              <a:rPr lang="en-US" dirty="0"/>
              <a:t> We then merge route guides along preferred routing direction, </a:t>
            </a:r>
            <a:r>
              <a:rPr lang="en-US" b="1" dirty="0"/>
              <a:t>[click] </a:t>
            </a:r>
            <a:r>
              <a:rPr lang="en-US" dirty="0"/>
              <a:t>and create new route guides one layer above to avoid jogs. </a:t>
            </a:r>
          </a:p>
        </p:txBody>
      </p:sp>
      <p:sp>
        <p:nvSpPr>
          <p:cNvPr id="4" name="Slide Number Placeholder 3"/>
          <p:cNvSpPr>
            <a:spLocks noGrp="1"/>
          </p:cNvSpPr>
          <p:nvPr>
            <p:ph type="sldNum" sz="quarter" idx="5"/>
          </p:nvPr>
        </p:nvSpPr>
        <p:spPr/>
        <p:txBody>
          <a:bodyPr/>
          <a:lstStyle/>
          <a:p>
            <a:fld id="{49DC86C2-9417-D242-957F-07D0C93E50AF}" type="slidenum">
              <a:rPr lang="en-US" smtClean="0"/>
              <a:t>6</a:t>
            </a:fld>
            <a:endParaRPr lang="en-US" dirty="0"/>
          </a:p>
        </p:txBody>
      </p:sp>
    </p:spTree>
    <p:extLst>
      <p:ext uri="{BB962C8B-B14F-4D97-AF65-F5344CB8AC3E}">
        <p14:creationId xmlns:p14="http://schemas.microsoft.com/office/powerpoint/2010/main" val="188866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a:t>
            </a:r>
            <a:r>
              <a:rPr lang="en-US" dirty="0" err="1"/>
              <a:t>preprocessings</a:t>
            </a:r>
            <a:r>
              <a:rPr lang="en-US" dirty="0"/>
              <a:t>, now I will describe the overall flow, panel routing, and the MILP formulation. </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7</a:t>
            </a:fld>
            <a:endParaRPr lang="en-US" dirty="0"/>
          </a:p>
        </p:txBody>
      </p:sp>
    </p:spTree>
    <p:extLst>
      <p:ext uri="{BB962C8B-B14F-4D97-AF65-F5344CB8AC3E}">
        <p14:creationId xmlns:p14="http://schemas.microsoft.com/office/powerpoint/2010/main" val="211097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overall flow. I will explain our flow using the figure below. In this figure, we show a layer by layer metal stack. Let’s say metal 1 is horizontal, metal 2 is vertical, and metal 3 is horizontal. </a:t>
            </a:r>
          </a:p>
          <a:p>
            <a:endParaRPr lang="en-US" dirty="0"/>
          </a:p>
          <a:p>
            <a:r>
              <a:rPr lang="en-US" b="1" dirty="0"/>
              <a:t>[click] </a:t>
            </a:r>
            <a:r>
              <a:rPr lang="en-US" dirty="0"/>
              <a:t>First of all, we partition the layout into panels. Each panel has </a:t>
            </a:r>
            <a:r>
              <a:rPr lang="en-US" dirty="0" err="1"/>
              <a:t>gcell</a:t>
            </a:r>
            <a:r>
              <a:rPr lang="en-US" dirty="0"/>
              <a:t> width, and is along the preferred routing direction. In this way, wires in different panels can be routed in parallel.</a:t>
            </a:r>
          </a:p>
        </p:txBody>
      </p:sp>
      <p:sp>
        <p:nvSpPr>
          <p:cNvPr id="4" name="Slide Number Placeholder 3"/>
          <p:cNvSpPr>
            <a:spLocks noGrp="1"/>
          </p:cNvSpPr>
          <p:nvPr>
            <p:ph type="sldNum" sz="quarter" idx="5"/>
          </p:nvPr>
        </p:nvSpPr>
        <p:spPr/>
        <p:txBody>
          <a:bodyPr/>
          <a:lstStyle/>
          <a:p>
            <a:fld id="{49DC86C2-9417-D242-957F-07D0C93E50AF}" type="slidenum">
              <a:rPr lang="en-US" smtClean="0"/>
              <a:t>8</a:t>
            </a:fld>
            <a:endParaRPr lang="en-US" dirty="0"/>
          </a:p>
        </p:txBody>
      </p:sp>
    </p:spTree>
    <p:extLst>
      <p:ext uri="{BB962C8B-B14F-4D97-AF65-F5344CB8AC3E}">
        <p14:creationId xmlns:p14="http://schemas.microsoft.com/office/powerpoint/2010/main" val="226651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 to address the design rules across the panel boundary, we perform parallel routing for alternative panels. </a:t>
            </a:r>
            <a:r>
              <a:rPr lang="en-US" b="1" dirty="0"/>
              <a:t>[click] </a:t>
            </a:r>
            <a:r>
              <a:rPr lang="en-US" dirty="0"/>
              <a:t>In this figure, we first parallelly route all odd panels. </a:t>
            </a:r>
            <a:r>
              <a:rPr lang="en-US" b="1" dirty="0"/>
              <a:t>[click] </a:t>
            </a:r>
            <a:r>
              <a:rPr lang="en-US" dirty="0"/>
              <a:t>Then, given the boundary wire segments, we perform routing on all even panels. </a:t>
            </a:r>
          </a:p>
          <a:p>
            <a:endParaRPr lang="en-US" dirty="0"/>
          </a:p>
          <a:p>
            <a:r>
              <a:rPr lang="en-US" b="1" dirty="0"/>
              <a:t>[click x2] </a:t>
            </a:r>
            <a:r>
              <a:rPr lang="en-US" dirty="0"/>
              <a:t>Next, we proceed to route alternative panels on M2, </a:t>
            </a:r>
            <a:r>
              <a:rPr lang="en-US" b="1" dirty="0"/>
              <a:t>[click x2] </a:t>
            </a:r>
            <a:r>
              <a:rPr lang="en-US" dirty="0"/>
              <a:t>then on M3, etc. </a:t>
            </a:r>
          </a:p>
          <a:p>
            <a:endParaRPr lang="en-US" dirty="0"/>
          </a:p>
          <a:p>
            <a:r>
              <a:rPr lang="en-US" b="1" dirty="0"/>
              <a:t>[click] </a:t>
            </a:r>
            <a:r>
              <a:rPr lang="en-US" dirty="0"/>
              <a:t>Overall, we call our flow intra-layer parallel routing, and inter-layer sequential routing.</a:t>
            </a:r>
          </a:p>
        </p:txBody>
      </p:sp>
      <p:sp>
        <p:nvSpPr>
          <p:cNvPr id="4" name="Slide Number Placeholder 3"/>
          <p:cNvSpPr>
            <a:spLocks noGrp="1"/>
          </p:cNvSpPr>
          <p:nvPr>
            <p:ph type="sldNum" sz="quarter" idx="5"/>
          </p:nvPr>
        </p:nvSpPr>
        <p:spPr/>
        <p:txBody>
          <a:bodyPr/>
          <a:lstStyle/>
          <a:p>
            <a:fld id="{49DC86C2-9417-D242-957F-07D0C93E50AF}" type="slidenum">
              <a:rPr lang="en-US" smtClean="0"/>
              <a:t>9</a:t>
            </a:fld>
            <a:endParaRPr lang="en-US" dirty="0"/>
          </a:p>
        </p:txBody>
      </p:sp>
    </p:spTree>
    <p:extLst>
      <p:ext uri="{BB962C8B-B14F-4D97-AF65-F5344CB8AC3E}">
        <p14:creationId xmlns:p14="http://schemas.microsoft.com/office/powerpoint/2010/main" val="1179884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914400" y="1900237"/>
            <a:ext cx="103632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701800" y="4191000"/>
            <a:ext cx="8534400" cy="1752600"/>
          </a:xfrm>
        </p:spPr>
        <p:txBody>
          <a:bodyPr/>
          <a:lstStyle>
            <a:lvl1pPr marL="0" indent="0" algn="ctr">
              <a:lnSpc>
                <a:spcPct val="95000"/>
              </a:lnSpc>
              <a:buFontTx/>
              <a:buNone/>
              <a:defRPr sz="2400" b="1"/>
            </a:lvl1pPr>
          </a:lstStyle>
          <a:p>
            <a:r>
              <a:rPr lang="en-US" altLang="ko-KR" dirty="0"/>
              <a:t>Click to edit Master subtitle style</a:t>
            </a:r>
          </a:p>
        </p:txBody>
      </p:sp>
      <p:pic>
        <p:nvPicPr>
          <p:cNvPr id="5" name="Picture 4" descr="UCSDa1"/>
          <p:cNvPicPr>
            <a:picLocks noChangeAspect="1" noChangeArrowheads="1"/>
          </p:cNvPicPr>
          <p:nvPr/>
        </p:nvPicPr>
        <p:blipFill>
          <a:blip r:embed="rId2" cstate="print"/>
          <a:srcRect/>
          <a:stretch>
            <a:fillRect/>
          </a:stretch>
        </p:blipFill>
        <p:spPr bwMode="auto">
          <a:xfrm>
            <a:off x="101600" y="6486525"/>
            <a:ext cx="609600" cy="369888"/>
          </a:xfrm>
          <a:prstGeom prst="rect">
            <a:avLst/>
          </a:prstGeom>
          <a:noFill/>
          <a:ln w="9525">
            <a:noFill/>
            <a:miter lim="800000"/>
            <a:headEnd/>
            <a:tailEnd/>
          </a:ln>
        </p:spPr>
      </p:pic>
    </p:spTree>
    <p:extLst>
      <p:ext uri="{BB962C8B-B14F-4D97-AF65-F5344CB8AC3E}">
        <p14:creationId xmlns:p14="http://schemas.microsoft.com/office/powerpoint/2010/main" val="31025339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1" y="144464"/>
            <a:ext cx="2950633"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215901" y="144464"/>
            <a:ext cx="8648700"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4182982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838201"/>
            <a:ext cx="11781367" cy="5562601"/>
          </a:xfrm>
        </p:spPr>
        <p:txBody>
          <a:bodyPr/>
          <a:lstStyle>
            <a:lvl1pPr>
              <a:buClr>
                <a:srgbClr val="C00000"/>
              </a:buClr>
              <a:defRPr>
                <a:latin typeface="Arial" panose="020B0604020202020204" pitchFamily="34" charset="0"/>
                <a:cs typeface="Arial" panose="020B0604020202020204" pitchFamily="34" charset="0"/>
              </a:defRPr>
            </a:lvl1pPr>
            <a:lvl2pPr marL="569913" indent="-222250">
              <a:buClr>
                <a:srgbClr val="C00000"/>
              </a:buClr>
              <a:defRPr>
                <a:latin typeface="Arial" panose="020B0604020202020204" pitchFamily="34" charset="0"/>
                <a:cs typeface="Arial" panose="020B0604020202020204" pitchFamily="34" charset="0"/>
              </a:defRPr>
            </a:lvl2pPr>
            <a:lvl3pPr marL="803275" indent="-230188">
              <a:buClr>
                <a:srgbClr val="C00000"/>
              </a:buClr>
              <a:defRPr>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505786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673571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228601" y="801688"/>
            <a:ext cx="5789084"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Content Placeholder 3"/>
          <p:cNvSpPr>
            <a:spLocks noGrp="1"/>
          </p:cNvSpPr>
          <p:nvPr>
            <p:ph sz="half" idx="2"/>
          </p:nvPr>
        </p:nvSpPr>
        <p:spPr>
          <a:xfrm>
            <a:off x="6220884" y="801688"/>
            <a:ext cx="5789083"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090838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483295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487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4766733" y="273051"/>
            <a:ext cx="6815667" cy="5853113"/>
          </a:xfrm>
        </p:spPr>
        <p:txBody>
          <a:bodyPr/>
          <a:lstStyle>
            <a:lvl1pPr>
              <a:buClr>
                <a:srgbClr val="C00000"/>
              </a:buClr>
              <a:defRPr sz="3200"/>
            </a:lvl1pPr>
            <a:lvl2pPr>
              <a:buClr>
                <a:srgbClr val="C00000"/>
              </a:buClr>
              <a:defRPr sz="2800"/>
            </a:lvl2pPr>
            <a:lvl3pPr>
              <a:buClr>
                <a:srgbClr val="C00000"/>
              </a:buCl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40098815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678470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382211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15900" y="144463"/>
            <a:ext cx="11802533"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228601" y="801688"/>
            <a:ext cx="11781367"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218017" y="684213"/>
            <a:ext cx="11794067" cy="0"/>
          </a:xfrm>
          <a:prstGeom prst="line">
            <a:avLst/>
          </a:prstGeom>
          <a:noFill/>
          <a:ln w="57150">
            <a:solidFill>
              <a:srgbClr val="C00000"/>
            </a:solidFill>
            <a:round/>
            <a:headEnd/>
            <a:tailEnd/>
          </a:ln>
        </p:spPr>
        <p:txBody>
          <a:bodyPr wrap="none" anchor="ctr"/>
          <a:lstStyle/>
          <a:p>
            <a:pPr>
              <a:defRPr/>
            </a:pPr>
            <a:endParaRPr lang="en-US" sz="1800" dirty="0">
              <a:solidFill>
                <a:prstClr val="black"/>
              </a:solidFill>
              <a:latin typeface="Tahoma"/>
            </a:endParaRPr>
          </a:p>
        </p:txBody>
      </p:sp>
      <p:sp>
        <p:nvSpPr>
          <p:cNvPr id="7" name="TextBox 6"/>
          <p:cNvSpPr txBox="1"/>
          <p:nvPr/>
        </p:nvSpPr>
        <p:spPr>
          <a:xfrm>
            <a:off x="11722213" y="6548439"/>
            <a:ext cx="402674" cy="307777"/>
          </a:xfrm>
          <a:prstGeom prst="rect">
            <a:avLst/>
          </a:prstGeom>
          <a:noFill/>
        </p:spPr>
        <p:txBody>
          <a:bodyPr wrap="none">
            <a:spAutoFit/>
          </a:bodyPr>
          <a:lstStyle/>
          <a:p>
            <a:pPr algn="ctr" eaLnBrk="0" hangingPunct="0"/>
            <a:fld id="{16E0590D-16E1-486A-A147-2F126A5F0FEE}" type="slidenum">
              <a:rPr lang="ko-KR" altLang="en-US" sz="1400">
                <a:solidFill>
                  <a:prstClr val="black"/>
                </a:solidFill>
                <a:latin typeface="Arial" pitchFamily="34" charset="0"/>
                <a:cs typeface="Arial" pitchFamily="34" charset="0"/>
              </a:rPr>
              <a:pPr algn="ctr" eaLnBrk="0" hangingPunct="0"/>
              <a:t>‹#›</a:t>
            </a:fld>
            <a:endParaRPr lang="ko-KR"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5320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9EBD76-1E1E-4041-A603-00F0D81B73A7}"/>
              </a:ext>
            </a:extLst>
          </p:cNvPr>
          <p:cNvSpPr>
            <a:spLocks noGrp="1"/>
          </p:cNvSpPr>
          <p:nvPr>
            <p:ph type="ctrTitle"/>
          </p:nvPr>
        </p:nvSpPr>
        <p:spPr/>
        <p:txBody>
          <a:bodyPr/>
          <a:lstStyle/>
          <a:p>
            <a:r>
              <a:rPr lang="en-US" dirty="0" err="1"/>
              <a:t>TritonRoute</a:t>
            </a:r>
            <a:r>
              <a:rPr lang="en-US" dirty="0"/>
              <a:t>: An Initial Detailed Router for Advanced VLSI Technologies</a:t>
            </a:r>
          </a:p>
        </p:txBody>
      </p:sp>
      <p:sp>
        <p:nvSpPr>
          <p:cNvPr id="5" name="Subtitle 4">
            <a:extLst>
              <a:ext uri="{FF2B5EF4-FFF2-40B4-BE49-F238E27FC236}">
                <a16:creationId xmlns:a16="http://schemas.microsoft.com/office/drawing/2014/main" id="{951E2426-BFFF-4E41-8E71-FF25AA99200F}"/>
              </a:ext>
            </a:extLst>
          </p:cNvPr>
          <p:cNvSpPr>
            <a:spLocks noGrp="1"/>
          </p:cNvSpPr>
          <p:nvPr>
            <p:ph type="subTitle" idx="1"/>
          </p:nvPr>
        </p:nvSpPr>
        <p:spPr>
          <a:xfrm>
            <a:off x="2286000" y="4191000"/>
            <a:ext cx="7579895" cy="1752600"/>
          </a:xfrm>
        </p:spPr>
        <p:txBody>
          <a:bodyPr/>
          <a:lstStyle/>
          <a:p>
            <a:r>
              <a:rPr lang="en-US" dirty="0"/>
              <a:t>Andrew B. </a:t>
            </a:r>
            <a:r>
              <a:rPr lang="en-US" dirty="0" err="1"/>
              <a:t>Kahng</a:t>
            </a:r>
            <a:r>
              <a:rPr lang="en-US" dirty="0"/>
              <a:t>,</a:t>
            </a:r>
          </a:p>
          <a:p>
            <a:r>
              <a:rPr lang="en-US" dirty="0"/>
              <a:t> </a:t>
            </a:r>
            <a:r>
              <a:rPr lang="en-US" u="sng" dirty="0"/>
              <a:t>Lutong Wang</a:t>
            </a:r>
            <a:r>
              <a:rPr lang="en-US" dirty="0"/>
              <a:t> and </a:t>
            </a:r>
            <a:r>
              <a:rPr lang="en-US" dirty="0" err="1"/>
              <a:t>Bangqi</a:t>
            </a:r>
            <a:r>
              <a:rPr lang="en-US" dirty="0"/>
              <a:t> Xu</a:t>
            </a:r>
          </a:p>
          <a:p>
            <a:r>
              <a:rPr lang="en-US" dirty="0"/>
              <a:t> </a:t>
            </a:r>
            <a:br>
              <a:rPr lang="en-US" dirty="0"/>
            </a:br>
            <a:r>
              <a:rPr lang="en-US" dirty="0">
                <a:solidFill>
                  <a:schemeClr val="accent6">
                    <a:lumMod val="50000"/>
                  </a:schemeClr>
                </a:solidFill>
              </a:rPr>
              <a:t>UC San Diego VLSI CAD Laboratory</a:t>
            </a:r>
          </a:p>
        </p:txBody>
      </p:sp>
      <p:pic>
        <p:nvPicPr>
          <p:cNvPr id="3" name="Picture 2" descr="https://iccad.com/sites/iccad.com/files/2018_ICCAD-logo_WEB_sm.png">
            <a:extLst>
              <a:ext uri="{FF2B5EF4-FFF2-40B4-BE49-F238E27FC236}">
                <a16:creationId xmlns:a16="http://schemas.microsoft.com/office/drawing/2014/main" id="{0379ECC6-43FF-4397-B3D3-8055D1B0A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8" y="57149"/>
            <a:ext cx="19050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4326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38B2E4-21A0-47AE-AB99-28D08C66383E}"/>
              </a:ext>
            </a:extLst>
          </p:cNvPr>
          <p:cNvSpPr>
            <a:spLocks noGrp="1"/>
          </p:cNvSpPr>
          <p:nvPr>
            <p:ph idx="1"/>
          </p:nvPr>
        </p:nvSpPr>
        <p:spPr/>
        <p:txBody>
          <a:bodyPr/>
          <a:lstStyle/>
          <a:p>
            <a:r>
              <a:rPr lang="en-US" dirty="0"/>
              <a:t>Panel routing = routing of all route guides in a panel</a:t>
            </a:r>
          </a:p>
          <a:p>
            <a:pPr lvl="1"/>
            <a:r>
              <a:rPr lang="en-US" dirty="0"/>
              <a:t>Inter-guide connectivity </a:t>
            </a:r>
            <a:r>
              <a:rPr lang="en-US" dirty="0">
                <a:sym typeface="Wingdings" panose="05000000000000000000" pitchFamily="2" charset="2"/>
              </a:rPr>
              <a:t> finished routing all guides = finished routing of a net</a:t>
            </a:r>
            <a:endParaRPr lang="en-US" dirty="0"/>
          </a:p>
          <a:p>
            <a:endParaRPr lang="en-US" dirty="0"/>
          </a:p>
          <a:p>
            <a:r>
              <a:rPr lang="en-US" dirty="0"/>
              <a:t>Routing of a route guide</a:t>
            </a:r>
          </a:p>
          <a:p>
            <a:pPr marL="854075" lvl="1" indent="-514350">
              <a:buAutoNum type="arabicPeriod"/>
              <a:defRPr/>
            </a:pPr>
            <a:r>
              <a:rPr lang="en-US" dirty="0">
                <a:solidFill>
                  <a:prstClr val="black"/>
                </a:solidFill>
                <a:latin typeface="Calibri"/>
              </a:rPr>
              <a:t>Connect to all lower-layer segments</a:t>
            </a:r>
          </a:p>
          <a:p>
            <a:pPr marL="854075" lvl="1" indent="-514350">
              <a:buAutoNum type="arabicPeriod"/>
              <a:defRPr/>
            </a:pPr>
            <a:r>
              <a:rPr lang="en-US" altLang="zh-CN" dirty="0">
                <a:solidFill>
                  <a:prstClr val="black"/>
                </a:solidFill>
                <a:latin typeface="Calibri"/>
              </a:rPr>
              <a:t>Connect to all pin shapes in the current layer</a:t>
            </a:r>
          </a:p>
          <a:p>
            <a:pPr marL="854075" lvl="1" indent="-514350">
              <a:buAutoNum type="arabicPeriod"/>
              <a:defRPr/>
            </a:pPr>
            <a:r>
              <a:rPr lang="en-US" dirty="0">
                <a:solidFill>
                  <a:prstClr val="black"/>
                </a:solidFill>
                <a:latin typeface="Calibri"/>
              </a:rPr>
              <a:t>Connect to all upper-layer guides</a:t>
            </a:r>
          </a:p>
          <a:p>
            <a:endParaRPr lang="en-US" dirty="0"/>
          </a:p>
        </p:txBody>
      </p:sp>
      <p:sp>
        <p:nvSpPr>
          <p:cNvPr id="3" name="Title 2">
            <a:extLst>
              <a:ext uri="{FF2B5EF4-FFF2-40B4-BE49-F238E27FC236}">
                <a16:creationId xmlns:a16="http://schemas.microsoft.com/office/drawing/2014/main" id="{BD2DF27C-2744-430C-9F20-C70B9BCCD5C2}"/>
              </a:ext>
            </a:extLst>
          </p:cNvPr>
          <p:cNvSpPr>
            <a:spLocks noGrp="1"/>
          </p:cNvSpPr>
          <p:nvPr>
            <p:ph type="title"/>
          </p:nvPr>
        </p:nvSpPr>
        <p:spPr/>
        <p:txBody>
          <a:bodyPr/>
          <a:lstStyle/>
          <a:p>
            <a:r>
              <a:rPr lang="en-US" dirty="0"/>
              <a:t>Panel Routing</a:t>
            </a:r>
          </a:p>
        </p:txBody>
      </p:sp>
      <p:grpSp>
        <p:nvGrpSpPr>
          <p:cNvPr id="64" name="Group 63">
            <a:extLst>
              <a:ext uri="{FF2B5EF4-FFF2-40B4-BE49-F238E27FC236}">
                <a16:creationId xmlns:a16="http://schemas.microsoft.com/office/drawing/2014/main" id="{C2B55EA4-919C-44CB-AAE6-232B05B9C6B3}"/>
              </a:ext>
            </a:extLst>
          </p:cNvPr>
          <p:cNvGrpSpPr/>
          <p:nvPr/>
        </p:nvGrpSpPr>
        <p:grpSpPr>
          <a:xfrm>
            <a:off x="7643785" y="1977642"/>
            <a:ext cx="3768622" cy="4661754"/>
            <a:chOff x="7259443" y="2117626"/>
            <a:chExt cx="3768622" cy="4661754"/>
          </a:xfrm>
        </p:grpSpPr>
        <p:grpSp>
          <p:nvGrpSpPr>
            <p:cNvPr id="62" name="Group 61">
              <a:extLst>
                <a:ext uri="{FF2B5EF4-FFF2-40B4-BE49-F238E27FC236}">
                  <a16:creationId xmlns:a16="http://schemas.microsoft.com/office/drawing/2014/main" id="{131BFC8A-A3D4-4320-A9AB-FBB124713F5F}"/>
                </a:ext>
              </a:extLst>
            </p:cNvPr>
            <p:cNvGrpSpPr/>
            <p:nvPr/>
          </p:nvGrpSpPr>
          <p:grpSpPr>
            <a:xfrm>
              <a:off x="7304113" y="2117626"/>
              <a:ext cx="3515789" cy="3515784"/>
              <a:chOff x="6698490" y="1875910"/>
              <a:chExt cx="3515789" cy="3515784"/>
            </a:xfrm>
          </p:grpSpPr>
          <p:sp>
            <p:nvSpPr>
              <p:cNvPr id="14" name="Rectangle 13">
                <a:extLst>
                  <a:ext uri="{FF2B5EF4-FFF2-40B4-BE49-F238E27FC236}">
                    <a16:creationId xmlns:a16="http://schemas.microsoft.com/office/drawing/2014/main" id="{F60D2EE9-3468-427F-8445-0DE12B7BFE7E}"/>
                  </a:ext>
                </a:extLst>
              </p:cNvPr>
              <p:cNvSpPr/>
              <p:nvPr/>
            </p:nvSpPr>
            <p:spPr>
              <a:xfrm>
                <a:off x="6698490" y="1875910"/>
                <a:ext cx="3515789" cy="35157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31" name="Picture 30">
                <a:extLst>
                  <a:ext uri="{FF2B5EF4-FFF2-40B4-BE49-F238E27FC236}">
                    <a16:creationId xmlns:a16="http://schemas.microsoft.com/office/drawing/2014/main" id="{9F927C79-A365-48A6-821B-340A20819ECF}"/>
                  </a:ext>
                </a:extLst>
              </p:cNvPr>
              <p:cNvPicPr>
                <a:picLocks noChangeAspect="1"/>
              </p:cNvPicPr>
              <p:nvPr/>
            </p:nvPicPr>
            <p:blipFill rotWithShape="1">
              <a:blip r:embed="rId3">
                <a:extLst>
                  <a:ext uri="{28A0092B-C50C-407E-A947-70E740481C1C}">
                    <a14:useLocalDpi xmlns:a14="http://schemas.microsoft.com/office/drawing/2010/main" val="0"/>
                  </a:ext>
                </a:extLst>
              </a:blip>
              <a:srcRect l="21679" t="12103" r="10078" b="8254"/>
              <a:stretch/>
            </p:blipFill>
            <p:spPr>
              <a:xfrm>
                <a:off x="6800058" y="2272276"/>
                <a:ext cx="3357248" cy="2938615"/>
              </a:xfrm>
              <a:prstGeom prst="rect">
                <a:avLst/>
              </a:prstGeom>
            </p:spPr>
          </p:pic>
          <p:sp>
            <p:nvSpPr>
              <p:cNvPr id="32" name="Oval 31">
                <a:extLst>
                  <a:ext uri="{FF2B5EF4-FFF2-40B4-BE49-F238E27FC236}">
                    <a16:creationId xmlns:a16="http://schemas.microsoft.com/office/drawing/2014/main" id="{9F1470C6-4A99-4A8F-9537-FFAC167A5BCC}"/>
                  </a:ext>
                </a:extLst>
              </p:cNvPr>
              <p:cNvSpPr/>
              <p:nvPr/>
            </p:nvSpPr>
            <p:spPr>
              <a:xfrm>
                <a:off x="8418295" y="4602991"/>
                <a:ext cx="120965" cy="1209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TextBox 32">
                <a:extLst>
                  <a:ext uri="{FF2B5EF4-FFF2-40B4-BE49-F238E27FC236}">
                    <a16:creationId xmlns:a16="http://schemas.microsoft.com/office/drawing/2014/main" id="{5CA23789-368F-4566-8CF8-E8393BBC8F58}"/>
                  </a:ext>
                </a:extLst>
              </p:cNvPr>
              <p:cNvSpPr txBox="1"/>
              <p:nvPr/>
            </p:nvSpPr>
            <p:spPr>
              <a:xfrm>
                <a:off x="8233969" y="4498772"/>
                <a:ext cx="292068" cy="307777"/>
              </a:xfrm>
              <a:prstGeom prst="rect">
                <a:avLst/>
              </a:prstGeom>
              <a:noFill/>
            </p:spPr>
            <p:txBody>
              <a:bodyPr wrap="none" rtlCol="0">
                <a:spAutoFit/>
              </a:bodyPr>
              <a:lstStyle/>
              <a:p>
                <a:r>
                  <a:rPr lang="en-US" sz="1400" dirty="0"/>
                  <a:t>A</a:t>
                </a:r>
              </a:p>
            </p:txBody>
          </p:sp>
          <p:sp>
            <p:nvSpPr>
              <p:cNvPr id="34" name="Oval 33">
                <a:extLst>
                  <a:ext uri="{FF2B5EF4-FFF2-40B4-BE49-F238E27FC236}">
                    <a16:creationId xmlns:a16="http://schemas.microsoft.com/office/drawing/2014/main" id="{9660D1F7-FE67-4240-91D8-C70FA4198E7A}"/>
                  </a:ext>
                </a:extLst>
              </p:cNvPr>
              <p:cNvSpPr/>
              <p:nvPr/>
            </p:nvSpPr>
            <p:spPr>
              <a:xfrm>
                <a:off x="7088110" y="4260621"/>
                <a:ext cx="120965" cy="1209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TextBox 34">
                <a:extLst>
                  <a:ext uri="{FF2B5EF4-FFF2-40B4-BE49-F238E27FC236}">
                    <a16:creationId xmlns:a16="http://schemas.microsoft.com/office/drawing/2014/main" id="{8574E86C-CB04-47E5-97C4-9629527EED8E}"/>
                  </a:ext>
                </a:extLst>
              </p:cNvPr>
              <p:cNvSpPr txBox="1"/>
              <p:nvPr/>
            </p:nvSpPr>
            <p:spPr>
              <a:xfrm>
                <a:off x="7148593" y="4191663"/>
                <a:ext cx="290464" cy="307777"/>
              </a:xfrm>
              <a:prstGeom prst="rect">
                <a:avLst/>
              </a:prstGeom>
              <a:noFill/>
            </p:spPr>
            <p:txBody>
              <a:bodyPr wrap="none" rtlCol="0">
                <a:spAutoFit/>
              </a:bodyPr>
              <a:lstStyle/>
              <a:p>
                <a:r>
                  <a:rPr lang="en-US" altLang="zh-CN" sz="1400" dirty="0"/>
                  <a:t>B</a:t>
                </a:r>
                <a:endParaRPr lang="en-US" sz="1400" dirty="0"/>
              </a:p>
            </p:txBody>
          </p:sp>
          <p:sp>
            <p:nvSpPr>
              <p:cNvPr id="36" name="Oval 35">
                <a:extLst>
                  <a:ext uri="{FF2B5EF4-FFF2-40B4-BE49-F238E27FC236}">
                    <a16:creationId xmlns:a16="http://schemas.microsoft.com/office/drawing/2014/main" id="{93922368-9351-4A36-A389-869AE68EB2D1}"/>
                  </a:ext>
                </a:extLst>
              </p:cNvPr>
              <p:cNvSpPr/>
              <p:nvPr/>
            </p:nvSpPr>
            <p:spPr>
              <a:xfrm>
                <a:off x="8273793" y="3547521"/>
                <a:ext cx="120965" cy="1209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TextBox 36">
                <a:extLst>
                  <a:ext uri="{FF2B5EF4-FFF2-40B4-BE49-F238E27FC236}">
                    <a16:creationId xmlns:a16="http://schemas.microsoft.com/office/drawing/2014/main" id="{69FC8BDF-F9E6-42B1-BB99-57ABCE715D29}"/>
                  </a:ext>
                </a:extLst>
              </p:cNvPr>
              <p:cNvSpPr txBox="1"/>
              <p:nvPr/>
            </p:nvSpPr>
            <p:spPr>
              <a:xfrm>
                <a:off x="8334274" y="3478564"/>
                <a:ext cx="292068" cy="307777"/>
              </a:xfrm>
              <a:prstGeom prst="rect">
                <a:avLst/>
              </a:prstGeom>
              <a:noFill/>
            </p:spPr>
            <p:txBody>
              <a:bodyPr wrap="none" rtlCol="0">
                <a:spAutoFit/>
              </a:bodyPr>
              <a:lstStyle/>
              <a:p>
                <a:r>
                  <a:rPr lang="en-US" sz="1400" dirty="0"/>
                  <a:t>C</a:t>
                </a:r>
              </a:p>
            </p:txBody>
          </p:sp>
          <p:sp>
            <p:nvSpPr>
              <p:cNvPr id="38" name="Oval 37">
                <a:extLst>
                  <a:ext uri="{FF2B5EF4-FFF2-40B4-BE49-F238E27FC236}">
                    <a16:creationId xmlns:a16="http://schemas.microsoft.com/office/drawing/2014/main" id="{AD07FDEB-34CF-4683-8BAA-5EC324FD14D7}"/>
                  </a:ext>
                </a:extLst>
              </p:cNvPr>
              <p:cNvSpPr/>
              <p:nvPr/>
            </p:nvSpPr>
            <p:spPr>
              <a:xfrm>
                <a:off x="9316227" y="3636611"/>
                <a:ext cx="120965" cy="1209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a:extLst>
                  <a:ext uri="{FF2B5EF4-FFF2-40B4-BE49-F238E27FC236}">
                    <a16:creationId xmlns:a16="http://schemas.microsoft.com/office/drawing/2014/main" id="{216177A6-3153-4D3A-84C1-17B52C17637B}"/>
                  </a:ext>
                </a:extLst>
              </p:cNvPr>
              <p:cNvSpPr txBox="1"/>
              <p:nvPr/>
            </p:nvSpPr>
            <p:spPr>
              <a:xfrm>
                <a:off x="9244685" y="3715956"/>
                <a:ext cx="306494" cy="307777"/>
              </a:xfrm>
              <a:prstGeom prst="rect">
                <a:avLst/>
              </a:prstGeom>
              <a:noFill/>
            </p:spPr>
            <p:txBody>
              <a:bodyPr wrap="none" rtlCol="0">
                <a:spAutoFit/>
              </a:bodyPr>
              <a:lstStyle/>
              <a:p>
                <a:r>
                  <a:rPr lang="en-US" sz="1400" dirty="0"/>
                  <a:t>D</a:t>
                </a:r>
              </a:p>
            </p:txBody>
          </p:sp>
          <p:cxnSp>
            <p:nvCxnSpPr>
              <p:cNvPr id="40" name="Straight Connector 39">
                <a:extLst>
                  <a:ext uri="{FF2B5EF4-FFF2-40B4-BE49-F238E27FC236}">
                    <a16:creationId xmlns:a16="http://schemas.microsoft.com/office/drawing/2014/main" id="{DBA22257-D7C7-43F2-9966-CF0D5F8C8061}"/>
                  </a:ext>
                </a:extLst>
              </p:cNvPr>
              <p:cNvCxnSpPr>
                <a:cxnSpLocks/>
              </p:cNvCxnSpPr>
              <p:nvPr/>
            </p:nvCxnSpPr>
            <p:spPr>
              <a:xfrm flipH="1">
                <a:off x="8474149" y="4317968"/>
                <a:ext cx="26906" cy="345507"/>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B0D686E-FF1B-4837-9443-C79A7EB3C8DB}"/>
                  </a:ext>
                </a:extLst>
              </p:cNvPr>
              <p:cNvCxnSpPr>
                <a:cxnSpLocks/>
              </p:cNvCxnSpPr>
              <p:nvPr/>
            </p:nvCxnSpPr>
            <p:spPr>
              <a:xfrm>
                <a:off x="7170556" y="3922888"/>
                <a:ext cx="1339009" cy="360864"/>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8FB4B8-3D4A-43F5-9792-C88145E7C4CC}"/>
                  </a:ext>
                </a:extLst>
              </p:cNvPr>
              <p:cNvCxnSpPr>
                <a:cxnSpLocks/>
              </p:cNvCxnSpPr>
              <p:nvPr/>
            </p:nvCxnSpPr>
            <p:spPr>
              <a:xfrm flipH="1">
                <a:off x="7157104" y="3938245"/>
                <a:ext cx="26906" cy="345507"/>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4F46A7D-CB0D-49DF-B9D3-B32A03CCF8C1}"/>
                  </a:ext>
                </a:extLst>
              </p:cNvPr>
              <p:cNvCxnSpPr>
                <a:cxnSpLocks/>
              </p:cNvCxnSpPr>
              <p:nvPr/>
            </p:nvCxnSpPr>
            <p:spPr>
              <a:xfrm flipH="1">
                <a:off x="7179067" y="3566097"/>
                <a:ext cx="26906" cy="345507"/>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D7DC5F5-0C66-4218-9534-5E556C00147B}"/>
                  </a:ext>
                </a:extLst>
              </p:cNvPr>
              <p:cNvCxnSpPr>
                <a:cxnSpLocks/>
              </p:cNvCxnSpPr>
              <p:nvPr/>
            </p:nvCxnSpPr>
            <p:spPr>
              <a:xfrm flipH="1">
                <a:off x="7203448" y="2768850"/>
                <a:ext cx="535984" cy="823514"/>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996B7F-539B-46EE-A43F-7C19016204D7}"/>
                  </a:ext>
                </a:extLst>
              </p:cNvPr>
              <p:cNvCxnSpPr>
                <a:cxnSpLocks/>
              </p:cNvCxnSpPr>
              <p:nvPr/>
            </p:nvCxnSpPr>
            <p:spPr>
              <a:xfrm flipH="1">
                <a:off x="7712526" y="2768850"/>
                <a:ext cx="26906" cy="345507"/>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BE58605-25D1-45CF-8627-E897DC371AC0}"/>
                  </a:ext>
                </a:extLst>
              </p:cNvPr>
              <p:cNvCxnSpPr>
                <a:cxnSpLocks/>
              </p:cNvCxnSpPr>
              <p:nvPr/>
            </p:nvCxnSpPr>
            <p:spPr>
              <a:xfrm>
                <a:off x="7702402" y="3099986"/>
                <a:ext cx="1500535" cy="402576"/>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EA118EB-FE3C-497A-BF4E-C23CA47C2EA2}"/>
                  </a:ext>
                </a:extLst>
              </p:cNvPr>
              <p:cNvCxnSpPr>
                <a:cxnSpLocks/>
              </p:cNvCxnSpPr>
              <p:nvPr/>
            </p:nvCxnSpPr>
            <p:spPr>
              <a:xfrm flipH="1">
                <a:off x="9217780" y="3506926"/>
                <a:ext cx="26906" cy="418063"/>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2CC072C-9052-43B3-9001-3A2F43F974B6}"/>
                  </a:ext>
                </a:extLst>
              </p:cNvPr>
              <p:cNvCxnSpPr>
                <a:cxnSpLocks/>
                <a:stCxn id="38" idx="3"/>
              </p:cNvCxnSpPr>
              <p:nvPr/>
            </p:nvCxnSpPr>
            <p:spPr>
              <a:xfrm flipH="1">
                <a:off x="9214922" y="3739861"/>
                <a:ext cx="119019" cy="198384"/>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64F7240-FE01-4256-9878-02AD380947A6}"/>
                  </a:ext>
                </a:extLst>
              </p:cNvPr>
              <p:cNvCxnSpPr>
                <a:cxnSpLocks/>
              </p:cNvCxnSpPr>
              <p:nvPr/>
            </p:nvCxnSpPr>
            <p:spPr>
              <a:xfrm flipH="1">
                <a:off x="8327549" y="3279147"/>
                <a:ext cx="26906" cy="314097"/>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CD1A090F-C00B-44A1-95C3-6030B03B5231}"/>
                </a:ext>
              </a:extLst>
            </p:cNvPr>
            <p:cNvGrpSpPr/>
            <p:nvPr/>
          </p:nvGrpSpPr>
          <p:grpSpPr>
            <a:xfrm>
              <a:off x="7259443" y="5809714"/>
              <a:ext cx="3768622" cy="969666"/>
              <a:chOff x="1934096" y="6090091"/>
              <a:chExt cx="3768622" cy="969666"/>
            </a:xfrm>
          </p:grpSpPr>
          <p:sp>
            <p:nvSpPr>
              <p:cNvPr id="50" name="Rectangle 49">
                <a:extLst>
                  <a:ext uri="{FF2B5EF4-FFF2-40B4-BE49-F238E27FC236}">
                    <a16:creationId xmlns:a16="http://schemas.microsoft.com/office/drawing/2014/main" id="{8402838F-50CD-4E81-AC7B-07156D9D4F7F}"/>
                  </a:ext>
                </a:extLst>
              </p:cNvPr>
              <p:cNvSpPr/>
              <p:nvPr/>
            </p:nvSpPr>
            <p:spPr>
              <a:xfrm>
                <a:off x="1934096" y="6111166"/>
                <a:ext cx="384342" cy="384342"/>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Rectangle 50">
                <a:extLst>
                  <a:ext uri="{FF2B5EF4-FFF2-40B4-BE49-F238E27FC236}">
                    <a16:creationId xmlns:a16="http://schemas.microsoft.com/office/drawing/2014/main" id="{C28B6139-1A96-4043-A40E-AF56F4C16791}"/>
                  </a:ext>
                </a:extLst>
              </p:cNvPr>
              <p:cNvSpPr/>
              <p:nvPr/>
            </p:nvSpPr>
            <p:spPr>
              <a:xfrm>
                <a:off x="3878867" y="6107561"/>
                <a:ext cx="384342" cy="384342"/>
              </a:xfrm>
              <a:prstGeom prst="rect">
                <a:avLst/>
              </a:prstGeom>
              <a:solidFill>
                <a:srgbClr val="FF00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 name="Rectangle 51">
                <a:extLst>
                  <a:ext uri="{FF2B5EF4-FFF2-40B4-BE49-F238E27FC236}">
                    <a16:creationId xmlns:a16="http://schemas.microsoft.com/office/drawing/2014/main" id="{76F42227-C9DB-4356-B111-AB43444608F2}"/>
                  </a:ext>
                </a:extLst>
              </p:cNvPr>
              <p:cNvSpPr/>
              <p:nvPr/>
            </p:nvSpPr>
            <p:spPr>
              <a:xfrm>
                <a:off x="1948104" y="6675415"/>
                <a:ext cx="384342" cy="384342"/>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3" name="Oval 52">
                <a:extLst>
                  <a:ext uri="{FF2B5EF4-FFF2-40B4-BE49-F238E27FC236}">
                    <a16:creationId xmlns:a16="http://schemas.microsoft.com/office/drawing/2014/main" id="{6E24083F-9C29-479B-8371-1D4AC0A0C858}"/>
                  </a:ext>
                </a:extLst>
              </p:cNvPr>
              <p:cNvSpPr/>
              <p:nvPr/>
            </p:nvSpPr>
            <p:spPr>
              <a:xfrm>
                <a:off x="3931489" y="6798808"/>
                <a:ext cx="120965" cy="1209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7" name="TextBox 56">
                <a:extLst>
                  <a:ext uri="{FF2B5EF4-FFF2-40B4-BE49-F238E27FC236}">
                    <a16:creationId xmlns:a16="http://schemas.microsoft.com/office/drawing/2014/main" id="{BBF9E791-F63A-4644-9AD0-83DE6EEA69D5}"/>
                  </a:ext>
                </a:extLst>
              </p:cNvPr>
              <p:cNvSpPr txBox="1"/>
              <p:nvPr/>
            </p:nvSpPr>
            <p:spPr>
              <a:xfrm>
                <a:off x="2327153" y="6093694"/>
                <a:ext cx="1446230" cy="400110"/>
              </a:xfrm>
              <a:prstGeom prst="rect">
                <a:avLst/>
              </a:prstGeom>
              <a:noFill/>
            </p:spPr>
            <p:txBody>
              <a:bodyPr wrap="none" rtlCol="0">
                <a:spAutoFit/>
              </a:bodyPr>
              <a:lstStyle/>
              <a:p>
                <a:r>
                  <a:rPr lang="en-US" sz="2000" dirty="0"/>
                  <a:t>Guide (M1)</a:t>
                </a:r>
              </a:p>
            </p:txBody>
          </p:sp>
          <p:sp>
            <p:nvSpPr>
              <p:cNvPr id="58" name="TextBox 57">
                <a:extLst>
                  <a:ext uri="{FF2B5EF4-FFF2-40B4-BE49-F238E27FC236}">
                    <a16:creationId xmlns:a16="http://schemas.microsoft.com/office/drawing/2014/main" id="{48DD9EB8-3483-400C-9CD8-8C21F9B03548}"/>
                  </a:ext>
                </a:extLst>
              </p:cNvPr>
              <p:cNvSpPr txBox="1"/>
              <p:nvPr/>
            </p:nvSpPr>
            <p:spPr>
              <a:xfrm>
                <a:off x="4256488" y="6090091"/>
                <a:ext cx="1446230" cy="400110"/>
              </a:xfrm>
              <a:prstGeom prst="rect">
                <a:avLst/>
              </a:prstGeom>
              <a:noFill/>
            </p:spPr>
            <p:txBody>
              <a:bodyPr wrap="none" rtlCol="0">
                <a:spAutoFit/>
              </a:bodyPr>
              <a:lstStyle/>
              <a:p>
                <a:r>
                  <a:rPr lang="en-US" sz="2000" dirty="0"/>
                  <a:t>Guide (M2)</a:t>
                </a:r>
              </a:p>
            </p:txBody>
          </p:sp>
          <p:sp>
            <p:nvSpPr>
              <p:cNvPr id="59" name="TextBox 58">
                <a:extLst>
                  <a:ext uri="{FF2B5EF4-FFF2-40B4-BE49-F238E27FC236}">
                    <a16:creationId xmlns:a16="http://schemas.microsoft.com/office/drawing/2014/main" id="{BB51A61B-CB81-4847-AC64-96490EB54F0C}"/>
                  </a:ext>
                </a:extLst>
              </p:cNvPr>
              <p:cNvSpPr txBox="1"/>
              <p:nvPr/>
            </p:nvSpPr>
            <p:spPr>
              <a:xfrm>
                <a:off x="2318438" y="6657945"/>
                <a:ext cx="1446230" cy="400110"/>
              </a:xfrm>
              <a:prstGeom prst="rect">
                <a:avLst/>
              </a:prstGeom>
              <a:noFill/>
            </p:spPr>
            <p:txBody>
              <a:bodyPr wrap="none" rtlCol="0">
                <a:spAutoFit/>
              </a:bodyPr>
              <a:lstStyle/>
              <a:p>
                <a:r>
                  <a:rPr lang="en-US" sz="2000" dirty="0"/>
                  <a:t>Guide (M3)</a:t>
                </a:r>
              </a:p>
            </p:txBody>
          </p:sp>
          <p:sp>
            <p:nvSpPr>
              <p:cNvPr id="60" name="TextBox 59">
                <a:extLst>
                  <a:ext uri="{FF2B5EF4-FFF2-40B4-BE49-F238E27FC236}">
                    <a16:creationId xmlns:a16="http://schemas.microsoft.com/office/drawing/2014/main" id="{62AF75EA-E19E-4343-BD86-2A4407C7C243}"/>
                  </a:ext>
                </a:extLst>
              </p:cNvPr>
              <p:cNvSpPr txBox="1"/>
              <p:nvPr/>
            </p:nvSpPr>
            <p:spPr>
              <a:xfrm>
                <a:off x="4065205" y="6657945"/>
                <a:ext cx="527709" cy="400110"/>
              </a:xfrm>
              <a:prstGeom prst="rect">
                <a:avLst/>
              </a:prstGeom>
              <a:noFill/>
            </p:spPr>
            <p:txBody>
              <a:bodyPr wrap="none" rtlCol="0">
                <a:spAutoFit/>
              </a:bodyPr>
              <a:lstStyle/>
              <a:p>
                <a:r>
                  <a:rPr lang="en-US" sz="2000" dirty="0"/>
                  <a:t>Pin</a:t>
                </a:r>
              </a:p>
            </p:txBody>
          </p:sp>
        </p:grpSp>
      </p:grpSp>
      <p:cxnSp>
        <p:nvCxnSpPr>
          <p:cNvPr id="66" name="Straight Arrow Connector 65">
            <a:extLst>
              <a:ext uri="{FF2B5EF4-FFF2-40B4-BE49-F238E27FC236}">
                <a16:creationId xmlns:a16="http://schemas.microsoft.com/office/drawing/2014/main" id="{94F72058-CCA9-45B2-9A03-170092A656C5}"/>
              </a:ext>
            </a:extLst>
          </p:cNvPr>
          <p:cNvCxnSpPr/>
          <p:nvPr/>
        </p:nvCxnSpPr>
        <p:spPr bwMode="auto">
          <a:xfrm>
            <a:off x="9223934" y="4395677"/>
            <a:ext cx="0" cy="409652"/>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89BA71E2-1640-4B09-B6D5-8A0432AAF786}"/>
              </a:ext>
            </a:extLst>
          </p:cNvPr>
          <p:cNvCxnSpPr>
            <a:cxnSpLocks/>
          </p:cNvCxnSpPr>
          <p:nvPr/>
        </p:nvCxnSpPr>
        <p:spPr bwMode="auto">
          <a:xfrm flipV="1">
            <a:off x="8411853" y="3604294"/>
            <a:ext cx="0" cy="404678"/>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69" name="TextBox 68">
            <a:extLst>
              <a:ext uri="{FF2B5EF4-FFF2-40B4-BE49-F238E27FC236}">
                <a16:creationId xmlns:a16="http://schemas.microsoft.com/office/drawing/2014/main" id="{F88C63A9-F60E-4F81-8286-DAD40E9D8A01}"/>
              </a:ext>
            </a:extLst>
          </p:cNvPr>
          <p:cNvSpPr txBox="1"/>
          <p:nvPr/>
        </p:nvSpPr>
        <p:spPr>
          <a:xfrm>
            <a:off x="8300608" y="4317428"/>
            <a:ext cx="675185" cy="461665"/>
          </a:xfrm>
          <a:prstGeom prst="rect">
            <a:avLst/>
          </a:prstGeom>
          <a:noFill/>
        </p:spPr>
        <p:txBody>
          <a:bodyPr wrap="none" rtlCol="0">
            <a:spAutoFit/>
          </a:bodyPr>
          <a:lstStyle/>
          <a:p>
            <a:r>
              <a:rPr lang="en-US" altLang="zh-CN" sz="2400" dirty="0"/>
              <a:t>PIN</a:t>
            </a:r>
            <a:endParaRPr lang="en-US" sz="2400" dirty="0"/>
          </a:p>
        </p:txBody>
      </p:sp>
      <p:sp>
        <p:nvSpPr>
          <p:cNvPr id="70" name="Rectangle 69">
            <a:extLst>
              <a:ext uri="{FF2B5EF4-FFF2-40B4-BE49-F238E27FC236}">
                <a16:creationId xmlns:a16="http://schemas.microsoft.com/office/drawing/2014/main" id="{BC5756C6-FE69-4059-8A45-578201736203}"/>
              </a:ext>
            </a:extLst>
          </p:cNvPr>
          <p:cNvSpPr/>
          <p:nvPr/>
        </p:nvSpPr>
        <p:spPr bwMode="auto">
          <a:xfrm>
            <a:off x="2201124" y="4245112"/>
            <a:ext cx="2444063" cy="71211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rPr>
              <a:t>Connect to …</a:t>
            </a:r>
          </a:p>
        </p:txBody>
      </p:sp>
      <p:cxnSp>
        <p:nvCxnSpPr>
          <p:cNvPr id="72" name="Straight Arrow Connector 71">
            <a:extLst>
              <a:ext uri="{FF2B5EF4-FFF2-40B4-BE49-F238E27FC236}">
                <a16:creationId xmlns:a16="http://schemas.microsoft.com/office/drawing/2014/main" id="{81BE0BF8-7BD1-4EF5-BA3B-558E5B6294B4}"/>
              </a:ext>
            </a:extLst>
          </p:cNvPr>
          <p:cNvCxnSpPr>
            <a:cxnSpLocks/>
            <a:stCxn id="70" idx="2"/>
          </p:cNvCxnSpPr>
          <p:nvPr/>
        </p:nvCxnSpPr>
        <p:spPr bwMode="auto">
          <a:xfrm>
            <a:off x="3423156" y="4957231"/>
            <a:ext cx="5844" cy="733574"/>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73" name="Rectangle 72">
            <a:extLst>
              <a:ext uri="{FF2B5EF4-FFF2-40B4-BE49-F238E27FC236}">
                <a16:creationId xmlns:a16="http://schemas.microsoft.com/office/drawing/2014/main" id="{0298060D-8583-4FE5-8036-E22CBEF41144}"/>
              </a:ext>
            </a:extLst>
          </p:cNvPr>
          <p:cNvSpPr/>
          <p:nvPr/>
        </p:nvSpPr>
        <p:spPr bwMode="auto">
          <a:xfrm>
            <a:off x="2201125" y="5663739"/>
            <a:ext cx="2444063" cy="71211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rPr>
              <a:t>Connect to </a:t>
            </a:r>
            <a:endParaRPr lang="en-US" sz="2400" dirty="0">
              <a:solidFill>
                <a:schemeClr val="tx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tx1"/>
                </a:solidFill>
              </a:rPr>
              <a:t>a</a:t>
            </a:r>
            <a:r>
              <a:rPr kumimoji="0" lang="en-US" sz="2400" i="0" u="none" strike="noStrike" cap="none" normalizeH="0" baseline="0" dirty="0">
                <a:ln>
                  <a:noFill/>
                </a:ln>
                <a:solidFill>
                  <a:schemeClr val="tx1"/>
                </a:solidFill>
                <a:effectLst/>
              </a:rPr>
              <a:t>n access point</a:t>
            </a:r>
          </a:p>
        </p:txBody>
      </p:sp>
    </p:spTree>
    <p:extLst>
      <p:ext uri="{BB962C8B-B14F-4D97-AF65-F5344CB8AC3E}">
        <p14:creationId xmlns:p14="http://schemas.microsoft.com/office/powerpoint/2010/main" val="457946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750"/>
                                        <p:tgtEl>
                                          <p:spTgt spid="70"/>
                                        </p:tgtEl>
                                      </p:cBhvr>
                                    </p:animEffect>
                                  </p:childTnLst>
                                </p:cTn>
                              </p:par>
                            </p:childTnLst>
                          </p:cTn>
                        </p:par>
                        <p:par>
                          <p:cTn id="37" fill="hold">
                            <p:stCondLst>
                              <p:cond delay="750"/>
                            </p:stCondLst>
                            <p:childTnLst>
                              <p:par>
                                <p:cTn id="38" presetID="10" presetClass="entr" presetSubtype="0" fill="hold"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750"/>
                                        <p:tgtEl>
                                          <p:spTgt spid="72"/>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7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3C56947-82AD-4215-A83D-4D70E1C0FCE7}"/>
                  </a:ext>
                </a:extLst>
              </p:cNvPr>
              <p:cNvSpPr>
                <a:spLocks noGrp="1"/>
              </p:cNvSpPr>
              <p:nvPr>
                <p:ph idx="1"/>
              </p:nvPr>
            </p:nvSpPr>
            <p:spPr>
              <a:xfrm>
                <a:off x="228601" y="838201"/>
                <a:ext cx="11781367" cy="5562601"/>
              </a:xfrm>
            </p:spPr>
            <p:txBody>
              <a:bodyPr/>
              <a:lstStyle/>
              <a:p>
                <a:r>
                  <a:rPr lang="en-US" b="1" dirty="0"/>
                  <a:t>Access point</a:t>
                </a:r>
                <a:r>
                  <a:rPr lang="en-US" dirty="0"/>
                  <a:t> (AP): on-grid point on the metal layer of the route guide</a:t>
                </a:r>
              </a:p>
              <a:p>
                <a:pPr lvl="1"/>
                <a:r>
                  <a:rPr lang="en-US" dirty="0"/>
                  <a:t>Lower/upper layer segments and pins </a:t>
                </a:r>
                <a:r>
                  <a:rPr lang="en-US" dirty="0">
                    <a:sym typeface="Wingdings" panose="05000000000000000000" pitchFamily="2" charset="2"/>
                  </a:rPr>
                  <a:t> on-grid access points</a:t>
                </a:r>
                <a:endParaRPr lang="en-US" dirty="0"/>
              </a:p>
              <a:p>
                <a:r>
                  <a:rPr lang="en-US" b="1" dirty="0"/>
                  <a:t>Access point cluster</a:t>
                </a:r>
                <a:r>
                  <a:rPr lang="en-US" dirty="0"/>
                  <a:t> (APC): set of access points from the same object</a:t>
                </a:r>
              </a:p>
              <a:p>
                <a:r>
                  <a:rPr lang="en-US" dirty="0"/>
                  <a:t>Panel routing = realization of APC to APC connections</a:t>
                </a:r>
              </a:p>
              <a:p>
                <a:r>
                  <a:rPr lang="en-US" dirty="0"/>
                  <a:t>MST construction</a:t>
                </a:r>
              </a:p>
              <a:p>
                <a:pPr lvl="1"/>
                <a:r>
                  <a:rPr lang="en-US" dirty="0"/>
                  <a:t>Inputs: for each net, a route guide with </a:t>
                </a:r>
                <a14:m>
                  <m:oMath xmlns:m="http://schemas.openxmlformats.org/officeDocument/2006/math">
                    <m:r>
                      <a:rPr lang="en-US" i="1">
                        <a:latin typeface="Cambria Math" panose="02040503050406030204" pitchFamily="18" charset="0"/>
                      </a:rPr>
                      <m:t>𝑛</m:t>
                    </m:r>
                  </m:oMath>
                </a14:m>
                <a:r>
                  <a:rPr lang="en-US" dirty="0"/>
                  <a:t> APCs</a:t>
                </a:r>
              </a:p>
              <a:p>
                <a:pPr lvl="1"/>
                <a:r>
                  <a:rPr lang="en-US" dirty="0"/>
                  <a:t>Output: for each net, create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oMath>
                </a14:m>
                <a:r>
                  <a:rPr lang="en-US" dirty="0"/>
                  <a:t> segments to connect </a:t>
                </a:r>
                <a14:m>
                  <m:oMath xmlns:m="http://schemas.openxmlformats.org/officeDocument/2006/math">
                    <m:r>
                      <a:rPr lang="en-US" i="1">
                        <a:latin typeface="Cambria Math" panose="02040503050406030204" pitchFamily="18" charset="0"/>
                      </a:rPr>
                      <m:t>𝑛</m:t>
                    </m:r>
                  </m:oMath>
                </a14:m>
                <a:r>
                  <a:rPr lang="en-US" dirty="0"/>
                  <a:t> APCs</a:t>
                </a:r>
              </a:p>
              <a:p>
                <a:pPr lvl="1"/>
                <a:r>
                  <a:rPr lang="en-US" dirty="0"/>
                  <a:t>APC distance: smallest same-track AP distance</a:t>
                </a:r>
              </a:p>
              <a:p>
                <a:endParaRPr lang="en-US" dirty="0"/>
              </a:p>
            </p:txBody>
          </p:sp>
        </mc:Choice>
        <mc:Fallback xmlns="">
          <p:sp>
            <p:nvSpPr>
              <p:cNvPr id="2" name="Content Placeholder 1">
                <a:extLst>
                  <a:ext uri="{FF2B5EF4-FFF2-40B4-BE49-F238E27FC236}">
                    <a16:creationId xmlns:a16="http://schemas.microsoft.com/office/drawing/2014/main" id="{F3C56947-82AD-4215-A83D-4D70E1C0FCE7}"/>
                  </a:ext>
                </a:extLst>
              </p:cNvPr>
              <p:cNvSpPr>
                <a:spLocks noGrp="1" noRot="1" noChangeAspect="1" noMove="1" noResize="1" noEditPoints="1" noAdjustHandles="1" noChangeArrowheads="1" noChangeShapeType="1" noTextEdit="1"/>
              </p:cNvSpPr>
              <p:nvPr>
                <p:ph idx="1"/>
              </p:nvPr>
            </p:nvSpPr>
            <p:spPr>
              <a:xfrm>
                <a:off x="228601" y="838201"/>
                <a:ext cx="11781367" cy="5562601"/>
              </a:xfrm>
              <a:blipFill>
                <a:blip r:embed="rId3"/>
                <a:stretch>
                  <a:fillRect l="-932" t="-2412" r="-36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9D47F0B-43E9-483D-A74F-2AE862944660}"/>
              </a:ext>
            </a:extLst>
          </p:cNvPr>
          <p:cNvSpPr>
            <a:spLocks noGrp="1"/>
          </p:cNvSpPr>
          <p:nvPr>
            <p:ph type="title"/>
          </p:nvPr>
        </p:nvSpPr>
        <p:spPr/>
        <p:txBody>
          <a:bodyPr/>
          <a:lstStyle/>
          <a:p>
            <a:r>
              <a:rPr lang="en-US" altLang="zh-CN" dirty="0"/>
              <a:t>Access Point &amp; Access Point Cluster</a:t>
            </a:r>
            <a:endParaRPr lang="en-US" dirty="0"/>
          </a:p>
        </p:txBody>
      </p:sp>
      <p:sp>
        <p:nvSpPr>
          <p:cNvPr id="4" name="Rectangle 3">
            <a:extLst>
              <a:ext uri="{FF2B5EF4-FFF2-40B4-BE49-F238E27FC236}">
                <a16:creationId xmlns:a16="http://schemas.microsoft.com/office/drawing/2014/main" id="{07BC1F8E-84D3-4FE9-8029-611447EB95F0}"/>
              </a:ext>
            </a:extLst>
          </p:cNvPr>
          <p:cNvSpPr/>
          <p:nvPr/>
        </p:nvSpPr>
        <p:spPr>
          <a:xfrm>
            <a:off x="1655299" y="5003210"/>
            <a:ext cx="523652" cy="1047304"/>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5" name="Rectangle 4">
            <a:extLst>
              <a:ext uri="{FF2B5EF4-FFF2-40B4-BE49-F238E27FC236}">
                <a16:creationId xmlns:a16="http://schemas.microsoft.com/office/drawing/2014/main" id="{B0A1F4E6-8BF4-4E9A-9303-5A82484A1588}"/>
              </a:ext>
            </a:extLst>
          </p:cNvPr>
          <p:cNvSpPr/>
          <p:nvPr/>
        </p:nvSpPr>
        <p:spPr>
          <a:xfrm>
            <a:off x="1432131" y="4739363"/>
            <a:ext cx="5746998" cy="1570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 name="Rectangle 5">
            <a:extLst>
              <a:ext uri="{FF2B5EF4-FFF2-40B4-BE49-F238E27FC236}">
                <a16:creationId xmlns:a16="http://schemas.microsoft.com/office/drawing/2014/main" id="{777A91C5-BF06-4BC5-B1B0-A50F531C14B4}"/>
              </a:ext>
            </a:extLst>
          </p:cNvPr>
          <p:cNvSpPr/>
          <p:nvPr/>
        </p:nvSpPr>
        <p:spPr>
          <a:xfrm>
            <a:off x="1655298" y="5001189"/>
            <a:ext cx="5266199"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7" name="Straight Connector 6">
            <a:extLst>
              <a:ext uri="{FF2B5EF4-FFF2-40B4-BE49-F238E27FC236}">
                <a16:creationId xmlns:a16="http://schemas.microsoft.com/office/drawing/2014/main" id="{99B37F69-021A-4B4B-AA02-18DE4EEF6947}"/>
              </a:ext>
            </a:extLst>
          </p:cNvPr>
          <p:cNvCxnSpPr>
            <a:cxnSpLocks/>
          </p:cNvCxnSpPr>
          <p:nvPr/>
        </p:nvCxnSpPr>
        <p:spPr>
          <a:xfrm flipV="1">
            <a:off x="1745880" y="5446210"/>
            <a:ext cx="0" cy="535572"/>
          </a:xfrm>
          <a:prstGeom prst="line">
            <a:avLst/>
          </a:pr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08927A-B4FE-498A-A3AA-51B07AB0ED12}"/>
              </a:ext>
            </a:extLst>
          </p:cNvPr>
          <p:cNvCxnSpPr/>
          <p:nvPr/>
        </p:nvCxnSpPr>
        <p:spPr>
          <a:xfrm>
            <a:off x="1483485" y="5444404"/>
            <a:ext cx="564704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29F1D6-B418-4F99-91BB-645EFDD628D5}"/>
              </a:ext>
            </a:extLst>
          </p:cNvPr>
          <p:cNvCxnSpPr/>
          <p:nvPr/>
        </p:nvCxnSpPr>
        <p:spPr>
          <a:xfrm>
            <a:off x="1483485" y="5354635"/>
            <a:ext cx="564704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D7463E-7438-4EC8-9DE7-5B8065510843}"/>
              </a:ext>
            </a:extLst>
          </p:cNvPr>
          <p:cNvCxnSpPr/>
          <p:nvPr/>
        </p:nvCxnSpPr>
        <p:spPr>
          <a:xfrm>
            <a:off x="1483485" y="5264867"/>
            <a:ext cx="564704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A22EB4-CBF5-4A85-B6B2-025320C56802}"/>
              </a:ext>
            </a:extLst>
          </p:cNvPr>
          <p:cNvCxnSpPr/>
          <p:nvPr/>
        </p:nvCxnSpPr>
        <p:spPr>
          <a:xfrm>
            <a:off x="1483485" y="5175098"/>
            <a:ext cx="564704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590C74-2555-4E11-8BA5-14A9B8D263A8}"/>
              </a:ext>
            </a:extLst>
          </p:cNvPr>
          <p:cNvCxnSpPr/>
          <p:nvPr/>
        </p:nvCxnSpPr>
        <p:spPr>
          <a:xfrm>
            <a:off x="1483485" y="5088654"/>
            <a:ext cx="564704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7FC4CC5-26B0-4E93-9ADC-2C943DF0D1BA}"/>
              </a:ext>
            </a:extLst>
          </p:cNvPr>
          <p:cNvSpPr/>
          <p:nvPr/>
        </p:nvSpPr>
        <p:spPr>
          <a:xfrm>
            <a:off x="6393652" y="5000599"/>
            <a:ext cx="523652" cy="104730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 name="Rectangle 13">
            <a:extLst>
              <a:ext uri="{FF2B5EF4-FFF2-40B4-BE49-F238E27FC236}">
                <a16:creationId xmlns:a16="http://schemas.microsoft.com/office/drawing/2014/main" id="{2BAC8784-EFD1-4187-8F9E-A3090F6A85AA}"/>
              </a:ext>
            </a:extLst>
          </p:cNvPr>
          <p:cNvSpPr/>
          <p:nvPr/>
        </p:nvSpPr>
        <p:spPr>
          <a:xfrm>
            <a:off x="4169921" y="5051367"/>
            <a:ext cx="600117" cy="680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Rectangle 14">
            <a:extLst>
              <a:ext uri="{FF2B5EF4-FFF2-40B4-BE49-F238E27FC236}">
                <a16:creationId xmlns:a16="http://schemas.microsoft.com/office/drawing/2014/main" id="{6E43A2A1-A738-46BF-9B3E-3383A1306356}"/>
              </a:ext>
            </a:extLst>
          </p:cNvPr>
          <p:cNvSpPr/>
          <p:nvPr/>
        </p:nvSpPr>
        <p:spPr>
          <a:xfrm>
            <a:off x="4689992" y="5116952"/>
            <a:ext cx="81094" cy="995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 name="Multiplication Sign 15">
            <a:extLst>
              <a:ext uri="{FF2B5EF4-FFF2-40B4-BE49-F238E27FC236}">
                <a16:creationId xmlns:a16="http://schemas.microsoft.com/office/drawing/2014/main" id="{9F8BD208-846C-471D-A6AF-3D549EFB38BF}"/>
              </a:ext>
            </a:extLst>
          </p:cNvPr>
          <p:cNvSpPr/>
          <p:nvPr/>
        </p:nvSpPr>
        <p:spPr>
          <a:xfrm>
            <a:off x="1673594" y="5016368"/>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Multiplication Sign 16">
            <a:extLst>
              <a:ext uri="{FF2B5EF4-FFF2-40B4-BE49-F238E27FC236}">
                <a16:creationId xmlns:a16="http://schemas.microsoft.com/office/drawing/2014/main" id="{DC15F2CF-5682-43FE-8EF6-AD3B787A8800}"/>
              </a:ext>
            </a:extLst>
          </p:cNvPr>
          <p:cNvSpPr/>
          <p:nvPr/>
        </p:nvSpPr>
        <p:spPr>
          <a:xfrm>
            <a:off x="1673594" y="5096133"/>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Multiplication Sign 17">
            <a:extLst>
              <a:ext uri="{FF2B5EF4-FFF2-40B4-BE49-F238E27FC236}">
                <a16:creationId xmlns:a16="http://schemas.microsoft.com/office/drawing/2014/main" id="{6CDE9D42-61B6-406F-86DF-967416246E7E}"/>
              </a:ext>
            </a:extLst>
          </p:cNvPr>
          <p:cNvSpPr/>
          <p:nvPr/>
        </p:nvSpPr>
        <p:spPr>
          <a:xfrm>
            <a:off x="1673594" y="5181778"/>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Multiplication Sign 18">
            <a:extLst>
              <a:ext uri="{FF2B5EF4-FFF2-40B4-BE49-F238E27FC236}">
                <a16:creationId xmlns:a16="http://schemas.microsoft.com/office/drawing/2014/main" id="{57CCF3CA-C00A-4AEE-8063-0B03212A3D26}"/>
              </a:ext>
            </a:extLst>
          </p:cNvPr>
          <p:cNvSpPr/>
          <p:nvPr/>
        </p:nvSpPr>
        <p:spPr>
          <a:xfrm>
            <a:off x="1673594" y="5275671"/>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Multiplication Sign 19">
            <a:extLst>
              <a:ext uri="{FF2B5EF4-FFF2-40B4-BE49-F238E27FC236}">
                <a16:creationId xmlns:a16="http://schemas.microsoft.com/office/drawing/2014/main" id="{8199FBFE-80D2-41DD-A6BD-035D0CB78581}"/>
              </a:ext>
            </a:extLst>
          </p:cNvPr>
          <p:cNvSpPr/>
          <p:nvPr/>
        </p:nvSpPr>
        <p:spPr>
          <a:xfrm>
            <a:off x="1673594" y="5373924"/>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Multiplication Sign 20">
            <a:extLst>
              <a:ext uri="{FF2B5EF4-FFF2-40B4-BE49-F238E27FC236}">
                <a16:creationId xmlns:a16="http://schemas.microsoft.com/office/drawing/2014/main" id="{84F3B2C7-A1E6-43E9-9C4F-05C0C0BE8CC5}"/>
              </a:ext>
            </a:extLst>
          </p:cNvPr>
          <p:cNvSpPr/>
          <p:nvPr/>
        </p:nvSpPr>
        <p:spPr>
          <a:xfrm>
            <a:off x="4394507" y="5009190"/>
            <a:ext cx="148196" cy="14819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Multiplication Sign 21">
            <a:extLst>
              <a:ext uri="{FF2B5EF4-FFF2-40B4-BE49-F238E27FC236}">
                <a16:creationId xmlns:a16="http://schemas.microsoft.com/office/drawing/2014/main" id="{890218CB-B578-4917-937C-CD1D48066958}"/>
              </a:ext>
            </a:extLst>
          </p:cNvPr>
          <p:cNvSpPr/>
          <p:nvPr/>
        </p:nvSpPr>
        <p:spPr>
          <a:xfrm>
            <a:off x="4658411" y="5098716"/>
            <a:ext cx="148196" cy="14819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Multiplication Sign 22">
            <a:extLst>
              <a:ext uri="{FF2B5EF4-FFF2-40B4-BE49-F238E27FC236}">
                <a16:creationId xmlns:a16="http://schemas.microsoft.com/office/drawing/2014/main" id="{1B9085F2-8BA4-44AE-950F-776F4078016F}"/>
              </a:ext>
            </a:extLst>
          </p:cNvPr>
          <p:cNvSpPr/>
          <p:nvPr/>
        </p:nvSpPr>
        <p:spPr>
          <a:xfrm>
            <a:off x="4658411" y="5192609"/>
            <a:ext cx="148196" cy="14819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Multiplication Sign 23">
            <a:extLst>
              <a:ext uri="{FF2B5EF4-FFF2-40B4-BE49-F238E27FC236}">
                <a16:creationId xmlns:a16="http://schemas.microsoft.com/office/drawing/2014/main" id="{D83B95A3-CDF6-4BA9-B4ED-110A1A15D89E}"/>
              </a:ext>
            </a:extLst>
          </p:cNvPr>
          <p:cNvSpPr/>
          <p:nvPr/>
        </p:nvSpPr>
        <p:spPr>
          <a:xfrm>
            <a:off x="4658411" y="5282319"/>
            <a:ext cx="148196" cy="14819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Multiplication Sign 24">
            <a:extLst>
              <a:ext uri="{FF2B5EF4-FFF2-40B4-BE49-F238E27FC236}">
                <a16:creationId xmlns:a16="http://schemas.microsoft.com/office/drawing/2014/main" id="{E96FEF40-C3C2-4B84-8541-91426FDE4A7C}"/>
              </a:ext>
            </a:extLst>
          </p:cNvPr>
          <p:cNvSpPr/>
          <p:nvPr/>
        </p:nvSpPr>
        <p:spPr>
          <a:xfrm>
            <a:off x="4658411" y="5370000"/>
            <a:ext cx="148196" cy="14819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7" name="Straight Connector 26">
            <a:extLst>
              <a:ext uri="{FF2B5EF4-FFF2-40B4-BE49-F238E27FC236}">
                <a16:creationId xmlns:a16="http://schemas.microsoft.com/office/drawing/2014/main" id="{21507773-5A00-44D4-8D07-8CDB0659F945}"/>
              </a:ext>
            </a:extLst>
          </p:cNvPr>
          <p:cNvCxnSpPr>
            <a:cxnSpLocks/>
          </p:cNvCxnSpPr>
          <p:nvPr/>
        </p:nvCxnSpPr>
        <p:spPr>
          <a:xfrm>
            <a:off x="6807795" y="4879708"/>
            <a:ext cx="0" cy="1305657"/>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8D47945-2AD1-4190-93CE-56949570AE6F}"/>
              </a:ext>
            </a:extLst>
          </p:cNvPr>
          <p:cNvCxnSpPr>
            <a:cxnSpLocks/>
          </p:cNvCxnSpPr>
          <p:nvPr/>
        </p:nvCxnSpPr>
        <p:spPr>
          <a:xfrm>
            <a:off x="6669733" y="4879708"/>
            <a:ext cx="0" cy="1305657"/>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0BF229F-730B-45D6-9DF8-0EC64A0A3113}"/>
              </a:ext>
            </a:extLst>
          </p:cNvPr>
          <p:cNvCxnSpPr>
            <a:cxnSpLocks/>
          </p:cNvCxnSpPr>
          <p:nvPr/>
        </p:nvCxnSpPr>
        <p:spPr>
          <a:xfrm>
            <a:off x="6520281" y="4872487"/>
            <a:ext cx="0" cy="131488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26" name="Multiplication Sign 25">
            <a:extLst>
              <a:ext uri="{FF2B5EF4-FFF2-40B4-BE49-F238E27FC236}">
                <a16:creationId xmlns:a16="http://schemas.microsoft.com/office/drawing/2014/main" id="{FD79F756-2E0D-495E-A962-73774526F801}"/>
              </a:ext>
            </a:extLst>
          </p:cNvPr>
          <p:cNvSpPr/>
          <p:nvPr/>
        </p:nvSpPr>
        <p:spPr>
          <a:xfrm>
            <a:off x="6441662" y="5010809"/>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0" name="Multiplication Sign 29">
            <a:extLst>
              <a:ext uri="{FF2B5EF4-FFF2-40B4-BE49-F238E27FC236}">
                <a16:creationId xmlns:a16="http://schemas.microsoft.com/office/drawing/2014/main" id="{DCF81FC2-F262-4D25-BBA9-C83578332FDA}"/>
              </a:ext>
            </a:extLst>
          </p:cNvPr>
          <p:cNvSpPr/>
          <p:nvPr/>
        </p:nvSpPr>
        <p:spPr>
          <a:xfrm>
            <a:off x="6441662" y="5102812"/>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1" name="Multiplication Sign 30">
            <a:extLst>
              <a:ext uri="{FF2B5EF4-FFF2-40B4-BE49-F238E27FC236}">
                <a16:creationId xmlns:a16="http://schemas.microsoft.com/office/drawing/2014/main" id="{1DF74DE5-41C5-4363-8FCB-915303D9F1B4}"/>
              </a:ext>
            </a:extLst>
          </p:cNvPr>
          <p:cNvSpPr/>
          <p:nvPr/>
        </p:nvSpPr>
        <p:spPr>
          <a:xfrm>
            <a:off x="6441662" y="5189255"/>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Multiplication Sign 31">
            <a:extLst>
              <a:ext uri="{FF2B5EF4-FFF2-40B4-BE49-F238E27FC236}">
                <a16:creationId xmlns:a16="http://schemas.microsoft.com/office/drawing/2014/main" id="{8054978C-95F0-4A78-8745-AC209FFEDD95}"/>
              </a:ext>
            </a:extLst>
          </p:cNvPr>
          <p:cNvSpPr/>
          <p:nvPr/>
        </p:nvSpPr>
        <p:spPr>
          <a:xfrm>
            <a:off x="6441662" y="5283803"/>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3" name="Multiplication Sign 32">
            <a:extLst>
              <a:ext uri="{FF2B5EF4-FFF2-40B4-BE49-F238E27FC236}">
                <a16:creationId xmlns:a16="http://schemas.microsoft.com/office/drawing/2014/main" id="{25DDFF78-917A-434D-BC54-E6673B2607EB}"/>
              </a:ext>
            </a:extLst>
          </p:cNvPr>
          <p:cNvSpPr/>
          <p:nvPr/>
        </p:nvSpPr>
        <p:spPr>
          <a:xfrm>
            <a:off x="6441662" y="5369456"/>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Multiplication Sign 33">
            <a:extLst>
              <a:ext uri="{FF2B5EF4-FFF2-40B4-BE49-F238E27FC236}">
                <a16:creationId xmlns:a16="http://schemas.microsoft.com/office/drawing/2014/main" id="{7C552EAD-3052-402D-A376-0E6B53CEC483}"/>
              </a:ext>
            </a:extLst>
          </p:cNvPr>
          <p:cNvSpPr/>
          <p:nvPr/>
        </p:nvSpPr>
        <p:spPr>
          <a:xfrm>
            <a:off x="6592566" y="5369456"/>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Multiplication Sign 34">
            <a:extLst>
              <a:ext uri="{FF2B5EF4-FFF2-40B4-BE49-F238E27FC236}">
                <a16:creationId xmlns:a16="http://schemas.microsoft.com/office/drawing/2014/main" id="{3A399612-9EF3-467C-A210-0F8B3A7EFE55}"/>
              </a:ext>
            </a:extLst>
          </p:cNvPr>
          <p:cNvSpPr/>
          <p:nvPr/>
        </p:nvSpPr>
        <p:spPr>
          <a:xfrm>
            <a:off x="6592566" y="5283803"/>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Multiplication Sign 35">
            <a:extLst>
              <a:ext uri="{FF2B5EF4-FFF2-40B4-BE49-F238E27FC236}">
                <a16:creationId xmlns:a16="http://schemas.microsoft.com/office/drawing/2014/main" id="{662BD858-7CF1-43FC-A756-5CFEA56D04E5}"/>
              </a:ext>
            </a:extLst>
          </p:cNvPr>
          <p:cNvSpPr/>
          <p:nvPr/>
        </p:nvSpPr>
        <p:spPr>
          <a:xfrm>
            <a:off x="6592566" y="5192581"/>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Multiplication Sign 36">
            <a:extLst>
              <a:ext uri="{FF2B5EF4-FFF2-40B4-BE49-F238E27FC236}">
                <a16:creationId xmlns:a16="http://schemas.microsoft.com/office/drawing/2014/main" id="{78262144-8359-40DF-827D-3808905CD67E}"/>
              </a:ext>
            </a:extLst>
          </p:cNvPr>
          <p:cNvSpPr/>
          <p:nvPr/>
        </p:nvSpPr>
        <p:spPr>
          <a:xfrm>
            <a:off x="6592566" y="5102341"/>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Multiplication Sign 37">
            <a:extLst>
              <a:ext uri="{FF2B5EF4-FFF2-40B4-BE49-F238E27FC236}">
                <a16:creationId xmlns:a16="http://schemas.microsoft.com/office/drawing/2014/main" id="{2BA27B75-8008-4045-BD8C-33014BFB6A30}"/>
              </a:ext>
            </a:extLst>
          </p:cNvPr>
          <p:cNvSpPr/>
          <p:nvPr/>
        </p:nvSpPr>
        <p:spPr>
          <a:xfrm>
            <a:off x="6592566" y="5010084"/>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Multiplication Sign 38">
            <a:extLst>
              <a:ext uri="{FF2B5EF4-FFF2-40B4-BE49-F238E27FC236}">
                <a16:creationId xmlns:a16="http://schemas.microsoft.com/office/drawing/2014/main" id="{F559851F-5AE9-4ED4-9AAD-6289FAF797BA}"/>
              </a:ext>
            </a:extLst>
          </p:cNvPr>
          <p:cNvSpPr/>
          <p:nvPr/>
        </p:nvSpPr>
        <p:spPr>
          <a:xfrm>
            <a:off x="6731386" y="5010084"/>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Multiplication Sign 39">
            <a:extLst>
              <a:ext uri="{FF2B5EF4-FFF2-40B4-BE49-F238E27FC236}">
                <a16:creationId xmlns:a16="http://schemas.microsoft.com/office/drawing/2014/main" id="{9E328B0A-07F4-4C3F-A082-ABFECA2D1B4D}"/>
              </a:ext>
            </a:extLst>
          </p:cNvPr>
          <p:cNvSpPr/>
          <p:nvPr/>
        </p:nvSpPr>
        <p:spPr>
          <a:xfrm>
            <a:off x="6731386" y="5096133"/>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Multiplication Sign 40">
            <a:extLst>
              <a:ext uri="{FF2B5EF4-FFF2-40B4-BE49-F238E27FC236}">
                <a16:creationId xmlns:a16="http://schemas.microsoft.com/office/drawing/2014/main" id="{7903EAEA-3382-4337-BC8D-E24569A19E21}"/>
              </a:ext>
            </a:extLst>
          </p:cNvPr>
          <p:cNvSpPr/>
          <p:nvPr/>
        </p:nvSpPr>
        <p:spPr>
          <a:xfrm>
            <a:off x="6731386" y="5183604"/>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Multiplication Sign 41">
            <a:extLst>
              <a:ext uri="{FF2B5EF4-FFF2-40B4-BE49-F238E27FC236}">
                <a16:creationId xmlns:a16="http://schemas.microsoft.com/office/drawing/2014/main" id="{E04BDFE7-EFAC-4018-882D-3E4F9E42CCBE}"/>
              </a:ext>
            </a:extLst>
          </p:cNvPr>
          <p:cNvSpPr/>
          <p:nvPr/>
        </p:nvSpPr>
        <p:spPr>
          <a:xfrm>
            <a:off x="6731386" y="5281670"/>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Multiplication Sign 42">
            <a:extLst>
              <a:ext uri="{FF2B5EF4-FFF2-40B4-BE49-F238E27FC236}">
                <a16:creationId xmlns:a16="http://schemas.microsoft.com/office/drawing/2014/main" id="{FF514D5F-A945-4A6D-ABA3-D2D704B36936}"/>
              </a:ext>
            </a:extLst>
          </p:cNvPr>
          <p:cNvSpPr/>
          <p:nvPr/>
        </p:nvSpPr>
        <p:spPr>
          <a:xfrm>
            <a:off x="6731386" y="5370757"/>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Oval 43">
            <a:extLst>
              <a:ext uri="{FF2B5EF4-FFF2-40B4-BE49-F238E27FC236}">
                <a16:creationId xmlns:a16="http://schemas.microsoft.com/office/drawing/2014/main" id="{F703BD85-BCDD-4D0A-9483-DD9533AB3150}"/>
              </a:ext>
            </a:extLst>
          </p:cNvPr>
          <p:cNvSpPr/>
          <p:nvPr/>
        </p:nvSpPr>
        <p:spPr bwMode="auto">
          <a:xfrm>
            <a:off x="1550624" y="4905354"/>
            <a:ext cx="398813" cy="715323"/>
          </a:xfrm>
          <a:prstGeom prst="ellipse">
            <a:avLst/>
          </a:prstGeom>
          <a:noFill/>
          <a:ln w="38100" cap="flat" cmpd="sng" algn="ctr">
            <a:solidFill>
              <a:srgbClr val="300DFF"/>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45" name="Oval 44">
            <a:extLst>
              <a:ext uri="{FF2B5EF4-FFF2-40B4-BE49-F238E27FC236}">
                <a16:creationId xmlns:a16="http://schemas.microsoft.com/office/drawing/2014/main" id="{D7B0C8A4-7317-44C7-BF9F-C95EE1E10DA9}"/>
              </a:ext>
            </a:extLst>
          </p:cNvPr>
          <p:cNvSpPr/>
          <p:nvPr/>
        </p:nvSpPr>
        <p:spPr bwMode="auto">
          <a:xfrm>
            <a:off x="4303456" y="4905354"/>
            <a:ext cx="530819" cy="715323"/>
          </a:xfrm>
          <a:prstGeom prst="ellipse">
            <a:avLst/>
          </a:prstGeom>
          <a:noFill/>
          <a:ln w="38100"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46" name="Oval 45">
            <a:extLst>
              <a:ext uri="{FF2B5EF4-FFF2-40B4-BE49-F238E27FC236}">
                <a16:creationId xmlns:a16="http://schemas.microsoft.com/office/drawing/2014/main" id="{277975F3-651B-40AF-B2F8-74FEAF5A3707}"/>
              </a:ext>
            </a:extLst>
          </p:cNvPr>
          <p:cNvSpPr/>
          <p:nvPr/>
        </p:nvSpPr>
        <p:spPr bwMode="auto">
          <a:xfrm>
            <a:off x="6309172" y="4905354"/>
            <a:ext cx="706520" cy="715323"/>
          </a:xfrm>
          <a:prstGeom prst="ellipse">
            <a:avLst/>
          </a:prstGeom>
          <a:noFill/>
          <a:ln w="38100" cap="flat" cmpd="sng" algn="ctr">
            <a:solidFill>
              <a:srgbClr val="92D05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47" name="TextBox 46">
            <a:extLst>
              <a:ext uri="{FF2B5EF4-FFF2-40B4-BE49-F238E27FC236}">
                <a16:creationId xmlns:a16="http://schemas.microsoft.com/office/drawing/2014/main" id="{2132A4A1-FFAB-4C18-A12A-9991BCF879B3}"/>
              </a:ext>
            </a:extLst>
          </p:cNvPr>
          <p:cNvSpPr txBox="1"/>
          <p:nvPr/>
        </p:nvSpPr>
        <p:spPr>
          <a:xfrm>
            <a:off x="1401836" y="4380919"/>
            <a:ext cx="772969" cy="400110"/>
          </a:xfrm>
          <a:prstGeom prst="rect">
            <a:avLst/>
          </a:prstGeom>
          <a:noFill/>
        </p:spPr>
        <p:txBody>
          <a:bodyPr wrap="none" rtlCol="0">
            <a:spAutoFit/>
          </a:bodyPr>
          <a:lstStyle/>
          <a:p>
            <a:r>
              <a:rPr lang="en-US" sz="2000" dirty="0"/>
              <a:t>APC1</a:t>
            </a:r>
          </a:p>
        </p:txBody>
      </p:sp>
      <p:sp>
        <p:nvSpPr>
          <p:cNvPr id="48" name="TextBox 47">
            <a:extLst>
              <a:ext uri="{FF2B5EF4-FFF2-40B4-BE49-F238E27FC236}">
                <a16:creationId xmlns:a16="http://schemas.microsoft.com/office/drawing/2014/main" id="{D46A773E-132D-4BAB-900B-9008EB54D557}"/>
              </a:ext>
            </a:extLst>
          </p:cNvPr>
          <p:cNvSpPr txBox="1"/>
          <p:nvPr/>
        </p:nvSpPr>
        <p:spPr>
          <a:xfrm>
            <a:off x="4212036" y="4380919"/>
            <a:ext cx="772969" cy="400110"/>
          </a:xfrm>
          <a:prstGeom prst="rect">
            <a:avLst/>
          </a:prstGeom>
          <a:noFill/>
        </p:spPr>
        <p:txBody>
          <a:bodyPr wrap="none" rtlCol="0">
            <a:spAutoFit/>
          </a:bodyPr>
          <a:lstStyle/>
          <a:p>
            <a:r>
              <a:rPr lang="en-US" sz="2000" dirty="0"/>
              <a:t>APC2</a:t>
            </a:r>
          </a:p>
        </p:txBody>
      </p:sp>
      <p:sp>
        <p:nvSpPr>
          <p:cNvPr id="49" name="TextBox 48">
            <a:extLst>
              <a:ext uri="{FF2B5EF4-FFF2-40B4-BE49-F238E27FC236}">
                <a16:creationId xmlns:a16="http://schemas.microsoft.com/office/drawing/2014/main" id="{F5CDD2F5-0474-485F-94DC-F8774F46C125}"/>
              </a:ext>
            </a:extLst>
          </p:cNvPr>
          <p:cNvSpPr txBox="1"/>
          <p:nvPr/>
        </p:nvSpPr>
        <p:spPr>
          <a:xfrm>
            <a:off x="6564385" y="4366000"/>
            <a:ext cx="772969" cy="400110"/>
          </a:xfrm>
          <a:prstGeom prst="rect">
            <a:avLst/>
          </a:prstGeom>
          <a:noFill/>
        </p:spPr>
        <p:txBody>
          <a:bodyPr wrap="none" rtlCol="0">
            <a:spAutoFit/>
          </a:bodyPr>
          <a:lstStyle/>
          <a:p>
            <a:r>
              <a:rPr lang="en-US" sz="2000" dirty="0"/>
              <a:t>APC3</a:t>
            </a:r>
          </a:p>
        </p:txBody>
      </p:sp>
      <p:grpSp>
        <p:nvGrpSpPr>
          <p:cNvPr id="74" name="Group 73">
            <a:extLst>
              <a:ext uri="{FF2B5EF4-FFF2-40B4-BE49-F238E27FC236}">
                <a16:creationId xmlns:a16="http://schemas.microsoft.com/office/drawing/2014/main" id="{15ABC932-35B3-4630-A2BC-0081B41906BC}"/>
              </a:ext>
            </a:extLst>
          </p:cNvPr>
          <p:cNvGrpSpPr/>
          <p:nvPr/>
        </p:nvGrpSpPr>
        <p:grpSpPr>
          <a:xfrm>
            <a:off x="8358615" y="4449079"/>
            <a:ext cx="3142404" cy="2235571"/>
            <a:chOff x="7535598" y="3308285"/>
            <a:chExt cx="3142404" cy="2235571"/>
          </a:xfrm>
        </p:grpSpPr>
        <p:sp>
          <p:nvSpPr>
            <p:cNvPr id="50" name="Oval 49">
              <a:extLst>
                <a:ext uri="{FF2B5EF4-FFF2-40B4-BE49-F238E27FC236}">
                  <a16:creationId xmlns:a16="http://schemas.microsoft.com/office/drawing/2014/main" id="{A02F5D6F-45F9-49A3-A07C-AD5C36AEC22B}"/>
                </a:ext>
              </a:extLst>
            </p:cNvPr>
            <p:cNvSpPr/>
            <p:nvPr/>
          </p:nvSpPr>
          <p:spPr bwMode="auto">
            <a:xfrm>
              <a:off x="8580648" y="3308285"/>
              <a:ext cx="838200" cy="838200"/>
            </a:xfrm>
            <a:prstGeom prst="ellipse">
              <a:avLst/>
            </a:prstGeom>
            <a:ln>
              <a:solidFill>
                <a:srgbClr val="300D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Arial Narrow" pitchFamily="34" charset="0"/>
                </a:rPr>
                <a:t>APC1</a:t>
              </a:r>
              <a:endParaRPr kumimoji="0" lang="en-US" sz="2000" b="1" i="0" u="none" strike="noStrike" cap="none" normalizeH="0" baseline="0" dirty="0">
                <a:ln>
                  <a:noFill/>
                </a:ln>
                <a:solidFill>
                  <a:schemeClr val="tx1"/>
                </a:solidFill>
                <a:effectLst/>
                <a:latin typeface="Arial Narrow" pitchFamily="34" charset="0"/>
              </a:endParaRPr>
            </a:p>
          </p:txBody>
        </p:sp>
        <p:sp>
          <p:nvSpPr>
            <p:cNvPr id="51" name="Oval 50">
              <a:extLst>
                <a:ext uri="{FF2B5EF4-FFF2-40B4-BE49-F238E27FC236}">
                  <a16:creationId xmlns:a16="http://schemas.microsoft.com/office/drawing/2014/main" id="{380CCD8E-3DAC-48F8-A789-DBE4CE45B6B7}"/>
                </a:ext>
              </a:extLst>
            </p:cNvPr>
            <p:cNvSpPr/>
            <p:nvPr/>
          </p:nvSpPr>
          <p:spPr bwMode="auto">
            <a:xfrm>
              <a:off x="7716010" y="4681551"/>
              <a:ext cx="838200" cy="838200"/>
            </a:xfrm>
            <a:prstGeom prst="ellipse">
              <a:avLst/>
            </a:prstGeom>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Arial Narrow" pitchFamily="34" charset="0"/>
                </a:rPr>
                <a:t>APC2</a:t>
              </a:r>
              <a:endParaRPr kumimoji="0" lang="en-US" sz="2000" b="1" i="0" u="none" strike="noStrike" cap="none" normalizeH="0" baseline="0" dirty="0">
                <a:ln>
                  <a:noFill/>
                </a:ln>
                <a:solidFill>
                  <a:schemeClr val="tx1"/>
                </a:solidFill>
                <a:effectLst/>
                <a:latin typeface="Arial Narrow" pitchFamily="34" charset="0"/>
              </a:endParaRPr>
            </a:p>
          </p:txBody>
        </p:sp>
        <p:sp>
          <p:nvSpPr>
            <p:cNvPr id="52" name="Oval 51">
              <a:extLst>
                <a:ext uri="{FF2B5EF4-FFF2-40B4-BE49-F238E27FC236}">
                  <a16:creationId xmlns:a16="http://schemas.microsoft.com/office/drawing/2014/main" id="{31AAE6A0-B9ED-4202-99C5-EAA4DEE23A00}"/>
                </a:ext>
              </a:extLst>
            </p:cNvPr>
            <p:cNvSpPr/>
            <p:nvPr/>
          </p:nvSpPr>
          <p:spPr bwMode="auto">
            <a:xfrm>
              <a:off x="9555963" y="4675827"/>
              <a:ext cx="838200" cy="838200"/>
            </a:xfrm>
            <a:prstGeom prst="ellipse">
              <a:avLst/>
            </a:prstGeom>
            <a:ln>
              <a:solidFill>
                <a:srgbClr val="92D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Arial Narrow" pitchFamily="34" charset="0"/>
                </a:rPr>
                <a:t>APC3</a:t>
              </a:r>
              <a:endParaRPr kumimoji="0" lang="en-US" sz="2000" b="1" i="0" u="none" strike="noStrike" cap="none" normalizeH="0" baseline="0" dirty="0">
                <a:ln>
                  <a:noFill/>
                </a:ln>
                <a:solidFill>
                  <a:schemeClr val="tx1"/>
                </a:solidFill>
                <a:effectLst/>
                <a:latin typeface="Arial Narrow" pitchFamily="34" charset="0"/>
              </a:endParaRPr>
            </a:p>
          </p:txBody>
        </p:sp>
        <p:cxnSp>
          <p:nvCxnSpPr>
            <p:cNvPr id="54" name="Straight Connector 53">
              <a:extLst>
                <a:ext uri="{FF2B5EF4-FFF2-40B4-BE49-F238E27FC236}">
                  <a16:creationId xmlns:a16="http://schemas.microsoft.com/office/drawing/2014/main" id="{6B22BAAF-F149-4F34-A5B1-8CC9FEF64D34}"/>
                </a:ext>
              </a:extLst>
            </p:cNvPr>
            <p:cNvCxnSpPr>
              <a:stCxn id="51" idx="0"/>
              <a:endCxn id="50" idx="3"/>
            </p:cNvCxnSpPr>
            <p:nvPr/>
          </p:nvCxnSpPr>
          <p:spPr bwMode="auto">
            <a:xfrm flipV="1">
              <a:off x="8135110" y="4023733"/>
              <a:ext cx="568290" cy="65781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EE34AC3-5659-43EB-8563-1EEF755DB17A}"/>
                </a:ext>
              </a:extLst>
            </p:cNvPr>
            <p:cNvCxnSpPr>
              <a:cxnSpLocks/>
              <a:stCxn id="51" idx="6"/>
              <a:endCxn id="52" idx="2"/>
            </p:cNvCxnSpPr>
            <p:nvPr/>
          </p:nvCxnSpPr>
          <p:spPr bwMode="auto">
            <a:xfrm flipV="1">
              <a:off x="8554210" y="5094927"/>
              <a:ext cx="1001753" cy="5724"/>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2F7CA1DE-FA38-4F87-96FD-8D0B21D352D3}"/>
                </a:ext>
              </a:extLst>
            </p:cNvPr>
            <p:cNvCxnSpPr>
              <a:cxnSpLocks/>
              <a:stCxn id="52" idx="0"/>
              <a:endCxn id="50" idx="5"/>
            </p:cNvCxnSpPr>
            <p:nvPr/>
          </p:nvCxnSpPr>
          <p:spPr bwMode="auto">
            <a:xfrm flipH="1" flipV="1">
              <a:off x="9296096" y="4023733"/>
              <a:ext cx="678967" cy="652094"/>
            </a:xfrm>
            <a:prstGeom prst="line">
              <a:avLst/>
            </a:prstGeom>
            <a:solidFill>
              <a:schemeClr val="accent1"/>
            </a:solidFill>
            <a:ln w="2540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7C96382-9961-463F-B0C8-9A4844AA0EED}"/>
                    </a:ext>
                  </a:extLst>
                </p:cNvPr>
                <p:cNvSpPr txBox="1"/>
                <p:nvPr/>
              </p:nvSpPr>
              <p:spPr>
                <a:xfrm>
                  <a:off x="7535598" y="4073854"/>
                  <a:ext cx="977896"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𝑑𝑖𝑠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1,2</m:t>
                            </m:r>
                          </m:sub>
                        </m:sSub>
                      </m:oMath>
                    </m:oMathPara>
                  </a14:m>
                  <a:endParaRPr lang="en-US" sz="2000" dirty="0"/>
                </a:p>
              </p:txBody>
            </p:sp>
          </mc:Choice>
          <mc:Fallback xmlns="">
            <p:sp>
              <p:nvSpPr>
                <p:cNvPr id="61" name="TextBox 60">
                  <a:extLst>
                    <a:ext uri="{FF2B5EF4-FFF2-40B4-BE49-F238E27FC236}">
                      <a16:creationId xmlns:a16="http://schemas.microsoft.com/office/drawing/2014/main" id="{A7C96382-9961-463F-B0C8-9A4844AA0EED}"/>
                    </a:ext>
                  </a:extLst>
                </p:cNvPr>
                <p:cNvSpPr txBox="1">
                  <a:spLocks noRot="1" noChangeAspect="1" noMove="1" noResize="1" noEditPoints="1" noAdjustHandles="1" noChangeArrowheads="1" noChangeShapeType="1" noTextEdit="1"/>
                </p:cNvSpPr>
                <p:nvPr/>
              </p:nvSpPr>
              <p:spPr>
                <a:xfrm>
                  <a:off x="7535598" y="4073854"/>
                  <a:ext cx="977896" cy="4135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82FCFE5-4AA9-4214-8B61-0AB61F3CF878}"/>
                    </a:ext>
                  </a:extLst>
                </p:cNvPr>
                <p:cNvSpPr txBox="1"/>
                <p:nvPr/>
              </p:nvSpPr>
              <p:spPr>
                <a:xfrm>
                  <a:off x="8657192" y="5130345"/>
                  <a:ext cx="983859"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𝑑𝑖𝑠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2,3</m:t>
                            </m:r>
                          </m:sub>
                        </m:sSub>
                      </m:oMath>
                    </m:oMathPara>
                  </a14:m>
                  <a:endParaRPr lang="en-US" sz="2000" dirty="0"/>
                </a:p>
              </p:txBody>
            </p:sp>
          </mc:Choice>
          <mc:Fallback xmlns="">
            <p:sp>
              <p:nvSpPr>
                <p:cNvPr id="62" name="TextBox 61">
                  <a:extLst>
                    <a:ext uri="{FF2B5EF4-FFF2-40B4-BE49-F238E27FC236}">
                      <a16:creationId xmlns:a16="http://schemas.microsoft.com/office/drawing/2014/main" id="{182FCFE5-4AA9-4214-8B61-0AB61F3CF878}"/>
                    </a:ext>
                  </a:extLst>
                </p:cNvPr>
                <p:cNvSpPr txBox="1">
                  <a:spLocks noRot="1" noChangeAspect="1" noMove="1" noResize="1" noEditPoints="1" noAdjustHandles="1" noChangeArrowheads="1" noChangeShapeType="1" noTextEdit="1"/>
                </p:cNvSpPr>
                <p:nvPr/>
              </p:nvSpPr>
              <p:spPr>
                <a:xfrm>
                  <a:off x="8657192" y="5130345"/>
                  <a:ext cx="983859" cy="41351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7A3F5CAF-A6C2-446E-9E47-BD37CC791D4B}"/>
                    </a:ext>
                  </a:extLst>
                </p:cNvPr>
                <p:cNvSpPr txBox="1"/>
                <p:nvPr/>
              </p:nvSpPr>
              <p:spPr>
                <a:xfrm>
                  <a:off x="9700106" y="4050711"/>
                  <a:ext cx="977896"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𝑑𝑖𝑠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1,3</m:t>
                            </m:r>
                          </m:sub>
                        </m:sSub>
                      </m:oMath>
                    </m:oMathPara>
                  </a14:m>
                  <a:endParaRPr lang="en-US" sz="2000" dirty="0"/>
                </a:p>
              </p:txBody>
            </p:sp>
          </mc:Choice>
          <mc:Fallback xmlns="">
            <p:sp>
              <p:nvSpPr>
                <p:cNvPr id="63" name="TextBox 62">
                  <a:extLst>
                    <a:ext uri="{FF2B5EF4-FFF2-40B4-BE49-F238E27FC236}">
                      <a16:creationId xmlns:a16="http://schemas.microsoft.com/office/drawing/2014/main" id="{7A3F5CAF-A6C2-446E-9E47-BD37CC791D4B}"/>
                    </a:ext>
                  </a:extLst>
                </p:cNvPr>
                <p:cNvSpPr txBox="1">
                  <a:spLocks noRot="1" noChangeAspect="1" noMove="1" noResize="1" noEditPoints="1" noAdjustHandles="1" noChangeArrowheads="1" noChangeShapeType="1" noTextEdit="1"/>
                </p:cNvSpPr>
                <p:nvPr/>
              </p:nvSpPr>
              <p:spPr>
                <a:xfrm>
                  <a:off x="9700106" y="4050711"/>
                  <a:ext cx="977896" cy="413511"/>
                </a:xfrm>
                <a:prstGeom prst="rect">
                  <a:avLst/>
                </a:prstGeom>
                <a:blipFill>
                  <a:blip r:embed="rId6"/>
                  <a:stretch>
                    <a:fillRect/>
                  </a:stretch>
                </a:blipFill>
              </p:spPr>
              <p:txBody>
                <a:bodyPr/>
                <a:lstStyle/>
                <a:p>
                  <a:r>
                    <a:rPr lang="en-US">
                      <a:noFill/>
                    </a:rPr>
                    <a:t> </a:t>
                  </a:r>
                </a:p>
              </p:txBody>
            </p:sp>
          </mc:Fallback>
        </mc:AlternateContent>
      </p:grpSp>
      <p:cxnSp>
        <p:nvCxnSpPr>
          <p:cNvPr id="57" name="Straight Arrow Connector 56">
            <a:extLst>
              <a:ext uri="{FF2B5EF4-FFF2-40B4-BE49-F238E27FC236}">
                <a16:creationId xmlns:a16="http://schemas.microsoft.com/office/drawing/2014/main" id="{5E35463F-7A97-4EF5-8626-C60EC0C13DCC}"/>
              </a:ext>
            </a:extLst>
          </p:cNvPr>
          <p:cNvCxnSpPr>
            <a:cxnSpLocks/>
          </p:cNvCxnSpPr>
          <p:nvPr/>
        </p:nvCxnSpPr>
        <p:spPr bwMode="auto">
          <a:xfrm>
            <a:off x="1737001" y="5658892"/>
            <a:ext cx="2708206" cy="6700"/>
          </a:xfrm>
          <a:prstGeom prst="straightConnector1">
            <a:avLst/>
          </a:prstGeom>
          <a:solidFill>
            <a:schemeClr val="accent1"/>
          </a:solidFill>
          <a:ln w="25400" cap="flat" cmpd="sng" algn="ctr">
            <a:solidFill>
              <a:schemeClr val="tx1"/>
            </a:solidFill>
            <a:prstDash val="solid"/>
            <a:round/>
            <a:headEnd type="triangle"/>
            <a:tailEnd type="triangle"/>
          </a:ln>
          <a:effectLst/>
        </p:spPr>
      </p:cxnSp>
      <p:cxnSp>
        <p:nvCxnSpPr>
          <p:cNvPr id="59" name="Straight Connector 58">
            <a:extLst>
              <a:ext uri="{FF2B5EF4-FFF2-40B4-BE49-F238E27FC236}">
                <a16:creationId xmlns:a16="http://schemas.microsoft.com/office/drawing/2014/main" id="{0DE2AAE8-5665-45E5-B742-11E99F85C053}"/>
              </a:ext>
            </a:extLst>
          </p:cNvPr>
          <p:cNvCxnSpPr>
            <a:cxnSpLocks/>
          </p:cNvCxnSpPr>
          <p:nvPr/>
        </p:nvCxnSpPr>
        <p:spPr bwMode="auto">
          <a:xfrm flipV="1">
            <a:off x="4463678" y="5284586"/>
            <a:ext cx="0" cy="485905"/>
          </a:xfrm>
          <a:prstGeom prst="line">
            <a:avLst/>
          </a:prstGeom>
          <a:solidFill>
            <a:schemeClr val="accent1"/>
          </a:solidFill>
          <a:ln w="25400" cap="flat" cmpd="sng" algn="ctr">
            <a:solidFill>
              <a:schemeClr val="tx1"/>
            </a:solidFill>
            <a:prstDash val="dashDot"/>
            <a:round/>
            <a:headEnd type="none" w="med" len="med"/>
            <a:tailEnd type="none" w="med" len="med"/>
          </a:ln>
          <a:effectLst/>
        </p:spPr>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61EEE4E-CD67-48F5-B093-7618841C7338}"/>
                  </a:ext>
                </a:extLst>
              </p:cNvPr>
              <p:cNvSpPr txBox="1"/>
              <p:nvPr/>
            </p:nvSpPr>
            <p:spPr>
              <a:xfrm>
                <a:off x="2731318" y="5595739"/>
                <a:ext cx="977896"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𝑑𝑖𝑠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1,2</m:t>
                          </m:r>
                        </m:sub>
                      </m:sSub>
                    </m:oMath>
                  </m:oMathPara>
                </a14:m>
                <a:endParaRPr lang="en-US" sz="2000" dirty="0"/>
              </a:p>
            </p:txBody>
          </p:sp>
        </mc:Choice>
        <mc:Fallback xmlns="">
          <p:sp>
            <p:nvSpPr>
              <p:cNvPr id="64" name="TextBox 63">
                <a:extLst>
                  <a:ext uri="{FF2B5EF4-FFF2-40B4-BE49-F238E27FC236}">
                    <a16:creationId xmlns:a16="http://schemas.microsoft.com/office/drawing/2014/main" id="{161EEE4E-CD67-48F5-B093-7618841C7338}"/>
                  </a:ext>
                </a:extLst>
              </p:cNvPr>
              <p:cNvSpPr txBox="1">
                <a:spLocks noRot="1" noChangeAspect="1" noMove="1" noResize="1" noEditPoints="1" noAdjustHandles="1" noChangeArrowheads="1" noChangeShapeType="1" noTextEdit="1"/>
              </p:cNvSpPr>
              <p:nvPr/>
            </p:nvSpPr>
            <p:spPr>
              <a:xfrm>
                <a:off x="2731318" y="5595739"/>
                <a:ext cx="977896" cy="413511"/>
              </a:xfrm>
              <a:prstGeom prst="rect">
                <a:avLst/>
              </a:prstGeom>
              <a:blipFill>
                <a:blip r:embed="rId7"/>
                <a:stretch>
                  <a:fillRect/>
                </a:stretch>
              </a:blipFill>
            </p:spPr>
            <p:txBody>
              <a:bodyPr/>
              <a:lstStyle/>
              <a:p>
                <a:r>
                  <a:rPr lang="en-US">
                    <a:noFill/>
                  </a:rPr>
                  <a:t> </a:t>
                </a:r>
              </a:p>
            </p:txBody>
          </p:sp>
        </mc:Fallback>
      </mc:AlternateContent>
      <p:cxnSp>
        <p:nvCxnSpPr>
          <p:cNvPr id="65" name="Straight Connector 64">
            <a:extLst>
              <a:ext uri="{FF2B5EF4-FFF2-40B4-BE49-F238E27FC236}">
                <a16:creationId xmlns:a16="http://schemas.microsoft.com/office/drawing/2014/main" id="{50754A19-2DB1-4A98-84ED-FFA0EF9055C2}"/>
              </a:ext>
            </a:extLst>
          </p:cNvPr>
          <p:cNvCxnSpPr>
            <a:cxnSpLocks/>
          </p:cNvCxnSpPr>
          <p:nvPr/>
        </p:nvCxnSpPr>
        <p:spPr bwMode="auto">
          <a:xfrm flipV="1">
            <a:off x="4719584" y="5537552"/>
            <a:ext cx="0" cy="301709"/>
          </a:xfrm>
          <a:prstGeom prst="line">
            <a:avLst/>
          </a:prstGeom>
          <a:solidFill>
            <a:schemeClr val="accent1"/>
          </a:solidFill>
          <a:ln w="25400" cap="flat" cmpd="sng" algn="ctr">
            <a:solidFill>
              <a:schemeClr val="tx1"/>
            </a:solidFill>
            <a:prstDash val="dashDot"/>
            <a:round/>
            <a:headEnd type="none" w="med" len="med"/>
            <a:tailEnd type="none" w="med" len="med"/>
          </a:ln>
          <a:effectLst/>
        </p:spPr>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84F6EB8-5DD9-4C53-ACC5-BEF63E4C497B}"/>
                  </a:ext>
                </a:extLst>
              </p:cNvPr>
              <p:cNvSpPr txBox="1"/>
              <p:nvPr/>
            </p:nvSpPr>
            <p:spPr>
              <a:xfrm>
                <a:off x="5223070" y="5604982"/>
                <a:ext cx="983859"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𝑑𝑖𝑠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2,3</m:t>
                          </m:r>
                        </m:sub>
                      </m:sSub>
                    </m:oMath>
                  </m:oMathPara>
                </a14:m>
                <a:endParaRPr lang="en-US" sz="2000" dirty="0"/>
              </a:p>
            </p:txBody>
          </p:sp>
        </mc:Choice>
        <mc:Fallback xmlns="">
          <p:sp>
            <p:nvSpPr>
              <p:cNvPr id="66" name="TextBox 65">
                <a:extLst>
                  <a:ext uri="{FF2B5EF4-FFF2-40B4-BE49-F238E27FC236}">
                    <a16:creationId xmlns:a16="http://schemas.microsoft.com/office/drawing/2014/main" id="{084F6EB8-5DD9-4C53-ACC5-BEF63E4C497B}"/>
                  </a:ext>
                </a:extLst>
              </p:cNvPr>
              <p:cNvSpPr txBox="1">
                <a:spLocks noRot="1" noChangeAspect="1" noMove="1" noResize="1" noEditPoints="1" noAdjustHandles="1" noChangeArrowheads="1" noChangeShapeType="1" noTextEdit="1"/>
              </p:cNvSpPr>
              <p:nvPr/>
            </p:nvSpPr>
            <p:spPr>
              <a:xfrm>
                <a:off x="5223070" y="5604982"/>
                <a:ext cx="983859" cy="413511"/>
              </a:xfrm>
              <a:prstGeom prst="rect">
                <a:avLst/>
              </a:prstGeom>
              <a:blipFill>
                <a:blip r:embed="rId8"/>
                <a:stretch>
                  <a:fillRect/>
                </a:stretch>
              </a:blipFill>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7B494443-BAB5-48F9-8545-F5BFEC840838}"/>
              </a:ext>
            </a:extLst>
          </p:cNvPr>
          <p:cNvCxnSpPr>
            <a:cxnSpLocks/>
          </p:cNvCxnSpPr>
          <p:nvPr/>
        </p:nvCxnSpPr>
        <p:spPr bwMode="auto">
          <a:xfrm>
            <a:off x="4750724" y="5658892"/>
            <a:ext cx="1749862" cy="6700"/>
          </a:xfrm>
          <a:prstGeom prst="straightConnector1">
            <a:avLst/>
          </a:prstGeom>
          <a:solidFill>
            <a:schemeClr val="accent1"/>
          </a:solidFill>
          <a:ln w="25400" cap="flat" cmpd="sng" algn="ctr">
            <a:solidFill>
              <a:schemeClr val="tx1"/>
            </a:solidFill>
            <a:prstDash val="solid"/>
            <a:round/>
            <a:headEnd type="triangle"/>
            <a:tailEnd type="triangle"/>
          </a:ln>
          <a:effectLst/>
        </p:spPr>
      </p:cxnSp>
      <p:cxnSp>
        <p:nvCxnSpPr>
          <p:cNvPr id="68" name="Straight Connector 67">
            <a:extLst>
              <a:ext uri="{FF2B5EF4-FFF2-40B4-BE49-F238E27FC236}">
                <a16:creationId xmlns:a16="http://schemas.microsoft.com/office/drawing/2014/main" id="{294DAF71-D393-4F78-9770-2B03FD703830}"/>
              </a:ext>
            </a:extLst>
          </p:cNvPr>
          <p:cNvCxnSpPr>
            <a:cxnSpLocks/>
          </p:cNvCxnSpPr>
          <p:nvPr/>
        </p:nvCxnSpPr>
        <p:spPr bwMode="auto">
          <a:xfrm flipV="1">
            <a:off x="6509053" y="5531229"/>
            <a:ext cx="0" cy="534497"/>
          </a:xfrm>
          <a:prstGeom prst="line">
            <a:avLst/>
          </a:prstGeom>
          <a:solidFill>
            <a:schemeClr val="accent1"/>
          </a:solidFill>
          <a:ln w="25400" cap="flat" cmpd="sng" algn="ctr">
            <a:solidFill>
              <a:schemeClr val="tx1"/>
            </a:solidFill>
            <a:prstDash val="dashDot"/>
            <a:round/>
            <a:headEnd type="none" w="med" len="med"/>
            <a:tailEnd type="none" w="med" len="med"/>
          </a:ln>
          <a:effectLst/>
        </p:spPr>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1A360AB-47A7-425A-93EA-A210CA33203D}"/>
                  </a:ext>
                </a:extLst>
              </p:cNvPr>
              <p:cNvSpPr txBox="1"/>
              <p:nvPr/>
            </p:nvSpPr>
            <p:spPr>
              <a:xfrm>
                <a:off x="3903885" y="5896516"/>
                <a:ext cx="977896"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𝑑𝑖𝑠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1,3</m:t>
                          </m:r>
                        </m:sub>
                      </m:sSub>
                    </m:oMath>
                  </m:oMathPara>
                </a14:m>
                <a:endParaRPr lang="en-US" sz="2000" dirty="0"/>
              </a:p>
            </p:txBody>
          </p:sp>
        </mc:Choice>
        <mc:Fallback xmlns="">
          <p:sp>
            <p:nvSpPr>
              <p:cNvPr id="71" name="TextBox 70">
                <a:extLst>
                  <a:ext uri="{FF2B5EF4-FFF2-40B4-BE49-F238E27FC236}">
                    <a16:creationId xmlns:a16="http://schemas.microsoft.com/office/drawing/2014/main" id="{A1A360AB-47A7-425A-93EA-A210CA33203D}"/>
                  </a:ext>
                </a:extLst>
              </p:cNvPr>
              <p:cNvSpPr txBox="1">
                <a:spLocks noRot="1" noChangeAspect="1" noMove="1" noResize="1" noEditPoints="1" noAdjustHandles="1" noChangeArrowheads="1" noChangeShapeType="1" noTextEdit="1"/>
              </p:cNvSpPr>
              <p:nvPr/>
            </p:nvSpPr>
            <p:spPr>
              <a:xfrm>
                <a:off x="3903885" y="5896516"/>
                <a:ext cx="977896" cy="413511"/>
              </a:xfrm>
              <a:prstGeom prst="rect">
                <a:avLst/>
              </a:prstGeom>
              <a:blipFill>
                <a:blip r:embed="rId9"/>
                <a:stretch>
                  <a:fillRect/>
                </a:stretch>
              </a:blipFill>
            </p:spPr>
            <p:txBody>
              <a:bodyPr/>
              <a:lstStyle/>
              <a:p>
                <a:r>
                  <a:rPr lang="en-US">
                    <a:noFill/>
                  </a:rPr>
                  <a:t> </a:t>
                </a:r>
              </a:p>
            </p:txBody>
          </p:sp>
        </mc:Fallback>
      </mc:AlternateContent>
      <p:cxnSp>
        <p:nvCxnSpPr>
          <p:cNvPr id="72" name="Straight Arrow Connector 71">
            <a:extLst>
              <a:ext uri="{FF2B5EF4-FFF2-40B4-BE49-F238E27FC236}">
                <a16:creationId xmlns:a16="http://schemas.microsoft.com/office/drawing/2014/main" id="{9359ECCB-D04A-4C25-9D75-2CB90658D599}"/>
              </a:ext>
            </a:extLst>
          </p:cNvPr>
          <p:cNvCxnSpPr>
            <a:cxnSpLocks/>
          </p:cNvCxnSpPr>
          <p:nvPr/>
        </p:nvCxnSpPr>
        <p:spPr bwMode="auto">
          <a:xfrm>
            <a:off x="1737001" y="5972134"/>
            <a:ext cx="4751662" cy="0"/>
          </a:xfrm>
          <a:prstGeom prst="straightConnector1">
            <a:avLst/>
          </a:prstGeom>
          <a:solidFill>
            <a:schemeClr val="accent1"/>
          </a:solidFill>
          <a:ln w="25400" cap="flat" cmpd="sng" algn="ctr">
            <a:solidFill>
              <a:schemeClr val="tx1"/>
            </a:solidFill>
            <a:prstDash val="solid"/>
            <a:round/>
            <a:headEnd type="triangle"/>
            <a:tailEnd type="triangle"/>
          </a:ln>
          <a:effectLst/>
        </p:spPr>
      </p:cxnSp>
      <p:grpSp>
        <p:nvGrpSpPr>
          <p:cNvPr id="53" name="Group 52">
            <a:extLst>
              <a:ext uri="{FF2B5EF4-FFF2-40B4-BE49-F238E27FC236}">
                <a16:creationId xmlns:a16="http://schemas.microsoft.com/office/drawing/2014/main" id="{D213EA87-8BDE-4F13-9268-5CBDAFA7C2CA}"/>
              </a:ext>
            </a:extLst>
          </p:cNvPr>
          <p:cNvGrpSpPr/>
          <p:nvPr/>
        </p:nvGrpSpPr>
        <p:grpSpPr>
          <a:xfrm>
            <a:off x="722623" y="6345516"/>
            <a:ext cx="8623044" cy="421203"/>
            <a:chOff x="633723" y="6586816"/>
            <a:chExt cx="8623044" cy="421203"/>
          </a:xfrm>
        </p:grpSpPr>
        <p:sp>
          <p:nvSpPr>
            <p:cNvPr id="69" name="Rectangle 68">
              <a:extLst>
                <a:ext uri="{FF2B5EF4-FFF2-40B4-BE49-F238E27FC236}">
                  <a16:creationId xmlns:a16="http://schemas.microsoft.com/office/drawing/2014/main" id="{72B1674F-6792-47EF-82C2-2A1782523790}"/>
                </a:ext>
              </a:extLst>
            </p:cNvPr>
            <p:cNvSpPr/>
            <p:nvPr/>
          </p:nvSpPr>
          <p:spPr>
            <a:xfrm>
              <a:off x="633723" y="6604288"/>
              <a:ext cx="384342" cy="384342"/>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0" name="Rectangle 69">
              <a:extLst>
                <a:ext uri="{FF2B5EF4-FFF2-40B4-BE49-F238E27FC236}">
                  <a16:creationId xmlns:a16="http://schemas.microsoft.com/office/drawing/2014/main" id="{A6E69B59-88F7-407E-B82F-22AF6AFFEB7F}"/>
                </a:ext>
              </a:extLst>
            </p:cNvPr>
            <p:cNvSpPr/>
            <p:nvPr/>
          </p:nvSpPr>
          <p:spPr>
            <a:xfrm>
              <a:off x="2544371" y="6613829"/>
              <a:ext cx="384342" cy="384342"/>
            </a:xfrm>
            <a:prstGeom prst="rect">
              <a:avLst/>
            </a:prstGeom>
            <a:solidFill>
              <a:srgbClr val="FF00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Rectangle 72">
              <a:extLst>
                <a:ext uri="{FF2B5EF4-FFF2-40B4-BE49-F238E27FC236}">
                  <a16:creationId xmlns:a16="http://schemas.microsoft.com/office/drawing/2014/main" id="{7D223E49-BB9A-4AFA-A0E4-73D7BF3F1AE9}"/>
                </a:ext>
              </a:extLst>
            </p:cNvPr>
            <p:cNvSpPr/>
            <p:nvPr/>
          </p:nvSpPr>
          <p:spPr>
            <a:xfrm>
              <a:off x="4471199" y="6623677"/>
              <a:ext cx="384342" cy="384342"/>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5" name="TextBox 74">
              <a:extLst>
                <a:ext uri="{FF2B5EF4-FFF2-40B4-BE49-F238E27FC236}">
                  <a16:creationId xmlns:a16="http://schemas.microsoft.com/office/drawing/2014/main" id="{8F4101AA-7200-4553-BED9-B39E76BFF5ED}"/>
                </a:ext>
              </a:extLst>
            </p:cNvPr>
            <p:cNvSpPr txBox="1"/>
            <p:nvPr/>
          </p:nvSpPr>
          <p:spPr>
            <a:xfrm>
              <a:off x="1026780" y="6586816"/>
              <a:ext cx="1446230" cy="400110"/>
            </a:xfrm>
            <a:prstGeom prst="rect">
              <a:avLst/>
            </a:prstGeom>
            <a:noFill/>
          </p:spPr>
          <p:txBody>
            <a:bodyPr wrap="none" rtlCol="0">
              <a:spAutoFit/>
            </a:bodyPr>
            <a:lstStyle/>
            <a:p>
              <a:r>
                <a:rPr lang="en-US" sz="2000" dirty="0"/>
                <a:t>Guide (M1)</a:t>
              </a:r>
            </a:p>
          </p:txBody>
        </p:sp>
        <p:sp>
          <p:nvSpPr>
            <p:cNvPr id="76" name="TextBox 75">
              <a:extLst>
                <a:ext uri="{FF2B5EF4-FFF2-40B4-BE49-F238E27FC236}">
                  <a16:creationId xmlns:a16="http://schemas.microsoft.com/office/drawing/2014/main" id="{3BAC66B3-BD2D-4CF0-A8E3-0C5F9BE64ACD}"/>
                </a:ext>
              </a:extLst>
            </p:cNvPr>
            <p:cNvSpPr txBox="1"/>
            <p:nvPr/>
          </p:nvSpPr>
          <p:spPr>
            <a:xfrm>
              <a:off x="2921992" y="6596359"/>
              <a:ext cx="1446230" cy="400110"/>
            </a:xfrm>
            <a:prstGeom prst="rect">
              <a:avLst/>
            </a:prstGeom>
            <a:noFill/>
          </p:spPr>
          <p:txBody>
            <a:bodyPr wrap="none" rtlCol="0">
              <a:spAutoFit/>
            </a:bodyPr>
            <a:lstStyle/>
            <a:p>
              <a:r>
                <a:rPr lang="en-US" sz="2000" dirty="0"/>
                <a:t>Guide (M2)</a:t>
              </a:r>
            </a:p>
          </p:txBody>
        </p:sp>
        <p:sp>
          <p:nvSpPr>
            <p:cNvPr id="77" name="TextBox 76">
              <a:extLst>
                <a:ext uri="{FF2B5EF4-FFF2-40B4-BE49-F238E27FC236}">
                  <a16:creationId xmlns:a16="http://schemas.microsoft.com/office/drawing/2014/main" id="{8FE901C2-0C4A-4E74-A8FC-5431F443E6D1}"/>
                </a:ext>
              </a:extLst>
            </p:cNvPr>
            <p:cNvSpPr txBox="1"/>
            <p:nvPr/>
          </p:nvSpPr>
          <p:spPr>
            <a:xfrm>
              <a:off x="4841533" y="6606207"/>
              <a:ext cx="1446230" cy="400110"/>
            </a:xfrm>
            <a:prstGeom prst="rect">
              <a:avLst/>
            </a:prstGeom>
            <a:noFill/>
          </p:spPr>
          <p:txBody>
            <a:bodyPr wrap="none" rtlCol="0">
              <a:spAutoFit/>
            </a:bodyPr>
            <a:lstStyle/>
            <a:p>
              <a:r>
                <a:rPr lang="en-US" sz="2000" dirty="0"/>
                <a:t>Guide (M3)</a:t>
              </a:r>
            </a:p>
          </p:txBody>
        </p:sp>
        <p:sp>
          <p:nvSpPr>
            <p:cNvPr id="78" name="Multiplication Sign 77">
              <a:extLst>
                <a:ext uri="{FF2B5EF4-FFF2-40B4-BE49-F238E27FC236}">
                  <a16:creationId xmlns:a16="http://schemas.microsoft.com/office/drawing/2014/main" id="{9E8E64B0-EF07-4581-A09F-3253F475AEE1}"/>
                </a:ext>
              </a:extLst>
            </p:cNvPr>
            <p:cNvSpPr/>
            <p:nvPr/>
          </p:nvSpPr>
          <p:spPr>
            <a:xfrm>
              <a:off x="6432438" y="6729084"/>
              <a:ext cx="144571" cy="144571"/>
            </a:xfrm>
            <a:prstGeom prst="mathMultiply">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TextBox 78">
              <a:extLst>
                <a:ext uri="{FF2B5EF4-FFF2-40B4-BE49-F238E27FC236}">
                  <a16:creationId xmlns:a16="http://schemas.microsoft.com/office/drawing/2014/main" id="{869F1381-1704-48B6-B9B1-127828EEA6AA}"/>
                </a:ext>
              </a:extLst>
            </p:cNvPr>
            <p:cNvSpPr txBox="1"/>
            <p:nvPr/>
          </p:nvSpPr>
          <p:spPr>
            <a:xfrm>
              <a:off x="6658097" y="6590689"/>
              <a:ext cx="2598670" cy="400110"/>
            </a:xfrm>
            <a:prstGeom prst="rect">
              <a:avLst/>
            </a:prstGeom>
            <a:noFill/>
          </p:spPr>
          <p:txBody>
            <a:bodyPr wrap="square" rtlCol="0">
              <a:spAutoFit/>
            </a:bodyPr>
            <a:lstStyle/>
            <a:p>
              <a:r>
                <a:rPr lang="en-US" sz="2000" dirty="0"/>
                <a:t>Access point</a:t>
              </a:r>
            </a:p>
          </p:txBody>
        </p:sp>
      </p:grpSp>
      <p:sp>
        <p:nvSpPr>
          <p:cNvPr id="58" name="TextBox 57">
            <a:extLst>
              <a:ext uri="{FF2B5EF4-FFF2-40B4-BE49-F238E27FC236}">
                <a16:creationId xmlns:a16="http://schemas.microsoft.com/office/drawing/2014/main" id="{5F6515FF-0CE2-4718-BAA8-6BDFA401F64C}"/>
              </a:ext>
            </a:extLst>
          </p:cNvPr>
          <p:cNvSpPr txBox="1"/>
          <p:nvPr/>
        </p:nvSpPr>
        <p:spPr>
          <a:xfrm>
            <a:off x="2421209" y="4356140"/>
            <a:ext cx="1568058" cy="400110"/>
          </a:xfrm>
          <a:prstGeom prst="rect">
            <a:avLst/>
          </a:prstGeom>
          <a:noFill/>
        </p:spPr>
        <p:txBody>
          <a:bodyPr wrap="none" rtlCol="0">
            <a:spAutoFit/>
          </a:bodyPr>
          <a:lstStyle/>
          <a:p>
            <a:r>
              <a:rPr lang="en-US" sz="2000" dirty="0"/>
              <a:t>connects to </a:t>
            </a:r>
          </a:p>
        </p:txBody>
      </p:sp>
      <p:cxnSp>
        <p:nvCxnSpPr>
          <p:cNvPr id="80" name="Straight Arrow Connector 79">
            <a:extLst>
              <a:ext uri="{FF2B5EF4-FFF2-40B4-BE49-F238E27FC236}">
                <a16:creationId xmlns:a16="http://schemas.microsoft.com/office/drawing/2014/main" id="{14FE3DB5-C0EC-484A-94D7-E8A87F5185DA}"/>
              </a:ext>
            </a:extLst>
          </p:cNvPr>
          <p:cNvCxnSpPr>
            <a:stCxn id="47" idx="3"/>
          </p:cNvCxnSpPr>
          <p:nvPr/>
        </p:nvCxnSpPr>
        <p:spPr bwMode="auto">
          <a:xfrm>
            <a:off x="2174805" y="4580974"/>
            <a:ext cx="24640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D5A63AEC-5101-402C-87EA-6AC4AE5443EA}"/>
              </a:ext>
            </a:extLst>
          </p:cNvPr>
          <p:cNvCxnSpPr/>
          <p:nvPr/>
        </p:nvCxnSpPr>
        <p:spPr bwMode="auto">
          <a:xfrm>
            <a:off x="3923517" y="4580974"/>
            <a:ext cx="246404"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82" name="TextBox 81">
            <a:extLst>
              <a:ext uri="{FF2B5EF4-FFF2-40B4-BE49-F238E27FC236}">
                <a16:creationId xmlns:a16="http://schemas.microsoft.com/office/drawing/2014/main" id="{C399FCE0-576B-467C-AF22-F03C3C3A3F94}"/>
              </a:ext>
            </a:extLst>
          </p:cNvPr>
          <p:cNvSpPr txBox="1"/>
          <p:nvPr/>
        </p:nvSpPr>
        <p:spPr>
          <a:xfrm>
            <a:off x="5014162" y="4341084"/>
            <a:ext cx="1568058" cy="400110"/>
          </a:xfrm>
          <a:prstGeom prst="rect">
            <a:avLst/>
          </a:prstGeom>
          <a:noFill/>
        </p:spPr>
        <p:txBody>
          <a:bodyPr wrap="none" rtlCol="0">
            <a:spAutoFit/>
          </a:bodyPr>
          <a:lstStyle/>
          <a:p>
            <a:r>
              <a:rPr lang="en-US" sz="2000" dirty="0"/>
              <a:t>connects to </a:t>
            </a:r>
          </a:p>
        </p:txBody>
      </p:sp>
      <p:cxnSp>
        <p:nvCxnSpPr>
          <p:cNvPr id="83" name="Straight Arrow Connector 82">
            <a:extLst>
              <a:ext uri="{FF2B5EF4-FFF2-40B4-BE49-F238E27FC236}">
                <a16:creationId xmlns:a16="http://schemas.microsoft.com/office/drawing/2014/main" id="{21906AD3-C7F4-4A92-87DE-656132A570F0}"/>
              </a:ext>
            </a:extLst>
          </p:cNvPr>
          <p:cNvCxnSpPr/>
          <p:nvPr/>
        </p:nvCxnSpPr>
        <p:spPr bwMode="auto">
          <a:xfrm>
            <a:off x="4929257" y="4580974"/>
            <a:ext cx="152997"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932274CF-4D3E-43B5-BDDD-7A8E2A3D5405}"/>
              </a:ext>
            </a:extLst>
          </p:cNvPr>
          <p:cNvCxnSpPr/>
          <p:nvPr/>
        </p:nvCxnSpPr>
        <p:spPr bwMode="auto">
          <a:xfrm>
            <a:off x="6454419" y="4568274"/>
            <a:ext cx="168297"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290581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500"/>
                                        <p:tgtEl>
                                          <p:spTgt spid="2">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500"/>
                                        <p:tgtEl>
                                          <p:spTgt spid="2">
                                            <p:txEl>
                                              <p:pRg st="5" end="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500"/>
                                        <p:tgtEl>
                                          <p:spTgt spid="2">
                                            <p:txEl>
                                              <p:pRg st="6" end="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500"/>
                                        <p:tgtEl>
                                          <p:spTgt spid="2">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par>
                                <p:cTn id="75" presetID="10"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childTnLst>
                                </p:cTn>
                              </p:par>
                              <p:par>
                                <p:cTn id="78" presetID="10" presetClass="entr" presetSubtype="0" fill="hold" nodeType="with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fade">
                                      <p:cBhvr>
                                        <p:cTn id="85" dur="500"/>
                                        <p:tgtEl>
                                          <p:spTgt spid="7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500"/>
                                        <p:tgtEl>
                                          <p:spTgt spid="7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80"/>
                                        </p:tgtEl>
                                        <p:attrNameLst>
                                          <p:attrName>style.visibility</p:attrName>
                                        </p:attrNameLst>
                                      </p:cBhvr>
                                      <p:to>
                                        <p:strVal val="visible"/>
                                      </p:to>
                                    </p:set>
                                    <p:animEffect transition="in" filter="fade">
                                      <p:cBhvr>
                                        <p:cTn id="93" dur="500"/>
                                        <p:tgtEl>
                                          <p:spTgt spid="8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nodeType="with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500"/>
                                        <p:tgtEl>
                                          <p:spTgt spid="81"/>
                                        </p:tgtEl>
                                      </p:cBhvr>
                                    </p:animEffect>
                                  </p:childTnLst>
                                </p:cTn>
                              </p:par>
                              <p:par>
                                <p:cTn id="100" presetID="10" presetClass="entr" presetSubtype="0" fill="hold" nodeType="with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500"/>
                                        <p:tgtEl>
                                          <p:spTgt spid="8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fade">
                                      <p:cBhvr>
                                        <p:cTn id="105" dur="500"/>
                                        <p:tgtEl>
                                          <p:spTgt spid="82"/>
                                        </p:tgtEl>
                                      </p:cBhvr>
                                    </p:animEffect>
                                  </p:childTnLst>
                                </p:cTn>
                              </p:par>
                              <p:par>
                                <p:cTn id="106" presetID="10" presetClass="entr" presetSubtype="0" fill="hold" nodeType="with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4" grpId="0" animBg="1"/>
      <p:bldP spid="45" grpId="0" animBg="1"/>
      <p:bldP spid="46" grpId="0" animBg="1"/>
      <p:bldP spid="47" grpId="0"/>
      <p:bldP spid="48" grpId="0"/>
      <p:bldP spid="49" grpId="0"/>
      <p:bldP spid="64" grpId="0"/>
      <p:bldP spid="66" grpId="0"/>
      <p:bldP spid="71" grpId="0"/>
      <p:bldP spid="58" grpId="0"/>
      <p:bldP spid="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2566000-4766-4FCA-9F03-163977B7D6A2}"/>
                  </a:ext>
                </a:extLst>
              </p:cNvPr>
              <p:cNvSpPr>
                <a:spLocks noGrp="1"/>
              </p:cNvSpPr>
              <p:nvPr>
                <p:ph idx="1"/>
              </p:nvPr>
            </p:nvSpPr>
            <p:spPr>
              <a:xfrm>
                <a:off x="228601" y="838201"/>
                <a:ext cx="11781367" cy="5562601"/>
              </a:xfrm>
            </p:spPr>
            <p:txBody>
              <a:bodyPr/>
              <a:lstStyle/>
              <a:p>
                <a:r>
                  <a:rPr lang="en-US" dirty="0"/>
                  <a:t>For a lower-layer segment (routed)</a:t>
                </a:r>
              </a:p>
              <a:p>
                <a:pPr lvl="1"/>
                <a:r>
                  <a:rPr lang="en-US" dirty="0"/>
                  <a:t>5</a:t>
                </a:r>
                <a14:m>
                  <m:oMath xmlns:m="http://schemas.openxmlformats.org/officeDocument/2006/math">
                    <m:r>
                      <a:rPr lang="en-US" b="0" i="1" smtClean="0">
                        <a:latin typeface="Cambria Math" panose="02040503050406030204" pitchFamily="18" charset="0"/>
                      </a:rPr>
                      <m:t>×</m:t>
                    </m:r>
                  </m:oMath>
                </a14:m>
                <a:r>
                  <a:rPr lang="en-US" dirty="0"/>
                  <a:t> access point (one on each M2 track)</a:t>
                </a:r>
              </a:p>
            </p:txBody>
          </p:sp>
        </mc:Choice>
        <mc:Fallback xmlns="">
          <p:sp>
            <p:nvSpPr>
              <p:cNvPr id="2" name="Content Placeholder 1">
                <a:extLst>
                  <a:ext uri="{FF2B5EF4-FFF2-40B4-BE49-F238E27FC236}">
                    <a16:creationId xmlns:a16="http://schemas.microsoft.com/office/drawing/2014/main" id="{62566000-4766-4FCA-9F03-163977B7D6A2}"/>
                  </a:ext>
                </a:extLst>
              </p:cNvPr>
              <p:cNvSpPr>
                <a:spLocks noGrp="1" noRot="1" noChangeAspect="1" noMove="1" noResize="1" noEditPoints="1" noAdjustHandles="1" noChangeArrowheads="1" noChangeShapeType="1" noTextEdit="1"/>
              </p:cNvSpPr>
              <p:nvPr>
                <p:ph idx="1"/>
              </p:nvPr>
            </p:nvSpPr>
            <p:spPr>
              <a:xfrm>
                <a:off x="228601" y="838201"/>
                <a:ext cx="11781367" cy="5562601"/>
              </a:xfrm>
              <a:blipFill>
                <a:blip r:embed="rId3"/>
                <a:stretch>
                  <a:fillRect l="-932" t="-24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8247E82-8F1D-463D-8233-1EDF8BB04D23}"/>
              </a:ext>
            </a:extLst>
          </p:cNvPr>
          <p:cNvSpPr>
            <a:spLocks noGrp="1"/>
          </p:cNvSpPr>
          <p:nvPr>
            <p:ph type="title"/>
          </p:nvPr>
        </p:nvSpPr>
        <p:spPr/>
        <p:txBody>
          <a:bodyPr/>
          <a:lstStyle/>
          <a:p>
            <a:r>
              <a:rPr lang="en-US" dirty="0"/>
              <a:t>Access Point</a:t>
            </a:r>
          </a:p>
        </p:txBody>
      </p:sp>
      <p:grpSp>
        <p:nvGrpSpPr>
          <p:cNvPr id="12" name="Group 11">
            <a:extLst>
              <a:ext uri="{FF2B5EF4-FFF2-40B4-BE49-F238E27FC236}">
                <a16:creationId xmlns:a16="http://schemas.microsoft.com/office/drawing/2014/main" id="{96D18E8B-669A-40B4-B6DE-A073FE31FC2A}"/>
              </a:ext>
            </a:extLst>
          </p:cNvPr>
          <p:cNvGrpSpPr/>
          <p:nvPr/>
        </p:nvGrpSpPr>
        <p:grpSpPr>
          <a:xfrm>
            <a:off x="1464677" y="3901163"/>
            <a:ext cx="1578526" cy="1570956"/>
            <a:chOff x="1464677" y="3901163"/>
            <a:chExt cx="1578526" cy="1570956"/>
          </a:xfrm>
        </p:grpSpPr>
        <p:sp>
          <p:nvSpPr>
            <p:cNvPr id="5" name="Rectangle 4">
              <a:extLst>
                <a:ext uri="{FF2B5EF4-FFF2-40B4-BE49-F238E27FC236}">
                  <a16:creationId xmlns:a16="http://schemas.microsoft.com/office/drawing/2014/main" id="{E970DF4B-63D6-4264-9E27-5BF52CD199E2}"/>
                </a:ext>
              </a:extLst>
            </p:cNvPr>
            <p:cNvSpPr/>
            <p:nvPr/>
          </p:nvSpPr>
          <p:spPr>
            <a:xfrm>
              <a:off x="1691382" y="4165010"/>
              <a:ext cx="523652" cy="1047304"/>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6" name="Rectangle 5">
              <a:extLst>
                <a:ext uri="{FF2B5EF4-FFF2-40B4-BE49-F238E27FC236}">
                  <a16:creationId xmlns:a16="http://schemas.microsoft.com/office/drawing/2014/main" id="{D4898664-0EE7-4869-A62B-1AE6C8E965A2}"/>
                </a:ext>
              </a:extLst>
            </p:cNvPr>
            <p:cNvSpPr/>
            <p:nvPr/>
          </p:nvSpPr>
          <p:spPr>
            <a:xfrm>
              <a:off x="1468214" y="3901163"/>
              <a:ext cx="1570957" cy="1570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 name="Rectangle 6">
              <a:extLst>
                <a:ext uri="{FF2B5EF4-FFF2-40B4-BE49-F238E27FC236}">
                  <a16:creationId xmlns:a16="http://schemas.microsoft.com/office/drawing/2014/main" id="{F4986125-2316-4BBF-8CCE-DF22E9BA53E5}"/>
                </a:ext>
              </a:extLst>
            </p:cNvPr>
            <p:cNvSpPr/>
            <p:nvPr/>
          </p:nvSpPr>
          <p:spPr>
            <a:xfrm>
              <a:off x="1691382" y="4162989"/>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8" name="Straight Connector 7">
              <a:extLst>
                <a:ext uri="{FF2B5EF4-FFF2-40B4-BE49-F238E27FC236}">
                  <a16:creationId xmlns:a16="http://schemas.microsoft.com/office/drawing/2014/main" id="{2856E42A-4E1D-4A4A-B815-0C4BBF571BCC}"/>
                </a:ext>
              </a:extLst>
            </p:cNvPr>
            <p:cNvCxnSpPr>
              <a:cxnSpLocks/>
            </p:cNvCxnSpPr>
            <p:nvPr/>
          </p:nvCxnSpPr>
          <p:spPr>
            <a:xfrm flipV="1">
              <a:off x="1781963" y="4608010"/>
              <a:ext cx="0" cy="535572"/>
            </a:xfrm>
            <a:prstGeom prst="line">
              <a:avLst/>
            </a:prstGeom>
            <a:ln w="285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9B0C5C-2D33-41CB-AA4C-A80E96BCA417}"/>
                </a:ext>
              </a:extLst>
            </p:cNvPr>
            <p:cNvCxnSpPr/>
            <p:nvPr/>
          </p:nvCxnSpPr>
          <p:spPr>
            <a:xfrm>
              <a:off x="1464677" y="460620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EDC45D-68D2-4C3A-A826-399A0472581C}"/>
                </a:ext>
              </a:extLst>
            </p:cNvPr>
            <p:cNvCxnSpPr/>
            <p:nvPr/>
          </p:nvCxnSpPr>
          <p:spPr>
            <a:xfrm>
              <a:off x="1464677" y="451643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467164-9284-436A-B720-534BD71FF874}"/>
                </a:ext>
              </a:extLst>
            </p:cNvPr>
            <p:cNvCxnSpPr/>
            <p:nvPr/>
          </p:nvCxnSpPr>
          <p:spPr>
            <a:xfrm>
              <a:off x="1464677" y="442666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A0D4F0-5658-4F1F-B583-D43DD5F841A6}"/>
                </a:ext>
              </a:extLst>
            </p:cNvPr>
            <p:cNvCxnSpPr/>
            <p:nvPr/>
          </p:nvCxnSpPr>
          <p:spPr>
            <a:xfrm>
              <a:off x="1464677" y="433689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188604-7624-498B-8573-BFC792145F7F}"/>
                </a:ext>
              </a:extLst>
            </p:cNvPr>
            <p:cNvCxnSpPr/>
            <p:nvPr/>
          </p:nvCxnSpPr>
          <p:spPr>
            <a:xfrm>
              <a:off x="1464677" y="425045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B4DD5446-A5E4-4185-8436-0EFC877B0A33}"/>
              </a:ext>
            </a:extLst>
          </p:cNvPr>
          <p:cNvGrpSpPr/>
          <p:nvPr/>
        </p:nvGrpSpPr>
        <p:grpSpPr>
          <a:xfrm>
            <a:off x="3922988" y="4425760"/>
            <a:ext cx="1908048" cy="692681"/>
            <a:chOff x="3922988" y="4425760"/>
            <a:chExt cx="1908048" cy="692681"/>
          </a:xfrm>
        </p:grpSpPr>
        <p:sp>
          <p:nvSpPr>
            <p:cNvPr id="23" name="Rectangle 22">
              <a:extLst>
                <a:ext uri="{FF2B5EF4-FFF2-40B4-BE49-F238E27FC236}">
                  <a16:creationId xmlns:a16="http://schemas.microsoft.com/office/drawing/2014/main" id="{B08C3804-C50D-4430-9F7E-09F055E3DA20}"/>
                </a:ext>
              </a:extLst>
            </p:cNvPr>
            <p:cNvSpPr/>
            <p:nvPr/>
          </p:nvSpPr>
          <p:spPr>
            <a:xfrm>
              <a:off x="4479215" y="4427781"/>
              <a:ext cx="523652" cy="521631"/>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4" name="Rectangle 23">
              <a:extLst>
                <a:ext uri="{FF2B5EF4-FFF2-40B4-BE49-F238E27FC236}">
                  <a16:creationId xmlns:a16="http://schemas.microsoft.com/office/drawing/2014/main" id="{141F5D39-9B26-4553-B764-C3621CB341DA}"/>
                </a:ext>
              </a:extLst>
            </p:cNvPr>
            <p:cNvSpPr/>
            <p:nvPr/>
          </p:nvSpPr>
          <p:spPr>
            <a:xfrm>
              <a:off x="4479215" y="4425760"/>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6" name="Straight Connector 25">
              <a:extLst>
                <a:ext uri="{FF2B5EF4-FFF2-40B4-BE49-F238E27FC236}">
                  <a16:creationId xmlns:a16="http://schemas.microsoft.com/office/drawing/2014/main" id="{DF311714-4675-4D07-B43D-81C4DD27D852}"/>
                </a:ext>
              </a:extLst>
            </p:cNvPr>
            <p:cNvCxnSpPr/>
            <p:nvPr/>
          </p:nvCxnSpPr>
          <p:spPr>
            <a:xfrm>
              <a:off x="4252510" y="486897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ECC254-4645-42E1-99FC-26D55FD6347B}"/>
                </a:ext>
              </a:extLst>
            </p:cNvPr>
            <p:cNvCxnSpPr/>
            <p:nvPr/>
          </p:nvCxnSpPr>
          <p:spPr>
            <a:xfrm>
              <a:off x="4252510" y="477920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B2664BA-1DB2-446A-9B35-B23B08AC7002}"/>
                </a:ext>
              </a:extLst>
            </p:cNvPr>
            <p:cNvCxnSpPr/>
            <p:nvPr/>
          </p:nvCxnSpPr>
          <p:spPr>
            <a:xfrm>
              <a:off x="4252510" y="468943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B033EC-948C-43A5-9E67-130AB6371271}"/>
                </a:ext>
              </a:extLst>
            </p:cNvPr>
            <p:cNvCxnSpPr/>
            <p:nvPr/>
          </p:nvCxnSpPr>
          <p:spPr>
            <a:xfrm>
              <a:off x="4252510" y="4599669"/>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50CD24-611D-4888-8C5F-0A7949299042}"/>
                </a:ext>
              </a:extLst>
            </p:cNvPr>
            <p:cNvCxnSpPr/>
            <p:nvPr/>
          </p:nvCxnSpPr>
          <p:spPr>
            <a:xfrm>
              <a:off x="4252510" y="451322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Multiplication Sign 30">
              <a:extLst>
                <a:ext uri="{FF2B5EF4-FFF2-40B4-BE49-F238E27FC236}">
                  <a16:creationId xmlns:a16="http://schemas.microsoft.com/office/drawing/2014/main" id="{E0A84929-69E2-4858-83DF-993DE3B252B3}"/>
                </a:ext>
              </a:extLst>
            </p:cNvPr>
            <p:cNvSpPr/>
            <p:nvPr/>
          </p:nvSpPr>
          <p:spPr>
            <a:xfrm>
              <a:off x="4496169" y="4619928"/>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32" name="Straight Connector 31">
              <a:extLst>
                <a:ext uri="{FF2B5EF4-FFF2-40B4-BE49-F238E27FC236}">
                  <a16:creationId xmlns:a16="http://schemas.microsoft.com/office/drawing/2014/main" id="{9F83A999-177E-4153-8C4C-9C0A5255C60F}"/>
                </a:ext>
              </a:extLst>
            </p:cNvPr>
            <p:cNvCxnSpPr>
              <a:cxnSpLocks/>
            </p:cNvCxnSpPr>
            <p:nvPr/>
          </p:nvCxnSpPr>
          <p:spPr>
            <a:xfrm flipV="1">
              <a:off x="4569796" y="4686318"/>
              <a:ext cx="0" cy="177413"/>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664CBCA-8899-44F0-A738-5E57EFC65455}"/>
                </a:ext>
              </a:extLst>
            </p:cNvPr>
            <p:cNvCxnSpPr/>
            <p:nvPr/>
          </p:nvCxnSpPr>
          <p:spPr>
            <a:xfrm>
              <a:off x="3922988" y="4689438"/>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82934B7-6FC0-4B33-987F-5EB0BD544E4D}"/>
                </a:ext>
              </a:extLst>
            </p:cNvPr>
            <p:cNvCxnSpPr>
              <a:cxnSpLocks/>
            </p:cNvCxnSpPr>
            <p:nvPr/>
          </p:nvCxnSpPr>
          <p:spPr>
            <a:xfrm flipV="1">
              <a:off x="4569796" y="4870783"/>
              <a:ext cx="0" cy="247658"/>
            </a:xfrm>
            <a:prstGeom prst="line">
              <a:avLst/>
            </a:prstGeom>
            <a:ln w="28575">
              <a:solidFill>
                <a:srgbClr val="0000FF"/>
              </a:solidFill>
              <a:prstDash val="solid"/>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A9BDE397-535D-46A9-A050-4AEFCE345BDD}"/>
              </a:ext>
            </a:extLst>
          </p:cNvPr>
          <p:cNvGrpSpPr/>
          <p:nvPr/>
        </p:nvGrpSpPr>
        <p:grpSpPr>
          <a:xfrm>
            <a:off x="3922988" y="5306758"/>
            <a:ext cx="1908048" cy="677126"/>
            <a:chOff x="3922988" y="5306758"/>
            <a:chExt cx="1908048" cy="677126"/>
          </a:xfrm>
        </p:grpSpPr>
        <p:sp>
          <p:nvSpPr>
            <p:cNvPr id="33" name="Rectangle 32">
              <a:extLst>
                <a:ext uri="{FF2B5EF4-FFF2-40B4-BE49-F238E27FC236}">
                  <a16:creationId xmlns:a16="http://schemas.microsoft.com/office/drawing/2014/main" id="{D0C874BE-7D62-45CD-9A17-1751463BD556}"/>
                </a:ext>
              </a:extLst>
            </p:cNvPr>
            <p:cNvSpPr/>
            <p:nvPr/>
          </p:nvSpPr>
          <p:spPr>
            <a:xfrm>
              <a:off x="4479215" y="5308779"/>
              <a:ext cx="523652" cy="521631"/>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34" name="Rectangle 33">
              <a:extLst>
                <a:ext uri="{FF2B5EF4-FFF2-40B4-BE49-F238E27FC236}">
                  <a16:creationId xmlns:a16="http://schemas.microsoft.com/office/drawing/2014/main" id="{FD5B3D5C-2F18-4AF7-B437-8F114DF5FCB3}"/>
                </a:ext>
              </a:extLst>
            </p:cNvPr>
            <p:cNvSpPr/>
            <p:nvPr/>
          </p:nvSpPr>
          <p:spPr>
            <a:xfrm>
              <a:off x="4479215" y="5306758"/>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36" name="Straight Connector 35">
              <a:extLst>
                <a:ext uri="{FF2B5EF4-FFF2-40B4-BE49-F238E27FC236}">
                  <a16:creationId xmlns:a16="http://schemas.microsoft.com/office/drawing/2014/main" id="{E9F29CDB-A837-401D-9A34-E1AE75E820E4}"/>
                </a:ext>
              </a:extLst>
            </p:cNvPr>
            <p:cNvCxnSpPr/>
            <p:nvPr/>
          </p:nvCxnSpPr>
          <p:spPr>
            <a:xfrm>
              <a:off x="4252510" y="574997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15D258-6506-4327-B0BC-FE8EEB9C995F}"/>
                </a:ext>
              </a:extLst>
            </p:cNvPr>
            <p:cNvCxnSpPr/>
            <p:nvPr/>
          </p:nvCxnSpPr>
          <p:spPr>
            <a:xfrm>
              <a:off x="4252510" y="566020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C5CB569-A394-4D2F-9439-B2EB40B970E0}"/>
                </a:ext>
              </a:extLst>
            </p:cNvPr>
            <p:cNvCxnSpPr/>
            <p:nvPr/>
          </p:nvCxnSpPr>
          <p:spPr>
            <a:xfrm>
              <a:off x="4252510" y="557043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B868C1-2E97-413C-B7C1-6FF42560F74E}"/>
                </a:ext>
              </a:extLst>
            </p:cNvPr>
            <p:cNvCxnSpPr/>
            <p:nvPr/>
          </p:nvCxnSpPr>
          <p:spPr>
            <a:xfrm>
              <a:off x="4252510" y="548066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80C5D62-4895-4123-B949-FD08554D80CB}"/>
                </a:ext>
              </a:extLst>
            </p:cNvPr>
            <p:cNvCxnSpPr/>
            <p:nvPr/>
          </p:nvCxnSpPr>
          <p:spPr>
            <a:xfrm>
              <a:off x="4252510" y="539422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Multiplication Sign 40">
              <a:extLst>
                <a:ext uri="{FF2B5EF4-FFF2-40B4-BE49-F238E27FC236}">
                  <a16:creationId xmlns:a16="http://schemas.microsoft.com/office/drawing/2014/main" id="{A84AD9CC-7861-47CA-8062-0A04DC73DA80}"/>
                </a:ext>
              </a:extLst>
            </p:cNvPr>
            <p:cNvSpPr/>
            <p:nvPr/>
          </p:nvSpPr>
          <p:spPr>
            <a:xfrm>
              <a:off x="4496169" y="5590414"/>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42" name="Straight Connector 41">
              <a:extLst>
                <a:ext uri="{FF2B5EF4-FFF2-40B4-BE49-F238E27FC236}">
                  <a16:creationId xmlns:a16="http://schemas.microsoft.com/office/drawing/2014/main" id="{02E1B42E-ECD5-4C41-AC9A-173B1B169973}"/>
                </a:ext>
              </a:extLst>
            </p:cNvPr>
            <p:cNvCxnSpPr>
              <a:cxnSpLocks/>
            </p:cNvCxnSpPr>
            <p:nvPr/>
          </p:nvCxnSpPr>
          <p:spPr>
            <a:xfrm flipV="1">
              <a:off x="4569796" y="5655109"/>
              <a:ext cx="0" cy="91041"/>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09147F1-A981-4691-95B5-CB083D212369}"/>
                </a:ext>
              </a:extLst>
            </p:cNvPr>
            <p:cNvCxnSpPr/>
            <p:nvPr/>
          </p:nvCxnSpPr>
          <p:spPr>
            <a:xfrm>
              <a:off x="3922988" y="5575383"/>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DBE513F-1C6E-4D48-AE92-FEC6ED5A1EC1}"/>
                </a:ext>
              </a:extLst>
            </p:cNvPr>
            <p:cNvCxnSpPr>
              <a:cxnSpLocks/>
            </p:cNvCxnSpPr>
            <p:nvPr/>
          </p:nvCxnSpPr>
          <p:spPr>
            <a:xfrm flipV="1">
              <a:off x="4569796" y="5751780"/>
              <a:ext cx="0" cy="232104"/>
            </a:xfrm>
            <a:prstGeom prst="line">
              <a:avLst/>
            </a:prstGeom>
            <a:ln w="28575">
              <a:solidFill>
                <a:srgbClr val="0000FF"/>
              </a:solidFill>
              <a:prstDash val="solid"/>
            </a:ln>
          </p:spPr>
          <p:style>
            <a:lnRef idx="1">
              <a:schemeClr val="accent1"/>
            </a:lnRef>
            <a:fillRef idx="0">
              <a:schemeClr val="accent1"/>
            </a:fillRef>
            <a:effectRef idx="0">
              <a:schemeClr val="accent1"/>
            </a:effectRef>
            <a:fontRef idx="minor">
              <a:schemeClr val="tx1"/>
            </a:fontRef>
          </p:style>
        </p:cxnSp>
      </p:grpSp>
      <p:grpSp>
        <p:nvGrpSpPr>
          <p:cNvPr id="174" name="Group 173">
            <a:extLst>
              <a:ext uri="{FF2B5EF4-FFF2-40B4-BE49-F238E27FC236}">
                <a16:creationId xmlns:a16="http://schemas.microsoft.com/office/drawing/2014/main" id="{0D026D54-98B5-4A7C-8D45-41C413830995}"/>
              </a:ext>
            </a:extLst>
          </p:cNvPr>
          <p:cNvGrpSpPr/>
          <p:nvPr/>
        </p:nvGrpSpPr>
        <p:grpSpPr>
          <a:xfrm>
            <a:off x="3922988" y="3544762"/>
            <a:ext cx="1908048" cy="692681"/>
            <a:chOff x="3922988" y="3544762"/>
            <a:chExt cx="1908048" cy="692681"/>
          </a:xfrm>
        </p:grpSpPr>
        <p:sp>
          <p:nvSpPr>
            <p:cNvPr id="134" name="Rectangle 133">
              <a:extLst>
                <a:ext uri="{FF2B5EF4-FFF2-40B4-BE49-F238E27FC236}">
                  <a16:creationId xmlns:a16="http://schemas.microsoft.com/office/drawing/2014/main" id="{B24A7356-28E6-4F68-8CE4-21383D812FE6}"/>
                </a:ext>
              </a:extLst>
            </p:cNvPr>
            <p:cNvSpPr/>
            <p:nvPr/>
          </p:nvSpPr>
          <p:spPr>
            <a:xfrm>
              <a:off x="4479215" y="3546783"/>
              <a:ext cx="523652" cy="521631"/>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5" name="Rectangle 134">
              <a:extLst>
                <a:ext uri="{FF2B5EF4-FFF2-40B4-BE49-F238E27FC236}">
                  <a16:creationId xmlns:a16="http://schemas.microsoft.com/office/drawing/2014/main" id="{C291E5C1-0AA9-4CA2-938C-A37C065017F2}"/>
                </a:ext>
              </a:extLst>
            </p:cNvPr>
            <p:cNvSpPr/>
            <p:nvPr/>
          </p:nvSpPr>
          <p:spPr>
            <a:xfrm>
              <a:off x="4479215" y="3544762"/>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36" name="Straight Connector 135">
              <a:extLst>
                <a:ext uri="{FF2B5EF4-FFF2-40B4-BE49-F238E27FC236}">
                  <a16:creationId xmlns:a16="http://schemas.microsoft.com/office/drawing/2014/main" id="{F4DD4863-D0F9-448E-9A9E-829759D3AB63}"/>
                </a:ext>
              </a:extLst>
            </p:cNvPr>
            <p:cNvCxnSpPr/>
            <p:nvPr/>
          </p:nvCxnSpPr>
          <p:spPr>
            <a:xfrm>
              <a:off x="4252510" y="398797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BBE6B46-23AD-40EC-BBCE-AA553AB14CC7}"/>
                </a:ext>
              </a:extLst>
            </p:cNvPr>
            <p:cNvCxnSpPr/>
            <p:nvPr/>
          </p:nvCxnSpPr>
          <p:spPr>
            <a:xfrm>
              <a:off x="4252510" y="389820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BCFD2DF-E249-4E64-B6FD-7542FF4FDCFE}"/>
                </a:ext>
              </a:extLst>
            </p:cNvPr>
            <p:cNvCxnSpPr/>
            <p:nvPr/>
          </p:nvCxnSpPr>
          <p:spPr>
            <a:xfrm>
              <a:off x="4252510" y="3808440"/>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FAEC9DB-2A35-48C0-92E8-81F68687ECD5}"/>
                </a:ext>
              </a:extLst>
            </p:cNvPr>
            <p:cNvCxnSpPr/>
            <p:nvPr/>
          </p:nvCxnSpPr>
          <p:spPr>
            <a:xfrm>
              <a:off x="4252510" y="371867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D911FF2-CB0F-4707-A38C-E04A4123E0EF}"/>
                </a:ext>
              </a:extLst>
            </p:cNvPr>
            <p:cNvCxnSpPr/>
            <p:nvPr/>
          </p:nvCxnSpPr>
          <p:spPr>
            <a:xfrm>
              <a:off x="4252510" y="363222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1" name="Multiplication Sign 140">
              <a:extLst>
                <a:ext uri="{FF2B5EF4-FFF2-40B4-BE49-F238E27FC236}">
                  <a16:creationId xmlns:a16="http://schemas.microsoft.com/office/drawing/2014/main" id="{BC56D29C-4931-41DC-94B6-77D2D7E53ACC}"/>
                </a:ext>
              </a:extLst>
            </p:cNvPr>
            <p:cNvSpPr/>
            <p:nvPr/>
          </p:nvSpPr>
          <p:spPr>
            <a:xfrm>
              <a:off x="4496169" y="3648876"/>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42" name="Straight Connector 141">
              <a:extLst>
                <a:ext uri="{FF2B5EF4-FFF2-40B4-BE49-F238E27FC236}">
                  <a16:creationId xmlns:a16="http://schemas.microsoft.com/office/drawing/2014/main" id="{2A5AE599-ECB1-4FFA-B449-FC91A74A93D1}"/>
                </a:ext>
              </a:extLst>
            </p:cNvPr>
            <p:cNvCxnSpPr>
              <a:cxnSpLocks/>
            </p:cNvCxnSpPr>
            <p:nvPr/>
          </p:nvCxnSpPr>
          <p:spPr>
            <a:xfrm flipV="1">
              <a:off x="4569796" y="3722589"/>
              <a:ext cx="0" cy="259750"/>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CE8739B1-0412-4319-902E-A8EB1C5E7CAC}"/>
                </a:ext>
              </a:extLst>
            </p:cNvPr>
            <p:cNvCxnSpPr/>
            <p:nvPr/>
          </p:nvCxnSpPr>
          <p:spPr>
            <a:xfrm>
              <a:off x="3922988" y="3808440"/>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566BD9C-4CD0-40E8-BA10-0C7CCC96C4AD}"/>
                </a:ext>
              </a:extLst>
            </p:cNvPr>
            <p:cNvCxnSpPr>
              <a:cxnSpLocks/>
            </p:cNvCxnSpPr>
            <p:nvPr/>
          </p:nvCxnSpPr>
          <p:spPr>
            <a:xfrm flipV="1">
              <a:off x="4569796" y="3989785"/>
              <a:ext cx="0" cy="247658"/>
            </a:xfrm>
            <a:prstGeom prst="line">
              <a:avLst/>
            </a:prstGeom>
            <a:ln w="28575">
              <a:solidFill>
                <a:srgbClr val="0000FF"/>
              </a:solidFill>
              <a:prstDash val="solid"/>
            </a:ln>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id="{9E00A661-BD44-4ABC-BB5A-44A784AAA415}"/>
              </a:ext>
            </a:extLst>
          </p:cNvPr>
          <p:cNvGrpSpPr/>
          <p:nvPr/>
        </p:nvGrpSpPr>
        <p:grpSpPr>
          <a:xfrm>
            <a:off x="3922988" y="2664118"/>
            <a:ext cx="1908048" cy="692681"/>
            <a:chOff x="3922988" y="2664118"/>
            <a:chExt cx="1908048" cy="692681"/>
          </a:xfrm>
        </p:grpSpPr>
        <p:sp>
          <p:nvSpPr>
            <p:cNvPr id="145" name="Rectangle 144">
              <a:extLst>
                <a:ext uri="{FF2B5EF4-FFF2-40B4-BE49-F238E27FC236}">
                  <a16:creationId xmlns:a16="http://schemas.microsoft.com/office/drawing/2014/main" id="{138C2184-AE0D-479C-AA0D-24270CF8C85E}"/>
                </a:ext>
              </a:extLst>
            </p:cNvPr>
            <p:cNvSpPr/>
            <p:nvPr/>
          </p:nvSpPr>
          <p:spPr>
            <a:xfrm>
              <a:off x="4479215" y="2666139"/>
              <a:ext cx="523652" cy="521631"/>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46" name="Rectangle 145">
              <a:extLst>
                <a:ext uri="{FF2B5EF4-FFF2-40B4-BE49-F238E27FC236}">
                  <a16:creationId xmlns:a16="http://schemas.microsoft.com/office/drawing/2014/main" id="{8DBCF858-E2B9-41C2-B6BC-3FCD94FDEC95}"/>
                </a:ext>
              </a:extLst>
            </p:cNvPr>
            <p:cNvSpPr/>
            <p:nvPr/>
          </p:nvSpPr>
          <p:spPr>
            <a:xfrm>
              <a:off x="4479215" y="2664118"/>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47" name="Straight Connector 146">
              <a:extLst>
                <a:ext uri="{FF2B5EF4-FFF2-40B4-BE49-F238E27FC236}">
                  <a16:creationId xmlns:a16="http://schemas.microsoft.com/office/drawing/2014/main" id="{AE33F605-3CD6-4ACD-9167-8CBD80195958}"/>
                </a:ext>
              </a:extLst>
            </p:cNvPr>
            <p:cNvCxnSpPr/>
            <p:nvPr/>
          </p:nvCxnSpPr>
          <p:spPr>
            <a:xfrm>
              <a:off x="4252510" y="310733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9541FD4-8538-4425-9A32-56A8A3F1AAF8}"/>
                </a:ext>
              </a:extLst>
            </p:cNvPr>
            <p:cNvCxnSpPr/>
            <p:nvPr/>
          </p:nvCxnSpPr>
          <p:spPr>
            <a:xfrm>
              <a:off x="4252510" y="301756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29D3657-6F6F-4696-902F-92825EB5150E}"/>
                </a:ext>
              </a:extLst>
            </p:cNvPr>
            <p:cNvCxnSpPr/>
            <p:nvPr/>
          </p:nvCxnSpPr>
          <p:spPr>
            <a:xfrm>
              <a:off x="4252510" y="292779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55CDA34-087E-4BA8-8100-49F87B812FF8}"/>
                </a:ext>
              </a:extLst>
            </p:cNvPr>
            <p:cNvCxnSpPr/>
            <p:nvPr/>
          </p:nvCxnSpPr>
          <p:spPr>
            <a:xfrm>
              <a:off x="4252510" y="285072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4258477-66CE-4BB1-84A6-BBC6AD107309}"/>
                </a:ext>
              </a:extLst>
            </p:cNvPr>
            <p:cNvCxnSpPr/>
            <p:nvPr/>
          </p:nvCxnSpPr>
          <p:spPr>
            <a:xfrm>
              <a:off x="4252510" y="275158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2" name="Multiplication Sign 151">
              <a:extLst>
                <a:ext uri="{FF2B5EF4-FFF2-40B4-BE49-F238E27FC236}">
                  <a16:creationId xmlns:a16="http://schemas.microsoft.com/office/drawing/2014/main" id="{B98D789D-E8DD-4C5F-AF13-22CF76B43ED6}"/>
                </a:ext>
              </a:extLst>
            </p:cNvPr>
            <p:cNvSpPr/>
            <p:nvPr/>
          </p:nvSpPr>
          <p:spPr>
            <a:xfrm>
              <a:off x="4496169" y="2678181"/>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53" name="Straight Connector 152">
              <a:extLst>
                <a:ext uri="{FF2B5EF4-FFF2-40B4-BE49-F238E27FC236}">
                  <a16:creationId xmlns:a16="http://schemas.microsoft.com/office/drawing/2014/main" id="{91404C9D-DE1B-4A8A-BA09-5ED65F5B26CD}"/>
                </a:ext>
              </a:extLst>
            </p:cNvPr>
            <p:cNvCxnSpPr>
              <a:cxnSpLocks/>
            </p:cNvCxnSpPr>
            <p:nvPr/>
          </p:nvCxnSpPr>
          <p:spPr>
            <a:xfrm flipV="1">
              <a:off x="4569796" y="2750467"/>
              <a:ext cx="0" cy="345728"/>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E5205EC-A4C4-4C92-88B7-B6B3E5076520}"/>
                </a:ext>
              </a:extLst>
            </p:cNvPr>
            <p:cNvCxnSpPr/>
            <p:nvPr/>
          </p:nvCxnSpPr>
          <p:spPr>
            <a:xfrm>
              <a:off x="3922988" y="2927796"/>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27F40F17-74B7-4F9E-8C8A-A54E0D31BF94}"/>
                </a:ext>
              </a:extLst>
            </p:cNvPr>
            <p:cNvCxnSpPr>
              <a:cxnSpLocks/>
            </p:cNvCxnSpPr>
            <p:nvPr/>
          </p:nvCxnSpPr>
          <p:spPr>
            <a:xfrm flipV="1">
              <a:off x="4569796" y="3109141"/>
              <a:ext cx="0" cy="247658"/>
            </a:xfrm>
            <a:prstGeom prst="line">
              <a:avLst/>
            </a:prstGeom>
            <a:ln w="28575">
              <a:solidFill>
                <a:srgbClr val="0000FF"/>
              </a:solidFill>
              <a:prstDash val="solid"/>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9B3FF4F3-EE3F-469C-A9C4-9B199687DB8B}"/>
              </a:ext>
            </a:extLst>
          </p:cNvPr>
          <p:cNvGrpSpPr/>
          <p:nvPr/>
        </p:nvGrpSpPr>
        <p:grpSpPr>
          <a:xfrm>
            <a:off x="3922988" y="6187756"/>
            <a:ext cx="1908048" cy="692681"/>
            <a:chOff x="3922988" y="6187756"/>
            <a:chExt cx="1908048" cy="692681"/>
          </a:xfrm>
        </p:grpSpPr>
        <p:sp>
          <p:nvSpPr>
            <p:cNvPr id="156" name="Rectangle 155">
              <a:extLst>
                <a:ext uri="{FF2B5EF4-FFF2-40B4-BE49-F238E27FC236}">
                  <a16:creationId xmlns:a16="http://schemas.microsoft.com/office/drawing/2014/main" id="{C5F33682-16FF-4858-9D52-10AC9CAB639A}"/>
                </a:ext>
              </a:extLst>
            </p:cNvPr>
            <p:cNvSpPr/>
            <p:nvPr/>
          </p:nvSpPr>
          <p:spPr>
            <a:xfrm>
              <a:off x="4479215" y="6189777"/>
              <a:ext cx="523652" cy="521631"/>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57" name="Rectangle 156">
              <a:extLst>
                <a:ext uri="{FF2B5EF4-FFF2-40B4-BE49-F238E27FC236}">
                  <a16:creationId xmlns:a16="http://schemas.microsoft.com/office/drawing/2014/main" id="{F81A2C45-3120-4826-91DB-6E5EA53E317A}"/>
                </a:ext>
              </a:extLst>
            </p:cNvPr>
            <p:cNvSpPr/>
            <p:nvPr/>
          </p:nvSpPr>
          <p:spPr>
            <a:xfrm>
              <a:off x="4479215" y="6187756"/>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58" name="Straight Connector 157">
              <a:extLst>
                <a:ext uri="{FF2B5EF4-FFF2-40B4-BE49-F238E27FC236}">
                  <a16:creationId xmlns:a16="http://schemas.microsoft.com/office/drawing/2014/main" id="{C6F01DC2-F7D6-4FEA-8A3F-6F168C466684}"/>
                </a:ext>
              </a:extLst>
            </p:cNvPr>
            <p:cNvCxnSpPr/>
            <p:nvPr/>
          </p:nvCxnSpPr>
          <p:spPr>
            <a:xfrm>
              <a:off x="4252510" y="663097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96C9471-9C89-4C9C-8AB1-4FC5F9A59673}"/>
                </a:ext>
              </a:extLst>
            </p:cNvPr>
            <p:cNvCxnSpPr/>
            <p:nvPr/>
          </p:nvCxnSpPr>
          <p:spPr>
            <a:xfrm>
              <a:off x="4252510" y="654120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1C6A02F-4258-4058-9A94-40F7C1FE2420}"/>
                </a:ext>
              </a:extLst>
            </p:cNvPr>
            <p:cNvCxnSpPr/>
            <p:nvPr/>
          </p:nvCxnSpPr>
          <p:spPr>
            <a:xfrm>
              <a:off x="4252510" y="645143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1CE1200-1D02-4479-A633-3FE4F5D5E8C1}"/>
                </a:ext>
              </a:extLst>
            </p:cNvPr>
            <p:cNvCxnSpPr/>
            <p:nvPr/>
          </p:nvCxnSpPr>
          <p:spPr>
            <a:xfrm>
              <a:off x="4252510" y="636166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6DD008C-1509-4638-B182-F35D7102FCB7}"/>
                </a:ext>
              </a:extLst>
            </p:cNvPr>
            <p:cNvCxnSpPr/>
            <p:nvPr/>
          </p:nvCxnSpPr>
          <p:spPr>
            <a:xfrm>
              <a:off x="4252510" y="627522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3" name="Multiplication Sign 162">
              <a:extLst>
                <a:ext uri="{FF2B5EF4-FFF2-40B4-BE49-F238E27FC236}">
                  <a16:creationId xmlns:a16="http://schemas.microsoft.com/office/drawing/2014/main" id="{8D7D7F5B-8EBC-4F5B-B64B-9B41A0EE7EE2}"/>
                </a:ext>
              </a:extLst>
            </p:cNvPr>
            <p:cNvSpPr/>
            <p:nvPr/>
          </p:nvSpPr>
          <p:spPr>
            <a:xfrm>
              <a:off x="4496169" y="6557420"/>
              <a:ext cx="144571" cy="144571"/>
            </a:xfrm>
            <a:prstGeom prst="mathMultiply">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65" name="Straight Arrow Connector 164">
              <a:extLst>
                <a:ext uri="{FF2B5EF4-FFF2-40B4-BE49-F238E27FC236}">
                  <a16:creationId xmlns:a16="http://schemas.microsoft.com/office/drawing/2014/main" id="{CE14DFEC-7989-4D7E-BC21-2AA214049164}"/>
                </a:ext>
              </a:extLst>
            </p:cNvPr>
            <p:cNvCxnSpPr/>
            <p:nvPr/>
          </p:nvCxnSpPr>
          <p:spPr>
            <a:xfrm>
              <a:off x="3922988" y="6451434"/>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E2EBAC-9235-47E8-A940-9F5EC037ABBB}"/>
                </a:ext>
              </a:extLst>
            </p:cNvPr>
            <p:cNvCxnSpPr>
              <a:cxnSpLocks/>
            </p:cNvCxnSpPr>
            <p:nvPr/>
          </p:nvCxnSpPr>
          <p:spPr>
            <a:xfrm flipV="1">
              <a:off x="4569796" y="6632779"/>
              <a:ext cx="0" cy="247658"/>
            </a:xfrm>
            <a:prstGeom prst="line">
              <a:avLst/>
            </a:prstGeom>
            <a:ln w="28575">
              <a:solidFill>
                <a:srgbClr val="0000FF"/>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CB140A2B-6BED-4E00-8C16-19509562D564}"/>
              </a:ext>
            </a:extLst>
          </p:cNvPr>
          <p:cNvGrpSpPr/>
          <p:nvPr/>
        </p:nvGrpSpPr>
        <p:grpSpPr>
          <a:xfrm>
            <a:off x="7450277" y="2553198"/>
            <a:ext cx="4187215" cy="4082722"/>
            <a:chOff x="7450277" y="2553198"/>
            <a:chExt cx="4187215" cy="4082722"/>
          </a:xfrm>
        </p:grpSpPr>
        <p:sp>
          <p:nvSpPr>
            <p:cNvPr id="9" name="Rectangle 8">
              <a:extLst>
                <a:ext uri="{FF2B5EF4-FFF2-40B4-BE49-F238E27FC236}">
                  <a16:creationId xmlns:a16="http://schemas.microsoft.com/office/drawing/2014/main" id="{E7C5CF70-0A11-4A6A-906F-93AA1FB42912}"/>
                </a:ext>
              </a:extLst>
            </p:cNvPr>
            <p:cNvSpPr/>
            <p:nvPr/>
          </p:nvSpPr>
          <p:spPr>
            <a:xfrm>
              <a:off x="7453231" y="2678414"/>
              <a:ext cx="174551" cy="174551"/>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Rectangle 9">
              <a:extLst>
                <a:ext uri="{FF2B5EF4-FFF2-40B4-BE49-F238E27FC236}">
                  <a16:creationId xmlns:a16="http://schemas.microsoft.com/office/drawing/2014/main" id="{97D53779-520B-4D3B-8710-4EEBDD919748}"/>
                </a:ext>
              </a:extLst>
            </p:cNvPr>
            <p:cNvSpPr/>
            <p:nvPr/>
          </p:nvSpPr>
          <p:spPr>
            <a:xfrm>
              <a:off x="7450277" y="2944445"/>
              <a:ext cx="174551" cy="174551"/>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960558D-5D60-4C7D-95EF-643BB532719B}"/>
                </a:ext>
              </a:extLst>
            </p:cNvPr>
            <p:cNvSpPr/>
            <p:nvPr/>
          </p:nvSpPr>
          <p:spPr>
            <a:xfrm>
              <a:off x="7456639" y="3221407"/>
              <a:ext cx="174551" cy="174551"/>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TextBox 12">
              <a:extLst>
                <a:ext uri="{FF2B5EF4-FFF2-40B4-BE49-F238E27FC236}">
                  <a16:creationId xmlns:a16="http://schemas.microsoft.com/office/drawing/2014/main" id="{310B033A-BD2E-4D88-B101-C0361CEC2D70}"/>
                </a:ext>
              </a:extLst>
            </p:cNvPr>
            <p:cNvSpPr txBox="1"/>
            <p:nvPr/>
          </p:nvSpPr>
          <p:spPr>
            <a:xfrm>
              <a:off x="7669839" y="2553198"/>
              <a:ext cx="1755609" cy="400110"/>
            </a:xfrm>
            <a:prstGeom prst="rect">
              <a:avLst/>
            </a:prstGeom>
            <a:noFill/>
          </p:spPr>
          <p:txBody>
            <a:bodyPr wrap="none" rtlCol="0">
              <a:spAutoFit/>
            </a:bodyPr>
            <a:lstStyle/>
            <a:p>
              <a:r>
                <a:rPr lang="en-US" sz="2000" dirty="0"/>
                <a:t>Guide (M1, V)</a:t>
              </a:r>
            </a:p>
          </p:txBody>
        </p:sp>
        <p:sp>
          <p:nvSpPr>
            <p:cNvPr id="14" name="TextBox 13">
              <a:extLst>
                <a:ext uri="{FF2B5EF4-FFF2-40B4-BE49-F238E27FC236}">
                  <a16:creationId xmlns:a16="http://schemas.microsoft.com/office/drawing/2014/main" id="{49ED4A2A-4FDB-4D46-BC8D-64B94F875AFF}"/>
                </a:ext>
              </a:extLst>
            </p:cNvPr>
            <p:cNvSpPr txBox="1"/>
            <p:nvPr/>
          </p:nvSpPr>
          <p:spPr>
            <a:xfrm>
              <a:off x="7669062" y="2826718"/>
              <a:ext cx="1776448" cy="400110"/>
            </a:xfrm>
            <a:prstGeom prst="rect">
              <a:avLst/>
            </a:prstGeom>
            <a:noFill/>
          </p:spPr>
          <p:txBody>
            <a:bodyPr wrap="none" rtlCol="0">
              <a:spAutoFit/>
            </a:bodyPr>
            <a:lstStyle/>
            <a:p>
              <a:r>
                <a:rPr lang="en-US" sz="2000" dirty="0"/>
                <a:t>Guide (M2, H)</a:t>
              </a:r>
            </a:p>
          </p:txBody>
        </p:sp>
        <p:sp>
          <p:nvSpPr>
            <p:cNvPr id="15" name="TextBox 14">
              <a:extLst>
                <a:ext uri="{FF2B5EF4-FFF2-40B4-BE49-F238E27FC236}">
                  <a16:creationId xmlns:a16="http://schemas.microsoft.com/office/drawing/2014/main" id="{35EBE42B-CD98-4D07-8336-231696F25F46}"/>
                </a:ext>
              </a:extLst>
            </p:cNvPr>
            <p:cNvSpPr txBox="1"/>
            <p:nvPr/>
          </p:nvSpPr>
          <p:spPr>
            <a:xfrm>
              <a:off x="7672115" y="3090980"/>
              <a:ext cx="1755609" cy="400110"/>
            </a:xfrm>
            <a:prstGeom prst="rect">
              <a:avLst/>
            </a:prstGeom>
            <a:noFill/>
          </p:spPr>
          <p:txBody>
            <a:bodyPr wrap="none" rtlCol="0">
              <a:spAutoFit/>
            </a:bodyPr>
            <a:lstStyle/>
            <a:p>
              <a:r>
                <a:rPr lang="en-US" sz="2000" dirty="0"/>
                <a:t>Guide (M3, V)</a:t>
              </a:r>
            </a:p>
          </p:txBody>
        </p:sp>
        <p:sp>
          <p:nvSpPr>
            <p:cNvPr id="16" name="TextBox 15">
              <a:extLst>
                <a:ext uri="{FF2B5EF4-FFF2-40B4-BE49-F238E27FC236}">
                  <a16:creationId xmlns:a16="http://schemas.microsoft.com/office/drawing/2014/main" id="{41264767-0178-49AB-952D-FC3172A9AF75}"/>
                </a:ext>
              </a:extLst>
            </p:cNvPr>
            <p:cNvSpPr txBox="1"/>
            <p:nvPr/>
          </p:nvSpPr>
          <p:spPr>
            <a:xfrm>
              <a:off x="7709382" y="5168864"/>
              <a:ext cx="2643865" cy="400110"/>
            </a:xfrm>
            <a:prstGeom prst="rect">
              <a:avLst/>
            </a:prstGeom>
            <a:noFill/>
          </p:spPr>
          <p:txBody>
            <a:bodyPr wrap="none" rtlCol="0">
              <a:spAutoFit/>
            </a:bodyPr>
            <a:lstStyle/>
            <a:p>
              <a:r>
                <a:rPr lang="en-US" sz="2000" dirty="0"/>
                <a:t>Routed segment (M1)</a:t>
              </a:r>
            </a:p>
          </p:txBody>
        </p:sp>
        <p:cxnSp>
          <p:nvCxnSpPr>
            <p:cNvPr id="22" name="Straight Connector 21">
              <a:extLst>
                <a:ext uri="{FF2B5EF4-FFF2-40B4-BE49-F238E27FC236}">
                  <a16:creationId xmlns:a16="http://schemas.microsoft.com/office/drawing/2014/main" id="{EE64F87D-E5A0-4905-8239-9ED12B5F2FB7}"/>
                </a:ext>
              </a:extLst>
            </p:cNvPr>
            <p:cNvCxnSpPr>
              <a:cxnSpLocks/>
            </p:cNvCxnSpPr>
            <p:nvPr/>
          </p:nvCxnSpPr>
          <p:spPr>
            <a:xfrm flipV="1">
              <a:off x="7465321" y="5386696"/>
              <a:ext cx="181374" cy="1"/>
            </a:xfrm>
            <a:prstGeom prst="line">
              <a:avLst/>
            </a:pr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8A9CBD2-8B7F-413E-B440-E3A099959391}"/>
                </a:ext>
              </a:extLst>
            </p:cNvPr>
            <p:cNvSpPr txBox="1"/>
            <p:nvPr/>
          </p:nvSpPr>
          <p:spPr>
            <a:xfrm>
              <a:off x="7709381" y="4561449"/>
              <a:ext cx="3928111" cy="400110"/>
            </a:xfrm>
            <a:prstGeom prst="rect">
              <a:avLst/>
            </a:prstGeom>
            <a:noFill/>
          </p:spPr>
          <p:txBody>
            <a:bodyPr wrap="square" rtlCol="0">
              <a:spAutoFit/>
            </a:bodyPr>
            <a:lstStyle/>
            <a:p>
              <a:r>
                <a:rPr lang="en-US" altLang="zh-CN" sz="2000" dirty="0"/>
                <a:t>S</a:t>
              </a:r>
              <a:r>
                <a:rPr lang="en-US" sz="2000" dirty="0"/>
                <a:t>egment (M1) attached with AP</a:t>
              </a:r>
            </a:p>
          </p:txBody>
        </p:sp>
        <p:cxnSp>
          <p:nvCxnSpPr>
            <p:cNvPr id="46" name="Straight Connector 45">
              <a:extLst>
                <a:ext uri="{FF2B5EF4-FFF2-40B4-BE49-F238E27FC236}">
                  <a16:creationId xmlns:a16="http://schemas.microsoft.com/office/drawing/2014/main" id="{42536E95-3687-4BDA-BC7B-B16A9335A67B}"/>
                </a:ext>
              </a:extLst>
            </p:cNvPr>
            <p:cNvCxnSpPr>
              <a:cxnSpLocks/>
            </p:cNvCxnSpPr>
            <p:nvPr/>
          </p:nvCxnSpPr>
          <p:spPr>
            <a:xfrm flipV="1">
              <a:off x="7465321" y="4748018"/>
              <a:ext cx="181374" cy="1"/>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D98B5D3-F09C-4CD9-A2A9-C07543A83245}"/>
                </a:ext>
              </a:extLst>
            </p:cNvPr>
            <p:cNvCxnSpPr/>
            <p:nvPr/>
          </p:nvCxnSpPr>
          <p:spPr>
            <a:xfrm>
              <a:off x="7460271" y="4063342"/>
              <a:ext cx="193916"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727672E-3ECD-47BC-82F8-1A3A757C0637}"/>
                </a:ext>
              </a:extLst>
            </p:cNvPr>
            <p:cNvSpPr txBox="1"/>
            <p:nvPr/>
          </p:nvSpPr>
          <p:spPr>
            <a:xfrm>
              <a:off x="7696028" y="3854665"/>
              <a:ext cx="2556108" cy="400110"/>
            </a:xfrm>
            <a:prstGeom prst="rect">
              <a:avLst/>
            </a:prstGeom>
            <a:noFill/>
          </p:spPr>
          <p:txBody>
            <a:bodyPr wrap="square" rtlCol="0">
              <a:spAutoFit/>
            </a:bodyPr>
            <a:lstStyle/>
            <a:p>
              <a:r>
                <a:rPr lang="en-US" altLang="zh-CN" sz="2000" dirty="0"/>
                <a:t>Routing Track (M2)</a:t>
              </a:r>
              <a:endParaRPr lang="en-US" sz="2000" dirty="0"/>
            </a:p>
          </p:txBody>
        </p:sp>
        <p:sp>
          <p:nvSpPr>
            <p:cNvPr id="62" name="Rectangle 61">
              <a:extLst>
                <a:ext uri="{FF2B5EF4-FFF2-40B4-BE49-F238E27FC236}">
                  <a16:creationId xmlns:a16="http://schemas.microsoft.com/office/drawing/2014/main" id="{DDEFD872-73F7-4FDF-A943-E07FA79DD764}"/>
                </a:ext>
              </a:extLst>
            </p:cNvPr>
            <p:cNvSpPr/>
            <p:nvPr/>
          </p:nvSpPr>
          <p:spPr>
            <a:xfrm>
              <a:off x="7455246" y="3698755"/>
              <a:ext cx="191216" cy="1020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TextBox 62">
              <a:extLst>
                <a:ext uri="{FF2B5EF4-FFF2-40B4-BE49-F238E27FC236}">
                  <a16:creationId xmlns:a16="http://schemas.microsoft.com/office/drawing/2014/main" id="{C5A49B3F-EA57-48AA-99A0-EB2A773C1A81}"/>
                </a:ext>
              </a:extLst>
            </p:cNvPr>
            <p:cNvSpPr txBox="1"/>
            <p:nvPr/>
          </p:nvSpPr>
          <p:spPr>
            <a:xfrm>
              <a:off x="7700953" y="3548951"/>
              <a:ext cx="2334485" cy="400110"/>
            </a:xfrm>
            <a:prstGeom prst="rect">
              <a:avLst/>
            </a:prstGeom>
            <a:noFill/>
          </p:spPr>
          <p:txBody>
            <a:bodyPr wrap="square" rtlCol="0">
              <a:spAutoFit/>
            </a:bodyPr>
            <a:lstStyle/>
            <a:p>
              <a:r>
                <a:rPr lang="en-US" altLang="zh-CN" sz="2000" dirty="0"/>
                <a:t>Pin shape (M2)</a:t>
              </a:r>
              <a:endParaRPr lang="en-US" sz="2000" dirty="0"/>
            </a:p>
          </p:txBody>
        </p:sp>
        <p:sp>
          <p:nvSpPr>
            <p:cNvPr id="64" name="TextBox 63">
              <a:extLst>
                <a:ext uri="{FF2B5EF4-FFF2-40B4-BE49-F238E27FC236}">
                  <a16:creationId xmlns:a16="http://schemas.microsoft.com/office/drawing/2014/main" id="{4CD02328-5D0C-4C72-A24E-D396FB2096A8}"/>
                </a:ext>
              </a:extLst>
            </p:cNvPr>
            <p:cNvSpPr txBox="1"/>
            <p:nvPr/>
          </p:nvSpPr>
          <p:spPr>
            <a:xfrm>
              <a:off x="7709382" y="4881499"/>
              <a:ext cx="3754369" cy="400110"/>
            </a:xfrm>
            <a:prstGeom prst="rect">
              <a:avLst/>
            </a:prstGeom>
            <a:noFill/>
          </p:spPr>
          <p:txBody>
            <a:bodyPr wrap="square" rtlCol="0">
              <a:spAutoFit/>
            </a:bodyPr>
            <a:lstStyle/>
            <a:p>
              <a:r>
                <a:rPr lang="en-US" altLang="zh-CN" sz="2000" dirty="0"/>
                <a:t>S</a:t>
              </a:r>
              <a:r>
                <a:rPr lang="en-US" sz="2000" dirty="0"/>
                <a:t>egment (M2) attached with AP</a:t>
              </a:r>
            </a:p>
          </p:txBody>
        </p:sp>
        <p:cxnSp>
          <p:nvCxnSpPr>
            <p:cNvPr id="65" name="Straight Connector 64">
              <a:extLst>
                <a:ext uri="{FF2B5EF4-FFF2-40B4-BE49-F238E27FC236}">
                  <a16:creationId xmlns:a16="http://schemas.microsoft.com/office/drawing/2014/main" id="{05108014-ADC3-4572-8269-CE763A2C399A}"/>
                </a:ext>
              </a:extLst>
            </p:cNvPr>
            <p:cNvCxnSpPr>
              <a:cxnSpLocks/>
            </p:cNvCxnSpPr>
            <p:nvPr/>
          </p:nvCxnSpPr>
          <p:spPr>
            <a:xfrm flipV="1">
              <a:off x="7465321" y="5063510"/>
              <a:ext cx="181374"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2C9DB45-27C2-4851-865B-9C91B3E462B4}"/>
                </a:ext>
              </a:extLst>
            </p:cNvPr>
            <p:cNvCxnSpPr/>
            <p:nvPr/>
          </p:nvCxnSpPr>
          <p:spPr>
            <a:xfrm>
              <a:off x="7456853" y="4347784"/>
              <a:ext cx="193916" cy="0"/>
            </a:xfrm>
            <a:prstGeom prst="line">
              <a:avLst/>
            </a:prstGeom>
            <a:ln w="1270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4574A16E-04FE-4DC7-8263-D3476B748FA0}"/>
                </a:ext>
              </a:extLst>
            </p:cNvPr>
            <p:cNvSpPr txBox="1"/>
            <p:nvPr/>
          </p:nvSpPr>
          <p:spPr>
            <a:xfrm>
              <a:off x="7692609" y="4139107"/>
              <a:ext cx="2762149" cy="400110"/>
            </a:xfrm>
            <a:prstGeom prst="rect">
              <a:avLst/>
            </a:prstGeom>
            <a:noFill/>
          </p:spPr>
          <p:txBody>
            <a:bodyPr wrap="square" rtlCol="0">
              <a:spAutoFit/>
            </a:bodyPr>
            <a:lstStyle/>
            <a:p>
              <a:r>
                <a:rPr lang="en-US" altLang="zh-CN" sz="2000" dirty="0"/>
                <a:t>Routing Track (M3)</a:t>
              </a:r>
              <a:endParaRPr lang="en-US" sz="2000" dirty="0"/>
            </a:p>
          </p:txBody>
        </p:sp>
        <p:sp>
          <p:nvSpPr>
            <p:cNvPr id="168" name="Multiplication Sign 167">
              <a:extLst>
                <a:ext uri="{FF2B5EF4-FFF2-40B4-BE49-F238E27FC236}">
                  <a16:creationId xmlns:a16="http://schemas.microsoft.com/office/drawing/2014/main" id="{54F27868-3BFD-44DF-B122-598B85BB4BC4}"/>
                </a:ext>
              </a:extLst>
            </p:cNvPr>
            <p:cNvSpPr/>
            <p:nvPr/>
          </p:nvSpPr>
          <p:spPr>
            <a:xfrm>
              <a:off x="7515236" y="6081096"/>
              <a:ext cx="144571" cy="144571"/>
            </a:xfrm>
            <a:prstGeom prst="mathMultiply">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9" name="TextBox 168">
              <a:extLst>
                <a:ext uri="{FF2B5EF4-FFF2-40B4-BE49-F238E27FC236}">
                  <a16:creationId xmlns:a16="http://schemas.microsoft.com/office/drawing/2014/main" id="{DEB1BAED-A63F-4520-908D-D54A33AE1A4F}"/>
                </a:ext>
              </a:extLst>
            </p:cNvPr>
            <p:cNvSpPr txBox="1"/>
            <p:nvPr/>
          </p:nvSpPr>
          <p:spPr>
            <a:xfrm>
              <a:off x="7740895" y="5942701"/>
              <a:ext cx="2598670" cy="400110"/>
            </a:xfrm>
            <a:prstGeom prst="rect">
              <a:avLst/>
            </a:prstGeom>
            <a:noFill/>
          </p:spPr>
          <p:txBody>
            <a:bodyPr wrap="square" rtlCol="0">
              <a:spAutoFit/>
            </a:bodyPr>
            <a:lstStyle/>
            <a:p>
              <a:r>
                <a:rPr lang="en-US" sz="2000" dirty="0"/>
                <a:t>Access point (pin)</a:t>
              </a:r>
            </a:p>
          </p:txBody>
        </p:sp>
        <p:sp>
          <p:nvSpPr>
            <p:cNvPr id="170" name="Multiplication Sign 169">
              <a:extLst>
                <a:ext uri="{FF2B5EF4-FFF2-40B4-BE49-F238E27FC236}">
                  <a16:creationId xmlns:a16="http://schemas.microsoft.com/office/drawing/2014/main" id="{24E0AAFF-5D8A-486E-8BC1-54AC6C209F7E}"/>
                </a:ext>
              </a:extLst>
            </p:cNvPr>
            <p:cNvSpPr/>
            <p:nvPr/>
          </p:nvSpPr>
          <p:spPr>
            <a:xfrm>
              <a:off x="7515236" y="5792190"/>
              <a:ext cx="144571" cy="14457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1" name="TextBox 170">
              <a:extLst>
                <a:ext uri="{FF2B5EF4-FFF2-40B4-BE49-F238E27FC236}">
                  <a16:creationId xmlns:a16="http://schemas.microsoft.com/office/drawing/2014/main" id="{C3503E64-2B0B-484F-8EFA-5B3D80D28B0B}"/>
                </a:ext>
              </a:extLst>
            </p:cNvPr>
            <p:cNvSpPr txBox="1"/>
            <p:nvPr/>
          </p:nvSpPr>
          <p:spPr>
            <a:xfrm>
              <a:off x="7740895" y="5641095"/>
              <a:ext cx="2598670" cy="400110"/>
            </a:xfrm>
            <a:prstGeom prst="rect">
              <a:avLst/>
            </a:prstGeom>
            <a:noFill/>
          </p:spPr>
          <p:txBody>
            <a:bodyPr wrap="square" rtlCol="0">
              <a:spAutoFit/>
            </a:bodyPr>
            <a:lstStyle/>
            <a:p>
              <a:r>
                <a:rPr lang="en-US" sz="2000" dirty="0"/>
                <a:t>Access point (V12)</a:t>
              </a:r>
            </a:p>
          </p:txBody>
        </p:sp>
        <p:sp>
          <p:nvSpPr>
            <p:cNvPr id="172" name="Multiplication Sign 171">
              <a:extLst>
                <a:ext uri="{FF2B5EF4-FFF2-40B4-BE49-F238E27FC236}">
                  <a16:creationId xmlns:a16="http://schemas.microsoft.com/office/drawing/2014/main" id="{269C804F-A35F-463E-A319-CDBC3000A8F8}"/>
                </a:ext>
              </a:extLst>
            </p:cNvPr>
            <p:cNvSpPr/>
            <p:nvPr/>
          </p:nvSpPr>
          <p:spPr>
            <a:xfrm>
              <a:off x="7515236" y="6374205"/>
              <a:ext cx="144571" cy="144571"/>
            </a:xfrm>
            <a:prstGeom prst="mathMultipl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3" name="TextBox 172">
              <a:extLst>
                <a:ext uri="{FF2B5EF4-FFF2-40B4-BE49-F238E27FC236}">
                  <a16:creationId xmlns:a16="http://schemas.microsoft.com/office/drawing/2014/main" id="{59F8844C-3A9B-4E03-BAA2-441517362781}"/>
                </a:ext>
              </a:extLst>
            </p:cNvPr>
            <p:cNvSpPr txBox="1"/>
            <p:nvPr/>
          </p:nvSpPr>
          <p:spPr>
            <a:xfrm>
              <a:off x="7740895" y="6235810"/>
              <a:ext cx="2598670" cy="400110"/>
            </a:xfrm>
            <a:prstGeom prst="rect">
              <a:avLst/>
            </a:prstGeom>
            <a:noFill/>
          </p:spPr>
          <p:txBody>
            <a:bodyPr wrap="square" rtlCol="0">
              <a:spAutoFit/>
            </a:bodyPr>
            <a:lstStyle/>
            <a:p>
              <a:r>
                <a:rPr lang="en-US" sz="2000" dirty="0"/>
                <a:t>Access point (V23)</a:t>
              </a:r>
            </a:p>
          </p:txBody>
        </p:sp>
      </p:grpSp>
      <p:sp>
        <p:nvSpPr>
          <p:cNvPr id="48" name="TextBox 47">
            <a:extLst>
              <a:ext uri="{FF2B5EF4-FFF2-40B4-BE49-F238E27FC236}">
                <a16:creationId xmlns:a16="http://schemas.microsoft.com/office/drawing/2014/main" id="{D2FC71C2-5004-4959-8C1E-225B7546F80C}"/>
              </a:ext>
            </a:extLst>
          </p:cNvPr>
          <p:cNvSpPr txBox="1"/>
          <p:nvPr/>
        </p:nvSpPr>
        <p:spPr>
          <a:xfrm>
            <a:off x="4692422" y="2197467"/>
            <a:ext cx="1031051" cy="461665"/>
          </a:xfrm>
          <a:prstGeom prst="rect">
            <a:avLst/>
          </a:prstGeom>
          <a:noFill/>
        </p:spPr>
        <p:txBody>
          <a:bodyPr wrap="none" rtlCol="0">
            <a:spAutoFit/>
          </a:bodyPr>
          <a:lstStyle/>
          <a:p>
            <a:r>
              <a:rPr lang="en-US" sz="2400" b="1" dirty="0"/>
              <a:t>via12</a:t>
            </a:r>
          </a:p>
        </p:txBody>
      </p:sp>
      <p:cxnSp>
        <p:nvCxnSpPr>
          <p:cNvPr id="50" name="Straight Arrow Connector 49">
            <a:extLst>
              <a:ext uri="{FF2B5EF4-FFF2-40B4-BE49-F238E27FC236}">
                <a16:creationId xmlns:a16="http://schemas.microsoft.com/office/drawing/2014/main" id="{DA6E9FD5-CC8C-4B4C-A8F9-1F1219A70066}"/>
              </a:ext>
            </a:extLst>
          </p:cNvPr>
          <p:cNvCxnSpPr>
            <a:stCxn id="48" idx="1"/>
          </p:cNvCxnSpPr>
          <p:nvPr/>
        </p:nvCxnSpPr>
        <p:spPr bwMode="auto">
          <a:xfrm flipH="1">
            <a:off x="4588290" y="2428300"/>
            <a:ext cx="104132" cy="20897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02" name="TextBox 101">
            <a:extLst>
              <a:ext uri="{FF2B5EF4-FFF2-40B4-BE49-F238E27FC236}">
                <a16:creationId xmlns:a16="http://schemas.microsoft.com/office/drawing/2014/main" id="{ED720FB0-222C-4B94-8F45-7171594FF161}"/>
              </a:ext>
            </a:extLst>
          </p:cNvPr>
          <p:cNvSpPr txBox="1"/>
          <p:nvPr/>
        </p:nvSpPr>
        <p:spPr>
          <a:xfrm>
            <a:off x="4949477" y="2670823"/>
            <a:ext cx="1701107" cy="461665"/>
          </a:xfrm>
          <a:prstGeom prst="rect">
            <a:avLst/>
          </a:prstGeom>
          <a:noFill/>
        </p:spPr>
        <p:txBody>
          <a:bodyPr wrap="none" rtlCol="0">
            <a:spAutoFit/>
          </a:bodyPr>
          <a:lstStyle/>
          <a:p>
            <a:r>
              <a:rPr lang="en-US" sz="2400" b="1" dirty="0"/>
              <a:t>extension</a:t>
            </a:r>
          </a:p>
        </p:txBody>
      </p:sp>
      <p:sp>
        <p:nvSpPr>
          <p:cNvPr id="51" name="Left Brace 50">
            <a:extLst>
              <a:ext uri="{FF2B5EF4-FFF2-40B4-BE49-F238E27FC236}">
                <a16:creationId xmlns:a16="http://schemas.microsoft.com/office/drawing/2014/main" id="{199D0561-C893-4C06-9DB3-DA0E8546C2B7}"/>
              </a:ext>
            </a:extLst>
          </p:cNvPr>
          <p:cNvSpPr/>
          <p:nvPr/>
        </p:nvSpPr>
        <p:spPr bwMode="auto">
          <a:xfrm rot="10800000">
            <a:off x="4756222" y="2783098"/>
            <a:ext cx="143491" cy="323891"/>
          </a:xfrm>
          <a:prstGeom prst="lef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44132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500"/>
                                        <p:tgtEl>
                                          <p:spTgt spid="167"/>
                                        </p:tgtEl>
                                      </p:cBhvr>
                                    </p:animEffect>
                                  </p:childTnLst>
                                </p:cTn>
                              </p:par>
                              <p:par>
                                <p:cTn id="11" presetID="10" presetClass="entr" presetSubtype="0" fill="hold" nodeType="withEffect">
                                  <p:stCondLst>
                                    <p:cond delay="0"/>
                                  </p:stCondLst>
                                  <p:childTnLst>
                                    <p:set>
                                      <p:cBhvr>
                                        <p:cTn id="12" dur="1" fill="hold">
                                          <p:stCondLst>
                                            <p:cond delay="0"/>
                                          </p:stCondLst>
                                        </p:cTn>
                                        <p:tgtEl>
                                          <p:spTgt spid="174"/>
                                        </p:tgtEl>
                                        <p:attrNameLst>
                                          <p:attrName>style.visibility</p:attrName>
                                        </p:attrNameLst>
                                      </p:cBhvr>
                                      <p:to>
                                        <p:strVal val="visible"/>
                                      </p:to>
                                    </p:set>
                                    <p:animEffect transition="in" filter="fade">
                                      <p:cBhvr>
                                        <p:cTn id="13" dur="500"/>
                                        <p:tgtEl>
                                          <p:spTgt spid="174"/>
                                        </p:tgtEl>
                                      </p:cBhvr>
                                    </p:animEffect>
                                  </p:childTnLst>
                                </p:cTn>
                              </p:par>
                              <p:par>
                                <p:cTn id="14" presetID="10" presetClass="entr" presetSubtype="0" fill="hold" nodeType="withEffect">
                                  <p:stCondLst>
                                    <p:cond delay="0"/>
                                  </p:stCondLst>
                                  <p:childTnLst>
                                    <p:set>
                                      <p:cBhvr>
                                        <p:cTn id="15" dur="1" fill="hold">
                                          <p:stCondLst>
                                            <p:cond delay="0"/>
                                          </p:stCondLst>
                                        </p:cTn>
                                        <p:tgtEl>
                                          <p:spTgt spid="175"/>
                                        </p:tgtEl>
                                        <p:attrNameLst>
                                          <p:attrName>style.visibility</p:attrName>
                                        </p:attrNameLst>
                                      </p:cBhvr>
                                      <p:to>
                                        <p:strVal val="visible"/>
                                      </p:to>
                                    </p:set>
                                    <p:animEffect transition="in" filter="fade">
                                      <p:cBhvr>
                                        <p:cTn id="16" dur="500"/>
                                        <p:tgtEl>
                                          <p:spTgt spid="175"/>
                                        </p:tgtEl>
                                      </p:cBhvr>
                                    </p:animEffect>
                                  </p:childTnLst>
                                </p:cTn>
                              </p:par>
                              <p:par>
                                <p:cTn id="17" presetID="10" presetClass="entr" presetSubtype="0"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Effect transition="in" filter="fade">
                                      <p:cBhvr>
                                        <p:cTn id="19" dur="500"/>
                                        <p:tgtEl>
                                          <p:spTgt spid="17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500"/>
                                        <p:tgtEl>
                                          <p:spTgt spid="10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02" grpId="0"/>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2566000-4766-4FCA-9F03-163977B7D6A2}"/>
                  </a:ext>
                </a:extLst>
              </p:cNvPr>
              <p:cNvSpPr>
                <a:spLocks noGrp="1"/>
              </p:cNvSpPr>
              <p:nvPr>
                <p:ph idx="1"/>
              </p:nvPr>
            </p:nvSpPr>
            <p:spPr/>
            <p:txBody>
              <a:bodyPr/>
              <a:lstStyle/>
              <a:p>
                <a:r>
                  <a:rPr lang="en-US" dirty="0"/>
                  <a:t>For a current-layer pin/IO port</a:t>
                </a:r>
              </a:p>
              <a:p>
                <a:pPr lvl="1"/>
                <a:r>
                  <a:rPr lang="en-US" dirty="0"/>
                  <a:t>5</a:t>
                </a:r>
                <a14:m>
                  <m:oMath xmlns:m="http://schemas.openxmlformats.org/officeDocument/2006/math">
                    <m:r>
                      <a:rPr lang="en-US" i="1">
                        <a:latin typeface="Cambria Math" panose="02040503050406030204" pitchFamily="18" charset="0"/>
                      </a:rPr>
                      <m:t>×</m:t>
                    </m:r>
                  </m:oMath>
                </a14:m>
                <a:r>
                  <a:rPr lang="en-US" dirty="0"/>
                  <a:t> access point (one on each M2 track)</a:t>
                </a:r>
              </a:p>
            </p:txBody>
          </p:sp>
        </mc:Choice>
        <mc:Fallback xmlns="">
          <p:sp>
            <p:nvSpPr>
              <p:cNvPr id="2" name="Content Placeholder 1">
                <a:extLst>
                  <a:ext uri="{FF2B5EF4-FFF2-40B4-BE49-F238E27FC236}">
                    <a16:creationId xmlns:a16="http://schemas.microsoft.com/office/drawing/2014/main" id="{62566000-4766-4FCA-9F03-163977B7D6A2}"/>
                  </a:ext>
                </a:extLst>
              </p:cNvPr>
              <p:cNvSpPr>
                <a:spLocks noGrp="1" noRot="1" noChangeAspect="1" noMove="1" noResize="1" noEditPoints="1" noAdjustHandles="1" noChangeArrowheads="1" noChangeShapeType="1" noTextEdit="1"/>
              </p:cNvSpPr>
              <p:nvPr>
                <p:ph idx="1"/>
              </p:nvPr>
            </p:nvSpPr>
            <p:spPr>
              <a:blipFill>
                <a:blip r:embed="rId3"/>
                <a:stretch>
                  <a:fillRect l="-932" t="-24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8247E82-8F1D-463D-8233-1EDF8BB04D23}"/>
              </a:ext>
            </a:extLst>
          </p:cNvPr>
          <p:cNvSpPr>
            <a:spLocks noGrp="1"/>
          </p:cNvSpPr>
          <p:nvPr>
            <p:ph type="title"/>
          </p:nvPr>
        </p:nvSpPr>
        <p:spPr/>
        <p:txBody>
          <a:bodyPr/>
          <a:lstStyle/>
          <a:p>
            <a:r>
              <a:rPr lang="en-US" dirty="0"/>
              <a:t>Access Point</a:t>
            </a:r>
          </a:p>
        </p:txBody>
      </p:sp>
      <p:grpSp>
        <p:nvGrpSpPr>
          <p:cNvPr id="4" name="Group 3">
            <a:extLst>
              <a:ext uri="{FF2B5EF4-FFF2-40B4-BE49-F238E27FC236}">
                <a16:creationId xmlns:a16="http://schemas.microsoft.com/office/drawing/2014/main" id="{A87A864A-16B9-4642-8E90-ABA0C6CADCF5}"/>
              </a:ext>
            </a:extLst>
          </p:cNvPr>
          <p:cNvGrpSpPr/>
          <p:nvPr/>
        </p:nvGrpSpPr>
        <p:grpSpPr>
          <a:xfrm>
            <a:off x="1465948" y="3901163"/>
            <a:ext cx="1578526" cy="1570956"/>
            <a:chOff x="1465948" y="3901163"/>
            <a:chExt cx="1578526" cy="1570956"/>
          </a:xfrm>
        </p:grpSpPr>
        <p:sp>
          <p:nvSpPr>
            <p:cNvPr id="49" name="Rectangle 48">
              <a:extLst>
                <a:ext uri="{FF2B5EF4-FFF2-40B4-BE49-F238E27FC236}">
                  <a16:creationId xmlns:a16="http://schemas.microsoft.com/office/drawing/2014/main" id="{0CC1F037-DDCA-439E-8A1B-47663772CDFD}"/>
                </a:ext>
              </a:extLst>
            </p:cNvPr>
            <p:cNvSpPr/>
            <p:nvPr/>
          </p:nvSpPr>
          <p:spPr>
            <a:xfrm>
              <a:off x="1469486" y="3901163"/>
              <a:ext cx="1570957" cy="1570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0" name="Rectangle 49">
              <a:extLst>
                <a:ext uri="{FF2B5EF4-FFF2-40B4-BE49-F238E27FC236}">
                  <a16:creationId xmlns:a16="http://schemas.microsoft.com/office/drawing/2014/main" id="{96631FA3-1C14-4B28-9154-6359BD3F4D95}"/>
                </a:ext>
              </a:extLst>
            </p:cNvPr>
            <p:cNvSpPr/>
            <p:nvPr/>
          </p:nvSpPr>
          <p:spPr>
            <a:xfrm>
              <a:off x="1692654" y="4162989"/>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51" name="Straight Connector 50">
              <a:extLst>
                <a:ext uri="{FF2B5EF4-FFF2-40B4-BE49-F238E27FC236}">
                  <a16:creationId xmlns:a16="http://schemas.microsoft.com/office/drawing/2014/main" id="{FBE79103-CB02-435B-925E-EC5DA0DDA876}"/>
                </a:ext>
              </a:extLst>
            </p:cNvPr>
            <p:cNvCxnSpPr/>
            <p:nvPr/>
          </p:nvCxnSpPr>
          <p:spPr>
            <a:xfrm>
              <a:off x="1465948" y="460620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36521A-6B02-46C9-AF60-753753971D3D}"/>
                </a:ext>
              </a:extLst>
            </p:cNvPr>
            <p:cNvCxnSpPr/>
            <p:nvPr/>
          </p:nvCxnSpPr>
          <p:spPr>
            <a:xfrm>
              <a:off x="1465948" y="451643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624BFC4-ED65-465B-A684-D5C2F0A9D978}"/>
                </a:ext>
              </a:extLst>
            </p:cNvPr>
            <p:cNvCxnSpPr/>
            <p:nvPr/>
          </p:nvCxnSpPr>
          <p:spPr>
            <a:xfrm>
              <a:off x="1465948" y="442666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23EFBD7-6AB0-44DE-BC26-D3CFA6456339}"/>
                </a:ext>
              </a:extLst>
            </p:cNvPr>
            <p:cNvCxnSpPr/>
            <p:nvPr/>
          </p:nvCxnSpPr>
          <p:spPr>
            <a:xfrm>
              <a:off x="1465948" y="433689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785D6A6-3855-4F94-90A9-C96A871C0276}"/>
                </a:ext>
              </a:extLst>
            </p:cNvPr>
            <p:cNvCxnSpPr/>
            <p:nvPr/>
          </p:nvCxnSpPr>
          <p:spPr>
            <a:xfrm>
              <a:off x="1465948" y="425045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53CB4B9-77AF-4459-9DF9-CBB18F22D423}"/>
                </a:ext>
              </a:extLst>
            </p:cNvPr>
            <p:cNvSpPr/>
            <p:nvPr/>
          </p:nvSpPr>
          <p:spPr>
            <a:xfrm>
              <a:off x="2044861" y="4214089"/>
              <a:ext cx="600117" cy="680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FD0A31C9-86CC-431C-9DFA-BE739113A802}"/>
                </a:ext>
              </a:extLst>
            </p:cNvPr>
            <p:cNvSpPr/>
            <p:nvPr/>
          </p:nvSpPr>
          <p:spPr>
            <a:xfrm>
              <a:off x="2564931" y="4279673"/>
              <a:ext cx="81094" cy="995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29" name="Group 228">
            <a:extLst>
              <a:ext uri="{FF2B5EF4-FFF2-40B4-BE49-F238E27FC236}">
                <a16:creationId xmlns:a16="http://schemas.microsoft.com/office/drawing/2014/main" id="{0897B9C9-C8EE-4E1B-A736-4703E1D7E4F9}"/>
              </a:ext>
            </a:extLst>
          </p:cNvPr>
          <p:cNvGrpSpPr/>
          <p:nvPr/>
        </p:nvGrpSpPr>
        <p:grpSpPr>
          <a:xfrm>
            <a:off x="3906384" y="3544569"/>
            <a:ext cx="1927350" cy="523652"/>
            <a:chOff x="3906384" y="3544569"/>
            <a:chExt cx="1927350" cy="523652"/>
          </a:xfrm>
        </p:grpSpPr>
        <p:sp>
          <p:nvSpPr>
            <p:cNvPr id="66" name="Rectangle 65">
              <a:extLst>
                <a:ext uri="{FF2B5EF4-FFF2-40B4-BE49-F238E27FC236}">
                  <a16:creationId xmlns:a16="http://schemas.microsoft.com/office/drawing/2014/main" id="{F8806B96-D2F8-42B2-9900-1E421527A181}"/>
                </a:ext>
              </a:extLst>
            </p:cNvPr>
            <p:cNvSpPr/>
            <p:nvPr/>
          </p:nvSpPr>
          <p:spPr>
            <a:xfrm>
              <a:off x="4481913" y="3544569"/>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67" name="Straight Connector 66">
              <a:extLst>
                <a:ext uri="{FF2B5EF4-FFF2-40B4-BE49-F238E27FC236}">
                  <a16:creationId xmlns:a16="http://schemas.microsoft.com/office/drawing/2014/main" id="{C816B83D-6CAF-4A9A-8051-2D11E15C23FF}"/>
                </a:ext>
              </a:extLst>
            </p:cNvPr>
            <p:cNvCxnSpPr/>
            <p:nvPr/>
          </p:nvCxnSpPr>
          <p:spPr>
            <a:xfrm>
              <a:off x="4255208" y="398778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9A905DB-3BD1-42A3-A0E9-F6FFE5AA8CDA}"/>
                </a:ext>
              </a:extLst>
            </p:cNvPr>
            <p:cNvCxnSpPr/>
            <p:nvPr/>
          </p:nvCxnSpPr>
          <p:spPr>
            <a:xfrm>
              <a:off x="4255208" y="389801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E2B8CD8-C446-4864-B088-22C0A979BCF1}"/>
                </a:ext>
              </a:extLst>
            </p:cNvPr>
            <p:cNvCxnSpPr/>
            <p:nvPr/>
          </p:nvCxnSpPr>
          <p:spPr>
            <a:xfrm>
              <a:off x="4255208" y="380824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FFCECF3-3C10-4978-B476-000C2459F13F}"/>
                </a:ext>
              </a:extLst>
            </p:cNvPr>
            <p:cNvCxnSpPr/>
            <p:nvPr/>
          </p:nvCxnSpPr>
          <p:spPr>
            <a:xfrm>
              <a:off x="4255208" y="371847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18A0409-547C-4E23-9CC2-F119BBF33616}"/>
                </a:ext>
              </a:extLst>
            </p:cNvPr>
            <p:cNvCxnSpPr/>
            <p:nvPr/>
          </p:nvCxnSpPr>
          <p:spPr>
            <a:xfrm>
              <a:off x="4255208" y="363203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6478B674-45CC-4AD2-9268-227B127484BB}"/>
                </a:ext>
              </a:extLst>
            </p:cNvPr>
            <p:cNvSpPr/>
            <p:nvPr/>
          </p:nvSpPr>
          <p:spPr>
            <a:xfrm>
              <a:off x="4834120" y="3595669"/>
              <a:ext cx="600117" cy="680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0829AEED-A89C-4357-A3C4-7A538C777EB2}"/>
                </a:ext>
              </a:extLst>
            </p:cNvPr>
            <p:cNvSpPr/>
            <p:nvPr/>
          </p:nvSpPr>
          <p:spPr>
            <a:xfrm>
              <a:off x="5354191" y="3661254"/>
              <a:ext cx="81094" cy="995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Multiplication Sign 73">
              <a:extLst>
                <a:ext uri="{FF2B5EF4-FFF2-40B4-BE49-F238E27FC236}">
                  <a16:creationId xmlns:a16="http://schemas.microsoft.com/office/drawing/2014/main" id="{BAFE55EC-9D55-49CA-BA0C-573F3DF2B406}"/>
                </a:ext>
              </a:extLst>
            </p:cNvPr>
            <p:cNvSpPr/>
            <p:nvPr/>
          </p:nvSpPr>
          <p:spPr>
            <a:xfrm>
              <a:off x="5285978" y="3613651"/>
              <a:ext cx="206766" cy="20676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84" name="Straight Arrow Connector 83">
              <a:extLst>
                <a:ext uri="{FF2B5EF4-FFF2-40B4-BE49-F238E27FC236}">
                  <a16:creationId xmlns:a16="http://schemas.microsoft.com/office/drawing/2014/main" id="{1680137D-BE3A-40A1-AE2C-1EA9C0A51917}"/>
                </a:ext>
              </a:extLst>
            </p:cNvPr>
            <p:cNvCxnSpPr/>
            <p:nvPr/>
          </p:nvCxnSpPr>
          <p:spPr>
            <a:xfrm>
              <a:off x="3906384" y="3813138"/>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5D7FCE25-C7D2-4A60-88EE-61E202AA2A87}"/>
              </a:ext>
            </a:extLst>
          </p:cNvPr>
          <p:cNvGrpSpPr/>
          <p:nvPr/>
        </p:nvGrpSpPr>
        <p:grpSpPr>
          <a:xfrm>
            <a:off x="3906384" y="2646418"/>
            <a:ext cx="1927350" cy="547176"/>
            <a:chOff x="3906384" y="2646418"/>
            <a:chExt cx="1927350" cy="547176"/>
          </a:xfrm>
        </p:grpSpPr>
        <p:sp>
          <p:nvSpPr>
            <p:cNvPr id="76" name="Rectangle 75">
              <a:extLst>
                <a:ext uri="{FF2B5EF4-FFF2-40B4-BE49-F238E27FC236}">
                  <a16:creationId xmlns:a16="http://schemas.microsoft.com/office/drawing/2014/main" id="{BF523477-4653-4842-90D8-1F8E7032B342}"/>
                </a:ext>
              </a:extLst>
            </p:cNvPr>
            <p:cNvSpPr/>
            <p:nvPr/>
          </p:nvSpPr>
          <p:spPr>
            <a:xfrm>
              <a:off x="4481913" y="2669942"/>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77" name="Straight Connector 76">
              <a:extLst>
                <a:ext uri="{FF2B5EF4-FFF2-40B4-BE49-F238E27FC236}">
                  <a16:creationId xmlns:a16="http://schemas.microsoft.com/office/drawing/2014/main" id="{0639E613-982F-4CAD-932E-92BCB9A41BFA}"/>
                </a:ext>
              </a:extLst>
            </p:cNvPr>
            <p:cNvCxnSpPr/>
            <p:nvPr/>
          </p:nvCxnSpPr>
          <p:spPr>
            <a:xfrm>
              <a:off x="4255208" y="311315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4F97B98-25CA-410A-8A57-8F8F2CAD1857}"/>
                </a:ext>
              </a:extLst>
            </p:cNvPr>
            <p:cNvCxnSpPr/>
            <p:nvPr/>
          </p:nvCxnSpPr>
          <p:spPr>
            <a:xfrm>
              <a:off x="4255208" y="302338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29FFA3A-ED26-4835-97B9-82B536C6BA9E}"/>
                </a:ext>
              </a:extLst>
            </p:cNvPr>
            <p:cNvCxnSpPr/>
            <p:nvPr/>
          </p:nvCxnSpPr>
          <p:spPr>
            <a:xfrm>
              <a:off x="4255208" y="2933620"/>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702D196-66AF-46EE-8752-98F38F98C9C9}"/>
                </a:ext>
              </a:extLst>
            </p:cNvPr>
            <p:cNvCxnSpPr/>
            <p:nvPr/>
          </p:nvCxnSpPr>
          <p:spPr>
            <a:xfrm>
              <a:off x="4255208" y="284385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2C7F924-555B-45D9-8438-8D329B82D17B}"/>
                </a:ext>
              </a:extLst>
            </p:cNvPr>
            <p:cNvCxnSpPr/>
            <p:nvPr/>
          </p:nvCxnSpPr>
          <p:spPr>
            <a:xfrm>
              <a:off x="4255208" y="275740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D55FB053-8EE4-481A-B6B9-1A3ABA25C02B}"/>
                </a:ext>
              </a:extLst>
            </p:cNvPr>
            <p:cNvSpPr/>
            <p:nvPr/>
          </p:nvSpPr>
          <p:spPr>
            <a:xfrm>
              <a:off x="4834120" y="2721042"/>
              <a:ext cx="600117" cy="680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Rectangle 82">
              <a:extLst>
                <a:ext uri="{FF2B5EF4-FFF2-40B4-BE49-F238E27FC236}">
                  <a16:creationId xmlns:a16="http://schemas.microsoft.com/office/drawing/2014/main" id="{171EE842-CF24-4550-BE50-B90522F614A7}"/>
                </a:ext>
              </a:extLst>
            </p:cNvPr>
            <p:cNvSpPr/>
            <p:nvPr/>
          </p:nvSpPr>
          <p:spPr>
            <a:xfrm>
              <a:off x="5354191" y="2786627"/>
              <a:ext cx="81094" cy="995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85" name="Straight Arrow Connector 84">
              <a:extLst>
                <a:ext uri="{FF2B5EF4-FFF2-40B4-BE49-F238E27FC236}">
                  <a16:creationId xmlns:a16="http://schemas.microsoft.com/office/drawing/2014/main" id="{BE01957F-7B00-4340-B51B-20FEF235BCD0}"/>
                </a:ext>
              </a:extLst>
            </p:cNvPr>
            <p:cNvCxnSpPr/>
            <p:nvPr/>
          </p:nvCxnSpPr>
          <p:spPr>
            <a:xfrm>
              <a:off x="3906384" y="2946483"/>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Multiplication Sign 118">
              <a:extLst>
                <a:ext uri="{FF2B5EF4-FFF2-40B4-BE49-F238E27FC236}">
                  <a16:creationId xmlns:a16="http://schemas.microsoft.com/office/drawing/2014/main" id="{5254DA7A-43BF-4226-9C40-7621CBBF5559}"/>
                </a:ext>
              </a:extLst>
            </p:cNvPr>
            <p:cNvSpPr/>
            <p:nvPr/>
          </p:nvSpPr>
          <p:spPr>
            <a:xfrm>
              <a:off x="5029966" y="2646418"/>
              <a:ext cx="206766" cy="20676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30" name="Group 229">
            <a:extLst>
              <a:ext uri="{FF2B5EF4-FFF2-40B4-BE49-F238E27FC236}">
                <a16:creationId xmlns:a16="http://schemas.microsoft.com/office/drawing/2014/main" id="{A17595AC-8032-4140-8D37-6ADBD7B9AF11}"/>
              </a:ext>
            </a:extLst>
          </p:cNvPr>
          <p:cNvGrpSpPr/>
          <p:nvPr/>
        </p:nvGrpSpPr>
        <p:grpSpPr>
          <a:xfrm>
            <a:off x="3906384" y="4424914"/>
            <a:ext cx="1927350" cy="523652"/>
            <a:chOff x="3906384" y="4424914"/>
            <a:chExt cx="1927350" cy="523652"/>
          </a:xfrm>
        </p:grpSpPr>
        <p:sp>
          <p:nvSpPr>
            <p:cNvPr id="186" name="Rectangle 185">
              <a:extLst>
                <a:ext uri="{FF2B5EF4-FFF2-40B4-BE49-F238E27FC236}">
                  <a16:creationId xmlns:a16="http://schemas.microsoft.com/office/drawing/2014/main" id="{4B399034-25C0-4A3A-866B-3C7EB1CBD5DD}"/>
                </a:ext>
              </a:extLst>
            </p:cNvPr>
            <p:cNvSpPr/>
            <p:nvPr/>
          </p:nvSpPr>
          <p:spPr>
            <a:xfrm>
              <a:off x="4481913" y="4424914"/>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87" name="Straight Connector 186">
              <a:extLst>
                <a:ext uri="{FF2B5EF4-FFF2-40B4-BE49-F238E27FC236}">
                  <a16:creationId xmlns:a16="http://schemas.microsoft.com/office/drawing/2014/main" id="{1D5B109D-35BA-4EF5-BFDD-ED0CEB36E7D3}"/>
                </a:ext>
              </a:extLst>
            </p:cNvPr>
            <p:cNvCxnSpPr/>
            <p:nvPr/>
          </p:nvCxnSpPr>
          <p:spPr>
            <a:xfrm>
              <a:off x="4255208" y="4868130"/>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C0E2CF4-27DB-4D89-94ED-79B88485417E}"/>
                </a:ext>
              </a:extLst>
            </p:cNvPr>
            <p:cNvCxnSpPr/>
            <p:nvPr/>
          </p:nvCxnSpPr>
          <p:spPr>
            <a:xfrm>
              <a:off x="4255208" y="4778360"/>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7B23E78-B631-41A5-853C-00BA569A9F80}"/>
                </a:ext>
              </a:extLst>
            </p:cNvPr>
            <p:cNvCxnSpPr/>
            <p:nvPr/>
          </p:nvCxnSpPr>
          <p:spPr>
            <a:xfrm>
              <a:off x="4255208" y="468859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18ADD7A-541F-4E4B-8EC9-73604A60B09F}"/>
                </a:ext>
              </a:extLst>
            </p:cNvPr>
            <p:cNvCxnSpPr/>
            <p:nvPr/>
          </p:nvCxnSpPr>
          <p:spPr>
            <a:xfrm>
              <a:off x="4255208" y="459882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70BEBE3-CF47-4A58-80BE-D1B6B56E740C}"/>
                </a:ext>
              </a:extLst>
            </p:cNvPr>
            <p:cNvCxnSpPr/>
            <p:nvPr/>
          </p:nvCxnSpPr>
          <p:spPr>
            <a:xfrm>
              <a:off x="4255208" y="4512379"/>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26AE0B9F-C8AD-4115-ACC0-804DE9E9ECDF}"/>
                </a:ext>
              </a:extLst>
            </p:cNvPr>
            <p:cNvSpPr/>
            <p:nvPr/>
          </p:nvSpPr>
          <p:spPr>
            <a:xfrm>
              <a:off x="4834120" y="4476014"/>
              <a:ext cx="600117" cy="680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C1E71EC5-3732-4811-9FA1-9975616A6D1B}"/>
                </a:ext>
              </a:extLst>
            </p:cNvPr>
            <p:cNvSpPr/>
            <p:nvPr/>
          </p:nvSpPr>
          <p:spPr>
            <a:xfrm>
              <a:off x="5354191" y="4541599"/>
              <a:ext cx="81094" cy="995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Multiplication Sign 193">
              <a:extLst>
                <a:ext uri="{FF2B5EF4-FFF2-40B4-BE49-F238E27FC236}">
                  <a16:creationId xmlns:a16="http://schemas.microsoft.com/office/drawing/2014/main" id="{21757481-7ADC-4FDB-9355-6514949529C8}"/>
                </a:ext>
              </a:extLst>
            </p:cNvPr>
            <p:cNvSpPr/>
            <p:nvPr/>
          </p:nvSpPr>
          <p:spPr>
            <a:xfrm>
              <a:off x="5285978" y="4577816"/>
              <a:ext cx="206766" cy="20676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95" name="Straight Arrow Connector 194">
              <a:extLst>
                <a:ext uri="{FF2B5EF4-FFF2-40B4-BE49-F238E27FC236}">
                  <a16:creationId xmlns:a16="http://schemas.microsoft.com/office/drawing/2014/main" id="{A6D35576-DFBF-4224-99C5-E5AA27B34B82}"/>
                </a:ext>
              </a:extLst>
            </p:cNvPr>
            <p:cNvCxnSpPr/>
            <p:nvPr/>
          </p:nvCxnSpPr>
          <p:spPr>
            <a:xfrm>
              <a:off x="3906384" y="4693483"/>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1" name="Group 230">
            <a:extLst>
              <a:ext uri="{FF2B5EF4-FFF2-40B4-BE49-F238E27FC236}">
                <a16:creationId xmlns:a16="http://schemas.microsoft.com/office/drawing/2014/main" id="{3393D895-FE60-4189-9624-F503CC27788C}"/>
              </a:ext>
            </a:extLst>
          </p:cNvPr>
          <p:cNvGrpSpPr/>
          <p:nvPr/>
        </p:nvGrpSpPr>
        <p:grpSpPr>
          <a:xfrm>
            <a:off x="3906384" y="5304822"/>
            <a:ext cx="1927350" cy="523652"/>
            <a:chOff x="3906384" y="5304822"/>
            <a:chExt cx="1927350" cy="523652"/>
          </a:xfrm>
        </p:grpSpPr>
        <p:cxnSp>
          <p:nvCxnSpPr>
            <p:cNvPr id="75" name="Straight Connector 74">
              <a:extLst>
                <a:ext uri="{FF2B5EF4-FFF2-40B4-BE49-F238E27FC236}">
                  <a16:creationId xmlns:a16="http://schemas.microsoft.com/office/drawing/2014/main" id="{90A31D92-EB5B-4487-A2C1-C4FA9B561AA9}"/>
                </a:ext>
              </a:extLst>
            </p:cNvPr>
            <p:cNvCxnSpPr>
              <a:cxnSpLocks/>
            </p:cNvCxnSpPr>
            <p:nvPr/>
          </p:nvCxnSpPr>
          <p:spPr>
            <a:xfrm flipV="1">
              <a:off x="5392291" y="5503803"/>
              <a:ext cx="0" cy="16345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6" name="Rectangle 195">
              <a:extLst>
                <a:ext uri="{FF2B5EF4-FFF2-40B4-BE49-F238E27FC236}">
                  <a16:creationId xmlns:a16="http://schemas.microsoft.com/office/drawing/2014/main" id="{F6E1A1B9-35DF-439C-A9AC-919D1BCDBEA6}"/>
                </a:ext>
              </a:extLst>
            </p:cNvPr>
            <p:cNvSpPr/>
            <p:nvPr/>
          </p:nvSpPr>
          <p:spPr>
            <a:xfrm>
              <a:off x="4481913" y="5304822"/>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97" name="Straight Connector 196">
              <a:extLst>
                <a:ext uri="{FF2B5EF4-FFF2-40B4-BE49-F238E27FC236}">
                  <a16:creationId xmlns:a16="http://schemas.microsoft.com/office/drawing/2014/main" id="{10D258A1-EA91-48A5-BDCE-DFAEAB004709}"/>
                </a:ext>
              </a:extLst>
            </p:cNvPr>
            <p:cNvCxnSpPr/>
            <p:nvPr/>
          </p:nvCxnSpPr>
          <p:spPr>
            <a:xfrm>
              <a:off x="4255208" y="574803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3CF99A8E-2844-4C78-9500-B5EFDC6E44ED}"/>
                </a:ext>
              </a:extLst>
            </p:cNvPr>
            <p:cNvCxnSpPr/>
            <p:nvPr/>
          </p:nvCxnSpPr>
          <p:spPr>
            <a:xfrm>
              <a:off x="4255208" y="565826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C66D585-039F-4ACD-BC00-40067E024259}"/>
                </a:ext>
              </a:extLst>
            </p:cNvPr>
            <p:cNvCxnSpPr/>
            <p:nvPr/>
          </p:nvCxnSpPr>
          <p:spPr>
            <a:xfrm>
              <a:off x="4255208" y="5568500"/>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05D1185-019F-4758-8495-E02E6C675EF3}"/>
                </a:ext>
              </a:extLst>
            </p:cNvPr>
            <p:cNvCxnSpPr/>
            <p:nvPr/>
          </p:nvCxnSpPr>
          <p:spPr>
            <a:xfrm>
              <a:off x="4255208" y="547873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125335F-2F22-43D2-B562-C7BD1B3FE78B}"/>
                </a:ext>
              </a:extLst>
            </p:cNvPr>
            <p:cNvCxnSpPr/>
            <p:nvPr/>
          </p:nvCxnSpPr>
          <p:spPr>
            <a:xfrm>
              <a:off x="4255208" y="539228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2" name="Rectangle 201">
              <a:extLst>
                <a:ext uri="{FF2B5EF4-FFF2-40B4-BE49-F238E27FC236}">
                  <a16:creationId xmlns:a16="http://schemas.microsoft.com/office/drawing/2014/main" id="{14C23D4A-774D-4F7E-9C37-0254219266F6}"/>
                </a:ext>
              </a:extLst>
            </p:cNvPr>
            <p:cNvSpPr/>
            <p:nvPr/>
          </p:nvSpPr>
          <p:spPr>
            <a:xfrm>
              <a:off x="4834120" y="5355922"/>
              <a:ext cx="600117" cy="680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3" name="Rectangle 202">
              <a:extLst>
                <a:ext uri="{FF2B5EF4-FFF2-40B4-BE49-F238E27FC236}">
                  <a16:creationId xmlns:a16="http://schemas.microsoft.com/office/drawing/2014/main" id="{460BA5D0-2E8E-4005-A461-EB4583299E72}"/>
                </a:ext>
              </a:extLst>
            </p:cNvPr>
            <p:cNvSpPr/>
            <p:nvPr/>
          </p:nvSpPr>
          <p:spPr>
            <a:xfrm>
              <a:off x="5354191" y="5421507"/>
              <a:ext cx="81094" cy="995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4" name="Multiplication Sign 203">
              <a:extLst>
                <a:ext uri="{FF2B5EF4-FFF2-40B4-BE49-F238E27FC236}">
                  <a16:creationId xmlns:a16="http://schemas.microsoft.com/office/drawing/2014/main" id="{B2F6B6B4-7D76-40D8-BDB8-EA01B45C904E}"/>
                </a:ext>
              </a:extLst>
            </p:cNvPr>
            <p:cNvSpPr/>
            <p:nvPr/>
          </p:nvSpPr>
          <p:spPr>
            <a:xfrm>
              <a:off x="5285978" y="5556784"/>
              <a:ext cx="206766" cy="20676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05" name="Straight Arrow Connector 204">
              <a:extLst>
                <a:ext uri="{FF2B5EF4-FFF2-40B4-BE49-F238E27FC236}">
                  <a16:creationId xmlns:a16="http://schemas.microsoft.com/office/drawing/2014/main" id="{6AA81542-8BC8-4342-8AF1-DD52282812B4}"/>
                </a:ext>
              </a:extLst>
            </p:cNvPr>
            <p:cNvCxnSpPr/>
            <p:nvPr/>
          </p:nvCxnSpPr>
          <p:spPr>
            <a:xfrm>
              <a:off x="3906384" y="5573391"/>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2" name="Group 231">
            <a:extLst>
              <a:ext uri="{FF2B5EF4-FFF2-40B4-BE49-F238E27FC236}">
                <a16:creationId xmlns:a16="http://schemas.microsoft.com/office/drawing/2014/main" id="{5D39841C-70F7-459F-9785-56CE8DFA4EF1}"/>
              </a:ext>
            </a:extLst>
          </p:cNvPr>
          <p:cNvGrpSpPr/>
          <p:nvPr/>
        </p:nvGrpSpPr>
        <p:grpSpPr>
          <a:xfrm>
            <a:off x="3906384" y="6198825"/>
            <a:ext cx="1927350" cy="542548"/>
            <a:chOff x="3906384" y="6198825"/>
            <a:chExt cx="1927350" cy="542548"/>
          </a:xfrm>
        </p:grpSpPr>
        <p:sp>
          <p:nvSpPr>
            <p:cNvPr id="206" name="Rectangle 205">
              <a:extLst>
                <a:ext uri="{FF2B5EF4-FFF2-40B4-BE49-F238E27FC236}">
                  <a16:creationId xmlns:a16="http://schemas.microsoft.com/office/drawing/2014/main" id="{B858F120-4A0A-49A6-8BC4-FDBA44DB6DAD}"/>
                </a:ext>
              </a:extLst>
            </p:cNvPr>
            <p:cNvSpPr/>
            <p:nvPr/>
          </p:nvSpPr>
          <p:spPr>
            <a:xfrm>
              <a:off x="4481913" y="6198825"/>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07" name="Straight Connector 206">
              <a:extLst>
                <a:ext uri="{FF2B5EF4-FFF2-40B4-BE49-F238E27FC236}">
                  <a16:creationId xmlns:a16="http://schemas.microsoft.com/office/drawing/2014/main" id="{C04F428E-7FA7-4015-97D7-0A034736751E}"/>
                </a:ext>
              </a:extLst>
            </p:cNvPr>
            <p:cNvCxnSpPr/>
            <p:nvPr/>
          </p:nvCxnSpPr>
          <p:spPr>
            <a:xfrm>
              <a:off x="4255208" y="664204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9FFCBBE-6E97-478F-892F-042B9E33537D}"/>
                </a:ext>
              </a:extLst>
            </p:cNvPr>
            <p:cNvCxnSpPr/>
            <p:nvPr/>
          </p:nvCxnSpPr>
          <p:spPr>
            <a:xfrm>
              <a:off x="4255208" y="655227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4F76B65-48C2-4C73-B8F9-1F3D94271A83}"/>
                </a:ext>
              </a:extLst>
            </p:cNvPr>
            <p:cNvCxnSpPr/>
            <p:nvPr/>
          </p:nvCxnSpPr>
          <p:spPr>
            <a:xfrm>
              <a:off x="4255208" y="646250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EDB9749-D6BC-4F13-B656-8C05DA6C8354}"/>
                </a:ext>
              </a:extLst>
            </p:cNvPr>
            <p:cNvCxnSpPr/>
            <p:nvPr/>
          </p:nvCxnSpPr>
          <p:spPr>
            <a:xfrm>
              <a:off x="4255208" y="637273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CF82455-B158-4D02-BCCD-CE1097517A13}"/>
                </a:ext>
              </a:extLst>
            </p:cNvPr>
            <p:cNvCxnSpPr/>
            <p:nvPr/>
          </p:nvCxnSpPr>
          <p:spPr>
            <a:xfrm>
              <a:off x="4255208" y="6286290"/>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2" name="Rectangle 211">
              <a:extLst>
                <a:ext uri="{FF2B5EF4-FFF2-40B4-BE49-F238E27FC236}">
                  <a16:creationId xmlns:a16="http://schemas.microsoft.com/office/drawing/2014/main" id="{69A15D31-F37A-4998-A75C-ACAB4B70248A}"/>
                </a:ext>
              </a:extLst>
            </p:cNvPr>
            <p:cNvSpPr/>
            <p:nvPr/>
          </p:nvSpPr>
          <p:spPr>
            <a:xfrm>
              <a:off x="4834120" y="6249925"/>
              <a:ext cx="600117" cy="680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3" name="Rectangle 212">
              <a:extLst>
                <a:ext uri="{FF2B5EF4-FFF2-40B4-BE49-F238E27FC236}">
                  <a16:creationId xmlns:a16="http://schemas.microsoft.com/office/drawing/2014/main" id="{09185DD0-FA00-446B-A06D-3CD9B6E56608}"/>
                </a:ext>
              </a:extLst>
            </p:cNvPr>
            <p:cNvSpPr/>
            <p:nvPr/>
          </p:nvSpPr>
          <p:spPr>
            <a:xfrm>
              <a:off x="5354191" y="6315510"/>
              <a:ext cx="81094" cy="995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4" name="Multiplication Sign 213">
              <a:extLst>
                <a:ext uri="{FF2B5EF4-FFF2-40B4-BE49-F238E27FC236}">
                  <a16:creationId xmlns:a16="http://schemas.microsoft.com/office/drawing/2014/main" id="{313CD296-CBEB-4F7C-B000-859397239C02}"/>
                </a:ext>
              </a:extLst>
            </p:cNvPr>
            <p:cNvSpPr/>
            <p:nvPr/>
          </p:nvSpPr>
          <p:spPr>
            <a:xfrm>
              <a:off x="5285978" y="6534607"/>
              <a:ext cx="206766" cy="20676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15" name="Straight Arrow Connector 214">
              <a:extLst>
                <a:ext uri="{FF2B5EF4-FFF2-40B4-BE49-F238E27FC236}">
                  <a16:creationId xmlns:a16="http://schemas.microsoft.com/office/drawing/2014/main" id="{706C5D8A-FB29-4477-AC5F-705CC7AEAFA4}"/>
                </a:ext>
              </a:extLst>
            </p:cNvPr>
            <p:cNvCxnSpPr/>
            <p:nvPr/>
          </p:nvCxnSpPr>
          <p:spPr>
            <a:xfrm>
              <a:off x="3906384" y="6467394"/>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295EECB-519A-4241-B879-753B394360A9}"/>
                </a:ext>
              </a:extLst>
            </p:cNvPr>
            <p:cNvCxnSpPr>
              <a:cxnSpLocks/>
            </p:cNvCxnSpPr>
            <p:nvPr/>
          </p:nvCxnSpPr>
          <p:spPr bwMode="auto">
            <a:xfrm>
              <a:off x="5411224" y="6382892"/>
              <a:ext cx="1380" cy="182019"/>
            </a:xfrm>
            <a:prstGeom prst="line">
              <a:avLst/>
            </a:prstGeom>
            <a:solidFill>
              <a:schemeClr val="accent1"/>
            </a:solidFill>
            <a:ln w="28575" cap="flat" cmpd="sng" algn="ctr">
              <a:solidFill>
                <a:srgbClr val="FF0000"/>
              </a:solidFill>
              <a:prstDash val="sysDot"/>
              <a:round/>
              <a:headEnd type="none" w="med" len="med"/>
              <a:tailEnd type="none" w="med" len="med"/>
            </a:ln>
            <a:effectLst/>
          </p:spPr>
        </p:cxnSp>
      </p:grpSp>
      <p:grpSp>
        <p:nvGrpSpPr>
          <p:cNvPr id="5" name="Group 4">
            <a:extLst>
              <a:ext uri="{FF2B5EF4-FFF2-40B4-BE49-F238E27FC236}">
                <a16:creationId xmlns:a16="http://schemas.microsoft.com/office/drawing/2014/main" id="{35CBE478-650B-40E7-AE78-BFA3472EA156}"/>
              </a:ext>
            </a:extLst>
          </p:cNvPr>
          <p:cNvGrpSpPr/>
          <p:nvPr/>
        </p:nvGrpSpPr>
        <p:grpSpPr>
          <a:xfrm>
            <a:off x="7450277" y="2553198"/>
            <a:ext cx="4187215" cy="4082722"/>
            <a:chOff x="7450277" y="2553198"/>
            <a:chExt cx="4187215" cy="4082722"/>
          </a:xfrm>
        </p:grpSpPr>
        <p:sp>
          <p:nvSpPr>
            <p:cNvPr id="94" name="Rectangle 93">
              <a:extLst>
                <a:ext uri="{FF2B5EF4-FFF2-40B4-BE49-F238E27FC236}">
                  <a16:creationId xmlns:a16="http://schemas.microsoft.com/office/drawing/2014/main" id="{53862A0C-D428-475D-90C7-7C7ED360ABBD}"/>
                </a:ext>
              </a:extLst>
            </p:cNvPr>
            <p:cNvSpPr/>
            <p:nvPr/>
          </p:nvSpPr>
          <p:spPr>
            <a:xfrm>
              <a:off x="7453231" y="2678414"/>
              <a:ext cx="174551" cy="174551"/>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5" name="Rectangle 94">
              <a:extLst>
                <a:ext uri="{FF2B5EF4-FFF2-40B4-BE49-F238E27FC236}">
                  <a16:creationId xmlns:a16="http://schemas.microsoft.com/office/drawing/2014/main" id="{36D6571A-53B1-481A-BE40-49A9A44B6454}"/>
                </a:ext>
              </a:extLst>
            </p:cNvPr>
            <p:cNvSpPr/>
            <p:nvPr/>
          </p:nvSpPr>
          <p:spPr>
            <a:xfrm>
              <a:off x="7450277" y="2944445"/>
              <a:ext cx="174551" cy="174551"/>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6" name="Rectangle 95">
              <a:extLst>
                <a:ext uri="{FF2B5EF4-FFF2-40B4-BE49-F238E27FC236}">
                  <a16:creationId xmlns:a16="http://schemas.microsoft.com/office/drawing/2014/main" id="{AA507430-31DD-4391-8292-6DA19120EB86}"/>
                </a:ext>
              </a:extLst>
            </p:cNvPr>
            <p:cNvSpPr/>
            <p:nvPr/>
          </p:nvSpPr>
          <p:spPr>
            <a:xfrm>
              <a:off x="7456639" y="3221407"/>
              <a:ext cx="174551" cy="174551"/>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7" name="TextBox 96">
              <a:extLst>
                <a:ext uri="{FF2B5EF4-FFF2-40B4-BE49-F238E27FC236}">
                  <a16:creationId xmlns:a16="http://schemas.microsoft.com/office/drawing/2014/main" id="{298DD3E9-3D1E-4BBA-936F-08CBE1E54E90}"/>
                </a:ext>
              </a:extLst>
            </p:cNvPr>
            <p:cNvSpPr txBox="1"/>
            <p:nvPr/>
          </p:nvSpPr>
          <p:spPr>
            <a:xfrm>
              <a:off x="7669839" y="2553198"/>
              <a:ext cx="1755609" cy="400110"/>
            </a:xfrm>
            <a:prstGeom prst="rect">
              <a:avLst/>
            </a:prstGeom>
            <a:noFill/>
          </p:spPr>
          <p:txBody>
            <a:bodyPr wrap="none" rtlCol="0">
              <a:spAutoFit/>
            </a:bodyPr>
            <a:lstStyle/>
            <a:p>
              <a:r>
                <a:rPr lang="en-US" sz="2000" dirty="0"/>
                <a:t>Guide (M1, V)</a:t>
              </a:r>
            </a:p>
          </p:txBody>
        </p:sp>
        <p:sp>
          <p:nvSpPr>
            <p:cNvPr id="98" name="TextBox 97">
              <a:extLst>
                <a:ext uri="{FF2B5EF4-FFF2-40B4-BE49-F238E27FC236}">
                  <a16:creationId xmlns:a16="http://schemas.microsoft.com/office/drawing/2014/main" id="{BDB2495B-83A3-48FD-A520-8FDA974AAB12}"/>
                </a:ext>
              </a:extLst>
            </p:cNvPr>
            <p:cNvSpPr txBox="1"/>
            <p:nvPr/>
          </p:nvSpPr>
          <p:spPr>
            <a:xfrm>
              <a:off x="7669062" y="2826718"/>
              <a:ext cx="1776448" cy="400110"/>
            </a:xfrm>
            <a:prstGeom prst="rect">
              <a:avLst/>
            </a:prstGeom>
            <a:noFill/>
          </p:spPr>
          <p:txBody>
            <a:bodyPr wrap="none" rtlCol="0">
              <a:spAutoFit/>
            </a:bodyPr>
            <a:lstStyle/>
            <a:p>
              <a:r>
                <a:rPr lang="en-US" sz="2000" dirty="0"/>
                <a:t>Guide (M2, H)</a:t>
              </a:r>
            </a:p>
          </p:txBody>
        </p:sp>
        <p:sp>
          <p:nvSpPr>
            <p:cNvPr id="99" name="TextBox 98">
              <a:extLst>
                <a:ext uri="{FF2B5EF4-FFF2-40B4-BE49-F238E27FC236}">
                  <a16:creationId xmlns:a16="http://schemas.microsoft.com/office/drawing/2014/main" id="{021170D8-9714-4525-92A6-5B4F86A1D2FF}"/>
                </a:ext>
              </a:extLst>
            </p:cNvPr>
            <p:cNvSpPr txBox="1"/>
            <p:nvPr/>
          </p:nvSpPr>
          <p:spPr>
            <a:xfrm>
              <a:off x="7672115" y="3090980"/>
              <a:ext cx="1755609" cy="400110"/>
            </a:xfrm>
            <a:prstGeom prst="rect">
              <a:avLst/>
            </a:prstGeom>
            <a:noFill/>
          </p:spPr>
          <p:txBody>
            <a:bodyPr wrap="none" rtlCol="0">
              <a:spAutoFit/>
            </a:bodyPr>
            <a:lstStyle/>
            <a:p>
              <a:r>
                <a:rPr lang="en-US" sz="2000" dirty="0"/>
                <a:t>Guide (M3, V)</a:t>
              </a:r>
            </a:p>
          </p:txBody>
        </p:sp>
        <p:sp>
          <p:nvSpPr>
            <p:cNvPr id="100" name="TextBox 99">
              <a:extLst>
                <a:ext uri="{FF2B5EF4-FFF2-40B4-BE49-F238E27FC236}">
                  <a16:creationId xmlns:a16="http://schemas.microsoft.com/office/drawing/2014/main" id="{D4F0127A-F030-4572-B181-2C8611EFB518}"/>
                </a:ext>
              </a:extLst>
            </p:cNvPr>
            <p:cNvSpPr txBox="1"/>
            <p:nvPr/>
          </p:nvSpPr>
          <p:spPr>
            <a:xfrm>
              <a:off x="7709382" y="5168864"/>
              <a:ext cx="2643865" cy="400110"/>
            </a:xfrm>
            <a:prstGeom prst="rect">
              <a:avLst/>
            </a:prstGeom>
            <a:noFill/>
          </p:spPr>
          <p:txBody>
            <a:bodyPr wrap="none" rtlCol="0">
              <a:spAutoFit/>
            </a:bodyPr>
            <a:lstStyle/>
            <a:p>
              <a:r>
                <a:rPr lang="en-US" sz="2000" dirty="0"/>
                <a:t>Routed segment (M1)</a:t>
              </a:r>
            </a:p>
          </p:txBody>
        </p:sp>
        <p:cxnSp>
          <p:nvCxnSpPr>
            <p:cNvPr id="101" name="Straight Connector 100">
              <a:extLst>
                <a:ext uri="{FF2B5EF4-FFF2-40B4-BE49-F238E27FC236}">
                  <a16:creationId xmlns:a16="http://schemas.microsoft.com/office/drawing/2014/main" id="{A5CE4454-7595-48B8-89D6-67B9BD64D533}"/>
                </a:ext>
              </a:extLst>
            </p:cNvPr>
            <p:cNvCxnSpPr>
              <a:cxnSpLocks/>
            </p:cNvCxnSpPr>
            <p:nvPr/>
          </p:nvCxnSpPr>
          <p:spPr>
            <a:xfrm flipV="1">
              <a:off x="7465321" y="5386696"/>
              <a:ext cx="181374" cy="1"/>
            </a:xfrm>
            <a:prstGeom prst="line">
              <a:avLst/>
            </a:pr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2C9F6864-986C-43E7-A471-C86443066AD6}"/>
                </a:ext>
              </a:extLst>
            </p:cNvPr>
            <p:cNvSpPr txBox="1"/>
            <p:nvPr/>
          </p:nvSpPr>
          <p:spPr>
            <a:xfrm>
              <a:off x="7709381" y="4561449"/>
              <a:ext cx="3928111" cy="400110"/>
            </a:xfrm>
            <a:prstGeom prst="rect">
              <a:avLst/>
            </a:prstGeom>
            <a:noFill/>
          </p:spPr>
          <p:txBody>
            <a:bodyPr wrap="square" rtlCol="0">
              <a:spAutoFit/>
            </a:bodyPr>
            <a:lstStyle/>
            <a:p>
              <a:r>
                <a:rPr lang="en-US" altLang="zh-CN" sz="2000" dirty="0"/>
                <a:t>S</a:t>
              </a:r>
              <a:r>
                <a:rPr lang="en-US" sz="2000" dirty="0"/>
                <a:t>egment (M1) attached with AP</a:t>
              </a:r>
            </a:p>
          </p:txBody>
        </p:sp>
        <p:cxnSp>
          <p:nvCxnSpPr>
            <p:cNvPr id="103" name="Straight Connector 102">
              <a:extLst>
                <a:ext uri="{FF2B5EF4-FFF2-40B4-BE49-F238E27FC236}">
                  <a16:creationId xmlns:a16="http://schemas.microsoft.com/office/drawing/2014/main" id="{C0B56D95-CFAA-4677-9158-834C71D3F776}"/>
                </a:ext>
              </a:extLst>
            </p:cNvPr>
            <p:cNvCxnSpPr>
              <a:cxnSpLocks/>
            </p:cNvCxnSpPr>
            <p:nvPr/>
          </p:nvCxnSpPr>
          <p:spPr>
            <a:xfrm flipV="1">
              <a:off x="7465321" y="4748018"/>
              <a:ext cx="181374" cy="1"/>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836E094-95CE-4336-9F9F-CD7CD0FA7D52}"/>
                </a:ext>
              </a:extLst>
            </p:cNvPr>
            <p:cNvCxnSpPr/>
            <p:nvPr/>
          </p:nvCxnSpPr>
          <p:spPr>
            <a:xfrm>
              <a:off x="7460271" y="4063342"/>
              <a:ext cx="193916"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84428045-933C-4AA4-9B5C-2D208ADB8285}"/>
                </a:ext>
              </a:extLst>
            </p:cNvPr>
            <p:cNvSpPr txBox="1"/>
            <p:nvPr/>
          </p:nvSpPr>
          <p:spPr>
            <a:xfrm>
              <a:off x="7696028" y="3854665"/>
              <a:ext cx="2556108" cy="400110"/>
            </a:xfrm>
            <a:prstGeom prst="rect">
              <a:avLst/>
            </a:prstGeom>
            <a:noFill/>
          </p:spPr>
          <p:txBody>
            <a:bodyPr wrap="square" rtlCol="0">
              <a:spAutoFit/>
            </a:bodyPr>
            <a:lstStyle/>
            <a:p>
              <a:r>
                <a:rPr lang="en-US" altLang="zh-CN" sz="2000" dirty="0"/>
                <a:t>Routing Track (M2)</a:t>
              </a:r>
              <a:endParaRPr lang="en-US" sz="2000" dirty="0"/>
            </a:p>
          </p:txBody>
        </p:sp>
        <p:sp>
          <p:nvSpPr>
            <p:cNvPr id="106" name="Rectangle 105">
              <a:extLst>
                <a:ext uri="{FF2B5EF4-FFF2-40B4-BE49-F238E27FC236}">
                  <a16:creationId xmlns:a16="http://schemas.microsoft.com/office/drawing/2014/main" id="{C021D4B4-7A63-4F5A-AD86-A397F742CD78}"/>
                </a:ext>
              </a:extLst>
            </p:cNvPr>
            <p:cNvSpPr/>
            <p:nvPr/>
          </p:nvSpPr>
          <p:spPr>
            <a:xfrm>
              <a:off x="7455246" y="3698755"/>
              <a:ext cx="191216" cy="1020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7" name="TextBox 106">
              <a:extLst>
                <a:ext uri="{FF2B5EF4-FFF2-40B4-BE49-F238E27FC236}">
                  <a16:creationId xmlns:a16="http://schemas.microsoft.com/office/drawing/2014/main" id="{46E2C1F7-0E8F-43DE-9A39-4C53D5A6DAA0}"/>
                </a:ext>
              </a:extLst>
            </p:cNvPr>
            <p:cNvSpPr txBox="1"/>
            <p:nvPr/>
          </p:nvSpPr>
          <p:spPr>
            <a:xfrm>
              <a:off x="7700953" y="3548951"/>
              <a:ext cx="2334485" cy="400110"/>
            </a:xfrm>
            <a:prstGeom prst="rect">
              <a:avLst/>
            </a:prstGeom>
            <a:noFill/>
          </p:spPr>
          <p:txBody>
            <a:bodyPr wrap="square" rtlCol="0">
              <a:spAutoFit/>
            </a:bodyPr>
            <a:lstStyle/>
            <a:p>
              <a:r>
                <a:rPr lang="en-US" altLang="zh-CN" sz="2000" dirty="0"/>
                <a:t>Pin shape (M2)</a:t>
              </a:r>
              <a:endParaRPr lang="en-US" sz="2000" dirty="0"/>
            </a:p>
          </p:txBody>
        </p:sp>
        <p:sp>
          <p:nvSpPr>
            <p:cNvPr id="108" name="TextBox 107">
              <a:extLst>
                <a:ext uri="{FF2B5EF4-FFF2-40B4-BE49-F238E27FC236}">
                  <a16:creationId xmlns:a16="http://schemas.microsoft.com/office/drawing/2014/main" id="{A0D05FE2-9E89-462C-9308-9088C04C6B23}"/>
                </a:ext>
              </a:extLst>
            </p:cNvPr>
            <p:cNvSpPr txBox="1"/>
            <p:nvPr/>
          </p:nvSpPr>
          <p:spPr>
            <a:xfrm>
              <a:off x="7709382" y="4881499"/>
              <a:ext cx="3754369" cy="400110"/>
            </a:xfrm>
            <a:prstGeom prst="rect">
              <a:avLst/>
            </a:prstGeom>
            <a:noFill/>
          </p:spPr>
          <p:txBody>
            <a:bodyPr wrap="square" rtlCol="0">
              <a:spAutoFit/>
            </a:bodyPr>
            <a:lstStyle/>
            <a:p>
              <a:r>
                <a:rPr lang="en-US" altLang="zh-CN" sz="2000" dirty="0"/>
                <a:t>S</a:t>
              </a:r>
              <a:r>
                <a:rPr lang="en-US" sz="2000" dirty="0"/>
                <a:t>egment (M2) attached with AP</a:t>
              </a:r>
            </a:p>
          </p:txBody>
        </p:sp>
        <p:cxnSp>
          <p:nvCxnSpPr>
            <p:cNvPr id="109" name="Straight Connector 108">
              <a:extLst>
                <a:ext uri="{FF2B5EF4-FFF2-40B4-BE49-F238E27FC236}">
                  <a16:creationId xmlns:a16="http://schemas.microsoft.com/office/drawing/2014/main" id="{230AE04D-C643-434A-8D29-F8577C41D069}"/>
                </a:ext>
              </a:extLst>
            </p:cNvPr>
            <p:cNvCxnSpPr>
              <a:cxnSpLocks/>
            </p:cNvCxnSpPr>
            <p:nvPr/>
          </p:nvCxnSpPr>
          <p:spPr>
            <a:xfrm flipV="1">
              <a:off x="7465321" y="5063510"/>
              <a:ext cx="181374"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A74392B-4337-40CF-8421-4699D999B3C4}"/>
                </a:ext>
              </a:extLst>
            </p:cNvPr>
            <p:cNvCxnSpPr/>
            <p:nvPr/>
          </p:nvCxnSpPr>
          <p:spPr>
            <a:xfrm>
              <a:off x="7456853" y="4347784"/>
              <a:ext cx="193916" cy="0"/>
            </a:xfrm>
            <a:prstGeom prst="line">
              <a:avLst/>
            </a:prstGeom>
            <a:ln w="1270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59A63355-E46C-42C8-9661-19347F206B67}"/>
                </a:ext>
              </a:extLst>
            </p:cNvPr>
            <p:cNvSpPr txBox="1"/>
            <p:nvPr/>
          </p:nvSpPr>
          <p:spPr>
            <a:xfrm>
              <a:off x="7692609" y="4139107"/>
              <a:ext cx="2762149" cy="400110"/>
            </a:xfrm>
            <a:prstGeom prst="rect">
              <a:avLst/>
            </a:prstGeom>
            <a:noFill/>
          </p:spPr>
          <p:txBody>
            <a:bodyPr wrap="square" rtlCol="0">
              <a:spAutoFit/>
            </a:bodyPr>
            <a:lstStyle/>
            <a:p>
              <a:r>
                <a:rPr lang="en-US" altLang="zh-CN" sz="2000" dirty="0"/>
                <a:t>Routing Track (M3)</a:t>
              </a:r>
              <a:endParaRPr lang="en-US" sz="2000" dirty="0"/>
            </a:p>
          </p:txBody>
        </p:sp>
        <p:sp>
          <p:nvSpPr>
            <p:cNvPr id="112" name="Multiplication Sign 111">
              <a:extLst>
                <a:ext uri="{FF2B5EF4-FFF2-40B4-BE49-F238E27FC236}">
                  <a16:creationId xmlns:a16="http://schemas.microsoft.com/office/drawing/2014/main" id="{8901F5EF-20E8-46D0-BFF9-76F037CF621D}"/>
                </a:ext>
              </a:extLst>
            </p:cNvPr>
            <p:cNvSpPr/>
            <p:nvPr/>
          </p:nvSpPr>
          <p:spPr>
            <a:xfrm>
              <a:off x="7515236" y="6081096"/>
              <a:ext cx="144571" cy="144571"/>
            </a:xfrm>
            <a:prstGeom prst="mathMultiply">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TextBox 112">
              <a:extLst>
                <a:ext uri="{FF2B5EF4-FFF2-40B4-BE49-F238E27FC236}">
                  <a16:creationId xmlns:a16="http://schemas.microsoft.com/office/drawing/2014/main" id="{19EDEEB1-8AF2-4F3B-90EB-8C05F40E7B99}"/>
                </a:ext>
              </a:extLst>
            </p:cNvPr>
            <p:cNvSpPr txBox="1"/>
            <p:nvPr/>
          </p:nvSpPr>
          <p:spPr>
            <a:xfrm>
              <a:off x="7740895" y="5942701"/>
              <a:ext cx="2598670" cy="400110"/>
            </a:xfrm>
            <a:prstGeom prst="rect">
              <a:avLst/>
            </a:prstGeom>
            <a:noFill/>
          </p:spPr>
          <p:txBody>
            <a:bodyPr wrap="square" rtlCol="0">
              <a:spAutoFit/>
            </a:bodyPr>
            <a:lstStyle/>
            <a:p>
              <a:r>
                <a:rPr lang="en-US" sz="2000" dirty="0"/>
                <a:t>Access point (pin)</a:t>
              </a:r>
            </a:p>
          </p:txBody>
        </p:sp>
        <p:sp>
          <p:nvSpPr>
            <p:cNvPr id="114" name="Multiplication Sign 113">
              <a:extLst>
                <a:ext uri="{FF2B5EF4-FFF2-40B4-BE49-F238E27FC236}">
                  <a16:creationId xmlns:a16="http://schemas.microsoft.com/office/drawing/2014/main" id="{5E328908-51E9-4146-80F3-B57EDED1DD42}"/>
                </a:ext>
              </a:extLst>
            </p:cNvPr>
            <p:cNvSpPr/>
            <p:nvPr/>
          </p:nvSpPr>
          <p:spPr>
            <a:xfrm>
              <a:off x="7515236" y="5792190"/>
              <a:ext cx="144571" cy="14457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TextBox 114">
              <a:extLst>
                <a:ext uri="{FF2B5EF4-FFF2-40B4-BE49-F238E27FC236}">
                  <a16:creationId xmlns:a16="http://schemas.microsoft.com/office/drawing/2014/main" id="{5A61D787-17CF-4559-88D4-8D497F9E4C1C}"/>
                </a:ext>
              </a:extLst>
            </p:cNvPr>
            <p:cNvSpPr txBox="1"/>
            <p:nvPr/>
          </p:nvSpPr>
          <p:spPr>
            <a:xfrm>
              <a:off x="7740895" y="5641095"/>
              <a:ext cx="2598670" cy="400110"/>
            </a:xfrm>
            <a:prstGeom prst="rect">
              <a:avLst/>
            </a:prstGeom>
            <a:noFill/>
          </p:spPr>
          <p:txBody>
            <a:bodyPr wrap="square" rtlCol="0">
              <a:spAutoFit/>
            </a:bodyPr>
            <a:lstStyle/>
            <a:p>
              <a:r>
                <a:rPr lang="en-US" sz="2000" dirty="0"/>
                <a:t>Access point (V12)</a:t>
              </a:r>
            </a:p>
          </p:txBody>
        </p:sp>
        <p:sp>
          <p:nvSpPr>
            <p:cNvPr id="116" name="Multiplication Sign 115">
              <a:extLst>
                <a:ext uri="{FF2B5EF4-FFF2-40B4-BE49-F238E27FC236}">
                  <a16:creationId xmlns:a16="http://schemas.microsoft.com/office/drawing/2014/main" id="{936757F9-3BA8-40CA-BDE1-6D44B4416A65}"/>
                </a:ext>
              </a:extLst>
            </p:cNvPr>
            <p:cNvSpPr/>
            <p:nvPr/>
          </p:nvSpPr>
          <p:spPr>
            <a:xfrm>
              <a:off x="7515236" y="6374205"/>
              <a:ext cx="144571" cy="144571"/>
            </a:xfrm>
            <a:prstGeom prst="mathMultipl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7" name="TextBox 116">
              <a:extLst>
                <a:ext uri="{FF2B5EF4-FFF2-40B4-BE49-F238E27FC236}">
                  <a16:creationId xmlns:a16="http://schemas.microsoft.com/office/drawing/2014/main" id="{BDC792C5-828C-46C9-90F1-2BDFE404B13E}"/>
                </a:ext>
              </a:extLst>
            </p:cNvPr>
            <p:cNvSpPr txBox="1"/>
            <p:nvPr/>
          </p:nvSpPr>
          <p:spPr>
            <a:xfrm>
              <a:off x="7740895" y="6235810"/>
              <a:ext cx="2598670" cy="400110"/>
            </a:xfrm>
            <a:prstGeom prst="rect">
              <a:avLst/>
            </a:prstGeom>
            <a:noFill/>
          </p:spPr>
          <p:txBody>
            <a:bodyPr wrap="square" rtlCol="0">
              <a:spAutoFit/>
            </a:bodyPr>
            <a:lstStyle/>
            <a:p>
              <a:r>
                <a:rPr lang="en-US" sz="2000" dirty="0"/>
                <a:t>Access point (V23)</a:t>
              </a:r>
            </a:p>
          </p:txBody>
        </p:sp>
      </p:grpSp>
      <p:sp>
        <p:nvSpPr>
          <p:cNvPr id="6" name="Right Brace 5">
            <a:extLst>
              <a:ext uri="{FF2B5EF4-FFF2-40B4-BE49-F238E27FC236}">
                <a16:creationId xmlns:a16="http://schemas.microsoft.com/office/drawing/2014/main" id="{AA36268E-F94C-474E-B379-E36A3B2C2481}"/>
              </a:ext>
            </a:extLst>
          </p:cNvPr>
          <p:cNvSpPr/>
          <p:nvPr/>
        </p:nvSpPr>
        <p:spPr bwMode="auto">
          <a:xfrm>
            <a:off x="5822763" y="2711639"/>
            <a:ext cx="393314" cy="1362966"/>
          </a:xfrm>
          <a:prstGeom prst="righ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18" name="Right Brace 117">
            <a:extLst>
              <a:ext uri="{FF2B5EF4-FFF2-40B4-BE49-F238E27FC236}">
                <a16:creationId xmlns:a16="http://schemas.microsoft.com/office/drawing/2014/main" id="{219F0DFD-B709-4B43-B1B8-5738FF4BB44F}"/>
              </a:ext>
            </a:extLst>
          </p:cNvPr>
          <p:cNvSpPr/>
          <p:nvPr/>
        </p:nvSpPr>
        <p:spPr bwMode="auto">
          <a:xfrm>
            <a:off x="5822763" y="4556811"/>
            <a:ext cx="393314" cy="1995519"/>
          </a:xfrm>
          <a:prstGeom prst="righ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TextBox 6">
            <a:extLst>
              <a:ext uri="{FF2B5EF4-FFF2-40B4-BE49-F238E27FC236}">
                <a16:creationId xmlns:a16="http://schemas.microsoft.com/office/drawing/2014/main" id="{F2921911-610D-4278-A4BF-9E8F297352BA}"/>
              </a:ext>
            </a:extLst>
          </p:cNvPr>
          <p:cNvSpPr txBox="1"/>
          <p:nvPr/>
        </p:nvSpPr>
        <p:spPr>
          <a:xfrm>
            <a:off x="6257466" y="3151986"/>
            <a:ext cx="1085554" cy="461665"/>
          </a:xfrm>
          <a:prstGeom prst="rect">
            <a:avLst/>
          </a:prstGeom>
          <a:noFill/>
        </p:spPr>
        <p:txBody>
          <a:bodyPr wrap="none" rtlCol="0">
            <a:spAutoFit/>
          </a:bodyPr>
          <a:lstStyle/>
          <a:p>
            <a:r>
              <a:rPr lang="en-US" altLang="zh-CN" sz="2400" dirty="0"/>
              <a:t>middle</a:t>
            </a:r>
            <a:endParaRPr lang="en-US" sz="2400" dirty="0"/>
          </a:p>
        </p:txBody>
      </p:sp>
      <p:sp>
        <p:nvSpPr>
          <p:cNvPr id="120" name="TextBox 119">
            <a:extLst>
              <a:ext uri="{FF2B5EF4-FFF2-40B4-BE49-F238E27FC236}">
                <a16:creationId xmlns:a16="http://schemas.microsoft.com/office/drawing/2014/main" id="{D6A31234-A630-476A-B75E-684D96E9A41A}"/>
              </a:ext>
            </a:extLst>
          </p:cNvPr>
          <p:cNvSpPr txBox="1"/>
          <p:nvPr/>
        </p:nvSpPr>
        <p:spPr>
          <a:xfrm>
            <a:off x="6257466" y="5321041"/>
            <a:ext cx="1226618" cy="400110"/>
          </a:xfrm>
          <a:prstGeom prst="rect">
            <a:avLst/>
          </a:prstGeom>
          <a:noFill/>
        </p:spPr>
        <p:txBody>
          <a:bodyPr wrap="none" rtlCol="0">
            <a:spAutoFit/>
          </a:bodyPr>
          <a:lstStyle/>
          <a:p>
            <a:r>
              <a:rPr lang="en-US" altLang="zh-CN" sz="2000" dirty="0"/>
              <a:t>extended</a:t>
            </a:r>
            <a:endParaRPr lang="en-US" sz="2000" dirty="0"/>
          </a:p>
        </p:txBody>
      </p:sp>
    </p:spTree>
    <p:extLst>
      <p:ext uri="{BB962C8B-B14F-4D97-AF65-F5344CB8AC3E}">
        <p14:creationId xmlns:p14="http://schemas.microsoft.com/office/powerpoint/2010/main" val="3674276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500"/>
                                        <p:tgtEl>
                                          <p:spTgt spid="2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1"/>
                                        </p:tgtEl>
                                        <p:attrNameLst>
                                          <p:attrName>style.visibility</p:attrName>
                                        </p:attrNameLst>
                                      </p:cBhvr>
                                      <p:to>
                                        <p:strVal val="visible"/>
                                      </p:to>
                                    </p:set>
                                    <p:animEffect transition="in" filter="fade">
                                      <p:cBhvr>
                                        <p:cTn id="21" dur="500"/>
                                        <p:tgtEl>
                                          <p:spTgt spid="231"/>
                                        </p:tgtEl>
                                      </p:cBhvr>
                                    </p:animEffect>
                                  </p:childTnLst>
                                </p:cTn>
                              </p:par>
                              <p:par>
                                <p:cTn id="22" presetID="10" presetClass="entr" presetSubtype="0" fill="hold" nodeType="with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fade">
                                      <p:cBhvr>
                                        <p:cTn id="24" dur="500"/>
                                        <p:tgtEl>
                                          <p:spTgt spid="230"/>
                                        </p:tgtEl>
                                      </p:cBhvr>
                                    </p:animEffect>
                                  </p:childTnLst>
                                </p:cTn>
                              </p:par>
                              <p:par>
                                <p:cTn id="25" presetID="10" presetClass="entr" presetSubtype="0" fill="hold"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500"/>
                                        <p:tgtEl>
                                          <p:spTgt spid="2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fade">
                                      <p:cBhvr>
                                        <p:cTn id="30" dur="500"/>
                                        <p:tgtEl>
                                          <p:spTgt spid="1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fade">
                                      <p:cBhvr>
                                        <p:cTn id="33" dur="500"/>
                                        <p:tgtEl>
                                          <p:spTgt spid="1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fade">
                                      <p:cBhvr>
                                        <p:cTn id="3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8" grpId="0" animBg="1"/>
      <p:bldP spid="7" grpId="0"/>
      <p:bldP spid="1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2566000-4766-4FCA-9F03-163977B7D6A2}"/>
                  </a:ext>
                </a:extLst>
              </p:cNvPr>
              <p:cNvSpPr>
                <a:spLocks noGrp="1"/>
              </p:cNvSpPr>
              <p:nvPr>
                <p:ph idx="1"/>
              </p:nvPr>
            </p:nvSpPr>
            <p:spPr/>
            <p:txBody>
              <a:bodyPr/>
              <a:lstStyle/>
              <a:p>
                <a:r>
                  <a:rPr lang="en-US" dirty="0"/>
                  <a:t>For an upper-layer segment (</a:t>
                </a:r>
                <a:r>
                  <a:rPr lang="en-US" dirty="0" err="1"/>
                  <a:t>unrouted</a:t>
                </a:r>
                <a:r>
                  <a:rPr lang="en-US" dirty="0"/>
                  <a:t>)</a:t>
                </a:r>
              </a:p>
              <a:p>
                <a:pPr lvl="1"/>
                <a:r>
                  <a:rPr lang="en-US" dirty="0"/>
                  <a:t>15</a:t>
                </a:r>
                <a14:m>
                  <m:oMath xmlns:m="http://schemas.openxmlformats.org/officeDocument/2006/math">
                    <m:r>
                      <a:rPr lang="en-US" i="1">
                        <a:latin typeface="Cambria Math" panose="02040503050406030204" pitchFamily="18" charset="0"/>
                      </a:rPr>
                      <m:t>×</m:t>
                    </m:r>
                  </m:oMath>
                </a14:m>
                <a:r>
                  <a:rPr lang="en-US" dirty="0"/>
                  <a:t> access point (one on each M2/M3 intersection)</a:t>
                </a:r>
              </a:p>
            </p:txBody>
          </p:sp>
        </mc:Choice>
        <mc:Fallback xmlns="">
          <p:sp>
            <p:nvSpPr>
              <p:cNvPr id="2" name="Content Placeholder 1">
                <a:extLst>
                  <a:ext uri="{FF2B5EF4-FFF2-40B4-BE49-F238E27FC236}">
                    <a16:creationId xmlns:a16="http://schemas.microsoft.com/office/drawing/2014/main" id="{62566000-4766-4FCA-9F03-163977B7D6A2}"/>
                  </a:ext>
                </a:extLst>
              </p:cNvPr>
              <p:cNvSpPr>
                <a:spLocks noGrp="1" noRot="1" noChangeAspect="1" noMove="1" noResize="1" noEditPoints="1" noAdjustHandles="1" noChangeArrowheads="1" noChangeShapeType="1" noTextEdit="1"/>
              </p:cNvSpPr>
              <p:nvPr>
                <p:ph idx="1"/>
              </p:nvPr>
            </p:nvSpPr>
            <p:spPr>
              <a:blipFill>
                <a:blip r:embed="rId3"/>
                <a:stretch>
                  <a:fillRect l="-932" t="-24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8247E82-8F1D-463D-8233-1EDF8BB04D23}"/>
              </a:ext>
            </a:extLst>
          </p:cNvPr>
          <p:cNvSpPr>
            <a:spLocks noGrp="1"/>
          </p:cNvSpPr>
          <p:nvPr>
            <p:ph type="title"/>
          </p:nvPr>
        </p:nvSpPr>
        <p:spPr/>
        <p:txBody>
          <a:bodyPr/>
          <a:lstStyle/>
          <a:p>
            <a:r>
              <a:rPr lang="en-US" dirty="0"/>
              <a:t>Access Point</a:t>
            </a:r>
          </a:p>
        </p:txBody>
      </p:sp>
      <p:grpSp>
        <p:nvGrpSpPr>
          <p:cNvPr id="404" name="Group 403">
            <a:extLst>
              <a:ext uri="{FF2B5EF4-FFF2-40B4-BE49-F238E27FC236}">
                <a16:creationId xmlns:a16="http://schemas.microsoft.com/office/drawing/2014/main" id="{7FC39E0F-F257-44C4-8311-1B692EC9B383}"/>
              </a:ext>
            </a:extLst>
          </p:cNvPr>
          <p:cNvGrpSpPr/>
          <p:nvPr/>
        </p:nvGrpSpPr>
        <p:grpSpPr>
          <a:xfrm>
            <a:off x="619663" y="3899292"/>
            <a:ext cx="1578526" cy="1570956"/>
            <a:chOff x="619663" y="3899292"/>
            <a:chExt cx="1578526" cy="1570956"/>
          </a:xfrm>
        </p:grpSpPr>
        <p:sp>
          <p:nvSpPr>
            <p:cNvPr id="86" name="Rectangle 85">
              <a:extLst>
                <a:ext uri="{FF2B5EF4-FFF2-40B4-BE49-F238E27FC236}">
                  <a16:creationId xmlns:a16="http://schemas.microsoft.com/office/drawing/2014/main" id="{E90BDB84-DC13-4449-B4EB-640ABC4D98E8}"/>
                </a:ext>
              </a:extLst>
            </p:cNvPr>
            <p:cNvSpPr/>
            <p:nvPr/>
          </p:nvSpPr>
          <p:spPr>
            <a:xfrm>
              <a:off x="623201" y="3899292"/>
              <a:ext cx="1570957" cy="1570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6E429C04-3E2C-49D4-BDD4-96A29AC3929D}"/>
                </a:ext>
              </a:extLst>
            </p:cNvPr>
            <p:cNvSpPr/>
            <p:nvPr/>
          </p:nvSpPr>
          <p:spPr>
            <a:xfrm>
              <a:off x="846369" y="4161118"/>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88" name="Straight Connector 87">
              <a:extLst>
                <a:ext uri="{FF2B5EF4-FFF2-40B4-BE49-F238E27FC236}">
                  <a16:creationId xmlns:a16="http://schemas.microsoft.com/office/drawing/2014/main" id="{338FE763-B07B-4DDE-B912-D08AC9BCEB80}"/>
                </a:ext>
              </a:extLst>
            </p:cNvPr>
            <p:cNvCxnSpPr/>
            <p:nvPr/>
          </p:nvCxnSpPr>
          <p:spPr>
            <a:xfrm>
              <a:off x="619663" y="460433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BC83171-283C-40C8-ABCE-D1E3668648DC}"/>
                </a:ext>
              </a:extLst>
            </p:cNvPr>
            <p:cNvCxnSpPr/>
            <p:nvPr/>
          </p:nvCxnSpPr>
          <p:spPr>
            <a:xfrm>
              <a:off x="619663" y="451456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14DF010-9C1A-4115-9D19-2BE31B2F0B6E}"/>
                </a:ext>
              </a:extLst>
            </p:cNvPr>
            <p:cNvCxnSpPr/>
            <p:nvPr/>
          </p:nvCxnSpPr>
          <p:spPr>
            <a:xfrm>
              <a:off x="619663" y="442479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2284B38-D4E7-4639-8373-BB73751F2006}"/>
                </a:ext>
              </a:extLst>
            </p:cNvPr>
            <p:cNvCxnSpPr/>
            <p:nvPr/>
          </p:nvCxnSpPr>
          <p:spPr>
            <a:xfrm>
              <a:off x="619663" y="433502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930911F-270B-4413-BDE2-3FB5501F0AEC}"/>
                </a:ext>
              </a:extLst>
            </p:cNvPr>
            <p:cNvCxnSpPr/>
            <p:nvPr/>
          </p:nvCxnSpPr>
          <p:spPr>
            <a:xfrm>
              <a:off x="619663" y="424858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85DEC1ED-26C0-43C5-A4A0-2AF1AA557162}"/>
                </a:ext>
              </a:extLst>
            </p:cNvPr>
            <p:cNvSpPr/>
            <p:nvPr/>
          </p:nvSpPr>
          <p:spPr>
            <a:xfrm>
              <a:off x="1366189" y="4163139"/>
              <a:ext cx="523652" cy="104730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402" name="Group 401">
            <a:extLst>
              <a:ext uri="{FF2B5EF4-FFF2-40B4-BE49-F238E27FC236}">
                <a16:creationId xmlns:a16="http://schemas.microsoft.com/office/drawing/2014/main" id="{0C803A42-7056-42DF-942B-CDA3BF0646FD}"/>
              </a:ext>
            </a:extLst>
          </p:cNvPr>
          <p:cNvGrpSpPr/>
          <p:nvPr/>
        </p:nvGrpSpPr>
        <p:grpSpPr>
          <a:xfrm>
            <a:off x="2501765" y="2576623"/>
            <a:ext cx="1927350" cy="742220"/>
            <a:chOff x="2501765" y="2576623"/>
            <a:chExt cx="1927350" cy="742220"/>
          </a:xfrm>
        </p:grpSpPr>
        <p:sp>
          <p:nvSpPr>
            <p:cNvPr id="93" name="Rectangle 92">
              <a:extLst>
                <a:ext uri="{FF2B5EF4-FFF2-40B4-BE49-F238E27FC236}">
                  <a16:creationId xmlns:a16="http://schemas.microsoft.com/office/drawing/2014/main" id="{AB1F2085-B9F5-42DE-9D7E-642D6ED8C93B}"/>
                </a:ext>
              </a:extLst>
            </p:cNvPr>
            <p:cNvSpPr/>
            <p:nvPr/>
          </p:nvSpPr>
          <p:spPr>
            <a:xfrm>
              <a:off x="3077294" y="2665009"/>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94" name="Straight Connector 93">
              <a:extLst>
                <a:ext uri="{FF2B5EF4-FFF2-40B4-BE49-F238E27FC236}">
                  <a16:creationId xmlns:a16="http://schemas.microsoft.com/office/drawing/2014/main" id="{EF88D8E1-67A5-4726-A550-08E6E9ADE5DB}"/>
                </a:ext>
              </a:extLst>
            </p:cNvPr>
            <p:cNvCxnSpPr/>
            <p:nvPr/>
          </p:nvCxnSpPr>
          <p:spPr>
            <a:xfrm>
              <a:off x="2850589" y="310822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ECA5779-A797-4328-AF5D-4A186C449B9A}"/>
                </a:ext>
              </a:extLst>
            </p:cNvPr>
            <p:cNvCxnSpPr/>
            <p:nvPr/>
          </p:nvCxnSpPr>
          <p:spPr>
            <a:xfrm>
              <a:off x="2850589" y="301845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3705275-A9B4-4F7B-8190-2DBD4C806BAB}"/>
                </a:ext>
              </a:extLst>
            </p:cNvPr>
            <p:cNvCxnSpPr/>
            <p:nvPr/>
          </p:nvCxnSpPr>
          <p:spPr>
            <a:xfrm>
              <a:off x="2850589" y="292868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4F40A20-5D30-45D3-A12F-3688E9DB0357}"/>
                </a:ext>
              </a:extLst>
            </p:cNvPr>
            <p:cNvCxnSpPr/>
            <p:nvPr/>
          </p:nvCxnSpPr>
          <p:spPr>
            <a:xfrm>
              <a:off x="2850589" y="283891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4852D30-E2A1-45E0-A29C-6D46C250ECA1}"/>
                </a:ext>
              </a:extLst>
            </p:cNvPr>
            <p:cNvCxnSpPr/>
            <p:nvPr/>
          </p:nvCxnSpPr>
          <p:spPr>
            <a:xfrm>
              <a:off x="2850589" y="275247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A5B5CA5-5D7B-41DF-914F-6815C1A89B9F}"/>
                </a:ext>
              </a:extLst>
            </p:cNvPr>
            <p:cNvCxnSpPr/>
            <p:nvPr/>
          </p:nvCxnSpPr>
          <p:spPr>
            <a:xfrm>
              <a:off x="2501765" y="2933578"/>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94A8258-7C00-4CB7-B23F-44206B273BD7}"/>
                </a:ext>
              </a:extLst>
            </p:cNvPr>
            <p:cNvCxnSpPr>
              <a:cxnSpLocks/>
            </p:cNvCxnSpPr>
            <p:nvPr/>
          </p:nvCxnSpPr>
          <p:spPr>
            <a:xfrm>
              <a:off x="3999651" y="2581834"/>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C1C3B6E-924A-45A9-8765-9F9458D3F00F}"/>
                </a:ext>
              </a:extLst>
            </p:cNvPr>
            <p:cNvCxnSpPr>
              <a:cxnSpLocks/>
            </p:cNvCxnSpPr>
            <p:nvPr/>
          </p:nvCxnSpPr>
          <p:spPr>
            <a:xfrm>
              <a:off x="3861589" y="2581834"/>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683F61F-E4F2-4F94-A0C7-8094800EA90F}"/>
                </a:ext>
              </a:extLst>
            </p:cNvPr>
            <p:cNvCxnSpPr>
              <a:cxnSpLocks/>
            </p:cNvCxnSpPr>
            <p:nvPr/>
          </p:nvCxnSpPr>
          <p:spPr>
            <a:xfrm>
              <a:off x="3712137" y="2576623"/>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820DEF2-1B32-4F33-ABC0-621185E5E5B1}"/>
                </a:ext>
              </a:extLst>
            </p:cNvPr>
            <p:cNvSpPr/>
            <p:nvPr/>
          </p:nvSpPr>
          <p:spPr>
            <a:xfrm>
              <a:off x="3599763" y="2664931"/>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9" name="Multiplication Sign 98">
              <a:extLst>
                <a:ext uri="{FF2B5EF4-FFF2-40B4-BE49-F238E27FC236}">
                  <a16:creationId xmlns:a16="http://schemas.microsoft.com/office/drawing/2014/main" id="{4AC44AD0-A91D-4685-AC96-826874501B2B}"/>
                </a:ext>
              </a:extLst>
            </p:cNvPr>
            <p:cNvSpPr/>
            <p:nvPr/>
          </p:nvSpPr>
          <p:spPr>
            <a:xfrm>
              <a:off x="3639852" y="2680188"/>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cxnSp>
        <p:nvCxnSpPr>
          <p:cNvPr id="185" name="Straight Connector 184">
            <a:extLst>
              <a:ext uri="{FF2B5EF4-FFF2-40B4-BE49-F238E27FC236}">
                <a16:creationId xmlns:a16="http://schemas.microsoft.com/office/drawing/2014/main" id="{5B1BA0E4-67EE-4E38-AE8B-F1F69061AADC}"/>
              </a:ext>
            </a:extLst>
          </p:cNvPr>
          <p:cNvCxnSpPr>
            <a:cxnSpLocks/>
          </p:cNvCxnSpPr>
          <p:nvPr/>
        </p:nvCxnSpPr>
        <p:spPr>
          <a:xfrm>
            <a:off x="3712137" y="3459900"/>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grpSp>
        <p:nvGrpSpPr>
          <p:cNvPr id="403" name="Group 402">
            <a:extLst>
              <a:ext uri="{FF2B5EF4-FFF2-40B4-BE49-F238E27FC236}">
                <a16:creationId xmlns:a16="http://schemas.microsoft.com/office/drawing/2014/main" id="{53E2AF61-F746-43B3-9DDE-45468355AF83}"/>
              </a:ext>
            </a:extLst>
          </p:cNvPr>
          <p:cNvGrpSpPr/>
          <p:nvPr/>
        </p:nvGrpSpPr>
        <p:grpSpPr>
          <a:xfrm>
            <a:off x="2501765" y="3465111"/>
            <a:ext cx="1927350" cy="737009"/>
            <a:chOff x="2501765" y="3465111"/>
            <a:chExt cx="1927350" cy="737009"/>
          </a:xfrm>
        </p:grpSpPr>
        <p:sp>
          <p:nvSpPr>
            <p:cNvPr id="176" name="Rectangle 175">
              <a:extLst>
                <a:ext uri="{FF2B5EF4-FFF2-40B4-BE49-F238E27FC236}">
                  <a16:creationId xmlns:a16="http://schemas.microsoft.com/office/drawing/2014/main" id="{739B467A-8520-451A-BD38-183E993DEA81}"/>
                </a:ext>
              </a:extLst>
            </p:cNvPr>
            <p:cNvSpPr/>
            <p:nvPr/>
          </p:nvSpPr>
          <p:spPr>
            <a:xfrm>
              <a:off x="3077294" y="3548286"/>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77" name="Straight Connector 176">
              <a:extLst>
                <a:ext uri="{FF2B5EF4-FFF2-40B4-BE49-F238E27FC236}">
                  <a16:creationId xmlns:a16="http://schemas.microsoft.com/office/drawing/2014/main" id="{71F4226C-F539-40E9-80C9-D12D644BBA0A}"/>
                </a:ext>
              </a:extLst>
            </p:cNvPr>
            <p:cNvCxnSpPr/>
            <p:nvPr/>
          </p:nvCxnSpPr>
          <p:spPr>
            <a:xfrm>
              <a:off x="2850589" y="399150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93E0C7F-7D55-4631-8DBB-E1237DF9AD6B}"/>
                </a:ext>
              </a:extLst>
            </p:cNvPr>
            <p:cNvCxnSpPr/>
            <p:nvPr/>
          </p:nvCxnSpPr>
          <p:spPr>
            <a:xfrm>
              <a:off x="2850589" y="390173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327FED5-672D-4F29-8A95-F74AB64905FE}"/>
                </a:ext>
              </a:extLst>
            </p:cNvPr>
            <p:cNvCxnSpPr/>
            <p:nvPr/>
          </p:nvCxnSpPr>
          <p:spPr>
            <a:xfrm>
              <a:off x="2850589" y="381196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16A9322-D08E-4A4B-BF8B-4B7C5E26B4FB}"/>
                </a:ext>
              </a:extLst>
            </p:cNvPr>
            <p:cNvCxnSpPr/>
            <p:nvPr/>
          </p:nvCxnSpPr>
          <p:spPr>
            <a:xfrm>
              <a:off x="2850589" y="372219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AF76033-9C19-4D65-A9AE-6686AB1CEFD8}"/>
                </a:ext>
              </a:extLst>
            </p:cNvPr>
            <p:cNvCxnSpPr/>
            <p:nvPr/>
          </p:nvCxnSpPr>
          <p:spPr>
            <a:xfrm>
              <a:off x="2850589" y="363575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EF7E8EFE-ED3F-4411-B93A-3AE644024B55}"/>
                </a:ext>
              </a:extLst>
            </p:cNvPr>
            <p:cNvCxnSpPr/>
            <p:nvPr/>
          </p:nvCxnSpPr>
          <p:spPr>
            <a:xfrm>
              <a:off x="2501765" y="3816855"/>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93559EF-B49C-41AB-A224-2B4456F688A4}"/>
                </a:ext>
              </a:extLst>
            </p:cNvPr>
            <p:cNvCxnSpPr>
              <a:cxnSpLocks/>
            </p:cNvCxnSpPr>
            <p:nvPr/>
          </p:nvCxnSpPr>
          <p:spPr>
            <a:xfrm>
              <a:off x="3999651" y="3465111"/>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3CBCA60-20C9-4877-B3E3-E27D703DDA23}"/>
                </a:ext>
              </a:extLst>
            </p:cNvPr>
            <p:cNvCxnSpPr>
              <a:cxnSpLocks/>
            </p:cNvCxnSpPr>
            <p:nvPr/>
          </p:nvCxnSpPr>
          <p:spPr>
            <a:xfrm>
              <a:off x="3861589" y="3465111"/>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430A6AD1-D5BE-446D-A898-707A17A6AED9}"/>
                </a:ext>
              </a:extLst>
            </p:cNvPr>
            <p:cNvSpPr/>
            <p:nvPr/>
          </p:nvSpPr>
          <p:spPr>
            <a:xfrm>
              <a:off x="3599763" y="3548208"/>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Multiplication Sign 186">
              <a:extLst>
                <a:ext uri="{FF2B5EF4-FFF2-40B4-BE49-F238E27FC236}">
                  <a16:creationId xmlns:a16="http://schemas.microsoft.com/office/drawing/2014/main" id="{96F773EF-9586-48A7-995A-A52B9171290F}"/>
                </a:ext>
              </a:extLst>
            </p:cNvPr>
            <p:cNvSpPr/>
            <p:nvPr/>
          </p:nvSpPr>
          <p:spPr>
            <a:xfrm>
              <a:off x="3639852" y="3653516"/>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414" name="Group 413">
            <a:extLst>
              <a:ext uri="{FF2B5EF4-FFF2-40B4-BE49-F238E27FC236}">
                <a16:creationId xmlns:a16="http://schemas.microsoft.com/office/drawing/2014/main" id="{E4F8D7CF-B245-4A06-A054-001819E877C8}"/>
              </a:ext>
            </a:extLst>
          </p:cNvPr>
          <p:cNvGrpSpPr/>
          <p:nvPr/>
        </p:nvGrpSpPr>
        <p:grpSpPr>
          <a:xfrm>
            <a:off x="2501765" y="4340619"/>
            <a:ext cx="1927350" cy="742220"/>
            <a:chOff x="2501765" y="4340619"/>
            <a:chExt cx="1927350" cy="742220"/>
          </a:xfrm>
        </p:grpSpPr>
        <p:sp>
          <p:nvSpPr>
            <p:cNvPr id="189" name="Rectangle 188">
              <a:extLst>
                <a:ext uri="{FF2B5EF4-FFF2-40B4-BE49-F238E27FC236}">
                  <a16:creationId xmlns:a16="http://schemas.microsoft.com/office/drawing/2014/main" id="{09DED3B2-3266-4C39-B7BA-3BC02AD4335A}"/>
                </a:ext>
              </a:extLst>
            </p:cNvPr>
            <p:cNvSpPr/>
            <p:nvPr/>
          </p:nvSpPr>
          <p:spPr>
            <a:xfrm>
              <a:off x="3077294" y="4429005"/>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190" name="Straight Connector 189">
              <a:extLst>
                <a:ext uri="{FF2B5EF4-FFF2-40B4-BE49-F238E27FC236}">
                  <a16:creationId xmlns:a16="http://schemas.microsoft.com/office/drawing/2014/main" id="{671A9794-3446-48A8-8851-A4F39FBE25AA}"/>
                </a:ext>
              </a:extLst>
            </p:cNvPr>
            <p:cNvCxnSpPr/>
            <p:nvPr/>
          </p:nvCxnSpPr>
          <p:spPr>
            <a:xfrm>
              <a:off x="2850589" y="487222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1227B4D-F581-46DD-8083-02E84257EC4E}"/>
                </a:ext>
              </a:extLst>
            </p:cNvPr>
            <p:cNvCxnSpPr/>
            <p:nvPr/>
          </p:nvCxnSpPr>
          <p:spPr>
            <a:xfrm>
              <a:off x="2850589" y="478245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B703037-EB8E-4B86-9DFE-F21A1D0C23D7}"/>
                </a:ext>
              </a:extLst>
            </p:cNvPr>
            <p:cNvCxnSpPr/>
            <p:nvPr/>
          </p:nvCxnSpPr>
          <p:spPr>
            <a:xfrm>
              <a:off x="2850589" y="469268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4E01696-AE88-48B4-ADF2-79E5CD8054D5}"/>
                </a:ext>
              </a:extLst>
            </p:cNvPr>
            <p:cNvCxnSpPr/>
            <p:nvPr/>
          </p:nvCxnSpPr>
          <p:spPr>
            <a:xfrm>
              <a:off x="2850589" y="460291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6E179C0-1BB3-428A-8080-3425F0522546}"/>
                </a:ext>
              </a:extLst>
            </p:cNvPr>
            <p:cNvCxnSpPr/>
            <p:nvPr/>
          </p:nvCxnSpPr>
          <p:spPr>
            <a:xfrm>
              <a:off x="2850589" y="4516470"/>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0BC7DC72-72FB-4C47-A40C-B049392457A2}"/>
                </a:ext>
              </a:extLst>
            </p:cNvPr>
            <p:cNvCxnSpPr/>
            <p:nvPr/>
          </p:nvCxnSpPr>
          <p:spPr>
            <a:xfrm>
              <a:off x="2501765" y="4697574"/>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82AF9EE-DAE4-4762-B407-1EB5528D45C5}"/>
                </a:ext>
              </a:extLst>
            </p:cNvPr>
            <p:cNvCxnSpPr>
              <a:cxnSpLocks/>
            </p:cNvCxnSpPr>
            <p:nvPr/>
          </p:nvCxnSpPr>
          <p:spPr>
            <a:xfrm>
              <a:off x="3999651" y="4345830"/>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DA737EA-AA4D-41C8-8B66-E3145E680776}"/>
                </a:ext>
              </a:extLst>
            </p:cNvPr>
            <p:cNvCxnSpPr>
              <a:cxnSpLocks/>
            </p:cNvCxnSpPr>
            <p:nvPr/>
          </p:nvCxnSpPr>
          <p:spPr>
            <a:xfrm>
              <a:off x="3861589" y="4345830"/>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0809E5A-DDDA-409D-A158-BB797BFB25C5}"/>
                </a:ext>
              </a:extLst>
            </p:cNvPr>
            <p:cNvCxnSpPr>
              <a:cxnSpLocks/>
            </p:cNvCxnSpPr>
            <p:nvPr/>
          </p:nvCxnSpPr>
          <p:spPr>
            <a:xfrm>
              <a:off x="3712137" y="4340619"/>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70707DDB-C359-43BA-BE09-E48620428E38}"/>
                </a:ext>
              </a:extLst>
            </p:cNvPr>
            <p:cNvSpPr/>
            <p:nvPr/>
          </p:nvSpPr>
          <p:spPr>
            <a:xfrm>
              <a:off x="3599763" y="4428927"/>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0" name="Multiplication Sign 199">
              <a:extLst>
                <a:ext uri="{FF2B5EF4-FFF2-40B4-BE49-F238E27FC236}">
                  <a16:creationId xmlns:a16="http://schemas.microsoft.com/office/drawing/2014/main" id="{D9DDB85A-4E1B-4497-9867-50F817812167}"/>
                </a:ext>
              </a:extLst>
            </p:cNvPr>
            <p:cNvSpPr/>
            <p:nvPr/>
          </p:nvSpPr>
          <p:spPr>
            <a:xfrm>
              <a:off x="3639852" y="4617359"/>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415" name="Group 414">
            <a:extLst>
              <a:ext uri="{FF2B5EF4-FFF2-40B4-BE49-F238E27FC236}">
                <a16:creationId xmlns:a16="http://schemas.microsoft.com/office/drawing/2014/main" id="{DEE4DA7D-9A5E-4B6C-B40E-8A6074C21918}"/>
              </a:ext>
            </a:extLst>
          </p:cNvPr>
          <p:cNvGrpSpPr/>
          <p:nvPr/>
        </p:nvGrpSpPr>
        <p:grpSpPr>
          <a:xfrm>
            <a:off x="2501765" y="5216642"/>
            <a:ext cx="1927350" cy="742220"/>
            <a:chOff x="2501765" y="5216642"/>
            <a:chExt cx="1927350" cy="742220"/>
          </a:xfrm>
        </p:grpSpPr>
        <p:sp>
          <p:nvSpPr>
            <p:cNvPr id="201" name="Rectangle 200">
              <a:extLst>
                <a:ext uri="{FF2B5EF4-FFF2-40B4-BE49-F238E27FC236}">
                  <a16:creationId xmlns:a16="http://schemas.microsoft.com/office/drawing/2014/main" id="{E77DF595-6E43-4355-8B1A-5AE254AE8B19}"/>
                </a:ext>
              </a:extLst>
            </p:cNvPr>
            <p:cNvSpPr/>
            <p:nvPr/>
          </p:nvSpPr>
          <p:spPr>
            <a:xfrm>
              <a:off x="3077294" y="5305028"/>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02" name="Straight Connector 201">
              <a:extLst>
                <a:ext uri="{FF2B5EF4-FFF2-40B4-BE49-F238E27FC236}">
                  <a16:creationId xmlns:a16="http://schemas.microsoft.com/office/drawing/2014/main" id="{BF3F5B89-6450-4297-A3D7-F599C412053E}"/>
                </a:ext>
              </a:extLst>
            </p:cNvPr>
            <p:cNvCxnSpPr/>
            <p:nvPr/>
          </p:nvCxnSpPr>
          <p:spPr>
            <a:xfrm>
              <a:off x="2850589" y="574824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6C01CAF3-1CFD-46D1-8ACF-8B71B6CC023F}"/>
                </a:ext>
              </a:extLst>
            </p:cNvPr>
            <p:cNvCxnSpPr/>
            <p:nvPr/>
          </p:nvCxnSpPr>
          <p:spPr>
            <a:xfrm>
              <a:off x="2850589" y="565847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5D04A50C-12BA-4890-A751-B8B708A6808A}"/>
                </a:ext>
              </a:extLst>
            </p:cNvPr>
            <p:cNvCxnSpPr/>
            <p:nvPr/>
          </p:nvCxnSpPr>
          <p:spPr>
            <a:xfrm>
              <a:off x="2850589" y="556870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C05F112-97E0-48B7-B37A-63710419C7CA}"/>
                </a:ext>
              </a:extLst>
            </p:cNvPr>
            <p:cNvCxnSpPr/>
            <p:nvPr/>
          </p:nvCxnSpPr>
          <p:spPr>
            <a:xfrm>
              <a:off x="2850589" y="547893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43A51EF-220D-4DF6-92B2-E01CD4B75320}"/>
                </a:ext>
              </a:extLst>
            </p:cNvPr>
            <p:cNvCxnSpPr/>
            <p:nvPr/>
          </p:nvCxnSpPr>
          <p:spPr>
            <a:xfrm>
              <a:off x="2850589" y="539249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73B5E1D4-FD83-443F-A5A2-AF979E0CB7AB}"/>
                </a:ext>
              </a:extLst>
            </p:cNvPr>
            <p:cNvCxnSpPr/>
            <p:nvPr/>
          </p:nvCxnSpPr>
          <p:spPr>
            <a:xfrm>
              <a:off x="2501765" y="5573597"/>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1FAA959-D8F2-4025-8EF0-30097C0F40ED}"/>
                </a:ext>
              </a:extLst>
            </p:cNvPr>
            <p:cNvCxnSpPr>
              <a:cxnSpLocks/>
            </p:cNvCxnSpPr>
            <p:nvPr/>
          </p:nvCxnSpPr>
          <p:spPr>
            <a:xfrm>
              <a:off x="3999651" y="5221853"/>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2AD1A36-85AF-4DE0-B3C6-754DA76AF904}"/>
                </a:ext>
              </a:extLst>
            </p:cNvPr>
            <p:cNvCxnSpPr>
              <a:cxnSpLocks/>
            </p:cNvCxnSpPr>
            <p:nvPr/>
          </p:nvCxnSpPr>
          <p:spPr>
            <a:xfrm>
              <a:off x="3861589" y="5221853"/>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61A4644-F6BE-44D7-933B-BC5AEBCB5AD7}"/>
                </a:ext>
              </a:extLst>
            </p:cNvPr>
            <p:cNvCxnSpPr>
              <a:cxnSpLocks/>
            </p:cNvCxnSpPr>
            <p:nvPr/>
          </p:nvCxnSpPr>
          <p:spPr>
            <a:xfrm>
              <a:off x="3712137" y="5216642"/>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CEBCDC25-4EB3-4249-82AF-00D6798880D8}"/>
                </a:ext>
              </a:extLst>
            </p:cNvPr>
            <p:cNvSpPr/>
            <p:nvPr/>
          </p:nvSpPr>
          <p:spPr>
            <a:xfrm>
              <a:off x="3599763" y="5304950"/>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2" name="Multiplication Sign 211">
              <a:extLst>
                <a:ext uri="{FF2B5EF4-FFF2-40B4-BE49-F238E27FC236}">
                  <a16:creationId xmlns:a16="http://schemas.microsoft.com/office/drawing/2014/main" id="{BDAE7346-082F-4DE4-B75B-5CC91C323BAE}"/>
                </a:ext>
              </a:extLst>
            </p:cNvPr>
            <p:cNvSpPr/>
            <p:nvPr/>
          </p:nvSpPr>
          <p:spPr>
            <a:xfrm>
              <a:off x="3639852" y="5590366"/>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416" name="Group 415">
            <a:extLst>
              <a:ext uri="{FF2B5EF4-FFF2-40B4-BE49-F238E27FC236}">
                <a16:creationId xmlns:a16="http://schemas.microsoft.com/office/drawing/2014/main" id="{A2DC2DAE-D8E1-4865-B205-6118ACDAA4CD}"/>
              </a:ext>
            </a:extLst>
          </p:cNvPr>
          <p:cNvGrpSpPr/>
          <p:nvPr/>
        </p:nvGrpSpPr>
        <p:grpSpPr>
          <a:xfrm>
            <a:off x="2501765" y="6112891"/>
            <a:ext cx="1927350" cy="742220"/>
            <a:chOff x="2501765" y="6112891"/>
            <a:chExt cx="1927350" cy="742220"/>
          </a:xfrm>
        </p:grpSpPr>
        <p:sp>
          <p:nvSpPr>
            <p:cNvPr id="213" name="Rectangle 212">
              <a:extLst>
                <a:ext uri="{FF2B5EF4-FFF2-40B4-BE49-F238E27FC236}">
                  <a16:creationId xmlns:a16="http://schemas.microsoft.com/office/drawing/2014/main" id="{BD014021-3257-46F6-8D11-8FC9134EFF19}"/>
                </a:ext>
              </a:extLst>
            </p:cNvPr>
            <p:cNvSpPr/>
            <p:nvPr/>
          </p:nvSpPr>
          <p:spPr>
            <a:xfrm>
              <a:off x="3077294" y="6201277"/>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14" name="Straight Connector 213">
              <a:extLst>
                <a:ext uri="{FF2B5EF4-FFF2-40B4-BE49-F238E27FC236}">
                  <a16:creationId xmlns:a16="http://schemas.microsoft.com/office/drawing/2014/main" id="{2777322E-4028-4B05-AC10-7938E533CBC9}"/>
                </a:ext>
              </a:extLst>
            </p:cNvPr>
            <p:cNvCxnSpPr/>
            <p:nvPr/>
          </p:nvCxnSpPr>
          <p:spPr>
            <a:xfrm>
              <a:off x="2850589" y="664449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C0B810C-317B-4984-BDE7-13DD9F2E5446}"/>
                </a:ext>
              </a:extLst>
            </p:cNvPr>
            <p:cNvCxnSpPr/>
            <p:nvPr/>
          </p:nvCxnSpPr>
          <p:spPr>
            <a:xfrm>
              <a:off x="2850589" y="655472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6488795-6F13-41BD-8466-5E9ED42DA055}"/>
                </a:ext>
              </a:extLst>
            </p:cNvPr>
            <p:cNvCxnSpPr/>
            <p:nvPr/>
          </p:nvCxnSpPr>
          <p:spPr>
            <a:xfrm>
              <a:off x="2850589" y="646495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1938CE5-2759-4104-83B9-0A0E05E4098E}"/>
                </a:ext>
              </a:extLst>
            </p:cNvPr>
            <p:cNvCxnSpPr/>
            <p:nvPr/>
          </p:nvCxnSpPr>
          <p:spPr>
            <a:xfrm>
              <a:off x="2850589" y="637518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90ADCFD-9284-4A29-8D79-36424268AAC8}"/>
                </a:ext>
              </a:extLst>
            </p:cNvPr>
            <p:cNvCxnSpPr/>
            <p:nvPr/>
          </p:nvCxnSpPr>
          <p:spPr>
            <a:xfrm>
              <a:off x="2850589" y="628874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479DFBB1-FC14-4AA1-8232-30C9651A4BBE}"/>
                </a:ext>
              </a:extLst>
            </p:cNvPr>
            <p:cNvCxnSpPr/>
            <p:nvPr/>
          </p:nvCxnSpPr>
          <p:spPr>
            <a:xfrm>
              <a:off x="2501765" y="6469846"/>
              <a:ext cx="2578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B5B52F0-7C12-489C-A328-3E7A6E518013}"/>
                </a:ext>
              </a:extLst>
            </p:cNvPr>
            <p:cNvCxnSpPr>
              <a:cxnSpLocks/>
            </p:cNvCxnSpPr>
            <p:nvPr/>
          </p:nvCxnSpPr>
          <p:spPr>
            <a:xfrm>
              <a:off x="3999651" y="6118102"/>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5C9ACDC6-703E-4158-91A7-5E3EA13BCA5A}"/>
                </a:ext>
              </a:extLst>
            </p:cNvPr>
            <p:cNvCxnSpPr>
              <a:cxnSpLocks/>
            </p:cNvCxnSpPr>
            <p:nvPr/>
          </p:nvCxnSpPr>
          <p:spPr>
            <a:xfrm>
              <a:off x="3861589" y="6118102"/>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F584A4C-3B81-4E2F-9481-1FEB4B14529A}"/>
                </a:ext>
              </a:extLst>
            </p:cNvPr>
            <p:cNvCxnSpPr>
              <a:cxnSpLocks/>
            </p:cNvCxnSpPr>
            <p:nvPr/>
          </p:nvCxnSpPr>
          <p:spPr>
            <a:xfrm>
              <a:off x="3712137" y="6112891"/>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766B8D29-5190-4100-83F8-BE30FE3586D4}"/>
                </a:ext>
              </a:extLst>
            </p:cNvPr>
            <p:cNvSpPr/>
            <p:nvPr/>
          </p:nvSpPr>
          <p:spPr>
            <a:xfrm>
              <a:off x="3599763" y="6201199"/>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4" name="Multiplication Sign 223">
              <a:extLst>
                <a:ext uri="{FF2B5EF4-FFF2-40B4-BE49-F238E27FC236}">
                  <a16:creationId xmlns:a16="http://schemas.microsoft.com/office/drawing/2014/main" id="{3F500DB1-585F-46A3-AECD-38F183A4A81F}"/>
                </a:ext>
              </a:extLst>
            </p:cNvPr>
            <p:cNvSpPr/>
            <p:nvPr/>
          </p:nvSpPr>
          <p:spPr>
            <a:xfrm>
              <a:off x="3639852" y="6569743"/>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401" name="Group 400">
            <a:extLst>
              <a:ext uri="{FF2B5EF4-FFF2-40B4-BE49-F238E27FC236}">
                <a16:creationId xmlns:a16="http://schemas.microsoft.com/office/drawing/2014/main" id="{AAAD4515-956C-47A6-8E1C-F24F18A68DF3}"/>
              </a:ext>
            </a:extLst>
          </p:cNvPr>
          <p:cNvGrpSpPr/>
          <p:nvPr/>
        </p:nvGrpSpPr>
        <p:grpSpPr>
          <a:xfrm>
            <a:off x="4640919" y="2576623"/>
            <a:ext cx="1578526" cy="742220"/>
            <a:chOff x="4640919" y="2576623"/>
            <a:chExt cx="1578526" cy="742220"/>
          </a:xfrm>
        </p:grpSpPr>
        <p:sp>
          <p:nvSpPr>
            <p:cNvPr id="225" name="Rectangle 224">
              <a:extLst>
                <a:ext uri="{FF2B5EF4-FFF2-40B4-BE49-F238E27FC236}">
                  <a16:creationId xmlns:a16="http://schemas.microsoft.com/office/drawing/2014/main" id="{D6A04B64-F5CA-4C9A-A272-21C424E8E0C7}"/>
                </a:ext>
              </a:extLst>
            </p:cNvPr>
            <p:cNvSpPr/>
            <p:nvPr/>
          </p:nvSpPr>
          <p:spPr>
            <a:xfrm>
              <a:off x="4867624" y="2665009"/>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26" name="Straight Connector 225">
              <a:extLst>
                <a:ext uri="{FF2B5EF4-FFF2-40B4-BE49-F238E27FC236}">
                  <a16:creationId xmlns:a16="http://schemas.microsoft.com/office/drawing/2014/main" id="{5F8191B4-8478-45B8-AC4E-C033297647E8}"/>
                </a:ext>
              </a:extLst>
            </p:cNvPr>
            <p:cNvCxnSpPr/>
            <p:nvPr/>
          </p:nvCxnSpPr>
          <p:spPr>
            <a:xfrm>
              <a:off x="4640919" y="310822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C4EF7FE-7C26-45B8-8F54-2CF72228DA39}"/>
                </a:ext>
              </a:extLst>
            </p:cNvPr>
            <p:cNvCxnSpPr/>
            <p:nvPr/>
          </p:nvCxnSpPr>
          <p:spPr>
            <a:xfrm>
              <a:off x="4640919" y="301845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78BAC15-3D7E-4994-A81A-75D066236224}"/>
                </a:ext>
              </a:extLst>
            </p:cNvPr>
            <p:cNvCxnSpPr/>
            <p:nvPr/>
          </p:nvCxnSpPr>
          <p:spPr>
            <a:xfrm>
              <a:off x="4640919" y="292868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95B9898-8ABF-4134-882C-9A202A8E74DE}"/>
                </a:ext>
              </a:extLst>
            </p:cNvPr>
            <p:cNvCxnSpPr/>
            <p:nvPr/>
          </p:nvCxnSpPr>
          <p:spPr>
            <a:xfrm>
              <a:off x="4640919" y="283891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AD98386-8FA6-4C78-92D0-B27A3B66908C}"/>
                </a:ext>
              </a:extLst>
            </p:cNvPr>
            <p:cNvCxnSpPr/>
            <p:nvPr/>
          </p:nvCxnSpPr>
          <p:spPr>
            <a:xfrm>
              <a:off x="4640919" y="275247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5221FACD-6EE3-4E2A-8E63-9605406962FF}"/>
                </a:ext>
              </a:extLst>
            </p:cNvPr>
            <p:cNvCxnSpPr>
              <a:cxnSpLocks/>
            </p:cNvCxnSpPr>
            <p:nvPr/>
          </p:nvCxnSpPr>
          <p:spPr>
            <a:xfrm>
              <a:off x="5789981" y="2581834"/>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75E1894-0279-4E87-B8F0-8C12A6389CD7}"/>
                </a:ext>
              </a:extLst>
            </p:cNvPr>
            <p:cNvCxnSpPr>
              <a:cxnSpLocks/>
            </p:cNvCxnSpPr>
            <p:nvPr/>
          </p:nvCxnSpPr>
          <p:spPr>
            <a:xfrm>
              <a:off x="5651919" y="2581834"/>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A81D013-B59D-4DAB-9DBA-404AB86153DF}"/>
                </a:ext>
              </a:extLst>
            </p:cNvPr>
            <p:cNvCxnSpPr>
              <a:cxnSpLocks/>
            </p:cNvCxnSpPr>
            <p:nvPr/>
          </p:nvCxnSpPr>
          <p:spPr>
            <a:xfrm>
              <a:off x="5502467" y="2576623"/>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2387565C-CE32-4EC2-92CC-68A0905D5DB6}"/>
                </a:ext>
              </a:extLst>
            </p:cNvPr>
            <p:cNvSpPr/>
            <p:nvPr/>
          </p:nvSpPr>
          <p:spPr>
            <a:xfrm>
              <a:off x="5390093" y="2664931"/>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5" name="Multiplication Sign 234">
              <a:extLst>
                <a:ext uri="{FF2B5EF4-FFF2-40B4-BE49-F238E27FC236}">
                  <a16:creationId xmlns:a16="http://schemas.microsoft.com/office/drawing/2014/main" id="{81C665E3-A259-4342-BAD6-499AF2E593F6}"/>
                </a:ext>
              </a:extLst>
            </p:cNvPr>
            <p:cNvSpPr/>
            <p:nvPr/>
          </p:nvSpPr>
          <p:spPr>
            <a:xfrm>
              <a:off x="5573057" y="2680188"/>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400" name="Group 399">
            <a:extLst>
              <a:ext uri="{FF2B5EF4-FFF2-40B4-BE49-F238E27FC236}">
                <a16:creationId xmlns:a16="http://schemas.microsoft.com/office/drawing/2014/main" id="{9DAD26EE-5BE3-4214-9D29-19185F5F760F}"/>
              </a:ext>
            </a:extLst>
          </p:cNvPr>
          <p:cNvGrpSpPr/>
          <p:nvPr/>
        </p:nvGrpSpPr>
        <p:grpSpPr>
          <a:xfrm>
            <a:off x="4640919" y="3459900"/>
            <a:ext cx="1578526" cy="742220"/>
            <a:chOff x="4640919" y="3459900"/>
            <a:chExt cx="1578526" cy="742220"/>
          </a:xfrm>
        </p:grpSpPr>
        <p:sp>
          <p:nvSpPr>
            <p:cNvPr id="236" name="Rectangle 235">
              <a:extLst>
                <a:ext uri="{FF2B5EF4-FFF2-40B4-BE49-F238E27FC236}">
                  <a16:creationId xmlns:a16="http://schemas.microsoft.com/office/drawing/2014/main" id="{ACE9559A-C34D-4EA8-9A43-CDA2D4B98F76}"/>
                </a:ext>
              </a:extLst>
            </p:cNvPr>
            <p:cNvSpPr/>
            <p:nvPr/>
          </p:nvSpPr>
          <p:spPr>
            <a:xfrm>
              <a:off x="4867624" y="3548286"/>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37" name="Straight Connector 236">
              <a:extLst>
                <a:ext uri="{FF2B5EF4-FFF2-40B4-BE49-F238E27FC236}">
                  <a16:creationId xmlns:a16="http://schemas.microsoft.com/office/drawing/2014/main" id="{7188A2BF-E0BA-48C3-9E4A-5D8985D22A10}"/>
                </a:ext>
              </a:extLst>
            </p:cNvPr>
            <p:cNvCxnSpPr/>
            <p:nvPr/>
          </p:nvCxnSpPr>
          <p:spPr>
            <a:xfrm>
              <a:off x="4640919" y="399150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298AB7DD-FEC6-4011-8978-F1D033547C50}"/>
                </a:ext>
              </a:extLst>
            </p:cNvPr>
            <p:cNvCxnSpPr/>
            <p:nvPr/>
          </p:nvCxnSpPr>
          <p:spPr>
            <a:xfrm>
              <a:off x="4640919" y="390173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02A7C55-2070-4ED5-9A8B-A85FB8B9FA0C}"/>
                </a:ext>
              </a:extLst>
            </p:cNvPr>
            <p:cNvCxnSpPr/>
            <p:nvPr/>
          </p:nvCxnSpPr>
          <p:spPr>
            <a:xfrm>
              <a:off x="4640919" y="381196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59B8292F-5CDC-44CF-9E54-A3156529AC12}"/>
                </a:ext>
              </a:extLst>
            </p:cNvPr>
            <p:cNvCxnSpPr/>
            <p:nvPr/>
          </p:nvCxnSpPr>
          <p:spPr>
            <a:xfrm>
              <a:off x="4640919" y="372219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9741FE9-5F6E-4EE8-AB16-3DCFE9126F2B}"/>
                </a:ext>
              </a:extLst>
            </p:cNvPr>
            <p:cNvCxnSpPr/>
            <p:nvPr/>
          </p:nvCxnSpPr>
          <p:spPr>
            <a:xfrm>
              <a:off x="4640919" y="363575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D36BA78-C100-4AB2-8BB5-C68D2D55D3D6}"/>
                </a:ext>
              </a:extLst>
            </p:cNvPr>
            <p:cNvCxnSpPr>
              <a:cxnSpLocks/>
            </p:cNvCxnSpPr>
            <p:nvPr/>
          </p:nvCxnSpPr>
          <p:spPr>
            <a:xfrm>
              <a:off x="5789981" y="3465111"/>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A546C888-C4EA-44C7-B86F-9744CDECAED8}"/>
                </a:ext>
              </a:extLst>
            </p:cNvPr>
            <p:cNvCxnSpPr>
              <a:cxnSpLocks/>
            </p:cNvCxnSpPr>
            <p:nvPr/>
          </p:nvCxnSpPr>
          <p:spPr>
            <a:xfrm>
              <a:off x="5651919" y="3465111"/>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96A18E01-84D1-4B40-AA1F-CE8E653704DF}"/>
                </a:ext>
              </a:extLst>
            </p:cNvPr>
            <p:cNvCxnSpPr>
              <a:cxnSpLocks/>
            </p:cNvCxnSpPr>
            <p:nvPr/>
          </p:nvCxnSpPr>
          <p:spPr>
            <a:xfrm>
              <a:off x="5502467" y="3459900"/>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245" name="Rectangle 244">
              <a:extLst>
                <a:ext uri="{FF2B5EF4-FFF2-40B4-BE49-F238E27FC236}">
                  <a16:creationId xmlns:a16="http://schemas.microsoft.com/office/drawing/2014/main" id="{1E5B9512-B69F-435A-BB9D-8098F7336127}"/>
                </a:ext>
              </a:extLst>
            </p:cNvPr>
            <p:cNvSpPr/>
            <p:nvPr/>
          </p:nvSpPr>
          <p:spPr>
            <a:xfrm>
              <a:off x="5390093" y="3548208"/>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6" name="Multiplication Sign 245">
              <a:extLst>
                <a:ext uri="{FF2B5EF4-FFF2-40B4-BE49-F238E27FC236}">
                  <a16:creationId xmlns:a16="http://schemas.microsoft.com/office/drawing/2014/main" id="{058767D7-DE37-44D9-BECE-1159A1CE740B}"/>
                </a:ext>
              </a:extLst>
            </p:cNvPr>
            <p:cNvSpPr/>
            <p:nvPr/>
          </p:nvSpPr>
          <p:spPr>
            <a:xfrm>
              <a:off x="5573057" y="3653516"/>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99" name="Group 398">
            <a:extLst>
              <a:ext uri="{FF2B5EF4-FFF2-40B4-BE49-F238E27FC236}">
                <a16:creationId xmlns:a16="http://schemas.microsoft.com/office/drawing/2014/main" id="{9F4FF9E4-90E7-40FB-894B-2B52B7EAE05E}"/>
              </a:ext>
            </a:extLst>
          </p:cNvPr>
          <p:cNvGrpSpPr/>
          <p:nvPr/>
        </p:nvGrpSpPr>
        <p:grpSpPr>
          <a:xfrm>
            <a:off x="4640919" y="4340619"/>
            <a:ext cx="1578526" cy="742220"/>
            <a:chOff x="4640919" y="4340619"/>
            <a:chExt cx="1578526" cy="742220"/>
          </a:xfrm>
        </p:grpSpPr>
        <p:sp>
          <p:nvSpPr>
            <p:cNvPr id="247" name="Rectangle 246">
              <a:extLst>
                <a:ext uri="{FF2B5EF4-FFF2-40B4-BE49-F238E27FC236}">
                  <a16:creationId xmlns:a16="http://schemas.microsoft.com/office/drawing/2014/main" id="{8F1FEE6C-AD71-48AD-A90B-D5A01572EF1E}"/>
                </a:ext>
              </a:extLst>
            </p:cNvPr>
            <p:cNvSpPr/>
            <p:nvPr/>
          </p:nvSpPr>
          <p:spPr>
            <a:xfrm>
              <a:off x="4867624" y="4429005"/>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48" name="Straight Connector 247">
              <a:extLst>
                <a:ext uri="{FF2B5EF4-FFF2-40B4-BE49-F238E27FC236}">
                  <a16:creationId xmlns:a16="http://schemas.microsoft.com/office/drawing/2014/main" id="{299AB153-CA4F-4807-814A-995A0ECC6CEB}"/>
                </a:ext>
              </a:extLst>
            </p:cNvPr>
            <p:cNvCxnSpPr/>
            <p:nvPr/>
          </p:nvCxnSpPr>
          <p:spPr>
            <a:xfrm>
              <a:off x="4640919" y="487222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EFDFEF9-AEB1-490E-BF90-E8B8CBEFEC1B}"/>
                </a:ext>
              </a:extLst>
            </p:cNvPr>
            <p:cNvCxnSpPr/>
            <p:nvPr/>
          </p:nvCxnSpPr>
          <p:spPr>
            <a:xfrm>
              <a:off x="4640919" y="478245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3135818-A434-4791-8A14-88A9837EA983}"/>
                </a:ext>
              </a:extLst>
            </p:cNvPr>
            <p:cNvCxnSpPr/>
            <p:nvPr/>
          </p:nvCxnSpPr>
          <p:spPr>
            <a:xfrm>
              <a:off x="4640919" y="469268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129394C6-23AE-4A0F-B12C-C5D62CAC800B}"/>
                </a:ext>
              </a:extLst>
            </p:cNvPr>
            <p:cNvCxnSpPr/>
            <p:nvPr/>
          </p:nvCxnSpPr>
          <p:spPr>
            <a:xfrm>
              <a:off x="4640919" y="460291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A5467B31-4117-4ADA-A99E-4ECEF62C2CC6}"/>
                </a:ext>
              </a:extLst>
            </p:cNvPr>
            <p:cNvCxnSpPr/>
            <p:nvPr/>
          </p:nvCxnSpPr>
          <p:spPr>
            <a:xfrm>
              <a:off x="4640919" y="4516470"/>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3F1EF5EC-C517-49FB-BF36-E4E3682B3972}"/>
                </a:ext>
              </a:extLst>
            </p:cNvPr>
            <p:cNvCxnSpPr>
              <a:cxnSpLocks/>
            </p:cNvCxnSpPr>
            <p:nvPr/>
          </p:nvCxnSpPr>
          <p:spPr>
            <a:xfrm>
              <a:off x="5789981" y="4345830"/>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6CA11BAC-9C8D-4566-B62D-29AE661B6439}"/>
                </a:ext>
              </a:extLst>
            </p:cNvPr>
            <p:cNvCxnSpPr>
              <a:cxnSpLocks/>
            </p:cNvCxnSpPr>
            <p:nvPr/>
          </p:nvCxnSpPr>
          <p:spPr>
            <a:xfrm>
              <a:off x="5651919" y="4345830"/>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09C8C359-5736-4F4D-830C-449B5C338204}"/>
                </a:ext>
              </a:extLst>
            </p:cNvPr>
            <p:cNvCxnSpPr>
              <a:cxnSpLocks/>
            </p:cNvCxnSpPr>
            <p:nvPr/>
          </p:nvCxnSpPr>
          <p:spPr>
            <a:xfrm>
              <a:off x="5502467" y="4340619"/>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256" name="Rectangle 255">
              <a:extLst>
                <a:ext uri="{FF2B5EF4-FFF2-40B4-BE49-F238E27FC236}">
                  <a16:creationId xmlns:a16="http://schemas.microsoft.com/office/drawing/2014/main" id="{C6ED3B83-7174-4CCF-A75D-64F8AD27F15F}"/>
                </a:ext>
              </a:extLst>
            </p:cNvPr>
            <p:cNvSpPr/>
            <p:nvPr/>
          </p:nvSpPr>
          <p:spPr>
            <a:xfrm>
              <a:off x="5390093" y="4428927"/>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7" name="Multiplication Sign 256">
              <a:extLst>
                <a:ext uri="{FF2B5EF4-FFF2-40B4-BE49-F238E27FC236}">
                  <a16:creationId xmlns:a16="http://schemas.microsoft.com/office/drawing/2014/main" id="{5F0AE761-5DA8-46F4-A270-7415B5597CDA}"/>
                </a:ext>
              </a:extLst>
            </p:cNvPr>
            <p:cNvSpPr/>
            <p:nvPr/>
          </p:nvSpPr>
          <p:spPr>
            <a:xfrm>
              <a:off x="5573057" y="4617359"/>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98" name="Group 397">
            <a:extLst>
              <a:ext uri="{FF2B5EF4-FFF2-40B4-BE49-F238E27FC236}">
                <a16:creationId xmlns:a16="http://schemas.microsoft.com/office/drawing/2014/main" id="{A1A37FDF-EA55-4F12-9DCE-7D9CAA4DAE1E}"/>
              </a:ext>
            </a:extLst>
          </p:cNvPr>
          <p:cNvGrpSpPr/>
          <p:nvPr/>
        </p:nvGrpSpPr>
        <p:grpSpPr>
          <a:xfrm>
            <a:off x="4640919" y="5216642"/>
            <a:ext cx="1578526" cy="742220"/>
            <a:chOff x="4640919" y="5216642"/>
            <a:chExt cx="1578526" cy="742220"/>
          </a:xfrm>
        </p:grpSpPr>
        <p:sp>
          <p:nvSpPr>
            <p:cNvPr id="258" name="Rectangle 257">
              <a:extLst>
                <a:ext uri="{FF2B5EF4-FFF2-40B4-BE49-F238E27FC236}">
                  <a16:creationId xmlns:a16="http://schemas.microsoft.com/office/drawing/2014/main" id="{AD4B7AF3-F957-438E-81F7-F8BB437FE974}"/>
                </a:ext>
              </a:extLst>
            </p:cNvPr>
            <p:cNvSpPr/>
            <p:nvPr/>
          </p:nvSpPr>
          <p:spPr>
            <a:xfrm>
              <a:off x="4867624" y="5305028"/>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59" name="Straight Connector 258">
              <a:extLst>
                <a:ext uri="{FF2B5EF4-FFF2-40B4-BE49-F238E27FC236}">
                  <a16:creationId xmlns:a16="http://schemas.microsoft.com/office/drawing/2014/main" id="{9CCCB179-B67D-4285-BAF8-4B5E49813A06}"/>
                </a:ext>
              </a:extLst>
            </p:cNvPr>
            <p:cNvCxnSpPr/>
            <p:nvPr/>
          </p:nvCxnSpPr>
          <p:spPr>
            <a:xfrm>
              <a:off x="4640919" y="574824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EBBC1D2A-0EA7-4C15-A426-704B1E560452}"/>
                </a:ext>
              </a:extLst>
            </p:cNvPr>
            <p:cNvCxnSpPr/>
            <p:nvPr/>
          </p:nvCxnSpPr>
          <p:spPr>
            <a:xfrm>
              <a:off x="4640919" y="565847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6018BA2-B7AD-4639-824E-DAB836716F0F}"/>
                </a:ext>
              </a:extLst>
            </p:cNvPr>
            <p:cNvCxnSpPr/>
            <p:nvPr/>
          </p:nvCxnSpPr>
          <p:spPr>
            <a:xfrm>
              <a:off x="4640919" y="556870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BB339859-109A-4348-873B-285C61197AF5}"/>
                </a:ext>
              </a:extLst>
            </p:cNvPr>
            <p:cNvCxnSpPr/>
            <p:nvPr/>
          </p:nvCxnSpPr>
          <p:spPr>
            <a:xfrm>
              <a:off x="4640919" y="547893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89F946D-5F06-4626-8787-B82542212741}"/>
                </a:ext>
              </a:extLst>
            </p:cNvPr>
            <p:cNvCxnSpPr/>
            <p:nvPr/>
          </p:nvCxnSpPr>
          <p:spPr>
            <a:xfrm>
              <a:off x="4640919" y="539249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8FEF5D94-0FED-4C25-A2DE-66216A076E2E}"/>
                </a:ext>
              </a:extLst>
            </p:cNvPr>
            <p:cNvCxnSpPr>
              <a:cxnSpLocks/>
            </p:cNvCxnSpPr>
            <p:nvPr/>
          </p:nvCxnSpPr>
          <p:spPr>
            <a:xfrm>
              <a:off x="5789981" y="5221853"/>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3EABE50-4677-4517-B701-AF4D67635F13}"/>
                </a:ext>
              </a:extLst>
            </p:cNvPr>
            <p:cNvCxnSpPr>
              <a:cxnSpLocks/>
            </p:cNvCxnSpPr>
            <p:nvPr/>
          </p:nvCxnSpPr>
          <p:spPr>
            <a:xfrm>
              <a:off x="5651919" y="5221853"/>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2D7A65C7-4F9A-42D2-8BC4-5B95DA3E11A6}"/>
                </a:ext>
              </a:extLst>
            </p:cNvPr>
            <p:cNvCxnSpPr>
              <a:cxnSpLocks/>
            </p:cNvCxnSpPr>
            <p:nvPr/>
          </p:nvCxnSpPr>
          <p:spPr>
            <a:xfrm>
              <a:off x="5502467" y="5216642"/>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267" name="Rectangle 266">
              <a:extLst>
                <a:ext uri="{FF2B5EF4-FFF2-40B4-BE49-F238E27FC236}">
                  <a16:creationId xmlns:a16="http://schemas.microsoft.com/office/drawing/2014/main" id="{DBB07AC7-B283-4DC0-820D-37296A1A7C6D}"/>
                </a:ext>
              </a:extLst>
            </p:cNvPr>
            <p:cNvSpPr/>
            <p:nvPr/>
          </p:nvSpPr>
          <p:spPr>
            <a:xfrm>
              <a:off x="5390093" y="5304950"/>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8" name="Multiplication Sign 267">
              <a:extLst>
                <a:ext uri="{FF2B5EF4-FFF2-40B4-BE49-F238E27FC236}">
                  <a16:creationId xmlns:a16="http://schemas.microsoft.com/office/drawing/2014/main" id="{A4C7A26A-9267-4EEA-8E1E-055D057F2088}"/>
                </a:ext>
              </a:extLst>
            </p:cNvPr>
            <p:cNvSpPr/>
            <p:nvPr/>
          </p:nvSpPr>
          <p:spPr>
            <a:xfrm>
              <a:off x="5573057" y="5590366"/>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97" name="Group 396">
            <a:extLst>
              <a:ext uri="{FF2B5EF4-FFF2-40B4-BE49-F238E27FC236}">
                <a16:creationId xmlns:a16="http://schemas.microsoft.com/office/drawing/2014/main" id="{979651A3-1714-4562-AE2B-7D9D190F25A2}"/>
              </a:ext>
            </a:extLst>
          </p:cNvPr>
          <p:cNvGrpSpPr/>
          <p:nvPr/>
        </p:nvGrpSpPr>
        <p:grpSpPr>
          <a:xfrm>
            <a:off x="4640919" y="6112891"/>
            <a:ext cx="1578526" cy="742220"/>
            <a:chOff x="4640919" y="6112891"/>
            <a:chExt cx="1578526" cy="742220"/>
          </a:xfrm>
        </p:grpSpPr>
        <p:sp>
          <p:nvSpPr>
            <p:cNvPr id="269" name="Rectangle 268">
              <a:extLst>
                <a:ext uri="{FF2B5EF4-FFF2-40B4-BE49-F238E27FC236}">
                  <a16:creationId xmlns:a16="http://schemas.microsoft.com/office/drawing/2014/main" id="{A3099079-36B8-4C78-AB81-B7D426DE5B1B}"/>
                </a:ext>
              </a:extLst>
            </p:cNvPr>
            <p:cNvSpPr/>
            <p:nvPr/>
          </p:nvSpPr>
          <p:spPr>
            <a:xfrm>
              <a:off x="4867624" y="6201277"/>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270" name="Straight Connector 269">
              <a:extLst>
                <a:ext uri="{FF2B5EF4-FFF2-40B4-BE49-F238E27FC236}">
                  <a16:creationId xmlns:a16="http://schemas.microsoft.com/office/drawing/2014/main" id="{1D66B9E2-F5F6-4588-9D62-3F586081FE46}"/>
                </a:ext>
              </a:extLst>
            </p:cNvPr>
            <p:cNvCxnSpPr/>
            <p:nvPr/>
          </p:nvCxnSpPr>
          <p:spPr>
            <a:xfrm>
              <a:off x="4640919" y="664449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E90B6E75-BEA4-45A8-988B-0B253BAA0E2A}"/>
                </a:ext>
              </a:extLst>
            </p:cNvPr>
            <p:cNvCxnSpPr/>
            <p:nvPr/>
          </p:nvCxnSpPr>
          <p:spPr>
            <a:xfrm>
              <a:off x="4640919" y="655472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B09A7BA2-8EA2-4E8C-8B79-E066E2F66B0E}"/>
                </a:ext>
              </a:extLst>
            </p:cNvPr>
            <p:cNvCxnSpPr/>
            <p:nvPr/>
          </p:nvCxnSpPr>
          <p:spPr>
            <a:xfrm>
              <a:off x="4640919" y="646495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CE83F7D-34F5-47F0-B217-0CCA45062B9C}"/>
                </a:ext>
              </a:extLst>
            </p:cNvPr>
            <p:cNvCxnSpPr/>
            <p:nvPr/>
          </p:nvCxnSpPr>
          <p:spPr>
            <a:xfrm>
              <a:off x="4640919" y="637518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2D8806F9-A42F-4ADA-9F7C-B8EA01CD3F73}"/>
                </a:ext>
              </a:extLst>
            </p:cNvPr>
            <p:cNvCxnSpPr/>
            <p:nvPr/>
          </p:nvCxnSpPr>
          <p:spPr>
            <a:xfrm>
              <a:off x="4640919" y="628874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664E09C-22E4-4B77-A580-20F9B3F040CB}"/>
                </a:ext>
              </a:extLst>
            </p:cNvPr>
            <p:cNvCxnSpPr>
              <a:cxnSpLocks/>
            </p:cNvCxnSpPr>
            <p:nvPr/>
          </p:nvCxnSpPr>
          <p:spPr>
            <a:xfrm>
              <a:off x="5789981" y="6118102"/>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298C8EB9-2380-4974-907A-1869D4EA1563}"/>
                </a:ext>
              </a:extLst>
            </p:cNvPr>
            <p:cNvCxnSpPr>
              <a:cxnSpLocks/>
            </p:cNvCxnSpPr>
            <p:nvPr/>
          </p:nvCxnSpPr>
          <p:spPr>
            <a:xfrm>
              <a:off x="5651919" y="6118102"/>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6D50FA2-6317-42B5-BD2B-686F655C394E}"/>
                </a:ext>
              </a:extLst>
            </p:cNvPr>
            <p:cNvCxnSpPr>
              <a:cxnSpLocks/>
            </p:cNvCxnSpPr>
            <p:nvPr/>
          </p:nvCxnSpPr>
          <p:spPr>
            <a:xfrm>
              <a:off x="5502467" y="6112891"/>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278" name="Rectangle 277">
              <a:extLst>
                <a:ext uri="{FF2B5EF4-FFF2-40B4-BE49-F238E27FC236}">
                  <a16:creationId xmlns:a16="http://schemas.microsoft.com/office/drawing/2014/main" id="{53C9FBEF-D7F9-48D4-881B-A38389678FE8}"/>
                </a:ext>
              </a:extLst>
            </p:cNvPr>
            <p:cNvSpPr/>
            <p:nvPr/>
          </p:nvSpPr>
          <p:spPr>
            <a:xfrm>
              <a:off x="5390093" y="6201199"/>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9" name="Multiplication Sign 278">
              <a:extLst>
                <a:ext uri="{FF2B5EF4-FFF2-40B4-BE49-F238E27FC236}">
                  <a16:creationId xmlns:a16="http://schemas.microsoft.com/office/drawing/2014/main" id="{339D00BD-DB2B-4581-9FEA-86FDAF3F2412}"/>
                </a:ext>
              </a:extLst>
            </p:cNvPr>
            <p:cNvSpPr/>
            <p:nvPr/>
          </p:nvSpPr>
          <p:spPr>
            <a:xfrm>
              <a:off x="5573057" y="6569743"/>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92" name="Group 391">
            <a:extLst>
              <a:ext uri="{FF2B5EF4-FFF2-40B4-BE49-F238E27FC236}">
                <a16:creationId xmlns:a16="http://schemas.microsoft.com/office/drawing/2014/main" id="{EA02292D-9656-45A0-A20A-64A7E68DDDAB}"/>
              </a:ext>
            </a:extLst>
          </p:cNvPr>
          <p:cNvGrpSpPr/>
          <p:nvPr/>
        </p:nvGrpSpPr>
        <p:grpSpPr>
          <a:xfrm>
            <a:off x="6440816" y="2576623"/>
            <a:ext cx="1578526" cy="742220"/>
            <a:chOff x="6440816" y="2576623"/>
            <a:chExt cx="1578526" cy="742220"/>
          </a:xfrm>
        </p:grpSpPr>
        <p:sp>
          <p:nvSpPr>
            <p:cNvPr id="335" name="Rectangle 334">
              <a:extLst>
                <a:ext uri="{FF2B5EF4-FFF2-40B4-BE49-F238E27FC236}">
                  <a16:creationId xmlns:a16="http://schemas.microsoft.com/office/drawing/2014/main" id="{4330AE22-D03E-4DFA-A1C3-FB3A13BA9E57}"/>
                </a:ext>
              </a:extLst>
            </p:cNvPr>
            <p:cNvSpPr/>
            <p:nvPr/>
          </p:nvSpPr>
          <p:spPr>
            <a:xfrm>
              <a:off x="6667521" y="2665009"/>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336" name="Straight Connector 335">
              <a:extLst>
                <a:ext uri="{FF2B5EF4-FFF2-40B4-BE49-F238E27FC236}">
                  <a16:creationId xmlns:a16="http://schemas.microsoft.com/office/drawing/2014/main" id="{6363CB66-EA6E-4842-8290-D2320980D225}"/>
                </a:ext>
              </a:extLst>
            </p:cNvPr>
            <p:cNvCxnSpPr/>
            <p:nvPr/>
          </p:nvCxnSpPr>
          <p:spPr>
            <a:xfrm>
              <a:off x="6440816" y="310822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7DF02C34-1DF0-4DA3-9566-70FFE0643AC2}"/>
                </a:ext>
              </a:extLst>
            </p:cNvPr>
            <p:cNvCxnSpPr/>
            <p:nvPr/>
          </p:nvCxnSpPr>
          <p:spPr>
            <a:xfrm>
              <a:off x="6440816" y="301845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4CD3D8C4-5567-4F3E-ABA7-D62AD66632BF}"/>
                </a:ext>
              </a:extLst>
            </p:cNvPr>
            <p:cNvCxnSpPr/>
            <p:nvPr/>
          </p:nvCxnSpPr>
          <p:spPr>
            <a:xfrm>
              <a:off x="6440816" y="292868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93BDD03C-C20E-4BFB-AF6A-798463DB277B}"/>
                </a:ext>
              </a:extLst>
            </p:cNvPr>
            <p:cNvCxnSpPr/>
            <p:nvPr/>
          </p:nvCxnSpPr>
          <p:spPr>
            <a:xfrm>
              <a:off x="6440816" y="2838918"/>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8BF7078E-F846-468D-9352-2995096FF916}"/>
                </a:ext>
              </a:extLst>
            </p:cNvPr>
            <p:cNvCxnSpPr/>
            <p:nvPr/>
          </p:nvCxnSpPr>
          <p:spPr>
            <a:xfrm>
              <a:off x="6440816" y="275247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7E5FFA72-8F90-4C21-BF83-4B14FB47056C}"/>
                </a:ext>
              </a:extLst>
            </p:cNvPr>
            <p:cNvCxnSpPr>
              <a:cxnSpLocks/>
            </p:cNvCxnSpPr>
            <p:nvPr/>
          </p:nvCxnSpPr>
          <p:spPr>
            <a:xfrm>
              <a:off x="7589878" y="2581834"/>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735DA9F3-4D59-4890-9D82-60BEB81323D0}"/>
                </a:ext>
              </a:extLst>
            </p:cNvPr>
            <p:cNvCxnSpPr>
              <a:cxnSpLocks/>
            </p:cNvCxnSpPr>
            <p:nvPr/>
          </p:nvCxnSpPr>
          <p:spPr>
            <a:xfrm>
              <a:off x="7451816" y="2581834"/>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81F71CC3-822A-4A8C-A5D6-C3917DFED1E9}"/>
                </a:ext>
              </a:extLst>
            </p:cNvPr>
            <p:cNvCxnSpPr>
              <a:cxnSpLocks/>
            </p:cNvCxnSpPr>
            <p:nvPr/>
          </p:nvCxnSpPr>
          <p:spPr>
            <a:xfrm>
              <a:off x="7302364" y="2576623"/>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344" name="Rectangle 343">
              <a:extLst>
                <a:ext uri="{FF2B5EF4-FFF2-40B4-BE49-F238E27FC236}">
                  <a16:creationId xmlns:a16="http://schemas.microsoft.com/office/drawing/2014/main" id="{E1197BB6-05D5-43D3-875B-5CF0413D52F6}"/>
                </a:ext>
              </a:extLst>
            </p:cNvPr>
            <p:cNvSpPr/>
            <p:nvPr/>
          </p:nvSpPr>
          <p:spPr>
            <a:xfrm>
              <a:off x="7189990" y="2664931"/>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5" name="Multiplication Sign 344">
              <a:extLst>
                <a:ext uri="{FF2B5EF4-FFF2-40B4-BE49-F238E27FC236}">
                  <a16:creationId xmlns:a16="http://schemas.microsoft.com/office/drawing/2014/main" id="{245A80A4-870A-4E85-A447-511135517A83}"/>
                </a:ext>
              </a:extLst>
            </p:cNvPr>
            <p:cNvSpPr/>
            <p:nvPr/>
          </p:nvSpPr>
          <p:spPr>
            <a:xfrm>
              <a:off x="7515829" y="2680188"/>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93" name="Group 392">
            <a:extLst>
              <a:ext uri="{FF2B5EF4-FFF2-40B4-BE49-F238E27FC236}">
                <a16:creationId xmlns:a16="http://schemas.microsoft.com/office/drawing/2014/main" id="{B385F257-F719-4ED6-90DC-3BC774C70A7F}"/>
              </a:ext>
            </a:extLst>
          </p:cNvPr>
          <p:cNvGrpSpPr/>
          <p:nvPr/>
        </p:nvGrpSpPr>
        <p:grpSpPr>
          <a:xfrm>
            <a:off x="6440816" y="3459900"/>
            <a:ext cx="1578526" cy="742220"/>
            <a:chOff x="6440816" y="3459900"/>
            <a:chExt cx="1578526" cy="742220"/>
          </a:xfrm>
        </p:grpSpPr>
        <p:sp>
          <p:nvSpPr>
            <p:cNvPr id="346" name="Rectangle 345">
              <a:extLst>
                <a:ext uri="{FF2B5EF4-FFF2-40B4-BE49-F238E27FC236}">
                  <a16:creationId xmlns:a16="http://schemas.microsoft.com/office/drawing/2014/main" id="{A2F940EE-B43E-4BD3-8818-AC00DFBB7F81}"/>
                </a:ext>
              </a:extLst>
            </p:cNvPr>
            <p:cNvSpPr/>
            <p:nvPr/>
          </p:nvSpPr>
          <p:spPr>
            <a:xfrm>
              <a:off x="6667521" y="3548286"/>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347" name="Straight Connector 346">
              <a:extLst>
                <a:ext uri="{FF2B5EF4-FFF2-40B4-BE49-F238E27FC236}">
                  <a16:creationId xmlns:a16="http://schemas.microsoft.com/office/drawing/2014/main" id="{D6CDD1D3-FD18-4C32-A17C-E67F2BEEC16F}"/>
                </a:ext>
              </a:extLst>
            </p:cNvPr>
            <p:cNvCxnSpPr/>
            <p:nvPr/>
          </p:nvCxnSpPr>
          <p:spPr>
            <a:xfrm>
              <a:off x="6440816" y="399150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F6345F9C-40BF-42C8-A8D7-DAF343B8AB6F}"/>
                </a:ext>
              </a:extLst>
            </p:cNvPr>
            <p:cNvCxnSpPr/>
            <p:nvPr/>
          </p:nvCxnSpPr>
          <p:spPr>
            <a:xfrm>
              <a:off x="6440816" y="390173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11868941-4FF3-4906-ADA5-07B7132115E6}"/>
                </a:ext>
              </a:extLst>
            </p:cNvPr>
            <p:cNvCxnSpPr/>
            <p:nvPr/>
          </p:nvCxnSpPr>
          <p:spPr>
            <a:xfrm>
              <a:off x="6440816" y="381196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34FC1661-69F2-47A5-81F1-04BCD0007D33}"/>
                </a:ext>
              </a:extLst>
            </p:cNvPr>
            <p:cNvCxnSpPr/>
            <p:nvPr/>
          </p:nvCxnSpPr>
          <p:spPr>
            <a:xfrm>
              <a:off x="6440816" y="372219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8F3FE1DE-45C5-4B0F-B40B-954FDE80AD81}"/>
                </a:ext>
              </a:extLst>
            </p:cNvPr>
            <p:cNvCxnSpPr/>
            <p:nvPr/>
          </p:nvCxnSpPr>
          <p:spPr>
            <a:xfrm>
              <a:off x="6440816" y="363575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EDB1FD79-BFF4-4196-9E02-1012C17AB4DB}"/>
                </a:ext>
              </a:extLst>
            </p:cNvPr>
            <p:cNvCxnSpPr>
              <a:cxnSpLocks/>
            </p:cNvCxnSpPr>
            <p:nvPr/>
          </p:nvCxnSpPr>
          <p:spPr>
            <a:xfrm>
              <a:off x="7589878" y="3465111"/>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F657500E-3AFB-4CA8-8EA6-F4A71163C87D}"/>
                </a:ext>
              </a:extLst>
            </p:cNvPr>
            <p:cNvCxnSpPr>
              <a:cxnSpLocks/>
            </p:cNvCxnSpPr>
            <p:nvPr/>
          </p:nvCxnSpPr>
          <p:spPr>
            <a:xfrm>
              <a:off x="7451816" y="3465111"/>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87069E2-6379-4B2C-B2B1-526DE920B0D5}"/>
                </a:ext>
              </a:extLst>
            </p:cNvPr>
            <p:cNvCxnSpPr>
              <a:cxnSpLocks/>
            </p:cNvCxnSpPr>
            <p:nvPr/>
          </p:nvCxnSpPr>
          <p:spPr>
            <a:xfrm>
              <a:off x="7302364" y="3459900"/>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355" name="Rectangle 354">
              <a:extLst>
                <a:ext uri="{FF2B5EF4-FFF2-40B4-BE49-F238E27FC236}">
                  <a16:creationId xmlns:a16="http://schemas.microsoft.com/office/drawing/2014/main" id="{47BE9E17-3FE0-439C-A538-DD15A091C89A}"/>
                </a:ext>
              </a:extLst>
            </p:cNvPr>
            <p:cNvSpPr/>
            <p:nvPr/>
          </p:nvSpPr>
          <p:spPr>
            <a:xfrm>
              <a:off x="7189990" y="3548208"/>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6" name="Multiplication Sign 355">
              <a:extLst>
                <a:ext uri="{FF2B5EF4-FFF2-40B4-BE49-F238E27FC236}">
                  <a16:creationId xmlns:a16="http://schemas.microsoft.com/office/drawing/2014/main" id="{A7C583C1-2FCC-4F1C-8FE5-447AC086F882}"/>
                </a:ext>
              </a:extLst>
            </p:cNvPr>
            <p:cNvSpPr/>
            <p:nvPr/>
          </p:nvSpPr>
          <p:spPr>
            <a:xfrm>
              <a:off x="7515829" y="3653516"/>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94" name="Group 393">
            <a:extLst>
              <a:ext uri="{FF2B5EF4-FFF2-40B4-BE49-F238E27FC236}">
                <a16:creationId xmlns:a16="http://schemas.microsoft.com/office/drawing/2014/main" id="{FE165DBD-1B76-494C-B8DF-D2B3C86FAB7A}"/>
              </a:ext>
            </a:extLst>
          </p:cNvPr>
          <p:cNvGrpSpPr/>
          <p:nvPr/>
        </p:nvGrpSpPr>
        <p:grpSpPr>
          <a:xfrm>
            <a:off x="6440816" y="4340619"/>
            <a:ext cx="1578526" cy="742220"/>
            <a:chOff x="6440816" y="4340619"/>
            <a:chExt cx="1578526" cy="742220"/>
          </a:xfrm>
        </p:grpSpPr>
        <p:sp>
          <p:nvSpPr>
            <p:cNvPr id="357" name="Rectangle 356">
              <a:extLst>
                <a:ext uri="{FF2B5EF4-FFF2-40B4-BE49-F238E27FC236}">
                  <a16:creationId xmlns:a16="http://schemas.microsoft.com/office/drawing/2014/main" id="{3378288D-3DCF-41E2-AEBF-A781C042129A}"/>
                </a:ext>
              </a:extLst>
            </p:cNvPr>
            <p:cNvSpPr/>
            <p:nvPr/>
          </p:nvSpPr>
          <p:spPr>
            <a:xfrm>
              <a:off x="6667521" y="4429005"/>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358" name="Straight Connector 357">
              <a:extLst>
                <a:ext uri="{FF2B5EF4-FFF2-40B4-BE49-F238E27FC236}">
                  <a16:creationId xmlns:a16="http://schemas.microsoft.com/office/drawing/2014/main" id="{B28EF107-9AAA-4C73-B0BC-55A52E871836}"/>
                </a:ext>
              </a:extLst>
            </p:cNvPr>
            <p:cNvCxnSpPr/>
            <p:nvPr/>
          </p:nvCxnSpPr>
          <p:spPr>
            <a:xfrm>
              <a:off x="6440816" y="487222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66C5D9E0-0ACA-4952-A372-4602D4410147}"/>
                </a:ext>
              </a:extLst>
            </p:cNvPr>
            <p:cNvCxnSpPr/>
            <p:nvPr/>
          </p:nvCxnSpPr>
          <p:spPr>
            <a:xfrm>
              <a:off x="6440816" y="4782451"/>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658FA6C7-ACBB-4991-BA1D-2F34F63CDF8D}"/>
                </a:ext>
              </a:extLst>
            </p:cNvPr>
            <p:cNvCxnSpPr/>
            <p:nvPr/>
          </p:nvCxnSpPr>
          <p:spPr>
            <a:xfrm>
              <a:off x="6440816" y="469268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2EEFBBA9-38E2-462A-BFD8-B671FA901CEE}"/>
                </a:ext>
              </a:extLst>
            </p:cNvPr>
            <p:cNvCxnSpPr/>
            <p:nvPr/>
          </p:nvCxnSpPr>
          <p:spPr>
            <a:xfrm>
              <a:off x="6440816" y="460291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8AE5C1C9-48D9-4973-AF40-F33902FF9C39}"/>
                </a:ext>
              </a:extLst>
            </p:cNvPr>
            <p:cNvCxnSpPr/>
            <p:nvPr/>
          </p:nvCxnSpPr>
          <p:spPr>
            <a:xfrm>
              <a:off x="6440816" y="4516470"/>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8FFB3DB0-E6FE-4184-9B0B-DF5F5FD8DD3B}"/>
                </a:ext>
              </a:extLst>
            </p:cNvPr>
            <p:cNvCxnSpPr>
              <a:cxnSpLocks/>
            </p:cNvCxnSpPr>
            <p:nvPr/>
          </p:nvCxnSpPr>
          <p:spPr>
            <a:xfrm>
              <a:off x="7589878" y="4345830"/>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7C622FA2-6A84-4A58-A69B-35B98B3F2C9C}"/>
                </a:ext>
              </a:extLst>
            </p:cNvPr>
            <p:cNvCxnSpPr>
              <a:cxnSpLocks/>
            </p:cNvCxnSpPr>
            <p:nvPr/>
          </p:nvCxnSpPr>
          <p:spPr>
            <a:xfrm>
              <a:off x="7451816" y="4345830"/>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1E2099CE-DC34-4D53-99C5-FF3E72060FDC}"/>
                </a:ext>
              </a:extLst>
            </p:cNvPr>
            <p:cNvCxnSpPr>
              <a:cxnSpLocks/>
            </p:cNvCxnSpPr>
            <p:nvPr/>
          </p:nvCxnSpPr>
          <p:spPr>
            <a:xfrm>
              <a:off x="7302364" y="4340619"/>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366" name="Rectangle 365">
              <a:extLst>
                <a:ext uri="{FF2B5EF4-FFF2-40B4-BE49-F238E27FC236}">
                  <a16:creationId xmlns:a16="http://schemas.microsoft.com/office/drawing/2014/main" id="{07811908-3D9D-4512-A4D6-B4D8A2698B4A}"/>
                </a:ext>
              </a:extLst>
            </p:cNvPr>
            <p:cNvSpPr/>
            <p:nvPr/>
          </p:nvSpPr>
          <p:spPr>
            <a:xfrm>
              <a:off x="7189990" y="4428927"/>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7" name="Multiplication Sign 366">
              <a:extLst>
                <a:ext uri="{FF2B5EF4-FFF2-40B4-BE49-F238E27FC236}">
                  <a16:creationId xmlns:a16="http://schemas.microsoft.com/office/drawing/2014/main" id="{68FA902E-DE76-4759-BFCF-888F21D95B8A}"/>
                </a:ext>
              </a:extLst>
            </p:cNvPr>
            <p:cNvSpPr/>
            <p:nvPr/>
          </p:nvSpPr>
          <p:spPr>
            <a:xfrm>
              <a:off x="7515829" y="4617359"/>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95" name="Group 394">
            <a:extLst>
              <a:ext uri="{FF2B5EF4-FFF2-40B4-BE49-F238E27FC236}">
                <a16:creationId xmlns:a16="http://schemas.microsoft.com/office/drawing/2014/main" id="{1F5C3D57-95DD-40F1-BD2D-16217A140231}"/>
              </a:ext>
            </a:extLst>
          </p:cNvPr>
          <p:cNvGrpSpPr/>
          <p:nvPr/>
        </p:nvGrpSpPr>
        <p:grpSpPr>
          <a:xfrm>
            <a:off x="6440816" y="5216642"/>
            <a:ext cx="1578526" cy="742220"/>
            <a:chOff x="6440816" y="5216642"/>
            <a:chExt cx="1578526" cy="742220"/>
          </a:xfrm>
        </p:grpSpPr>
        <p:sp>
          <p:nvSpPr>
            <p:cNvPr id="368" name="Rectangle 367">
              <a:extLst>
                <a:ext uri="{FF2B5EF4-FFF2-40B4-BE49-F238E27FC236}">
                  <a16:creationId xmlns:a16="http://schemas.microsoft.com/office/drawing/2014/main" id="{3F9D3FCC-92EE-4C8C-9C52-7C9092ED10B6}"/>
                </a:ext>
              </a:extLst>
            </p:cNvPr>
            <p:cNvSpPr/>
            <p:nvPr/>
          </p:nvSpPr>
          <p:spPr>
            <a:xfrm>
              <a:off x="6667521" y="5305028"/>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369" name="Straight Connector 368">
              <a:extLst>
                <a:ext uri="{FF2B5EF4-FFF2-40B4-BE49-F238E27FC236}">
                  <a16:creationId xmlns:a16="http://schemas.microsoft.com/office/drawing/2014/main" id="{2C863AAF-B89E-4DF1-A307-2259C5225969}"/>
                </a:ext>
              </a:extLst>
            </p:cNvPr>
            <p:cNvCxnSpPr/>
            <p:nvPr/>
          </p:nvCxnSpPr>
          <p:spPr>
            <a:xfrm>
              <a:off x="6440816" y="574824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23D4FAB-7B17-4DD3-9E33-24499814B459}"/>
                </a:ext>
              </a:extLst>
            </p:cNvPr>
            <p:cNvCxnSpPr/>
            <p:nvPr/>
          </p:nvCxnSpPr>
          <p:spPr>
            <a:xfrm>
              <a:off x="6440816" y="5658474"/>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50F5083-5BAE-45FA-A888-7D7F887A2B82}"/>
                </a:ext>
              </a:extLst>
            </p:cNvPr>
            <p:cNvCxnSpPr/>
            <p:nvPr/>
          </p:nvCxnSpPr>
          <p:spPr>
            <a:xfrm>
              <a:off x="6440816" y="556870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C002CD8D-A83F-4A95-9E5C-573246EA0C65}"/>
                </a:ext>
              </a:extLst>
            </p:cNvPr>
            <p:cNvCxnSpPr/>
            <p:nvPr/>
          </p:nvCxnSpPr>
          <p:spPr>
            <a:xfrm>
              <a:off x="6440816" y="5478937"/>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C5292954-D2B9-40A2-8C77-E289EB8E436F}"/>
                </a:ext>
              </a:extLst>
            </p:cNvPr>
            <p:cNvCxnSpPr/>
            <p:nvPr/>
          </p:nvCxnSpPr>
          <p:spPr>
            <a:xfrm>
              <a:off x="6440816" y="539249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25DB34DB-EDDB-4FAE-AED2-D1D46C6F0522}"/>
                </a:ext>
              </a:extLst>
            </p:cNvPr>
            <p:cNvCxnSpPr>
              <a:cxnSpLocks/>
            </p:cNvCxnSpPr>
            <p:nvPr/>
          </p:nvCxnSpPr>
          <p:spPr>
            <a:xfrm>
              <a:off x="7589878" y="5221853"/>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BD05C460-B98B-4B05-8716-4E3AAFFA0FDC}"/>
                </a:ext>
              </a:extLst>
            </p:cNvPr>
            <p:cNvCxnSpPr>
              <a:cxnSpLocks/>
            </p:cNvCxnSpPr>
            <p:nvPr/>
          </p:nvCxnSpPr>
          <p:spPr>
            <a:xfrm>
              <a:off x="7451816" y="5221853"/>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20C08F31-F99C-4E09-A9E8-A7A75DF6EAC2}"/>
                </a:ext>
              </a:extLst>
            </p:cNvPr>
            <p:cNvCxnSpPr>
              <a:cxnSpLocks/>
            </p:cNvCxnSpPr>
            <p:nvPr/>
          </p:nvCxnSpPr>
          <p:spPr>
            <a:xfrm>
              <a:off x="7302364" y="5216642"/>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377" name="Rectangle 376">
              <a:extLst>
                <a:ext uri="{FF2B5EF4-FFF2-40B4-BE49-F238E27FC236}">
                  <a16:creationId xmlns:a16="http://schemas.microsoft.com/office/drawing/2014/main" id="{3966BECA-E3C2-4EFE-BBEA-700CA284ECF5}"/>
                </a:ext>
              </a:extLst>
            </p:cNvPr>
            <p:cNvSpPr/>
            <p:nvPr/>
          </p:nvSpPr>
          <p:spPr>
            <a:xfrm>
              <a:off x="7189990" y="5304950"/>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8" name="Multiplication Sign 377">
              <a:extLst>
                <a:ext uri="{FF2B5EF4-FFF2-40B4-BE49-F238E27FC236}">
                  <a16:creationId xmlns:a16="http://schemas.microsoft.com/office/drawing/2014/main" id="{0BFEA90A-54A6-48D8-BFB9-40402DE0B2CA}"/>
                </a:ext>
              </a:extLst>
            </p:cNvPr>
            <p:cNvSpPr/>
            <p:nvPr/>
          </p:nvSpPr>
          <p:spPr>
            <a:xfrm>
              <a:off x="7515829" y="5590366"/>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96" name="Group 395">
            <a:extLst>
              <a:ext uri="{FF2B5EF4-FFF2-40B4-BE49-F238E27FC236}">
                <a16:creationId xmlns:a16="http://schemas.microsoft.com/office/drawing/2014/main" id="{7B6A62B1-E6BD-40B5-925B-6963CFE0E483}"/>
              </a:ext>
            </a:extLst>
          </p:cNvPr>
          <p:cNvGrpSpPr/>
          <p:nvPr/>
        </p:nvGrpSpPr>
        <p:grpSpPr>
          <a:xfrm>
            <a:off x="6440816" y="6112891"/>
            <a:ext cx="1578526" cy="742220"/>
            <a:chOff x="6440816" y="6112891"/>
            <a:chExt cx="1578526" cy="742220"/>
          </a:xfrm>
        </p:grpSpPr>
        <p:sp>
          <p:nvSpPr>
            <p:cNvPr id="379" name="Rectangle 378">
              <a:extLst>
                <a:ext uri="{FF2B5EF4-FFF2-40B4-BE49-F238E27FC236}">
                  <a16:creationId xmlns:a16="http://schemas.microsoft.com/office/drawing/2014/main" id="{6AC899F8-1332-4162-A854-0538D58DA713}"/>
                </a:ext>
              </a:extLst>
            </p:cNvPr>
            <p:cNvSpPr/>
            <p:nvPr/>
          </p:nvSpPr>
          <p:spPr>
            <a:xfrm>
              <a:off x="6667521" y="6201277"/>
              <a:ext cx="1047304" cy="523652"/>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380" name="Straight Connector 379">
              <a:extLst>
                <a:ext uri="{FF2B5EF4-FFF2-40B4-BE49-F238E27FC236}">
                  <a16:creationId xmlns:a16="http://schemas.microsoft.com/office/drawing/2014/main" id="{10D7ABC3-6C8F-4AA3-B06F-2D35774BCCD1}"/>
                </a:ext>
              </a:extLst>
            </p:cNvPr>
            <p:cNvCxnSpPr/>
            <p:nvPr/>
          </p:nvCxnSpPr>
          <p:spPr>
            <a:xfrm>
              <a:off x="6440816" y="664449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511A9FDA-9D94-480B-985D-C63F547D1B50}"/>
                </a:ext>
              </a:extLst>
            </p:cNvPr>
            <p:cNvCxnSpPr/>
            <p:nvPr/>
          </p:nvCxnSpPr>
          <p:spPr>
            <a:xfrm>
              <a:off x="6440816" y="6554723"/>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52FE95D3-DC53-4C71-A1F1-52640897D87A}"/>
                </a:ext>
              </a:extLst>
            </p:cNvPr>
            <p:cNvCxnSpPr/>
            <p:nvPr/>
          </p:nvCxnSpPr>
          <p:spPr>
            <a:xfrm>
              <a:off x="6440816" y="6464955"/>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111562B8-8E4B-4200-9608-61CC5BC6AAC9}"/>
                </a:ext>
              </a:extLst>
            </p:cNvPr>
            <p:cNvCxnSpPr/>
            <p:nvPr/>
          </p:nvCxnSpPr>
          <p:spPr>
            <a:xfrm>
              <a:off x="6440816" y="6375186"/>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01A141D1-AEF3-4878-A1F2-711D43A4D200}"/>
                </a:ext>
              </a:extLst>
            </p:cNvPr>
            <p:cNvCxnSpPr/>
            <p:nvPr/>
          </p:nvCxnSpPr>
          <p:spPr>
            <a:xfrm>
              <a:off x="6440816" y="6288742"/>
              <a:ext cx="15785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223BFD5F-19BE-4E25-B002-282CE8B38457}"/>
                </a:ext>
              </a:extLst>
            </p:cNvPr>
            <p:cNvCxnSpPr>
              <a:cxnSpLocks/>
            </p:cNvCxnSpPr>
            <p:nvPr/>
          </p:nvCxnSpPr>
          <p:spPr>
            <a:xfrm>
              <a:off x="7589878" y="6118102"/>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63AE062F-1168-4A45-905A-7662C0036701}"/>
                </a:ext>
              </a:extLst>
            </p:cNvPr>
            <p:cNvCxnSpPr>
              <a:cxnSpLocks/>
            </p:cNvCxnSpPr>
            <p:nvPr/>
          </p:nvCxnSpPr>
          <p:spPr>
            <a:xfrm>
              <a:off x="7451816" y="6118102"/>
              <a:ext cx="0" cy="737009"/>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320E6A7D-54A4-4613-817E-E5EC19985471}"/>
                </a:ext>
              </a:extLst>
            </p:cNvPr>
            <p:cNvCxnSpPr>
              <a:cxnSpLocks/>
            </p:cNvCxnSpPr>
            <p:nvPr/>
          </p:nvCxnSpPr>
          <p:spPr>
            <a:xfrm>
              <a:off x="7302364" y="6112891"/>
              <a:ext cx="0" cy="74222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388" name="Rectangle 387">
              <a:extLst>
                <a:ext uri="{FF2B5EF4-FFF2-40B4-BE49-F238E27FC236}">
                  <a16:creationId xmlns:a16="http://schemas.microsoft.com/office/drawing/2014/main" id="{E2BEEAE4-0CC5-4A75-9EC4-104C2D69D2E6}"/>
                </a:ext>
              </a:extLst>
            </p:cNvPr>
            <p:cNvSpPr/>
            <p:nvPr/>
          </p:nvSpPr>
          <p:spPr>
            <a:xfrm>
              <a:off x="7189990" y="6201199"/>
              <a:ext cx="523652" cy="527444"/>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9" name="Multiplication Sign 388">
              <a:extLst>
                <a:ext uri="{FF2B5EF4-FFF2-40B4-BE49-F238E27FC236}">
                  <a16:creationId xmlns:a16="http://schemas.microsoft.com/office/drawing/2014/main" id="{1E19CF44-3429-481B-B36F-B829738E0596}"/>
                </a:ext>
              </a:extLst>
            </p:cNvPr>
            <p:cNvSpPr/>
            <p:nvPr/>
          </p:nvSpPr>
          <p:spPr>
            <a:xfrm>
              <a:off x="7515829" y="6569743"/>
              <a:ext cx="144571" cy="144571"/>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280" name="Rectangle 279">
            <a:extLst>
              <a:ext uri="{FF2B5EF4-FFF2-40B4-BE49-F238E27FC236}">
                <a16:creationId xmlns:a16="http://schemas.microsoft.com/office/drawing/2014/main" id="{2CAA6B89-6EE3-4FA9-A369-BD52E6269AB6}"/>
              </a:ext>
            </a:extLst>
          </p:cNvPr>
          <p:cNvSpPr/>
          <p:nvPr/>
        </p:nvSpPr>
        <p:spPr>
          <a:xfrm>
            <a:off x="8216769" y="2701839"/>
            <a:ext cx="174551" cy="174551"/>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1" name="Rectangle 280">
            <a:extLst>
              <a:ext uri="{FF2B5EF4-FFF2-40B4-BE49-F238E27FC236}">
                <a16:creationId xmlns:a16="http://schemas.microsoft.com/office/drawing/2014/main" id="{52C94535-49EA-46DF-AF65-C9BE06624FED}"/>
              </a:ext>
            </a:extLst>
          </p:cNvPr>
          <p:cNvSpPr/>
          <p:nvPr/>
        </p:nvSpPr>
        <p:spPr>
          <a:xfrm>
            <a:off x="8213815" y="2967870"/>
            <a:ext cx="174551" cy="174551"/>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2" name="Rectangle 281">
            <a:extLst>
              <a:ext uri="{FF2B5EF4-FFF2-40B4-BE49-F238E27FC236}">
                <a16:creationId xmlns:a16="http://schemas.microsoft.com/office/drawing/2014/main" id="{7CCB71DE-36ED-48F9-B726-E48B7C4E4952}"/>
              </a:ext>
            </a:extLst>
          </p:cNvPr>
          <p:cNvSpPr/>
          <p:nvPr/>
        </p:nvSpPr>
        <p:spPr>
          <a:xfrm>
            <a:off x="8220177" y="3244832"/>
            <a:ext cx="174551" cy="174551"/>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3" name="TextBox 282">
            <a:extLst>
              <a:ext uri="{FF2B5EF4-FFF2-40B4-BE49-F238E27FC236}">
                <a16:creationId xmlns:a16="http://schemas.microsoft.com/office/drawing/2014/main" id="{43D68DCF-364A-4307-AFD7-6F7E23E96D0B}"/>
              </a:ext>
            </a:extLst>
          </p:cNvPr>
          <p:cNvSpPr txBox="1"/>
          <p:nvPr/>
        </p:nvSpPr>
        <p:spPr>
          <a:xfrm>
            <a:off x="8433377" y="2576623"/>
            <a:ext cx="1755609" cy="400110"/>
          </a:xfrm>
          <a:prstGeom prst="rect">
            <a:avLst/>
          </a:prstGeom>
          <a:noFill/>
        </p:spPr>
        <p:txBody>
          <a:bodyPr wrap="none" rtlCol="0">
            <a:spAutoFit/>
          </a:bodyPr>
          <a:lstStyle/>
          <a:p>
            <a:r>
              <a:rPr lang="en-US" sz="2000" dirty="0"/>
              <a:t>Guide (M1, V)</a:t>
            </a:r>
          </a:p>
        </p:txBody>
      </p:sp>
      <p:sp>
        <p:nvSpPr>
          <p:cNvPr id="284" name="TextBox 283">
            <a:extLst>
              <a:ext uri="{FF2B5EF4-FFF2-40B4-BE49-F238E27FC236}">
                <a16:creationId xmlns:a16="http://schemas.microsoft.com/office/drawing/2014/main" id="{DE7AEFAC-CB29-4242-8229-7394460CE761}"/>
              </a:ext>
            </a:extLst>
          </p:cNvPr>
          <p:cNvSpPr txBox="1"/>
          <p:nvPr/>
        </p:nvSpPr>
        <p:spPr>
          <a:xfrm>
            <a:off x="8432600" y="2850143"/>
            <a:ext cx="1776448" cy="400110"/>
          </a:xfrm>
          <a:prstGeom prst="rect">
            <a:avLst/>
          </a:prstGeom>
          <a:noFill/>
        </p:spPr>
        <p:txBody>
          <a:bodyPr wrap="none" rtlCol="0">
            <a:spAutoFit/>
          </a:bodyPr>
          <a:lstStyle/>
          <a:p>
            <a:r>
              <a:rPr lang="en-US" sz="2000" dirty="0"/>
              <a:t>Guide (M2, H)</a:t>
            </a:r>
          </a:p>
        </p:txBody>
      </p:sp>
      <p:sp>
        <p:nvSpPr>
          <p:cNvPr id="285" name="TextBox 284">
            <a:extLst>
              <a:ext uri="{FF2B5EF4-FFF2-40B4-BE49-F238E27FC236}">
                <a16:creationId xmlns:a16="http://schemas.microsoft.com/office/drawing/2014/main" id="{5B59AE2F-BDE5-41B1-93C4-006284975F25}"/>
              </a:ext>
            </a:extLst>
          </p:cNvPr>
          <p:cNvSpPr txBox="1"/>
          <p:nvPr/>
        </p:nvSpPr>
        <p:spPr>
          <a:xfrm>
            <a:off x="8435653" y="3114405"/>
            <a:ext cx="1755609" cy="400110"/>
          </a:xfrm>
          <a:prstGeom prst="rect">
            <a:avLst/>
          </a:prstGeom>
          <a:noFill/>
        </p:spPr>
        <p:txBody>
          <a:bodyPr wrap="none" rtlCol="0">
            <a:spAutoFit/>
          </a:bodyPr>
          <a:lstStyle/>
          <a:p>
            <a:r>
              <a:rPr lang="en-US" sz="2000" dirty="0"/>
              <a:t>Guide (M3, V)</a:t>
            </a:r>
          </a:p>
        </p:txBody>
      </p:sp>
      <p:sp>
        <p:nvSpPr>
          <p:cNvPr id="286" name="TextBox 285">
            <a:extLst>
              <a:ext uri="{FF2B5EF4-FFF2-40B4-BE49-F238E27FC236}">
                <a16:creationId xmlns:a16="http://schemas.microsoft.com/office/drawing/2014/main" id="{7DB91797-05EE-461A-89D4-BAB232D2329D}"/>
              </a:ext>
            </a:extLst>
          </p:cNvPr>
          <p:cNvSpPr txBox="1"/>
          <p:nvPr/>
        </p:nvSpPr>
        <p:spPr>
          <a:xfrm>
            <a:off x="8472920" y="5192289"/>
            <a:ext cx="2643865" cy="400110"/>
          </a:xfrm>
          <a:prstGeom prst="rect">
            <a:avLst/>
          </a:prstGeom>
          <a:noFill/>
        </p:spPr>
        <p:txBody>
          <a:bodyPr wrap="none" rtlCol="0">
            <a:spAutoFit/>
          </a:bodyPr>
          <a:lstStyle/>
          <a:p>
            <a:r>
              <a:rPr lang="en-US" sz="2000" dirty="0"/>
              <a:t>Routed segment (M1)</a:t>
            </a:r>
          </a:p>
        </p:txBody>
      </p:sp>
      <p:cxnSp>
        <p:nvCxnSpPr>
          <p:cNvPr id="287" name="Straight Connector 286">
            <a:extLst>
              <a:ext uri="{FF2B5EF4-FFF2-40B4-BE49-F238E27FC236}">
                <a16:creationId xmlns:a16="http://schemas.microsoft.com/office/drawing/2014/main" id="{8E0227DA-0BD2-473F-95A2-51649A734BDB}"/>
              </a:ext>
            </a:extLst>
          </p:cNvPr>
          <p:cNvCxnSpPr>
            <a:cxnSpLocks/>
          </p:cNvCxnSpPr>
          <p:nvPr/>
        </p:nvCxnSpPr>
        <p:spPr>
          <a:xfrm flipV="1">
            <a:off x="8228859" y="5410121"/>
            <a:ext cx="181374" cy="1"/>
          </a:xfrm>
          <a:prstGeom prst="line">
            <a:avLst/>
          </a:pr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1FCB2E88-8918-4D7E-B237-B8701C1A8C20}"/>
              </a:ext>
            </a:extLst>
          </p:cNvPr>
          <p:cNvSpPr txBox="1"/>
          <p:nvPr/>
        </p:nvSpPr>
        <p:spPr>
          <a:xfrm>
            <a:off x="8472919" y="4584874"/>
            <a:ext cx="3928111" cy="400110"/>
          </a:xfrm>
          <a:prstGeom prst="rect">
            <a:avLst/>
          </a:prstGeom>
          <a:noFill/>
        </p:spPr>
        <p:txBody>
          <a:bodyPr wrap="square" rtlCol="0">
            <a:spAutoFit/>
          </a:bodyPr>
          <a:lstStyle/>
          <a:p>
            <a:r>
              <a:rPr lang="en-US" altLang="zh-CN" sz="2000" dirty="0"/>
              <a:t>S</a:t>
            </a:r>
            <a:r>
              <a:rPr lang="en-US" sz="2000" dirty="0"/>
              <a:t>egment (M1) attached with AP</a:t>
            </a:r>
          </a:p>
        </p:txBody>
      </p:sp>
      <p:cxnSp>
        <p:nvCxnSpPr>
          <p:cNvPr id="289" name="Straight Connector 288">
            <a:extLst>
              <a:ext uri="{FF2B5EF4-FFF2-40B4-BE49-F238E27FC236}">
                <a16:creationId xmlns:a16="http://schemas.microsoft.com/office/drawing/2014/main" id="{6AA6A94B-CA51-41D1-9464-EF7EC740D7C8}"/>
              </a:ext>
            </a:extLst>
          </p:cNvPr>
          <p:cNvCxnSpPr>
            <a:cxnSpLocks/>
          </p:cNvCxnSpPr>
          <p:nvPr/>
        </p:nvCxnSpPr>
        <p:spPr>
          <a:xfrm flipV="1">
            <a:off x="8228859" y="4771443"/>
            <a:ext cx="181374" cy="1"/>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1D846965-4E4E-4E86-A5AD-6DF8378D1016}"/>
              </a:ext>
            </a:extLst>
          </p:cNvPr>
          <p:cNvCxnSpPr/>
          <p:nvPr/>
        </p:nvCxnSpPr>
        <p:spPr>
          <a:xfrm>
            <a:off x="8223809" y="4086767"/>
            <a:ext cx="193916"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D322F510-AF32-4CAD-AD65-CE16CBA0B09F}"/>
              </a:ext>
            </a:extLst>
          </p:cNvPr>
          <p:cNvSpPr txBox="1"/>
          <p:nvPr/>
        </p:nvSpPr>
        <p:spPr>
          <a:xfrm>
            <a:off x="8459566" y="3878090"/>
            <a:ext cx="2556108" cy="400110"/>
          </a:xfrm>
          <a:prstGeom prst="rect">
            <a:avLst/>
          </a:prstGeom>
          <a:noFill/>
        </p:spPr>
        <p:txBody>
          <a:bodyPr wrap="square" rtlCol="0">
            <a:spAutoFit/>
          </a:bodyPr>
          <a:lstStyle/>
          <a:p>
            <a:r>
              <a:rPr lang="en-US" altLang="zh-CN" sz="2000" dirty="0"/>
              <a:t>Routing Track (M2)</a:t>
            </a:r>
            <a:endParaRPr lang="en-US" sz="2000" dirty="0"/>
          </a:p>
        </p:txBody>
      </p:sp>
      <p:sp>
        <p:nvSpPr>
          <p:cNvPr id="292" name="Rectangle 291">
            <a:extLst>
              <a:ext uri="{FF2B5EF4-FFF2-40B4-BE49-F238E27FC236}">
                <a16:creationId xmlns:a16="http://schemas.microsoft.com/office/drawing/2014/main" id="{A18FBAE2-9FF1-4944-A702-666B5C698040}"/>
              </a:ext>
            </a:extLst>
          </p:cNvPr>
          <p:cNvSpPr/>
          <p:nvPr/>
        </p:nvSpPr>
        <p:spPr>
          <a:xfrm>
            <a:off x="8218784" y="3722180"/>
            <a:ext cx="191216" cy="1020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3" name="TextBox 292">
            <a:extLst>
              <a:ext uri="{FF2B5EF4-FFF2-40B4-BE49-F238E27FC236}">
                <a16:creationId xmlns:a16="http://schemas.microsoft.com/office/drawing/2014/main" id="{CBD2A34B-51BC-4BD0-AC33-35D7C010400C}"/>
              </a:ext>
            </a:extLst>
          </p:cNvPr>
          <p:cNvSpPr txBox="1"/>
          <p:nvPr/>
        </p:nvSpPr>
        <p:spPr>
          <a:xfrm>
            <a:off x="8464491" y="3572376"/>
            <a:ext cx="2334485" cy="400110"/>
          </a:xfrm>
          <a:prstGeom prst="rect">
            <a:avLst/>
          </a:prstGeom>
          <a:noFill/>
        </p:spPr>
        <p:txBody>
          <a:bodyPr wrap="square" rtlCol="0">
            <a:spAutoFit/>
          </a:bodyPr>
          <a:lstStyle/>
          <a:p>
            <a:r>
              <a:rPr lang="en-US" altLang="zh-CN" sz="2000" dirty="0"/>
              <a:t>Pin shape (M2)</a:t>
            </a:r>
            <a:endParaRPr lang="en-US" sz="2000" dirty="0"/>
          </a:p>
        </p:txBody>
      </p:sp>
      <p:sp>
        <p:nvSpPr>
          <p:cNvPr id="294" name="TextBox 293">
            <a:extLst>
              <a:ext uri="{FF2B5EF4-FFF2-40B4-BE49-F238E27FC236}">
                <a16:creationId xmlns:a16="http://schemas.microsoft.com/office/drawing/2014/main" id="{EF11B5FE-9DF8-4F3F-95E8-18C96A74E45A}"/>
              </a:ext>
            </a:extLst>
          </p:cNvPr>
          <p:cNvSpPr txBox="1"/>
          <p:nvPr/>
        </p:nvSpPr>
        <p:spPr>
          <a:xfrm>
            <a:off x="8472920" y="4904924"/>
            <a:ext cx="3754369" cy="400110"/>
          </a:xfrm>
          <a:prstGeom prst="rect">
            <a:avLst/>
          </a:prstGeom>
          <a:noFill/>
        </p:spPr>
        <p:txBody>
          <a:bodyPr wrap="square" rtlCol="0">
            <a:spAutoFit/>
          </a:bodyPr>
          <a:lstStyle/>
          <a:p>
            <a:r>
              <a:rPr lang="en-US" altLang="zh-CN" sz="2000" dirty="0"/>
              <a:t>S</a:t>
            </a:r>
            <a:r>
              <a:rPr lang="en-US" sz="2000" dirty="0"/>
              <a:t>egment (M2) attached with AP</a:t>
            </a:r>
          </a:p>
        </p:txBody>
      </p:sp>
      <p:cxnSp>
        <p:nvCxnSpPr>
          <p:cNvPr id="295" name="Straight Connector 294">
            <a:extLst>
              <a:ext uri="{FF2B5EF4-FFF2-40B4-BE49-F238E27FC236}">
                <a16:creationId xmlns:a16="http://schemas.microsoft.com/office/drawing/2014/main" id="{8D7C3FD7-E57D-4D61-AB86-84C11C4024DC}"/>
              </a:ext>
            </a:extLst>
          </p:cNvPr>
          <p:cNvCxnSpPr>
            <a:cxnSpLocks/>
          </p:cNvCxnSpPr>
          <p:nvPr/>
        </p:nvCxnSpPr>
        <p:spPr>
          <a:xfrm flipV="1">
            <a:off x="8228859" y="5086935"/>
            <a:ext cx="181374"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BD74765-8BE8-432F-8AB8-F65BDA60F67E}"/>
              </a:ext>
            </a:extLst>
          </p:cNvPr>
          <p:cNvCxnSpPr/>
          <p:nvPr/>
        </p:nvCxnSpPr>
        <p:spPr>
          <a:xfrm>
            <a:off x="8220391" y="4371209"/>
            <a:ext cx="193916" cy="0"/>
          </a:xfrm>
          <a:prstGeom prst="line">
            <a:avLst/>
          </a:prstGeom>
          <a:ln w="1270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860922CE-CDE6-4CA5-9546-0666FF802230}"/>
              </a:ext>
            </a:extLst>
          </p:cNvPr>
          <p:cNvSpPr txBox="1"/>
          <p:nvPr/>
        </p:nvSpPr>
        <p:spPr>
          <a:xfrm>
            <a:off x="8456147" y="4162532"/>
            <a:ext cx="2762149" cy="400110"/>
          </a:xfrm>
          <a:prstGeom prst="rect">
            <a:avLst/>
          </a:prstGeom>
          <a:noFill/>
        </p:spPr>
        <p:txBody>
          <a:bodyPr wrap="square" rtlCol="0">
            <a:spAutoFit/>
          </a:bodyPr>
          <a:lstStyle/>
          <a:p>
            <a:r>
              <a:rPr lang="en-US" altLang="zh-CN" sz="2000" dirty="0"/>
              <a:t>Routing Track (M3)</a:t>
            </a:r>
            <a:endParaRPr lang="en-US" sz="2000" dirty="0"/>
          </a:p>
        </p:txBody>
      </p:sp>
      <p:sp>
        <p:nvSpPr>
          <p:cNvPr id="298" name="Multiplication Sign 297">
            <a:extLst>
              <a:ext uri="{FF2B5EF4-FFF2-40B4-BE49-F238E27FC236}">
                <a16:creationId xmlns:a16="http://schemas.microsoft.com/office/drawing/2014/main" id="{E52C91B9-3954-4C77-B787-E4F16FB53D10}"/>
              </a:ext>
            </a:extLst>
          </p:cNvPr>
          <p:cNvSpPr/>
          <p:nvPr/>
        </p:nvSpPr>
        <p:spPr>
          <a:xfrm>
            <a:off x="8278774" y="6104521"/>
            <a:ext cx="144571" cy="144571"/>
          </a:xfrm>
          <a:prstGeom prst="mathMultiply">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9" name="TextBox 298">
            <a:extLst>
              <a:ext uri="{FF2B5EF4-FFF2-40B4-BE49-F238E27FC236}">
                <a16:creationId xmlns:a16="http://schemas.microsoft.com/office/drawing/2014/main" id="{BA755A39-3B63-4196-895A-EEB60B806CC9}"/>
              </a:ext>
            </a:extLst>
          </p:cNvPr>
          <p:cNvSpPr txBox="1"/>
          <p:nvPr/>
        </p:nvSpPr>
        <p:spPr>
          <a:xfrm>
            <a:off x="8504433" y="5966126"/>
            <a:ext cx="2598670" cy="400110"/>
          </a:xfrm>
          <a:prstGeom prst="rect">
            <a:avLst/>
          </a:prstGeom>
          <a:noFill/>
        </p:spPr>
        <p:txBody>
          <a:bodyPr wrap="square" rtlCol="0">
            <a:spAutoFit/>
          </a:bodyPr>
          <a:lstStyle/>
          <a:p>
            <a:r>
              <a:rPr lang="en-US" sz="2000" dirty="0"/>
              <a:t>Access point (pin)</a:t>
            </a:r>
          </a:p>
        </p:txBody>
      </p:sp>
      <p:sp>
        <p:nvSpPr>
          <p:cNvPr id="300" name="Multiplication Sign 299">
            <a:extLst>
              <a:ext uri="{FF2B5EF4-FFF2-40B4-BE49-F238E27FC236}">
                <a16:creationId xmlns:a16="http://schemas.microsoft.com/office/drawing/2014/main" id="{B58630B2-5997-4EEB-9C5C-EA8D244AFA50}"/>
              </a:ext>
            </a:extLst>
          </p:cNvPr>
          <p:cNvSpPr/>
          <p:nvPr/>
        </p:nvSpPr>
        <p:spPr>
          <a:xfrm>
            <a:off x="8278774" y="5815615"/>
            <a:ext cx="144571" cy="14457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1" name="TextBox 300">
            <a:extLst>
              <a:ext uri="{FF2B5EF4-FFF2-40B4-BE49-F238E27FC236}">
                <a16:creationId xmlns:a16="http://schemas.microsoft.com/office/drawing/2014/main" id="{778529FB-AEDC-4D0D-80A0-91067EF6E29D}"/>
              </a:ext>
            </a:extLst>
          </p:cNvPr>
          <p:cNvSpPr txBox="1"/>
          <p:nvPr/>
        </p:nvSpPr>
        <p:spPr>
          <a:xfrm>
            <a:off x="8504433" y="5664520"/>
            <a:ext cx="2598670" cy="400110"/>
          </a:xfrm>
          <a:prstGeom prst="rect">
            <a:avLst/>
          </a:prstGeom>
          <a:noFill/>
        </p:spPr>
        <p:txBody>
          <a:bodyPr wrap="square" rtlCol="0">
            <a:spAutoFit/>
          </a:bodyPr>
          <a:lstStyle/>
          <a:p>
            <a:r>
              <a:rPr lang="en-US" sz="2000" dirty="0"/>
              <a:t>Access point (V12)</a:t>
            </a:r>
          </a:p>
        </p:txBody>
      </p:sp>
      <p:sp>
        <p:nvSpPr>
          <p:cNvPr id="302" name="Multiplication Sign 301">
            <a:extLst>
              <a:ext uri="{FF2B5EF4-FFF2-40B4-BE49-F238E27FC236}">
                <a16:creationId xmlns:a16="http://schemas.microsoft.com/office/drawing/2014/main" id="{38CC3604-6053-4D7E-AEB3-46D4FB0860DE}"/>
              </a:ext>
            </a:extLst>
          </p:cNvPr>
          <p:cNvSpPr/>
          <p:nvPr/>
        </p:nvSpPr>
        <p:spPr>
          <a:xfrm>
            <a:off x="8278774" y="6397630"/>
            <a:ext cx="144571" cy="144571"/>
          </a:xfrm>
          <a:prstGeom prst="mathMultipl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3" name="TextBox 302">
            <a:extLst>
              <a:ext uri="{FF2B5EF4-FFF2-40B4-BE49-F238E27FC236}">
                <a16:creationId xmlns:a16="http://schemas.microsoft.com/office/drawing/2014/main" id="{844C59F1-1BDC-43DF-AA3D-0C57C62FEAD5}"/>
              </a:ext>
            </a:extLst>
          </p:cNvPr>
          <p:cNvSpPr txBox="1"/>
          <p:nvPr/>
        </p:nvSpPr>
        <p:spPr>
          <a:xfrm>
            <a:off x="8504433" y="6259235"/>
            <a:ext cx="2598670" cy="400110"/>
          </a:xfrm>
          <a:prstGeom prst="rect">
            <a:avLst/>
          </a:prstGeom>
          <a:noFill/>
        </p:spPr>
        <p:txBody>
          <a:bodyPr wrap="square" rtlCol="0">
            <a:spAutoFit/>
          </a:bodyPr>
          <a:lstStyle/>
          <a:p>
            <a:r>
              <a:rPr lang="en-US" sz="2000" dirty="0"/>
              <a:t>Access point (V23)</a:t>
            </a:r>
          </a:p>
        </p:txBody>
      </p:sp>
    </p:spTree>
    <p:extLst>
      <p:ext uri="{BB962C8B-B14F-4D97-AF65-F5344CB8AC3E}">
        <p14:creationId xmlns:p14="http://schemas.microsoft.com/office/powerpoint/2010/main" val="2289336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fade">
                                      <p:cBhvr>
                                        <p:cTn id="13" dur="500"/>
                                        <p:tgtEl>
                                          <p:spTgt spid="185"/>
                                        </p:tgtEl>
                                      </p:cBhvr>
                                    </p:animEffect>
                                  </p:childTnLst>
                                </p:cTn>
                              </p:par>
                              <p:par>
                                <p:cTn id="14" presetID="10" presetClass="entr" presetSubtype="0" fill="hold" nodeType="withEffect">
                                  <p:stCondLst>
                                    <p:cond delay="0"/>
                                  </p:stCondLst>
                                  <p:childTnLst>
                                    <p:set>
                                      <p:cBhvr>
                                        <p:cTn id="15" dur="1" fill="hold">
                                          <p:stCondLst>
                                            <p:cond delay="0"/>
                                          </p:stCondLst>
                                        </p:cTn>
                                        <p:tgtEl>
                                          <p:spTgt spid="403"/>
                                        </p:tgtEl>
                                        <p:attrNameLst>
                                          <p:attrName>style.visibility</p:attrName>
                                        </p:attrNameLst>
                                      </p:cBhvr>
                                      <p:to>
                                        <p:strVal val="visible"/>
                                      </p:to>
                                    </p:set>
                                    <p:animEffect transition="in" filter="fade">
                                      <p:cBhvr>
                                        <p:cTn id="16" dur="500"/>
                                        <p:tgtEl>
                                          <p:spTgt spid="403"/>
                                        </p:tgtEl>
                                      </p:cBhvr>
                                    </p:animEffect>
                                  </p:childTnLst>
                                </p:cTn>
                              </p:par>
                              <p:par>
                                <p:cTn id="17" presetID="10" presetClass="entr" presetSubtype="0" fill="hold" nodeType="withEffect">
                                  <p:stCondLst>
                                    <p:cond delay="0"/>
                                  </p:stCondLst>
                                  <p:childTnLst>
                                    <p:set>
                                      <p:cBhvr>
                                        <p:cTn id="18" dur="1" fill="hold">
                                          <p:stCondLst>
                                            <p:cond delay="0"/>
                                          </p:stCondLst>
                                        </p:cTn>
                                        <p:tgtEl>
                                          <p:spTgt spid="414"/>
                                        </p:tgtEl>
                                        <p:attrNameLst>
                                          <p:attrName>style.visibility</p:attrName>
                                        </p:attrNameLst>
                                      </p:cBhvr>
                                      <p:to>
                                        <p:strVal val="visible"/>
                                      </p:to>
                                    </p:set>
                                    <p:animEffect transition="in" filter="fade">
                                      <p:cBhvr>
                                        <p:cTn id="19" dur="500"/>
                                        <p:tgtEl>
                                          <p:spTgt spid="414"/>
                                        </p:tgtEl>
                                      </p:cBhvr>
                                    </p:animEffect>
                                  </p:childTnLst>
                                </p:cTn>
                              </p:par>
                              <p:par>
                                <p:cTn id="20" presetID="10" presetClass="entr" presetSubtype="0" fill="hold" nodeType="withEffect">
                                  <p:stCondLst>
                                    <p:cond delay="0"/>
                                  </p:stCondLst>
                                  <p:childTnLst>
                                    <p:set>
                                      <p:cBhvr>
                                        <p:cTn id="21" dur="1" fill="hold">
                                          <p:stCondLst>
                                            <p:cond delay="0"/>
                                          </p:stCondLst>
                                        </p:cTn>
                                        <p:tgtEl>
                                          <p:spTgt spid="415"/>
                                        </p:tgtEl>
                                        <p:attrNameLst>
                                          <p:attrName>style.visibility</p:attrName>
                                        </p:attrNameLst>
                                      </p:cBhvr>
                                      <p:to>
                                        <p:strVal val="visible"/>
                                      </p:to>
                                    </p:set>
                                    <p:animEffect transition="in" filter="fade">
                                      <p:cBhvr>
                                        <p:cTn id="22" dur="500"/>
                                        <p:tgtEl>
                                          <p:spTgt spid="415"/>
                                        </p:tgtEl>
                                      </p:cBhvr>
                                    </p:animEffect>
                                  </p:childTnLst>
                                </p:cTn>
                              </p:par>
                              <p:par>
                                <p:cTn id="23" presetID="10" presetClass="entr" presetSubtype="0" fill="hold" nodeType="withEffect">
                                  <p:stCondLst>
                                    <p:cond delay="0"/>
                                  </p:stCondLst>
                                  <p:childTnLst>
                                    <p:set>
                                      <p:cBhvr>
                                        <p:cTn id="24" dur="1" fill="hold">
                                          <p:stCondLst>
                                            <p:cond delay="0"/>
                                          </p:stCondLst>
                                        </p:cTn>
                                        <p:tgtEl>
                                          <p:spTgt spid="416"/>
                                        </p:tgtEl>
                                        <p:attrNameLst>
                                          <p:attrName>style.visibility</p:attrName>
                                        </p:attrNameLst>
                                      </p:cBhvr>
                                      <p:to>
                                        <p:strVal val="visible"/>
                                      </p:to>
                                    </p:set>
                                    <p:animEffect transition="in" filter="fade">
                                      <p:cBhvr>
                                        <p:cTn id="25" dur="500"/>
                                        <p:tgtEl>
                                          <p:spTgt spid="416"/>
                                        </p:tgtEl>
                                      </p:cBhvr>
                                    </p:animEffect>
                                  </p:childTnLst>
                                </p:cTn>
                              </p:par>
                              <p:par>
                                <p:cTn id="26" presetID="10" presetClass="entr" presetSubtype="0" fill="hold" nodeType="withEffect">
                                  <p:stCondLst>
                                    <p:cond delay="0"/>
                                  </p:stCondLst>
                                  <p:childTnLst>
                                    <p:set>
                                      <p:cBhvr>
                                        <p:cTn id="27" dur="1" fill="hold">
                                          <p:stCondLst>
                                            <p:cond delay="0"/>
                                          </p:stCondLst>
                                        </p:cTn>
                                        <p:tgtEl>
                                          <p:spTgt spid="401"/>
                                        </p:tgtEl>
                                        <p:attrNameLst>
                                          <p:attrName>style.visibility</p:attrName>
                                        </p:attrNameLst>
                                      </p:cBhvr>
                                      <p:to>
                                        <p:strVal val="visible"/>
                                      </p:to>
                                    </p:set>
                                    <p:animEffect transition="in" filter="fade">
                                      <p:cBhvr>
                                        <p:cTn id="28" dur="500"/>
                                        <p:tgtEl>
                                          <p:spTgt spid="401"/>
                                        </p:tgtEl>
                                      </p:cBhvr>
                                    </p:animEffect>
                                  </p:childTnLst>
                                </p:cTn>
                              </p:par>
                              <p:par>
                                <p:cTn id="29" presetID="10" presetClass="entr" presetSubtype="0" fill="hold" nodeType="withEffect">
                                  <p:stCondLst>
                                    <p:cond delay="0"/>
                                  </p:stCondLst>
                                  <p:childTnLst>
                                    <p:set>
                                      <p:cBhvr>
                                        <p:cTn id="30" dur="1" fill="hold">
                                          <p:stCondLst>
                                            <p:cond delay="0"/>
                                          </p:stCondLst>
                                        </p:cTn>
                                        <p:tgtEl>
                                          <p:spTgt spid="400"/>
                                        </p:tgtEl>
                                        <p:attrNameLst>
                                          <p:attrName>style.visibility</p:attrName>
                                        </p:attrNameLst>
                                      </p:cBhvr>
                                      <p:to>
                                        <p:strVal val="visible"/>
                                      </p:to>
                                    </p:set>
                                    <p:animEffect transition="in" filter="fade">
                                      <p:cBhvr>
                                        <p:cTn id="31" dur="500"/>
                                        <p:tgtEl>
                                          <p:spTgt spid="400"/>
                                        </p:tgtEl>
                                      </p:cBhvr>
                                    </p:animEffect>
                                  </p:childTnLst>
                                </p:cTn>
                              </p:par>
                              <p:par>
                                <p:cTn id="32" presetID="10" presetClass="entr" presetSubtype="0" fill="hold" nodeType="withEffect">
                                  <p:stCondLst>
                                    <p:cond delay="0"/>
                                  </p:stCondLst>
                                  <p:childTnLst>
                                    <p:set>
                                      <p:cBhvr>
                                        <p:cTn id="33" dur="1" fill="hold">
                                          <p:stCondLst>
                                            <p:cond delay="0"/>
                                          </p:stCondLst>
                                        </p:cTn>
                                        <p:tgtEl>
                                          <p:spTgt spid="399"/>
                                        </p:tgtEl>
                                        <p:attrNameLst>
                                          <p:attrName>style.visibility</p:attrName>
                                        </p:attrNameLst>
                                      </p:cBhvr>
                                      <p:to>
                                        <p:strVal val="visible"/>
                                      </p:to>
                                    </p:set>
                                    <p:animEffect transition="in" filter="fade">
                                      <p:cBhvr>
                                        <p:cTn id="34" dur="500"/>
                                        <p:tgtEl>
                                          <p:spTgt spid="399"/>
                                        </p:tgtEl>
                                      </p:cBhvr>
                                    </p:animEffect>
                                  </p:childTnLst>
                                </p:cTn>
                              </p:par>
                              <p:par>
                                <p:cTn id="35" presetID="10" presetClass="entr" presetSubtype="0" fill="hold" nodeType="withEffect">
                                  <p:stCondLst>
                                    <p:cond delay="0"/>
                                  </p:stCondLst>
                                  <p:childTnLst>
                                    <p:set>
                                      <p:cBhvr>
                                        <p:cTn id="36" dur="1" fill="hold">
                                          <p:stCondLst>
                                            <p:cond delay="0"/>
                                          </p:stCondLst>
                                        </p:cTn>
                                        <p:tgtEl>
                                          <p:spTgt spid="398"/>
                                        </p:tgtEl>
                                        <p:attrNameLst>
                                          <p:attrName>style.visibility</p:attrName>
                                        </p:attrNameLst>
                                      </p:cBhvr>
                                      <p:to>
                                        <p:strVal val="visible"/>
                                      </p:to>
                                    </p:set>
                                    <p:animEffect transition="in" filter="fade">
                                      <p:cBhvr>
                                        <p:cTn id="37" dur="500"/>
                                        <p:tgtEl>
                                          <p:spTgt spid="398"/>
                                        </p:tgtEl>
                                      </p:cBhvr>
                                    </p:animEffect>
                                  </p:childTnLst>
                                </p:cTn>
                              </p:par>
                              <p:par>
                                <p:cTn id="38" presetID="10" presetClass="entr" presetSubtype="0" fill="hold" nodeType="with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par>
                                <p:cTn id="41" presetID="10" presetClass="entr" presetSubtype="0" fill="hold" nodeType="withEffect">
                                  <p:stCondLst>
                                    <p:cond delay="0"/>
                                  </p:stCondLst>
                                  <p:childTnLst>
                                    <p:set>
                                      <p:cBhvr>
                                        <p:cTn id="42" dur="1" fill="hold">
                                          <p:stCondLst>
                                            <p:cond delay="0"/>
                                          </p:stCondLst>
                                        </p:cTn>
                                        <p:tgtEl>
                                          <p:spTgt spid="392"/>
                                        </p:tgtEl>
                                        <p:attrNameLst>
                                          <p:attrName>style.visibility</p:attrName>
                                        </p:attrNameLst>
                                      </p:cBhvr>
                                      <p:to>
                                        <p:strVal val="visible"/>
                                      </p:to>
                                    </p:set>
                                    <p:animEffect transition="in" filter="fade">
                                      <p:cBhvr>
                                        <p:cTn id="43" dur="500"/>
                                        <p:tgtEl>
                                          <p:spTgt spid="392"/>
                                        </p:tgtEl>
                                      </p:cBhvr>
                                    </p:animEffect>
                                  </p:childTnLst>
                                </p:cTn>
                              </p:par>
                              <p:par>
                                <p:cTn id="44" presetID="10" presetClass="entr" presetSubtype="0" fill="hold" nodeType="withEffect">
                                  <p:stCondLst>
                                    <p:cond delay="0"/>
                                  </p:stCondLst>
                                  <p:childTnLst>
                                    <p:set>
                                      <p:cBhvr>
                                        <p:cTn id="45" dur="1" fill="hold">
                                          <p:stCondLst>
                                            <p:cond delay="0"/>
                                          </p:stCondLst>
                                        </p:cTn>
                                        <p:tgtEl>
                                          <p:spTgt spid="393"/>
                                        </p:tgtEl>
                                        <p:attrNameLst>
                                          <p:attrName>style.visibility</p:attrName>
                                        </p:attrNameLst>
                                      </p:cBhvr>
                                      <p:to>
                                        <p:strVal val="visible"/>
                                      </p:to>
                                    </p:set>
                                    <p:animEffect transition="in" filter="fade">
                                      <p:cBhvr>
                                        <p:cTn id="46" dur="500"/>
                                        <p:tgtEl>
                                          <p:spTgt spid="393"/>
                                        </p:tgtEl>
                                      </p:cBhvr>
                                    </p:animEffect>
                                  </p:childTnLst>
                                </p:cTn>
                              </p:par>
                              <p:par>
                                <p:cTn id="47" presetID="10" presetClass="entr" presetSubtype="0" fill="hold" nodeType="withEffect">
                                  <p:stCondLst>
                                    <p:cond delay="0"/>
                                  </p:stCondLst>
                                  <p:childTnLst>
                                    <p:set>
                                      <p:cBhvr>
                                        <p:cTn id="48" dur="1" fill="hold">
                                          <p:stCondLst>
                                            <p:cond delay="0"/>
                                          </p:stCondLst>
                                        </p:cTn>
                                        <p:tgtEl>
                                          <p:spTgt spid="394"/>
                                        </p:tgtEl>
                                        <p:attrNameLst>
                                          <p:attrName>style.visibility</p:attrName>
                                        </p:attrNameLst>
                                      </p:cBhvr>
                                      <p:to>
                                        <p:strVal val="visible"/>
                                      </p:to>
                                    </p:set>
                                    <p:animEffect transition="in" filter="fade">
                                      <p:cBhvr>
                                        <p:cTn id="49" dur="500"/>
                                        <p:tgtEl>
                                          <p:spTgt spid="394"/>
                                        </p:tgtEl>
                                      </p:cBhvr>
                                    </p:animEffect>
                                  </p:childTnLst>
                                </p:cTn>
                              </p:par>
                              <p:par>
                                <p:cTn id="50" presetID="10" presetClass="entr" presetSubtype="0" fill="hold" nodeType="withEffect">
                                  <p:stCondLst>
                                    <p:cond delay="0"/>
                                  </p:stCondLst>
                                  <p:childTnLst>
                                    <p:set>
                                      <p:cBhvr>
                                        <p:cTn id="51" dur="1" fill="hold">
                                          <p:stCondLst>
                                            <p:cond delay="0"/>
                                          </p:stCondLst>
                                        </p:cTn>
                                        <p:tgtEl>
                                          <p:spTgt spid="395"/>
                                        </p:tgtEl>
                                        <p:attrNameLst>
                                          <p:attrName>style.visibility</p:attrName>
                                        </p:attrNameLst>
                                      </p:cBhvr>
                                      <p:to>
                                        <p:strVal val="visible"/>
                                      </p:to>
                                    </p:set>
                                    <p:animEffect transition="in" filter="fade">
                                      <p:cBhvr>
                                        <p:cTn id="52" dur="500"/>
                                        <p:tgtEl>
                                          <p:spTgt spid="395"/>
                                        </p:tgtEl>
                                      </p:cBhvr>
                                    </p:animEffect>
                                  </p:childTnLst>
                                </p:cTn>
                              </p:par>
                              <p:par>
                                <p:cTn id="53" presetID="10" presetClass="entr" presetSubtype="0" fill="hold" nodeType="withEffect">
                                  <p:stCondLst>
                                    <p:cond delay="0"/>
                                  </p:stCondLst>
                                  <p:childTnLst>
                                    <p:set>
                                      <p:cBhvr>
                                        <p:cTn id="54" dur="1" fill="hold">
                                          <p:stCondLst>
                                            <p:cond delay="0"/>
                                          </p:stCondLst>
                                        </p:cTn>
                                        <p:tgtEl>
                                          <p:spTgt spid="396"/>
                                        </p:tgtEl>
                                        <p:attrNameLst>
                                          <p:attrName>style.visibility</p:attrName>
                                        </p:attrNameLst>
                                      </p:cBhvr>
                                      <p:to>
                                        <p:strVal val="visible"/>
                                      </p:to>
                                    </p:set>
                                    <p:animEffect transition="in" filter="fade">
                                      <p:cBhvr>
                                        <p:cTn id="55" dur="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arallelogram 62">
            <a:extLst>
              <a:ext uri="{FF2B5EF4-FFF2-40B4-BE49-F238E27FC236}">
                <a16:creationId xmlns:a16="http://schemas.microsoft.com/office/drawing/2014/main" id="{1BF412D9-8B4D-407F-9B64-42013CF71E85}"/>
              </a:ext>
            </a:extLst>
          </p:cNvPr>
          <p:cNvSpPr/>
          <p:nvPr/>
        </p:nvSpPr>
        <p:spPr>
          <a:xfrm>
            <a:off x="8424962" y="2380218"/>
            <a:ext cx="542332" cy="450476"/>
          </a:xfrm>
          <a:prstGeom prst="parallelogram">
            <a:avLst>
              <a:gd name="adj" fmla="val 0"/>
            </a:avLst>
          </a:prstGeom>
          <a:pattFill prst="ltUpDiag">
            <a:fgClr>
              <a:srgbClr val="C00000"/>
            </a:fgClr>
            <a:bgClr>
              <a:srgbClr val="FFFFFF"/>
            </a:bgClr>
          </a:pattFill>
          <a:ln w="25400" cap="flat" cmpd="sng" algn="ctr">
            <a:solidFill>
              <a:srgbClr val="4F81BD">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Calibri (Body)"/>
              <a:sym typeface="Arial"/>
            </a:endParaRP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66815EC-E43E-4584-8B65-C38ADAAA3558}"/>
                  </a:ext>
                </a:extLst>
              </p:cNvPr>
              <p:cNvSpPr>
                <a:spLocks noGrp="1"/>
              </p:cNvSpPr>
              <p:nvPr>
                <p:ph idx="1"/>
              </p:nvPr>
            </p:nvSpPr>
            <p:spPr/>
            <p:txBody>
              <a:bodyPr/>
              <a:lstStyle/>
              <a:p>
                <a:r>
                  <a:rPr lang="en-US" dirty="0"/>
                  <a:t>Inputs: MST result for each net</a:t>
                </a:r>
              </a:p>
              <a:p>
                <a:r>
                  <a:rPr lang="en-US" dirty="0"/>
                  <a:t>Output: an initial detailed routing solution such that APCs in each route guide are electrically connected</a:t>
                </a:r>
              </a:p>
              <a:p>
                <a:r>
                  <a:rPr lang="en-US" dirty="0"/>
                  <a:t>Constraints: design rules</a:t>
                </a:r>
              </a:p>
              <a:p>
                <a:pPr lvl="1"/>
                <a:r>
                  <a:rPr lang="en-US" dirty="0"/>
                  <a:t>Maximize: </a:t>
                </a:r>
                <a14:m>
                  <m:oMath xmlns:m="http://schemas.openxmlformats.org/officeDocument/2006/math">
                    <m:r>
                      <m:rPr>
                        <m:sty m:val="p"/>
                      </m:rPr>
                      <a:rPr lang="en-US" b="0" i="0" smtClean="0">
                        <a:latin typeface="Cambria Math" panose="02040503050406030204" pitchFamily="18" charset="0"/>
                      </a:rPr>
                      <m:t>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oMath>
                </a14:m>
                <a:endParaRPr lang="en-US" b="0" i="1" dirty="0">
                  <a:latin typeface="Cambria Math" panose="02040503050406030204" pitchFamily="18" charset="0"/>
                </a:endParaRPr>
              </a:p>
              <a:p>
                <a:pPr lvl="1"/>
                <a:r>
                  <a:rPr lang="en-US" dirty="0"/>
                  <a:t>Subject to: </a:t>
                </a:r>
                <a14:m>
                  <m:oMath xmlns:m="http://schemas.openxmlformats.org/officeDocument/2006/math">
                    <m:sSub>
                      <m:sSubPr>
                        <m:ctrlPr>
                          <a:rPr lang="en-US" b="0" i="1" smtClean="0">
                            <a:latin typeface="Cambria Math" panose="02040503050406030204" pitchFamily="18" charset="0"/>
                          </a:rPr>
                        </m:ctrlPr>
                      </m:sSubPr>
                      <m:e>
                        <m:r>
                          <m:rPr>
                            <m:sty m:val="p"/>
                          </m:rPr>
                          <a:rPr lang="en-US" altLang="zh-CN" i="1">
                            <a:latin typeface="Cambria Math" panose="02040503050406030204" pitchFamily="18" charset="0"/>
                          </a:rPr>
                          <m:t>v</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m:t>
                            </m:r>
                          </m:sup>
                        </m:sSup>
                      </m:sub>
                    </m:sSub>
                    <m:r>
                      <a:rPr lang="en-US" b="0" i="1" smtClean="0">
                        <a:latin typeface="Cambria Math" panose="02040503050406030204" pitchFamily="18" charset="0"/>
                      </a:rPr>
                      <m:t>≤1,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𝑒</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m:t>
                            </m:r>
                          </m:sup>
                        </m:sSup>
                      </m:sup>
                    </m:sSubSup>
                  </m:oMath>
                </a14:m>
                <a:endParaRPr lang="en-US" dirty="0"/>
              </a:p>
              <a:p>
                <a:pPr lvl="2"/>
                <a:endParaRPr lang="en-US" dirty="0"/>
              </a:p>
            </p:txBody>
          </p:sp>
        </mc:Choice>
        <mc:Fallback xmlns="">
          <p:sp>
            <p:nvSpPr>
              <p:cNvPr id="2" name="Content Placeholder 1">
                <a:extLst>
                  <a:ext uri="{FF2B5EF4-FFF2-40B4-BE49-F238E27FC236}">
                    <a16:creationId xmlns:a16="http://schemas.microsoft.com/office/drawing/2014/main" id="{566815EC-E43E-4584-8B65-C38ADAAA3558}"/>
                  </a:ext>
                </a:extLst>
              </p:cNvPr>
              <p:cNvSpPr>
                <a:spLocks noGrp="1" noRot="1" noChangeAspect="1" noMove="1" noResize="1" noEditPoints="1" noAdjustHandles="1" noChangeArrowheads="1" noChangeShapeType="1" noTextEdit="1"/>
              </p:cNvSpPr>
              <p:nvPr>
                <p:ph idx="1"/>
              </p:nvPr>
            </p:nvSpPr>
            <p:spPr>
              <a:blipFill>
                <a:blip r:embed="rId3"/>
                <a:stretch>
                  <a:fillRect l="-932" t="-2412" r="-5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F480F64-D083-4826-AE6D-B7C1AC2C9A54}"/>
              </a:ext>
            </a:extLst>
          </p:cNvPr>
          <p:cNvSpPr>
            <a:spLocks noGrp="1"/>
          </p:cNvSpPr>
          <p:nvPr>
            <p:ph type="title"/>
          </p:nvPr>
        </p:nvSpPr>
        <p:spPr/>
        <p:txBody>
          <a:bodyPr/>
          <a:lstStyle/>
          <a:p>
            <a:r>
              <a:rPr lang="en-US" dirty="0"/>
              <a:t>MILP Formulation</a:t>
            </a:r>
          </a:p>
        </p:txBody>
      </p:sp>
      <p:cxnSp>
        <p:nvCxnSpPr>
          <p:cNvPr id="8" name="Straight Connector 7">
            <a:extLst>
              <a:ext uri="{FF2B5EF4-FFF2-40B4-BE49-F238E27FC236}">
                <a16:creationId xmlns:a16="http://schemas.microsoft.com/office/drawing/2014/main" id="{CCA3970E-49A2-4A8D-822E-C18EA0149B20}"/>
              </a:ext>
            </a:extLst>
          </p:cNvPr>
          <p:cNvCxnSpPr>
            <a:cxnSpLocks/>
          </p:cNvCxnSpPr>
          <p:nvPr/>
        </p:nvCxnSpPr>
        <p:spPr>
          <a:xfrm flipH="1">
            <a:off x="6624980" y="2908452"/>
            <a:ext cx="4935926" cy="0"/>
          </a:xfrm>
          <a:prstGeom prst="line">
            <a:avLst/>
          </a:prstGeom>
          <a:noFill/>
          <a:ln w="25400" cap="flat" cmpd="sng" algn="ctr">
            <a:solidFill>
              <a:srgbClr val="000000">
                <a:shade val="95000"/>
                <a:satMod val="105000"/>
              </a:srgbClr>
            </a:solidFill>
            <a:prstDash val="dash"/>
          </a:ln>
          <a:effectLst/>
        </p:spPr>
      </p:cxnSp>
      <p:cxnSp>
        <p:nvCxnSpPr>
          <p:cNvPr id="9" name="Straight Connector 8">
            <a:extLst>
              <a:ext uri="{FF2B5EF4-FFF2-40B4-BE49-F238E27FC236}">
                <a16:creationId xmlns:a16="http://schemas.microsoft.com/office/drawing/2014/main" id="{D176210B-3739-431E-B068-11586910A4B9}"/>
              </a:ext>
            </a:extLst>
          </p:cNvPr>
          <p:cNvCxnSpPr>
            <a:cxnSpLocks/>
          </p:cNvCxnSpPr>
          <p:nvPr/>
        </p:nvCxnSpPr>
        <p:spPr>
          <a:xfrm flipH="1">
            <a:off x="6611420" y="2307396"/>
            <a:ext cx="4934505" cy="0"/>
          </a:xfrm>
          <a:prstGeom prst="line">
            <a:avLst/>
          </a:prstGeom>
          <a:noFill/>
          <a:ln w="25400" cap="flat" cmpd="sng" algn="ctr">
            <a:solidFill>
              <a:srgbClr val="000000">
                <a:shade val="95000"/>
                <a:satMod val="105000"/>
              </a:srgbClr>
            </a:solidFill>
            <a:prstDash val="dash"/>
          </a:ln>
          <a:effectLst/>
        </p:spPr>
      </p:cxnSp>
      <p:sp>
        <p:nvSpPr>
          <p:cNvPr id="10" name="Parallelogram 9">
            <a:extLst>
              <a:ext uri="{FF2B5EF4-FFF2-40B4-BE49-F238E27FC236}">
                <a16:creationId xmlns:a16="http://schemas.microsoft.com/office/drawing/2014/main" id="{9BC5521F-F26B-44FE-ADDE-BD79F4E7D10E}"/>
              </a:ext>
            </a:extLst>
          </p:cNvPr>
          <p:cNvSpPr/>
          <p:nvPr/>
        </p:nvSpPr>
        <p:spPr>
          <a:xfrm>
            <a:off x="6929282" y="2316239"/>
            <a:ext cx="2095081" cy="567727"/>
          </a:xfrm>
          <a:prstGeom prst="parallelogram">
            <a:avLst>
              <a:gd name="adj" fmla="val 0"/>
            </a:avLst>
          </a:prstGeom>
          <a:noFill/>
          <a:ln w="25400" cap="flat" cmpd="sng" algn="ctr">
            <a:solidFill>
              <a:srgbClr val="4F81BD">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Calibri (Body)"/>
              <a:sym typeface="Arial"/>
            </a:endParaRPr>
          </a:p>
        </p:txBody>
      </p:sp>
      <p:sp>
        <p:nvSpPr>
          <p:cNvPr id="11" name="Parallelogram 10">
            <a:extLst>
              <a:ext uri="{FF2B5EF4-FFF2-40B4-BE49-F238E27FC236}">
                <a16:creationId xmlns:a16="http://schemas.microsoft.com/office/drawing/2014/main" id="{42909EB6-9417-493A-B233-24187BB1C8F7}"/>
              </a:ext>
            </a:extLst>
          </p:cNvPr>
          <p:cNvSpPr/>
          <p:nvPr/>
        </p:nvSpPr>
        <p:spPr>
          <a:xfrm>
            <a:off x="8345881" y="2316239"/>
            <a:ext cx="2583321" cy="583371"/>
          </a:xfrm>
          <a:prstGeom prst="parallelogram">
            <a:avLst>
              <a:gd name="adj" fmla="val 0"/>
            </a:avLst>
          </a:prstGeom>
          <a:noFill/>
          <a:ln w="25400" cap="flat" cmpd="sng" algn="ctr">
            <a:solidFill>
              <a:srgbClr val="C0504D"/>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Body)"/>
              <a:sym typeface="Arial"/>
            </a:endParaRPr>
          </a:p>
        </p:txBody>
      </p:sp>
      <p:sp>
        <p:nvSpPr>
          <p:cNvPr id="12" name="Parallelogram 11">
            <a:extLst>
              <a:ext uri="{FF2B5EF4-FFF2-40B4-BE49-F238E27FC236}">
                <a16:creationId xmlns:a16="http://schemas.microsoft.com/office/drawing/2014/main" id="{CC33C838-0567-49F9-A5B6-5DA82F1B8B1D}"/>
              </a:ext>
            </a:extLst>
          </p:cNvPr>
          <p:cNvSpPr/>
          <p:nvPr/>
        </p:nvSpPr>
        <p:spPr>
          <a:xfrm>
            <a:off x="8835375" y="2378555"/>
            <a:ext cx="107298" cy="315115"/>
          </a:xfrm>
          <a:prstGeom prst="parallelogram">
            <a:avLst>
              <a:gd name="adj" fmla="val 0"/>
            </a:avLst>
          </a:prstGeom>
          <a:solidFill>
            <a:srgbClr val="4F81BD"/>
          </a:solidFill>
          <a:ln w="25400" cap="flat" cmpd="sng" algn="ctr">
            <a:solidFill>
              <a:srgbClr val="4F81BD">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Calibri (Body)"/>
              <a:sym typeface="Arial"/>
            </a:endParaRPr>
          </a:p>
        </p:txBody>
      </p:sp>
      <p:sp>
        <p:nvSpPr>
          <p:cNvPr id="13" name="Parallelogram 12">
            <a:extLst>
              <a:ext uri="{FF2B5EF4-FFF2-40B4-BE49-F238E27FC236}">
                <a16:creationId xmlns:a16="http://schemas.microsoft.com/office/drawing/2014/main" id="{C6B05B71-FEBD-4D99-A89E-2E6ABF2B9CDC}"/>
              </a:ext>
            </a:extLst>
          </p:cNvPr>
          <p:cNvSpPr/>
          <p:nvPr/>
        </p:nvSpPr>
        <p:spPr>
          <a:xfrm>
            <a:off x="10766245" y="2581320"/>
            <a:ext cx="107298" cy="277659"/>
          </a:xfrm>
          <a:prstGeom prst="parallelogram">
            <a:avLst>
              <a:gd name="adj" fmla="val 0"/>
            </a:avLst>
          </a:prstGeom>
          <a:solidFill>
            <a:srgbClr val="C0504D">
              <a:lumMod val="75000"/>
            </a:srgbClr>
          </a:solidFill>
          <a:ln w="25400" cap="flat" cmpd="sng" algn="ctr">
            <a:solidFill>
              <a:srgbClr val="C0504D"/>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a:ln>
                <a:noFill/>
              </a:ln>
              <a:solidFill>
                <a:srgbClr val="FFFFFF"/>
              </a:solidFill>
              <a:effectLst/>
              <a:uLnTx/>
              <a:uFillTx/>
              <a:latin typeface="Calibri (Body)"/>
              <a:sym typeface="Arial"/>
            </a:endParaRPr>
          </a:p>
        </p:txBody>
      </p:sp>
      <p:sp>
        <p:nvSpPr>
          <p:cNvPr id="14" name="Parallelogram 13">
            <a:extLst>
              <a:ext uri="{FF2B5EF4-FFF2-40B4-BE49-F238E27FC236}">
                <a16:creationId xmlns:a16="http://schemas.microsoft.com/office/drawing/2014/main" id="{DFA3B84C-B03B-4B83-8571-D2BAD9328DB9}"/>
              </a:ext>
            </a:extLst>
          </p:cNvPr>
          <p:cNvSpPr/>
          <p:nvPr/>
        </p:nvSpPr>
        <p:spPr>
          <a:xfrm>
            <a:off x="6989899" y="2380218"/>
            <a:ext cx="542332" cy="450476"/>
          </a:xfrm>
          <a:prstGeom prst="parallelogram">
            <a:avLst>
              <a:gd name="adj" fmla="val 0"/>
            </a:avLst>
          </a:prstGeom>
          <a:pattFill prst="ltUpDiag">
            <a:fgClr>
              <a:srgbClr val="4F81BD"/>
            </a:fgClr>
            <a:bgClr>
              <a:srgbClr val="FFFFFF"/>
            </a:bgClr>
          </a:pattFill>
          <a:ln w="25400" cap="flat" cmpd="sng" algn="ctr">
            <a:solidFill>
              <a:srgbClr val="4F81BD">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Calibri (Body)"/>
              <a:sym typeface="Arial"/>
            </a:endParaRPr>
          </a:p>
        </p:txBody>
      </p:sp>
      <p:cxnSp>
        <p:nvCxnSpPr>
          <p:cNvPr id="15" name="Straight Connector 14">
            <a:extLst>
              <a:ext uri="{FF2B5EF4-FFF2-40B4-BE49-F238E27FC236}">
                <a16:creationId xmlns:a16="http://schemas.microsoft.com/office/drawing/2014/main" id="{EAA9759D-B6FC-4245-8FF3-946BACD68016}"/>
              </a:ext>
            </a:extLst>
          </p:cNvPr>
          <p:cNvCxnSpPr/>
          <p:nvPr/>
        </p:nvCxnSpPr>
        <p:spPr>
          <a:xfrm>
            <a:off x="7132867" y="2487776"/>
            <a:ext cx="1707115" cy="0"/>
          </a:xfrm>
          <a:prstGeom prst="line">
            <a:avLst/>
          </a:prstGeom>
          <a:noFill/>
          <a:ln w="38100" cap="flat" cmpd="sng" algn="ctr">
            <a:solidFill>
              <a:srgbClr val="4F81BD">
                <a:shade val="95000"/>
                <a:satMod val="105000"/>
              </a:srgbClr>
            </a:solidFill>
            <a:prstDash val="solid"/>
          </a:ln>
          <a:effectLst/>
        </p:spPr>
      </p:cxnSp>
      <p:cxnSp>
        <p:nvCxnSpPr>
          <p:cNvPr id="16" name="Straight Connector 15">
            <a:extLst>
              <a:ext uri="{FF2B5EF4-FFF2-40B4-BE49-F238E27FC236}">
                <a16:creationId xmlns:a16="http://schemas.microsoft.com/office/drawing/2014/main" id="{4B3F26D4-AB2E-4356-A499-AB2CA3D93909}"/>
              </a:ext>
            </a:extLst>
          </p:cNvPr>
          <p:cNvCxnSpPr/>
          <p:nvPr/>
        </p:nvCxnSpPr>
        <p:spPr>
          <a:xfrm>
            <a:off x="7132867" y="2627114"/>
            <a:ext cx="1707115" cy="0"/>
          </a:xfrm>
          <a:prstGeom prst="line">
            <a:avLst/>
          </a:prstGeom>
          <a:noFill/>
          <a:ln w="38100" cap="flat" cmpd="sng" algn="ctr">
            <a:solidFill>
              <a:srgbClr val="4F81BD">
                <a:shade val="95000"/>
                <a:satMod val="105000"/>
              </a:srgbClr>
            </a:solidFill>
            <a:prstDash val="solid"/>
          </a:ln>
          <a:effectLst/>
        </p:spPr>
      </p:cxnSp>
      <p:cxnSp>
        <p:nvCxnSpPr>
          <p:cNvPr id="17" name="Straight Connector 16">
            <a:extLst>
              <a:ext uri="{FF2B5EF4-FFF2-40B4-BE49-F238E27FC236}">
                <a16:creationId xmlns:a16="http://schemas.microsoft.com/office/drawing/2014/main" id="{F7ED3704-911B-4B78-A267-DB04C40CAADC}"/>
              </a:ext>
            </a:extLst>
          </p:cNvPr>
          <p:cNvCxnSpPr/>
          <p:nvPr/>
        </p:nvCxnSpPr>
        <p:spPr>
          <a:xfrm>
            <a:off x="8515067" y="2800796"/>
            <a:ext cx="2249674" cy="0"/>
          </a:xfrm>
          <a:prstGeom prst="line">
            <a:avLst/>
          </a:prstGeom>
          <a:noFill/>
          <a:ln w="38100" cap="flat" cmpd="sng" algn="ctr">
            <a:solidFill>
              <a:srgbClr val="C0504D">
                <a:shade val="95000"/>
                <a:satMod val="105000"/>
              </a:srgbClr>
            </a:solidFill>
            <a:prstDash val="solid"/>
          </a:ln>
          <a:effectLst/>
        </p:spPr>
      </p:cxnSp>
      <p:cxnSp>
        <p:nvCxnSpPr>
          <p:cNvPr id="18" name="Straight Connector 17">
            <a:extLst>
              <a:ext uri="{FF2B5EF4-FFF2-40B4-BE49-F238E27FC236}">
                <a16:creationId xmlns:a16="http://schemas.microsoft.com/office/drawing/2014/main" id="{87809208-C1D1-4565-A657-4D940D2F7C02}"/>
              </a:ext>
            </a:extLst>
          </p:cNvPr>
          <p:cNvCxnSpPr/>
          <p:nvPr/>
        </p:nvCxnSpPr>
        <p:spPr>
          <a:xfrm>
            <a:off x="8515067" y="2661950"/>
            <a:ext cx="2249674" cy="0"/>
          </a:xfrm>
          <a:prstGeom prst="line">
            <a:avLst/>
          </a:prstGeom>
          <a:noFill/>
          <a:ln w="38100" cap="flat" cmpd="sng" algn="ctr">
            <a:solidFill>
              <a:srgbClr val="C0504D">
                <a:shade val="95000"/>
                <a:satMod val="105000"/>
              </a:srgbClr>
            </a:solidFill>
            <a:prstDash val="solid"/>
          </a:ln>
          <a:effectLst/>
        </p:spPr>
      </p:cxnSp>
      <p:grpSp>
        <p:nvGrpSpPr>
          <p:cNvPr id="19" name="Group 18">
            <a:extLst>
              <a:ext uri="{FF2B5EF4-FFF2-40B4-BE49-F238E27FC236}">
                <a16:creationId xmlns:a16="http://schemas.microsoft.com/office/drawing/2014/main" id="{880A7A67-F454-4B9A-B11F-E71FDAA682F5}"/>
              </a:ext>
            </a:extLst>
          </p:cNvPr>
          <p:cNvGrpSpPr/>
          <p:nvPr/>
        </p:nvGrpSpPr>
        <p:grpSpPr>
          <a:xfrm>
            <a:off x="8515029" y="2511851"/>
            <a:ext cx="206805" cy="223466"/>
            <a:chOff x="2142309" y="4229193"/>
            <a:chExt cx="301253" cy="325523"/>
          </a:xfrm>
        </p:grpSpPr>
        <p:cxnSp>
          <p:nvCxnSpPr>
            <p:cNvPr id="48" name="Straight Connector 47">
              <a:extLst>
                <a:ext uri="{FF2B5EF4-FFF2-40B4-BE49-F238E27FC236}">
                  <a16:creationId xmlns:a16="http://schemas.microsoft.com/office/drawing/2014/main" id="{447330D1-A028-4E12-9597-313C41BAA375}"/>
                </a:ext>
              </a:extLst>
            </p:cNvPr>
            <p:cNvCxnSpPr>
              <a:cxnSpLocks/>
            </p:cNvCxnSpPr>
            <p:nvPr/>
          </p:nvCxnSpPr>
          <p:spPr>
            <a:xfrm>
              <a:off x="2142309" y="4229193"/>
              <a:ext cx="301253" cy="324117"/>
            </a:xfrm>
            <a:prstGeom prst="line">
              <a:avLst/>
            </a:prstGeom>
            <a:noFill/>
            <a:ln w="76200" cap="flat" cmpd="sng" algn="ctr">
              <a:solidFill>
                <a:srgbClr val="00B050"/>
              </a:solidFill>
              <a:prstDash val="solid"/>
            </a:ln>
            <a:effectLst/>
          </p:spPr>
        </p:cxnSp>
        <p:cxnSp>
          <p:nvCxnSpPr>
            <p:cNvPr id="49" name="Straight Connector 48">
              <a:extLst>
                <a:ext uri="{FF2B5EF4-FFF2-40B4-BE49-F238E27FC236}">
                  <a16:creationId xmlns:a16="http://schemas.microsoft.com/office/drawing/2014/main" id="{01725625-7B36-4EE4-988B-13AA62D16F1A}"/>
                </a:ext>
              </a:extLst>
            </p:cNvPr>
            <p:cNvCxnSpPr>
              <a:cxnSpLocks/>
            </p:cNvCxnSpPr>
            <p:nvPr/>
          </p:nvCxnSpPr>
          <p:spPr>
            <a:xfrm flipH="1">
              <a:off x="2142309" y="4239021"/>
              <a:ext cx="301253" cy="315695"/>
            </a:xfrm>
            <a:prstGeom prst="line">
              <a:avLst/>
            </a:prstGeom>
            <a:noFill/>
            <a:ln w="76200" cap="flat" cmpd="sng" algn="ctr">
              <a:solidFill>
                <a:srgbClr val="00B050"/>
              </a:solidFill>
              <a:prstDash val="solid"/>
            </a:ln>
            <a:effectLst/>
          </p:spPr>
        </p:cxnSp>
      </p:grpSp>
      <mc:AlternateContent xmlns:mc="http://schemas.openxmlformats.org/markup-compatibility/2006" xmlns:a14="http://schemas.microsoft.com/office/drawing/2010/main">
        <mc:Choice Requires="a14">
          <p:sp>
            <p:nvSpPr>
              <p:cNvPr id="20" name="TextBox 164">
                <a:extLst>
                  <a:ext uri="{FF2B5EF4-FFF2-40B4-BE49-F238E27FC236}">
                    <a16:creationId xmlns:a16="http://schemas.microsoft.com/office/drawing/2014/main" id="{28D83DDF-0137-431F-ACC3-54CFA87FB7D4}"/>
                  </a:ext>
                </a:extLst>
              </p:cNvPr>
              <p:cNvSpPr txBox="1"/>
              <p:nvPr/>
            </p:nvSpPr>
            <p:spPr>
              <a:xfrm>
                <a:off x="7633939" y="1970340"/>
                <a:ext cx="640495" cy="41351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𝑣</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1,1</m:t>
                          </m:r>
                        </m:sub>
                      </m:sSub>
                    </m:oMath>
                  </m:oMathPara>
                </a14:m>
                <a:endParaRPr kumimoji="0" lang="en-US" sz="2000" b="0" i="0" u="none" strike="noStrike" kern="0" cap="none" spc="0" normalizeH="0" baseline="0" noProof="0" dirty="0">
                  <a:ln>
                    <a:noFill/>
                  </a:ln>
                  <a:solidFill>
                    <a:srgbClr val="000000"/>
                  </a:solidFill>
                  <a:effectLst/>
                  <a:uLnTx/>
                  <a:uFillTx/>
                  <a:latin typeface="Calibri (Body)"/>
                  <a:sym typeface="Arial"/>
                </a:endParaRPr>
              </a:p>
            </p:txBody>
          </p:sp>
        </mc:Choice>
        <mc:Fallback xmlns="">
          <p:sp>
            <p:nvSpPr>
              <p:cNvPr id="20" name="TextBox 164">
                <a:extLst>
                  <a:ext uri="{FF2B5EF4-FFF2-40B4-BE49-F238E27FC236}">
                    <a16:creationId xmlns:a16="http://schemas.microsoft.com/office/drawing/2014/main" id="{28D83DDF-0137-431F-ACC3-54CFA87FB7D4}"/>
                  </a:ext>
                </a:extLst>
              </p:cNvPr>
              <p:cNvSpPr txBox="1">
                <a:spLocks noRot="1" noChangeAspect="1" noMove="1" noResize="1" noEditPoints="1" noAdjustHandles="1" noChangeArrowheads="1" noChangeShapeType="1" noTextEdit="1"/>
              </p:cNvSpPr>
              <p:nvPr/>
            </p:nvSpPr>
            <p:spPr>
              <a:xfrm>
                <a:off x="7633939" y="1970340"/>
                <a:ext cx="640495" cy="4135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165">
                <a:extLst>
                  <a:ext uri="{FF2B5EF4-FFF2-40B4-BE49-F238E27FC236}">
                    <a16:creationId xmlns:a16="http://schemas.microsoft.com/office/drawing/2014/main" id="{A9EF6766-23E9-421B-9BB2-8E8A4566803C}"/>
                  </a:ext>
                </a:extLst>
              </p:cNvPr>
              <p:cNvSpPr txBox="1"/>
              <p:nvPr/>
            </p:nvSpPr>
            <p:spPr>
              <a:xfrm>
                <a:off x="7642114" y="2499500"/>
                <a:ext cx="640495" cy="41351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𝑣</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1,2</m:t>
                          </m:r>
                        </m:sub>
                      </m:sSub>
                    </m:oMath>
                  </m:oMathPara>
                </a14:m>
                <a:endParaRPr kumimoji="0" lang="en-US" sz="2000" b="0" i="0" u="none" strike="noStrike" kern="0" cap="none" spc="0" normalizeH="0" baseline="0" noProof="0" dirty="0">
                  <a:ln>
                    <a:noFill/>
                  </a:ln>
                  <a:solidFill>
                    <a:srgbClr val="000000"/>
                  </a:solidFill>
                  <a:effectLst/>
                  <a:uLnTx/>
                  <a:uFillTx/>
                  <a:latin typeface="Calibri (Body)"/>
                  <a:sym typeface="Arial"/>
                </a:endParaRPr>
              </a:p>
            </p:txBody>
          </p:sp>
        </mc:Choice>
        <mc:Fallback xmlns="">
          <p:sp>
            <p:nvSpPr>
              <p:cNvPr id="21" name="TextBox 165">
                <a:extLst>
                  <a:ext uri="{FF2B5EF4-FFF2-40B4-BE49-F238E27FC236}">
                    <a16:creationId xmlns:a16="http://schemas.microsoft.com/office/drawing/2014/main" id="{A9EF6766-23E9-421B-9BB2-8E8A4566803C}"/>
                  </a:ext>
                </a:extLst>
              </p:cNvPr>
              <p:cNvSpPr txBox="1">
                <a:spLocks noRot="1" noChangeAspect="1" noMove="1" noResize="1" noEditPoints="1" noAdjustHandles="1" noChangeArrowheads="1" noChangeShapeType="1" noTextEdit="1"/>
              </p:cNvSpPr>
              <p:nvPr/>
            </p:nvSpPr>
            <p:spPr>
              <a:xfrm>
                <a:off x="7642114" y="2499500"/>
                <a:ext cx="640495" cy="41351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166">
                <a:extLst>
                  <a:ext uri="{FF2B5EF4-FFF2-40B4-BE49-F238E27FC236}">
                    <a16:creationId xmlns:a16="http://schemas.microsoft.com/office/drawing/2014/main" id="{A9C7DE4E-54EE-4FAF-BF2D-8D8D44CC8610}"/>
                  </a:ext>
                </a:extLst>
              </p:cNvPr>
              <p:cNvSpPr txBox="1"/>
              <p:nvPr/>
            </p:nvSpPr>
            <p:spPr>
              <a:xfrm>
                <a:off x="9428423" y="2279810"/>
                <a:ext cx="646459" cy="41351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𝑣</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2,1</m:t>
                          </m:r>
                        </m:sub>
                      </m:sSub>
                    </m:oMath>
                  </m:oMathPara>
                </a14:m>
                <a:endParaRPr kumimoji="0" lang="en-US" sz="2000" b="0" i="0" u="none" strike="noStrike" kern="0" cap="none" spc="0" normalizeH="0" baseline="0" noProof="0" dirty="0">
                  <a:ln>
                    <a:noFill/>
                  </a:ln>
                  <a:solidFill>
                    <a:srgbClr val="000000"/>
                  </a:solidFill>
                  <a:effectLst/>
                  <a:uLnTx/>
                  <a:uFillTx/>
                  <a:latin typeface="Calibri (Body)"/>
                  <a:sym typeface="Arial"/>
                </a:endParaRPr>
              </a:p>
            </p:txBody>
          </p:sp>
        </mc:Choice>
        <mc:Fallback xmlns="">
          <p:sp>
            <p:nvSpPr>
              <p:cNvPr id="22" name="TextBox 166">
                <a:extLst>
                  <a:ext uri="{FF2B5EF4-FFF2-40B4-BE49-F238E27FC236}">
                    <a16:creationId xmlns:a16="http://schemas.microsoft.com/office/drawing/2014/main" id="{A9C7DE4E-54EE-4FAF-BF2D-8D8D44CC8610}"/>
                  </a:ext>
                </a:extLst>
              </p:cNvPr>
              <p:cNvSpPr txBox="1">
                <a:spLocks noRot="1" noChangeAspect="1" noMove="1" noResize="1" noEditPoints="1" noAdjustHandles="1" noChangeArrowheads="1" noChangeShapeType="1" noTextEdit="1"/>
              </p:cNvSpPr>
              <p:nvPr/>
            </p:nvSpPr>
            <p:spPr>
              <a:xfrm>
                <a:off x="9428423" y="2279810"/>
                <a:ext cx="646459" cy="41351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167">
                <a:extLst>
                  <a:ext uri="{FF2B5EF4-FFF2-40B4-BE49-F238E27FC236}">
                    <a16:creationId xmlns:a16="http://schemas.microsoft.com/office/drawing/2014/main" id="{A078C108-5938-4780-86E4-8AAD9E44EE0D}"/>
                  </a:ext>
                </a:extLst>
              </p:cNvPr>
              <p:cNvSpPr txBox="1"/>
              <p:nvPr/>
            </p:nvSpPr>
            <p:spPr>
              <a:xfrm>
                <a:off x="9428423" y="2763864"/>
                <a:ext cx="646459" cy="41351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𝑣</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2,2</m:t>
                          </m:r>
                        </m:sub>
                      </m:sSub>
                    </m:oMath>
                  </m:oMathPara>
                </a14:m>
                <a:endParaRPr kumimoji="0" lang="en-US" sz="2000" b="0" i="0" u="none" strike="noStrike" kern="0" cap="none" spc="0" normalizeH="0" baseline="0" noProof="0" dirty="0">
                  <a:ln>
                    <a:noFill/>
                  </a:ln>
                  <a:solidFill>
                    <a:srgbClr val="000000"/>
                  </a:solidFill>
                  <a:effectLst/>
                  <a:uLnTx/>
                  <a:uFillTx/>
                  <a:latin typeface="Calibri (Body)"/>
                  <a:sym typeface="Arial"/>
                </a:endParaRPr>
              </a:p>
            </p:txBody>
          </p:sp>
        </mc:Choice>
        <mc:Fallback xmlns="">
          <p:sp>
            <p:nvSpPr>
              <p:cNvPr id="23" name="TextBox 167">
                <a:extLst>
                  <a:ext uri="{FF2B5EF4-FFF2-40B4-BE49-F238E27FC236}">
                    <a16:creationId xmlns:a16="http://schemas.microsoft.com/office/drawing/2014/main" id="{A078C108-5938-4780-86E4-8AAD9E44EE0D}"/>
                  </a:ext>
                </a:extLst>
              </p:cNvPr>
              <p:cNvSpPr txBox="1">
                <a:spLocks noRot="1" noChangeAspect="1" noMove="1" noResize="1" noEditPoints="1" noAdjustHandles="1" noChangeArrowheads="1" noChangeShapeType="1" noTextEdit="1"/>
              </p:cNvSpPr>
              <p:nvPr/>
            </p:nvSpPr>
            <p:spPr>
              <a:xfrm>
                <a:off x="9428423" y="2763864"/>
                <a:ext cx="646459" cy="413511"/>
              </a:xfrm>
              <a:prstGeom prst="rect">
                <a:avLst/>
              </a:prstGeom>
              <a:blipFill>
                <a:blip r:embed="rId7"/>
                <a:stretch>
                  <a:fillRect/>
                </a:stretch>
              </a:blipFill>
            </p:spPr>
            <p:txBody>
              <a:bodyPr/>
              <a:lstStyle/>
              <a:p>
                <a:r>
                  <a:rPr lang="en-US">
                    <a:noFill/>
                  </a:rPr>
                  <a:t> </a:t>
                </a:r>
              </a:p>
            </p:txBody>
          </p:sp>
        </mc:Fallback>
      </mc:AlternateContent>
      <p:sp>
        <p:nvSpPr>
          <p:cNvPr id="24" name="TextBox 43">
            <a:extLst>
              <a:ext uri="{FF2B5EF4-FFF2-40B4-BE49-F238E27FC236}">
                <a16:creationId xmlns:a16="http://schemas.microsoft.com/office/drawing/2014/main" id="{9279ED03-4BC5-4575-8BFE-DFEE95D7F8A1}"/>
              </a:ext>
            </a:extLst>
          </p:cNvPr>
          <p:cNvSpPr txBox="1"/>
          <p:nvPr/>
        </p:nvSpPr>
        <p:spPr>
          <a:xfrm>
            <a:off x="6210768" y="3705239"/>
            <a:ext cx="761747" cy="400110"/>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Body)"/>
                <a:sym typeface="Arial"/>
              </a:rPr>
              <a:t>guide</a:t>
            </a:r>
          </a:p>
        </p:txBody>
      </p:sp>
      <p:sp>
        <p:nvSpPr>
          <p:cNvPr id="25" name="TextBox 47">
            <a:extLst>
              <a:ext uri="{FF2B5EF4-FFF2-40B4-BE49-F238E27FC236}">
                <a16:creationId xmlns:a16="http://schemas.microsoft.com/office/drawing/2014/main" id="{386B23CC-359B-4481-8342-8ED4042214E7}"/>
              </a:ext>
            </a:extLst>
          </p:cNvPr>
          <p:cNvSpPr txBox="1"/>
          <p:nvPr/>
        </p:nvSpPr>
        <p:spPr>
          <a:xfrm>
            <a:off x="7066628" y="3683743"/>
            <a:ext cx="513282" cy="400110"/>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Body)"/>
                <a:sym typeface="Arial"/>
              </a:rPr>
              <a:t>pin</a:t>
            </a:r>
          </a:p>
        </p:txBody>
      </p:sp>
      <p:sp>
        <p:nvSpPr>
          <p:cNvPr id="26" name="TextBox 49">
            <a:extLst>
              <a:ext uri="{FF2B5EF4-FFF2-40B4-BE49-F238E27FC236}">
                <a16:creationId xmlns:a16="http://schemas.microsoft.com/office/drawing/2014/main" id="{AAF4BC95-FBA3-4B31-95C4-B4CAC90BE0B1}"/>
              </a:ext>
            </a:extLst>
          </p:cNvPr>
          <p:cNvSpPr txBox="1"/>
          <p:nvPr/>
        </p:nvSpPr>
        <p:spPr>
          <a:xfrm>
            <a:off x="8317554" y="3193541"/>
            <a:ext cx="2020105" cy="70788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Body)"/>
                <a:sym typeface="Arial"/>
              </a:rPr>
              <a:t>Intersection with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Body)"/>
                <a:sym typeface="Arial"/>
              </a:rPr>
              <a:t>upper layer guide</a:t>
            </a:r>
          </a:p>
        </p:txBody>
      </p:sp>
      <p:cxnSp>
        <p:nvCxnSpPr>
          <p:cNvPr id="27" name="Straight Connector 26">
            <a:extLst>
              <a:ext uri="{FF2B5EF4-FFF2-40B4-BE49-F238E27FC236}">
                <a16:creationId xmlns:a16="http://schemas.microsoft.com/office/drawing/2014/main" id="{7D373A10-F9F1-4500-9164-65D2882146D8}"/>
              </a:ext>
            </a:extLst>
          </p:cNvPr>
          <p:cNvCxnSpPr/>
          <p:nvPr/>
        </p:nvCxnSpPr>
        <p:spPr>
          <a:xfrm>
            <a:off x="10504027" y="3561655"/>
            <a:ext cx="512415" cy="0"/>
          </a:xfrm>
          <a:prstGeom prst="line">
            <a:avLst/>
          </a:prstGeom>
          <a:noFill/>
          <a:ln w="38100" cap="flat" cmpd="sng" algn="ctr">
            <a:solidFill>
              <a:srgbClr val="000000"/>
            </a:solidFill>
            <a:prstDash val="solid"/>
          </a:ln>
          <a:effectLst/>
        </p:spPr>
      </p:cxnSp>
      <p:sp>
        <p:nvSpPr>
          <p:cNvPr id="28" name="TextBox 51">
            <a:extLst>
              <a:ext uri="{FF2B5EF4-FFF2-40B4-BE49-F238E27FC236}">
                <a16:creationId xmlns:a16="http://schemas.microsoft.com/office/drawing/2014/main" id="{D155FD8F-73B3-4E7B-857D-093174140C45}"/>
              </a:ext>
            </a:extLst>
          </p:cNvPr>
          <p:cNvSpPr txBox="1"/>
          <p:nvPr/>
        </p:nvSpPr>
        <p:spPr>
          <a:xfrm>
            <a:off x="10997939" y="3200316"/>
            <a:ext cx="1218603" cy="70788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Body)"/>
                <a:sym typeface="Arial"/>
              </a:rPr>
              <a:t>Segment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Body)"/>
                <a:sym typeface="Arial"/>
              </a:rPr>
              <a:t>candidate</a:t>
            </a:r>
          </a:p>
        </p:txBody>
      </p:sp>
      <p:sp>
        <p:nvSpPr>
          <p:cNvPr id="29" name="Rectangle 28">
            <a:extLst>
              <a:ext uri="{FF2B5EF4-FFF2-40B4-BE49-F238E27FC236}">
                <a16:creationId xmlns:a16="http://schemas.microsoft.com/office/drawing/2014/main" id="{27D5B0E0-5D1F-4065-A345-6E7F589D522B}"/>
              </a:ext>
            </a:extLst>
          </p:cNvPr>
          <p:cNvSpPr/>
          <p:nvPr/>
        </p:nvSpPr>
        <p:spPr>
          <a:xfrm>
            <a:off x="6291559" y="3394968"/>
            <a:ext cx="535776" cy="3333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Body)"/>
            </a:endParaRPr>
          </a:p>
        </p:txBody>
      </p:sp>
      <p:sp>
        <p:nvSpPr>
          <p:cNvPr id="30" name="Rectangle 29">
            <a:extLst>
              <a:ext uri="{FF2B5EF4-FFF2-40B4-BE49-F238E27FC236}">
                <a16:creationId xmlns:a16="http://schemas.microsoft.com/office/drawing/2014/main" id="{ABD96E2D-6AA2-45CA-8321-8D1C1D5E7758}"/>
              </a:ext>
            </a:extLst>
          </p:cNvPr>
          <p:cNvSpPr/>
          <p:nvPr/>
        </p:nvSpPr>
        <p:spPr>
          <a:xfrm>
            <a:off x="7045723" y="3378726"/>
            <a:ext cx="555092" cy="349326"/>
          </a:xfrm>
          <a:prstGeom prst="rect">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Body)"/>
            </a:endParaRPr>
          </a:p>
        </p:txBody>
      </p:sp>
      <p:sp>
        <p:nvSpPr>
          <p:cNvPr id="31" name="Rectangle 30">
            <a:extLst>
              <a:ext uri="{FF2B5EF4-FFF2-40B4-BE49-F238E27FC236}">
                <a16:creationId xmlns:a16="http://schemas.microsoft.com/office/drawing/2014/main" id="{0A714616-2F6C-46E4-8C81-126184AB86B2}"/>
              </a:ext>
            </a:extLst>
          </p:cNvPr>
          <p:cNvSpPr/>
          <p:nvPr/>
        </p:nvSpPr>
        <p:spPr>
          <a:xfrm>
            <a:off x="7819203" y="3374712"/>
            <a:ext cx="526678" cy="345545"/>
          </a:xfrm>
          <a:prstGeom prst="rect">
            <a:avLst/>
          </a:prstGeom>
          <a:pattFill prst="dkUpDiag">
            <a:fgClr>
              <a:schemeClr val="bg2">
                <a:lumMod val="50000"/>
              </a:schemeClr>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Body)"/>
            </a:endParaRPr>
          </a:p>
        </p:txBody>
      </p:sp>
      <p:sp>
        <p:nvSpPr>
          <p:cNvPr id="32" name="TextBox 31">
            <a:extLst>
              <a:ext uri="{FF2B5EF4-FFF2-40B4-BE49-F238E27FC236}">
                <a16:creationId xmlns:a16="http://schemas.microsoft.com/office/drawing/2014/main" id="{35ABBE81-0BCA-4D51-986C-2DDA54E35A4F}"/>
              </a:ext>
            </a:extLst>
          </p:cNvPr>
          <p:cNvSpPr txBox="1"/>
          <p:nvPr/>
        </p:nvSpPr>
        <p:spPr>
          <a:xfrm>
            <a:off x="8515029" y="3941096"/>
            <a:ext cx="791450" cy="369332"/>
          </a:xfrm>
          <a:prstGeom prst="rect">
            <a:avLst/>
          </a:prstGeom>
          <a:noFill/>
        </p:spPr>
        <p:txBody>
          <a:bodyPr wrap="square" rtlCol="0">
            <a:spAutoFit/>
          </a:bodyPr>
          <a:lstStyle/>
          <a:p>
            <a:r>
              <a:rPr lang="en-US" dirty="0">
                <a:latin typeface="Calibri (Body)"/>
              </a:rPr>
              <a:t>(a)</a:t>
            </a:r>
          </a:p>
        </p:txBody>
      </p:sp>
      <p:cxnSp>
        <p:nvCxnSpPr>
          <p:cNvPr id="5" name="Straight Connector 4">
            <a:extLst>
              <a:ext uri="{FF2B5EF4-FFF2-40B4-BE49-F238E27FC236}">
                <a16:creationId xmlns:a16="http://schemas.microsoft.com/office/drawing/2014/main" id="{DF8CBC4F-8126-4F62-AC53-9A4B434F842E}"/>
              </a:ext>
            </a:extLst>
          </p:cNvPr>
          <p:cNvCxnSpPr>
            <a:cxnSpLocks/>
            <a:stCxn id="34" idx="4"/>
            <a:endCxn id="36" idx="0"/>
          </p:cNvCxnSpPr>
          <p:nvPr/>
        </p:nvCxnSpPr>
        <p:spPr>
          <a:xfrm>
            <a:off x="8831239" y="5279306"/>
            <a:ext cx="0" cy="515619"/>
          </a:xfrm>
          <a:prstGeom prst="line">
            <a:avLst/>
          </a:prstGeom>
          <a:noFill/>
          <a:ln w="38100" cap="sq" cmpd="sng" algn="ctr">
            <a:solidFill>
              <a:srgbClr val="7030A0"/>
            </a:solidFill>
            <a:prstDash val="dash"/>
          </a:ln>
          <a:effectLst/>
        </p:spPr>
      </p:cxnSp>
      <p:cxnSp>
        <p:nvCxnSpPr>
          <p:cNvPr id="6" name="Straight Connector 5">
            <a:extLst>
              <a:ext uri="{FF2B5EF4-FFF2-40B4-BE49-F238E27FC236}">
                <a16:creationId xmlns:a16="http://schemas.microsoft.com/office/drawing/2014/main" id="{CD91C65C-1239-4A5F-A300-0361D8112751}"/>
              </a:ext>
            </a:extLst>
          </p:cNvPr>
          <p:cNvCxnSpPr>
            <a:cxnSpLocks/>
            <a:stCxn id="33" idx="4"/>
            <a:endCxn id="35" idx="0"/>
          </p:cNvCxnSpPr>
          <p:nvPr/>
        </p:nvCxnSpPr>
        <p:spPr>
          <a:xfrm>
            <a:off x="7305331" y="4994794"/>
            <a:ext cx="0" cy="470273"/>
          </a:xfrm>
          <a:prstGeom prst="line">
            <a:avLst/>
          </a:prstGeom>
          <a:noFill/>
          <a:ln w="38100" cap="sq" cmpd="sng" algn="ctr">
            <a:solidFill>
              <a:srgbClr val="7030A0"/>
            </a:solidFill>
            <a:prstDash val="dash"/>
          </a:ln>
          <a:effectLst/>
        </p:spPr>
      </p:cxnSp>
      <p:cxnSp>
        <p:nvCxnSpPr>
          <p:cNvPr id="7" name="Straight Connector 6">
            <a:extLst>
              <a:ext uri="{FF2B5EF4-FFF2-40B4-BE49-F238E27FC236}">
                <a16:creationId xmlns:a16="http://schemas.microsoft.com/office/drawing/2014/main" id="{73935F00-CAED-4CE8-ACDF-AB3E5BA55291}"/>
              </a:ext>
            </a:extLst>
          </p:cNvPr>
          <p:cNvCxnSpPr>
            <a:cxnSpLocks/>
            <a:stCxn id="35" idx="6"/>
            <a:endCxn id="34" idx="2"/>
          </p:cNvCxnSpPr>
          <p:nvPr/>
        </p:nvCxnSpPr>
        <p:spPr>
          <a:xfrm flipV="1">
            <a:off x="7454385" y="5133256"/>
            <a:ext cx="1235812" cy="486159"/>
          </a:xfrm>
          <a:prstGeom prst="line">
            <a:avLst/>
          </a:prstGeom>
          <a:noFill/>
          <a:ln w="38100" cap="sq" cmpd="sng" algn="ctr">
            <a:solidFill>
              <a:srgbClr val="00B050"/>
            </a:solidFill>
            <a:prstDash val="sysDot"/>
          </a:ln>
          <a:effectLst/>
        </p:spPr>
      </p:cxnSp>
      <p:grpSp>
        <p:nvGrpSpPr>
          <p:cNvPr id="58" name="Group 57">
            <a:extLst>
              <a:ext uri="{FF2B5EF4-FFF2-40B4-BE49-F238E27FC236}">
                <a16:creationId xmlns:a16="http://schemas.microsoft.com/office/drawing/2014/main" id="{514FCBC8-A71E-4017-90DB-5CA5923E4719}"/>
              </a:ext>
            </a:extLst>
          </p:cNvPr>
          <p:cNvGrpSpPr/>
          <p:nvPr/>
        </p:nvGrpSpPr>
        <p:grpSpPr>
          <a:xfrm>
            <a:off x="6608476" y="4422313"/>
            <a:ext cx="5579499" cy="2364998"/>
            <a:chOff x="6608476" y="4422313"/>
            <a:chExt cx="5579499" cy="2364998"/>
          </a:xfrm>
        </p:grpSpPr>
        <p:sp>
          <p:nvSpPr>
            <p:cNvPr id="33" name="Oval 32">
              <a:extLst>
                <a:ext uri="{FF2B5EF4-FFF2-40B4-BE49-F238E27FC236}">
                  <a16:creationId xmlns:a16="http://schemas.microsoft.com/office/drawing/2014/main" id="{967A4351-F71A-4D04-BAFD-208A9D561A01}"/>
                </a:ext>
              </a:extLst>
            </p:cNvPr>
            <p:cNvSpPr/>
            <p:nvPr/>
          </p:nvSpPr>
          <p:spPr>
            <a:xfrm>
              <a:off x="7156276" y="4686098"/>
              <a:ext cx="298109" cy="308696"/>
            </a:xfrm>
            <a:prstGeom prst="ellipse">
              <a:avLst/>
            </a:prstGeom>
            <a:solidFill>
              <a:srgbClr val="4F81BD"/>
            </a:solidFill>
            <a:ln w="285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4" name="Oval 33">
              <a:extLst>
                <a:ext uri="{FF2B5EF4-FFF2-40B4-BE49-F238E27FC236}">
                  <a16:creationId xmlns:a16="http://schemas.microsoft.com/office/drawing/2014/main" id="{591DE717-235D-40A9-A05F-E64113F8A105}"/>
                </a:ext>
              </a:extLst>
            </p:cNvPr>
            <p:cNvSpPr/>
            <p:nvPr/>
          </p:nvSpPr>
          <p:spPr>
            <a:xfrm>
              <a:off x="8690197" y="4987205"/>
              <a:ext cx="282083" cy="292101"/>
            </a:xfrm>
            <a:prstGeom prst="ellipse">
              <a:avLst/>
            </a:prstGeom>
            <a:solidFill>
              <a:srgbClr val="953735"/>
            </a:solidFill>
            <a:ln w="28575">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5" name="Oval 34">
              <a:extLst>
                <a:ext uri="{FF2B5EF4-FFF2-40B4-BE49-F238E27FC236}">
                  <a16:creationId xmlns:a16="http://schemas.microsoft.com/office/drawing/2014/main" id="{FD716FF0-C8F4-49E2-8656-CAE2D021AD4B}"/>
                </a:ext>
              </a:extLst>
            </p:cNvPr>
            <p:cNvSpPr/>
            <p:nvPr/>
          </p:nvSpPr>
          <p:spPr>
            <a:xfrm>
              <a:off x="7156276" y="5465067"/>
              <a:ext cx="298109" cy="308696"/>
            </a:xfrm>
            <a:prstGeom prst="ellipse">
              <a:avLst/>
            </a:prstGeom>
            <a:solidFill>
              <a:srgbClr val="4F81BD"/>
            </a:solidFill>
            <a:ln w="285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6" name="Oval 35">
              <a:extLst>
                <a:ext uri="{FF2B5EF4-FFF2-40B4-BE49-F238E27FC236}">
                  <a16:creationId xmlns:a16="http://schemas.microsoft.com/office/drawing/2014/main" id="{FD7509C9-751B-45AC-954E-E6BDA7A7BCDD}"/>
                </a:ext>
              </a:extLst>
            </p:cNvPr>
            <p:cNvSpPr/>
            <p:nvPr/>
          </p:nvSpPr>
          <p:spPr>
            <a:xfrm>
              <a:off x="8690197" y="5794925"/>
              <a:ext cx="282083" cy="292101"/>
            </a:xfrm>
            <a:prstGeom prst="ellipse">
              <a:avLst/>
            </a:prstGeom>
            <a:solidFill>
              <a:srgbClr val="953735"/>
            </a:solidFill>
            <a:ln w="28575">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mc:AlternateContent xmlns:mc="http://schemas.openxmlformats.org/markup-compatibility/2006" xmlns:a14="http://schemas.microsoft.com/office/drawing/2010/main">
          <mc:Choice Requires="a14">
            <p:sp>
              <p:nvSpPr>
                <p:cNvPr id="37" name="TextBox 164">
                  <a:extLst>
                    <a:ext uri="{FF2B5EF4-FFF2-40B4-BE49-F238E27FC236}">
                      <a16:creationId xmlns:a16="http://schemas.microsoft.com/office/drawing/2014/main" id="{FFA36191-9597-4868-BB8D-916F865B0080}"/>
                    </a:ext>
                  </a:extLst>
                </p:cNvPr>
                <p:cNvSpPr txBox="1"/>
                <p:nvPr/>
              </p:nvSpPr>
              <p:spPr>
                <a:xfrm>
                  <a:off x="6613482" y="4592581"/>
                  <a:ext cx="640495" cy="41351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𝑣</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1,1</m:t>
                            </m:r>
                          </m:sub>
                        </m:sSub>
                      </m:oMath>
                    </m:oMathPara>
                  </a14:m>
                  <a:endParaRPr kumimoji="0" lang="en-US" sz="2000" b="0" i="0" u="none" strike="noStrike" kern="0" cap="none" spc="0" normalizeH="0" baseline="0" noProof="0" dirty="0">
                    <a:ln>
                      <a:noFill/>
                    </a:ln>
                    <a:solidFill>
                      <a:srgbClr val="000000"/>
                    </a:solidFill>
                    <a:effectLst/>
                    <a:uLnTx/>
                    <a:uFillTx/>
                    <a:latin typeface="Calibri (Body)"/>
                    <a:sym typeface="Arial"/>
                  </a:endParaRPr>
                </a:p>
              </p:txBody>
            </p:sp>
          </mc:Choice>
          <mc:Fallback xmlns="">
            <p:sp>
              <p:nvSpPr>
                <p:cNvPr id="37" name="TextBox 164">
                  <a:extLst>
                    <a:ext uri="{FF2B5EF4-FFF2-40B4-BE49-F238E27FC236}">
                      <a16:creationId xmlns:a16="http://schemas.microsoft.com/office/drawing/2014/main" id="{FFA36191-9597-4868-BB8D-916F865B0080}"/>
                    </a:ext>
                  </a:extLst>
                </p:cNvPr>
                <p:cNvSpPr txBox="1">
                  <a:spLocks noRot="1" noChangeAspect="1" noMove="1" noResize="1" noEditPoints="1" noAdjustHandles="1" noChangeArrowheads="1" noChangeShapeType="1" noTextEdit="1"/>
                </p:cNvSpPr>
                <p:nvPr/>
              </p:nvSpPr>
              <p:spPr>
                <a:xfrm>
                  <a:off x="6613482" y="4592581"/>
                  <a:ext cx="640495" cy="41351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164">
                  <a:extLst>
                    <a:ext uri="{FF2B5EF4-FFF2-40B4-BE49-F238E27FC236}">
                      <a16:creationId xmlns:a16="http://schemas.microsoft.com/office/drawing/2014/main" id="{331D66E5-F456-4493-B144-E5A2327BCCE7}"/>
                    </a:ext>
                  </a:extLst>
                </p:cNvPr>
                <p:cNvSpPr txBox="1"/>
                <p:nvPr/>
              </p:nvSpPr>
              <p:spPr>
                <a:xfrm>
                  <a:off x="6608476" y="5365680"/>
                  <a:ext cx="640495" cy="41351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𝑣</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1,2</m:t>
                            </m:r>
                          </m:sub>
                        </m:sSub>
                      </m:oMath>
                    </m:oMathPara>
                  </a14:m>
                  <a:endParaRPr kumimoji="0" lang="en-US" sz="2000" b="0" i="0" u="none" strike="noStrike" kern="0" cap="none" spc="0" normalizeH="0" baseline="0" noProof="0" dirty="0">
                    <a:ln>
                      <a:noFill/>
                    </a:ln>
                    <a:solidFill>
                      <a:srgbClr val="000000"/>
                    </a:solidFill>
                    <a:effectLst/>
                    <a:uLnTx/>
                    <a:uFillTx/>
                    <a:latin typeface="Calibri (Body)"/>
                    <a:sym typeface="Arial"/>
                  </a:endParaRPr>
                </a:p>
              </p:txBody>
            </p:sp>
          </mc:Choice>
          <mc:Fallback xmlns="">
            <p:sp>
              <p:nvSpPr>
                <p:cNvPr id="38" name="TextBox 164">
                  <a:extLst>
                    <a:ext uri="{FF2B5EF4-FFF2-40B4-BE49-F238E27FC236}">
                      <a16:creationId xmlns:a16="http://schemas.microsoft.com/office/drawing/2014/main" id="{331D66E5-F456-4493-B144-E5A2327BCCE7}"/>
                    </a:ext>
                  </a:extLst>
                </p:cNvPr>
                <p:cNvSpPr txBox="1">
                  <a:spLocks noRot="1" noChangeAspect="1" noMove="1" noResize="1" noEditPoints="1" noAdjustHandles="1" noChangeArrowheads="1" noChangeShapeType="1" noTextEdit="1"/>
                </p:cNvSpPr>
                <p:nvPr/>
              </p:nvSpPr>
              <p:spPr>
                <a:xfrm>
                  <a:off x="6608476" y="5365680"/>
                  <a:ext cx="640495" cy="41351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164">
                  <a:extLst>
                    <a:ext uri="{FF2B5EF4-FFF2-40B4-BE49-F238E27FC236}">
                      <a16:creationId xmlns:a16="http://schemas.microsoft.com/office/drawing/2014/main" id="{5C973B4B-C29E-45FA-AE46-FA36C6FF1EE9}"/>
                    </a:ext>
                  </a:extLst>
                </p:cNvPr>
                <p:cNvSpPr txBox="1"/>
                <p:nvPr/>
              </p:nvSpPr>
              <p:spPr>
                <a:xfrm>
                  <a:off x="8883380" y="4889215"/>
                  <a:ext cx="646459" cy="41351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𝑣</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2,1</m:t>
                            </m:r>
                          </m:sub>
                        </m:sSub>
                      </m:oMath>
                    </m:oMathPara>
                  </a14:m>
                  <a:endParaRPr kumimoji="0" lang="en-US" sz="2000" b="0" i="0" u="none" strike="noStrike" kern="0" cap="none" spc="0" normalizeH="0" baseline="0" noProof="0" dirty="0">
                    <a:ln>
                      <a:noFill/>
                    </a:ln>
                    <a:solidFill>
                      <a:srgbClr val="000000"/>
                    </a:solidFill>
                    <a:effectLst/>
                    <a:uLnTx/>
                    <a:uFillTx/>
                    <a:latin typeface="Calibri (Body)"/>
                    <a:sym typeface="Arial"/>
                  </a:endParaRPr>
                </a:p>
              </p:txBody>
            </p:sp>
          </mc:Choice>
          <mc:Fallback xmlns="">
            <p:sp>
              <p:nvSpPr>
                <p:cNvPr id="39" name="TextBox 164">
                  <a:extLst>
                    <a:ext uri="{FF2B5EF4-FFF2-40B4-BE49-F238E27FC236}">
                      <a16:creationId xmlns:a16="http://schemas.microsoft.com/office/drawing/2014/main" id="{5C973B4B-C29E-45FA-AE46-FA36C6FF1EE9}"/>
                    </a:ext>
                  </a:extLst>
                </p:cNvPr>
                <p:cNvSpPr txBox="1">
                  <a:spLocks noRot="1" noChangeAspect="1" noMove="1" noResize="1" noEditPoints="1" noAdjustHandles="1" noChangeArrowheads="1" noChangeShapeType="1" noTextEdit="1"/>
                </p:cNvSpPr>
                <p:nvPr/>
              </p:nvSpPr>
              <p:spPr>
                <a:xfrm>
                  <a:off x="8883380" y="4889215"/>
                  <a:ext cx="646459" cy="41351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164">
                  <a:extLst>
                    <a:ext uri="{FF2B5EF4-FFF2-40B4-BE49-F238E27FC236}">
                      <a16:creationId xmlns:a16="http://schemas.microsoft.com/office/drawing/2014/main" id="{F68CE040-98C2-4FCB-ACD4-B6FEB37ED5B5}"/>
                    </a:ext>
                  </a:extLst>
                </p:cNvPr>
                <p:cNvSpPr txBox="1"/>
                <p:nvPr/>
              </p:nvSpPr>
              <p:spPr>
                <a:xfrm>
                  <a:off x="8883380" y="5712300"/>
                  <a:ext cx="646459" cy="41351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𝑣</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2,2</m:t>
                            </m:r>
                          </m:sub>
                        </m:sSub>
                      </m:oMath>
                    </m:oMathPara>
                  </a14:m>
                  <a:endParaRPr kumimoji="0" lang="en-US" sz="2000" b="0" i="0" u="none" strike="noStrike" kern="0" cap="none" spc="0" normalizeH="0" baseline="0" noProof="0" dirty="0">
                    <a:ln>
                      <a:noFill/>
                    </a:ln>
                    <a:solidFill>
                      <a:srgbClr val="000000"/>
                    </a:solidFill>
                    <a:effectLst/>
                    <a:uLnTx/>
                    <a:uFillTx/>
                    <a:latin typeface="Calibri (Body)"/>
                    <a:sym typeface="Arial"/>
                  </a:endParaRPr>
                </a:p>
              </p:txBody>
            </p:sp>
          </mc:Choice>
          <mc:Fallback xmlns="">
            <p:sp>
              <p:nvSpPr>
                <p:cNvPr id="40" name="TextBox 164">
                  <a:extLst>
                    <a:ext uri="{FF2B5EF4-FFF2-40B4-BE49-F238E27FC236}">
                      <a16:creationId xmlns:a16="http://schemas.microsoft.com/office/drawing/2014/main" id="{F68CE040-98C2-4FCB-ACD4-B6FEB37ED5B5}"/>
                    </a:ext>
                  </a:extLst>
                </p:cNvPr>
                <p:cNvSpPr txBox="1">
                  <a:spLocks noRot="1" noChangeAspect="1" noMove="1" noResize="1" noEditPoints="1" noAdjustHandles="1" noChangeArrowheads="1" noChangeShapeType="1" noTextEdit="1"/>
                </p:cNvSpPr>
                <p:nvPr/>
              </p:nvSpPr>
              <p:spPr>
                <a:xfrm>
                  <a:off x="8883380" y="5712300"/>
                  <a:ext cx="646459" cy="413511"/>
                </a:xfrm>
                <a:prstGeom prst="rect">
                  <a:avLst/>
                </a:prstGeom>
                <a:blipFill>
                  <a:blip r:embed="rId11"/>
                  <a:stretch>
                    <a:fillRect/>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F7CB549C-C7EE-4FE3-97C8-5A1B92692EA8}"/>
                </a:ext>
              </a:extLst>
            </p:cNvPr>
            <p:cNvGrpSpPr/>
            <p:nvPr/>
          </p:nvGrpSpPr>
          <p:grpSpPr>
            <a:xfrm>
              <a:off x="10010431" y="4422313"/>
              <a:ext cx="2177544" cy="2219616"/>
              <a:chOff x="10010431" y="4422313"/>
              <a:chExt cx="2177544" cy="2219616"/>
            </a:xfrm>
          </p:grpSpPr>
          <p:sp>
            <p:nvSpPr>
              <p:cNvPr id="41" name="Oval 40">
                <a:extLst>
                  <a:ext uri="{FF2B5EF4-FFF2-40B4-BE49-F238E27FC236}">
                    <a16:creationId xmlns:a16="http://schemas.microsoft.com/office/drawing/2014/main" id="{FBE82D55-8AF9-4B59-8C14-EBCC71F42B4A}"/>
                  </a:ext>
                </a:extLst>
              </p:cNvPr>
              <p:cNvSpPr/>
              <p:nvPr/>
            </p:nvSpPr>
            <p:spPr>
              <a:xfrm>
                <a:off x="10108470" y="4626773"/>
                <a:ext cx="282083" cy="292101"/>
              </a:xfrm>
              <a:prstGeom prst="ellipse">
                <a:avLst/>
              </a:prstGeom>
              <a:solidFill>
                <a:srgbClr val="7671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51">
                <a:extLst>
                  <a:ext uri="{FF2B5EF4-FFF2-40B4-BE49-F238E27FC236}">
                    <a16:creationId xmlns:a16="http://schemas.microsoft.com/office/drawing/2014/main" id="{B1D350AD-5218-4C62-93B5-5C880D12F1E8}"/>
                  </a:ext>
                </a:extLst>
              </p:cNvPr>
              <p:cNvSpPr txBox="1"/>
              <p:nvPr/>
            </p:nvSpPr>
            <p:spPr>
              <a:xfrm>
                <a:off x="10547207" y="4422313"/>
                <a:ext cx="1218603" cy="70788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Body)"/>
                    <a:sym typeface="Arial"/>
                  </a:rPr>
                  <a:t>Segment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Body)"/>
                    <a:sym typeface="Arial"/>
                  </a:rPr>
                  <a:t>candidate</a:t>
                </a:r>
              </a:p>
            </p:txBody>
          </p:sp>
          <p:cxnSp>
            <p:nvCxnSpPr>
              <p:cNvPr id="43" name="Straight Connector 42">
                <a:extLst>
                  <a:ext uri="{FF2B5EF4-FFF2-40B4-BE49-F238E27FC236}">
                    <a16:creationId xmlns:a16="http://schemas.microsoft.com/office/drawing/2014/main" id="{EAE18815-4CDC-41EF-8075-AE990377B909}"/>
                  </a:ext>
                </a:extLst>
              </p:cNvPr>
              <p:cNvCxnSpPr>
                <a:cxnSpLocks/>
              </p:cNvCxnSpPr>
              <p:nvPr/>
            </p:nvCxnSpPr>
            <p:spPr>
              <a:xfrm>
                <a:off x="10010431" y="5560911"/>
                <a:ext cx="493596" cy="0"/>
              </a:xfrm>
              <a:prstGeom prst="line">
                <a:avLst/>
              </a:prstGeom>
              <a:noFill/>
              <a:ln w="38100" cap="sq" cmpd="sng" algn="ctr">
                <a:solidFill>
                  <a:srgbClr val="7030A0"/>
                </a:solidFill>
                <a:prstDash val="dash"/>
              </a:ln>
              <a:effectLst/>
            </p:spPr>
          </p:cxnSp>
          <p:sp>
            <p:nvSpPr>
              <p:cNvPr id="44" name="TextBox 51">
                <a:extLst>
                  <a:ext uri="{FF2B5EF4-FFF2-40B4-BE49-F238E27FC236}">
                    <a16:creationId xmlns:a16="http://schemas.microsoft.com/office/drawing/2014/main" id="{4192B88F-C195-4A27-9222-2A40C34AA664}"/>
                  </a:ext>
                </a:extLst>
              </p:cNvPr>
              <p:cNvSpPr txBox="1"/>
              <p:nvPr/>
            </p:nvSpPr>
            <p:spPr>
              <a:xfrm>
                <a:off x="10533355" y="5216278"/>
                <a:ext cx="1654620" cy="70788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030A0"/>
                    </a:solidFill>
                    <a:effectLst/>
                    <a:uLnTx/>
                    <a:uFillTx/>
                    <a:latin typeface="Calibri (Body)"/>
                    <a:sym typeface="Arial"/>
                  </a:rPr>
                  <a:t>Conflict due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030A0"/>
                    </a:solidFill>
                    <a:effectLst/>
                    <a:uLnTx/>
                    <a:uFillTx/>
                    <a:latin typeface="Calibri (Body)"/>
                    <a:sym typeface="Arial"/>
                  </a:rPr>
                  <a:t>to uniqueness</a:t>
                </a:r>
              </a:p>
            </p:txBody>
          </p:sp>
          <p:cxnSp>
            <p:nvCxnSpPr>
              <p:cNvPr id="45" name="Straight Connector 44">
                <a:extLst>
                  <a:ext uri="{FF2B5EF4-FFF2-40B4-BE49-F238E27FC236}">
                    <a16:creationId xmlns:a16="http://schemas.microsoft.com/office/drawing/2014/main" id="{B954ACB4-4749-4D25-88CF-252A6ED22222}"/>
                  </a:ext>
                </a:extLst>
              </p:cNvPr>
              <p:cNvCxnSpPr>
                <a:cxnSpLocks/>
              </p:cNvCxnSpPr>
              <p:nvPr/>
            </p:nvCxnSpPr>
            <p:spPr>
              <a:xfrm>
                <a:off x="10014285" y="6275351"/>
                <a:ext cx="418134" cy="0"/>
              </a:xfrm>
              <a:prstGeom prst="line">
                <a:avLst/>
              </a:prstGeom>
              <a:noFill/>
              <a:ln w="38100" cap="sq" cmpd="sng" algn="ctr">
                <a:solidFill>
                  <a:srgbClr val="00B050"/>
                </a:solidFill>
                <a:prstDash val="sysDot"/>
              </a:ln>
              <a:effectLst/>
            </p:spPr>
          </p:cxnSp>
          <p:sp>
            <p:nvSpPr>
              <p:cNvPr id="46" name="TextBox 51">
                <a:extLst>
                  <a:ext uri="{FF2B5EF4-FFF2-40B4-BE49-F238E27FC236}">
                    <a16:creationId xmlns:a16="http://schemas.microsoft.com/office/drawing/2014/main" id="{AB7D4152-9AA8-45DD-ADE5-044F2D06643C}"/>
                  </a:ext>
                </a:extLst>
              </p:cNvPr>
              <p:cNvSpPr txBox="1"/>
              <p:nvPr/>
            </p:nvSpPr>
            <p:spPr>
              <a:xfrm>
                <a:off x="10547207" y="5934043"/>
                <a:ext cx="1611339" cy="70788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B050"/>
                    </a:solidFill>
                    <a:effectLst/>
                    <a:uLnTx/>
                    <a:uFillTx/>
                    <a:latin typeface="Calibri (Body)"/>
                    <a:sym typeface="Arial"/>
                  </a:rPr>
                  <a:t>Conflict due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B050"/>
                    </a:solidFill>
                    <a:effectLst/>
                    <a:uLnTx/>
                    <a:uFillTx/>
                    <a:latin typeface="Calibri (Body)"/>
                    <a:sym typeface="Arial"/>
                  </a:rPr>
                  <a:t>to design rule</a:t>
                </a:r>
              </a:p>
            </p:txBody>
          </p:sp>
        </p:grpSp>
        <p:sp>
          <p:nvSpPr>
            <p:cNvPr id="47" name="TextBox 46">
              <a:extLst>
                <a:ext uri="{FF2B5EF4-FFF2-40B4-BE49-F238E27FC236}">
                  <a16:creationId xmlns:a16="http://schemas.microsoft.com/office/drawing/2014/main" id="{F532D6F4-198B-4DEE-9954-842A94615F5F}"/>
                </a:ext>
              </a:extLst>
            </p:cNvPr>
            <p:cNvSpPr txBox="1"/>
            <p:nvPr/>
          </p:nvSpPr>
          <p:spPr>
            <a:xfrm>
              <a:off x="8515029" y="6417979"/>
              <a:ext cx="791450" cy="369332"/>
            </a:xfrm>
            <a:prstGeom prst="rect">
              <a:avLst/>
            </a:prstGeom>
            <a:noFill/>
          </p:spPr>
          <p:txBody>
            <a:bodyPr wrap="square" rtlCol="0">
              <a:spAutoFit/>
            </a:bodyPr>
            <a:lstStyle/>
            <a:p>
              <a:r>
                <a:rPr lang="en-US" dirty="0">
                  <a:latin typeface="Calibri (Body)"/>
                </a:rPr>
                <a:t>(b)</a:t>
              </a:r>
            </a:p>
          </p:txBody>
        </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959A229-178A-44C1-AC89-128DF999EFB7}"/>
                  </a:ext>
                </a:extLst>
              </p:cNvPr>
              <p:cNvSpPr txBox="1"/>
              <p:nvPr/>
            </p:nvSpPr>
            <p:spPr>
              <a:xfrm>
                <a:off x="873827" y="4617981"/>
                <a:ext cx="3762505" cy="477888"/>
              </a:xfrm>
              <a:prstGeom prst="rect">
                <a:avLst/>
              </a:prstGeom>
              <a:noFill/>
            </p:spPr>
            <p:txBody>
              <a:bodyPr wrap="none" rtlCol="0">
                <a:spAutoFit/>
              </a:bodyPr>
              <a:lstStyle/>
              <a:p>
                <a:r>
                  <a:rPr lang="en-US" sz="2400" b="0" dirty="0"/>
                  <a:t>Subject to: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𝑣</m:t>
                        </m:r>
                      </m:e>
                      <m:sub>
                        <m:r>
                          <a:rPr lang="en-US" sz="2400" b="0" i="1" smtClean="0">
                            <a:solidFill>
                              <a:srgbClr val="7030A0"/>
                            </a:solidFill>
                            <a:latin typeface="Cambria Math" panose="02040503050406030204" pitchFamily="18" charset="0"/>
                          </a:rPr>
                          <m:t>1,1</m:t>
                        </m:r>
                      </m:sub>
                    </m:sSub>
                    <m:r>
                      <a:rPr lang="en-US" sz="2400" b="0" i="1" smtClean="0">
                        <a:solidFill>
                          <a:srgbClr val="7030A0"/>
                        </a:solidFill>
                        <a:latin typeface="Cambria Math" panose="02040503050406030204" pitchFamily="18" charset="0"/>
                      </a:rPr>
                      <m:t>+</m:t>
                    </m:r>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𝑣</m:t>
                        </m:r>
                      </m:e>
                      <m:sub>
                        <m:r>
                          <a:rPr lang="en-US" sz="2400" b="0" i="1" smtClean="0">
                            <a:solidFill>
                              <a:srgbClr val="7030A0"/>
                            </a:solidFill>
                            <a:latin typeface="Cambria Math" panose="02040503050406030204" pitchFamily="18" charset="0"/>
                          </a:rPr>
                          <m:t>1,2</m:t>
                        </m:r>
                      </m:sub>
                    </m:sSub>
                    <m:r>
                      <a:rPr lang="en-US" sz="2400" b="0" i="1" smtClean="0">
                        <a:solidFill>
                          <a:srgbClr val="7030A0"/>
                        </a:solidFill>
                        <a:latin typeface="Cambria Math" panose="02040503050406030204" pitchFamily="18" charset="0"/>
                      </a:rPr>
                      <m:t>≤1</m:t>
                    </m:r>
                  </m:oMath>
                </a14:m>
                <a:endParaRPr lang="en-US" sz="2400" dirty="0"/>
              </a:p>
            </p:txBody>
          </p:sp>
        </mc:Choice>
        <mc:Fallback xmlns="">
          <p:sp>
            <p:nvSpPr>
              <p:cNvPr id="52" name="TextBox 51">
                <a:extLst>
                  <a:ext uri="{FF2B5EF4-FFF2-40B4-BE49-F238E27FC236}">
                    <a16:creationId xmlns:a16="http://schemas.microsoft.com/office/drawing/2014/main" id="{5959A229-178A-44C1-AC89-128DF999EFB7}"/>
                  </a:ext>
                </a:extLst>
              </p:cNvPr>
              <p:cNvSpPr txBox="1">
                <a:spLocks noRot="1" noChangeAspect="1" noMove="1" noResize="1" noEditPoints="1" noAdjustHandles="1" noChangeArrowheads="1" noChangeShapeType="1" noTextEdit="1"/>
              </p:cNvSpPr>
              <p:nvPr/>
            </p:nvSpPr>
            <p:spPr>
              <a:xfrm>
                <a:off x="873827" y="4617981"/>
                <a:ext cx="3762505" cy="477888"/>
              </a:xfrm>
              <a:prstGeom prst="rect">
                <a:avLst/>
              </a:prstGeom>
              <a:blipFill>
                <a:blip r:embed="rId12"/>
                <a:stretch>
                  <a:fillRect l="-2427" t="-1282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07E519A-981E-4098-B4EA-6E2D5A1326DD}"/>
                  </a:ext>
                </a:extLst>
              </p:cNvPr>
              <p:cNvSpPr txBox="1"/>
              <p:nvPr/>
            </p:nvSpPr>
            <p:spPr>
              <a:xfrm>
                <a:off x="2369578" y="5474331"/>
                <a:ext cx="2176750" cy="47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𝑣</m:t>
                          </m:r>
                        </m:e>
                        <m:sub>
                          <m:r>
                            <a:rPr lang="en-US" sz="2400" b="0" i="1" smtClean="0">
                              <a:solidFill>
                                <a:srgbClr val="00B050"/>
                              </a:solidFill>
                              <a:latin typeface="Cambria Math" panose="02040503050406030204" pitchFamily="18" charset="0"/>
                            </a:rPr>
                            <m:t>1,2</m:t>
                          </m:r>
                        </m:sub>
                      </m:sSub>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𝑣</m:t>
                          </m:r>
                        </m:e>
                        <m:sub>
                          <m:r>
                            <a:rPr lang="en-US" sz="2400" b="0" i="1" smtClean="0">
                              <a:solidFill>
                                <a:srgbClr val="00B050"/>
                              </a:solidFill>
                              <a:latin typeface="Cambria Math" panose="02040503050406030204" pitchFamily="18" charset="0"/>
                            </a:rPr>
                            <m:t>2,1</m:t>
                          </m:r>
                        </m:sub>
                      </m:sSub>
                      <m:r>
                        <a:rPr lang="en-US" sz="2400" b="0" i="1" smtClean="0">
                          <a:solidFill>
                            <a:srgbClr val="00B050"/>
                          </a:solidFill>
                          <a:latin typeface="Cambria Math" panose="02040503050406030204" pitchFamily="18" charset="0"/>
                        </a:rPr>
                        <m:t>≤1</m:t>
                      </m:r>
                    </m:oMath>
                  </m:oMathPara>
                </a14:m>
                <a:endParaRPr lang="en-US" sz="2400" dirty="0"/>
              </a:p>
            </p:txBody>
          </p:sp>
        </mc:Choice>
        <mc:Fallback xmlns="">
          <p:sp>
            <p:nvSpPr>
              <p:cNvPr id="53" name="TextBox 52">
                <a:extLst>
                  <a:ext uri="{FF2B5EF4-FFF2-40B4-BE49-F238E27FC236}">
                    <a16:creationId xmlns:a16="http://schemas.microsoft.com/office/drawing/2014/main" id="{507E519A-981E-4098-B4EA-6E2D5A1326DD}"/>
                  </a:ext>
                </a:extLst>
              </p:cNvPr>
              <p:cNvSpPr txBox="1">
                <a:spLocks noRot="1" noChangeAspect="1" noMove="1" noResize="1" noEditPoints="1" noAdjustHandles="1" noChangeArrowheads="1" noChangeShapeType="1" noTextEdit="1"/>
              </p:cNvSpPr>
              <p:nvPr/>
            </p:nvSpPr>
            <p:spPr>
              <a:xfrm>
                <a:off x="2369578" y="5474331"/>
                <a:ext cx="2176750" cy="47788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E22C76B-B954-4170-93EC-18704B127028}"/>
                  </a:ext>
                </a:extLst>
              </p:cNvPr>
              <p:cNvSpPr txBox="1"/>
              <p:nvPr/>
            </p:nvSpPr>
            <p:spPr>
              <a:xfrm>
                <a:off x="2369578" y="5103146"/>
                <a:ext cx="2183868" cy="47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𝑣</m:t>
                          </m:r>
                        </m:e>
                        <m:sub>
                          <m:r>
                            <a:rPr lang="en-US" sz="2400" b="0" i="1" smtClean="0">
                              <a:solidFill>
                                <a:srgbClr val="7030A0"/>
                              </a:solidFill>
                              <a:latin typeface="Cambria Math" panose="02040503050406030204" pitchFamily="18" charset="0"/>
                            </a:rPr>
                            <m:t>2,1</m:t>
                          </m:r>
                        </m:sub>
                      </m:sSub>
                      <m:r>
                        <a:rPr lang="en-US" sz="2400" b="0" i="1" smtClean="0">
                          <a:solidFill>
                            <a:srgbClr val="7030A0"/>
                          </a:solidFill>
                          <a:latin typeface="Cambria Math" panose="02040503050406030204" pitchFamily="18" charset="0"/>
                        </a:rPr>
                        <m:t>+</m:t>
                      </m:r>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𝑣</m:t>
                          </m:r>
                        </m:e>
                        <m:sub>
                          <m:r>
                            <a:rPr lang="en-US" sz="2400" b="0" i="1" smtClean="0">
                              <a:solidFill>
                                <a:srgbClr val="7030A0"/>
                              </a:solidFill>
                              <a:latin typeface="Cambria Math" panose="02040503050406030204" pitchFamily="18" charset="0"/>
                            </a:rPr>
                            <m:t>2,2</m:t>
                          </m:r>
                        </m:sub>
                      </m:sSub>
                      <m:r>
                        <a:rPr lang="en-US" sz="2400" b="0" i="1" smtClean="0">
                          <a:solidFill>
                            <a:srgbClr val="7030A0"/>
                          </a:solidFill>
                          <a:latin typeface="Cambria Math" panose="02040503050406030204" pitchFamily="18" charset="0"/>
                        </a:rPr>
                        <m:t>≤1</m:t>
                      </m:r>
                    </m:oMath>
                  </m:oMathPara>
                </a14:m>
                <a:endParaRPr lang="en-US" sz="2400" dirty="0"/>
              </a:p>
            </p:txBody>
          </p:sp>
        </mc:Choice>
        <mc:Fallback xmlns="">
          <p:sp>
            <p:nvSpPr>
              <p:cNvPr id="54" name="TextBox 53">
                <a:extLst>
                  <a:ext uri="{FF2B5EF4-FFF2-40B4-BE49-F238E27FC236}">
                    <a16:creationId xmlns:a16="http://schemas.microsoft.com/office/drawing/2014/main" id="{DE22C76B-B954-4170-93EC-18704B127028}"/>
                  </a:ext>
                </a:extLst>
              </p:cNvPr>
              <p:cNvSpPr txBox="1">
                <a:spLocks noRot="1" noChangeAspect="1" noMove="1" noResize="1" noEditPoints="1" noAdjustHandles="1" noChangeArrowheads="1" noChangeShapeType="1" noTextEdit="1"/>
              </p:cNvSpPr>
              <p:nvPr/>
            </p:nvSpPr>
            <p:spPr>
              <a:xfrm>
                <a:off x="2369578" y="5103146"/>
                <a:ext cx="2183868" cy="47788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9E5B0BC-337C-4467-A7D1-772164F6AF7D}"/>
                  </a:ext>
                </a:extLst>
              </p:cNvPr>
              <p:cNvSpPr txBox="1"/>
              <p:nvPr/>
            </p:nvSpPr>
            <p:spPr>
              <a:xfrm>
                <a:off x="985369" y="4176676"/>
                <a:ext cx="5259581" cy="477888"/>
              </a:xfrm>
              <a:prstGeom prst="rect">
                <a:avLst/>
              </a:prstGeom>
              <a:noFill/>
            </p:spPr>
            <p:txBody>
              <a:bodyPr wrap="none" rtlCol="0">
                <a:spAutoFit/>
              </a:bodyPr>
              <a:lstStyle/>
              <a:p>
                <a:r>
                  <a:rPr lang="en-US" sz="2400" dirty="0"/>
                  <a:t>Maximize: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1,1</m:t>
                        </m:r>
                      </m:sub>
                    </m:sSub>
                    <m:r>
                      <a:rPr lang="en-US" sz="2400" b="0" i="1" smtClean="0">
                        <a:latin typeface="Cambria Math" panose="02040503050406030204" pitchFamily="18" charset="0"/>
                      </a:rPr>
                      <m: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1,2</m:t>
                        </m:r>
                      </m:sub>
                    </m:sSub>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2,1</m:t>
                        </m:r>
                      </m:sub>
                    </m:sSub>
                    <m:r>
                      <a:rPr lang="en-US" sz="2400" b="0" i="1" smtClean="0">
                        <a:latin typeface="Cambria Math" panose="02040503050406030204" pitchFamily="18" charset="0"/>
                      </a:rPr>
                      <m:t>+4</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2,2</m:t>
                        </m:r>
                      </m:sub>
                    </m:sSub>
                  </m:oMath>
                </a14:m>
                <a:endParaRPr lang="en-US" sz="2400" dirty="0"/>
              </a:p>
            </p:txBody>
          </p:sp>
        </mc:Choice>
        <mc:Fallback xmlns="">
          <p:sp>
            <p:nvSpPr>
              <p:cNvPr id="55" name="TextBox 54">
                <a:extLst>
                  <a:ext uri="{FF2B5EF4-FFF2-40B4-BE49-F238E27FC236}">
                    <a16:creationId xmlns:a16="http://schemas.microsoft.com/office/drawing/2014/main" id="{C9E5B0BC-337C-4467-A7D1-772164F6AF7D}"/>
                  </a:ext>
                </a:extLst>
              </p:cNvPr>
              <p:cNvSpPr txBox="1">
                <a:spLocks noRot="1" noChangeAspect="1" noMove="1" noResize="1" noEditPoints="1" noAdjustHandles="1" noChangeArrowheads="1" noChangeShapeType="1" noTextEdit="1"/>
              </p:cNvSpPr>
              <p:nvPr/>
            </p:nvSpPr>
            <p:spPr>
              <a:xfrm>
                <a:off x="985369" y="4176676"/>
                <a:ext cx="5259581" cy="477888"/>
              </a:xfrm>
              <a:prstGeom prst="rect">
                <a:avLst/>
              </a:prstGeom>
              <a:blipFill>
                <a:blip r:embed="rId15"/>
                <a:stretch>
                  <a:fillRect l="-1856" t="-12658" b="-21519"/>
                </a:stretch>
              </a:blipFill>
            </p:spPr>
            <p:txBody>
              <a:bodyPr/>
              <a:lstStyle/>
              <a:p>
                <a:r>
                  <a:rPr lang="en-US">
                    <a:noFill/>
                  </a:rPr>
                  <a:t> </a:t>
                </a:r>
              </a:p>
            </p:txBody>
          </p:sp>
        </mc:Fallback>
      </mc:AlternateContent>
      <p:sp>
        <p:nvSpPr>
          <p:cNvPr id="59" name="TextBox 58">
            <a:extLst>
              <a:ext uri="{FF2B5EF4-FFF2-40B4-BE49-F238E27FC236}">
                <a16:creationId xmlns:a16="http://schemas.microsoft.com/office/drawing/2014/main" id="{84A9CF1D-E403-4BF4-AEA1-9EE0928F7AB8}"/>
              </a:ext>
            </a:extLst>
          </p:cNvPr>
          <p:cNvSpPr txBox="1"/>
          <p:nvPr/>
        </p:nvSpPr>
        <p:spPr>
          <a:xfrm>
            <a:off x="8246980" y="1653739"/>
            <a:ext cx="992579" cy="461665"/>
          </a:xfrm>
          <a:prstGeom prst="rect">
            <a:avLst/>
          </a:prstGeom>
          <a:noFill/>
        </p:spPr>
        <p:txBody>
          <a:bodyPr wrap="none" rtlCol="0">
            <a:spAutoFit/>
          </a:bodyPr>
          <a:lstStyle/>
          <a:p>
            <a:r>
              <a:rPr lang="en-US" sz="2400" b="1" dirty="0">
                <a:solidFill>
                  <a:srgbClr val="00B050"/>
                </a:solidFill>
              </a:rPr>
              <a:t>short</a:t>
            </a:r>
          </a:p>
        </p:txBody>
      </p:sp>
      <p:sp>
        <p:nvSpPr>
          <p:cNvPr id="60" name="Right Brace 59">
            <a:extLst>
              <a:ext uri="{FF2B5EF4-FFF2-40B4-BE49-F238E27FC236}">
                <a16:creationId xmlns:a16="http://schemas.microsoft.com/office/drawing/2014/main" id="{C40DFDF5-0552-42FF-BF2F-99921FD25AA6}"/>
              </a:ext>
            </a:extLst>
          </p:cNvPr>
          <p:cNvSpPr/>
          <p:nvPr/>
        </p:nvSpPr>
        <p:spPr bwMode="auto">
          <a:xfrm>
            <a:off x="4546328" y="4799336"/>
            <a:ext cx="212530" cy="657818"/>
          </a:xfrm>
          <a:prstGeom prst="rightBrace">
            <a:avLst/>
          </a:pr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7030A0"/>
              </a:solidFill>
              <a:effectLst/>
              <a:latin typeface="Arial Narrow" pitchFamily="34" charset="0"/>
            </a:endParaRPr>
          </a:p>
        </p:txBody>
      </p:sp>
      <p:sp>
        <p:nvSpPr>
          <p:cNvPr id="61" name="TextBox 60">
            <a:extLst>
              <a:ext uri="{FF2B5EF4-FFF2-40B4-BE49-F238E27FC236}">
                <a16:creationId xmlns:a16="http://schemas.microsoft.com/office/drawing/2014/main" id="{AE61FF24-916C-47F7-BDE9-042C3050EC15}"/>
              </a:ext>
            </a:extLst>
          </p:cNvPr>
          <p:cNvSpPr txBox="1"/>
          <p:nvPr/>
        </p:nvSpPr>
        <p:spPr>
          <a:xfrm>
            <a:off x="4758858" y="4886553"/>
            <a:ext cx="1710725" cy="461665"/>
          </a:xfrm>
          <a:prstGeom prst="rect">
            <a:avLst/>
          </a:prstGeom>
          <a:noFill/>
        </p:spPr>
        <p:txBody>
          <a:bodyPr wrap="none" rtlCol="0">
            <a:spAutoFit/>
          </a:bodyPr>
          <a:lstStyle/>
          <a:p>
            <a:r>
              <a:rPr lang="en-US" sz="2400" dirty="0">
                <a:solidFill>
                  <a:srgbClr val="7030A0"/>
                </a:solidFill>
              </a:rPr>
              <a:t>uniqueness</a:t>
            </a:r>
          </a:p>
        </p:txBody>
      </p:sp>
      <p:sp>
        <p:nvSpPr>
          <p:cNvPr id="62" name="TextBox 61">
            <a:extLst>
              <a:ext uri="{FF2B5EF4-FFF2-40B4-BE49-F238E27FC236}">
                <a16:creationId xmlns:a16="http://schemas.microsoft.com/office/drawing/2014/main" id="{CD40CDCA-E10A-4EAE-810A-4B865094F0CC}"/>
              </a:ext>
            </a:extLst>
          </p:cNvPr>
          <p:cNvSpPr txBox="1"/>
          <p:nvPr/>
        </p:nvSpPr>
        <p:spPr>
          <a:xfrm>
            <a:off x="4758858" y="5458310"/>
            <a:ext cx="1075936" cy="461665"/>
          </a:xfrm>
          <a:prstGeom prst="rect">
            <a:avLst/>
          </a:prstGeom>
          <a:noFill/>
        </p:spPr>
        <p:txBody>
          <a:bodyPr wrap="none" rtlCol="0">
            <a:spAutoFit/>
          </a:bodyPr>
          <a:lstStyle/>
          <a:p>
            <a:r>
              <a:rPr lang="en-US" sz="2400" dirty="0">
                <a:solidFill>
                  <a:srgbClr val="00B050"/>
                </a:solidFill>
              </a:rPr>
              <a:t>DRC!!!</a:t>
            </a:r>
          </a:p>
        </p:txBody>
      </p:sp>
      <p:sp>
        <p:nvSpPr>
          <p:cNvPr id="64" name="TextBox 63">
            <a:extLst>
              <a:ext uri="{FF2B5EF4-FFF2-40B4-BE49-F238E27FC236}">
                <a16:creationId xmlns:a16="http://schemas.microsoft.com/office/drawing/2014/main" id="{15AEC912-1342-4EDB-9A30-F5ABDE666A8D}"/>
              </a:ext>
            </a:extLst>
          </p:cNvPr>
          <p:cNvSpPr txBox="1"/>
          <p:nvPr/>
        </p:nvSpPr>
        <p:spPr>
          <a:xfrm>
            <a:off x="6688894" y="1957614"/>
            <a:ext cx="713657" cy="369332"/>
          </a:xfrm>
          <a:prstGeom prst="rect">
            <a:avLst/>
          </a:prstGeom>
          <a:noFill/>
        </p:spPr>
        <p:txBody>
          <a:bodyPr wrap="none" rtlCol="0">
            <a:spAutoFit/>
          </a:bodyPr>
          <a:lstStyle/>
          <a:p>
            <a:r>
              <a:rPr lang="en-US" dirty="0">
                <a:solidFill>
                  <a:schemeClr val="tx2"/>
                </a:solidFill>
              </a:rPr>
              <a:t>APC1</a:t>
            </a:r>
          </a:p>
        </p:txBody>
      </p:sp>
      <p:sp>
        <p:nvSpPr>
          <p:cNvPr id="65" name="TextBox 64">
            <a:extLst>
              <a:ext uri="{FF2B5EF4-FFF2-40B4-BE49-F238E27FC236}">
                <a16:creationId xmlns:a16="http://schemas.microsoft.com/office/drawing/2014/main" id="{F4C7B5EA-FAAD-4030-A725-E56CA2C0D078}"/>
              </a:ext>
            </a:extLst>
          </p:cNvPr>
          <p:cNvSpPr txBox="1"/>
          <p:nvPr/>
        </p:nvSpPr>
        <p:spPr>
          <a:xfrm>
            <a:off x="8358341" y="1968598"/>
            <a:ext cx="713657" cy="369332"/>
          </a:xfrm>
          <a:prstGeom prst="rect">
            <a:avLst/>
          </a:prstGeom>
          <a:noFill/>
        </p:spPr>
        <p:txBody>
          <a:bodyPr wrap="none" rtlCol="0">
            <a:spAutoFit/>
          </a:bodyPr>
          <a:lstStyle/>
          <a:p>
            <a:r>
              <a:rPr lang="en-US" dirty="0">
                <a:solidFill>
                  <a:schemeClr val="tx2"/>
                </a:solidFill>
              </a:rPr>
              <a:t>APC2</a:t>
            </a:r>
          </a:p>
        </p:txBody>
      </p:sp>
      <p:sp>
        <p:nvSpPr>
          <p:cNvPr id="66" name="TextBox 65">
            <a:extLst>
              <a:ext uri="{FF2B5EF4-FFF2-40B4-BE49-F238E27FC236}">
                <a16:creationId xmlns:a16="http://schemas.microsoft.com/office/drawing/2014/main" id="{76D993AA-DA94-4ADB-ABA3-E9200DE08C85}"/>
              </a:ext>
            </a:extLst>
          </p:cNvPr>
          <p:cNvSpPr txBox="1"/>
          <p:nvPr/>
        </p:nvSpPr>
        <p:spPr>
          <a:xfrm>
            <a:off x="8358341" y="2882510"/>
            <a:ext cx="713657" cy="369332"/>
          </a:xfrm>
          <a:prstGeom prst="rect">
            <a:avLst/>
          </a:prstGeom>
          <a:noFill/>
        </p:spPr>
        <p:txBody>
          <a:bodyPr wrap="none" rtlCol="0">
            <a:spAutoFit/>
          </a:bodyPr>
          <a:lstStyle/>
          <a:p>
            <a:r>
              <a:rPr lang="en-US" dirty="0">
                <a:solidFill>
                  <a:srgbClr val="C00000"/>
                </a:solidFill>
              </a:rPr>
              <a:t>APC1</a:t>
            </a:r>
          </a:p>
        </p:txBody>
      </p:sp>
      <p:sp>
        <p:nvSpPr>
          <p:cNvPr id="67" name="TextBox 66">
            <a:extLst>
              <a:ext uri="{FF2B5EF4-FFF2-40B4-BE49-F238E27FC236}">
                <a16:creationId xmlns:a16="http://schemas.microsoft.com/office/drawing/2014/main" id="{11E6B98C-74B0-4F22-93C6-3F2807AF119B}"/>
              </a:ext>
            </a:extLst>
          </p:cNvPr>
          <p:cNvSpPr txBox="1"/>
          <p:nvPr/>
        </p:nvSpPr>
        <p:spPr>
          <a:xfrm>
            <a:off x="10457620" y="2882510"/>
            <a:ext cx="713657" cy="369332"/>
          </a:xfrm>
          <a:prstGeom prst="rect">
            <a:avLst/>
          </a:prstGeom>
          <a:noFill/>
        </p:spPr>
        <p:txBody>
          <a:bodyPr wrap="none" rtlCol="0">
            <a:spAutoFit/>
          </a:bodyPr>
          <a:lstStyle/>
          <a:p>
            <a:r>
              <a:rPr lang="en-US" dirty="0">
                <a:solidFill>
                  <a:srgbClr val="C00000"/>
                </a:solidFill>
              </a:rPr>
              <a:t>APC2</a:t>
            </a:r>
          </a:p>
        </p:txBody>
      </p:sp>
      <p:sp>
        <p:nvSpPr>
          <p:cNvPr id="68" name="Multiplication Sign 67">
            <a:extLst>
              <a:ext uri="{FF2B5EF4-FFF2-40B4-BE49-F238E27FC236}">
                <a16:creationId xmlns:a16="http://schemas.microsoft.com/office/drawing/2014/main" id="{5CA86C49-6F90-4ACE-8922-8440A391F696}"/>
              </a:ext>
            </a:extLst>
          </p:cNvPr>
          <p:cNvSpPr/>
          <p:nvPr/>
        </p:nvSpPr>
        <p:spPr>
          <a:xfrm>
            <a:off x="7083990" y="2403902"/>
            <a:ext cx="144571" cy="144571"/>
          </a:xfrm>
          <a:prstGeom prst="mathMultiply">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Multiplication Sign 68">
            <a:extLst>
              <a:ext uri="{FF2B5EF4-FFF2-40B4-BE49-F238E27FC236}">
                <a16:creationId xmlns:a16="http://schemas.microsoft.com/office/drawing/2014/main" id="{75EE3610-A164-46FB-B0BA-4F1418045C7A}"/>
              </a:ext>
            </a:extLst>
          </p:cNvPr>
          <p:cNvSpPr/>
          <p:nvPr/>
        </p:nvSpPr>
        <p:spPr>
          <a:xfrm>
            <a:off x="7083990" y="2547608"/>
            <a:ext cx="144571" cy="144571"/>
          </a:xfrm>
          <a:prstGeom prst="mathMultiply">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Multiplication Sign 69">
            <a:extLst>
              <a:ext uri="{FF2B5EF4-FFF2-40B4-BE49-F238E27FC236}">
                <a16:creationId xmlns:a16="http://schemas.microsoft.com/office/drawing/2014/main" id="{DD110A48-7658-4C9E-A51F-27C849D49AFF}"/>
              </a:ext>
            </a:extLst>
          </p:cNvPr>
          <p:cNvSpPr/>
          <p:nvPr/>
        </p:nvSpPr>
        <p:spPr>
          <a:xfrm>
            <a:off x="8817651" y="2547608"/>
            <a:ext cx="144571" cy="144571"/>
          </a:xfrm>
          <a:prstGeom prst="mathMultiply">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Multiplication Sign 70">
            <a:extLst>
              <a:ext uri="{FF2B5EF4-FFF2-40B4-BE49-F238E27FC236}">
                <a16:creationId xmlns:a16="http://schemas.microsoft.com/office/drawing/2014/main" id="{8A3B44C2-CD00-48E2-A14E-F24B47340164}"/>
              </a:ext>
            </a:extLst>
          </p:cNvPr>
          <p:cNvSpPr/>
          <p:nvPr/>
        </p:nvSpPr>
        <p:spPr>
          <a:xfrm>
            <a:off x="8817651" y="2404568"/>
            <a:ext cx="144571" cy="144571"/>
          </a:xfrm>
          <a:prstGeom prst="mathMultiply">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Multiplication Sign 71">
            <a:extLst>
              <a:ext uri="{FF2B5EF4-FFF2-40B4-BE49-F238E27FC236}">
                <a16:creationId xmlns:a16="http://schemas.microsoft.com/office/drawing/2014/main" id="{1290E18D-9B0D-4703-BFED-6597DDC9D385}"/>
              </a:ext>
            </a:extLst>
          </p:cNvPr>
          <p:cNvSpPr/>
          <p:nvPr/>
        </p:nvSpPr>
        <p:spPr>
          <a:xfrm>
            <a:off x="8477079" y="2603944"/>
            <a:ext cx="144571" cy="14457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Multiplication Sign 72">
            <a:extLst>
              <a:ext uri="{FF2B5EF4-FFF2-40B4-BE49-F238E27FC236}">
                <a16:creationId xmlns:a16="http://schemas.microsoft.com/office/drawing/2014/main" id="{EB9EC5E5-E4B5-4B53-B336-857502E9CE08}"/>
              </a:ext>
            </a:extLst>
          </p:cNvPr>
          <p:cNvSpPr/>
          <p:nvPr/>
        </p:nvSpPr>
        <p:spPr>
          <a:xfrm>
            <a:off x="8477079" y="2747650"/>
            <a:ext cx="144571" cy="14457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Multiplication Sign 73">
            <a:extLst>
              <a:ext uri="{FF2B5EF4-FFF2-40B4-BE49-F238E27FC236}">
                <a16:creationId xmlns:a16="http://schemas.microsoft.com/office/drawing/2014/main" id="{4A8697A9-9994-4D47-A3C3-9C5AE14E9424}"/>
              </a:ext>
            </a:extLst>
          </p:cNvPr>
          <p:cNvSpPr/>
          <p:nvPr/>
        </p:nvSpPr>
        <p:spPr>
          <a:xfrm>
            <a:off x="10739253" y="2603944"/>
            <a:ext cx="144571" cy="14457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Multiplication Sign 74">
            <a:extLst>
              <a:ext uri="{FF2B5EF4-FFF2-40B4-BE49-F238E27FC236}">
                <a16:creationId xmlns:a16="http://schemas.microsoft.com/office/drawing/2014/main" id="{10FC97ED-7F41-474C-9BF0-62C73BC4B549}"/>
              </a:ext>
            </a:extLst>
          </p:cNvPr>
          <p:cNvSpPr/>
          <p:nvPr/>
        </p:nvSpPr>
        <p:spPr>
          <a:xfrm>
            <a:off x="10739253" y="2747650"/>
            <a:ext cx="144571" cy="14457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Multiplication Sign 75">
            <a:extLst>
              <a:ext uri="{FF2B5EF4-FFF2-40B4-BE49-F238E27FC236}">
                <a16:creationId xmlns:a16="http://schemas.microsoft.com/office/drawing/2014/main" id="{4A507DC3-99E5-4320-987D-C45B521BCE48}"/>
              </a:ext>
            </a:extLst>
          </p:cNvPr>
          <p:cNvSpPr/>
          <p:nvPr/>
        </p:nvSpPr>
        <p:spPr>
          <a:xfrm>
            <a:off x="8477079" y="2426137"/>
            <a:ext cx="144571" cy="14457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Multiplication Sign 76">
            <a:extLst>
              <a:ext uri="{FF2B5EF4-FFF2-40B4-BE49-F238E27FC236}">
                <a16:creationId xmlns:a16="http://schemas.microsoft.com/office/drawing/2014/main" id="{A1F19E6F-A9B5-4615-BE6A-930A84241BF9}"/>
              </a:ext>
            </a:extLst>
          </p:cNvPr>
          <p:cNvSpPr/>
          <p:nvPr/>
        </p:nvSpPr>
        <p:spPr>
          <a:xfrm>
            <a:off x="7083990" y="2674656"/>
            <a:ext cx="144571" cy="144571"/>
          </a:xfrm>
          <a:prstGeom prst="mathMultiply">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Tree>
    <p:extLst>
      <p:ext uri="{BB962C8B-B14F-4D97-AF65-F5344CB8AC3E}">
        <p14:creationId xmlns:p14="http://schemas.microsoft.com/office/powerpoint/2010/main" val="3738657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500"/>
                                        <p:tgtEl>
                                          <p:spTgt spid="7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500"/>
                                        <p:tgtEl>
                                          <p:spTgt spid="52"/>
                                        </p:tgtEl>
                                      </p:cBhvr>
                                    </p:animEffect>
                                  </p:childTnLst>
                                </p:cTn>
                              </p:par>
                              <p:par>
                                <p:cTn id="87" presetID="10" presetClass="entr" presetSubtype="0" fill="hold" nodeType="with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500"/>
                                        <p:tgtEl>
                                          <p:spTgt spid="54"/>
                                        </p:tgtEl>
                                      </p:cBhvr>
                                    </p:animEffec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500"/>
                                        <p:tgtEl>
                                          <p:spTgt spid="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fade">
                                      <p:cBhvr>
                                        <p:cTn id="111" dur="500"/>
                                        <p:tgtEl>
                                          <p:spTgt spid="62"/>
                                        </p:tgtEl>
                                      </p:cBhvr>
                                    </p:animEffect>
                                  </p:childTnLst>
                                </p:cTn>
                              </p:par>
                              <p:par>
                                <p:cTn id="112" presetID="10" presetClass="entr" presetSubtype="0" fill="hold" nodeType="with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500"/>
                                        <p:tgtEl>
                                          <p:spTgt spid="5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500"/>
                                        <p:tgtEl>
                                          <p:spTgt spid="1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52" grpId="0"/>
      <p:bldP spid="53" grpId="0"/>
      <p:bldP spid="54" grpId="0"/>
      <p:bldP spid="55" grpId="0"/>
      <p:bldP spid="59" grpId="0"/>
      <p:bldP spid="60" grpId="0" animBg="1"/>
      <p:bldP spid="61" grpId="0"/>
      <p:bldP spid="62" grpId="0"/>
      <p:bldP spid="64" grpId="0"/>
      <p:bldP spid="65" grpId="0"/>
      <p:bldP spid="66" grpId="0"/>
      <p:bldP spid="67"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827F7B-6A97-41F7-81C2-1BF2A7C1264D}"/>
              </a:ext>
            </a:extLst>
          </p:cNvPr>
          <p:cNvSpPr>
            <a:spLocks noGrp="1"/>
          </p:cNvSpPr>
          <p:nvPr>
            <p:ph idx="1"/>
          </p:nvPr>
        </p:nvSpPr>
        <p:spPr>
          <a:xfrm>
            <a:off x="228601" y="838201"/>
            <a:ext cx="11781367" cy="5562601"/>
          </a:xfrm>
        </p:spPr>
        <p:txBody>
          <a:bodyPr/>
          <a:lstStyle/>
          <a:p>
            <a:r>
              <a:rPr lang="en-US" dirty="0"/>
              <a:t>Prevention of up-via DRCs</a:t>
            </a:r>
          </a:p>
          <a:p>
            <a:pPr lvl="1"/>
            <a:r>
              <a:rPr lang="en-US" dirty="0"/>
              <a:t>Line-to-via pitch: minimum nonpreferred-direction spacing between via and wire</a:t>
            </a:r>
          </a:p>
          <a:p>
            <a:pPr lvl="1"/>
            <a:r>
              <a:rPr lang="en-US" dirty="0"/>
              <a:t>Via-to-via pitch:   assuming via spacing = nonpreferred-direction spacing</a:t>
            </a:r>
          </a:p>
          <a:p>
            <a:endParaRPr lang="en-US" dirty="0"/>
          </a:p>
        </p:txBody>
      </p:sp>
      <p:sp>
        <p:nvSpPr>
          <p:cNvPr id="3" name="Title 2">
            <a:extLst>
              <a:ext uri="{FF2B5EF4-FFF2-40B4-BE49-F238E27FC236}">
                <a16:creationId xmlns:a16="http://schemas.microsoft.com/office/drawing/2014/main" id="{D429BA8C-D0EB-49E1-B453-4735BCA9C520}"/>
              </a:ext>
            </a:extLst>
          </p:cNvPr>
          <p:cNvSpPr>
            <a:spLocks noGrp="1"/>
          </p:cNvSpPr>
          <p:nvPr>
            <p:ph type="title"/>
          </p:nvPr>
        </p:nvSpPr>
        <p:spPr/>
        <p:txBody>
          <a:bodyPr/>
          <a:lstStyle/>
          <a:p>
            <a:r>
              <a:rPr lang="en-US" dirty="0"/>
              <a:t>Additional DRC Prevention Techniques</a:t>
            </a:r>
          </a:p>
        </p:txBody>
      </p:sp>
      <p:sp>
        <p:nvSpPr>
          <p:cNvPr id="17" name="Rectangle 16">
            <a:extLst>
              <a:ext uri="{FF2B5EF4-FFF2-40B4-BE49-F238E27FC236}">
                <a16:creationId xmlns:a16="http://schemas.microsoft.com/office/drawing/2014/main" id="{84860719-BE4E-47CF-9907-C994A603366B}"/>
              </a:ext>
            </a:extLst>
          </p:cNvPr>
          <p:cNvSpPr/>
          <p:nvPr/>
        </p:nvSpPr>
        <p:spPr>
          <a:xfrm>
            <a:off x="2341328" y="6145871"/>
            <a:ext cx="174551" cy="174551"/>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a:extLst>
              <a:ext uri="{FF2B5EF4-FFF2-40B4-BE49-F238E27FC236}">
                <a16:creationId xmlns:a16="http://schemas.microsoft.com/office/drawing/2014/main" id="{D82D6BF5-8AD3-4442-B2ED-81D3F900F5D4}"/>
              </a:ext>
            </a:extLst>
          </p:cNvPr>
          <p:cNvSpPr/>
          <p:nvPr/>
        </p:nvSpPr>
        <p:spPr>
          <a:xfrm>
            <a:off x="5075067" y="6124684"/>
            <a:ext cx="174551" cy="174551"/>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TextBox 18">
            <a:extLst>
              <a:ext uri="{FF2B5EF4-FFF2-40B4-BE49-F238E27FC236}">
                <a16:creationId xmlns:a16="http://schemas.microsoft.com/office/drawing/2014/main" id="{F870F37A-14E7-461E-968C-8DB4B7C9155D}"/>
              </a:ext>
            </a:extLst>
          </p:cNvPr>
          <p:cNvSpPr txBox="1"/>
          <p:nvPr/>
        </p:nvSpPr>
        <p:spPr>
          <a:xfrm>
            <a:off x="2560113" y="6015444"/>
            <a:ext cx="1588568" cy="400110"/>
          </a:xfrm>
          <a:prstGeom prst="rect">
            <a:avLst/>
          </a:prstGeom>
          <a:noFill/>
        </p:spPr>
        <p:txBody>
          <a:bodyPr wrap="square" rtlCol="0">
            <a:spAutoFit/>
          </a:bodyPr>
          <a:lstStyle/>
          <a:p>
            <a:r>
              <a:rPr lang="en-US" sz="2000" dirty="0"/>
              <a:t>Guide (M2)</a:t>
            </a:r>
          </a:p>
        </p:txBody>
      </p:sp>
      <p:sp>
        <p:nvSpPr>
          <p:cNvPr id="20" name="TextBox 19">
            <a:extLst>
              <a:ext uri="{FF2B5EF4-FFF2-40B4-BE49-F238E27FC236}">
                <a16:creationId xmlns:a16="http://schemas.microsoft.com/office/drawing/2014/main" id="{AA95D73F-D1E5-48CF-84AF-B5C9C9DBB35C}"/>
              </a:ext>
            </a:extLst>
          </p:cNvPr>
          <p:cNvSpPr txBox="1"/>
          <p:nvPr/>
        </p:nvSpPr>
        <p:spPr>
          <a:xfrm>
            <a:off x="5303242" y="6006957"/>
            <a:ext cx="1585515" cy="400110"/>
          </a:xfrm>
          <a:prstGeom prst="rect">
            <a:avLst/>
          </a:prstGeom>
          <a:noFill/>
        </p:spPr>
        <p:txBody>
          <a:bodyPr wrap="square" rtlCol="0">
            <a:spAutoFit/>
          </a:bodyPr>
          <a:lstStyle/>
          <a:p>
            <a:r>
              <a:rPr lang="en-US" sz="2000" dirty="0"/>
              <a:t>Guide (M3)</a:t>
            </a:r>
          </a:p>
        </p:txBody>
      </p:sp>
      <p:sp>
        <p:nvSpPr>
          <p:cNvPr id="30" name="TextBox 29">
            <a:extLst>
              <a:ext uri="{FF2B5EF4-FFF2-40B4-BE49-F238E27FC236}">
                <a16:creationId xmlns:a16="http://schemas.microsoft.com/office/drawing/2014/main" id="{90117EA7-B1C2-4886-A081-9F569205EC65}"/>
              </a:ext>
            </a:extLst>
          </p:cNvPr>
          <p:cNvSpPr txBox="1"/>
          <p:nvPr/>
        </p:nvSpPr>
        <p:spPr>
          <a:xfrm>
            <a:off x="7738098" y="5975755"/>
            <a:ext cx="1893789" cy="400110"/>
          </a:xfrm>
          <a:prstGeom prst="rect">
            <a:avLst/>
          </a:prstGeom>
          <a:noFill/>
        </p:spPr>
        <p:txBody>
          <a:bodyPr wrap="square" rtlCol="0">
            <a:spAutoFit/>
          </a:bodyPr>
          <a:lstStyle/>
          <a:p>
            <a:r>
              <a:rPr lang="en-US" altLang="zh-CN" sz="2000" dirty="0"/>
              <a:t>S</a:t>
            </a:r>
            <a:r>
              <a:rPr lang="en-US" sz="2000" dirty="0"/>
              <a:t>egment (M2)</a:t>
            </a:r>
          </a:p>
        </p:txBody>
      </p:sp>
      <p:cxnSp>
        <p:nvCxnSpPr>
          <p:cNvPr id="31" name="Straight Connector 30">
            <a:extLst>
              <a:ext uri="{FF2B5EF4-FFF2-40B4-BE49-F238E27FC236}">
                <a16:creationId xmlns:a16="http://schemas.microsoft.com/office/drawing/2014/main" id="{CCFB50E8-82D8-4F00-957B-9AB3A443F3CF}"/>
              </a:ext>
            </a:extLst>
          </p:cNvPr>
          <p:cNvCxnSpPr>
            <a:cxnSpLocks/>
          </p:cNvCxnSpPr>
          <p:nvPr/>
        </p:nvCxnSpPr>
        <p:spPr>
          <a:xfrm flipV="1">
            <a:off x="7491270" y="6183340"/>
            <a:ext cx="181374"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9A52918-C723-4A20-AA59-466A9250759C}"/>
              </a:ext>
            </a:extLst>
          </p:cNvPr>
          <p:cNvGrpSpPr/>
          <p:nvPr/>
        </p:nvGrpSpPr>
        <p:grpSpPr>
          <a:xfrm>
            <a:off x="359433" y="3336627"/>
            <a:ext cx="5395161" cy="2504118"/>
            <a:chOff x="359433" y="4313655"/>
            <a:chExt cx="5395161" cy="2504118"/>
          </a:xfrm>
        </p:grpSpPr>
        <p:sp>
          <p:nvSpPr>
            <p:cNvPr id="5" name="Rectangle 4">
              <a:extLst>
                <a:ext uri="{FF2B5EF4-FFF2-40B4-BE49-F238E27FC236}">
                  <a16:creationId xmlns:a16="http://schemas.microsoft.com/office/drawing/2014/main" id="{586BE597-8CFB-409B-A1A7-D6BA8AC9765E}"/>
                </a:ext>
              </a:extLst>
            </p:cNvPr>
            <p:cNvSpPr/>
            <p:nvPr/>
          </p:nvSpPr>
          <p:spPr>
            <a:xfrm>
              <a:off x="359433" y="4611854"/>
              <a:ext cx="4315183" cy="1766709"/>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6" name="Straight Connector 5">
              <a:extLst>
                <a:ext uri="{FF2B5EF4-FFF2-40B4-BE49-F238E27FC236}">
                  <a16:creationId xmlns:a16="http://schemas.microsoft.com/office/drawing/2014/main" id="{7C669F75-4C05-41C9-8DD0-88C14248B44C}"/>
                </a:ext>
              </a:extLst>
            </p:cNvPr>
            <p:cNvCxnSpPr/>
            <p:nvPr/>
          </p:nvCxnSpPr>
          <p:spPr>
            <a:xfrm>
              <a:off x="380329" y="6107185"/>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24A309-0A6B-4155-A90F-85A0B5C278E8}"/>
                </a:ext>
              </a:extLst>
            </p:cNvPr>
            <p:cNvCxnSpPr/>
            <p:nvPr/>
          </p:nvCxnSpPr>
          <p:spPr>
            <a:xfrm>
              <a:off x="380329" y="5804317"/>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EE3AE5-CFFB-48A6-A14E-77B793CCCC9E}"/>
                </a:ext>
              </a:extLst>
            </p:cNvPr>
            <p:cNvCxnSpPr/>
            <p:nvPr/>
          </p:nvCxnSpPr>
          <p:spPr>
            <a:xfrm>
              <a:off x="380329" y="5501456"/>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65C4DD-37B7-456E-B82F-AA3794E2FC92}"/>
                </a:ext>
              </a:extLst>
            </p:cNvPr>
            <p:cNvCxnSpPr/>
            <p:nvPr/>
          </p:nvCxnSpPr>
          <p:spPr>
            <a:xfrm>
              <a:off x="380329" y="5198592"/>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D94B1B-A84D-4D30-862E-A828F05ED849}"/>
                </a:ext>
              </a:extLst>
            </p:cNvPr>
            <p:cNvCxnSpPr/>
            <p:nvPr/>
          </p:nvCxnSpPr>
          <p:spPr>
            <a:xfrm>
              <a:off x="380329" y="4906945"/>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9894BE-0154-48D1-B3C5-84516C778533}"/>
                </a:ext>
              </a:extLst>
            </p:cNvPr>
            <p:cNvCxnSpPr>
              <a:cxnSpLocks/>
            </p:cNvCxnSpPr>
            <p:nvPr/>
          </p:nvCxnSpPr>
          <p:spPr>
            <a:xfrm>
              <a:off x="4257059" y="4331236"/>
              <a:ext cx="0" cy="2486537"/>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BFE73D-2446-4AF4-8E60-136D05B33DAA}"/>
                </a:ext>
              </a:extLst>
            </p:cNvPr>
            <p:cNvCxnSpPr>
              <a:cxnSpLocks/>
            </p:cNvCxnSpPr>
            <p:nvPr/>
          </p:nvCxnSpPr>
          <p:spPr>
            <a:xfrm>
              <a:off x="3791263" y="4331236"/>
              <a:ext cx="0" cy="2486537"/>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4C2EDA2-2DF9-4442-8CE6-0B6F0D49F3C3}"/>
                </a:ext>
              </a:extLst>
            </p:cNvPr>
            <p:cNvCxnSpPr>
              <a:cxnSpLocks/>
            </p:cNvCxnSpPr>
            <p:nvPr/>
          </p:nvCxnSpPr>
          <p:spPr>
            <a:xfrm>
              <a:off x="3287038" y="4313655"/>
              <a:ext cx="0" cy="2504118"/>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60BE5ED-485C-4B44-9F32-03C4A54D808C}"/>
                </a:ext>
              </a:extLst>
            </p:cNvPr>
            <p:cNvSpPr/>
            <p:nvPr/>
          </p:nvSpPr>
          <p:spPr>
            <a:xfrm>
              <a:off x="2907908" y="4611590"/>
              <a:ext cx="1766708" cy="1779502"/>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55DF14DF-73F4-44B3-B7F7-9795CD4EF99B}"/>
                </a:ext>
              </a:extLst>
            </p:cNvPr>
            <p:cNvSpPr/>
            <p:nvPr/>
          </p:nvSpPr>
          <p:spPr>
            <a:xfrm>
              <a:off x="407857" y="4801558"/>
              <a:ext cx="3389433" cy="2134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net1</a:t>
              </a:r>
            </a:p>
          </p:txBody>
        </p:sp>
        <p:sp>
          <p:nvSpPr>
            <p:cNvPr id="26" name="Rectangle 25">
              <a:extLst>
                <a:ext uri="{FF2B5EF4-FFF2-40B4-BE49-F238E27FC236}">
                  <a16:creationId xmlns:a16="http://schemas.microsoft.com/office/drawing/2014/main" id="{06BC6BA8-EEF2-49DA-AAD5-38905A22BBFA}"/>
                </a:ext>
              </a:extLst>
            </p:cNvPr>
            <p:cNvSpPr/>
            <p:nvPr/>
          </p:nvSpPr>
          <p:spPr>
            <a:xfrm>
              <a:off x="380952" y="5104418"/>
              <a:ext cx="5373642" cy="2134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net2</a:t>
              </a:r>
            </a:p>
          </p:txBody>
        </p:sp>
        <p:sp>
          <p:nvSpPr>
            <p:cNvPr id="29" name="Rectangle 28">
              <a:extLst>
                <a:ext uri="{FF2B5EF4-FFF2-40B4-BE49-F238E27FC236}">
                  <a16:creationId xmlns:a16="http://schemas.microsoft.com/office/drawing/2014/main" id="{143F91BC-D6E9-468C-B898-40DFD08418B9}"/>
                </a:ext>
              </a:extLst>
            </p:cNvPr>
            <p:cNvSpPr/>
            <p:nvPr/>
          </p:nvSpPr>
          <p:spPr bwMode="auto">
            <a:xfrm>
              <a:off x="3354397" y="4416075"/>
              <a:ext cx="875791" cy="875791"/>
            </a:xfrm>
            <a:prstGeom prst="rect">
              <a:avLst/>
            </a:prstGeom>
            <a:pattFill prst="ltDnDiag">
              <a:fgClr>
                <a:srgbClr val="FF0000"/>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V23</a:t>
              </a:r>
            </a:p>
          </p:txBody>
        </p:sp>
        <p:sp>
          <p:nvSpPr>
            <p:cNvPr id="32" name="Rectangle 31">
              <a:extLst>
                <a:ext uri="{FF2B5EF4-FFF2-40B4-BE49-F238E27FC236}">
                  <a16:creationId xmlns:a16="http://schemas.microsoft.com/office/drawing/2014/main" id="{61641F1A-381C-4769-8F52-7AA04DD60190}"/>
                </a:ext>
              </a:extLst>
            </p:cNvPr>
            <p:cNvSpPr/>
            <p:nvPr/>
          </p:nvSpPr>
          <p:spPr>
            <a:xfrm>
              <a:off x="407857" y="5416245"/>
              <a:ext cx="3389433" cy="2134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net3</a:t>
              </a:r>
            </a:p>
          </p:txBody>
        </p:sp>
        <p:sp>
          <p:nvSpPr>
            <p:cNvPr id="33" name="Rectangle 32">
              <a:extLst>
                <a:ext uri="{FF2B5EF4-FFF2-40B4-BE49-F238E27FC236}">
                  <a16:creationId xmlns:a16="http://schemas.microsoft.com/office/drawing/2014/main" id="{4C6391A2-2F9F-4D7A-9ED3-C4E08EF29C0F}"/>
                </a:ext>
              </a:extLst>
            </p:cNvPr>
            <p:cNvSpPr/>
            <p:nvPr/>
          </p:nvSpPr>
          <p:spPr bwMode="auto">
            <a:xfrm>
              <a:off x="3798825" y="5074543"/>
              <a:ext cx="875791" cy="875791"/>
            </a:xfrm>
            <a:prstGeom prst="rect">
              <a:avLst/>
            </a:prstGeom>
            <a:pattFill prst="ltDnDiag">
              <a:fgClr>
                <a:srgbClr val="FF0000"/>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V23</a:t>
              </a:r>
            </a:p>
          </p:txBody>
        </p:sp>
      </p:grpSp>
      <p:grpSp>
        <p:nvGrpSpPr>
          <p:cNvPr id="53" name="Group 52">
            <a:extLst>
              <a:ext uri="{FF2B5EF4-FFF2-40B4-BE49-F238E27FC236}">
                <a16:creationId xmlns:a16="http://schemas.microsoft.com/office/drawing/2014/main" id="{D9677ABA-9AFD-4699-A9DE-74C532660C7A}"/>
              </a:ext>
            </a:extLst>
          </p:cNvPr>
          <p:cNvGrpSpPr/>
          <p:nvPr/>
        </p:nvGrpSpPr>
        <p:grpSpPr>
          <a:xfrm>
            <a:off x="5910329" y="3336627"/>
            <a:ext cx="6053070" cy="2504118"/>
            <a:chOff x="5910329" y="4313655"/>
            <a:chExt cx="6053070" cy="2504118"/>
          </a:xfrm>
        </p:grpSpPr>
        <p:sp>
          <p:nvSpPr>
            <p:cNvPr id="36" name="Rectangle 35">
              <a:extLst>
                <a:ext uri="{FF2B5EF4-FFF2-40B4-BE49-F238E27FC236}">
                  <a16:creationId xmlns:a16="http://schemas.microsoft.com/office/drawing/2014/main" id="{E0518C7F-89A9-4749-861F-A268F3AA628B}"/>
                </a:ext>
              </a:extLst>
            </p:cNvPr>
            <p:cNvSpPr/>
            <p:nvPr/>
          </p:nvSpPr>
          <p:spPr>
            <a:xfrm>
              <a:off x="6582767" y="4611854"/>
              <a:ext cx="4315183" cy="1766709"/>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37" name="Straight Connector 36">
              <a:extLst>
                <a:ext uri="{FF2B5EF4-FFF2-40B4-BE49-F238E27FC236}">
                  <a16:creationId xmlns:a16="http://schemas.microsoft.com/office/drawing/2014/main" id="{97CDDEC0-8339-4063-B77E-A3A191851546}"/>
                </a:ext>
              </a:extLst>
            </p:cNvPr>
            <p:cNvCxnSpPr/>
            <p:nvPr/>
          </p:nvCxnSpPr>
          <p:spPr>
            <a:xfrm>
              <a:off x="6603663" y="6107185"/>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063601-CE62-4380-98E3-609FF4BE75E4}"/>
                </a:ext>
              </a:extLst>
            </p:cNvPr>
            <p:cNvCxnSpPr/>
            <p:nvPr/>
          </p:nvCxnSpPr>
          <p:spPr>
            <a:xfrm>
              <a:off x="6603663" y="5804317"/>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0D10B43-1610-48DC-9EB4-FCB9D8DB592E}"/>
                </a:ext>
              </a:extLst>
            </p:cNvPr>
            <p:cNvCxnSpPr/>
            <p:nvPr/>
          </p:nvCxnSpPr>
          <p:spPr>
            <a:xfrm>
              <a:off x="6603663" y="5501456"/>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E53C6C-7848-4881-80C5-6E44155938C6}"/>
                </a:ext>
              </a:extLst>
            </p:cNvPr>
            <p:cNvCxnSpPr/>
            <p:nvPr/>
          </p:nvCxnSpPr>
          <p:spPr>
            <a:xfrm>
              <a:off x="6603663" y="5198592"/>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14453F-51B6-41A7-9E81-B719E554F36D}"/>
                </a:ext>
              </a:extLst>
            </p:cNvPr>
            <p:cNvCxnSpPr/>
            <p:nvPr/>
          </p:nvCxnSpPr>
          <p:spPr>
            <a:xfrm>
              <a:off x="6603663" y="4906945"/>
              <a:ext cx="53256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FD64B57-2D69-4CB6-A3B3-F0AE732D55DE}"/>
                </a:ext>
              </a:extLst>
            </p:cNvPr>
            <p:cNvCxnSpPr>
              <a:cxnSpLocks/>
            </p:cNvCxnSpPr>
            <p:nvPr/>
          </p:nvCxnSpPr>
          <p:spPr>
            <a:xfrm>
              <a:off x="10480393" y="4331236"/>
              <a:ext cx="0" cy="2486537"/>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2CF80D-6544-4E43-950E-1D489A0CF8DF}"/>
                </a:ext>
              </a:extLst>
            </p:cNvPr>
            <p:cNvCxnSpPr>
              <a:cxnSpLocks/>
            </p:cNvCxnSpPr>
            <p:nvPr/>
          </p:nvCxnSpPr>
          <p:spPr>
            <a:xfrm>
              <a:off x="10014597" y="4331236"/>
              <a:ext cx="0" cy="2486537"/>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612A5A-0517-43F2-BD64-FB64D72FE84D}"/>
                </a:ext>
              </a:extLst>
            </p:cNvPr>
            <p:cNvCxnSpPr>
              <a:cxnSpLocks/>
            </p:cNvCxnSpPr>
            <p:nvPr/>
          </p:nvCxnSpPr>
          <p:spPr>
            <a:xfrm>
              <a:off x="9510372" y="4313655"/>
              <a:ext cx="0" cy="2504118"/>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1379678-5863-431A-A760-5C3233FAE0DB}"/>
                </a:ext>
              </a:extLst>
            </p:cNvPr>
            <p:cNvSpPr/>
            <p:nvPr/>
          </p:nvSpPr>
          <p:spPr>
            <a:xfrm>
              <a:off x="9131242" y="4611590"/>
              <a:ext cx="1766708" cy="1779502"/>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6" name="Rectangle 45">
              <a:extLst>
                <a:ext uri="{FF2B5EF4-FFF2-40B4-BE49-F238E27FC236}">
                  <a16:creationId xmlns:a16="http://schemas.microsoft.com/office/drawing/2014/main" id="{C836D61A-52F8-4945-8840-C347F48FA9F3}"/>
                </a:ext>
              </a:extLst>
            </p:cNvPr>
            <p:cNvSpPr/>
            <p:nvPr/>
          </p:nvSpPr>
          <p:spPr>
            <a:xfrm>
              <a:off x="6631191" y="4801558"/>
              <a:ext cx="3389433" cy="2134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net1</a:t>
              </a:r>
            </a:p>
          </p:txBody>
        </p:sp>
        <p:sp>
          <p:nvSpPr>
            <p:cNvPr id="47" name="Rectangle 46">
              <a:extLst>
                <a:ext uri="{FF2B5EF4-FFF2-40B4-BE49-F238E27FC236}">
                  <a16:creationId xmlns:a16="http://schemas.microsoft.com/office/drawing/2014/main" id="{65ADD7C3-CF07-4DE5-8FA0-27BDD4E62C11}"/>
                </a:ext>
              </a:extLst>
            </p:cNvPr>
            <p:cNvSpPr/>
            <p:nvPr/>
          </p:nvSpPr>
          <p:spPr>
            <a:xfrm>
              <a:off x="6589757" y="5384981"/>
              <a:ext cx="5373642" cy="2134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net2</a:t>
              </a:r>
            </a:p>
          </p:txBody>
        </p:sp>
        <p:sp>
          <p:nvSpPr>
            <p:cNvPr id="48" name="Rectangle 47">
              <a:extLst>
                <a:ext uri="{FF2B5EF4-FFF2-40B4-BE49-F238E27FC236}">
                  <a16:creationId xmlns:a16="http://schemas.microsoft.com/office/drawing/2014/main" id="{746E1397-1E55-4149-933E-8061A8E28FD8}"/>
                </a:ext>
              </a:extLst>
            </p:cNvPr>
            <p:cNvSpPr/>
            <p:nvPr/>
          </p:nvSpPr>
          <p:spPr bwMode="auto">
            <a:xfrm>
              <a:off x="9107831" y="4416075"/>
              <a:ext cx="875791" cy="875791"/>
            </a:xfrm>
            <a:prstGeom prst="rect">
              <a:avLst/>
            </a:prstGeom>
            <a:pattFill prst="ltDnDiag">
              <a:fgClr>
                <a:srgbClr val="FF0000"/>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V23</a:t>
              </a:r>
            </a:p>
          </p:txBody>
        </p:sp>
        <p:sp>
          <p:nvSpPr>
            <p:cNvPr id="49" name="Rectangle 48">
              <a:extLst>
                <a:ext uri="{FF2B5EF4-FFF2-40B4-BE49-F238E27FC236}">
                  <a16:creationId xmlns:a16="http://schemas.microsoft.com/office/drawing/2014/main" id="{077B3725-E9C8-43B0-8280-9B98D508C671}"/>
                </a:ext>
              </a:extLst>
            </p:cNvPr>
            <p:cNvSpPr/>
            <p:nvPr/>
          </p:nvSpPr>
          <p:spPr>
            <a:xfrm>
              <a:off x="6631191" y="6013145"/>
              <a:ext cx="3389433" cy="2134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net3</a:t>
              </a:r>
            </a:p>
          </p:txBody>
        </p:sp>
        <p:sp>
          <p:nvSpPr>
            <p:cNvPr id="50" name="Rectangle 49">
              <a:extLst>
                <a:ext uri="{FF2B5EF4-FFF2-40B4-BE49-F238E27FC236}">
                  <a16:creationId xmlns:a16="http://schemas.microsoft.com/office/drawing/2014/main" id="{AEACC1B7-0F3E-45B4-A482-B330DBD0EE84}"/>
                </a:ext>
              </a:extLst>
            </p:cNvPr>
            <p:cNvSpPr/>
            <p:nvPr/>
          </p:nvSpPr>
          <p:spPr bwMode="auto">
            <a:xfrm>
              <a:off x="10022159" y="5671443"/>
              <a:ext cx="875791" cy="875791"/>
            </a:xfrm>
            <a:prstGeom prst="rect">
              <a:avLst/>
            </a:prstGeom>
            <a:pattFill prst="ltDnDiag">
              <a:fgClr>
                <a:srgbClr val="FF0000"/>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V23</a:t>
              </a:r>
            </a:p>
          </p:txBody>
        </p:sp>
        <p:cxnSp>
          <p:nvCxnSpPr>
            <p:cNvPr id="51" name="Straight Arrow Connector 50">
              <a:extLst>
                <a:ext uri="{FF2B5EF4-FFF2-40B4-BE49-F238E27FC236}">
                  <a16:creationId xmlns:a16="http://schemas.microsoft.com/office/drawing/2014/main" id="{287E49FC-A4CC-41F8-A082-D47D07284418}"/>
                </a:ext>
              </a:extLst>
            </p:cNvPr>
            <p:cNvCxnSpPr/>
            <p:nvPr/>
          </p:nvCxnSpPr>
          <p:spPr>
            <a:xfrm>
              <a:off x="5910329" y="5501456"/>
              <a:ext cx="3774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7763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8605A-B6EB-415E-9181-DABD2CC1DAFD}"/>
              </a:ext>
            </a:extLst>
          </p:cNvPr>
          <p:cNvSpPr>
            <a:spLocks noGrp="1"/>
          </p:cNvSpPr>
          <p:nvPr>
            <p:ph idx="1"/>
          </p:nvPr>
        </p:nvSpPr>
        <p:spPr/>
        <p:txBody>
          <a:bodyPr/>
          <a:lstStyle/>
          <a:p>
            <a:r>
              <a:rPr lang="en-US" dirty="0"/>
              <a:t>Background</a:t>
            </a:r>
          </a:p>
          <a:p>
            <a:r>
              <a:rPr lang="en-US" dirty="0"/>
              <a:t>Preliminaries</a:t>
            </a:r>
          </a:p>
          <a:p>
            <a:pPr lvl="1"/>
            <a:r>
              <a:rPr lang="en-US" dirty="0"/>
              <a:t>Connectivity</a:t>
            </a:r>
          </a:p>
          <a:p>
            <a:pPr lvl="1"/>
            <a:r>
              <a:rPr lang="en-US" dirty="0"/>
              <a:t>Preprocessing</a:t>
            </a:r>
          </a:p>
          <a:p>
            <a:r>
              <a:rPr lang="en-US" dirty="0"/>
              <a:t>Parallel MILP-based routing</a:t>
            </a:r>
          </a:p>
          <a:p>
            <a:pPr lvl="1"/>
            <a:r>
              <a:rPr lang="en-US" dirty="0"/>
              <a:t>Overall flow</a:t>
            </a:r>
          </a:p>
          <a:p>
            <a:pPr lvl="1"/>
            <a:r>
              <a:rPr lang="en-US" dirty="0"/>
              <a:t>Panel routing</a:t>
            </a:r>
          </a:p>
          <a:p>
            <a:pPr lvl="1"/>
            <a:r>
              <a:rPr lang="en-US" dirty="0"/>
              <a:t>MILP formulation</a:t>
            </a:r>
          </a:p>
          <a:p>
            <a:r>
              <a:rPr lang="en-US" dirty="0">
                <a:solidFill>
                  <a:srgbClr val="FF0000"/>
                </a:solidFill>
              </a:rPr>
              <a:t>Experiments</a:t>
            </a:r>
          </a:p>
          <a:p>
            <a:r>
              <a:rPr lang="en-US" dirty="0"/>
              <a:t>Conclusion</a:t>
            </a:r>
          </a:p>
        </p:txBody>
      </p:sp>
      <p:sp>
        <p:nvSpPr>
          <p:cNvPr id="3" name="Title 2">
            <a:extLst>
              <a:ext uri="{FF2B5EF4-FFF2-40B4-BE49-F238E27FC236}">
                <a16:creationId xmlns:a16="http://schemas.microsoft.com/office/drawing/2014/main" id="{A339DF15-EB4C-45AA-B4EC-B576E762FCB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2744691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31063F-693F-4F92-9075-3A4CC09B7064}"/>
              </a:ext>
            </a:extLst>
          </p:cNvPr>
          <p:cNvSpPr>
            <a:spLocks noGrp="1"/>
          </p:cNvSpPr>
          <p:nvPr>
            <p:ph idx="1"/>
          </p:nvPr>
        </p:nvSpPr>
        <p:spPr>
          <a:xfrm>
            <a:off x="55032" y="838201"/>
            <a:ext cx="11781367" cy="5562601"/>
          </a:xfrm>
        </p:spPr>
        <p:txBody>
          <a:bodyPr/>
          <a:lstStyle/>
          <a:p>
            <a:r>
              <a:rPr lang="en-US" dirty="0"/>
              <a:t>Designs with memory cells, power/macro blockages, off-track pins/IOs</a:t>
            </a:r>
          </a:p>
          <a:p>
            <a:r>
              <a:rPr lang="en-US" dirty="0"/>
              <a:t>Technology: 45nm and 32nm nodes</a:t>
            </a:r>
          </a:p>
          <a:p>
            <a:pPr lvl="1"/>
            <a:r>
              <a:rPr lang="en-US" dirty="0"/>
              <a:t>Multi-layer metal stack, two M1 pin-access directions, transit (huge) </a:t>
            </a:r>
            <a:r>
              <a:rPr lang="en-US" dirty="0" err="1"/>
              <a:t>vias</a:t>
            </a:r>
            <a:endParaRPr lang="en-US" dirty="0"/>
          </a:p>
          <a:p>
            <a:pPr lvl="1"/>
            <a:r>
              <a:rPr lang="en-US" dirty="0"/>
              <a:t>Rules: 1D spacing table, one each {end-of-line spacing, cut spacing, min. area}</a:t>
            </a:r>
          </a:p>
        </p:txBody>
      </p:sp>
      <p:sp>
        <p:nvSpPr>
          <p:cNvPr id="3" name="Title 2">
            <a:extLst>
              <a:ext uri="{FF2B5EF4-FFF2-40B4-BE49-F238E27FC236}">
                <a16:creationId xmlns:a16="http://schemas.microsoft.com/office/drawing/2014/main" id="{7079D3FF-8D4A-4909-81C9-D8AC1365810B}"/>
              </a:ext>
            </a:extLst>
          </p:cNvPr>
          <p:cNvSpPr>
            <a:spLocks noGrp="1"/>
          </p:cNvSpPr>
          <p:nvPr>
            <p:ph type="title"/>
          </p:nvPr>
        </p:nvSpPr>
        <p:spPr/>
        <p:txBody>
          <a:bodyPr/>
          <a:lstStyle/>
          <a:p>
            <a:r>
              <a:rPr lang="en-US" dirty="0"/>
              <a:t>ISPD-2018 Initial Detailed Routing Contest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3F1D9CA-D68B-426F-AF25-F9AA7D13ED94}"/>
                  </a:ext>
                </a:extLst>
              </p:cNvPr>
              <p:cNvGraphicFramePr>
                <a:graphicFrameLocks noGrp="1"/>
              </p:cNvGraphicFramePr>
              <p:nvPr>
                <p:extLst>
                  <p:ext uri="{D42A27DB-BD31-4B8C-83A1-F6EECF244321}">
                    <p14:modId xmlns:p14="http://schemas.microsoft.com/office/powerpoint/2010/main" val="2571918331"/>
                  </p:ext>
                </p:extLst>
              </p:nvPr>
            </p:nvGraphicFramePr>
            <p:xfrm>
              <a:off x="1016000" y="2634297"/>
              <a:ext cx="10082086" cy="4079240"/>
            </p:xfrm>
            <a:graphic>
              <a:graphicData uri="http://schemas.openxmlformats.org/drawingml/2006/table">
                <a:tbl>
                  <a:tblPr firstRow="1" bandRow="1">
                    <a:tableStyleId>{5C22544A-7EE6-4342-B048-85BDC9FD1C3A}</a:tableStyleId>
                  </a:tblPr>
                  <a:tblGrid>
                    <a:gridCol w="1664018">
                      <a:extLst>
                        <a:ext uri="{9D8B030D-6E8A-4147-A177-3AD203B41FA5}">
                          <a16:colId xmlns:a16="http://schemas.microsoft.com/office/drawing/2014/main" val="1414585824"/>
                        </a:ext>
                      </a:extLst>
                    </a:gridCol>
                    <a:gridCol w="1016000">
                      <a:extLst>
                        <a:ext uri="{9D8B030D-6E8A-4147-A177-3AD203B41FA5}">
                          <a16:colId xmlns:a16="http://schemas.microsoft.com/office/drawing/2014/main" val="2783803936"/>
                        </a:ext>
                      </a:extLst>
                    </a:gridCol>
                    <a:gridCol w="1016000">
                      <a:extLst>
                        <a:ext uri="{9D8B030D-6E8A-4147-A177-3AD203B41FA5}">
                          <a16:colId xmlns:a16="http://schemas.microsoft.com/office/drawing/2014/main" val="1855181232"/>
                        </a:ext>
                      </a:extLst>
                    </a:gridCol>
                    <a:gridCol w="1016000">
                      <a:extLst>
                        <a:ext uri="{9D8B030D-6E8A-4147-A177-3AD203B41FA5}">
                          <a16:colId xmlns:a16="http://schemas.microsoft.com/office/drawing/2014/main" val="1781066139"/>
                        </a:ext>
                      </a:extLst>
                    </a:gridCol>
                    <a:gridCol w="1016000">
                      <a:extLst>
                        <a:ext uri="{9D8B030D-6E8A-4147-A177-3AD203B41FA5}">
                          <a16:colId xmlns:a16="http://schemas.microsoft.com/office/drawing/2014/main" val="3090961977"/>
                        </a:ext>
                      </a:extLst>
                    </a:gridCol>
                    <a:gridCol w="1016000">
                      <a:extLst>
                        <a:ext uri="{9D8B030D-6E8A-4147-A177-3AD203B41FA5}">
                          <a16:colId xmlns:a16="http://schemas.microsoft.com/office/drawing/2014/main" val="465343028"/>
                        </a:ext>
                      </a:extLst>
                    </a:gridCol>
                    <a:gridCol w="1875028">
                      <a:extLst>
                        <a:ext uri="{9D8B030D-6E8A-4147-A177-3AD203B41FA5}">
                          <a16:colId xmlns:a16="http://schemas.microsoft.com/office/drawing/2014/main" val="1504123531"/>
                        </a:ext>
                      </a:extLst>
                    </a:gridCol>
                    <a:gridCol w="1463040">
                      <a:extLst>
                        <a:ext uri="{9D8B030D-6E8A-4147-A177-3AD203B41FA5}">
                          <a16:colId xmlns:a16="http://schemas.microsoft.com/office/drawing/2014/main" val="964756663"/>
                        </a:ext>
                      </a:extLst>
                    </a:gridCol>
                  </a:tblGrid>
                  <a:tr h="370840">
                    <a:tc>
                      <a:txBody>
                        <a:bodyPr/>
                        <a:lstStyle/>
                        <a:p>
                          <a:r>
                            <a:rPr lang="en-US" dirty="0"/>
                            <a:t>Benchmark</a:t>
                          </a:r>
                        </a:p>
                      </a:txBody>
                      <a:tcPr/>
                    </a:tc>
                    <a:tc>
                      <a:txBody>
                        <a:bodyPr/>
                        <a:lstStyle/>
                        <a:p>
                          <a:r>
                            <a:rPr lang="en-US" dirty="0"/>
                            <a:t>#std</a:t>
                          </a:r>
                        </a:p>
                      </a:txBody>
                      <a:tcPr/>
                    </a:tc>
                    <a:tc>
                      <a:txBody>
                        <a:bodyPr/>
                        <a:lstStyle/>
                        <a:p>
                          <a:r>
                            <a:rPr lang="en-US" dirty="0"/>
                            <a:t>#blk</a:t>
                          </a:r>
                        </a:p>
                      </a:txBody>
                      <a:tcPr/>
                    </a:tc>
                    <a:tc>
                      <a:txBody>
                        <a:bodyPr/>
                        <a:lstStyle/>
                        <a:p>
                          <a:r>
                            <a:rPr lang="en-US" dirty="0"/>
                            <a:t>#net</a:t>
                          </a:r>
                        </a:p>
                      </a:txBody>
                      <a:tcPr/>
                    </a:tc>
                    <a:tc>
                      <a:txBody>
                        <a:bodyPr/>
                        <a:lstStyle/>
                        <a:p>
                          <a:r>
                            <a:rPr lang="en-US" dirty="0"/>
                            <a:t>#pin</a:t>
                          </a:r>
                        </a:p>
                      </a:txBody>
                      <a:tcPr/>
                    </a:tc>
                    <a:tc>
                      <a:txBody>
                        <a:bodyPr/>
                        <a:lstStyle/>
                        <a:p>
                          <a:r>
                            <a:rPr lang="en-US" dirty="0"/>
                            <a:t>#layer</a:t>
                          </a:r>
                        </a:p>
                      </a:txBody>
                      <a:tcPr/>
                    </a:tc>
                    <a:tc>
                      <a:txBody>
                        <a:bodyPr/>
                        <a:lstStyle/>
                        <a:p>
                          <a:r>
                            <a:rPr lang="en-US" dirty="0"/>
                            <a:t>Die size</a:t>
                          </a:r>
                        </a:p>
                      </a:txBody>
                      <a:tcPr/>
                    </a:tc>
                    <a:tc>
                      <a:txBody>
                        <a:bodyPr/>
                        <a:lstStyle/>
                        <a:p>
                          <a:r>
                            <a:rPr lang="en-US" dirty="0"/>
                            <a:t>Tech. node</a:t>
                          </a:r>
                        </a:p>
                      </a:txBody>
                      <a:tcPr/>
                    </a:tc>
                    <a:extLst>
                      <a:ext uri="{0D108BD9-81ED-4DB2-BD59-A6C34878D82A}">
                        <a16:rowId xmlns:a16="http://schemas.microsoft.com/office/drawing/2014/main" val="2045903108"/>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ispd18_test1</a:t>
                          </a:r>
                        </a:p>
                      </a:txBody>
                      <a:tcPr/>
                    </a:tc>
                    <a:tc>
                      <a:txBody>
                        <a:bodyPr/>
                        <a:lstStyle/>
                        <a:p>
                          <a:r>
                            <a:rPr lang="en-US" dirty="0"/>
                            <a:t>8879</a:t>
                          </a:r>
                        </a:p>
                      </a:txBody>
                      <a:tcPr/>
                    </a:tc>
                    <a:tc>
                      <a:txBody>
                        <a:bodyPr/>
                        <a:lstStyle/>
                        <a:p>
                          <a:r>
                            <a:rPr lang="en-US" dirty="0"/>
                            <a:t>0</a:t>
                          </a:r>
                        </a:p>
                      </a:txBody>
                      <a:tcPr/>
                    </a:tc>
                    <a:tc>
                      <a:txBody>
                        <a:bodyPr/>
                        <a:lstStyle/>
                        <a:p>
                          <a:r>
                            <a:rPr lang="en-US" dirty="0"/>
                            <a:t>3153</a:t>
                          </a:r>
                        </a:p>
                      </a:txBody>
                      <a:tcPr/>
                    </a:tc>
                    <a:tc>
                      <a:txBody>
                        <a:bodyPr/>
                        <a:lstStyle/>
                        <a:p>
                          <a:r>
                            <a:rPr lang="en-US" dirty="0"/>
                            <a:t>0</a:t>
                          </a:r>
                        </a:p>
                      </a:txBody>
                      <a:tcPr/>
                    </a:tc>
                    <a:tc>
                      <a:txBody>
                        <a:bodyPr/>
                        <a:lstStyle/>
                        <a:p>
                          <a:r>
                            <a:rPr lang="en-US" dirty="0"/>
                            <a:t>9</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0.20</m:t>
                                </m:r>
                                <m:r>
                                  <a:rPr lang="en-US" b="0" i="1" dirty="0" smtClean="0">
                                    <a:latin typeface="Cambria Math" panose="02040503050406030204" pitchFamily="18" charset="0"/>
                                  </a:rPr>
                                  <m:t>×</m:t>
                                </m:r>
                                <m:r>
                                  <a:rPr lang="en-US" i="1" dirty="0" smtClean="0">
                                    <a:latin typeface="Cambria Math" panose="02040503050406030204" pitchFamily="18" charset="0"/>
                                  </a:rPr>
                                  <m:t>0.19</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45</m:t>
                                </m:r>
                                <m:r>
                                  <a:rPr lang="en-US" b="0" i="1" smtClean="0">
                                    <a:latin typeface="Cambria Math" panose="02040503050406030204" pitchFamily="18" charset="0"/>
                                  </a:rPr>
                                  <m:t>𝑛𝑚</m:t>
                                </m:r>
                              </m:oMath>
                            </m:oMathPara>
                          </a14:m>
                          <a:endParaRPr lang="en-US" dirty="0"/>
                        </a:p>
                      </a:txBody>
                      <a:tcPr/>
                    </a:tc>
                    <a:extLst>
                      <a:ext uri="{0D108BD9-81ED-4DB2-BD59-A6C34878D82A}">
                        <a16:rowId xmlns:a16="http://schemas.microsoft.com/office/drawing/2014/main" val="3212229566"/>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ispd18_test2</a:t>
                          </a:r>
                        </a:p>
                      </a:txBody>
                      <a:tcPr/>
                    </a:tc>
                    <a:tc>
                      <a:txBody>
                        <a:bodyPr/>
                        <a:lstStyle/>
                        <a:p>
                          <a:r>
                            <a:rPr lang="en-US" dirty="0"/>
                            <a:t>35913</a:t>
                          </a:r>
                        </a:p>
                      </a:txBody>
                      <a:tcPr/>
                    </a:tc>
                    <a:tc>
                      <a:txBody>
                        <a:bodyPr/>
                        <a:lstStyle/>
                        <a:p>
                          <a:r>
                            <a:rPr lang="en-US" dirty="0"/>
                            <a:t>0</a:t>
                          </a:r>
                        </a:p>
                      </a:txBody>
                      <a:tcPr/>
                    </a:tc>
                    <a:tc>
                      <a:txBody>
                        <a:bodyPr/>
                        <a:lstStyle/>
                        <a:p>
                          <a:r>
                            <a:rPr lang="en-US" dirty="0"/>
                            <a:t>36834</a:t>
                          </a:r>
                        </a:p>
                      </a:txBody>
                      <a:tcPr/>
                    </a:tc>
                    <a:tc>
                      <a:txBody>
                        <a:bodyPr/>
                        <a:lstStyle/>
                        <a:p>
                          <a:r>
                            <a:rPr lang="en-US" dirty="0"/>
                            <a:t>1211</a:t>
                          </a:r>
                        </a:p>
                      </a:txBody>
                      <a:tcPr/>
                    </a:tc>
                    <a:tc>
                      <a:txBody>
                        <a:bodyPr/>
                        <a:lstStyle/>
                        <a:p>
                          <a:r>
                            <a:rPr lang="en-US" dirty="0"/>
                            <a:t>9</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b="0" i="1" dirty="0" smtClean="0">
                                    <a:latin typeface="Cambria Math" panose="02040503050406030204" pitchFamily="18" charset="0"/>
                                  </a:rPr>
                                  <m:t>65×</m:t>
                                </m:r>
                                <m:r>
                                  <a:rPr lang="en-US" i="1" dirty="0" smtClean="0">
                                    <a:latin typeface="Cambria Math" panose="02040503050406030204" pitchFamily="18" charset="0"/>
                                  </a:rPr>
                                  <m:t>0.</m:t>
                                </m:r>
                                <m:r>
                                  <a:rPr lang="en-US" b="0" i="1" dirty="0" smtClean="0">
                                    <a:latin typeface="Cambria Math" panose="02040503050406030204" pitchFamily="18" charset="0"/>
                                  </a:rPr>
                                  <m:t>57</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45</m:t>
                                </m:r>
                                <m:r>
                                  <a:rPr lang="en-US" b="0" i="1" smtClean="0">
                                    <a:latin typeface="Cambria Math" panose="02040503050406030204" pitchFamily="18" charset="0"/>
                                  </a:rPr>
                                  <m:t>𝑛𝑚</m:t>
                                </m:r>
                              </m:oMath>
                            </m:oMathPara>
                          </a14:m>
                          <a:endParaRPr lang="en-US" dirty="0"/>
                        </a:p>
                      </a:txBody>
                      <a:tcPr/>
                    </a:tc>
                    <a:extLst>
                      <a:ext uri="{0D108BD9-81ED-4DB2-BD59-A6C34878D82A}">
                        <a16:rowId xmlns:a16="http://schemas.microsoft.com/office/drawing/2014/main" val="2055489785"/>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ispd18_test3</a:t>
                          </a:r>
                        </a:p>
                      </a:txBody>
                      <a:tcPr/>
                    </a:tc>
                    <a:tc>
                      <a:txBody>
                        <a:bodyPr/>
                        <a:lstStyle/>
                        <a:p>
                          <a:r>
                            <a:rPr lang="en-US" dirty="0"/>
                            <a:t>35973</a:t>
                          </a:r>
                        </a:p>
                      </a:txBody>
                      <a:tcPr/>
                    </a:tc>
                    <a:tc>
                      <a:txBody>
                        <a:bodyPr/>
                        <a:lstStyle/>
                        <a:p>
                          <a:r>
                            <a:rPr lang="en-US" dirty="0"/>
                            <a:t>4</a:t>
                          </a:r>
                        </a:p>
                      </a:txBody>
                      <a:tcPr/>
                    </a:tc>
                    <a:tc>
                      <a:txBody>
                        <a:bodyPr/>
                        <a:lstStyle/>
                        <a:p>
                          <a:r>
                            <a:rPr lang="en-US" dirty="0"/>
                            <a:t>36700</a:t>
                          </a:r>
                        </a:p>
                      </a:txBody>
                      <a:tcPr/>
                    </a:tc>
                    <a:tc>
                      <a:txBody>
                        <a:bodyPr/>
                        <a:lstStyle/>
                        <a:p>
                          <a:r>
                            <a:rPr lang="en-US" dirty="0"/>
                            <a:t>1211</a:t>
                          </a:r>
                        </a:p>
                      </a:txBody>
                      <a:tcPr/>
                    </a:tc>
                    <a:tc>
                      <a:txBody>
                        <a:bodyPr/>
                        <a:lstStyle/>
                        <a:p>
                          <a:r>
                            <a:rPr lang="en-US" dirty="0"/>
                            <a:t>9</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b="0" i="1" dirty="0" smtClean="0">
                                    <a:latin typeface="Cambria Math" panose="02040503050406030204" pitchFamily="18" charset="0"/>
                                  </a:rPr>
                                  <m:t>99×</m:t>
                                </m:r>
                                <m:r>
                                  <a:rPr lang="en-US" i="1" dirty="0" smtClean="0">
                                    <a:latin typeface="Cambria Math" panose="02040503050406030204" pitchFamily="18" charset="0"/>
                                  </a:rPr>
                                  <m:t>0.</m:t>
                                </m:r>
                                <m:r>
                                  <a:rPr lang="en-US" b="0" i="1" dirty="0" smtClean="0">
                                    <a:latin typeface="Cambria Math" panose="02040503050406030204" pitchFamily="18" charset="0"/>
                                  </a:rPr>
                                  <m:t>70</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45</m:t>
                                </m:r>
                                <m:r>
                                  <a:rPr lang="en-US" b="0" i="1" smtClean="0">
                                    <a:latin typeface="Cambria Math" panose="02040503050406030204" pitchFamily="18" charset="0"/>
                                  </a:rPr>
                                  <m:t>𝑛𝑚</m:t>
                                </m:r>
                              </m:oMath>
                            </m:oMathPara>
                          </a14:m>
                          <a:endParaRPr lang="en-US" dirty="0"/>
                        </a:p>
                      </a:txBody>
                      <a:tcPr/>
                    </a:tc>
                    <a:extLst>
                      <a:ext uri="{0D108BD9-81ED-4DB2-BD59-A6C34878D82A}">
                        <a16:rowId xmlns:a16="http://schemas.microsoft.com/office/drawing/2014/main" val="840592122"/>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ispd18_test4</a:t>
                          </a:r>
                        </a:p>
                      </a:txBody>
                      <a:tcPr/>
                    </a:tc>
                    <a:tc>
                      <a:txBody>
                        <a:bodyPr/>
                        <a:lstStyle/>
                        <a:p>
                          <a:r>
                            <a:rPr lang="en-US" dirty="0"/>
                            <a:t>72094</a:t>
                          </a:r>
                        </a:p>
                      </a:txBody>
                      <a:tcPr/>
                    </a:tc>
                    <a:tc>
                      <a:txBody>
                        <a:bodyPr/>
                        <a:lstStyle/>
                        <a:p>
                          <a:r>
                            <a:rPr lang="en-US" dirty="0"/>
                            <a:t>0</a:t>
                          </a:r>
                        </a:p>
                      </a:txBody>
                      <a:tcPr/>
                    </a:tc>
                    <a:tc>
                      <a:txBody>
                        <a:bodyPr/>
                        <a:lstStyle/>
                        <a:p>
                          <a:r>
                            <a:rPr lang="en-US" dirty="0"/>
                            <a:t>72401</a:t>
                          </a:r>
                        </a:p>
                      </a:txBody>
                      <a:tcPr/>
                    </a:tc>
                    <a:tc>
                      <a:txBody>
                        <a:bodyPr/>
                        <a:lstStyle/>
                        <a:p>
                          <a:r>
                            <a:rPr lang="en-US" dirty="0"/>
                            <a:t>1211</a:t>
                          </a:r>
                        </a:p>
                      </a:txBody>
                      <a:tcPr/>
                    </a:tc>
                    <a:tc>
                      <a:txBody>
                        <a:bodyPr/>
                        <a:lstStyle/>
                        <a:p>
                          <a:r>
                            <a:rPr lang="en-US" dirty="0"/>
                            <a:t>9</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b="0" i="1" dirty="0" smtClean="0">
                                    <a:latin typeface="Cambria Math" panose="02040503050406030204" pitchFamily="18" charset="0"/>
                                  </a:rPr>
                                  <m:t>89×</m:t>
                                </m:r>
                                <m:r>
                                  <a:rPr lang="en-US" i="1" dirty="0" smtClean="0">
                                    <a:latin typeface="Cambria Math" panose="02040503050406030204" pitchFamily="18" charset="0"/>
                                  </a:rPr>
                                  <m:t>0.</m:t>
                                </m:r>
                                <m:r>
                                  <a:rPr lang="en-US" b="0" i="1" dirty="0" smtClean="0">
                                    <a:latin typeface="Cambria Math" panose="02040503050406030204" pitchFamily="18" charset="0"/>
                                  </a:rPr>
                                  <m:t>61</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r>
                                  <a:rPr lang="en-US" b="0" i="1" smtClean="0">
                                    <a:latin typeface="Cambria Math" panose="02040503050406030204" pitchFamily="18" charset="0"/>
                                  </a:rPr>
                                  <m:t>𝑛𝑚</m:t>
                                </m:r>
                              </m:oMath>
                            </m:oMathPara>
                          </a14:m>
                          <a:endParaRPr lang="en-US" dirty="0"/>
                        </a:p>
                      </a:txBody>
                      <a:tcPr/>
                    </a:tc>
                    <a:extLst>
                      <a:ext uri="{0D108BD9-81ED-4DB2-BD59-A6C34878D82A}">
                        <a16:rowId xmlns:a16="http://schemas.microsoft.com/office/drawing/2014/main" val="1807232069"/>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ispd18_test5</a:t>
                          </a:r>
                        </a:p>
                      </a:txBody>
                      <a:tcPr/>
                    </a:tc>
                    <a:tc>
                      <a:txBody>
                        <a:bodyPr/>
                        <a:lstStyle/>
                        <a:p>
                          <a:r>
                            <a:rPr lang="en-US" dirty="0"/>
                            <a:t>71954</a:t>
                          </a:r>
                        </a:p>
                      </a:txBody>
                      <a:tcPr/>
                    </a:tc>
                    <a:tc>
                      <a:txBody>
                        <a:bodyPr/>
                        <a:lstStyle/>
                        <a:p>
                          <a:r>
                            <a:rPr lang="en-US" dirty="0"/>
                            <a:t>0</a:t>
                          </a:r>
                        </a:p>
                      </a:txBody>
                      <a:tcPr/>
                    </a:tc>
                    <a:tc>
                      <a:txBody>
                        <a:bodyPr/>
                        <a:lstStyle/>
                        <a:p>
                          <a:r>
                            <a:rPr lang="en-US" dirty="0"/>
                            <a:t>72394</a:t>
                          </a:r>
                        </a:p>
                      </a:txBody>
                      <a:tcPr/>
                    </a:tc>
                    <a:tc>
                      <a:txBody>
                        <a:bodyPr/>
                        <a:lstStyle/>
                        <a:p>
                          <a:r>
                            <a:rPr lang="en-US" dirty="0"/>
                            <a:t>1211</a:t>
                          </a:r>
                        </a:p>
                      </a:txBody>
                      <a:tcPr/>
                    </a:tc>
                    <a:tc>
                      <a:txBody>
                        <a:bodyPr/>
                        <a:lstStyle/>
                        <a:p>
                          <a:r>
                            <a:rPr lang="en-US" dirty="0"/>
                            <a:t>9</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b="0" i="1" dirty="0" smtClean="0">
                                    <a:latin typeface="Cambria Math" panose="02040503050406030204" pitchFamily="18" charset="0"/>
                                  </a:rPr>
                                  <m:t>93×</m:t>
                                </m:r>
                                <m:r>
                                  <a:rPr lang="en-US" i="1" dirty="0" smtClean="0">
                                    <a:latin typeface="Cambria Math" panose="02040503050406030204" pitchFamily="18" charset="0"/>
                                  </a:rPr>
                                  <m:t>0.</m:t>
                                </m:r>
                                <m:r>
                                  <a:rPr lang="en-US" b="0" i="1" dirty="0" smtClean="0">
                                    <a:latin typeface="Cambria Math" panose="02040503050406030204" pitchFamily="18" charset="0"/>
                                  </a:rPr>
                                  <m:t>92</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r>
                                  <a:rPr lang="en-US" b="0" i="1" smtClean="0">
                                    <a:latin typeface="Cambria Math" panose="02040503050406030204" pitchFamily="18" charset="0"/>
                                  </a:rPr>
                                  <m:t>𝑛𝑚</m:t>
                                </m:r>
                              </m:oMath>
                            </m:oMathPara>
                          </a14:m>
                          <a:endParaRPr lang="en-US" b="0" dirty="0"/>
                        </a:p>
                      </a:txBody>
                      <a:tcPr/>
                    </a:tc>
                    <a:extLst>
                      <a:ext uri="{0D108BD9-81ED-4DB2-BD59-A6C34878D82A}">
                        <a16:rowId xmlns:a16="http://schemas.microsoft.com/office/drawing/2014/main" val="853726868"/>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ispd18_test6</a:t>
                          </a:r>
                        </a:p>
                      </a:txBody>
                      <a:tcPr/>
                    </a:tc>
                    <a:tc>
                      <a:txBody>
                        <a:bodyPr/>
                        <a:lstStyle/>
                        <a:p>
                          <a:r>
                            <a:rPr lang="en-US" dirty="0"/>
                            <a:t>107919</a:t>
                          </a:r>
                        </a:p>
                      </a:txBody>
                      <a:tcPr/>
                    </a:tc>
                    <a:tc>
                      <a:txBody>
                        <a:bodyPr/>
                        <a:lstStyle/>
                        <a:p>
                          <a:r>
                            <a:rPr lang="en-US" dirty="0"/>
                            <a:t>0</a:t>
                          </a:r>
                        </a:p>
                      </a:txBody>
                      <a:tcPr/>
                    </a:tc>
                    <a:tc>
                      <a:txBody>
                        <a:bodyPr/>
                        <a:lstStyle/>
                        <a:p>
                          <a:r>
                            <a:rPr lang="en-US" dirty="0"/>
                            <a:t>107701</a:t>
                          </a:r>
                        </a:p>
                      </a:txBody>
                      <a:tcPr/>
                    </a:tc>
                    <a:tc>
                      <a:txBody>
                        <a:bodyPr/>
                        <a:lstStyle/>
                        <a:p>
                          <a:r>
                            <a:rPr lang="en-US" dirty="0"/>
                            <a:t>1211</a:t>
                          </a:r>
                        </a:p>
                      </a:txBody>
                      <a:tcPr/>
                    </a:tc>
                    <a:tc>
                      <a:txBody>
                        <a:bodyPr/>
                        <a:lstStyle/>
                        <a:p>
                          <a:r>
                            <a:rPr lang="en-US" dirty="0"/>
                            <a:t>9</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b="0" i="1" dirty="0" smtClean="0">
                                    <a:latin typeface="Cambria Math" panose="02040503050406030204" pitchFamily="18" charset="0"/>
                                  </a:rPr>
                                  <m:t>86×</m:t>
                                </m:r>
                                <m:r>
                                  <a:rPr lang="en-US" i="1" dirty="0" smtClean="0">
                                    <a:latin typeface="Cambria Math" panose="02040503050406030204" pitchFamily="18" charset="0"/>
                                  </a:rPr>
                                  <m:t>0.</m:t>
                                </m:r>
                                <m:r>
                                  <a:rPr lang="en-US" b="0" i="1" dirty="0" smtClean="0">
                                    <a:latin typeface="Cambria Math" panose="02040503050406030204" pitchFamily="18" charset="0"/>
                                  </a:rPr>
                                  <m:t>53</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r>
                                  <a:rPr lang="en-US" b="0" i="1" smtClean="0">
                                    <a:latin typeface="Cambria Math" panose="02040503050406030204" pitchFamily="18" charset="0"/>
                                  </a:rPr>
                                  <m:t>𝑛𝑚</m:t>
                                </m:r>
                              </m:oMath>
                            </m:oMathPara>
                          </a14:m>
                          <a:endParaRPr lang="en-US" dirty="0"/>
                        </a:p>
                      </a:txBody>
                      <a:tcPr/>
                    </a:tc>
                    <a:extLst>
                      <a:ext uri="{0D108BD9-81ED-4DB2-BD59-A6C34878D82A}">
                        <a16:rowId xmlns:a16="http://schemas.microsoft.com/office/drawing/2014/main" val="3264218133"/>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ispd18_test7</a:t>
                          </a:r>
                        </a:p>
                      </a:txBody>
                      <a:tcPr/>
                    </a:tc>
                    <a:tc>
                      <a:txBody>
                        <a:bodyPr/>
                        <a:lstStyle/>
                        <a:p>
                          <a:r>
                            <a:rPr lang="en-US" dirty="0"/>
                            <a:t>179865</a:t>
                          </a:r>
                        </a:p>
                      </a:txBody>
                      <a:tcPr/>
                    </a:tc>
                    <a:tc>
                      <a:txBody>
                        <a:bodyPr/>
                        <a:lstStyle/>
                        <a:p>
                          <a:r>
                            <a:rPr lang="en-US" dirty="0"/>
                            <a:t>16</a:t>
                          </a:r>
                        </a:p>
                      </a:txBody>
                      <a:tcPr/>
                    </a:tc>
                    <a:tc>
                      <a:txBody>
                        <a:bodyPr/>
                        <a:lstStyle/>
                        <a:p>
                          <a:r>
                            <a:rPr lang="en-US" dirty="0"/>
                            <a:t>179863</a:t>
                          </a:r>
                        </a:p>
                      </a:txBody>
                      <a:tcPr/>
                    </a:tc>
                    <a:tc>
                      <a:txBody>
                        <a:bodyPr/>
                        <a:lstStyle/>
                        <a:p>
                          <a:r>
                            <a:rPr lang="en-US" dirty="0"/>
                            <a:t>1211</a:t>
                          </a:r>
                        </a:p>
                      </a:txBody>
                      <a:tcPr/>
                    </a:tc>
                    <a:tc>
                      <a:txBody>
                        <a:bodyPr/>
                        <a:lstStyle/>
                        <a:p>
                          <a:r>
                            <a:rPr lang="en-US" dirty="0"/>
                            <a:t>9</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1.36×1.33</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r>
                                  <a:rPr lang="en-US" b="0" i="1" smtClean="0">
                                    <a:latin typeface="Cambria Math" panose="02040503050406030204" pitchFamily="18" charset="0"/>
                                  </a:rPr>
                                  <m:t>𝑛𝑚</m:t>
                                </m:r>
                              </m:oMath>
                            </m:oMathPara>
                          </a14:m>
                          <a:endParaRPr lang="en-US" dirty="0"/>
                        </a:p>
                      </a:txBody>
                      <a:tcPr/>
                    </a:tc>
                    <a:extLst>
                      <a:ext uri="{0D108BD9-81ED-4DB2-BD59-A6C34878D82A}">
                        <a16:rowId xmlns:a16="http://schemas.microsoft.com/office/drawing/2014/main" val="4122059423"/>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ispd18_test8</a:t>
                          </a:r>
                        </a:p>
                      </a:txBody>
                      <a:tcPr/>
                    </a:tc>
                    <a:tc>
                      <a:txBody>
                        <a:bodyPr/>
                        <a:lstStyle/>
                        <a:p>
                          <a:r>
                            <a:rPr lang="en-US" dirty="0"/>
                            <a:t>191987</a:t>
                          </a:r>
                        </a:p>
                      </a:txBody>
                      <a:tcPr/>
                    </a:tc>
                    <a:tc>
                      <a:txBody>
                        <a:bodyPr/>
                        <a:lstStyle/>
                        <a:p>
                          <a:r>
                            <a:rPr lang="en-US" dirty="0"/>
                            <a:t>16</a:t>
                          </a:r>
                        </a:p>
                      </a:txBody>
                      <a:tcPr/>
                    </a:tc>
                    <a:tc>
                      <a:txBody>
                        <a:bodyPr/>
                        <a:lstStyle/>
                        <a:p>
                          <a:r>
                            <a:rPr lang="en-US" dirty="0"/>
                            <a:t>179863</a:t>
                          </a:r>
                        </a:p>
                      </a:txBody>
                      <a:tcPr/>
                    </a:tc>
                    <a:tc>
                      <a:txBody>
                        <a:bodyPr/>
                        <a:lstStyle/>
                        <a:p>
                          <a:r>
                            <a:rPr lang="en-US" dirty="0"/>
                            <a:t>1211</a:t>
                          </a:r>
                        </a:p>
                      </a:txBody>
                      <a:tcPr/>
                    </a:tc>
                    <a:tc>
                      <a:txBody>
                        <a:bodyPr/>
                        <a:lstStyle/>
                        <a:p>
                          <a:r>
                            <a:rPr lang="en-US" dirty="0"/>
                            <a:t>9</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1.36×1.33</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r>
                                  <a:rPr lang="en-US" b="0" i="1" smtClean="0">
                                    <a:latin typeface="Cambria Math" panose="02040503050406030204" pitchFamily="18" charset="0"/>
                                  </a:rPr>
                                  <m:t>𝑛𝑚</m:t>
                                </m:r>
                              </m:oMath>
                            </m:oMathPara>
                          </a14:m>
                          <a:endParaRPr lang="en-US" dirty="0"/>
                        </a:p>
                      </a:txBody>
                      <a:tcPr/>
                    </a:tc>
                    <a:extLst>
                      <a:ext uri="{0D108BD9-81ED-4DB2-BD59-A6C34878D82A}">
                        <a16:rowId xmlns:a16="http://schemas.microsoft.com/office/drawing/2014/main" val="2248448824"/>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ispd18_test9</a:t>
                          </a:r>
                        </a:p>
                      </a:txBody>
                      <a:tcPr/>
                    </a:tc>
                    <a:tc>
                      <a:txBody>
                        <a:bodyPr/>
                        <a:lstStyle/>
                        <a:p>
                          <a:r>
                            <a:rPr lang="en-US" dirty="0"/>
                            <a:t>192911</a:t>
                          </a:r>
                        </a:p>
                      </a:txBody>
                      <a:tcPr/>
                    </a:tc>
                    <a:tc>
                      <a:txBody>
                        <a:bodyPr/>
                        <a:lstStyle/>
                        <a:p>
                          <a:r>
                            <a:rPr lang="en-US" dirty="0"/>
                            <a:t>0</a:t>
                          </a:r>
                        </a:p>
                      </a:txBody>
                      <a:tcPr/>
                    </a:tc>
                    <a:tc>
                      <a:txBody>
                        <a:bodyPr/>
                        <a:lstStyle/>
                        <a:p>
                          <a:r>
                            <a:rPr lang="en-US" dirty="0"/>
                            <a:t>178857</a:t>
                          </a:r>
                        </a:p>
                      </a:txBody>
                      <a:tcPr/>
                    </a:tc>
                    <a:tc>
                      <a:txBody>
                        <a:bodyPr/>
                        <a:lstStyle/>
                        <a:p>
                          <a:r>
                            <a:rPr lang="en-US" dirty="0"/>
                            <a:t>1211</a:t>
                          </a:r>
                        </a:p>
                      </a:txBody>
                      <a:tcPr/>
                    </a:tc>
                    <a:tc>
                      <a:txBody>
                        <a:bodyPr/>
                        <a:lstStyle/>
                        <a:p>
                          <a:r>
                            <a:rPr lang="en-US" dirty="0"/>
                            <a:t>9</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b="0" i="1" dirty="0" smtClean="0">
                                    <a:latin typeface="Cambria Math" panose="02040503050406030204" pitchFamily="18" charset="0"/>
                                  </a:rPr>
                                  <m:t>91×</m:t>
                                </m:r>
                                <m:r>
                                  <a:rPr lang="en-US" i="1" dirty="0" smtClean="0">
                                    <a:latin typeface="Cambria Math" panose="02040503050406030204" pitchFamily="18" charset="0"/>
                                  </a:rPr>
                                  <m:t>0.</m:t>
                                </m:r>
                                <m:r>
                                  <a:rPr lang="en-US" b="0" i="1" dirty="0" smtClean="0">
                                    <a:latin typeface="Cambria Math" panose="02040503050406030204" pitchFamily="18" charset="0"/>
                                  </a:rPr>
                                  <m:t>78</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r>
                                  <a:rPr lang="en-US" b="0" i="1" smtClean="0">
                                    <a:latin typeface="Cambria Math" panose="02040503050406030204" pitchFamily="18" charset="0"/>
                                  </a:rPr>
                                  <m:t>𝑛𝑚</m:t>
                                </m:r>
                              </m:oMath>
                            </m:oMathPara>
                          </a14:m>
                          <a:endParaRPr lang="en-US" dirty="0"/>
                        </a:p>
                      </a:txBody>
                      <a:tcPr/>
                    </a:tc>
                    <a:extLst>
                      <a:ext uri="{0D108BD9-81ED-4DB2-BD59-A6C34878D82A}">
                        <a16:rowId xmlns:a16="http://schemas.microsoft.com/office/drawing/2014/main" val="4290360746"/>
                      </a:ext>
                    </a:extLst>
                  </a:tr>
                  <a:tr h="370840">
                    <a:tc>
                      <a:txBody>
                        <a:bodyPr/>
                        <a:lstStyle/>
                        <a:p>
                          <a:r>
                            <a:rPr lang="en-US" dirty="0"/>
                            <a:t>ispd18_test10</a:t>
                          </a:r>
                        </a:p>
                      </a:txBody>
                      <a:tcPr/>
                    </a:tc>
                    <a:tc>
                      <a:txBody>
                        <a:bodyPr/>
                        <a:lstStyle/>
                        <a:p>
                          <a:r>
                            <a:rPr lang="en-US" dirty="0"/>
                            <a:t>290386</a:t>
                          </a:r>
                        </a:p>
                      </a:txBody>
                      <a:tcPr/>
                    </a:tc>
                    <a:tc>
                      <a:txBody>
                        <a:bodyPr/>
                        <a:lstStyle/>
                        <a:p>
                          <a:r>
                            <a:rPr lang="en-US" dirty="0"/>
                            <a:t>0</a:t>
                          </a:r>
                        </a:p>
                      </a:txBody>
                      <a:tcPr/>
                    </a:tc>
                    <a:tc>
                      <a:txBody>
                        <a:bodyPr/>
                        <a:lstStyle/>
                        <a:p>
                          <a:r>
                            <a:rPr lang="en-US" dirty="0"/>
                            <a:t>182000</a:t>
                          </a:r>
                        </a:p>
                      </a:txBody>
                      <a:tcPr/>
                    </a:tc>
                    <a:tc>
                      <a:txBody>
                        <a:bodyPr/>
                        <a:lstStyle/>
                        <a:p>
                          <a:r>
                            <a:rPr lang="en-US" dirty="0"/>
                            <a:t>1211</a:t>
                          </a:r>
                        </a:p>
                      </a:txBody>
                      <a:tcPr/>
                    </a:tc>
                    <a:tc>
                      <a:txBody>
                        <a:bodyPr/>
                        <a:lstStyle/>
                        <a:p>
                          <a:r>
                            <a:rPr lang="en-US" dirty="0"/>
                            <a:t>9</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b="0" i="1" dirty="0" smtClean="0">
                                    <a:latin typeface="Cambria Math" panose="02040503050406030204" pitchFamily="18" charset="0"/>
                                  </a:rPr>
                                  <m:t>91×</m:t>
                                </m:r>
                                <m:r>
                                  <a:rPr lang="en-US" i="1" dirty="0" smtClean="0">
                                    <a:latin typeface="Cambria Math" panose="02040503050406030204" pitchFamily="18" charset="0"/>
                                  </a:rPr>
                                  <m:t>0.</m:t>
                                </m:r>
                                <m:r>
                                  <a:rPr lang="en-US" b="0" i="1" dirty="0" smtClean="0">
                                    <a:latin typeface="Cambria Math" panose="02040503050406030204" pitchFamily="18" charset="0"/>
                                  </a:rPr>
                                  <m:t>87</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r>
                                  <a:rPr lang="en-US" b="0" i="1" smtClean="0">
                                    <a:latin typeface="Cambria Math" panose="02040503050406030204" pitchFamily="18" charset="0"/>
                                  </a:rPr>
                                  <m:t>𝑛𝑚</m:t>
                                </m:r>
                              </m:oMath>
                            </m:oMathPara>
                          </a14:m>
                          <a:endParaRPr lang="en-US" dirty="0"/>
                        </a:p>
                      </a:txBody>
                      <a:tcPr/>
                    </a:tc>
                    <a:extLst>
                      <a:ext uri="{0D108BD9-81ED-4DB2-BD59-A6C34878D82A}">
                        <a16:rowId xmlns:a16="http://schemas.microsoft.com/office/drawing/2014/main" val="1932265879"/>
                      </a:ext>
                    </a:extLst>
                  </a:tr>
                </a:tbl>
              </a:graphicData>
            </a:graphic>
          </p:graphicFrame>
        </mc:Choice>
        <mc:Fallback xmlns="">
          <p:graphicFrame>
            <p:nvGraphicFramePr>
              <p:cNvPr id="4" name="Table 3">
                <a:extLst>
                  <a:ext uri="{FF2B5EF4-FFF2-40B4-BE49-F238E27FC236}">
                    <a16:creationId xmlns:a16="http://schemas.microsoft.com/office/drawing/2014/main" id="{D3F1D9CA-D68B-426F-AF25-F9AA7D13ED94}"/>
                  </a:ext>
                </a:extLst>
              </p:cNvPr>
              <p:cNvGraphicFramePr>
                <a:graphicFrameLocks noGrp="1"/>
              </p:cNvGraphicFramePr>
              <p:nvPr>
                <p:extLst>
                  <p:ext uri="{D42A27DB-BD31-4B8C-83A1-F6EECF244321}">
                    <p14:modId xmlns:p14="http://schemas.microsoft.com/office/powerpoint/2010/main" val="2571918331"/>
                  </p:ext>
                </p:extLst>
              </p:nvPr>
            </p:nvGraphicFramePr>
            <p:xfrm>
              <a:off x="1016000" y="2634297"/>
              <a:ext cx="10082086" cy="4079240"/>
            </p:xfrm>
            <a:graphic>
              <a:graphicData uri="http://schemas.openxmlformats.org/drawingml/2006/table">
                <a:tbl>
                  <a:tblPr firstRow="1" bandRow="1">
                    <a:tableStyleId>{5C22544A-7EE6-4342-B048-85BDC9FD1C3A}</a:tableStyleId>
                  </a:tblPr>
                  <a:tblGrid>
                    <a:gridCol w="1664018">
                      <a:extLst>
                        <a:ext uri="{9D8B030D-6E8A-4147-A177-3AD203B41FA5}">
                          <a16:colId xmlns:a16="http://schemas.microsoft.com/office/drawing/2014/main" val="1414585824"/>
                        </a:ext>
                      </a:extLst>
                    </a:gridCol>
                    <a:gridCol w="1016000">
                      <a:extLst>
                        <a:ext uri="{9D8B030D-6E8A-4147-A177-3AD203B41FA5}">
                          <a16:colId xmlns:a16="http://schemas.microsoft.com/office/drawing/2014/main" val="2783803936"/>
                        </a:ext>
                      </a:extLst>
                    </a:gridCol>
                    <a:gridCol w="1016000">
                      <a:extLst>
                        <a:ext uri="{9D8B030D-6E8A-4147-A177-3AD203B41FA5}">
                          <a16:colId xmlns:a16="http://schemas.microsoft.com/office/drawing/2014/main" val="1855181232"/>
                        </a:ext>
                      </a:extLst>
                    </a:gridCol>
                    <a:gridCol w="1016000">
                      <a:extLst>
                        <a:ext uri="{9D8B030D-6E8A-4147-A177-3AD203B41FA5}">
                          <a16:colId xmlns:a16="http://schemas.microsoft.com/office/drawing/2014/main" val="1781066139"/>
                        </a:ext>
                      </a:extLst>
                    </a:gridCol>
                    <a:gridCol w="1016000">
                      <a:extLst>
                        <a:ext uri="{9D8B030D-6E8A-4147-A177-3AD203B41FA5}">
                          <a16:colId xmlns:a16="http://schemas.microsoft.com/office/drawing/2014/main" val="3090961977"/>
                        </a:ext>
                      </a:extLst>
                    </a:gridCol>
                    <a:gridCol w="1016000">
                      <a:extLst>
                        <a:ext uri="{9D8B030D-6E8A-4147-A177-3AD203B41FA5}">
                          <a16:colId xmlns:a16="http://schemas.microsoft.com/office/drawing/2014/main" val="465343028"/>
                        </a:ext>
                      </a:extLst>
                    </a:gridCol>
                    <a:gridCol w="1875028">
                      <a:extLst>
                        <a:ext uri="{9D8B030D-6E8A-4147-A177-3AD203B41FA5}">
                          <a16:colId xmlns:a16="http://schemas.microsoft.com/office/drawing/2014/main" val="1504123531"/>
                        </a:ext>
                      </a:extLst>
                    </a:gridCol>
                    <a:gridCol w="1463040">
                      <a:extLst>
                        <a:ext uri="{9D8B030D-6E8A-4147-A177-3AD203B41FA5}">
                          <a16:colId xmlns:a16="http://schemas.microsoft.com/office/drawing/2014/main" val="964756663"/>
                        </a:ext>
                      </a:extLst>
                    </a:gridCol>
                  </a:tblGrid>
                  <a:tr h="370840">
                    <a:tc>
                      <a:txBody>
                        <a:bodyPr/>
                        <a:lstStyle/>
                        <a:p>
                          <a:r>
                            <a:rPr lang="en-US" dirty="0"/>
                            <a:t>Benchmark</a:t>
                          </a:r>
                        </a:p>
                      </a:txBody>
                      <a:tcPr/>
                    </a:tc>
                    <a:tc>
                      <a:txBody>
                        <a:bodyPr/>
                        <a:lstStyle/>
                        <a:p>
                          <a:r>
                            <a:rPr lang="en-US" dirty="0"/>
                            <a:t>#std</a:t>
                          </a:r>
                        </a:p>
                      </a:txBody>
                      <a:tcPr/>
                    </a:tc>
                    <a:tc>
                      <a:txBody>
                        <a:bodyPr/>
                        <a:lstStyle/>
                        <a:p>
                          <a:r>
                            <a:rPr lang="en-US" dirty="0"/>
                            <a:t>#blk</a:t>
                          </a:r>
                        </a:p>
                      </a:txBody>
                      <a:tcPr/>
                    </a:tc>
                    <a:tc>
                      <a:txBody>
                        <a:bodyPr/>
                        <a:lstStyle/>
                        <a:p>
                          <a:r>
                            <a:rPr lang="en-US" dirty="0"/>
                            <a:t>#net</a:t>
                          </a:r>
                        </a:p>
                      </a:txBody>
                      <a:tcPr/>
                    </a:tc>
                    <a:tc>
                      <a:txBody>
                        <a:bodyPr/>
                        <a:lstStyle/>
                        <a:p>
                          <a:r>
                            <a:rPr lang="en-US" dirty="0"/>
                            <a:t>#pin</a:t>
                          </a:r>
                        </a:p>
                      </a:txBody>
                      <a:tcPr/>
                    </a:tc>
                    <a:tc>
                      <a:txBody>
                        <a:bodyPr/>
                        <a:lstStyle/>
                        <a:p>
                          <a:r>
                            <a:rPr lang="en-US" dirty="0"/>
                            <a:t>#layer</a:t>
                          </a:r>
                        </a:p>
                      </a:txBody>
                      <a:tcPr/>
                    </a:tc>
                    <a:tc>
                      <a:txBody>
                        <a:bodyPr/>
                        <a:lstStyle/>
                        <a:p>
                          <a:r>
                            <a:rPr lang="en-US" dirty="0"/>
                            <a:t>Die size</a:t>
                          </a:r>
                        </a:p>
                      </a:txBody>
                      <a:tcPr/>
                    </a:tc>
                    <a:tc>
                      <a:txBody>
                        <a:bodyPr/>
                        <a:lstStyle/>
                        <a:p>
                          <a:r>
                            <a:rPr lang="en-US" dirty="0"/>
                            <a:t>Tech. node</a:t>
                          </a:r>
                        </a:p>
                      </a:txBody>
                      <a:tcPr/>
                    </a:tc>
                    <a:extLst>
                      <a:ext uri="{0D108BD9-81ED-4DB2-BD59-A6C34878D82A}">
                        <a16:rowId xmlns:a16="http://schemas.microsoft.com/office/drawing/2014/main" val="2045903108"/>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ispd18_test1</a:t>
                          </a:r>
                        </a:p>
                      </a:txBody>
                      <a:tcPr/>
                    </a:tc>
                    <a:tc>
                      <a:txBody>
                        <a:bodyPr/>
                        <a:lstStyle/>
                        <a:p>
                          <a:r>
                            <a:rPr lang="en-US" dirty="0"/>
                            <a:t>8879</a:t>
                          </a:r>
                        </a:p>
                      </a:txBody>
                      <a:tcPr/>
                    </a:tc>
                    <a:tc>
                      <a:txBody>
                        <a:bodyPr/>
                        <a:lstStyle/>
                        <a:p>
                          <a:r>
                            <a:rPr lang="en-US" dirty="0"/>
                            <a:t>0</a:t>
                          </a:r>
                        </a:p>
                      </a:txBody>
                      <a:tcPr/>
                    </a:tc>
                    <a:tc>
                      <a:txBody>
                        <a:bodyPr/>
                        <a:lstStyle/>
                        <a:p>
                          <a:r>
                            <a:rPr lang="en-US" dirty="0"/>
                            <a:t>3153</a:t>
                          </a:r>
                        </a:p>
                      </a:txBody>
                      <a:tcPr/>
                    </a:tc>
                    <a:tc>
                      <a:txBody>
                        <a:bodyPr/>
                        <a:lstStyle/>
                        <a:p>
                          <a:r>
                            <a:rPr lang="en-US" dirty="0"/>
                            <a:t>0</a:t>
                          </a:r>
                        </a:p>
                      </a:txBody>
                      <a:tcPr/>
                    </a:tc>
                    <a:tc>
                      <a:txBody>
                        <a:bodyPr/>
                        <a:lstStyle/>
                        <a:p>
                          <a:r>
                            <a:rPr lang="en-US" dirty="0"/>
                            <a:t>9</a:t>
                          </a:r>
                        </a:p>
                      </a:txBody>
                      <a:tcPr/>
                    </a:tc>
                    <a:tc>
                      <a:txBody>
                        <a:bodyPr/>
                        <a:lstStyle/>
                        <a:p>
                          <a:endParaRPr lang="en-US"/>
                        </a:p>
                      </a:txBody>
                      <a:tcPr>
                        <a:blipFill>
                          <a:blip r:embed="rId3"/>
                          <a:stretch>
                            <a:fillRect l="-359740" t="-108197" r="-79221" b="-921311"/>
                          </a:stretch>
                        </a:blipFill>
                      </a:tcPr>
                    </a:tc>
                    <a:tc>
                      <a:txBody>
                        <a:bodyPr/>
                        <a:lstStyle/>
                        <a:p>
                          <a:endParaRPr lang="en-US"/>
                        </a:p>
                      </a:txBody>
                      <a:tcPr>
                        <a:blipFill>
                          <a:blip r:embed="rId3"/>
                          <a:stretch>
                            <a:fillRect l="-590000" t="-108197" r="-1667" b="-921311"/>
                          </a:stretch>
                        </a:blipFill>
                      </a:tcPr>
                    </a:tc>
                    <a:extLst>
                      <a:ext uri="{0D108BD9-81ED-4DB2-BD59-A6C34878D82A}">
                        <a16:rowId xmlns:a16="http://schemas.microsoft.com/office/drawing/2014/main" val="3212229566"/>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ispd18_test2</a:t>
                          </a:r>
                        </a:p>
                      </a:txBody>
                      <a:tcPr/>
                    </a:tc>
                    <a:tc>
                      <a:txBody>
                        <a:bodyPr/>
                        <a:lstStyle/>
                        <a:p>
                          <a:r>
                            <a:rPr lang="en-US" dirty="0"/>
                            <a:t>35913</a:t>
                          </a:r>
                        </a:p>
                      </a:txBody>
                      <a:tcPr/>
                    </a:tc>
                    <a:tc>
                      <a:txBody>
                        <a:bodyPr/>
                        <a:lstStyle/>
                        <a:p>
                          <a:r>
                            <a:rPr lang="en-US" dirty="0"/>
                            <a:t>0</a:t>
                          </a:r>
                        </a:p>
                      </a:txBody>
                      <a:tcPr/>
                    </a:tc>
                    <a:tc>
                      <a:txBody>
                        <a:bodyPr/>
                        <a:lstStyle/>
                        <a:p>
                          <a:r>
                            <a:rPr lang="en-US" dirty="0"/>
                            <a:t>36834</a:t>
                          </a:r>
                        </a:p>
                      </a:txBody>
                      <a:tcPr/>
                    </a:tc>
                    <a:tc>
                      <a:txBody>
                        <a:bodyPr/>
                        <a:lstStyle/>
                        <a:p>
                          <a:r>
                            <a:rPr lang="en-US" dirty="0"/>
                            <a:t>1211</a:t>
                          </a:r>
                        </a:p>
                      </a:txBody>
                      <a:tcPr/>
                    </a:tc>
                    <a:tc>
                      <a:txBody>
                        <a:bodyPr/>
                        <a:lstStyle/>
                        <a:p>
                          <a:r>
                            <a:rPr lang="en-US" dirty="0"/>
                            <a:t>9</a:t>
                          </a:r>
                        </a:p>
                      </a:txBody>
                      <a:tcPr/>
                    </a:tc>
                    <a:tc>
                      <a:txBody>
                        <a:bodyPr/>
                        <a:lstStyle/>
                        <a:p>
                          <a:endParaRPr lang="en-US"/>
                        </a:p>
                      </a:txBody>
                      <a:tcPr>
                        <a:blipFill>
                          <a:blip r:embed="rId3"/>
                          <a:stretch>
                            <a:fillRect l="-359740" t="-208197" r="-79221" b="-821311"/>
                          </a:stretch>
                        </a:blipFill>
                      </a:tcPr>
                    </a:tc>
                    <a:tc>
                      <a:txBody>
                        <a:bodyPr/>
                        <a:lstStyle/>
                        <a:p>
                          <a:endParaRPr lang="en-US"/>
                        </a:p>
                      </a:txBody>
                      <a:tcPr>
                        <a:blipFill>
                          <a:blip r:embed="rId3"/>
                          <a:stretch>
                            <a:fillRect l="-590000" t="-208197" r="-1667" b="-821311"/>
                          </a:stretch>
                        </a:blipFill>
                      </a:tcPr>
                    </a:tc>
                    <a:extLst>
                      <a:ext uri="{0D108BD9-81ED-4DB2-BD59-A6C34878D82A}">
                        <a16:rowId xmlns:a16="http://schemas.microsoft.com/office/drawing/2014/main" val="2055489785"/>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ispd18_test3</a:t>
                          </a:r>
                        </a:p>
                      </a:txBody>
                      <a:tcPr/>
                    </a:tc>
                    <a:tc>
                      <a:txBody>
                        <a:bodyPr/>
                        <a:lstStyle/>
                        <a:p>
                          <a:r>
                            <a:rPr lang="en-US" dirty="0"/>
                            <a:t>35973</a:t>
                          </a:r>
                        </a:p>
                      </a:txBody>
                      <a:tcPr/>
                    </a:tc>
                    <a:tc>
                      <a:txBody>
                        <a:bodyPr/>
                        <a:lstStyle/>
                        <a:p>
                          <a:r>
                            <a:rPr lang="en-US" dirty="0"/>
                            <a:t>4</a:t>
                          </a:r>
                        </a:p>
                      </a:txBody>
                      <a:tcPr/>
                    </a:tc>
                    <a:tc>
                      <a:txBody>
                        <a:bodyPr/>
                        <a:lstStyle/>
                        <a:p>
                          <a:r>
                            <a:rPr lang="en-US" dirty="0"/>
                            <a:t>36700</a:t>
                          </a:r>
                        </a:p>
                      </a:txBody>
                      <a:tcPr/>
                    </a:tc>
                    <a:tc>
                      <a:txBody>
                        <a:bodyPr/>
                        <a:lstStyle/>
                        <a:p>
                          <a:r>
                            <a:rPr lang="en-US" dirty="0"/>
                            <a:t>1211</a:t>
                          </a:r>
                        </a:p>
                      </a:txBody>
                      <a:tcPr/>
                    </a:tc>
                    <a:tc>
                      <a:txBody>
                        <a:bodyPr/>
                        <a:lstStyle/>
                        <a:p>
                          <a:r>
                            <a:rPr lang="en-US" dirty="0"/>
                            <a:t>9</a:t>
                          </a:r>
                        </a:p>
                      </a:txBody>
                      <a:tcPr/>
                    </a:tc>
                    <a:tc>
                      <a:txBody>
                        <a:bodyPr/>
                        <a:lstStyle/>
                        <a:p>
                          <a:endParaRPr lang="en-US"/>
                        </a:p>
                      </a:txBody>
                      <a:tcPr>
                        <a:blipFill>
                          <a:blip r:embed="rId3"/>
                          <a:stretch>
                            <a:fillRect l="-359740" t="-308197" r="-79221" b="-721311"/>
                          </a:stretch>
                        </a:blipFill>
                      </a:tcPr>
                    </a:tc>
                    <a:tc>
                      <a:txBody>
                        <a:bodyPr/>
                        <a:lstStyle/>
                        <a:p>
                          <a:endParaRPr lang="en-US"/>
                        </a:p>
                      </a:txBody>
                      <a:tcPr>
                        <a:blipFill>
                          <a:blip r:embed="rId3"/>
                          <a:stretch>
                            <a:fillRect l="-590000" t="-308197" r="-1667" b="-721311"/>
                          </a:stretch>
                        </a:blipFill>
                      </a:tcPr>
                    </a:tc>
                    <a:extLst>
                      <a:ext uri="{0D108BD9-81ED-4DB2-BD59-A6C34878D82A}">
                        <a16:rowId xmlns:a16="http://schemas.microsoft.com/office/drawing/2014/main" val="840592122"/>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ispd18_test4</a:t>
                          </a:r>
                        </a:p>
                      </a:txBody>
                      <a:tcPr/>
                    </a:tc>
                    <a:tc>
                      <a:txBody>
                        <a:bodyPr/>
                        <a:lstStyle/>
                        <a:p>
                          <a:r>
                            <a:rPr lang="en-US" dirty="0"/>
                            <a:t>72094</a:t>
                          </a:r>
                        </a:p>
                      </a:txBody>
                      <a:tcPr/>
                    </a:tc>
                    <a:tc>
                      <a:txBody>
                        <a:bodyPr/>
                        <a:lstStyle/>
                        <a:p>
                          <a:r>
                            <a:rPr lang="en-US" dirty="0"/>
                            <a:t>0</a:t>
                          </a:r>
                        </a:p>
                      </a:txBody>
                      <a:tcPr/>
                    </a:tc>
                    <a:tc>
                      <a:txBody>
                        <a:bodyPr/>
                        <a:lstStyle/>
                        <a:p>
                          <a:r>
                            <a:rPr lang="en-US" dirty="0"/>
                            <a:t>72401</a:t>
                          </a:r>
                        </a:p>
                      </a:txBody>
                      <a:tcPr/>
                    </a:tc>
                    <a:tc>
                      <a:txBody>
                        <a:bodyPr/>
                        <a:lstStyle/>
                        <a:p>
                          <a:r>
                            <a:rPr lang="en-US" dirty="0"/>
                            <a:t>1211</a:t>
                          </a:r>
                        </a:p>
                      </a:txBody>
                      <a:tcPr/>
                    </a:tc>
                    <a:tc>
                      <a:txBody>
                        <a:bodyPr/>
                        <a:lstStyle/>
                        <a:p>
                          <a:r>
                            <a:rPr lang="en-US" dirty="0"/>
                            <a:t>9</a:t>
                          </a:r>
                        </a:p>
                      </a:txBody>
                      <a:tcPr/>
                    </a:tc>
                    <a:tc>
                      <a:txBody>
                        <a:bodyPr/>
                        <a:lstStyle/>
                        <a:p>
                          <a:endParaRPr lang="en-US"/>
                        </a:p>
                      </a:txBody>
                      <a:tcPr>
                        <a:blipFill>
                          <a:blip r:embed="rId3"/>
                          <a:stretch>
                            <a:fillRect l="-359740" t="-408197" r="-79221" b="-621311"/>
                          </a:stretch>
                        </a:blipFill>
                      </a:tcPr>
                    </a:tc>
                    <a:tc>
                      <a:txBody>
                        <a:bodyPr/>
                        <a:lstStyle/>
                        <a:p>
                          <a:endParaRPr lang="en-US"/>
                        </a:p>
                      </a:txBody>
                      <a:tcPr>
                        <a:blipFill>
                          <a:blip r:embed="rId3"/>
                          <a:stretch>
                            <a:fillRect l="-590000" t="-408197" r="-1667" b="-621311"/>
                          </a:stretch>
                        </a:blipFill>
                      </a:tcPr>
                    </a:tc>
                    <a:extLst>
                      <a:ext uri="{0D108BD9-81ED-4DB2-BD59-A6C34878D82A}">
                        <a16:rowId xmlns:a16="http://schemas.microsoft.com/office/drawing/2014/main" val="1807232069"/>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ispd18_test5</a:t>
                          </a:r>
                        </a:p>
                      </a:txBody>
                      <a:tcPr/>
                    </a:tc>
                    <a:tc>
                      <a:txBody>
                        <a:bodyPr/>
                        <a:lstStyle/>
                        <a:p>
                          <a:r>
                            <a:rPr lang="en-US" dirty="0"/>
                            <a:t>71954</a:t>
                          </a:r>
                        </a:p>
                      </a:txBody>
                      <a:tcPr/>
                    </a:tc>
                    <a:tc>
                      <a:txBody>
                        <a:bodyPr/>
                        <a:lstStyle/>
                        <a:p>
                          <a:r>
                            <a:rPr lang="en-US" dirty="0"/>
                            <a:t>0</a:t>
                          </a:r>
                        </a:p>
                      </a:txBody>
                      <a:tcPr/>
                    </a:tc>
                    <a:tc>
                      <a:txBody>
                        <a:bodyPr/>
                        <a:lstStyle/>
                        <a:p>
                          <a:r>
                            <a:rPr lang="en-US" dirty="0"/>
                            <a:t>72394</a:t>
                          </a:r>
                        </a:p>
                      </a:txBody>
                      <a:tcPr/>
                    </a:tc>
                    <a:tc>
                      <a:txBody>
                        <a:bodyPr/>
                        <a:lstStyle/>
                        <a:p>
                          <a:r>
                            <a:rPr lang="en-US" dirty="0"/>
                            <a:t>1211</a:t>
                          </a:r>
                        </a:p>
                      </a:txBody>
                      <a:tcPr/>
                    </a:tc>
                    <a:tc>
                      <a:txBody>
                        <a:bodyPr/>
                        <a:lstStyle/>
                        <a:p>
                          <a:r>
                            <a:rPr lang="en-US" dirty="0"/>
                            <a:t>9</a:t>
                          </a:r>
                        </a:p>
                      </a:txBody>
                      <a:tcPr/>
                    </a:tc>
                    <a:tc>
                      <a:txBody>
                        <a:bodyPr/>
                        <a:lstStyle/>
                        <a:p>
                          <a:endParaRPr lang="en-US"/>
                        </a:p>
                      </a:txBody>
                      <a:tcPr>
                        <a:blipFill>
                          <a:blip r:embed="rId3"/>
                          <a:stretch>
                            <a:fillRect l="-359740" t="-516667" r="-79221" b="-531667"/>
                          </a:stretch>
                        </a:blipFill>
                      </a:tcPr>
                    </a:tc>
                    <a:tc>
                      <a:txBody>
                        <a:bodyPr/>
                        <a:lstStyle/>
                        <a:p>
                          <a:endParaRPr lang="en-US"/>
                        </a:p>
                      </a:txBody>
                      <a:tcPr>
                        <a:blipFill>
                          <a:blip r:embed="rId3"/>
                          <a:stretch>
                            <a:fillRect l="-590000" t="-516667" r="-1667" b="-531667"/>
                          </a:stretch>
                        </a:blipFill>
                      </a:tcPr>
                    </a:tc>
                    <a:extLst>
                      <a:ext uri="{0D108BD9-81ED-4DB2-BD59-A6C34878D82A}">
                        <a16:rowId xmlns:a16="http://schemas.microsoft.com/office/drawing/2014/main" val="853726868"/>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ispd18_test6</a:t>
                          </a:r>
                        </a:p>
                      </a:txBody>
                      <a:tcPr/>
                    </a:tc>
                    <a:tc>
                      <a:txBody>
                        <a:bodyPr/>
                        <a:lstStyle/>
                        <a:p>
                          <a:r>
                            <a:rPr lang="en-US" dirty="0"/>
                            <a:t>107919</a:t>
                          </a:r>
                        </a:p>
                      </a:txBody>
                      <a:tcPr/>
                    </a:tc>
                    <a:tc>
                      <a:txBody>
                        <a:bodyPr/>
                        <a:lstStyle/>
                        <a:p>
                          <a:r>
                            <a:rPr lang="en-US" dirty="0"/>
                            <a:t>0</a:t>
                          </a:r>
                        </a:p>
                      </a:txBody>
                      <a:tcPr/>
                    </a:tc>
                    <a:tc>
                      <a:txBody>
                        <a:bodyPr/>
                        <a:lstStyle/>
                        <a:p>
                          <a:r>
                            <a:rPr lang="en-US" dirty="0"/>
                            <a:t>107701</a:t>
                          </a:r>
                        </a:p>
                      </a:txBody>
                      <a:tcPr/>
                    </a:tc>
                    <a:tc>
                      <a:txBody>
                        <a:bodyPr/>
                        <a:lstStyle/>
                        <a:p>
                          <a:r>
                            <a:rPr lang="en-US" dirty="0"/>
                            <a:t>1211</a:t>
                          </a:r>
                        </a:p>
                      </a:txBody>
                      <a:tcPr/>
                    </a:tc>
                    <a:tc>
                      <a:txBody>
                        <a:bodyPr/>
                        <a:lstStyle/>
                        <a:p>
                          <a:r>
                            <a:rPr lang="en-US" dirty="0"/>
                            <a:t>9</a:t>
                          </a:r>
                        </a:p>
                      </a:txBody>
                      <a:tcPr/>
                    </a:tc>
                    <a:tc>
                      <a:txBody>
                        <a:bodyPr/>
                        <a:lstStyle/>
                        <a:p>
                          <a:endParaRPr lang="en-US"/>
                        </a:p>
                      </a:txBody>
                      <a:tcPr>
                        <a:blipFill>
                          <a:blip r:embed="rId3"/>
                          <a:stretch>
                            <a:fillRect l="-359740" t="-606557" r="-79221" b="-422951"/>
                          </a:stretch>
                        </a:blipFill>
                      </a:tcPr>
                    </a:tc>
                    <a:tc>
                      <a:txBody>
                        <a:bodyPr/>
                        <a:lstStyle/>
                        <a:p>
                          <a:endParaRPr lang="en-US"/>
                        </a:p>
                      </a:txBody>
                      <a:tcPr>
                        <a:blipFill>
                          <a:blip r:embed="rId3"/>
                          <a:stretch>
                            <a:fillRect l="-590000" t="-606557" r="-1667" b="-422951"/>
                          </a:stretch>
                        </a:blipFill>
                      </a:tcPr>
                    </a:tc>
                    <a:extLst>
                      <a:ext uri="{0D108BD9-81ED-4DB2-BD59-A6C34878D82A}">
                        <a16:rowId xmlns:a16="http://schemas.microsoft.com/office/drawing/2014/main" val="3264218133"/>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ispd18_test7</a:t>
                          </a:r>
                        </a:p>
                      </a:txBody>
                      <a:tcPr/>
                    </a:tc>
                    <a:tc>
                      <a:txBody>
                        <a:bodyPr/>
                        <a:lstStyle/>
                        <a:p>
                          <a:r>
                            <a:rPr lang="en-US" dirty="0"/>
                            <a:t>179865</a:t>
                          </a:r>
                        </a:p>
                      </a:txBody>
                      <a:tcPr/>
                    </a:tc>
                    <a:tc>
                      <a:txBody>
                        <a:bodyPr/>
                        <a:lstStyle/>
                        <a:p>
                          <a:r>
                            <a:rPr lang="en-US" dirty="0"/>
                            <a:t>16</a:t>
                          </a:r>
                        </a:p>
                      </a:txBody>
                      <a:tcPr/>
                    </a:tc>
                    <a:tc>
                      <a:txBody>
                        <a:bodyPr/>
                        <a:lstStyle/>
                        <a:p>
                          <a:r>
                            <a:rPr lang="en-US" dirty="0"/>
                            <a:t>179863</a:t>
                          </a:r>
                        </a:p>
                      </a:txBody>
                      <a:tcPr/>
                    </a:tc>
                    <a:tc>
                      <a:txBody>
                        <a:bodyPr/>
                        <a:lstStyle/>
                        <a:p>
                          <a:r>
                            <a:rPr lang="en-US" dirty="0"/>
                            <a:t>1211</a:t>
                          </a:r>
                        </a:p>
                      </a:txBody>
                      <a:tcPr/>
                    </a:tc>
                    <a:tc>
                      <a:txBody>
                        <a:bodyPr/>
                        <a:lstStyle/>
                        <a:p>
                          <a:r>
                            <a:rPr lang="en-US" dirty="0"/>
                            <a:t>9</a:t>
                          </a:r>
                        </a:p>
                      </a:txBody>
                      <a:tcPr/>
                    </a:tc>
                    <a:tc>
                      <a:txBody>
                        <a:bodyPr/>
                        <a:lstStyle/>
                        <a:p>
                          <a:endParaRPr lang="en-US"/>
                        </a:p>
                      </a:txBody>
                      <a:tcPr>
                        <a:blipFill>
                          <a:blip r:embed="rId3"/>
                          <a:stretch>
                            <a:fillRect l="-359740" t="-706557" r="-79221" b="-322951"/>
                          </a:stretch>
                        </a:blipFill>
                      </a:tcPr>
                    </a:tc>
                    <a:tc>
                      <a:txBody>
                        <a:bodyPr/>
                        <a:lstStyle/>
                        <a:p>
                          <a:endParaRPr lang="en-US"/>
                        </a:p>
                      </a:txBody>
                      <a:tcPr>
                        <a:blipFill>
                          <a:blip r:embed="rId3"/>
                          <a:stretch>
                            <a:fillRect l="-590000" t="-706557" r="-1667" b="-322951"/>
                          </a:stretch>
                        </a:blipFill>
                      </a:tcPr>
                    </a:tc>
                    <a:extLst>
                      <a:ext uri="{0D108BD9-81ED-4DB2-BD59-A6C34878D82A}">
                        <a16:rowId xmlns:a16="http://schemas.microsoft.com/office/drawing/2014/main" val="4122059423"/>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ispd18_test8</a:t>
                          </a:r>
                        </a:p>
                      </a:txBody>
                      <a:tcPr/>
                    </a:tc>
                    <a:tc>
                      <a:txBody>
                        <a:bodyPr/>
                        <a:lstStyle/>
                        <a:p>
                          <a:r>
                            <a:rPr lang="en-US" dirty="0"/>
                            <a:t>191987</a:t>
                          </a:r>
                        </a:p>
                      </a:txBody>
                      <a:tcPr/>
                    </a:tc>
                    <a:tc>
                      <a:txBody>
                        <a:bodyPr/>
                        <a:lstStyle/>
                        <a:p>
                          <a:r>
                            <a:rPr lang="en-US" dirty="0"/>
                            <a:t>16</a:t>
                          </a:r>
                        </a:p>
                      </a:txBody>
                      <a:tcPr/>
                    </a:tc>
                    <a:tc>
                      <a:txBody>
                        <a:bodyPr/>
                        <a:lstStyle/>
                        <a:p>
                          <a:r>
                            <a:rPr lang="en-US" dirty="0"/>
                            <a:t>179863</a:t>
                          </a:r>
                        </a:p>
                      </a:txBody>
                      <a:tcPr/>
                    </a:tc>
                    <a:tc>
                      <a:txBody>
                        <a:bodyPr/>
                        <a:lstStyle/>
                        <a:p>
                          <a:r>
                            <a:rPr lang="en-US" dirty="0"/>
                            <a:t>1211</a:t>
                          </a:r>
                        </a:p>
                      </a:txBody>
                      <a:tcPr/>
                    </a:tc>
                    <a:tc>
                      <a:txBody>
                        <a:bodyPr/>
                        <a:lstStyle/>
                        <a:p>
                          <a:r>
                            <a:rPr lang="en-US" dirty="0"/>
                            <a:t>9</a:t>
                          </a:r>
                        </a:p>
                      </a:txBody>
                      <a:tcPr/>
                    </a:tc>
                    <a:tc>
                      <a:txBody>
                        <a:bodyPr/>
                        <a:lstStyle/>
                        <a:p>
                          <a:endParaRPr lang="en-US"/>
                        </a:p>
                      </a:txBody>
                      <a:tcPr>
                        <a:blipFill>
                          <a:blip r:embed="rId3"/>
                          <a:stretch>
                            <a:fillRect l="-359740" t="-806557" r="-79221" b="-222951"/>
                          </a:stretch>
                        </a:blipFill>
                      </a:tcPr>
                    </a:tc>
                    <a:tc>
                      <a:txBody>
                        <a:bodyPr/>
                        <a:lstStyle/>
                        <a:p>
                          <a:endParaRPr lang="en-US"/>
                        </a:p>
                      </a:txBody>
                      <a:tcPr>
                        <a:blipFill>
                          <a:blip r:embed="rId3"/>
                          <a:stretch>
                            <a:fillRect l="-590000" t="-806557" r="-1667" b="-222951"/>
                          </a:stretch>
                        </a:blipFill>
                      </a:tcPr>
                    </a:tc>
                    <a:extLst>
                      <a:ext uri="{0D108BD9-81ED-4DB2-BD59-A6C34878D82A}">
                        <a16:rowId xmlns:a16="http://schemas.microsoft.com/office/drawing/2014/main" val="2248448824"/>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ispd18_test9</a:t>
                          </a:r>
                        </a:p>
                      </a:txBody>
                      <a:tcPr/>
                    </a:tc>
                    <a:tc>
                      <a:txBody>
                        <a:bodyPr/>
                        <a:lstStyle/>
                        <a:p>
                          <a:r>
                            <a:rPr lang="en-US" dirty="0"/>
                            <a:t>192911</a:t>
                          </a:r>
                        </a:p>
                      </a:txBody>
                      <a:tcPr/>
                    </a:tc>
                    <a:tc>
                      <a:txBody>
                        <a:bodyPr/>
                        <a:lstStyle/>
                        <a:p>
                          <a:r>
                            <a:rPr lang="en-US" dirty="0"/>
                            <a:t>0</a:t>
                          </a:r>
                        </a:p>
                      </a:txBody>
                      <a:tcPr/>
                    </a:tc>
                    <a:tc>
                      <a:txBody>
                        <a:bodyPr/>
                        <a:lstStyle/>
                        <a:p>
                          <a:r>
                            <a:rPr lang="en-US" dirty="0"/>
                            <a:t>178857</a:t>
                          </a:r>
                        </a:p>
                      </a:txBody>
                      <a:tcPr/>
                    </a:tc>
                    <a:tc>
                      <a:txBody>
                        <a:bodyPr/>
                        <a:lstStyle/>
                        <a:p>
                          <a:r>
                            <a:rPr lang="en-US" dirty="0"/>
                            <a:t>1211</a:t>
                          </a:r>
                        </a:p>
                      </a:txBody>
                      <a:tcPr/>
                    </a:tc>
                    <a:tc>
                      <a:txBody>
                        <a:bodyPr/>
                        <a:lstStyle/>
                        <a:p>
                          <a:r>
                            <a:rPr lang="en-US" dirty="0"/>
                            <a:t>9</a:t>
                          </a:r>
                        </a:p>
                      </a:txBody>
                      <a:tcPr/>
                    </a:tc>
                    <a:tc>
                      <a:txBody>
                        <a:bodyPr/>
                        <a:lstStyle/>
                        <a:p>
                          <a:endParaRPr lang="en-US"/>
                        </a:p>
                      </a:txBody>
                      <a:tcPr>
                        <a:blipFill>
                          <a:blip r:embed="rId3"/>
                          <a:stretch>
                            <a:fillRect l="-359740" t="-906557" r="-79221" b="-122951"/>
                          </a:stretch>
                        </a:blipFill>
                      </a:tcPr>
                    </a:tc>
                    <a:tc>
                      <a:txBody>
                        <a:bodyPr/>
                        <a:lstStyle/>
                        <a:p>
                          <a:endParaRPr lang="en-US"/>
                        </a:p>
                      </a:txBody>
                      <a:tcPr>
                        <a:blipFill>
                          <a:blip r:embed="rId3"/>
                          <a:stretch>
                            <a:fillRect l="-590000" t="-906557" r="-1667" b="-122951"/>
                          </a:stretch>
                        </a:blipFill>
                      </a:tcPr>
                    </a:tc>
                    <a:extLst>
                      <a:ext uri="{0D108BD9-81ED-4DB2-BD59-A6C34878D82A}">
                        <a16:rowId xmlns:a16="http://schemas.microsoft.com/office/drawing/2014/main" val="4290360746"/>
                      </a:ext>
                    </a:extLst>
                  </a:tr>
                  <a:tr h="370840">
                    <a:tc>
                      <a:txBody>
                        <a:bodyPr/>
                        <a:lstStyle/>
                        <a:p>
                          <a:r>
                            <a:rPr lang="en-US" dirty="0"/>
                            <a:t>ispd18_test10</a:t>
                          </a:r>
                        </a:p>
                      </a:txBody>
                      <a:tcPr/>
                    </a:tc>
                    <a:tc>
                      <a:txBody>
                        <a:bodyPr/>
                        <a:lstStyle/>
                        <a:p>
                          <a:r>
                            <a:rPr lang="en-US" dirty="0"/>
                            <a:t>290386</a:t>
                          </a:r>
                        </a:p>
                      </a:txBody>
                      <a:tcPr/>
                    </a:tc>
                    <a:tc>
                      <a:txBody>
                        <a:bodyPr/>
                        <a:lstStyle/>
                        <a:p>
                          <a:r>
                            <a:rPr lang="en-US" dirty="0"/>
                            <a:t>0</a:t>
                          </a:r>
                        </a:p>
                      </a:txBody>
                      <a:tcPr/>
                    </a:tc>
                    <a:tc>
                      <a:txBody>
                        <a:bodyPr/>
                        <a:lstStyle/>
                        <a:p>
                          <a:r>
                            <a:rPr lang="en-US" dirty="0"/>
                            <a:t>182000</a:t>
                          </a:r>
                        </a:p>
                      </a:txBody>
                      <a:tcPr/>
                    </a:tc>
                    <a:tc>
                      <a:txBody>
                        <a:bodyPr/>
                        <a:lstStyle/>
                        <a:p>
                          <a:r>
                            <a:rPr lang="en-US" dirty="0"/>
                            <a:t>1211</a:t>
                          </a:r>
                        </a:p>
                      </a:txBody>
                      <a:tcPr/>
                    </a:tc>
                    <a:tc>
                      <a:txBody>
                        <a:bodyPr/>
                        <a:lstStyle/>
                        <a:p>
                          <a:r>
                            <a:rPr lang="en-US" dirty="0"/>
                            <a:t>9</a:t>
                          </a:r>
                        </a:p>
                      </a:txBody>
                      <a:tcPr/>
                    </a:tc>
                    <a:tc>
                      <a:txBody>
                        <a:bodyPr/>
                        <a:lstStyle/>
                        <a:p>
                          <a:endParaRPr lang="en-US"/>
                        </a:p>
                      </a:txBody>
                      <a:tcPr>
                        <a:blipFill>
                          <a:blip r:embed="rId3"/>
                          <a:stretch>
                            <a:fillRect l="-359740" t="-1006557" r="-79221" b="-22951"/>
                          </a:stretch>
                        </a:blipFill>
                      </a:tcPr>
                    </a:tc>
                    <a:tc>
                      <a:txBody>
                        <a:bodyPr/>
                        <a:lstStyle/>
                        <a:p>
                          <a:endParaRPr lang="en-US"/>
                        </a:p>
                      </a:txBody>
                      <a:tcPr>
                        <a:blipFill>
                          <a:blip r:embed="rId3"/>
                          <a:stretch>
                            <a:fillRect l="-590000" t="-1006557" r="-1667" b="-22951"/>
                          </a:stretch>
                        </a:blipFill>
                      </a:tcPr>
                    </a:tc>
                    <a:extLst>
                      <a:ext uri="{0D108BD9-81ED-4DB2-BD59-A6C34878D82A}">
                        <a16:rowId xmlns:a16="http://schemas.microsoft.com/office/drawing/2014/main" val="1932265879"/>
                      </a:ext>
                    </a:extLst>
                  </a:tr>
                </a:tbl>
              </a:graphicData>
            </a:graphic>
          </p:graphicFrame>
        </mc:Fallback>
      </mc:AlternateContent>
    </p:spTree>
    <p:extLst>
      <p:ext uri="{BB962C8B-B14F-4D97-AF65-F5344CB8AC3E}">
        <p14:creationId xmlns:p14="http://schemas.microsoft.com/office/powerpoint/2010/main" val="3591613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E31063F-693F-4F92-9075-3A4CC09B7064}"/>
                  </a:ext>
                </a:extLst>
              </p:cNvPr>
              <p:cNvSpPr>
                <a:spLocks noGrp="1"/>
              </p:cNvSpPr>
              <p:nvPr>
                <p:ph idx="1"/>
              </p:nvPr>
            </p:nvSpPr>
            <p:spPr>
              <a:xfrm>
                <a:off x="55032" y="838201"/>
                <a:ext cx="11781367" cy="5562601"/>
              </a:xfrm>
            </p:spPr>
            <p:txBody>
              <a:bodyPr/>
              <a:lstStyle/>
              <a:p>
                <a14:m>
                  <m:oMath xmlns:m="http://schemas.openxmlformats.org/officeDocument/2006/math">
                    <m:r>
                      <a:rPr lang="en-US" b="0" i="1" dirty="0" smtClean="0">
                        <a:latin typeface="Cambria Math" panose="02040503050406030204" pitchFamily="18" charset="0"/>
                      </a:rPr>
                      <m:t>𝑇</m:t>
                    </m:r>
                    <m:r>
                      <a:rPr lang="en-US" i="1" dirty="0" smtClean="0">
                        <a:latin typeface="Cambria Math" panose="02040503050406030204" pitchFamily="18" charset="0"/>
                      </a:rPr>
                      <m:t>𝑜𝑡𝑎𝑙</m:t>
                    </m:r>
                    <m:r>
                      <a:rPr lang="en-US" i="1" dirty="0" smtClean="0">
                        <a:latin typeface="Cambria Math" panose="02040503050406030204" pitchFamily="18" charset="0"/>
                      </a:rPr>
                      <m:t> </m:t>
                    </m:r>
                    <m:r>
                      <a:rPr lang="en-US" i="1" dirty="0" smtClean="0">
                        <a:latin typeface="Cambria Math" panose="02040503050406030204" pitchFamily="18" charset="0"/>
                      </a:rPr>
                      <m:t>𝑟𝑎𝑤</m:t>
                    </m:r>
                    <m:r>
                      <a:rPr lang="en-US" i="1" dirty="0">
                        <a:latin typeface="Cambria Math" panose="02040503050406030204" pitchFamily="18" charset="0"/>
                      </a:rPr>
                      <m:t> </m:t>
                    </m:r>
                    <m:r>
                      <a:rPr lang="en-US" i="1" dirty="0" smtClean="0">
                        <a:latin typeface="Cambria Math" panose="02040503050406030204" pitchFamily="18" charset="0"/>
                      </a:rPr>
                      <m:t>𝑠𝑐𝑜𝑟𝑒</m:t>
                    </m:r>
                    <m:r>
                      <a:rPr lang="en-US" i="1" dirty="0">
                        <a:latin typeface="Cambria Math" panose="02040503050406030204" pitchFamily="18" charset="0"/>
                      </a:rPr>
                      <m:t> </m:t>
                    </m:r>
                    <m:r>
                      <a:rPr lang="en-US" i="1" dirty="0" smtClean="0">
                        <a:latin typeface="Cambria Math" panose="02040503050406030204" pitchFamily="18" charset="0"/>
                      </a:rPr>
                      <m:t>=</m:t>
                    </m:r>
                    <m:r>
                      <a:rPr lang="en-US" i="1" dirty="0">
                        <a:latin typeface="Cambria Math" panose="02040503050406030204" pitchFamily="18" charset="0"/>
                      </a:rPr>
                      <m:t> </m:t>
                    </m:r>
                    <m:r>
                      <m:rPr>
                        <m:sty m:val="p"/>
                      </m:rPr>
                      <a:rPr lang="en-US" b="0" i="0" smtClean="0">
                        <a:latin typeface="Cambria Math" panose="02040503050406030204" pitchFamily="18" charset="0"/>
                      </a:rPr>
                      <m:t>Σ</m:t>
                    </m:r>
                    <m:r>
                      <a:rPr lang="en-US" b="0" i="1" smtClean="0">
                        <a:latin typeface="Cambria Math" panose="02040503050406030204" pitchFamily="18" charset="0"/>
                      </a:rPr>
                      <m:t> </m:t>
                    </m:r>
                    <m:r>
                      <a:rPr lang="en-US" b="0" i="1" smtClean="0">
                        <a:latin typeface="Cambria Math" panose="02040503050406030204" pitchFamily="18" charset="0"/>
                      </a:rPr>
                      <m:t>𝑚𝑒𝑡𝑟𝑖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𝑤𝑒𝑖𝑔h</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oMath>
                </a14:m>
                <a:r>
                  <a:rPr lang="en-US" dirty="0"/>
                  <a:t> (lower is better)</a:t>
                </a:r>
              </a:p>
              <a:p>
                <a:pPr lvl="1"/>
                <a:r>
                  <a:rPr lang="en-US" dirty="0"/>
                  <a:t>e.g., unit wirelength and via contribute 0.5 and 2 to the total raw score</a:t>
                </a:r>
              </a:p>
              <a:p>
                <a:pPr lvl="1"/>
                <a:r>
                  <a:rPr lang="en-US" dirty="0"/>
                  <a:t>e.g., unit out-of-guide wire and via contribute another 1 to the total raw score</a:t>
                </a:r>
              </a:p>
              <a:p>
                <a:pPr lvl="1"/>
                <a:r>
                  <a:rPr lang="en-US" dirty="0"/>
                  <a:t>e.g., each occurrence of spacing violation adds </a:t>
                </a:r>
                <a:r>
                  <a:rPr lang="en-US" b="1" dirty="0">
                    <a:solidFill>
                      <a:srgbClr val="FF0000"/>
                    </a:solidFill>
                  </a:rPr>
                  <a:t>500</a:t>
                </a:r>
                <a:r>
                  <a:rPr lang="en-US" dirty="0"/>
                  <a:t> to the total raw score</a:t>
                </a:r>
              </a:p>
            </p:txBody>
          </p:sp>
        </mc:Choice>
        <mc:Fallback xmlns="">
          <p:sp>
            <p:nvSpPr>
              <p:cNvPr id="2" name="Content Placeholder 1">
                <a:extLst>
                  <a:ext uri="{FF2B5EF4-FFF2-40B4-BE49-F238E27FC236}">
                    <a16:creationId xmlns:a16="http://schemas.microsoft.com/office/drawing/2014/main" id="{EE31063F-693F-4F92-9075-3A4CC09B7064}"/>
                  </a:ext>
                </a:extLst>
              </p:cNvPr>
              <p:cNvSpPr>
                <a:spLocks noGrp="1" noRot="1" noChangeAspect="1" noMove="1" noResize="1" noEditPoints="1" noAdjustHandles="1" noChangeArrowheads="1" noChangeShapeType="1" noTextEdit="1"/>
              </p:cNvSpPr>
              <p:nvPr>
                <p:ph idx="1"/>
              </p:nvPr>
            </p:nvSpPr>
            <p:spPr>
              <a:xfrm>
                <a:off x="55032" y="838201"/>
                <a:ext cx="11781367" cy="5562601"/>
              </a:xfrm>
              <a:blipFill>
                <a:blip r:embed="rId3"/>
                <a:stretch>
                  <a:fillRect t="-24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079D3FF-8D4A-4909-81C9-D8AC1365810B}"/>
              </a:ext>
            </a:extLst>
          </p:cNvPr>
          <p:cNvSpPr>
            <a:spLocks noGrp="1"/>
          </p:cNvSpPr>
          <p:nvPr>
            <p:ph type="title"/>
          </p:nvPr>
        </p:nvSpPr>
        <p:spPr/>
        <p:txBody>
          <a:bodyPr/>
          <a:lstStyle/>
          <a:p>
            <a:r>
              <a:rPr lang="en-US" dirty="0"/>
              <a:t>ISPD-2018 Initial Detailed Routing Contest</a:t>
            </a:r>
          </a:p>
        </p:txBody>
      </p:sp>
      <p:graphicFrame>
        <p:nvGraphicFramePr>
          <p:cNvPr id="4" name="Table 3">
            <a:extLst>
              <a:ext uri="{FF2B5EF4-FFF2-40B4-BE49-F238E27FC236}">
                <a16:creationId xmlns:a16="http://schemas.microsoft.com/office/drawing/2014/main" id="{D3F1D9CA-D68B-426F-AF25-F9AA7D13ED94}"/>
              </a:ext>
            </a:extLst>
          </p:cNvPr>
          <p:cNvGraphicFramePr>
            <a:graphicFrameLocks noGrp="1"/>
          </p:cNvGraphicFramePr>
          <p:nvPr>
            <p:extLst>
              <p:ext uri="{D42A27DB-BD31-4B8C-83A1-F6EECF244321}">
                <p14:modId xmlns:p14="http://schemas.microsoft.com/office/powerpoint/2010/main" val="3457424293"/>
              </p:ext>
            </p:extLst>
          </p:nvPr>
        </p:nvGraphicFramePr>
        <p:xfrm>
          <a:off x="3160383" y="2597147"/>
          <a:ext cx="5913565" cy="4079240"/>
        </p:xfrm>
        <a:graphic>
          <a:graphicData uri="http://schemas.openxmlformats.org/drawingml/2006/table">
            <a:tbl>
              <a:tblPr firstRow="1" bandRow="1">
                <a:tableStyleId>{5C22544A-7EE6-4342-B048-85BDC9FD1C3A}</a:tableStyleId>
              </a:tblPr>
              <a:tblGrid>
                <a:gridCol w="1329309">
                  <a:extLst>
                    <a:ext uri="{9D8B030D-6E8A-4147-A177-3AD203B41FA5}">
                      <a16:colId xmlns:a16="http://schemas.microsoft.com/office/drawing/2014/main" val="1461058315"/>
                    </a:ext>
                  </a:extLst>
                </a:gridCol>
                <a:gridCol w="3486976">
                  <a:extLst>
                    <a:ext uri="{9D8B030D-6E8A-4147-A177-3AD203B41FA5}">
                      <a16:colId xmlns:a16="http://schemas.microsoft.com/office/drawing/2014/main" val="1414585824"/>
                    </a:ext>
                  </a:extLst>
                </a:gridCol>
                <a:gridCol w="1097280">
                  <a:extLst>
                    <a:ext uri="{9D8B030D-6E8A-4147-A177-3AD203B41FA5}">
                      <a16:colId xmlns:a16="http://schemas.microsoft.com/office/drawing/2014/main" val="2783803936"/>
                    </a:ext>
                  </a:extLst>
                </a:gridCol>
              </a:tblGrid>
              <a:tr h="370840">
                <a:tc>
                  <a:txBody>
                    <a:bodyPr/>
                    <a:lstStyle/>
                    <a:p>
                      <a:endParaRPr lang="en-US" dirty="0"/>
                    </a:p>
                  </a:txBody>
                  <a:tcPr/>
                </a:tc>
                <a:tc>
                  <a:txBody>
                    <a:bodyPr/>
                    <a:lstStyle/>
                    <a:p>
                      <a:r>
                        <a:rPr lang="en-US" dirty="0"/>
                        <a:t>Metric</a:t>
                      </a:r>
                    </a:p>
                  </a:txBody>
                  <a:tcPr/>
                </a:tc>
                <a:tc>
                  <a:txBody>
                    <a:bodyPr/>
                    <a:lstStyle/>
                    <a:p>
                      <a:r>
                        <a:rPr lang="en-US" dirty="0"/>
                        <a:t>Weight</a:t>
                      </a:r>
                    </a:p>
                  </a:txBody>
                  <a:tcPr/>
                </a:tc>
                <a:extLst>
                  <a:ext uri="{0D108BD9-81ED-4DB2-BD59-A6C34878D82A}">
                    <a16:rowId xmlns:a16="http://schemas.microsoft.com/office/drawing/2014/main" val="2045903108"/>
                  </a:ext>
                </a:extLst>
              </a:tr>
              <a:tr h="370840">
                <a:tc rowSpan="3">
                  <a:txBody>
                    <a:bodyPr/>
                    <a:lstStyle/>
                    <a:p>
                      <a:r>
                        <a:rPr lang="en-US" dirty="0"/>
                        <a:t>DRC</a:t>
                      </a:r>
                    </a:p>
                  </a:txBody>
                  <a:tcPr/>
                </a:tc>
                <a:tc>
                  <a:txBody>
                    <a:bodyPr/>
                    <a:lstStyle/>
                    <a:p>
                      <a:r>
                        <a:rPr lang="en-US" dirty="0"/>
                        <a:t>Short metal area</a:t>
                      </a:r>
                    </a:p>
                  </a:txBody>
                  <a:tcPr/>
                </a:tc>
                <a:tc>
                  <a:txBody>
                    <a:bodyPr/>
                    <a:lstStyle/>
                    <a:p>
                      <a:r>
                        <a:rPr lang="en-US" dirty="0"/>
                        <a:t>500</a:t>
                      </a:r>
                    </a:p>
                  </a:txBody>
                  <a:tcPr/>
                </a:tc>
                <a:extLst>
                  <a:ext uri="{0D108BD9-81ED-4DB2-BD59-A6C34878D82A}">
                    <a16:rowId xmlns:a16="http://schemas.microsoft.com/office/drawing/2014/main" val="3232876513"/>
                  </a:ext>
                </a:extLst>
              </a:tr>
              <a:tr h="370840">
                <a:tc vMerge="1">
                  <a:txBody>
                    <a:bodyPr/>
                    <a:lstStyle/>
                    <a:p>
                      <a:endParaRPr lang="en-US" dirty="0"/>
                    </a:p>
                  </a:txBody>
                  <a:tcPr/>
                </a:tc>
                <a:tc>
                  <a:txBody>
                    <a:bodyPr/>
                    <a:lstStyle/>
                    <a:p>
                      <a:r>
                        <a:rPr lang="en-US" dirty="0"/>
                        <a:t>#spacing violations</a:t>
                      </a:r>
                    </a:p>
                  </a:txBody>
                  <a:tcPr/>
                </a:tc>
                <a:tc>
                  <a:txBody>
                    <a:bodyPr/>
                    <a:lstStyle/>
                    <a:p>
                      <a:r>
                        <a:rPr lang="en-US" dirty="0"/>
                        <a:t>500</a:t>
                      </a:r>
                    </a:p>
                  </a:txBody>
                  <a:tcPr/>
                </a:tc>
                <a:extLst>
                  <a:ext uri="{0D108BD9-81ED-4DB2-BD59-A6C34878D82A}">
                    <a16:rowId xmlns:a16="http://schemas.microsoft.com/office/drawing/2014/main" val="834674182"/>
                  </a:ext>
                </a:extLst>
              </a:tr>
              <a:tr h="370840">
                <a:tc vMerge="1">
                  <a:txBody>
                    <a:bodyPr/>
                    <a:lstStyle/>
                    <a:p>
                      <a:endParaRPr lang="en-US" dirty="0"/>
                    </a:p>
                  </a:txBody>
                  <a:tcPr/>
                </a:tc>
                <a:tc>
                  <a:txBody>
                    <a:bodyPr/>
                    <a:lstStyle/>
                    <a:p>
                      <a:r>
                        <a:rPr lang="en-US" dirty="0"/>
                        <a:t>#min-area violations</a:t>
                      </a:r>
                    </a:p>
                  </a:txBody>
                  <a:tcPr/>
                </a:tc>
                <a:tc>
                  <a:txBody>
                    <a:bodyPr/>
                    <a:lstStyle/>
                    <a:p>
                      <a:r>
                        <a:rPr lang="en-US" dirty="0"/>
                        <a:t>500</a:t>
                      </a:r>
                    </a:p>
                  </a:txBody>
                  <a:tcPr/>
                </a:tc>
                <a:extLst>
                  <a:ext uri="{0D108BD9-81ED-4DB2-BD59-A6C34878D82A}">
                    <a16:rowId xmlns:a16="http://schemas.microsoft.com/office/drawing/2014/main" val="393086031"/>
                  </a:ext>
                </a:extLst>
              </a:tr>
              <a:tr h="370840">
                <a:tc rowSpan="5">
                  <a:txBody>
                    <a:bodyPr/>
                    <a:lstStyle/>
                    <a:p>
                      <a:r>
                        <a:rPr lang="en-US" dirty="0"/>
                        <a:t>Routing</a:t>
                      </a:r>
                    </a:p>
                    <a:p>
                      <a:r>
                        <a:rPr lang="en-US" dirty="0"/>
                        <a:t>preference</a:t>
                      </a:r>
                    </a:p>
                  </a:txBody>
                  <a:tcPr/>
                </a:tc>
                <a:tc>
                  <a:txBody>
                    <a:bodyPr/>
                    <a:lstStyle/>
                    <a:p>
                      <a:r>
                        <a:rPr lang="en-US" dirty="0"/>
                        <a:t>Total OOG length of wires</a:t>
                      </a:r>
                    </a:p>
                  </a:txBody>
                  <a:tcPr/>
                </a:tc>
                <a:tc>
                  <a:txBody>
                    <a:bodyPr/>
                    <a:lstStyle/>
                    <a:p>
                      <a:r>
                        <a:rPr lang="en-US" dirty="0"/>
                        <a:t>1</a:t>
                      </a:r>
                    </a:p>
                  </a:txBody>
                  <a:tcPr/>
                </a:tc>
                <a:extLst>
                  <a:ext uri="{0D108BD9-81ED-4DB2-BD59-A6C34878D82A}">
                    <a16:rowId xmlns:a16="http://schemas.microsoft.com/office/drawing/2014/main" val="2675264824"/>
                  </a:ext>
                </a:extLst>
              </a:tr>
              <a:tr h="370840">
                <a:tc vMerge="1">
                  <a:txBody>
                    <a:bodyPr/>
                    <a:lstStyle/>
                    <a:p>
                      <a:endParaRPr lang="en-US" dirty="0"/>
                    </a:p>
                  </a:txBody>
                  <a:tcPr/>
                </a:tc>
                <a:tc>
                  <a:txBody>
                    <a:bodyPr/>
                    <a:lstStyle/>
                    <a:p>
                      <a:r>
                        <a:rPr lang="en-US" dirty="0"/>
                        <a:t>Total #OOG </a:t>
                      </a:r>
                      <a:r>
                        <a:rPr lang="en-US" dirty="0" err="1"/>
                        <a:t>vias</a:t>
                      </a:r>
                      <a:endParaRPr lang="en-US" dirty="0"/>
                    </a:p>
                  </a:txBody>
                  <a:tcPr/>
                </a:tc>
                <a:tc>
                  <a:txBody>
                    <a:bodyPr/>
                    <a:lstStyle/>
                    <a:p>
                      <a:r>
                        <a:rPr lang="en-US" dirty="0"/>
                        <a:t>1</a:t>
                      </a:r>
                    </a:p>
                  </a:txBody>
                  <a:tcPr/>
                </a:tc>
                <a:extLst>
                  <a:ext uri="{0D108BD9-81ED-4DB2-BD59-A6C34878D82A}">
                    <a16:rowId xmlns:a16="http://schemas.microsoft.com/office/drawing/2014/main" val="257066306"/>
                  </a:ext>
                </a:extLst>
              </a:tr>
              <a:tr h="370840">
                <a:tc vMerge="1">
                  <a:txBody>
                    <a:bodyPr/>
                    <a:lstStyle/>
                    <a:p>
                      <a:endParaRPr lang="en-US" dirty="0"/>
                    </a:p>
                  </a:txBody>
                  <a:tcPr/>
                </a:tc>
                <a:tc>
                  <a:txBody>
                    <a:bodyPr/>
                    <a:lstStyle/>
                    <a:p>
                      <a:r>
                        <a:rPr lang="en-US" altLang="zh-CN" dirty="0"/>
                        <a:t>Total off-track length of wires</a:t>
                      </a:r>
                      <a:endParaRPr lang="en-US" dirty="0"/>
                    </a:p>
                  </a:txBody>
                  <a:tcPr/>
                </a:tc>
                <a:tc>
                  <a:txBody>
                    <a:bodyPr/>
                    <a:lstStyle/>
                    <a:p>
                      <a:r>
                        <a:rPr lang="en-US" dirty="0"/>
                        <a:t>0.5</a:t>
                      </a:r>
                    </a:p>
                  </a:txBody>
                  <a:tcPr/>
                </a:tc>
                <a:extLst>
                  <a:ext uri="{0D108BD9-81ED-4DB2-BD59-A6C34878D82A}">
                    <a16:rowId xmlns:a16="http://schemas.microsoft.com/office/drawing/2014/main" val="1918173616"/>
                  </a:ext>
                </a:extLst>
              </a:tr>
              <a:tr h="370840">
                <a:tc vMerge="1">
                  <a:txBody>
                    <a:bodyPr/>
                    <a:lstStyle/>
                    <a:p>
                      <a:endParaRPr lang="en-US" dirty="0"/>
                    </a:p>
                  </a:txBody>
                  <a:tcPr/>
                </a:tc>
                <a:tc>
                  <a:txBody>
                    <a:bodyPr/>
                    <a:lstStyle/>
                    <a:p>
                      <a:r>
                        <a:rPr lang="en-US" dirty="0"/>
                        <a:t>Total #off-track </a:t>
                      </a:r>
                      <a:r>
                        <a:rPr lang="en-US" dirty="0" err="1"/>
                        <a:t>vias</a:t>
                      </a:r>
                      <a:endParaRPr lang="en-US" dirty="0"/>
                    </a:p>
                  </a:txBody>
                  <a:tcPr/>
                </a:tc>
                <a:tc>
                  <a:txBody>
                    <a:bodyPr/>
                    <a:lstStyle/>
                    <a:p>
                      <a:r>
                        <a:rPr lang="en-US" dirty="0"/>
                        <a:t>1</a:t>
                      </a:r>
                    </a:p>
                  </a:txBody>
                  <a:tcPr/>
                </a:tc>
                <a:extLst>
                  <a:ext uri="{0D108BD9-81ED-4DB2-BD59-A6C34878D82A}">
                    <a16:rowId xmlns:a16="http://schemas.microsoft.com/office/drawing/2014/main" val="233765923"/>
                  </a:ext>
                </a:extLst>
              </a:tr>
              <a:tr h="370840">
                <a:tc vMerge="1">
                  <a:txBody>
                    <a:bodyPr/>
                    <a:lstStyle/>
                    <a:p>
                      <a:endParaRPr lang="en-US" dirty="0"/>
                    </a:p>
                  </a:txBody>
                  <a:tcPr/>
                </a:tc>
                <a:tc>
                  <a:txBody>
                    <a:bodyPr/>
                    <a:lstStyle/>
                    <a:p>
                      <a:r>
                        <a:rPr lang="en-US" dirty="0"/>
                        <a:t>Total wrong-way length of wires</a:t>
                      </a:r>
                    </a:p>
                  </a:txBody>
                  <a:tcPr/>
                </a:tc>
                <a:tc>
                  <a:txBody>
                    <a:bodyPr/>
                    <a:lstStyle/>
                    <a:p>
                      <a:r>
                        <a:rPr lang="en-US" dirty="0"/>
                        <a:t>1</a:t>
                      </a:r>
                    </a:p>
                  </a:txBody>
                  <a:tcPr/>
                </a:tc>
                <a:extLst>
                  <a:ext uri="{0D108BD9-81ED-4DB2-BD59-A6C34878D82A}">
                    <a16:rowId xmlns:a16="http://schemas.microsoft.com/office/drawing/2014/main" val="4048110558"/>
                  </a:ext>
                </a:extLst>
              </a:tr>
              <a:tr h="370840">
                <a:tc rowSpan="2">
                  <a:txBody>
                    <a:bodyPr/>
                    <a:lstStyle/>
                    <a:p>
                      <a:r>
                        <a:rPr lang="en-US" dirty="0"/>
                        <a:t>Wirelength &amp; #</a:t>
                      </a:r>
                      <a:r>
                        <a:rPr lang="en-US" dirty="0" err="1"/>
                        <a:t>vias</a:t>
                      </a:r>
                      <a:endParaRPr lang="en-US" dirty="0"/>
                    </a:p>
                  </a:txBody>
                  <a:tcPr/>
                </a:tc>
                <a:tc>
                  <a:txBody>
                    <a:bodyPr/>
                    <a:lstStyle/>
                    <a:p>
                      <a:r>
                        <a:rPr lang="en-US" dirty="0"/>
                        <a:t>Total #</a:t>
                      </a:r>
                      <a:r>
                        <a:rPr lang="en-US" dirty="0" err="1"/>
                        <a:t>vias</a:t>
                      </a:r>
                      <a:endParaRPr lang="en-US" dirty="0"/>
                    </a:p>
                  </a:txBody>
                  <a:tcPr/>
                </a:tc>
                <a:tc>
                  <a:txBody>
                    <a:bodyPr/>
                    <a:lstStyle/>
                    <a:p>
                      <a:r>
                        <a:rPr lang="en-US" dirty="0"/>
                        <a:t>2</a:t>
                      </a:r>
                    </a:p>
                  </a:txBody>
                  <a:tcPr/>
                </a:tc>
                <a:extLst>
                  <a:ext uri="{0D108BD9-81ED-4DB2-BD59-A6C34878D82A}">
                    <a16:rowId xmlns:a16="http://schemas.microsoft.com/office/drawing/2014/main" val="629695500"/>
                  </a:ext>
                </a:extLst>
              </a:tr>
              <a:tr h="370840">
                <a:tc vMerge="1">
                  <a:txBody>
                    <a:bodyPr/>
                    <a:lstStyle/>
                    <a:p>
                      <a:endParaRPr lang="en-US" dirty="0"/>
                    </a:p>
                  </a:txBody>
                  <a:tcPr/>
                </a:tc>
                <a:tc>
                  <a:txBody>
                    <a:bodyPr/>
                    <a:lstStyle/>
                    <a:p>
                      <a:r>
                        <a:rPr lang="en-US" dirty="0"/>
                        <a:t>Total length of wires</a:t>
                      </a:r>
                    </a:p>
                  </a:txBody>
                  <a:tcPr/>
                </a:tc>
                <a:tc>
                  <a:txBody>
                    <a:bodyPr/>
                    <a:lstStyle/>
                    <a:p>
                      <a:r>
                        <a:rPr lang="en-US" dirty="0"/>
                        <a:t>0.5</a:t>
                      </a:r>
                    </a:p>
                  </a:txBody>
                  <a:tcPr/>
                </a:tc>
                <a:extLst>
                  <a:ext uri="{0D108BD9-81ED-4DB2-BD59-A6C34878D82A}">
                    <a16:rowId xmlns:a16="http://schemas.microsoft.com/office/drawing/2014/main" val="1654107189"/>
                  </a:ext>
                </a:extLst>
              </a:tr>
            </a:tbl>
          </a:graphicData>
        </a:graphic>
      </p:graphicFrame>
      <p:sp>
        <p:nvSpPr>
          <p:cNvPr id="5" name="TextBox 4">
            <a:extLst>
              <a:ext uri="{FF2B5EF4-FFF2-40B4-BE49-F238E27FC236}">
                <a16:creationId xmlns:a16="http://schemas.microsoft.com/office/drawing/2014/main" id="{F0A6065E-0FA6-4730-80C4-C01A04AD7677}"/>
              </a:ext>
            </a:extLst>
          </p:cNvPr>
          <p:cNvSpPr txBox="1"/>
          <p:nvPr/>
        </p:nvSpPr>
        <p:spPr>
          <a:xfrm>
            <a:off x="9321421" y="6129896"/>
            <a:ext cx="1868653" cy="461665"/>
          </a:xfrm>
          <a:prstGeom prst="rect">
            <a:avLst/>
          </a:prstGeom>
          <a:noFill/>
        </p:spPr>
        <p:txBody>
          <a:bodyPr wrap="none" rtlCol="0">
            <a:spAutoFit/>
          </a:bodyPr>
          <a:lstStyle/>
          <a:p>
            <a:r>
              <a:rPr lang="en-US" sz="2400" dirty="0"/>
              <a:t>Routing cost</a:t>
            </a:r>
          </a:p>
        </p:txBody>
      </p:sp>
      <p:sp>
        <p:nvSpPr>
          <p:cNvPr id="6" name="TextBox 5">
            <a:extLst>
              <a:ext uri="{FF2B5EF4-FFF2-40B4-BE49-F238E27FC236}">
                <a16:creationId xmlns:a16="http://schemas.microsoft.com/office/drawing/2014/main" id="{4748DD0E-76D4-4C3E-8E11-441C78267DB2}"/>
              </a:ext>
            </a:extLst>
          </p:cNvPr>
          <p:cNvSpPr txBox="1"/>
          <p:nvPr/>
        </p:nvSpPr>
        <p:spPr>
          <a:xfrm>
            <a:off x="9321421" y="4765120"/>
            <a:ext cx="1820498" cy="461665"/>
          </a:xfrm>
          <a:prstGeom prst="rect">
            <a:avLst/>
          </a:prstGeom>
          <a:noFill/>
        </p:spPr>
        <p:txBody>
          <a:bodyPr wrap="none" rtlCol="0">
            <a:spAutoFit/>
          </a:bodyPr>
          <a:lstStyle/>
          <a:p>
            <a:r>
              <a:rPr lang="en-US" sz="2400" dirty="0"/>
              <a:t>Low penalty</a:t>
            </a:r>
          </a:p>
        </p:txBody>
      </p:sp>
      <p:sp>
        <p:nvSpPr>
          <p:cNvPr id="7" name="TextBox 6">
            <a:extLst>
              <a:ext uri="{FF2B5EF4-FFF2-40B4-BE49-F238E27FC236}">
                <a16:creationId xmlns:a16="http://schemas.microsoft.com/office/drawing/2014/main" id="{92B2667E-B2DB-4631-B02E-9B6C4E37D851}"/>
              </a:ext>
            </a:extLst>
          </p:cNvPr>
          <p:cNvSpPr txBox="1"/>
          <p:nvPr/>
        </p:nvSpPr>
        <p:spPr>
          <a:xfrm>
            <a:off x="9321421" y="3253216"/>
            <a:ext cx="1891030" cy="461665"/>
          </a:xfrm>
          <a:prstGeom prst="rect">
            <a:avLst/>
          </a:prstGeom>
          <a:noFill/>
        </p:spPr>
        <p:txBody>
          <a:bodyPr wrap="none" rtlCol="0">
            <a:spAutoFit/>
          </a:bodyPr>
          <a:lstStyle/>
          <a:p>
            <a:r>
              <a:rPr lang="en-US" sz="2400" dirty="0"/>
              <a:t>High penalty</a:t>
            </a:r>
          </a:p>
        </p:txBody>
      </p:sp>
      <p:sp>
        <p:nvSpPr>
          <p:cNvPr id="8" name="Rectangle 7">
            <a:extLst>
              <a:ext uri="{FF2B5EF4-FFF2-40B4-BE49-F238E27FC236}">
                <a16:creationId xmlns:a16="http://schemas.microsoft.com/office/drawing/2014/main" id="{3D7CFF02-D937-48B4-9EA7-A9382926AF0E}"/>
              </a:ext>
            </a:extLst>
          </p:cNvPr>
          <p:cNvSpPr/>
          <p:nvPr/>
        </p:nvSpPr>
        <p:spPr bwMode="auto">
          <a:xfrm>
            <a:off x="3168771" y="2977902"/>
            <a:ext cx="7973148" cy="110277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9" name="Rectangle 8">
            <a:extLst>
              <a:ext uri="{FF2B5EF4-FFF2-40B4-BE49-F238E27FC236}">
                <a16:creationId xmlns:a16="http://schemas.microsoft.com/office/drawing/2014/main" id="{F6D44434-0195-48FB-A038-A3C8D062E4B9}"/>
              </a:ext>
            </a:extLst>
          </p:cNvPr>
          <p:cNvSpPr/>
          <p:nvPr/>
        </p:nvSpPr>
        <p:spPr bwMode="auto">
          <a:xfrm>
            <a:off x="3168771" y="4084397"/>
            <a:ext cx="7973148" cy="1854740"/>
          </a:xfrm>
          <a:prstGeom prst="rect">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 name="Rectangle 9">
            <a:extLst>
              <a:ext uri="{FF2B5EF4-FFF2-40B4-BE49-F238E27FC236}">
                <a16:creationId xmlns:a16="http://schemas.microsoft.com/office/drawing/2014/main" id="{2675632D-40F4-4CFB-9485-A2868CE748E7}"/>
              </a:ext>
            </a:extLst>
          </p:cNvPr>
          <p:cNvSpPr/>
          <p:nvPr/>
        </p:nvSpPr>
        <p:spPr bwMode="auto">
          <a:xfrm>
            <a:off x="3168771" y="5939136"/>
            <a:ext cx="7973148" cy="736979"/>
          </a:xfrm>
          <a:prstGeom prst="rect">
            <a:avLst/>
          </a:prstGeom>
          <a:noFill/>
          <a:ln w="38100" cap="flat" cmpd="sng" algn="ctr">
            <a:solidFill>
              <a:srgbClr val="92D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323690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8605A-B6EB-415E-9181-DABD2CC1DAFD}"/>
              </a:ext>
            </a:extLst>
          </p:cNvPr>
          <p:cNvSpPr>
            <a:spLocks noGrp="1"/>
          </p:cNvSpPr>
          <p:nvPr>
            <p:ph idx="1"/>
          </p:nvPr>
        </p:nvSpPr>
        <p:spPr/>
        <p:txBody>
          <a:bodyPr/>
          <a:lstStyle/>
          <a:p>
            <a:r>
              <a:rPr lang="en-US" dirty="0">
                <a:solidFill>
                  <a:srgbClr val="FF0000"/>
                </a:solidFill>
              </a:rPr>
              <a:t>Background</a:t>
            </a:r>
          </a:p>
          <a:p>
            <a:r>
              <a:rPr lang="en-US" dirty="0"/>
              <a:t>Preliminaries</a:t>
            </a:r>
          </a:p>
          <a:p>
            <a:pPr lvl="1"/>
            <a:r>
              <a:rPr lang="en-US" dirty="0"/>
              <a:t>Connectivity</a:t>
            </a:r>
          </a:p>
          <a:p>
            <a:pPr lvl="1"/>
            <a:r>
              <a:rPr lang="en-US" dirty="0"/>
              <a:t>Preprocessing</a:t>
            </a:r>
          </a:p>
          <a:p>
            <a:r>
              <a:rPr lang="en-US" dirty="0"/>
              <a:t>Parallel mixed integer linear programming (MILP)-based routing</a:t>
            </a:r>
          </a:p>
          <a:p>
            <a:pPr lvl="1"/>
            <a:r>
              <a:rPr lang="en-US" dirty="0"/>
              <a:t>Overall flow</a:t>
            </a:r>
          </a:p>
          <a:p>
            <a:pPr lvl="1"/>
            <a:r>
              <a:rPr lang="en-US" dirty="0"/>
              <a:t>Panel routing</a:t>
            </a:r>
          </a:p>
          <a:p>
            <a:pPr lvl="1"/>
            <a:r>
              <a:rPr lang="en-US" dirty="0"/>
              <a:t>MILP formulation</a:t>
            </a:r>
          </a:p>
          <a:p>
            <a:r>
              <a:rPr lang="en-US" dirty="0"/>
              <a:t>Experiments</a:t>
            </a:r>
          </a:p>
          <a:p>
            <a:r>
              <a:rPr lang="en-US" dirty="0"/>
              <a:t>Conclusion</a:t>
            </a:r>
          </a:p>
        </p:txBody>
      </p:sp>
      <p:sp>
        <p:nvSpPr>
          <p:cNvPr id="3" name="Title 2">
            <a:extLst>
              <a:ext uri="{FF2B5EF4-FFF2-40B4-BE49-F238E27FC236}">
                <a16:creationId xmlns:a16="http://schemas.microsoft.com/office/drawing/2014/main" id="{A339DF15-EB4C-45AA-B4EC-B576E762FCB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025058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A283DC-AF47-4CBB-AEDF-7A7D4EE8BF99}"/>
              </a:ext>
            </a:extLst>
          </p:cNvPr>
          <p:cNvSpPr>
            <a:spLocks noGrp="1"/>
          </p:cNvSpPr>
          <p:nvPr>
            <p:ph idx="1"/>
          </p:nvPr>
        </p:nvSpPr>
        <p:spPr/>
        <p:txBody>
          <a:bodyPr/>
          <a:lstStyle/>
          <a:p>
            <a:r>
              <a:rPr lang="en-US" dirty="0"/>
              <a:t>Raw scores compared (and normalized) to </a:t>
            </a:r>
            <a:r>
              <a:rPr lang="en-US" b="1" dirty="0"/>
              <a:t>best</a:t>
            </a:r>
            <a:r>
              <a:rPr lang="en-US" dirty="0"/>
              <a:t> of ISPD-2018 contest </a:t>
            </a:r>
          </a:p>
          <a:p>
            <a:r>
              <a:rPr lang="en-US" dirty="0"/>
              <a:t>Larger improvement of raw scores due to better DRC</a:t>
            </a:r>
          </a:p>
          <a:p>
            <a:pPr lvl="1"/>
            <a:r>
              <a:rPr lang="en-US" dirty="0"/>
              <a:t>~70% reduced raw scores for test5 to test10</a:t>
            </a:r>
          </a:p>
          <a:p>
            <a:pPr lvl="1"/>
            <a:r>
              <a:rPr lang="en-US" dirty="0"/>
              <a:t>58.05% reduced raw scores on average</a:t>
            </a:r>
          </a:p>
        </p:txBody>
      </p:sp>
      <p:sp>
        <p:nvSpPr>
          <p:cNvPr id="3" name="Title 2">
            <a:extLst>
              <a:ext uri="{FF2B5EF4-FFF2-40B4-BE49-F238E27FC236}">
                <a16:creationId xmlns:a16="http://schemas.microsoft.com/office/drawing/2014/main" id="{4A15C2D1-6FC3-45AC-8248-2CD2C4636B93}"/>
              </a:ext>
            </a:extLst>
          </p:cNvPr>
          <p:cNvSpPr>
            <a:spLocks noGrp="1"/>
          </p:cNvSpPr>
          <p:nvPr>
            <p:ph type="title"/>
          </p:nvPr>
        </p:nvSpPr>
        <p:spPr/>
        <p:txBody>
          <a:bodyPr/>
          <a:lstStyle/>
          <a:p>
            <a:r>
              <a:rPr lang="en-US" dirty="0"/>
              <a:t>Experimental Results (vs. ISPD-2018 contest </a:t>
            </a:r>
            <a:r>
              <a:rPr lang="en-US" dirty="0">
                <a:solidFill>
                  <a:srgbClr val="FF0000"/>
                </a:solidFill>
              </a:rPr>
              <a:t>best</a:t>
            </a:r>
            <a:r>
              <a:rPr lang="en-US" dirty="0"/>
              <a:t> solutions)</a:t>
            </a:r>
          </a:p>
        </p:txBody>
      </p:sp>
      <p:graphicFrame>
        <p:nvGraphicFramePr>
          <p:cNvPr id="4" name="Chart 3">
            <a:extLst>
              <a:ext uri="{FF2B5EF4-FFF2-40B4-BE49-F238E27FC236}">
                <a16:creationId xmlns:a16="http://schemas.microsoft.com/office/drawing/2014/main" id="{6319380B-A0D8-45B5-83AB-6347D6D686C5}"/>
              </a:ext>
            </a:extLst>
          </p:cNvPr>
          <p:cNvGraphicFramePr>
            <a:graphicFrameLocks/>
          </p:cNvGraphicFramePr>
          <p:nvPr>
            <p:extLst>
              <p:ext uri="{D42A27DB-BD31-4B8C-83A1-F6EECF244321}">
                <p14:modId xmlns:p14="http://schemas.microsoft.com/office/powerpoint/2010/main" val="1959095967"/>
              </p:ext>
            </p:extLst>
          </p:nvPr>
        </p:nvGraphicFramePr>
        <p:xfrm>
          <a:off x="736600" y="2763522"/>
          <a:ext cx="10998198" cy="41833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565A34F-21BB-4F5E-BFAF-CE290BDB64A6}"/>
              </a:ext>
            </a:extLst>
          </p:cNvPr>
          <p:cNvSpPr txBox="1"/>
          <p:nvPr/>
        </p:nvSpPr>
        <p:spPr>
          <a:xfrm>
            <a:off x="9638176" y="3296335"/>
            <a:ext cx="2669320" cy="646331"/>
          </a:xfrm>
          <a:prstGeom prst="rect">
            <a:avLst/>
          </a:prstGeom>
          <a:noFill/>
        </p:spPr>
        <p:txBody>
          <a:bodyPr wrap="none" rtlCol="0">
            <a:spAutoFit/>
          </a:bodyPr>
          <a:lstStyle/>
          <a:p>
            <a:r>
              <a:rPr lang="en-US" dirty="0"/>
              <a:t>TR:       </a:t>
            </a:r>
            <a:r>
              <a:rPr lang="en-US" dirty="0" err="1"/>
              <a:t>TritonRoute</a:t>
            </a:r>
            <a:endParaRPr lang="en-US" dirty="0"/>
          </a:p>
          <a:p>
            <a:r>
              <a:rPr lang="en-US" dirty="0"/>
              <a:t>ISPD18: </a:t>
            </a:r>
            <a:r>
              <a:rPr lang="en-US" b="1" dirty="0"/>
              <a:t>best</a:t>
            </a:r>
            <a:r>
              <a:rPr lang="en-US" dirty="0"/>
              <a:t> of contest</a:t>
            </a:r>
          </a:p>
        </p:txBody>
      </p:sp>
      <p:sp>
        <p:nvSpPr>
          <p:cNvPr id="6" name="Rectangle 5">
            <a:extLst>
              <a:ext uri="{FF2B5EF4-FFF2-40B4-BE49-F238E27FC236}">
                <a16:creationId xmlns:a16="http://schemas.microsoft.com/office/drawing/2014/main" id="{F6293F7F-82BB-491C-B126-9D799CA90D0B}"/>
              </a:ext>
            </a:extLst>
          </p:cNvPr>
          <p:cNvSpPr/>
          <p:nvPr/>
        </p:nvSpPr>
        <p:spPr bwMode="auto">
          <a:xfrm>
            <a:off x="4809995" y="3296336"/>
            <a:ext cx="4828181" cy="320289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TextBox 6">
            <a:extLst>
              <a:ext uri="{FF2B5EF4-FFF2-40B4-BE49-F238E27FC236}">
                <a16:creationId xmlns:a16="http://schemas.microsoft.com/office/drawing/2014/main" id="{0C5D18D8-95CC-42AB-B60A-1EED61606D9D}"/>
              </a:ext>
            </a:extLst>
          </p:cNvPr>
          <p:cNvSpPr txBox="1"/>
          <p:nvPr/>
        </p:nvSpPr>
        <p:spPr>
          <a:xfrm>
            <a:off x="4989146" y="3301370"/>
            <a:ext cx="4649030" cy="461665"/>
          </a:xfrm>
          <a:prstGeom prst="rect">
            <a:avLst/>
          </a:prstGeom>
          <a:noFill/>
        </p:spPr>
        <p:txBody>
          <a:bodyPr wrap="none" rtlCol="0">
            <a:spAutoFit/>
          </a:bodyPr>
          <a:lstStyle/>
          <a:p>
            <a:r>
              <a:rPr lang="en-US" sz="2400" b="1" dirty="0">
                <a:solidFill>
                  <a:srgbClr val="FF0000"/>
                </a:solidFill>
              </a:rPr>
              <a:t>70% reduction in raw scores</a:t>
            </a:r>
          </a:p>
        </p:txBody>
      </p:sp>
    </p:spTree>
    <p:extLst>
      <p:ext uri="{BB962C8B-B14F-4D97-AF65-F5344CB8AC3E}">
        <p14:creationId xmlns:p14="http://schemas.microsoft.com/office/powerpoint/2010/main" val="3757167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A283DC-AF47-4CBB-AEDF-7A7D4EE8BF99}"/>
              </a:ext>
            </a:extLst>
          </p:cNvPr>
          <p:cNvSpPr>
            <a:spLocks noGrp="1"/>
          </p:cNvSpPr>
          <p:nvPr>
            <p:ph idx="1"/>
          </p:nvPr>
        </p:nvSpPr>
        <p:spPr/>
        <p:txBody>
          <a:bodyPr/>
          <a:lstStyle/>
          <a:p>
            <a:r>
              <a:rPr lang="en-US" dirty="0"/>
              <a:t>&gt;90% reduction in DRC for test5 to test10</a:t>
            </a:r>
          </a:p>
          <a:p>
            <a:r>
              <a:rPr lang="en-US" dirty="0"/>
              <a:t>63% reduction in DRC on average for all</a:t>
            </a:r>
          </a:p>
          <a:p>
            <a:endParaRPr lang="en-US" dirty="0"/>
          </a:p>
        </p:txBody>
      </p:sp>
      <p:sp>
        <p:nvSpPr>
          <p:cNvPr id="3" name="Title 2">
            <a:extLst>
              <a:ext uri="{FF2B5EF4-FFF2-40B4-BE49-F238E27FC236}">
                <a16:creationId xmlns:a16="http://schemas.microsoft.com/office/drawing/2014/main" id="{4A15C2D1-6FC3-45AC-8248-2CD2C4636B93}"/>
              </a:ext>
            </a:extLst>
          </p:cNvPr>
          <p:cNvSpPr>
            <a:spLocks noGrp="1"/>
          </p:cNvSpPr>
          <p:nvPr>
            <p:ph type="title"/>
          </p:nvPr>
        </p:nvSpPr>
        <p:spPr/>
        <p:txBody>
          <a:bodyPr/>
          <a:lstStyle/>
          <a:p>
            <a:r>
              <a:rPr lang="en-US" dirty="0"/>
              <a:t>DRC Results (vs. ISPD-2018 contest </a:t>
            </a:r>
            <a:r>
              <a:rPr lang="en-US" dirty="0">
                <a:solidFill>
                  <a:srgbClr val="FF0000"/>
                </a:solidFill>
              </a:rPr>
              <a:t>best</a:t>
            </a:r>
            <a:r>
              <a:rPr lang="en-US" dirty="0"/>
              <a:t> solutions)</a:t>
            </a:r>
          </a:p>
        </p:txBody>
      </p:sp>
      <p:graphicFrame>
        <p:nvGraphicFramePr>
          <p:cNvPr id="5" name="Chart 4">
            <a:extLst>
              <a:ext uri="{FF2B5EF4-FFF2-40B4-BE49-F238E27FC236}">
                <a16:creationId xmlns:a16="http://schemas.microsoft.com/office/drawing/2014/main" id="{EA73F732-9D64-4D20-A295-02021A0EC49C}"/>
              </a:ext>
            </a:extLst>
          </p:cNvPr>
          <p:cNvGraphicFramePr>
            <a:graphicFrameLocks/>
          </p:cNvGraphicFramePr>
          <p:nvPr>
            <p:extLst>
              <p:ext uri="{D42A27DB-BD31-4B8C-83A1-F6EECF244321}">
                <p14:modId xmlns:p14="http://schemas.microsoft.com/office/powerpoint/2010/main" val="2795164647"/>
              </p:ext>
            </p:extLst>
          </p:nvPr>
        </p:nvGraphicFramePr>
        <p:xfrm>
          <a:off x="838200" y="2572933"/>
          <a:ext cx="10375900" cy="42850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00F9873-A7C5-4C2B-9252-A24CCAA241BF}"/>
              </a:ext>
            </a:extLst>
          </p:cNvPr>
          <p:cNvSpPr txBox="1"/>
          <p:nvPr/>
        </p:nvSpPr>
        <p:spPr>
          <a:xfrm>
            <a:off x="9638176" y="3296335"/>
            <a:ext cx="2669320" cy="646331"/>
          </a:xfrm>
          <a:prstGeom prst="rect">
            <a:avLst/>
          </a:prstGeom>
          <a:noFill/>
        </p:spPr>
        <p:txBody>
          <a:bodyPr wrap="none" rtlCol="0">
            <a:spAutoFit/>
          </a:bodyPr>
          <a:lstStyle/>
          <a:p>
            <a:r>
              <a:rPr lang="en-US" dirty="0"/>
              <a:t>TR:       </a:t>
            </a:r>
            <a:r>
              <a:rPr lang="en-US" dirty="0" err="1"/>
              <a:t>TritonRoute</a:t>
            </a:r>
            <a:endParaRPr lang="en-US" dirty="0"/>
          </a:p>
          <a:p>
            <a:r>
              <a:rPr lang="en-US" dirty="0"/>
              <a:t>ISPD18: </a:t>
            </a:r>
            <a:r>
              <a:rPr lang="en-US" b="1" dirty="0"/>
              <a:t>best</a:t>
            </a:r>
            <a:r>
              <a:rPr lang="en-US" dirty="0"/>
              <a:t> of contest</a:t>
            </a:r>
          </a:p>
        </p:txBody>
      </p:sp>
      <p:cxnSp>
        <p:nvCxnSpPr>
          <p:cNvPr id="7" name="Straight Arrow Connector 6">
            <a:extLst>
              <a:ext uri="{FF2B5EF4-FFF2-40B4-BE49-F238E27FC236}">
                <a16:creationId xmlns:a16="http://schemas.microsoft.com/office/drawing/2014/main" id="{12E9FF89-CD9F-41D5-8977-099F09AD8906}"/>
              </a:ext>
            </a:extLst>
          </p:cNvPr>
          <p:cNvCxnSpPr/>
          <p:nvPr/>
        </p:nvCxnSpPr>
        <p:spPr bwMode="auto">
          <a:xfrm>
            <a:off x="5260931" y="3491103"/>
            <a:ext cx="0" cy="1598122"/>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D7DEDE6C-E0DF-4F0F-930E-DBC89C785243}"/>
              </a:ext>
            </a:extLst>
          </p:cNvPr>
          <p:cNvCxnSpPr/>
          <p:nvPr/>
        </p:nvCxnSpPr>
        <p:spPr bwMode="auto">
          <a:xfrm>
            <a:off x="6037545" y="3486489"/>
            <a:ext cx="0" cy="1582299"/>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5381E702-C284-4B22-8B62-957232C9D082}"/>
              </a:ext>
            </a:extLst>
          </p:cNvPr>
          <p:cNvCxnSpPr/>
          <p:nvPr/>
        </p:nvCxnSpPr>
        <p:spPr bwMode="auto">
          <a:xfrm>
            <a:off x="6851737" y="3479417"/>
            <a:ext cx="0" cy="1646546"/>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83542AAD-B2D0-4486-8DC1-B39277A15533}"/>
              </a:ext>
            </a:extLst>
          </p:cNvPr>
          <p:cNvCxnSpPr/>
          <p:nvPr/>
        </p:nvCxnSpPr>
        <p:spPr bwMode="auto">
          <a:xfrm>
            <a:off x="7653403" y="3499015"/>
            <a:ext cx="0" cy="1582299"/>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D3DF7A5F-A9AD-441E-89BF-15C52491B00E}"/>
              </a:ext>
            </a:extLst>
          </p:cNvPr>
          <p:cNvCxnSpPr/>
          <p:nvPr/>
        </p:nvCxnSpPr>
        <p:spPr bwMode="auto">
          <a:xfrm>
            <a:off x="8480120" y="3507914"/>
            <a:ext cx="0" cy="1639657"/>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4BD509AB-512E-4DCA-9B70-2FC063041316}"/>
              </a:ext>
            </a:extLst>
          </p:cNvPr>
          <p:cNvCxnSpPr/>
          <p:nvPr/>
        </p:nvCxnSpPr>
        <p:spPr bwMode="auto">
          <a:xfrm>
            <a:off x="9281786" y="3509756"/>
            <a:ext cx="0" cy="1535764"/>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7A25C0E8-24F0-44B5-BB83-433017948566}"/>
              </a:ext>
            </a:extLst>
          </p:cNvPr>
          <p:cNvSpPr txBox="1"/>
          <p:nvPr/>
        </p:nvSpPr>
        <p:spPr>
          <a:xfrm>
            <a:off x="5552373" y="3053506"/>
            <a:ext cx="3801041" cy="461665"/>
          </a:xfrm>
          <a:prstGeom prst="rect">
            <a:avLst/>
          </a:prstGeom>
          <a:noFill/>
        </p:spPr>
        <p:txBody>
          <a:bodyPr wrap="none" rtlCol="0">
            <a:spAutoFit/>
          </a:bodyPr>
          <a:lstStyle/>
          <a:p>
            <a:r>
              <a:rPr lang="en-US" sz="2400" b="1" dirty="0">
                <a:solidFill>
                  <a:srgbClr val="FF0000"/>
                </a:solidFill>
              </a:rPr>
              <a:t>90% reduction in DRCs</a:t>
            </a:r>
          </a:p>
        </p:txBody>
      </p:sp>
    </p:spTree>
    <p:extLst>
      <p:ext uri="{BB962C8B-B14F-4D97-AF65-F5344CB8AC3E}">
        <p14:creationId xmlns:p14="http://schemas.microsoft.com/office/powerpoint/2010/main" val="3676859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prstClr val="black"/>
                </a:solidFill>
              </a:rPr>
              <a:t>Parallel, MILP-based panel routing</a:t>
            </a:r>
          </a:p>
          <a:p>
            <a:pPr lvl="0"/>
            <a:r>
              <a:rPr lang="en-US" dirty="0">
                <a:solidFill>
                  <a:srgbClr val="FF0000"/>
                </a:solidFill>
              </a:rPr>
              <a:t>58.05%</a:t>
            </a:r>
            <a:r>
              <a:rPr lang="en-US" dirty="0">
                <a:solidFill>
                  <a:prstClr val="black"/>
                </a:solidFill>
              </a:rPr>
              <a:t> better raw scores compared to ISPD18 best results per design</a:t>
            </a:r>
          </a:p>
          <a:p>
            <a:pPr lvl="0"/>
            <a:r>
              <a:rPr lang="en-US" dirty="0">
                <a:solidFill>
                  <a:srgbClr val="FF0000"/>
                </a:solidFill>
              </a:rPr>
              <a:t>&gt;90% </a:t>
            </a:r>
            <a:r>
              <a:rPr lang="en-US" dirty="0">
                <a:solidFill>
                  <a:prstClr val="black"/>
                </a:solidFill>
              </a:rPr>
              <a:t>reduction in DRC for complex designs (test5 – test10)</a:t>
            </a:r>
          </a:p>
          <a:p>
            <a:pPr lvl="0"/>
            <a:r>
              <a:rPr lang="en-US" dirty="0">
                <a:solidFill>
                  <a:prstClr val="black"/>
                </a:solidFill>
              </a:rPr>
              <a:t>Ongoing / future works</a:t>
            </a:r>
          </a:p>
          <a:p>
            <a:pPr lvl="1"/>
            <a:r>
              <a:rPr lang="en-US" dirty="0">
                <a:solidFill>
                  <a:prstClr val="black"/>
                </a:solidFill>
              </a:rPr>
              <a:t>Routing refinement: topology, wirelength and via count</a:t>
            </a:r>
          </a:p>
          <a:p>
            <a:pPr lvl="1"/>
            <a:r>
              <a:rPr lang="en-US" dirty="0">
                <a:solidFill>
                  <a:prstClr val="black"/>
                </a:solidFill>
              </a:rPr>
              <a:t>Better detour handling</a:t>
            </a:r>
          </a:p>
          <a:p>
            <a:pPr lvl="1"/>
            <a:r>
              <a:rPr lang="en-US" altLang="zh-CN" dirty="0">
                <a:solidFill>
                  <a:prstClr val="black"/>
                </a:solidFill>
              </a:rPr>
              <a:t>Improvement of pin accessibility</a:t>
            </a:r>
          </a:p>
          <a:p>
            <a:pPr lvl="1"/>
            <a:r>
              <a:rPr lang="en-US" altLang="zh-CN" dirty="0">
                <a:solidFill>
                  <a:prstClr val="black"/>
                </a:solidFill>
              </a:rPr>
              <a:t>Improvement of rule handling</a:t>
            </a:r>
          </a:p>
          <a:p>
            <a:pPr lvl="1"/>
            <a:r>
              <a:rPr lang="en-US" altLang="zh-CN" dirty="0">
                <a:solidFill>
                  <a:prstClr val="black"/>
                </a:solidFill>
              </a:rPr>
              <a:t>Runtime and memory reduction</a:t>
            </a:r>
          </a:p>
        </p:txBody>
      </p:sp>
      <p:sp>
        <p:nvSpPr>
          <p:cNvPr id="3" name="Title 2"/>
          <p:cNvSpPr>
            <a:spLocks noGrp="1"/>
          </p:cNvSpPr>
          <p:nvPr>
            <p:ph type="title"/>
          </p:nvPr>
        </p:nvSpPr>
        <p:spPr/>
        <p:txBody>
          <a:bodyPr/>
          <a:lstStyle/>
          <a:p>
            <a:r>
              <a:rPr lang="en-US" dirty="0"/>
              <a:t>Conclusion and Future Goals</a:t>
            </a:r>
          </a:p>
        </p:txBody>
      </p:sp>
    </p:spTree>
    <p:extLst>
      <p:ext uri="{BB962C8B-B14F-4D97-AF65-F5344CB8AC3E}">
        <p14:creationId xmlns:p14="http://schemas.microsoft.com/office/powerpoint/2010/main" val="25414322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CBE6DD-8CA6-432A-A7C4-9DCCEFA4D0A6}"/>
              </a:ext>
            </a:extLst>
          </p:cNvPr>
          <p:cNvSpPr>
            <a:spLocks noGrp="1"/>
          </p:cNvSpPr>
          <p:nvPr>
            <p:ph idx="1"/>
          </p:nvPr>
        </p:nvSpPr>
        <p:spPr/>
        <p:txBody>
          <a:bodyPr/>
          <a:lstStyle/>
          <a:p>
            <a:r>
              <a:rPr lang="en-US" dirty="0" err="1"/>
              <a:t>OpenROAD</a:t>
            </a:r>
            <a:r>
              <a:rPr lang="en-US" dirty="0"/>
              <a:t> (</a:t>
            </a:r>
            <a:r>
              <a:rPr lang="en-US" i="1" dirty="0">
                <a:solidFill>
                  <a:schemeClr val="accent1"/>
                </a:solidFill>
              </a:rPr>
              <a:t>theopenroadproject.org</a:t>
            </a:r>
            <a:r>
              <a:rPr lang="en-US" dirty="0"/>
              <a:t>)</a:t>
            </a:r>
          </a:p>
          <a:p>
            <a:pPr lvl="1"/>
            <a:r>
              <a:rPr lang="en-US" dirty="0"/>
              <a:t>DARPA IDEA program</a:t>
            </a:r>
          </a:p>
          <a:p>
            <a:pPr lvl="1"/>
            <a:r>
              <a:rPr lang="en-US" dirty="0"/>
              <a:t>UCSD and four other universities, Qualcomm, Arm</a:t>
            </a:r>
          </a:p>
          <a:p>
            <a:pPr lvl="1"/>
            <a:r>
              <a:rPr lang="en-US" dirty="0"/>
              <a:t>Fully automated and open-source RTL-to-GDS tool chain in advanced node</a:t>
            </a:r>
          </a:p>
          <a:p>
            <a:pPr lvl="1"/>
            <a:endParaRPr lang="en-US" dirty="0"/>
          </a:p>
          <a:p>
            <a:r>
              <a:rPr lang="en-US" dirty="0"/>
              <a:t>Gaps between the contest and the “real-world”</a:t>
            </a:r>
          </a:p>
          <a:p>
            <a:pPr lvl="1"/>
            <a:r>
              <a:rPr lang="en-US" dirty="0"/>
              <a:t>Incremental routing</a:t>
            </a:r>
          </a:p>
          <a:p>
            <a:pPr lvl="1"/>
            <a:r>
              <a:rPr lang="en-US" dirty="0"/>
              <a:t>Non-default rules</a:t>
            </a:r>
          </a:p>
          <a:p>
            <a:pPr lvl="1"/>
            <a:r>
              <a:rPr lang="en-US" dirty="0"/>
              <a:t>Pin accessibility</a:t>
            </a:r>
          </a:p>
          <a:p>
            <a:pPr lvl="1"/>
            <a:r>
              <a:rPr lang="en-US" dirty="0"/>
              <a:t>DRC handling</a:t>
            </a:r>
          </a:p>
          <a:p>
            <a:pPr lvl="1"/>
            <a:r>
              <a:rPr lang="en-US" dirty="0"/>
              <a:t>Advanced-node rule deck</a:t>
            </a:r>
          </a:p>
          <a:p>
            <a:pPr lvl="1"/>
            <a:r>
              <a:rPr lang="en-US" dirty="0"/>
              <a:t>Etc.</a:t>
            </a:r>
          </a:p>
        </p:txBody>
      </p:sp>
      <p:sp>
        <p:nvSpPr>
          <p:cNvPr id="3" name="Title 2">
            <a:extLst>
              <a:ext uri="{FF2B5EF4-FFF2-40B4-BE49-F238E27FC236}">
                <a16:creationId xmlns:a16="http://schemas.microsoft.com/office/drawing/2014/main" id="{655C3590-874E-4FE4-86BE-84935B902916}"/>
              </a:ext>
            </a:extLst>
          </p:cNvPr>
          <p:cNvSpPr>
            <a:spLocks noGrp="1"/>
          </p:cNvSpPr>
          <p:nvPr>
            <p:ph type="title"/>
          </p:nvPr>
        </p:nvSpPr>
        <p:spPr/>
        <p:txBody>
          <a:bodyPr/>
          <a:lstStyle/>
          <a:p>
            <a:r>
              <a:rPr lang="en-US" dirty="0"/>
              <a:t>Towards </a:t>
            </a:r>
            <a:r>
              <a:rPr lang="en-US" dirty="0" err="1"/>
              <a:t>OpenROAD</a:t>
            </a:r>
            <a:r>
              <a:rPr lang="en-US" dirty="0"/>
              <a:t> </a:t>
            </a:r>
          </a:p>
        </p:txBody>
      </p:sp>
      <p:sp>
        <p:nvSpPr>
          <p:cNvPr id="4" name="Right Brace 3">
            <a:extLst>
              <a:ext uri="{FF2B5EF4-FFF2-40B4-BE49-F238E27FC236}">
                <a16:creationId xmlns:a16="http://schemas.microsoft.com/office/drawing/2014/main" id="{90441AB1-1BB0-46B1-8541-D782DAB8ED2F}"/>
              </a:ext>
            </a:extLst>
          </p:cNvPr>
          <p:cNvSpPr/>
          <p:nvPr/>
        </p:nvSpPr>
        <p:spPr bwMode="auto">
          <a:xfrm>
            <a:off x="3818238" y="3637285"/>
            <a:ext cx="160638" cy="506627"/>
          </a:xfrm>
          <a:prstGeom prst="righ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5" name="TextBox 4">
            <a:extLst>
              <a:ext uri="{FF2B5EF4-FFF2-40B4-BE49-F238E27FC236}">
                <a16:creationId xmlns:a16="http://schemas.microsoft.com/office/drawing/2014/main" id="{D2CE8AC1-3D1D-4B66-8AE0-355C44B8A3A3}"/>
              </a:ext>
            </a:extLst>
          </p:cNvPr>
          <p:cNvSpPr txBox="1"/>
          <p:nvPr/>
        </p:nvSpPr>
        <p:spPr>
          <a:xfrm>
            <a:off x="4188940" y="3624928"/>
            <a:ext cx="2753318" cy="461665"/>
          </a:xfrm>
          <a:prstGeom prst="rect">
            <a:avLst/>
          </a:prstGeom>
          <a:noFill/>
        </p:spPr>
        <p:txBody>
          <a:bodyPr wrap="none" rtlCol="0">
            <a:spAutoFit/>
          </a:bodyPr>
          <a:lstStyle/>
          <a:p>
            <a:r>
              <a:rPr lang="en-US" sz="2400" dirty="0"/>
              <a:t>Versatile database </a:t>
            </a:r>
          </a:p>
        </p:txBody>
      </p:sp>
      <p:sp>
        <p:nvSpPr>
          <p:cNvPr id="6" name="Right Brace 5">
            <a:extLst>
              <a:ext uri="{FF2B5EF4-FFF2-40B4-BE49-F238E27FC236}">
                <a16:creationId xmlns:a16="http://schemas.microsoft.com/office/drawing/2014/main" id="{1A25BE8C-444B-448A-9E30-3BDC5DF1CC8C}"/>
              </a:ext>
            </a:extLst>
          </p:cNvPr>
          <p:cNvSpPr/>
          <p:nvPr/>
        </p:nvSpPr>
        <p:spPr bwMode="auto">
          <a:xfrm>
            <a:off x="3818238" y="4450598"/>
            <a:ext cx="160638" cy="506627"/>
          </a:xfrm>
          <a:prstGeom prst="righ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TextBox 6">
            <a:extLst>
              <a:ext uri="{FF2B5EF4-FFF2-40B4-BE49-F238E27FC236}">
                <a16:creationId xmlns:a16="http://schemas.microsoft.com/office/drawing/2014/main" id="{B27B27AD-17FB-41AF-94E7-CDF5AA85BBF1}"/>
              </a:ext>
            </a:extLst>
          </p:cNvPr>
          <p:cNvSpPr txBox="1"/>
          <p:nvPr/>
        </p:nvSpPr>
        <p:spPr>
          <a:xfrm>
            <a:off x="4188940" y="4438241"/>
            <a:ext cx="2953886" cy="461665"/>
          </a:xfrm>
          <a:prstGeom prst="rect">
            <a:avLst/>
          </a:prstGeom>
          <a:noFill/>
        </p:spPr>
        <p:txBody>
          <a:bodyPr wrap="none" rtlCol="0">
            <a:spAutoFit/>
          </a:bodyPr>
          <a:lstStyle/>
          <a:p>
            <a:r>
              <a:rPr lang="en-US" sz="2400" dirty="0"/>
              <a:t>Improved heuristics</a:t>
            </a:r>
          </a:p>
        </p:txBody>
      </p:sp>
      <p:sp>
        <p:nvSpPr>
          <p:cNvPr id="8" name="Right Brace 7">
            <a:extLst>
              <a:ext uri="{FF2B5EF4-FFF2-40B4-BE49-F238E27FC236}">
                <a16:creationId xmlns:a16="http://schemas.microsoft.com/office/drawing/2014/main" id="{EDE38735-0BA9-4280-B3AA-933350DE6DBA}"/>
              </a:ext>
            </a:extLst>
          </p:cNvPr>
          <p:cNvSpPr/>
          <p:nvPr/>
        </p:nvSpPr>
        <p:spPr bwMode="auto">
          <a:xfrm>
            <a:off x="5214551" y="5263911"/>
            <a:ext cx="160638" cy="506627"/>
          </a:xfrm>
          <a:prstGeom prst="righ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9" name="TextBox 8">
            <a:extLst>
              <a:ext uri="{FF2B5EF4-FFF2-40B4-BE49-F238E27FC236}">
                <a16:creationId xmlns:a16="http://schemas.microsoft.com/office/drawing/2014/main" id="{C06D1396-1BD6-4B56-89E3-9BCC23CC2944}"/>
              </a:ext>
            </a:extLst>
          </p:cNvPr>
          <p:cNvSpPr txBox="1"/>
          <p:nvPr/>
        </p:nvSpPr>
        <p:spPr>
          <a:xfrm>
            <a:off x="5575716" y="5271206"/>
            <a:ext cx="2243756" cy="461665"/>
          </a:xfrm>
          <a:prstGeom prst="rect">
            <a:avLst/>
          </a:prstGeom>
          <a:noFill/>
        </p:spPr>
        <p:txBody>
          <a:bodyPr wrap="none" rtlCol="0">
            <a:spAutoFit/>
          </a:bodyPr>
          <a:lstStyle/>
          <a:p>
            <a:r>
              <a:rPr lang="en-US" sz="2400" dirty="0"/>
              <a:t>Robust support</a:t>
            </a:r>
          </a:p>
        </p:txBody>
      </p:sp>
    </p:spTree>
    <p:extLst>
      <p:ext uri="{BB962C8B-B14F-4D97-AF65-F5344CB8AC3E}">
        <p14:creationId xmlns:p14="http://schemas.microsoft.com/office/powerpoint/2010/main" val="210453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500"/>
                                        <p:tgtEl>
                                          <p:spTgt spid="2">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500"/>
                                        <p:tgtEl>
                                          <p:spTgt spid="2">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714019-A62A-4609-B178-69B581821520}"/>
              </a:ext>
            </a:extLst>
          </p:cNvPr>
          <p:cNvSpPr>
            <a:spLocks noGrp="1"/>
          </p:cNvSpPr>
          <p:nvPr>
            <p:ph idx="1"/>
          </p:nvPr>
        </p:nvSpPr>
        <p:spPr/>
        <p:txBody>
          <a:bodyPr/>
          <a:lstStyle/>
          <a:p>
            <a:r>
              <a:rPr lang="en-US" dirty="0"/>
              <a:t>Clock tree routing: support of NDR</a:t>
            </a:r>
          </a:p>
          <a:p>
            <a:r>
              <a:rPr lang="en-US" dirty="0"/>
              <a:t>Signal routing:</a:t>
            </a:r>
            <a:r>
              <a:rPr lang="zh-CN" altLang="en-US" dirty="0"/>
              <a:t> </a:t>
            </a:r>
            <a:r>
              <a:rPr lang="en-US" altLang="zh-CN" dirty="0"/>
              <a:t>support</a:t>
            </a:r>
            <a:r>
              <a:rPr lang="zh-CN" altLang="en-US" dirty="0"/>
              <a:t> </a:t>
            </a:r>
            <a:r>
              <a:rPr lang="en-US" altLang="zh-CN" dirty="0"/>
              <a:t>of</a:t>
            </a:r>
            <a:r>
              <a:rPr lang="zh-CN" altLang="en-US" dirty="0"/>
              <a:t> </a:t>
            </a:r>
            <a:r>
              <a:rPr lang="en-US" altLang="zh-CN" dirty="0"/>
              <a:t>incremental</a:t>
            </a:r>
            <a:r>
              <a:rPr lang="zh-CN" altLang="en-US" dirty="0"/>
              <a:t> </a:t>
            </a:r>
            <a:r>
              <a:rPr lang="en-US" altLang="zh-CN" dirty="0"/>
              <a:t>routing,</a:t>
            </a:r>
            <a:r>
              <a:rPr lang="zh-CN" altLang="en-US" dirty="0"/>
              <a:t> </a:t>
            </a:r>
            <a:r>
              <a:rPr lang="en-US" dirty="0"/>
              <a:t>honoring existing clock trees, blockages or power delivery networks</a:t>
            </a:r>
          </a:p>
        </p:txBody>
      </p:sp>
      <p:sp>
        <p:nvSpPr>
          <p:cNvPr id="3" name="Title 2">
            <a:extLst>
              <a:ext uri="{FF2B5EF4-FFF2-40B4-BE49-F238E27FC236}">
                <a16:creationId xmlns:a16="http://schemas.microsoft.com/office/drawing/2014/main" id="{CE08B562-1881-4A05-8E96-B3A125E5A342}"/>
              </a:ext>
            </a:extLst>
          </p:cNvPr>
          <p:cNvSpPr>
            <a:spLocks noGrp="1"/>
          </p:cNvSpPr>
          <p:nvPr>
            <p:ph type="title"/>
          </p:nvPr>
        </p:nvSpPr>
        <p:spPr/>
        <p:txBody>
          <a:bodyPr/>
          <a:lstStyle/>
          <a:p>
            <a:r>
              <a:rPr lang="en-US" dirty="0"/>
              <a:t>Use Cases for </a:t>
            </a:r>
            <a:r>
              <a:rPr lang="en-US" dirty="0" err="1"/>
              <a:t>TritonRoute</a:t>
            </a:r>
            <a:endParaRPr lang="en-US" dirty="0"/>
          </a:p>
        </p:txBody>
      </p:sp>
      <p:pic>
        <p:nvPicPr>
          <p:cNvPr id="2050" name="Picture 2" descr="https://lh5.googleusercontent.com/01dAYjVYxYzWTAgLVmm7NKpiNq2iB4_QmVTtfL2J3oKQM0-dqvLXKkK1andqVbbbJ8DH4VxMnC-POm8gBLiAeourQKj2MW_zB093Irtt1nwIKSER85egldKCXUnHiuP9H0PI0Nhh">
            <a:extLst>
              <a:ext uri="{FF2B5EF4-FFF2-40B4-BE49-F238E27FC236}">
                <a16:creationId xmlns:a16="http://schemas.microsoft.com/office/drawing/2014/main" id="{950787AB-DFA7-431A-B23A-055970E8D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088" y="3017838"/>
            <a:ext cx="9940156" cy="369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44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EB038-1807-49A1-89BA-725B0AD9E020}"/>
              </a:ext>
            </a:extLst>
          </p:cNvPr>
          <p:cNvSpPr>
            <a:spLocks noGrp="1"/>
          </p:cNvSpPr>
          <p:nvPr>
            <p:ph idx="1"/>
          </p:nvPr>
        </p:nvSpPr>
        <p:spPr/>
        <p:txBody>
          <a:bodyPr/>
          <a:lstStyle/>
          <a:p>
            <a:r>
              <a:rPr lang="en-US" dirty="0"/>
              <a:t>Issue: 2D pin shapes </a:t>
            </a:r>
            <a:r>
              <a:rPr lang="en-US" dirty="0">
                <a:sym typeface="Wingdings" panose="05000000000000000000" pitchFamily="2" charset="2"/>
              </a:rPr>
              <a:t></a:t>
            </a:r>
            <a:r>
              <a:rPr lang="en-US" dirty="0"/>
              <a:t> extra complexity for legal pin access points</a:t>
            </a:r>
          </a:p>
          <a:p>
            <a:r>
              <a:rPr lang="en-US" dirty="0"/>
              <a:t>Solution:</a:t>
            </a:r>
          </a:p>
          <a:p>
            <a:pPr lvl="1"/>
            <a:r>
              <a:rPr lang="en-US" dirty="0"/>
              <a:t>Placement co-optimization: analysis and filtering “bad” cell master/abutments</a:t>
            </a:r>
          </a:p>
          <a:p>
            <a:pPr lvl="1"/>
            <a:r>
              <a:rPr lang="en-US" dirty="0"/>
              <a:t>Library preparation: enumeration of legal via locations</a:t>
            </a:r>
          </a:p>
        </p:txBody>
      </p:sp>
      <p:sp>
        <p:nvSpPr>
          <p:cNvPr id="3" name="Title 2">
            <a:extLst>
              <a:ext uri="{FF2B5EF4-FFF2-40B4-BE49-F238E27FC236}">
                <a16:creationId xmlns:a16="http://schemas.microsoft.com/office/drawing/2014/main" id="{14B4DAB5-8A35-491A-AEC9-96406F7839CD}"/>
              </a:ext>
            </a:extLst>
          </p:cNvPr>
          <p:cNvSpPr>
            <a:spLocks noGrp="1"/>
          </p:cNvSpPr>
          <p:nvPr>
            <p:ph type="title"/>
          </p:nvPr>
        </p:nvSpPr>
        <p:spPr/>
        <p:txBody>
          <a:bodyPr/>
          <a:lstStyle/>
          <a:p>
            <a:r>
              <a:rPr lang="en-US" dirty="0" err="1"/>
              <a:t>TritonRoute</a:t>
            </a:r>
            <a:r>
              <a:rPr lang="en-US" dirty="0"/>
              <a:t> Current Status: Pin Accessibility</a:t>
            </a:r>
          </a:p>
        </p:txBody>
      </p:sp>
      <p:pic>
        <p:nvPicPr>
          <p:cNvPr id="1026" name="Picture 2" descr="https://lh4.googleusercontent.com/PXeK9lqrsC7y5d_MjQOkckFbua6terZQmWRpxuI5cH3MhNCuNfqylV9rZfBdOoRxnKqQt-M2WxP1fabra5zHTLjiIARbfr37wABZKgwA4yBFv0Ow17QdfThz41PnU-PfLsPjKZxf">
            <a:extLst>
              <a:ext uri="{FF2B5EF4-FFF2-40B4-BE49-F238E27FC236}">
                <a16:creationId xmlns:a16="http://schemas.microsoft.com/office/drawing/2014/main" id="{E800692C-5818-4EEC-8542-DD4820F627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095" r="66448" b="11072"/>
          <a:stretch/>
        </p:blipFill>
        <p:spPr bwMode="auto">
          <a:xfrm>
            <a:off x="6816559" y="2840315"/>
            <a:ext cx="3669800" cy="3179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7iWDnL7V15A2b7fNayeFEMrd5WHS4qSF4Ouh0HM87CWB34ymM3iQiQdjfYPrzlb45tdXPt1veMfyTCfP1JYHUBxrXVbSrBGto0XqGckeJ-rZ7RDTtHFGRkW_acpz7UVTf8STYjd-">
            <a:extLst>
              <a:ext uri="{FF2B5EF4-FFF2-40B4-BE49-F238E27FC236}">
                <a16:creationId xmlns:a16="http://schemas.microsoft.com/office/drawing/2014/main" id="{CF00A459-D960-4951-B69C-D991DBDCE0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504" r="34473"/>
          <a:stretch/>
        </p:blipFill>
        <p:spPr bwMode="auto">
          <a:xfrm>
            <a:off x="1666226" y="2847520"/>
            <a:ext cx="3915875" cy="31794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3B7887-2DA4-4FFD-9DCD-4A643DA09F65}"/>
              </a:ext>
            </a:extLst>
          </p:cNvPr>
          <p:cNvSpPr txBox="1"/>
          <p:nvPr/>
        </p:nvSpPr>
        <p:spPr>
          <a:xfrm>
            <a:off x="1366963" y="6027003"/>
            <a:ext cx="4514403" cy="830997"/>
          </a:xfrm>
          <a:prstGeom prst="rect">
            <a:avLst/>
          </a:prstGeom>
          <a:noFill/>
        </p:spPr>
        <p:txBody>
          <a:bodyPr wrap="square" rtlCol="0">
            <a:spAutoFit/>
          </a:bodyPr>
          <a:lstStyle/>
          <a:p>
            <a:pPr algn="ctr"/>
            <a:r>
              <a:rPr lang="en-US" sz="2400" dirty="0"/>
              <a:t>Enumeration of legal pin access points for all standard cells</a:t>
            </a:r>
          </a:p>
        </p:txBody>
      </p:sp>
      <p:sp>
        <p:nvSpPr>
          <p:cNvPr id="8" name="TextBox 7">
            <a:extLst>
              <a:ext uri="{FF2B5EF4-FFF2-40B4-BE49-F238E27FC236}">
                <a16:creationId xmlns:a16="http://schemas.microsoft.com/office/drawing/2014/main" id="{D253A563-DD7A-4361-A244-ED44F9B4060B}"/>
              </a:ext>
            </a:extLst>
          </p:cNvPr>
          <p:cNvSpPr txBox="1"/>
          <p:nvPr/>
        </p:nvSpPr>
        <p:spPr>
          <a:xfrm>
            <a:off x="6951161" y="6211668"/>
            <a:ext cx="2803089" cy="461665"/>
          </a:xfrm>
          <a:prstGeom prst="rect">
            <a:avLst/>
          </a:prstGeom>
          <a:noFill/>
        </p:spPr>
        <p:txBody>
          <a:bodyPr wrap="square" rtlCol="0">
            <a:spAutoFit/>
          </a:bodyPr>
          <a:lstStyle/>
          <a:p>
            <a:pPr algn="ctr"/>
            <a:r>
              <a:rPr lang="en-US" sz="2400" dirty="0"/>
              <a:t>A legal pin access </a:t>
            </a:r>
          </a:p>
        </p:txBody>
      </p:sp>
      <p:sp>
        <p:nvSpPr>
          <p:cNvPr id="4" name="Oval 3">
            <a:extLst>
              <a:ext uri="{FF2B5EF4-FFF2-40B4-BE49-F238E27FC236}">
                <a16:creationId xmlns:a16="http://schemas.microsoft.com/office/drawing/2014/main" id="{F0F2A43E-A1F3-42C0-A10A-126D96A41F12}"/>
              </a:ext>
            </a:extLst>
          </p:cNvPr>
          <p:cNvSpPr/>
          <p:nvPr/>
        </p:nvSpPr>
        <p:spPr bwMode="auto">
          <a:xfrm>
            <a:off x="1992086" y="4871551"/>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9" name="Oval 8">
            <a:extLst>
              <a:ext uri="{FF2B5EF4-FFF2-40B4-BE49-F238E27FC236}">
                <a16:creationId xmlns:a16="http://schemas.microsoft.com/office/drawing/2014/main" id="{C08DDF30-0687-452E-AC4A-D76EABCD1757}"/>
              </a:ext>
            </a:extLst>
          </p:cNvPr>
          <p:cNvSpPr/>
          <p:nvPr/>
        </p:nvSpPr>
        <p:spPr bwMode="auto">
          <a:xfrm>
            <a:off x="3429711" y="4871551"/>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 name="Oval 9">
            <a:extLst>
              <a:ext uri="{FF2B5EF4-FFF2-40B4-BE49-F238E27FC236}">
                <a16:creationId xmlns:a16="http://schemas.microsoft.com/office/drawing/2014/main" id="{30F0C468-35ED-4198-8E8E-8FF6A54C53A1}"/>
              </a:ext>
            </a:extLst>
          </p:cNvPr>
          <p:cNvSpPr/>
          <p:nvPr/>
        </p:nvSpPr>
        <p:spPr bwMode="auto">
          <a:xfrm>
            <a:off x="4771147" y="4871551"/>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3" name="Oval 12">
            <a:extLst>
              <a:ext uri="{FF2B5EF4-FFF2-40B4-BE49-F238E27FC236}">
                <a16:creationId xmlns:a16="http://schemas.microsoft.com/office/drawing/2014/main" id="{F2A98868-41A3-41C5-88A1-E195C1853C4A}"/>
              </a:ext>
            </a:extLst>
          </p:cNvPr>
          <p:cNvSpPr/>
          <p:nvPr/>
        </p:nvSpPr>
        <p:spPr bwMode="auto">
          <a:xfrm>
            <a:off x="4773640" y="4258266"/>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4" name="Oval 13">
            <a:extLst>
              <a:ext uri="{FF2B5EF4-FFF2-40B4-BE49-F238E27FC236}">
                <a16:creationId xmlns:a16="http://schemas.microsoft.com/office/drawing/2014/main" id="{74FB9F0E-5F68-4F6E-A72A-3F9F629188B1}"/>
              </a:ext>
            </a:extLst>
          </p:cNvPr>
          <p:cNvSpPr/>
          <p:nvPr/>
        </p:nvSpPr>
        <p:spPr bwMode="auto">
          <a:xfrm>
            <a:off x="3429710" y="4258265"/>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5" name="Oval 14">
            <a:extLst>
              <a:ext uri="{FF2B5EF4-FFF2-40B4-BE49-F238E27FC236}">
                <a16:creationId xmlns:a16="http://schemas.microsoft.com/office/drawing/2014/main" id="{291BB3DD-80EB-4BDB-A2E1-95C30355B8D9}"/>
              </a:ext>
            </a:extLst>
          </p:cNvPr>
          <p:cNvSpPr/>
          <p:nvPr/>
        </p:nvSpPr>
        <p:spPr bwMode="auto">
          <a:xfrm>
            <a:off x="2094025" y="4258265"/>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8" name="Oval 17">
            <a:extLst>
              <a:ext uri="{FF2B5EF4-FFF2-40B4-BE49-F238E27FC236}">
                <a16:creationId xmlns:a16="http://schemas.microsoft.com/office/drawing/2014/main" id="{556A6628-6970-42E3-87B7-705579F85884}"/>
              </a:ext>
            </a:extLst>
          </p:cNvPr>
          <p:cNvSpPr/>
          <p:nvPr/>
        </p:nvSpPr>
        <p:spPr bwMode="auto">
          <a:xfrm>
            <a:off x="2031967" y="3532209"/>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9" name="Oval 18">
            <a:extLst>
              <a:ext uri="{FF2B5EF4-FFF2-40B4-BE49-F238E27FC236}">
                <a16:creationId xmlns:a16="http://schemas.microsoft.com/office/drawing/2014/main" id="{C0C52AE7-B6DB-4E6B-8C60-465FA77FAE16}"/>
              </a:ext>
            </a:extLst>
          </p:cNvPr>
          <p:cNvSpPr/>
          <p:nvPr/>
        </p:nvSpPr>
        <p:spPr bwMode="auto">
          <a:xfrm>
            <a:off x="2793771" y="3537653"/>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0" name="Oval 19">
            <a:extLst>
              <a:ext uri="{FF2B5EF4-FFF2-40B4-BE49-F238E27FC236}">
                <a16:creationId xmlns:a16="http://schemas.microsoft.com/office/drawing/2014/main" id="{3A428CA1-D3C3-408F-ACFD-843B17A442DE}"/>
              </a:ext>
            </a:extLst>
          </p:cNvPr>
          <p:cNvSpPr/>
          <p:nvPr/>
        </p:nvSpPr>
        <p:spPr bwMode="auto">
          <a:xfrm>
            <a:off x="3431398" y="3537653"/>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1" name="Oval 20">
            <a:extLst>
              <a:ext uri="{FF2B5EF4-FFF2-40B4-BE49-F238E27FC236}">
                <a16:creationId xmlns:a16="http://schemas.microsoft.com/office/drawing/2014/main" id="{96FD0DCF-129D-4E14-80CD-0FB93E4B91FD}"/>
              </a:ext>
            </a:extLst>
          </p:cNvPr>
          <p:cNvSpPr/>
          <p:nvPr/>
        </p:nvSpPr>
        <p:spPr bwMode="auto">
          <a:xfrm>
            <a:off x="4160801" y="3543097"/>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2" name="Oval 21">
            <a:extLst>
              <a:ext uri="{FF2B5EF4-FFF2-40B4-BE49-F238E27FC236}">
                <a16:creationId xmlns:a16="http://schemas.microsoft.com/office/drawing/2014/main" id="{2379D045-EDE3-4954-99A8-D65C5AD54F86}"/>
              </a:ext>
            </a:extLst>
          </p:cNvPr>
          <p:cNvSpPr/>
          <p:nvPr/>
        </p:nvSpPr>
        <p:spPr bwMode="auto">
          <a:xfrm>
            <a:off x="4798428" y="3561582"/>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3" name="Oval 22">
            <a:extLst>
              <a:ext uri="{FF2B5EF4-FFF2-40B4-BE49-F238E27FC236}">
                <a16:creationId xmlns:a16="http://schemas.microsoft.com/office/drawing/2014/main" id="{43513F6A-A598-46B8-AD18-7FB60189D921}"/>
              </a:ext>
            </a:extLst>
          </p:cNvPr>
          <p:cNvSpPr/>
          <p:nvPr/>
        </p:nvSpPr>
        <p:spPr bwMode="auto">
          <a:xfrm>
            <a:off x="5013277" y="2973754"/>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4" name="Oval 23">
            <a:extLst>
              <a:ext uri="{FF2B5EF4-FFF2-40B4-BE49-F238E27FC236}">
                <a16:creationId xmlns:a16="http://schemas.microsoft.com/office/drawing/2014/main" id="{BB411E93-858B-4585-B8E9-37C684CA1171}"/>
              </a:ext>
            </a:extLst>
          </p:cNvPr>
          <p:cNvSpPr/>
          <p:nvPr/>
        </p:nvSpPr>
        <p:spPr bwMode="auto">
          <a:xfrm>
            <a:off x="4387228" y="2955269"/>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5" name="Oval 24">
            <a:extLst>
              <a:ext uri="{FF2B5EF4-FFF2-40B4-BE49-F238E27FC236}">
                <a16:creationId xmlns:a16="http://schemas.microsoft.com/office/drawing/2014/main" id="{B8C86AAE-E911-4D3D-A531-C0BB0BF46958}"/>
              </a:ext>
            </a:extLst>
          </p:cNvPr>
          <p:cNvSpPr/>
          <p:nvPr/>
        </p:nvSpPr>
        <p:spPr bwMode="auto">
          <a:xfrm>
            <a:off x="3730979" y="2929577"/>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6" name="Oval 25">
            <a:extLst>
              <a:ext uri="{FF2B5EF4-FFF2-40B4-BE49-F238E27FC236}">
                <a16:creationId xmlns:a16="http://schemas.microsoft.com/office/drawing/2014/main" id="{8EA9BE22-B2CF-4DC0-A737-9C622BF56E89}"/>
              </a:ext>
            </a:extLst>
          </p:cNvPr>
          <p:cNvSpPr/>
          <p:nvPr/>
        </p:nvSpPr>
        <p:spPr bwMode="auto">
          <a:xfrm>
            <a:off x="3074730" y="2951348"/>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7" name="Oval 26">
            <a:extLst>
              <a:ext uri="{FF2B5EF4-FFF2-40B4-BE49-F238E27FC236}">
                <a16:creationId xmlns:a16="http://schemas.microsoft.com/office/drawing/2014/main" id="{86037F3C-1141-4058-821C-91D20952BDE0}"/>
              </a:ext>
            </a:extLst>
          </p:cNvPr>
          <p:cNvSpPr/>
          <p:nvPr/>
        </p:nvSpPr>
        <p:spPr bwMode="auto">
          <a:xfrm>
            <a:off x="2435633" y="2934787"/>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8" name="Oval 27">
            <a:extLst>
              <a:ext uri="{FF2B5EF4-FFF2-40B4-BE49-F238E27FC236}">
                <a16:creationId xmlns:a16="http://schemas.microsoft.com/office/drawing/2014/main" id="{6D5ECD42-3781-4B13-B156-71B193D79979}"/>
              </a:ext>
            </a:extLst>
          </p:cNvPr>
          <p:cNvSpPr/>
          <p:nvPr/>
        </p:nvSpPr>
        <p:spPr bwMode="auto">
          <a:xfrm>
            <a:off x="1779384" y="2934787"/>
            <a:ext cx="478971" cy="478971"/>
          </a:xfrm>
          <a:prstGeom prst="ellipse">
            <a:avLst/>
          </a:prstGeom>
          <a:no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642034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26"/>
                                        </p:tgtEl>
                                        <p:attrNameLst>
                                          <p:attrName>style.visibility</p:attrName>
                                        </p:attrNameLst>
                                      </p:cBhvr>
                                      <p:to>
                                        <p:strVal val="visible"/>
                                      </p:to>
                                    </p:set>
                                    <p:animEffect transition="in" filter="fade">
                                      <p:cBhvr>
                                        <p:cTn id="82" dur="500"/>
                                        <p:tgtEl>
                                          <p:spTgt spid="102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8" grpId="0"/>
      <p:bldP spid="4" grpId="0" animBg="1"/>
      <p:bldP spid="9" grpId="0" animBg="1"/>
      <p:bldP spid="10"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FAA56D-5E54-4611-8A87-6D8062BB7644}"/>
              </a:ext>
            </a:extLst>
          </p:cNvPr>
          <p:cNvSpPr>
            <a:spLocks noGrp="1"/>
          </p:cNvSpPr>
          <p:nvPr>
            <p:ph idx="1"/>
          </p:nvPr>
        </p:nvSpPr>
        <p:spPr/>
        <p:txBody>
          <a:bodyPr/>
          <a:lstStyle/>
          <a:p>
            <a:r>
              <a:rPr lang="en-US" dirty="0"/>
              <a:t>Large gap between the contest and real-world routing rules</a:t>
            </a:r>
          </a:p>
          <a:p>
            <a:pPr lvl="1"/>
            <a:r>
              <a:rPr lang="en-US" dirty="0"/>
              <a:t>ISPD18: 15 lines of M2 routing rules</a:t>
            </a:r>
          </a:p>
          <a:p>
            <a:pPr lvl="1"/>
            <a:r>
              <a:rPr lang="en-US" dirty="0"/>
              <a:t>28nm: ~80 lines of M2 routing rules</a:t>
            </a:r>
          </a:p>
          <a:p>
            <a:pPr lvl="1"/>
            <a:r>
              <a:rPr lang="en-US" dirty="0"/>
              <a:t>16nm: ~170 lines of M2 routing rules</a:t>
            </a:r>
          </a:p>
        </p:txBody>
      </p:sp>
      <p:sp>
        <p:nvSpPr>
          <p:cNvPr id="3" name="Title 2">
            <a:extLst>
              <a:ext uri="{FF2B5EF4-FFF2-40B4-BE49-F238E27FC236}">
                <a16:creationId xmlns:a16="http://schemas.microsoft.com/office/drawing/2014/main" id="{2D0724F7-C12E-4F75-B551-25335E449CBA}"/>
              </a:ext>
            </a:extLst>
          </p:cNvPr>
          <p:cNvSpPr>
            <a:spLocks noGrp="1"/>
          </p:cNvSpPr>
          <p:nvPr>
            <p:ph type="title"/>
          </p:nvPr>
        </p:nvSpPr>
        <p:spPr/>
        <p:txBody>
          <a:bodyPr/>
          <a:lstStyle/>
          <a:p>
            <a:r>
              <a:rPr lang="en-US" dirty="0" err="1"/>
              <a:t>TritonRoute</a:t>
            </a:r>
            <a:r>
              <a:rPr lang="en-US" dirty="0"/>
              <a:t> Prospects: Advanced-Node Rule Handling</a:t>
            </a:r>
          </a:p>
        </p:txBody>
      </p:sp>
      <p:graphicFrame>
        <p:nvGraphicFramePr>
          <p:cNvPr id="4" name="Table 3">
            <a:extLst>
              <a:ext uri="{FF2B5EF4-FFF2-40B4-BE49-F238E27FC236}">
                <a16:creationId xmlns:a16="http://schemas.microsoft.com/office/drawing/2014/main" id="{4046B682-F551-4FB4-874A-745F51BEC5D7}"/>
              </a:ext>
            </a:extLst>
          </p:cNvPr>
          <p:cNvGraphicFramePr>
            <a:graphicFrameLocks noGrp="1"/>
          </p:cNvGraphicFramePr>
          <p:nvPr>
            <p:extLst>
              <p:ext uri="{D42A27DB-BD31-4B8C-83A1-F6EECF244321}">
                <p14:modId xmlns:p14="http://schemas.microsoft.com/office/powerpoint/2010/main" val="3657468429"/>
              </p:ext>
            </p:extLst>
          </p:nvPr>
        </p:nvGraphicFramePr>
        <p:xfrm>
          <a:off x="1809578" y="2746175"/>
          <a:ext cx="8779130" cy="3779520"/>
        </p:xfrm>
        <a:graphic>
          <a:graphicData uri="http://schemas.openxmlformats.org/drawingml/2006/table">
            <a:tbl>
              <a:tblPr firstRow="1" bandRow="1">
                <a:tableStyleId>{5C22544A-7EE6-4342-B048-85BDC9FD1C3A}</a:tableStyleId>
              </a:tblPr>
              <a:tblGrid>
                <a:gridCol w="1816418">
                  <a:extLst>
                    <a:ext uri="{9D8B030D-6E8A-4147-A177-3AD203B41FA5}">
                      <a16:colId xmlns:a16="http://schemas.microsoft.com/office/drawing/2014/main" val="3474017036"/>
                    </a:ext>
                  </a:extLst>
                </a:gridCol>
                <a:gridCol w="1692847">
                  <a:extLst>
                    <a:ext uri="{9D8B030D-6E8A-4147-A177-3AD203B41FA5}">
                      <a16:colId xmlns:a16="http://schemas.microsoft.com/office/drawing/2014/main" val="1702105973"/>
                    </a:ext>
                  </a:extLst>
                </a:gridCol>
                <a:gridCol w="2618105">
                  <a:extLst>
                    <a:ext uri="{9D8B030D-6E8A-4147-A177-3AD203B41FA5}">
                      <a16:colId xmlns:a16="http://schemas.microsoft.com/office/drawing/2014/main" val="530585174"/>
                    </a:ext>
                  </a:extLst>
                </a:gridCol>
                <a:gridCol w="2651760">
                  <a:extLst>
                    <a:ext uri="{9D8B030D-6E8A-4147-A177-3AD203B41FA5}">
                      <a16:colId xmlns:a16="http://schemas.microsoft.com/office/drawing/2014/main" val="654588394"/>
                    </a:ext>
                  </a:extLst>
                </a:gridCol>
              </a:tblGrid>
              <a:tr h="370840">
                <a:tc>
                  <a:txBody>
                    <a:bodyPr/>
                    <a:lstStyle/>
                    <a:p>
                      <a:endParaRPr lang="en-US" sz="2000" dirty="0"/>
                    </a:p>
                  </a:txBody>
                  <a:tcPr/>
                </a:tc>
                <a:tc>
                  <a:txBody>
                    <a:bodyPr/>
                    <a:lstStyle/>
                    <a:p>
                      <a:r>
                        <a:rPr lang="en-US" sz="2000" dirty="0"/>
                        <a:t>ISPD18</a:t>
                      </a:r>
                    </a:p>
                  </a:txBody>
                  <a:tcPr/>
                </a:tc>
                <a:tc>
                  <a:txBody>
                    <a:bodyPr/>
                    <a:lstStyle/>
                    <a:p>
                      <a:r>
                        <a:rPr lang="en-US" sz="2000" dirty="0"/>
                        <a:t>28nm</a:t>
                      </a:r>
                    </a:p>
                  </a:txBody>
                  <a:tcPr/>
                </a:tc>
                <a:tc>
                  <a:txBody>
                    <a:bodyPr/>
                    <a:lstStyle/>
                    <a:p>
                      <a:r>
                        <a:rPr lang="en-US" sz="2000" dirty="0"/>
                        <a:t>16nm</a:t>
                      </a:r>
                    </a:p>
                  </a:txBody>
                  <a:tcPr/>
                </a:tc>
                <a:extLst>
                  <a:ext uri="{0D108BD9-81ED-4DB2-BD59-A6C34878D82A}">
                    <a16:rowId xmlns:a16="http://schemas.microsoft.com/office/drawing/2014/main" val="2063599150"/>
                  </a:ext>
                </a:extLst>
              </a:tr>
              <a:tr h="370840">
                <a:tc>
                  <a:txBody>
                    <a:bodyPr/>
                    <a:lstStyle/>
                    <a:p>
                      <a:r>
                        <a:rPr lang="en-US" sz="2000" dirty="0"/>
                        <a:t>EOL</a:t>
                      </a:r>
                    </a:p>
                  </a:txBody>
                  <a:tcPr/>
                </a:tc>
                <a:tc>
                  <a:txBody>
                    <a:bodyPr/>
                    <a:lstStyle/>
                    <a:p>
                      <a:r>
                        <a:rPr lang="en-US" sz="2000" dirty="0"/>
                        <a:t>One line rule</a:t>
                      </a:r>
                    </a:p>
                  </a:txBody>
                  <a:tcPr/>
                </a:tc>
                <a:tc>
                  <a:txBody>
                    <a:bodyPr/>
                    <a:lstStyle/>
                    <a:p>
                      <a:r>
                        <a:rPr lang="en-US" sz="2000" dirty="0"/>
                        <a:t>LEF58 EOL extension</a:t>
                      </a:r>
                    </a:p>
                  </a:txBody>
                  <a:tcPr/>
                </a:tc>
                <a:tc>
                  <a:txBody>
                    <a:bodyPr/>
                    <a:lstStyle/>
                    <a:p>
                      <a:r>
                        <a:rPr lang="en-US" sz="2000" dirty="0"/>
                        <a:t>&gt;3 LEF58 rules</a:t>
                      </a:r>
                    </a:p>
                  </a:txBody>
                  <a:tcPr/>
                </a:tc>
                <a:extLst>
                  <a:ext uri="{0D108BD9-81ED-4DB2-BD59-A6C34878D82A}">
                    <a16:rowId xmlns:a16="http://schemas.microsoft.com/office/drawing/2014/main" val="770179424"/>
                  </a:ext>
                </a:extLst>
              </a:tr>
              <a:tr h="370840">
                <a:tc>
                  <a:txBody>
                    <a:bodyPr/>
                    <a:lstStyle/>
                    <a:p>
                      <a:r>
                        <a:rPr lang="en-US" sz="2000" dirty="0"/>
                        <a:t>Spacing table</a:t>
                      </a:r>
                    </a:p>
                  </a:txBody>
                  <a:tcPr/>
                </a:tc>
                <a:tc>
                  <a:txBody>
                    <a:bodyPr/>
                    <a:lstStyle/>
                    <a:p>
                      <a:r>
                        <a:rPr lang="en-US" sz="2000" dirty="0"/>
                        <a:t>1D table</a:t>
                      </a:r>
                    </a:p>
                  </a:txBody>
                  <a:tcPr/>
                </a:tc>
                <a:tc>
                  <a:txBody>
                    <a:bodyPr/>
                    <a:lstStyle/>
                    <a:p>
                      <a:r>
                        <a:rPr lang="en-US" sz="2000" dirty="0"/>
                        <a:t>TWOWIDTH table</a:t>
                      </a:r>
                    </a:p>
                    <a:p>
                      <a:r>
                        <a:rPr lang="en-US" sz="2000" dirty="0"/>
                        <a:t>+ LEF58 2D table</a:t>
                      </a:r>
                    </a:p>
                  </a:txBody>
                  <a:tcPr/>
                </a:tc>
                <a:tc>
                  <a:txBody>
                    <a:bodyPr/>
                    <a:lstStyle/>
                    <a:p>
                      <a:r>
                        <a:rPr lang="en-US" sz="2000" dirty="0"/>
                        <a:t>&gt;3 LEF58 2D tables</a:t>
                      </a:r>
                    </a:p>
                  </a:txBody>
                  <a:tcPr/>
                </a:tc>
                <a:extLst>
                  <a:ext uri="{0D108BD9-81ED-4DB2-BD59-A6C34878D82A}">
                    <a16:rowId xmlns:a16="http://schemas.microsoft.com/office/drawing/2014/main" val="604398668"/>
                  </a:ext>
                </a:extLst>
              </a:tr>
              <a:tr h="370840">
                <a:tc>
                  <a:txBody>
                    <a:bodyPr/>
                    <a:lstStyle/>
                    <a:p>
                      <a:r>
                        <a:rPr lang="en-US" sz="2000" dirty="0"/>
                        <a:t>Other spacing</a:t>
                      </a:r>
                    </a:p>
                  </a:txBody>
                  <a:tcPr/>
                </a:tc>
                <a:tc>
                  <a:txBody>
                    <a:bodyPr/>
                    <a:lstStyle/>
                    <a:p>
                      <a:r>
                        <a:rPr lang="en-US" sz="2000" dirty="0"/>
                        <a:t>N/A</a:t>
                      </a:r>
                    </a:p>
                  </a:txBody>
                  <a:tcPr/>
                </a:tc>
                <a:tc>
                  <a:txBody>
                    <a:bodyPr/>
                    <a:lstStyle/>
                    <a:p>
                      <a:r>
                        <a:rPr lang="en-US" sz="2000" dirty="0"/>
                        <a:t>N/A</a:t>
                      </a:r>
                    </a:p>
                  </a:txBody>
                  <a:tcPr/>
                </a:tc>
                <a:tc>
                  <a:txBody>
                    <a:bodyPr/>
                    <a:lstStyle/>
                    <a:p>
                      <a:r>
                        <a:rPr lang="en-US" sz="2000" dirty="0"/>
                        <a:t>FORBIDDEN SPACING</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2000" dirty="0"/>
                        <a:t>ENCLOSURESPACING</a:t>
                      </a:r>
                    </a:p>
                  </a:txBody>
                  <a:tcPr/>
                </a:tc>
                <a:extLst>
                  <a:ext uri="{0D108BD9-81ED-4DB2-BD59-A6C34878D82A}">
                    <a16:rowId xmlns:a16="http://schemas.microsoft.com/office/drawing/2014/main" val="344329149"/>
                  </a:ext>
                </a:extLst>
              </a:tr>
              <a:tr h="370840">
                <a:tc>
                  <a:txBody>
                    <a:bodyPr/>
                    <a:lstStyle/>
                    <a:p>
                      <a:r>
                        <a:rPr lang="en-US" sz="2000" dirty="0"/>
                        <a:t>Min area</a:t>
                      </a:r>
                    </a:p>
                  </a:txBody>
                  <a:tcPr/>
                </a:tc>
                <a:tc>
                  <a:txBody>
                    <a:bodyPr/>
                    <a:lstStyle/>
                    <a:p>
                      <a:r>
                        <a:rPr lang="en-US" sz="2000" dirty="0"/>
                        <a:t>One line rule</a:t>
                      </a:r>
                    </a:p>
                  </a:txBody>
                  <a:tcPr/>
                </a:tc>
                <a:tc>
                  <a:txBody>
                    <a:bodyPr/>
                    <a:lstStyle/>
                    <a:p>
                      <a:r>
                        <a:rPr lang="en-US" sz="2000" dirty="0"/>
                        <a:t>LEF58 + ENCLOSED</a:t>
                      </a:r>
                    </a:p>
                  </a:txBody>
                  <a:tcPr/>
                </a:tc>
                <a:tc>
                  <a:txBody>
                    <a:bodyPr/>
                    <a:lstStyle/>
                    <a:p>
                      <a:r>
                        <a:rPr lang="en-US" sz="2000" dirty="0"/>
                        <a:t>&gt;3 LEF58 rules</a:t>
                      </a:r>
                    </a:p>
                  </a:txBody>
                  <a:tcPr/>
                </a:tc>
                <a:extLst>
                  <a:ext uri="{0D108BD9-81ED-4DB2-BD59-A6C34878D82A}">
                    <a16:rowId xmlns:a16="http://schemas.microsoft.com/office/drawing/2014/main" val="3262738441"/>
                  </a:ext>
                </a:extLst>
              </a:tr>
              <a:tr h="370840">
                <a:tc>
                  <a:txBody>
                    <a:bodyPr/>
                    <a:lstStyle/>
                    <a:p>
                      <a:r>
                        <a:rPr lang="en-US" sz="2000" dirty="0"/>
                        <a:t>Others</a:t>
                      </a:r>
                    </a:p>
                  </a:txBody>
                  <a:tcPr/>
                </a:tc>
                <a:tc>
                  <a:txBody>
                    <a:bodyPr/>
                    <a:lstStyle/>
                    <a:p>
                      <a:r>
                        <a:rPr lang="en-US" sz="2000" dirty="0"/>
                        <a:t>N/A</a:t>
                      </a:r>
                    </a:p>
                  </a:txBody>
                  <a:tcPr/>
                </a:tc>
                <a:tc>
                  <a:txBody>
                    <a:bodyPr/>
                    <a:lstStyle/>
                    <a:p>
                      <a:r>
                        <a:rPr lang="en-US" sz="2000" dirty="0"/>
                        <a:t>LEF58 MINIMUMCUT</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000" dirty="0"/>
                        <a:t>LEF58 MINIMUMCUT</a:t>
                      </a:r>
                    </a:p>
                  </a:txBody>
                  <a:tcPr/>
                </a:tc>
                <a:extLst>
                  <a:ext uri="{0D108BD9-81ED-4DB2-BD59-A6C34878D82A}">
                    <a16:rowId xmlns:a16="http://schemas.microsoft.com/office/drawing/2014/main" val="3572212566"/>
                  </a:ext>
                </a:extLst>
              </a:tr>
              <a:tr h="370840">
                <a:tc>
                  <a:txBody>
                    <a:bodyPr/>
                    <a:lstStyle/>
                    <a:p>
                      <a:endParaRPr lang="en-US" sz="2000"/>
                    </a:p>
                  </a:txBody>
                  <a:tcPr/>
                </a:tc>
                <a:tc>
                  <a:txBody>
                    <a:bodyPr/>
                    <a:lstStyle/>
                    <a:p>
                      <a:endParaRPr lang="en-US" sz="2000"/>
                    </a:p>
                  </a:txBody>
                  <a:tcPr/>
                </a:tc>
                <a:tc>
                  <a:txBody>
                    <a:bodyPr/>
                    <a:lstStyle/>
                    <a:p>
                      <a:r>
                        <a:rPr lang="en-US" sz="2000" dirty="0"/>
                        <a:t>Antenna</a:t>
                      </a:r>
                    </a:p>
                  </a:txBody>
                  <a:tcPr/>
                </a:tc>
                <a:tc>
                  <a:txBody>
                    <a:bodyPr/>
                    <a:lstStyle/>
                    <a:p>
                      <a:r>
                        <a:rPr lang="en-US" sz="2000" dirty="0"/>
                        <a:t>Antenna</a:t>
                      </a:r>
                    </a:p>
                  </a:txBody>
                  <a:tcPr/>
                </a:tc>
                <a:extLst>
                  <a:ext uri="{0D108BD9-81ED-4DB2-BD59-A6C34878D82A}">
                    <a16:rowId xmlns:a16="http://schemas.microsoft.com/office/drawing/2014/main" val="430068141"/>
                  </a:ext>
                </a:extLst>
              </a:tr>
              <a:tr h="370840">
                <a:tc>
                  <a:txBody>
                    <a:bodyPr/>
                    <a:lstStyle/>
                    <a:p>
                      <a:endParaRPr lang="en-US" sz="2000"/>
                    </a:p>
                  </a:txBody>
                  <a:tcPr/>
                </a:tc>
                <a:tc>
                  <a:txBody>
                    <a:bodyPr/>
                    <a:lstStyle/>
                    <a:p>
                      <a:endParaRPr lang="en-US" sz="2000"/>
                    </a:p>
                  </a:txBody>
                  <a:tcPr/>
                </a:tc>
                <a:tc>
                  <a:txBody>
                    <a:bodyPr/>
                    <a:lstStyle/>
                    <a:p>
                      <a:r>
                        <a:rPr lang="en-US" sz="2000" dirty="0"/>
                        <a:t>Etc.</a:t>
                      </a:r>
                    </a:p>
                  </a:txBody>
                  <a:tcPr/>
                </a:tc>
                <a:tc>
                  <a:txBody>
                    <a:bodyPr/>
                    <a:lstStyle/>
                    <a:p>
                      <a:r>
                        <a:rPr lang="en-US" sz="2000" dirty="0"/>
                        <a:t>Etc. </a:t>
                      </a:r>
                    </a:p>
                  </a:txBody>
                  <a:tcPr/>
                </a:tc>
                <a:extLst>
                  <a:ext uri="{0D108BD9-81ED-4DB2-BD59-A6C34878D82A}">
                    <a16:rowId xmlns:a16="http://schemas.microsoft.com/office/drawing/2014/main" val="4195574810"/>
                  </a:ext>
                </a:extLst>
              </a:tr>
            </a:tbl>
          </a:graphicData>
        </a:graphic>
      </p:graphicFrame>
      <p:sp>
        <p:nvSpPr>
          <p:cNvPr id="5" name="Rectangle 4">
            <a:extLst>
              <a:ext uri="{FF2B5EF4-FFF2-40B4-BE49-F238E27FC236}">
                <a16:creationId xmlns:a16="http://schemas.microsoft.com/office/drawing/2014/main" id="{6E40AACA-6E16-41EE-A69A-7A2444AB8962}"/>
              </a:ext>
            </a:extLst>
          </p:cNvPr>
          <p:cNvSpPr/>
          <p:nvPr/>
        </p:nvSpPr>
        <p:spPr bwMode="auto">
          <a:xfrm>
            <a:off x="1809578" y="3534770"/>
            <a:ext cx="8779130" cy="73697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6" name="Rectangle 5">
            <a:extLst>
              <a:ext uri="{FF2B5EF4-FFF2-40B4-BE49-F238E27FC236}">
                <a16:creationId xmlns:a16="http://schemas.microsoft.com/office/drawing/2014/main" id="{BF29EC84-2E64-4602-A657-8B12F7B46B29}"/>
              </a:ext>
            </a:extLst>
          </p:cNvPr>
          <p:cNvSpPr/>
          <p:nvPr/>
        </p:nvSpPr>
        <p:spPr bwMode="auto">
          <a:xfrm>
            <a:off x="5322626" y="4271749"/>
            <a:ext cx="5266081" cy="68238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275554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03B85-90E8-436A-AB2F-D9E79B2B594C}"/>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E7A4D0A2-335A-4C65-B595-1ADB1C8F411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883826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03B85-90E8-436A-AB2F-D9E79B2B594C}"/>
              </a:ext>
            </a:extLst>
          </p:cNvPr>
          <p:cNvSpPr>
            <a:spLocks noGrp="1"/>
          </p:cNvSpPr>
          <p:nvPr>
            <p:ph type="title"/>
          </p:nvPr>
        </p:nvSpPr>
        <p:spPr/>
        <p:txBody>
          <a:bodyPr/>
          <a:lstStyle/>
          <a:p>
            <a:r>
              <a:rPr lang="en-US" dirty="0"/>
              <a:t>BACKUP</a:t>
            </a:r>
          </a:p>
        </p:txBody>
      </p:sp>
      <p:sp>
        <p:nvSpPr>
          <p:cNvPr id="5" name="Text Placeholder 4">
            <a:extLst>
              <a:ext uri="{FF2B5EF4-FFF2-40B4-BE49-F238E27FC236}">
                <a16:creationId xmlns:a16="http://schemas.microsoft.com/office/drawing/2014/main" id="{E7A4D0A2-335A-4C65-B595-1ADB1C8F411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566539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31063F-693F-4F92-9075-3A4CC09B7064}"/>
              </a:ext>
            </a:extLst>
          </p:cNvPr>
          <p:cNvSpPr>
            <a:spLocks noGrp="1"/>
          </p:cNvSpPr>
          <p:nvPr>
            <p:ph idx="1"/>
          </p:nvPr>
        </p:nvSpPr>
        <p:spPr/>
        <p:txBody>
          <a:bodyPr/>
          <a:lstStyle/>
          <a:p>
            <a:r>
              <a:rPr lang="en-US" dirty="0"/>
              <a:t>Designs: 10 testcases</a:t>
            </a:r>
          </a:p>
          <a:p>
            <a:pPr lvl="1"/>
            <a:r>
              <a:rPr lang="en-US" dirty="0"/>
              <a:t>Up to 290K standard cells and 182K nets</a:t>
            </a:r>
          </a:p>
          <a:p>
            <a:pPr lvl="1"/>
            <a:r>
              <a:rPr lang="en-US" dirty="0"/>
              <a:t>Memory cells, power/macro blockages, off-track pins/IOs </a:t>
            </a:r>
          </a:p>
          <a:p>
            <a:r>
              <a:rPr lang="en-US" dirty="0"/>
              <a:t>Technology: 45nm and 32nm nodes</a:t>
            </a:r>
          </a:p>
          <a:p>
            <a:pPr lvl="1"/>
            <a:r>
              <a:rPr lang="en-US" dirty="0"/>
              <a:t>Multi-layer metal stack, two M1 pin-access directions, transition (huge) </a:t>
            </a:r>
            <a:r>
              <a:rPr lang="en-US" dirty="0" err="1"/>
              <a:t>vias</a:t>
            </a:r>
            <a:endParaRPr lang="en-US" dirty="0"/>
          </a:p>
          <a:p>
            <a:pPr lvl="1"/>
            <a:r>
              <a:rPr lang="en-US" dirty="0"/>
              <a:t>Design rules: spacing table, end-of-line spacing, cut spacing, min. area</a:t>
            </a:r>
          </a:p>
          <a:p>
            <a:r>
              <a:rPr lang="en-US" dirty="0"/>
              <a:t>Input: DEF/LEF, route guides</a:t>
            </a:r>
          </a:p>
          <a:p>
            <a:r>
              <a:rPr lang="en-US" dirty="0"/>
              <a:t>Output: initial detailed routed solution</a:t>
            </a:r>
          </a:p>
          <a:p>
            <a:r>
              <a:rPr lang="en-US" dirty="0"/>
              <a:t>Subject to: route guide honoring, connectivity constraints and design rules</a:t>
            </a:r>
          </a:p>
        </p:txBody>
      </p:sp>
      <p:sp>
        <p:nvSpPr>
          <p:cNvPr id="3" name="Title 2">
            <a:extLst>
              <a:ext uri="{FF2B5EF4-FFF2-40B4-BE49-F238E27FC236}">
                <a16:creationId xmlns:a16="http://schemas.microsoft.com/office/drawing/2014/main" id="{7079D3FF-8D4A-4909-81C9-D8AC1365810B}"/>
              </a:ext>
            </a:extLst>
          </p:cNvPr>
          <p:cNvSpPr>
            <a:spLocks noGrp="1"/>
          </p:cNvSpPr>
          <p:nvPr>
            <p:ph type="title"/>
          </p:nvPr>
        </p:nvSpPr>
        <p:spPr/>
        <p:txBody>
          <a:bodyPr/>
          <a:lstStyle/>
          <a:p>
            <a:r>
              <a:rPr lang="en-US" dirty="0"/>
              <a:t>ISPD-2018 Initial Detailed Routing Contest</a:t>
            </a:r>
          </a:p>
        </p:txBody>
      </p:sp>
    </p:spTree>
    <p:extLst>
      <p:ext uri="{BB962C8B-B14F-4D97-AF65-F5344CB8AC3E}">
        <p14:creationId xmlns:p14="http://schemas.microsoft.com/office/powerpoint/2010/main" val="1876078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C807ED1-E24B-451A-8CC4-1C68D1A94618}"/>
              </a:ext>
            </a:extLst>
          </p:cNvPr>
          <p:cNvPicPr>
            <a:picLocks noChangeAspect="1"/>
          </p:cNvPicPr>
          <p:nvPr/>
        </p:nvPicPr>
        <p:blipFill>
          <a:blip r:embed="rId3"/>
          <a:stretch>
            <a:fillRect/>
          </a:stretch>
        </p:blipFill>
        <p:spPr>
          <a:xfrm>
            <a:off x="8190559" y="922499"/>
            <a:ext cx="2627606" cy="2235102"/>
          </a:xfrm>
          <a:prstGeom prst="rect">
            <a:avLst/>
          </a:prstGeom>
        </p:spPr>
      </p:pic>
      <p:sp>
        <p:nvSpPr>
          <p:cNvPr id="3" name="Title 2">
            <a:extLst>
              <a:ext uri="{FF2B5EF4-FFF2-40B4-BE49-F238E27FC236}">
                <a16:creationId xmlns:a16="http://schemas.microsoft.com/office/drawing/2014/main" id="{2A5188B4-964C-4A18-AFED-0174F7ABD17C}"/>
              </a:ext>
            </a:extLst>
          </p:cNvPr>
          <p:cNvSpPr>
            <a:spLocks noGrp="1"/>
          </p:cNvSpPr>
          <p:nvPr>
            <p:ph type="title"/>
          </p:nvPr>
        </p:nvSpPr>
        <p:spPr/>
        <p:txBody>
          <a:bodyPr/>
          <a:lstStyle/>
          <a:p>
            <a:r>
              <a:rPr lang="en-US" dirty="0"/>
              <a:t>Background</a:t>
            </a:r>
          </a:p>
        </p:txBody>
      </p:sp>
      <p:sp>
        <p:nvSpPr>
          <p:cNvPr id="2" name="Content Placeholder 1">
            <a:extLst>
              <a:ext uri="{FF2B5EF4-FFF2-40B4-BE49-F238E27FC236}">
                <a16:creationId xmlns:a16="http://schemas.microsoft.com/office/drawing/2014/main" id="{5642F945-BCDE-4A39-8A18-118BFFAE9224}"/>
              </a:ext>
            </a:extLst>
          </p:cNvPr>
          <p:cNvSpPr>
            <a:spLocks noGrp="1"/>
          </p:cNvSpPr>
          <p:nvPr>
            <p:ph sz="half" idx="1"/>
          </p:nvPr>
        </p:nvSpPr>
        <p:spPr>
          <a:xfrm>
            <a:off x="228601" y="801688"/>
            <a:ext cx="6388099" cy="5884862"/>
          </a:xfrm>
        </p:spPr>
        <p:txBody>
          <a:bodyPr/>
          <a:lstStyle/>
          <a:p>
            <a:r>
              <a:rPr lang="en-US" dirty="0"/>
              <a:t>Routing challenges</a:t>
            </a:r>
          </a:p>
          <a:p>
            <a:pPr lvl="1"/>
            <a:r>
              <a:rPr lang="en-US" dirty="0"/>
              <a:t>Complex design rules</a:t>
            </a:r>
          </a:p>
          <a:p>
            <a:pPr lvl="1"/>
            <a:r>
              <a:rPr lang="en-US" dirty="0"/>
              <a:t>Enormous solution space</a:t>
            </a:r>
          </a:p>
          <a:p>
            <a:pPr lvl="1"/>
            <a:r>
              <a:rPr lang="en-US" dirty="0"/>
              <a:t>Physical and circuit considerations</a:t>
            </a:r>
          </a:p>
          <a:p>
            <a:r>
              <a:rPr lang="en-US" dirty="0"/>
              <a:t>Generic routing flow</a:t>
            </a:r>
          </a:p>
          <a:p>
            <a:pPr lvl="1"/>
            <a:r>
              <a:rPr lang="en-US" dirty="0"/>
              <a:t>Global routing</a:t>
            </a:r>
          </a:p>
          <a:p>
            <a:pPr lvl="1"/>
            <a:r>
              <a:rPr lang="en-US" dirty="0"/>
              <a:t>Detailed routing</a:t>
            </a:r>
          </a:p>
          <a:p>
            <a:pPr lvl="2"/>
            <a:r>
              <a:rPr lang="en-US" sz="2400" dirty="0"/>
              <a:t>Input: route guides = </a:t>
            </a:r>
            <a:r>
              <a:rPr lang="en-US" sz="2400" b="1" dirty="0">
                <a:solidFill>
                  <a:srgbClr val="FF0000"/>
                </a:solidFill>
              </a:rPr>
              <a:t>union of </a:t>
            </a:r>
            <a:r>
              <a:rPr lang="en-US" sz="2400" b="1" dirty="0" err="1">
                <a:solidFill>
                  <a:srgbClr val="FF0000"/>
                </a:solidFill>
              </a:rPr>
              <a:t>gcells</a:t>
            </a:r>
            <a:endParaRPr lang="en-US" sz="2400" b="1" dirty="0">
              <a:solidFill>
                <a:srgbClr val="FF0000"/>
              </a:solidFill>
            </a:endParaRPr>
          </a:p>
          <a:p>
            <a:pPr lvl="2"/>
            <a:r>
              <a:rPr lang="en-US" sz="2400" dirty="0"/>
              <a:t>Output: physical nets</a:t>
            </a:r>
          </a:p>
          <a:p>
            <a:pPr lvl="2"/>
            <a:r>
              <a:rPr lang="en-US" sz="2400" dirty="0"/>
              <a:t>Subject to: route guides honoring, design rule honoring</a:t>
            </a:r>
          </a:p>
          <a:p>
            <a:pPr lvl="1"/>
            <a:endParaRPr lang="en-US" dirty="0"/>
          </a:p>
        </p:txBody>
      </p:sp>
      <p:sp>
        <p:nvSpPr>
          <p:cNvPr id="6" name="TextBox 5">
            <a:extLst>
              <a:ext uri="{FF2B5EF4-FFF2-40B4-BE49-F238E27FC236}">
                <a16:creationId xmlns:a16="http://schemas.microsoft.com/office/drawing/2014/main" id="{D672B434-0D84-4CD3-B6B8-7FFB6839D4EE}"/>
              </a:ext>
            </a:extLst>
          </p:cNvPr>
          <p:cNvSpPr txBox="1"/>
          <p:nvPr/>
        </p:nvSpPr>
        <p:spPr>
          <a:xfrm>
            <a:off x="6282440" y="6029552"/>
            <a:ext cx="5930726" cy="461665"/>
          </a:xfrm>
          <a:prstGeom prst="rect">
            <a:avLst/>
          </a:prstGeom>
          <a:noFill/>
        </p:spPr>
        <p:txBody>
          <a:bodyPr wrap="none" rtlCol="0">
            <a:spAutoFit/>
          </a:bodyPr>
          <a:lstStyle/>
          <a:p>
            <a:r>
              <a:rPr lang="en-US" sz="2400" dirty="0"/>
              <a:t>http://www.ispd.cc/contests/18/index.htm</a:t>
            </a:r>
          </a:p>
        </p:txBody>
      </p:sp>
      <p:grpSp>
        <p:nvGrpSpPr>
          <p:cNvPr id="24" name="Group 23">
            <a:extLst>
              <a:ext uri="{FF2B5EF4-FFF2-40B4-BE49-F238E27FC236}">
                <a16:creationId xmlns:a16="http://schemas.microsoft.com/office/drawing/2014/main" id="{9C1B2B76-D890-4BA1-9205-00B1334F9580}"/>
              </a:ext>
            </a:extLst>
          </p:cNvPr>
          <p:cNvGrpSpPr/>
          <p:nvPr/>
        </p:nvGrpSpPr>
        <p:grpSpPr>
          <a:xfrm>
            <a:off x="8495427" y="1160145"/>
            <a:ext cx="1916272" cy="1858010"/>
            <a:chOff x="6921500" y="1574800"/>
            <a:chExt cx="1841500" cy="1689100"/>
          </a:xfrm>
        </p:grpSpPr>
        <p:cxnSp>
          <p:nvCxnSpPr>
            <p:cNvPr id="9" name="Straight Connector 8">
              <a:extLst>
                <a:ext uri="{FF2B5EF4-FFF2-40B4-BE49-F238E27FC236}">
                  <a16:creationId xmlns:a16="http://schemas.microsoft.com/office/drawing/2014/main" id="{A49A1071-A38C-4319-8521-881E51BDA750}"/>
                </a:ext>
              </a:extLst>
            </p:cNvPr>
            <p:cNvCxnSpPr/>
            <p:nvPr/>
          </p:nvCxnSpPr>
          <p:spPr bwMode="auto">
            <a:xfrm>
              <a:off x="6921500" y="1946565"/>
              <a:ext cx="1841500"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11" name="Straight Connector 10">
              <a:extLst>
                <a:ext uri="{FF2B5EF4-FFF2-40B4-BE49-F238E27FC236}">
                  <a16:creationId xmlns:a16="http://schemas.microsoft.com/office/drawing/2014/main" id="{8756C357-FCB7-46FC-B24C-070A903C2193}"/>
                </a:ext>
              </a:extLst>
            </p:cNvPr>
            <p:cNvCxnSpPr/>
            <p:nvPr/>
          </p:nvCxnSpPr>
          <p:spPr bwMode="auto">
            <a:xfrm>
              <a:off x="6921500" y="2225965"/>
              <a:ext cx="1841500"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12" name="Straight Connector 11">
              <a:extLst>
                <a:ext uri="{FF2B5EF4-FFF2-40B4-BE49-F238E27FC236}">
                  <a16:creationId xmlns:a16="http://schemas.microsoft.com/office/drawing/2014/main" id="{45B7E41E-9248-48FF-A8F2-DE1A2476A714}"/>
                </a:ext>
              </a:extLst>
            </p:cNvPr>
            <p:cNvCxnSpPr/>
            <p:nvPr/>
          </p:nvCxnSpPr>
          <p:spPr bwMode="auto">
            <a:xfrm>
              <a:off x="6921500" y="2515755"/>
              <a:ext cx="1841500"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C3127C15-5310-4F46-892A-BECF84A26038}"/>
                </a:ext>
              </a:extLst>
            </p:cNvPr>
            <p:cNvCxnSpPr/>
            <p:nvPr/>
          </p:nvCxnSpPr>
          <p:spPr bwMode="auto">
            <a:xfrm>
              <a:off x="6921500" y="2804391"/>
              <a:ext cx="1841500"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14" name="Straight Connector 13">
              <a:extLst>
                <a:ext uri="{FF2B5EF4-FFF2-40B4-BE49-F238E27FC236}">
                  <a16:creationId xmlns:a16="http://schemas.microsoft.com/office/drawing/2014/main" id="{84EC866D-CC10-420E-A820-68CE2E581BA4}"/>
                </a:ext>
              </a:extLst>
            </p:cNvPr>
            <p:cNvCxnSpPr/>
            <p:nvPr/>
          </p:nvCxnSpPr>
          <p:spPr bwMode="auto">
            <a:xfrm>
              <a:off x="6921500" y="3071091"/>
              <a:ext cx="1841500"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77352880-ED7B-4104-A340-6BCB47FECEEB}"/>
                </a:ext>
              </a:extLst>
            </p:cNvPr>
            <p:cNvCxnSpPr/>
            <p:nvPr/>
          </p:nvCxnSpPr>
          <p:spPr bwMode="auto">
            <a:xfrm>
              <a:off x="6921500" y="1739900"/>
              <a:ext cx="1841500"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59A0D1B0-EDD7-44D3-AE05-7CBCED7255C0}"/>
                </a:ext>
              </a:extLst>
            </p:cNvPr>
            <p:cNvCxnSpPr>
              <a:cxnSpLocks/>
            </p:cNvCxnSpPr>
            <p:nvPr/>
          </p:nvCxnSpPr>
          <p:spPr bwMode="auto">
            <a:xfrm>
              <a:off x="7049491" y="1574800"/>
              <a:ext cx="0" cy="168910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1E216006-3814-42C7-B293-D1F77EEF4240}"/>
                </a:ext>
              </a:extLst>
            </p:cNvPr>
            <p:cNvCxnSpPr>
              <a:cxnSpLocks/>
            </p:cNvCxnSpPr>
            <p:nvPr/>
          </p:nvCxnSpPr>
          <p:spPr bwMode="auto">
            <a:xfrm>
              <a:off x="7367486" y="1574800"/>
              <a:ext cx="0" cy="168910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4C973B56-3C79-49D8-AB0C-4325A4C3F672}"/>
                </a:ext>
              </a:extLst>
            </p:cNvPr>
            <p:cNvCxnSpPr>
              <a:cxnSpLocks/>
            </p:cNvCxnSpPr>
            <p:nvPr/>
          </p:nvCxnSpPr>
          <p:spPr bwMode="auto">
            <a:xfrm>
              <a:off x="7697192" y="1574800"/>
              <a:ext cx="0" cy="168910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21" name="Straight Connector 20">
              <a:extLst>
                <a:ext uri="{FF2B5EF4-FFF2-40B4-BE49-F238E27FC236}">
                  <a16:creationId xmlns:a16="http://schemas.microsoft.com/office/drawing/2014/main" id="{267A798E-5875-4020-A26B-22FCBA367D28}"/>
                </a:ext>
              </a:extLst>
            </p:cNvPr>
            <p:cNvCxnSpPr>
              <a:cxnSpLocks/>
            </p:cNvCxnSpPr>
            <p:nvPr/>
          </p:nvCxnSpPr>
          <p:spPr bwMode="auto">
            <a:xfrm>
              <a:off x="8013700" y="1574800"/>
              <a:ext cx="0" cy="168910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403DFE7C-5BDE-4956-AEC7-D18486743D3F}"/>
                </a:ext>
              </a:extLst>
            </p:cNvPr>
            <p:cNvCxnSpPr>
              <a:cxnSpLocks/>
            </p:cNvCxnSpPr>
            <p:nvPr/>
          </p:nvCxnSpPr>
          <p:spPr bwMode="auto">
            <a:xfrm>
              <a:off x="8342413" y="1574800"/>
              <a:ext cx="0" cy="168910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23" name="Straight Connector 22">
              <a:extLst>
                <a:ext uri="{FF2B5EF4-FFF2-40B4-BE49-F238E27FC236}">
                  <a16:creationId xmlns:a16="http://schemas.microsoft.com/office/drawing/2014/main" id="{85C78666-29F7-446A-9733-D79978E8C580}"/>
                </a:ext>
              </a:extLst>
            </p:cNvPr>
            <p:cNvCxnSpPr>
              <a:cxnSpLocks/>
            </p:cNvCxnSpPr>
            <p:nvPr/>
          </p:nvCxnSpPr>
          <p:spPr bwMode="auto">
            <a:xfrm>
              <a:off x="8659914" y="1574800"/>
              <a:ext cx="0" cy="1689100"/>
            </a:xfrm>
            <a:prstGeom prst="line">
              <a:avLst/>
            </a:prstGeom>
            <a:solidFill>
              <a:schemeClr val="accent1"/>
            </a:solidFill>
            <a:ln w="25400" cap="flat" cmpd="sng" algn="ctr">
              <a:solidFill>
                <a:schemeClr val="tx1"/>
              </a:solidFill>
              <a:prstDash val="sysDot"/>
              <a:round/>
              <a:headEnd type="none" w="med" len="med"/>
              <a:tailEnd type="none" w="med" len="med"/>
            </a:ln>
            <a:effectLst/>
          </p:spPr>
        </p:cxnSp>
      </p:grpSp>
      <p:pic>
        <p:nvPicPr>
          <p:cNvPr id="34" name="Picture 33">
            <a:extLst>
              <a:ext uri="{FF2B5EF4-FFF2-40B4-BE49-F238E27FC236}">
                <a16:creationId xmlns:a16="http://schemas.microsoft.com/office/drawing/2014/main" id="{DEEAE69F-52A2-4A51-91C3-149BFA73C9FD}"/>
              </a:ext>
            </a:extLst>
          </p:cNvPr>
          <p:cNvPicPr>
            <a:picLocks noChangeAspect="1"/>
          </p:cNvPicPr>
          <p:nvPr/>
        </p:nvPicPr>
        <p:blipFill>
          <a:blip r:embed="rId4"/>
          <a:stretch>
            <a:fillRect/>
          </a:stretch>
        </p:blipFill>
        <p:spPr>
          <a:xfrm>
            <a:off x="8301037" y="3670733"/>
            <a:ext cx="2305050" cy="2158365"/>
          </a:xfrm>
          <a:prstGeom prst="rect">
            <a:avLst/>
          </a:prstGeom>
        </p:spPr>
      </p:pic>
      <p:sp>
        <p:nvSpPr>
          <p:cNvPr id="35" name="TextBox 34">
            <a:extLst>
              <a:ext uri="{FF2B5EF4-FFF2-40B4-BE49-F238E27FC236}">
                <a16:creationId xmlns:a16="http://schemas.microsoft.com/office/drawing/2014/main" id="{F6830603-0D01-4FFE-A37F-74B023E65388}"/>
              </a:ext>
            </a:extLst>
          </p:cNvPr>
          <p:cNvSpPr txBox="1"/>
          <p:nvPr/>
        </p:nvSpPr>
        <p:spPr>
          <a:xfrm>
            <a:off x="10634819" y="1479048"/>
            <a:ext cx="801117" cy="461665"/>
          </a:xfrm>
          <a:prstGeom prst="rect">
            <a:avLst/>
          </a:prstGeom>
          <a:noFill/>
        </p:spPr>
        <p:txBody>
          <a:bodyPr wrap="none" rtlCol="0">
            <a:spAutoFit/>
          </a:bodyPr>
          <a:lstStyle/>
          <a:p>
            <a:r>
              <a:rPr lang="en-US" sz="2400" dirty="0" err="1"/>
              <a:t>gcell</a:t>
            </a:r>
            <a:endParaRPr lang="en-US" sz="2400" dirty="0"/>
          </a:p>
        </p:txBody>
      </p:sp>
      <p:sp>
        <p:nvSpPr>
          <p:cNvPr id="36" name="TextBox 35">
            <a:extLst>
              <a:ext uri="{FF2B5EF4-FFF2-40B4-BE49-F238E27FC236}">
                <a16:creationId xmlns:a16="http://schemas.microsoft.com/office/drawing/2014/main" id="{3337C504-ABA9-4278-92EB-9FE311C5711D}"/>
              </a:ext>
            </a:extLst>
          </p:cNvPr>
          <p:cNvSpPr txBox="1"/>
          <p:nvPr/>
        </p:nvSpPr>
        <p:spPr>
          <a:xfrm>
            <a:off x="9249425" y="4686455"/>
            <a:ext cx="2324547" cy="461665"/>
          </a:xfrm>
          <a:prstGeom prst="rect">
            <a:avLst/>
          </a:prstGeom>
          <a:noFill/>
        </p:spPr>
        <p:txBody>
          <a:bodyPr wrap="none" rtlCol="0">
            <a:spAutoFit/>
          </a:bodyPr>
          <a:lstStyle/>
          <a:p>
            <a:r>
              <a:rPr lang="en-US" sz="2400" dirty="0"/>
              <a:t>Blockage-aware</a:t>
            </a:r>
          </a:p>
        </p:txBody>
      </p:sp>
      <p:sp>
        <p:nvSpPr>
          <p:cNvPr id="37" name="Oval 36">
            <a:extLst>
              <a:ext uri="{FF2B5EF4-FFF2-40B4-BE49-F238E27FC236}">
                <a16:creationId xmlns:a16="http://schemas.microsoft.com/office/drawing/2014/main" id="{5DEBEA23-938F-4A32-AE74-CC1E8313F37C}"/>
              </a:ext>
            </a:extLst>
          </p:cNvPr>
          <p:cNvSpPr/>
          <p:nvPr/>
        </p:nvSpPr>
        <p:spPr bwMode="auto">
          <a:xfrm>
            <a:off x="8649949" y="4910634"/>
            <a:ext cx="745928" cy="509478"/>
          </a:xfrm>
          <a:prstGeom prst="ellipse">
            <a:avLst/>
          </a:prstGeom>
          <a:noFill/>
          <a:ln w="38100"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21993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35" grpId="0"/>
      <p:bldP spid="36" grpId="0"/>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81675-423B-4B45-BC5A-618BB674D4BF}"/>
              </a:ext>
            </a:extLst>
          </p:cNvPr>
          <p:cNvSpPr>
            <a:spLocks noGrp="1"/>
          </p:cNvSpPr>
          <p:nvPr>
            <p:ph type="title"/>
          </p:nvPr>
        </p:nvSpPr>
        <p:spPr/>
        <p:txBody>
          <a:bodyPr/>
          <a:lstStyle/>
          <a:p>
            <a:r>
              <a:rPr lang="en-US" dirty="0"/>
              <a:t>Previous Works</a:t>
            </a:r>
          </a:p>
        </p:txBody>
      </p:sp>
      <p:sp>
        <p:nvSpPr>
          <p:cNvPr id="2" name="Content Placeholder 1">
            <a:extLst>
              <a:ext uri="{FF2B5EF4-FFF2-40B4-BE49-F238E27FC236}">
                <a16:creationId xmlns:a16="http://schemas.microsoft.com/office/drawing/2014/main" id="{C32F647D-61F0-4EC3-A829-539C9A30FC20}"/>
              </a:ext>
            </a:extLst>
          </p:cNvPr>
          <p:cNvSpPr>
            <a:spLocks noGrp="1"/>
          </p:cNvSpPr>
          <p:nvPr>
            <p:ph sz="half" idx="1"/>
          </p:nvPr>
        </p:nvSpPr>
        <p:spPr/>
        <p:txBody>
          <a:bodyPr/>
          <a:lstStyle/>
          <a:p>
            <a:r>
              <a:rPr lang="en-US" dirty="0"/>
              <a:t>Fundamental algorithms</a:t>
            </a:r>
          </a:p>
          <a:p>
            <a:pPr lvl="1"/>
            <a:r>
              <a:rPr lang="en-US" dirty="0"/>
              <a:t>Lee’s algorithm</a:t>
            </a:r>
          </a:p>
          <a:p>
            <a:pPr lvl="1"/>
            <a:r>
              <a:rPr lang="en-US" dirty="0"/>
              <a:t>A* search</a:t>
            </a:r>
          </a:p>
          <a:p>
            <a:pPr lvl="1"/>
            <a:r>
              <a:rPr lang="en-US" dirty="0" err="1"/>
              <a:t>Ripup</a:t>
            </a:r>
            <a:r>
              <a:rPr lang="en-US" dirty="0"/>
              <a:t>-and-reroute paradigm</a:t>
            </a:r>
          </a:p>
        </p:txBody>
      </p:sp>
      <p:sp>
        <p:nvSpPr>
          <p:cNvPr id="5" name="Content Placeholder 4">
            <a:extLst>
              <a:ext uri="{FF2B5EF4-FFF2-40B4-BE49-F238E27FC236}">
                <a16:creationId xmlns:a16="http://schemas.microsoft.com/office/drawing/2014/main" id="{2890990B-C45E-41A0-B928-6079CCECCF5A}"/>
              </a:ext>
            </a:extLst>
          </p:cNvPr>
          <p:cNvSpPr>
            <a:spLocks noGrp="1"/>
          </p:cNvSpPr>
          <p:nvPr>
            <p:ph sz="half" idx="2"/>
          </p:nvPr>
        </p:nvSpPr>
        <p:spPr/>
        <p:txBody>
          <a:bodyPr/>
          <a:lstStyle/>
          <a:p>
            <a:r>
              <a:rPr lang="en-US" dirty="0"/>
              <a:t>Recent publications</a:t>
            </a:r>
          </a:p>
          <a:p>
            <a:pPr lvl="1"/>
            <a:r>
              <a:rPr lang="en-US" dirty="0" err="1"/>
              <a:t>Gridless</a:t>
            </a:r>
            <a:r>
              <a:rPr lang="en-US" dirty="0"/>
              <a:t> pin access [Nieberg11]</a:t>
            </a:r>
          </a:p>
          <a:p>
            <a:pPr lvl="1"/>
            <a:r>
              <a:rPr lang="en-US" dirty="0"/>
              <a:t>Pin-access planning in SADP [Xu16]</a:t>
            </a:r>
          </a:p>
          <a:p>
            <a:pPr lvl="1"/>
            <a:r>
              <a:rPr lang="en-US" dirty="0"/>
              <a:t>SADP routing scheme [Ding17][Du13][Gao12][Liu16]</a:t>
            </a:r>
          </a:p>
          <a:p>
            <a:pPr lvl="1"/>
            <a:r>
              <a:rPr lang="en-US" dirty="0"/>
              <a:t>Flow-based optimal routing [Han15]</a:t>
            </a:r>
          </a:p>
          <a:p>
            <a:pPr lvl="1"/>
            <a:r>
              <a:rPr lang="en-US" dirty="0" err="1"/>
              <a:t>RegularRoute</a:t>
            </a:r>
            <a:r>
              <a:rPr lang="en-US" dirty="0"/>
              <a:t> / </a:t>
            </a:r>
            <a:r>
              <a:rPr lang="en-US" dirty="0" err="1"/>
              <a:t>BonnRoute</a:t>
            </a:r>
            <a:endParaRPr lang="en-US" dirty="0"/>
          </a:p>
          <a:p>
            <a:pPr lvl="1"/>
            <a:endParaRPr lang="en-US" dirty="0"/>
          </a:p>
          <a:p>
            <a:endParaRPr lang="en-US" dirty="0"/>
          </a:p>
        </p:txBody>
      </p:sp>
      <p:sp>
        <p:nvSpPr>
          <p:cNvPr id="4" name="TextBox 3">
            <a:extLst>
              <a:ext uri="{FF2B5EF4-FFF2-40B4-BE49-F238E27FC236}">
                <a16:creationId xmlns:a16="http://schemas.microsoft.com/office/drawing/2014/main" id="{469D887E-0950-4AA7-B584-9CE486EAEF3A}"/>
              </a:ext>
            </a:extLst>
          </p:cNvPr>
          <p:cNvSpPr txBox="1"/>
          <p:nvPr/>
        </p:nvSpPr>
        <p:spPr bwMode="auto">
          <a:xfrm>
            <a:off x="893136" y="4142317"/>
            <a:ext cx="10770780" cy="2341170"/>
          </a:xfrm>
          <a:prstGeom prst="rect">
            <a:avLst/>
          </a:prstGeom>
          <a:solidFill>
            <a:srgbClr val="C0504D">
              <a:alpha val="32000"/>
            </a:srgbClr>
          </a:solidFill>
          <a:ln w="25400" cap="flat" cmpd="sng" algn="ctr">
            <a:solidFill>
              <a:srgbClr val="C0504D"/>
            </a:solidFill>
            <a:prstDash val="solid"/>
          </a:ln>
          <a:effectLst/>
        </p:spPr>
        <p:txBody>
          <a:bodyPr/>
          <a:lstStyle/>
          <a:p>
            <a:pPr>
              <a:lnSpc>
                <a:spcPct val="85000"/>
              </a:lnSpc>
              <a:defRPr/>
            </a:pPr>
            <a:r>
              <a:rPr lang="en-US" sz="2800" kern="0" dirty="0">
                <a:solidFill>
                  <a:prstClr val="black"/>
                </a:solidFill>
                <a:latin typeface="Calibri"/>
                <a:cs typeface="Arial" pitchFamily="34" charset="0"/>
              </a:rPr>
              <a:t>Our work: </a:t>
            </a:r>
          </a:p>
          <a:p>
            <a:pPr marL="514350" indent="-514350">
              <a:lnSpc>
                <a:spcPct val="85000"/>
              </a:lnSpc>
              <a:buAutoNum type="romanLcParenBoth"/>
              <a:defRPr/>
            </a:pPr>
            <a:r>
              <a:rPr lang="en-US" sz="2800" kern="0" dirty="0">
                <a:solidFill>
                  <a:prstClr val="black"/>
                </a:solidFill>
                <a:latin typeface="Calibri"/>
                <a:cs typeface="Arial" pitchFamily="34" charset="0"/>
              </a:rPr>
              <a:t>Parallel MILP-based panel routing scheme for each layer (intra-layer parallel routing)</a:t>
            </a:r>
          </a:p>
          <a:p>
            <a:pPr marL="514350" indent="-514350">
              <a:lnSpc>
                <a:spcPct val="85000"/>
              </a:lnSpc>
              <a:buAutoNum type="romanLcParenBoth"/>
              <a:defRPr/>
            </a:pPr>
            <a:r>
              <a:rPr lang="en-US" sz="2800" kern="0" dirty="0">
                <a:solidFill>
                  <a:prstClr val="black"/>
                </a:solidFill>
                <a:latin typeface="Calibri"/>
                <a:cs typeface="Arial" pitchFamily="34" charset="0"/>
              </a:rPr>
              <a:t>Sequential layer by layer routing (inter-layer sequential routing)</a:t>
            </a:r>
          </a:p>
          <a:p>
            <a:pPr marL="514350" indent="-514350">
              <a:lnSpc>
                <a:spcPct val="85000"/>
              </a:lnSpc>
              <a:buAutoNum type="romanLcParenBoth"/>
              <a:defRPr/>
            </a:pPr>
            <a:r>
              <a:rPr lang="en-US" sz="2800" kern="0" dirty="0">
                <a:solidFill>
                  <a:prstClr val="black"/>
                </a:solidFill>
                <a:latin typeface="Calibri"/>
                <a:cs typeface="Arial" pitchFamily="34" charset="0"/>
              </a:rPr>
              <a:t>Comprehends connectivity and design rule constraints</a:t>
            </a:r>
          </a:p>
        </p:txBody>
      </p:sp>
    </p:spTree>
    <p:extLst>
      <p:ext uri="{BB962C8B-B14F-4D97-AF65-F5344CB8AC3E}">
        <p14:creationId xmlns:p14="http://schemas.microsoft.com/office/powerpoint/2010/main" val="2833387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FF3C84-EECD-49C2-A311-FFA0E093C757}"/>
              </a:ext>
            </a:extLst>
          </p:cNvPr>
          <p:cNvSpPr>
            <a:spLocks noGrp="1"/>
          </p:cNvSpPr>
          <p:nvPr>
            <p:ph idx="1"/>
          </p:nvPr>
        </p:nvSpPr>
        <p:spPr/>
        <p:txBody>
          <a:bodyPr/>
          <a:lstStyle/>
          <a:p>
            <a:r>
              <a:rPr lang="en-US" dirty="0"/>
              <a:t>Route guides for each net are connected</a:t>
            </a:r>
          </a:p>
        </p:txBody>
      </p:sp>
      <p:sp>
        <p:nvSpPr>
          <p:cNvPr id="3" name="Title 2">
            <a:extLst>
              <a:ext uri="{FF2B5EF4-FFF2-40B4-BE49-F238E27FC236}">
                <a16:creationId xmlns:a16="http://schemas.microsoft.com/office/drawing/2014/main" id="{E108CDC3-0B2B-4F97-9DC8-DC4BC54F95A5}"/>
              </a:ext>
            </a:extLst>
          </p:cNvPr>
          <p:cNvSpPr>
            <a:spLocks noGrp="1"/>
          </p:cNvSpPr>
          <p:nvPr>
            <p:ph type="title"/>
          </p:nvPr>
        </p:nvSpPr>
        <p:spPr/>
        <p:txBody>
          <a:bodyPr/>
          <a:lstStyle/>
          <a:p>
            <a:r>
              <a:rPr lang="en-US" dirty="0"/>
              <a:t>Connectivity</a:t>
            </a:r>
          </a:p>
        </p:txBody>
      </p:sp>
      <p:grpSp>
        <p:nvGrpSpPr>
          <p:cNvPr id="4" name="Group 3">
            <a:extLst>
              <a:ext uri="{FF2B5EF4-FFF2-40B4-BE49-F238E27FC236}">
                <a16:creationId xmlns:a16="http://schemas.microsoft.com/office/drawing/2014/main" id="{65E5591C-0BCE-4B13-A972-32EE8AA4E36F}"/>
              </a:ext>
            </a:extLst>
          </p:cNvPr>
          <p:cNvGrpSpPr/>
          <p:nvPr/>
        </p:nvGrpSpPr>
        <p:grpSpPr>
          <a:xfrm>
            <a:off x="1934096" y="1875910"/>
            <a:ext cx="9203951" cy="4619598"/>
            <a:chOff x="948107" y="712229"/>
            <a:chExt cx="10948689" cy="5495315"/>
          </a:xfrm>
        </p:grpSpPr>
        <p:sp>
          <p:nvSpPr>
            <p:cNvPr id="5" name="Rectangle 4">
              <a:extLst>
                <a:ext uri="{FF2B5EF4-FFF2-40B4-BE49-F238E27FC236}">
                  <a16:creationId xmlns:a16="http://schemas.microsoft.com/office/drawing/2014/main" id="{85EFDABD-6DF3-4D11-B035-7B4694F7980F}"/>
                </a:ext>
              </a:extLst>
            </p:cNvPr>
            <p:cNvSpPr/>
            <p:nvPr/>
          </p:nvSpPr>
          <p:spPr>
            <a:xfrm>
              <a:off x="3232880" y="1814006"/>
              <a:ext cx="457200" cy="457200"/>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a:extLst>
                <a:ext uri="{FF2B5EF4-FFF2-40B4-BE49-F238E27FC236}">
                  <a16:creationId xmlns:a16="http://schemas.microsoft.com/office/drawing/2014/main" id="{F874E3EA-B670-40FD-9FC1-313E4BB79029}"/>
                </a:ext>
              </a:extLst>
            </p:cNvPr>
            <p:cNvSpPr/>
            <p:nvPr/>
          </p:nvSpPr>
          <p:spPr>
            <a:xfrm>
              <a:off x="2318480" y="4100006"/>
              <a:ext cx="457200" cy="457200"/>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6">
              <a:extLst>
                <a:ext uri="{FF2B5EF4-FFF2-40B4-BE49-F238E27FC236}">
                  <a16:creationId xmlns:a16="http://schemas.microsoft.com/office/drawing/2014/main" id="{B75FFE3F-0969-4C03-98F5-E2E1F3E29C14}"/>
                </a:ext>
              </a:extLst>
            </p:cNvPr>
            <p:cNvSpPr/>
            <p:nvPr/>
          </p:nvSpPr>
          <p:spPr>
            <a:xfrm>
              <a:off x="4604480" y="1356806"/>
              <a:ext cx="457200" cy="914400"/>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E62089A7-5646-474F-B9BF-47BADD94F71B}"/>
                </a:ext>
              </a:extLst>
            </p:cNvPr>
            <p:cNvSpPr/>
            <p:nvPr/>
          </p:nvSpPr>
          <p:spPr>
            <a:xfrm>
              <a:off x="4147280" y="4100006"/>
              <a:ext cx="457200" cy="457200"/>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9796B4BC-642F-4A6F-A32D-660C1FD7F821}"/>
                </a:ext>
              </a:extLst>
            </p:cNvPr>
            <p:cNvSpPr/>
            <p:nvPr/>
          </p:nvSpPr>
          <p:spPr>
            <a:xfrm>
              <a:off x="1798820" y="712229"/>
              <a:ext cx="4182256" cy="41822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8BFD3959-B1EE-44F3-9F78-A840635A1742}"/>
                </a:ext>
              </a:extLst>
            </p:cNvPr>
            <p:cNvSpPr/>
            <p:nvPr/>
          </p:nvSpPr>
          <p:spPr>
            <a:xfrm>
              <a:off x="6615659" y="712229"/>
              <a:ext cx="4182256" cy="41822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a:extLst>
                <a:ext uri="{FF2B5EF4-FFF2-40B4-BE49-F238E27FC236}">
                  <a16:creationId xmlns:a16="http://schemas.microsoft.com/office/drawing/2014/main" id="{856B5840-043A-4F31-A4E8-225FBD8EE97B}"/>
                </a:ext>
              </a:extLst>
            </p:cNvPr>
            <p:cNvSpPr/>
            <p:nvPr/>
          </p:nvSpPr>
          <p:spPr>
            <a:xfrm>
              <a:off x="2318480" y="4092729"/>
              <a:ext cx="2286000" cy="457200"/>
            </a:xfrm>
            <a:prstGeom prst="rect">
              <a:avLst/>
            </a:prstGeom>
            <a:solidFill>
              <a:srgbClr val="FF00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C979D31E-6D87-49BE-B99C-8DCE8675BB44}"/>
                </a:ext>
              </a:extLst>
            </p:cNvPr>
            <p:cNvSpPr/>
            <p:nvPr/>
          </p:nvSpPr>
          <p:spPr>
            <a:xfrm>
              <a:off x="2318480" y="1806729"/>
              <a:ext cx="2743200" cy="457200"/>
            </a:xfrm>
            <a:prstGeom prst="rect">
              <a:avLst/>
            </a:prstGeom>
            <a:solidFill>
              <a:srgbClr val="FF00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ectangle 12">
              <a:extLst>
                <a:ext uri="{FF2B5EF4-FFF2-40B4-BE49-F238E27FC236}">
                  <a16:creationId xmlns:a16="http://schemas.microsoft.com/office/drawing/2014/main" id="{7586154E-9FB6-4C06-AE38-E84D76256037}"/>
                </a:ext>
              </a:extLst>
            </p:cNvPr>
            <p:cNvSpPr/>
            <p:nvPr/>
          </p:nvSpPr>
          <p:spPr>
            <a:xfrm>
              <a:off x="2318480" y="1814006"/>
              <a:ext cx="457200" cy="2743200"/>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Oval 13">
              <a:extLst>
                <a:ext uri="{FF2B5EF4-FFF2-40B4-BE49-F238E27FC236}">
                  <a16:creationId xmlns:a16="http://schemas.microsoft.com/office/drawing/2014/main" id="{0371EE7F-5FF4-4FE4-999E-2E0C7954AE20}"/>
                </a:ext>
              </a:extLst>
            </p:cNvPr>
            <p:cNvSpPr/>
            <p:nvPr/>
          </p:nvSpPr>
          <p:spPr>
            <a:xfrm>
              <a:off x="4895442" y="1400478"/>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a:extLst>
                <a:ext uri="{FF2B5EF4-FFF2-40B4-BE49-F238E27FC236}">
                  <a16:creationId xmlns:a16="http://schemas.microsoft.com/office/drawing/2014/main" id="{D214FA8F-E264-41AE-BA24-2FB59B54F382}"/>
                </a:ext>
              </a:extLst>
            </p:cNvPr>
            <p:cNvSpPr/>
            <p:nvPr/>
          </p:nvSpPr>
          <p:spPr>
            <a:xfrm>
              <a:off x="2403184" y="4328606"/>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a:extLst>
                <a:ext uri="{FF2B5EF4-FFF2-40B4-BE49-F238E27FC236}">
                  <a16:creationId xmlns:a16="http://schemas.microsoft.com/office/drawing/2014/main" id="{BC4A6241-263B-4B03-9DDD-9ED5136BCD8C}"/>
                </a:ext>
              </a:extLst>
            </p:cNvPr>
            <p:cNvSpPr/>
            <p:nvPr/>
          </p:nvSpPr>
          <p:spPr>
            <a:xfrm>
              <a:off x="4324609" y="4325603"/>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Oval 16">
              <a:extLst>
                <a:ext uri="{FF2B5EF4-FFF2-40B4-BE49-F238E27FC236}">
                  <a16:creationId xmlns:a16="http://schemas.microsoft.com/office/drawing/2014/main" id="{1A054568-86B4-4B89-8800-10C100192863}"/>
                </a:ext>
              </a:extLst>
            </p:cNvPr>
            <p:cNvSpPr/>
            <p:nvPr/>
          </p:nvSpPr>
          <p:spPr>
            <a:xfrm>
              <a:off x="3411776" y="1970658"/>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extBox 17">
              <a:extLst>
                <a:ext uri="{FF2B5EF4-FFF2-40B4-BE49-F238E27FC236}">
                  <a16:creationId xmlns:a16="http://schemas.microsoft.com/office/drawing/2014/main" id="{C359FA82-938A-4F4D-88F1-4025F71D007E}"/>
                </a:ext>
              </a:extLst>
            </p:cNvPr>
            <p:cNvSpPr txBox="1"/>
            <p:nvPr/>
          </p:nvSpPr>
          <p:spPr>
            <a:xfrm>
              <a:off x="4574857" y="4149275"/>
              <a:ext cx="402732" cy="475957"/>
            </a:xfrm>
            <a:prstGeom prst="rect">
              <a:avLst/>
            </a:prstGeom>
            <a:noFill/>
          </p:spPr>
          <p:txBody>
            <a:bodyPr wrap="none" rtlCol="0">
              <a:spAutoFit/>
            </a:bodyPr>
            <a:lstStyle/>
            <a:p>
              <a:r>
                <a:rPr lang="en-US" sz="2000" dirty="0"/>
                <a:t>A</a:t>
              </a:r>
            </a:p>
          </p:txBody>
        </p:sp>
        <p:sp>
          <p:nvSpPr>
            <p:cNvPr id="19" name="TextBox 18">
              <a:extLst>
                <a:ext uri="{FF2B5EF4-FFF2-40B4-BE49-F238E27FC236}">
                  <a16:creationId xmlns:a16="http://schemas.microsoft.com/office/drawing/2014/main" id="{802715DE-063E-4682-8889-41359465D436}"/>
                </a:ext>
              </a:extLst>
            </p:cNvPr>
            <p:cNvSpPr txBox="1"/>
            <p:nvPr/>
          </p:nvSpPr>
          <p:spPr>
            <a:xfrm>
              <a:off x="1993673" y="4140350"/>
              <a:ext cx="398918" cy="475957"/>
            </a:xfrm>
            <a:prstGeom prst="rect">
              <a:avLst/>
            </a:prstGeom>
            <a:noFill/>
          </p:spPr>
          <p:txBody>
            <a:bodyPr wrap="none" rtlCol="0">
              <a:spAutoFit/>
            </a:bodyPr>
            <a:lstStyle/>
            <a:p>
              <a:r>
                <a:rPr lang="en-US" sz="2000" dirty="0"/>
                <a:t>B</a:t>
              </a:r>
            </a:p>
          </p:txBody>
        </p:sp>
        <p:sp>
          <p:nvSpPr>
            <p:cNvPr id="20" name="TextBox 19">
              <a:extLst>
                <a:ext uri="{FF2B5EF4-FFF2-40B4-BE49-F238E27FC236}">
                  <a16:creationId xmlns:a16="http://schemas.microsoft.com/office/drawing/2014/main" id="{C70EEB89-B5CC-47B1-B5D3-5BEB34768F54}"/>
                </a:ext>
              </a:extLst>
            </p:cNvPr>
            <p:cNvSpPr txBox="1"/>
            <p:nvPr/>
          </p:nvSpPr>
          <p:spPr>
            <a:xfrm>
              <a:off x="3309758" y="1363843"/>
              <a:ext cx="402732" cy="475957"/>
            </a:xfrm>
            <a:prstGeom prst="rect">
              <a:avLst/>
            </a:prstGeom>
            <a:noFill/>
          </p:spPr>
          <p:txBody>
            <a:bodyPr wrap="none" rtlCol="0">
              <a:spAutoFit/>
            </a:bodyPr>
            <a:lstStyle/>
            <a:p>
              <a:r>
                <a:rPr lang="en-US" sz="2000" dirty="0"/>
                <a:t>C</a:t>
              </a:r>
            </a:p>
          </p:txBody>
        </p:sp>
        <p:sp>
          <p:nvSpPr>
            <p:cNvPr id="21" name="TextBox 20">
              <a:extLst>
                <a:ext uri="{FF2B5EF4-FFF2-40B4-BE49-F238E27FC236}">
                  <a16:creationId xmlns:a16="http://schemas.microsoft.com/office/drawing/2014/main" id="{C27B0993-5A8B-490E-95A7-7BF1DCBA412B}"/>
                </a:ext>
              </a:extLst>
            </p:cNvPr>
            <p:cNvSpPr txBox="1"/>
            <p:nvPr/>
          </p:nvSpPr>
          <p:spPr>
            <a:xfrm>
              <a:off x="4793425" y="923529"/>
              <a:ext cx="427522" cy="475957"/>
            </a:xfrm>
            <a:prstGeom prst="rect">
              <a:avLst/>
            </a:prstGeom>
            <a:noFill/>
          </p:spPr>
          <p:txBody>
            <a:bodyPr wrap="none" rtlCol="0">
              <a:spAutoFit/>
            </a:bodyPr>
            <a:lstStyle/>
            <a:p>
              <a:r>
                <a:rPr lang="en-US" sz="2000" dirty="0"/>
                <a:t>D</a:t>
              </a:r>
            </a:p>
          </p:txBody>
        </p:sp>
        <p:cxnSp>
          <p:nvCxnSpPr>
            <p:cNvPr id="22" name="Straight Connector 21">
              <a:extLst>
                <a:ext uri="{FF2B5EF4-FFF2-40B4-BE49-F238E27FC236}">
                  <a16:creationId xmlns:a16="http://schemas.microsoft.com/office/drawing/2014/main" id="{BAA6DBD8-F69C-4EA7-BD98-D4A9B88FEFE7}"/>
                </a:ext>
              </a:extLst>
            </p:cNvPr>
            <p:cNvCxnSpPr>
              <a:cxnSpLocks/>
              <a:stCxn id="15" idx="6"/>
              <a:endCxn id="16" idx="2"/>
            </p:cNvCxnSpPr>
            <p:nvPr/>
          </p:nvCxnSpPr>
          <p:spPr>
            <a:xfrm flipV="1">
              <a:off x="2547080" y="4397551"/>
              <a:ext cx="1777529" cy="3003"/>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2C88CD-E2C4-4121-B01B-296784B1B7C2}"/>
                </a:ext>
              </a:extLst>
            </p:cNvPr>
            <p:cNvCxnSpPr>
              <a:cxnSpLocks/>
              <a:stCxn id="15" idx="0"/>
            </p:cNvCxnSpPr>
            <p:nvPr/>
          </p:nvCxnSpPr>
          <p:spPr>
            <a:xfrm flipV="1">
              <a:off x="2475132" y="2049214"/>
              <a:ext cx="0" cy="2279392"/>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90753FA-54F2-403B-B20C-41FEAC2632DD}"/>
                </a:ext>
              </a:extLst>
            </p:cNvPr>
            <p:cNvCxnSpPr>
              <a:cxnSpLocks/>
            </p:cNvCxnSpPr>
            <p:nvPr/>
          </p:nvCxnSpPr>
          <p:spPr>
            <a:xfrm>
              <a:off x="2464010" y="2049214"/>
              <a:ext cx="925523" cy="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B885A9-21EC-42C1-8C5C-A487D675D74A}"/>
                </a:ext>
              </a:extLst>
            </p:cNvPr>
            <p:cNvCxnSpPr>
              <a:cxnSpLocks/>
            </p:cNvCxnSpPr>
            <p:nvPr/>
          </p:nvCxnSpPr>
          <p:spPr>
            <a:xfrm>
              <a:off x="3574810" y="2042606"/>
              <a:ext cx="1410583"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DBF130-3A96-48CF-986E-A2B5560FE098}"/>
                </a:ext>
              </a:extLst>
            </p:cNvPr>
            <p:cNvCxnSpPr>
              <a:cxnSpLocks/>
            </p:cNvCxnSpPr>
            <p:nvPr/>
          </p:nvCxnSpPr>
          <p:spPr>
            <a:xfrm>
              <a:off x="4967390" y="1526223"/>
              <a:ext cx="6919" cy="496435"/>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922FD947-7AE7-4AD9-8C05-92C0708E7916}"/>
                </a:ext>
              </a:extLst>
            </p:cNvPr>
            <p:cNvPicPr>
              <a:picLocks noChangeAspect="1"/>
            </p:cNvPicPr>
            <p:nvPr/>
          </p:nvPicPr>
          <p:blipFill rotWithShape="1">
            <a:blip r:embed="rId3">
              <a:extLst>
                <a:ext uri="{28A0092B-C50C-407E-A947-70E740481C1C}">
                  <a14:useLocalDpi xmlns:a14="http://schemas.microsoft.com/office/drawing/2010/main" val="0"/>
                </a:ext>
              </a:extLst>
            </a:blip>
            <a:srcRect l="21679" t="12103" r="10078" b="8254"/>
            <a:stretch/>
          </p:blipFill>
          <p:spPr>
            <a:xfrm>
              <a:off x="6736480" y="1183732"/>
              <a:ext cx="3993661" cy="3495675"/>
            </a:xfrm>
            <a:prstGeom prst="rect">
              <a:avLst/>
            </a:prstGeom>
          </p:spPr>
        </p:pic>
        <p:sp>
          <p:nvSpPr>
            <p:cNvPr id="28" name="Oval 27">
              <a:extLst>
                <a:ext uri="{FF2B5EF4-FFF2-40B4-BE49-F238E27FC236}">
                  <a16:creationId xmlns:a16="http://schemas.microsoft.com/office/drawing/2014/main" id="{D2AB80D0-4BE4-46C7-8F23-ED02102E9E80}"/>
                </a:ext>
              </a:extLst>
            </p:cNvPr>
            <p:cNvSpPr/>
            <p:nvPr/>
          </p:nvSpPr>
          <p:spPr>
            <a:xfrm>
              <a:off x="8661477" y="3956271"/>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TextBox 28">
              <a:extLst>
                <a:ext uri="{FF2B5EF4-FFF2-40B4-BE49-F238E27FC236}">
                  <a16:creationId xmlns:a16="http://schemas.microsoft.com/office/drawing/2014/main" id="{E70253C3-10C7-4659-A5BB-05CD0500623D}"/>
                </a:ext>
              </a:extLst>
            </p:cNvPr>
            <p:cNvSpPr txBox="1"/>
            <p:nvPr/>
          </p:nvSpPr>
          <p:spPr>
            <a:xfrm>
              <a:off x="8442209" y="3832295"/>
              <a:ext cx="347434" cy="366121"/>
            </a:xfrm>
            <a:prstGeom prst="rect">
              <a:avLst/>
            </a:prstGeom>
            <a:noFill/>
          </p:spPr>
          <p:txBody>
            <a:bodyPr wrap="none" rtlCol="0">
              <a:spAutoFit/>
            </a:bodyPr>
            <a:lstStyle/>
            <a:p>
              <a:r>
                <a:rPr lang="en-US" sz="1400" dirty="0"/>
                <a:t>A</a:t>
              </a:r>
            </a:p>
          </p:txBody>
        </p:sp>
        <p:sp>
          <p:nvSpPr>
            <p:cNvPr id="30" name="Oval 29">
              <a:extLst>
                <a:ext uri="{FF2B5EF4-FFF2-40B4-BE49-F238E27FC236}">
                  <a16:creationId xmlns:a16="http://schemas.microsoft.com/office/drawing/2014/main" id="{94C054D7-7F70-459E-B009-6EC07A68604A}"/>
                </a:ext>
              </a:extLst>
            </p:cNvPr>
            <p:cNvSpPr/>
            <p:nvPr/>
          </p:nvSpPr>
          <p:spPr>
            <a:xfrm>
              <a:off x="7079137" y="3548999"/>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Box 30">
              <a:extLst>
                <a:ext uri="{FF2B5EF4-FFF2-40B4-BE49-F238E27FC236}">
                  <a16:creationId xmlns:a16="http://schemas.microsoft.com/office/drawing/2014/main" id="{B2D707B0-6872-4EAD-B98E-715DAA26F038}"/>
                </a:ext>
              </a:extLst>
            </p:cNvPr>
            <p:cNvSpPr txBox="1"/>
            <p:nvPr/>
          </p:nvSpPr>
          <p:spPr>
            <a:xfrm>
              <a:off x="7151085" y="3466969"/>
              <a:ext cx="345526" cy="366121"/>
            </a:xfrm>
            <a:prstGeom prst="rect">
              <a:avLst/>
            </a:prstGeom>
            <a:noFill/>
          </p:spPr>
          <p:txBody>
            <a:bodyPr wrap="none" rtlCol="0">
              <a:spAutoFit/>
            </a:bodyPr>
            <a:lstStyle/>
            <a:p>
              <a:r>
                <a:rPr lang="en-US" altLang="zh-CN" sz="1400" dirty="0"/>
                <a:t>B</a:t>
              </a:r>
              <a:endParaRPr lang="en-US" sz="1400" dirty="0"/>
            </a:p>
          </p:txBody>
        </p:sp>
        <p:sp>
          <p:nvSpPr>
            <p:cNvPr id="32" name="Oval 31">
              <a:extLst>
                <a:ext uri="{FF2B5EF4-FFF2-40B4-BE49-F238E27FC236}">
                  <a16:creationId xmlns:a16="http://schemas.microsoft.com/office/drawing/2014/main" id="{0016739E-08FE-4D23-8F45-C80D921ACCE9}"/>
                </a:ext>
              </a:extLst>
            </p:cNvPr>
            <p:cNvSpPr/>
            <p:nvPr/>
          </p:nvSpPr>
          <p:spPr>
            <a:xfrm>
              <a:off x="8489582" y="2700720"/>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TextBox 32">
              <a:extLst>
                <a:ext uri="{FF2B5EF4-FFF2-40B4-BE49-F238E27FC236}">
                  <a16:creationId xmlns:a16="http://schemas.microsoft.com/office/drawing/2014/main" id="{CDE222EF-52EA-4C4B-97DC-8691DBC5BAF7}"/>
                </a:ext>
              </a:extLst>
            </p:cNvPr>
            <p:cNvSpPr txBox="1"/>
            <p:nvPr/>
          </p:nvSpPr>
          <p:spPr>
            <a:xfrm>
              <a:off x="8561528" y="2618691"/>
              <a:ext cx="347434" cy="366121"/>
            </a:xfrm>
            <a:prstGeom prst="rect">
              <a:avLst/>
            </a:prstGeom>
            <a:noFill/>
          </p:spPr>
          <p:txBody>
            <a:bodyPr wrap="none" rtlCol="0">
              <a:spAutoFit/>
            </a:bodyPr>
            <a:lstStyle/>
            <a:p>
              <a:r>
                <a:rPr lang="en-US" sz="1400" dirty="0"/>
                <a:t>C</a:t>
              </a:r>
            </a:p>
          </p:txBody>
        </p:sp>
        <p:sp>
          <p:nvSpPr>
            <p:cNvPr id="34" name="Oval 33">
              <a:extLst>
                <a:ext uri="{FF2B5EF4-FFF2-40B4-BE49-F238E27FC236}">
                  <a16:creationId xmlns:a16="http://schemas.microsoft.com/office/drawing/2014/main" id="{BB114B3F-7DE3-4A72-BBD4-E8C50F450807}"/>
                </a:ext>
              </a:extLst>
            </p:cNvPr>
            <p:cNvSpPr/>
            <p:nvPr/>
          </p:nvSpPr>
          <p:spPr>
            <a:xfrm>
              <a:off x="9729624" y="2806698"/>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TextBox 34">
              <a:extLst>
                <a:ext uri="{FF2B5EF4-FFF2-40B4-BE49-F238E27FC236}">
                  <a16:creationId xmlns:a16="http://schemas.microsoft.com/office/drawing/2014/main" id="{BAAF8585-28BD-4235-B93A-FA15AB7092D5}"/>
                </a:ext>
              </a:extLst>
            </p:cNvPr>
            <p:cNvSpPr txBox="1"/>
            <p:nvPr/>
          </p:nvSpPr>
          <p:spPr>
            <a:xfrm>
              <a:off x="9644521" y="2901085"/>
              <a:ext cx="364594" cy="366121"/>
            </a:xfrm>
            <a:prstGeom prst="rect">
              <a:avLst/>
            </a:prstGeom>
            <a:noFill/>
          </p:spPr>
          <p:txBody>
            <a:bodyPr wrap="none" rtlCol="0">
              <a:spAutoFit/>
            </a:bodyPr>
            <a:lstStyle/>
            <a:p>
              <a:r>
                <a:rPr lang="en-US" sz="1400" dirty="0"/>
                <a:t>D</a:t>
              </a:r>
            </a:p>
          </p:txBody>
        </p:sp>
        <p:cxnSp>
          <p:nvCxnSpPr>
            <p:cNvPr id="36" name="Straight Connector 35">
              <a:extLst>
                <a:ext uri="{FF2B5EF4-FFF2-40B4-BE49-F238E27FC236}">
                  <a16:creationId xmlns:a16="http://schemas.microsoft.com/office/drawing/2014/main" id="{5553F18E-3288-4CF8-AC12-6384E7CBCBD3}"/>
                </a:ext>
              </a:extLst>
            </p:cNvPr>
            <p:cNvCxnSpPr>
              <a:cxnSpLocks/>
            </p:cNvCxnSpPr>
            <p:nvPr/>
          </p:nvCxnSpPr>
          <p:spPr>
            <a:xfrm flipH="1">
              <a:off x="8727919" y="3617217"/>
              <a:ext cx="32006" cy="411003"/>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01CC7D-C0D9-4B73-965E-C22C2F9DE997}"/>
                </a:ext>
              </a:extLst>
            </p:cNvPr>
            <p:cNvCxnSpPr>
              <a:cxnSpLocks/>
            </p:cNvCxnSpPr>
            <p:nvPr/>
          </p:nvCxnSpPr>
          <p:spPr>
            <a:xfrm>
              <a:off x="7177212" y="3147244"/>
              <a:ext cx="1592837" cy="42927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A9EBB5-1E46-4319-A94E-482FD8E9E485}"/>
                </a:ext>
              </a:extLst>
            </p:cNvPr>
            <p:cNvCxnSpPr>
              <a:cxnSpLocks/>
            </p:cNvCxnSpPr>
            <p:nvPr/>
          </p:nvCxnSpPr>
          <p:spPr>
            <a:xfrm flipH="1">
              <a:off x="7161209" y="3165512"/>
              <a:ext cx="32006" cy="411003"/>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D86E2DA-7221-462F-B9CA-9F24D7A7CA5C}"/>
                </a:ext>
              </a:extLst>
            </p:cNvPr>
            <p:cNvCxnSpPr>
              <a:cxnSpLocks/>
            </p:cNvCxnSpPr>
            <p:nvPr/>
          </p:nvCxnSpPr>
          <p:spPr>
            <a:xfrm flipH="1">
              <a:off x="7187336" y="2722817"/>
              <a:ext cx="32006" cy="411003"/>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B4178B-27AE-4ADB-A50F-5CF2268BE4FB}"/>
                </a:ext>
              </a:extLst>
            </p:cNvPr>
            <p:cNvCxnSpPr>
              <a:cxnSpLocks/>
            </p:cNvCxnSpPr>
            <p:nvPr/>
          </p:nvCxnSpPr>
          <p:spPr>
            <a:xfrm flipH="1">
              <a:off x="7216338" y="1774440"/>
              <a:ext cx="637587" cy="979624"/>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138F30-F8A1-41E5-9CFD-3D21F7BF13B8}"/>
                </a:ext>
              </a:extLst>
            </p:cNvPr>
            <p:cNvCxnSpPr>
              <a:cxnSpLocks/>
            </p:cNvCxnSpPr>
            <p:nvPr/>
          </p:nvCxnSpPr>
          <p:spPr>
            <a:xfrm flipH="1">
              <a:off x="7821919" y="1774440"/>
              <a:ext cx="32006" cy="411003"/>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222061-720D-4AF9-923F-99184007D103}"/>
                </a:ext>
              </a:extLst>
            </p:cNvPr>
            <p:cNvCxnSpPr>
              <a:cxnSpLocks/>
            </p:cNvCxnSpPr>
            <p:nvPr/>
          </p:nvCxnSpPr>
          <p:spPr>
            <a:xfrm>
              <a:off x="7809876" y="2168348"/>
              <a:ext cx="1784982" cy="47889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3B0C4E-2372-4DBC-958C-931BF48EBB57}"/>
                </a:ext>
              </a:extLst>
            </p:cNvPr>
            <p:cNvCxnSpPr>
              <a:cxnSpLocks/>
            </p:cNvCxnSpPr>
            <p:nvPr/>
          </p:nvCxnSpPr>
          <p:spPr>
            <a:xfrm flipH="1">
              <a:off x="9612515" y="2652429"/>
              <a:ext cx="32006" cy="497313"/>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1C4413-F1BB-43E3-9873-52539D7F70BD}"/>
                </a:ext>
              </a:extLst>
            </p:cNvPr>
            <p:cNvCxnSpPr>
              <a:cxnSpLocks/>
              <a:stCxn id="34" idx="3"/>
            </p:cNvCxnSpPr>
            <p:nvPr/>
          </p:nvCxnSpPr>
          <p:spPr>
            <a:xfrm flipH="1">
              <a:off x="9609116" y="2929521"/>
              <a:ext cx="141581" cy="23599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2804B1-977F-47F3-BF71-EEDC5C141DF9}"/>
                </a:ext>
              </a:extLst>
            </p:cNvPr>
            <p:cNvCxnSpPr>
              <a:cxnSpLocks/>
            </p:cNvCxnSpPr>
            <p:nvPr/>
          </p:nvCxnSpPr>
          <p:spPr>
            <a:xfrm flipH="1">
              <a:off x="8553529" y="2381471"/>
              <a:ext cx="32006" cy="373639"/>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7A6F1B5-BD9E-4FE2-B5BA-DCC47CD2181C}"/>
                </a:ext>
              </a:extLst>
            </p:cNvPr>
            <p:cNvSpPr/>
            <p:nvPr/>
          </p:nvSpPr>
          <p:spPr>
            <a:xfrm>
              <a:off x="948107" y="5750344"/>
              <a:ext cx="457199" cy="457200"/>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Rectangle 46">
              <a:extLst>
                <a:ext uri="{FF2B5EF4-FFF2-40B4-BE49-F238E27FC236}">
                  <a16:creationId xmlns:a16="http://schemas.microsoft.com/office/drawing/2014/main" id="{0B8E41F3-D27F-4279-B7FA-6BBF788B76E7}"/>
                </a:ext>
              </a:extLst>
            </p:cNvPr>
            <p:cNvSpPr/>
            <p:nvPr/>
          </p:nvSpPr>
          <p:spPr>
            <a:xfrm>
              <a:off x="3261537" y="5746056"/>
              <a:ext cx="457199" cy="457200"/>
            </a:xfrm>
            <a:prstGeom prst="rect">
              <a:avLst/>
            </a:prstGeom>
            <a:solidFill>
              <a:srgbClr val="FF00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Rectangle 47">
              <a:extLst>
                <a:ext uri="{FF2B5EF4-FFF2-40B4-BE49-F238E27FC236}">
                  <a16:creationId xmlns:a16="http://schemas.microsoft.com/office/drawing/2014/main" id="{0FFCF8DA-BCD9-4E4A-B719-32599B68FD65}"/>
                </a:ext>
              </a:extLst>
            </p:cNvPr>
            <p:cNvSpPr/>
            <p:nvPr/>
          </p:nvSpPr>
          <p:spPr>
            <a:xfrm>
              <a:off x="5550421" y="5746056"/>
              <a:ext cx="457199" cy="457200"/>
            </a:xfrm>
            <a:prstGeom prst="rect">
              <a:avLst/>
            </a:prstGeom>
            <a:solidFill>
              <a:srgbClr val="00FF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Oval 48">
              <a:extLst>
                <a:ext uri="{FF2B5EF4-FFF2-40B4-BE49-F238E27FC236}">
                  <a16:creationId xmlns:a16="http://schemas.microsoft.com/office/drawing/2014/main" id="{75761D2E-7C39-4F85-A64F-98DE335C1317}"/>
                </a:ext>
              </a:extLst>
            </p:cNvPr>
            <p:cNvSpPr/>
            <p:nvPr/>
          </p:nvSpPr>
          <p:spPr>
            <a:xfrm>
              <a:off x="7909784" y="5892840"/>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0" name="Straight Connector 49">
              <a:extLst>
                <a:ext uri="{FF2B5EF4-FFF2-40B4-BE49-F238E27FC236}">
                  <a16:creationId xmlns:a16="http://schemas.microsoft.com/office/drawing/2014/main" id="{58090B3C-5586-4102-9CFA-6BECAAA3A985}"/>
                </a:ext>
              </a:extLst>
            </p:cNvPr>
            <p:cNvCxnSpPr>
              <a:cxnSpLocks/>
            </p:cNvCxnSpPr>
            <p:nvPr/>
          </p:nvCxnSpPr>
          <p:spPr>
            <a:xfrm flipV="1">
              <a:off x="8938725" y="5959527"/>
              <a:ext cx="319704" cy="3002"/>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27E8048-CF2F-4F0A-8207-AEF9E3BEF5E1}"/>
                </a:ext>
              </a:extLst>
            </p:cNvPr>
            <p:cNvSpPr txBox="1"/>
            <p:nvPr/>
          </p:nvSpPr>
          <p:spPr>
            <a:xfrm>
              <a:off x="1798820" y="4890407"/>
              <a:ext cx="4182255" cy="475957"/>
            </a:xfrm>
            <a:prstGeom prst="rect">
              <a:avLst/>
            </a:prstGeom>
            <a:noFill/>
          </p:spPr>
          <p:txBody>
            <a:bodyPr wrap="square" rtlCol="0">
              <a:spAutoFit/>
            </a:bodyPr>
            <a:lstStyle/>
            <a:p>
              <a:pPr algn="ctr"/>
              <a:r>
                <a:rPr lang="en-US" sz="2000" dirty="0"/>
                <a:t>(a) 2D</a:t>
              </a:r>
            </a:p>
          </p:txBody>
        </p:sp>
        <p:sp>
          <p:nvSpPr>
            <p:cNvPr id="52" name="TextBox 51">
              <a:extLst>
                <a:ext uri="{FF2B5EF4-FFF2-40B4-BE49-F238E27FC236}">
                  <a16:creationId xmlns:a16="http://schemas.microsoft.com/office/drawing/2014/main" id="{2C61B7DC-9F1E-4E21-96A1-E001E1833060}"/>
                </a:ext>
              </a:extLst>
            </p:cNvPr>
            <p:cNvSpPr txBox="1"/>
            <p:nvPr/>
          </p:nvSpPr>
          <p:spPr>
            <a:xfrm>
              <a:off x="6611239" y="4890407"/>
              <a:ext cx="4182255" cy="475957"/>
            </a:xfrm>
            <a:prstGeom prst="rect">
              <a:avLst/>
            </a:prstGeom>
            <a:noFill/>
          </p:spPr>
          <p:txBody>
            <a:bodyPr wrap="square" rtlCol="0">
              <a:spAutoFit/>
            </a:bodyPr>
            <a:lstStyle/>
            <a:p>
              <a:pPr algn="ctr"/>
              <a:r>
                <a:rPr lang="en-US" sz="2000" dirty="0"/>
                <a:t>(b) 3D</a:t>
              </a:r>
            </a:p>
          </p:txBody>
        </p:sp>
        <p:sp>
          <p:nvSpPr>
            <p:cNvPr id="53" name="TextBox 52">
              <a:extLst>
                <a:ext uri="{FF2B5EF4-FFF2-40B4-BE49-F238E27FC236}">
                  <a16:creationId xmlns:a16="http://schemas.microsoft.com/office/drawing/2014/main" id="{51E3141F-70FC-412E-8BA2-B41349112E14}"/>
                </a:ext>
              </a:extLst>
            </p:cNvPr>
            <p:cNvSpPr txBox="1"/>
            <p:nvPr/>
          </p:nvSpPr>
          <p:spPr>
            <a:xfrm>
              <a:off x="1415673" y="5729560"/>
              <a:ext cx="1720383" cy="475957"/>
            </a:xfrm>
            <a:prstGeom prst="rect">
              <a:avLst/>
            </a:prstGeom>
            <a:noFill/>
          </p:spPr>
          <p:txBody>
            <a:bodyPr wrap="none" rtlCol="0">
              <a:spAutoFit/>
            </a:bodyPr>
            <a:lstStyle/>
            <a:p>
              <a:r>
                <a:rPr lang="en-US" sz="2000" dirty="0"/>
                <a:t>Guide (M1)</a:t>
              </a:r>
            </a:p>
          </p:txBody>
        </p:sp>
        <p:sp>
          <p:nvSpPr>
            <p:cNvPr id="54" name="TextBox 53">
              <a:extLst>
                <a:ext uri="{FF2B5EF4-FFF2-40B4-BE49-F238E27FC236}">
                  <a16:creationId xmlns:a16="http://schemas.microsoft.com/office/drawing/2014/main" id="{4FE57FC2-E1E0-4430-B7EA-DFD87CD62986}"/>
                </a:ext>
              </a:extLst>
            </p:cNvPr>
            <p:cNvSpPr txBox="1"/>
            <p:nvPr/>
          </p:nvSpPr>
          <p:spPr>
            <a:xfrm>
              <a:off x="3710741" y="5725274"/>
              <a:ext cx="1720383" cy="475957"/>
            </a:xfrm>
            <a:prstGeom prst="rect">
              <a:avLst/>
            </a:prstGeom>
            <a:noFill/>
          </p:spPr>
          <p:txBody>
            <a:bodyPr wrap="none" rtlCol="0">
              <a:spAutoFit/>
            </a:bodyPr>
            <a:lstStyle/>
            <a:p>
              <a:r>
                <a:rPr lang="en-US" sz="2000" dirty="0"/>
                <a:t>Guide (M2)</a:t>
              </a:r>
            </a:p>
          </p:txBody>
        </p:sp>
        <p:sp>
          <p:nvSpPr>
            <p:cNvPr id="55" name="TextBox 54">
              <a:extLst>
                <a:ext uri="{FF2B5EF4-FFF2-40B4-BE49-F238E27FC236}">
                  <a16:creationId xmlns:a16="http://schemas.microsoft.com/office/drawing/2014/main" id="{A0942DE0-FEB2-4CDE-A3E3-219A66331A38}"/>
                </a:ext>
              </a:extLst>
            </p:cNvPr>
            <p:cNvSpPr txBox="1"/>
            <p:nvPr/>
          </p:nvSpPr>
          <p:spPr>
            <a:xfrm>
              <a:off x="5990957" y="5725274"/>
              <a:ext cx="1720383" cy="475957"/>
            </a:xfrm>
            <a:prstGeom prst="rect">
              <a:avLst/>
            </a:prstGeom>
            <a:noFill/>
          </p:spPr>
          <p:txBody>
            <a:bodyPr wrap="none" rtlCol="0">
              <a:spAutoFit/>
            </a:bodyPr>
            <a:lstStyle/>
            <a:p>
              <a:r>
                <a:rPr lang="en-US" sz="2000" dirty="0"/>
                <a:t>Guide (M3)</a:t>
              </a:r>
            </a:p>
          </p:txBody>
        </p:sp>
        <p:sp>
          <p:nvSpPr>
            <p:cNvPr id="56" name="TextBox 55">
              <a:extLst>
                <a:ext uri="{FF2B5EF4-FFF2-40B4-BE49-F238E27FC236}">
                  <a16:creationId xmlns:a16="http://schemas.microsoft.com/office/drawing/2014/main" id="{633A76C8-C712-4D22-8CB6-B863CBF65FE6}"/>
                </a:ext>
              </a:extLst>
            </p:cNvPr>
            <p:cNvSpPr txBox="1"/>
            <p:nvPr/>
          </p:nvSpPr>
          <p:spPr>
            <a:xfrm>
              <a:off x="8068848" y="5725274"/>
              <a:ext cx="627744" cy="475957"/>
            </a:xfrm>
            <a:prstGeom prst="rect">
              <a:avLst/>
            </a:prstGeom>
            <a:noFill/>
          </p:spPr>
          <p:txBody>
            <a:bodyPr wrap="none" rtlCol="0">
              <a:spAutoFit/>
            </a:bodyPr>
            <a:lstStyle/>
            <a:p>
              <a:r>
                <a:rPr lang="en-US" sz="2000" dirty="0"/>
                <a:t>Pin</a:t>
              </a:r>
            </a:p>
          </p:txBody>
        </p:sp>
        <p:sp>
          <p:nvSpPr>
            <p:cNvPr id="57" name="TextBox 56">
              <a:extLst>
                <a:ext uri="{FF2B5EF4-FFF2-40B4-BE49-F238E27FC236}">
                  <a16:creationId xmlns:a16="http://schemas.microsoft.com/office/drawing/2014/main" id="{0212AC48-9B3E-430B-B279-EA576CFE5535}"/>
                </a:ext>
              </a:extLst>
            </p:cNvPr>
            <p:cNvSpPr txBox="1"/>
            <p:nvPr/>
          </p:nvSpPr>
          <p:spPr>
            <a:xfrm>
              <a:off x="9296962" y="5725274"/>
              <a:ext cx="2599834" cy="475957"/>
            </a:xfrm>
            <a:prstGeom prst="rect">
              <a:avLst/>
            </a:prstGeom>
            <a:noFill/>
          </p:spPr>
          <p:txBody>
            <a:bodyPr wrap="none" rtlCol="0">
              <a:spAutoFit/>
            </a:bodyPr>
            <a:lstStyle/>
            <a:p>
              <a:r>
                <a:rPr lang="en-US" sz="2000" dirty="0"/>
                <a:t>A routing solution</a:t>
              </a:r>
            </a:p>
          </p:txBody>
        </p:sp>
      </p:grpSp>
    </p:spTree>
    <p:extLst>
      <p:ext uri="{BB962C8B-B14F-4D97-AF65-F5344CB8AC3E}">
        <p14:creationId xmlns:p14="http://schemas.microsoft.com/office/powerpoint/2010/main" val="22032198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31063F-693F-4F92-9075-3A4CC09B7064}"/>
              </a:ext>
            </a:extLst>
          </p:cNvPr>
          <p:cNvSpPr>
            <a:spLocks noGrp="1"/>
          </p:cNvSpPr>
          <p:nvPr>
            <p:ph idx="1"/>
          </p:nvPr>
        </p:nvSpPr>
        <p:spPr/>
        <p:txBody>
          <a:bodyPr/>
          <a:lstStyle/>
          <a:p>
            <a:r>
              <a:rPr lang="en-US" dirty="0"/>
              <a:t>Input:    DEF/LEF, route guides</a:t>
            </a:r>
          </a:p>
          <a:p>
            <a:r>
              <a:rPr lang="en-US" dirty="0"/>
              <a:t>Output: initial detailed routed solution</a:t>
            </a:r>
          </a:p>
          <a:p>
            <a:r>
              <a:rPr lang="en-US" dirty="0"/>
              <a:t>Subject to: </a:t>
            </a:r>
          </a:p>
          <a:p>
            <a:pPr lvl="1"/>
            <a:r>
              <a:rPr lang="en-US" dirty="0"/>
              <a:t>Route guide honoring</a:t>
            </a:r>
          </a:p>
          <a:p>
            <a:pPr lvl="1"/>
            <a:r>
              <a:rPr lang="en-US" dirty="0"/>
              <a:t>Connectivity constraints</a:t>
            </a:r>
          </a:p>
          <a:p>
            <a:pPr lvl="1"/>
            <a:r>
              <a:rPr lang="en-US" dirty="0"/>
              <a:t>Design rules</a:t>
            </a:r>
          </a:p>
        </p:txBody>
      </p:sp>
      <p:sp>
        <p:nvSpPr>
          <p:cNvPr id="3" name="Title 2">
            <a:extLst>
              <a:ext uri="{FF2B5EF4-FFF2-40B4-BE49-F238E27FC236}">
                <a16:creationId xmlns:a16="http://schemas.microsoft.com/office/drawing/2014/main" id="{7079D3FF-8D4A-4909-81C9-D8AC1365810B}"/>
              </a:ext>
            </a:extLst>
          </p:cNvPr>
          <p:cNvSpPr>
            <a:spLocks noGrp="1"/>
          </p:cNvSpPr>
          <p:nvPr>
            <p:ph type="title"/>
          </p:nvPr>
        </p:nvSpPr>
        <p:spPr/>
        <p:txBody>
          <a:bodyPr/>
          <a:lstStyle/>
          <a:p>
            <a:r>
              <a:rPr lang="en-US" dirty="0"/>
              <a:t>ISPD-2018 Initial Detailed Routing Contest</a:t>
            </a:r>
          </a:p>
        </p:txBody>
      </p:sp>
      <p:sp>
        <p:nvSpPr>
          <p:cNvPr id="4" name="TextBox 3">
            <a:extLst>
              <a:ext uri="{FF2B5EF4-FFF2-40B4-BE49-F238E27FC236}">
                <a16:creationId xmlns:a16="http://schemas.microsoft.com/office/drawing/2014/main" id="{64917DD5-3A28-44D4-9C49-1E43753A3F42}"/>
              </a:ext>
            </a:extLst>
          </p:cNvPr>
          <p:cNvSpPr txBox="1"/>
          <p:nvPr/>
        </p:nvSpPr>
        <p:spPr bwMode="auto">
          <a:xfrm>
            <a:off x="893136" y="4142317"/>
            <a:ext cx="10770780" cy="2341170"/>
          </a:xfrm>
          <a:prstGeom prst="rect">
            <a:avLst/>
          </a:prstGeom>
          <a:solidFill>
            <a:srgbClr val="C0504D">
              <a:alpha val="32000"/>
            </a:srgbClr>
          </a:solidFill>
          <a:ln w="25400" cap="flat" cmpd="sng" algn="ctr">
            <a:solidFill>
              <a:srgbClr val="C0504D"/>
            </a:solidFill>
            <a:prstDash val="solid"/>
          </a:ln>
          <a:effectLst/>
        </p:spPr>
        <p:txBody>
          <a:bodyPr/>
          <a:lstStyle/>
          <a:p>
            <a:pPr>
              <a:lnSpc>
                <a:spcPct val="85000"/>
              </a:lnSpc>
              <a:defRPr/>
            </a:pPr>
            <a:r>
              <a:rPr lang="en-US" sz="2800" kern="0" dirty="0">
                <a:solidFill>
                  <a:prstClr val="black"/>
                </a:solidFill>
                <a:latin typeface="Calibri"/>
                <a:cs typeface="Arial" pitchFamily="34" charset="0"/>
              </a:rPr>
              <a:t>Our work: </a:t>
            </a:r>
          </a:p>
          <a:p>
            <a:pPr marL="514350" indent="-514350">
              <a:lnSpc>
                <a:spcPct val="85000"/>
              </a:lnSpc>
              <a:buAutoNum type="romanLcParenBoth"/>
              <a:defRPr/>
            </a:pPr>
            <a:r>
              <a:rPr lang="en-US" sz="2800" kern="0" dirty="0">
                <a:solidFill>
                  <a:prstClr val="black"/>
                </a:solidFill>
                <a:latin typeface="Calibri"/>
                <a:cs typeface="Arial" pitchFamily="34" charset="0"/>
              </a:rPr>
              <a:t>Parallel MILP-based panel routing scheme for each layer (intra-layer parallel routing)</a:t>
            </a:r>
          </a:p>
          <a:p>
            <a:pPr marL="514350" indent="-514350">
              <a:lnSpc>
                <a:spcPct val="85000"/>
              </a:lnSpc>
              <a:buAutoNum type="romanLcParenBoth"/>
              <a:defRPr/>
            </a:pPr>
            <a:r>
              <a:rPr lang="en-US" sz="2800" kern="0" dirty="0">
                <a:solidFill>
                  <a:prstClr val="black"/>
                </a:solidFill>
                <a:latin typeface="Calibri"/>
                <a:cs typeface="Arial" pitchFamily="34" charset="0"/>
              </a:rPr>
              <a:t>Sequential layer by layer routing (inter-layer sequential routing)</a:t>
            </a:r>
          </a:p>
          <a:p>
            <a:pPr marL="514350" indent="-514350">
              <a:lnSpc>
                <a:spcPct val="85000"/>
              </a:lnSpc>
              <a:buAutoNum type="romanLcParenBoth"/>
              <a:defRPr/>
            </a:pPr>
            <a:r>
              <a:rPr lang="en-US" sz="2800" kern="0" dirty="0">
                <a:solidFill>
                  <a:prstClr val="black"/>
                </a:solidFill>
                <a:latin typeface="Calibri"/>
                <a:cs typeface="Arial" pitchFamily="34" charset="0"/>
              </a:rPr>
              <a:t>Comprehends connectivity and design rule constraints</a:t>
            </a:r>
          </a:p>
        </p:txBody>
      </p:sp>
    </p:spTree>
    <p:extLst>
      <p:ext uri="{BB962C8B-B14F-4D97-AF65-F5344CB8AC3E}">
        <p14:creationId xmlns:p14="http://schemas.microsoft.com/office/powerpoint/2010/main" val="3895795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8605A-B6EB-415E-9181-DABD2CC1DAFD}"/>
              </a:ext>
            </a:extLst>
          </p:cNvPr>
          <p:cNvSpPr>
            <a:spLocks noGrp="1"/>
          </p:cNvSpPr>
          <p:nvPr>
            <p:ph idx="1"/>
          </p:nvPr>
        </p:nvSpPr>
        <p:spPr/>
        <p:txBody>
          <a:bodyPr/>
          <a:lstStyle/>
          <a:p>
            <a:r>
              <a:rPr lang="en-US" dirty="0"/>
              <a:t>Background</a:t>
            </a:r>
          </a:p>
          <a:p>
            <a:r>
              <a:rPr lang="en-US" dirty="0">
                <a:solidFill>
                  <a:srgbClr val="FF0000"/>
                </a:solidFill>
              </a:rPr>
              <a:t>Preliminaries</a:t>
            </a:r>
          </a:p>
          <a:p>
            <a:pPr lvl="1"/>
            <a:r>
              <a:rPr lang="en-US" dirty="0"/>
              <a:t>Connectivity</a:t>
            </a:r>
          </a:p>
          <a:p>
            <a:pPr lvl="1"/>
            <a:r>
              <a:rPr lang="en-US" dirty="0"/>
              <a:t>Preprocessing</a:t>
            </a:r>
          </a:p>
          <a:p>
            <a:r>
              <a:rPr lang="en-US" dirty="0"/>
              <a:t>Parallel MILP-based routing</a:t>
            </a:r>
          </a:p>
          <a:p>
            <a:pPr lvl="1"/>
            <a:r>
              <a:rPr lang="en-US" dirty="0"/>
              <a:t>Overall flow</a:t>
            </a:r>
          </a:p>
          <a:p>
            <a:pPr lvl="1"/>
            <a:r>
              <a:rPr lang="en-US" dirty="0"/>
              <a:t>Panel routing</a:t>
            </a:r>
          </a:p>
          <a:p>
            <a:pPr lvl="1"/>
            <a:r>
              <a:rPr lang="en-US" dirty="0"/>
              <a:t>MILP formulation</a:t>
            </a:r>
          </a:p>
          <a:p>
            <a:r>
              <a:rPr lang="en-US" dirty="0"/>
              <a:t>Experiments</a:t>
            </a:r>
          </a:p>
          <a:p>
            <a:r>
              <a:rPr lang="en-US" dirty="0"/>
              <a:t>Conclusion</a:t>
            </a:r>
          </a:p>
        </p:txBody>
      </p:sp>
      <p:sp>
        <p:nvSpPr>
          <p:cNvPr id="3" name="Title 2">
            <a:extLst>
              <a:ext uri="{FF2B5EF4-FFF2-40B4-BE49-F238E27FC236}">
                <a16:creationId xmlns:a16="http://schemas.microsoft.com/office/drawing/2014/main" id="{A339DF15-EB4C-45AA-B4EC-B576E762FCB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976506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8B9EBC-A27D-4137-BEAD-A11C3A3FF3C6}"/>
              </a:ext>
            </a:extLst>
          </p:cNvPr>
          <p:cNvSpPr>
            <a:spLocks noGrp="1"/>
          </p:cNvSpPr>
          <p:nvPr>
            <p:ph idx="1"/>
          </p:nvPr>
        </p:nvSpPr>
        <p:spPr/>
        <p:txBody>
          <a:bodyPr/>
          <a:lstStyle/>
          <a:p>
            <a:r>
              <a:rPr lang="en-US" dirty="0"/>
              <a:t>For each net, physical terminals traceable through route guides</a:t>
            </a:r>
          </a:p>
          <a:p>
            <a:pPr lvl="1"/>
            <a:r>
              <a:rPr lang="en-US" dirty="0"/>
              <a:t>Instance pins and IO ports covered by same-layer route guides</a:t>
            </a:r>
          </a:p>
          <a:p>
            <a:r>
              <a:rPr lang="en-US" dirty="0"/>
              <a:t>Traceable</a:t>
            </a:r>
          </a:p>
          <a:p>
            <a:pPr lvl="1"/>
            <a:r>
              <a:rPr lang="en-US" dirty="0"/>
              <a:t>Example (A): two M1 guides with touching edges</a:t>
            </a:r>
          </a:p>
          <a:p>
            <a:pPr lvl="1"/>
            <a:r>
              <a:rPr lang="en-US" dirty="0"/>
              <a:t>Example (B): M1 and M2 guides with non-zero overlapped area</a:t>
            </a:r>
          </a:p>
          <a:p>
            <a:r>
              <a:rPr lang="en-US" dirty="0"/>
              <a:t>Preprocessing </a:t>
            </a:r>
            <a:r>
              <a:rPr lang="en-US" dirty="0">
                <a:sym typeface="Wingdings" panose="05000000000000000000" pitchFamily="2" charset="2"/>
              </a:rPr>
              <a:t> simplify routing patterns</a:t>
            </a:r>
            <a:endParaRPr lang="en-US" dirty="0"/>
          </a:p>
        </p:txBody>
      </p:sp>
      <p:sp>
        <p:nvSpPr>
          <p:cNvPr id="2" name="Title 1">
            <a:extLst>
              <a:ext uri="{FF2B5EF4-FFF2-40B4-BE49-F238E27FC236}">
                <a16:creationId xmlns:a16="http://schemas.microsoft.com/office/drawing/2014/main" id="{5624E6A7-A98D-4B21-8B8C-C9FC56B34136}"/>
              </a:ext>
            </a:extLst>
          </p:cNvPr>
          <p:cNvSpPr>
            <a:spLocks noGrp="1"/>
          </p:cNvSpPr>
          <p:nvPr>
            <p:ph type="title"/>
          </p:nvPr>
        </p:nvSpPr>
        <p:spPr/>
        <p:txBody>
          <a:bodyPr/>
          <a:lstStyle/>
          <a:p>
            <a:r>
              <a:rPr lang="en-US" dirty="0"/>
              <a:t>Inter-Guide Connectivity</a:t>
            </a:r>
          </a:p>
        </p:txBody>
      </p:sp>
      <p:sp>
        <p:nvSpPr>
          <p:cNvPr id="6" name="Rectangle 5">
            <a:extLst>
              <a:ext uri="{FF2B5EF4-FFF2-40B4-BE49-F238E27FC236}">
                <a16:creationId xmlns:a16="http://schemas.microsoft.com/office/drawing/2014/main" id="{527C9AE5-F731-44F7-98F5-DD8A6EFDBAE3}"/>
              </a:ext>
            </a:extLst>
          </p:cNvPr>
          <p:cNvSpPr/>
          <p:nvPr/>
        </p:nvSpPr>
        <p:spPr>
          <a:xfrm>
            <a:off x="10200356" y="4418471"/>
            <a:ext cx="280162" cy="280161"/>
          </a:xfrm>
          <a:prstGeom prst="rect">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14CBF23-B64D-4D98-AC95-4224A5E6614E}"/>
              </a:ext>
            </a:extLst>
          </p:cNvPr>
          <p:cNvSpPr/>
          <p:nvPr/>
        </p:nvSpPr>
        <p:spPr>
          <a:xfrm>
            <a:off x="10205256" y="4990268"/>
            <a:ext cx="280162" cy="280161"/>
          </a:xfrm>
          <a:prstGeom prst="rect">
            <a:avLst/>
          </a:prstGeom>
          <a:solidFill>
            <a:srgbClr val="FF000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22762F-1947-49B6-966B-5D39BA34001A}"/>
              </a:ext>
            </a:extLst>
          </p:cNvPr>
          <p:cNvSpPr txBox="1"/>
          <p:nvPr/>
        </p:nvSpPr>
        <p:spPr>
          <a:xfrm>
            <a:off x="10481889" y="4353865"/>
            <a:ext cx="1755609" cy="400110"/>
          </a:xfrm>
          <a:prstGeom prst="rect">
            <a:avLst/>
          </a:prstGeom>
          <a:noFill/>
        </p:spPr>
        <p:txBody>
          <a:bodyPr wrap="none" rtlCol="0">
            <a:spAutoFit/>
          </a:bodyPr>
          <a:lstStyle/>
          <a:p>
            <a:r>
              <a:rPr lang="en-US" sz="2000" dirty="0"/>
              <a:t>Guide (M1, V)</a:t>
            </a:r>
          </a:p>
        </p:txBody>
      </p:sp>
      <p:sp>
        <p:nvSpPr>
          <p:cNvPr id="9" name="TextBox 8">
            <a:extLst>
              <a:ext uri="{FF2B5EF4-FFF2-40B4-BE49-F238E27FC236}">
                <a16:creationId xmlns:a16="http://schemas.microsoft.com/office/drawing/2014/main" id="{FF99011D-DC87-4AAC-9F2E-F0E34C5C0A11}"/>
              </a:ext>
            </a:extLst>
          </p:cNvPr>
          <p:cNvSpPr txBox="1"/>
          <p:nvPr/>
        </p:nvSpPr>
        <p:spPr>
          <a:xfrm>
            <a:off x="10481889" y="4923623"/>
            <a:ext cx="1776448" cy="400110"/>
          </a:xfrm>
          <a:prstGeom prst="rect">
            <a:avLst/>
          </a:prstGeom>
          <a:noFill/>
        </p:spPr>
        <p:txBody>
          <a:bodyPr wrap="none" rtlCol="0">
            <a:spAutoFit/>
          </a:bodyPr>
          <a:lstStyle/>
          <a:p>
            <a:r>
              <a:rPr lang="en-US" sz="2000" dirty="0"/>
              <a:t>Guide (M2, H)</a:t>
            </a:r>
          </a:p>
        </p:txBody>
      </p:sp>
      <p:grpSp>
        <p:nvGrpSpPr>
          <p:cNvPr id="10" name="Group 9">
            <a:extLst>
              <a:ext uri="{FF2B5EF4-FFF2-40B4-BE49-F238E27FC236}">
                <a16:creationId xmlns:a16="http://schemas.microsoft.com/office/drawing/2014/main" id="{EA6EC3D2-2749-46BD-9D4F-CA34107F80FC}"/>
              </a:ext>
            </a:extLst>
          </p:cNvPr>
          <p:cNvGrpSpPr/>
          <p:nvPr/>
        </p:nvGrpSpPr>
        <p:grpSpPr>
          <a:xfrm>
            <a:off x="2531147" y="3816903"/>
            <a:ext cx="1567576" cy="2261959"/>
            <a:chOff x="3477126" y="1239251"/>
            <a:chExt cx="2558151" cy="3691327"/>
          </a:xfrm>
        </p:grpSpPr>
        <p:sp>
          <p:nvSpPr>
            <p:cNvPr id="51" name="Rectangle 50">
              <a:extLst>
                <a:ext uri="{FF2B5EF4-FFF2-40B4-BE49-F238E27FC236}">
                  <a16:creationId xmlns:a16="http://schemas.microsoft.com/office/drawing/2014/main" id="{3F63333C-9BC6-497F-909D-FFE5F23009FB}"/>
                </a:ext>
              </a:extLst>
            </p:cNvPr>
            <p:cNvSpPr/>
            <p:nvPr/>
          </p:nvSpPr>
          <p:spPr>
            <a:xfrm>
              <a:off x="3823755" y="2938489"/>
              <a:ext cx="457200" cy="13716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BCDAA7-43FF-4FF9-903E-16EEDFBFE961}"/>
                </a:ext>
              </a:extLst>
            </p:cNvPr>
            <p:cNvSpPr/>
            <p:nvPr/>
          </p:nvSpPr>
          <p:spPr>
            <a:xfrm>
              <a:off x="3823755" y="2481289"/>
              <a:ext cx="454351" cy="4572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1A97F76-5207-471E-86D9-F5E499D0F315}"/>
                </a:ext>
              </a:extLst>
            </p:cNvPr>
            <p:cNvSpPr/>
            <p:nvPr/>
          </p:nvSpPr>
          <p:spPr>
            <a:xfrm>
              <a:off x="3477126" y="1239251"/>
              <a:ext cx="2558151" cy="36913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0738F38-2AFF-41D5-A79D-4C76B56C93E0}"/>
                </a:ext>
              </a:extLst>
            </p:cNvPr>
            <p:cNvSpPr/>
            <p:nvPr/>
          </p:nvSpPr>
          <p:spPr>
            <a:xfrm>
              <a:off x="5187584" y="1566889"/>
              <a:ext cx="457200" cy="9144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1492A86-5A73-4F7C-933B-C2B3F941FE44}"/>
                </a:ext>
              </a:extLst>
            </p:cNvPr>
            <p:cNvSpPr/>
            <p:nvPr/>
          </p:nvSpPr>
          <p:spPr>
            <a:xfrm>
              <a:off x="4280955" y="3852889"/>
              <a:ext cx="457200" cy="9144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2459D6A-F2A4-4114-9713-7B1F2ED3B702}"/>
                </a:ext>
              </a:extLst>
            </p:cNvPr>
            <p:cNvSpPr/>
            <p:nvPr/>
          </p:nvSpPr>
          <p:spPr>
            <a:xfrm>
              <a:off x="4283804" y="2481289"/>
              <a:ext cx="454351" cy="4572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D3FAC0-DAC5-4E0E-AE94-CE1F8CC91057}"/>
                </a:ext>
              </a:extLst>
            </p:cNvPr>
            <p:cNvSpPr/>
            <p:nvPr/>
          </p:nvSpPr>
          <p:spPr>
            <a:xfrm>
              <a:off x="4739579" y="2481289"/>
              <a:ext cx="454351" cy="4572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067A652-0B8C-4D2E-B651-CB30EF78F707}"/>
                </a:ext>
              </a:extLst>
            </p:cNvPr>
            <p:cNvSpPr/>
            <p:nvPr/>
          </p:nvSpPr>
          <p:spPr>
            <a:xfrm>
              <a:off x="5189039" y="2481289"/>
              <a:ext cx="454351" cy="4572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53E57C46-93B4-449A-A8CA-B964F9B7E642}"/>
              </a:ext>
            </a:extLst>
          </p:cNvPr>
          <p:cNvGrpSpPr/>
          <p:nvPr/>
        </p:nvGrpSpPr>
        <p:grpSpPr>
          <a:xfrm>
            <a:off x="4480504" y="3816903"/>
            <a:ext cx="1567576" cy="2261959"/>
            <a:chOff x="6562831" y="1239251"/>
            <a:chExt cx="2558151" cy="3691327"/>
          </a:xfrm>
        </p:grpSpPr>
        <p:sp>
          <p:nvSpPr>
            <p:cNvPr id="45" name="Rectangle 44">
              <a:extLst>
                <a:ext uri="{FF2B5EF4-FFF2-40B4-BE49-F238E27FC236}">
                  <a16:creationId xmlns:a16="http://schemas.microsoft.com/office/drawing/2014/main" id="{67281438-6333-4ACB-A8E8-6CB911938EA8}"/>
                </a:ext>
              </a:extLst>
            </p:cNvPr>
            <p:cNvSpPr/>
            <p:nvPr/>
          </p:nvSpPr>
          <p:spPr>
            <a:xfrm>
              <a:off x="6909460" y="2481289"/>
              <a:ext cx="457200" cy="18288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D164399-8179-4086-8F45-855A26347D5C}"/>
                </a:ext>
              </a:extLst>
            </p:cNvPr>
            <p:cNvSpPr/>
            <p:nvPr/>
          </p:nvSpPr>
          <p:spPr>
            <a:xfrm>
              <a:off x="6562831" y="1239251"/>
              <a:ext cx="2558151" cy="36913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82A4A69-AB95-4818-A1D7-0038110FDD2F}"/>
                </a:ext>
              </a:extLst>
            </p:cNvPr>
            <p:cNvSpPr/>
            <p:nvPr/>
          </p:nvSpPr>
          <p:spPr>
            <a:xfrm>
              <a:off x="8273289" y="1566889"/>
              <a:ext cx="457200" cy="13716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85CE566-755B-4475-AAAA-D95FC27BAEE4}"/>
                </a:ext>
              </a:extLst>
            </p:cNvPr>
            <p:cNvSpPr/>
            <p:nvPr/>
          </p:nvSpPr>
          <p:spPr>
            <a:xfrm>
              <a:off x="7366660" y="3852889"/>
              <a:ext cx="457200" cy="9144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215FF8D-328C-4B93-A1BB-6DEBA1F5B799}"/>
                </a:ext>
              </a:extLst>
            </p:cNvPr>
            <p:cNvSpPr/>
            <p:nvPr/>
          </p:nvSpPr>
          <p:spPr>
            <a:xfrm>
              <a:off x="7369509" y="2481289"/>
              <a:ext cx="454351" cy="4572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097497A-D962-419D-8FFC-8071862EDFD6}"/>
                </a:ext>
              </a:extLst>
            </p:cNvPr>
            <p:cNvSpPr/>
            <p:nvPr/>
          </p:nvSpPr>
          <p:spPr>
            <a:xfrm>
              <a:off x="7825284" y="2481289"/>
              <a:ext cx="454351" cy="4572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1E67B20-C803-4C01-A5B7-AA48CFFD0233}"/>
              </a:ext>
            </a:extLst>
          </p:cNvPr>
          <p:cNvGrpSpPr/>
          <p:nvPr/>
        </p:nvGrpSpPr>
        <p:grpSpPr>
          <a:xfrm>
            <a:off x="6462763" y="3816902"/>
            <a:ext cx="1567576" cy="2261959"/>
            <a:chOff x="9717970" y="1239251"/>
            <a:chExt cx="2558151" cy="3691327"/>
          </a:xfrm>
        </p:grpSpPr>
        <p:sp>
          <p:nvSpPr>
            <p:cNvPr id="37" name="Rectangle 36">
              <a:extLst>
                <a:ext uri="{FF2B5EF4-FFF2-40B4-BE49-F238E27FC236}">
                  <a16:creationId xmlns:a16="http://schemas.microsoft.com/office/drawing/2014/main" id="{957C2C4A-90FE-4052-ACAB-AA4735EEAC2A}"/>
                </a:ext>
              </a:extLst>
            </p:cNvPr>
            <p:cNvSpPr/>
            <p:nvPr/>
          </p:nvSpPr>
          <p:spPr>
            <a:xfrm>
              <a:off x="10064599" y="2481289"/>
              <a:ext cx="457200" cy="18288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99CEA5-3EBD-40CF-987D-F2ABCCA44A68}"/>
                </a:ext>
              </a:extLst>
            </p:cNvPr>
            <p:cNvSpPr/>
            <p:nvPr/>
          </p:nvSpPr>
          <p:spPr>
            <a:xfrm>
              <a:off x="11428428" y="1566889"/>
              <a:ext cx="457200" cy="13716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229E889-A0B9-4BBA-9BC1-3DD55B629B26}"/>
                </a:ext>
              </a:extLst>
            </p:cNvPr>
            <p:cNvSpPr/>
            <p:nvPr/>
          </p:nvSpPr>
          <p:spPr>
            <a:xfrm>
              <a:off x="10524648" y="2481289"/>
              <a:ext cx="454351" cy="4572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5EFEA38-02AA-4553-9A4B-536ECF2CCCAE}"/>
                </a:ext>
              </a:extLst>
            </p:cNvPr>
            <p:cNvSpPr/>
            <p:nvPr/>
          </p:nvSpPr>
          <p:spPr>
            <a:xfrm>
              <a:off x="10980423" y="2481289"/>
              <a:ext cx="454351" cy="4572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FA56D90-E507-4DA3-9ACB-8BBB207E6BA9}"/>
                </a:ext>
              </a:extLst>
            </p:cNvPr>
            <p:cNvSpPr/>
            <p:nvPr/>
          </p:nvSpPr>
          <p:spPr>
            <a:xfrm>
              <a:off x="10082082" y="2481289"/>
              <a:ext cx="1787504" cy="457200"/>
            </a:xfrm>
            <a:prstGeom prst="rect">
              <a:avLst/>
            </a:prstGeom>
            <a:solidFill>
              <a:srgbClr val="FF0000">
                <a:alpha val="49804"/>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BF096BF-333E-40AF-A491-6CAEC7CF632B}"/>
                </a:ext>
              </a:extLst>
            </p:cNvPr>
            <p:cNvSpPr/>
            <p:nvPr/>
          </p:nvSpPr>
          <p:spPr>
            <a:xfrm>
              <a:off x="9717970" y="1239251"/>
              <a:ext cx="2558151" cy="36913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E6CBC5-9F4F-47A4-989E-B89B8C619EC3}"/>
                </a:ext>
              </a:extLst>
            </p:cNvPr>
            <p:cNvSpPr/>
            <p:nvPr/>
          </p:nvSpPr>
          <p:spPr>
            <a:xfrm>
              <a:off x="10521799" y="3852889"/>
              <a:ext cx="457200" cy="9144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A2D83D2-A690-4B4C-A4A8-85630231693A}"/>
                </a:ext>
              </a:extLst>
            </p:cNvPr>
            <p:cNvSpPr/>
            <p:nvPr/>
          </p:nvSpPr>
          <p:spPr>
            <a:xfrm>
              <a:off x="10064599" y="3852889"/>
              <a:ext cx="914400" cy="457200"/>
            </a:xfrm>
            <a:prstGeom prst="rect">
              <a:avLst/>
            </a:prstGeom>
            <a:solidFill>
              <a:srgbClr val="FF0000">
                <a:alpha val="49804"/>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E2AB556-B3BE-4BDB-893E-40B5F362135D}"/>
              </a:ext>
            </a:extLst>
          </p:cNvPr>
          <p:cNvGrpSpPr/>
          <p:nvPr/>
        </p:nvGrpSpPr>
        <p:grpSpPr>
          <a:xfrm>
            <a:off x="8412120" y="3816902"/>
            <a:ext cx="1567576" cy="2261959"/>
            <a:chOff x="12886688" y="1239251"/>
            <a:chExt cx="2558151" cy="3691327"/>
          </a:xfrm>
        </p:grpSpPr>
        <p:sp>
          <p:nvSpPr>
            <p:cNvPr id="31" name="Rectangle 30">
              <a:extLst>
                <a:ext uri="{FF2B5EF4-FFF2-40B4-BE49-F238E27FC236}">
                  <a16:creationId xmlns:a16="http://schemas.microsoft.com/office/drawing/2014/main" id="{6AB3B706-113C-4E8F-8A15-522152AB7BE7}"/>
                </a:ext>
              </a:extLst>
            </p:cNvPr>
            <p:cNvSpPr/>
            <p:nvPr/>
          </p:nvSpPr>
          <p:spPr>
            <a:xfrm>
              <a:off x="13266842" y="2481289"/>
              <a:ext cx="1787504" cy="457200"/>
            </a:xfrm>
            <a:prstGeom prst="rect">
              <a:avLst/>
            </a:prstGeom>
            <a:solidFill>
              <a:srgbClr val="FF0000">
                <a:alpha val="49804"/>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FDC749F-8A29-4C5A-A66A-6D1B57526F9B}"/>
                </a:ext>
              </a:extLst>
            </p:cNvPr>
            <p:cNvSpPr/>
            <p:nvPr/>
          </p:nvSpPr>
          <p:spPr>
            <a:xfrm>
              <a:off x="13233317" y="2481289"/>
              <a:ext cx="457200" cy="18288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7E8811A-C00A-4560-AF10-BB252926E8C8}"/>
                </a:ext>
              </a:extLst>
            </p:cNvPr>
            <p:cNvSpPr/>
            <p:nvPr/>
          </p:nvSpPr>
          <p:spPr>
            <a:xfrm>
              <a:off x="12886688" y="1239251"/>
              <a:ext cx="2558151" cy="36913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BD6F406-54B3-401C-9EE2-6CA3204BD7A2}"/>
                </a:ext>
              </a:extLst>
            </p:cNvPr>
            <p:cNvSpPr/>
            <p:nvPr/>
          </p:nvSpPr>
          <p:spPr>
            <a:xfrm>
              <a:off x="14597146" y="1566889"/>
              <a:ext cx="457200" cy="13716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CDA06BA-8BF2-435E-BED3-DA6B4856EFAC}"/>
                </a:ext>
              </a:extLst>
            </p:cNvPr>
            <p:cNvSpPr/>
            <p:nvPr/>
          </p:nvSpPr>
          <p:spPr>
            <a:xfrm>
              <a:off x="13690517" y="3852889"/>
              <a:ext cx="457200" cy="9144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CBF1CE4-03BB-4118-87D7-0715B704E53E}"/>
                </a:ext>
              </a:extLst>
            </p:cNvPr>
            <p:cNvSpPr/>
            <p:nvPr/>
          </p:nvSpPr>
          <p:spPr>
            <a:xfrm>
              <a:off x="13233317" y="3852889"/>
              <a:ext cx="914400" cy="457200"/>
            </a:xfrm>
            <a:prstGeom prst="rect">
              <a:avLst/>
            </a:prstGeom>
            <a:solidFill>
              <a:srgbClr val="FF0000">
                <a:alpha val="49804"/>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B41D41ED-3D85-4143-BB57-3FA5C7279D09}"/>
              </a:ext>
            </a:extLst>
          </p:cNvPr>
          <p:cNvSpPr/>
          <p:nvPr/>
        </p:nvSpPr>
        <p:spPr>
          <a:xfrm>
            <a:off x="10301249" y="5534682"/>
            <a:ext cx="88176" cy="881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CB6959A-539B-4DE7-8488-83731DE068AA}"/>
              </a:ext>
            </a:extLst>
          </p:cNvPr>
          <p:cNvSpPr txBox="1"/>
          <p:nvPr/>
        </p:nvSpPr>
        <p:spPr>
          <a:xfrm>
            <a:off x="10481889" y="5376711"/>
            <a:ext cx="1140056" cy="400110"/>
          </a:xfrm>
          <a:prstGeom prst="rect">
            <a:avLst/>
          </a:prstGeom>
          <a:noFill/>
        </p:spPr>
        <p:txBody>
          <a:bodyPr wrap="none" rtlCol="0">
            <a:spAutoFit/>
          </a:bodyPr>
          <a:lstStyle/>
          <a:p>
            <a:r>
              <a:rPr lang="en-US" sz="2000" dirty="0"/>
              <a:t>Pin (M1)</a:t>
            </a:r>
          </a:p>
        </p:txBody>
      </p:sp>
      <p:grpSp>
        <p:nvGrpSpPr>
          <p:cNvPr id="16" name="Group 15">
            <a:extLst>
              <a:ext uri="{FF2B5EF4-FFF2-40B4-BE49-F238E27FC236}">
                <a16:creationId xmlns:a16="http://schemas.microsoft.com/office/drawing/2014/main" id="{B54C2888-F0AE-4E2E-A8A1-EC9ED821D655}"/>
              </a:ext>
            </a:extLst>
          </p:cNvPr>
          <p:cNvGrpSpPr/>
          <p:nvPr/>
        </p:nvGrpSpPr>
        <p:grpSpPr>
          <a:xfrm>
            <a:off x="580460" y="3816904"/>
            <a:ext cx="1568905" cy="2261958"/>
            <a:chOff x="391126" y="1239253"/>
            <a:chExt cx="2560320" cy="3691326"/>
          </a:xfrm>
        </p:grpSpPr>
        <p:sp>
          <p:nvSpPr>
            <p:cNvPr id="22" name="Rectangle 21">
              <a:extLst>
                <a:ext uri="{FF2B5EF4-FFF2-40B4-BE49-F238E27FC236}">
                  <a16:creationId xmlns:a16="http://schemas.microsoft.com/office/drawing/2014/main" id="{9FE1CE0D-EB05-4AB2-A1DA-0F2141F3F47E}"/>
                </a:ext>
              </a:extLst>
            </p:cNvPr>
            <p:cNvSpPr/>
            <p:nvPr/>
          </p:nvSpPr>
          <p:spPr>
            <a:xfrm>
              <a:off x="737754" y="2938489"/>
              <a:ext cx="457200" cy="13716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EE4BAA-C019-492C-9E60-ADADC6A9DE9F}"/>
                </a:ext>
              </a:extLst>
            </p:cNvPr>
            <p:cNvSpPr/>
            <p:nvPr/>
          </p:nvSpPr>
          <p:spPr>
            <a:xfrm>
              <a:off x="737754" y="2481289"/>
              <a:ext cx="1828800" cy="4572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5C4C19-8FAF-4934-8E23-A12584ED2A88}"/>
                </a:ext>
              </a:extLst>
            </p:cNvPr>
            <p:cNvSpPr/>
            <p:nvPr/>
          </p:nvSpPr>
          <p:spPr>
            <a:xfrm>
              <a:off x="391126" y="1239253"/>
              <a:ext cx="2560320" cy="36913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24DDF89-F198-4B1F-B61A-613815E35BBA}"/>
                </a:ext>
              </a:extLst>
            </p:cNvPr>
            <p:cNvSpPr/>
            <p:nvPr/>
          </p:nvSpPr>
          <p:spPr>
            <a:xfrm>
              <a:off x="2109688" y="1566889"/>
              <a:ext cx="457200" cy="9144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90951E-CC79-4624-95BD-19DE33DC2D9D}"/>
                </a:ext>
              </a:extLst>
            </p:cNvPr>
            <p:cNvSpPr/>
            <p:nvPr/>
          </p:nvSpPr>
          <p:spPr>
            <a:xfrm>
              <a:off x="1194954" y="3852889"/>
              <a:ext cx="457200" cy="914400"/>
            </a:xfrm>
            <a:prstGeom prst="rect">
              <a:avLst/>
            </a:prstGeom>
            <a:solidFill>
              <a:srgbClr val="0000FF">
                <a:alpha val="4980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3B0A3B9-9227-4E95-A75B-D83C1376B76F}"/>
                </a:ext>
              </a:extLst>
            </p:cNvPr>
            <p:cNvSpPr/>
            <p:nvPr/>
          </p:nvSpPr>
          <p:spPr>
            <a:xfrm>
              <a:off x="1351606" y="4487405"/>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D37F0DC-9F1C-4BA3-8583-FDCFA5422259}"/>
                </a:ext>
              </a:extLst>
            </p:cNvPr>
            <p:cNvSpPr/>
            <p:nvPr/>
          </p:nvSpPr>
          <p:spPr>
            <a:xfrm>
              <a:off x="2266340" y="1685050"/>
              <a:ext cx="143896" cy="143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5E2EDC8-A13E-4D0B-BC2A-EC840008659E}"/>
                </a:ext>
              </a:extLst>
            </p:cNvPr>
            <p:cNvSpPr txBox="1"/>
            <p:nvPr/>
          </p:nvSpPr>
          <p:spPr>
            <a:xfrm>
              <a:off x="1569612" y="4186419"/>
              <a:ext cx="606986" cy="652946"/>
            </a:xfrm>
            <a:prstGeom prst="rect">
              <a:avLst/>
            </a:prstGeom>
            <a:noFill/>
          </p:spPr>
          <p:txBody>
            <a:bodyPr wrap="square" rtlCol="0">
              <a:spAutoFit/>
            </a:bodyPr>
            <a:lstStyle/>
            <a:p>
              <a:r>
                <a:rPr lang="en-US" sz="2000" dirty="0"/>
                <a:t>M</a:t>
              </a:r>
            </a:p>
          </p:txBody>
        </p:sp>
        <p:sp>
          <p:nvSpPr>
            <p:cNvPr id="30" name="TextBox 29">
              <a:extLst>
                <a:ext uri="{FF2B5EF4-FFF2-40B4-BE49-F238E27FC236}">
                  <a16:creationId xmlns:a16="http://schemas.microsoft.com/office/drawing/2014/main" id="{B0D35963-208F-4D1B-8FE2-8E0F4D1F6814}"/>
                </a:ext>
              </a:extLst>
            </p:cNvPr>
            <p:cNvSpPr txBox="1"/>
            <p:nvPr/>
          </p:nvSpPr>
          <p:spPr>
            <a:xfrm>
              <a:off x="1548431" y="1354502"/>
              <a:ext cx="575516" cy="652946"/>
            </a:xfrm>
            <a:prstGeom prst="rect">
              <a:avLst/>
            </a:prstGeom>
            <a:noFill/>
          </p:spPr>
          <p:txBody>
            <a:bodyPr wrap="square" rtlCol="0">
              <a:spAutoFit/>
            </a:bodyPr>
            <a:lstStyle/>
            <a:p>
              <a:r>
                <a:rPr lang="en-US" sz="2000" dirty="0"/>
                <a:t>N</a:t>
              </a:r>
            </a:p>
          </p:txBody>
        </p:sp>
      </p:grpSp>
      <p:sp>
        <p:nvSpPr>
          <p:cNvPr id="17" name="TextBox 16">
            <a:extLst>
              <a:ext uri="{FF2B5EF4-FFF2-40B4-BE49-F238E27FC236}">
                <a16:creationId xmlns:a16="http://schemas.microsoft.com/office/drawing/2014/main" id="{1A49CD7A-E9BB-4492-88BC-31CC631DF0A0}"/>
              </a:ext>
            </a:extLst>
          </p:cNvPr>
          <p:cNvSpPr txBox="1"/>
          <p:nvPr/>
        </p:nvSpPr>
        <p:spPr>
          <a:xfrm>
            <a:off x="1027201" y="6174484"/>
            <a:ext cx="665368" cy="400110"/>
          </a:xfrm>
          <a:prstGeom prst="rect">
            <a:avLst/>
          </a:prstGeom>
          <a:noFill/>
        </p:spPr>
        <p:txBody>
          <a:bodyPr wrap="square" rtlCol="0">
            <a:spAutoFit/>
          </a:bodyPr>
          <a:lstStyle/>
          <a:p>
            <a:pPr algn="ctr"/>
            <a:r>
              <a:rPr lang="en-US" sz="2000" dirty="0"/>
              <a:t>(A)</a:t>
            </a:r>
          </a:p>
        </p:txBody>
      </p:sp>
      <p:sp>
        <p:nvSpPr>
          <p:cNvPr id="18" name="TextBox 17">
            <a:extLst>
              <a:ext uri="{FF2B5EF4-FFF2-40B4-BE49-F238E27FC236}">
                <a16:creationId xmlns:a16="http://schemas.microsoft.com/office/drawing/2014/main" id="{91FB3B2F-B2D4-4856-886E-0318C5236903}"/>
              </a:ext>
            </a:extLst>
          </p:cNvPr>
          <p:cNvSpPr txBox="1"/>
          <p:nvPr/>
        </p:nvSpPr>
        <p:spPr>
          <a:xfrm>
            <a:off x="2507370" y="6174484"/>
            <a:ext cx="1568904" cy="400110"/>
          </a:xfrm>
          <a:prstGeom prst="rect">
            <a:avLst/>
          </a:prstGeom>
          <a:noFill/>
        </p:spPr>
        <p:txBody>
          <a:bodyPr wrap="square" rtlCol="0">
            <a:spAutoFit/>
          </a:bodyPr>
          <a:lstStyle/>
          <a:p>
            <a:pPr algn="ctr"/>
            <a:r>
              <a:rPr lang="en-US" sz="2000" dirty="0"/>
              <a:t>(1) Splitting</a:t>
            </a:r>
          </a:p>
        </p:txBody>
      </p:sp>
      <p:sp>
        <p:nvSpPr>
          <p:cNvPr id="19" name="TextBox 18">
            <a:extLst>
              <a:ext uri="{FF2B5EF4-FFF2-40B4-BE49-F238E27FC236}">
                <a16:creationId xmlns:a16="http://schemas.microsoft.com/office/drawing/2014/main" id="{B5109379-663A-4057-9159-C822D71703FE}"/>
              </a:ext>
            </a:extLst>
          </p:cNvPr>
          <p:cNvSpPr txBox="1"/>
          <p:nvPr/>
        </p:nvSpPr>
        <p:spPr>
          <a:xfrm>
            <a:off x="4468781" y="6174484"/>
            <a:ext cx="1568904" cy="400110"/>
          </a:xfrm>
          <a:prstGeom prst="rect">
            <a:avLst/>
          </a:prstGeom>
          <a:noFill/>
        </p:spPr>
        <p:txBody>
          <a:bodyPr wrap="square" rtlCol="0">
            <a:spAutoFit/>
          </a:bodyPr>
          <a:lstStyle/>
          <a:p>
            <a:pPr algn="ctr"/>
            <a:r>
              <a:rPr lang="en-US" sz="2000" dirty="0"/>
              <a:t>(2) Merging</a:t>
            </a:r>
          </a:p>
        </p:txBody>
      </p:sp>
      <p:sp>
        <p:nvSpPr>
          <p:cNvPr id="20" name="TextBox 19">
            <a:extLst>
              <a:ext uri="{FF2B5EF4-FFF2-40B4-BE49-F238E27FC236}">
                <a16:creationId xmlns:a16="http://schemas.microsoft.com/office/drawing/2014/main" id="{753A621C-415B-4214-831F-B9C1535065D4}"/>
              </a:ext>
            </a:extLst>
          </p:cNvPr>
          <p:cNvSpPr txBox="1"/>
          <p:nvPr/>
        </p:nvSpPr>
        <p:spPr>
          <a:xfrm>
            <a:off x="6458919" y="6174484"/>
            <a:ext cx="1568904" cy="400110"/>
          </a:xfrm>
          <a:prstGeom prst="rect">
            <a:avLst/>
          </a:prstGeom>
          <a:noFill/>
        </p:spPr>
        <p:txBody>
          <a:bodyPr wrap="square" rtlCol="0">
            <a:spAutoFit/>
          </a:bodyPr>
          <a:lstStyle/>
          <a:p>
            <a:pPr algn="ctr"/>
            <a:r>
              <a:rPr lang="en-US" sz="2000" dirty="0"/>
              <a:t>(3) Bridging</a:t>
            </a:r>
          </a:p>
        </p:txBody>
      </p:sp>
      <p:sp>
        <p:nvSpPr>
          <p:cNvPr id="21" name="TextBox 20">
            <a:extLst>
              <a:ext uri="{FF2B5EF4-FFF2-40B4-BE49-F238E27FC236}">
                <a16:creationId xmlns:a16="http://schemas.microsoft.com/office/drawing/2014/main" id="{560189CD-8295-4CB3-9862-7380FE012F2A}"/>
              </a:ext>
            </a:extLst>
          </p:cNvPr>
          <p:cNvSpPr txBox="1"/>
          <p:nvPr/>
        </p:nvSpPr>
        <p:spPr>
          <a:xfrm>
            <a:off x="8902967" y="6174484"/>
            <a:ext cx="665368" cy="400110"/>
          </a:xfrm>
          <a:prstGeom prst="rect">
            <a:avLst/>
          </a:prstGeom>
          <a:noFill/>
        </p:spPr>
        <p:txBody>
          <a:bodyPr wrap="square" rtlCol="0">
            <a:spAutoFit/>
          </a:bodyPr>
          <a:lstStyle/>
          <a:p>
            <a:pPr algn="ctr"/>
            <a:r>
              <a:rPr lang="en-US" sz="2000" dirty="0"/>
              <a:t>(B)</a:t>
            </a:r>
          </a:p>
        </p:txBody>
      </p:sp>
      <p:cxnSp>
        <p:nvCxnSpPr>
          <p:cNvPr id="4" name="Straight Connector 3">
            <a:extLst>
              <a:ext uri="{FF2B5EF4-FFF2-40B4-BE49-F238E27FC236}">
                <a16:creationId xmlns:a16="http://schemas.microsoft.com/office/drawing/2014/main" id="{7FB64A42-E562-425E-9383-E35531BAD9DA}"/>
              </a:ext>
            </a:extLst>
          </p:cNvPr>
          <p:cNvCxnSpPr>
            <a:stCxn id="27" idx="0"/>
          </p:cNvCxnSpPr>
          <p:nvPr/>
        </p:nvCxnSpPr>
        <p:spPr bwMode="auto">
          <a:xfrm flipV="1">
            <a:off x="1213108" y="5534682"/>
            <a:ext cx="0" cy="272613"/>
          </a:xfrm>
          <a:prstGeom prst="line">
            <a:avLst/>
          </a:prstGeom>
          <a:ln w="76200">
            <a:solidFill>
              <a:srgbClr val="300D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941C00-C002-4E10-8667-ADDF81D42F5B}"/>
              </a:ext>
            </a:extLst>
          </p:cNvPr>
          <p:cNvCxnSpPr>
            <a:cxnSpLocks/>
          </p:cNvCxnSpPr>
          <p:nvPr/>
        </p:nvCxnSpPr>
        <p:spPr bwMode="auto">
          <a:xfrm>
            <a:off x="898004" y="5566964"/>
            <a:ext cx="328468" cy="1"/>
          </a:xfrm>
          <a:prstGeom prst="line">
            <a:avLst/>
          </a:prstGeom>
          <a:ln w="76200">
            <a:solidFill>
              <a:srgbClr val="300D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4358E49-A573-4634-9426-D034F0F2B55B}"/>
              </a:ext>
            </a:extLst>
          </p:cNvPr>
          <p:cNvCxnSpPr>
            <a:cxnSpLocks/>
          </p:cNvCxnSpPr>
          <p:nvPr/>
        </p:nvCxnSpPr>
        <p:spPr bwMode="auto">
          <a:xfrm>
            <a:off x="898004" y="4716895"/>
            <a:ext cx="884029" cy="0"/>
          </a:xfrm>
          <a:prstGeom prst="line">
            <a:avLst/>
          </a:prstGeom>
          <a:ln w="76200">
            <a:solidFill>
              <a:srgbClr val="300D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FF12475-4A1D-4B0F-80C5-2D2DA686965C}"/>
              </a:ext>
            </a:extLst>
          </p:cNvPr>
          <p:cNvCxnSpPr/>
          <p:nvPr/>
        </p:nvCxnSpPr>
        <p:spPr bwMode="auto">
          <a:xfrm flipV="1">
            <a:off x="932947" y="4700381"/>
            <a:ext cx="0" cy="855577"/>
          </a:xfrm>
          <a:prstGeom prst="line">
            <a:avLst/>
          </a:prstGeom>
          <a:ln w="76200">
            <a:solidFill>
              <a:srgbClr val="300D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4C8DEF2-6B8E-4F93-AD71-5F033B909203}"/>
              </a:ext>
            </a:extLst>
          </p:cNvPr>
          <p:cNvCxnSpPr/>
          <p:nvPr/>
        </p:nvCxnSpPr>
        <p:spPr bwMode="auto">
          <a:xfrm flipV="1">
            <a:off x="1773636" y="4132371"/>
            <a:ext cx="0" cy="584370"/>
          </a:xfrm>
          <a:prstGeom prst="line">
            <a:avLst/>
          </a:prstGeom>
          <a:ln w="76200">
            <a:solidFill>
              <a:srgbClr val="300D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27F0675-CDC0-49EC-91A9-E788A7D36703}"/>
              </a:ext>
            </a:extLst>
          </p:cNvPr>
          <p:cNvCxnSpPr/>
          <p:nvPr/>
        </p:nvCxnSpPr>
        <p:spPr bwMode="auto">
          <a:xfrm flipV="1">
            <a:off x="9032213" y="5534682"/>
            <a:ext cx="0" cy="272613"/>
          </a:xfrm>
          <a:prstGeom prst="line">
            <a:avLst/>
          </a:prstGeom>
          <a:ln w="76200">
            <a:solidFill>
              <a:srgbClr val="300D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9116D3A-AA55-45DA-9C03-C63338A55BEE}"/>
              </a:ext>
            </a:extLst>
          </p:cNvPr>
          <p:cNvCxnSpPr>
            <a:cxnSpLocks/>
          </p:cNvCxnSpPr>
          <p:nvPr/>
        </p:nvCxnSpPr>
        <p:spPr bwMode="auto">
          <a:xfrm>
            <a:off x="8717109" y="5566964"/>
            <a:ext cx="328468" cy="1"/>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0ABBDD8-BE90-4BDB-9317-CAB0C46140F1}"/>
              </a:ext>
            </a:extLst>
          </p:cNvPr>
          <p:cNvCxnSpPr>
            <a:cxnSpLocks/>
          </p:cNvCxnSpPr>
          <p:nvPr/>
        </p:nvCxnSpPr>
        <p:spPr bwMode="auto">
          <a:xfrm>
            <a:off x="8717109" y="4716895"/>
            <a:ext cx="884029" cy="0"/>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9B601EC-D7E3-405E-A116-287B42A36028}"/>
              </a:ext>
            </a:extLst>
          </p:cNvPr>
          <p:cNvCxnSpPr/>
          <p:nvPr/>
        </p:nvCxnSpPr>
        <p:spPr bwMode="auto">
          <a:xfrm flipV="1">
            <a:off x="8752052" y="4700381"/>
            <a:ext cx="0" cy="855577"/>
          </a:xfrm>
          <a:prstGeom prst="line">
            <a:avLst/>
          </a:prstGeom>
          <a:ln w="76200">
            <a:solidFill>
              <a:srgbClr val="300D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FCF9663-7BE4-4B52-BA9B-5DCB84EE323F}"/>
              </a:ext>
            </a:extLst>
          </p:cNvPr>
          <p:cNvCxnSpPr/>
          <p:nvPr/>
        </p:nvCxnSpPr>
        <p:spPr bwMode="auto">
          <a:xfrm flipV="1">
            <a:off x="9592741" y="4132371"/>
            <a:ext cx="0" cy="584370"/>
          </a:xfrm>
          <a:prstGeom prst="line">
            <a:avLst/>
          </a:prstGeom>
          <a:ln w="76200">
            <a:solidFill>
              <a:srgbClr val="300D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EA345E33-3D7F-4037-9F91-200623CBFB26}"/>
              </a:ext>
            </a:extLst>
          </p:cNvPr>
          <p:cNvSpPr/>
          <p:nvPr/>
        </p:nvSpPr>
        <p:spPr bwMode="auto">
          <a:xfrm>
            <a:off x="701984" y="5406166"/>
            <a:ext cx="706657" cy="314429"/>
          </a:xfrm>
          <a:prstGeom prst="ellipse">
            <a:avLst/>
          </a:prstGeom>
          <a:noFill/>
          <a:ln w="38100"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3" name="Oval 72">
            <a:extLst>
              <a:ext uri="{FF2B5EF4-FFF2-40B4-BE49-F238E27FC236}">
                <a16:creationId xmlns:a16="http://schemas.microsoft.com/office/drawing/2014/main" id="{D678217E-DF86-42C6-A782-C14B7144D93C}"/>
              </a:ext>
            </a:extLst>
          </p:cNvPr>
          <p:cNvSpPr/>
          <p:nvPr/>
        </p:nvSpPr>
        <p:spPr bwMode="auto">
          <a:xfrm>
            <a:off x="707317" y="4589001"/>
            <a:ext cx="1251887" cy="314429"/>
          </a:xfrm>
          <a:prstGeom prst="ellipse">
            <a:avLst/>
          </a:prstGeom>
          <a:noFill/>
          <a:ln w="38100"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4" name="TextBox 73">
            <a:extLst>
              <a:ext uri="{FF2B5EF4-FFF2-40B4-BE49-F238E27FC236}">
                <a16:creationId xmlns:a16="http://schemas.microsoft.com/office/drawing/2014/main" id="{C68C8326-30C0-402F-A4A8-B6E19C5FF2EC}"/>
              </a:ext>
            </a:extLst>
          </p:cNvPr>
          <p:cNvSpPr txBox="1"/>
          <p:nvPr/>
        </p:nvSpPr>
        <p:spPr>
          <a:xfrm>
            <a:off x="1408641" y="4952672"/>
            <a:ext cx="681597" cy="461665"/>
          </a:xfrm>
          <a:prstGeom prst="rect">
            <a:avLst/>
          </a:prstGeom>
          <a:noFill/>
        </p:spPr>
        <p:txBody>
          <a:bodyPr wrap="none" rtlCol="0">
            <a:spAutoFit/>
          </a:bodyPr>
          <a:lstStyle/>
          <a:p>
            <a:r>
              <a:rPr lang="en-US" sz="2400" b="1" dirty="0">
                <a:solidFill>
                  <a:srgbClr val="FF0000"/>
                </a:solidFill>
              </a:rPr>
              <a:t>jog</a:t>
            </a:r>
          </a:p>
        </p:txBody>
      </p:sp>
    </p:spTree>
    <p:extLst>
      <p:ext uri="{BB962C8B-B14F-4D97-AF65-F5344CB8AC3E}">
        <p14:creationId xmlns:p14="http://schemas.microsoft.com/office/powerpoint/2010/main" val="889660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fade">
                                      <p:cBhvr>
                                        <p:cTn id="68" dur="500"/>
                                        <p:tgtEl>
                                          <p:spTgt spid="5">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500"/>
                                        <p:tgtEl>
                                          <p:spTgt spid="7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4"/>
                                        </p:tgtEl>
                                        <p:attrNameLst>
                                          <p:attrName>style.visibility</p:attrName>
                                        </p:attrNameLst>
                                      </p:cBhvr>
                                      <p:to>
                                        <p:strVal val="visible"/>
                                      </p:to>
                                    </p:set>
                                    <p:animEffect transition="in" filter="fade">
                                      <p:cBhvr>
                                        <p:cTn id="106" dur="500"/>
                                        <p:tgtEl>
                                          <p:spTgt spid="7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
                                            <p:txEl>
                                              <p:pRg st="5" end="5"/>
                                            </p:txEl>
                                          </p:spTgt>
                                        </p:tgtEl>
                                        <p:attrNameLst>
                                          <p:attrName>style.visibility</p:attrName>
                                        </p:attrNameLst>
                                      </p:cBhvr>
                                      <p:to>
                                        <p:strVal val="visible"/>
                                      </p:to>
                                    </p:set>
                                    <p:animEffect transition="in" filter="fade">
                                      <p:cBhvr>
                                        <p:cTn id="111" dur="500"/>
                                        <p:tgtEl>
                                          <p:spTgt spid="5">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500"/>
                                        <p:tgtEl>
                                          <p:spTgt spid="1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500"/>
                                        <p:tgtEl>
                                          <p:spTgt spid="1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fade">
                                      <p:cBhvr>
                                        <p:cTn id="132" dur="500"/>
                                        <p:tgtEl>
                                          <p:spTgt spid="1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p:bldP spid="9" grpId="0"/>
      <p:bldP spid="14" grpId="0" animBg="1"/>
      <p:bldP spid="15" grpId="0"/>
      <p:bldP spid="17" grpId="0"/>
      <p:bldP spid="18" grpId="0"/>
      <p:bldP spid="19" grpId="0"/>
      <p:bldP spid="20" grpId="0"/>
      <p:bldP spid="21" grpId="0"/>
      <p:bldP spid="72" grpId="0" animBg="1"/>
      <p:bldP spid="73" grpId="0" animBg="1"/>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8605A-B6EB-415E-9181-DABD2CC1DAFD}"/>
              </a:ext>
            </a:extLst>
          </p:cNvPr>
          <p:cNvSpPr>
            <a:spLocks noGrp="1"/>
          </p:cNvSpPr>
          <p:nvPr>
            <p:ph idx="1"/>
          </p:nvPr>
        </p:nvSpPr>
        <p:spPr/>
        <p:txBody>
          <a:bodyPr/>
          <a:lstStyle/>
          <a:p>
            <a:r>
              <a:rPr lang="en-US" dirty="0"/>
              <a:t>Background</a:t>
            </a:r>
          </a:p>
          <a:p>
            <a:r>
              <a:rPr lang="en-US" dirty="0"/>
              <a:t>Preliminaries</a:t>
            </a:r>
          </a:p>
          <a:p>
            <a:pPr lvl="1"/>
            <a:r>
              <a:rPr lang="en-US" dirty="0"/>
              <a:t>Connectivity</a:t>
            </a:r>
          </a:p>
          <a:p>
            <a:pPr lvl="1"/>
            <a:r>
              <a:rPr lang="en-US" dirty="0"/>
              <a:t>Preprocessing</a:t>
            </a:r>
          </a:p>
          <a:p>
            <a:r>
              <a:rPr lang="en-US" dirty="0">
                <a:solidFill>
                  <a:srgbClr val="FF0000"/>
                </a:solidFill>
              </a:rPr>
              <a:t>Parallel MILP-based routing</a:t>
            </a:r>
          </a:p>
          <a:p>
            <a:pPr lvl="1"/>
            <a:r>
              <a:rPr lang="en-US" dirty="0"/>
              <a:t>Overall flow</a:t>
            </a:r>
          </a:p>
          <a:p>
            <a:pPr lvl="1"/>
            <a:r>
              <a:rPr lang="en-US" dirty="0"/>
              <a:t>Panel routing</a:t>
            </a:r>
          </a:p>
          <a:p>
            <a:pPr lvl="1"/>
            <a:r>
              <a:rPr lang="en-US" dirty="0"/>
              <a:t>MILP formulation</a:t>
            </a:r>
          </a:p>
          <a:p>
            <a:r>
              <a:rPr lang="en-US" dirty="0"/>
              <a:t>Experiments</a:t>
            </a:r>
          </a:p>
          <a:p>
            <a:r>
              <a:rPr lang="en-US" dirty="0"/>
              <a:t>Conclusion</a:t>
            </a:r>
          </a:p>
        </p:txBody>
      </p:sp>
      <p:sp>
        <p:nvSpPr>
          <p:cNvPr id="3" name="Title 2">
            <a:extLst>
              <a:ext uri="{FF2B5EF4-FFF2-40B4-BE49-F238E27FC236}">
                <a16:creationId xmlns:a16="http://schemas.microsoft.com/office/drawing/2014/main" id="{A339DF15-EB4C-45AA-B4EC-B576E762FCB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9238974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E51283-FDA7-4EF0-936C-9CC8D22A6C41}"/>
              </a:ext>
            </a:extLst>
          </p:cNvPr>
          <p:cNvSpPr>
            <a:spLocks noGrp="1"/>
          </p:cNvSpPr>
          <p:nvPr>
            <p:ph idx="1"/>
          </p:nvPr>
        </p:nvSpPr>
        <p:spPr/>
        <p:txBody>
          <a:bodyPr/>
          <a:lstStyle/>
          <a:p>
            <a:r>
              <a:rPr lang="en-US" dirty="0"/>
              <a:t>Split layout into </a:t>
            </a:r>
            <a:r>
              <a:rPr lang="en-US" b="1" dirty="0" err="1"/>
              <a:t>gcell</a:t>
            </a:r>
            <a:r>
              <a:rPr lang="en-US" b="1" dirty="0"/>
              <a:t>-width </a:t>
            </a:r>
            <a:r>
              <a:rPr lang="en-US" b="1" dirty="0">
                <a:solidFill>
                  <a:srgbClr val="FF0000"/>
                </a:solidFill>
              </a:rPr>
              <a:t>panels</a:t>
            </a:r>
            <a:r>
              <a:rPr lang="en-US" b="1" dirty="0"/>
              <a:t> </a:t>
            </a:r>
            <a:r>
              <a:rPr lang="en-US" dirty="0"/>
              <a:t>along the preferred routing direction</a:t>
            </a:r>
          </a:p>
          <a:p>
            <a:pPr lvl="1"/>
            <a:endParaRPr lang="en-US" dirty="0"/>
          </a:p>
        </p:txBody>
      </p:sp>
      <p:sp>
        <p:nvSpPr>
          <p:cNvPr id="3" name="Title 2">
            <a:extLst>
              <a:ext uri="{FF2B5EF4-FFF2-40B4-BE49-F238E27FC236}">
                <a16:creationId xmlns:a16="http://schemas.microsoft.com/office/drawing/2014/main" id="{C43CE817-3AEE-435C-81A7-19EA1805197C}"/>
              </a:ext>
            </a:extLst>
          </p:cNvPr>
          <p:cNvSpPr>
            <a:spLocks noGrp="1"/>
          </p:cNvSpPr>
          <p:nvPr>
            <p:ph type="title"/>
          </p:nvPr>
        </p:nvSpPr>
        <p:spPr/>
        <p:txBody>
          <a:bodyPr/>
          <a:lstStyle/>
          <a:p>
            <a:r>
              <a:rPr lang="en-US" dirty="0"/>
              <a:t>Overall Flow</a:t>
            </a:r>
          </a:p>
        </p:txBody>
      </p:sp>
      <p:sp>
        <p:nvSpPr>
          <p:cNvPr id="498" name="Flowchart: Data 497">
            <a:extLst>
              <a:ext uri="{FF2B5EF4-FFF2-40B4-BE49-F238E27FC236}">
                <a16:creationId xmlns:a16="http://schemas.microsoft.com/office/drawing/2014/main" id="{87DA65A6-C900-481A-B3E6-FBB066DEB894}"/>
              </a:ext>
            </a:extLst>
          </p:cNvPr>
          <p:cNvSpPr/>
          <p:nvPr/>
        </p:nvSpPr>
        <p:spPr>
          <a:xfrm>
            <a:off x="3206480" y="4320305"/>
            <a:ext cx="5489104" cy="1305516"/>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9" name="Flowchart: Data 498">
            <a:extLst>
              <a:ext uri="{FF2B5EF4-FFF2-40B4-BE49-F238E27FC236}">
                <a16:creationId xmlns:a16="http://schemas.microsoft.com/office/drawing/2014/main" id="{D3C8C5CA-BE3B-4011-8277-D4E7770A33EC}"/>
              </a:ext>
            </a:extLst>
          </p:cNvPr>
          <p:cNvSpPr/>
          <p:nvPr/>
        </p:nvSpPr>
        <p:spPr>
          <a:xfrm>
            <a:off x="3206480" y="3710942"/>
            <a:ext cx="5489104" cy="1305516"/>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0" name="Flowchart: Data 499">
            <a:extLst>
              <a:ext uri="{FF2B5EF4-FFF2-40B4-BE49-F238E27FC236}">
                <a16:creationId xmlns:a16="http://schemas.microsoft.com/office/drawing/2014/main" id="{8CCDFD4F-C584-417E-9211-2A10D93048FB}"/>
              </a:ext>
            </a:extLst>
          </p:cNvPr>
          <p:cNvSpPr/>
          <p:nvPr/>
        </p:nvSpPr>
        <p:spPr>
          <a:xfrm>
            <a:off x="3206480" y="3090734"/>
            <a:ext cx="5489104" cy="1305516"/>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1" name="TextBox 500">
            <a:extLst>
              <a:ext uri="{FF2B5EF4-FFF2-40B4-BE49-F238E27FC236}">
                <a16:creationId xmlns:a16="http://schemas.microsoft.com/office/drawing/2014/main" id="{9AF7883E-96CC-41C1-9800-669D3183C39C}"/>
              </a:ext>
            </a:extLst>
          </p:cNvPr>
          <p:cNvSpPr txBox="1"/>
          <p:nvPr/>
        </p:nvSpPr>
        <p:spPr>
          <a:xfrm>
            <a:off x="5324464" y="2178217"/>
            <a:ext cx="1253134" cy="702823"/>
          </a:xfrm>
          <a:prstGeom prst="rect">
            <a:avLst/>
          </a:prstGeom>
          <a:noFill/>
        </p:spPr>
        <p:txBody>
          <a:bodyPr vert="eaVert" wrap="square" rtlCol="0">
            <a:spAutoFit/>
          </a:bodyPr>
          <a:lstStyle/>
          <a:p>
            <a:r>
              <a:rPr lang="en-US" sz="4000" dirty="0">
                <a:latin typeface="Aharoni" panose="02010803020104030203" pitchFamily="2" charset="-79"/>
                <a:cs typeface="Aharoni" panose="02010803020104030203" pitchFamily="2" charset="-79"/>
              </a:rPr>
              <a:t>…</a:t>
            </a:r>
          </a:p>
        </p:txBody>
      </p:sp>
      <p:grpSp>
        <p:nvGrpSpPr>
          <p:cNvPr id="502" name="Group 501">
            <a:extLst>
              <a:ext uri="{FF2B5EF4-FFF2-40B4-BE49-F238E27FC236}">
                <a16:creationId xmlns:a16="http://schemas.microsoft.com/office/drawing/2014/main" id="{CBD18627-799C-457F-95B8-17165CB9BD19}"/>
              </a:ext>
            </a:extLst>
          </p:cNvPr>
          <p:cNvGrpSpPr/>
          <p:nvPr/>
        </p:nvGrpSpPr>
        <p:grpSpPr>
          <a:xfrm>
            <a:off x="3458172" y="4229479"/>
            <a:ext cx="4128466" cy="137320"/>
            <a:chOff x="3100968" y="5541173"/>
            <a:chExt cx="2636332" cy="87689"/>
          </a:xfrm>
        </p:grpSpPr>
        <p:sp>
          <p:nvSpPr>
            <p:cNvPr id="744" name="Arrow: Chevron 743">
              <a:extLst>
                <a:ext uri="{FF2B5EF4-FFF2-40B4-BE49-F238E27FC236}">
                  <a16:creationId xmlns:a16="http://schemas.microsoft.com/office/drawing/2014/main" id="{9069308C-E57F-43CA-AB70-41A8DA6BE40E}"/>
                </a:ext>
              </a:extLst>
            </p:cNvPr>
            <p:cNvSpPr/>
            <p:nvPr/>
          </p:nvSpPr>
          <p:spPr>
            <a:xfrm>
              <a:off x="3225705" y="554303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5" name="Arrow: Chevron 744">
              <a:extLst>
                <a:ext uri="{FF2B5EF4-FFF2-40B4-BE49-F238E27FC236}">
                  <a16:creationId xmlns:a16="http://schemas.microsoft.com/office/drawing/2014/main" id="{92E9A945-F5CC-4074-AA0D-769C9444EBA3}"/>
                </a:ext>
              </a:extLst>
            </p:cNvPr>
            <p:cNvSpPr/>
            <p:nvPr/>
          </p:nvSpPr>
          <p:spPr>
            <a:xfrm>
              <a:off x="3361050" y="554303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6" name="Arrow: Chevron 745">
              <a:extLst>
                <a:ext uri="{FF2B5EF4-FFF2-40B4-BE49-F238E27FC236}">
                  <a16:creationId xmlns:a16="http://schemas.microsoft.com/office/drawing/2014/main" id="{0ED9116D-1106-4F99-BE78-BE1DBFD582D2}"/>
                </a:ext>
              </a:extLst>
            </p:cNvPr>
            <p:cNvSpPr/>
            <p:nvPr/>
          </p:nvSpPr>
          <p:spPr>
            <a:xfrm>
              <a:off x="3496394" y="554179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7" name="Arrow: Chevron 746">
              <a:extLst>
                <a:ext uri="{FF2B5EF4-FFF2-40B4-BE49-F238E27FC236}">
                  <a16:creationId xmlns:a16="http://schemas.microsoft.com/office/drawing/2014/main" id="{719B4A8E-0724-438A-AB25-B63A14834C2D}"/>
                </a:ext>
              </a:extLst>
            </p:cNvPr>
            <p:cNvSpPr/>
            <p:nvPr/>
          </p:nvSpPr>
          <p:spPr>
            <a:xfrm>
              <a:off x="3633743" y="554179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8" name="Arrow: Chevron 747">
              <a:extLst>
                <a:ext uri="{FF2B5EF4-FFF2-40B4-BE49-F238E27FC236}">
                  <a16:creationId xmlns:a16="http://schemas.microsoft.com/office/drawing/2014/main" id="{C7B7FFB2-A2FE-4FF5-BC9D-B938A2448503}"/>
                </a:ext>
              </a:extLst>
            </p:cNvPr>
            <p:cNvSpPr/>
            <p:nvPr/>
          </p:nvSpPr>
          <p:spPr>
            <a:xfrm>
              <a:off x="3100968" y="5542784"/>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9" name="Arrow: Chevron 748">
              <a:extLst>
                <a:ext uri="{FF2B5EF4-FFF2-40B4-BE49-F238E27FC236}">
                  <a16:creationId xmlns:a16="http://schemas.microsoft.com/office/drawing/2014/main" id="{D2BEEAB2-D0BE-4DAA-9AB4-926653F20E37}"/>
                </a:ext>
              </a:extLst>
            </p:cNvPr>
            <p:cNvSpPr/>
            <p:nvPr/>
          </p:nvSpPr>
          <p:spPr>
            <a:xfrm>
              <a:off x="3891820" y="554303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0" name="Arrow: Chevron 749">
              <a:extLst>
                <a:ext uri="{FF2B5EF4-FFF2-40B4-BE49-F238E27FC236}">
                  <a16:creationId xmlns:a16="http://schemas.microsoft.com/office/drawing/2014/main" id="{A6D1619B-92BC-4DA2-A511-3F146F6AA243}"/>
                </a:ext>
              </a:extLst>
            </p:cNvPr>
            <p:cNvSpPr/>
            <p:nvPr/>
          </p:nvSpPr>
          <p:spPr>
            <a:xfrm>
              <a:off x="4027165" y="554303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1" name="Arrow: Chevron 750">
              <a:extLst>
                <a:ext uri="{FF2B5EF4-FFF2-40B4-BE49-F238E27FC236}">
                  <a16:creationId xmlns:a16="http://schemas.microsoft.com/office/drawing/2014/main" id="{460D356C-E88C-4E6C-8F86-650976FD0068}"/>
                </a:ext>
              </a:extLst>
            </p:cNvPr>
            <p:cNvSpPr/>
            <p:nvPr/>
          </p:nvSpPr>
          <p:spPr>
            <a:xfrm>
              <a:off x="4162509" y="554179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2" name="Arrow: Chevron 751">
              <a:extLst>
                <a:ext uri="{FF2B5EF4-FFF2-40B4-BE49-F238E27FC236}">
                  <a16:creationId xmlns:a16="http://schemas.microsoft.com/office/drawing/2014/main" id="{82D8D623-72CB-4DF7-8125-F8D0687E1CF6}"/>
                </a:ext>
              </a:extLst>
            </p:cNvPr>
            <p:cNvSpPr/>
            <p:nvPr/>
          </p:nvSpPr>
          <p:spPr>
            <a:xfrm>
              <a:off x="4299858" y="554179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3" name="Arrow: Chevron 752">
              <a:extLst>
                <a:ext uri="{FF2B5EF4-FFF2-40B4-BE49-F238E27FC236}">
                  <a16:creationId xmlns:a16="http://schemas.microsoft.com/office/drawing/2014/main" id="{1DE19CF9-8961-4C83-845B-72A0B7AEBB04}"/>
                </a:ext>
              </a:extLst>
            </p:cNvPr>
            <p:cNvSpPr/>
            <p:nvPr/>
          </p:nvSpPr>
          <p:spPr>
            <a:xfrm>
              <a:off x="3767083" y="5542784"/>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4" name="Arrow: Chevron 753">
              <a:extLst>
                <a:ext uri="{FF2B5EF4-FFF2-40B4-BE49-F238E27FC236}">
                  <a16:creationId xmlns:a16="http://schemas.microsoft.com/office/drawing/2014/main" id="{69C47F48-A0B1-491F-AE08-6CE3CF8FB432}"/>
                </a:ext>
              </a:extLst>
            </p:cNvPr>
            <p:cNvSpPr/>
            <p:nvPr/>
          </p:nvSpPr>
          <p:spPr>
            <a:xfrm>
              <a:off x="4577121" y="554241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5" name="Arrow: Chevron 754">
              <a:extLst>
                <a:ext uri="{FF2B5EF4-FFF2-40B4-BE49-F238E27FC236}">
                  <a16:creationId xmlns:a16="http://schemas.microsoft.com/office/drawing/2014/main" id="{7105FA13-5F35-40AE-9F7E-83E4CA265C19}"/>
                </a:ext>
              </a:extLst>
            </p:cNvPr>
            <p:cNvSpPr/>
            <p:nvPr/>
          </p:nvSpPr>
          <p:spPr>
            <a:xfrm>
              <a:off x="4712466" y="554241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6" name="Arrow: Chevron 755">
              <a:extLst>
                <a:ext uri="{FF2B5EF4-FFF2-40B4-BE49-F238E27FC236}">
                  <a16:creationId xmlns:a16="http://schemas.microsoft.com/office/drawing/2014/main" id="{8A11CB04-AE50-45A3-9A53-6FBBA23F82C4}"/>
                </a:ext>
              </a:extLst>
            </p:cNvPr>
            <p:cNvSpPr/>
            <p:nvPr/>
          </p:nvSpPr>
          <p:spPr>
            <a:xfrm>
              <a:off x="4847810" y="554117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7" name="Arrow: Chevron 756">
              <a:extLst>
                <a:ext uri="{FF2B5EF4-FFF2-40B4-BE49-F238E27FC236}">
                  <a16:creationId xmlns:a16="http://schemas.microsoft.com/office/drawing/2014/main" id="{069AC08F-CF12-47FC-943B-0D54803ECC1D}"/>
                </a:ext>
              </a:extLst>
            </p:cNvPr>
            <p:cNvSpPr/>
            <p:nvPr/>
          </p:nvSpPr>
          <p:spPr>
            <a:xfrm>
              <a:off x="4985159" y="554117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8" name="Arrow: Chevron 757">
              <a:extLst>
                <a:ext uri="{FF2B5EF4-FFF2-40B4-BE49-F238E27FC236}">
                  <a16:creationId xmlns:a16="http://schemas.microsoft.com/office/drawing/2014/main" id="{DC5F1EE5-45F5-4C7F-95B2-05DE1FB5255F}"/>
                </a:ext>
              </a:extLst>
            </p:cNvPr>
            <p:cNvSpPr/>
            <p:nvPr/>
          </p:nvSpPr>
          <p:spPr>
            <a:xfrm>
              <a:off x="4452384" y="5542164"/>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9" name="Arrow: Chevron 758">
              <a:extLst>
                <a:ext uri="{FF2B5EF4-FFF2-40B4-BE49-F238E27FC236}">
                  <a16:creationId xmlns:a16="http://schemas.microsoft.com/office/drawing/2014/main" id="{1C6C9971-A4A5-458E-BC02-753FFD748031}"/>
                </a:ext>
              </a:extLst>
            </p:cNvPr>
            <p:cNvSpPr/>
            <p:nvPr/>
          </p:nvSpPr>
          <p:spPr>
            <a:xfrm>
              <a:off x="5243236" y="554241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60" name="Arrow: Chevron 759">
              <a:extLst>
                <a:ext uri="{FF2B5EF4-FFF2-40B4-BE49-F238E27FC236}">
                  <a16:creationId xmlns:a16="http://schemas.microsoft.com/office/drawing/2014/main" id="{CF268183-92C4-40EE-A370-615D6BD516C3}"/>
                </a:ext>
              </a:extLst>
            </p:cNvPr>
            <p:cNvSpPr/>
            <p:nvPr/>
          </p:nvSpPr>
          <p:spPr>
            <a:xfrm>
              <a:off x="5378581" y="554241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61" name="Arrow: Chevron 760">
              <a:extLst>
                <a:ext uri="{FF2B5EF4-FFF2-40B4-BE49-F238E27FC236}">
                  <a16:creationId xmlns:a16="http://schemas.microsoft.com/office/drawing/2014/main" id="{00540359-08D9-43BD-95EB-58D5FC66F0CD}"/>
                </a:ext>
              </a:extLst>
            </p:cNvPr>
            <p:cNvSpPr/>
            <p:nvPr/>
          </p:nvSpPr>
          <p:spPr>
            <a:xfrm>
              <a:off x="5513925" y="554117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62" name="Arrow: Chevron 761">
              <a:extLst>
                <a:ext uri="{FF2B5EF4-FFF2-40B4-BE49-F238E27FC236}">
                  <a16:creationId xmlns:a16="http://schemas.microsoft.com/office/drawing/2014/main" id="{6DB0EA79-4FB3-42F1-993C-1C7EF9417F18}"/>
                </a:ext>
              </a:extLst>
            </p:cNvPr>
            <p:cNvSpPr/>
            <p:nvPr/>
          </p:nvSpPr>
          <p:spPr>
            <a:xfrm>
              <a:off x="5651274" y="554117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63" name="Arrow: Chevron 762">
              <a:extLst>
                <a:ext uri="{FF2B5EF4-FFF2-40B4-BE49-F238E27FC236}">
                  <a16:creationId xmlns:a16="http://schemas.microsoft.com/office/drawing/2014/main" id="{5178EE41-EDD1-42CD-926B-FB53A435A404}"/>
                </a:ext>
              </a:extLst>
            </p:cNvPr>
            <p:cNvSpPr/>
            <p:nvPr/>
          </p:nvSpPr>
          <p:spPr>
            <a:xfrm>
              <a:off x="5118499" y="5542164"/>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grpSp>
      <p:cxnSp>
        <p:nvCxnSpPr>
          <p:cNvPr id="503" name="Straight Connector 502">
            <a:extLst>
              <a:ext uri="{FF2B5EF4-FFF2-40B4-BE49-F238E27FC236}">
                <a16:creationId xmlns:a16="http://schemas.microsoft.com/office/drawing/2014/main" id="{EBC89295-69ED-436F-A7B2-59F290C9610C}"/>
              </a:ext>
            </a:extLst>
          </p:cNvPr>
          <p:cNvCxnSpPr>
            <a:cxnSpLocks/>
          </p:cNvCxnSpPr>
          <p:nvPr/>
        </p:nvCxnSpPr>
        <p:spPr>
          <a:xfrm flipH="1">
            <a:off x="3406988" y="4177197"/>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6D071F06-BE44-49BF-BDA9-B74CA0537850}"/>
              </a:ext>
            </a:extLst>
          </p:cNvPr>
          <p:cNvCxnSpPr>
            <a:cxnSpLocks/>
          </p:cNvCxnSpPr>
          <p:nvPr/>
        </p:nvCxnSpPr>
        <p:spPr>
          <a:xfrm flipH="1">
            <a:off x="3615986" y="3933348"/>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05" name="Straight Connector 504">
            <a:extLst>
              <a:ext uri="{FF2B5EF4-FFF2-40B4-BE49-F238E27FC236}">
                <a16:creationId xmlns:a16="http://schemas.microsoft.com/office/drawing/2014/main" id="{9730F65A-E89A-4C0F-807A-757118BA2A1F}"/>
              </a:ext>
            </a:extLst>
          </p:cNvPr>
          <p:cNvCxnSpPr>
            <a:cxnSpLocks/>
          </p:cNvCxnSpPr>
          <p:nvPr/>
        </p:nvCxnSpPr>
        <p:spPr>
          <a:xfrm flipH="1">
            <a:off x="4126381" y="3298376"/>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6" name="TextBox 505">
                <a:extLst>
                  <a:ext uri="{FF2B5EF4-FFF2-40B4-BE49-F238E27FC236}">
                    <a16:creationId xmlns:a16="http://schemas.microsoft.com/office/drawing/2014/main" id="{FC62DC90-D73D-42A0-B6FA-4A7E839C5A91}"/>
                  </a:ext>
                </a:extLst>
              </p:cNvPr>
              <p:cNvSpPr txBox="1"/>
              <p:nvPr/>
            </p:nvSpPr>
            <p:spPr>
              <a:xfrm>
                <a:off x="9079723" y="4293469"/>
                <a:ext cx="1613840"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oMath>
                </a14:m>
                <a:r>
                  <a:rPr lang="en-US" sz="2000" dirty="0"/>
                  <a:t>, Horizontal</a:t>
                </a:r>
              </a:p>
            </p:txBody>
          </p:sp>
        </mc:Choice>
        <mc:Fallback xmlns="">
          <p:sp>
            <p:nvSpPr>
              <p:cNvPr id="506" name="TextBox 505">
                <a:extLst>
                  <a:ext uri="{FF2B5EF4-FFF2-40B4-BE49-F238E27FC236}">
                    <a16:creationId xmlns:a16="http://schemas.microsoft.com/office/drawing/2014/main" id="{FC62DC90-D73D-42A0-B6FA-4A7E839C5A91}"/>
                  </a:ext>
                </a:extLst>
              </p:cNvPr>
              <p:cNvSpPr txBox="1">
                <a:spLocks noRot="1" noChangeAspect="1" noMove="1" noResize="1" noEditPoints="1" noAdjustHandles="1" noChangeArrowheads="1" noChangeShapeType="1" noTextEdit="1"/>
              </p:cNvSpPr>
              <p:nvPr/>
            </p:nvSpPr>
            <p:spPr>
              <a:xfrm>
                <a:off x="9079723" y="4293469"/>
                <a:ext cx="1613840" cy="307777"/>
              </a:xfrm>
              <a:prstGeom prst="rect">
                <a:avLst/>
              </a:prstGeom>
              <a:blipFill>
                <a:blip r:embed="rId3"/>
                <a:stretch>
                  <a:fillRect l="-5283" t="-25490" r="-9434" b="-49020"/>
                </a:stretch>
              </a:blipFill>
            </p:spPr>
            <p:txBody>
              <a:bodyPr/>
              <a:lstStyle/>
              <a:p>
                <a:r>
                  <a:rPr lang="en-US">
                    <a:noFill/>
                  </a:rPr>
                  <a:t> </a:t>
                </a:r>
              </a:p>
            </p:txBody>
          </p:sp>
        </mc:Fallback>
      </mc:AlternateContent>
      <p:cxnSp>
        <p:nvCxnSpPr>
          <p:cNvPr id="507" name="Straight Connector 506">
            <a:extLst>
              <a:ext uri="{FF2B5EF4-FFF2-40B4-BE49-F238E27FC236}">
                <a16:creationId xmlns:a16="http://schemas.microsoft.com/office/drawing/2014/main" id="{51917AD0-0EF2-425D-97F3-3B47FD683EBF}"/>
              </a:ext>
            </a:extLst>
          </p:cNvPr>
          <p:cNvCxnSpPr>
            <a:cxnSpLocks/>
          </p:cNvCxnSpPr>
          <p:nvPr/>
        </p:nvCxnSpPr>
        <p:spPr>
          <a:xfrm flipH="1">
            <a:off x="3765724" y="3710942"/>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B4CC6E97-C84E-4654-A49A-D54DBC29BFFB}"/>
              </a:ext>
            </a:extLst>
          </p:cNvPr>
          <p:cNvCxnSpPr>
            <a:cxnSpLocks/>
          </p:cNvCxnSpPr>
          <p:nvPr/>
        </p:nvCxnSpPr>
        <p:spPr>
          <a:xfrm flipH="1">
            <a:off x="3952899" y="3495684"/>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grpSp>
        <p:nvGrpSpPr>
          <p:cNvPr id="509" name="Group 508">
            <a:extLst>
              <a:ext uri="{FF2B5EF4-FFF2-40B4-BE49-F238E27FC236}">
                <a16:creationId xmlns:a16="http://schemas.microsoft.com/office/drawing/2014/main" id="{72241A3F-D823-41C5-AE65-F6EDD79542CD}"/>
              </a:ext>
            </a:extLst>
          </p:cNvPr>
          <p:cNvGrpSpPr/>
          <p:nvPr/>
        </p:nvGrpSpPr>
        <p:grpSpPr>
          <a:xfrm>
            <a:off x="3864958" y="3751377"/>
            <a:ext cx="4128466" cy="137320"/>
            <a:chOff x="3100968" y="5541173"/>
            <a:chExt cx="2636332" cy="87689"/>
          </a:xfrm>
        </p:grpSpPr>
        <p:sp>
          <p:nvSpPr>
            <p:cNvPr id="724" name="Arrow: Chevron 723">
              <a:extLst>
                <a:ext uri="{FF2B5EF4-FFF2-40B4-BE49-F238E27FC236}">
                  <a16:creationId xmlns:a16="http://schemas.microsoft.com/office/drawing/2014/main" id="{DC11B368-6FA2-4F85-864F-36A92C296347}"/>
                </a:ext>
              </a:extLst>
            </p:cNvPr>
            <p:cNvSpPr/>
            <p:nvPr/>
          </p:nvSpPr>
          <p:spPr>
            <a:xfrm>
              <a:off x="3225705" y="554303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5" name="Arrow: Chevron 724">
              <a:extLst>
                <a:ext uri="{FF2B5EF4-FFF2-40B4-BE49-F238E27FC236}">
                  <a16:creationId xmlns:a16="http://schemas.microsoft.com/office/drawing/2014/main" id="{2F2B2109-126C-4498-BC46-6DBA0805E6EC}"/>
                </a:ext>
              </a:extLst>
            </p:cNvPr>
            <p:cNvSpPr/>
            <p:nvPr/>
          </p:nvSpPr>
          <p:spPr>
            <a:xfrm>
              <a:off x="3361050" y="554303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6" name="Arrow: Chevron 725">
              <a:extLst>
                <a:ext uri="{FF2B5EF4-FFF2-40B4-BE49-F238E27FC236}">
                  <a16:creationId xmlns:a16="http://schemas.microsoft.com/office/drawing/2014/main" id="{B926447E-828F-43D1-8949-01F70D4B7803}"/>
                </a:ext>
              </a:extLst>
            </p:cNvPr>
            <p:cNvSpPr/>
            <p:nvPr/>
          </p:nvSpPr>
          <p:spPr>
            <a:xfrm>
              <a:off x="3496394" y="554179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7" name="Arrow: Chevron 726">
              <a:extLst>
                <a:ext uri="{FF2B5EF4-FFF2-40B4-BE49-F238E27FC236}">
                  <a16:creationId xmlns:a16="http://schemas.microsoft.com/office/drawing/2014/main" id="{72F095EC-D159-4388-9788-0A7161BACCD7}"/>
                </a:ext>
              </a:extLst>
            </p:cNvPr>
            <p:cNvSpPr/>
            <p:nvPr/>
          </p:nvSpPr>
          <p:spPr>
            <a:xfrm>
              <a:off x="3633743" y="554179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8" name="Arrow: Chevron 727">
              <a:extLst>
                <a:ext uri="{FF2B5EF4-FFF2-40B4-BE49-F238E27FC236}">
                  <a16:creationId xmlns:a16="http://schemas.microsoft.com/office/drawing/2014/main" id="{BF5E6D3E-DBA9-4BC0-ABF0-AD80EFD6F19D}"/>
                </a:ext>
              </a:extLst>
            </p:cNvPr>
            <p:cNvSpPr/>
            <p:nvPr/>
          </p:nvSpPr>
          <p:spPr>
            <a:xfrm>
              <a:off x="3100968" y="5542784"/>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9" name="Arrow: Chevron 728">
              <a:extLst>
                <a:ext uri="{FF2B5EF4-FFF2-40B4-BE49-F238E27FC236}">
                  <a16:creationId xmlns:a16="http://schemas.microsoft.com/office/drawing/2014/main" id="{B45B95DE-EBB7-48F8-82B7-4898356970B6}"/>
                </a:ext>
              </a:extLst>
            </p:cNvPr>
            <p:cNvSpPr/>
            <p:nvPr/>
          </p:nvSpPr>
          <p:spPr>
            <a:xfrm>
              <a:off x="3891820" y="554303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0" name="Arrow: Chevron 729">
              <a:extLst>
                <a:ext uri="{FF2B5EF4-FFF2-40B4-BE49-F238E27FC236}">
                  <a16:creationId xmlns:a16="http://schemas.microsoft.com/office/drawing/2014/main" id="{17890C61-14EF-4C2D-99AC-6DD52CF47EE1}"/>
                </a:ext>
              </a:extLst>
            </p:cNvPr>
            <p:cNvSpPr/>
            <p:nvPr/>
          </p:nvSpPr>
          <p:spPr>
            <a:xfrm>
              <a:off x="4027165" y="554303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1" name="Arrow: Chevron 730">
              <a:extLst>
                <a:ext uri="{FF2B5EF4-FFF2-40B4-BE49-F238E27FC236}">
                  <a16:creationId xmlns:a16="http://schemas.microsoft.com/office/drawing/2014/main" id="{082BD137-83A8-4E25-97A4-8EA4312937F8}"/>
                </a:ext>
              </a:extLst>
            </p:cNvPr>
            <p:cNvSpPr/>
            <p:nvPr/>
          </p:nvSpPr>
          <p:spPr>
            <a:xfrm>
              <a:off x="4162509" y="554179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2" name="Arrow: Chevron 731">
              <a:extLst>
                <a:ext uri="{FF2B5EF4-FFF2-40B4-BE49-F238E27FC236}">
                  <a16:creationId xmlns:a16="http://schemas.microsoft.com/office/drawing/2014/main" id="{B055AF27-E660-4BF5-95B6-08DA2DFE8B38}"/>
                </a:ext>
              </a:extLst>
            </p:cNvPr>
            <p:cNvSpPr/>
            <p:nvPr/>
          </p:nvSpPr>
          <p:spPr>
            <a:xfrm>
              <a:off x="4299858" y="554179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3" name="Arrow: Chevron 732">
              <a:extLst>
                <a:ext uri="{FF2B5EF4-FFF2-40B4-BE49-F238E27FC236}">
                  <a16:creationId xmlns:a16="http://schemas.microsoft.com/office/drawing/2014/main" id="{644EE4FA-1790-420C-8B1C-75D4FFDA1F84}"/>
                </a:ext>
              </a:extLst>
            </p:cNvPr>
            <p:cNvSpPr/>
            <p:nvPr/>
          </p:nvSpPr>
          <p:spPr>
            <a:xfrm>
              <a:off x="3767083" y="5542784"/>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4" name="Arrow: Chevron 733">
              <a:extLst>
                <a:ext uri="{FF2B5EF4-FFF2-40B4-BE49-F238E27FC236}">
                  <a16:creationId xmlns:a16="http://schemas.microsoft.com/office/drawing/2014/main" id="{D42BD9B6-C2C8-4140-AE23-8C0C24733294}"/>
                </a:ext>
              </a:extLst>
            </p:cNvPr>
            <p:cNvSpPr/>
            <p:nvPr/>
          </p:nvSpPr>
          <p:spPr>
            <a:xfrm>
              <a:off x="4577121" y="554241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5" name="Arrow: Chevron 734">
              <a:extLst>
                <a:ext uri="{FF2B5EF4-FFF2-40B4-BE49-F238E27FC236}">
                  <a16:creationId xmlns:a16="http://schemas.microsoft.com/office/drawing/2014/main" id="{CB23CC0D-1989-4FBC-83C5-FFDB2AFEA9B1}"/>
                </a:ext>
              </a:extLst>
            </p:cNvPr>
            <p:cNvSpPr/>
            <p:nvPr/>
          </p:nvSpPr>
          <p:spPr>
            <a:xfrm>
              <a:off x="4712466" y="554241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Arrow: Chevron 735">
              <a:extLst>
                <a:ext uri="{FF2B5EF4-FFF2-40B4-BE49-F238E27FC236}">
                  <a16:creationId xmlns:a16="http://schemas.microsoft.com/office/drawing/2014/main" id="{ED88443A-A84F-4E1D-A525-4E46C5CD6336}"/>
                </a:ext>
              </a:extLst>
            </p:cNvPr>
            <p:cNvSpPr/>
            <p:nvPr/>
          </p:nvSpPr>
          <p:spPr>
            <a:xfrm>
              <a:off x="4847810" y="554117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7" name="Arrow: Chevron 736">
              <a:extLst>
                <a:ext uri="{FF2B5EF4-FFF2-40B4-BE49-F238E27FC236}">
                  <a16:creationId xmlns:a16="http://schemas.microsoft.com/office/drawing/2014/main" id="{8CEFC8A0-9638-4175-8055-8549F01051B8}"/>
                </a:ext>
              </a:extLst>
            </p:cNvPr>
            <p:cNvSpPr/>
            <p:nvPr/>
          </p:nvSpPr>
          <p:spPr>
            <a:xfrm>
              <a:off x="4985159" y="554117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8" name="Arrow: Chevron 737">
              <a:extLst>
                <a:ext uri="{FF2B5EF4-FFF2-40B4-BE49-F238E27FC236}">
                  <a16:creationId xmlns:a16="http://schemas.microsoft.com/office/drawing/2014/main" id="{B541D9AE-D428-4320-90D8-E4956135C434}"/>
                </a:ext>
              </a:extLst>
            </p:cNvPr>
            <p:cNvSpPr/>
            <p:nvPr/>
          </p:nvSpPr>
          <p:spPr>
            <a:xfrm>
              <a:off x="4452384" y="5542164"/>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9" name="Arrow: Chevron 738">
              <a:extLst>
                <a:ext uri="{FF2B5EF4-FFF2-40B4-BE49-F238E27FC236}">
                  <a16:creationId xmlns:a16="http://schemas.microsoft.com/office/drawing/2014/main" id="{21802798-6CA1-4CA8-AA71-400E2AF68AE6}"/>
                </a:ext>
              </a:extLst>
            </p:cNvPr>
            <p:cNvSpPr/>
            <p:nvPr/>
          </p:nvSpPr>
          <p:spPr>
            <a:xfrm>
              <a:off x="5243236" y="554241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0" name="Arrow: Chevron 739">
              <a:extLst>
                <a:ext uri="{FF2B5EF4-FFF2-40B4-BE49-F238E27FC236}">
                  <a16:creationId xmlns:a16="http://schemas.microsoft.com/office/drawing/2014/main" id="{5096E437-2FA2-4C15-8CD6-F02C0A4FB793}"/>
                </a:ext>
              </a:extLst>
            </p:cNvPr>
            <p:cNvSpPr/>
            <p:nvPr/>
          </p:nvSpPr>
          <p:spPr>
            <a:xfrm>
              <a:off x="5378581" y="554241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1" name="Arrow: Chevron 740">
              <a:extLst>
                <a:ext uri="{FF2B5EF4-FFF2-40B4-BE49-F238E27FC236}">
                  <a16:creationId xmlns:a16="http://schemas.microsoft.com/office/drawing/2014/main" id="{807CFA6A-6145-48D8-81FA-FD620014551A}"/>
                </a:ext>
              </a:extLst>
            </p:cNvPr>
            <p:cNvSpPr/>
            <p:nvPr/>
          </p:nvSpPr>
          <p:spPr>
            <a:xfrm>
              <a:off x="5513925" y="554117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2" name="Arrow: Chevron 741">
              <a:extLst>
                <a:ext uri="{FF2B5EF4-FFF2-40B4-BE49-F238E27FC236}">
                  <a16:creationId xmlns:a16="http://schemas.microsoft.com/office/drawing/2014/main" id="{F5264825-FF5E-4D59-B51C-4E6B4F5C9483}"/>
                </a:ext>
              </a:extLst>
            </p:cNvPr>
            <p:cNvSpPr/>
            <p:nvPr/>
          </p:nvSpPr>
          <p:spPr>
            <a:xfrm>
              <a:off x="5651274" y="5541173"/>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Arrow: Chevron 742">
              <a:extLst>
                <a:ext uri="{FF2B5EF4-FFF2-40B4-BE49-F238E27FC236}">
                  <a16:creationId xmlns:a16="http://schemas.microsoft.com/office/drawing/2014/main" id="{756F199A-01D2-4CB3-A6B1-B775CFAABCC3}"/>
                </a:ext>
              </a:extLst>
            </p:cNvPr>
            <p:cNvSpPr/>
            <p:nvPr/>
          </p:nvSpPr>
          <p:spPr>
            <a:xfrm>
              <a:off x="5118499" y="5542164"/>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0" name="Group 509">
            <a:extLst>
              <a:ext uri="{FF2B5EF4-FFF2-40B4-BE49-F238E27FC236}">
                <a16:creationId xmlns:a16="http://schemas.microsoft.com/office/drawing/2014/main" id="{D25DB823-E8F8-4BAC-BCC1-09362DCB8148}"/>
              </a:ext>
            </a:extLst>
          </p:cNvPr>
          <p:cNvGrpSpPr/>
          <p:nvPr/>
        </p:nvGrpSpPr>
        <p:grpSpPr>
          <a:xfrm>
            <a:off x="3395653" y="4391876"/>
            <a:ext cx="513198" cy="624583"/>
            <a:chOff x="1431065" y="5768271"/>
            <a:chExt cx="327715" cy="398843"/>
          </a:xfrm>
        </p:grpSpPr>
        <p:sp>
          <p:nvSpPr>
            <p:cNvPr id="720" name="Arrow: Chevron 719">
              <a:extLst>
                <a:ext uri="{FF2B5EF4-FFF2-40B4-BE49-F238E27FC236}">
                  <a16:creationId xmlns:a16="http://schemas.microsoft.com/office/drawing/2014/main" id="{8E291210-CA47-45AE-A550-E937C615A6D2}"/>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1" name="Arrow: Chevron 720">
              <a:extLst>
                <a:ext uri="{FF2B5EF4-FFF2-40B4-BE49-F238E27FC236}">
                  <a16:creationId xmlns:a16="http://schemas.microsoft.com/office/drawing/2014/main" id="{17A2C9F5-68F8-4979-9374-BE6A1FDEA9C4}"/>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2" name="Arrow: Chevron 721">
              <a:extLst>
                <a:ext uri="{FF2B5EF4-FFF2-40B4-BE49-F238E27FC236}">
                  <a16:creationId xmlns:a16="http://schemas.microsoft.com/office/drawing/2014/main" id="{C9F34A8B-2294-4416-B2AE-DDA55AFBD46C}"/>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3" name="Arrow: Chevron 722">
              <a:extLst>
                <a:ext uri="{FF2B5EF4-FFF2-40B4-BE49-F238E27FC236}">
                  <a16:creationId xmlns:a16="http://schemas.microsoft.com/office/drawing/2014/main" id="{9E2743DD-C255-4D2E-A267-6F44E6E8BA9D}"/>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6" name="Group 825">
            <a:extLst>
              <a:ext uri="{FF2B5EF4-FFF2-40B4-BE49-F238E27FC236}">
                <a16:creationId xmlns:a16="http://schemas.microsoft.com/office/drawing/2014/main" id="{E11777BD-8E1F-4503-8498-58DA4D9D744D}"/>
              </a:ext>
            </a:extLst>
          </p:cNvPr>
          <p:cNvGrpSpPr/>
          <p:nvPr/>
        </p:nvGrpSpPr>
        <p:grpSpPr>
          <a:xfrm>
            <a:off x="4277272" y="3322765"/>
            <a:ext cx="4128466" cy="137320"/>
            <a:chOff x="4277272" y="3322765"/>
            <a:chExt cx="4128466" cy="137320"/>
          </a:xfrm>
        </p:grpSpPr>
        <p:sp>
          <p:nvSpPr>
            <p:cNvPr id="700" name="Arrow: Chevron 699">
              <a:extLst>
                <a:ext uri="{FF2B5EF4-FFF2-40B4-BE49-F238E27FC236}">
                  <a16:creationId xmlns:a16="http://schemas.microsoft.com/office/drawing/2014/main" id="{875ADDCF-9D42-46BE-B4BD-ECDFF320C4E3}"/>
                </a:ext>
              </a:extLst>
            </p:cNvPr>
            <p:cNvSpPr/>
            <p:nvPr/>
          </p:nvSpPr>
          <p:spPr>
            <a:xfrm>
              <a:off x="4472608" y="3325676"/>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Arrow: Chevron 700">
              <a:extLst>
                <a:ext uri="{FF2B5EF4-FFF2-40B4-BE49-F238E27FC236}">
                  <a16:creationId xmlns:a16="http://schemas.microsoft.com/office/drawing/2014/main" id="{D3D6A0B1-97E4-496E-9CD9-ED5EBE49D447}"/>
                </a:ext>
              </a:extLst>
            </p:cNvPr>
            <p:cNvSpPr/>
            <p:nvPr/>
          </p:nvSpPr>
          <p:spPr>
            <a:xfrm>
              <a:off x="4684557" y="3325676"/>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2" name="Arrow: Chevron 701">
              <a:extLst>
                <a:ext uri="{FF2B5EF4-FFF2-40B4-BE49-F238E27FC236}">
                  <a16:creationId xmlns:a16="http://schemas.microsoft.com/office/drawing/2014/main" id="{0700CA05-9EC6-4074-9F85-E0376BBC9ECB}"/>
                </a:ext>
              </a:extLst>
            </p:cNvPr>
            <p:cNvSpPr/>
            <p:nvPr/>
          </p:nvSpPr>
          <p:spPr>
            <a:xfrm>
              <a:off x="4896504" y="3323736"/>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Arrow: Chevron 702">
              <a:extLst>
                <a:ext uri="{FF2B5EF4-FFF2-40B4-BE49-F238E27FC236}">
                  <a16:creationId xmlns:a16="http://schemas.microsoft.com/office/drawing/2014/main" id="{A712E522-31C0-4B1F-A5B5-0B579988BEE9}"/>
                </a:ext>
              </a:extLst>
            </p:cNvPr>
            <p:cNvSpPr/>
            <p:nvPr/>
          </p:nvSpPr>
          <p:spPr>
            <a:xfrm>
              <a:off x="5111591" y="3323736"/>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4" name="Arrow: Chevron 703">
              <a:extLst>
                <a:ext uri="{FF2B5EF4-FFF2-40B4-BE49-F238E27FC236}">
                  <a16:creationId xmlns:a16="http://schemas.microsoft.com/office/drawing/2014/main" id="{E281DA0C-EA6E-4660-A8FA-187694988F5E}"/>
                </a:ext>
              </a:extLst>
            </p:cNvPr>
            <p:cNvSpPr/>
            <p:nvPr/>
          </p:nvSpPr>
          <p:spPr>
            <a:xfrm>
              <a:off x="4277272" y="33252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Arrow: Chevron 704">
              <a:extLst>
                <a:ext uri="{FF2B5EF4-FFF2-40B4-BE49-F238E27FC236}">
                  <a16:creationId xmlns:a16="http://schemas.microsoft.com/office/drawing/2014/main" id="{3BD4D30D-0C9F-4BE8-87E5-806EE21C8A8D}"/>
                </a:ext>
              </a:extLst>
            </p:cNvPr>
            <p:cNvSpPr/>
            <p:nvPr/>
          </p:nvSpPr>
          <p:spPr>
            <a:xfrm>
              <a:off x="5515737" y="3325676"/>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6" name="Arrow: Chevron 705">
              <a:extLst>
                <a:ext uri="{FF2B5EF4-FFF2-40B4-BE49-F238E27FC236}">
                  <a16:creationId xmlns:a16="http://schemas.microsoft.com/office/drawing/2014/main" id="{EECBD775-DC04-4B61-9B0C-2D39281D864F}"/>
                </a:ext>
              </a:extLst>
            </p:cNvPr>
            <p:cNvSpPr/>
            <p:nvPr/>
          </p:nvSpPr>
          <p:spPr>
            <a:xfrm>
              <a:off x="5727686" y="3325676"/>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7" name="Arrow: Chevron 706">
              <a:extLst>
                <a:ext uri="{FF2B5EF4-FFF2-40B4-BE49-F238E27FC236}">
                  <a16:creationId xmlns:a16="http://schemas.microsoft.com/office/drawing/2014/main" id="{CF25510C-F775-47AE-B941-2D2FAB264A67}"/>
                </a:ext>
              </a:extLst>
            </p:cNvPr>
            <p:cNvSpPr/>
            <p:nvPr/>
          </p:nvSpPr>
          <p:spPr>
            <a:xfrm>
              <a:off x="5939633" y="3323736"/>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8" name="Arrow: Chevron 707">
              <a:extLst>
                <a:ext uri="{FF2B5EF4-FFF2-40B4-BE49-F238E27FC236}">
                  <a16:creationId xmlns:a16="http://schemas.microsoft.com/office/drawing/2014/main" id="{DC78EABB-E80C-4F13-AC90-AD98D9C95962}"/>
                </a:ext>
              </a:extLst>
            </p:cNvPr>
            <p:cNvSpPr/>
            <p:nvPr/>
          </p:nvSpPr>
          <p:spPr>
            <a:xfrm>
              <a:off x="6154720" y="3323736"/>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9" name="Arrow: Chevron 708">
              <a:extLst>
                <a:ext uri="{FF2B5EF4-FFF2-40B4-BE49-F238E27FC236}">
                  <a16:creationId xmlns:a16="http://schemas.microsoft.com/office/drawing/2014/main" id="{B574BCF8-BB38-452A-AD78-82EC0F26236B}"/>
                </a:ext>
              </a:extLst>
            </p:cNvPr>
            <p:cNvSpPr/>
            <p:nvPr/>
          </p:nvSpPr>
          <p:spPr>
            <a:xfrm>
              <a:off x="5320400" y="33252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0" name="Arrow: Chevron 709">
              <a:extLst>
                <a:ext uri="{FF2B5EF4-FFF2-40B4-BE49-F238E27FC236}">
                  <a16:creationId xmlns:a16="http://schemas.microsoft.com/office/drawing/2014/main" id="{FC0FDADA-651B-4386-9593-A0DC69A357A5}"/>
                </a:ext>
              </a:extLst>
            </p:cNvPr>
            <p:cNvSpPr/>
            <p:nvPr/>
          </p:nvSpPr>
          <p:spPr>
            <a:xfrm>
              <a:off x="6588910" y="3324705"/>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1" name="Arrow: Chevron 710">
              <a:extLst>
                <a:ext uri="{FF2B5EF4-FFF2-40B4-BE49-F238E27FC236}">
                  <a16:creationId xmlns:a16="http://schemas.microsoft.com/office/drawing/2014/main" id="{61984426-AAB4-4051-A22E-F92D12D80ADB}"/>
                </a:ext>
              </a:extLst>
            </p:cNvPr>
            <p:cNvSpPr/>
            <p:nvPr/>
          </p:nvSpPr>
          <p:spPr>
            <a:xfrm>
              <a:off x="6800859" y="3324705"/>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2" name="Arrow: Chevron 711">
              <a:extLst>
                <a:ext uri="{FF2B5EF4-FFF2-40B4-BE49-F238E27FC236}">
                  <a16:creationId xmlns:a16="http://schemas.microsoft.com/office/drawing/2014/main" id="{CCDDD0B9-DE37-4DEB-83C0-9CB2FDBD4A67}"/>
                </a:ext>
              </a:extLst>
            </p:cNvPr>
            <p:cNvSpPr/>
            <p:nvPr/>
          </p:nvSpPr>
          <p:spPr>
            <a:xfrm>
              <a:off x="7012806" y="3322765"/>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3" name="Arrow: Chevron 712">
              <a:extLst>
                <a:ext uri="{FF2B5EF4-FFF2-40B4-BE49-F238E27FC236}">
                  <a16:creationId xmlns:a16="http://schemas.microsoft.com/office/drawing/2014/main" id="{DACAB351-3FF4-458F-B512-565BBF19E857}"/>
                </a:ext>
              </a:extLst>
            </p:cNvPr>
            <p:cNvSpPr/>
            <p:nvPr/>
          </p:nvSpPr>
          <p:spPr>
            <a:xfrm>
              <a:off x="7227893" y="3322765"/>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4" name="Arrow: Chevron 713">
              <a:extLst>
                <a:ext uri="{FF2B5EF4-FFF2-40B4-BE49-F238E27FC236}">
                  <a16:creationId xmlns:a16="http://schemas.microsoft.com/office/drawing/2014/main" id="{A87E0DE8-0FA5-4F31-951C-67DDB863604B}"/>
                </a:ext>
              </a:extLst>
            </p:cNvPr>
            <p:cNvSpPr/>
            <p:nvPr/>
          </p:nvSpPr>
          <p:spPr>
            <a:xfrm>
              <a:off x="6393574" y="3324317"/>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Arrow: Chevron 714">
              <a:extLst>
                <a:ext uri="{FF2B5EF4-FFF2-40B4-BE49-F238E27FC236}">
                  <a16:creationId xmlns:a16="http://schemas.microsoft.com/office/drawing/2014/main" id="{BFF8345D-FF72-424F-8DB5-E1F55E145092}"/>
                </a:ext>
              </a:extLst>
            </p:cNvPr>
            <p:cNvSpPr/>
            <p:nvPr/>
          </p:nvSpPr>
          <p:spPr>
            <a:xfrm>
              <a:off x="7632039" y="3324705"/>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6" name="Arrow: Chevron 715">
              <a:extLst>
                <a:ext uri="{FF2B5EF4-FFF2-40B4-BE49-F238E27FC236}">
                  <a16:creationId xmlns:a16="http://schemas.microsoft.com/office/drawing/2014/main" id="{FCAB36BA-CDE8-4140-B770-2472E4FB4B09}"/>
                </a:ext>
              </a:extLst>
            </p:cNvPr>
            <p:cNvSpPr/>
            <p:nvPr/>
          </p:nvSpPr>
          <p:spPr>
            <a:xfrm>
              <a:off x="7843988" y="3324705"/>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7" name="Arrow: Chevron 716">
              <a:extLst>
                <a:ext uri="{FF2B5EF4-FFF2-40B4-BE49-F238E27FC236}">
                  <a16:creationId xmlns:a16="http://schemas.microsoft.com/office/drawing/2014/main" id="{13EF2A7B-0252-4E34-8D52-541D8517F4AE}"/>
                </a:ext>
              </a:extLst>
            </p:cNvPr>
            <p:cNvSpPr/>
            <p:nvPr/>
          </p:nvSpPr>
          <p:spPr>
            <a:xfrm>
              <a:off x="8055935" y="3322765"/>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8" name="Arrow: Chevron 717">
              <a:extLst>
                <a:ext uri="{FF2B5EF4-FFF2-40B4-BE49-F238E27FC236}">
                  <a16:creationId xmlns:a16="http://schemas.microsoft.com/office/drawing/2014/main" id="{416E2639-CAAD-4A2D-95DC-94E55DC587E8}"/>
                </a:ext>
              </a:extLst>
            </p:cNvPr>
            <p:cNvSpPr/>
            <p:nvPr/>
          </p:nvSpPr>
          <p:spPr>
            <a:xfrm>
              <a:off x="8271022" y="3322765"/>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9" name="Arrow: Chevron 718">
              <a:extLst>
                <a:ext uri="{FF2B5EF4-FFF2-40B4-BE49-F238E27FC236}">
                  <a16:creationId xmlns:a16="http://schemas.microsoft.com/office/drawing/2014/main" id="{972ED4C5-57D9-40D4-870F-D2E01B16FC61}"/>
                </a:ext>
              </a:extLst>
            </p:cNvPr>
            <p:cNvSpPr/>
            <p:nvPr/>
          </p:nvSpPr>
          <p:spPr>
            <a:xfrm>
              <a:off x="7436702" y="3324317"/>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7" name="Group 826">
            <a:extLst>
              <a:ext uri="{FF2B5EF4-FFF2-40B4-BE49-F238E27FC236}">
                <a16:creationId xmlns:a16="http://schemas.microsoft.com/office/drawing/2014/main" id="{9D6F085B-5187-44B4-A0B1-73F98AB2B177}"/>
              </a:ext>
            </a:extLst>
          </p:cNvPr>
          <p:cNvGrpSpPr/>
          <p:nvPr/>
        </p:nvGrpSpPr>
        <p:grpSpPr>
          <a:xfrm>
            <a:off x="4018301" y="3536311"/>
            <a:ext cx="4128466" cy="137320"/>
            <a:chOff x="4018301" y="3536311"/>
            <a:chExt cx="4128466" cy="137320"/>
          </a:xfrm>
        </p:grpSpPr>
        <p:sp>
          <p:nvSpPr>
            <p:cNvPr id="765" name="Arrow: Chevron 764">
              <a:extLst>
                <a:ext uri="{FF2B5EF4-FFF2-40B4-BE49-F238E27FC236}">
                  <a16:creationId xmlns:a16="http://schemas.microsoft.com/office/drawing/2014/main" id="{1A2A3245-777A-478F-BD3F-DA676F32A85C}"/>
                </a:ext>
              </a:extLst>
            </p:cNvPr>
            <p:cNvSpPr/>
            <p:nvPr/>
          </p:nvSpPr>
          <p:spPr>
            <a:xfrm>
              <a:off x="4213638" y="353922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6" name="Arrow: Chevron 765">
              <a:extLst>
                <a:ext uri="{FF2B5EF4-FFF2-40B4-BE49-F238E27FC236}">
                  <a16:creationId xmlns:a16="http://schemas.microsoft.com/office/drawing/2014/main" id="{00049A86-88E2-49A5-9596-EBBCEB3225FF}"/>
                </a:ext>
              </a:extLst>
            </p:cNvPr>
            <p:cNvSpPr/>
            <p:nvPr/>
          </p:nvSpPr>
          <p:spPr>
            <a:xfrm>
              <a:off x="4425586" y="353922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7" name="Arrow: Chevron 766">
              <a:extLst>
                <a:ext uri="{FF2B5EF4-FFF2-40B4-BE49-F238E27FC236}">
                  <a16:creationId xmlns:a16="http://schemas.microsoft.com/office/drawing/2014/main" id="{F828DF8E-19E1-43DA-974A-6BAEA0C3AA12}"/>
                </a:ext>
              </a:extLst>
            </p:cNvPr>
            <p:cNvSpPr/>
            <p:nvPr/>
          </p:nvSpPr>
          <p:spPr>
            <a:xfrm>
              <a:off x="4637534" y="353728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8" name="Arrow: Chevron 767">
              <a:extLst>
                <a:ext uri="{FF2B5EF4-FFF2-40B4-BE49-F238E27FC236}">
                  <a16:creationId xmlns:a16="http://schemas.microsoft.com/office/drawing/2014/main" id="{44D31FB8-E397-46D5-8EA7-4D8C7FC5E37C}"/>
                </a:ext>
              </a:extLst>
            </p:cNvPr>
            <p:cNvSpPr/>
            <p:nvPr/>
          </p:nvSpPr>
          <p:spPr>
            <a:xfrm>
              <a:off x="4852620" y="353728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9" name="Arrow: Chevron 768">
              <a:extLst>
                <a:ext uri="{FF2B5EF4-FFF2-40B4-BE49-F238E27FC236}">
                  <a16:creationId xmlns:a16="http://schemas.microsoft.com/office/drawing/2014/main" id="{124A3A3E-2F99-40BE-A04A-038BC16D3F30}"/>
                </a:ext>
              </a:extLst>
            </p:cNvPr>
            <p:cNvSpPr/>
            <p:nvPr/>
          </p:nvSpPr>
          <p:spPr>
            <a:xfrm>
              <a:off x="4018301" y="3538834"/>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0" name="Arrow: Chevron 769">
              <a:extLst>
                <a:ext uri="{FF2B5EF4-FFF2-40B4-BE49-F238E27FC236}">
                  <a16:creationId xmlns:a16="http://schemas.microsoft.com/office/drawing/2014/main" id="{8EF928DD-9D6B-4C04-982A-2934B8433EF8}"/>
                </a:ext>
              </a:extLst>
            </p:cNvPr>
            <p:cNvSpPr/>
            <p:nvPr/>
          </p:nvSpPr>
          <p:spPr>
            <a:xfrm>
              <a:off x="5256766" y="353922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1" name="Arrow: Chevron 770">
              <a:extLst>
                <a:ext uri="{FF2B5EF4-FFF2-40B4-BE49-F238E27FC236}">
                  <a16:creationId xmlns:a16="http://schemas.microsoft.com/office/drawing/2014/main" id="{139684E0-C921-4D45-9F91-CC487943A1C4}"/>
                </a:ext>
              </a:extLst>
            </p:cNvPr>
            <p:cNvSpPr/>
            <p:nvPr/>
          </p:nvSpPr>
          <p:spPr>
            <a:xfrm>
              <a:off x="5468715" y="353922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2" name="Arrow: Chevron 771">
              <a:extLst>
                <a:ext uri="{FF2B5EF4-FFF2-40B4-BE49-F238E27FC236}">
                  <a16:creationId xmlns:a16="http://schemas.microsoft.com/office/drawing/2014/main" id="{9B3E119A-C836-40BC-BFD0-EEF24F517FFB}"/>
                </a:ext>
              </a:extLst>
            </p:cNvPr>
            <p:cNvSpPr/>
            <p:nvPr/>
          </p:nvSpPr>
          <p:spPr>
            <a:xfrm>
              <a:off x="5680662" y="353728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3" name="Arrow: Chevron 772">
              <a:extLst>
                <a:ext uri="{FF2B5EF4-FFF2-40B4-BE49-F238E27FC236}">
                  <a16:creationId xmlns:a16="http://schemas.microsoft.com/office/drawing/2014/main" id="{93FFC6A0-5BCB-4975-AE2F-E2D0E661C59F}"/>
                </a:ext>
              </a:extLst>
            </p:cNvPr>
            <p:cNvSpPr/>
            <p:nvPr/>
          </p:nvSpPr>
          <p:spPr>
            <a:xfrm>
              <a:off x="5895749" y="353728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4" name="Arrow: Chevron 773">
              <a:extLst>
                <a:ext uri="{FF2B5EF4-FFF2-40B4-BE49-F238E27FC236}">
                  <a16:creationId xmlns:a16="http://schemas.microsoft.com/office/drawing/2014/main" id="{45E6B127-D01E-4DB5-9E91-CA232BB36C37}"/>
                </a:ext>
              </a:extLst>
            </p:cNvPr>
            <p:cNvSpPr/>
            <p:nvPr/>
          </p:nvSpPr>
          <p:spPr>
            <a:xfrm>
              <a:off x="5061429" y="3538834"/>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5" name="Arrow: Chevron 774">
              <a:extLst>
                <a:ext uri="{FF2B5EF4-FFF2-40B4-BE49-F238E27FC236}">
                  <a16:creationId xmlns:a16="http://schemas.microsoft.com/office/drawing/2014/main" id="{C929187C-AF94-4633-B43E-2CCD59C525EF}"/>
                </a:ext>
              </a:extLst>
            </p:cNvPr>
            <p:cNvSpPr/>
            <p:nvPr/>
          </p:nvSpPr>
          <p:spPr>
            <a:xfrm>
              <a:off x="6329940" y="35382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6" name="Arrow: Chevron 775">
              <a:extLst>
                <a:ext uri="{FF2B5EF4-FFF2-40B4-BE49-F238E27FC236}">
                  <a16:creationId xmlns:a16="http://schemas.microsoft.com/office/drawing/2014/main" id="{899A16EE-C36B-4070-B592-C8B59B6B3C56}"/>
                </a:ext>
              </a:extLst>
            </p:cNvPr>
            <p:cNvSpPr/>
            <p:nvPr/>
          </p:nvSpPr>
          <p:spPr>
            <a:xfrm>
              <a:off x="6541889" y="35382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7" name="Arrow: Chevron 776">
              <a:extLst>
                <a:ext uri="{FF2B5EF4-FFF2-40B4-BE49-F238E27FC236}">
                  <a16:creationId xmlns:a16="http://schemas.microsoft.com/office/drawing/2014/main" id="{D5126098-F7D7-433C-A93B-F55C3B7DCA71}"/>
                </a:ext>
              </a:extLst>
            </p:cNvPr>
            <p:cNvSpPr/>
            <p:nvPr/>
          </p:nvSpPr>
          <p:spPr>
            <a:xfrm>
              <a:off x="6753836" y="353631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8" name="Arrow: Chevron 777">
              <a:extLst>
                <a:ext uri="{FF2B5EF4-FFF2-40B4-BE49-F238E27FC236}">
                  <a16:creationId xmlns:a16="http://schemas.microsoft.com/office/drawing/2014/main" id="{B61FAE3D-272F-4B07-A6F5-5248CEB3ECFD}"/>
                </a:ext>
              </a:extLst>
            </p:cNvPr>
            <p:cNvSpPr/>
            <p:nvPr/>
          </p:nvSpPr>
          <p:spPr>
            <a:xfrm>
              <a:off x="6968923" y="353631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9" name="Arrow: Chevron 778">
              <a:extLst>
                <a:ext uri="{FF2B5EF4-FFF2-40B4-BE49-F238E27FC236}">
                  <a16:creationId xmlns:a16="http://schemas.microsoft.com/office/drawing/2014/main" id="{DCFD4A92-BD56-4227-B97F-AA5223C72557}"/>
                </a:ext>
              </a:extLst>
            </p:cNvPr>
            <p:cNvSpPr/>
            <p:nvPr/>
          </p:nvSpPr>
          <p:spPr>
            <a:xfrm>
              <a:off x="6134603" y="3537863"/>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0" name="Arrow: Chevron 779">
              <a:extLst>
                <a:ext uri="{FF2B5EF4-FFF2-40B4-BE49-F238E27FC236}">
                  <a16:creationId xmlns:a16="http://schemas.microsoft.com/office/drawing/2014/main" id="{D89B7877-7FCB-4B8B-95B5-16A118FA19E6}"/>
                </a:ext>
              </a:extLst>
            </p:cNvPr>
            <p:cNvSpPr/>
            <p:nvPr/>
          </p:nvSpPr>
          <p:spPr>
            <a:xfrm>
              <a:off x="7373068" y="35382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1" name="Arrow: Chevron 780">
              <a:extLst>
                <a:ext uri="{FF2B5EF4-FFF2-40B4-BE49-F238E27FC236}">
                  <a16:creationId xmlns:a16="http://schemas.microsoft.com/office/drawing/2014/main" id="{16118BE0-CEDF-4EE1-A221-5AF71A64DDEB}"/>
                </a:ext>
              </a:extLst>
            </p:cNvPr>
            <p:cNvSpPr/>
            <p:nvPr/>
          </p:nvSpPr>
          <p:spPr>
            <a:xfrm>
              <a:off x="7585017" y="35382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2" name="Arrow: Chevron 781">
              <a:extLst>
                <a:ext uri="{FF2B5EF4-FFF2-40B4-BE49-F238E27FC236}">
                  <a16:creationId xmlns:a16="http://schemas.microsoft.com/office/drawing/2014/main" id="{BBFE3FA7-B080-493E-BF9C-19D80E208873}"/>
                </a:ext>
              </a:extLst>
            </p:cNvPr>
            <p:cNvSpPr/>
            <p:nvPr/>
          </p:nvSpPr>
          <p:spPr>
            <a:xfrm>
              <a:off x="7796964" y="353631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3" name="Arrow: Chevron 782">
              <a:extLst>
                <a:ext uri="{FF2B5EF4-FFF2-40B4-BE49-F238E27FC236}">
                  <a16:creationId xmlns:a16="http://schemas.microsoft.com/office/drawing/2014/main" id="{E38F7208-B186-4425-A739-3BCCEDF70C87}"/>
                </a:ext>
              </a:extLst>
            </p:cNvPr>
            <p:cNvSpPr/>
            <p:nvPr/>
          </p:nvSpPr>
          <p:spPr>
            <a:xfrm>
              <a:off x="8012051" y="353631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4" name="Arrow: Chevron 783">
              <a:extLst>
                <a:ext uri="{FF2B5EF4-FFF2-40B4-BE49-F238E27FC236}">
                  <a16:creationId xmlns:a16="http://schemas.microsoft.com/office/drawing/2014/main" id="{BAFDD1EB-AE80-4B2F-8A84-4EC7CC991189}"/>
                </a:ext>
              </a:extLst>
            </p:cNvPr>
            <p:cNvSpPr/>
            <p:nvPr/>
          </p:nvSpPr>
          <p:spPr>
            <a:xfrm>
              <a:off x="7177732" y="3537863"/>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5" name="Group 824">
            <a:extLst>
              <a:ext uri="{FF2B5EF4-FFF2-40B4-BE49-F238E27FC236}">
                <a16:creationId xmlns:a16="http://schemas.microsoft.com/office/drawing/2014/main" id="{86EA038B-1196-4103-B8C5-92BBDA8E3D41}"/>
              </a:ext>
            </a:extLst>
          </p:cNvPr>
          <p:cNvGrpSpPr/>
          <p:nvPr/>
        </p:nvGrpSpPr>
        <p:grpSpPr>
          <a:xfrm>
            <a:off x="4412653" y="3124448"/>
            <a:ext cx="4128466" cy="137320"/>
            <a:chOff x="4412653" y="3124448"/>
            <a:chExt cx="4128466" cy="137320"/>
          </a:xfrm>
        </p:grpSpPr>
        <p:sp>
          <p:nvSpPr>
            <p:cNvPr id="785" name="Arrow: Chevron 784">
              <a:extLst>
                <a:ext uri="{FF2B5EF4-FFF2-40B4-BE49-F238E27FC236}">
                  <a16:creationId xmlns:a16="http://schemas.microsoft.com/office/drawing/2014/main" id="{86EDA651-5B82-4D96-8F5A-5D1BA4EBECEC}"/>
                </a:ext>
              </a:extLst>
            </p:cNvPr>
            <p:cNvSpPr/>
            <p:nvPr/>
          </p:nvSpPr>
          <p:spPr>
            <a:xfrm>
              <a:off x="4607990" y="31273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6" name="Arrow: Chevron 785">
              <a:extLst>
                <a:ext uri="{FF2B5EF4-FFF2-40B4-BE49-F238E27FC236}">
                  <a16:creationId xmlns:a16="http://schemas.microsoft.com/office/drawing/2014/main" id="{8F39D91F-95B5-4B39-9B66-8D4353959C87}"/>
                </a:ext>
              </a:extLst>
            </p:cNvPr>
            <p:cNvSpPr/>
            <p:nvPr/>
          </p:nvSpPr>
          <p:spPr>
            <a:xfrm>
              <a:off x="4819938" y="31273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7" name="Arrow: Chevron 786">
              <a:extLst>
                <a:ext uri="{FF2B5EF4-FFF2-40B4-BE49-F238E27FC236}">
                  <a16:creationId xmlns:a16="http://schemas.microsoft.com/office/drawing/2014/main" id="{76C062A4-A72E-439F-B917-2664F00DB92B}"/>
                </a:ext>
              </a:extLst>
            </p:cNvPr>
            <p:cNvSpPr/>
            <p:nvPr/>
          </p:nvSpPr>
          <p:spPr>
            <a:xfrm>
              <a:off x="5031885" y="312541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8" name="Arrow: Chevron 787">
              <a:extLst>
                <a:ext uri="{FF2B5EF4-FFF2-40B4-BE49-F238E27FC236}">
                  <a16:creationId xmlns:a16="http://schemas.microsoft.com/office/drawing/2014/main" id="{2979D84C-F5DB-4BCB-A100-72391D80F4D2}"/>
                </a:ext>
              </a:extLst>
            </p:cNvPr>
            <p:cNvSpPr/>
            <p:nvPr/>
          </p:nvSpPr>
          <p:spPr>
            <a:xfrm>
              <a:off x="5246972" y="312542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9" name="Arrow: Chevron 788">
              <a:extLst>
                <a:ext uri="{FF2B5EF4-FFF2-40B4-BE49-F238E27FC236}">
                  <a16:creationId xmlns:a16="http://schemas.microsoft.com/office/drawing/2014/main" id="{9004024D-C972-48D6-A353-3ECBC6FD5BD7}"/>
                </a:ext>
              </a:extLst>
            </p:cNvPr>
            <p:cNvSpPr/>
            <p:nvPr/>
          </p:nvSpPr>
          <p:spPr>
            <a:xfrm>
              <a:off x="4412653" y="312697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0" name="Arrow: Chevron 789">
              <a:extLst>
                <a:ext uri="{FF2B5EF4-FFF2-40B4-BE49-F238E27FC236}">
                  <a16:creationId xmlns:a16="http://schemas.microsoft.com/office/drawing/2014/main" id="{869FE33B-A5EB-4C87-8BAA-A8034A6B28E9}"/>
                </a:ext>
              </a:extLst>
            </p:cNvPr>
            <p:cNvSpPr/>
            <p:nvPr/>
          </p:nvSpPr>
          <p:spPr>
            <a:xfrm>
              <a:off x="5651118" y="31273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1" name="Arrow: Chevron 790">
              <a:extLst>
                <a:ext uri="{FF2B5EF4-FFF2-40B4-BE49-F238E27FC236}">
                  <a16:creationId xmlns:a16="http://schemas.microsoft.com/office/drawing/2014/main" id="{44EFCD19-783C-45DF-9CEE-812B6AE0048A}"/>
                </a:ext>
              </a:extLst>
            </p:cNvPr>
            <p:cNvSpPr/>
            <p:nvPr/>
          </p:nvSpPr>
          <p:spPr>
            <a:xfrm>
              <a:off x="5863067" y="31273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2" name="Arrow: Chevron 791">
              <a:extLst>
                <a:ext uri="{FF2B5EF4-FFF2-40B4-BE49-F238E27FC236}">
                  <a16:creationId xmlns:a16="http://schemas.microsoft.com/office/drawing/2014/main" id="{DAF41274-A2A5-4883-8F45-3B609A4E576B}"/>
                </a:ext>
              </a:extLst>
            </p:cNvPr>
            <p:cNvSpPr/>
            <p:nvPr/>
          </p:nvSpPr>
          <p:spPr>
            <a:xfrm>
              <a:off x="6075014" y="312542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3" name="Arrow: Chevron 792">
              <a:extLst>
                <a:ext uri="{FF2B5EF4-FFF2-40B4-BE49-F238E27FC236}">
                  <a16:creationId xmlns:a16="http://schemas.microsoft.com/office/drawing/2014/main" id="{01344293-7C17-4AAE-B4E0-A212DA19B63F}"/>
                </a:ext>
              </a:extLst>
            </p:cNvPr>
            <p:cNvSpPr/>
            <p:nvPr/>
          </p:nvSpPr>
          <p:spPr>
            <a:xfrm>
              <a:off x="6290101" y="312542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4" name="Arrow: Chevron 793">
              <a:extLst>
                <a:ext uri="{FF2B5EF4-FFF2-40B4-BE49-F238E27FC236}">
                  <a16:creationId xmlns:a16="http://schemas.microsoft.com/office/drawing/2014/main" id="{707B5100-4391-467B-B766-095BCEDE9BEB}"/>
                </a:ext>
              </a:extLst>
            </p:cNvPr>
            <p:cNvSpPr/>
            <p:nvPr/>
          </p:nvSpPr>
          <p:spPr>
            <a:xfrm>
              <a:off x="5455781" y="312697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5" name="Arrow: Chevron 794">
              <a:extLst>
                <a:ext uri="{FF2B5EF4-FFF2-40B4-BE49-F238E27FC236}">
                  <a16:creationId xmlns:a16="http://schemas.microsoft.com/office/drawing/2014/main" id="{103CB1E9-706B-42BD-B543-3BCA239400F5}"/>
                </a:ext>
              </a:extLst>
            </p:cNvPr>
            <p:cNvSpPr/>
            <p:nvPr/>
          </p:nvSpPr>
          <p:spPr>
            <a:xfrm>
              <a:off x="6724292" y="31263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6" name="Arrow: Chevron 795">
              <a:extLst>
                <a:ext uri="{FF2B5EF4-FFF2-40B4-BE49-F238E27FC236}">
                  <a16:creationId xmlns:a16="http://schemas.microsoft.com/office/drawing/2014/main" id="{FF94550F-EA3D-46A2-8A2D-9EA8665B409B}"/>
                </a:ext>
              </a:extLst>
            </p:cNvPr>
            <p:cNvSpPr/>
            <p:nvPr/>
          </p:nvSpPr>
          <p:spPr>
            <a:xfrm>
              <a:off x="6936241" y="31263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7" name="Arrow: Chevron 796">
              <a:extLst>
                <a:ext uri="{FF2B5EF4-FFF2-40B4-BE49-F238E27FC236}">
                  <a16:creationId xmlns:a16="http://schemas.microsoft.com/office/drawing/2014/main" id="{5EEE5072-7482-46A2-BEA0-AE4EA55BFAFE}"/>
                </a:ext>
              </a:extLst>
            </p:cNvPr>
            <p:cNvSpPr/>
            <p:nvPr/>
          </p:nvSpPr>
          <p:spPr>
            <a:xfrm>
              <a:off x="7148188" y="312445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8" name="Arrow: Chevron 797">
              <a:extLst>
                <a:ext uri="{FF2B5EF4-FFF2-40B4-BE49-F238E27FC236}">
                  <a16:creationId xmlns:a16="http://schemas.microsoft.com/office/drawing/2014/main" id="{184905DC-E4B9-44D1-9A8B-690CF21030D5}"/>
                </a:ext>
              </a:extLst>
            </p:cNvPr>
            <p:cNvSpPr/>
            <p:nvPr/>
          </p:nvSpPr>
          <p:spPr>
            <a:xfrm>
              <a:off x="7363275" y="312444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9" name="Arrow: Chevron 798">
              <a:extLst>
                <a:ext uri="{FF2B5EF4-FFF2-40B4-BE49-F238E27FC236}">
                  <a16:creationId xmlns:a16="http://schemas.microsoft.com/office/drawing/2014/main" id="{DC27934E-04AA-4B50-BC6D-9999605A173B}"/>
                </a:ext>
              </a:extLst>
            </p:cNvPr>
            <p:cNvSpPr/>
            <p:nvPr/>
          </p:nvSpPr>
          <p:spPr>
            <a:xfrm>
              <a:off x="6528955" y="312600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0" name="Arrow: Chevron 799">
              <a:extLst>
                <a:ext uri="{FF2B5EF4-FFF2-40B4-BE49-F238E27FC236}">
                  <a16:creationId xmlns:a16="http://schemas.microsoft.com/office/drawing/2014/main" id="{0226396D-DB4C-4FBA-8F9E-ED6F9AB9EFC1}"/>
                </a:ext>
              </a:extLst>
            </p:cNvPr>
            <p:cNvSpPr/>
            <p:nvPr/>
          </p:nvSpPr>
          <p:spPr>
            <a:xfrm>
              <a:off x="7767420" y="31263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1" name="Arrow: Chevron 800">
              <a:extLst>
                <a:ext uri="{FF2B5EF4-FFF2-40B4-BE49-F238E27FC236}">
                  <a16:creationId xmlns:a16="http://schemas.microsoft.com/office/drawing/2014/main" id="{83D85FA7-9CE0-4982-87B4-B4BE8CD9C169}"/>
                </a:ext>
              </a:extLst>
            </p:cNvPr>
            <p:cNvSpPr/>
            <p:nvPr/>
          </p:nvSpPr>
          <p:spPr>
            <a:xfrm>
              <a:off x="7979369" y="31263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2" name="Arrow: Chevron 801">
              <a:extLst>
                <a:ext uri="{FF2B5EF4-FFF2-40B4-BE49-F238E27FC236}">
                  <a16:creationId xmlns:a16="http://schemas.microsoft.com/office/drawing/2014/main" id="{A031F27B-4568-482E-83F1-701A88746868}"/>
                </a:ext>
              </a:extLst>
            </p:cNvPr>
            <p:cNvSpPr/>
            <p:nvPr/>
          </p:nvSpPr>
          <p:spPr>
            <a:xfrm>
              <a:off x="8191316" y="312445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3" name="Arrow: Chevron 802">
              <a:extLst>
                <a:ext uri="{FF2B5EF4-FFF2-40B4-BE49-F238E27FC236}">
                  <a16:creationId xmlns:a16="http://schemas.microsoft.com/office/drawing/2014/main" id="{79793039-6317-4D4C-A2A1-0369BEE9A9DB}"/>
                </a:ext>
              </a:extLst>
            </p:cNvPr>
            <p:cNvSpPr/>
            <p:nvPr/>
          </p:nvSpPr>
          <p:spPr>
            <a:xfrm>
              <a:off x="8406403" y="312445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4" name="Arrow: Chevron 803">
              <a:extLst>
                <a:ext uri="{FF2B5EF4-FFF2-40B4-BE49-F238E27FC236}">
                  <a16:creationId xmlns:a16="http://schemas.microsoft.com/office/drawing/2014/main" id="{73AB5AD4-DFCE-4330-A992-35D2B8C36B58}"/>
                </a:ext>
              </a:extLst>
            </p:cNvPr>
            <p:cNvSpPr/>
            <p:nvPr/>
          </p:nvSpPr>
          <p:spPr>
            <a:xfrm>
              <a:off x="7572084" y="312600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8" name="Group 827">
            <a:extLst>
              <a:ext uri="{FF2B5EF4-FFF2-40B4-BE49-F238E27FC236}">
                <a16:creationId xmlns:a16="http://schemas.microsoft.com/office/drawing/2014/main" id="{CE1A44A2-B4D1-4D5A-B28C-4CE45C5EBEB7}"/>
              </a:ext>
            </a:extLst>
          </p:cNvPr>
          <p:cNvGrpSpPr/>
          <p:nvPr/>
        </p:nvGrpSpPr>
        <p:grpSpPr>
          <a:xfrm>
            <a:off x="3596768" y="3978150"/>
            <a:ext cx="4128466" cy="137318"/>
            <a:chOff x="3596768" y="3978150"/>
            <a:chExt cx="4128466" cy="137318"/>
          </a:xfrm>
        </p:grpSpPr>
        <p:sp>
          <p:nvSpPr>
            <p:cNvPr id="805" name="Arrow: Chevron 804">
              <a:extLst>
                <a:ext uri="{FF2B5EF4-FFF2-40B4-BE49-F238E27FC236}">
                  <a16:creationId xmlns:a16="http://schemas.microsoft.com/office/drawing/2014/main" id="{5D36D94C-0340-4627-BFFA-A56DA7C42758}"/>
                </a:ext>
              </a:extLst>
            </p:cNvPr>
            <p:cNvSpPr/>
            <p:nvPr/>
          </p:nvSpPr>
          <p:spPr>
            <a:xfrm>
              <a:off x="3792105" y="39810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6" name="Arrow: Chevron 805">
              <a:extLst>
                <a:ext uri="{FF2B5EF4-FFF2-40B4-BE49-F238E27FC236}">
                  <a16:creationId xmlns:a16="http://schemas.microsoft.com/office/drawing/2014/main" id="{37FCF030-A307-4AFA-945D-8E33B0ADFC06}"/>
                </a:ext>
              </a:extLst>
            </p:cNvPr>
            <p:cNvSpPr/>
            <p:nvPr/>
          </p:nvSpPr>
          <p:spPr>
            <a:xfrm>
              <a:off x="4004053" y="39810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7" name="Arrow: Chevron 806">
              <a:extLst>
                <a:ext uri="{FF2B5EF4-FFF2-40B4-BE49-F238E27FC236}">
                  <a16:creationId xmlns:a16="http://schemas.microsoft.com/office/drawing/2014/main" id="{1960EB9F-0BF4-4144-8D79-D6EB61D1B280}"/>
                </a:ext>
              </a:extLst>
            </p:cNvPr>
            <p:cNvSpPr/>
            <p:nvPr/>
          </p:nvSpPr>
          <p:spPr>
            <a:xfrm>
              <a:off x="4216001" y="397912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8" name="Arrow: Chevron 807">
              <a:extLst>
                <a:ext uri="{FF2B5EF4-FFF2-40B4-BE49-F238E27FC236}">
                  <a16:creationId xmlns:a16="http://schemas.microsoft.com/office/drawing/2014/main" id="{CE77897C-B5E7-43F7-ADB5-799F872CB0F4}"/>
                </a:ext>
              </a:extLst>
            </p:cNvPr>
            <p:cNvSpPr/>
            <p:nvPr/>
          </p:nvSpPr>
          <p:spPr>
            <a:xfrm>
              <a:off x="4431088" y="397912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9" name="Arrow: Chevron 808">
              <a:extLst>
                <a:ext uri="{FF2B5EF4-FFF2-40B4-BE49-F238E27FC236}">
                  <a16:creationId xmlns:a16="http://schemas.microsoft.com/office/drawing/2014/main" id="{7D4462C5-49B4-440F-93A8-BB3A29DD0F14}"/>
                </a:ext>
              </a:extLst>
            </p:cNvPr>
            <p:cNvSpPr/>
            <p:nvPr/>
          </p:nvSpPr>
          <p:spPr>
            <a:xfrm>
              <a:off x="3596768" y="398067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0" name="Arrow: Chevron 809">
              <a:extLst>
                <a:ext uri="{FF2B5EF4-FFF2-40B4-BE49-F238E27FC236}">
                  <a16:creationId xmlns:a16="http://schemas.microsoft.com/office/drawing/2014/main" id="{3D7BC072-AD7B-4AE7-8B80-2FD6778CC2D0}"/>
                </a:ext>
              </a:extLst>
            </p:cNvPr>
            <p:cNvSpPr/>
            <p:nvPr/>
          </p:nvSpPr>
          <p:spPr>
            <a:xfrm>
              <a:off x="4835233" y="39810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1" name="Arrow: Chevron 810">
              <a:extLst>
                <a:ext uri="{FF2B5EF4-FFF2-40B4-BE49-F238E27FC236}">
                  <a16:creationId xmlns:a16="http://schemas.microsoft.com/office/drawing/2014/main" id="{C502F5F7-107D-4013-A2FD-6FE3AB07EA77}"/>
                </a:ext>
              </a:extLst>
            </p:cNvPr>
            <p:cNvSpPr/>
            <p:nvPr/>
          </p:nvSpPr>
          <p:spPr>
            <a:xfrm>
              <a:off x="5047182" y="39810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2" name="Arrow: Chevron 811">
              <a:extLst>
                <a:ext uri="{FF2B5EF4-FFF2-40B4-BE49-F238E27FC236}">
                  <a16:creationId xmlns:a16="http://schemas.microsoft.com/office/drawing/2014/main" id="{5EEFEAFA-77EF-4073-BF14-C0FFEF65A33E}"/>
                </a:ext>
              </a:extLst>
            </p:cNvPr>
            <p:cNvSpPr/>
            <p:nvPr/>
          </p:nvSpPr>
          <p:spPr>
            <a:xfrm>
              <a:off x="5259129" y="397912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3" name="Arrow: Chevron 812">
              <a:extLst>
                <a:ext uri="{FF2B5EF4-FFF2-40B4-BE49-F238E27FC236}">
                  <a16:creationId xmlns:a16="http://schemas.microsoft.com/office/drawing/2014/main" id="{71E3746A-7BF1-400E-B1D3-9B7706BF54BD}"/>
                </a:ext>
              </a:extLst>
            </p:cNvPr>
            <p:cNvSpPr/>
            <p:nvPr/>
          </p:nvSpPr>
          <p:spPr>
            <a:xfrm>
              <a:off x="5474216" y="397912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4" name="Arrow: Chevron 813">
              <a:extLst>
                <a:ext uri="{FF2B5EF4-FFF2-40B4-BE49-F238E27FC236}">
                  <a16:creationId xmlns:a16="http://schemas.microsoft.com/office/drawing/2014/main" id="{79B52371-6D01-40E4-B06D-BDE1A6CE74F5}"/>
                </a:ext>
              </a:extLst>
            </p:cNvPr>
            <p:cNvSpPr/>
            <p:nvPr/>
          </p:nvSpPr>
          <p:spPr>
            <a:xfrm>
              <a:off x="4639897" y="398067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5" name="Arrow: Chevron 814">
              <a:extLst>
                <a:ext uri="{FF2B5EF4-FFF2-40B4-BE49-F238E27FC236}">
                  <a16:creationId xmlns:a16="http://schemas.microsoft.com/office/drawing/2014/main" id="{582647C0-40F0-4977-814E-BF892E37B1E0}"/>
                </a:ext>
              </a:extLst>
            </p:cNvPr>
            <p:cNvSpPr/>
            <p:nvPr/>
          </p:nvSpPr>
          <p:spPr>
            <a:xfrm>
              <a:off x="5908407" y="39800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6" name="Arrow: Chevron 815">
              <a:extLst>
                <a:ext uri="{FF2B5EF4-FFF2-40B4-BE49-F238E27FC236}">
                  <a16:creationId xmlns:a16="http://schemas.microsoft.com/office/drawing/2014/main" id="{C9D83C83-3098-4285-BC3A-119B4D656ED9}"/>
                </a:ext>
              </a:extLst>
            </p:cNvPr>
            <p:cNvSpPr/>
            <p:nvPr/>
          </p:nvSpPr>
          <p:spPr>
            <a:xfrm>
              <a:off x="6120356" y="39800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7" name="Arrow: Chevron 816">
              <a:extLst>
                <a:ext uri="{FF2B5EF4-FFF2-40B4-BE49-F238E27FC236}">
                  <a16:creationId xmlns:a16="http://schemas.microsoft.com/office/drawing/2014/main" id="{744502D6-BEAB-4547-948C-3F8A1938269D}"/>
                </a:ext>
              </a:extLst>
            </p:cNvPr>
            <p:cNvSpPr/>
            <p:nvPr/>
          </p:nvSpPr>
          <p:spPr>
            <a:xfrm>
              <a:off x="6332303" y="39781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8" name="Arrow: Chevron 817">
              <a:extLst>
                <a:ext uri="{FF2B5EF4-FFF2-40B4-BE49-F238E27FC236}">
                  <a16:creationId xmlns:a16="http://schemas.microsoft.com/office/drawing/2014/main" id="{7A8ACB7E-9F65-4B89-9515-10883AC43C02}"/>
                </a:ext>
              </a:extLst>
            </p:cNvPr>
            <p:cNvSpPr/>
            <p:nvPr/>
          </p:nvSpPr>
          <p:spPr>
            <a:xfrm>
              <a:off x="6547390" y="397815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9" name="Arrow: Chevron 818">
              <a:extLst>
                <a:ext uri="{FF2B5EF4-FFF2-40B4-BE49-F238E27FC236}">
                  <a16:creationId xmlns:a16="http://schemas.microsoft.com/office/drawing/2014/main" id="{53D36946-549D-4FFF-B9E5-B07E8A336F79}"/>
                </a:ext>
              </a:extLst>
            </p:cNvPr>
            <p:cNvSpPr/>
            <p:nvPr/>
          </p:nvSpPr>
          <p:spPr>
            <a:xfrm>
              <a:off x="5713070" y="397970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0" name="Arrow: Chevron 819">
              <a:extLst>
                <a:ext uri="{FF2B5EF4-FFF2-40B4-BE49-F238E27FC236}">
                  <a16:creationId xmlns:a16="http://schemas.microsoft.com/office/drawing/2014/main" id="{D990E274-83B7-4D89-A7D9-6590D2F44693}"/>
                </a:ext>
              </a:extLst>
            </p:cNvPr>
            <p:cNvSpPr/>
            <p:nvPr/>
          </p:nvSpPr>
          <p:spPr>
            <a:xfrm>
              <a:off x="6951536" y="39800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1" name="Arrow: Chevron 820">
              <a:extLst>
                <a:ext uri="{FF2B5EF4-FFF2-40B4-BE49-F238E27FC236}">
                  <a16:creationId xmlns:a16="http://schemas.microsoft.com/office/drawing/2014/main" id="{AFB470CD-B38E-4B93-A6C0-48516E341C97}"/>
                </a:ext>
              </a:extLst>
            </p:cNvPr>
            <p:cNvSpPr/>
            <p:nvPr/>
          </p:nvSpPr>
          <p:spPr>
            <a:xfrm>
              <a:off x="7163484" y="39800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2" name="Arrow: Chevron 821">
              <a:extLst>
                <a:ext uri="{FF2B5EF4-FFF2-40B4-BE49-F238E27FC236}">
                  <a16:creationId xmlns:a16="http://schemas.microsoft.com/office/drawing/2014/main" id="{4969EB7E-CE09-4852-B9B2-084806134629}"/>
                </a:ext>
              </a:extLst>
            </p:cNvPr>
            <p:cNvSpPr/>
            <p:nvPr/>
          </p:nvSpPr>
          <p:spPr>
            <a:xfrm>
              <a:off x="7375431" y="39781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3" name="Arrow: Chevron 822">
              <a:extLst>
                <a:ext uri="{FF2B5EF4-FFF2-40B4-BE49-F238E27FC236}">
                  <a16:creationId xmlns:a16="http://schemas.microsoft.com/office/drawing/2014/main" id="{A438A9DF-80EC-470D-8477-813B381A2FAF}"/>
                </a:ext>
              </a:extLst>
            </p:cNvPr>
            <p:cNvSpPr/>
            <p:nvPr/>
          </p:nvSpPr>
          <p:spPr>
            <a:xfrm>
              <a:off x="7590518" y="39781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4" name="Arrow: Chevron 823">
              <a:extLst>
                <a:ext uri="{FF2B5EF4-FFF2-40B4-BE49-F238E27FC236}">
                  <a16:creationId xmlns:a16="http://schemas.microsoft.com/office/drawing/2014/main" id="{477AAB5B-8DE0-4E82-967B-70BCCE58162E}"/>
                </a:ext>
              </a:extLst>
            </p:cNvPr>
            <p:cNvSpPr/>
            <p:nvPr/>
          </p:nvSpPr>
          <p:spPr>
            <a:xfrm>
              <a:off x="6756199" y="397970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512" name="TextBox 511">
                <a:extLst>
                  <a:ext uri="{FF2B5EF4-FFF2-40B4-BE49-F238E27FC236}">
                    <a16:creationId xmlns:a16="http://schemas.microsoft.com/office/drawing/2014/main" id="{0321BDBD-2B62-4B86-9D30-12FE1F301D63}"/>
                  </a:ext>
                </a:extLst>
              </p:cNvPr>
              <p:cNvSpPr txBox="1"/>
              <p:nvPr/>
            </p:nvSpPr>
            <p:spPr>
              <a:xfrm>
                <a:off x="9079723" y="3613431"/>
                <a:ext cx="1306320"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2</m:t>
                        </m:r>
                      </m:sub>
                    </m:sSub>
                  </m:oMath>
                </a14:m>
                <a:r>
                  <a:rPr lang="en-US" sz="2000" dirty="0"/>
                  <a:t>, Vertical</a:t>
                </a:r>
              </a:p>
            </p:txBody>
          </p:sp>
        </mc:Choice>
        <mc:Fallback xmlns="">
          <p:sp>
            <p:nvSpPr>
              <p:cNvPr id="512" name="TextBox 511">
                <a:extLst>
                  <a:ext uri="{FF2B5EF4-FFF2-40B4-BE49-F238E27FC236}">
                    <a16:creationId xmlns:a16="http://schemas.microsoft.com/office/drawing/2014/main" id="{0321BDBD-2B62-4B86-9D30-12FE1F301D63}"/>
                  </a:ext>
                </a:extLst>
              </p:cNvPr>
              <p:cNvSpPr txBox="1">
                <a:spLocks noRot="1" noChangeAspect="1" noMove="1" noResize="1" noEditPoints="1" noAdjustHandles="1" noChangeArrowheads="1" noChangeShapeType="1" noTextEdit="1"/>
              </p:cNvSpPr>
              <p:nvPr/>
            </p:nvSpPr>
            <p:spPr>
              <a:xfrm>
                <a:off x="9079723" y="3613431"/>
                <a:ext cx="1306320" cy="307777"/>
              </a:xfrm>
              <a:prstGeom prst="rect">
                <a:avLst/>
              </a:prstGeom>
              <a:blipFill>
                <a:blip r:embed="rId4"/>
                <a:stretch>
                  <a:fillRect l="-6512" t="-26000" r="-1116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3" name="TextBox 512">
                <a:extLst>
                  <a:ext uri="{FF2B5EF4-FFF2-40B4-BE49-F238E27FC236}">
                    <a16:creationId xmlns:a16="http://schemas.microsoft.com/office/drawing/2014/main" id="{DB74193E-2A1E-4D01-8D7F-64AA31720E8C}"/>
                  </a:ext>
                </a:extLst>
              </p:cNvPr>
              <p:cNvSpPr txBox="1"/>
              <p:nvPr/>
            </p:nvSpPr>
            <p:spPr>
              <a:xfrm>
                <a:off x="9079723" y="2906338"/>
                <a:ext cx="1619802"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3</m:t>
                        </m:r>
                      </m:sub>
                    </m:sSub>
                  </m:oMath>
                </a14:m>
                <a:r>
                  <a:rPr lang="en-US" sz="2000" dirty="0"/>
                  <a:t>, Horizontal</a:t>
                </a:r>
              </a:p>
            </p:txBody>
          </p:sp>
        </mc:Choice>
        <mc:Fallback xmlns="">
          <p:sp>
            <p:nvSpPr>
              <p:cNvPr id="513" name="TextBox 512">
                <a:extLst>
                  <a:ext uri="{FF2B5EF4-FFF2-40B4-BE49-F238E27FC236}">
                    <a16:creationId xmlns:a16="http://schemas.microsoft.com/office/drawing/2014/main" id="{DB74193E-2A1E-4D01-8D7F-64AA31720E8C}"/>
                  </a:ext>
                </a:extLst>
              </p:cNvPr>
              <p:cNvSpPr txBox="1">
                <a:spLocks noRot="1" noChangeAspect="1" noMove="1" noResize="1" noEditPoints="1" noAdjustHandles="1" noChangeArrowheads="1" noChangeShapeType="1" noTextEdit="1"/>
              </p:cNvSpPr>
              <p:nvPr/>
            </p:nvSpPr>
            <p:spPr>
              <a:xfrm>
                <a:off x="9079723" y="2906338"/>
                <a:ext cx="1619802" cy="307777"/>
              </a:xfrm>
              <a:prstGeom prst="rect">
                <a:avLst/>
              </a:prstGeom>
              <a:blipFill>
                <a:blip r:embed="rId5"/>
                <a:stretch>
                  <a:fillRect l="-5263" t="-26000" r="-9398" b="-50000"/>
                </a:stretch>
              </a:blipFill>
            </p:spPr>
            <p:txBody>
              <a:bodyPr/>
              <a:lstStyle/>
              <a:p>
                <a:r>
                  <a:rPr lang="en-US">
                    <a:noFill/>
                  </a:rPr>
                  <a:t> </a:t>
                </a:r>
              </a:p>
            </p:txBody>
          </p:sp>
        </mc:Fallback>
      </mc:AlternateContent>
      <p:grpSp>
        <p:nvGrpSpPr>
          <p:cNvPr id="514" name="Group 513">
            <a:extLst>
              <a:ext uri="{FF2B5EF4-FFF2-40B4-BE49-F238E27FC236}">
                <a16:creationId xmlns:a16="http://schemas.microsoft.com/office/drawing/2014/main" id="{14685388-9271-438B-B590-0B234BDA51DD}"/>
              </a:ext>
            </a:extLst>
          </p:cNvPr>
          <p:cNvGrpSpPr/>
          <p:nvPr/>
        </p:nvGrpSpPr>
        <p:grpSpPr>
          <a:xfrm>
            <a:off x="3671106" y="4391876"/>
            <a:ext cx="513198" cy="624583"/>
            <a:chOff x="1431065" y="5768271"/>
            <a:chExt cx="327715" cy="398843"/>
          </a:xfrm>
        </p:grpSpPr>
        <p:sp>
          <p:nvSpPr>
            <p:cNvPr id="696" name="Arrow: Chevron 695">
              <a:extLst>
                <a:ext uri="{FF2B5EF4-FFF2-40B4-BE49-F238E27FC236}">
                  <a16:creationId xmlns:a16="http://schemas.microsoft.com/office/drawing/2014/main" id="{98444E16-F5ED-49B1-BE3E-C795D4DCCFA3}"/>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Arrow: Chevron 696">
              <a:extLst>
                <a:ext uri="{FF2B5EF4-FFF2-40B4-BE49-F238E27FC236}">
                  <a16:creationId xmlns:a16="http://schemas.microsoft.com/office/drawing/2014/main" id="{AC68A48D-6249-417A-844B-D75A13D8B7F4}"/>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8" name="Arrow: Chevron 697">
              <a:extLst>
                <a:ext uri="{FF2B5EF4-FFF2-40B4-BE49-F238E27FC236}">
                  <a16:creationId xmlns:a16="http://schemas.microsoft.com/office/drawing/2014/main" id="{BB3045F5-9F41-4978-982E-139C3CCCB51B}"/>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9" name="Arrow: Chevron 698">
              <a:extLst>
                <a:ext uri="{FF2B5EF4-FFF2-40B4-BE49-F238E27FC236}">
                  <a16:creationId xmlns:a16="http://schemas.microsoft.com/office/drawing/2014/main" id="{78CCF6C4-0350-48AF-ADF6-A53ED8437D4F}"/>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5" name="Group 514">
            <a:extLst>
              <a:ext uri="{FF2B5EF4-FFF2-40B4-BE49-F238E27FC236}">
                <a16:creationId xmlns:a16="http://schemas.microsoft.com/office/drawing/2014/main" id="{6A0F55AA-5191-44E3-B7EC-867A6515610A}"/>
              </a:ext>
            </a:extLst>
          </p:cNvPr>
          <p:cNvGrpSpPr/>
          <p:nvPr/>
        </p:nvGrpSpPr>
        <p:grpSpPr>
          <a:xfrm>
            <a:off x="3923402" y="4391876"/>
            <a:ext cx="513198" cy="624583"/>
            <a:chOff x="1431065" y="5768271"/>
            <a:chExt cx="327715" cy="398843"/>
          </a:xfrm>
        </p:grpSpPr>
        <p:sp>
          <p:nvSpPr>
            <p:cNvPr id="692" name="Arrow: Chevron 691">
              <a:extLst>
                <a:ext uri="{FF2B5EF4-FFF2-40B4-BE49-F238E27FC236}">
                  <a16:creationId xmlns:a16="http://schemas.microsoft.com/office/drawing/2014/main" id="{8FFC560C-878A-4E7F-B1DC-41AA6F998637}"/>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3" name="Arrow: Chevron 692">
              <a:extLst>
                <a:ext uri="{FF2B5EF4-FFF2-40B4-BE49-F238E27FC236}">
                  <a16:creationId xmlns:a16="http://schemas.microsoft.com/office/drawing/2014/main" id="{A928E66E-A364-4A42-9F19-4C1FB2BBA2B1}"/>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4" name="Arrow: Chevron 693">
              <a:extLst>
                <a:ext uri="{FF2B5EF4-FFF2-40B4-BE49-F238E27FC236}">
                  <a16:creationId xmlns:a16="http://schemas.microsoft.com/office/drawing/2014/main" id="{C22D63BE-CADF-42E9-9780-B90AD3472090}"/>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5" name="Arrow: Chevron 694">
              <a:extLst>
                <a:ext uri="{FF2B5EF4-FFF2-40B4-BE49-F238E27FC236}">
                  <a16:creationId xmlns:a16="http://schemas.microsoft.com/office/drawing/2014/main" id="{74B8AD2D-32F0-4EFA-8641-94C9A3CC20D8}"/>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6" name="Group 515">
            <a:extLst>
              <a:ext uri="{FF2B5EF4-FFF2-40B4-BE49-F238E27FC236}">
                <a16:creationId xmlns:a16="http://schemas.microsoft.com/office/drawing/2014/main" id="{C25DDAB0-1DC3-4B98-8890-A3FC80B63E02}"/>
              </a:ext>
            </a:extLst>
          </p:cNvPr>
          <p:cNvGrpSpPr/>
          <p:nvPr/>
        </p:nvGrpSpPr>
        <p:grpSpPr>
          <a:xfrm>
            <a:off x="4174786" y="4391876"/>
            <a:ext cx="513198" cy="624583"/>
            <a:chOff x="1431065" y="5768271"/>
            <a:chExt cx="327715" cy="398843"/>
          </a:xfrm>
        </p:grpSpPr>
        <p:sp>
          <p:nvSpPr>
            <p:cNvPr id="688" name="Arrow: Chevron 687">
              <a:extLst>
                <a:ext uri="{FF2B5EF4-FFF2-40B4-BE49-F238E27FC236}">
                  <a16:creationId xmlns:a16="http://schemas.microsoft.com/office/drawing/2014/main" id="{475B16C1-7B1B-4A54-BEDB-8571FA594597}"/>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9" name="Arrow: Chevron 688">
              <a:extLst>
                <a:ext uri="{FF2B5EF4-FFF2-40B4-BE49-F238E27FC236}">
                  <a16:creationId xmlns:a16="http://schemas.microsoft.com/office/drawing/2014/main" id="{A6CAD556-FE35-40DA-BD8A-3257D3CE9BDC}"/>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0" name="Arrow: Chevron 689">
              <a:extLst>
                <a:ext uri="{FF2B5EF4-FFF2-40B4-BE49-F238E27FC236}">
                  <a16:creationId xmlns:a16="http://schemas.microsoft.com/office/drawing/2014/main" id="{64131B55-4E37-4CE0-95BB-7D7E6F238113}"/>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1" name="Arrow: Chevron 690">
              <a:extLst>
                <a:ext uri="{FF2B5EF4-FFF2-40B4-BE49-F238E27FC236}">
                  <a16:creationId xmlns:a16="http://schemas.microsoft.com/office/drawing/2014/main" id="{EBCFD7AC-E7BC-42E1-BE40-01B32218F103}"/>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7" name="Group 516">
            <a:extLst>
              <a:ext uri="{FF2B5EF4-FFF2-40B4-BE49-F238E27FC236}">
                <a16:creationId xmlns:a16="http://schemas.microsoft.com/office/drawing/2014/main" id="{62DD34C5-4536-4EE7-8C6B-B72C0E10D8B2}"/>
              </a:ext>
            </a:extLst>
          </p:cNvPr>
          <p:cNvGrpSpPr/>
          <p:nvPr/>
        </p:nvGrpSpPr>
        <p:grpSpPr>
          <a:xfrm>
            <a:off x="4429296" y="4391876"/>
            <a:ext cx="513198" cy="624583"/>
            <a:chOff x="1431065" y="5768271"/>
            <a:chExt cx="327715" cy="398843"/>
          </a:xfrm>
        </p:grpSpPr>
        <p:sp>
          <p:nvSpPr>
            <p:cNvPr id="684" name="Arrow: Chevron 683">
              <a:extLst>
                <a:ext uri="{FF2B5EF4-FFF2-40B4-BE49-F238E27FC236}">
                  <a16:creationId xmlns:a16="http://schemas.microsoft.com/office/drawing/2014/main" id="{F698953A-5E72-430C-B9E5-D9D771511EF2}"/>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5" name="Arrow: Chevron 684">
              <a:extLst>
                <a:ext uri="{FF2B5EF4-FFF2-40B4-BE49-F238E27FC236}">
                  <a16:creationId xmlns:a16="http://schemas.microsoft.com/office/drawing/2014/main" id="{3C69930A-D3F7-4B6B-822A-0FF67A57DFB4}"/>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6" name="Arrow: Chevron 685">
              <a:extLst>
                <a:ext uri="{FF2B5EF4-FFF2-40B4-BE49-F238E27FC236}">
                  <a16:creationId xmlns:a16="http://schemas.microsoft.com/office/drawing/2014/main" id="{82B7DA07-8982-4518-88A0-9D6F2A42D804}"/>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7" name="Arrow: Chevron 686">
              <a:extLst>
                <a:ext uri="{FF2B5EF4-FFF2-40B4-BE49-F238E27FC236}">
                  <a16:creationId xmlns:a16="http://schemas.microsoft.com/office/drawing/2014/main" id="{E0711DD5-2C08-4503-B454-4938E8759FE8}"/>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8" name="Group 517">
            <a:extLst>
              <a:ext uri="{FF2B5EF4-FFF2-40B4-BE49-F238E27FC236}">
                <a16:creationId xmlns:a16="http://schemas.microsoft.com/office/drawing/2014/main" id="{B2F3868D-D5DE-4BBB-A6B1-6A099F75AD3F}"/>
              </a:ext>
            </a:extLst>
          </p:cNvPr>
          <p:cNvGrpSpPr/>
          <p:nvPr/>
        </p:nvGrpSpPr>
        <p:grpSpPr>
          <a:xfrm>
            <a:off x="4673904" y="4391876"/>
            <a:ext cx="513198" cy="624583"/>
            <a:chOff x="1431065" y="5768271"/>
            <a:chExt cx="327715" cy="398843"/>
          </a:xfrm>
        </p:grpSpPr>
        <p:sp>
          <p:nvSpPr>
            <p:cNvPr id="680" name="Arrow: Chevron 679">
              <a:extLst>
                <a:ext uri="{FF2B5EF4-FFF2-40B4-BE49-F238E27FC236}">
                  <a16:creationId xmlns:a16="http://schemas.microsoft.com/office/drawing/2014/main" id="{A1ACB35A-BE56-4566-B409-19AD0E79CC24}"/>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1" name="Arrow: Chevron 680">
              <a:extLst>
                <a:ext uri="{FF2B5EF4-FFF2-40B4-BE49-F238E27FC236}">
                  <a16:creationId xmlns:a16="http://schemas.microsoft.com/office/drawing/2014/main" id="{C2089C9B-1CE7-41F9-B1E6-9140019958AC}"/>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2" name="Arrow: Chevron 681">
              <a:extLst>
                <a:ext uri="{FF2B5EF4-FFF2-40B4-BE49-F238E27FC236}">
                  <a16:creationId xmlns:a16="http://schemas.microsoft.com/office/drawing/2014/main" id="{88C4951E-83CC-4000-BAF7-BFC20FF2549E}"/>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3" name="Arrow: Chevron 682">
              <a:extLst>
                <a:ext uri="{FF2B5EF4-FFF2-40B4-BE49-F238E27FC236}">
                  <a16:creationId xmlns:a16="http://schemas.microsoft.com/office/drawing/2014/main" id="{BEAFAEA7-F5CA-42F9-BEB5-3E800CAB83A7}"/>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9" name="Group 518">
            <a:extLst>
              <a:ext uri="{FF2B5EF4-FFF2-40B4-BE49-F238E27FC236}">
                <a16:creationId xmlns:a16="http://schemas.microsoft.com/office/drawing/2014/main" id="{9B367BC0-DBBA-491B-A951-94C4F02BBC00}"/>
              </a:ext>
            </a:extLst>
          </p:cNvPr>
          <p:cNvGrpSpPr/>
          <p:nvPr/>
        </p:nvGrpSpPr>
        <p:grpSpPr>
          <a:xfrm>
            <a:off x="4937092" y="4391876"/>
            <a:ext cx="513198" cy="624583"/>
            <a:chOff x="1431065" y="5768271"/>
            <a:chExt cx="327715" cy="398843"/>
          </a:xfrm>
        </p:grpSpPr>
        <p:sp>
          <p:nvSpPr>
            <p:cNvPr id="676" name="Arrow: Chevron 675">
              <a:extLst>
                <a:ext uri="{FF2B5EF4-FFF2-40B4-BE49-F238E27FC236}">
                  <a16:creationId xmlns:a16="http://schemas.microsoft.com/office/drawing/2014/main" id="{862E8ECE-8171-436F-99CC-ED24BB532023}"/>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7" name="Arrow: Chevron 676">
              <a:extLst>
                <a:ext uri="{FF2B5EF4-FFF2-40B4-BE49-F238E27FC236}">
                  <a16:creationId xmlns:a16="http://schemas.microsoft.com/office/drawing/2014/main" id="{1240D7A3-5ED4-4706-9403-ACAF3355571B}"/>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8" name="Arrow: Chevron 677">
              <a:extLst>
                <a:ext uri="{FF2B5EF4-FFF2-40B4-BE49-F238E27FC236}">
                  <a16:creationId xmlns:a16="http://schemas.microsoft.com/office/drawing/2014/main" id="{30AAD660-9AD2-4057-8667-11EBB6CE9AD7}"/>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Arrow: Chevron 678">
              <a:extLst>
                <a:ext uri="{FF2B5EF4-FFF2-40B4-BE49-F238E27FC236}">
                  <a16:creationId xmlns:a16="http://schemas.microsoft.com/office/drawing/2014/main" id="{7C443C1F-FD2E-4815-A982-F3E282937D72}"/>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0" name="Group 519">
            <a:extLst>
              <a:ext uri="{FF2B5EF4-FFF2-40B4-BE49-F238E27FC236}">
                <a16:creationId xmlns:a16="http://schemas.microsoft.com/office/drawing/2014/main" id="{1F2B4A01-E823-4507-BFAB-F800C24B08D3}"/>
              </a:ext>
            </a:extLst>
          </p:cNvPr>
          <p:cNvGrpSpPr/>
          <p:nvPr/>
        </p:nvGrpSpPr>
        <p:grpSpPr>
          <a:xfrm>
            <a:off x="5212545" y="4391876"/>
            <a:ext cx="513198" cy="624583"/>
            <a:chOff x="1431065" y="5768271"/>
            <a:chExt cx="327715" cy="398843"/>
          </a:xfrm>
        </p:grpSpPr>
        <p:sp>
          <p:nvSpPr>
            <p:cNvPr id="672" name="Arrow: Chevron 671">
              <a:extLst>
                <a:ext uri="{FF2B5EF4-FFF2-40B4-BE49-F238E27FC236}">
                  <a16:creationId xmlns:a16="http://schemas.microsoft.com/office/drawing/2014/main" id="{467B26F4-1182-4355-9B11-7A6F931A3EE4}"/>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3" name="Arrow: Chevron 672">
              <a:extLst>
                <a:ext uri="{FF2B5EF4-FFF2-40B4-BE49-F238E27FC236}">
                  <a16:creationId xmlns:a16="http://schemas.microsoft.com/office/drawing/2014/main" id="{3587E6C9-3DD8-41EC-96B2-1BF0B8710270}"/>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Arrow: Chevron 673">
              <a:extLst>
                <a:ext uri="{FF2B5EF4-FFF2-40B4-BE49-F238E27FC236}">
                  <a16:creationId xmlns:a16="http://schemas.microsoft.com/office/drawing/2014/main" id="{027F9D92-9AA1-4144-8808-4BC7CCA447D9}"/>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5" name="Arrow: Chevron 674">
              <a:extLst>
                <a:ext uri="{FF2B5EF4-FFF2-40B4-BE49-F238E27FC236}">
                  <a16:creationId xmlns:a16="http://schemas.microsoft.com/office/drawing/2014/main" id="{DE086A1D-675E-4EF6-8935-3AC6D689E159}"/>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1" name="Group 520">
            <a:extLst>
              <a:ext uri="{FF2B5EF4-FFF2-40B4-BE49-F238E27FC236}">
                <a16:creationId xmlns:a16="http://schemas.microsoft.com/office/drawing/2014/main" id="{61B9DB87-C840-4D14-86A6-83CCA3887EBC}"/>
              </a:ext>
            </a:extLst>
          </p:cNvPr>
          <p:cNvGrpSpPr/>
          <p:nvPr/>
        </p:nvGrpSpPr>
        <p:grpSpPr>
          <a:xfrm>
            <a:off x="5464841" y="4391876"/>
            <a:ext cx="513198" cy="624583"/>
            <a:chOff x="1431065" y="5768271"/>
            <a:chExt cx="327715" cy="398843"/>
          </a:xfrm>
        </p:grpSpPr>
        <p:sp>
          <p:nvSpPr>
            <p:cNvPr id="668" name="Arrow: Chevron 667">
              <a:extLst>
                <a:ext uri="{FF2B5EF4-FFF2-40B4-BE49-F238E27FC236}">
                  <a16:creationId xmlns:a16="http://schemas.microsoft.com/office/drawing/2014/main" id="{F2B0FA87-6718-4172-859E-45E806A67FE2}"/>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9" name="Arrow: Chevron 668">
              <a:extLst>
                <a:ext uri="{FF2B5EF4-FFF2-40B4-BE49-F238E27FC236}">
                  <a16:creationId xmlns:a16="http://schemas.microsoft.com/office/drawing/2014/main" id="{789D5663-BDCB-4BD2-9A43-B115A0F6D97D}"/>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0" name="Arrow: Chevron 669">
              <a:extLst>
                <a:ext uri="{FF2B5EF4-FFF2-40B4-BE49-F238E27FC236}">
                  <a16:creationId xmlns:a16="http://schemas.microsoft.com/office/drawing/2014/main" id="{23CF0B35-99CB-41B7-8B71-57656130F623}"/>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1" name="Arrow: Chevron 670">
              <a:extLst>
                <a:ext uri="{FF2B5EF4-FFF2-40B4-BE49-F238E27FC236}">
                  <a16:creationId xmlns:a16="http://schemas.microsoft.com/office/drawing/2014/main" id="{D415BEA0-04BA-41BD-8269-7D3513AE3B32}"/>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2" name="Group 521">
            <a:extLst>
              <a:ext uri="{FF2B5EF4-FFF2-40B4-BE49-F238E27FC236}">
                <a16:creationId xmlns:a16="http://schemas.microsoft.com/office/drawing/2014/main" id="{CB6D0CAB-C6CB-4792-800E-5B1DD8512598}"/>
              </a:ext>
            </a:extLst>
          </p:cNvPr>
          <p:cNvGrpSpPr/>
          <p:nvPr/>
        </p:nvGrpSpPr>
        <p:grpSpPr>
          <a:xfrm>
            <a:off x="5716224" y="4391876"/>
            <a:ext cx="513198" cy="624583"/>
            <a:chOff x="1431065" y="5768271"/>
            <a:chExt cx="327715" cy="398843"/>
          </a:xfrm>
        </p:grpSpPr>
        <p:sp>
          <p:nvSpPr>
            <p:cNvPr id="664" name="Arrow: Chevron 663">
              <a:extLst>
                <a:ext uri="{FF2B5EF4-FFF2-40B4-BE49-F238E27FC236}">
                  <a16:creationId xmlns:a16="http://schemas.microsoft.com/office/drawing/2014/main" id="{25559D01-5DE3-4DCC-9F20-D1345387204A}"/>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5" name="Arrow: Chevron 664">
              <a:extLst>
                <a:ext uri="{FF2B5EF4-FFF2-40B4-BE49-F238E27FC236}">
                  <a16:creationId xmlns:a16="http://schemas.microsoft.com/office/drawing/2014/main" id="{08FD7D38-5FED-4620-80C3-92FADF00E3E3}"/>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6" name="Arrow: Chevron 665">
              <a:extLst>
                <a:ext uri="{FF2B5EF4-FFF2-40B4-BE49-F238E27FC236}">
                  <a16:creationId xmlns:a16="http://schemas.microsoft.com/office/drawing/2014/main" id="{A9B5BCC0-AB18-4FDD-8502-E03B039CB4A6}"/>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7" name="Arrow: Chevron 666">
              <a:extLst>
                <a:ext uri="{FF2B5EF4-FFF2-40B4-BE49-F238E27FC236}">
                  <a16:creationId xmlns:a16="http://schemas.microsoft.com/office/drawing/2014/main" id="{C9B65906-9559-40C0-AF45-7AD395C31732}"/>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3" name="Group 522">
            <a:extLst>
              <a:ext uri="{FF2B5EF4-FFF2-40B4-BE49-F238E27FC236}">
                <a16:creationId xmlns:a16="http://schemas.microsoft.com/office/drawing/2014/main" id="{DE051F67-78A9-43E4-BE86-8B2782FB2AF2}"/>
              </a:ext>
            </a:extLst>
          </p:cNvPr>
          <p:cNvGrpSpPr/>
          <p:nvPr/>
        </p:nvGrpSpPr>
        <p:grpSpPr>
          <a:xfrm>
            <a:off x="5970735" y="4391876"/>
            <a:ext cx="513198" cy="624583"/>
            <a:chOff x="1431065" y="5768271"/>
            <a:chExt cx="327715" cy="398843"/>
          </a:xfrm>
        </p:grpSpPr>
        <p:sp>
          <p:nvSpPr>
            <p:cNvPr id="660" name="Arrow: Chevron 659">
              <a:extLst>
                <a:ext uri="{FF2B5EF4-FFF2-40B4-BE49-F238E27FC236}">
                  <a16:creationId xmlns:a16="http://schemas.microsoft.com/office/drawing/2014/main" id="{B6EE8092-BEEB-4896-9F7A-D017CEC35D03}"/>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1" name="Arrow: Chevron 660">
              <a:extLst>
                <a:ext uri="{FF2B5EF4-FFF2-40B4-BE49-F238E27FC236}">
                  <a16:creationId xmlns:a16="http://schemas.microsoft.com/office/drawing/2014/main" id="{9A5B995F-7266-4ADE-9447-3A8002EA8611}"/>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2" name="Arrow: Chevron 661">
              <a:extLst>
                <a:ext uri="{FF2B5EF4-FFF2-40B4-BE49-F238E27FC236}">
                  <a16:creationId xmlns:a16="http://schemas.microsoft.com/office/drawing/2014/main" id="{C1A946FB-C26B-4820-BFA7-A918591157E1}"/>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3" name="Arrow: Chevron 662">
              <a:extLst>
                <a:ext uri="{FF2B5EF4-FFF2-40B4-BE49-F238E27FC236}">
                  <a16:creationId xmlns:a16="http://schemas.microsoft.com/office/drawing/2014/main" id="{C9BF5758-50F3-4EE4-B13F-31B78F02526B}"/>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4" name="Group 523">
            <a:extLst>
              <a:ext uri="{FF2B5EF4-FFF2-40B4-BE49-F238E27FC236}">
                <a16:creationId xmlns:a16="http://schemas.microsoft.com/office/drawing/2014/main" id="{B374F857-3239-4C8E-9F96-C5444C47DBCB}"/>
              </a:ext>
            </a:extLst>
          </p:cNvPr>
          <p:cNvGrpSpPr/>
          <p:nvPr/>
        </p:nvGrpSpPr>
        <p:grpSpPr>
          <a:xfrm>
            <a:off x="6215343" y="4391876"/>
            <a:ext cx="513198" cy="624583"/>
            <a:chOff x="1431065" y="5768271"/>
            <a:chExt cx="327715" cy="398843"/>
          </a:xfrm>
        </p:grpSpPr>
        <p:sp>
          <p:nvSpPr>
            <p:cNvPr id="656" name="Arrow: Chevron 655">
              <a:extLst>
                <a:ext uri="{FF2B5EF4-FFF2-40B4-BE49-F238E27FC236}">
                  <a16:creationId xmlns:a16="http://schemas.microsoft.com/office/drawing/2014/main" id="{319932E4-912A-4164-8F46-0F6CC10241C5}"/>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7" name="Arrow: Chevron 656">
              <a:extLst>
                <a:ext uri="{FF2B5EF4-FFF2-40B4-BE49-F238E27FC236}">
                  <a16:creationId xmlns:a16="http://schemas.microsoft.com/office/drawing/2014/main" id="{F2040D8A-8D2A-4382-A69B-DEB5D5AE0F9A}"/>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8" name="Arrow: Chevron 657">
              <a:extLst>
                <a:ext uri="{FF2B5EF4-FFF2-40B4-BE49-F238E27FC236}">
                  <a16:creationId xmlns:a16="http://schemas.microsoft.com/office/drawing/2014/main" id="{461DC508-A397-4D46-B2ED-3530E4AD445B}"/>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9" name="Arrow: Chevron 658">
              <a:extLst>
                <a:ext uri="{FF2B5EF4-FFF2-40B4-BE49-F238E27FC236}">
                  <a16:creationId xmlns:a16="http://schemas.microsoft.com/office/drawing/2014/main" id="{89C2DF0E-A1F2-488F-8D6D-69806448318A}"/>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5" name="Group 524">
            <a:extLst>
              <a:ext uri="{FF2B5EF4-FFF2-40B4-BE49-F238E27FC236}">
                <a16:creationId xmlns:a16="http://schemas.microsoft.com/office/drawing/2014/main" id="{06259CBF-4E31-4D81-9D4A-21440AFF8C00}"/>
              </a:ext>
            </a:extLst>
          </p:cNvPr>
          <p:cNvGrpSpPr/>
          <p:nvPr/>
        </p:nvGrpSpPr>
        <p:grpSpPr>
          <a:xfrm>
            <a:off x="6481774" y="4391346"/>
            <a:ext cx="513198" cy="624583"/>
            <a:chOff x="1431065" y="5768271"/>
            <a:chExt cx="327715" cy="398843"/>
          </a:xfrm>
        </p:grpSpPr>
        <p:sp>
          <p:nvSpPr>
            <p:cNvPr id="652" name="Arrow: Chevron 651">
              <a:extLst>
                <a:ext uri="{FF2B5EF4-FFF2-40B4-BE49-F238E27FC236}">
                  <a16:creationId xmlns:a16="http://schemas.microsoft.com/office/drawing/2014/main" id="{CE1FAAF2-5124-4D5E-830E-97640EF38CE4}"/>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3" name="Arrow: Chevron 652">
              <a:extLst>
                <a:ext uri="{FF2B5EF4-FFF2-40B4-BE49-F238E27FC236}">
                  <a16:creationId xmlns:a16="http://schemas.microsoft.com/office/drawing/2014/main" id="{D2CF2440-CFEA-4842-9F27-4D20CD77D1EB}"/>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4" name="Arrow: Chevron 653">
              <a:extLst>
                <a:ext uri="{FF2B5EF4-FFF2-40B4-BE49-F238E27FC236}">
                  <a16:creationId xmlns:a16="http://schemas.microsoft.com/office/drawing/2014/main" id="{F930F235-3D1F-44ED-AC1D-7AACCE73BA4A}"/>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5" name="Arrow: Chevron 654">
              <a:extLst>
                <a:ext uri="{FF2B5EF4-FFF2-40B4-BE49-F238E27FC236}">
                  <a16:creationId xmlns:a16="http://schemas.microsoft.com/office/drawing/2014/main" id="{BD617059-695A-4D87-A236-956746CF198D}"/>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6" name="Group 525">
            <a:extLst>
              <a:ext uri="{FF2B5EF4-FFF2-40B4-BE49-F238E27FC236}">
                <a16:creationId xmlns:a16="http://schemas.microsoft.com/office/drawing/2014/main" id="{54CC23F2-4C52-4BBC-92D9-CED88A3071FB}"/>
              </a:ext>
            </a:extLst>
          </p:cNvPr>
          <p:cNvGrpSpPr/>
          <p:nvPr/>
        </p:nvGrpSpPr>
        <p:grpSpPr>
          <a:xfrm>
            <a:off x="6757227" y="4391346"/>
            <a:ext cx="513198" cy="624583"/>
            <a:chOff x="1431065" y="5768271"/>
            <a:chExt cx="327715" cy="398843"/>
          </a:xfrm>
        </p:grpSpPr>
        <p:sp>
          <p:nvSpPr>
            <p:cNvPr id="648" name="Arrow: Chevron 647">
              <a:extLst>
                <a:ext uri="{FF2B5EF4-FFF2-40B4-BE49-F238E27FC236}">
                  <a16:creationId xmlns:a16="http://schemas.microsoft.com/office/drawing/2014/main" id="{74DC1CFF-EF37-4441-A8F0-D9D85446D953}"/>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9" name="Arrow: Chevron 648">
              <a:extLst>
                <a:ext uri="{FF2B5EF4-FFF2-40B4-BE49-F238E27FC236}">
                  <a16:creationId xmlns:a16="http://schemas.microsoft.com/office/drawing/2014/main" id="{E014B792-BD40-41FA-9A65-160F9AECAC0E}"/>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0" name="Arrow: Chevron 649">
              <a:extLst>
                <a:ext uri="{FF2B5EF4-FFF2-40B4-BE49-F238E27FC236}">
                  <a16:creationId xmlns:a16="http://schemas.microsoft.com/office/drawing/2014/main" id="{DD980652-E89C-49B9-A02B-42271225B74F}"/>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1" name="Arrow: Chevron 650">
              <a:extLst>
                <a:ext uri="{FF2B5EF4-FFF2-40B4-BE49-F238E27FC236}">
                  <a16:creationId xmlns:a16="http://schemas.microsoft.com/office/drawing/2014/main" id="{49314DAB-6C45-483A-8DDC-88C412235192}"/>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7" name="Group 526">
            <a:extLst>
              <a:ext uri="{FF2B5EF4-FFF2-40B4-BE49-F238E27FC236}">
                <a16:creationId xmlns:a16="http://schemas.microsoft.com/office/drawing/2014/main" id="{B9C5310A-2EA2-4547-856E-18F19BC6E56A}"/>
              </a:ext>
            </a:extLst>
          </p:cNvPr>
          <p:cNvGrpSpPr/>
          <p:nvPr/>
        </p:nvGrpSpPr>
        <p:grpSpPr>
          <a:xfrm>
            <a:off x="7009523" y="4391346"/>
            <a:ext cx="513198" cy="624583"/>
            <a:chOff x="1431065" y="5768271"/>
            <a:chExt cx="327715" cy="398843"/>
          </a:xfrm>
        </p:grpSpPr>
        <p:sp>
          <p:nvSpPr>
            <p:cNvPr id="644" name="Arrow: Chevron 643">
              <a:extLst>
                <a:ext uri="{FF2B5EF4-FFF2-40B4-BE49-F238E27FC236}">
                  <a16:creationId xmlns:a16="http://schemas.microsoft.com/office/drawing/2014/main" id="{AC4F732D-34E1-4FAB-A1BF-38D933669654}"/>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5" name="Arrow: Chevron 644">
              <a:extLst>
                <a:ext uri="{FF2B5EF4-FFF2-40B4-BE49-F238E27FC236}">
                  <a16:creationId xmlns:a16="http://schemas.microsoft.com/office/drawing/2014/main" id="{D7BBE498-8844-4DBD-865D-C402A8C5DA5D}"/>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6" name="Arrow: Chevron 645">
              <a:extLst>
                <a:ext uri="{FF2B5EF4-FFF2-40B4-BE49-F238E27FC236}">
                  <a16:creationId xmlns:a16="http://schemas.microsoft.com/office/drawing/2014/main" id="{AAEBDDB2-6C53-4972-B1FE-7039400F8812}"/>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7" name="Arrow: Chevron 646">
              <a:extLst>
                <a:ext uri="{FF2B5EF4-FFF2-40B4-BE49-F238E27FC236}">
                  <a16:creationId xmlns:a16="http://schemas.microsoft.com/office/drawing/2014/main" id="{B98760AB-4585-48CD-82D0-9FE9B9053DDB}"/>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8" name="Group 527">
            <a:extLst>
              <a:ext uri="{FF2B5EF4-FFF2-40B4-BE49-F238E27FC236}">
                <a16:creationId xmlns:a16="http://schemas.microsoft.com/office/drawing/2014/main" id="{CC55F889-47E8-4710-8984-181B6285628D}"/>
              </a:ext>
            </a:extLst>
          </p:cNvPr>
          <p:cNvGrpSpPr/>
          <p:nvPr/>
        </p:nvGrpSpPr>
        <p:grpSpPr>
          <a:xfrm>
            <a:off x="7260906" y="4391346"/>
            <a:ext cx="513198" cy="624583"/>
            <a:chOff x="1431065" y="5768271"/>
            <a:chExt cx="327715" cy="398843"/>
          </a:xfrm>
        </p:grpSpPr>
        <p:sp>
          <p:nvSpPr>
            <p:cNvPr id="640" name="Arrow: Chevron 639">
              <a:extLst>
                <a:ext uri="{FF2B5EF4-FFF2-40B4-BE49-F238E27FC236}">
                  <a16:creationId xmlns:a16="http://schemas.microsoft.com/office/drawing/2014/main" id="{27F61D0B-382B-400A-8955-2E284B265E71}"/>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1" name="Arrow: Chevron 640">
              <a:extLst>
                <a:ext uri="{FF2B5EF4-FFF2-40B4-BE49-F238E27FC236}">
                  <a16:creationId xmlns:a16="http://schemas.microsoft.com/office/drawing/2014/main" id="{FC427942-9158-4606-B1C2-C3984F8FDAD3}"/>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2" name="Arrow: Chevron 641">
              <a:extLst>
                <a:ext uri="{FF2B5EF4-FFF2-40B4-BE49-F238E27FC236}">
                  <a16:creationId xmlns:a16="http://schemas.microsoft.com/office/drawing/2014/main" id="{8CD51378-B295-43E5-862B-52471613D9E8}"/>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3" name="Arrow: Chevron 642">
              <a:extLst>
                <a:ext uri="{FF2B5EF4-FFF2-40B4-BE49-F238E27FC236}">
                  <a16:creationId xmlns:a16="http://schemas.microsoft.com/office/drawing/2014/main" id="{91ABE716-2010-42A9-AE51-0C836E8E5B97}"/>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9" name="Group 528">
            <a:extLst>
              <a:ext uri="{FF2B5EF4-FFF2-40B4-BE49-F238E27FC236}">
                <a16:creationId xmlns:a16="http://schemas.microsoft.com/office/drawing/2014/main" id="{F96EE9C6-FD62-4B2F-88FF-6DEFC040EFA7}"/>
              </a:ext>
            </a:extLst>
          </p:cNvPr>
          <p:cNvGrpSpPr/>
          <p:nvPr/>
        </p:nvGrpSpPr>
        <p:grpSpPr>
          <a:xfrm>
            <a:off x="7515417" y="4391346"/>
            <a:ext cx="513198" cy="624583"/>
            <a:chOff x="1431065" y="5768271"/>
            <a:chExt cx="327715" cy="398843"/>
          </a:xfrm>
        </p:grpSpPr>
        <p:sp>
          <p:nvSpPr>
            <p:cNvPr id="636" name="Arrow: Chevron 635">
              <a:extLst>
                <a:ext uri="{FF2B5EF4-FFF2-40B4-BE49-F238E27FC236}">
                  <a16:creationId xmlns:a16="http://schemas.microsoft.com/office/drawing/2014/main" id="{0FD88688-9D16-41A8-968E-0AD83B912AF9}"/>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7" name="Arrow: Chevron 636">
              <a:extLst>
                <a:ext uri="{FF2B5EF4-FFF2-40B4-BE49-F238E27FC236}">
                  <a16:creationId xmlns:a16="http://schemas.microsoft.com/office/drawing/2014/main" id="{A8F62F86-CA0F-4B6A-B62F-47D9FE9E56CD}"/>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8" name="Arrow: Chevron 637">
              <a:extLst>
                <a:ext uri="{FF2B5EF4-FFF2-40B4-BE49-F238E27FC236}">
                  <a16:creationId xmlns:a16="http://schemas.microsoft.com/office/drawing/2014/main" id="{3AD28A40-D770-4473-AE98-18DC74928CA9}"/>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9" name="Arrow: Chevron 638">
              <a:extLst>
                <a:ext uri="{FF2B5EF4-FFF2-40B4-BE49-F238E27FC236}">
                  <a16:creationId xmlns:a16="http://schemas.microsoft.com/office/drawing/2014/main" id="{02D51238-F35F-4D80-A127-E3716A392E84}"/>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0" name="Group 529">
            <a:extLst>
              <a:ext uri="{FF2B5EF4-FFF2-40B4-BE49-F238E27FC236}">
                <a16:creationId xmlns:a16="http://schemas.microsoft.com/office/drawing/2014/main" id="{56FE772B-52A5-42DF-801A-78D31C69C211}"/>
              </a:ext>
            </a:extLst>
          </p:cNvPr>
          <p:cNvGrpSpPr/>
          <p:nvPr/>
        </p:nvGrpSpPr>
        <p:grpSpPr>
          <a:xfrm>
            <a:off x="8013143" y="3755771"/>
            <a:ext cx="513198" cy="624583"/>
            <a:chOff x="1431065" y="5768271"/>
            <a:chExt cx="327715" cy="398843"/>
          </a:xfrm>
        </p:grpSpPr>
        <p:sp>
          <p:nvSpPr>
            <p:cNvPr id="632" name="Arrow: Chevron 631">
              <a:extLst>
                <a:ext uri="{FF2B5EF4-FFF2-40B4-BE49-F238E27FC236}">
                  <a16:creationId xmlns:a16="http://schemas.microsoft.com/office/drawing/2014/main" id="{CD583A5F-5DF4-41BC-8392-20C8BDF23085}"/>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3" name="Arrow: Chevron 632">
              <a:extLst>
                <a:ext uri="{FF2B5EF4-FFF2-40B4-BE49-F238E27FC236}">
                  <a16:creationId xmlns:a16="http://schemas.microsoft.com/office/drawing/2014/main" id="{34E395DC-C964-4ADF-9F42-AE30A14D0B72}"/>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4" name="Arrow: Chevron 633">
              <a:extLst>
                <a:ext uri="{FF2B5EF4-FFF2-40B4-BE49-F238E27FC236}">
                  <a16:creationId xmlns:a16="http://schemas.microsoft.com/office/drawing/2014/main" id="{59E9F507-75B3-434A-B0F6-651B45FC1BF6}"/>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5" name="Arrow: Chevron 634">
              <a:extLst>
                <a:ext uri="{FF2B5EF4-FFF2-40B4-BE49-F238E27FC236}">
                  <a16:creationId xmlns:a16="http://schemas.microsoft.com/office/drawing/2014/main" id="{C84845C2-B41A-4CEB-B8E2-9B85F16CA5C5}"/>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1" name="Group 530">
            <a:extLst>
              <a:ext uri="{FF2B5EF4-FFF2-40B4-BE49-F238E27FC236}">
                <a16:creationId xmlns:a16="http://schemas.microsoft.com/office/drawing/2014/main" id="{FB612A05-EBED-4C8E-998E-2FBB6285882D}"/>
              </a:ext>
            </a:extLst>
          </p:cNvPr>
          <p:cNvGrpSpPr/>
          <p:nvPr/>
        </p:nvGrpSpPr>
        <p:grpSpPr>
          <a:xfrm>
            <a:off x="7789576" y="3709899"/>
            <a:ext cx="513198" cy="624583"/>
            <a:chOff x="1431065" y="5768271"/>
            <a:chExt cx="327715" cy="398843"/>
          </a:xfrm>
        </p:grpSpPr>
        <p:sp>
          <p:nvSpPr>
            <p:cNvPr id="628" name="Arrow: Chevron 627">
              <a:extLst>
                <a:ext uri="{FF2B5EF4-FFF2-40B4-BE49-F238E27FC236}">
                  <a16:creationId xmlns:a16="http://schemas.microsoft.com/office/drawing/2014/main" id="{BFAB82FA-0A77-4EAA-BF02-A0D39A46A299}"/>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9" name="Arrow: Chevron 628">
              <a:extLst>
                <a:ext uri="{FF2B5EF4-FFF2-40B4-BE49-F238E27FC236}">
                  <a16:creationId xmlns:a16="http://schemas.microsoft.com/office/drawing/2014/main" id="{35B47464-2784-4B1A-A10F-896C72C98325}"/>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0" name="Arrow: Chevron 629">
              <a:extLst>
                <a:ext uri="{FF2B5EF4-FFF2-40B4-BE49-F238E27FC236}">
                  <a16:creationId xmlns:a16="http://schemas.microsoft.com/office/drawing/2014/main" id="{A865D8FB-FD8E-4356-99B0-BF00BEC4D3B6}"/>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1" name="Arrow: Chevron 630">
              <a:extLst>
                <a:ext uri="{FF2B5EF4-FFF2-40B4-BE49-F238E27FC236}">
                  <a16:creationId xmlns:a16="http://schemas.microsoft.com/office/drawing/2014/main" id="{758AC583-0D4C-42C5-BF43-876FD30E4B98}"/>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532" name="Straight Connector 531">
            <a:extLst>
              <a:ext uri="{FF2B5EF4-FFF2-40B4-BE49-F238E27FC236}">
                <a16:creationId xmlns:a16="http://schemas.microsoft.com/office/drawing/2014/main" id="{A24BAC0C-FA08-4285-8C90-DF2D8330419A}"/>
              </a:ext>
            </a:extLst>
          </p:cNvPr>
          <p:cNvCxnSpPr>
            <a:cxnSpLocks/>
          </p:cNvCxnSpPr>
          <p:nvPr/>
        </p:nvCxnSpPr>
        <p:spPr>
          <a:xfrm flipH="1">
            <a:off x="3528316"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3" name="Straight Connector 532">
            <a:extLst>
              <a:ext uri="{FF2B5EF4-FFF2-40B4-BE49-F238E27FC236}">
                <a16:creationId xmlns:a16="http://schemas.microsoft.com/office/drawing/2014/main" id="{FEE418B6-6F12-40A6-A963-301CB10B18AB}"/>
              </a:ext>
            </a:extLst>
          </p:cNvPr>
          <p:cNvCxnSpPr>
            <a:cxnSpLocks/>
          </p:cNvCxnSpPr>
          <p:nvPr/>
        </p:nvCxnSpPr>
        <p:spPr>
          <a:xfrm flipH="1">
            <a:off x="3769823"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4" name="Straight Connector 533">
            <a:extLst>
              <a:ext uri="{FF2B5EF4-FFF2-40B4-BE49-F238E27FC236}">
                <a16:creationId xmlns:a16="http://schemas.microsoft.com/office/drawing/2014/main" id="{EFD39B9D-8F2C-4436-860E-5C202A9BE776}"/>
              </a:ext>
            </a:extLst>
          </p:cNvPr>
          <p:cNvCxnSpPr>
            <a:cxnSpLocks/>
          </p:cNvCxnSpPr>
          <p:nvPr/>
        </p:nvCxnSpPr>
        <p:spPr>
          <a:xfrm flipH="1">
            <a:off x="4022246"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5" name="Straight Connector 534">
            <a:extLst>
              <a:ext uri="{FF2B5EF4-FFF2-40B4-BE49-F238E27FC236}">
                <a16:creationId xmlns:a16="http://schemas.microsoft.com/office/drawing/2014/main" id="{3FDC0AFD-D76A-4E7B-B5C5-D618DAA52CFE}"/>
              </a:ext>
            </a:extLst>
          </p:cNvPr>
          <p:cNvCxnSpPr>
            <a:cxnSpLocks/>
          </p:cNvCxnSpPr>
          <p:nvPr/>
        </p:nvCxnSpPr>
        <p:spPr>
          <a:xfrm flipH="1">
            <a:off x="4295093"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6" name="Straight Connector 535">
            <a:extLst>
              <a:ext uri="{FF2B5EF4-FFF2-40B4-BE49-F238E27FC236}">
                <a16:creationId xmlns:a16="http://schemas.microsoft.com/office/drawing/2014/main" id="{37A5C1BC-4F6E-4876-B502-E3672BF6ACDB}"/>
              </a:ext>
            </a:extLst>
          </p:cNvPr>
          <p:cNvCxnSpPr>
            <a:cxnSpLocks/>
          </p:cNvCxnSpPr>
          <p:nvPr/>
        </p:nvCxnSpPr>
        <p:spPr>
          <a:xfrm flipH="1">
            <a:off x="4539443"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7" name="Straight Connector 536">
            <a:extLst>
              <a:ext uri="{FF2B5EF4-FFF2-40B4-BE49-F238E27FC236}">
                <a16:creationId xmlns:a16="http://schemas.microsoft.com/office/drawing/2014/main" id="{ADBABC14-1806-4436-B1E0-55AD3FE26F40}"/>
              </a:ext>
            </a:extLst>
          </p:cNvPr>
          <p:cNvCxnSpPr>
            <a:cxnSpLocks/>
          </p:cNvCxnSpPr>
          <p:nvPr/>
        </p:nvCxnSpPr>
        <p:spPr>
          <a:xfrm flipH="1">
            <a:off x="4780950"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8" name="Straight Connector 537">
            <a:extLst>
              <a:ext uri="{FF2B5EF4-FFF2-40B4-BE49-F238E27FC236}">
                <a16:creationId xmlns:a16="http://schemas.microsoft.com/office/drawing/2014/main" id="{FB4E53F4-F01F-4664-AB06-690B09492EE6}"/>
              </a:ext>
            </a:extLst>
          </p:cNvPr>
          <p:cNvCxnSpPr>
            <a:cxnSpLocks/>
          </p:cNvCxnSpPr>
          <p:nvPr/>
        </p:nvCxnSpPr>
        <p:spPr>
          <a:xfrm flipH="1">
            <a:off x="5033374"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9" name="Straight Connector 538">
            <a:extLst>
              <a:ext uri="{FF2B5EF4-FFF2-40B4-BE49-F238E27FC236}">
                <a16:creationId xmlns:a16="http://schemas.microsoft.com/office/drawing/2014/main" id="{4EE3FAF3-1625-41DA-A4E2-142C9090D336}"/>
              </a:ext>
            </a:extLst>
          </p:cNvPr>
          <p:cNvCxnSpPr>
            <a:cxnSpLocks/>
          </p:cNvCxnSpPr>
          <p:nvPr/>
        </p:nvCxnSpPr>
        <p:spPr>
          <a:xfrm flipH="1">
            <a:off x="5306220"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0" name="Straight Connector 539">
            <a:extLst>
              <a:ext uri="{FF2B5EF4-FFF2-40B4-BE49-F238E27FC236}">
                <a16:creationId xmlns:a16="http://schemas.microsoft.com/office/drawing/2014/main" id="{FD525124-9E6D-475D-8840-A617BE6321C2}"/>
              </a:ext>
            </a:extLst>
          </p:cNvPr>
          <p:cNvCxnSpPr>
            <a:cxnSpLocks/>
          </p:cNvCxnSpPr>
          <p:nvPr/>
        </p:nvCxnSpPr>
        <p:spPr>
          <a:xfrm flipH="1">
            <a:off x="5589744"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1" name="Straight Connector 540">
            <a:extLst>
              <a:ext uri="{FF2B5EF4-FFF2-40B4-BE49-F238E27FC236}">
                <a16:creationId xmlns:a16="http://schemas.microsoft.com/office/drawing/2014/main" id="{3835CBFE-2A5A-4DD3-9173-80981D0DAC54}"/>
              </a:ext>
            </a:extLst>
          </p:cNvPr>
          <p:cNvCxnSpPr>
            <a:cxnSpLocks/>
          </p:cNvCxnSpPr>
          <p:nvPr/>
        </p:nvCxnSpPr>
        <p:spPr>
          <a:xfrm flipH="1">
            <a:off x="5831251"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2" name="Straight Connector 541">
            <a:extLst>
              <a:ext uri="{FF2B5EF4-FFF2-40B4-BE49-F238E27FC236}">
                <a16:creationId xmlns:a16="http://schemas.microsoft.com/office/drawing/2014/main" id="{B924F03E-4E0A-404D-95C3-25E2C0A43095}"/>
              </a:ext>
            </a:extLst>
          </p:cNvPr>
          <p:cNvCxnSpPr>
            <a:cxnSpLocks/>
          </p:cNvCxnSpPr>
          <p:nvPr/>
        </p:nvCxnSpPr>
        <p:spPr>
          <a:xfrm flipH="1">
            <a:off x="6083674"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3" name="Straight Connector 542">
            <a:extLst>
              <a:ext uri="{FF2B5EF4-FFF2-40B4-BE49-F238E27FC236}">
                <a16:creationId xmlns:a16="http://schemas.microsoft.com/office/drawing/2014/main" id="{3202C757-75AB-421A-8467-597EF4B46308}"/>
              </a:ext>
            </a:extLst>
          </p:cNvPr>
          <p:cNvCxnSpPr>
            <a:cxnSpLocks/>
          </p:cNvCxnSpPr>
          <p:nvPr/>
        </p:nvCxnSpPr>
        <p:spPr>
          <a:xfrm flipH="1">
            <a:off x="6356521"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4" name="Straight Connector 543">
            <a:extLst>
              <a:ext uri="{FF2B5EF4-FFF2-40B4-BE49-F238E27FC236}">
                <a16:creationId xmlns:a16="http://schemas.microsoft.com/office/drawing/2014/main" id="{64A6ADE1-35A6-4C5C-B315-6430BFB3FC2F}"/>
              </a:ext>
            </a:extLst>
          </p:cNvPr>
          <p:cNvCxnSpPr>
            <a:cxnSpLocks/>
          </p:cNvCxnSpPr>
          <p:nvPr/>
        </p:nvCxnSpPr>
        <p:spPr>
          <a:xfrm flipH="1">
            <a:off x="6646975"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5" name="Straight Connector 544">
            <a:extLst>
              <a:ext uri="{FF2B5EF4-FFF2-40B4-BE49-F238E27FC236}">
                <a16:creationId xmlns:a16="http://schemas.microsoft.com/office/drawing/2014/main" id="{DD7B44EA-1C0A-4F41-B15D-6518D2083A97}"/>
              </a:ext>
            </a:extLst>
          </p:cNvPr>
          <p:cNvCxnSpPr>
            <a:cxnSpLocks/>
          </p:cNvCxnSpPr>
          <p:nvPr/>
        </p:nvCxnSpPr>
        <p:spPr>
          <a:xfrm flipH="1">
            <a:off x="6888481"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6" name="Straight Connector 545">
            <a:extLst>
              <a:ext uri="{FF2B5EF4-FFF2-40B4-BE49-F238E27FC236}">
                <a16:creationId xmlns:a16="http://schemas.microsoft.com/office/drawing/2014/main" id="{149F091B-1194-4283-8A1A-92E4FB049760}"/>
              </a:ext>
            </a:extLst>
          </p:cNvPr>
          <p:cNvCxnSpPr>
            <a:cxnSpLocks/>
          </p:cNvCxnSpPr>
          <p:nvPr/>
        </p:nvCxnSpPr>
        <p:spPr>
          <a:xfrm flipH="1">
            <a:off x="7140905"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7" name="Straight Connector 546">
            <a:extLst>
              <a:ext uri="{FF2B5EF4-FFF2-40B4-BE49-F238E27FC236}">
                <a16:creationId xmlns:a16="http://schemas.microsoft.com/office/drawing/2014/main" id="{63A30F58-9E9C-4B80-AFC1-D3A9EF75AD02}"/>
              </a:ext>
            </a:extLst>
          </p:cNvPr>
          <p:cNvCxnSpPr>
            <a:cxnSpLocks/>
          </p:cNvCxnSpPr>
          <p:nvPr/>
        </p:nvCxnSpPr>
        <p:spPr>
          <a:xfrm flipH="1">
            <a:off x="7383185" y="3766694"/>
            <a:ext cx="991622" cy="1260793"/>
          </a:xfrm>
          <a:prstGeom prst="line">
            <a:avLst/>
          </a:prstGeom>
          <a:ln w="25400">
            <a:prstDash val="dash"/>
          </a:ln>
        </p:spPr>
        <p:style>
          <a:lnRef idx="1">
            <a:schemeClr val="dk1"/>
          </a:lnRef>
          <a:fillRef idx="0">
            <a:schemeClr val="dk1"/>
          </a:fillRef>
          <a:effectRef idx="0">
            <a:schemeClr val="dk1"/>
          </a:effectRef>
          <a:fontRef idx="minor">
            <a:schemeClr val="tx1"/>
          </a:fontRef>
        </p:style>
      </p:cxnSp>
      <p:grpSp>
        <p:nvGrpSpPr>
          <p:cNvPr id="548" name="Group 547">
            <a:extLst>
              <a:ext uri="{FF2B5EF4-FFF2-40B4-BE49-F238E27FC236}">
                <a16:creationId xmlns:a16="http://schemas.microsoft.com/office/drawing/2014/main" id="{9E478F00-8B13-4F62-A828-41A7EF8BB4AD}"/>
              </a:ext>
            </a:extLst>
          </p:cNvPr>
          <p:cNvGrpSpPr/>
          <p:nvPr/>
        </p:nvGrpSpPr>
        <p:grpSpPr>
          <a:xfrm>
            <a:off x="3430097" y="5425082"/>
            <a:ext cx="4128466" cy="137320"/>
            <a:chOff x="2963619" y="5688629"/>
            <a:chExt cx="2636332" cy="87689"/>
          </a:xfrm>
        </p:grpSpPr>
        <p:sp>
          <p:nvSpPr>
            <p:cNvPr id="608" name="Arrow: Chevron 607">
              <a:extLst>
                <a:ext uri="{FF2B5EF4-FFF2-40B4-BE49-F238E27FC236}">
                  <a16:creationId xmlns:a16="http://schemas.microsoft.com/office/drawing/2014/main" id="{4C0A1598-A659-408D-8145-26F6DFFBA7CC}"/>
                </a:ext>
              </a:extLst>
            </p:cNvPr>
            <p:cNvSpPr/>
            <p:nvPr/>
          </p:nvSpPr>
          <p:spPr>
            <a:xfrm>
              <a:off x="3088356"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9" name="Arrow: Chevron 608">
              <a:extLst>
                <a:ext uri="{FF2B5EF4-FFF2-40B4-BE49-F238E27FC236}">
                  <a16:creationId xmlns:a16="http://schemas.microsoft.com/office/drawing/2014/main" id="{02921929-31CF-43F0-BCB0-F1A983511ACA}"/>
                </a:ext>
              </a:extLst>
            </p:cNvPr>
            <p:cNvSpPr/>
            <p:nvPr/>
          </p:nvSpPr>
          <p:spPr>
            <a:xfrm>
              <a:off x="3223701"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0" name="Arrow: Chevron 609">
              <a:extLst>
                <a:ext uri="{FF2B5EF4-FFF2-40B4-BE49-F238E27FC236}">
                  <a16:creationId xmlns:a16="http://schemas.microsoft.com/office/drawing/2014/main" id="{CB9127CA-F54A-4FB9-8F11-E985526D5CE0}"/>
                </a:ext>
              </a:extLst>
            </p:cNvPr>
            <p:cNvSpPr/>
            <p:nvPr/>
          </p:nvSpPr>
          <p:spPr>
            <a:xfrm>
              <a:off x="3359045"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1" name="Arrow: Chevron 610">
              <a:extLst>
                <a:ext uri="{FF2B5EF4-FFF2-40B4-BE49-F238E27FC236}">
                  <a16:creationId xmlns:a16="http://schemas.microsoft.com/office/drawing/2014/main" id="{13F5D05A-9E5C-4A75-9136-F8483DE92A89}"/>
                </a:ext>
              </a:extLst>
            </p:cNvPr>
            <p:cNvSpPr/>
            <p:nvPr/>
          </p:nvSpPr>
          <p:spPr>
            <a:xfrm>
              <a:off x="3496394"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2" name="Arrow: Chevron 611">
              <a:extLst>
                <a:ext uri="{FF2B5EF4-FFF2-40B4-BE49-F238E27FC236}">
                  <a16:creationId xmlns:a16="http://schemas.microsoft.com/office/drawing/2014/main" id="{AD59FAB1-3362-4E89-9D0E-7EC1178D009C}"/>
                </a:ext>
              </a:extLst>
            </p:cNvPr>
            <p:cNvSpPr/>
            <p:nvPr/>
          </p:nvSpPr>
          <p:spPr>
            <a:xfrm>
              <a:off x="2963619" y="569024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3" name="Arrow: Chevron 612">
              <a:extLst>
                <a:ext uri="{FF2B5EF4-FFF2-40B4-BE49-F238E27FC236}">
                  <a16:creationId xmlns:a16="http://schemas.microsoft.com/office/drawing/2014/main" id="{5033EEB7-F051-42D8-8B65-4D69916BA751}"/>
                </a:ext>
              </a:extLst>
            </p:cNvPr>
            <p:cNvSpPr/>
            <p:nvPr/>
          </p:nvSpPr>
          <p:spPr>
            <a:xfrm>
              <a:off x="3754471"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4" name="Arrow: Chevron 613">
              <a:extLst>
                <a:ext uri="{FF2B5EF4-FFF2-40B4-BE49-F238E27FC236}">
                  <a16:creationId xmlns:a16="http://schemas.microsoft.com/office/drawing/2014/main" id="{8D7D6CB5-CBBC-4D84-940A-8412A46AFCBD}"/>
                </a:ext>
              </a:extLst>
            </p:cNvPr>
            <p:cNvSpPr/>
            <p:nvPr/>
          </p:nvSpPr>
          <p:spPr>
            <a:xfrm>
              <a:off x="3889816"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5" name="Arrow: Chevron 614">
              <a:extLst>
                <a:ext uri="{FF2B5EF4-FFF2-40B4-BE49-F238E27FC236}">
                  <a16:creationId xmlns:a16="http://schemas.microsoft.com/office/drawing/2014/main" id="{C1862C2C-BF1A-41B4-962D-ACF0C18BF5A9}"/>
                </a:ext>
              </a:extLst>
            </p:cNvPr>
            <p:cNvSpPr/>
            <p:nvPr/>
          </p:nvSpPr>
          <p:spPr>
            <a:xfrm>
              <a:off x="4025160"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6" name="Arrow: Chevron 615">
              <a:extLst>
                <a:ext uri="{FF2B5EF4-FFF2-40B4-BE49-F238E27FC236}">
                  <a16:creationId xmlns:a16="http://schemas.microsoft.com/office/drawing/2014/main" id="{8D323DAC-C9C4-40CD-BFF8-35E1104CB6D2}"/>
                </a:ext>
              </a:extLst>
            </p:cNvPr>
            <p:cNvSpPr/>
            <p:nvPr/>
          </p:nvSpPr>
          <p:spPr>
            <a:xfrm>
              <a:off x="4162509"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7" name="Arrow: Chevron 616">
              <a:extLst>
                <a:ext uri="{FF2B5EF4-FFF2-40B4-BE49-F238E27FC236}">
                  <a16:creationId xmlns:a16="http://schemas.microsoft.com/office/drawing/2014/main" id="{C0D991F2-1097-4DC1-A372-E56A8FA91476}"/>
                </a:ext>
              </a:extLst>
            </p:cNvPr>
            <p:cNvSpPr/>
            <p:nvPr/>
          </p:nvSpPr>
          <p:spPr>
            <a:xfrm>
              <a:off x="3629734" y="569024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8" name="Arrow: Chevron 617">
              <a:extLst>
                <a:ext uri="{FF2B5EF4-FFF2-40B4-BE49-F238E27FC236}">
                  <a16:creationId xmlns:a16="http://schemas.microsoft.com/office/drawing/2014/main" id="{FFDB4454-D4FA-45E1-8F52-830AF9CBD0A9}"/>
                </a:ext>
              </a:extLst>
            </p:cNvPr>
            <p:cNvSpPr/>
            <p:nvPr/>
          </p:nvSpPr>
          <p:spPr>
            <a:xfrm>
              <a:off x="4439772"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9" name="Arrow: Chevron 618">
              <a:extLst>
                <a:ext uri="{FF2B5EF4-FFF2-40B4-BE49-F238E27FC236}">
                  <a16:creationId xmlns:a16="http://schemas.microsoft.com/office/drawing/2014/main" id="{8FFAB2DC-3770-4A4C-B6B1-29ECE14B5831}"/>
                </a:ext>
              </a:extLst>
            </p:cNvPr>
            <p:cNvSpPr/>
            <p:nvPr/>
          </p:nvSpPr>
          <p:spPr>
            <a:xfrm>
              <a:off x="4575117"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0" name="Arrow: Chevron 619">
              <a:extLst>
                <a:ext uri="{FF2B5EF4-FFF2-40B4-BE49-F238E27FC236}">
                  <a16:creationId xmlns:a16="http://schemas.microsoft.com/office/drawing/2014/main" id="{12567D80-B190-445F-8187-E19A968C04B3}"/>
                </a:ext>
              </a:extLst>
            </p:cNvPr>
            <p:cNvSpPr/>
            <p:nvPr/>
          </p:nvSpPr>
          <p:spPr>
            <a:xfrm>
              <a:off x="4710461"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1" name="Arrow: Chevron 620">
              <a:extLst>
                <a:ext uri="{FF2B5EF4-FFF2-40B4-BE49-F238E27FC236}">
                  <a16:creationId xmlns:a16="http://schemas.microsoft.com/office/drawing/2014/main" id="{28248F71-8888-4939-93E8-23E1F8C72348}"/>
                </a:ext>
              </a:extLst>
            </p:cNvPr>
            <p:cNvSpPr/>
            <p:nvPr/>
          </p:nvSpPr>
          <p:spPr>
            <a:xfrm>
              <a:off x="4847810"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2" name="Arrow: Chevron 621">
              <a:extLst>
                <a:ext uri="{FF2B5EF4-FFF2-40B4-BE49-F238E27FC236}">
                  <a16:creationId xmlns:a16="http://schemas.microsoft.com/office/drawing/2014/main" id="{04966845-672D-43C7-9A5C-34A6A095412F}"/>
                </a:ext>
              </a:extLst>
            </p:cNvPr>
            <p:cNvSpPr/>
            <p:nvPr/>
          </p:nvSpPr>
          <p:spPr>
            <a:xfrm>
              <a:off x="4315035" y="568962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3" name="Arrow: Chevron 622">
              <a:extLst>
                <a:ext uri="{FF2B5EF4-FFF2-40B4-BE49-F238E27FC236}">
                  <a16:creationId xmlns:a16="http://schemas.microsoft.com/office/drawing/2014/main" id="{35265286-284C-4843-A088-208CA663F5A6}"/>
                </a:ext>
              </a:extLst>
            </p:cNvPr>
            <p:cNvSpPr/>
            <p:nvPr/>
          </p:nvSpPr>
          <p:spPr>
            <a:xfrm>
              <a:off x="5105887"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4" name="Arrow: Chevron 623">
              <a:extLst>
                <a:ext uri="{FF2B5EF4-FFF2-40B4-BE49-F238E27FC236}">
                  <a16:creationId xmlns:a16="http://schemas.microsoft.com/office/drawing/2014/main" id="{EDD700C8-BCAF-4F66-84F3-3CF13FB726A2}"/>
                </a:ext>
              </a:extLst>
            </p:cNvPr>
            <p:cNvSpPr/>
            <p:nvPr/>
          </p:nvSpPr>
          <p:spPr>
            <a:xfrm>
              <a:off x="5241232"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5" name="Arrow: Chevron 624">
              <a:extLst>
                <a:ext uri="{FF2B5EF4-FFF2-40B4-BE49-F238E27FC236}">
                  <a16:creationId xmlns:a16="http://schemas.microsoft.com/office/drawing/2014/main" id="{C0D00B20-D2DC-4931-95F7-68F954CD461D}"/>
                </a:ext>
              </a:extLst>
            </p:cNvPr>
            <p:cNvSpPr/>
            <p:nvPr/>
          </p:nvSpPr>
          <p:spPr>
            <a:xfrm>
              <a:off x="5376576"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6" name="Arrow: Chevron 625">
              <a:extLst>
                <a:ext uri="{FF2B5EF4-FFF2-40B4-BE49-F238E27FC236}">
                  <a16:creationId xmlns:a16="http://schemas.microsoft.com/office/drawing/2014/main" id="{8D166EED-5F51-48E4-85BA-0D677E679FEE}"/>
                </a:ext>
              </a:extLst>
            </p:cNvPr>
            <p:cNvSpPr/>
            <p:nvPr/>
          </p:nvSpPr>
          <p:spPr>
            <a:xfrm>
              <a:off x="5513925"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7" name="Arrow: Chevron 626">
              <a:extLst>
                <a:ext uri="{FF2B5EF4-FFF2-40B4-BE49-F238E27FC236}">
                  <a16:creationId xmlns:a16="http://schemas.microsoft.com/office/drawing/2014/main" id="{6DC61AAF-DF5A-4651-AC00-723568F689F7}"/>
                </a:ext>
              </a:extLst>
            </p:cNvPr>
            <p:cNvSpPr/>
            <p:nvPr/>
          </p:nvSpPr>
          <p:spPr>
            <a:xfrm>
              <a:off x="4981150" y="568962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9" name="Group 548">
            <a:extLst>
              <a:ext uri="{FF2B5EF4-FFF2-40B4-BE49-F238E27FC236}">
                <a16:creationId xmlns:a16="http://schemas.microsoft.com/office/drawing/2014/main" id="{452D25FA-22E2-403B-A5A0-D126FF493B91}"/>
              </a:ext>
            </a:extLst>
          </p:cNvPr>
          <p:cNvGrpSpPr/>
          <p:nvPr/>
        </p:nvGrpSpPr>
        <p:grpSpPr>
          <a:xfrm>
            <a:off x="3615986" y="5216436"/>
            <a:ext cx="4128466" cy="137320"/>
            <a:chOff x="2963619" y="5688629"/>
            <a:chExt cx="2636332" cy="87689"/>
          </a:xfrm>
        </p:grpSpPr>
        <p:sp>
          <p:nvSpPr>
            <p:cNvPr id="588" name="Arrow: Chevron 587">
              <a:extLst>
                <a:ext uri="{FF2B5EF4-FFF2-40B4-BE49-F238E27FC236}">
                  <a16:creationId xmlns:a16="http://schemas.microsoft.com/office/drawing/2014/main" id="{2FC3E209-6342-4811-86B1-B440EA698441}"/>
                </a:ext>
              </a:extLst>
            </p:cNvPr>
            <p:cNvSpPr/>
            <p:nvPr/>
          </p:nvSpPr>
          <p:spPr>
            <a:xfrm>
              <a:off x="3088356"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9" name="Arrow: Chevron 588">
              <a:extLst>
                <a:ext uri="{FF2B5EF4-FFF2-40B4-BE49-F238E27FC236}">
                  <a16:creationId xmlns:a16="http://schemas.microsoft.com/office/drawing/2014/main" id="{8B338BF6-1BC7-4A70-B273-B359A1F5F0A7}"/>
                </a:ext>
              </a:extLst>
            </p:cNvPr>
            <p:cNvSpPr/>
            <p:nvPr/>
          </p:nvSpPr>
          <p:spPr>
            <a:xfrm>
              <a:off x="3223701"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0" name="Arrow: Chevron 589">
              <a:extLst>
                <a:ext uri="{FF2B5EF4-FFF2-40B4-BE49-F238E27FC236}">
                  <a16:creationId xmlns:a16="http://schemas.microsoft.com/office/drawing/2014/main" id="{C7EBA254-2270-4CA3-BDF5-C86A8FAACF02}"/>
                </a:ext>
              </a:extLst>
            </p:cNvPr>
            <p:cNvSpPr/>
            <p:nvPr/>
          </p:nvSpPr>
          <p:spPr>
            <a:xfrm>
              <a:off x="3359045"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1" name="Arrow: Chevron 590">
              <a:extLst>
                <a:ext uri="{FF2B5EF4-FFF2-40B4-BE49-F238E27FC236}">
                  <a16:creationId xmlns:a16="http://schemas.microsoft.com/office/drawing/2014/main" id="{5CD75A59-96EA-4B43-827F-C03D372028B6}"/>
                </a:ext>
              </a:extLst>
            </p:cNvPr>
            <p:cNvSpPr/>
            <p:nvPr/>
          </p:nvSpPr>
          <p:spPr>
            <a:xfrm>
              <a:off x="3496394"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2" name="Arrow: Chevron 591">
              <a:extLst>
                <a:ext uri="{FF2B5EF4-FFF2-40B4-BE49-F238E27FC236}">
                  <a16:creationId xmlns:a16="http://schemas.microsoft.com/office/drawing/2014/main" id="{4F2AAB90-2758-4EE0-ADBE-9B37880023B6}"/>
                </a:ext>
              </a:extLst>
            </p:cNvPr>
            <p:cNvSpPr/>
            <p:nvPr/>
          </p:nvSpPr>
          <p:spPr>
            <a:xfrm>
              <a:off x="2963619" y="569024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3" name="Arrow: Chevron 592">
              <a:extLst>
                <a:ext uri="{FF2B5EF4-FFF2-40B4-BE49-F238E27FC236}">
                  <a16:creationId xmlns:a16="http://schemas.microsoft.com/office/drawing/2014/main" id="{80FB820F-645C-4A9A-A792-20E758BB5852}"/>
                </a:ext>
              </a:extLst>
            </p:cNvPr>
            <p:cNvSpPr/>
            <p:nvPr/>
          </p:nvSpPr>
          <p:spPr>
            <a:xfrm>
              <a:off x="3754471"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4" name="Arrow: Chevron 593">
              <a:extLst>
                <a:ext uri="{FF2B5EF4-FFF2-40B4-BE49-F238E27FC236}">
                  <a16:creationId xmlns:a16="http://schemas.microsoft.com/office/drawing/2014/main" id="{D7470E89-A525-4C00-948B-BE368527B09A}"/>
                </a:ext>
              </a:extLst>
            </p:cNvPr>
            <p:cNvSpPr/>
            <p:nvPr/>
          </p:nvSpPr>
          <p:spPr>
            <a:xfrm>
              <a:off x="3889816"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5" name="Arrow: Chevron 594">
              <a:extLst>
                <a:ext uri="{FF2B5EF4-FFF2-40B4-BE49-F238E27FC236}">
                  <a16:creationId xmlns:a16="http://schemas.microsoft.com/office/drawing/2014/main" id="{D5F5C8D3-1CF0-4E73-BBA2-B89D2F42B637}"/>
                </a:ext>
              </a:extLst>
            </p:cNvPr>
            <p:cNvSpPr/>
            <p:nvPr/>
          </p:nvSpPr>
          <p:spPr>
            <a:xfrm>
              <a:off x="4025160"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6" name="Arrow: Chevron 595">
              <a:extLst>
                <a:ext uri="{FF2B5EF4-FFF2-40B4-BE49-F238E27FC236}">
                  <a16:creationId xmlns:a16="http://schemas.microsoft.com/office/drawing/2014/main" id="{6008677E-79A2-4BFD-B655-462DFE51E39E}"/>
                </a:ext>
              </a:extLst>
            </p:cNvPr>
            <p:cNvSpPr/>
            <p:nvPr/>
          </p:nvSpPr>
          <p:spPr>
            <a:xfrm>
              <a:off x="4162509"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7" name="Arrow: Chevron 596">
              <a:extLst>
                <a:ext uri="{FF2B5EF4-FFF2-40B4-BE49-F238E27FC236}">
                  <a16:creationId xmlns:a16="http://schemas.microsoft.com/office/drawing/2014/main" id="{79463909-761A-462E-B0F0-D9040F18E698}"/>
                </a:ext>
              </a:extLst>
            </p:cNvPr>
            <p:cNvSpPr/>
            <p:nvPr/>
          </p:nvSpPr>
          <p:spPr>
            <a:xfrm>
              <a:off x="3629734" y="569024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8" name="Arrow: Chevron 597">
              <a:extLst>
                <a:ext uri="{FF2B5EF4-FFF2-40B4-BE49-F238E27FC236}">
                  <a16:creationId xmlns:a16="http://schemas.microsoft.com/office/drawing/2014/main" id="{57C198EE-9310-4DA8-9A20-6D9DE5572098}"/>
                </a:ext>
              </a:extLst>
            </p:cNvPr>
            <p:cNvSpPr/>
            <p:nvPr/>
          </p:nvSpPr>
          <p:spPr>
            <a:xfrm>
              <a:off x="4439772"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9" name="Arrow: Chevron 598">
              <a:extLst>
                <a:ext uri="{FF2B5EF4-FFF2-40B4-BE49-F238E27FC236}">
                  <a16:creationId xmlns:a16="http://schemas.microsoft.com/office/drawing/2014/main" id="{2921DD50-AFA2-4549-87B6-BFA5D51096F8}"/>
                </a:ext>
              </a:extLst>
            </p:cNvPr>
            <p:cNvSpPr/>
            <p:nvPr/>
          </p:nvSpPr>
          <p:spPr>
            <a:xfrm>
              <a:off x="4575117"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0" name="Arrow: Chevron 599">
              <a:extLst>
                <a:ext uri="{FF2B5EF4-FFF2-40B4-BE49-F238E27FC236}">
                  <a16:creationId xmlns:a16="http://schemas.microsoft.com/office/drawing/2014/main" id="{71D31E0A-22EA-4225-A01D-E4B05291DD95}"/>
                </a:ext>
              </a:extLst>
            </p:cNvPr>
            <p:cNvSpPr/>
            <p:nvPr/>
          </p:nvSpPr>
          <p:spPr>
            <a:xfrm>
              <a:off x="4710461"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1" name="Arrow: Chevron 600">
              <a:extLst>
                <a:ext uri="{FF2B5EF4-FFF2-40B4-BE49-F238E27FC236}">
                  <a16:creationId xmlns:a16="http://schemas.microsoft.com/office/drawing/2014/main" id="{52728CE9-FBF2-4183-8BF6-6BA752C070AC}"/>
                </a:ext>
              </a:extLst>
            </p:cNvPr>
            <p:cNvSpPr/>
            <p:nvPr/>
          </p:nvSpPr>
          <p:spPr>
            <a:xfrm>
              <a:off x="4847810"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2" name="Arrow: Chevron 601">
              <a:extLst>
                <a:ext uri="{FF2B5EF4-FFF2-40B4-BE49-F238E27FC236}">
                  <a16:creationId xmlns:a16="http://schemas.microsoft.com/office/drawing/2014/main" id="{D8629A96-B130-4A2F-9296-2858ED380590}"/>
                </a:ext>
              </a:extLst>
            </p:cNvPr>
            <p:cNvSpPr/>
            <p:nvPr/>
          </p:nvSpPr>
          <p:spPr>
            <a:xfrm>
              <a:off x="4315035" y="568962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3" name="Arrow: Chevron 602">
              <a:extLst>
                <a:ext uri="{FF2B5EF4-FFF2-40B4-BE49-F238E27FC236}">
                  <a16:creationId xmlns:a16="http://schemas.microsoft.com/office/drawing/2014/main" id="{86BE31E4-E3A6-4411-AD66-9272A91DAE8B}"/>
                </a:ext>
              </a:extLst>
            </p:cNvPr>
            <p:cNvSpPr/>
            <p:nvPr/>
          </p:nvSpPr>
          <p:spPr>
            <a:xfrm>
              <a:off x="5105887"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4" name="Arrow: Chevron 603">
              <a:extLst>
                <a:ext uri="{FF2B5EF4-FFF2-40B4-BE49-F238E27FC236}">
                  <a16:creationId xmlns:a16="http://schemas.microsoft.com/office/drawing/2014/main" id="{0A5CE9B9-C7C1-4C89-9985-96AF178E346F}"/>
                </a:ext>
              </a:extLst>
            </p:cNvPr>
            <p:cNvSpPr/>
            <p:nvPr/>
          </p:nvSpPr>
          <p:spPr>
            <a:xfrm>
              <a:off x="5241232"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5" name="Arrow: Chevron 604">
              <a:extLst>
                <a:ext uri="{FF2B5EF4-FFF2-40B4-BE49-F238E27FC236}">
                  <a16:creationId xmlns:a16="http://schemas.microsoft.com/office/drawing/2014/main" id="{8038ADDC-65E6-4322-9762-4E3C204D516E}"/>
                </a:ext>
              </a:extLst>
            </p:cNvPr>
            <p:cNvSpPr/>
            <p:nvPr/>
          </p:nvSpPr>
          <p:spPr>
            <a:xfrm>
              <a:off x="5376576"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6" name="Arrow: Chevron 605">
              <a:extLst>
                <a:ext uri="{FF2B5EF4-FFF2-40B4-BE49-F238E27FC236}">
                  <a16:creationId xmlns:a16="http://schemas.microsoft.com/office/drawing/2014/main" id="{15560BC0-1188-4C35-8F75-CBAFD45C0200}"/>
                </a:ext>
              </a:extLst>
            </p:cNvPr>
            <p:cNvSpPr/>
            <p:nvPr/>
          </p:nvSpPr>
          <p:spPr>
            <a:xfrm>
              <a:off x="5513925"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7" name="Arrow: Chevron 606">
              <a:extLst>
                <a:ext uri="{FF2B5EF4-FFF2-40B4-BE49-F238E27FC236}">
                  <a16:creationId xmlns:a16="http://schemas.microsoft.com/office/drawing/2014/main" id="{11F78288-39A7-4ADF-ADF7-0F7107374240}"/>
                </a:ext>
              </a:extLst>
            </p:cNvPr>
            <p:cNvSpPr/>
            <p:nvPr/>
          </p:nvSpPr>
          <p:spPr>
            <a:xfrm>
              <a:off x="4981150" y="568962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0" name="Group 549">
            <a:extLst>
              <a:ext uri="{FF2B5EF4-FFF2-40B4-BE49-F238E27FC236}">
                <a16:creationId xmlns:a16="http://schemas.microsoft.com/office/drawing/2014/main" id="{6C1DFCDB-2C21-43A5-BC10-E8B1193ACCFF}"/>
              </a:ext>
            </a:extLst>
          </p:cNvPr>
          <p:cNvGrpSpPr/>
          <p:nvPr/>
        </p:nvGrpSpPr>
        <p:grpSpPr>
          <a:xfrm>
            <a:off x="3804343" y="5029770"/>
            <a:ext cx="4128466" cy="137320"/>
            <a:chOff x="2963619" y="5688629"/>
            <a:chExt cx="2636332" cy="87689"/>
          </a:xfrm>
        </p:grpSpPr>
        <p:sp>
          <p:nvSpPr>
            <p:cNvPr id="568" name="Arrow: Chevron 567">
              <a:extLst>
                <a:ext uri="{FF2B5EF4-FFF2-40B4-BE49-F238E27FC236}">
                  <a16:creationId xmlns:a16="http://schemas.microsoft.com/office/drawing/2014/main" id="{441DDF75-115E-48D3-9C87-0AA075391F53}"/>
                </a:ext>
              </a:extLst>
            </p:cNvPr>
            <p:cNvSpPr/>
            <p:nvPr/>
          </p:nvSpPr>
          <p:spPr>
            <a:xfrm>
              <a:off x="3088356"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9" name="Arrow: Chevron 568">
              <a:extLst>
                <a:ext uri="{FF2B5EF4-FFF2-40B4-BE49-F238E27FC236}">
                  <a16:creationId xmlns:a16="http://schemas.microsoft.com/office/drawing/2014/main" id="{72EDB91F-1E78-43FA-8F2B-2D3D0B114921}"/>
                </a:ext>
              </a:extLst>
            </p:cNvPr>
            <p:cNvSpPr/>
            <p:nvPr/>
          </p:nvSpPr>
          <p:spPr>
            <a:xfrm>
              <a:off x="3223701"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0" name="Arrow: Chevron 569">
              <a:extLst>
                <a:ext uri="{FF2B5EF4-FFF2-40B4-BE49-F238E27FC236}">
                  <a16:creationId xmlns:a16="http://schemas.microsoft.com/office/drawing/2014/main" id="{2B5CC8EE-B923-4180-9FF5-EE31AAE375DD}"/>
                </a:ext>
              </a:extLst>
            </p:cNvPr>
            <p:cNvSpPr/>
            <p:nvPr/>
          </p:nvSpPr>
          <p:spPr>
            <a:xfrm>
              <a:off x="3359045"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1" name="Arrow: Chevron 570">
              <a:extLst>
                <a:ext uri="{FF2B5EF4-FFF2-40B4-BE49-F238E27FC236}">
                  <a16:creationId xmlns:a16="http://schemas.microsoft.com/office/drawing/2014/main" id="{CDC4A622-7E04-477D-A05F-ED38A55B850A}"/>
                </a:ext>
              </a:extLst>
            </p:cNvPr>
            <p:cNvSpPr/>
            <p:nvPr/>
          </p:nvSpPr>
          <p:spPr>
            <a:xfrm>
              <a:off x="3496394"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2" name="Arrow: Chevron 571">
              <a:extLst>
                <a:ext uri="{FF2B5EF4-FFF2-40B4-BE49-F238E27FC236}">
                  <a16:creationId xmlns:a16="http://schemas.microsoft.com/office/drawing/2014/main" id="{17934CB0-65B5-4C6E-AC90-7DD7035A146C}"/>
                </a:ext>
              </a:extLst>
            </p:cNvPr>
            <p:cNvSpPr/>
            <p:nvPr/>
          </p:nvSpPr>
          <p:spPr>
            <a:xfrm>
              <a:off x="2963619" y="569024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3" name="Arrow: Chevron 572">
              <a:extLst>
                <a:ext uri="{FF2B5EF4-FFF2-40B4-BE49-F238E27FC236}">
                  <a16:creationId xmlns:a16="http://schemas.microsoft.com/office/drawing/2014/main" id="{A8643D70-AD67-421E-B7A4-A8646139E01E}"/>
                </a:ext>
              </a:extLst>
            </p:cNvPr>
            <p:cNvSpPr/>
            <p:nvPr/>
          </p:nvSpPr>
          <p:spPr>
            <a:xfrm>
              <a:off x="3754471"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4" name="Arrow: Chevron 573">
              <a:extLst>
                <a:ext uri="{FF2B5EF4-FFF2-40B4-BE49-F238E27FC236}">
                  <a16:creationId xmlns:a16="http://schemas.microsoft.com/office/drawing/2014/main" id="{E9727C93-1AF5-43EE-B19E-D7B3536A7DBB}"/>
                </a:ext>
              </a:extLst>
            </p:cNvPr>
            <p:cNvSpPr/>
            <p:nvPr/>
          </p:nvSpPr>
          <p:spPr>
            <a:xfrm>
              <a:off x="3889816"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5" name="Arrow: Chevron 574">
              <a:extLst>
                <a:ext uri="{FF2B5EF4-FFF2-40B4-BE49-F238E27FC236}">
                  <a16:creationId xmlns:a16="http://schemas.microsoft.com/office/drawing/2014/main" id="{720BC3B8-3539-4F21-8D14-8A4C2EF50CA0}"/>
                </a:ext>
              </a:extLst>
            </p:cNvPr>
            <p:cNvSpPr/>
            <p:nvPr/>
          </p:nvSpPr>
          <p:spPr>
            <a:xfrm>
              <a:off x="4025160"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6" name="Arrow: Chevron 575">
              <a:extLst>
                <a:ext uri="{FF2B5EF4-FFF2-40B4-BE49-F238E27FC236}">
                  <a16:creationId xmlns:a16="http://schemas.microsoft.com/office/drawing/2014/main" id="{7F5A6162-13B9-4618-A3A0-1450BD0371A4}"/>
                </a:ext>
              </a:extLst>
            </p:cNvPr>
            <p:cNvSpPr/>
            <p:nvPr/>
          </p:nvSpPr>
          <p:spPr>
            <a:xfrm>
              <a:off x="4162509"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7" name="Arrow: Chevron 576">
              <a:extLst>
                <a:ext uri="{FF2B5EF4-FFF2-40B4-BE49-F238E27FC236}">
                  <a16:creationId xmlns:a16="http://schemas.microsoft.com/office/drawing/2014/main" id="{74602F65-1ADC-41F3-A524-CF58ECC6CE66}"/>
                </a:ext>
              </a:extLst>
            </p:cNvPr>
            <p:cNvSpPr/>
            <p:nvPr/>
          </p:nvSpPr>
          <p:spPr>
            <a:xfrm>
              <a:off x="3629734" y="569024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8" name="Arrow: Chevron 577">
              <a:extLst>
                <a:ext uri="{FF2B5EF4-FFF2-40B4-BE49-F238E27FC236}">
                  <a16:creationId xmlns:a16="http://schemas.microsoft.com/office/drawing/2014/main" id="{77F28E32-F26E-4942-87A7-9DB168F40771}"/>
                </a:ext>
              </a:extLst>
            </p:cNvPr>
            <p:cNvSpPr/>
            <p:nvPr/>
          </p:nvSpPr>
          <p:spPr>
            <a:xfrm>
              <a:off x="4439772"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9" name="Arrow: Chevron 578">
              <a:extLst>
                <a:ext uri="{FF2B5EF4-FFF2-40B4-BE49-F238E27FC236}">
                  <a16:creationId xmlns:a16="http://schemas.microsoft.com/office/drawing/2014/main" id="{22BFDC0E-4E99-4080-ABB0-6AF0CA665526}"/>
                </a:ext>
              </a:extLst>
            </p:cNvPr>
            <p:cNvSpPr/>
            <p:nvPr/>
          </p:nvSpPr>
          <p:spPr>
            <a:xfrm>
              <a:off x="4575117"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0" name="Arrow: Chevron 579">
              <a:extLst>
                <a:ext uri="{FF2B5EF4-FFF2-40B4-BE49-F238E27FC236}">
                  <a16:creationId xmlns:a16="http://schemas.microsoft.com/office/drawing/2014/main" id="{404788DB-13F6-45AF-AAE5-A49F1A3716AE}"/>
                </a:ext>
              </a:extLst>
            </p:cNvPr>
            <p:cNvSpPr/>
            <p:nvPr/>
          </p:nvSpPr>
          <p:spPr>
            <a:xfrm>
              <a:off x="4710461"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1" name="Arrow: Chevron 580">
              <a:extLst>
                <a:ext uri="{FF2B5EF4-FFF2-40B4-BE49-F238E27FC236}">
                  <a16:creationId xmlns:a16="http://schemas.microsoft.com/office/drawing/2014/main" id="{1D80DFC4-B0E3-42CA-81B3-3A88BDA280BC}"/>
                </a:ext>
              </a:extLst>
            </p:cNvPr>
            <p:cNvSpPr/>
            <p:nvPr/>
          </p:nvSpPr>
          <p:spPr>
            <a:xfrm>
              <a:off x="4847810"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2" name="Arrow: Chevron 581">
              <a:extLst>
                <a:ext uri="{FF2B5EF4-FFF2-40B4-BE49-F238E27FC236}">
                  <a16:creationId xmlns:a16="http://schemas.microsoft.com/office/drawing/2014/main" id="{08EA24E8-959A-43C5-8232-E19F8B9B5742}"/>
                </a:ext>
              </a:extLst>
            </p:cNvPr>
            <p:cNvSpPr/>
            <p:nvPr/>
          </p:nvSpPr>
          <p:spPr>
            <a:xfrm>
              <a:off x="4315035" y="568962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3" name="Arrow: Chevron 582">
              <a:extLst>
                <a:ext uri="{FF2B5EF4-FFF2-40B4-BE49-F238E27FC236}">
                  <a16:creationId xmlns:a16="http://schemas.microsoft.com/office/drawing/2014/main" id="{D3153C9D-7648-448B-9530-106B2C0DA0D0}"/>
                </a:ext>
              </a:extLst>
            </p:cNvPr>
            <p:cNvSpPr/>
            <p:nvPr/>
          </p:nvSpPr>
          <p:spPr>
            <a:xfrm>
              <a:off x="5105887"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4" name="Arrow: Chevron 583">
              <a:extLst>
                <a:ext uri="{FF2B5EF4-FFF2-40B4-BE49-F238E27FC236}">
                  <a16:creationId xmlns:a16="http://schemas.microsoft.com/office/drawing/2014/main" id="{60FB817F-07A7-44BD-83A4-692BB1FD4143}"/>
                </a:ext>
              </a:extLst>
            </p:cNvPr>
            <p:cNvSpPr/>
            <p:nvPr/>
          </p:nvSpPr>
          <p:spPr>
            <a:xfrm>
              <a:off x="5241232"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5" name="Arrow: Chevron 584">
              <a:extLst>
                <a:ext uri="{FF2B5EF4-FFF2-40B4-BE49-F238E27FC236}">
                  <a16:creationId xmlns:a16="http://schemas.microsoft.com/office/drawing/2014/main" id="{9BFB6AC1-5034-4275-80C7-AC05C6BEE5CA}"/>
                </a:ext>
              </a:extLst>
            </p:cNvPr>
            <p:cNvSpPr/>
            <p:nvPr/>
          </p:nvSpPr>
          <p:spPr>
            <a:xfrm>
              <a:off x="5376576"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6" name="Arrow: Chevron 585">
              <a:extLst>
                <a:ext uri="{FF2B5EF4-FFF2-40B4-BE49-F238E27FC236}">
                  <a16:creationId xmlns:a16="http://schemas.microsoft.com/office/drawing/2014/main" id="{56DCAB24-7C6B-41C5-B313-FE0B18371DC8}"/>
                </a:ext>
              </a:extLst>
            </p:cNvPr>
            <p:cNvSpPr/>
            <p:nvPr/>
          </p:nvSpPr>
          <p:spPr>
            <a:xfrm>
              <a:off x="5513925"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7" name="Arrow: Chevron 586">
              <a:extLst>
                <a:ext uri="{FF2B5EF4-FFF2-40B4-BE49-F238E27FC236}">
                  <a16:creationId xmlns:a16="http://schemas.microsoft.com/office/drawing/2014/main" id="{971E4162-1174-4DF9-9244-3A3B7A0643F2}"/>
                </a:ext>
              </a:extLst>
            </p:cNvPr>
            <p:cNvSpPr/>
            <p:nvPr/>
          </p:nvSpPr>
          <p:spPr>
            <a:xfrm>
              <a:off x="4981150" y="568962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1" name="Group 550">
            <a:extLst>
              <a:ext uri="{FF2B5EF4-FFF2-40B4-BE49-F238E27FC236}">
                <a16:creationId xmlns:a16="http://schemas.microsoft.com/office/drawing/2014/main" id="{4A6689C5-B31F-44BF-B6EF-98A5AD66C81E}"/>
              </a:ext>
            </a:extLst>
          </p:cNvPr>
          <p:cNvGrpSpPr/>
          <p:nvPr/>
        </p:nvGrpSpPr>
        <p:grpSpPr>
          <a:xfrm>
            <a:off x="7783361" y="4801485"/>
            <a:ext cx="349803" cy="134409"/>
            <a:chOff x="5517162" y="6612491"/>
            <a:chExt cx="223375" cy="85830"/>
          </a:xfrm>
        </p:grpSpPr>
        <p:sp>
          <p:nvSpPr>
            <p:cNvPr id="566" name="Arrow: Chevron 565">
              <a:extLst>
                <a:ext uri="{FF2B5EF4-FFF2-40B4-BE49-F238E27FC236}">
                  <a16:creationId xmlns:a16="http://schemas.microsoft.com/office/drawing/2014/main" id="{12F45619-A5CA-402F-940C-C6DE160D825B}"/>
                </a:ext>
              </a:extLst>
            </p:cNvPr>
            <p:cNvSpPr/>
            <p:nvPr/>
          </p:nvSpPr>
          <p:spPr>
            <a:xfrm>
              <a:off x="5517162"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7" name="Arrow: Chevron 566">
              <a:extLst>
                <a:ext uri="{FF2B5EF4-FFF2-40B4-BE49-F238E27FC236}">
                  <a16:creationId xmlns:a16="http://schemas.microsoft.com/office/drawing/2014/main" id="{AFE6C9DC-EC3E-4FED-9220-F30C6103B115}"/>
                </a:ext>
              </a:extLst>
            </p:cNvPr>
            <p:cNvSpPr/>
            <p:nvPr/>
          </p:nvSpPr>
          <p:spPr>
            <a:xfrm>
              <a:off x="5654511"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2" name="Group 551">
            <a:extLst>
              <a:ext uri="{FF2B5EF4-FFF2-40B4-BE49-F238E27FC236}">
                <a16:creationId xmlns:a16="http://schemas.microsoft.com/office/drawing/2014/main" id="{38300763-4F8F-4DC5-9A83-08AA5C010751}"/>
              </a:ext>
            </a:extLst>
          </p:cNvPr>
          <p:cNvGrpSpPr/>
          <p:nvPr/>
        </p:nvGrpSpPr>
        <p:grpSpPr>
          <a:xfrm>
            <a:off x="7997665" y="4586338"/>
            <a:ext cx="349803" cy="134409"/>
            <a:chOff x="5517162" y="6612491"/>
            <a:chExt cx="223375" cy="85830"/>
          </a:xfrm>
        </p:grpSpPr>
        <p:sp>
          <p:nvSpPr>
            <p:cNvPr id="564" name="Arrow: Chevron 563">
              <a:extLst>
                <a:ext uri="{FF2B5EF4-FFF2-40B4-BE49-F238E27FC236}">
                  <a16:creationId xmlns:a16="http://schemas.microsoft.com/office/drawing/2014/main" id="{4E8302B7-7550-4046-AA36-9694DD0BE1E3}"/>
                </a:ext>
              </a:extLst>
            </p:cNvPr>
            <p:cNvSpPr/>
            <p:nvPr/>
          </p:nvSpPr>
          <p:spPr>
            <a:xfrm>
              <a:off x="5517162"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5" name="Arrow: Chevron 564">
              <a:extLst>
                <a:ext uri="{FF2B5EF4-FFF2-40B4-BE49-F238E27FC236}">
                  <a16:creationId xmlns:a16="http://schemas.microsoft.com/office/drawing/2014/main" id="{FFF8B16C-77F7-4332-AA28-2BBD59778902}"/>
                </a:ext>
              </a:extLst>
            </p:cNvPr>
            <p:cNvSpPr/>
            <p:nvPr/>
          </p:nvSpPr>
          <p:spPr>
            <a:xfrm>
              <a:off x="5654511"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3" name="Group 552">
            <a:extLst>
              <a:ext uri="{FF2B5EF4-FFF2-40B4-BE49-F238E27FC236}">
                <a16:creationId xmlns:a16="http://schemas.microsoft.com/office/drawing/2014/main" id="{6C385898-2985-4434-BBEC-2948B9BF966E}"/>
              </a:ext>
            </a:extLst>
          </p:cNvPr>
          <p:cNvGrpSpPr/>
          <p:nvPr/>
        </p:nvGrpSpPr>
        <p:grpSpPr>
          <a:xfrm>
            <a:off x="8202097" y="4370782"/>
            <a:ext cx="349803" cy="134409"/>
            <a:chOff x="5517162" y="6612491"/>
            <a:chExt cx="223375" cy="85830"/>
          </a:xfrm>
        </p:grpSpPr>
        <p:sp>
          <p:nvSpPr>
            <p:cNvPr id="562" name="Arrow: Chevron 561">
              <a:extLst>
                <a:ext uri="{FF2B5EF4-FFF2-40B4-BE49-F238E27FC236}">
                  <a16:creationId xmlns:a16="http://schemas.microsoft.com/office/drawing/2014/main" id="{905D5C29-C6F8-4B6C-9FB7-43C05543BE13}"/>
                </a:ext>
              </a:extLst>
            </p:cNvPr>
            <p:cNvSpPr/>
            <p:nvPr/>
          </p:nvSpPr>
          <p:spPr>
            <a:xfrm>
              <a:off x="5517162"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3" name="Arrow: Chevron 562">
              <a:extLst>
                <a:ext uri="{FF2B5EF4-FFF2-40B4-BE49-F238E27FC236}">
                  <a16:creationId xmlns:a16="http://schemas.microsoft.com/office/drawing/2014/main" id="{506BD97B-560C-4D01-A5FF-AC1AADB3AE8A}"/>
                </a:ext>
              </a:extLst>
            </p:cNvPr>
            <p:cNvSpPr/>
            <p:nvPr/>
          </p:nvSpPr>
          <p:spPr>
            <a:xfrm>
              <a:off x="5654511"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554" name="Straight Connector 553">
            <a:extLst>
              <a:ext uri="{FF2B5EF4-FFF2-40B4-BE49-F238E27FC236}">
                <a16:creationId xmlns:a16="http://schemas.microsoft.com/office/drawing/2014/main" id="{212AF68C-88B5-4669-9838-35E58FB9F8D3}"/>
              </a:ext>
            </a:extLst>
          </p:cNvPr>
          <p:cNvCxnSpPr>
            <a:cxnSpLocks/>
          </p:cNvCxnSpPr>
          <p:nvPr/>
        </p:nvCxnSpPr>
        <p:spPr>
          <a:xfrm flipH="1">
            <a:off x="3387147" y="5388278"/>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55" name="Straight Connector 554">
            <a:extLst>
              <a:ext uri="{FF2B5EF4-FFF2-40B4-BE49-F238E27FC236}">
                <a16:creationId xmlns:a16="http://schemas.microsoft.com/office/drawing/2014/main" id="{D6EAB675-8593-409A-85CB-5EA308FD6C19}"/>
              </a:ext>
            </a:extLst>
          </p:cNvPr>
          <p:cNvCxnSpPr>
            <a:cxnSpLocks/>
          </p:cNvCxnSpPr>
          <p:nvPr/>
        </p:nvCxnSpPr>
        <p:spPr>
          <a:xfrm flipH="1">
            <a:off x="3535739" y="5182787"/>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56" name="Straight Connector 555">
            <a:extLst>
              <a:ext uri="{FF2B5EF4-FFF2-40B4-BE49-F238E27FC236}">
                <a16:creationId xmlns:a16="http://schemas.microsoft.com/office/drawing/2014/main" id="{26DC994B-461D-442E-A43C-B8285992E544}"/>
              </a:ext>
            </a:extLst>
          </p:cNvPr>
          <p:cNvCxnSpPr>
            <a:cxnSpLocks/>
          </p:cNvCxnSpPr>
          <p:nvPr/>
        </p:nvCxnSpPr>
        <p:spPr>
          <a:xfrm flipH="1">
            <a:off x="7659643" y="4988854"/>
            <a:ext cx="454536"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id="{B9C11AC8-4A4A-4934-8AD3-786EF51BC661}"/>
              </a:ext>
            </a:extLst>
          </p:cNvPr>
          <p:cNvCxnSpPr>
            <a:cxnSpLocks/>
          </p:cNvCxnSpPr>
          <p:nvPr/>
        </p:nvCxnSpPr>
        <p:spPr>
          <a:xfrm flipH="1">
            <a:off x="7873000" y="4758021"/>
            <a:ext cx="45453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58" name="Straight Connector 557">
            <a:extLst>
              <a:ext uri="{FF2B5EF4-FFF2-40B4-BE49-F238E27FC236}">
                <a16:creationId xmlns:a16="http://schemas.microsoft.com/office/drawing/2014/main" id="{E16929EA-00E9-451D-9693-4FCCC7B3FB45}"/>
              </a:ext>
            </a:extLst>
          </p:cNvPr>
          <p:cNvCxnSpPr>
            <a:cxnSpLocks/>
          </p:cNvCxnSpPr>
          <p:nvPr/>
        </p:nvCxnSpPr>
        <p:spPr>
          <a:xfrm flipH="1">
            <a:off x="8053193" y="4545598"/>
            <a:ext cx="413210" cy="0"/>
          </a:xfrm>
          <a:prstGeom prst="line">
            <a:avLst/>
          </a:prstGeom>
          <a:ln w="2540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0" name="TextBox 559">
                <a:extLst>
                  <a:ext uri="{FF2B5EF4-FFF2-40B4-BE49-F238E27FC236}">
                    <a16:creationId xmlns:a16="http://schemas.microsoft.com/office/drawing/2014/main" id="{590872C0-BB10-47DA-AF49-FD6D5A5DA063}"/>
                  </a:ext>
                </a:extLst>
              </p:cNvPr>
              <p:cNvSpPr txBox="1"/>
              <p:nvPr/>
            </p:nvSpPr>
            <p:spPr>
              <a:xfrm>
                <a:off x="8796380" y="1711195"/>
                <a:ext cx="983302" cy="722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𝑛</m:t>
                          </m:r>
                        </m:sub>
                      </m:sSub>
                    </m:oMath>
                  </m:oMathPara>
                </a14:m>
                <a:endParaRPr lang="en-US" sz="2000" dirty="0"/>
              </a:p>
            </p:txBody>
          </p:sp>
        </mc:Choice>
        <mc:Fallback xmlns="">
          <p:sp>
            <p:nvSpPr>
              <p:cNvPr id="560" name="TextBox 559">
                <a:extLst>
                  <a:ext uri="{FF2B5EF4-FFF2-40B4-BE49-F238E27FC236}">
                    <a16:creationId xmlns:a16="http://schemas.microsoft.com/office/drawing/2014/main" id="{590872C0-BB10-47DA-AF49-FD6D5A5DA063}"/>
                  </a:ext>
                </a:extLst>
              </p:cNvPr>
              <p:cNvSpPr txBox="1">
                <a:spLocks noRot="1" noChangeAspect="1" noMove="1" noResize="1" noEditPoints="1" noAdjustHandles="1" noChangeArrowheads="1" noChangeShapeType="1" noTextEdit="1"/>
              </p:cNvSpPr>
              <p:nvPr/>
            </p:nvSpPr>
            <p:spPr>
              <a:xfrm>
                <a:off x="8796380" y="1711195"/>
                <a:ext cx="983302" cy="722574"/>
              </a:xfrm>
              <a:prstGeom prst="rect">
                <a:avLst/>
              </a:prstGeom>
              <a:blipFill>
                <a:blip r:embed="rId6"/>
                <a:stretch>
                  <a:fillRect/>
                </a:stretch>
              </a:blipFill>
            </p:spPr>
            <p:txBody>
              <a:bodyPr/>
              <a:lstStyle/>
              <a:p>
                <a:r>
                  <a:rPr lang="en-US">
                    <a:noFill/>
                  </a:rPr>
                  <a:t> </a:t>
                </a:r>
              </a:p>
            </p:txBody>
          </p:sp>
        </mc:Fallback>
      </mc:AlternateContent>
      <p:grpSp>
        <p:nvGrpSpPr>
          <p:cNvPr id="764" name="Group 763">
            <a:extLst>
              <a:ext uri="{FF2B5EF4-FFF2-40B4-BE49-F238E27FC236}">
                <a16:creationId xmlns:a16="http://schemas.microsoft.com/office/drawing/2014/main" id="{5DA8C6A9-5E36-4C2A-B5E2-11CFD8D95A98}"/>
              </a:ext>
            </a:extLst>
          </p:cNvPr>
          <p:cNvGrpSpPr/>
          <p:nvPr/>
        </p:nvGrpSpPr>
        <p:grpSpPr>
          <a:xfrm>
            <a:off x="4601131" y="6119463"/>
            <a:ext cx="3299134" cy="400110"/>
            <a:chOff x="5998156" y="5307659"/>
            <a:chExt cx="3299134" cy="400110"/>
          </a:xfrm>
        </p:grpSpPr>
        <p:sp>
          <p:nvSpPr>
            <p:cNvPr id="7" name="Arrow: Chevron 6">
              <a:extLst>
                <a:ext uri="{FF2B5EF4-FFF2-40B4-BE49-F238E27FC236}">
                  <a16:creationId xmlns:a16="http://schemas.microsoft.com/office/drawing/2014/main" id="{C8DD0C64-3D68-4C54-AA72-FAB8F601F429}"/>
                </a:ext>
              </a:extLst>
            </p:cNvPr>
            <p:cNvSpPr/>
            <p:nvPr/>
          </p:nvSpPr>
          <p:spPr>
            <a:xfrm>
              <a:off x="5998156" y="5322083"/>
              <a:ext cx="368516" cy="36767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3823DE8F-4BAF-4BC8-BD75-C460CC8A7292}"/>
                </a:ext>
              </a:extLst>
            </p:cNvPr>
            <p:cNvSpPr txBox="1"/>
            <p:nvPr/>
          </p:nvSpPr>
          <p:spPr>
            <a:xfrm>
              <a:off x="6455116" y="5307659"/>
              <a:ext cx="2842174" cy="400110"/>
            </a:xfrm>
            <a:prstGeom prst="rect">
              <a:avLst/>
            </a:prstGeom>
            <a:noFill/>
          </p:spPr>
          <p:txBody>
            <a:bodyPr wrap="square" rtlCol="0">
              <a:spAutoFit/>
            </a:bodyPr>
            <a:lstStyle/>
            <a:p>
              <a:r>
                <a:rPr lang="en-US" altLang="zh-CN" sz="2000" dirty="0"/>
                <a:t>Routing panel </a:t>
              </a:r>
              <a:endParaRPr lang="en-US" sz="2000" dirty="0"/>
            </a:p>
          </p:txBody>
        </p:sp>
      </p:grpSp>
    </p:spTree>
    <p:extLst>
      <p:ext uri="{BB962C8B-B14F-4D97-AF65-F5344CB8AC3E}">
        <p14:creationId xmlns:p14="http://schemas.microsoft.com/office/powerpoint/2010/main" val="100600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1000"/>
                                        <p:tgtEl>
                                          <p:spTgt spid="554"/>
                                        </p:tgtEl>
                                      </p:cBhvr>
                                    </p:animEffect>
                                  </p:childTnLst>
                                </p:cTn>
                              </p:par>
                              <p:par>
                                <p:cTn id="8" presetID="10" presetClass="entr" presetSubtype="0" fill="hold" nodeType="withEffect">
                                  <p:stCondLst>
                                    <p:cond delay="0"/>
                                  </p:stCondLst>
                                  <p:childTnLst>
                                    <p:set>
                                      <p:cBhvr>
                                        <p:cTn id="9" dur="1" fill="hold">
                                          <p:stCondLst>
                                            <p:cond delay="0"/>
                                          </p:stCondLst>
                                        </p:cTn>
                                        <p:tgtEl>
                                          <p:spTgt spid="555"/>
                                        </p:tgtEl>
                                        <p:attrNameLst>
                                          <p:attrName>style.visibility</p:attrName>
                                        </p:attrNameLst>
                                      </p:cBhvr>
                                      <p:to>
                                        <p:strVal val="visible"/>
                                      </p:to>
                                    </p:set>
                                    <p:animEffect transition="in" filter="fade">
                                      <p:cBhvr>
                                        <p:cTn id="10" dur="1000"/>
                                        <p:tgtEl>
                                          <p:spTgt spid="555"/>
                                        </p:tgtEl>
                                      </p:cBhvr>
                                    </p:animEffect>
                                  </p:childTnLst>
                                </p:cTn>
                              </p:par>
                              <p:par>
                                <p:cTn id="11" presetID="10" presetClass="entr" presetSubtype="0" fill="hold" nodeType="withEffect">
                                  <p:stCondLst>
                                    <p:cond delay="0"/>
                                  </p:stCondLst>
                                  <p:childTnLst>
                                    <p:set>
                                      <p:cBhvr>
                                        <p:cTn id="12" dur="1" fill="hold">
                                          <p:stCondLst>
                                            <p:cond delay="0"/>
                                          </p:stCondLst>
                                        </p:cTn>
                                        <p:tgtEl>
                                          <p:spTgt spid="556"/>
                                        </p:tgtEl>
                                        <p:attrNameLst>
                                          <p:attrName>style.visibility</p:attrName>
                                        </p:attrNameLst>
                                      </p:cBhvr>
                                      <p:to>
                                        <p:strVal val="visible"/>
                                      </p:to>
                                    </p:set>
                                    <p:animEffect transition="in" filter="fade">
                                      <p:cBhvr>
                                        <p:cTn id="13" dur="1000"/>
                                        <p:tgtEl>
                                          <p:spTgt spid="556"/>
                                        </p:tgtEl>
                                      </p:cBhvr>
                                    </p:animEffect>
                                  </p:childTnLst>
                                </p:cTn>
                              </p:par>
                              <p:par>
                                <p:cTn id="14" presetID="10" presetClass="entr" presetSubtype="0" fill="hold" nodeType="withEffect">
                                  <p:stCondLst>
                                    <p:cond delay="0"/>
                                  </p:stCondLst>
                                  <p:childTnLst>
                                    <p:set>
                                      <p:cBhvr>
                                        <p:cTn id="15" dur="1" fill="hold">
                                          <p:stCondLst>
                                            <p:cond delay="0"/>
                                          </p:stCondLst>
                                        </p:cTn>
                                        <p:tgtEl>
                                          <p:spTgt spid="557"/>
                                        </p:tgtEl>
                                        <p:attrNameLst>
                                          <p:attrName>style.visibility</p:attrName>
                                        </p:attrNameLst>
                                      </p:cBhvr>
                                      <p:to>
                                        <p:strVal val="visible"/>
                                      </p:to>
                                    </p:set>
                                    <p:animEffect transition="in" filter="fade">
                                      <p:cBhvr>
                                        <p:cTn id="16" dur="1000"/>
                                        <p:tgtEl>
                                          <p:spTgt spid="557"/>
                                        </p:tgtEl>
                                      </p:cBhvr>
                                    </p:animEffect>
                                  </p:childTnLst>
                                </p:cTn>
                              </p:par>
                              <p:par>
                                <p:cTn id="17" presetID="10" presetClass="entr" presetSubtype="0" fill="hold" nodeType="withEffect">
                                  <p:stCondLst>
                                    <p:cond delay="0"/>
                                  </p:stCondLst>
                                  <p:childTnLst>
                                    <p:set>
                                      <p:cBhvr>
                                        <p:cTn id="18" dur="1" fill="hold">
                                          <p:stCondLst>
                                            <p:cond delay="0"/>
                                          </p:stCondLst>
                                        </p:cTn>
                                        <p:tgtEl>
                                          <p:spTgt spid="558"/>
                                        </p:tgtEl>
                                        <p:attrNameLst>
                                          <p:attrName>style.visibility</p:attrName>
                                        </p:attrNameLst>
                                      </p:cBhvr>
                                      <p:to>
                                        <p:strVal val="visible"/>
                                      </p:to>
                                    </p:set>
                                    <p:animEffect transition="in" filter="fade">
                                      <p:cBhvr>
                                        <p:cTn id="19" dur="1000"/>
                                        <p:tgtEl>
                                          <p:spTgt spid="558"/>
                                        </p:tgtEl>
                                      </p:cBhvr>
                                    </p:animEffect>
                                  </p:childTnLst>
                                </p:cTn>
                              </p:par>
                              <p:par>
                                <p:cTn id="20" presetID="10" presetClass="entr" presetSubtype="0" fill="hold" nodeType="withEffect">
                                  <p:stCondLst>
                                    <p:cond delay="0"/>
                                  </p:stCondLst>
                                  <p:childTnLst>
                                    <p:set>
                                      <p:cBhvr>
                                        <p:cTn id="21" dur="1" fill="hold">
                                          <p:stCondLst>
                                            <p:cond delay="0"/>
                                          </p:stCondLst>
                                        </p:cTn>
                                        <p:tgtEl>
                                          <p:spTgt spid="548"/>
                                        </p:tgtEl>
                                        <p:attrNameLst>
                                          <p:attrName>style.visibility</p:attrName>
                                        </p:attrNameLst>
                                      </p:cBhvr>
                                      <p:to>
                                        <p:strVal val="visible"/>
                                      </p:to>
                                    </p:set>
                                    <p:animEffect transition="in" filter="fade">
                                      <p:cBhvr>
                                        <p:cTn id="22" dur="1000"/>
                                        <p:tgtEl>
                                          <p:spTgt spid="548"/>
                                        </p:tgtEl>
                                      </p:cBhvr>
                                    </p:animEffect>
                                  </p:childTnLst>
                                </p:cTn>
                              </p:par>
                              <p:par>
                                <p:cTn id="23" presetID="10" presetClass="entr" presetSubtype="0" fill="hold" nodeType="withEffect">
                                  <p:stCondLst>
                                    <p:cond delay="0"/>
                                  </p:stCondLst>
                                  <p:childTnLst>
                                    <p:set>
                                      <p:cBhvr>
                                        <p:cTn id="24" dur="1" fill="hold">
                                          <p:stCondLst>
                                            <p:cond delay="0"/>
                                          </p:stCondLst>
                                        </p:cTn>
                                        <p:tgtEl>
                                          <p:spTgt spid="549"/>
                                        </p:tgtEl>
                                        <p:attrNameLst>
                                          <p:attrName>style.visibility</p:attrName>
                                        </p:attrNameLst>
                                      </p:cBhvr>
                                      <p:to>
                                        <p:strVal val="visible"/>
                                      </p:to>
                                    </p:set>
                                    <p:animEffect transition="in" filter="fade">
                                      <p:cBhvr>
                                        <p:cTn id="25" dur="1000"/>
                                        <p:tgtEl>
                                          <p:spTgt spid="549"/>
                                        </p:tgtEl>
                                      </p:cBhvr>
                                    </p:animEffect>
                                  </p:childTnLst>
                                </p:cTn>
                              </p:par>
                              <p:par>
                                <p:cTn id="26" presetID="10" presetClass="entr" presetSubtype="0" fill="hold" nodeType="withEffect">
                                  <p:stCondLst>
                                    <p:cond delay="0"/>
                                  </p:stCondLst>
                                  <p:childTnLst>
                                    <p:set>
                                      <p:cBhvr>
                                        <p:cTn id="27" dur="1" fill="hold">
                                          <p:stCondLst>
                                            <p:cond delay="0"/>
                                          </p:stCondLst>
                                        </p:cTn>
                                        <p:tgtEl>
                                          <p:spTgt spid="550"/>
                                        </p:tgtEl>
                                        <p:attrNameLst>
                                          <p:attrName>style.visibility</p:attrName>
                                        </p:attrNameLst>
                                      </p:cBhvr>
                                      <p:to>
                                        <p:strVal val="visible"/>
                                      </p:to>
                                    </p:set>
                                    <p:animEffect transition="in" filter="fade">
                                      <p:cBhvr>
                                        <p:cTn id="28" dur="1000"/>
                                        <p:tgtEl>
                                          <p:spTgt spid="550"/>
                                        </p:tgtEl>
                                      </p:cBhvr>
                                    </p:animEffect>
                                  </p:childTnLst>
                                </p:cTn>
                              </p:par>
                              <p:par>
                                <p:cTn id="29" presetID="10" presetClass="entr" presetSubtype="0" fill="hold" nodeType="withEffect">
                                  <p:stCondLst>
                                    <p:cond delay="0"/>
                                  </p:stCondLst>
                                  <p:childTnLst>
                                    <p:set>
                                      <p:cBhvr>
                                        <p:cTn id="30" dur="1" fill="hold">
                                          <p:stCondLst>
                                            <p:cond delay="0"/>
                                          </p:stCondLst>
                                        </p:cTn>
                                        <p:tgtEl>
                                          <p:spTgt spid="551"/>
                                        </p:tgtEl>
                                        <p:attrNameLst>
                                          <p:attrName>style.visibility</p:attrName>
                                        </p:attrNameLst>
                                      </p:cBhvr>
                                      <p:to>
                                        <p:strVal val="visible"/>
                                      </p:to>
                                    </p:set>
                                    <p:animEffect transition="in" filter="fade">
                                      <p:cBhvr>
                                        <p:cTn id="31" dur="1000"/>
                                        <p:tgtEl>
                                          <p:spTgt spid="551"/>
                                        </p:tgtEl>
                                      </p:cBhvr>
                                    </p:animEffect>
                                  </p:childTnLst>
                                </p:cTn>
                              </p:par>
                              <p:par>
                                <p:cTn id="32" presetID="10" presetClass="entr" presetSubtype="0" fill="hold" nodeType="withEffect">
                                  <p:stCondLst>
                                    <p:cond delay="0"/>
                                  </p:stCondLst>
                                  <p:childTnLst>
                                    <p:set>
                                      <p:cBhvr>
                                        <p:cTn id="33" dur="1" fill="hold">
                                          <p:stCondLst>
                                            <p:cond delay="0"/>
                                          </p:stCondLst>
                                        </p:cTn>
                                        <p:tgtEl>
                                          <p:spTgt spid="552"/>
                                        </p:tgtEl>
                                        <p:attrNameLst>
                                          <p:attrName>style.visibility</p:attrName>
                                        </p:attrNameLst>
                                      </p:cBhvr>
                                      <p:to>
                                        <p:strVal val="visible"/>
                                      </p:to>
                                    </p:set>
                                    <p:animEffect transition="in" filter="fade">
                                      <p:cBhvr>
                                        <p:cTn id="34" dur="1000"/>
                                        <p:tgtEl>
                                          <p:spTgt spid="552"/>
                                        </p:tgtEl>
                                      </p:cBhvr>
                                    </p:animEffect>
                                  </p:childTnLst>
                                </p:cTn>
                              </p:par>
                              <p:par>
                                <p:cTn id="35" presetID="10" presetClass="entr" presetSubtype="0" fill="hold" nodeType="withEffect">
                                  <p:stCondLst>
                                    <p:cond delay="0"/>
                                  </p:stCondLst>
                                  <p:childTnLst>
                                    <p:set>
                                      <p:cBhvr>
                                        <p:cTn id="36" dur="1" fill="hold">
                                          <p:stCondLst>
                                            <p:cond delay="0"/>
                                          </p:stCondLst>
                                        </p:cTn>
                                        <p:tgtEl>
                                          <p:spTgt spid="553"/>
                                        </p:tgtEl>
                                        <p:attrNameLst>
                                          <p:attrName>style.visibility</p:attrName>
                                        </p:attrNameLst>
                                      </p:cBhvr>
                                      <p:to>
                                        <p:strVal val="visible"/>
                                      </p:to>
                                    </p:set>
                                    <p:animEffect transition="in" filter="fade">
                                      <p:cBhvr>
                                        <p:cTn id="37" dur="1000"/>
                                        <p:tgtEl>
                                          <p:spTgt spid="553"/>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32"/>
                                        </p:tgtEl>
                                        <p:attrNameLst>
                                          <p:attrName>style.visibility</p:attrName>
                                        </p:attrNameLst>
                                      </p:cBhvr>
                                      <p:to>
                                        <p:strVal val="visible"/>
                                      </p:to>
                                    </p:set>
                                    <p:animEffect transition="in" filter="fade">
                                      <p:cBhvr>
                                        <p:cTn id="41" dur="1000"/>
                                        <p:tgtEl>
                                          <p:spTgt spid="532"/>
                                        </p:tgtEl>
                                      </p:cBhvr>
                                    </p:animEffect>
                                  </p:childTnLst>
                                </p:cTn>
                              </p:par>
                              <p:par>
                                <p:cTn id="42" presetID="10" presetClass="entr" presetSubtype="0" fill="hold" nodeType="withEffect">
                                  <p:stCondLst>
                                    <p:cond delay="0"/>
                                  </p:stCondLst>
                                  <p:childTnLst>
                                    <p:set>
                                      <p:cBhvr>
                                        <p:cTn id="43" dur="1" fill="hold">
                                          <p:stCondLst>
                                            <p:cond delay="0"/>
                                          </p:stCondLst>
                                        </p:cTn>
                                        <p:tgtEl>
                                          <p:spTgt spid="533"/>
                                        </p:tgtEl>
                                        <p:attrNameLst>
                                          <p:attrName>style.visibility</p:attrName>
                                        </p:attrNameLst>
                                      </p:cBhvr>
                                      <p:to>
                                        <p:strVal val="visible"/>
                                      </p:to>
                                    </p:set>
                                    <p:animEffect transition="in" filter="fade">
                                      <p:cBhvr>
                                        <p:cTn id="44" dur="1000"/>
                                        <p:tgtEl>
                                          <p:spTgt spid="533"/>
                                        </p:tgtEl>
                                      </p:cBhvr>
                                    </p:animEffect>
                                  </p:childTnLst>
                                </p:cTn>
                              </p:par>
                              <p:par>
                                <p:cTn id="45" presetID="10" presetClass="entr" presetSubtype="0" fill="hold" nodeType="withEffect">
                                  <p:stCondLst>
                                    <p:cond delay="0"/>
                                  </p:stCondLst>
                                  <p:childTnLst>
                                    <p:set>
                                      <p:cBhvr>
                                        <p:cTn id="46" dur="1" fill="hold">
                                          <p:stCondLst>
                                            <p:cond delay="0"/>
                                          </p:stCondLst>
                                        </p:cTn>
                                        <p:tgtEl>
                                          <p:spTgt spid="534"/>
                                        </p:tgtEl>
                                        <p:attrNameLst>
                                          <p:attrName>style.visibility</p:attrName>
                                        </p:attrNameLst>
                                      </p:cBhvr>
                                      <p:to>
                                        <p:strVal val="visible"/>
                                      </p:to>
                                    </p:set>
                                    <p:animEffect transition="in" filter="fade">
                                      <p:cBhvr>
                                        <p:cTn id="47" dur="1000"/>
                                        <p:tgtEl>
                                          <p:spTgt spid="534"/>
                                        </p:tgtEl>
                                      </p:cBhvr>
                                    </p:animEffect>
                                  </p:childTnLst>
                                </p:cTn>
                              </p:par>
                              <p:par>
                                <p:cTn id="48" presetID="10" presetClass="entr" presetSubtype="0" fill="hold" nodeType="withEffect">
                                  <p:stCondLst>
                                    <p:cond delay="0"/>
                                  </p:stCondLst>
                                  <p:childTnLst>
                                    <p:set>
                                      <p:cBhvr>
                                        <p:cTn id="49" dur="1" fill="hold">
                                          <p:stCondLst>
                                            <p:cond delay="0"/>
                                          </p:stCondLst>
                                        </p:cTn>
                                        <p:tgtEl>
                                          <p:spTgt spid="535"/>
                                        </p:tgtEl>
                                        <p:attrNameLst>
                                          <p:attrName>style.visibility</p:attrName>
                                        </p:attrNameLst>
                                      </p:cBhvr>
                                      <p:to>
                                        <p:strVal val="visible"/>
                                      </p:to>
                                    </p:set>
                                    <p:animEffect transition="in" filter="fade">
                                      <p:cBhvr>
                                        <p:cTn id="50" dur="1000"/>
                                        <p:tgtEl>
                                          <p:spTgt spid="535"/>
                                        </p:tgtEl>
                                      </p:cBhvr>
                                    </p:animEffect>
                                  </p:childTnLst>
                                </p:cTn>
                              </p:par>
                              <p:par>
                                <p:cTn id="51" presetID="10" presetClass="entr" presetSubtype="0" fill="hold" nodeType="withEffect">
                                  <p:stCondLst>
                                    <p:cond delay="0"/>
                                  </p:stCondLst>
                                  <p:childTnLst>
                                    <p:set>
                                      <p:cBhvr>
                                        <p:cTn id="52" dur="1" fill="hold">
                                          <p:stCondLst>
                                            <p:cond delay="0"/>
                                          </p:stCondLst>
                                        </p:cTn>
                                        <p:tgtEl>
                                          <p:spTgt spid="536"/>
                                        </p:tgtEl>
                                        <p:attrNameLst>
                                          <p:attrName>style.visibility</p:attrName>
                                        </p:attrNameLst>
                                      </p:cBhvr>
                                      <p:to>
                                        <p:strVal val="visible"/>
                                      </p:to>
                                    </p:set>
                                    <p:animEffect transition="in" filter="fade">
                                      <p:cBhvr>
                                        <p:cTn id="53" dur="1000"/>
                                        <p:tgtEl>
                                          <p:spTgt spid="536"/>
                                        </p:tgtEl>
                                      </p:cBhvr>
                                    </p:animEffect>
                                  </p:childTnLst>
                                </p:cTn>
                              </p:par>
                              <p:par>
                                <p:cTn id="54" presetID="10" presetClass="entr" presetSubtype="0" fill="hold" nodeType="withEffect">
                                  <p:stCondLst>
                                    <p:cond delay="0"/>
                                  </p:stCondLst>
                                  <p:childTnLst>
                                    <p:set>
                                      <p:cBhvr>
                                        <p:cTn id="55" dur="1" fill="hold">
                                          <p:stCondLst>
                                            <p:cond delay="0"/>
                                          </p:stCondLst>
                                        </p:cTn>
                                        <p:tgtEl>
                                          <p:spTgt spid="537"/>
                                        </p:tgtEl>
                                        <p:attrNameLst>
                                          <p:attrName>style.visibility</p:attrName>
                                        </p:attrNameLst>
                                      </p:cBhvr>
                                      <p:to>
                                        <p:strVal val="visible"/>
                                      </p:to>
                                    </p:set>
                                    <p:animEffect transition="in" filter="fade">
                                      <p:cBhvr>
                                        <p:cTn id="56" dur="1000"/>
                                        <p:tgtEl>
                                          <p:spTgt spid="537"/>
                                        </p:tgtEl>
                                      </p:cBhvr>
                                    </p:animEffect>
                                  </p:childTnLst>
                                </p:cTn>
                              </p:par>
                              <p:par>
                                <p:cTn id="57" presetID="10" presetClass="entr" presetSubtype="0" fill="hold" nodeType="withEffect">
                                  <p:stCondLst>
                                    <p:cond delay="0"/>
                                  </p:stCondLst>
                                  <p:childTnLst>
                                    <p:set>
                                      <p:cBhvr>
                                        <p:cTn id="58" dur="1" fill="hold">
                                          <p:stCondLst>
                                            <p:cond delay="0"/>
                                          </p:stCondLst>
                                        </p:cTn>
                                        <p:tgtEl>
                                          <p:spTgt spid="538"/>
                                        </p:tgtEl>
                                        <p:attrNameLst>
                                          <p:attrName>style.visibility</p:attrName>
                                        </p:attrNameLst>
                                      </p:cBhvr>
                                      <p:to>
                                        <p:strVal val="visible"/>
                                      </p:to>
                                    </p:set>
                                    <p:animEffect transition="in" filter="fade">
                                      <p:cBhvr>
                                        <p:cTn id="59" dur="1000"/>
                                        <p:tgtEl>
                                          <p:spTgt spid="538"/>
                                        </p:tgtEl>
                                      </p:cBhvr>
                                    </p:animEffect>
                                  </p:childTnLst>
                                </p:cTn>
                              </p:par>
                              <p:par>
                                <p:cTn id="60" presetID="10" presetClass="entr" presetSubtype="0" fill="hold" nodeType="withEffect">
                                  <p:stCondLst>
                                    <p:cond delay="0"/>
                                  </p:stCondLst>
                                  <p:childTnLst>
                                    <p:set>
                                      <p:cBhvr>
                                        <p:cTn id="61" dur="1" fill="hold">
                                          <p:stCondLst>
                                            <p:cond delay="0"/>
                                          </p:stCondLst>
                                        </p:cTn>
                                        <p:tgtEl>
                                          <p:spTgt spid="539"/>
                                        </p:tgtEl>
                                        <p:attrNameLst>
                                          <p:attrName>style.visibility</p:attrName>
                                        </p:attrNameLst>
                                      </p:cBhvr>
                                      <p:to>
                                        <p:strVal val="visible"/>
                                      </p:to>
                                    </p:set>
                                    <p:animEffect transition="in" filter="fade">
                                      <p:cBhvr>
                                        <p:cTn id="62" dur="1000"/>
                                        <p:tgtEl>
                                          <p:spTgt spid="539"/>
                                        </p:tgtEl>
                                      </p:cBhvr>
                                    </p:animEffect>
                                  </p:childTnLst>
                                </p:cTn>
                              </p:par>
                              <p:par>
                                <p:cTn id="63" presetID="10" presetClass="entr" presetSubtype="0" fill="hold" nodeType="withEffect">
                                  <p:stCondLst>
                                    <p:cond delay="0"/>
                                  </p:stCondLst>
                                  <p:childTnLst>
                                    <p:set>
                                      <p:cBhvr>
                                        <p:cTn id="64" dur="1" fill="hold">
                                          <p:stCondLst>
                                            <p:cond delay="0"/>
                                          </p:stCondLst>
                                        </p:cTn>
                                        <p:tgtEl>
                                          <p:spTgt spid="540"/>
                                        </p:tgtEl>
                                        <p:attrNameLst>
                                          <p:attrName>style.visibility</p:attrName>
                                        </p:attrNameLst>
                                      </p:cBhvr>
                                      <p:to>
                                        <p:strVal val="visible"/>
                                      </p:to>
                                    </p:set>
                                    <p:animEffect transition="in" filter="fade">
                                      <p:cBhvr>
                                        <p:cTn id="65" dur="1000"/>
                                        <p:tgtEl>
                                          <p:spTgt spid="540"/>
                                        </p:tgtEl>
                                      </p:cBhvr>
                                    </p:animEffect>
                                  </p:childTnLst>
                                </p:cTn>
                              </p:par>
                              <p:par>
                                <p:cTn id="66" presetID="10" presetClass="entr" presetSubtype="0" fill="hold" nodeType="withEffect">
                                  <p:stCondLst>
                                    <p:cond delay="0"/>
                                  </p:stCondLst>
                                  <p:childTnLst>
                                    <p:set>
                                      <p:cBhvr>
                                        <p:cTn id="67" dur="1" fill="hold">
                                          <p:stCondLst>
                                            <p:cond delay="0"/>
                                          </p:stCondLst>
                                        </p:cTn>
                                        <p:tgtEl>
                                          <p:spTgt spid="541"/>
                                        </p:tgtEl>
                                        <p:attrNameLst>
                                          <p:attrName>style.visibility</p:attrName>
                                        </p:attrNameLst>
                                      </p:cBhvr>
                                      <p:to>
                                        <p:strVal val="visible"/>
                                      </p:to>
                                    </p:set>
                                    <p:animEffect transition="in" filter="fade">
                                      <p:cBhvr>
                                        <p:cTn id="68" dur="1000"/>
                                        <p:tgtEl>
                                          <p:spTgt spid="541"/>
                                        </p:tgtEl>
                                      </p:cBhvr>
                                    </p:animEffect>
                                  </p:childTnLst>
                                </p:cTn>
                              </p:par>
                              <p:par>
                                <p:cTn id="69" presetID="10" presetClass="entr" presetSubtype="0" fill="hold" nodeType="withEffect">
                                  <p:stCondLst>
                                    <p:cond delay="0"/>
                                  </p:stCondLst>
                                  <p:childTnLst>
                                    <p:set>
                                      <p:cBhvr>
                                        <p:cTn id="70" dur="1" fill="hold">
                                          <p:stCondLst>
                                            <p:cond delay="0"/>
                                          </p:stCondLst>
                                        </p:cTn>
                                        <p:tgtEl>
                                          <p:spTgt spid="542"/>
                                        </p:tgtEl>
                                        <p:attrNameLst>
                                          <p:attrName>style.visibility</p:attrName>
                                        </p:attrNameLst>
                                      </p:cBhvr>
                                      <p:to>
                                        <p:strVal val="visible"/>
                                      </p:to>
                                    </p:set>
                                    <p:animEffect transition="in" filter="fade">
                                      <p:cBhvr>
                                        <p:cTn id="71" dur="1000"/>
                                        <p:tgtEl>
                                          <p:spTgt spid="542"/>
                                        </p:tgtEl>
                                      </p:cBhvr>
                                    </p:animEffect>
                                  </p:childTnLst>
                                </p:cTn>
                              </p:par>
                              <p:par>
                                <p:cTn id="72" presetID="10" presetClass="entr" presetSubtype="0" fill="hold" nodeType="withEffect">
                                  <p:stCondLst>
                                    <p:cond delay="0"/>
                                  </p:stCondLst>
                                  <p:childTnLst>
                                    <p:set>
                                      <p:cBhvr>
                                        <p:cTn id="73" dur="1" fill="hold">
                                          <p:stCondLst>
                                            <p:cond delay="0"/>
                                          </p:stCondLst>
                                        </p:cTn>
                                        <p:tgtEl>
                                          <p:spTgt spid="543"/>
                                        </p:tgtEl>
                                        <p:attrNameLst>
                                          <p:attrName>style.visibility</p:attrName>
                                        </p:attrNameLst>
                                      </p:cBhvr>
                                      <p:to>
                                        <p:strVal val="visible"/>
                                      </p:to>
                                    </p:set>
                                    <p:animEffect transition="in" filter="fade">
                                      <p:cBhvr>
                                        <p:cTn id="74" dur="1000"/>
                                        <p:tgtEl>
                                          <p:spTgt spid="543"/>
                                        </p:tgtEl>
                                      </p:cBhvr>
                                    </p:animEffect>
                                  </p:childTnLst>
                                </p:cTn>
                              </p:par>
                              <p:par>
                                <p:cTn id="75" presetID="10" presetClass="entr" presetSubtype="0" fill="hold" nodeType="withEffect">
                                  <p:stCondLst>
                                    <p:cond delay="0"/>
                                  </p:stCondLst>
                                  <p:childTnLst>
                                    <p:set>
                                      <p:cBhvr>
                                        <p:cTn id="76" dur="1" fill="hold">
                                          <p:stCondLst>
                                            <p:cond delay="0"/>
                                          </p:stCondLst>
                                        </p:cTn>
                                        <p:tgtEl>
                                          <p:spTgt spid="544"/>
                                        </p:tgtEl>
                                        <p:attrNameLst>
                                          <p:attrName>style.visibility</p:attrName>
                                        </p:attrNameLst>
                                      </p:cBhvr>
                                      <p:to>
                                        <p:strVal val="visible"/>
                                      </p:to>
                                    </p:set>
                                    <p:animEffect transition="in" filter="fade">
                                      <p:cBhvr>
                                        <p:cTn id="77" dur="1000"/>
                                        <p:tgtEl>
                                          <p:spTgt spid="544"/>
                                        </p:tgtEl>
                                      </p:cBhvr>
                                    </p:animEffect>
                                  </p:childTnLst>
                                </p:cTn>
                              </p:par>
                              <p:par>
                                <p:cTn id="78" presetID="10" presetClass="entr" presetSubtype="0" fill="hold" nodeType="withEffect">
                                  <p:stCondLst>
                                    <p:cond delay="0"/>
                                  </p:stCondLst>
                                  <p:childTnLst>
                                    <p:set>
                                      <p:cBhvr>
                                        <p:cTn id="79" dur="1" fill="hold">
                                          <p:stCondLst>
                                            <p:cond delay="0"/>
                                          </p:stCondLst>
                                        </p:cTn>
                                        <p:tgtEl>
                                          <p:spTgt spid="545"/>
                                        </p:tgtEl>
                                        <p:attrNameLst>
                                          <p:attrName>style.visibility</p:attrName>
                                        </p:attrNameLst>
                                      </p:cBhvr>
                                      <p:to>
                                        <p:strVal val="visible"/>
                                      </p:to>
                                    </p:set>
                                    <p:animEffect transition="in" filter="fade">
                                      <p:cBhvr>
                                        <p:cTn id="80" dur="1000"/>
                                        <p:tgtEl>
                                          <p:spTgt spid="545"/>
                                        </p:tgtEl>
                                      </p:cBhvr>
                                    </p:animEffect>
                                  </p:childTnLst>
                                </p:cTn>
                              </p:par>
                              <p:par>
                                <p:cTn id="81" presetID="10" presetClass="entr" presetSubtype="0" fill="hold" nodeType="withEffect">
                                  <p:stCondLst>
                                    <p:cond delay="0"/>
                                  </p:stCondLst>
                                  <p:childTnLst>
                                    <p:set>
                                      <p:cBhvr>
                                        <p:cTn id="82" dur="1" fill="hold">
                                          <p:stCondLst>
                                            <p:cond delay="0"/>
                                          </p:stCondLst>
                                        </p:cTn>
                                        <p:tgtEl>
                                          <p:spTgt spid="546"/>
                                        </p:tgtEl>
                                        <p:attrNameLst>
                                          <p:attrName>style.visibility</p:attrName>
                                        </p:attrNameLst>
                                      </p:cBhvr>
                                      <p:to>
                                        <p:strVal val="visible"/>
                                      </p:to>
                                    </p:set>
                                    <p:animEffect transition="in" filter="fade">
                                      <p:cBhvr>
                                        <p:cTn id="83" dur="1000"/>
                                        <p:tgtEl>
                                          <p:spTgt spid="546"/>
                                        </p:tgtEl>
                                      </p:cBhvr>
                                    </p:animEffect>
                                  </p:childTnLst>
                                </p:cTn>
                              </p:par>
                              <p:par>
                                <p:cTn id="84" presetID="10" presetClass="entr" presetSubtype="0" fill="hold" nodeType="withEffect">
                                  <p:stCondLst>
                                    <p:cond delay="0"/>
                                  </p:stCondLst>
                                  <p:childTnLst>
                                    <p:set>
                                      <p:cBhvr>
                                        <p:cTn id="85" dur="1" fill="hold">
                                          <p:stCondLst>
                                            <p:cond delay="0"/>
                                          </p:stCondLst>
                                        </p:cTn>
                                        <p:tgtEl>
                                          <p:spTgt spid="547"/>
                                        </p:tgtEl>
                                        <p:attrNameLst>
                                          <p:attrName>style.visibility</p:attrName>
                                        </p:attrNameLst>
                                      </p:cBhvr>
                                      <p:to>
                                        <p:strVal val="visible"/>
                                      </p:to>
                                    </p:set>
                                    <p:animEffect transition="in" filter="fade">
                                      <p:cBhvr>
                                        <p:cTn id="86" dur="1000"/>
                                        <p:tgtEl>
                                          <p:spTgt spid="547"/>
                                        </p:tgtEl>
                                      </p:cBhvr>
                                    </p:animEffect>
                                  </p:childTnLst>
                                </p:cTn>
                              </p:par>
                              <p:par>
                                <p:cTn id="87" presetID="10" presetClass="entr" presetSubtype="0" fill="hold" nodeType="withEffect">
                                  <p:stCondLst>
                                    <p:cond delay="0"/>
                                  </p:stCondLst>
                                  <p:childTnLst>
                                    <p:set>
                                      <p:cBhvr>
                                        <p:cTn id="88" dur="1" fill="hold">
                                          <p:stCondLst>
                                            <p:cond delay="0"/>
                                          </p:stCondLst>
                                        </p:cTn>
                                        <p:tgtEl>
                                          <p:spTgt spid="510"/>
                                        </p:tgtEl>
                                        <p:attrNameLst>
                                          <p:attrName>style.visibility</p:attrName>
                                        </p:attrNameLst>
                                      </p:cBhvr>
                                      <p:to>
                                        <p:strVal val="visible"/>
                                      </p:to>
                                    </p:set>
                                    <p:animEffect transition="in" filter="fade">
                                      <p:cBhvr>
                                        <p:cTn id="89" dur="1000"/>
                                        <p:tgtEl>
                                          <p:spTgt spid="510"/>
                                        </p:tgtEl>
                                      </p:cBhvr>
                                    </p:animEffect>
                                  </p:childTnLst>
                                </p:cTn>
                              </p:par>
                              <p:par>
                                <p:cTn id="90" presetID="10" presetClass="entr" presetSubtype="0" fill="hold" nodeType="withEffect">
                                  <p:stCondLst>
                                    <p:cond delay="0"/>
                                  </p:stCondLst>
                                  <p:childTnLst>
                                    <p:set>
                                      <p:cBhvr>
                                        <p:cTn id="91" dur="1" fill="hold">
                                          <p:stCondLst>
                                            <p:cond delay="0"/>
                                          </p:stCondLst>
                                        </p:cTn>
                                        <p:tgtEl>
                                          <p:spTgt spid="514"/>
                                        </p:tgtEl>
                                        <p:attrNameLst>
                                          <p:attrName>style.visibility</p:attrName>
                                        </p:attrNameLst>
                                      </p:cBhvr>
                                      <p:to>
                                        <p:strVal val="visible"/>
                                      </p:to>
                                    </p:set>
                                    <p:animEffect transition="in" filter="fade">
                                      <p:cBhvr>
                                        <p:cTn id="92" dur="1000"/>
                                        <p:tgtEl>
                                          <p:spTgt spid="514"/>
                                        </p:tgtEl>
                                      </p:cBhvr>
                                    </p:animEffect>
                                  </p:childTnLst>
                                </p:cTn>
                              </p:par>
                              <p:par>
                                <p:cTn id="93" presetID="10" presetClass="entr" presetSubtype="0" fill="hold" nodeType="withEffect">
                                  <p:stCondLst>
                                    <p:cond delay="0"/>
                                  </p:stCondLst>
                                  <p:childTnLst>
                                    <p:set>
                                      <p:cBhvr>
                                        <p:cTn id="94" dur="1" fill="hold">
                                          <p:stCondLst>
                                            <p:cond delay="0"/>
                                          </p:stCondLst>
                                        </p:cTn>
                                        <p:tgtEl>
                                          <p:spTgt spid="515"/>
                                        </p:tgtEl>
                                        <p:attrNameLst>
                                          <p:attrName>style.visibility</p:attrName>
                                        </p:attrNameLst>
                                      </p:cBhvr>
                                      <p:to>
                                        <p:strVal val="visible"/>
                                      </p:to>
                                    </p:set>
                                    <p:animEffect transition="in" filter="fade">
                                      <p:cBhvr>
                                        <p:cTn id="95" dur="1000"/>
                                        <p:tgtEl>
                                          <p:spTgt spid="515"/>
                                        </p:tgtEl>
                                      </p:cBhvr>
                                    </p:animEffect>
                                  </p:childTnLst>
                                </p:cTn>
                              </p:par>
                              <p:par>
                                <p:cTn id="96" presetID="10" presetClass="entr" presetSubtype="0" fill="hold" nodeType="withEffect">
                                  <p:stCondLst>
                                    <p:cond delay="0"/>
                                  </p:stCondLst>
                                  <p:childTnLst>
                                    <p:set>
                                      <p:cBhvr>
                                        <p:cTn id="97" dur="1" fill="hold">
                                          <p:stCondLst>
                                            <p:cond delay="0"/>
                                          </p:stCondLst>
                                        </p:cTn>
                                        <p:tgtEl>
                                          <p:spTgt spid="516"/>
                                        </p:tgtEl>
                                        <p:attrNameLst>
                                          <p:attrName>style.visibility</p:attrName>
                                        </p:attrNameLst>
                                      </p:cBhvr>
                                      <p:to>
                                        <p:strVal val="visible"/>
                                      </p:to>
                                    </p:set>
                                    <p:animEffect transition="in" filter="fade">
                                      <p:cBhvr>
                                        <p:cTn id="98" dur="1000"/>
                                        <p:tgtEl>
                                          <p:spTgt spid="516"/>
                                        </p:tgtEl>
                                      </p:cBhvr>
                                    </p:animEffect>
                                  </p:childTnLst>
                                </p:cTn>
                              </p:par>
                              <p:par>
                                <p:cTn id="99" presetID="10" presetClass="entr" presetSubtype="0" fill="hold" nodeType="withEffect">
                                  <p:stCondLst>
                                    <p:cond delay="0"/>
                                  </p:stCondLst>
                                  <p:childTnLst>
                                    <p:set>
                                      <p:cBhvr>
                                        <p:cTn id="100" dur="1" fill="hold">
                                          <p:stCondLst>
                                            <p:cond delay="0"/>
                                          </p:stCondLst>
                                        </p:cTn>
                                        <p:tgtEl>
                                          <p:spTgt spid="517"/>
                                        </p:tgtEl>
                                        <p:attrNameLst>
                                          <p:attrName>style.visibility</p:attrName>
                                        </p:attrNameLst>
                                      </p:cBhvr>
                                      <p:to>
                                        <p:strVal val="visible"/>
                                      </p:to>
                                    </p:set>
                                    <p:animEffect transition="in" filter="fade">
                                      <p:cBhvr>
                                        <p:cTn id="101" dur="1000"/>
                                        <p:tgtEl>
                                          <p:spTgt spid="517"/>
                                        </p:tgtEl>
                                      </p:cBhvr>
                                    </p:animEffect>
                                  </p:childTnLst>
                                </p:cTn>
                              </p:par>
                              <p:par>
                                <p:cTn id="102" presetID="10" presetClass="entr" presetSubtype="0" fill="hold" nodeType="withEffect">
                                  <p:stCondLst>
                                    <p:cond delay="0"/>
                                  </p:stCondLst>
                                  <p:childTnLst>
                                    <p:set>
                                      <p:cBhvr>
                                        <p:cTn id="103" dur="1" fill="hold">
                                          <p:stCondLst>
                                            <p:cond delay="0"/>
                                          </p:stCondLst>
                                        </p:cTn>
                                        <p:tgtEl>
                                          <p:spTgt spid="518"/>
                                        </p:tgtEl>
                                        <p:attrNameLst>
                                          <p:attrName>style.visibility</p:attrName>
                                        </p:attrNameLst>
                                      </p:cBhvr>
                                      <p:to>
                                        <p:strVal val="visible"/>
                                      </p:to>
                                    </p:set>
                                    <p:animEffect transition="in" filter="fade">
                                      <p:cBhvr>
                                        <p:cTn id="104" dur="1000"/>
                                        <p:tgtEl>
                                          <p:spTgt spid="518"/>
                                        </p:tgtEl>
                                      </p:cBhvr>
                                    </p:animEffect>
                                  </p:childTnLst>
                                </p:cTn>
                              </p:par>
                              <p:par>
                                <p:cTn id="105" presetID="10" presetClass="entr" presetSubtype="0" fill="hold" nodeType="withEffect">
                                  <p:stCondLst>
                                    <p:cond delay="0"/>
                                  </p:stCondLst>
                                  <p:childTnLst>
                                    <p:set>
                                      <p:cBhvr>
                                        <p:cTn id="106" dur="1" fill="hold">
                                          <p:stCondLst>
                                            <p:cond delay="0"/>
                                          </p:stCondLst>
                                        </p:cTn>
                                        <p:tgtEl>
                                          <p:spTgt spid="519"/>
                                        </p:tgtEl>
                                        <p:attrNameLst>
                                          <p:attrName>style.visibility</p:attrName>
                                        </p:attrNameLst>
                                      </p:cBhvr>
                                      <p:to>
                                        <p:strVal val="visible"/>
                                      </p:to>
                                    </p:set>
                                    <p:animEffect transition="in" filter="fade">
                                      <p:cBhvr>
                                        <p:cTn id="107" dur="1000"/>
                                        <p:tgtEl>
                                          <p:spTgt spid="519"/>
                                        </p:tgtEl>
                                      </p:cBhvr>
                                    </p:animEffect>
                                  </p:childTnLst>
                                </p:cTn>
                              </p:par>
                              <p:par>
                                <p:cTn id="108" presetID="10" presetClass="entr" presetSubtype="0" fill="hold" nodeType="withEffect">
                                  <p:stCondLst>
                                    <p:cond delay="0"/>
                                  </p:stCondLst>
                                  <p:childTnLst>
                                    <p:set>
                                      <p:cBhvr>
                                        <p:cTn id="109" dur="1" fill="hold">
                                          <p:stCondLst>
                                            <p:cond delay="0"/>
                                          </p:stCondLst>
                                        </p:cTn>
                                        <p:tgtEl>
                                          <p:spTgt spid="520"/>
                                        </p:tgtEl>
                                        <p:attrNameLst>
                                          <p:attrName>style.visibility</p:attrName>
                                        </p:attrNameLst>
                                      </p:cBhvr>
                                      <p:to>
                                        <p:strVal val="visible"/>
                                      </p:to>
                                    </p:set>
                                    <p:animEffect transition="in" filter="fade">
                                      <p:cBhvr>
                                        <p:cTn id="110" dur="1000"/>
                                        <p:tgtEl>
                                          <p:spTgt spid="520"/>
                                        </p:tgtEl>
                                      </p:cBhvr>
                                    </p:animEffect>
                                  </p:childTnLst>
                                </p:cTn>
                              </p:par>
                              <p:par>
                                <p:cTn id="111" presetID="10" presetClass="entr" presetSubtype="0" fill="hold" nodeType="withEffect">
                                  <p:stCondLst>
                                    <p:cond delay="0"/>
                                  </p:stCondLst>
                                  <p:childTnLst>
                                    <p:set>
                                      <p:cBhvr>
                                        <p:cTn id="112" dur="1" fill="hold">
                                          <p:stCondLst>
                                            <p:cond delay="0"/>
                                          </p:stCondLst>
                                        </p:cTn>
                                        <p:tgtEl>
                                          <p:spTgt spid="521"/>
                                        </p:tgtEl>
                                        <p:attrNameLst>
                                          <p:attrName>style.visibility</p:attrName>
                                        </p:attrNameLst>
                                      </p:cBhvr>
                                      <p:to>
                                        <p:strVal val="visible"/>
                                      </p:to>
                                    </p:set>
                                    <p:animEffect transition="in" filter="fade">
                                      <p:cBhvr>
                                        <p:cTn id="113" dur="1000"/>
                                        <p:tgtEl>
                                          <p:spTgt spid="521"/>
                                        </p:tgtEl>
                                      </p:cBhvr>
                                    </p:animEffect>
                                  </p:childTnLst>
                                </p:cTn>
                              </p:par>
                              <p:par>
                                <p:cTn id="114" presetID="10" presetClass="entr" presetSubtype="0" fill="hold" nodeType="withEffect">
                                  <p:stCondLst>
                                    <p:cond delay="0"/>
                                  </p:stCondLst>
                                  <p:childTnLst>
                                    <p:set>
                                      <p:cBhvr>
                                        <p:cTn id="115" dur="1" fill="hold">
                                          <p:stCondLst>
                                            <p:cond delay="0"/>
                                          </p:stCondLst>
                                        </p:cTn>
                                        <p:tgtEl>
                                          <p:spTgt spid="522"/>
                                        </p:tgtEl>
                                        <p:attrNameLst>
                                          <p:attrName>style.visibility</p:attrName>
                                        </p:attrNameLst>
                                      </p:cBhvr>
                                      <p:to>
                                        <p:strVal val="visible"/>
                                      </p:to>
                                    </p:set>
                                    <p:animEffect transition="in" filter="fade">
                                      <p:cBhvr>
                                        <p:cTn id="116" dur="1000"/>
                                        <p:tgtEl>
                                          <p:spTgt spid="522"/>
                                        </p:tgtEl>
                                      </p:cBhvr>
                                    </p:animEffect>
                                  </p:childTnLst>
                                </p:cTn>
                              </p:par>
                              <p:par>
                                <p:cTn id="117" presetID="10" presetClass="entr" presetSubtype="0" fill="hold" nodeType="withEffect">
                                  <p:stCondLst>
                                    <p:cond delay="0"/>
                                  </p:stCondLst>
                                  <p:childTnLst>
                                    <p:set>
                                      <p:cBhvr>
                                        <p:cTn id="118" dur="1" fill="hold">
                                          <p:stCondLst>
                                            <p:cond delay="0"/>
                                          </p:stCondLst>
                                        </p:cTn>
                                        <p:tgtEl>
                                          <p:spTgt spid="523"/>
                                        </p:tgtEl>
                                        <p:attrNameLst>
                                          <p:attrName>style.visibility</p:attrName>
                                        </p:attrNameLst>
                                      </p:cBhvr>
                                      <p:to>
                                        <p:strVal val="visible"/>
                                      </p:to>
                                    </p:set>
                                    <p:animEffect transition="in" filter="fade">
                                      <p:cBhvr>
                                        <p:cTn id="119" dur="1000"/>
                                        <p:tgtEl>
                                          <p:spTgt spid="523"/>
                                        </p:tgtEl>
                                      </p:cBhvr>
                                    </p:animEffect>
                                  </p:childTnLst>
                                </p:cTn>
                              </p:par>
                              <p:par>
                                <p:cTn id="120" presetID="10" presetClass="entr" presetSubtype="0" fill="hold" nodeType="withEffect">
                                  <p:stCondLst>
                                    <p:cond delay="0"/>
                                  </p:stCondLst>
                                  <p:childTnLst>
                                    <p:set>
                                      <p:cBhvr>
                                        <p:cTn id="121" dur="1" fill="hold">
                                          <p:stCondLst>
                                            <p:cond delay="0"/>
                                          </p:stCondLst>
                                        </p:cTn>
                                        <p:tgtEl>
                                          <p:spTgt spid="524"/>
                                        </p:tgtEl>
                                        <p:attrNameLst>
                                          <p:attrName>style.visibility</p:attrName>
                                        </p:attrNameLst>
                                      </p:cBhvr>
                                      <p:to>
                                        <p:strVal val="visible"/>
                                      </p:to>
                                    </p:set>
                                    <p:animEffect transition="in" filter="fade">
                                      <p:cBhvr>
                                        <p:cTn id="122" dur="1000"/>
                                        <p:tgtEl>
                                          <p:spTgt spid="524"/>
                                        </p:tgtEl>
                                      </p:cBhvr>
                                    </p:animEffect>
                                  </p:childTnLst>
                                </p:cTn>
                              </p:par>
                              <p:par>
                                <p:cTn id="123" presetID="10" presetClass="entr" presetSubtype="0" fill="hold" nodeType="withEffect">
                                  <p:stCondLst>
                                    <p:cond delay="0"/>
                                  </p:stCondLst>
                                  <p:childTnLst>
                                    <p:set>
                                      <p:cBhvr>
                                        <p:cTn id="124" dur="1" fill="hold">
                                          <p:stCondLst>
                                            <p:cond delay="0"/>
                                          </p:stCondLst>
                                        </p:cTn>
                                        <p:tgtEl>
                                          <p:spTgt spid="525"/>
                                        </p:tgtEl>
                                        <p:attrNameLst>
                                          <p:attrName>style.visibility</p:attrName>
                                        </p:attrNameLst>
                                      </p:cBhvr>
                                      <p:to>
                                        <p:strVal val="visible"/>
                                      </p:to>
                                    </p:set>
                                    <p:animEffect transition="in" filter="fade">
                                      <p:cBhvr>
                                        <p:cTn id="125" dur="1000"/>
                                        <p:tgtEl>
                                          <p:spTgt spid="525"/>
                                        </p:tgtEl>
                                      </p:cBhvr>
                                    </p:animEffect>
                                  </p:childTnLst>
                                </p:cTn>
                              </p:par>
                              <p:par>
                                <p:cTn id="126" presetID="10" presetClass="entr" presetSubtype="0" fill="hold" nodeType="withEffect">
                                  <p:stCondLst>
                                    <p:cond delay="0"/>
                                  </p:stCondLst>
                                  <p:childTnLst>
                                    <p:set>
                                      <p:cBhvr>
                                        <p:cTn id="127" dur="1" fill="hold">
                                          <p:stCondLst>
                                            <p:cond delay="0"/>
                                          </p:stCondLst>
                                        </p:cTn>
                                        <p:tgtEl>
                                          <p:spTgt spid="526"/>
                                        </p:tgtEl>
                                        <p:attrNameLst>
                                          <p:attrName>style.visibility</p:attrName>
                                        </p:attrNameLst>
                                      </p:cBhvr>
                                      <p:to>
                                        <p:strVal val="visible"/>
                                      </p:to>
                                    </p:set>
                                    <p:animEffect transition="in" filter="fade">
                                      <p:cBhvr>
                                        <p:cTn id="128" dur="1000"/>
                                        <p:tgtEl>
                                          <p:spTgt spid="526"/>
                                        </p:tgtEl>
                                      </p:cBhvr>
                                    </p:animEffect>
                                  </p:childTnLst>
                                </p:cTn>
                              </p:par>
                              <p:par>
                                <p:cTn id="129" presetID="10" presetClass="entr" presetSubtype="0" fill="hold" nodeType="withEffect">
                                  <p:stCondLst>
                                    <p:cond delay="0"/>
                                  </p:stCondLst>
                                  <p:childTnLst>
                                    <p:set>
                                      <p:cBhvr>
                                        <p:cTn id="130" dur="1" fill="hold">
                                          <p:stCondLst>
                                            <p:cond delay="0"/>
                                          </p:stCondLst>
                                        </p:cTn>
                                        <p:tgtEl>
                                          <p:spTgt spid="527"/>
                                        </p:tgtEl>
                                        <p:attrNameLst>
                                          <p:attrName>style.visibility</p:attrName>
                                        </p:attrNameLst>
                                      </p:cBhvr>
                                      <p:to>
                                        <p:strVal val="visible"/>
                                      </p:to>
                                    </p:set>
                                    <p:animEffect transition="in" filter="fade">
                                      <p:cBhvr>
                                        <p:cTn id="131" dur="1000"/>
                                        <p:tgtEl>
                                          <p:spTgt spid="527"/>
                                        </p:tgtEl>
                                      </p:cBhvr>
                                    </p:animEffect>
                                  </p:childTnLst>
                                </p:cTn>
                              </p:par>
                              <p:par>
                                <p:cTn id="132" presetID="10" presetClass="entr" presetSubtype="0" fill="hold" nodeType="withEffect">
                                  <p:stCondLst>
                                    <p:cond delay="0"/>
                                  </p:stCondLst>
                                  <p:childTnLst>
                                    <p:set>
                                      <p:cBhvr>
                                        <p:cTn id="133" dur="1" fill="hold">
                                          <p:stCondLst>
                                            <p:cond delay="0"/>
                                          </p:stCondLst>
                                        </p:cTn>
                                        <p:tgtEl>
                                          <p:spTgt spid="528"/>
                                        </p:tgtEl>
                                        <p:attrNameLst>
                                          <p:attrName>style.visibility</p:attrName>
                                        </p:attrNameLst>
                                      </p:cBhvr>
                                      <p:to>
                                        <p:strVal val="visible"/>
                                      </p:to>
                                    </p:set>
                                    <p:animEffect transition="in" filter="fade">
                                      <p:cBhvr>
                                        <p:cTn id="134" dur="1000"/>
                                        <p:tgtEl>
                                          <p:spTgt spid="528"/>
                                        </p:tgtEl>
                                      </p:cBhvr>
                                    </p:animEffect>
                                  </p:childTnLst>
                                </p:cTn>
                              </p:par>
                              <p:par>
                                <p:cTn id="135" presetID="10" presetClass="entr" presetSubtype="0" fill="hold" nodeType="withEffect">
                                  <p:stCondLst>
                                    <p:cond delay="0"/>
                                  </p:stCondLst>
                                  <p:childTnLst>
                                    <p:set>
                                      <p:cBhvr>
                                        <p:cTn id="136" dur="1" fill="hold">
                                          <p:stCondLst>
                                            <p:cond delay="0"/>
                                          </p:stCondLst>
                                        </p:cTn>
                                        <p:tgtEl>
                                          <p:spTgt spid="531"/>
                                        </p:tgtEl>
                                        <p:attrNameLst>
                                          <p:attrName>style.visibility</p:attrName>
                                        </p:attrNameLst>
                                      </p:cBhvr>
                                      <p:to>
                                        <p:strVal val="visible"/>
                                      </p:to>
                                    </p:set>
                                    <p:animEffect transition="in" filter="fade">
                                      <p:cBhvr>
                                        <p:cTn id="137" dur="1000"/>
                                        <p:tgtEl>
                                          <p:spTgt spid="531"/>
                                        </p:tgtEl>
                                      </p:cBhvr>
                                    </p:animEffect>
                                  </p:childTnLst>
                                </p:cTn>
                              </p:par>
                              <p:par>
                                <p:cTn id="138" presetID="10" presetClass="entr" presetSubtype="0" fill="hold" nodeType="withEffect">
                                  <p:stCondLst>
                                    <p:cond delay="0"/>
                                  </p:stCondLst>
                                  <p:childTnLst>
                                    <p:set>
                                      <p:cBhvr>
                                        <p:cTn id="139" dur="1" fill="hold">
                                          <p:stCondLst>
                                            <p:cond delay="0"/>
                                          </p:stCondLst>
                                        </p:cTn>
                                        <p:tgtEl>
                                          <p:spTgt spid="529"/>
                                        </p:tgtEl>
                                        <p:attrNameLst>
                                          <p:attrName>style.visibility</p:attrName>
                                        </p:attrNameLst>
                                      </p:cBhvr>
                                      <p:to>
                                        <p:strVal val="visible"/>
                                      </p:to>
                                    </p:set>
                                    <p:animEffect transition="in" filter="fade">
                                      <p:cBhvr>
                                        <p:cTn id="140" dur="1000"/>
                                        <p:tgtEl>
                                          <p:spTgt spid="529"/>
                                        </p:tgtEl>
                                      </p:cBhvr>
                                    </p:animEffect>
                                  </p:childTnLst>
                                </p:cTn>
                              </p:par>
                              <p:par>
                                <p:cTn id="141" presetID="10" presetClass="entr" presetSubtype="0" fill="hold" nodeType="withEffect">
                                  <p:stCondLst>
                                    <p:cond delay="0"/>
                                  </p:stCondLst>
                                  <p:childTnLst>
                                    <p:set>
                                      <p:cBhvr>
                                        <p:cTn id="142" dur="1" fill="hold">
                                          <p:stCondLst>
                                            <p:cond delay="0"/>
                                          </p:stCondLst>
                                        </p:cTn>
                                        <p:tgtEl>
                                          <p:spTgt spid="530"/>
                                        </p:tgtEl>
                                        <p:attrNameLst>
                                          <p:attrName>style.visibility</p:attrName>
                                        </p:attrNameLst>
                                      </p:cBhvr>
                                      <p:to>
                                        <p:strVal val="visible"/>
                                      </p:to>
                                    </p:set>
                                    <p:animEffect transition="in" filter="fade">
                                      <p:cBhvr>
                                        <p:cTn id="143" dur="1000"/>
                                        <p:tgtEl>
                                          <p:spTgt spid="530"/>
                                        </p:tgtEl>
                                      </p:cBhvr>
                                    </p:animEffect>
                                  </p:childTnLst>
                                </p:cTn>
                              </p:par>
                            </p:childTnLst>
                          </p:cTn>
                        </p:par>
                        <p:par>
                          <p:cTn id="144" fill="hold">
                            <p:stCondLst>
                              <p:cond delay="2000"/>
                            </p:stCondLst>
                            <p:childTnLst>
                              <p:par>
                                <p:cTn id="145" presetID="10" presetClass="entr" presetSubtype="0" fill="hold" nodeType="afterEffect">
                                  <p:stCondLst>
                                    <p:cond delay="0"/>
                                  </p:stCondLst>
                                  <p:childTnLst>
                                    <p:set>
                                      <p:cBhvr>
                                        <p:cTn id="146" dur="1" fill="hold">
                                          <p:stCondLst>
                                            <p:cond delay="0"/>
                                          </p:stCondLst>
                                        </p:cTn>
                                        <p:tgtEl>
                                          <p:spTgt spid="503"/>
                                        </p:tgtEl>
                                        <p:attrNameLst>
                                          <p:attrName>style.visibility</p:attrName>
                                        </p:attrNameLst>
                                      </p:cBhvr>
                                      <p:to>
                                        <p:strVal val="visible"/>
                                      </p:to>
                                    </p:set>
                                    <p:animEffect transition="in" filter="fade">
                                      <p:cBhvr>
                                        <p:cTn id="147" dur="1000"/>
                                        <p:tgtEl>
                                          <p:spTgt spid="503"/>
                                        </p:tgtEl>
                                      </p:cBhvr>
                                    </p:animEffect>
                                  </p:childTnLst>
                                </p:cTn>
                              </p:par>
                              <p:par>
                                <p:cTn id="148" presetID="10" presetClass="entr" presetSubtype="0" fill="hold" nodeType="withEffect">
                                  <p:stCondLst>
                                    <p:cond delay="0"/>
                                  </p:stCondLst>
                                  <p:childTnLst>
                                    <p:set>
                                      <p:cBhvr>
                                        <p:cTn id="149" dur="1" fill="hold">
                                          <p:stCondLst>
                                            <p:cond delay="0"/>
                                          </p:stCondLst>
                                        </p:cTn>
                                        <p:tgtEl>
                                          <p:spTgt spid="504"/>
                                        </p:tgtEl>
                                        <p:attrNameLst>
                                          <p:attrName>style.visibility</p:attrName>
                                        </p:attrNameLst>
                                      </p:cBhvr>
                                      <p:to>
                                        <p:strVal val="visible"/>
                                      </p:to>
                                    </p:set>
                                    <p:animEffect transition="in" filter="fade">
                                      <p:cBhvr>
                                        <p:cTn id="150" dur="1000"/>
                                        <p:tgtEl>
                                          <p:spTgt spid="504"/>
                                        </p:tgtEl>
                                      </p:cBhvr>
                                    </p:animEffect>
                                  </p:childTnLst>
                                </p:cTn>
                              </p:par>
                              <p:par>
                                <p:cTn id="151" presetID="10" presetClass="entr" presetSubtype="0" fill="hold" nodeType="withEffect">
                                  <p:stCondLst>
                                    <p:cond delay="0"/>
                                  </p:stCondLst>
                                  <p:childTnLst>
                                    <p:set>
                                      <p:cBhvr>
                                        <p:cTn id="152" dur="1" fill="hold">
                                          <p:stCondLst>
                                            <p:cond delay="0"/>
                                          </p:stCondLst>
                                        </p:cTn>
                                        <p:tgtEl>
                                          <p:spTgt spid="507"/>
                                        </p:tgtEl>
                                        <p:attrNameLst>
                                          <p:attrName>style.visibility</p:attrName>
                                        </p:attrNameLst>
                                      </p:cBhvr>
                                      <p:to>
                                        <p:strVal val="visible"/>
                                      </p:to>
                                    </p:set>
                                    <p:animEffect transition="in" filter="fade">
                                      <p:cBhvr>
                                        <p:cTn id="153" dur="1000"/>
                                        <p:tgtEl>
                                          <p:spTgt spid="507"/>
                                        </p:tgtEl>
                                      </p:cBhvr>
                                    </p:animEffect>
                                  </p:childTnLst>
                                </p:cTn>
                              </p:par>
                              <p:par>
                                <p:cTn id="154" presetID="10" presetClass="entr" presetSubtype="0" fill="hold" nodeType="withEffect">
                                  <p:stCondLst>
                                    <p:cond delay="0"/>
                                  </p:stCondLst>
                                  <p:childTnLst>
                                    <p:set>
                                      <p:cBhvr>
                                        <p:cTn id="155" dur="1" fill="hold">
                                          <p:stCondLst>
                                            <p:cond delay="0"/>
                                          </p:stCondLst>
                                        </p:cTn>
                                        <p:tgtEl>
                                          <p:spTgt spid="508"/>
                                        </p:tgtEl>
                                        <p:attrNameLst>
                                          <p:attrName>style.visibility</p:attrName>
                                        </p:attrNameLst>
                                      </p:cBhvr>
                                      <p:to>
                                        <p:strVal val="visible"/>
                                      </p:to>
                                    </p:set>
                                    <p:animEffect transition="in" filter="fade">
                                      <p:cBhvr>
                                        <p:cTn id="156" dur="1000"/>
                                        <p:tgtEl>
                                          <p:spTgt spid="508"/>
                                        </p:tgtEl>
                                      </p:cBhvr>
                                    </p:animEffect>
                                  </p:childTnLst>
                                </p:cTn>
                              </p:par>
                              <p:par>
                                <p:cTn id="157" presetID="10" presetClass="entr" presetSubtype="0" fill="hold" nodeType="withEffect">
                                  <p:stCondLst>
                                    <p:cond delay="0"/>
                                  </p:stCondLst>
                                  <p:childTnLst>
                                    <p:set>
                                      <p:cBhvr>
                                        <p:cTn id="158" dur="1" fill="hold">
                                          <p:stCondLst>
                                            <p:cond delay="0"/>
                                          </p:stCondLst>
                                        </p:cTn>
                                        <p:tgtEl>
                                          <p:spTgt spid="505"/>
                                        </p:tgtEl>
                                        <p:attrNameLst>
                                          <p:attrName>style.visibility</p:attrName>
                                        </p:attrNameLst>
                                      </p:cBhvr>
                                      <p:to>
                                        <p:strVal val="visible"/>
                                      </p:to>
                                    </p:set>
                                    <p:animEffect transition="in" filter="fade">
                                      <p:cBhvr>
                                        <p:cTn id="159" dur="1000"/>
                                        <p:tgtEl>
                                          <p:spTgt spid="505"/>
                                        </p:tgtEl>
                                      </p:cBhvr>
                                    </p:animEffect>
                                  </p:childTnLst>
                                </p:cTn>
                              </p:par>
                              <p:par>
                                <p:cTn id="160" presetID="10" presetClass="entr" presetSubtype="0" fill="hold" nodeType="withEffect">
                                  <p:stCondLst>
                                    <p:cond delay="0"/>
                                  </p:stCondLst>
                                  <p:childTnLst>
                                    <p:set>
                                      <p:cBhvr>
                                        <p:cTn id="161" dur="1" fill="hold">
                                          <p:stCondLst>
                                            <p:cond delay="0"/>
                                          </p:stCondLst>
                                        </p:cTn>
                                        <p:tgtEl>
                                          <p:spTgt spid="502"/>
                                        </p:tgtEl>
                                        <p:attrNameLst>
                                          <p:attrName>style.visibility</p:attrName>
                                        </p:attrNameLst>
                                      </p:cBhvr>
                                      <p:to>
                                        <p:strVal val="visible"/>
                                      </p:to>
                                    </p:set>
                                    <p:animEffect transition="in" filter="fade">
                                      <p:cBhvr>
                                        <p:cTn id="162" dur="1000"/>
                                        <p:tgtEl>
                                          <p:spTgt spid="502"/>
                                        </p:tgtEl>
                                      </p:cBhvr>
                                    </p:animEffect>
                                  </p:childTnLst>
                                </p:cTn>
                              </p:par>
                              <p:par>
                                <p:cTn id="163" presetID="10" presetClass="entr" presetSubtype="0" fill="hold" nodeType="withEffect">
                                  <p:stCondLst>
                                    <p:cond delay="0"/>
                                  </p:stCondLst>
                                  <p:childTnLst>
                                    <p:set>
                                      <p:cBhvr>
                                        <p:cTn id="164" dur="1" fill="hold">
                                          <p:stCondLst>
                                            <p:cond delay="0"/>
                                          </p:stCondLst>
                                        </p:cTn>
                                        <p:tgtEl>
                                          <p:spTgt spid="828"/>
                                        </p:tgtEl>
                                        <p:attrNameLst>
                                          <p:attrName>style.visibility</p:attrName>
                                        </p:attrNameLst>
                                      </p:cBhvr>
                                      <p:to>
                                        <p:strVal val="visible"/>
                                      </p:to>
                                    </p:set>
                                    <p:animEffect transition="in" filter="fade">
                                      <p:cBhvr>
                                        <p:cTn id="165" dur="1000"/>
                                        <p:tgtEl>
                                          <p:spTgt spid="828"/>
                                        </p:tgtEl>
                                      </p:cBhvr>
                                    </p:animEffect>
                                  </p:childTnLst>
                                </p:cTn>
                              </p:par>
                              <p:par>
                                <p:cTn id="166" presetID="10" presetClass="entr" presetSubtype="0" fill="hold" nodeType="withEffect">
                                  <p:stCondLst>
                                    <p:cond delay="0"/>
                                  </p:stCondLst>
                                  <p:childTnLst>
                                    <p:set>
                                      <p:cBhvr>
                                        <p:cTn id="167" dur="1" fill="hold">
                                          <p:stCondLst>
                                            <p:cond delay="0"/>
                                          </p:stCondLst>
                                        </p:cTn>
                                        <p:tgtEl>
                                          <p:spTgt spid="509"/>
                                        </p:tgtEl>
                                        <p:attrNameLst>
                                          <p:attrName>style.visibility</p:attrName>
                                        </p:attrNameLst>
                                      </p:cBhvr>
                                      <p:to>
                                        <p:strVal val="visible"/>
                                      </p:to>
                                    </p:set>
                                    <p:animEffect transition="in" filter="fade">
                                      <p:cBhvr>
                                        <p:cTn id="168" dur="1000"/>
                                        <p:tgtEl>
                                          <p:spTgt spid="509"/>
                                        </p:tgtEl>
                                      </p:cBhvr>
                                    </p:animEffect>
                                  </p:childTnLst>
                                </p:cTn>
                              </p:par>
                              <p:par>
                                <p:cTn id="169" presetID="10" presetClass="entr" presetSubtype="0" fill="hold" nodeType="withEffect">
                                  <p:stCondLst>
                                    <p:cond delay="0"/>
                                  </p:stCondLst>
                                  <p:childTnLst>
                                    <p:set>
                                      <p:cBhvr>
                                        <p:cTn id="170" dur="1" fill="hold">
                                          <p:stCondLst>
                                            <p:cond delay="0"/>
                                          </p:stCondLst>
                                        </p:cTn>
                                        <p:tgtEl>
                                          <p:spTgt spid="827"/>
                                        </p:tgtEl>
                                        <p:attrNameLst>
                                          <p:attrName>style.visibility</p:attrName>
                                        </p:attrNameLst>
                                      </p:cBhvr>
                                      <p:to>
                                        <p:strVal val="visible"/>
                                      </p:to>
                                    </p:set>
                                    <p:animEffect transition="in" filter="fade">
                                      <p:cBhvr>
                                        <p:cTn id="171" dur="1000"/>
                                        <p:tgtEl>
                                          <p:spTgt spid="827"/>
                                        </p:tgtEl>
                                      </p:cBhvr>
                                    </p:animEffect>
                                  </p:childTnLst>
                                </p:cTn>
                              </p:par>
                              <p:par>
                                <p:cTn id="172" presetID="10" presetClass="entr" presetSubtype="0" fill="hold" nodeType="withEffect">
                                  <p:stCondLst>
                                    <p:cond delay="0"/>
                                  </p:stCondLst>
                                  <p:childTnLst>
                                    <p:set>
                                      <p:cBhvr>
                                        <p:cTn id="173" dur="1" fill="hold">
                                          <p:stCondLst>
                                            <p:cond delay="0"/>
                                          </p:stCondLst>
                                        </p:cTn>
                                        <p:tgtEl>
                                          <p:spTgt spid="826"/>
                                        </p:tgtEl>
                                        <p:attrNameLst>
                                          <p:attrName>style.visibility</p:attrName>
                                        </p:attrNameLst>
                                      </p:cBhvr>
                                      <p:to>
                                        <p:strVal val="visible"/>
                                      </p:to>
                                    </p:set>
                                    <p:animEffect transition="in" filter="fade">
                                      <p:cBhvr>
                                        <p:cTn id="174" dur="1000"/>
                                        <p:tgtEl>
                                          <p:spTgt spid="826"/>
                                        </p:tgtEl>
                                      </p:cBhvr>
                                    </p:animEffect>
                                  </p:childTnLst>
                                </p:cTn>
                              </p:par>
                              <p:par>
                                <p:cTn id="175" presetID="10" presetClass="entr" presetSubtype="0" fill="hold" nodeType="withEffect">
                                  <p:stCondLst>
                                    <p:cond delay="0"/>
                                  </p:stCondLst>
                                  <p:childTnLst>
                                    <p:set>
                                      <p:cBhvr>
                                        <p:cTn id="176" dur="1" fill="hold">
                                          <p:stCondLst>
                                            <p:cond delay="0"/>
                                          </p:stCondLst>
                                        </p:cTn>
                                        <p:tgtEl>
                                          <p:spTgt spid="825"/>
                                        </p:tgtEl>
                                        <p:attrNameLst>
                                          <p:attrName>style.visibility</p:attrName>
                                        </p:attrNameLst>
                                      </p:cBhvr>
                                      <p:to>
                                        <p:strVal val="visible"/>
                                      </p:to>
                                    </p:set>
                                    <p:animEffect transition="in" filter="fade">
                                      <p:cBhvr>
                                        <p:cTn id="177" dur="1000"/>
                                        <p:tgtEl>
                                          <p:spTgt spid="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E51283-FDA7-4EF0-936C-9CC8D22A6C41}"/>
              </a:ext>
            </a:extLst>
          </p:cNvPr>
          <p:cNvSpPr>
            <a:spLocks noGrp="1"/>
          </p:cNvSpPr>
          <p:nvPr>
            <p:ph idx="1"/>
          </p:nvPr>
        </p:nvSpPr>
        <p:spPr/>
        <p:txBody>
          <a:bodyPr/>
          <a:lstStyle/>
          <a:p>
            <a:r>
              <a:rPr lang="en-US" dirty="0"/>
              <a:t>Parallel routing for alternative panels</a:t>
            </a:r>
          </a:p>
          <a:p>
            <a:r>
              <a:rPr lang="en-US" dirty="0"/>
              <a:t>Sequential routing from bottom to top layer</a:t>
            </a:r>
          </a:p>
          <a:p>
            <a:pPr lvl="1"/>
            <a:endParaRPr lang="en-US" dirty="0"/>
          </a:p>
        </p:txBody>
      </p:sp>
      <p:sp>
        <p:nvSpPr>
          <p:cNvPr id="3" name="Title 2">
            <a:extLst>
              <a:ext uri="{FF2B5EF4-FFF2-40B4-BE49-F238E27FC236}">
                <a16:creationId xmlns:a16="http://schemas.microsoft.com/office/drawing/2014/main" id="{C43CE817-3AEE-435C-81A7-19EA1805197C}"/>
              </a:ext>
            </a:extLst>
          </p:cNvPr>
          <p:cNvSpPr>
            <a:spLocks noGrp="1"/>
          </p:cNvSpPr>
          <p:nvPr>
            <p:ph type="title"/>
          </p:nvPr>
        </p:nvSpPr>
        <p:spPr/>
        <p:txBody>
          <a:bodyPr/>
          <a:lstStyle/>
          <a:p>
            <a:r>
              <a:rPr lang="en-US" dirty="0"/>
              <a:t>Overall Flow</a:t>
            </a:r>
          </a:p>
        </p:txBody>
      </p:sp>
      <p:sp>
        <p:nvSpPr>
          <p:cNvPr id="498" name="Flowchart: Data 497">
            <a:extLst>
              <a:ext uri="{FF2B5EF4-FFF2-40B4-BE49-F238E27FC236}">
                <a16:creationId xmlns:a16="http://schemas.microsoft.com/office/drawing/2014/main" id="{87DA65A6-C900-481A-B3E6-FBB066DEB894}"/>
              </a:ext>
            </a:extLst>
          </p:cNvPr>
          <p:cNvSpPr/>
          <p:nvPr/>
        </p:nvSpPr>
        <p:spPr>
          <a:xfrm>
            <a:off x="3206480" y="4320305"/>
            <a:ext cx="5489104" cy="1305516"/>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9" name="Flowchart: Data 498">
            <a:extLst>
              <a:ext uri="{FF2B5EF4-FFF2-40B4-BE49-F238E27FC236}">
                <a16:creationId xmlns:a16="http://schemas.microsoft.com/office/drawing/2014/main" id="{D3C8C5CA-BE3B-4011-8277-D4E7770A33EC}"/>
              </a:ext>
            </a:extLst>
          </p:cNvPr>
          <p:cNvSpPr/>
          <p:nvPr/>
        </p:nvSpPr>
        <p:spPr>
          <a:xfrm>
            <a:off x="3206480" y="3710942"/>
            <a:ext cx="5489104" cy="1305516"/>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0" name="Flowchart: Data 499">
            <a:extLst>
              <a:ext uri="{FF2B5EF4-FFF2-40B4-BE49-F238E27FC236}">
                <a16:creationId xmlns:a16="http://schemas.microsoft.com/office/drawing/2014/main" id="{8CCDFD4F-C584-417E-9211-2A10D93048FB}"/>
              </a:ext>
            </a:extLst>
          </p:cNvPr>
          <p:cNvSpPr/>
          <p:nvPr/>
        </p:nvSpPr>
        <p:spPr>
          <a:xfrm>
            <a:off x="3206480" y="3090734"/>
            <a:ext cx="5489104" cy="1305516"/>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1" name="TextBox 500">
            <a:extLst>
              <a:ext uri="{FF2B5EF4-FFF2-40B4-BE49-F238E27FC236}">
                <a16:creationId xmlns:a16="http://schemas.microsoft.com/office/drawing/2014/main" id="{9AF7883E-96CC-41C1-9800-669D3183C39C}"/>
              </a:ext>
            </a:extLst>
          </p:cNvPr>
          <p:cNvSpPr txBox="1"/>
          <p:nvPr/>
        </p:nvSpPr>
        <p:spPr>
          <a:xfrm>
            <a:off x="5324464" y="2178217"/>
            <a:ext cx="1253134" cy="702823"/>
          </a:xfrm>
          <a:prstGeom prst="rect">
            <a:avLst/>
          </a:prstGeom>
          <a:noFill/>
        </p:spPr>
        <p:txBody>
          <a:bodyPr vert="eaVert" wrap="square" rtlCol="0">
            <a:spAutoFit/>
          </a:bodyPr>
          <a:lstStyle/>
          <a:p>
            <a:r>
              <a:rPr lang="en-US" sz="4000" dirty="0">
                <a:latin typeface="Aharoni" panose="02010803020104030203" pitchFamily="2" charset="-79"/>
                <a:cs typeface="Aharoni" panose="02010803020104030203" pitchFamily="2" charset="-79"/>
              </a:rPr>
              <a:t>…</a:t>
            </a:r>
          </a:p>
        </p:txBody>
      </p:sp>
      <p:grpSp>
        <p:nvGrpSpPr>
          <p:cNvPr id="502" name="Group 501">
            <a:extLst>
              <a:ext uri="{FF2B5EF4-FFF2-40B4-BE49-F238E27FC236}">
                <a16:creationId xmlns:a16="http://schemas.microsoft.com/office/drawing/2014/main" id="{CBD18627-799C-457F-95B8-17165CB9BD19}"/>
              </a:ext>
            </a:extLst>
          </p:cNvPr>
          <p:cNvGrpSpPr/>
          <p:nvPr/>
        </p:nvGrpSpPr>
        <p:grpSpPr>
          <a:xfrm>
            <a:off x="3458172" y="4229479"/>
            <a:ext cx="4128466" cy="137320"/>
            <a:chOff x="3100968" y="5541173"/>
            <a:chExt cx="2636332" cy="87689"/>
          </a:xfrm>
          <a:solidFill>
            <a:srgbClr val="FF0000"/>
          </a:solidFill>
        </p:grpSpPr>
        <p:sp>
          <p:nvSpPr>
            <p:cNvPr id="744" name="Arrow: Chevron 743">
              <a:extLst>
                <a:ext uri="{FF2B5EF4-FFF2-40B4-BE49-F238E27FC236}">
                  <a16:creationId xmlns:a16="http://schemas.microsoft.com/office/drawing/2014/main" id="{9069308C-E57F-43CA-AB70-41A8DA6BE40E}"/>
                </a:ext>
              </a:extLst>
            </p:cNvPr>
            <p:cNvSpPr/>
            <p:nvPr/>
          </p:nvSpPr>
          <p:spPr>
            <a:xfrm>
              <a:off x="3225705" y="554303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5" name="Arrow: Chevron 744">
              <a:extLst>
                <a:ext uri="{FF2B5EF4-FFF2-40B4-BE49-F238E27FC236}">
                  <a16:creationId xmlns:a16="http://schemas.microsoft.com/office/drawing/2014/main" id="{92E9A945-F5CC-4074-AA0D-769C9444EBA3}"/>
                </a:ext>
              </a:extLst>
            </p:cNvPr>
            <p:cNvSpPr/>
            <p:nvPr/>
          </p:nvSpPr>
          <p:spPr>
            <a:xfrm>
              <a:off x="3361050" y="554303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6" name="Arrow: Chevron 745">
              <a:extLst>
                <a:ext uri="{FF2B5EF4-FFF2-40B4-BE49-F238E27FC236}">
                  <a16:creationId xmlns:a16="http://schemas.microsoft.com/office/drawing/2014/main" id="{0ED9116D-1106-4F99-BE78-BE1DBFD582D2}"/>
                </a:ext>
              </a:extLst>
            </p:cNvPr>
            <p:cNvSpPr/>
            <p:nvPr/>
          </p:nvSpPr>
          <p:spPr>
            <a:xfrm>
              <a:off x="3496394" y="554179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7" name="Arrow: Chevron 746">
              <a:extLst>
                <a:ext uri="{FF2B5EF4-FFF2-40B4-BE49-F238E27FC236}">
                  <a16:creationId xmlns:a16="http://schemas.microsoft.com/office/drawing/2014/main" id="{719B4A8E-0724-438A-AB25-B63A14834C2D}"/>
                </a:ext>
              </a:extLst>
            </p:cNvPr>
            <p:cNvSpPr/>
            <p:nvPr/>
          </p:nvSpPr>
          <p:spPr>
            <a:xfrm>
              <a:off x="3633743" y="554179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8" name="Arrow: Chevron 747">
              <a:extLst>
                <a:ext uri="{FF2B5EF4-FFF2-40B4-BE49-F238E27FC236}">
                  <a16:creationId xmlns:a16="http://schemas.microsoft.com/office/drawing/2014/main" id="{C7B7FFB2-A2FE-4FF5-BC9D-B938A2448503}"/>
                </a:ext>
              </a:extLst>
            </p:cNvPr>
            <p:cNvSpPr/>
            <p:nvPr/>
          </p:nvSpPr>
          <p:spPr>
            <a:xfrm>
              <a:off x="3100968" y="5542784"/>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49" name="Arrow: Chevron 748">
              <a:extLst>
                <a:ext uri="{FF2B5EF4-FFF2-40B4-BE49-F238E27FC236}">
                  <a16:creationId xmlns:a16="http://schemas.microsoft.com/office/drawing/2014/main" id="{D2BEEAB2-D0BE-4DAA-9AB4-926653F20E37}"/>
                </a:ext>
              </a:extLst>
            </p:cNvPr>
            <p:cNvSpPr/>
            <p:nvPr/>
          </p:nvSpPr>
          <p:spPr>
            <a:xfrm>
              <a:off x="3891820" y="554303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0" name="Arrow: Chevron 749">
              <a:extLst>
                <a:ext uri="{FF2B5EF4-FFF2-40B4-BE49-F238E27FC236}">
                  <a16:creationId xmlns:a16="http://schemas.microsoft.com/office/drawing/2014/main" id="{A6D1619B-92BC-4DA2-A511-3F146F6AA243}"/>
                </a:ext>
              </a:extLst>
            </p:cNvPr>
            <p:cNvSpPr/>
            <p:nvPr/>
          </p:nvSpPr>
          <p:spPr>
            <a:xfrm>
              <a:off x="4027165" y="554303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1" name="Arrow: Chevron 750">
              <a:extLst>
                <a:ext uri="{FF2B5EF4-FFF2-40B4-BE49-F238E27FC236}">
                  <a16:creationId xmlns:a16="http://schemas.microsoft.com/office/drawing/2014/main" id="{460D356C-E88C-4E6C-8F86-650976FD0068}"/>
                </a:ext>
              </a:extLst>
            </p:cNvPr>
            <p:cNvSpPr/>
            <p:nvPr/>
          </p:nvSpPr>
          <p:spPr>
            <a:xfrm>
              <a:off x="4162509" y="554179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2" name="Arrow: Chevron 751">
              <a:extLst>
                <a:ext uri="{FF2B5EF4-FFF2-40B4-BE49-F238E27FC236}">
                  <a16:creationId xmlns:a16="http://schemas.microsoft.com/office/drawing/2014/main" id="{82D8D623-72CB-4DF7-8125-F8D0687E1CF6}"/>
                </a:ext>
              </a:extLst>
            </p:cNvPr>
            <p:cNvSpPr/>
            <p:nvPr/>
          </p:nvSpPr>
          <p:spPr>
            <a:xfrm>
              <a:off x="4299858" y="554179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3" name="Arrow: Chevron 752">
              <a:extLst>
                <a:ext uri="{FF2B5EF4-FFF2-40B4-BE49-F238E27FC236}">
                  <a16:creationId xmlns:a16="http://schemas.microsoft.com/office/drawing/2014/main" id="{1DE19CF9-8961-4C83-845B-72A0B7AEBB04}"/>
                </a:ext>
              </a:extLst>
            </p:cNvPr>
            <p:cNvSpPr/>
            <p:nvPr/>
          </p:nvSpPr>
          <p:spPr>
            <a:xfrm>
              <a:off x="3767083" y="5542784"/>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4" name="Arrow: Chevron 753">
              <a:extLst>
                <a:ext uri="{FF2B5EF4-FFF2-40B4-BE49-F238E27FC236}">
                  <a16:creationId xmlns:a16="http://schemas.microsoft.com/office/drawing/2014/main" id="{69C47F48-A0B1-491F-AE08-6CE3CF8FB432}"/>
                </a:ext>
              </a:extLst>
            </p:cNvPr>
            <p:cNvSpPr/>
            <p:nvPr/>
          </p:nvSpPr>
          <p:spPr>
            <a:xfrm>
              <a:off x="4577121" y="554241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5" name="Arrow: Chevron 754">
              <a:extLst>
                <a:ext uri="{FF2B5EF4-FFF2-40B4-BE49-F238E27FC236}">
                  <a16:creationId xmlns:a16="http://schemas.microsoft.com/office/drawing/2014/main" id="{7105FA13-5F35-40AE-9F7E-83E4CA265C19}"/>
                </a:ext>
              </a:extLst>
            </p:cNvPr>
            <p:cNvSpPr/>
            <p:nvPr/>
          </p:nvSpPr>
          <p:spPr>
            <a:xfrm>
              <a:off x="4712466" y="554241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6" name="Arrow: Chevron 755">
              <a:extLst>
                <a:ext uri="{FF2B5EF4-FFF2-40B4-BE49-F238E27FC236}">
                  <a16:creationId xmlns:a16="http://schemas.microsoft.com/office/drawing/2014/main" id="{8A11CB04-AE50-45A3-9A53-6FBBA23F82C4}"/>
                </a:ext>
              </a:extLst>
            </p:cNvPr>
            <p:cNvSpPr/>
            <p:nvPr/>
          </p:nvSpPr>
          <p:spPr>
            <a:xfrm>
              <a:off x="4847810" y="554117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7" name="Arrow: Chevron 756">
              <a:extLst>
                <a:ext uri="{FF2B5EF4-FFF2-40B4-BE49-F238E27FC236}">
                  <a16:creationId xmlns:a16="http://schemas.microsoft.com/office/drawing/2014/main" id="{069AC08F-CF12-47FC-943B-0D54803ECC1D}"/>
                </a:ext>
              </a:extLst>
            </p:cNvPr>
            <p:cNvSpPr/>
            <p:nvPr/>
          </p:nvSpPr>
          <p:spPr>
            <a:xfrm>
              <a:off x="4985159" y="554117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8" name="Arrow: Chevron 757">
              <a:extLst>
                <a:ext uri="{FF2B5EF4-FFF2-40B4-BE49-F238E27FC236}">
                  <a16:creationId xmlns:a16="http://schemas.microsoft.com/office/drawing/2014/main" id="{DC5F1EE5-45F5-4C7F-95B2-05DE1FB5255F}"/>
                </a:ext>
              </a:extLst>
            </p:cNvPr>
            <p:cNvSpPr/>
            <p:nvPr/>
          </p:nvSpPr>
          <p:spPr>
            <a:xfrm>
              <a:off x="4452384" y="5542164"/>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59" name="Arrow: Chevron 758">
              <a:extLst>
                <a:ext uri="{FF2B5EF4-FFF2-40B4-BE49-F238E27FC236}">
                  <a16:creationId xmlns:a16="http://schemas.microsoft.com/office/drawing/2014/main" id="{1C6C9971-A4A5-458E-BC02-753FFD748031}"/>
                </a:ext>
              </a:extLst>
            </p:cNvPr>
            <p:cNvSpPr/>
            <p:nvPr/>
          </p:nvSpPr>
          <p:spPr>
            <a:xfrm>
              <a:off x="5243236" y="554241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60" name="Arrow: Chevron 759">
              <a:extLst>
                <a:ext uri="{FF2B5EF4-FFF2-40B4-BE49-F238E27FC236}">
                  <a16:creationId xmlns:a16="http://schemas.microsoft.com/office/drawing/2014/main" id="{CF268183-92C4-40EE-A370-615D6BD516C3}"/>
                </a:ext>
              </a:extLst>
            </p:cNvPr>
            <p:cNvSpPr/>
            <p:nvPr/>
          </p:nvSpPr>
          <p:spPr>
            <a:xfrm>
              <a:off x="5378581" y="554241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61" name="Arrow: Chevron 760">
              <a:extLst>
                <a:ext uri="{FF2B5EF4-FFF2-40B4-BE49-F238E27FC236}">
                  <a16:creationId xmlns:a16="http://schemas.microsoft.com/office/drawing/2014/main" id="{00540359-08D9-43BD-95EB-58D5FC66F0CD}"/>
                </a:ext>
              </a:extLst>
            </p:cNvPr>
            <p:cNvSpPr/>
            <p:nvPr/>
          </p:nvSpPr>
          <p:spPr>
            <a:xfrm>
              <a:off x="5513925" y="554117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62" name="Arrow: Chevron 761">
              <a:extLst>
                <a:ext uri="{FF2B5EF4-FFF2-40B4-BE49-F238E27FC236}">
                  <a16:creationId xmlns:a16="http://schemas.microsoft.com/office/drawing/2014/main" id="{6DB0EA79-4FB3-42F1-993C-1C7EF9417F18}"/>
                </a:ext>
              </a:extLst>
            </p:cNvPr>
            <p:cNvSpPr/>
            <p:nvPr/>
          </p:nvSpPr>
          <p:spPr>
            <a:xfrm>
              <a:off x="5651274" y="554117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63" name="Arrow: Chevron 762">
              <a:extLst>
                <a:ext uri="{FF2B5EF4-FFF2-40B4-BE49-F238E27FC236}">
                  <a16:creationId xmlns:a16="http://schemas.microsoft.com/office/drawing/2014/main" id="{5178EE41-EDD1-42CD-926B-FB53A435A404}"/>
                </a:ext>
              </a:extLst>
            </p:cNvPr>
            <p:cNvSpPr/>
            <p:nvPr/>
          </p:nvSpPr>
          <p:spPr>
            <a:xfrm>
              <a:off x="5118499" y="5542164"/>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grpSp>
      <p:cxnSp>
        <p:nvCxnSpPr>
          <p:cNvPr id="503" name="Straight Connector 502">
            <a:extLst>
              <a:ext uri="{FF2B5EF4-FFF2-40B4-BE49-F238E27FC236}">
                <a16:creationId xmlns:a16="http://schemas.microsoft.com/office/drawing/2014/main" id="{EBC89295-69ED-436F-A7B2-59F290C9610C}"/>
              </a:ext>
            </a:extLst>
          </p:cNvPr>
          <p:cNvCxnSpPr>
            <a:cxnSpLocks/>
          </p:cNvCxnSpPr>
          <p:nvPr/>
        </p:nvCxnSpPr>
        <p:spPr>
          <a:xfrm flipH="1">
            <a:off x="3406988" y="4177197"/>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6D071F06-BE44-49BF-BDA9-B74CA0537850}"/>
              </a:ext>
            </a:extLst>
          </p:cNvPr>
          <p:cNvCxnSpPr>
            <a:cxnSpLocks/>
          </p:cNvCxnSpPr>
          <p:nvPr/>
        </p:nvCxnSpPr>
        <p:spPr>
          <a:xfrm flipH="1">
            <a:off x="3615986" y="3933348"/>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05" name="Straight Connector 504">
            <a:extLst>
              <a:ext uri="{FF2B5EF4-FFF2-40B4-BE49-F238E27FC236}">
                <a16:creationId xmlns:a16="http://schemas.microsoft.com/office/drawing/2014/main" id="{9730F65A-E89A-4C0F-807A-757118BA2A1F}"/>
              </a:ext>
            </a:extLst>
          </p:cNvPr>
          <p:cNvCxnSpPr>
            <a:cxnSpLocks/>
          </p:cNvCxnSpPr>
          <p:nvPr/>
        </p:nvCxnSpPr>
        <p:spPr>
          <a:xfrm flipH="1">
            <a:off x="4126381" y="3298376"/>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6" name="TextBox 505">
                <a:extLst>
                  <a:ext uri="{FF2B5EF4-FFF2-40B4-BE49-F238E27FC236}">
                    <a16:creationId xmlns:a16="http://schemas.microsoft.com/office/drawing/2014/main" id="{FC62DC90-D73D-42A0-B6FA-4A7E839C5A91}"/>
                  </a:ext>
                </a:extLst>
              </p:cNvPr>
              <p:cNvSpPr txBox="1"/>
              <p:nvPr/>
            </p:nvSpPr>
            <p:spPr>
              <a:xfrm>
                <a:off x="9079723" y="4293469"/>
                <a:ext cx="1613840"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oMath>
                </a14:m>
                <a:r>
                  <a:rPr lang="en-US" sz="2000" dirty="0"/>
                  <a:t>, Horizontal</a:t>
                </a:r>
              </a:p>
            </p:txBody>
          </p:sp>
        </mc:Choice>
        <mc:Fallback xmlns="">
          <p:sp>
            <p:nvSpPr>
              <p:cNvPr id="506" name="TextBox 505">
                <a:extLst>
                  <a:ext uri="{FF2B5EF4-FFF2-40B4-BE49-F238E27FC236}">
                    <a16:creationId xmlns:a16="http://schemas.microsoft.com/office/drawing/2014/main" id="{FC62DC90-D73D-42A0-B6FA-4A7E839C5A91}"/>
                  </a:ext>
                </a:extLst>
              </p:cNvPr>
              <p:cNvSpPr txBox="1">
                <a:spLocks noRot="1" noChangeAspect="1" noMove="1" noResize="1" noEditPoints="1" noAdjustHandles="1" noChangeArrowheads="1" noChangeShapeType="1" noTextEdit="1"/>
              </p:cNvSpPr>
              <p:nvPr/>
            </p:nvSpPr>
            <p:spPr>
              <a:xfrm>
                <a:off x="9079723" y="4293469"/>
                <a:ext cx="1613840" cy="307777"/>
              </a:xfrm>
              <a:prstGeom prst="rect">
                <a:avLst/>
              </a:prstGeom>
              <a:blipFill>
                <a:blip r:embed="rId3"/>
                <a:stretch>
                  <a:fillRect l="-5283" t="-25490" r="-9434" b="-49020"/>
                </a:stretch>
              </a:blipFill>
            </p:spPr>
            <p:txBody>
              <a:bodyPr/>
              <a:lstStyle/>
              <a:p>
                <a:r>
                  <a:rPr lang="en-US">
                    <a:noFill/>
                  </a:rPr>
                  <a:t> </a:t>
                </a:r>
              </a:p>
            </p:txBody>
          </p:sp>
        </mc:Fallback>
      </mc:AlternateContent>
      <p:cxnSp>
        <p:nvCxnSpPr>
          <p:cNvPr id="507" name="Straight Connector 506">
            <a:extLst>
              <a:ext uri="{FF2B5EF4-FFF2-40B4-BE49-F238E27FC236}">
                <a16:creationId xmlns:a16="http://schemas.microsoft.com/office/drawing/2014/main" id="{51917AD0-0EF2-425D-97F3-3B47FD683EBF}"/>
              </a:ext>
            </a:extLst>
          </p:cNvPr>
          <p:cNvCxnSpPr>
            <a:cxnSpLocks/>
          </p:cNvCxnSpPr>
          <p:nvPr/>
        </p:nvCxnSpPr>
        <p:spPr>
          <a:xfrm flipH="1">
            <a:off x="3765724" y="3710942"/>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B4CC6E97-C84E-4654-A49A-D54DBC29BFFB}"/>
              </a:ext>
            </a:extLst>
          </p:cNvPr>
          <p:cNvCxnSpPr>
            <a:cxnSpLocks/>
          </p:cNvCxnSpPr>
          <p:nvPr/>
        </p:nvCxnSpPr>
        <p:spPr>
          <a:xfrm flipH="1">
            <a:off x="3952899" y="3495684"/>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grpSp>
        <p:nvGrpSpPr>
          <p:cNvPr id="509" name="Group 508">
            <a:extLst>
              <a:ext uri="{FF2B5EF4-FFF2-40B4-BE49-F238E27FC236}">
                <a16:creationId xmlns:a16="http://schemas.microsoft.com/office/drawing/2014/main" id="{72241A3F-D823-41C5-AE65-F6EDD79542CD}"/>
              </a:ext>
            </a:extLst>
          </p:cNvPr>
          <p:cNvGrpSpPr/>
          <p:nvPr/>
        </p:nvGrpSpPr>
        <p:grpSpPr>
          <a:xfrm>
            <a:off x="3864958" y="3751377"/>
            <a:ext cx="4128466" cy="137320"/>
            <a:chOff x="3100968" y="5541173"/>
            <a:chExt cx="2636332" cy="87689"/>
          </a:xfrm>
          <a:solidFill>
            <a:srgbClr val="FF0000"/>
          </a:solidFill>
        </p:grpSpPr>
        <p:sp>
          <p:nvSpPr>
            <p:cNvPr id="724" name="Arrow: Chevron 723">
              <a:extLst>
                <a:ext uri="{FF2B5EF4-FFF2-40B4-BE49-F238E27FC236}">
                  <a16:creationId xmlns:a16="http://schemas.microsoft.com/office/drawing/2014/main" id="{DC11B368-6FA2-4F85-864F-36A92C296347}"/>
                </a:ext>
              </a:extLst>
            </p:cNvPr>
            <p:cNvSpPr/>
            <p:nvPr/>
          </p:nvSpPr>
          <p:spPr>
            <a:xfrm>
              <a:off x="3225705" y="554303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5" name="Arrow: Chevron 724">
              <a:extLst>
                <a:ext uri="{FF2B5EF4-FFF2-40B4-BE49-F238E27FC236}">
                  <a16:creationId xmlns:a16="http://schemas.microsoft.com/office/drawing/2014/main" id="{2F2B2109-126C-4498-BC46-6DBA0805E6EC}"/>
                </a:ext>
              </a:extLst>
            </p:cNvPr>
            <p:cNvSpPr/>
            <p:nvPr/>
          </p:nvSpPr>
          <p:spPr>
            <a:xfrm>
              <a:off x="3361050" y="554303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6" name="Arrow: Chevron 725">
              <a:extLst>
                <a:ext uri="{FF2B5EF4-FFF2-40B4-BE49-F238E27FC236}">
                  <a16:creationId xmlns:a16="http://schemas.microsoft.com/office/drawing/2014/main" id="{B926447E-828F-43D1-8949-01F70D4B7803}"/>
                </a:ext>
              </a:extLst>
            </p:cNvPr>
            <p:cNvSpPr/>
            <p:nvPr/>
          </p:nvSpPr>
          <p:spPr>
            <a:xfrm>
              <a:off x="3496394" y="554179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7" name="Arrow: Chevron 726">
              <a:extLst>
                <a:ext uri="{FF2B5EF4-FFF2-40B4-BE49-F238E27FC236}">
                  <a16:creationId xmlns:a16="http://schemas.microsoft.com/office/drawing/2014/main" id="{72F095EC-D159-4388-9788-0A7161BACCD7}"/>
                </a:ext>
              </a:extLst>
            </p:cNvPr>
            <p:cNvSpPr/>
            <p:nvPr/>
          </p:nvSpPr>
          <p:spPr>
            <a:xfrm>
              <a:off x="3633743" y="554179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8" name="Arrow: Chevron 727">
              <a:extLst>
                <a:ext uri="{FF2B5EF4-FFF2-40B4-BE49-F238E27FC236}">
                  <a16:creationId xmlns:a16="http://schemas.microsoft.com/office/drawing/2014/main" id="{BF5E6D3E-DBA9-4BC0-ABF0-AD80EFD6F19D}"/>
                </a:ext>
              </a:extLst>
            </p:cNvPr>
            <p:cNvSpPr/>
            <p:nvPr/>
          </p:nvSpPr>
          <p:spPr>
            <a:xfrm>
              <a:off x="3100968" y="5542784"/>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9" name="Arrow: Chevron 728">
              <a:extLst>
                <a:ext uri="{FF2B5EF4-FFF2-40B4-BE49-F238E27FC236}">
                  <a16:creationId xmlns:a16="http://schemas.microsoft.com/office/drawing/2014/main" id="{B45B95DE-EBB7-48F8-82B7-4898356970B6}"/>
                </a:ext>
              </a:extLst>
            </p:cNvPr>
            <p:cNvSpPr/>
            <p:nvPr/>
          </p:nvSpPr>
          <p:spPr>
            <a:xfrm>
              <a:off x="3891820" y="554303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0" name="Arrow: Chevron 729">
              <a:extLst>
                <a:ext uri="{FF2B5EF4-FFF2-40B4-BE49-F238E27FC236}">
                  <a16:creationId xmlns:a16="http://schemas.microsoft.com/office/drawing/2014/main" id="{17890C61-14EF-4C2D-99AC-6DD52CF47EE1}"/>
                </a:ext>
              </a:extLst>
            </p:cNvPr>
            <p:cNvSpPr/>
            <p:nvPr/>
          </p:nvSpPr>
          <p:spPr>
            <a:xfrm>
              <a:off x="4027165" y="554303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1" name="Arrow: Chevron 730">
              <a:extLst>
                <a:ext uri="{FF2B5EF4-FFF2-40B4-BE49-F238E27FC236}">
                  <a16:creationId xmlns:a16="http://schemas.microsoft.com/office/drawing/2014/main" id="{082BD137-83A8-4E25-97A4-8EA4312937F8}"/>
                </a:ext>
              </a:extLst>
            </p:cNvPr>
            <p:cNvSpPr/>
            <p:nvPr/>
          </p:nvSpPr>
          <p:spPr>
            <a:xfrm>
              <a:off x="4162509" y="554179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2" name="Arrow: Chevron 731">
              <a:extLst>
                <a:ext uri="{FF2B5EF4-FFF2-40B4-BE49-F238E27FC236}">
                  <a16:creationId xmlns:a16="http://schemas.microsoft.com/office/drawing/2014/main" id="{B055AF27-E660-4BF5-95B6-08DA2DFE8B38}"/>
                </a:ext>
              </a:extLst>
            </p:cNvPr>
            <p:cNvSpPr/>
            <p:nvPr/>
          </p:nvSpPr>
          <p:spPr>
            <a:xfrm>
              <a:off x="4299858" y="554179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3" name="Arrow: Chevron 732">
              <a:extLst>
                <a:ext uri="{FF2B5EF4-FFF2-40B4-BE49-F238E27FC236}">
                  <a16:creationId xmlns:a16="http://schemas.microsoft.com/office/drawing/2014/main" id="{644EE4FA-1790-420C-8B1C-75D4FFDA1F84}"/>
                </a:ext>
              </a:extLst>
            </p:cNvPr>
            <p:cNvSpPr/>
            <p:nvPr/>
          </p:nvSpPr>
          <p:spPr>
            <a:xfrm>
              <a:off x="3767083" y="5542784"/>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4" name="Arrow: Chevron 733">
              <a:extLst>
                <a:ext uri="{FF2B5EF4-FFF2-40B4-BE49-F238E27FC236}">
                  <a16:creationId xmlns:a16="http://schemas.microsoft.com/office/drawing/2014/main" id="{D42BD9B6-C2C8-4140-AE23-8C0C24733294}"/>
                </a:ext>
              </a:extLst>
            </p:cNvPr>
            <p:cNvSpPr/>
            <p:nvPr/>
          </p:nvSpPr>
          <p:spPr>
            <a:xfrm>
              <a:off x="4577121" y="554241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5" name="Arrow: Chevron 734">
              <a:extLst>
                <a:ext uri="{FF2B5EF4-FFF2-40B4-BE49-F238E27FC236}">
                  <a16:creationId xmlns:a16="http://schemas.microsoft.com/office/drawing/2014/main" id="{CB23CC0D-1989-4FBC-83C5-FFDB2AFEA9B1}"/>
                </a:ext>
              </a:extLst>
            </p:cNvPr>
            <p:cNvSpPr/>
            <p:nvPr/>
          </p:nvSpPr>
          <p:spPr>
            <a:xfrm>
              <a:off x="4712466" y="554241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Arrow: Chevron 735">
              <a:extLst>
                <a:ext uri="{FF2B5EF4-FFF2-40B4-BE49-F238E27FC236}">
                  <a16:creationId xmlns:a16="http://schemas.microsoft.com/office/drawing/2014/main" id="{ED88443A-A84F-4E1D-A525-4E46C5CD6336}"/>
                </a:ext>
              </a:extLst>
            </p:cNvPr>
            <p:cNvSpPr/>
            <p:nvPr/>
          </p:nvSpPr>
          <p:spPr>
            <a:xfrm>
              <a:off x="4847810" y="554117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7" name="Arrow: Chevron 736">
              <a:extLst>
                <a:ext uri="{FF2B5EF4-FFF2-40B4-BE49-F238E27FC236}">
                  <a16:creationId xmlns:a16="http://schemas.microsoft.com/office/drawing/2014/main" id="{8CEFC8A0-9638-4175-8055-8549F01051B8}"/>
                </a:ext>
              </a:extLst>
            </p:cNvPr>
            <p:cNvSpPr/>
            <p:nvPr/>
          </p:nvSpPr>
          <p:spPr>
            <a:xfrm>
              <a:off x="4985159" y="554117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8" name="Arrow: Chevron 737">
              <a:extLst>
                <a:ext uri="{FF2B5EF4-FFF2-40B4-BE49-F238E27FC236}">
                  <a16:creationId xmlns:a16="http://schemas.microsoft.com/office/drawing/2014/main" id="{B541D9AE-D428-4320-90D8-E4956135C434}"/>
                </a:ext>
              </a:extLst>
            </p:cNvPr>
            <p:cNvSpPr/>
            <p:nvPr/>
          </p:nvSpPr>
          <p:spPr>
            <a:xfrm>
              <a:off x="4452384" y="5542164"/>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9" name="Arrow: Chevron 738">
              <a:extLst>
                <a:ext uri="{FF2B5EF4-FFF2-40B4-BE49-F238E27FC236}">
                  <a16:creationId xmlns:a16="http://schemas.microsoft.com/office/drawing/2014/main" id="{21802798-6CA1-4CA8-AA71-400E2AF68AE6}"/>
                </a:ext>
              </a:extLst>
            </p:cNvPr>
            <p:cNvSpPr/>
            <p:nvPr/>
          </p:nvSpPr>
          <p:spPr>
            <a:xfrm>
              <a:off x="5243236" y="554241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0" name="Arrow: Chevron 739">
              <a:extLst>
                <a:ext uri="{FF2B5EF4-FFF2-40B4-BE49-F238E27FC236}">
                  <a16:creationId xmlns:a16="http://schemas.microsoft.com/office/drawing/2014/main" id="{5096E437-2FA2-4C15-8CD6-F02C0A4FB793}"/>
                </a:ext>
              </a:extLst>
            </p:cNvPr>
            <p:cNvSpPr/>
            <p:nvPr/>
          </p:nvSpPr>
          <p:spPr>
            <a:xfrm>
              <a:off x="5378581" y="554241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1" name="Arrow: Chevron 740">
              <a:extLst>
                <a:ext uri="{FF2B5EF4-FFF2-40B4-BE49-F238E27FC236}">
                  <a16:creationId xmlns:a16="http://schemas.microsoft.com/office/drawing/2014/main" id="{807CFA6A-6145-48D8-81FA-FD620014551A}"/>
                </a:ext>
              </a:extLst>
            </p:cNvPr>
            <p:cNvSpPr/>
            <p:nvPr/>
          </p:nvSpPr>
          <p:spPr>
            <a:xfrm>
              <a:off x="5513925" y="554117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2" name="Arrow: Chevron 741">
              <a:extLst>
                <a:ext uri="{FF2B5EF4-FFF2-40B4-BE49-F238E27FC236}">
                  <a16:creationId xmlns:a16="http://schemas.microsoft.com/office/drawing/2014/main" id="{F5264825-FF5E-4D59-B51C-4E6B4F5C9483}"/>
                </a:ext>
              </a:extLst>
            </p:cNvPr>
            <p:cNvSpPr/>
            <p:nvPr/>
          </p:nvSpPr>
          <p:spPr>
            <a:xfrm>
              <a:off x="5651274" y="5541173"/>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Arrow: Chevron 742">
              <a:extLst>
                <a:ext uri="{FF2B5EF4-FFF2-40B4-BE49-F238E27FC236}">
                  <a16:creationId xmlns:a16="http://schemas.microsoft.com/office/drawing/2014/main" id="{756F199A-01D2-4CB3-A6B1-B775CFAABCC3}"/>
                </a:ext>
              </a:extLst>
            </p:cNvPr>
            <p:cNvSpPr/>
            <p:nvPr/>
          </p:nvSpPr>
          <p:spPr>
            <a:xfrm>
              <a:off x="5118499" y="5542164"/>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0" name="Group 509">
            <a:extLst>
              <a:ext uri="{FF2B5EF4-FFF2-40B4-BE49-F238E27FC236}">
                <a16:creationId xmlns:a16="http://schemas.microsoft.com/office/drawing/2014/main" id="{D25DB823-E8F8-4BAC-BCC1-09362DCB8148}"/>
              </a:ext>
            </a:extLst>
          </p:cNvPr>
          <p:cNvGrpSpPr/>
          <p:nvPr/>
        </p:nvGrpSpPr>
        <p:grpSpPr>
          <a:xfrm>
            <a:off x="3395653" y="4391876"/>
            <a:ext cx="513198" cy="624583"/>
            <a:chOff x="1431065" y="5768271"/>
            <a:chExt cx="327715" cy="398843"/>
          </a:xfrm>
          <a:solidFill>
            <a:srgbClr val="FF0000"/>
          </a:solidFill>
        </p:grpSpPr>
        <p:sp>
          <p:nvSpPr>
            <p:cNvPr id="720" name="Arrow: Chevron 719">
              <a:extLst>
                <a:ext uri="{FF2B5EF4-FFF2-40B4-BE49-F238E27FC236}">
                  <a16:creationId xmlns:a16="http://schemas.microsoft.com/office/drawing/2014/main" id="{8E291210-CA47-45AE-A550-E937C615A6D2}"/>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1" name="Arrow: Chevron 720">
              <a:extLst>
                <a:ext uri="{FF2B5EF4-FFF2-40B4-BE49-F238E27FC236}">
                  <a16:creationId xmlns:a16="http://schemas.microsoft.com/office/drawing/2014/main" id="{17A2C9F5-68F8-4979-9374-BE6A1FDEA9C4}"/>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2" name="Arrow: Chevron 721">
              <a:extLst>
                <a:ext uri="{FF2B5EF4-FFF2-40B4-BE49-F238E27FC236}">
                  <a16:creationId xmlns:a16="http://schemas.microsoft.com/office/drawing/2014/main" id="{C9F34A8B-2294-4416-B2AE-DDA55AFBD46C}"/>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3" name="Arrow: Chevron 722">
              <a:extLst>
                <a:ext uri="{FF2B5EF4-FFF2-40B4-BE49-F238E27FC236}">
                  <a16:creationId xmlns:a16="http://schemas.microsoft.com/office/drawing/2014/main" id="{9E2743DD-C255-4D2E-A267-6F44E6E8BA9D}"/>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6" name="Group 825">
            <a:extLst>
              <a:ext uri="{FF2B5EF4-FFF2-40B4-BE49-F238E27FC236}">
                <a16:creationId xmlns:a16="http://schemas.microsoft.com/office/drawing/2014/main" id="{E11777BD-8E1F-4503-8498-58DA4D9D744D}"/>
              </a:ext>
            </a:extLst>
          </p:cNvPr>
          <p:cNvGrpSpPr/>
          <p:nvPr/>
        </p:nvGrpSpPr>
        <p:grpSpPr>
          <a:xfrm>
            <a:off x="4277272" y="3322765"/>
            <a:ext cx="4128466" cy="137320"/>
            <a:chOff x="4277272" y="3322765"/>
            <a:chExt cx="4128466" cy="137320"/>
          </a:xfrm>
          <a:solidFill>
            <a:srgbClr val="FF0000"/>
          </a:solidFill>
        </p:grpSpPr>
        <p:sp>
          <p:nvSpPr>
            <p:cNvPr id="700" name="Arrow: Chevron 699">
              <a:extLst>
                <a:ext uri="{FF2B5EF4-FFF2-40B4-BE49-F238E27FC236}">
                  <a16:creationId xmlns:a16="http://schemas.microsoft.com/office/drawing/2014/main" id="{875ADDCF-9D42-46BE-B4BD-ECDFF320C4E3}"/>
                </a:ext>
              </a:extLst>
            </p:cNvPr>
            <p:cNvSpPr/>
            <p:nvPr/>
          </p:nvSpPr>
          <p:spPr>
            <a:xfrm>
              <a:off x="4472608" y="3325676"/>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Arrow: Chevron 700">
              <a:extLst>
                <a:ext uri="{FF2B5EF4-FFF2-40B4-BE49-F238E27FC236}">
                  <a16:creationId xmlns:a16="http://schemas.microsoft.com/office/drawing/2014/main" id="{D3D6A0B1-97E4-496E-9CD9-ED5EBE49D447}"/>
                </a:ext>
              </a:extLst>
            </p:cNvPr>
            <p:cNvSpPr/>
            <p:nvPr/>
          </p:nvSpPr>
          <p:spPr>
            <a:xfrm>
              <a:off x="4684557" y="3325676"/>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2" name="Arrow: Chevron 701">
              <a:extLst>
                <a:ext uri="{FF2B5EF4-FFF2-40B4-BE49-F238E27FC236}">
                  <a16:creationId xmlns:a16="http://schemas.microsoft.com/office/drawing/2014/main" id="{0700CA05-9EC6-4074-9F85-E0376BBC9ECB}"/>
                </a:ext>
              </a:extLst>
            </p:cNvPr>
            <p:cNvSpPr/>
            <p:nvPr/>
          </p:nvSpPr>
          <p:spPr>
            <a:xfrm>
              <a:off x="4896504" y="3323736"/>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Arrow: Chevron 702">
              <a:extLst>
                <a:ext uri="{FF2B5EF4-FFF2-40B4-BE49-F238E27FC236}">
                  <a16:creationId xmlns:a16="http://schemas.microsoft.com/office/drawing/2014/main" id="{A712E522-31C0-4B1F-A5B5-0B579988BEE9}"/>
                </a:ext>
              </a:extLst>
            </p:cNvPr>
            <p:cNvSpPr/>
            <p:nvPr/>
          </p:nvSpPr>
          <p:spPr>
            <a:xfrm>
              <a:off x="5111591" y="3323736"/>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4" name="Arrow: Chevron 703">
              <a:extLst>
                <a:ext uri="{FF2B5EF4-FFF2-40B4-BE49-F238E27FC236}">
                  <a16:creationId xmlns:a16="http://schemas.microsoft.com/office/drawing/2014/main" id="{E281DA0C-EA6E-4660-A8FA-187694988F5E}"/>
                </a:ext>
              </a:extLst>
            </p:cNvPr>
            <p:cNvSpPr/>
            <p:nvPr/>
          </p:nvSpPr>
          <p:spPr>
            <a:xfrm>
              <a:off x="4277272" y="3325288"/>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Arrow: Chevron 704">
              <a:extLst>
                <a:ext uri="{FF2B5EF4-FFF2-40B4-BE49-F238E27FC236}">
                  <a16:creationId xmlns:a16="http://schemas.microsoft.com/office/drawing/2014/main" id="{3BD4D30D-0C9F-4BE8-87E5-806EE21C8A8D}"/>
                </a:ext>
              </a:extLst>
            </p:cNvPr>
            <p:cNvSpPr/>
            <p:nvPr/>
          </p:nvSpPr>
          <p:spPr>
            <a:xfrm>
              <a:off x="5515737" y="3325676"/>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6" name="Arrow: Chevron 705">
              <a:extLst>
                <a:ext uri="{FF2B5EF4-FFF2-40B4-BE49-F238E27FC236}">
                  <a16:creationId xmlns:a16="http://schemas.microsoft.com/office/drawing/2014/main" id="{EECBD775-DC04-4B61-9B0C-2D39281D864F}"/>
                </a:ext>
              </a:extLst>
            </p:cNvPr>
            <p:cNvSpPr/>
            <p:nvPr/>
          </p:nvSpPr>
          <p:spPr>
            <a:xfrm>
              <a:off x="5727686" y="3325676"/>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7" name="Arrow: Chevron 706">
              <a:extLst>
                <a:ext uri="{FF2B5EF4-FFF2-40B4-BE49-F238E27FC236}">
                  <a16:creationId xmlns:a16="http://schemas.microsoft.com/office/drawing/2014/main" id="{CF25510C-F775-47AE-B941-2D2FAB264A67}"/>
                </a:ext>
              </a:extLst>
            </p:cNvPr>
            <p:cNvSpPr/>
            <p:nvPr/>
          </p:nvSpPr>
          <p:spPr>
            <a:xfrm>
              <a:off x="5939633" y="3323736"/>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8" name="Arrow: Chevron 707">
              <a:extLst>
                <a:ext uri="{FF2B5EF4-FFF2-40B4-BE49-F238E27FC236}">
                  <a16:creationId xmlns:a16="http://schemas.microsoft.com/office/drawing/2014/main" id="{DC78EABB-E80C-4F13-AC90-AD98D9C95962}"/>
                </a:ext>
              </a:extLst>
            </p:cNvPr>
            <p:cNvSpPr/>
            <p:nvPr/>
          </p:nvSpPr>
          <p:spPr>
            <a:xfrm>
              <a:off x="6154720" y="3323736"/>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9" name="Arrow: Chevron 708">
              <a:extLst>
                <a:ext uri="{FF2B5EF4-FFF2-40B4-BE49-F238E27FC236}">
                  <a16:creationId xmlns:a16="http://schemas.microsoft.com/office/drawing/2014/main" id="{B574BCF8-BB38-452A-AD78-82EC0F26236B}"/>
                </a:ext>
              </a:extLst>
            </p:cNvPr>
            <p:cNvSpPr/>
            <p:nvPr/>
          </p:nvSpPr>
          <p:spPr>
            <a:xfrm>
              <a:off x="5320400" y="3325288"/>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0" name="Arrow: Chevron 709">
              <a:extLst>
                <a:ext uri="{FF2B5EF4-FFF2-40B4-BE49-F238E27FC236}">
                  <a16:creationId xmlns:a16="http://schemas.microsoft.com/office/drawing/2014/main" id="{FC0FDADA-651B-4386-9593-A0DC69A357A5}"/>
                </a:ext>
              </a:extLst>
            </p:cNvPr>
            <p:cNvSpPr/>
            <p:nvPr/>
          </p:nvSpPr>
          <p:spPr>
            <a:xfrm>
              <a:off x="6588910" y="3324705"/>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1" name="Arrow: Chevron 710">
              <a:extLst>
                <a:ext uri="{FF2B5EF4-FFF2-40B4-BE49-F238E27FC236}">
                  <a16:creationId xmlns:a16="http://schemas.microsoft.com/office/drawing/2014/main" id="{61984426-AAB4-4051-A22E-F92D12D80ADB}"/>
                </a:ext>
              </a:extLst>
            </p:cNvPr>
            <p:cNvSpPr/>
            <p:nvPr/>
          </p:nvSpPr>
          <p:spPr>
            <a:xfrm>
              <a:off x="6800859" y="3324705"/>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2" name="Arrow: Chevron 711">
              <a:extLst>
                <a:ext uri="{FF2B5EF4-FFF2-40B4-BE49-F238E27FC236}">
                  <a16:creationId xmlns:a16="http://schemas.microsoft.com/office/drawing/2014/main" id="{CCDDD0B9-DE37-4DEB-83C0-9CB2FDBD4A67}"/>
                </a:ext>
              </a:extLst>
            </p:cNvPr>
            <p:cNvSpPr/>
            <p:nvPr/>
          </p:nvSpPr>
          <p:spPr>
            <a:xfrm>
              <a:off x="7012806" y="3322765"/>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3" name="Arrow: Chevron 712">
              <a:extLst>
                <a:ext uri="{FF2B5EF4-FFF2-40B4-BE49-F238E27FC236}">
                  <a16:creationId xmlns:a16="http://schemas.microsoft.com/office/drawing/2014/main" id="{DACAB351-3FF4-458F-B512-565BBF19E857}"/>
                </a:ext>
              </a:extLst>
            </p:cNvPr>
            <p:cNvSpPr/>
            <p:nvPr/>
          </p:nvSpPr>
          <p:spPr>
            <a:xfrm>
              <a:off x="7227893" y="3322765"/>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4" name="Arrow: Chevron 713">
              <a:extLst>
                <a:ext uri="{FF2B5EF4-FFF2-40B4-BE49-F238E27FC236}">
                  <a16:creationId xmlns:a16="http://schemas.microsoft.com/office/drawing/2014/main" id="{A87E0DE8-0FA5-4F31-951C-67DDB863604B}"/>
                </a:ext>
              </a:extLst>
            </p:cNvPr>
            <p:cNvSpPr/>
            <p:nvPr/>
          </p:nvSpPr>
          <p:spPr>
            <a:xfrm>
              <a:off x="6393574" y="3324317"/>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Arrow: Chevron 714">
              <a:extLst>
                <a:ext uri="{FF2B5EF4-FFF2-40B4-BE49-F238E27FC236}">
                  <a16:creationId xmlns:a16="http://schemas.microsoft.com/office/drawing/2014/main" id="{BFF8345D-FF72-424F-8DB5-E1F55E145092}"/>
                </a:ext>
              </a:extLst>
            </p:cNvPr>
            <p:cNvSpPr/>
            <p:nvPr/>
          </p:nvSpPr>
          <p:spPr>
            <a:xfrm>
              <a:off x="7632039" y="3324705"/>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6" name="Arrow: Chevron 715">
              <a:extLst>
                <a:ext uri="{FF2B5EF4-FFF2-40B4-BE49-F238E27FC236}">
                  <a16:creationId xmlns:a16="http://schemas.microsoft.com/office/drawing/2014/main" id="{FCAB36BA-CDE8-4140-B770-2472E4FB4B09}"/>
                </a:ext>
              </a:extLst>
            </p:cNvPr>
            <p:cNvSpPr/>
            <p:nvPr/>
          </p:nvSpPr>
          <p:spPr>
            <a:xfrm>
              <a:off x="7843988" y="3324705"/>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7" name="Arrow: Chevron 716">
              <a:extLst>
                <a:ext uri="{FF2B5EF4-FFF2-40B4-BE49-F238E27FC236}">
                  <a16:creationId xmlns:a16="http://schemas.microsoft.com/office/drawing/2014/main" id="{13EF2A7B-0252-4E34-8D52-541D8517F4AE}"/>
                </a:ext>
              </a:extLst>
            </p:cNvPr>
            <p:cNvSpPr/>
            <p:nvPr/>
          </p:nvSpPr>
          <p:spPr>
            <a:xfrm>
              <a:off x="8055935" y="3322765"/>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8" name="Arrow: Chevron 717">
              <a:extLst>
                <a:ext uri="{FF2B5EF4-FFF2-40B4-BE49-F238E27FC236}">
                  <a16:creationId xmlns:a16="http://schemas.microsoft.com/office/drawing/2014/main" id="{416E2639-CAAD-4A2D-95DC-94E55DC587E8}"/>
                </a:ext>
              </a:extLst>
            </p:cNvPr>
            <p:cNvSpPr/>
            <p:nvPr/>
          </p:nvSpPr>
          <p:spPr>
            <a:xfrm>
              <a:off x="8271022" y="3322765"/>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9" name="Arrow: Chevron 718">
              <a:extLst>
                <a:ext uri="{FF2B5EF4-FFF2-40B4-BE49-F238E27FC236}">
                  <a16:creationId xmlns:a16="http://schemas.microsoft.com/office/drawing/2014/main" id="{972ED4C5-57D9-40D4-870F-D2E01B16FC61}"/>
                </a:ext>
              </a:extLst>
            </p:cNvPr>
            <p:cNvSpPr/>
            <p:nvPr/>
          </p:nvSpPr>
          <p:spPr>
            <a:xfrm>
              <a:off x="7436702" y="3324317"/>
              <a:ext cx="134716" cy="134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7" name="Group 826">
            <a:extLst>
              <a:ext uri="{FF2B5EF4-FFF2-40B4-BE49-F238E27FC236}">
                <a16:creationId xmlns:a16="http://schemas.microsoft.com/office/drawing/2014/main" id="{9D6F085B-5187-44B4-A0B1-73F98AB2B177}"/>
              </a:ext>
            </a:extLst>
          </p:cNvPr>
          <p:cNvGrpSpPr/>
          <p:nvPr/>
        </p:nvGrpSpPr>
        <p:grpSpPr>
          <a:xfrm>
            <a:off x="4018301" y="3536311"/>
            <a:ext cx="4128466" cy="137320"/>
            <a:chOff x="4018301" y="3536311"/>
            <a:chExt cx="4128466" cy="137320"/>
          </a:xfrm>
        </p:grpSpPr>
        <p:sp>
          <p:nvSpPr>
            <p:cNvPr id="765" name="Arrow: Chevron 764">
              <a:extLst>
                <a:ext uri="{FF2B5EF4-FFF2-40B4-BE49-F238E27FC236}">
                  <a16:creationId xmlns:a16="http://schemas.microsoft.com/office/drawing/2014/main" id="{1A2A3245-777A-478F-BD3F-DA676F32A85C}"/>
                </a:ext>
              </a:extLst>
            </p:cNvPr>
            <p:cNvSpPr/>
            <p:nvPr/>
          </p:nvSpPr>
          <p:spPr>
            <a:xfrm>
              <a:off x="4213638" y="353922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6" name="Arrow: Chevron 765">
              <a:extLst>
                <a:ext uri="{FF2B5EF4-FFF2-40B4-BE49-F238E27FC236}">
                  <a16:creationId xmlns:a16="http://schemas.microsoft.com/office/drawing/2014/main" id="{00049A86-88E2-49A5-9596-EBBCEB3225FF}"/>
                </a:ext>
              </a:extLst>
            </p:cNvPr>
            <p:cNvSpPr/>
            <p:nvPr/>
          </p:nvSpPr>
          <p:spPr>
            <a:xfrm>
              <a:off x="4425586" y="353922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7" name="Arrow: Chevron 766">
              <a:extLst>
                <a:ext uri="{FF2B5EF4-FFF2-40B4-BE49-F238E27FC236}">
                  <a16:creationId xmlns:a16="http://schemas.microsoft.com/office/drawing/2014/main" id="{F828DF8E-19E1-43DA-974A-6BAEA0C3AA12}"/>
                </a:ext>
              </a:extLst>
            </p:cNvPr>
            <p:cNvSpPr/>
            <p:nvPr/>
          </p:nvSpPr>
          <p:spPr>
            <a:xfrm>
              <a:off x="4637534" y="353728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8" name="Arrow: Chevron 767">
              <a:extLst>
                <a:ext uri="{FF2B5EF4-FFF2-40B4-BE49-F238E27FC236}">
                  <a16:creationId xmlns:a16="http://schemas.microsoft.com/office/drawing/2014/main" id="{44D31FB8-E397-46D5-8EA7-4D8C7FC5E37C}"/>
                </a:ext>
              </a:extLst>
            </p:cNvPr>
            <p:cNvSpPr/>
            <p:nvPr/>
          </p:nvSpPr>
          <p:spPr>
            <a:xfrm>
              <a:off x="4852620" y="353728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9" name="Arrow: Chevron 768">
              <a:extLst>
                <a:ext uri="{FF2B5EF4-FFF2-40B4-BE49-F238E27FC236}">
                  <a16:creationId xmlns:a16="http://schemas.microsoft.com/office/drawing/2014/main" id="{124A3A3E-2F99-40BE-A04A-038BC16D3F30}"/>
                </a:ext>
              </a:extLst>
            </p:cNvPr>
            <p:cNvSpPr/>
            <p:nvPr/>
          </p:nvSpPr>
          <p:spPr>
            <a:xfrm>
              <a:off x="4018301" y="3538834"/>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0" name="Arrow: Chevron 769">
              <a:extLst>
                <a:ext uri="{FF2B5EF4-FFF2-40B4-BE49-F238E27FC236}">
                  <a16:creationId xmlns:a16="http://schemas.microsoft.com/office/drawing/2014/main" id="{8EF928DD-9D6B-4C04-982A-2934B8433EF8}"/>
                </a:ext>
              </a:extLst>
            </p:cNvPr>
            <p:cNvSpPr/>
            <p:nvPr/>
          </p:nvSpPr>
          <p:spPr>
            <a:xfrm>
              <a:off x="5256766" y="353922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1" name="Arrow: Chevron 770">
              <a:extLst>
                <a:ext uri="{FF2B5EF4-FFF2-40B4-BE49-F238E27FC236}">
                  <a16:creationId xmlns:a16="http://schemas.microsoft.com/office/drawing/2014/main" id="{139684E0-C921-4D45-9F91-CC487943A1C4}"/>
                </a:ext>
              </a:extLst>
            </p:cNvPr>
            <p:cNvSpPr/>
            <p:nvPr/>
          </p:nvSpPr>
          <p:spPr>
            <a:xfrm>
              <a:off x="5468715" y="353922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2" name="Arrow: Chevron 771">
              <a:extLst>
                <a:ext uri="{FF2B5EF4-FFF2-40B4-BE49-F238E27FC236}">
                  <a16:creationId xmlns:a16="http://schemas.microsoft.com/office/drawing/2014/main" id="{9B3E119A-C836-40BC-BFD0-EEF24F517FFB}"/>
                </a:ext>
              </a:extLst>
            </p:cNvPr>
            <p:cNvSpPr/>
            <p:nvPr/>
          </p:nvSpPr>
          <p:spPr>
            <a:xfrm>
              <a:off x="5680662" y="353728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3" name="Arrow: Chevron 772">
              <a:extLst>
                <a:ext uri="{FF2B5EF4-FFF2-40B4-BE49-F238E27FC236}">
                  <a16:creationId xmlns:a16="http://schemas.microsoft.com/office/drawing/2014/main" id="{93FFC6A0-5BCB-4975-AE2F-E2D0E661C59F}"/>
                </a:ext>
              </a:extLst>
            </p:cNvPr>
            <p:cNvSpPr/>
            <p:nvPr/>
          </p:nvSpPr>
          <p:spPr>
            <a:xfrm>
              <a:off x="5895749" y="353728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4" name="Arrow: Chevron 773">
              <a:extLst>
                <a:ext uri="{FF2B5EF4-FFF2-40B4-BE49-F238E27FC236}">
                  <a16:creationId xmlns:a16="http://schemas.microsoft.com/office/drawing/2014/main" id="{45E6B127-D01E-4DB5-9E91-CA232BB36C37}"/>
                </a:ext>
              </a:extLst>
            </p:cNvPr>
            <p:cNvSpPr/>
            <p:nvPr/>
          </p:nvSpPr>
          <p:spPr>
            <a:xfrm>
              <a:off x="5061429" y="3538834"/>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5" name="Arrow: Chevron 774">
              <a:extLst>
                <a:ext uri="{FF2B5EF4-FFF2-40B4-BE49-F238E27FC236}">
                  <a16:creationId xmlns:a16="http://schemas.microsoft.com/office/drawing/2014/main" id="{C929187C-AF94-4633-B43E-2CCD59C525EF}"/>
                </a:ext>
              </a:extLst>
            </p:cNvPr>
            <p:cNvSpPr/>
            <p:nvPr/>
          </p:nvSpPr>
          <p:spPr>
            <a:xfrm>
              <a:off x="6329940" y="35382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6" name="Arrow: Chevron 775">
              <a:extLst>
                <a:ext uri="{FF2B5EF4-FFF2-40B4-BE49-F238E27FC236}">
                  <a16:creationId xmlns:a16="http://schemas.microsoft.com/office/drawing/2014/main" id="{899A16EE-C36B-4070-B592-C8B59B6B3C56}"/>
                </a:ext>
              </a:extLst>
            </p:cNvPr>
            <p:cNvSpPr/>
            <p:nvPr/>
          </p:nvSpPr>
          <p:spPr>
            <a:xfrm>
              <a:off x="6541889" y="35382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7" name="Arrow: Chevron 776">
              <a:extLst>
                <a:ext uri="{FF2B5EF4-FFF2-40B4-BE49-F238E27FC236}">
                  <a16:creationId xmlns:a16="http://schemas.microsoft.com/office/drawing/2014/main" id="{D5126098-F7D7-433C-A93B-F55C3B7DCA71}"/>
                </a:ext>
              </a:extLst>
            </p:cNvPr>
            <p:cNvSpPr/>
            <p:nvPr/>
          </p:nvSpPr>
          <p:spPr>
            <a:xfrm>
              <a:off x="6753836" y="353631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8" name="Arrow: Chevron 777">
              <a:extLst>
                <a:ext uri="{FF2B5EF4-FFF2-40B4-BE49-F238E27FC236}">
                  <a16:creationId xmlns:a16="http://schemas.microsoft.com/office/drawing/2014/main" id="{B61FAE3D-272F-4B07-A6F5-5248CEB3ECFD}"/>
                </a:ext>
              </a:extLst>
            </p:cNvPr>
            <p:cNvSpPr/>
            <p:nvPr/>
          </p:nvSpPr>
          <p:spPr>
            <a:xfrm>
              <a:off x="6968923" y="353631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9" name="Arrow: Chevron 778">
              <a:extLst>
                <a:ext uri="{FF2B5EF4-FFF2-40B4-BE49-F238E27FC236}">
                  <a16:creationId xmlns:a16="http://schemas.microsoft.com/office/drawing/2014/main" id="{DCFD4A92-BD56-4227-B97F-AA5223C72557}"/>
                </a:ext>
              </a:extLst>
            </p:cNvPr>
            <p:cNvSpPr/>
            <p:nvPr/>
          </p:nvSpPr>
          <p:spPr>
            <a:xfrm>
              <a:off x="6134603" y="3537863"/>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0" name="Arrow: Chevron 779">
              <a:extLst>
                <a:ext uri="{FF2B5EF4-FFF2-40B4-BE49-F238E27FC236}">
                  <a16:creationId xmlns:a16="http://schemas.microsoft.com/office/drawing/2014/main" id="{D89B7877-7FCB-4B8B-95B5-16A118FA19E6}"/>
                </a:ext>
              </a:extLst>
            </p:cNvPr>
            <p:cNvSpPr/>
            <p:nvPr/>
          </p:nvSpPr>
          <p:spPr>
            <a:xfrm>
              <a:off x="7373068" y="35382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1" name="Arrow: Chevron 780">
              <a:extLst>
                <a:ext uri="{FF2B5EF4-FFF2-40B4-BE49-F238E27FC236}">
                  <a16:creationId xmlns:a16="http://schemas.microsoft.com/office/drawing/2014/main" id="{16118BE0-CEDF-4EE1-A221-5AF71A64DDEB}"/>
                </a:ext>
              </a:extLst>
            </p:cNvPr>
            <p:cNvSpPr/>
            <p:nvPr/>
          </p:nvSpPr>
          <p:spPr>
            <a:xfrm>
              <a:off x="7585017" y="35382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2" name="Arrow: Chevron 781">
              <a:extLst>
                <a:ext uri="{FF2B5EF4-FFF2-40B4-BE49-F238E27FC236}">
                  <a16:creationId xmlns:a16="http://schemas.microsoft.com/office/drawing/2014/main" id="{BBFE3FA7-B080-493E-BF9C-19D80E208873}"/>
                </a:ext>
              </a:extLst>
            </p:cNvPr>
            <p:cNvSpPr/>
            <p:nvPr/>
          </p:nvSpPr>
          <p:spPr>
            <a:xfrm>
              <a:off x="7796964" y="353631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3" name="Arrow: Chevron 782">
              <a:extLst>
                <a:ext uri="{FF2B5EF4-FFF2-40B4-BE49-F238E27FC236}">
                  <a16:creationId xmlns:a16="http://schemas.microsoft.com/office/drawing/2014/main" id="{E38F7208-B186-4425-A739-3BCCEDF70C87}"/>
                </a:ext>
              </a:extLst>
            </p:cNvPr>
            <p:cNvSpPr/>
            <p:nvPr/>
          </p:nvSpPr>
          <p:spPr>
            <a:xfrm>
              <a:off x="8012051" y="353631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4" name="Arrow: Chevron 783">
              <a:extLst>
                <a:ext uri="{FF2B5EF4-FFF2-40B4-BE49-F238E27FC236}">
                  <a16:creationId xmlns:a16="http://schemas.microsoft.com/office/drawing/2014/main" id="{BAFDD1EB-AE80-4B2F-8A84-4EC7CC991189}"/>
                </a:ext>
              </a:extLst>
            </p:cNvPr>
            <p:cNvSpPr/>
            <p:nvPr/>
          </p:nvSpPr>
          <p:spPr>
            <a:xfrm>
              <a:off x="7177732" y="3537863"/>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5" name="Group 824">
            <a:extLst>
              <a:ext uri="{FF2B5EF4-FFF2-40B4-BE49-F238E27FC236}">
                <a16:creationId xmlns:a16="http://schemas.microsoft.com/office/drawing/2014/main" id="{86EA038B-1196-4103-B8C5-92BBDA8E3D41}"/>
              </a:ext>
            </a:extLst>
          </p:cNvPr>
          <p:cNvGrpSpPr/>
          <p:nvPr/>
        </p:nvGrpSpPr>
        <p:grpSpPr>
          <a:xfrm>
            <a:off x="4412653" y="3124448"/>
            <a:ext cx="4128466" cy="137320"/>
            <a:chOff x="4412653" y="3124448"/>
            <a:chExt cx="4128466" cy="137320"/>
          </a:xfrm>
        </p:grpSpPr>
        <p:sp>
          <p:nvSpPr>
            <p:cNvPr id="785" name="Arrow: Chevron 784">
              <a:extLst>
                <a:ext uri="{FF2B5EF4-FFF2-40B4-BE49-F238E27FC236}">
                  <a16:creationId xmlns:a16="http://schemas.microsoft.com/office/drawing/2014/main" id="{86EDA651-5B82-4D96-8F5A-5D1BA4EBECEC}"/>
                </a:ext>
              </a:extLst>
            </p:cNvPr>
            <p:cNvSpPr/>
            <p:nvPr/>
          </p:nvSpPr>
          <p:spPr>
            <a:xfrm>
              <a:off x="4607990" y="31273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6" name="Arrow: Chevron 785">
              <a:extLst>
                <a:ext uri="{FF2B5EF4-FFF2-40B4-BE49-F238E27FC236}">
                  <a16:creationId xmlns:a16="http://schemas.microsoft.com/office/drawing/2014/main" id="{8F39D91F-95B5-4B39-9B66-8D4353959C87}"/>
                </a:ext>
              </a:extLst>
            </p:cNvPr>
            <p:cNvSpPr/>
            <p:nvPr/>
          </p:nvSpPr>
          <p:spPr>
            <a:xfrm>
              <a:off x="4819938" y="31273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7" name="Arrow: Chevron 786">
              <a:extLst>
                <a:ext uri="{FF2B5EF4-FFF2-40B4-BE49-F238E27FC236}">
                  <a16:creationId xmlns:a16="http://schemas.microsoft.com/office/drawing/2014/main" id="{76C062A4-A72E-439F-B917-2664F00DB92B}"/>
                </a:ext>
              </a:extLst>
            </p:cNvPr>
            <p:cNvSpPr/>
            <p:nvPr/>
          </p:nvSpPr>
          <p:spPr>
            <a:xfrm>
              <a:off x="5031885" y="312541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8" name="Arrow: Chevron 787">
              <a:extLst>
                <a:ext uri="{FF2B5EF4-FFF2-40B4-BE49-F238E27FC236}">
                  <a16:creationId xmlns:a16="http://schemas.microsoft.com/office/drawing/2014/main" id="{2979D84C-F5DB-4BCB-A100-72391D80F4D2}"/>
                </a:ext>
              </a:extLst>
            </p:cNvPr>
            <p:cNvSpPr/>
            <p:nvPr/>
          </p:nvSpPr>
          <p:spPr>
            <a:xfrm>
              <a:off x="5246972" y="312542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9" name="Arrow: Chevron 788">
              <a:extLst>
                <a:ext uri="{FF2B5EF4-FFF2-40B4-BE49-F238E27FC236}">
                  <a16:creationId xmlns:a16="http://schemas.microsoft.com/office/drawing/2014/main" id="{9004024D-C972-48D6-A353-3ECBC6FD5BD7}"/>
                </a:ext>
              </a:extLst>
            </p:cNvPr>
            <p:cNvSpPr/>
            <p:nvPr/>
          </p:nvSpPr>
          <p:spPr>
            <a:xfrm>
              <a:off x="4412653" y="312697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0" name="Arrow: Chevron 789">
              <a:extLst>
                <a:ext uri="{FF2B5EF4-FFF2-40B4-BE49-F238E27FC236}">
                  <a16:creationId xmlns:a16="http://schemas.microsoft.com/office/drawing/2014/main" id="{869FE33B-A5EB-4C87-8BAA-A8034A6B28E9}"/>
                </a:ext>
              </a:extLst>
            </p:cNvPr>
            <p:cNvSpPr/>
            <p:nvPr/>
          </p:nvSpPr>
          <p:spPr>
            <a:xfrm>
              <a:off x="5651118" y="31273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1" name="Arrow: Chevron 790">
              <a:extLst>
                <a:ext uri="{FF2B5EF4-FFF2-40B4-BE49-F238E27FC236}">
                  <a16:creationId xmlns:a16="http://schemas.microsoft.com/office/drawing/2014/main" id="{44EFCD19-783C-45DF-9CEE-812B6AE0048A}"/>
                </a:ext>
              </a:extLst>
            </p:cNvPr>
            <p:cNvSpPr/>
            <p:nvPr/>
          </p:nvSpPr>
          <p:spPr>
            <a:xfrm>
              <a:off x="5863067" y="31273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2" name="Arrow: Chevron 791">
              <a:extLst>
                <a:ext uri="{FF2B5EF4-FFF2-40B4-BE49-F238E27FC236}">
                  <a16:creationId xmlns:a16="http://schemas.microsoft.com/office/drawing/2014/main" id="{DAF41274-A2A5-4883-8F45-3B609A4E576B}"/>
                </a:ext>
              </a:extLst>
            </p:cNvPr>
            <p:cNvSpPr/>
            <p:nvPr/>
          </p:nvSpPr>
          <p:spPr>
            <a:xfrm>
              <a:off x="6075014" y="312542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3" name="Arrow: Chevron 792">
              <a:extLst>
                <a:ext uri="{FF2B5EF4-FFF2-40B4-BE49-F238E27FC236}">
                  <a16:creationId xmlns:a16="http://schemas.microsoft.com/office/drawing/2014/main" id="{01344293-7C17-4AAE-B4E0-A212DA19B63F}"/>
                </a:ext>
              </a:extLst>
            </p:cNvPr>
            <p:cNvSpPr/>
            <p:nvPr/>
          </p:nvSpPr>
          <p:spPr>
            <a:xfrm>
              <a:off x="6290101" y="312542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4" name="Arrow: Chevron 793">
              <a:extLst>
                <a:ext uri="{FF2B5EF4-FFF2-40B4-BE49-F238E27FC236}">
                  <a16:creationId xmlns:a16="http://schemas.microsoft.com/office/drawing/2014/main" id="{707B5100-4391-467B-B766-095BCEDE9BEB}"/>
                </a:ext>
              </a:extLst>
            </p:cNvPr>
            <p:cNvSpPr/>
            <p:nvPr/>
          </p:nvSpPr>
          <p:spPr>
            <a:xfrm>
              <a:off x="5455781" y="312697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5" name="Arrow: Chevron 794">
              <a:extLst>
                <a:ext uri="{FF2B5EF4-FFF2-40B4-BE49-F238E27FC236}">
                  <a16:creationId xmlns:a16="http://schemas.microsoft.com/office/drawing/2014/main" id="{103CB1E9-706B-42BD-B543-3BCA239400F5}"/>
                </a:ext>
              </a:extLst>
            </p:cNvPr>
            <p:cNvSpPr/>
            <p:nvPr/>
          </p:nvSpPr>
          <p:spPr>
            <a:xfrm>
              <a:off x="6724292" y="31263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6" name="Arrow: Chevron 795">
              <a:extLst>
                <a:ext uri="{FF2B5EF4-FFF2-40B4-BE49-F238E27FC236}">
                  <a16:creationId xmlns:a16="http://schemas.microsoft.com/office/drawing/2014/main" id="{FF94550F-EA3D-46A2-8A2D-9EA8665B409B}"/>
                </a:ext>
              </a:extLst>
            </p:cNvPr>
            <p:cNvSpPr/>
            <p:nvPr/>
          </p:nvSpPr>
          <p:spPr>
            <a:xfrm>
              <a:off x="6936241" y="31263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7" name="Arrow: Chevron 796">
              <a:extLst>
                <a:ext uri="{FF2B5EF4-FFF2-40B4-BE49-F238E27FC236}">
                  <a16:creationId xmlns:a16="http://schemas.microsoft.com/office/drawing/2014/main" id="{5EEE5072-7482-46A2-BEA0-AE4EA55BFAFE}"/>
                </a:ext>
              </a:extLst>
            </p:cNvPr>
            <p:cNvSpPr/>
            <p:nvPr/>
          </p:nvSpPr>
          <p:spPr>
            <a:xfrm>
              <a:off x="7148188" y="312445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8" name="Arrow: Chevron 797">
              <a:extLst>
                <a:ext uri="{FF2B5EF4-FFF2-40B4-BE49-F238E27FC236}">
                  <a16:creationId xmlns:a16="http://schemas.microsoft.com/office/drawing/2014/main" id="{184905DC-E4B9-44D1-9A8B-690CF21030D5}"/>
                </a:ext>
              </a:extLst>
            </p:cNvPr>
            <p:cNvSpPr/>
            <p:nvPr/>
          </p:nvSpPr>
          <p:spPr>
            <a:xfrm>
              <a:off x="7363275" y="312444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9" name="Arrow: Chevron 798">
              <a:extLst>
                <a:ext uri="{FF2B5EF4-FFF2-40B4-BE49-F238E27FC236}">
                  <a16:creationId xmlns:a16="http://schemas.microsoft.com/office/drawing/2014/main" id="{DC27934E-04AA-4B50-BC6D-9999605A173B}"/>
                </a:ext>
              </a:extLst>
            </p:cNvPr>
            <p:cNvSpPr/>
            <p:nvPr/>
          </p:nvSpPr>
          <p:spPr>
            <a:xfrm>
              <a:off x="6528955" y="312600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0" name="Arrow: Chevron 799">
              <a:extLst>
                <a:ext uri="{FF2B5EF4-FFF2-40B4-BE49-F238E27FC236}">
                  <a16:creationId xmlns:a16="http://schemas.microsoft.com/office/drawing/2014/main" id="{0226396D-DB4C-4FBA-8F9E-ED6F9AB9EFC1}"/>
                </a:ext>
              </a:extLst>
            </p:cNvPr>
            <p:cNvSpPr/>
            <p:nvPr/>
          </p:nvSpPr>
          <p:spPr>
            <a:xfrm>
              <a:off x="7767420" y="31263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1" name="Arrow: Chevron 800">
              <a:extLst>
                <a:ext uri="{FF2B5EF4-FFF2-40B4-BE49-F238E27FC236}">
                  <a16:creationId xmlns:a16="http://schemas.microsoft.com/office/drawing/2014/main" id="{83D85FA7-9CE0-4982-87B4-B4BE8CD9C169}"/>
                </a:ext>
              </a:extLst>
            </p:cNvPr>
            <p:cNvSpPr/>
            <p:nvPr/>
          </p:nvSpPr>
          <p:spPr>
            <a:xfrm>
              <a:off x="7979369" y="31263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2" name="Arrow: Chevron 801">
              <a:extLst>
                <a:ext uri="{FF2B5EF4-FFF2-40B4-BE49-F238E27FC236}">
                  <a16:creationId xmlns:a16="http://schemas.microsoft.com/office/drawing/2014/main" id="{A031F27B-4568-482E-83F1-701A88746868}"/>
                </a:ext>
              </a:extLst>
            </p:cNvPr>
            <p:cNvSpPr/>
            <p:nvPr/>
          </p:nvSpPr>
          <p:spPr>
            <a:xfrm>
              <a:off x="8191316" y="312445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3" name="Arrow: Chevron 802">
              <a:extLst>
                <a:ext uri="{FF2B5EF4-FFF2-40B4-BE49-F238E27FC236}">
                  <a16:creationId xmlns:a16="http://schemas.microsoft.com/office/drawing/2014/main" id="{79793039-6317-4D4C-A2A1-0369BEE9A9DB}"/>
                </a:ext>
              </a:extLst>
            </p:cNvPr>
            <p:cNvSpPr/>
            <p:nvPr/>
          </p:nvSpPr>
          <p:spPr>
            <a:xfrm>
              <a:off x="8406403" y="312445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4" name="Arrow: Chevron 803">
              <a:extLst>
                <a:ext uri="{FF2B5EF4-FFF2-40B4-BE49-F238E27FC236}">
                  <a16:creationId xmlns:a16="http://schemas.microsoft.com/office/drawing/2014/main" id="{73AB5AD4-DFCE-4330-A992-35D2B8C36B58}"/>
                </a:ext>
              </a:extLst>
            </p:cNvPr>
            <p:cNvSpPr/>
            <p:nvPr/>
          </p:nvSpPr>
          <p:spPr>
            <a:xfrm>
              <a:off x="7572084" y="312600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8" name="Group 827">
            <a:extLst>
              <a:ext uri="{FF2B5EF4-FFF2-40B4-BE49-F238E27FC236}">
                <a16:creationId xmlns:a16="http://schemas.microsoft.com/office/drawing/2014/main" id="{CE1A44A2-B4D1-4D5A-B28C-4CE45C5EBEB7}"/>
              </a:ext>
            </a:extLst>
          </p:cNvPr>
          <p:cNvGrpSpPr/>
          <p:nvPr/>
        </p:nvGrpSpPr>
        <p:grpSpPr>
          <a:xfrm>
            <a:off x="3596768" y="3978150"/>
            <a:ext cx="4128466" cy="137318"/>
            <a:chOff x="3596768" y="3978150"/>
            <a:chExt cx="4128466" cy="137318"/>
          </a:xfrm>
        </p:grpSpPr>
        <p:sp>
          <p:nvSpPr>
            <p:cNvPr id="805" name="Arrow: Chevron 804">
              <a:extLst>
                <a:ext uri="{FF2B5EF4-FFF2-40B4-BE49-F238E27FC236}">
                  <a16:creationId xmlns:a16="http://schemas.microsoft.com/office/drawing/2014/main" id="{5D36D94C-0340-4627-BFFA-A56DA7C42758}"/>
                </a:ext>
              </a:extLst>
            </p:cNvPr>
            <p:cNvSpPr/>
            <p:nvPr/>
          </p:nvSpPr>
          <p:spPr>
            <a:xfrm>
              <a:off x="3792105" y="39810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6" name="Arrow: Chevron 805">
              <a:extLst>
                <a:ext uri="{FF2B5EF4-FFF2-40B4-BE49-F238E27FC236}">
                  <a16:creationId xmlns:a16="http://schemas.microsoft.com/office/drawing/2014/main" id="{37FCF030-A307-4AFA-945D-8E33B0ADFC06}"/>
                </a:ext>
              </a:extLst>
            </p:cNvPr>
            <p:cNvSpPr/>
            <p:nvPr/>
          </p:nvSpPr>
          <p:spPr>
            <a:xfrm>
              <a:off x="4004053" y="39810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7" name="Arrow: Chevron 806">
              <a:extLst>
                <a:ext uri="{FF2B5EF4-FFF2-40B4-BE49-F238E27FC236}">
                  <a16:creationId xmlns:a16="http://schemas.microsoft.com/office/drawing/2014/main" id="{1960EB9F-0BF4-4144-8D79-D6EB61D1B280}"/>
                </a:ext>
              </a:extLst>
            </p:cNvPr>
            <p:cNvSpPr/>
            <p:nvPr/>
          </p:nvSpPr>
          <p:spPr>
            <a:xfrm>
              <a:off x="4216001" y="397912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8" name="Arrow: Chevron 807">
              <a:extLst>
                <a:ext uri="{FF2B5EF4-FFF2-40B4-BE49-F238E27FC236}">
                  <a16:creationId xmlns:a16="http://schemas.microsoft.com/office/drawing/2014/main" id="{CE77897C-B5E7-43F7-ADB5-799F872CB0F4}"/>
                </a:ext>
              </a:extLst>
            </p:cNvPr>
            <p:cNvSpPr/>
            <p:nvPr/>
          </p:nvSpPr>
          <p:spPr>
            <a:xfrm>
              <a:off x="4431088" y="397912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9" name="Arrow: Chevron 808">
              <a:extLst>
                <a:ext uri="{FF2B5EF4-FFF2-40B4-BE49-F238E27FC236}">
                  <a16:creationId xmlns:a16="http://schemas.microsoft.com/office/drawing/2014/main" id="{7D4462C5-49B4-440F-93A8-BB3A29DD0F14}"/>
                </a:ext>
              </a:extLst>
            </p:cNvPr>
            <p:cNvSpPr/>
            <p:nvPr/>
          </p:nvSpPr>
          <p:spPr>
            <a:xfrm>
              <a:off x="3596768" y="398067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0" name="Arrow: Chevron 809">
              <a:extLst>
                <a:ext uri="{FF2B5EF4-FFF2-40B4-BE49-F238E27FC236}">
                  <a16:creationId xmlns:a16="http://schemas.microsoft.com/office/drawing/2014/main" id="{3D7BC072-AD7B-4AE7-8B80-2FD6778CC2D0}"/>
                </a:ext>
              </a:extLst>
            </p:cNvPr>
            <p:cNvSpPr/>
            <p:nvPr/>
          </p:nvSpPr>
          <p:spPr>
            <a:xfrm>
              <a:off x="4835233" y="39810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1" name="Arrow: Chevron 810">
              <a:extLst>
                <a:ext uri="{FF2B5EF4-FFF2-40B4-BE49-F238E27FC236}">
                  <a16:creationId xmlns:a16="http://schemas.microsoft.com/office/drawing/2014/main" id="{C502F5F7-107D-4013-A2FD-6FE3AB07EA77}"/>
                </a:ext>
              </a:extLst>
            </p:cNvPr>
            <p:cNvSpPr/>
            <p:nvPr/>
          </p:nvSpPr>
          <p:spPr>
            <a:xfrm>
              <a:off x="5047182" y="3981059"/>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2" name="Arrow: Chevron 811">
              <a:extLst>
                <a:ext uri="{FF2B5EF4-FFF2-40B4-BE49-F238E27FC236}">
                  <a16:creationId xmlns:a16="http://schemas.microsoft.com/office/drawing/2014/main" id="{5EEFEAFA-77EF-4073-BF14-C0FFEF65A33E}"/>
                </a:ext>
              </a:extLst>
            </p:cNvPr>
            <p:cNvSpPr/>
            <p:nvPr/>
          </p:nvSpPr>
          <p:spPr>
            <a:xfrm>
              <a:off x="5259129" y="397912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3" name="Arrow: Chevron 812">
              <a:extLst>
                <a:ext uri="{FF2B5EF4-FFF2-40B4-BE49-F238E27FC236}">
                  <a16:creationId xmlns:a16="http://schemas.microsoft.com/office/drawing/2014/main" id="{71E3746A-7BF1-400E-B1D3-9B7706BF54BD}"/>
                </a:ext>
              </a:extLst>
            </p:cNvPr>
            <p:cNvSpPr/>
            <p:nvPr/>
          </p:nvSpPr>
          <p:spPr>
            <a:xfrm>
              <a:off x="5474216" y="397912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4" name="Arrow: Chevron 813">
              <a:extLst>
                <a:ext uri="{FF2B5EF4-FFF2-40B4-BE49-F238E27FC236}">
                  <a16:creationId xmlns:a16="http://schemas.microsoft.com/office/drawing/2014/main" id="{79B52371-6D01-40E4-B06D-BDE1A6CE74F5}"/>
                </a:ext>
              </a:extLst>
            </p:cNvPr>
            <p:cNvSpPr/>
            <p:nvPr/>
          </p:nvSpPr>
          <p:spPr>
            <a:xfrm>
              <a:off x="4639897" y="398067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5" name="Arrow: Chevron 814">
              <a:extLst>
                <a:ext uri="{FF2B5EF4-FFF2-40B4-BE49-F238E27FC236}">
                  <a16:creationId xmlns:a16="http://schemas.microsoft.com/office/drawing/2014/main" id="{582647C0-40F0-4977-814E-BF892E37B1E0}"/>
                </a:ext>
              </a:extLst>
            </p:cNvPr>
            <p:cNvSpPr/>
            <p:nvPr/>
          </p:nvSpPr>
          <p:spPr>
            <a:xfrm>
              <a:off x="5908407" y="39800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6" name="Arrow: Chevron 815">
              <a:extLst>
                <a:ext uri="{FF2B5EF4-FFF2-40B4-BE49-F238E27FC236}">
                  <a16:creationId xmlns:a16="http://schemas.microsoft.com/office/drawing/2014/main" id="{C9D83C83-3098-4285-BC3A-119B4D656ED9}"/>
                </a:ext>
              </a:extLst>
            </p:cNvPr>
            <p:cNvSpPr/>
            <p:nvPr/>
          </p:nvSpPr>
          <p:spPr>
            <a:xfrm>
              <a:off x="6120356" y="39800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7" name="Arrow: Chevron 816">
              <a:extLst>
                <a:ext uri="{FF2B5EF4-FFF2-40B4-BE49-F238E27FC236}">
                  <a16:creationId xmlns:a16="http://schemas.microsoft.com/office/drawing/2014/main" id="{744502D6-BEAB-4547-948C-3F8A1938269D}"/>
                </a:ext>
              </a:extLst>
            </p:cNvPr>
            <p:cNvSpPr/>
            <p:nvPr/>
          </p:nvSpPr>
          <p:spPr>
            <a:xfrm>
              <a:off x="6332303" y="39781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8" name="Arrow: Chevron 817">
              <a:extLst>
                <a:ext uri="{FF2B5EF4-FFF2-40B4-BE49-F238E27FC236}">
                  <a16:creationId xmlns:a16="http://schemas.microsoft.com/office/drawing/2014/main" id="{7A8ACB7E-9F65-4B89-9515-10883AC43C02}"/>
                </a:ext>
              </a:extLst>
            </p:cNvPr>
            <p:cNvSpPr/>
            <p:nvPr/>
          </p:nvSpPr>
          <p:spPr>
            <a:xfrm>
              <a:off x="6547390" y="3978150"/>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9" name="Arrow: Chevron 818">
              <a:extLst>
                <a:ext uri="{FF2B5EF4-FFF2-40B4-BE49-F238E27FC236}">
                  <a16:creationId xmlns:a16="http://schemas.microsoft.com/office/drawing/2014/main" id="{53D36946-549D-4FFF-B9E5-B07E8A336F79}"/>
                </a:ext>
              </a:extLst>
            </p:cNvPr>
            <p:cNvSpPr/>
            <p:nvPr/>
          </p:nvSpPr>
          <p:spPr>
            <a:xfrm>
              <a:off x="5713070" y="397970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0" name="Arrow: Chevron 819">
              <a:extLst>
                <a:ext uri="{FF2B5EF4-FFF2-40B4-BE49-F238E27FC236}">
                  <a16:creationId xmlns:a16="http://schemas.microsoft.com/office/drawing/2014/main" id="{D990E274-83B7-4D89-A7D9-6590D2F44693}"/>
                </a:ext>
              </a:extLst>
            </p:cNvPr>
            <p:cNvSpPr/>
            <p:nvPr/>
          </p:nvSpPr>
          <p:spPr>
            <a:xfrm>
              <a:off x="6951536" y="39800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1" name="Arrow: Chevron 820">
              <a:extLst>
                <a:ext uri="{FF2B5EF4-FFF2-40B4-BE49-F238E27FC236}">
                  <a16:creationId xmlns:a16="http://schemas.microsoft.com/office/drawing/2014/main" id="{AFB470CD-B38E-4B93-A6C0-48516E341C97}"/>
                </a:ext>
              </a:extLst>
            </p:cNvPr>
            <p:cNvSpPr/>
            <p:nvPr/>
          </p:nvSpPr>
          <p:spPr>
            <a:xfrm>
              <a:off x="7163484" y="3980088"/>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2" name="Arrow: Chevron 821">
              <a:extLst>
                <a:ext uri="{FF2B5EF4-FFF2-40B4-BE49-F238E27FC236}">
                  <a16:creationId xmlns:a16="http://schemas.microsoft.com/office/drawing/2014/main" id="{4969EB7E-CE09-4852-B9B2-084806134629}"/>
                </a:ext>
              </a:extLst>
            </p:cNvPr>
            <p:cNvSpPr/>
            <p:nvPr/>
          </p:nvSpPr>
          <p:spPr>
            <a:xfrm>
              <a:off x="7375431" y="39781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3" name="Arrow: Chevron 822">
              <a:extLst>
                <a:ext uri="{FF2B5EF4-FFF2-40B4-BE49-F238E27FC236}">
                  <a16:creationId xmlns:a16="http://schemas.microsoft.com/office/drawing/2014/main" id="{A438A9DF-80EC-470D-8477-813B381A2FAF}"/>
                </a:ext>
              </a:extLst>
            </p:cNvPr>
            <p:cNvSpPr/>
            <p:nvPr/>
          </p:nvSpPr>
          <p:spPr>
            <a:xfrm>
              <a:off x="7590518" y="3978151"/>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4" name="Arrow: Chevron 823">
              <a:extLst>
                <a:ext uri="{FF2B5EF4-FFF2-40B4-BE49-F238E27FC236}">
                  <a16:creationId xmlns:a16="http://schemas.microsoft.com/office/drawing/2014/main" id="{477AAB5B-8DE0-4E82-967B-70BCCE58162E}"/>
                </a:ext>
              </a:extLst>
            </p:cNvPr>
            <p:cNvSpPr/>
            <p:nvPr/>
          </p:nvSpPr>
          <p:spPr>
            <a:xfrm>
              <a:off x="6756199" y="3979702"/>
              <a:ext cx="134716" cy="13440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512" name="TextBox 511">
                <a:extLst>
                  <a:ext uri="{FF2B5EF4-FFF2-40B4-BE49-F238E27FC236}">
                    <a16:creationId xmlns:a16="http://schemas.microsoft.com/office/drawing/2014/main" id="{0321BDBD-2B62-4B86-9D30-12FE1F301D63}"/>
                  </a:ext>
                </a:extLst>
              </p:cNvPr>
              <p:cNvSpPr txBox="1"/>
              <p:nvPr/>
            </p:nvSpPr>
            <p:spPr>
              <a:xfrm>
                <a:off x="9079723" y="3613431"/>
                <a:ext cx="1306320"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2</m:t>
                        </m:r>
                      </m:sub>
                    </m:sSub>
                  </m:oMath>
                </a14:m>
                <a:r>
                  <a:rPr lang="en-US" sz="2000" dirty="0"/>
                  <a:t>, Vertical</a:t>
                </a:r>
              </a:p>
            </p:txBody>
          </p:sp>
        </mc:Choice>
        <mc:Fallback xmlns="">
          <p:sp>
            <p:nvSpPr>
              <p:cNvPr id="512" name="TextBox 511">
                <a:extLst>
                  <a:ext uri="{FF2B5EF4-FFF2-40B4-BE49-F238E27FC236}">
                    <a16:creationId xmlns:a16="http://schemas.microsoft.com/office/drawing/2014/main" id="{0321BDBD-2B62-4B86-9D30-12FE1F301D63}"/>
                  </a:ext>
                </a:extLst>
              </p:cNvPr>
              <p:cNvSpPr txBox="1">
                <a:spLocks noRot="1" noChangeAspect="1" noMove="1" noResize="1" noEditPoints="1" noAdjustHandles="1" noChangeArrowheads="1" noChangeShapeType="1" noTextEdit="1"/>
              </p:cNvSpPr>
              <p:nvPr/>
            </p:nvSpPr>
            <p:spPr>
              <a:xfrm>
                <a:off x="9079723" y="3613431"/>
                <a:ext cx="1306320" cy="307777"/>
              </a:xfrm>
              <a:prstGeom prst="rect">
                <a:avLst/>
              </a:prstGeom>
              <a:blipFill>
                <a:blip r:embed="rId4"/>
                <a:stretch>
                  <a:fillRect l="-6512" t="-26000" r="-1116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3" name="TextBox 512">
                <a:extLst>
                  <a:ext uri="{FF2B5EF4-FFF2-40B4-BE49-F238E27FC236}">
                    <a16:creationId xmlns:a16="http://schemas.microsoft.com/office/drawing/2014/main" id="{DB74193E-2A1E-4D01-8D7F-64AA31720E8C}"/>
                  </a:ext>
                </a:extLst>
              </p:cNvPr>
              <p:cNvSpPr txBox="1"/>
              <p:nvPr/>
            </p:nvSpPr>
            <p:spPr>
              <a:xfrm>
                <a:off x="9079723" y="2906338"/>
                <a:ext cx="1619802"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3</m:t>
                        </m:r>
                      </m:sub>
                    </m:sSub>
                  </m:oMath>
                </a14:m>
                <a:r>
                  <a:rPr lang="en-US" sz="2000" dirty="0"/>
                  <a:t>, Horizontal</a:t>
                </a:r>
              </a:p>
            </p:txBody>
          </p:sp>
        </mc:Choice>
        <mc:Fallback xmlns="">
          <p:sp>
            <p:nvSpPr>
              <p:cNvPr id="513" name="TextBox 512">
                <a:extLst>
                  <a:ext uri="{FF2B5EF4-FFF2-40B4-BE49-F238E27FC236}">
                    <a16:creationId xmlns:a16="http://schemas.microsoft.com/office/drawing/2014/main" id="{DB74193E-2A1E-4D01-8D7F-64AA31720E8C}"/>
                  </a:ext>
                </a:extLst>
              </p:cNvPr>
              <p:cNvSpPr txBox="1">
                <a:spLocks noRot="1" noChangeAspect="1" noMove="1" noResize="1" noEditPoints="1" noAdjustHandles="1" noChangeArrowheads="1" noChangeShapeType="1" noTextEdit="1"/>
              </p:cNvSpPr>
              <p:nvPr/>
            </p:nvSpPr>
            <p:spPr>
              <a:xfrm>
                <a:off x="9079723" y="2906338"/>
                <a:ext cx="1619802" cy="307777"/>
              </a:xfrm>
              <a:prstGeom prst="rect">
                <a:avLst/>
              </a:prstGeom>
              <a:blipFill>
                <a:blip r:embed="rId5"/>
                <a:stretch>
                  <a:fillRect l="-5263" t="-26000" r="-9398" b="-50000"/>
                </a:stretch>
              </a:blipFill>
            </p:spPr>
            <p:txBody>
              <a:bodyPr/>
              <a:lstStyle/>
              <a:p>
                <a:r>
                  <a:rPr lang="en-US">
                    <a:noFill/>
                  </a:rPr>
                  <a:t> </a:t>
                </a:r>
              </a:p>
            </p:txBody>
          </p:sp>
        </mc:Fallback>
      </mc:AlternateContent>
      <p:grpSp>
        <p:nvGrpSpPr>
          <p:cNvPr id="514" name="Group 513">
            <a:extLst>
              <a:ext uri="{FF2B5EF4-FFF2-40B4-BE49-F238E27FC236}">
                <a16:creationId xmlns:a16="http://schemas.microsoft.com/office/drawing/2014/main" id="{14685388-9271-438B-B590-0B234BDA51DD}"/>
              </a:ext>
            </a:extLst>
          </p:cNvPr>
          <p:cNvGrpSpPr/>
          <p:nvPr/>
        </p:nvGrpSpPr>
        <p:grpSpPr>
          <a:xfrm>
            <a:off x="3671106" y="4391876"/>
            <a:ext cx="513198" cy="624583"/>
            <a:chOff x="1431065" y="5768271"/>
            <a:chExt cx="327715" cy="398843"/>
          </a:xfrm>
        </p:grpSpPr>
        <p:sp>
          <p:nvSpPr>
            <p:cNvPr id="696" name="Arrow: Chevron 695">
              <a:extLst>
                <a:ext uri="{FF2B5EF4-FFF2-40B4-BE49-F238E27FC236}">
                  <a16:creationId xmlns:a16="http://schemas.microsoft.com/office/drawing/2014/main" id="{98444E16-F5ED-49B1-BE3E-C795D4DCCFA3}"/>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Arrow: Chevron 696">
              <a:extLst>
                <a:ext uri="{FF2B5EF4-FFF2-40B4-BE49-F238E27FC236}">
                  <a16:creationId xmlns:a16="http://schemas.microsoft.com/office/drawing/2014/main" id="{AC68A48D-6249-417A-844B-D75A13D8B7F4}"/>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8" name="Arrow: Chevron 697">
              <a:extLst>
                <a:ext uri="{FF2B5EF4-FFF2-40B4-BE49-F238E27FC236}">
                  <a16:creationId xmlns:a16="http://schemas.microsoft.com/office/drawing/2014/main" id="{BB3045F5-9F41-4978-982E-139C3CCCB51B}"/>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9" name="Arrow: Chevron 698">
              <a:extLst>
                <a:ext uri="{FF2B5EF4-FFF2-40B4-BE49-F238E27FC236}">
                  <a16:creationId xmlns:a16="http://schemas.microsoft.com/office/drawing/2014/main" id="{78CCF6C4-0350-48AF-ADF6-A53ED8437D4F}"/>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5" name="Group 514">
            <a:extLst>
              <a:ext uri="{FF2B5EF4-FFF2-40B4-BE49-F238E27FC236}">
                <a16:creationId xmlns:a16="http://schemas.microsoft.com/office/drawing/2014/main" id="{6A0F55AA-5191-44E3-B7EC-867A6515610A}"/>
              </a:ext>
            </a:extLst>
          </p:cNvPr>
          <p:cNvGrpSpPr/>
          <p:nvPr/>
        </p:nvGrpSpPr>
        <p:grpSpPr>
          <a:xfrm>
            <a:off x="3923402" y="4391876"/>
            <a:ext cx="513198" cy="624583"/>
            <a:chOff x="1431065" y="5768271"/>
            <a:chExt cx="327715" cy="398843"/>
          </a:xfrm>
          <a:solidFill>
            <a:srgbClr val="FF0000"/>
          </a:solidFill>
        </p:grpSpPr>
        <p:sp>
          <p:nvSpPr>
            <p:cNvPr id="692" name="Arrow: Chevron 691">
              <a:extLst>
                <a:ext uri="{FF2B5EF4-FFF2-40B4-BE49-F238E27FC236}">
                  <a16:creationId xmlns:a16="http://schemas.microsoft.com/office/drawing/2014/main" id="{8FFC560C-878A-4E7F-B1DC-41AA6F998637}"/>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3" name="Arrow: Chevron 692">
              <a:extLst>
                <a:ext uri="{FF2B5EF4-FFF2-40B4-BE49-F238E27FC236}">
                  <a16:creationId xmlns:a16="http://schemas.microsoft.com/office/drawing/2014/main" id="{A928E66E-A364-4A42-9F19-4C1FB2BBA2B1}"/>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4" name="Arrow: Chevron 693">
              <a:extLst>
                <a:ext uri="{FF2B5EF4-FFF2-40B4-BE49-F238E27FC236}">
                  <a16:creationId xmlns:a16="http://schemas.microsoft.com/office/drawing/2014/main" id="{C22D63BE-CADF-42E9-9780-B90AD3472090}"/>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5" name="Arrow: Chevron 694">
              <a:extLst>
                <a:ext uri="{FF2B5EF4-FFF2-40B4-BE49-F238E27FC236}">
                  <a16:creationId xmlns:a16="http://schemas.microsoft.com/office/drawing/2014/main" id="{74B8AD2D-32F0-4EFA-8641-94C9A3CC20D8}"/>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6" name="Group 515">
            <a:extLst>
              <a:ext uri="{FF2B5EF4-FFF2-40B4-BE49-F238E27FC236}">
                <a16:creationId xmlns:a16="http://schemas.microsoft.com/office/drawing/2014/main" id="{C25DDAB0-1DC3-4B98-8890-A3FC80B63E02}"/>
              </a:ext>
            </a:extLst>
          </p:cNvPr>
          <p:cNvGrpSpPr/>
          <p:nvPr/>
        </p:nvGrpSpPr>
        <p:grpSpPr>
          <a:xfrm>
            <a:off x="4174786" y="4391876"/>
            <a:ext cx="513198" cy="624583"/>
            <a:chOff x="1431065" y="5768271"/>
            <a:chExt cx="327715" cy="398843"/>
          </a:xfrm>
        </p:grpSpPr>
        <p:sp>
          <p:nvSpPr>
            <p:cNvPr id="688" name="Arrow: Chevron 687">
              <a:extLst>
                <a:ext uri="{FF2B5EF4-FFF2-40B4-BE49-F238E27FC236}">
                  <a16:creationId xmlns:a16="http://schemas.microsoft.com/office/drawing/2014/main" id="{475B16C1-7B1B-4A54-BEDB-8571FA594597}"/>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9" name="Arrow: Chevron 688">
              <a:extLst>
                <a:ext uri="{FF2B5EF4-FFF2-40B4-BE49-F238E27FC236}">
                  <a16:creationId xmlns:a16="http://schemas.microsoft.com/office/drawing/2014/main" id="{A6CAD556-FE35-40DA-BD8A-3257D3CE9BDC}"/>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0" name="Arrow: Chevron 689">
              <a:extLst>
                <a:ext uri="{FF2B5EF4-FFF2-40B4-BE49-F238E27FC236}">
                  <a16:creationId xmlns:a16="http://schemas.microsoft.com/office/drawing/2014/main" id="{64131B55-4E37-4CE0-95BB-7D7E6F238113}"/>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1" name="Arrow: Chevron 690">
              <a:extLst>
                <a:ext uri="{FF2B5EF4-FFF2-40B4-BE49-F238E27FC236}">
                  <a16:creationId xmlns:a16="http://schemas.microsoft.com/office/drawing/2014/main" id="{EBCFD7AC-E7BC-42E1-BE40-01B32218F103}"/>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7" name="Group 516">
            <a:extLst>
              <a:ext uri="{FF2B5EF4-FFF2-40B4-BE49-F238E27FC236}">
                <a16:creationId xmlns:a16="http://schemas.microsoft.com/office/drawing/2014/main" id="{62DD34C5-4536-4EE7-8C6B-B72C0E10D8B2}"/>
              </a:ext>
            </a:extLst>
          </p:cNvPr>
          <p:cNvGrpSpPr/>
          <p:nvPr/>
        </p:nvGrpSpPr>
        <p:grpSpPr>
          <a:xfrm>
            <a:off x="4429296" y="4391876"/>
            <a:ext cx="513198" cy="624583"/>
            <a:chOff x="1431065" y="5768271"/>
            <a:chExt cx="327715" cy="398843"/>
          </a:xfrm>
          <a:solidFill>
            <a:srgbClr val="FF0000"/>
          </a:solidFill>
        </p:grpSpPr>
        <p:sp>
          <p:nvSpPr>
            <p:cNvPr id="684" name="Arrow: Chevron 683">
              <a:extLst>
                <a:ext uri="{FF2B5EF4-FFF2-40B4-BE49-F238E27FC236}">
                  <a16:creationId xmlns:a16="http://schemas.microsoft.com/office/drawing/2014/main" id="{F698953A-5E72-430C-B9E5-D9D771511EF2}"/>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5" name="Arrow: Chevron 684">
              <a:extLst>
                <a:ext uri="{FF2B5EF4-FFF2-40B4-BE49-F238E27FC236}">
                  <a16:creationId xmlns:a16="http://schemas.microsoft.com/office/drawing/2014/main" id="{3C69930A-D3F7-4B6B-822A-0FF67A57DFB4}"/>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6" name="Arrow: Chevron 685">
              <a:extLst>
                <a:ext uri="{FF2B5EF4-FFF2-40B4-BE49-F238E27FC236}">
                  <a16:creationId xmlns:a16="http://schemas.microsoft.com/office/drawing/2014/main" id="{82B7DA07-8982-4518-88A0-9D6F2A42D804}"/>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7" name="Arrow: Chevron 686">
              <a:extLst>
                <a:ext uri="{FF2B5EF4-FFF2-40B4-BE49-F238E27FC236}">
                  <a16:creationId xmlns:a16="http://schemas.microsoft.com/office/drawing/2014/main" id="{E0711DD5-2C08-4503-B454-4938E8759FE8}"/>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8" name="Group 517">
            <a:extLst>
              <a:ext uri="{FF2B5EF4-FFF2-40B4-BE49-F238E27FC236}">
                <a16:creationId xmlns:a16="http://schemas.microsoft.com/office/drawing/2014/main" id="{B2F3868D-D5DE-4BBB-A6B1-6A099F75AD3F}"/>
              </a:ext>
            </a:extLst>
          </p:cNvPr>
          <p:cNvGrpSpPr/>
          <p:nvPr/>
        </p:nvGrpSpPr>
        <p:grpSpPr>
          <a:xfrm>
            <a:off x="4673904" y="4391876"/>
            <a:ext cx="513198" cy="624583"/>
            <a:chOff x="1431065" y="5768271"/>
            <a:chExt cx="327715" cy="398843"/>
          </a:xfrm>
        </p:grpSpPr>
        <p:sp>
          <p:nvSpPr>
            <p:cNvPr id="680" name="Arrow: Chevron 679">
              <a:extLst>
                <a:ext uri="{FF2B5EF4-FFF2-40B4-BE49-F238E27FC236}">
                  <a16:creationId xmlns:a16="http://schemas.microsoft.com/office/drawing/2014/main" id="{A1ACB35A-BE56-4566-B409-19AD0E79CC24}"/>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1" name="Arrow: Chevron 680">
              <a:extLst>
                <a:ext uri="{FF2B5EF4-FFF2-40B4-BE49-F238E27FC236}">
                  <a16:creationId xmlns:a16="http://schemas.microsoft.com/office/drawing/2014/main" id="{C2089C9B-1CE7-41F9-B1E6-9140019958AC}"/>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2" name="Arrow: Chevron 681">
              <a:extLst>
                <a:ext uri="{FF2B5EF4-FFF2-40B4-BE49-F238E27FC236}">
                  <a16:creationId xmlns:a16="http://schemas.microsoft.com/office/drawing/2014/main" id="{88C4951E-83CC-4000-BAF7-BFC20FF2549E}"/>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3" name="Arrow: Chevron 682">
              <a:extLst>
                <a:ext uri="{FF2B5EF4-FFF2-40B4-BE49-F238E27FC236}">
                  <a16:creationId xmlns:a16="http://schemas.microsoft.com/office/drawing/2014/main" id="{BEAFAEA7-F5CA-42F9-BEB5-3E800CAB83A7}"/>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9" name="Group 518">
            <a:extLst>
              <a:ext uri="{FF2B5EF4-FFF2-40B4-BE49-F238E27FC236}">
                <a16:creationId xmlns:a16="http://schemas.microsoft.com/office/drawing/2014/main" id="{9B367BC0-DBBA-491B-A951-94C4F02BBC00}"/>
              </a:ext>
            </a:extLst>
          </p:cNvPr>
          <p:cNvGrpSpPr/>
          <p:nvPr/>
        </p:nvGrpSpPr>
        <p:grpSpPr>
          <a:xfrm>
            <a:off x="4937092" y="4391876"/>
            <a:ext cx="513198" cy="624583"/>
            <a:chOff x="1431065" y="5768271"/>
            <a:chExt cx="327715" cy="398843"/>
          </a:xfrm>
          <a:solidFill>
            <a:srgbClr val="FF0000"/>
          </a:solidFill>
        </p:grpSpPr>
        <p:sp>
          <p:nvSpPr>
            <p:cNvPr id="676" name="Arrow: Chevron 675">
              <a:extLst>
                <a:ext uri="{FF2B5EF4-FFF2-40B4-BE49-F238E27FC236}">
                  <a16:creationId xmlns:a16="http://schemas.microsoft.com/office/drawing/2014/main" id="{862E8ECE-8171-436F-99CC-ED24BB532023}"/>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7" name="Arrow: Chevron 676">
              <a:extLst>
                <a:ext uri="{FF2B5EF4-FFF2-40B4-BE49-F238E27FC236}">
                  <a16:creationId xmlns:a16="http://schemas.microsoft.com/office/drawing/2014/main" id="{1240D7A3-5ED4-4706-9403-ACAF3355571B}"/>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8" name="Arrow: Chevron 677">
              <a:extLst>
                <a:ext uri="{FF2B5EF4-FFF2-40B4-BE49-F238E27FC236}">
                  <a16:creationId xmlns:a16="http://schemas.microsoft.com/office/drawing/2014/main" id="{30AAD660-9AD2-4057-8667-11EBB6CE9AD7}"/>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Arrow: Chevron 678">
              <a:extLst>
                <a:ext uri="{FF2B5EF4-FFF2-40B4-BE49-F238E27FC236}">
                  <a16:creationId xmlns:a16="http://schemas.microsoft.com/office/drawing/2014/main" id="{7C443C1F-FD2E-4815-A982-F3E282937D72}"/>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0" name="Group 519">
            <a:extLst>
              <a:ext uri="{FF2B5EF4-FFF2-40B4-BE49-F238E27FC236}">
                <a16:creationId xmlns:a16="http://schemas.microsoft.com/office/drawing/2014/main" id="{1F2B4A01-E823-4507-BFAB-F800C24B08D3}"/>
              </a:ext>
            </a:extLst>
          </p:cNvPr>
          <p:cNvGrpSpPr/>
          <p:nvPr/>
        </p:nvGrpSpPr>
        <p:grpSpPr>
          <a:xfrm>
            <a:off x="5212545" y="4391876"/>
            <a:ext cx="513198" cy="624583"/>
            <a:chOff x="1431065" y="5768271"/>
            <a:chExt cx="327715" cy="398843"/>
          </a:xfrm>
        </p:grpSpPr>
        <p:sp>
          <p:nvSpPr>
            <p:cNvPr id="672" name="Arrow: Chevron 671">
              <a:extLst>
                <a:ext uri="{FF2B5EF4-FFF2-40B4-BE49-F238E27FC236}">
                  <a16:creationId xmlns:a16="http://schemas.microsoft.com/office/drawing/2014/main" id="{467B26F4-1182-4355-9B11-7A6F931A3EE4}"/>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3" name="Arrow: Chevron 672">
              <a:extLst>
                <a:ext uri="{FF2B5EF4-FFF2-40B4-BE49-F238E27FC236}">
                  <a16:creationId xmlns:a16="http://schemas.microsoft.com/office/drawing/2014/main" id="{3587E6C9-3DD8-41EC-96B2-1BF0B8710270}"/>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Arrow: Chevron 673">
              <a:extLst>
                <a:ext uri="{FF2B5EF4-FFF2-40B4-BE49-F238E27FC236}">
                  <a16:creationId xmlns:a16="http://schemas.microsoft.com/office/drawing/2014/main" id="{027F9D92-9AA1-4144-8808-4BC7CCA447D9}"/>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5" name="Arrow: Chevron 674">
              <a:extLst>
                <a:ext uri="{FF2B5EF4-FFF2-40B4-BE49-F238E27FC236}">
                  <a16:creationId xmlns:a16="http://schemas.microsoft.com/office/drawing/2014/main" id="{DE086A1D-675E-4EF6-8935-3AC6D689E159}"/>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1" name="Group 520">
            <a:extLst>
              <a:ext uri="{FF2B5EF4-FFF2-40B4-BE49-F238E27FC236}">
                <a16:creationId xmlns:a16="http://schemas.microsoft.com/office/drawing/2014/main" id="{61B9DB87-C840-4D14-86A6-83CCA3887EBC}"/>
              </a:ext>
            </a:extLst>
          </p:cNvPr>
          <p:cNvGrpSpPr/>
          <p:nvPr/>
        </p:nvGrpSpPr>
        <p:grpSpPr>
          <a:xfrm>
            <a:off x="5464841" y="4391876"/>
            <a:ext cx="513198" cy="624583"/>
            <a:chOff x="1431065" y="5768271"/>
            <a:chExt cx="327715" cy="398843"/>
          </a:xfrm>
          <a:solidFill>
            <a:srgbClr val="FF0000"/>
          </a:solidFill>
        </p:grpSpPr>
        <p:sp>
          <p:nvSpPr>
            <p:cNvPr id="668" name="Arrow: Chevron 667">
              <a:extLst>
                <a:ext uri="{FF2B5EF4-FFF2-40B4-BE49-F238E27FC236}">
                  <a16:creationId xmlns:a16="http://schemas.microsoft.com/office/drawing/2014/main" id="{F2B0FA87-6718-4172-859E-45E806A67FE2}"/>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9" name="Arrow: Chevron 668">
              <a:extLst>
                <a:ext uri="{FF2B5EF4-FFF2-40B4-BE49-F238E27FC236}">
                  <a16:creationId xmlns:a16="http://schemas.microsoft.com/office/drawing/2014/main" id="{789D5663-BDCB-4BD2-9A43-B115A0F6D97D}"/>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0" name="Arrow: Chevron 669">
              <a:extLst>
                <a:ext uri="{FF2B5EF4-FFF2-40B4-BE49-F238E27FC236}">
                  <a16:creationId xmlns:a16="http://schemas.microsoft.com/office/drawing/2014/main" id="{23CF0B35-99CB-41B7-8B71-57656130F623}"/>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1" name="Arrow: Chevron 670">
              <a:extLst>
                <a:ext uri="{FF2B5EF4-FFF2-40B4-BE49-F238E27FC236}">
                  <a16:creationId xmlns:a16="http://schemas.microsoft.com/office/drawing/2014/main" id="{D415BEA0-04BA-41BD-8269-7D3513AE3B32}"/>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2" name="Group 521">
            <a:extLst>
              <a:ext uri="{FF2B5EF4-FFF2-40B4-BE49-F238E27FC236}">
                <a16:creationId xmlns:a16="http://schemas.microsoft.com/office/drawing/2014/main" id="{CB6D0CAB-C6CB-4792-800E-5B1DD8512598}"/>
              </a:ext>
            </a:extLst>
          </p:cNvPr>
          <p:cNvGrpSpPr/>
          <p:nvPr/>
        </p:nvGrpSpPr>
        <p:grpSpPr>
          <a:xfrm>
            <a:off x="5716224" y="4391876"/>
            <a:ext cx="513198" cy="624583"/>
            <a:chOff x="1431065" y="5768271"/>
            <a:chExt cx="327715" cy="398843"/>
          </a:xfrm>
        </p:grpSpPr>
        <p:sp>
          <p:nvSpPr>
            <p:cNvPr id="664" name="Arrow: Chevron 663">
              <a:extLst>
                <a:ext uri="{FF2B5EF4-FFF2-40B4-BE49-F238E27FC236}">
                  <a16:creationId xmlns:a16="http://schemas.microsoft.com/office/drawing/2014/main" id="{25559D01-5DE3-4DCC-9F20-D1345387204A}"/>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5" name="Arrow: Chevron 664">
              <a:extLst>
                <a:ext uri="{FF2B5EF4-FFF2-40B4-BE49-F238E27FC236}">
                  <a16:creationId xmlns:a16="http://schemas.microsoft.com/office/drawing/2014/main" id="{08FD7D38-5FED-4620-80C3-92FADF00E3E3}"/>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6" name="Arrow: Chevron 665">
              <a:extLst>
                <a:ext uri="{FF2B5EF4-FFF2-40B4-BE49-F238E27FC236}">
                  <a16:creationId xmlns:a16="http://schemas.microsoft.com/office/drawing/2014/main" id="{A9B5BCC0-AB18-4FDD-8502-E03B039CB4A6}"/>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7" name="Arrow: Chevron 666">
              <a:extLst>
                <a:ext uri="{FF2B5EF4-FFF2-40B4-BE49-F238E27FC236}">
                  <a16:creationId xmlns:a16="http://schemas.microsoft.com/office/drawing/2014/main" id="{C9B65906-9559-40C0-AF45-7AD395C31732}"/>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3" name="Group 522">
            <a:extLst>
              <a:ext uri="{FF2B5EF4-FFF2-40B4-BE49-F238E27FC236}">
                <a16:creationId xmlns:a16="http://schemas.microsoft.com/office/drawing/2014/main" id="{DE051F67-78A9-43E4-BE86-8B2782FB2AF2}"/>
              </a:ext>
            </a:extLst>
          </p:cNvPr>
          <p:cNvGrpSpPr/>
          <p:nvPr/>
        </p:nvGrpSpPr>
        <p:grpSpPr>
          <a:xfrm>
            <a:off x="5970735" y="4391876"/>
            <a:ext cx="513198" cy="624583"/>
            <a:chOff x="1431065" y="5768271"/>
            <a:chExt cx="327715" cy="398843"/>
          </a:xfrm>
          <a:solidFill>
            <a:srgbClr val="FF0000"/>
          </a:solidFill>
        </p:grpSpPr>
        <p:sp>
          <p:nvSpPr>
            <p:cNvPr id="660" name="Arrow: Chevron 659">
              <a:extLst>
                <a:ext uri="{FF2B5EF4-FFF2-40B4-BE49-F238E27FC236}">
                  <a16:creationId xmlns:a16="http://schemas.microsoft.com/office/drawing/2014/main" id="{B6EE8092-BEEB-4896-9F7A-D017CEC35D03}"/>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1" name="Arrow: Chevron 660">
              <a:extLst>
                <a:ext uri="{FF2B5EF4-FFF2-40B4-BE49-F238E27FC236}">
                  <a16:creationId xmlns:a16="http://schemas.microsoft.com/office/drawing/2014/main" id="{9A5B995F-7266-4ADE-9447-3A8002EA8611}"/>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2" name="Arrow: Chevron 661">
              <a:extLst>
                <a:ext uri="{FF2B5EF4-FFF2-40B4-BE49-F238E27FC236}">
                  <a16:creationId xmlns:a16="http://schemas.microsoft.com/office/drawing/2014/main" id="{C1A946FB-C26B-4820-BFA7-A918591157E1}"/>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3" name="Arrow: Chevron 662">
              <a:extLst>
                <a:ext uri="{FF2B5EF4-FFF2-40B4-BE49-F238E27FC236}">
                  <a16:creationId xmlns:a16="http://schemas.microsoft.com/office/drawing/2014/main" id="{C9BF5758-50F3-4EE4-B13F-31B78F02526B}"/>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4" name="Group 523">
            <a:extLst>
              <a:ext uri="{FF2B5EF4-FFF2-40B4-BE49-F238E27FC236}">
                <a16:creationId xmlns:a16="http://schemas.microsoft.com/office/drawing/2014/main" id="{B374F857-3239-4C8E-9F96-C5444C47DBCB}"/>
              </a:ext>
            </a:extLst>
          </p:cNvPr>
          <p:cNvGrpSpPr/>
          <p:nvPr/>
        </p:nvGrpSpPr>
        <p:grpSpPr>
          <a:xfrm>
            <a:off x="6215343" y="4391876"/>
            <a:ext cx="513198" cy="624583"/>
            <a:chOff x="1431065" y="5768271"/>
            <a:chExt cx="327715" cy="398843"/>
          </a:xfrm>
        </p:grpSpPr>
        <p:sp>
          <p:nvSpPr>
            <p:cNvPr id="656" name="Arrow: Chevron 655">
              <a:extLst>
                <a:ext uri="{FF2B5EF4-FFF2-40B4-BE49-F238E27FC236}">
                  <a16:creationId xmlns:a16="http://schemas.microsoft.com/office/drawing/2014/main" id="{319932E4-912A-4164-8F46-0F6CC10241C5}"/>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7" name="Arrow: Chevron 656">
              <a:extLst>
                <a:ext uri="{FF2B5EF4-FFF2-40B4-BE49-F238E27FC236}">
                  <a16:creationId xmlns:a16="http://schemas.microsoft.com/office/drawing/2014/main" id="{F2040D8A-8D2A-4382-A69B-DEB5D5AE0F9A}"/>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8" name="Arrow: Chevron 657">
              <a:extLst>
                <a:ext uri="{FF2B5EF4-FFF2-40B4-BE49-F238E27FC236}">
                  <a16:creationId xmlns:a16="http://schemas.microsoft.com/office/drawing/2014/main" id="{461DC508-A397-4D46-B2ED-3530E4AD445B}"/>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9" name="Arrow: Chevron 658">
              <a:extLst>
                <a:ext uri="{FF2B5EF4-FFF2-40B4-BE49-F238E27FC236}">
                  <a16:creationId xmlns:a16="http://schemas.microsoft.com/office/drawing/2014/main" id="{89C2DF0E-A1F2-488F-8D6D-69806448318A}"/>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5" name="Group 524">
            <a:extLst>
              <a:ext uri="{FF2B5EF4-FFF2-40B4-BE49-F238E27FC236}">
                <a16:creationId xmlns:a16="http://schemas.microsoft.com/office/drawing/2014/main" id="{06259CBF-4E31-4D81-9D4A-21440AFF8C00}"/>
              </a:ext>
            </a:extLst>
          </p:cNvPr>
          <p:cNvGrpSpPr/>
          <p:nvPr/>
        </p:nvGrpSpPr>
        <p:grpSpPr>
          <a:xfrm>
            <a:off x="6481774" y="4391346"/>
            <a:ext cx="513198" cy="624583"/>
            <a:chOff x="1431065" y="5768271"/>
            <a:chExt cx="327715" cy="398843"/>
          </a:xfrm>
          <a:solidFill>
            <a:srgbClr val="FF0000"/>
          </a:solidFill>
        </p:grpSpPr>
        <p:sp>
          <p:nvSpPr>
            <p:cNvPr id="652" name="Arrow: Chevron 651">
              <a:extLst>
                <a:ext uri="{FF2B5EF4-FFF2-40B4-BE49-F238E27FC236}">
                  <a16:creationId xmlns:a16="http://schemas.microsoft.com/office/drawing/2014/main" id="{CE1FAAF2-5124-4D5E-830E-97640EF38CE4}"/>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3" name="Arrow: Chevron 652">
              <a:extLst>
                <a:ext uri="{FF2B5EF4-FFF2-40B4-BE49-F238E27FC236}">
                  <a16:creationId xmlns:a16="http://schemas.microsoft.com/office/drawing/2014/main" id="{D2CF2440-CFEA-4842-9F27-4D20CD77D1EB}"/>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4" name="Arrow: Chevron 653">
              <a:extLst>
                <a:ext uri="{FF2B5EF4-FFF2-40B4-BE49-F238E27FC236}">
                  <a16:creationId xmlns:a16="http://schemas.microsoft.com/office/drawing/2014/main" id="{F930F235-3D1F-44ED-AC1D-7AACCE73BA4A}"/>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5" name="Arrow: Chevron 654">
              <a:extLst>
                <a:ext uri="{FF2B5EF4-FFF2-40B4-BE49-F238E27FC236}">
                  <a16:creationId xmlns:a16="http://schemas.microsoft.com/office/drawing/2014/main" id="{BD617059-695A-4D87-A236-956746CF198D}"/>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6" name="Group 525">
            <a:extLst>
              <a:ext uri="{FF2B5EF4-FFF2-40B4-BE49-F238E27FC236}">
                <a16:creationId xmlns:a16="http://schemas.microsoft.com/office/drawing/2014/main" id="{54CC23F2-4C52-4BBC-92D9-CED88A3071FB}"/>
              </a:ext>
            </a:extLst>
          </p:cNvPr>
          <p:cNvGrpSpPr/>
          <p:nvPr/>
        </p:nvGrpSpPr>
        <p:grpSpPr>
          <a:xfrm>
            <a:off x="6757227" y="4391346"/>
            <a:ext cx="513198" cy="624583"/>
            <a:chOff x="1431065" y="5768271"/>
            <a:chExt cx="327715" cy="398843"/>
          </a:xfrm>
        </p:grpSpPr>
        <p:sp>
          <p:nvSpPr>
            <p:cNvPr id="648" name="Arrow: Chevron 647">
              <a:extLst>
                <a:ext uri="{FF2B5EF4-FFF2-40B4-BE49-F238E27FC236}">
                  <a16:creationId xmlns:a16="http://schemas.microsoft.com/office/drawing/2014/main" id="{74DC1CFF-EF37-4441-A8F0-D9D85446D953}"/>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9" name="Arrow: Chevron 648">
              <a:extLst>
                <a:ext uri="{FF2B5EF4-FFF2-40B4-BE49-F238E27FC236}">
                  <a16:creationId xmlns:a16="http://schemas.microsoft.com/office/drawing/2014/main" id="{E014B792-BD40-41FA-9A65-160F9AECAC0E}"/>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0" name="Arrow: Chevron 649">
              <a:extLst>
                <a:ext uri="{FF2B5EF4-FFF2-40B4-BE49-F238E27FC236}">
                  <a16:creationId xmlns:a16="http://schemas.microsoft.com/office/drawing/2014/main" id="{DD980652-E89C-49B9-A02B-42271225B74F}"/>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1" name="Arrow: Chevron 650">
              <a:extLst>
                <a:ext uri="{FF2B5EF4-FFF2-40B4-BE49-F238E27FC236}">
                  <a16:creationId xmlns:a16="http://schemas.microsoft.com/office/drawing/2014/main" id="{49314DAB-6C45-483A-8DDC-88C412235192}"/>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7" name="Group 526">
            <a:extLst>
              <a:ext uri="{FF2B5EF4-FFF2-40B4-BE49-F238E27FC236}">
                <a16:creationId xmlns:a16="http://schemas.microsoft.com/office/drawing/2014/main" id="{B9C5310A-2EA2-4547-856E-18F19BC6E56A}"/>
              </a:ext>
            </a:extLst>
          </p:cNvPr>
          <p:cNvGrpSpPr/>
          <p:nvPr/>
        </p:nvGrpSpPr>
        <p:grpSpPr>
          <a:xfrm>
            <a:off x="7009523" y="4391346"/>
            <a:ext cx="513198" cy="624583"/>
            <a:chOff x="1431065" y="5768271"/>
            <a:chExt cx="327715" cy="398843"/>
          </a:xfrm>
          <a:solidFill>
            <a:srgbClr val="FF0000"/>
          </a:solidFill>
        </p:grpSpPr>
        <p:sp>
          <p:nvSpPr>
            <p:cNvPr id="644" name="Arrow: Chevron 643">
              <a:extLst>
                <a:ext uri="{FF2B5EF4-FFF2-40B4-BE49-F238E27FC236}">
                  <a16:creationId xmlns:a16="http://schemas.microsoft.com/office/drawing/2014/main" id="{AC4F732D-34E1-4FAB-A1BF-38D933669654}"/>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5" name="Arrow: Chevron 644">
              <a:extLst>
                <a:ext uri="{FF2B5EF4-FFF2-40B4-BE49-F238E27FC236}">
                  <a16:creationId xmlns:a16="http://schemas.microsoft.com/office/drawing/2014/main" id="{D7BBE498-8844-4DBD-865D-C402A8C5DA5D}"/>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6" name="Arrow: Chevron 645">
              <a:extLst>
                <a:ext uri="{FF2B5EF4-FFF2-40B4-BE49-F238E27FC236}">
                  <a16:creationId xmlns:a16="http://schemas.microsoft.com/office/drawing/2014/main" id="{AAEBDDB2-6C53-4972-B1FE-7039400F8812}"/>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7" name="Arrow: Chevron 646">
              <a:extLst>
                <a:ext uri="{FF2B5EF4-FFF2-40B4-BE49-F238E27FC236}">
                  <a16:creationId xmlns:a16="http://schemas.microsoft.com/office/drawing/2014/main" id="{B98760AB-4585-48CD-82D0-9FE9B9053DDB}"/>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8" name="Group 527">
            <a:extLst>
              <a:ext uri="{FF2B5EF4-FFF2-40B4-BE49-F238E27FC236}">
                <a16:creationId xmlns:a16="http://schemas.microsoft.com/office/drawing/2014/main" id="{CC55F889-47E8-4710-8984-181B6285628D}"/>
              </a:ext>
            </a:extLst>
          </p:cNvPr>
          <p:cNvGrpSpPr/>
          <p:nvPr/>
        </p:nvGrpSpPr>
        <p:grpSpPr>
          <a:xfrm>
            <a:off x="7260906" y="4391346"/>
            <a:ext cx="513198" cy="624583"/>
            <a:chOff x="1431065" y="5768271"/>
            <a:chExt cx="327715" cy="398843"/>
          </a:xfrm>
        </p:grpSpPr>
        <p:sp>
          <p:nvSpPr>
            <p:cNvPr id="640" name="Arrow: Chevron 639">
              <a:extLst>
                <a:ext uri="{FF2B5EF4-FFF2-40B4-BE49-F238E27FC236}">
                  <a16:creationId xmlns:a16="http://schemas.microsoft.com/office/drawing/2014/main" id="{27F61D0B-382B-400A-8955-2E284B265E71}"/>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1" name="Arrow: Chevron 640">
              <a:extLst>
                <a:ext uri="{FF2B5EF4-FFF2-40B4-BE49-F238E27FC236}">
                  <a16:creationId xmlns:a16="http://schemas.microsoft.com/office/drawing/2014/main" id="{FC427942-9158-4606-B1C2-C3984F8FDAD3}"/>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2" name="Arrow: Chevron 641">
              <a:extLst>
                <a:ext uri="{FF2B5EF4-FFF2-40B4-BE49-F238E27FC236}">
                  <a16:creationId xmlns:a16="http://schemas.microsoft.com/office/drawing/2014/main" id="{8CD51378-B295-43E5-862B-52471613D9E8}"/>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3" name="Arrow: Chevron 642">
              <a:extLst>
                <a:ext uri="{FF2B5EF4-FFF2-40B4-BE49-F238E27FC236}">
                  <a16:creationId xmlns:a16="http://schemas.microsoft.com/office/drawing/2014/main" id="{91ABE716-2010-42A9-AE51-0C836E8E5B97}"/>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9" name="Group 528">
            <a:extLst>
              <a:ext uri="{FF2B5EF4-FFF2-40B4-BE49-F238E27FC236}">
                <a16:creationId xmlns:a16="http://schemas.microsoft.com/office/drawing/2014/main" id="{F96EE9C6-FD62-4B2F-88FF-6DEFC040EFA7}"/>
              </a:ext>
            </a:extLst>
          </p:cNvPr>
          <p:cNvGrpSpPr/>
          <p:nvPr/>
        </p:nvGrpSpPr>
        <p:grpSpPr>
          <a:xfrm>
            <a:off x="7515417" y="4391346"/>
            <a:ext cx="513198" cy="624583"/>
            <a:chOff x="1431065" y="5768271"/>
            <a:chExt cx="327715" cy="398843"/>
          </a:xfrm>
          <a:solidFill>
            <a:srgbClr val="FF0000"/>
          </a:solidFill>
        </p:grpSpPr>
        <p:sp>
          <p:nvSpPr>
            <p:cNvPr id="636" name="Arrow: Chevron 635">
              <a:extLst>
                <a:ext uri="{FF2B5EF4-FFF2-40B4-BE49-F238E27FC236}">
                  <a16:creationId xmlns:a16="http://schemas.microsoft.com/office/drawing/2014/main" id="{0FD88688-9D16-41A8-968E-0AD83B912AF9}"/>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7" name="Arrow: Chevron 636">
              <a:extLst>
                <a:ext uri="{FF2B5EF4-FFF2-40B4-BE49-F238E27FC236}">
                  <a16:creationId xmlns:a16="http://schemas.microsoft.com/office/drawing/2014/main" id="{A8F62F86-CA0F-4B6A-B62F-47D9FE9E56CD}"/>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8" name="Arrow: Chevron 637">
              <a:extLst>
                <a:ext uri="{FF2B5EF4-FFF2-40B4-BE49-F238E27FC236}">
                  <a16:creationId xmlns:a16="http://schemas.microsoft.com/office/drawing/2014/main" id="{3AD28A40-D770-4473-AE98-18DC74928CA9}"/>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9" name="Arrow: Chevron 638">
              <a:extLst>
                <a:ext uri="{FF2B5EF4-FFF2-40B4-BE49-F238E27FC236}">
                  <a16:creationId xmlns:a16="http://schemas.microsoft.com/office/drawing/2014/main" id="{02D51238-F35F-4D80-A127-E3716A392E84}"/>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0" name="Group 529">
            <a:extLst>
              <a:ext uri="{FF2B5EF4-FFF2-40B4-BE49-F238E27FC236}">
                <a16:creationId xmlns:a16="http://schemas.microsoft.com/office/drawing/2014/main" id="{56FE772B-52A5-42DF-801A-78D31C69C211}"/>
              </a:ext>
            </a:extLst>
          </p:cNvPr>
          <p:cNvGrpSpPr/>
          <p:nvPr/>
        </p:nvGrpSpPr>
        <p:grpSpPr>
          <a:xfrm>
            <a:off x="8013143" y="3755771"/>
            <a:ext cx="513198" cy="624583"/>
            <a:chOff x="1431065" y="5768271"/>
            <a:chExt cx="327715" cy="398843"/>
          </a:xfrm>
          <a:solidFill>
            <a:srgbClr val="FF0000"/>
          </a:solidFill>
        </p:grpSpPr>
        <p:sp>
          <p:nvSpPr>
            <p:cNvPr id="632" name="Arrow: Chevron 631">
              <a:extLst>
                <a:ext uri="{FF2B5EF4-FFF2-40B4-BE49-F238E27FC236}">
                  <a16:creationId xmlns:a16="http://schemas.microsoft.com/office/drawing/2014/main" id="{CD583A5F-5DF4-41BC-8392-20C8BDF23085}"/>
                </a:ext>
              </a:extLst>
            </p:cNvPr>
            <p:cNvSpPr/>
            <p:nvPr/>
          </p:nvSpPr>
          <p:spPr>
            <a:xfrm rot="18471385">
              <a:off x="1507712" y="5982852"/>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3" name="Arrow: Chevron 632">
              <a:extLst>
                <a:ext uri="{FF2B5EF4-FFF2-40B4-BE49-F238E27FC236}">
                  <a16:creationId xmlns:a16="http://schemas.microsoft.com/office/drawing/2014/main" id="{34E395DC-C964-4ADF-9F42-AE30A14D0B72}"/>
                </a:ext>
              </a:extLst>
            </p:cNvPr>
            <p:cNvSpPr/>
            <p:nvPr/>
          </p:nvSpPr>
          <p:spPr>
            <a:xfrm rot="18471385">
              <a:off x="1590771" y="587599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4" name="Arrow: Chevron 633">
              <a:extLst>
                <a:ext uri="{FF2B5EF4-FFF2-40B4-BE49-F238E27FC236}">
                  <a16:creationId xmlns:a16="http://schemas.microsoft.com/office/drawing/2014/main" id="{59E9F507-75B3-434A-B0F6-651B45FC1BF6}"/>
                </a:ext>
              </a:extLst>
            </p:cNvPr>
            <p:cNvSpPr/>
            <p:nvPr/>
          </p:nvSpPr>
          <p:spPr>
            <a:xfrm rot="18471385">
              <a:off x="1672852" y="576836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5" name="Arrow: Chevron 634">
              <a:extLst>
                <a:ext uri="{FF2B5EF4-FFF2-40B4-BE49-F238E27FC236}">
                  <a16:creationId xmlns:a16="http://schemas.microsoft.com/office/drawing/2014/main" id="{C84845C2-B41A-4CEB-B8E2-9B85F16CA5C5}"/>
                </a:ext>
              </a:extLst>
            </p:cNvPr>
            <p:cNvSpPr/>
            <p:nvPr/>
          </p:nvSpPr>
          <p:spPr>
            <a:xfrm rot="18471385">
              <a:off x="1430967" y="6081186"/>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1" name="Group 530">
            <a:extLst>
              <a:ext uri="{FF2B5EF4-FFF2-40B4-BE49-F238E27FC236}">
                <a16:creationId xmlns:a16="http://schemas.microsoft.com/office/drawing/2014/main" id="{FB612A05-EBED-4C8E-998E-2FBB6285882D}"/>
              </a:ext>
            </a:extLst>
          </p:cNvPr>
          <p:cNvGrpSpPr/>
          <p:nvPr/>
        </p:nvGrpSpPr>
        <p:grpSpPr>
          <a:xfrm>
            <a:off x="7789576" y="3709899"/>
            <a:ext cx="513198" cy="624583"/>
            <a:chOff x="1431065" y="5768271"/>
            <a:chExt cx="327715" cy="398843"/>
          </a:xfrm>
        </p:grpSpPr>
        <p:sp>
          <p:nvSpPr>
            <p:cNvPr id="628" name="Arrow: Chevron 627">
              <a:extLst>
                <a:ext uri="{FF2B5EF4-FFF2-40B4-BE49-F238E27FC236}">
                  <a16:creationId xmlns:a16="http://schemas.microsoft.com/office/drawing/2014/main" id="{BFAB82FA-0A77-4EAA-BF02-A0D39A46A299}"/>
                </a:ext>
              </a:extLst>
            </p:cNvPr>
            <p:cNvSpPr/>
            <p:nvPr/>
          </p:nvSpPr>
          <p:spPr>
            <a:xfrm rot="18471385">
              <a:off x="1507712" y="5982852"/>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9" name="Arrow: Chevron 628">
              <a:extLst>
                <a:ext uri="{FF2B5EF4-FFF2-40B4-BE49-F238E27FC236}">
                  <a16:creationId xmlns:a16="http://schemas.microsoft.com/office/drawing/2014/main" id="{35B47464-2784-4B1A-A10F-896C72C98325}"/>
                </a:ext>
              </a:extLst>
            </p:cNvPr>
            <p:cNvSpPr/>
            <p:nvPr/>
          </p:nvSpPr>
          <p:spPr>
            <a:xfrm rot="18471385">
              <a:off x="1590771" y="587599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0" name="Arrow: Chevron 629">
              <a:extLst>
                <a:ext uri="{FF2B5EF4-FFF2-40B4-BE49-F238E27FC236}">
                  <a16:creationId xmlns:a16="http://schemas.microsoft.com/office/drawing/2014/main" id="{A865D8FB-FD8E-4356-99B0-BF00BEC4D3B6}"/>
                </a:ext>
              </a:extLst>
            </p:cNvPr>
            <p:cNvSpPr/>
            <p:nvPr/>
          </p:nvSpPr>
          <p:spPr>
            <a:xfrm rot="18471385">
              <a:off x="1672852" y="576836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1" name="Arrow: Chevron 630">
              <a:extLst>
                <a:ext uri="{FF2B5EF4-FFF2-40B4-BE49-F238E27FC236}">
                  <a16:creationId xmlns:a16="http://schemas.microsoft.com/office/drawing/2014/main" id="{758AC583-0D4C-42C5-BF43-876FD30E4B98}"/>
                </a:ext>
              </a:extLst>
            </p:cNvPr>
            <p:cNvSpPr/>
            <p:nvPr/>
          </p:nvSpPr>
          <p:spPr>
            <a:xfrm rot="18471385">
              <a:off x="1430967" y="6081186"/>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532" name="Straight Connector 531">
            <a:extLst>
              <a:ext uri="{FF2B5EF4-FFF2-40B4-BE49-F238E27FC236}">
                <a16:creationId xmlns:a16="http://schemas.microsoft.com/office/drawing/2014/main" id="{A24BAC0C-FA08-4285-8C90-DF2D8330419A}"/>
              </a:ext>
            </a:extLst>
          </p:cNvPr>
          <p:cNvCxnSpPr>
            <a:cxnSpLocks/>
          </p:cNvCxnSpPr>
          <p:nvPr/>
        </p:nvCxnSpPr>
        <p:spPr>
          <a:xfrm flipH="1">
            <a:off x="3528316"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3" name="Straight Connector 532">
            <a:extLst>
              <a:ext uri="{FF2B5EF4-FFF2-40B4-BE49-F238E27FC236}">
                <a16:creationId xmlns:a16="http://schemas.microsoft.com/office/drawing/2014/main" id="{FEE418B6-6F12-40A6-A963-301CB10B18AB}"/>
              </a:ext>
            </a:extLst>
          </p:cNvPr>
          <p:cNvCxnSpPr>
            <a:cxnSpLocks/>
          </p:cNvCxnSpPr>
          <p:nvPr/>
        </p:nvCxnSpPr>
        <p:spPr>
          <a:xfrm flipH="1">
            <a:off x="3769823"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4" name="Straight Connector 533">
            <a:extLst>
              <a:ext uri="{FF2B5EF4-FFF2-40B4-BE49-F238E27FC236}">
                <a16:creationId xmlns:a16="http://schemas.microsoft.com/office/drawing/2014/main" id="{EFD39B9D-8F2C-4436-860E-5C202A9BE776}"/>
              </a:ext>
            </a:extLst>
          </p:cNvPr>
          <p:cNvCxnSpPr>
            <a:cxnSpLocks/>
          </p:cNvCxnSpPr>
          <p:nvPr/>
        </p:nvCxnSpPr>
        <p:spPr>
          <a:xfrm flipH="1">
            <a:off x="4022246"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5" name="Straight Connector 534">
            <a:extLst>
              <a:ext uri="{FF2B5EF4-FFF2-40B4-BE49-F238E27FC236}">
                <a16:creationId xmlns:a16="http://schemas.microsoft.com/office/drawing/2014/main" id="{3FDC0AFD-D76A-4E7B-B5C5-D618DAA52CFE}"/>
              </a:ext>
            </a:extLst>
          </p:cNvPr>
          <p:cNvCxnSpPr>
            <a:cxnSpLocks/>
          </p:cNvCxnSpPr>
          <p:nvPr/>
        </p:nvCxnSpPr>
        <p:spPr>
          <a:xfrm flipH="1">
            <a:off x="4295093"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6" name="Straight Connector 535">
            <a:extLst>
              <a:ext uri="{FF2B5EF4-FFF2-40B4-BE49-F238E27FC236}">
                <a16:creationId xmlns:a16="http://schemas.microsoft.com/office/drawing/2014/main" id="{37A5C1BC-4F6E-4876-B502-E3672BF6ACDB}"/>
              </a:ext>
            </a:extLst>
          </p:cNvPr>
          <p:cNvCxnSpPr>
            <a:cxnSpLocks/>
          </p:cNvCxnSpPr>
          <p:nvPr/>
        </p:nvCxnSpPr>
        <p:spPr>
          <a:xfrm flipH="1">
            <a:off x="4539443"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7" name="Straight Connector 536">
            <a:extLst>
              <a:ext uri="{FF2B5EF4-FFF2-40B4-BE49-F238E27FC236}">
                <a16:creationId xmlns:a16="http://schemas.microsoft.com/office/drawing/2014/main" id="{ADBABC14-1806-4436-B1E0-55AD3FE26F40}"/>
              </a:ext>
            </a:extLst>
          </p:cNvPr>
          <p:cNvCxnSpPr>
            <a:cxnSpLocks/>
          </p:cNvCxnSpPr>
          <p:nvPr/>
        </p:nvCxnSpPr>
        <p:spPr>
          <a:xfrm flipH="1">
            <a:off x="4780950"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8" name="Straight Connector 537">
            <a:extLst>
              <a:ext uri="{FF2B5EF4-FFF2-40B4-BE49-F238E27FC236}">
                <a16:creationId xmlns:a16="http://schemas.microsoft.com/office/drawing/2014/main" id="{FB4E53F4-F01F-4664-AB06-690B09492EE6}"/>
              </a:ext>
            </a:extLst>
          </p:cNvPr>
          <p:cNvCxnSpPr>
            <a:cxnSpLocks/>
          </p:cNvCxnSpPr>
          <p:nvPr/>
        </p:nvCxnSpPr>
        <p:spPr>
          <a:xfrm flipH="1">
            <a:off x="5033374"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39" name="Straight Connector 538">
            <a:extLst>
              <a:ext uri="{FF2B5EF4-FFF2-40B4-BE49-F238E27FC236}">
                <a16:creationId xmlns:a16="http://schemas.microsoft.com/office/drawing/2014/main" id="{4EE3FAF3-1625-41DA-A4E2-142C9090D336}"/>
              </a:ext>
            </a:extLst>
          </p:cNvPr>
          <p:cNvCxnSpPr>
            <a:cxnSpLocks/>
          </p:cNvCxnSpPr>
          <p:nvPr/>
        </p:nvCxnSpPr>
        <p:spPr>
          <a:xfrm flipH="1">
            <a:off x="5306220"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0" name="Straight Connector 539">
            <a:extLst>
              <a:ext uri="{FF2B5EF4-FFF2-40B4-BE49-F238E27FC236}">
                <a16:creationId xmlns:a16="http://schemas.microsoft.com/office/drawing/2014/main" id="{FD525124-9E6D-475D-8840-A617BE6321C2}"/>
              </a:ext>
            </a:extLst>
          </p:cNvPr>
          <p:cNvCxnSpPr>
            <a:cxnSpLocks/>
          </p:cNvCxnSpPr>
          <p:nvPr/>
        </p:nvCxnSpPr>
        <p:spPr>
          <a:xfrm flipH="1">
            <a:off x="5589744"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1" name="Straight Connector 540">
            <a:extLst>
              <a:ext uri="{FF2B5EF4-FFF2-40B4-BE49-F238E27FC236}">
                <a16:creationId xmlns:a16="http://schemas.microsoft.com/office/drawing/2014/main" id="{3835CBFE-2A5A-4DD3-9173-80981D0DAC54}"/>
              </a:ext>
            </a:extLst>
          </p:cNvPr>
          <p:cNvCxnSpPr>
            <a:cxnSpLocks/>
          </p:cNvCxnSpPr>
          <p:nvPr/>
        </p:nvCxnSpPr>
        <p:spPr>
          <a:xfrm flipH="1">
            <a:off x="5831251"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2" name="Straight Connector 541">
            <a:extLst>
              <a:ext uri="{FF2B5EF4-FFF2-40B4-BE49-F238E27FC236}">
                <a16:creationId xmlns:a16="http://schemas.microsoft.com/office/drawing/2014/main" id="{B924F03E-4E0A-404D-95C3-25E2C0A43095}"/>
              </a:ext>
            </a:extLst>
          </p:cNvPr>
          <p:cNvCxnSpPr>
            <a:cxnSpLocks/>
          </p:cNvCxnSpPr>
          <p:nvPr/>
        </p:nvCxnSpPr>
        <p:spPr>
          <a:xfrm flipH="1">
            <a:off x="6083674"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3" name="Straight Connector 542">
            <a:extLst>
              <a:ext uri="{FF2B5EF4-FFF2-40B4-BE49-F238E27FC236}">
                <a16:creationId xmlns:a16="http://schemas.microsoft.com/office/drawing/2014/main" id="{3202C757-75AB-421A-8467-597EF4B46308}"/>
              </a:ext>
            </a:extLst>
          </p:cNvPr>
          <p:cNvCxnSpPr>
            <a:cxnSpLocks/>
          </p:cNvCxnSpPr>
          <p:nvPr/>
        </p:nvCxnSpPr>
        <p:spPr>
          <a:xfrm flipH="1">
            <a:off x="6356521"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4" name="Straight Connector 543">
            <a:extLst>
              <a:ext uri="{FF2B5EF4-FFF2-40B4-BE49-F238E27FC236}">
                <a16:creationId xmlns:a16="http://schemas.microsoft.com/office/drawing/2014/main" id="{64A6ADE1-35A6-4C5C-B315-6430BFB3FC2F}"/>
              </a:ext>
            </a:extLst>
          </p:cNvPr>
          <p:cNvCxnSpPr>
            <a:cxnSpLocks/>
          </p:cNvCxnSpPr>
          <p:nvPr/>
        </p:nvCxnSpPr>
        <p:spPr>
          <a:xfrm flipH="1">
            <a:off x="6646975"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5" name="Straight Connector 544">
            <a:extLst>
              <a:ext uri="{FF2B5EF4-FFF2-40B4-BE49-F238E27FC236}">
                <a16:creationId xmlns:a16="http://schemas.microsoft.com/office/drawing/2014/main" id="{DD7B44EA-1C0A-4F41-B15D-6518D2083A97}"/>
              </a:ext>
            </a:extLst>
          </p:cNvPr>
          <p:cNvCxnSpPr>
            <a:cxnSpLocks/>
          </p:cNvCxnSpPr>
          <p:nvPr/>
        </p:nvCxnSpPr>
        <p:spPr>
          <a:xfrm flipH="1">
            <a:off x="6888481"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6" name="Straight Connector 545">
            <a:extLst>
              <a:ext uri="{FF2B5EF4-FFF2-40B4-BE49-F238E27FC236}">
                <a16:creationId xmlns:a16="http://schemas.microsoft.com/office/drawing/2014/main" id="{149F091B-1194-4283-8A1A-92E4FB049760}"/>
              </a:ext>
            </a:extLst>
          </p:cNvPr>
          <p:cNvCxnSpPr>
            <a:cxnSpLocks/>
          </p:cNvCxnSpPr>
          <p:nvPr/>
        </p:nvCxnSpPr>
        <p:spPr>
          <a:xfrm flipH="1">
            <a:off x="7140905" y="4423706"/>
            <a:ext cx="482893" cy="62538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47" name="Straight Connector 546">
            <a:extLst>
              <a:ext uri="{FF2B5EF4-FFF2-40B4-BE49-F238E27FC236}">
                <a16:creationId xmlns:a16="http://schemas.microsoft.com/office/drawing/2014/main" id="{63A30F58-9E9C-4B80-AFC1-D3A9EF75AD02}"/>
              </a:ext>
            </a:extLst>
          </p:cNvPr>
          <p:cNvCxnSpPr>
            <a:cxnSpLocks/>
          </p:cNvCxnSpPr>
          <p:nvPr/>
        </p:nvCxnSpPr>
        <p:spPr>
          <a:xfrm flipH="1">
            <a:off x="7383185" y="3766694"/>
            <a:ext cx="991622" cy="1260793"/>
          </a:xfrm>
          <a:prstGeom prst="line">
            <a:avLst/>
          </a:prstGeom>
          <a:ln w="25400">
            <a:prstDash val="dash"/>
          </a:ln>
        </p:spPr>
        <p:style>
          <a:lnRef idx="1">
            <a:schemeClr val="dk1"/>
          </a:lnRef>
          <a:fillRef idx="0">
            <a:schemeClr val="dk1"/>
          </a:fillRef>
          <a:effectRef idx="0">
            <a:schemeClr val="dk1"/>
          </a:effectRef>
          <a:fontRef idx="minor">
            <a:schemeClr val="tx1"/>
          </a:fontRef>
        </p:style>
      </p:cxnSp>
      <p:grpSp>
        <p:nvGrpSpPr>
          <p:cNvPr id="548" name="Group 547">
            <a:extLst>
              <a:ext uri="{FF2B5EF4-FFF2-40B4-BE49-F238E27FC236}">
                <a16:creationId xmlns:a16="http://schemas.microsoft.com/office/drawing/2014/main" id="{9E478F00-8B13-4F62-A828-41A7EF8BB4AD}"/>
              </a:ext>
            </a:extLst>
          </p:cNvPr>
          <p:cNvGrpSpPr/>
          <p:nvPr/>
        </p:nvGrpSpPr>
        <p:grpSpPr>
          <a:xfrm>
            <a:off x="3430097" y="5425082"/>
            <a:ext cx="4128466" cy="137320"/>
            <a:chOff x="2963619" y="5688629"/>
            <a:chExt cx="2636332" cy="87689"/>
          </a:xfrm>
          <a:solidFill>
            <a:srgbClr val="FF0000"/>
          </a:solidFill>
        </p:grpSpPr>
        <p:sp>
          <p:nvSpPr>
            <p:cNvPr id="608" name="Arrow: Chevron 607">
              <a:extLst>
                <a:ext uri="{FF2B5EF4-FFF2-40B4-BE49-F238E27FC236}">
                  <a16:creationId xmlns:a16="http://schemas.microsoft.com/office/drawing/2014/main" id="{4C0A1598-A659-408D-8145-26F6DFFBA7CC}"/>
                </a:ext>
              </a:extLst>
            </p:cNvPr>
            <p:cNvSpPr/>
            <p:nvPr/>
          </p:nvSpPr>
          <p:spPr>
            <a:xfrm>
              <a:off x="3088356" y="569048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9" name="Arrow: Chevron 608">
              <a:extLst>
                <a:ext uri="{FF2B5EF4-FFF2-40B4-BE49-F238E27FC236}">
                  <a16:creationId xmlns:a16="http://schemas.microsoft.com/office/drawing/2014/main" id="{02921929-31CF-43F0-BCB0-F1A983511ACA}"/>
                </a:ext>
              </a:extLst>
            </p:cNvPr>
            <p:cNvSpPr/>
            <p:nvPr/>
          </p:nvSpPr>
          <p:spPr>
            <a:xfrm>
              <a:off x="3223701" y="569048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0" name="Arrow: Chevron 609">
              <a:extLst>
                <a:ext uri="{FF2B5EF4-FFF2-40B4-BE49-F238E27FC236}">
                  <a16:creationId xmlns:a16="http://schemas.microsoft.com/office/drawing/2014/main" id="{CB9127CA-F54A-4FB9-8F11-E985526D5CE0}"/>
                </a:ext>
              </a:extLst>
            </p:cNvPr>
            <p:cNvSpPr/>
            <p:nvPr/>
          </p:nvSpPr>
          <p:spPr>
            <a:xfrm>
              <a:off x="3359045" y="568924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1" name="Arrow: Chevron 610">
              <a:extLst>
                <a:ext uri="{FF2B5EF4-FFF2-40B4-BE49-F238E27FC236}">
                  <a16:creationId xmlns:a16="http://schemas.microsoft.com/office/drawing/2014/main" id="{13F5D05A-9E5C-4A75-9136-F8483DE92A89}"/>
                </a:ext>
              </a:extLst>
            </p:cNvPr>
            <p:cNvSpPr/>
            <p:nvPr/>
          </p:nvSpPr>
          <p:spPr>
            <a:xfrm>
              <a:off x="3496394" y="568924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2" name="Arrow: Chevron 611">
              <a:extLst>
                <a:ext uri="{FF2B5EF4-FFF2-40B4-BE49-F238E27FC236}">
                  <a16:creationId xmlns:a16="http://schemas.microsoft.com/office/drawing/2014/main" id="{AD59FAB1-3362-4E89-9D0E-7EC1178D009C}"/>
                </a:ext>
              </a:extLst>
            </p:cNvPr>
            <p:cNvSpPr/>
            <p:nvPr/>
          </p:nvSpPr>
          <p:spPr>
            <a:xfrm>
              <a:off x="2963619" y="569024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3" name="Arrow: Chevron 612">
              <a:extLst>
                <a:ext uri="{FF2B5EF4-FFF2-40B4-BE49-F238E27FC236}">
                  <a16:creationId xmlns:a16="http://schemas.microsoft.com/office/drawing/2014/main" id="{5033EEB7-F051-42D8-8B65-4D69916BA751}"/>
                </a:ext>
              </a:extLst>
            </p:cNvPr>
            <p:cNvSpPr/>
            <p:nvPr/>
          </p:nvSpPr>
          <p:spPr>
            <a:xfrm>
              <a:off x="3754471" y="569048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4" name="Arrow: Chevron 613">
              <a:extLst>
                <a:ext uri="{FF2B5EF4-FFF2-40B4-BE49-F238E27FC236}">
                  <a16:creationId xmlns:a16="http://schemas.microsoft.com/office/drawing/2014/main" id="{8D7D6CB5-CBBC-4D84-940A-8412A46AFCBD}"/>
                </a:ext>
              </a:extLst>
            </p:cNvPr>
            <p:cNvSpPr/>
            <p:nvPr/>
          </p:nvSpPr>
          <p:spPr>
            <a:xfrm>
              <a:off x="3889816" y="569048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5" name="Arrow: Chevron 614">
              <a:extLst>
                <a:ext uri="{FF2B5EF4-FFF2-40B4-BE49-F238E27FC236}">
                  <a16:creationId xmlns:a16="http://schemas.microsoft.com/office/drawing/2014/main" id="{C1862C2C-BF1A-41B4-962D-ACF0C18BF5A9}"/>
                </a:ext>
              </a:extLst>
            </p:cNvPr>
            <p:cNvSpPr/>
            <p:nvPr/>
          </p:nvSpPr>
          <p:spPr>
            <a:xfrm>
              <a:off x="4025160" y="568924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6" name="Arrow: Chevron 615">
              <a:extLst>
                <a:ext uri="{FF2B5EF4-FFF2-40B4-BE49-F238E27FC236}">
                  <a16:creationId xmlns:a16="http://schemas.microsoft.com/office/drawing/2014/main" id="{8D323DAC-C9C4-40CD-BFF8-35E1104CB6D2}"/>
                </a:ext>
              </a:extLst>
            </p:cNvPr>
            <p:cNvSpPr/>
            <p:nvPr/>
          </p:nvSpPr>
          <p:spPr>
            <a:xfrm>
              <a:off x="4162509" y="568924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7" name="Arrow: Chevron 616">
              <a:extLst>
                <a:ext uri="{FF2B5EF4-FFF2-40B4-BE49-F238E27FC236}">
                  <a16:creationId xmlns:a16="http://schemas.microsoft.com/office/drawing/2014/main" id="{C0D991F2-1097-4DC1-A372-E56A8FA91476}"/>
                </a:ext>
              </a:extLst>
            </p:cNvPr>
            <p:cNvSpPr/>
            <p:nvPr/>
          </p:nvSpPr>
          <p:spPr>
            <a:xfrm>
              <a:off x="3629734" y="569024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8" name="Arrow: Chevron 617">
              <a:extLst>
                <a:ext uri="{FF2B5EF4-FFF2-40B4-BE49-F238E27FC236}">
                  <a16:creationId xmlns:a16="http://schemas.microsoft.com/office/drawing/2014/main" id="{FFDB4454-D4FA-45E1-8F52-830AF9CBD0A9}"/>
                </a:ext>
              </a:extLst>
            </p:cNvPr>
            <p:cNvSpPr/>
            <p:nvPr/>
          </p:nvSpPr>
          <p:spPr>
            <a:xfrm>
              <a:off x="4439772" y="568986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9" name="Arrow: Chevron 618">
              <a:extLst>
                <a:ext uri="{FF2B5EF4-FFF2-40B4-BE49-F238E27FC236}">
                  <a16:creationId xmlns:a16="http://schemas.microsoft.com/office/drawing/2014/main" id="{8FFAB2DC-3770-4A4C-B6B1-29ECE14B5831}"/>
                </a:ext>
              </a:extLst>
            </p:cNvPr>
            <p:cNvSpPr/>
            <p:nvPr/>
          </p:nvSpPr>
          <p:spPr>
            <a:xfrm>
              <a:off x="4575117" y="568986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0" name="Arrow: Chevron 619">
              <a:extLst>
                <a:ext uri="{FF2B5EF4-FFF2-40B4-BE49-F238E27FC236}">
                  <a16:creationId xmlns:a16="http://schemas.microsoft.com/office/drawing/2014/main" id="{12567D80-B190-445F-8187-E19A968C04B3}"/>
                </a:ext>
              </a:extLst>
            </p:cNvPr>
            <p:cNvSpPr/>
            <p:nvPr/>
          </p:nvSpPr>
          <p:spPr>
            <a:xfrm>
              <a:off x="4710461" y="568862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1" name="Arrow: Chevron 620">
              <a:extLst>
                <a:ext uri="{FF2B5EF4-FFF2-40B4-BE49-F238E27FC236}">
                  <a16:creationId xmlns:a16="http://schemas.microsoft.com/office/drawing/2014/main" id="{28248F71-8888-4939-93E8-23E1F8C72348}"/>
                </a:ext>
              </a:extLst>
            </p:cNvPr>
            <p:cNvSpPr/>
            <p:nvPr/>
          </p:nvSpPr>
          <p:spPr>
            <a:xfrm>
              <a:off x="4847810" y="568862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2" name="Arrow: Chevron 621">
              <a:extLst>
                <a:ext uri="{FF2B5EF4-FFF2-40B4-BE49-F238E27FC236}">
                  <a16:creationId xmlns:a16="http://schemas.microsoft.com/office/drawing/2014/main" id="{04966845-672D-43C7-9A5C-34A6A095412F}"/>
                </a:ext>
              </a:extLst>
            </p:cNvPr>
            <p:cNvSpPr/>
            <p:nvPr/>
          </p:nvSpPr>
          <p:spPr>
            <a:xfrm>
              <a:off x="4315035" y="568962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3" name="Arrow: Chevron 622">
              <a:extLst>
                <a:ext uri="{FF2B5EF4-FFF2-40B4-BE49-F238E27FC236}">
                  <a16:creationId xmlns:a16="http://schemas.microsoft.com/office/drawing/2014/main" id="{35265286-284C-4843-A088-208CA663F5A6}"/>
                </a:ext>
              </a:extLst>
            </p:cNvPr>
            <p:cNvSpPr/>
            <p:nvPr/>
          </p:nvSpPr>
          <p:spPr>
            <a:xfrm>
              <a:off x="5105887" y="568986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4" name="Arrow: Chevron 623">
              <a:extLst>
                <a:ext uri="{FF2B5EF4-FFF2-40B4-BE49-F238E27FC236}">
                  <a16:creationId xmlns:a16="http://schemas.microsoft.com/office/drawing/2014/main" id="{EDD700C8-BCAF-4F66-84F3-3CF13FB726A2}"/>
                </a:ext>
              </a:extLst>
            </p:cNvPr>
            <p:cNvSpPr/>
            <p:nvPr/>
          </p:nvSpPr>
          <p:spPr>
            <a:xfrm>
              <a:off x="5241232" y="568986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5" name="Arrow: Chevron 624">
              <a:extLst>
                <a:ext uri="{FF2B5EF4-FFF2-40B4-BE49-F238E27FC236}">
                  <a16:creationId xmlns:a16="http://schemas.microsoft.com/office/drawing/2014/main" id="{C0D00B20-D2DC-4931-95F7-68F954CD461D}"/>
                </a:ext>
              </a:extLst>
            </p:cNvPr>
            <p:cNvSpPr/>
            <p:nvPr/>
          </p:nvSpPr>
          <p:spPr>
            <a:xfrm>
              <a:off x="5376576" y="568862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6" name="Arrow: Chevron 625">
              <a:extLst>
                <a:ext uri="{FF2B5EF4-FFF2-40B4-BE49-F238E27FC236}">
                  <a16:creationId xmlns:a16="http://schemas.microsoft.com/office/drawing/2014/main" id="{8D166EED-5F51-48E4-85BA-0D677E679FEE}"/>
                </a:ext>
              </a:extLst>
            </p:cNvPr>
            <p:cNvSpPr/>
            <p:nvPr/>
          </p:nvSpPr>
          <p:spPr>
            <a:xfrm>
              <a:off x="5513925" y="568862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7" name="Arrow: Chevron 626">
              <a:extLst>
                <a:ext uri="{FF2B5EF4-FFF2-40B4-BE49-F238E27FC236}">
                  <a16:creationId xmlns:a16="http://schemas.microsoft.com/office/drawing/2014/main" id="{6DC61AAF-DF5A-4651-AC00-723568F689F7}"/>
                </a:ext>
              </a:extLst>
            </p:cNvPr>
            <p:cNvSpPr/>
            <p:nvPr/>
          </p:nvSpPr>
          <p:spPr>
            <a:xfrm>
              <a:off x="4981150" y="568962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9" name="Group 548">
            <a:extLst>
              <a:ext uri="{FF2B5EF4-FFF2-40B4-BE49-F238E27FC236}">
                <a16:creationId xmlns:a16="http://schemas.microsoft.com/office/drawing/2014/main" id="{452D25FA-22E2-403B-A5A0-D126FF493B91}"/>
              </a:ext>
            </a:extLst>
          </p:cNvPr>
          <p:cNvGrpSpPr/>
          <p:nvPr/>
        </p:nvGrpSpPr>
        <p:grpSpPr>
          <a:xfrm>
            <a:off x="3615986" y="5216436"/>
            <a:ext cx="4128466" cy="137320"/>
            <a:chOff x="2963619" y="5688629"/>
            <a:chExt cx="2636332" cy="87689"/>
          </a:xfrm>
        </p:grpSpPr>
        <p:sp>
          <p:nvSpPr>
            <p:cNvPr id="588" name="Arrow: Chevron 587">
              <a:extLst>
                <a:ext uri="{FF2B5EF4-FFF2-40B4-BE49-F238E27FC236}">
                  <a16:creationId xmlns:a16="http://schemas.microsoft.com/office/drawing/2014/main" id="{2FC3E209-6342-4811-86B1-B440EA698441}"/>
                </a:ext>
              </a:extLst>
            </p:cNvPr>
            <p:cNvSpPr/>
            <p:nvPr/>
          </p:nvSpPr>
          <p:spPr>
            <a:xfrm>
              <a:off x="3088356"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9" name="Arrow: Chevron 588">
              <a:extLst>
                <a:ext uri="{FF2B5EF4-FFF2-40B4-BE49-F238E27FC236}">
                  <a16:creationId xmlns:a16="http://schemas.microsoft.com/office/drawing/2014/main" id="{8B338BF6-1BC7-4A70-B273-B359A1F5F0A7}"/>
                </a:ext>
              </a:extLst>
            </p:cNvPr>
            <p:cNvSpPr/>
            <p:nvPr/>
          </p:nvSpPr>
          <p:spPr>
            <a:xfrm>
              <a:off x="3223701"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0" name="Arrow: Chevron 589">
              <a:extLst>
                <a:ext uri="{FF2B5EF4-FFF2-40B4-BE49-F238E27FC236}">
                  <a16:creationId xmlns:a16="http://schemas.microsoft.com/office/drawing/2014/main" id="{C7EBA254-2270-4CA3-BDF5-C86A8FAACF02}"/>
                </a:ext>
              </a:extLst>
            </p:cNvPr>
            <p:cNvSpPr/>
            <p:nvPr/>
          </p:nvSpPr>
          <p:spPr>
            <a:xfrm>
              <a:off x="3359045"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1" name="Arrow: Chevron 590">
              <a:extLst>
                <a:ext uri="{FF2B5EF4-FFF2-40B4-BE49-F238E27FC236}">
                  <a16:creationId xmlns:a16="http://schemas.microsoft.com/office/drawing/2014/main" id="{5CD75A59-96EA-4B43-827F-C03D372028B6}"/>
                </a:ext>
              </a:extLst>
            </p:cNvPr>
            <p:cNvSpPr/>
            <p:nvPr/>
          </p:nvSpPr>
          <p:spPr>
            <a:xfrm>
              <a:off x="3496394"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2" name="Arrow: Chevron 591">
              <a:extLst>
                <a:ext uri="{FF2B5EF4-FFF2-40B4-BE49-F238E27FC236}">
                  <a16:creationId xmlns:a16="http://schemas.microsoft.com/office/drawing/2014/main" id="{4F2AAB90-2758-4EE0-ADBE-9B37880023B6}"/>
                </a:ext>
              </a:extLst>
            </p:cNvPr>
            <p:cNvSpPr/>
            <p:nvPr/>
          </p:nvSpPr>
          <p:spPr>
            <a:xfrm>
              <a:off x="2963619" y="569024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3" name="Arrow: Chevron 592">
              <a:extLst>
                <a:ext uri="{FF2B5EF4-FFF2-40B4-BE49-F238E27FC236}">
                  <a16:creationId xmlns:a16="http://schemas.microsoft.com/office/drawing/2014/main" id="{80FB820F-645C-4A9A-A792-20E758BB5852}"/>
                </a:ext>
              </a:extLst>
            </p:cNvPr>
            <p:cNvSpPr/>
            <p:nvPr/>
          </p:nvSpPr>
          <p:spPr>
            <a:xfrm>
              <a:off x="3754471"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4" name="Arrow: Chevron 593">
              <a:extLst>
                <a:ext uri="{FF2B5EF4-FFF2-40B4-BE49-F238E27FC236}">
                  <a16:creationId xmlns:a16="http://schemas.microsoft.com/office/drawing/2014/main" id="{D7470E89-A525-4C00-948B-BE368527B09A}"/>
                </a:ext>
              </a:extLst>
            </p:cNvPr>
            <p:cNvSpPr/>
            <p:nvPr/>
          </p:nvSpPr>
          <p:spPr>
            <a:xfrm>
              <a:off x="3889816" y="569048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5" name="Arrow: Chevron 594">
              <a:extLst>
                <a:ext uri="{FF2B5EF4-FFF2-40B4-BE49-F238E27FC236}">
                  <a16:creationId xmlns:a16="http://schemas.microsoft.com/office/drawing/2014/main" id="{D5F5C8D3-1CF0-4E73-BBA2-B89D2F42B637}"/>
                </a:ext>
              </a:extLst>
            </p:cNvPr>
            <p:cNvSpPr/>
            <p:nvPr/>
          </p:nvSpPr>
          <p:spPr>
            <a:xfrm>
              <a:off x="4025160"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6" name="Arrow: Chevron 595">
              <a:extLst>
                <a:ext uri="{FF2B5EF4-FFF2-40B4-BE49-F238E27FC236}">
                  <a16:creationId xmlns:a16="http://schemas.microsoft.com/office/drawing/2014/main" id="{6008677E-79A2-4BFD-B655-462DFE51E39E}"/>
                </a:ext>
              </a:extLst>
            </p:cNvPr>
            <p:cNvSpPr/>
            <p:nvPr/>
          </p:nvSpPr>
          <p:spPr>
            <a:xfrm>
              <a:off x="4162509" y="568924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7" name="Arrow: Chevron 596">
              <a:extLst>
                <a:ext uri="{FF2B5EF4-FFF2-40B4-BE49-F238E27FC236}">
                  <a16:creationId xmlns:a16="http://schemas.microsoft.com/office/drawing/2014/main" id="{79463909-761A-462E-B0F0-D9040F18E698}"/>
                </a:ext>
              </a:extLst>
            </p:cNvPr>
            <p:cNvSpPr/>
            <p:nvPr/>
          </p:nvSpPr>
          <p:spPr>
            <a:xfrm>
              <a:off x="3629734" y="569024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8" name="Arrow: Chevron 597">
              <a:extLst>
                <a:ext uri="{FF2B5EF4-FFF2-40B4-BE49-F238E27FC236}">
                  <a16:creationId xmlns:a16="http://schemas.microsoft.com/office/drawing/2014/main" id="{57C198EE-9310-4DA8-9A20-6D9DE5572098}"/>
                </a:ext>
              </a:extLst>
            </p:cNvPr>
            <p:cNvSpPr/>
            <p:nvPr/>
          </p:nvSpPr>
          <p:spPr>
            <a:xfrm>
              <a:off x="4439772"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9" name="Arrow: Chevron 598">
              <a:extLst>
                <a:ext uri="{FF2B5EF4-FFF2-40B4-BE49-F238E27FC236}">
                  <a16:creationId xmlns:a16="http://schemas.microsoft.com/office/drawing/2014/main" id="{2921DD50-AFA2-4549-87B6-BFA5D51096F8}"/>
                </a:ext>
              </a:extLst>
            </p:cNvPr>
            <p:cNvSpPr/>
            <p:nvPr/>
          </p:nvSpPr>
          <p:spPr>
            <a:xfrm>
              <a:off x="4575117"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0" name="Arrow: Chevron 599">
              <a:extLst>
                <a:ext uri="{FF2B5EF4-FFF2-40B4-BE49-F238E27FC236}">
                  <a16:creationId xmlns:a16="http://schemas.microsoft.com/office/drawing/2014/main" id="{71D31E0A-22EA-4225-A01D-E4B05291DD95}"/>
                </a:ext>
              </a:extLst>
            </p:cNvPr>
            <p:cNvSpPr/>
            <p:nvPr/>
          </p:nvSpPr>
          <p:spPr>
            <a:xfrm>
              <a:off x="4710461"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1" name="Arrow: Chevron 600">
              <a:extLst>
                <a:ext uri="{FF2B5EF4-FFF2-40B4-BE49-F238E27FC236}">
                  <a16:creationId xmlns:a16="http://schemas.microsoft.com/office/drawing/2014/main" id="{52728CE9-FBF2-4183-8BF6-6BA752C070AC}"/>
                </a:ext>
              </a:extLst>
            </p:cNvPr>
            <p:cNvSpPr/>
            <p:nvPr/>
          </p:nvSpPr>
          <p:spPr>
            <a:xfrm>
              <a:off x="4847810"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2" name="Arrow: Chevron 601">
              <a:extLst>
                <a:ext uri="{FF2B5EF4-FFF2-40B4-BE49-F238E27FC236}">
                  <a16:creationId xmlns:a16="http://schemas.microsoft.com/office/drawing/2014/main" id="{D8629A96-B130-4A2F-9296-2858ED380590}"/>
                </a:ext>
              </a:extLst>
            </p:cNvPr>
            <p:cNvSpPr/>
            <p:nvPr/>
          </p:nvSpPr>
          <p:spPr>
            <a:xfrm>
              <a:off x="4315035" y="568962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3" name="Arrow: Chevron 602">
              <a:extLst>
                <a:ext uri="{FF2B5EF4-FFF2-40B4-BE49-F238E27FC236}">
                  <a16:creationId xmlns:a16="http://schemas.microsoft.com/office/drawing/2014/main" id="{86BE31E4-E3A6-4411-AD66-9272A91DAE8B}"/>
                </a:ext>
              </a:extLst>
            </p:cNvPr>
            <p:cNvSpPr/>
            <p:nvPr/>
          </p:nvSpPr>
          <p:spPr>
            <a:xfrm>
              <a:off x="5105887"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4" name="Arrow: Chevron 603">
              <a:extLst>
                <a:ext uri="{FF2B5EF4-FFF2-40B4-BE49-F238E27FC236}">
                  <a16:creationId xmlns:a16="http://schemas.microsoft.com/office/drawing/2014/main" id="{0A5CE9B9-C7C1-4C89-9985-96AF178E346F}"/>
                </a:ext>
              </a:extLst>
            </p:cNvPr>
            <p:cNvSpPr/>
            <p:nvPr/>
          </p:nvSpPr>
          <p:spPr>
            <a:xfrm>
              <a:off x="5241232" y="5689868"/>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5" name="Arrow: Chevron 604">
              <a:extLst>
                <a:ext uri="{FF2B5EF4-FFF2-40B4-BE49-F238E27FC236}">
                  <a16:creationId xmlns:a16="http://schemas.microsoft.com/office/drawing/2014/main" id="{8038ADDC-65E6-4322-9762-4E3C204D516E}"/>
                </a:ext>
              </a:extLst>
            </p:cNvPr>
            <p:cNvSpPr/>
            <p:nvPr/>
          </p:nvSpPr>
          <p:spPr>
            <a:xfrm>
              <a:off x="5376576"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6" name="Arrow: Chevron 605">
              <a:extLst>
                <a:ext uri="{FF2B5EF4-FFF2-40B4-BE49-F238E27FC236}">
                  <a16:creationId xmlns:a16="http://schemas.microsoft.com/office/drawing/2014/main" id="{15560BC0-1188-4C35-8F75-CBAFD45C0200}"/>
                </a:ext>
              </a:extLst>
            </p:cNvPr>
            <p:cNvSpPr/>
            <p:nvPr/>
          </p:nvSpPr>
          <p:spPr>
            <a:xfrm>
              <a:off x="5513925" y="5688629"/>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7" name="Arrow: Chevron 606">
              <a:extLst>
                <a:ext uri="{FF2B5EF4-FFF2-40B4-BE49-F238E27FC236}">
                  <a16:creationId xmlns:a16="http://schemas.microsoft.com/office/drawing/2014/main" id="{11F78288-39A7-4ADF-ADF7-0F7107374240}"/>
                </a:ext>
              </a:extLst>
            </p:cNvPr>
            <p:cNvSpPr/>
            <p:nvPr/>
          </p:nvSpPr>
          <p:spPr>
            <a:xfrm>
              <a:off x="4981150" y="5689620"/>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0" name="Group 549">
            <a:extLst>
              <a:ext uri="{FF2B5EF4-FFF2-40B4-BE49-F238E27FC236}">
                <a16:creationId xmlns:a16="http://schemas.microsoft.com/office/drawing/2014/main" id="{6C1DFCDB-2C21-43A5-BC10-E8B1193ACCFF}"/>
              </a:ext>
            </a:extLst>
          </p:cNvPr>
          <p:cNvGrpSpPr/>
          <p:nvPr/>
        </p:nvGrpSpPr>
        <p:grpSpPr>
          <a:xfrm>
            <a:off x="3804343" y="5029770"/>
            <a:ext cx="4128466" cy="137320"/>
            <a:chOff x="2963619" y="5688629"/>
            <a:chExt cx="2636332" cy="87689"/>
          </a:xfrm>
          <a:solidFill>
            <a:srgbClr val="FF0000"/>
          </a:solidFill>
        </p:grpSpPr>
        <p:sp>
          <p:nvSpPr>
            <p:cNvPr id="568" name="Arrow: Chevron 567">
              <a:extLst>
                <a:ext uri="{FF2B5EF4-FFF2-40B4-BE49-F238E27FC236}">
                  <a16:creationId xmlns:a16="http://schemas.microsoft.com/office/drawing/2014/main" id="{441DDF75-115E-48D3-9C87-0AA075391F53}"/>
                </a:ext>
              </a:extLst>
            </p:cNvPr>
            <p:cNvSpPr/>
            <p:nvPr/>
          </p:nvSpPr>
          <p:spPr>
            <a:xfrm>
              <a:off x="3088356" y="569048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9" name="Arrow: Chevron 568">
              <a:extLst>
                <a:ext uri="{FF2B5EF4-FFF2-40B4-BE49-F238E27FC236}">
                  <a16:creationId xmlns:a16="http://schemas.microsoft.com/office/drawing/2014/main" id="{72EDB91F-1E78-43FA-8F2B-2D3D0B114921}"/>
                </a:ext>
              </a:extLst>
            </p:cNvPr>
            <p:cNvSpPr/>
            <p:nvPr/>
          </p:nvSpPr>
          <p:spPr>
            <a:xfrm>
              <a:off x="3223701" y="569048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0" name="Arrow: Chevron 569">
              <a:extLst>
                <a:ext uri="{FF2B5EF4-FFF2-40B4-BE49-F238E27FC236}">
                  <a16:creationId xmlns:a16="http://schemas.microsoft.com/office/drawing/2014/main" id="{2B5CC8EE-B923-4180-9FF5-EE31AAE375DD}"/>
                </a:ext>
              </a:extLst>
            </p:cNvPr>
            <p:cNvSpPr/>
            <p:nvPr/>
          </p:nvSpPr>
          <p:spPr>
            <a:xfrm>
              <a:off x="3359045" y="568924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1" name="Arrow: Chevron 570">
              <a:extLst>
                <a:ext uri="{FF2B5EF4-FFF2-40B4-BE49-F238E27FC236}">
                  <a16:creationId xmlns:a16="http://schemas.microsoft.com/office/drawing/2014/main" id="{CDC4A622-7E04-477D-A05F-ED38A55B850A}"/>
                </a:ext>
              </a:extLst>
            </p:cNvPr>
            <p:cNvSpPr/>
            <p:nvPr/>
          </p:nvSpPr>
          <p:spPr>
            <a:xfrm>
              <a:off x="3496394" y="568924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2" name="Arrow: Chevron 571">
              <a:extLst>
                <a:ext uri="{FF2B5EF4-FFF2-40B4-BE49-F238E27FC236}">
                  <a16:creationId xmlns:a16="http://schemas.microsoft.com/office/drawing/2014/main" id="{17934CB0-65B5-4C6E-AC90-7DD7035A146C}"/>
                </a:ext>
              </a:extLst>
            </p:cNvPr>
            <p:cNvSpPr/>
            <p:nvPr/>
          </p:nvSpPr>
          <p:spPr>
            <a:xfrm>
              <a:off x="2963619" y="569024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3" name="Arrow: Chevron 572">
              <a:extLst>
                <a:ext uri="{FF2B5EF4-FFF2-40B4-BE49-F238E27FC236}">
                  <a16:creationId xmlns:a16="http://schemas.microsoft.com/office/drawing/2014/main" id="{A8643D70-AD67-421E-B7A4-A8646139E01E}"/>
                </a:ext>
              </a:extLst>
            </p:cNvPr>
            <p:cNvSpPr/>
            <p:nvPr/>
          </p:nvSpPr>
          <p:spPr>
            <a:xfrm>
              <a:off x="3754471" y="569048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4" name="Arrow: Chevron 573">
              <a:extLst>
                <a:ext uri="{FF2B5EF4-FFF2-40B4-BE49-F238E27FC236}">
                  <a16:creationId xmlns:a16="http://schemas.microsoft.com/office/drawing/2014/main" id="{E9727C93-1AF5-43EE-B19E-D7B3536A7DBB}"/>
                </a:ext>
              </a:extLst>
            </p:cNvPr>
            <p:cNvSpPr/>
            <p:nvPr/>
          </p:nvSpPr>
          <p:spPr>
            <a:xfrm>
              <a:off x="3889816" y="569048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5" name="Arrow: Chevron 574">
              <a:extLst>
                <a:ext uri="{FF2B5EF4-FFF2-40B4-BE49-F238E27FC236}">
                  <a16:creationId xmlns:a16="http://schemas.microsoft.com/office/drawing/2014/main" id="{720BC3B8-3539-4F21-8D14-8A4C2EF50CA0}"/>
                </a:ext>
              </a:extLst>
            </p:cNvPr>
            <p:cNvSpPr/>
            <p:nvPr/>
          </p:nvSpPr>
          <p:spPr>
            <a:xfrm>
              <a:off x="4025160" y="568924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6" name="Arrow: Chevron 575">
              <a:extLst>
                <a:ext uri="{FF2B5EF4-FFF2-40B4-BE49-F238E27FC236}">
                  <a16:creationId xmlns:a16="http://schemas.microsoft.com/office/drawing/2014/main" id="{7F5A6162-13B9-4618-A3A0-1450BD0371A4}"/>
                </a:ext>
              </a:extLst>
            </p:cNvPr>
            <p:cNvSpPr/>
            <p:nvPr/>
          </p:nvSpPr>
          <p:spPr>
            <a:xfrm>
              <a:off x="4162509" y="568924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7" name="Arrow: Chevron 576">
              <a:extLst>
                <a:ext uri="{FF2B5EF4-FFF2-40B4-BE49-F238E27FC236}">
                  <a16:creationId xmlns:a16="http://schemas.microsoft.com/office/drawing/2014/main" id="{74602F65-1ADC-41F3-A524-CF58ECC6CE66}"/>
                </a:ext>
              </a:extLst>
            </p:cNvPr>
            <p:cNvSpPr/>
            <p:nvPr/>
          </p:nvSpPr>
          <p:spPr>
            <a:xfrm>
              <a:off x="3629734" y="569024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8" name="Arrow: Chevron 577">
              <a:extLst>
                <a:ext uri="{FF2B5EF4-FFF2-40B4-BE49-F238E27FC236}">
                  <a16:creationId xmlns:a16="http://schemas.microsoft.com/office/drawing/2014/main" id="{77F28E32-F26E-4942-87A7-9DB168F40771}"/>
                </a:ext>
              </a:extLst>
            </p:cNvPr>
            <p:cNvSpPr/>
            <p:nvPr/>
          </p:nvSpPr>
          <p:spPr>
            <a:xfrm>
              <a:off x="4439772" y="568986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9" name="Arrow: Chevron 578">
              <a:extLst>
                <a:ext uri="{FF2B5EF4-FFF2-40B4-BE49-F238E27FC236}">
                  <a16:creationId xmlns:a16="http://schemas.microsoft.com/office/drawing/2014/main" id="{22BFDC0E-4E99-4080-ABB0-6AF0CA665526}"/>
                </a:ext>
              </a:extLst>
            </p:cNvPr>
            <p:cNvSpPr/>
            <p:nvPr/>
          </p:nvSpPr>
          <p:spPr>
            <a:xfrm>
              <a:off x="4575117" y="568986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0" name="Arrow: Chevron 579">
              <a:extLst>
                <a:ext uri="{FF2B5EF4-FFF2-40B4-BE49-F238E27FC236}">
                  <a16:creationId xmlns:a16="http://schemas.microsoft.com/office/drawing/2014/main" id="{404788DB-13F6-45AF-AAE5-A49F1A3716AE}"/>
                </a:ext>
              </a:extLst>
            </p:cNvPr>
            <p:cNvSpPr/>
            <p:nvPr/>
          </p:nvSpPr>
          <p:spPr>
            <a:xfrm>
              <a:off x="4710461" y="568862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1" name="Arrow: Chevron 580">
              <a:extLst>
                <a:ext uri="{FF2B5EF4-FFF2-40B4-BE49-F238E27FC236}">
                  <a16:creationId xmlns:a16="http://schemas.microsoft.com/office/drawing/2014/main" id="{1D80DFC4-B0E3-42CA-81B3-3A88BDA280BC}"/>
                </a:ext>
              </a:extLst>
            </p:cNvPr>
            <p:cNvSpPr/>
            <p:nvPr/>
          </p:nvSpPr>
          <p:spPr>
            <a:xfrm>
              <a:off x="4847810" y="568862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2" name="Arrow: Chevron 581">
              <a:extLst>
                <a:ext uri="{FF2B5EF4-FFF2-40B4-BE49-F238E27FC236}">
                  <a16:creationId xmlns:a16="http://schemas.microsoft.com/office/drawing/2014/main" id="{08EA24E8-959A-43C5-8232-E19F8B9B5742}"/>
                </a:ext>
              </a:extLst>
            </p:cNvPr>
            <p:cNvSpPr/>
            <p:nvPr/>
          </p:nvSpPr>
          <p:spPr>
            <a:xfrm>
              <a:off x="4315035" y="568962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3" name="Arrow: Chevron 582">
              <a:extLst>
                <a:ext uri="{FF2B5EF4-FFF2-40B4-BE49-F238E27FC236}">
                  <a16:creationId xmlns:a16="http://schemas.microsoft.com/office/drawing/2014/main" id="{D3153C9D-7648-448B-9530-106B2C0DA0D0}"/>
                </a:ext>
              </a:extLst>
            </p:cNvPr>
            <p:cNvSpPr/>
            <p:nvPr/>
          </p:nvSpPr>
          <p:spPr>
            <a:xfrm>
              <a:off x="5105887" y="568986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4" name="Arrow: Chevron 583">
              <a:extLst>
                <a:ext uri="{FF2B5EF4-FFF2-40B4-BE49-F238E27FC236}">
                  <a16:creationId xmlns:a16="http://schemas.microsoft.com/office/drawing/2014/main" id="{60FB817F-07A7-44BD-83A4-692BB1FD4143}"/>
                </a:ext>
              </a:extLst>
            </p:cNvPr>
            <p:cNvSpPr/>
            <p:nvPr/>
          </p:nvSpPr>
          <p:spPr>
            <a:xfrm>
              <a:off x="5241232" y="5689868"/>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5" name="Arrow: Chevron 584">
              <a:extLst>
                <a:ext uri="{FF2B5EF4-FFF2-40B4-BE49-F238E27FC236}">
                  <a16:creationId xmlns:a16="http://schemas.microsoft.com/office/drawing/2014/main" id="{9BFB6AC1-5034-4275-80C7-AC05C6BEE5CA}"/>
                </a:ext>
              </a:extLst>
            </p:cNvPr>
            <p:cNvSpPr/>
            <p:nvPr/>
          </p:nvSpPr>
          <p:spPr>
            <a:xfrm>
              <a:off x="5376576" y="568862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6" name="Arrow: Chevron 585">
              <a:extLst>
                <a:ext uri="{FF2B5EF4-FFF2-40B4-BE49-F238E27FC236}">
                  <a16:creationId xmlns:a16="http://schemas.microsoft.com/office/drawing/2014/main" id="{56DCAB24-7C6B-41C5-B313-FE0B18371DC8}"/>
                </a:ext>
              </a:extLst>
            </p:cNvPr>
            <p:cNvSpPr/>
            <p:nvPr/>
          </p:nvSpPr>
          <p:spPr>
            <a:xfrm>
              <a:off x="5513925" y="5688629"/>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7" name="Arrow: Chevron 586">
              <a:extLst>
                <a:ext uri="{FF2B5EF4-FFF2-40B4-BE49-F238E27FC236}">
                  <a16:creationId xmlns:a16="http://schemas.microsoft.com/office/drawing/2014/main" id="{971E4162-1174-4DF9-9244-3A3B7A0643F2}"/>
                </a:ext>
              </a:extLst>
            </p:cNvPr>
            <p:cNvSpPr/>
            <p:nvPr/>
          </p:nvSpPr>
          <p:spPr>
            <a:xfrm>
              <a:off x="4981150" y="5689620"/>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1" name="Group 550">
            <a:extLst>
              <a:ext uri="{FF2B5EF4-FFF2-40B4-BE49-F238E27FC236}">
                <a16:creationId xmlns:a16="http://schemas.microsoft.com/office/drawing/2014/main" id="{4A6689C5-B31F-44BF-B6EF-98A5AD66C81E}"/>
              </a:ext>
            </a:extLst>
          </p:cNvPr>
          <p:cNvGrpSpPr/>
          <p:nvPr/>
        </p:nvGrpSpPr>
        <p:grpSpPr>
          <a:xfrm>
            <a:off x="7783361" y="4801485"/>
            <a:ext cx="349803" cy="134409"/>
            <a:chOff x="5517162" y="6612491"/>
            <a:chExt cx="223375" cy="85830"/>
          </a:xfrm>
        </p:grpSpPr>
        <p:sp>
          <p:nvSpPr>
            <p:cNvPr id="566" name="Arrow: Chevron 565">
              <a:extLst>
                <a:ext uri="{FF2B5EF4-FFF2-40B4-BE49-F238E27FC236}">
                  <a16:creationId xmlns:a16="http://schemas.microsoft.com/office/drawing/2014/main" id="{12F45619-A5CA-402F-940C-C6DE160D825B}"/>
                </a:ext>
              </a:extLst>
            </p:cNvPr>
            <p:cNvSpPr/>
            <p:nvPr/>
          </p:nvSpPr>
          <p:spPr>
            <a:xfrm>
              <a:off x="5517162"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7" name="Arrow: Chevron 566">
              <a:extLst>
                <a:ext uri="{FF2B5EF4-FFF2-40B4-BE49-F238E27FC236}">
                  <a16:creationId xmlns:a16="http://schemas.microsoft.com/office/drawing/2014/main" id="{AFE6C9DC-EC3E-4FED-9220-F30C6103B115}"/>
                </a:ext>
              </a:extLst>
            </p:cNvPr>
            <p:cNvSpPr/>
            <p:nvPr/>
          </p:nvSpPr>
          <p:spPr>
            <a:xfrm>
              <a:off x="5654511"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2" name="Group 551">
            <a:extLst>
              <a:ext uri="{FF2B5EF4-FFF2-40B4-BE49-F238E27FC236}">
                <a16:creationId xmlns:a16="http://schemas.microsoft.com/office/drawing/2014/main" id="{38300763-4F8F-4DC5-9A83-08AA5C010751}"/>
              </a:ext>
            </a:extLst>
          </p:cNvPr>
          <p:cNvGrpSpPr/>
          <p:nvPr/>
        </p:nvGrpSpPr>
        <p:grpSpPr>
          <a:xfrm>
            <a:off x="7997665" y="4586338"/>
            <a:ext cx="349803" cy="134409"/>
            <a:chOff x="5517162" y="6612491"/>
            <a:chExt cx="223375" cy="85830"/>
          </a:xfrm>
          <a:solidFill>
            <a:srgbClr val="FF0000"/>
          </a:solidFill>
        </p:grpSpPr>
        <p:sp>
          <p:nvSpPr>
            <p:cNvPr id="564" name="Arrow: Chevron 563">
              <a:extLst>
                <a:ext uri="{FF2B5EF4-FFF2-40B4-BE49-F238E27FC236}">
                  <a16:creationId xmlns:a16="http://schemas.microsoft.com/office/drawing/2014/main" id="{4E8302B7-7550-4046-AA36-9694DD0BE1E3}"/>
                </a:ext>
              </a:extLst>
            </p:cNvPr>
            <p:cNvSpPr/>
            <p:nvPr/>
          </p:nvSpPr>
          <p:spPr>
            <a:xfrm>
              <a:off x="5517162" y="6612491"/>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5" name="Arrow: Chevron 564">
              <a:extLst>
                <a:ext uri="{FF2B5EF4-FFF2-40B4-BE49-F238E27FC236}">
                  <a16:creationId xmlns:a16="http://schemas.microsoft.com/office/drawing/2014/main" id="{FFF8B16C-77F7-4332-AA28-2BBD59778902}"/>
                </a:ext>
              </a:extLst>
            </p:cNvPr>
            <p:cNvSpPr/>
            <p:nvPr/>
          </p:nvSpPr>
          <p:spPr>
            <a:xfrm>
              <a:off x="5654511" y="6612491"/>
              <a:ext cx="86026" cy="8583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3" name="Group 552">
            <a:extLst>
              <a:ext uri="{FF2B5EF4-FFF2-40B4-BE49-F238E27FC236}">
                <a16:creationId xmlns:a16="http://schemas.microsoft.com/office/drawing/2014/main" id="{6C385898-2985-4434-BBEC-2948B9BF966E}"/>
              </a:ext>
            </a:extLst>
          </p:cNvPr>
          <p:cNvGrpSpPr/>
          <p:nvPr/>
        </p:nvGrpSpPr>
        <p:grpSpPr>
          <a:xfrm>
            <a:off x="8202097" y="4370782"/>
            <a:ext cx="349803" cy="134409"/>
            <a:chOff x="5517162" y="6612491"/>
            <a:chExt cx="223375" cy="85830"/>
          </a:xfrm>
        </p:grpSpPr>
        <p:sp>
          <p:nvSpPr>
            <p:cNvPr id="562" name="Arrow: Chevron 561">
              <a:extLst>
                <a:ext uri="{FF2B5EF4-FFF2-40B4-BE49-F238E27FC236}">
                  <a16:creationId xmlns:a16="http://schemas.microsoft.com/office/drawing/2014/main" id="{905D5C29-C6F8-4B6C-9FB7-43C05543BE13}"/>
                </a:ext>
              </a:extLst>
            </p:cNvPr>
            <p:cNvSpPr/>
            <p:nvPr/>
          </p:nvSpPr>
          <p:spPr>
            <a:xfrm>
              <a:off x="5517162"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3" name="Arrow: Chevron 562">
              <a:extLst>
                <a:ext uri="{FF2B5EF4-FFF2-40B4-BE49-F238E27FC236}">
                  <a16:creationId xmlns:a16="http://schemas.microsoft.com/office/drawing/2014/main" id="{506BD97B-560C-4D01-A5FF-AC1AADB3AE8A}"/>
                </a:ext>
              </a:extLst>
            </p:cNvPr>
            <p:cNvSpPr/>
            <p:nvPr/>
          </p:nvSpPr>
          <p:spPr>
            <a:xfrm>
              <a:off x="5654511" y="6612491"/>
              <a:ext cx="86026" cy="8583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554" name="Straight Connector 553">
            <a:extLst>
              <a:ext uri="{FF2B5EF4-FFF2-40B4-BE49-F238E27FC236}">
                <a16:creationId xmlns:a16="http://schemas.microsoft.com/office/drawing/2014/main" id="{212AF68C-88B5-4669-9838-35E58FB9F8D3}"/>
              </a:ext>
            </a:extLst>
          </p:cNvPr>
          <p:cNvCxnSpPr>
            <a:cxnSpLocks/>
          </p:cNvCxnSpPr>
          <p:nvPr/>
        </p:nvCxnSpPr>
        <p:spPr>
          <a:xfrm flipH="1">
            <a:off x="3387147" y="5388278"/>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55" name="Straight Connector 554">
            <a:extLst>
              <a:ext uri="{FF2B5EF4-FFF2-40B4-BE49-F238E27FC236}">
                <a16:creationId xmlns:a16="http://schemas.microsoft.com/office/drawing/2014/main" id="{D6EAB675-8593-409A-85CB-5EA308FD6C19}"/>
              </a:ext>
            </a:extLst>
          </p:cNvPr>
          <p:cNvCxnSpPr>
            <a:cxnSpLocks/>
          </p:cNvCxnSpPr>
          <p:nvPr/>
        </p:nvCxnSpPr>
        <p:spPr>
          <a:xfrm flipH="1">
            <a:off x="3535739" y="5182787"/>
            <a:ext cx="439707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56" name="Straight Connector 555">
            <a:extLst>
              <a:ext uri="{FF2B5EF4-FFF2-40B4-BE49-F238E27FC236}">
                <a16:creationId xmlns:a16="http://schemas.microsoft.com/office/drawing/2014/main" id="{26DC994B-461D-442E-A43C-B8285992E544}"/>
              </a:ext>
            </a:extLst>
          </p:cNvPr>
          <p:cNvCxnSpPr>
            <a:cxnSpLocks/>
          </p:cNvCxnSpPr>
          <p:nvPr/>
        </p:nvCxnSpPr>
        <p:spPr>
          <a:xfrm flipH="1">
            <a:off x="7659643" y="4988854"/>
            <a:ext cx="454536"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id="{B9C11AC8-4A4A-4934-8AD3-786EF51BC661}"/>
              </a:ext>
            </a:extLst>
          </p:cNvPr>
          <p:cNvCxnSpPr>
            <a:cxnSpLocks/>
          </p:cNvCxnSpPr>
          <p:nvPr/>
        </p:nvCxnSpPr>
        <p:spPr>
          <a:xfrm flipH="1">
            <a:off x="7873000" y="4758021"/>
            <a:ext cx="454531"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558" name="Straight Connector 557">
            <a:extLst>
              <a:ext uri="{FF2B5EF4-FFF2-40B4-BE49-F238E27FC236}">
                <a16:creationId xmlns:a16="http://schemas.microsoft.com/office/drawing/2014/main" id="{E16929EA-00E9-451D-9693-4FCCC7B3FB45}"/>
              </a:ext>
            </a:extLst>
          </p:cNvPr>
          <p:cNvCxnSpPr>
            <a:cxnSpLocks/>
          </p:cNvCxnSpPr>
          <p:nvPr/>
        </p:nvCxnSpPr>
        <p:spPr>
          <a:xfrm flipH="1">
            <a:off x="8053193" y="4545598"/>
            <a:ext cx="413210" cy="0"/>
          </a:xfrm>
          <a:prstGeom prst="line">
            <a:avLst/>
          </a:prstGeom>
          <a:ln w="2540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0" name="TextBox 559">
                <a:extLst>
                  <a:ext uri="{FF2B5EF4-FFF2-40B4-BE49-F238E27FC236}">
                    <a16:creationId xmlns:a16="http://schemas.microsoft.com/office/drawing/2014/main" id="{590872C0-BB10-47DA-AF49-FD6D5A5DA063}"/>
                  </a:ext>
                </a:extLst>
              </p:cNvPr>
              <p:cNvSpPr txBox="1"/>
              <p:nvPr/>
            </p:nvSpPr>
            <p:spPr>
              <a:xfrm>
                <a:off x="8801355" y="1989893"/>
                <a:ext cx="983302" cy="722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𝑛</m:t>
                          </m:r>
                        </m:sub>
                      </m:sSub>
                    </m:oMath>
                  </m:oMathPara>
                </a14:m>
                <a:endParaRPr lang="en-US" sz="2000" dirty="0"/>
              </a:p>
            </p:txBody>
          </p:sp>
        </mc:Choice>
        <mc:Fallback xmlns="">
          <p:sp>
            <p:nvSpPr>
              <p:cNvPr id="560" name="TextBox 559">
                <a:extLst>
                  <a:ext uri="{FF2B5EF4-FFF2-40B4-BE49-F238E27FC236}">
                    <a16:creationId xmlns:a16="http://schemas.microsoft.com/office/drawing/2014/main" id="{590872C0-BB10-47DA-AF49-FD6D5A5DA063}"/>
                  </a:ext>
                </a:extLst>
              </p:cNvPr>
              <p:cNvSpPr txBox="1">
                <a:spLocks noRot="1" noChangeAspect="1" noMove="1" noResize="1" noEditPoints="1" noAdjustHandles="1" noChangeArrowheads="1" noChangeShapeType="1" noTextEdit="1"/>
              </p:cNvSpPr>
              <p:nvPr/>
            </p:nvSpPr>
            <p:spPr>
              <a:xfrm>
                <a:off x="8801355" y="1989893"/>
                <a:ext cx="983302" cy="722574"/>
              </a:xfrm>
              <a:prstGeom prst="rect">
                <a:avLst/>
              </a:prstGeom>
              <a:blipFill>
                <a:blip r:embed="rId6"/>
                <a:stretch>
                  <a:fillRect/>
                </a:stretch>
              </a:blipFill>
            </p:spPr>
            <p:txBody>
              <a:bodyPr/>
              <a:lstStyle/>
              <a:p>
                <a:r>
                  <a:rPr lang="en-US">
                    <a:noFill/>
                  </a:rPr>
                  <a:t> </a:t>
                </a:r>
              </a:p>
            </p:txBody>
          </p:sp>
        </mc:Fallback>
      </mc:AlternateContent>
      <p:grpSp>
        <p:nvGrpSpPr>
          <p:cNvPr id="764" name="Group 763">
            <a:extLst>
              <a:ext uri="{FF2B5EF4-FFF2-40B4-BE49-F238E27FC236}">
                <a16:creationId xmlns:a16="http://schemas.microsoft.com/office/drawing/2014/main" id="{5DA8C6A9-5E36-4C2A-B5E2-11CFD8D95A98}"/>
              </a:ext>
            </a:extLst>
          </p:cNvPr>
          <p:cNvGrpSpPr/>
          <p:nvPr/>
        </p:nvGrpSpPr>
        <p:grpSpPr>
          <a:xfrm>
            <a:off x="2916237" y="6131539"/>
            <a:ext cx="3299134" cy="400110"/>
            <a:chOff x="5998156" y="5307659"/>
            <a:chExt cx="3299134" cy="400110"/>
          </a:xfrm>
        </p:grpSpPr>
        <p:sp>
          <p:nvSpPr>
            <p:cNvPr id="7" name="Arrow: Chevron 6">
              <a:extLst>
                <a:ext uri="{FF2B5EF4-FFF2-40B4-BE49-F238E27FC236}">
                  <a16:creationId xmlns:a16="http://schemas.microsoft.com/office/drawing/2014/main" id="{C8DD0C64-3D68-4C54-AA72-FAB8F601F429}"/>
                </a:ext>
              </a:extLst>
            </p:cNvPr>
            <p:cNvSpPr/>
            <p:nvPr/>
          </p:nvSpPr>
          <p:spPr>
            <a:xfrm>
              <a:off x="5998156" y="5322083"/>
              <a:ext cx="368516" cy="367675"/>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3823DE8F-4BAF-4BC8-BD75-C460CC8A7292}"/>
                </a:ext>
              </a:extLst>
            </p:cNvPr>
            <p:cNvSpPr txBox="1"/>
            <p:nvPr/>
          </p:nvSpPr>
          <p:spPr>
            <a:xfrm>
              <a:off x="6455116" y="5307659"/>
              <a:ext cx="2842174" cy="400110"/>
            </a:xfrm>
            <a:prstGeom prst="rect">
              <a:avLst/>
            </a:prstGeom>
            <a:noFill/>
          </p:spPr>
          <p:txBody>
            <a:bodyPr wrap="square" rtlCol="0">
              <a:spAutoFit/>
            </a:bodyPr>
            <a:lstStyle/>
            <a:p>
              <a:r>
                <a:rPr lang="en-US" altLang="zh-CN" sz="2000" dirty="0"/>
                <a:t>Routing panel (odd) </a:t>
              </a:r>
              <a:endParaRPr lang="en-US" sz="2000" dirty="0"/>
            </a:p>
          </p:txBody>
        </p:sp>
      </p:grpSp>
      <p:grpSp>
        <p:nvGrpSpPr>
          <p:cNvPr id="334" name="Group 333">
            <a:extLst>
              <a:ext uri="{FF2B5EF4-FFF2-40B4-BE49-F238E27FC236}">
                <a16:creationId xmlns:a16="http://schemas.microsoft.com/office/drawing/2014/main" id="{ED83942A-223F-4580-A7FB-3B502A2A1E89}"/>
              </a:ext>
            </a:extLst>
          </p:cNvPr>
          <p:cNvGrpSpPr/>
          <p:nvPr/>
        </p:nvGrpSpPr>
        <p:grpSpPr>
          <a:xfrm>
            <a:off x="6057233" y="6131539"/>
            <a:ext cx="3299134" cy="400110"/>
            <a:chOff x="5998156" y="5307659"/>
            <a:chExt cx="3299134" cy="400110"/>
          </a:xfrm>
        </p:grpSpPr>
        <p:sp>
          <p:nvSpPr>
            <p:cNvPr id="335" name="Arrow: Chevron 334">
              <a:extLst>
                <a:ext uri="{FF2B5EF4-FFF2-40B4-BE49-F238E27FC236}">
                  <a16:creationId xmlns:a16="http://schemas.microsoft.com/office/drawing/2014/main" id="{4390A538-CD11-4B35-91AB-1E49A4A46D3E}"/>
                </a:ext>
              </a:extLst>
            </p:cNvPr>
            <p:cNvSpPr/>
            <p:nvPr/>
          </p:nvSpPr>
          <p:spPr>
            <a:xfrm>
              <a:off x="5998156" y="5322083"/>
              <a:ext cx="368516" cy="36767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TextBox 335">
              <a:extLst>
                <a:ext uri="{FF2B5EF4-FFF2-40B4-BE49-F238E27FC236}">
                  <a16:creationId xmlns:a16="http://schemas.microsoft.com/office/drawing/2014/main" id="{67C6F77F-444A-4F2C-9353-FEA0DD25A599}"/>
                </a:ext>
              </a:extLst>
            </p:cNvPr>
            <p:cNvSpPr txBox="1"/>
            <p:nvPr/>
          </p:nvSpPr>
          <p:spPr>
            <a:xfrm>
              <a:off x="6455116" y="5307659"/>
              <a:ext cx="2842174" cy="400110"/>
            </a:xfrm>
            <a:prstGeom prst="rect">
              <a:avLst/>
            </a:prstGeom>
            <a:noFill/>
          </p:spPr>
          <p:txBody>
            <a:bodyPr wrap="square" rtlCol="0">
              <a:spAutoFit/>
            </a:bodyPr>
            <a:lstStyle/>
            <a:p>
              <a:r>
                <a:rPr lang="en-US" altLang="zh-CN" sz="2000" dirty="0"/>
                <a:t>Routing panel (even) </a:t>
              </a:r>
              <a:endParaRPr lang="en-US" sz="2000" dirty="0"/>
            </a:p>
          </p:txBody>
        </p:sp>
      </p:grpSp>
      <p:sp>
        <p:nvSpPr>
          <p:cNvPr id="4" name="TextBox 3">
            <a:extLst>
              <a:ext uri="{FF2B5EF4-FFF2-40B4-BE49-F238E27FC236}">
                <a16:creationId xmlns:a16="http://schemas.microsoft.com/office/drawing/2014/main" id="{D054F373-41F3-433E-BD30-83185A18E51B}"/>
              </a:ext>
            </a:extLst>
          </p:cNvPr>
          <p:cNvSpPr txBox="1"/>
          <p:nvPr/>
        </p:nvSpPr>
        <p:spPr>
          <a:xfrm>
            <a:off x="7344914" y="789762"/>
            <a:ext cx="4486228" cy="523220"/>
          </a:xfrm>
          <a:prstGeom prst="rect">
            <a:avLst/>
          </a:prstGeom>
          <a:noFill/>
        </p:spPr>
        <p:txBody>
          <a:bodyPr wrap="none" rtlCol="0">
            <a:spAutoFit/>
          </a:bodyPr>
          <a:lstStyle/>
          <a:p>
            <a:r>
              <a:rPr lang="en-US" sz="2800" b="1" dirty="0">
                <a:solidFill>
                  <a:srgbClr val="FF0000"/>
                </a:solidFill>
              </a:rPr>
              <a:t>Intra</a:t>
            </a:r>
            <a:r>
              <a:rPr lang="en-US" sz="2800" dirty="0">
                <a:solidFill>
                  <a:srgbClr val="FF0000"/>
                </a:solidFill>
              </a:rPr>
              <a:t>-layer parallel routing</a:t>
            </a:r>
          </a:p>
        </p:txBody>
      </p:sp>
      <p:sp>
        <p:nvSpPr>
          <p:cNvPr id="338" name="TextBox 337">
            <a:extLst>
              <a:ext uri="{FF2B5EF4-FFF2-40B4-BE49-F238E27FC236}">
                <a16:creationId xmlns:a16="http://schemas.microsoft.com/office/drawing/2014/main" id="{B7FFA6CE-EDDE-4844-B1F0-934A89C3AF13}"/>
              </a:ext>
            </a:extLst>
          </p:cNvPr>
          <p:cNvSpPr txBox="1"/>
          <p:nvPr/>
        </p:nvSpPr>
        <p:spPr>
          <a:xfrm>
            <a:off x="7344914" y="1247645"/>
            <a:ext cx="4959435" cy="523220"/>
          </a:xfrm>
          <a:prstGeom prst="rect">
            <a:avLst/>
          </a:prstGeom>
          <a:noFill/>
        </p:spPr>
        <p:txBody>
          <a:bodyPr wrap="none" rtlCol="0">
            <a:spAutoFit/>
          </a:bodyPr>
          <a:lstStyle/>
          <a:p>
            <a:r>
              <a:rPr lang="en-US" sz="2800" b="1" dirty="0">
                <a:solidFill>
                  <a:srgbClr val="FF0000"/>
                </a:solidFill>
              </a:rPr>
              <a:t>Inter</a:t>
            </a:r>
            <a:r>
              <a:rPr lang="en-US" sz="2800" dirty="0">
                <a:solidFill>
                  <a:srgbClr val="FF0000"/>
                </a:solidFill>
              </a:rPr>
              <a:t>-layer sequential routing</a:t>
            </a:r>
          </a:p>
        </p:txBody>
      </p:sp>
    </p:spTree>
    <p:extLst>
      <p:ext uri="{BB962C8B-B14F-4D97-AF65-F5344CB8AC3E}">
        <p14:creationId xmlns:p14="http://schemas.microsoft.com/office/powerpoint/2010/main" val="365431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fade">
                                      <p:cBhvr>
                                        <p:cTn id="7" dur="500"/>
                                        <p:tgtEl>
                                          <p:spTgt spid="548"/>
                                        </p:tgtEl>
                                      </p:cBhvr>
                                    </p:animEffect>
                                  </p:childTnLst>
                                </p:cTn>
                              </p:par>
                              <p:par>
                                <p:cTn id="8" presetID="10" presetClass="entr" presetSubtype="0" fill="hold" nodeType="withEffect">
                                  <p:stCondLst>
                                    <p:cond delay="0"/>
                                  </p:stCondLst>
                                  <p:childTnLst>
                                    <p:set>
                                      <p:cBhvr>
                                        <p:cTn id="9" dur="1" fill="hold">
                                          <p:stCondLst>
                                            <p:cond delay="0"/>
                                          </p:stCondLst>
                                        </p:cTn>
                                        <p:tgtEl>
                                          <p:spTgt spid="550"/>
                                        </p:tgtEl>
                                        <p:attrNameLst>
                                          <p:attrName>style.visibility</p:attrName>
                                        </p:attrNameLst>
                                      </p:cBhvr>
                                      <p:to>
                                        <p:strVal val="visible"/>
                                      </p:to>
                                    </p:set>
                                    <p:animEffect transition="in" filter="fade">
                                      <p:cBhvr>
                                        <p:cTn id="10" dur="500"/>
                                        <p:tgtEl>
                                          <p:spTgt spid="550"/>
                                        </p:tgtEl>
                                      </p:cBhvr>
                                    </p:animEffect>
                                  </p:childTnLst>
                                </p:cTn>
                              </p:par>
                              <p:par>
                                <p:cTn id="11" presetID="10" presetClass="entr" presetSubtype="0" fill="hold" nodeType="withEffect">
                                  <p:stCondLst>
                                    <p:cond delay="0"/>
                                  </p:stCondLst>
                                  <p:childTnLst>
                                    <p:set>
                                      <p:cBhvr>
                                        <p:cTn id="12" dur="1" fill="hold">
                                          <p:stCondLst>
                                            <p:cond delay="0"/>
                                          </p:stCondLst>
                                        </p:cTn>
                                        <p:tgtEl>
                                          <p:spTgt spid="552"/>
                                        </p:tgtEl>
                                        <p:attrNameLst>
                                          <p:attrName>style.visibility</p:attrName>
                                        </p:attrNameLst>
                                      </p:cBhvr>
                                      <p:to>
                                        <p:strVal val="visible"/>
                                      </p:to>
                                    </p:set>
                                    <p:animEffect transition="in" filter="fade">
                                      <p:cBhvr>
                                        <p:cTn id="13" dur="500"/>
                                        <p:tgtEl>
                                          <p:spTgt spid="5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49"/>
                                        </p:tgtEl>
                                        <p:attrNameLst>
                                          <p:attrName>style.visibility</p:attrName>
                                        </p:attrNameLst>
                                      </p:cBhvr>
                                      <p:to>
                                        <p:strVal val="visible"/>
                                      </p:to>
                                    </p:set>
                                    <p:animEffect transition="in" filter="fade">
                                      <p:cBhvr>
                                        <p:cTn id="18" dur="500"/>
                                        <p:tgtEl>
                                          <p:spTgt spid="549"/>
                                        </p:tgtEl>
                                      </p:cBhvr>
                                    </p:animEffect>
                                  </p:childTnLst>
                                </p:cTn>
                              </p:par>
                              <p:par>
                                <p:cTn id="19" presetID="10" presetClass="entr" presetSubtype="0" fill="hold" nodeType="withEffect">
                                  <p:stCondLst>
                                    <p:cond delay="0"/>
                                  </p:stCondLst>
                                  <p:childTnLst>
                                    <p:set>
                                      <p:cBhvr>
                                        <p:cTn id="20" dur="1" fill="hold">
                                          <p:stCondLst>
                                            <p:cond delay="0"/>
                                          </p:stCondLst>
                                        </p:cTn>
                                        <p:tgtEl>
                                          <p:spTgt spid="551"/>
                                        </p:tgtEl>
                                        <p:attrNameLst>
                                          <p:attrName>style.visibility</p:attrName>
                                        </p:attrNameLst>
                                      </p:cBhvr>
                                      <p:to>
                                        <p:strVal val="visible"/>
                                      </p:to>
                                    </p:set>
                                    <p:animEffect transition="in" filter="fade">
                                      <p:cBhvr>
                                        <p:cTn id="21" dur="500"/>
                                        <p:tgtEl>
                                          <p:spTgt spid="551"/>
                                        </p:tgtEl>
                                      </p:cBhvr>
                                    </p:animEffect>
                                  </p:childTnLst>
                                </p:cTn>
                              </p:par>
                              <p:par>
                                <p:cTn id="22" presetID="10" presetClass="entr" presetSubtype="0" fill="hold" nodeType="withEffect">
                                  <p:stCondLst>
                                    <p:cond delay="0"/>
                                  </p:stCondLst>
                                  <p:childTnLst>
                                    <p:set>
                                      <p:cBhvr>
                                        <p:cTn id="23" dur="1" fill="hold">
                                          <p:stCondLst>
                                            <p:cond delay="0"/>
                                          </p:stCondLst>
                                        </p:cTn>
                                        <p:tgtEl>
                                          <p:spTgt spid="553"/>
                                        </p:tgtEl>
                                        <p:attrNameLst>
                                          <p:attrName>style.visibility</p:attrName>
                                        </p:attrNameLst>
                                      </p:cBhvr>
                                      <p:to>
                                        <p:strVal val="visible"/>
                                      </p:to>
                                    </p:set>
                                    <p:animEffect transition="in" filter="fade">
                                      <p:cBhvr>
                                        <p:cTn id="24" dur="500"/>
                                        <p:tgtEl>
                                          <p:spTgt spid="5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0"/>
                                        </p:tgtEl>
                                        <p:attrNameLst>
                                          <p:attrName>style.visibility</p:attrName>
                                        </p:attrNameLst>
                                      </p:cBhvr>
                                      <p:to>
                                        <p:strVal val="visible"/>
                                      </p:to>
                                    </p:set>
                                    <p:animEffect transition="in" filter="fade">
                                      <p:cBhvr>
                                        <p:cTn id="29" dur="500"/>
                                        <p:tgtEl>
                                          <p:spTgt spid="510"/>
                                        </p:tgtEl>
                                      </p:cBhvr>
                                    </p:animEffect>
                                  </p:childTnLst>
                                </p:cTn>
                              </p:par>
                              <p:par>
                                <p:cTn id="30" presetID="10" presetClass="entr" presetSubtype="0" fill="hold" nodeType="withEffect">
                                  <p:stCondLst>
                                    <p:cond delay="0"/>
                                  </p:stCondLst>
                                  <p:childTnLst>
                                    <p:set>
                                      <p:cBhvr>
                                        <p:cTn id="31" dur="1" fill="hold">
                                          <p:stCondLst>
                                            <p:cond delay="0"/>
                                          </p:stCondLst>
                                        </p:cTn>
                                        <p:tgtEl>
                                          <p:spTgt spid="515"/>
                                        </p:tgtEl>
                                        <p:attrNameLst>
                                          <p:attrName>style.visibility</p:attrName>
                                        </p:attrNameLst>
                                      </p:cBhvr>
                                      <p:to>
                                        <p:strVal val="visible"/>
                                      </p:to>
                                    </p:set>
                                    <p:animEffect transition="in" filter="fade">
                                      <p:cBhvr>
                                        <p:cTn id="32" dur="500"/>
                                        <p:tgtEl>
                                          <p:spTgt spid="515"/>
                                        </p:tgtEl>
                                      </p:cBhvr>
                                    </p:animEffect>
                                  </p:childTnLst>
                                </p:cTn>
                              </p:par>
                              <p:par>
                                <p:cTn id="33" presetID="10" presetClass="entr" presetSubtype="0" fill="hold" nodeType="withEffect">
                                  <p:stCondLst>
                                    <p:cond delay="0"/>
                                  </p:stCondLst>
                                  <p:childTnLst>
                                    <p:set>
                                      <p:cBhvr>
                                        <p:cTn id="34" dur="1" fill="hold">
                                          <p:stCondLst>
                                            <p:cond delay="0"/>
                                          </p:stCondLst>
                                        </p:cTn>
                                        <p:tgtEl>
                                          <p:spTgt spid="517"/>
                                        </p:tgtEl>
                                        <p:attrNameLst>
                                          <p:attrName>style.visibility</p:attrName>
                                        </p:attrNameLst>
                                      </p:cBhvr>
                                      <p:to>
                                        <p:strVal val="visible"/>
                                      </p:to>
                                    </p:set>
                                    <p:animEffect transition="in" filter="fade">
                                      <p:cBhvr>
                                        <p:cTn id="35" dur="500"/>
                                        <p:tgtEl>
                                          <p:spTgt spid="517"/>
                                        </p:tgtEl>
                                      </p:cBhvr>
                                    </p:animEffect>
                                  </p:childTnLst>
                                </p:cTn>
                              </p:par>
                              <p:par>
                                <p:cTn id="36" presetID="10" presetClass="entr" presetSubtype="0" fill="hold" nodeType="withEffect">
                                  <p:stCondLst>
                                    <p:cond delay="0"/>
                                  </p:stCondLst>
                                  <p:childTnLst>
                                    <p:set>
                                      <p:cBhvr>
                                        <p:cTn id="37" dur="1" fill="hold">
                                          <p:stCondLst>
                                            <p:cond delay="0"/>
                                          </p:stCondLst>
                                        </p:cTn>
                                        <p:tgtEl>
                                          <p:spTgt spid="519"/>
                                        </p:tgtEl>
                                        <p:attrNameLst>
                                          <p:attrName>style.visibility</p:attrName>
                                        </p:attrNameLst>
                                      </p:cBhvr>
                                      <p:to>
                                        <p:strVal val="visible"/>
                                      </p:to>
                                    </p:set>
                                    <p:animEffect transition="in" filter="fade">
                                      <p:cBhvr>
                                        <p:cTn id="38" dur="500"/>
                                        <p:tgtEl>
                                          <p:spTgt spid="519"/>
                                        </p:tgtEl>
                                      </p:cBhvr>
                                    </p:animEffect>
                                  </p:childTnLst>
                                </p:cTn>
                              </p:par>
                              <p:par>
                                <p:cTn id="39" presetID="10" presetClass="entr" presetSubtype="0" fill="hold" nodeType="withEffect">
                                  <p:stCondLst>
                                    <p:cond delay="0"/>
                                  </p:stCondLst>
                                  <p:childTnLst>
                                    <p:set>
                                      <p:cBhvr>
                                        <p:cTn id="40" dur="1" fill="hold">
                                          <p:stCondLst>
                                            <p:cond delay="0"/>
                                          </p:stCondLst>
                                        </p:cTn>
                                        <p:tgtEl>
                                          <p:spTgt spid="521"/>
                                        </p:tgtEl>
                                        <p:attrNameLst>
                                          <p:attrName>style.visibility</p:attrName>
                                        </p:attrNameLst>
                                      </p:cBhvr>
                                      <p:to>
                                        <p:strVal val="visible"/>
                                      </p:to>
                                    </p:set>
                                    <p:animEffect transition="in" filter="fade">
                                      <p:cBhvr>
                                        <p:cTn id="41" dur="500"/>
                                        <p:tgtEl>
                                          <p:spTgt spid="521"/>
                                        </p:tgtEl>
                                      </p:cBhvr>
                                    </p:animEffect>
                                  </p:childTnLst>
                                </p:cTn>
                              </p:par>
                              <p:par>
                                <p:cTn id="42" presetID="10" presetClass="entr" presetSubtype="0" fill="hold" nodeType="withEffect">
                                  <p:stCondLst>
                                    <p:cond delay="0"/>
                                  </p:stCondLst>
                                  <p:childTnLst>
                                    <p:set>
                                      <p:cBhvr>
                                        <p:cTn id="43" dur="1" fill="hold">
                                          <p:stCondLst>
                                            <p:cond delay="0"/>
                                          </p:stCondLst>
                                        </p:cTn>
                                        <p:tgtEl>
                                          <p:spTgt spid="523"/>
                                        </p:tgtEl>
                                        <p:attrNameLst>
                                          <p:attrName>style.visibility</p:attrName>
                                        </p:attrNameLst>
                                      </p:cBhvr>
                                      <p:to>
                                        <p:strVal val="visible"/>
                                      </p:to>
                                    </p:set>
                                    <p:animEffect transition="in" filter="fade">
                                      <p:cBhvr>
                                        <p:cTn id="44" dur="500"/>
                                        <p:tgtEl>
                                          <p:spTgt spid="523"/>
                                        </p:tgtEl>
                                      </p:cBhvr>
                                    </p:animEffect>
                                  </p:childTnLst>
                                </p:cTn>
                              </p:par>
                              <p:par>
                                <p:cTn id="45" presetID="10" presetClass="entr" presetSubtype="0" fill="hold" nodeType="withEffect">
                                  <p:stCondLst>
                                    <p:cond delay="0"/>
                                  </p:stCondLst>
                                  <p:childTnLst>
                                    <p:set>
                                      <p:cBhvr>
                                        <p:cTn id="46" dur="1" fill="hold">
                                          <p:stCondLst>
                                            <p:cond delay="0"/>
                                          </p:stCondLst>
                                        </p:cTn>
                                        <p:tgtEl>
                                          <p:spTgt spid="525"/>
                                        </p:tgtEl>
                                        <p:attrNameLst>
                                          <p:attrName>style.visibility</p:attrName>
                                        </p:attrNameLst>
                                      </p:cBhvr>
                                      <p:to>
                                        <p:strVal val="visible"/>
                                      </p:to>
                                    </p:set>
                                    <p:animEffect transition="in" filter="fade">
                                      <p:cBhvr>
                                        <p:cTn id="47" dur="500"/>
                                        <p:tgtEl>
                                          <p:spTgt spid="525"/>
                                        </p:tgtEl>
                                      </p:cBhvr>
                                    </p:animEffect>
                                  </p:childTnLst>
                                </p:cTn>
                              </p:par>
                              <p:par>
                                <p:cTn id="48" presetID="10" presetClass="entr" presetSubtype="0" fill="hold" nodeType="withEffect">
                                  <p:stCondLst>
                                    <p:cond delay="0"/>
                                  </p:stCondLst>
                                  <p:childTnLst>
                                    <p:set>
                                      <p:cBhvr>
                                        <p:cTn id="49" dur="1" fill="hold">
                                          <p:stCondLst>
                                            <p:cond delay="0"/>
                                          </p:stCondLst>
                                        </p:cTn>
                                        <p:tgtEl>
                                          <p:spTgt spid="527"/>
                                        </p:tgtEl>
                                        <p:attrNameLst>
                                          <p:attrName>style.visibility</p:attrName>
                                        </p:attrNameLst>
                                      </p:cBhvr>
                                      <p:to>
                                        <p:strVal val="visible"/>
                                      </p:to>
                                    </p:set>
                                    <p:animEffect transition="in" filter="fade">
                                      <p:cBhvr>
                                        <p:cTn id="50" dur="500"/>
                                        <p:tgtEl>
                                          <p:spTgt spid="527"/>
                                        </p:tgtEl>
                                      </p:cBhvr>
                                    </p:animEffect>
                                  </p:childTnLst>
                                </p:cTn>
                              </p:par>
                              <p:par>
                                <p:cTn id="51" presetID="10" presetClass="entr" presetSubtype="0" fill="hold" nodeType="withEffect">
                                  <p:stCondLst>
                                    <p:cond delay="0"/>
                                  </p:stCondLst>
                                  <p:childTnLst>
                                    <p:set>
                                      <p:cBhvr>
                                        <p:cTn id="52" dur="1" fill="hold">
                                          <p:stCondLst>
                                            <p:cond delay="0"/>
                                          </p:stCondLst>
                                        </p:cTn>
                                        <p:tgtEl>
                                          <p:spTgt spid="529"/>
                                        </p:tgtEl>
                                        <p:attrNameLst>
                                          <p:attrName>style.visibility</p:attrName>
                                        </p:attrNameLst>
                                      </p:cBhvr>
                                      <p:to>
                                        <p:strVal val="visible"/>
                                      </p:to>
                                    </p:set>
                                    <p:animEffect transition="in" filter="fade">
                                      <p:cBhvr>
                                        <p:cTn id="53" dur="500"/>
                                        <p:tgtEl>
                                          <p:spTgt spid="529"/>
                                        </p:tgtEl>
                                      </p:cBhvr>
                                    </p:animEffect>
                                  </p:childTnLst>
                                </p:cTn>
                              </p:par>
                              <p:par>
                                <p:cTn id="54" presetID="10" presetClass="entr" presetSubtype="0" fill="hold" nodeType="withEffect">
                                  <p:stCondLst>
                                    <p:cond delay="0"/>
                                  </p:stCondLst>
                                  <p:childTnLst>
                                    <p:set>
                                      <p:cBhvr>
                                        <p:cTn id="55" dur="1" fill="hold">
                                          <p:stCondLst>
                                            <p:cond delay="0"/>
                                          </p:stCondLst>
                                        </p:cTn>
                                        <p:tgtEl>
                                          <p:spTgt spid="530"/>
                                        </p:tgtEl>
                                        <p:attrNameLst>
                                          <p:attrName>style.visibility</p:attrName>
                                        </p:attrNameLst>
                                      </p:cBhvr>
                                      <p:to>
                                        <p:strVal val="visible"/>
                                      </p:to>
                                    </p:set>
                                    <p:animEffect transition="in" filter="fade">
                                      <p:cBhvr>
                                        <p:cTn id="56" dur="500"/>
                                        <p:tgtEl>
                                          <p:spTgt spid="5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14"/>
                                        </p:tgtEl>
                                        <p:attrNameLst>
                                          <p:attrName>style.visibility</p:attrName>
                                        </p:attrNameLst>
                                      </p:cBhvr>
                                      <p:to>
                                        <p:strVal val="visible"/>
                                      </p:to>
                                    </p:set>
                                    <p:animEffect transition="in" filter="fade">
                                      <p:cBhvr>
                                        <p:cTn id="61" dur="500"/>
                                        <p:tgtEl>
                                          <p:spTgt spid="514"/>
                                        </p:tgtEl>
                                      </p:cBhvr>
                                    </p:animEffect>
                                  </p:childTnLst>
                                </p:cTn>
                              </p:par>
                              <p:par>
                                <p:cTn id="62" presetID="10" presetClass="entr" presetSubtype="0" fill="hold" nodeType="withEffect">
                                  <p:stCondLst>
                                    <p:cond delay="0"/>
                                  </p:stCondLst>
                                  <p:childTnLst>
                                    <p:set>
                                      <p:cBhvr>
                                        <p:cTn id="63" dur="1" fill="hold">
                                          <p:stCondLst>
                                            <p:cond delay="0"/>
                                          </p:stCondLst>
                                        </p:cTn>
                                        <p:tgtEl>
                                          <p:spTgt spid="516"/>
                                        </p:tgtEl>
                                        <p:attrNameLst>
                                          <p:attrName>style.visibility</p:attrName>
                                        </p:attrNameLst>
                                      </p:cBhvr>
                                      <p:to>
                                        <p:strVal val="visible"/>
                                      </p:to>
                                    </p:set>
                                    <p:animEffect transition="in" filter="fade">
                                      <p:cBhvr>
                                        <p:cTn id="64" dur="500"/>
                                        <p:tgtEl>
                                          <p:spTgt spid="516"/>
                                        </p:tgtEl>
                                      </p:cBhvr>
                                    </p:animEffect>
                                  </p:childTnLst>
                                </p:cTn>
                              </p:par>
                              <p:par>
                                <p:cTn id="65" presetID="10" presetClass="entr" presetSubtype="0" fill="hold" nodeType="withEffect">
                                  <p:stCondLst>
                                    <p:cond delay="0"/>
                                  </p:stCondLst>
                                  <p:childTnLst>
                                    <p:set>
                                      <p:cBhvr>
                                        <p:cTn id="66" dur="1" fill="hold">
                                          <p:stCondLst>
                                            <p:cond delay="0"/>
                                          </p:stCondLst>
                                        </p:cTn>
                                        <p:tgtEl>
                                          <p:spTgt spid="518"/>
                                        </p:tgtEl>
                                        <p:attrNameLst>
                                          <p:attrName>style.visibility</p:attrName>
                                        </p:attrNameLst>
                                      </p:cBhvr>
                                      <p:to>
                                        <p:strVal val="visible"/>
                                      </p:to>
                                    </p:set>
                                    <p:animEffect transition="in" filter="fade">
                                      <p:cBhvr>
                                        <p:cTn id="67" dur="500"/>
                                        <p:tgtEl>
                                          <p:spTgt spid="518"/>
                                        </p:tgtEl>
                                      </p:cBhvr>
                                    </p:animEffect>
                                  </p:childTnLst>
                                </p:cTn>
                              </p:par>
                              <p:par>
                                <p:cTn id="68" presetID="10" presetClass="entr" presetSubtype="0" fill="hold" nodeType="withEffect">
                                  <p:stCondLst>
                                    <p:cond delay="0"/>
                                  </p:stCondLst>
                                  <p:childTnLst>
                                    <p:set>
                                      <p:cBhvr>
                                        <p:cTn id="69" dur="1" fill="hold">
                                          <p:stCondLst>
                                            <p:cond delay="0"/>
                                          </p:stCondLst>
                                        </p:cTn>
                                        <p:tgtEl>
                                          <p:spTgt spid="520"/>
                                        </p:tgtEl>
                                        <p:attrNameLst>
                                          <p:attrName>style.visibility</p:attrName>
                                        </p:attrNameLst>
                                      </p:cBhvr>
                                      <p:to>
                                        <p:strVal val="visible"/>
                                      </p:to>
                                    </p:set>
                                    <p:animEffect transition="in" filter="fade">
                                      <p:cBhvr>
                                        <p:cTn id="70" dur="500"/>
                                        <p:tgtEl>
                                          <p:spTgt spid="520"/>
                                        </p:tgtEl>
                                      </p:cBhvr>
                                    </p:animEffect>
                                  </p:childTnLst>
                                </p:cTn>
                              </p:par>
                              <p:par>
                                <p:cTn id="71" presetID="10" presetClass="entr" presetSubtype="0" fill="hold" nodeType="withEffect">
                                  <p:stCondLst>
                                    <p:cond delay="0"/>
                                  </p:stCondLst>
                                  <p:childTnLst>
                                    <p:set>
                                      <p:cBhvr>
                                        <p:cTn id="72" dur="1" fill="hold">
                                          <p:stCondLst>
                                            <p:cond delay="0"/>
                                          </p:stCondLst>
                                        </p:cTn>
                                        <p:tgtEl>
                                          <p:spTgt spid="522"/>
                                        </p:tgtEl>
                                        <p:attrNameLst>
                                          <p:attrName>style.visibility</p:attrName>
                                        </p:attrNameLst>
                                      </p:cBhvr>
                                      <p:to>
                                        <p:strVal val="visible"/>
                                      </p:to>
                                    </p:set>
                                    <p:animEffect transition="in" filter="fade">
                                      <p:cBhvr>
                                        <p:cTn id="73" dur="500"/>
                                        <p:tgtEl>
                                          <p:spTgt spid="522"/>
                                        </p:tgtEl>
                                      </p:cBhvr>
                                    </p:animEffect>
                                  </p:childTnLst>
                                </p:cTn>
                              </p:par>
                              <p:par>
                                <p:cTn id="74" presetID="10" presetClass="entr" presetSubtype="0" fill="hold" nodeType="withEffect">
                                  <p:stCondLst>
                                    <p:cond delay="0"/>
                                  </p:stCondLst>
                                  <p:childTnLst>
                                    <p:set>
                                      <p:cBhvr>
                                        <p:cTn id="75" dur="1" fill="hold">
                                          <p:stCondLst>
                                            <p:cond delay="0"/>
                                          </p:stCondLst>
                                        </p:cTn>
                                        <p:tgtEl>
                                          <p:spTgt spid="524"/>
                                        </p:tgtEl>
                                        <p:attrNameLst>
                                          <p:attrName>style.visibility</p:attrName>
                                        </p:attrNameLst>
                                      </p:cBhvr>
                                      <p:to>
                                        <p:strVal val="visible"/>
                                      </p:to>
                                    </p:set>
                                    <p:animEffect transition="in" filter="fade">
                                      <p:cBhvr>
                                        <p:cTn id="76" dur="500"/>
                                        <p:tgtEl>
                                          <p:spTgt spid="524"/>
                                        </p:tgtEl>
                                      </p:cBhvr>
                                    </p:animEffect>
                                  </p:childTnLst>
                                </p:cTn>
                              </p:par>
                              <p:par>
                                <p:cTn id="77" presetID="10" presetClass="entr" presetSubtype="0" fill="hold" nodeType="withEffect">
                                  <p:stCondLst>
                                    <p:cond delay="0"/>
                                  </p:stCondLst>
                                  <p:childTnLst>
                                    <p:set>
                                      <p:cBhvr>
                                        <p:cTn id="78" dur="1" fill="hold">
                                          <p:stCondLst>
                                            <p:cond delay="0"/>
                                          </p:stCondLst>
                                        </p:cTn>
                                        <p:tgtEl>
                                          <p:spTgt spid="526"/>
                                        </p:tgtEl>
                                        <p:attrNameLst>
                                          <p:attrName>style.visibility</p:attrName>
                                        </p:attrNameLst>
                                      </p:cBhvr>
                                      <p:to>
                                        <p:strVal val="visible"/>
                                      </p:to>
                                    </p:set>
                                    <p:animEffect transition="in" filter="fade">
                                      <p:cBhvr>
                                        <p:cTn id="79" dur="500"/>
                                        <p:tgtEl>
                                          <p:spTgt spid="526"/>
                                        </p:tgtEl>
                                      </p:cBhvr>
                                    </p:animEffect>
                                  </p:childTnLst>
                                </p:cTn>
                              </p:par>
                              <p:par>
                                <p:cTn id="80" presetID="10" presetClass="entr" presetSubtype="0" fill="hold" nodeType="withEffect">
                                  <p:stCondLst>
                                    <p:cond delay="0"/>
                                  </p:stCondLst>
                                  <p:childTnLst>
                                    <p:set>
                                      <p:cBhvr>
                                        <p:cTn id="81" dur="1" fill="hold">
                                          <p:stCondLst>
                                            <p:cond delay="0"/>
                                          </p:stCondLst>
                                        </p:cTn>
                                        <p:tgtEl>
                                          <p:spTgt spid="528"/>
                                        </p:tgtEl>
                                        <p:attrNameLst>
                                          <p:attrName>style.visibility</p:attrName>
                                        </p:attrNameLst>
                                      </p:cBhvr>
                                      <p:to>
                                        <p:strVal val="visible"/>
                                      </p:to>
                                    </p:set>
                                    <p:animEffect transition="in" filter="fade">
                                      <p:cBhvr>
                                        <p:cTn id="82" dur="500"/>
                                        <p:tgtEl>
                                          <p:spTgt spid="528"/>
                                        </p:tgtEl>
                                      </p:cBhvr>
                                    </p:animEffect>
                                  </p:childTnLst>
                                </p:cTn>
                              </p:par>
                              <p:par>
                                <p:cTn id="83" presetID="10" presetClass="entr" presetSubtype="0" fill="hold" nodeType="withEffect">
                                  <p:stCondLst>
                                    <p:cond delay="0"/>
                                  </p:stCondLst>
                                  <p:childTnLst>
                                    <p:set>
                                      <p:cBhvr>
                                        <p:cTn id="84" dur="1" fill="hold">
                                          <p:stCondLst>
                                            <p:cond delay="0"/>
                                          </p:stCondLst>
                                        </p:cTn>
                                        <p:tgtEl>
                                          <p:spTgt spid="531"/>
                                        </p:tgtEl>
                                        <p:attrNameLst>
                                          <p:attrName>style.visibility</p:attrName>
                                        </p:attrNameLst>
                                      </p:cBhvr>
                                      <p:to>
                                        <p:strVal val="visible"/>
                                      </p:to>
                                    </p:set>
                                    <p:animEffect transition="in" filter="fade">
                                      <p:cBhvr>
                                        <p:cTn id="85" dur="500"/>
                                        <p:tgtEl>
                                          <p:spTgt spid="53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02"/>
                                        </p:tgtEl>
                                        <p:attrNameLst>
                                          <p:attrName>style.visibility</p:attrName>
                                        </p:attrNameLst>
                                      </p:cBhvr>
                                      <p:to>
                                        <p:strVal val="visible"/>
                                      </p:to>
                                    </p:set>
                                    <p:animEffect transition="in" filter="fade">
                                      <p:cBhvr>
                                        <p:cTn id="90" dur="500"/>
                                        <p:tgtEl>
                                          <p:spTgt spid="502"/>
                                        </p:tgtEl>
                                      </p:cBhvr>
                                    </p:animEffect>
                                  </p:childTnLst>
                                </p:cTn>
                              </p:par>
                              <p:par>
                                <p:cTn id="91" presetID="10" presetClass="entr" presetSubtype="0" fill="hold" nodeType="withEffect">
                                  <p:stCondLst>
                                    <p:cond delay="0"/>
                                  </p:stCondLst>
                                  <p:childTnLst>
                                    <p:set>
                                      <p:cBhvr>
                                        <p:cTn id="92" dur="1" fill="hold">
                                          <p:stCondLst>
                                            <p:cond delay="0"/>
                                          </p:stCondLst>
                                        </p:cTn>
                                        <p:tgtEl>
                                          <p:spTgt spid="509"/>
                                        </p:tgtEl>
                                        <p:attrNameLst>
                                          <p:attrName>style.visibility</p:attrName>
                                        </p:attrNameLst>
                                      </p:cBhvr>
                                      <p:to>
                                        <p:strVal val="visible"/>
                                      </p:to>
                                    </p:set>
                                    <p:animEffect transition="in" filter="fade">
                                      <p:cBhvr>
                                        <p:cTn id="93" dur="500"/>
                                        <p:tgtEl>
                                          <p:spTgt spid="509"/>
                                        </p:tgtEl>
                                      </p:cBhvr>
                                    </p:animEffect>
                                  </p:childTnLst>
                                </p:cTn>
                              </p:par>
                              <p:par>
                                <p:cTn id="94" presetID="10" presetClass="entr" presetSubtype="0" fill="hold" nodeType="withEffect">
                                  <p:stCondLst>
                                    <p:cond delay="0"/>
                                  </p:stCondLst>
                                  <p:childTnLst>
                                    <p:set>
                                      <p:cBhvr>
                                        <p:cTn id="95" dur="1" fill="hold">
                                          <p:stCondLst>
                                            <p:cond delay="0"/>
                                          </p:stCondLst>
                                        </p:cTn>
                                        <p:tgtEl>
                                          <p:spTgt spid="826"/>
                                        </p:tgtEl>
                                        <p:attrNameLst>
                                          <p:attrName>style.visibility</p:attrName>
                                        </p:attrNameLst>
                                      </p:cBhvr>
                                      <p:to>
                                        <p:strVal val="visible"/>
                                      </p:to>
                                    </p:set>
                                    <p:animEffect transition="in" filter="fade">
                                      <p:cBhvr>
                                        <p:cTn id="96" dur="500"/>
                                        <p:tgtEl>
                                          <p:spTgt spid="8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828"/>
                                        </p:tgtEl>
                                        <p:attrNameLst>
                                          <p:attrName>style.visibility</p:attrName>
                                        </p:attrNameLst>
                                      </p:cBhvr>
                                      <p:to>
                                        <p:strVal val="visible"/>
                                      </p:to>
                                    </p:set>
                                    <p:animEffect transition="in" filter="fade">
                                      <p:cBhvr>
                                        <p:cTn id="101" dur="500"/>
                                        <p:tgtEl>
                                          <p:spTgt spid="828"/>
                                        </p:tgtEl>
                                      </p:cBhvr>
                                    </p:animEffect>
                                  </p:childTnLst>
                                </p:cTn>
                              </p:par>
                              <p:par>
                                <p:cTn id="102" presetID="10" presetClass="entr" presetSubtype="0" fill="hold" nodeType="withEffect">
                                  <p:stCondLst>
                                    <p:cond delay="0"/>
                                  </p:stCondLst>
                                  <p:childTnLst>
                                    <p:set>
                                      <p:cBhvr>
                                        <p:cTn id="103" dur="1" fill="hold">
                                          <p:stCondLst>
                                            <p:cond delay="0"/>
                                          </p:stCondLst>
                                        </p:cTn>
                                        <p:tgtEl>
                                          <p:spTgt spid="827"/>
                                        </p:tgtEl>
                                        <p:attrNameLst>
                                          <p:attrName>style.visibility</p:attrName>
                                        </p:attrNameLst>
                                      </p:cBhvr>
                                      <p:to>
                                        <p:strVal val="visible"/>
                                      </p:to>
                                    </p:set>
                                    <p:animEffect transition="in" filter="fade">
                                      <p:cBhvr>
                                        <p:cTn id="104" dur="500"/>
                                        <p:tgtEl>
                                          <p:spTgt spid="827"/>
                                        </p:tgtEl>
                                      </p:cBhvr>
                                    </p:animEffect>
                                  </p:childTnLst>
                                </p:cTn>
                              </p:par>
                              <p:par>
                                <p:cTn id="105" presetID="10" presetClass="entr" presetSubtype="0" fill="hold" nodeType="withEffect">
                                  <p:stCondLst>
                                    <p:cond delay="0"/>
                                  </p:stCondLst>
                                  <p:childTnLst>
                                    <p:set>
                                      <p:cBhvr>
                                        <p:cTn id="106" dur="1" fill="hold">
                                          <p:stCondLst>
                                            <p:cond delay="0"/>
                                          </p:stCondLst>
                                        </p:cTn>
                                        <p:tgtEl>
                                          <p:spTgt spid="825"/>
                                        </p:tgtEl>
                                        <p:attrNameLst>
                                          <p:attrName>style.visibility</p:attrName>
                                        </p:attrNameLst>
                                      </p:cBhvr>
                                      <p:to>
                                        <p:strVal val="visible"/>
                                      </p:to>
                                    </p:set>
                                    <p:animEffect transition="in" filter="fade">
                                      <p:cBhvr>
                                        <p:cTn id="107" dur="500"/>
                                        <p:tgtEl>
                                          <p:spTgt spid="82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500"/>
                                        <p:tgtEl>
                                          <p:spTgt spid="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38"/>
                                        </p:tgtEl>
                                        <p:attrNameLst>
                                          <p:attrName>style.visibility</p:attrName>
                                        </p:attrNameLst>
                                      </p:cBhvr>
                                      <p:to>
                                        <p:strVal val="visible"/>
                                      </p:to>
                                    </p:set>
                                    <p:animEffect transition="in" filter="fade">
                                      <p:cBhvr>
                                        <p:cTn id="115"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8"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42773</TotalTime>
  <Words>6026</Words>
  <Application>Microsoft Office PowerPoint</Application>
  <PresentationFormat>Widescreen</PresentationFormat>
  <Paragraphs>689</Paragraphs>
  <Slides>31</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Calibri (Body)</vt:lpstr>
      <vt:lpstr>Monotype Sorts</vt:lpstr>
      <vt:lpstr>宋体</vt:lpstr>
      <vt:lpstr>Aharoni</vt:lpstr>
      <vt:lpstr>Arial</vt:lpstr>
      <vt:lpstr>Arial Narrow</vt:lpstr>
      <vt:lpstr>Calibri</vt:lpstr>
      <vt:lpstr>Cambria Math</vt:lpstr>
      <vt:lpstr>Tahoma</vt:lpstr>
      <vt:lpstr>Wingdings</vt:lpstr>
      <vt:lpstr>1_ABKGROUP</vt:lpstr>
      <vt:lpstr>TritonRoute: An Initial Detailed Router for Advanced VLSI Technologies</vt:lpstr>
      <vt:lpstr>Outline</vt:lpstr>
      <vt:lpstr>Background</vt:lpstr>
      <vt:lpstr>ISPD-2018 Initial Detailed Routing Contest</vt:lpstr>
      <vt:lpstr>Outline</vt:lpstr>
      <vt:lpstr>Inter-Guide Connectivity</vt:lpstr>
      <vt:lpstr>Outline</vt:lpstr>
      <vt:lpstr>Overall Flow</vt:lpstr>
      <vt:lpstr>Overall Flow</vt:lpstr>
      <vt:lpstr>Panel Routing</vt:lpstr>
      <vt:lpstr>Access Point &amp; Access Point Cluster</vt:lpstr>
      <vt:lpstr>Access Point</vt:lpstr>
      <vt:lpstr>Access Point</vt:lpstr>
      <vt:lpstr>Access Point</vt:lpstr>
      <vt:lpstr>MILP Formulation</vt:lpstr>
      <vt:lpstr>Additional DRC Prevention Techniques</vt:lpstr>
      <vt:lpstr>Outline</vt:lpstr>
      <vt:lpstr>ISPD-2018 Initial Detailed Routing Contest</vt:lpstr>
      <vt:lpstr>ISPD-2018 Initial Detailed Routing Contest</vt:lpstr>
      <vt:lpstr>Experimental Results (vs. ISPD-2018 contest best solutions)</vt:lpstr>
      <vt:lpstr>DRC Results (vs. ISPD-2018 contest best solutions)</vt:lpstr>
      <vt:lpstr>Conclusion and Future Goals</vt:lpstr>
      <vt:lpstr>Towards OpenROAD </vt:lpstr>
      <vt:lpstr>Use Cases for TritonRoute</vt:lpstr>
      <vt:lpstr>TritonRoute Current Status: Pin Accessibility</vt:lpstr>
      <vt:lpstr>TritonRoute Prospects: Advanced-Node Rule Handling</vt:lpstr>
      <vt:lpstr>Thank you!</vt:lpstr>
      <vt:lpstr>BACKUP</vt:lpstr>
      <vt:lpstr>ISPD-2018 Initial Detailed Routing Contest</vt:lpstr>
      <vt:lpstr>Previous Works</vt:lpstr>
      <vt:lpstr>Connectivity</vt:lpstr>
    </vt:vector>
  </TitlesOfParts>
  <Company>UCSD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TritonRoute</dc:title>
  <dc:creator>Lutong Wang</dc:creator>
  <cp:lastModifiedBy>Lutong</cp:lastModifiedBy>
  <cp:revision>2964</cp:revision>
  <cp:lastPrinted>2015-08-25T19:38:42Z</cp:lastPrinted>
  <dcterms:created xsi:type="dcterms:W3CDTF">2013-05-15T05:21:47Z</dcterms:created>
  <dcterms:modified xsi:type="dcterms:W3CDTF">2018-11-12T01:54:37Z</dcterms:modified>
</cp:coreProperties>
</file>