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5"/>
  </p:notesMasterIdLst>
  <p:sldIdLst>
    <p:sldId id="256" r:id="rId2"/>
    <p:sldId id="259" r:id="rId3"/>
    <p:sldId id="304" r:id="rId4"/>
    <p:sldId id="289" r:id="rId5"/>
    <p:sldId id="290" r:id="rId6"/>
    <p:sldId id="297" r:id="rId7"/>
    <p:sldId id="326" r:id="rId8"/>
    <p:sldId id="305" r:id="rId9"/>
    <p:sldId id="293" r:id="rId10"/>
    <p:sldId id="286" r:id="rId11"/>
    <p:sldId id="331" r:id="rId12"/>
    <p:sldId id="332" r:id="rId13"/>
    <p:sldId id="287" r:id="rId14"/>
    <p:sldId id="301" r:id="rId15"/>
    <p:sldId id="288" r:id="rId16"/>
    <p:sldId id="262" r:id="rId17"/>
    <p:sldId id="279" r:id="rId18"/>
    <p:sldId id="282" r:id="rId19"/>
    <p:sldId id="294" r:id="rId20"/>
    <p:sldId id="269" r:id="rId21"/>
    <p:sldId id="302" r:id="rId22"/>
    <p:sldId id="306" r:id="rId23"/>
    <p:sldId id="307" r:id="rId24"/>
    <p:sldId id="308" r:id="rId25"/>
    <p:sldId id="312" r:id="rId26"/>
    <p:sldId id="295" r:id="rId27"/>
    <p:sldId id="328" r:id="rId28"/>
    <p:sldId id="329" r:id="rId29"/>
    <p:sldId id="327" r:id="rId30"/>
    <p:sldId id="319" r:id="rId31"/>
    <p:sldId id="298" r:id="rId32"/>
    <p:sldId id="318" r:id="rId33"/>
    <p:sldId id="300" r:id="rId34"/>
    <p:sldId id="322" r:id="rId35"/>
    <p:sldId id="323" r:id="rId36"/>
    <p:sldId id="324" r:id="rId37"/>
    <p:sldId id="325" r:id="rId38"/>
    <p:sldId id="296" r:id="rId39"/>
    <p:sldId id="317" r:id="rId40"/>
    <p:sldId id="291" r:id="rId41"/>
    <p:sldId id="292" r:id="rId42"/>
    <p:sldId id="268" r:id="rId43"/>
    <p:sldId id="29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98"/>
    <p:restoredTop sz="80795"/>
  </p:normalViewPr>
  <p:slideViewPr>
    <p:cSldViewPr snapToGrid="0" snapToObjects="1">
      <p:cViewPr>
        <p:scale>
          <a:sx n="82" d="100"/>
          <a:sy n="82" d="100"/>
        </p:scale>
        <p:origin x="200" y="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8F10BE-1E82-724B-AB16-52779829470E}" type="datetimeFigureOut">
              <a:rPr lang="en-US" smtClean="0"/>
              <a:t>10/28/18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604B98-75B7-654D-A98A-0EA28D894B8F}" type="slidenum">
              <a:rPr lang="en-US" smtClean="0"/>
              <a:t>‹#›</a:t>
            </a:fld>
            <a:endParaRPr lang="en-US"/>
          </a:p>
        </p:txBody>
      </p:sp>
    </p:spTree>
    <p:extLst>
      <p:ext uri="{BB962C8B-B14F-4D97-AF65-F5344CB8AC3E}">
        <p14:creationId xmlns:p14="http://schemas.microsoft.com/office/powerpoint/2010/main" val="3261596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604B98-75B7-654D-A98A-0EA28D894B8F}" type="slidenum">
              <a:rPr lang="en-US" smtClean="0"/>
              <a:t>1</a:t>
            </a:fld>
            <a:endParaRPr lang="en-US"/>
          </a:p>
        </p:txBody>
      </p:sp>
    </p:spTree>
    <p:extLst>
      <p:ext uri="{BB962C8B-B14F-4D97-AF65-F5344CB8AC3E}">
        <p14:creationId xmlns:p14="http://schemas.microsoft.com/office/powerpoint/2010/main" val="3085949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604B98-75B7-654D-A98A-0EA28D894B8F}" type="slidenum">
              <a:rPr lang="en-US" smtClean="0"/>
              <a:t>12</a:t>
            </a:fld>
            <a:endParaRPr lang="en-US"/>
          </a:p>
        </p:txBody>
      </p:sp>
    </p:spTree>
    <p:extLst>
      <p:ext uri="{BB962C8B-B14F-4D97-AF65-F5344CB8AC3E}">
        <p14:creationId xmlns:p14="http://schemas.microsoft.com/office/powerpoint/2010/main" val="1586094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Microbumps consume area, without infinite area they become a resource we must account for.</a:t>
            </a:r>
          </a:p>
          <a:p>
            <a:endParaRPr lang="en-US" dirty="0"/>
          </a:p>
        </p:txBody>
      </p:sp>
      <p:sp>
        <p:nvSpPr>
          <p:cNvPr id="4" name="Slide Number Placeholder 3"/>
          <p:cNvSpPr>
            <a:spLocks noGrp="1"/>
          </p:cNvSpPr>
          <p:nvPr>
            <p:ph type="sldNum" sz="quarter" idx="5"/>
          </p:nvPr>
        </p:nvSpPr>
        <p:spPr/>
        <p:txBody>
          <a:bodyPr/>
          <a:lstStyle/>
          <a:p>
            <a:fld id="{E5604B98-75B7-654D-A98A-0EA28D894B8F}" type="slidenum">
              <a:rPr lang="en-US" smtClean="0"/>
              <a:t>13</a:t>
            </a:fld>
            <a:endParaRPr lang="en-US"/>
          </a:p>
        </p:txBody>
      </p:sp>
    </p:spTree>
    <p:extLst>
      <p:ext uri="{BB962C8B-B14F-4D97-AF65-F5344CB8AC3E}">
        <p14:creationId xmlns:p14="http://schemas.microsoft.com/office/powerpoint/2010/main" val="1001618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dirty="0"/>
              <a:t>We construct an MILP that takes the placement of chiplets, the logical network, and the </a:t>
            </a:r>
            <a:r>
              <a:rPr lang="en-US" sz="2000" dirty="0" err="1"/>
              <a:t>microbump</a:t>
            </a:r>
            <a:r>
              <a:rPr lang="en-US" sz="2000" dirty="0"/>
              <a:t> density and outputs the optimal routing solution.</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We construct the MILP with the capability to minimize maximum length, maximum total length or a weighted sum of the two.</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In this work we search for the minimum maximum link length, giving us a maximum latency. We constrain all link latencies to this maximum link latency.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By performing placement and routing:</a:t>
            </a:r>
          </a:p>
          <a:p>
            <a:pPr marL="800100" lvl="1" indent="-342900">
              <a:buFont typeface="Arial" panose="020B0604020202020204" pitchFamily="34" charset="0"/>
              <a:buChar char="•"/>
            </a:pPr>
            <a:r>
              <a:rPr lang="en-US" sz="2000" dirty="0"/>
              <a:t>Accurate assessments of link lengths.</a:t>
            </a:r>
          </a:p>
          <a:p>
            <a:pPr marL="800100" lvl="1" indent="-342900">
              <a:buFont typeface="Arial" panose="020B0604020202020204" pitchFamily="34" charset="0"/>
              <a:buChar char="•"/>
            </a:pPr>
            <a:r>
              <a:rPr lang="en-US" sz="2000" dirty="0"/>
              <a:t>Feasible choices for link types.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000" dirty="0"/>
              <a:t>Our placement and routing also takes “gas station” hops into account. </a:t>
            </a:r>
          </a:p>
          <a:p>
            <a:pPr marL="800100" lvl="1" indent="-342900">
              <a:buFont typeface="Arial" panose="020B0604020202020204" pitchFamily="34" charset="0"/>
              <a:buChar char="•"/>
            </a:pPr>
            <a:r>
              <a:rPr lang="en-US" sz="2000" dirty="0"/>
              <a:t>We route from the source chiplet to intermediate chiplets.</a:t>
            </a:r>
          </a:p>
          <a:p>
            <a:endParaRPr lang="en-US" sz="2000" dirty="0"/>
          </a:p>
          <a:p>
            <a:endParaRPr lang="en-US" sz="2400" dirty="0"/>
          </a:p>
          <a:p>
            <a:endParaRPr lang="en-US" dirty="0"/>
          </a:p>
        </p:txBody>
      </p:sp>
      <p:sp>
        <p:nvSpPr>
          <p:cNvPr id="4" name="Slide Number Placeholder 3"/>
          <p:cNvSpPr>
            <a:spLocks noGrp="1"/>
          </p:cNvSpPr>
          <p:nvPr>
            <p:ph type="sldNum" sz="quarter" idx="5"/>
          </p:nvPr>
        </p:nvSpPr>
        <p:spPr/>
        <p:txBody>
          <a:bodyPr/>
          <a:lstStyle/>
          <a:p>
            <a:fld id="{E5604B98-75B7-654D-A98A-0EA28D894B8F}" type="slidenum">
              <a:rPr lang="en-US" smtClean="0"/>
              <a:t>14</a:t>
            </a:fld>
            <a:endParaRPr lang="en-US"/>
          </a:p>
        </p:txBody>
      </p:sp>
    </p:spTree>
    <p:extLst>
      <p:ext uri="{BB962C8B-B14F-4D97-AF65-F5344CB8AC3E}">
        <p14:creationId xmlns:p14="http://schemas.microsoft.com/office/powerpoint/2010/main" val="2971707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604B98-75B7-654D-A98A-0EA28D894B8F}" type="slidenum">
              <a:rPr lang="en-US" smtClean="0"/>
              <a:t>18</a:t>
            </a:fld>
            <a:endParaRPr lang="en-US"/>
          </a:p>
        </p:txBody>
      </p:sp>
    </p:spTree>
    <p:extLst>
      <p:ext uri="{BB962C8B-B14F-4D97-AF65-F5344CB8AC3E}">
        <p14:creationId xmlns:p14="http://schemas.microsoft.com/office/powerpoint/2010/main" val="2717320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 [ICCAD 2018] cost optimized solution with equal or greater performance with solution (a). Cost is 1.4x of previous predicted cost in [DATE 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 [ICCAD 2018] performance optimized solution. We achieve 90% performance overhead to a 2D system. Compared to (b) we achieve 60% performance and 16% lower cost.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5604B98-75B7-654D-A98A-0EA28D894B8F}" type="slidenum">
              <a:rPr lang="en-US" smtClean="0"/>
              <a:t>33</a:t>
            </a:fld>
            <a:endParaRPr lang="en-US"/>
          </a:p>
        </p:txBody>
      </p:sp>
    </p:spTree>
    <p:extLst>
      <p:ext uri="{BB962C8B-B14F-4D97-AF65-F5344CB8AC3E}">
        <p14:creationId xmlns:p14="http://schemas.microsoft.com/office/powerpoint/2010/main" val="3320959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 [ICCAD 2018] cost optimized solution with equal or greater performance with solution (a). Cost is 1.4x of previous predicted cost in [DATE 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 [ICCAD 2018] performance optimized solution. We achieve 90% performance overhead to a 2D system. Compared to (b) we achieve 60% performance and 16% lower cost.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5604B98-75B7-654D-A98A-0EA28D894B8F}" type="slidenum">
              <a:rPr lang="en-US" smtClean="0"/>
              <a:t>34</a:t>
            </a:fld>
            <a:endParaRPr lang="en-US"/>
          </a:p>
        </p:txBody>
      </p:sp>
    </p:spTree>
    <p:extLst>
      <p:ext uri="{BB962C8B-B14F-4D97-AF65-F5344CB8AC3E}">
        <p14:creationId xmlns:p14="http://schemas.microsoft.com/office/powerpoint/2010/main" val="48269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 [ICCAD 2018] cost optimized solution with equal or greater performance with solution (a). Cost is 1.4x of previous predicted cost in [DATE 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 [ICCAD 2018] performance optimized solution. We achieve 90% performance overhead to a 2D system. Compared to (b) we achieve 60% performance and 16% lower cost.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5604B98-75B7-654D-A98A-0EA28D894B8F}" type="slidenum">
              <a:rPr lang="en-US" smtClean="0"/>
              <a:t>35</a:t>
            </a:fld>
            <a:endParaRPr lang="en-US"/>
          </a:p>
        </p:txBody>
      </p:sp>
    </p:spTree>
    <p:extLst>
      <p:ext uri="{BB962C8B-B14F-4D97-AF65-F5344CB8AC3E}">
        <p14:creationId xmlns:p14="http://schemas.microsoft.com/office/powerpoint/2010/main" val="2410999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 [ICCAD 2018] cost optimized solution with equal or greater performance with solution (a). Cost is 1.4x of previous predicted cost in [DATE 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 [ICCAD 2018] performance optimized solution. We achieve 90% performance overhead to a 2D system. Compared to (b) we achieve 60% performance and 16% lower cost.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5604B98-75B7-654D-A98A-0EA28D894B8F}" type="slidenum">
              <a:rPr lang="en-US" smtClean="0"/>
              <a:t>36</a:t>
            </a:fld>
            <a:endParaRPr lang="en-US"/>
          </a:p>
        </p:txBody>
      </p:sp>
    </p:spTree>
    <p:extLst>
      <p:ext uri="{BB962C8B-B14F-4D97-AF65-F5344CB8AC3E}">
        <p14:creationId xmlns:p14="http://schemas.microsoft.com/office/powerpoint/2010/main" val="2785845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 [ICCAD 2018] cost optimized solution with equal or greater performance with solution (a). Cost is 1.4x of previous predicted cost in [DATE 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 [ICCAD 2018] performance optimized solution. We achieve 90% performance overhead to a 2D system. Compared to (b) we achieve 60% performance and 16% lower cost.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5604B98-75B7-654D-A98A-0EA28D894B8F}" type="slidenum">
              <a:rPr lang="en-US" smtClean="0"/>
              <a:t>37</a:t>
            </a:fld>
            <a:endParaRPr lang="en-US"/>
          </a:p>
        </p:txBody>
      </p:sp>
    </p:spTree>
    <p:extLst>
      <p:ext uri="{BB962C8B-B14F-4D97-AF65-F5344CB8AC3E}">
        <p14:creationId xmlns:p14="http://schemas.microsoft.com/office/powerpoint/2010/main" val="2139870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604B98-75B7-654D-A98A-0EA28D894B8F}" type="slidenum">
              <a:rPr lang="en-US" smtClean="0"/>
              <a:t>39</a:t>
            </a:fld>
            <a:endParaRPr lang="en-US"/>
          </a:p>
        </p:txBody>
      </p:sp>
    </p:spTree>
    <p:extLst>
      <p:ext uri="{BB962C8B-B14F-4D97-AF65-F5344CB8AC3E}">
        <p14:creationId xmlns:p14="http://schemas.microsoft.com/office/powerpoint/2010/main" val="3195449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Our system is a homogenous system with 16 identical cores on each of the 16 chiplets. </a:t>
            </a:r>
          </a:p>
          <a:p>
            <a:endParaRPr lang="en-US" dirty="0"/>
          </a:p>
        </p:txBody>
      </p:sp>
      <p:sp>
        <p:nvSpPr>
          <p:cNvPr id="4" name="Slide Number Placeholder 3"/>
          <p:cNvSpPr>
            <a:spLocks noGrp="1"/>
          </p:cNvSpPr>
          <p:nvPr>
            <p:ph type="sldNum" sz="quarter" idx="5"/>
          </p:nvPr>
        </p:nvSpPr>
        <p:spPr/>
        <p:txBody>
          <a:bodyPr/>
          <a:lstStyle/>
          <a:p>
            <a:fld id="{E5604B98-75B7-654D-A98A-0EA28D894B8F}" type="slidenum">
              <a:rPr lang="en-US" smtClean="0"/>
              <a:t>3</a:t>
            </a:fld>
            <a:endParaRPr lang="en-US"/>
          </a:p>
        </p:txBody>
      </p:sp>
    </p:spTree>
    <p:extLst>
      <p:ext uri="{BB962C8B-B14F-4D97-AF65-F5344CB8AC3E}">
        <p14:creationId xmlns:p14="http://schemas.microsoft.com/office/powerpoint/2010/main" val="4195294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notes on each of these works!!!!!</a:t>
            </a:r>
          </a:p>
        </p:txBody>
      </p:sp>
      <p:sp>
        <p:nvSpPr>
          <p:cNvPr id="4" name="Slide Number Placeholder 3"/>
          <p:cNvSpPr>
            <a:spLocks noGrp="1"/>
          </p:cNvSpPr>
          <p:nvPr>
            <p:ph type="sldNum" sz="quarter" idx="5"/>
          </p:nvPr>
        </p:nvSpPr>
        <p:spPr/>
        <p:txBody>
          <a:bodyPr/>
          <a:lstStyle/>
          <a:p>
            <a:fld id="{E5604B98-75B7-654D-A98A-0EA28D894B8F}" type="slidenum">
              <a:rPr lang="en-US" smtClean="0"/>
              <a:t>4</a:t>
            </a:fld>
            <a:endParaRPr lang="en-US"/>
          </a:p>
        </p:txBody>
      </p:sp>
    </p:spTree>
    <p:extLst>
      <p:ext uri="{BB962C8B-B14F-4D97-AF65-F5344CB8AC3E}">
        <p14:creationId xmlns:p14="http://schemas.microsoft.com/office/powerpoint/2010/main" val="1451725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 the logical layer, using high-radix low-diameter networks for inter-chiplet communication gives us the best IPC.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High-radix low-diameter networks require long wires, limiting the network performance, and hence the overall system performance.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Using repeaters on long wires to improve performance would necessitate active interposer technology, which increases the system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adopt a top-down approach, an architecture analysis of network topologies tells us that high-radix, low-diameter networks should be used for inter-chiplet networks, as they provide the best overall system performance (in instructions per cycle). However, in the physical layer, realization of high-radix, low-diameter networks requires long wires, which can limit the network performance and, hence, the overall system performance. Using repeaters on long wires to improve performance would necessitate active (rather than passive) interposer technology. Since active interposers are more expensive than passive interposers, the system cost equation changes and the top-down intuition is flawed. </a:t>
            </a:r>
          </a:p>
          <a:p>
            <a:endParaRPr lang="en-US" dirty="0"/>
          </a:p>
        </p:txBody>
      </p:sp>
      <p:sp>
        <p:nvSpPr>
          <p:cNvPr id="4" name="Slide Number Placeholder 3"/>
          <p:cNvSpPr>
            <a:spLocks noGrp="1"/>
          </p:cNvSpPr>
          <p:nvPr>
            <p:ph type="sldNum" sz="quarter" idx="5"/>
          </p:nvPr>
        </p:nvSpPr>
        <p:spPr/>
        <p:txBody>
          <a:bodyPr/>
          <a:lstStyle/>
          <a:p>
            <a:fld id="{E5604B98-75B7-654D-A98A-0EA28D894B8F}" type="slidenum">
              <a:rPr lang="en-US" smtClean="0"/>
              <a:t>5</a:t>
            </a:fld>
            <a:endParaRPr lang="en-US"/>
          </a:p>
        </p:txBody>
      </p:sp>
    </p:spTree>
    <p:extLst>
      <p:ext uri="{BB962C8B-B14F-4D97-AF65-F5344CB8AC3E}">
        <p14:creationId xmlns:p14="http://schemas.microsoft.com/office/powerpoint/2010/main" val="2340852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adopt a top-down approach, an architecture analysis of network topologies tells us that high-radix, low-diameter networks should be used for inter-chiplet networks, as they provide the best overall system performance (in instructions per cycle). However, in the physical layer, realization of high-radix, low-diameter networks requires long wires, which can limit the network performance and, hence, the overall system performance. Using repeaters on long wires to improve performance would necessitate active (rather than passive) interposer technology. Since active interposers are more expensive than passive interposers, the system cost equation changes and the top-down intuition is flawed. </a:t>
            </a:r>
          </a:p>
          <a:p>
            <a:endParaRPr lang="en-US" dirty="0"/>
          </a:p>
        </p:txBody>
      </p:sp>
      <p:sp>
        <p:nvSpPr>
          <p:cNvPr id="4" name="Slide Number Placeholder 3"/>
          <p:cNvSpPr>
            <a:spLocks noGrp="1"/>
          </p:cNvSpPr>
          <p:nvPr>
            <p:ph type="sldNum" sz="quarter" idx="5"/>
          </p:nvPr>
        </p:nvSpPr>
        <p:spPr/>
        <p:txBody>
          <a:bodyPr/>
          <a:lstStyle/>
          <a:p>
            <a:fld id="{E5604B98-75B7-654D-A98A-0EA28D894B8F}" type="slidenum">
              <a:rPr lang="en-US" smtClean="0"/>
              <a:t>6</a:t>
            </a:fld>
            <a:endParaRPr lang="en-US"/>
          </a:p>
        </p:txBody>
      </p:sp>
    </p:spTree>
    <p:extLst>
      <p:ext uri="{BB962C8B-B14F-4D97-AF65-F5344CB8AC3E}">
        <p14:creationId xmlns:p14="http://schemas.microsoft.com/office/powerpoint/2010/main" val="2570505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adopt a top-down approach, an architecture analysis of network topologies tells us that high-radix, low-diameter networks should be used for inter-chiplet networks, as they provide the best overall system performance (in instructions per cycle). However, in the physical layer, realization of high-radix, low-diameter networks requires long wires, which can limit the network performance and, hence, the overall system performance. Using repeaters on long wires to improve performance would necessitate active (rather than passive) interposer technology. Since active interposers are more expensive than passive interposers, the system cost equation changes and the top-down intuition is flawed. </a:t>
            </a:r>
          </a:p>
          <a:p>
            <a:endParaRPr lang="en-US" dirty="0"/>
          </a:p>
        </p:txBody>
      </p:sp>
      <p:sp>
        <p:nvSpPr>
          <p:cNvPr id="4" name="Slide Number Placeholder 3"/>
          <p:cNvSpPr>
            <a:spLocks noGrp="1"/>
          </p:cNvSpPr>
          <p:nvPr>
            <p:ph type="sldNum" sz="quarter" idx="5"/>
          </p:nvPr>
        </p:nvSpPr>
        <p:spPr/>
        <p:txBody>
          <a:bodyPr/>
          <a:lstStyle/>
          <a:p>
            <a:fld id="{E5604B98-75B7-654D-A98A-0EA28D894B8F}" type="slidenum">
              <a:rPr lang="en-US" smtClean="0"/>
              <a:t>7</a:t>
            </a:fld>
            <a:endParaRPr lang="en-US"/>
          </a:p>
        </p:txBody>
      </p:sp>
    </p:spTree>
    <p:extLst>
      <p:ext uri="{BB962C8B-B14F-4D97-AF65-F5344CB8AC3E}">
        <p14:creationId xmlns:p14="http://schemas.microsoft.com/office/powerpoint/2010/main" val="3995206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604B98-75B7-654D-A98A-0EA28D894B8F}" type="slidenum">
              <a:rPr lang="en-US" smtClean="0"/>
              <a:t>8</a:t>
            </a:fld>
            <a:endParaRPr lang="en-US"/>
          </a:p>
        </p:txBody>
      </p:sp>
    </p:spTree>
    <p:extLst>
      <p:ext uri="{BB962C8B-B14F-4D97-AF65-F5344CB8AC3E}">
        <p14:creationId xmlns:p14="http://schemas.microsoft.com/office/powerpoint/2010/main" val="536816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604B98-75B7-654D-A98A-0EA28D894B8F}" type="slidenum">
              <a:rPr lang="en-US" smtClean="0"/>
              <a:t>10</a:t>
            </a:fld>
            <a:endParaRPr lang="en-US"/>
          </a:p>
        </p:txBody>
      </p:sp>
    </p:spTree>
    <p:extLst>
      <p:ext uri="{BB962C8B-B14F-4D97-AF65-F5344CB8AC3E}">
        <p14:creationId xmlns:p14="http://schemas.microsoft.com/office/powerpoint/2010/main" val="1327088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604B98-75B7-654D-A98A-0EA28D894B8F}" type="slidenum">
              <a:rPr lang="en-US" smtClean="0"/>
              <a:t>11</a:t>
            </a:fld>
            <a:endParaRPr lang="en-US"/>
          </a:p>
        </p:txBody>
      </p:sp>
    </p:spTree>
    <p:extLst>
      <p:ext uri="{BB962C8B-B14F-4D97-AF65-F5344CB8AC3E}">
        <p14:creationId xmlns:p14="http://schemas.microsoft.com/office/powerpoint/2010/main" val="1976393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08CD4-E90D-1B4E-B822-C2B00EDDC5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59DFA4-503B-024D-BB87-D35F5361CF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CF3A49-0E0E-8942-B7BA-F50387CEB48E}"/>
              </a:ext>
            </a:extLst>
          </p:cNvPr>
          <p:cNvSpPr>
            <a:spLocks noGrp="1"/>
          </p:cNvSpPr>
          <p:nvPr>
            <p:ph type="dt" sz="half" idx="10"/>
          </p:nvPr>
        </p:nvSpPr>
        <p:spPr/>
        <p:txBody>
          <a:bodyPr/>
          <a:lstStyle>
            <a:lvl1pPr>
              <a:defRPr/>
            </a:lvl1pPr>
          </a:lstStyle>
          <a:p>
            <a:r>
              <a:rPr lang="en-US"/>
              <a:t>ICCAD 2018</a:t>
            </a:r>
            <a:endParaRPr lang="en-US" dirty="0"/>
          </a:p>
        </p:txBody>
      </p:sp>
      <p:sp>
        <p:nvSpPr>
          <p:cNvPr id="5" name="Footer Placeholder 4">
            <a:extLst>
              <a:ext uri="{FF2B5EF4-FFF2-40B4-BE49-F238E27FC236}">
                <a16:creationId xmlns:a16="http://schemas.microsoft.com/office/drawing/2014/main" id="{3FD0BDBF-716A-DF45-B256-3FFFAA1EB097}"/>
              </a:ext>
            </a:extLst>
          </p:cNvPr>
          <p:cNvSpPr>
            <a:spLocks noGrp="1"/>
          </p:cNvSpPr>
          <p:nvPr>
            <p:ph type="ftr" sz="quarter" idx="11"/>
          </p:nvPr>
        </p:nvSpPr>
        <p:spPr/>
        <p:txBody>
          <a:bodyPr/>
          <a:lstStyle/>
          <a:p>
            <a:r>
              <a:rPr lang="en-US" dirty="0"/>
              <a:t>BU-UCSD</a:t>
            </a:r>
          </a:p>
        </p:txBody>
      </p:sp>
      <p:sp>
        <p:nvSpPr>
          <p:cNvPr id="6" name="Slide Number Placeholder 5">
            <a:extLst>
              <a:ext uri="{FF2B5EF4-FFF2-40B4-BE49-F238E27FC236}">
                <a16:creationId xmlns:a16="http://schemas.microsoft.com/office/drawing/2014/main" id="{CF3EB6AB-AE35-6841-9D76-312513832E46}"/>
              </a:ext>
            </a:extLst>
          </p:cNvPr>
          <p:cNvSpPr>
            <a:spLocks noGrp="1"/>
          </p:cNvSpPr>
          <p:nvPr>
            <p:ph type="sldNum" sz="quarter" idx="12"/>
          </p:nvPr>
        </p:nvSpPr>
        <p:spPr/>
        <p:txBody>
          <a:bodyPr/>
          <a:lstStyle/>
          <a:p>
            <a:fld id="{6E678249-F36F-6042-9F33-F3DDBCE64B42}" type="slidenum">
              <a:rPr lang="en-US" smtClean="0"/>
              <a:t>‹#›</a:t>
            </a:fld>
            <a:endParaRPr lang="en-US"/>
          </a:p>
        </p:txBody>
      </p:sp>
    </p:spTree>
    <p:extLst>
      <p:ext uri="{BB962C8B-B14F-4D97-AF65-F5344CB8AC3E}">
        <p14:creationId xmlns:p14="http://schemas.microsoft.com/office/powerpoint/2010/main" val="876861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EA12A-86F0-854A-9937-2CEA82A9D8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609817-1FA6-2849-8499-AB9B6D978BC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0DAEF8-9EAC-3D48-90D4-2DF9808A181F}"/>
              </a:ext>
            </a:extLst>
          </p:cNvPr>
          <p:cNvSpPr>
            <a:spLocks noGrp="1"/>
          </p:cNvSpPr>
          <p:nvPr>
            <p:ph type="dt" sz="half" idx="10"/>
          </p:nvPr>
        </p:nvSpPr>
        <p:spPr/>
        <p:txBody>
          <a:bodyPr/>
          <a:lstStyle/>
          <a:p>
            <a:r>
              <a:rPr lang="en-US"/>
              <a:t>ICCAD 2018</a:t>
            </a:r>
          </a:p>
        </p:txBody>
      </p:sp>
      <p:sp>
        <p:nvSpPr>
          <p:cNvPr id="5" name="Footer Placeholder 4">
            <a:extLst>
              <a:ext uri="{FF2B5EF4-FFF2-40B4-BE49-F238E27FC236}">
                <a16:creationId xmlns:a16="http://schemas.microsoft.com/office/drawing/2014/main" id="{B27BE1CE-7588-EA49-A539-2B2CD184D4E6}"/>
              </a:ext>
            </a:extLst>
          </p:cNvPr>
          <p:cNvSpPr>
            <a:spLocks noGrp="1"/>
          </p:cNvSpPr>
          <p:nvPr>
            <p:ph type="ftr" sz="quarter" idx="11"/>
          </p:nvPr>
        </p:nvSpPr>
        <p:spPr/>
        <p:txBody>
          <a:bodyPr/>
          <a:lstStyle>
            <a:lvl1pPr>
              <a:defRPr/>
            </a:lvl1pPr>
          </a:lstStyle>
          <a:p>
            <a:r>
              <a:rPr lang="en-US" dirty="0"/>
              <a:t>BU-UCSD</a:t>
            </a:r>
          </a:p>
        </p:txBody>
      </p:sp>
      <p:sp>
        <p:nvSpPr>
          <p:cNvPr id="6" name="Slide Number Placeholder 5">
            <a:extLst>
              <a:ext uri="{FF2B5EF4-FFF2-40B4-BE49-F238E27FC236}">
                <a16:creationId xmlns:a16="http://schemas.microsoft.com/office/drawing/2014/main" id="{B1F7744B-2155-F740-9ECA-DC96C1BBEAC4}"/>
              </a:ext>
            </a:extLst>
          </p:cNvPr>
          <p:cNvSpPr>
            <a:spLocks noGrp="1"/>
          </p:cNvSpPr>
          <p:nvPr>
            <p:ph type="sldNum" sz="quarter" idx="12"/>
          </p:nvPr>
        </p:nvSpPr>
        <p:spPr/>
        <p:txBody>
          <a:bodyPr/>
          <a:lstStyle/>
          <a:p>
            <a:fld id="{6E678249-F36F-6042-9F33-F3DDBCE64B42}" type="slidenum">
              <a:rPr lang="en-US" smtClean="0"/>
              <a:t>‹#›</a:t>
            </a:fld>
            <a:endParaRPr lang="en-US"/>
          </a:p>
        </p:txBody>
      </p:sp>
    </p:spTree>
    <p:extLst>
      <p:ext uri="{BB962C8B-B14F-4D97-AF65-F5344CB8AC3E}">
        <p14:creationId xmlns:p14="http://schemas.microsoft.com/office/powerpoint/2010/main" val="2788149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C784AA-949C-984D-90B3-77BE414B7A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2675EE-79BF-184E-8404-C77489187A4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EA7DF-ED65-BF4A-B862-DA0DFB37E774}"/>
              </a:ext>
            </a:extLst>
          </p:cNvPr>
          <p:cNvSpPr>
            <a:spLocks noGrp="1"/>
          </p:cNvSpPr>
          <p:nvPr>
            <p:ph type="dt" sz="half" idx="10"/>
          </p:nvPr>
        </p:nvSpPr>
        <p:spPr/>
        <p:txBody>
          <a:bodyPr/>
          <a:lstStyle/>
          <a:p>
            <a:r>
              <a:rPr lang="en-US"/>
              <a:t>ICCAD 2018</a:t>
            </a:r>
          </a:p>
        </p:txBody>
      </p:sp>
      <p:sp>
        <p:nvSpPr>
          <p:cNvPr id="5" name="Footer Placeholder 4">
            <a:extLst>
              <a:ext uri="{FF2B5EF4-FFF2-40B4-BE49-F238E27FC236}">
                <a16:creationId xmlns:a16="http://schemas.microsoft.com/office/drawing/2014/main" id="{3D46484E-664E-C344-8B79-79428AA4A452}"/>
              </a:ext>
            </a:extLst>
          </p:cNvPr>
          <p:cNvSpPr>
            <a:spLocks noGrp="1"/>
          </p:cNvSpPr>
          <p:nvPr>
            <p:ph type="ftr" sz="quarter" idx="11"/>
          </p:nvPr>
        </p:nvSpPr>
        <p:spPr/>
        <p:txBody>
          <a:bodyPr/>
          <a:lstStyle>
            <a:lvl1pPr>
              <a:defRPr/>
            </a:lvl1pPr>
          </a:lstStyle>
          <a:p>
            <a:r>
              <a:rPr lang="en-US" dirty="0"/>
              <a:t>BU-UCSD</a:t>
            </a:r>
          </a:p>
        </p:txBody>
      </p:sp>
      <p:sp>
        <p:nvSpPr>
          <p:cNvPr id="6" name="Slide Number Placeholder 5">
            <a:extLst>
              <a:ext uri="{FF2B5EF4-FFF2-40B4-BE49-F238E27FC236}">
                <a16:creationId xmlns:a16="http://schemas.microsoft.com/office/drawing/2014/main" id="{8E47FD70-FB88-1146-87F0-3C20EFC51378}"/>
              </a:ext>
            </a:extLst>
          </p:cNvPr>
          <p:cNvSpPr>
            <a:spLocks noGrp="1"/>
          </p:cNvSpPr>
          <p:nvPr>
            <p:ph type="sldNum" sz="quarter" idx="12"/>
          </p:nvPr>
        </p:nvSpPr>
        <p:spPr/>
        <p:txBody>
          <a:bodyPr/>
          <a:lstStyle/>
          <a:p>
            <a:fld id="{6E678249-F36F-6042-9F33-F3DDBCE64B42}" type="slidenum">
              <a:rPr lang="en-US" smtClean="0"/>
              <a:t>‹#›</a:t>
            </a:fld>
            <a:endParaRPr lang="en-US"/>
          </a:p>
        </p:txBody>
      </p:sp>
    </p:spTree>
    <p:extLst>
      <p:ext uri="{BB962C8B-B14F-4D97-AF65-F5344CB8AC3E}">
        <p14:creationId xmlns:p14="http://schemas.microsoft.com/office/powerpoint/2010/main" val="731169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3496B-7199-3D4E-B45F-9F53252C58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ACFD25-1246-D548-9219-6CBA295281BF}"/>
              </a:ext>
            </a:extLst>
          </p:cNvPr>
          <p:cNvSpPr>
            <a:spLocks noGrp="1"/>
          </p:cNvSpPr>
          <p:nvPr>
            <p:ph type="dt" sz="half" idx="10"/>
          </p:nvPr>
        </p:nvSpPr>
        <p:spPr/>
        <p:txBody>
          <a:bodyPr/>
          <a:lstStyle/>
          <a:p>
            <a:r>
              <a:rPr lang="en-US"/>
              <a:t>ICCAD 2018</a:t>
            </a:r>
            <a:endParaRPr lang="en-US" dirty="0"/>
          </a:p>
        </p:txBody>
      </p:sp>
      <p:sp>
        <p:nvSpPr>
          <p:cNvPr id="4" name="Footer Placeholder 3">
            <a:extLst>
              <a:ext uri="{FF2B5EF4-FFF2-40B4-BE49-F238E27FC236}">
                <a16:creationId xmlns:a16="http://schemas.microsoft.com/office/drawing/2014/main" id="{DAEC5F0E-4AD1-B54F-878D-38AC03F516D1}"/>
              </a:ext>
            </a:extLst>
          </p:cNvPr>
          <p:cNvSpPr>
            <a:spLocks noGrp="1"/>
          </p:cNvSpPr>
          <p:nvPr>
            <p:ph type="ftr" sz="quarter" idx="11"/>
          </p:nvPr>
        </p:nvSpPr>
        <p:spPr/>
        <p:txBody>
          <a:bodyPr/>
          <a:lstStyle>
            <a:lvl1pPr>
              <a:defRPr/>
            </a:lvl1pPr>
          </a:lstStyle>
          <a:p>
            <a:r>
              <a:rPr lang="en-US" dirty="0"/>
              <a:t>BU-UCSD</a:t>
            </a:r>
          </a:p>
        </p:txBody>
      </p:sp>
      <p:sp>
        <p:nvSpPr>
          <p:cNvPr id="5" name="Slide Number Placeholder 4">
            <a:extLst>
              <a:ext uri="{FF2B5EF4-FFF2-40B4-BE49-F238E27FC236}">
                <a16:creationId xmlns:a16="http://schemas.microsoft.com/office/drawing/2014/main" id="{2BCBEDA4-3688-2740-A15C-52F52E95EA01}"/>
              </a:ext>
            </a:extLst>
          </p:cNvPr>
          <p:cNvSpPr>
            <a:spLocks noGrp="1"/>
          </p:cNvSpPr>
          <p:nvPr>
            <p:ph type="sldNum" sz="quarter" idx="12"/>
          </p:nvPr>
        </p:nvSpPr>
        <p:spPr/>
        <p:txBody>
          <a:bodyPr/>
          <a:lstStyle/>
          <a:p>
            <a:fld id="{6E678249-F36F-6042-9F33-F3DDBCE64B42}" type="slidenum">
              <a:rPr lang="en-US" smtClean="0"/>
              <a:pPr/>
              <a:t>‹#›</a:t>
            </a:fld>
            <a:endParaRPr lang="en-US"/>
          </a:p>
        </p:txBody>
      </p:sp>
    </p:spTree>
    <p:extLst>
      <p:ext uri="{BB962C8B-B14F-4D97-AF65-F5344CB8AC3E}">
        <p14:creationId xmlns:p14="http://schemas.microsoft.com/office/powerpoint/2010/main" val="129300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E2B7-BE66-2F44-A23D-BC9CD25014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8F81DE-3FDF-3E46-A9B1-4E3D9E09D29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DE6690-A26D-B640-AAB1-D9AA47DE5DEE}"/>
              </a:ext>
            </a:extLst>
          </p:cNvPr>
          <p:cNvSpPr>
            <a:spLocks noGrp="1"/>
          </p:cNvSpPr>
          <p:nvPr>
            <p:ph type="dt" sz="half" idx="10"/>
          </p:nvPr>
        </p:nvSpPr>
        <p:spPr/>
        <p:txBody>
          <a:bodyPr/>
          <a:lstStyle>
            <a:lvl1pPr>
              <a:defRPr sz="1800"/>
            </a:lvl1pPr>
          </a:lstStyle>
          <a:p>
            <a:r>
              <a:rPr lang="en-US"/>
              <a:t>ICCAD 2018</a:t>
            </a:r>
            <a:endParaRPr lang="en-US" dirty="0"/>
          </a:p>
        </p:txBody>
      </p:sp>
      <p:sp>
        <p:nvSpPr>
          <p:cNvPr id="5" name="Footer Placeholder 4">
            <a:extLst>
              <a:ext uri="{FF2B5EF4-FFF2-40B4-BE49-F238E27FC236}">
                <a16:creationId xmlns:a16="http://schemas.microsoft.com/office/drawing/2014/main" id="{5F6CA09A-C4A0-B140-8D3A-573BEC54B083}"/>
              </a:ext>
            </a:extLst>
          </p:cNvPr>
          <p:cNvSpPr>
            <a:spLocks noGrp="1"/>
          </p:cNvSpPr>
          <p:nvPr>
            <p:ph type="ftr" sz="quarter" idx="11"/>
          </p:nvPr>
        </p:nvSpPr>
        <p:spPr/>
        <p:txBody>
          <a:bodyPr/>
          <a:lstStyle>
            <a:lvl1pPr>
              <a:defRPr sz="1800"/>
            </a:lvl1pPr>
          </a:lstStyle>
          <a:p>
            <a:r>
              <a:rPr lang="en-US" dirty="0"/>
              <a:t>BU-UCSD</a:t>
            </a:r>
          </a:p>
        </p:txBody>
      </p:sp>
      <p:sp>
        <p:nvSpPr>
          <p:cNvPr id="6" name="Slide Number Placeholder 5">
            <a:extLst>
              <a:ext uri="{FF2B5EF4-FFF2-40B4-BE49-F238E27FC236}">
                <a16:creationId xmlns:a16="http://schemas.microsoft.com/office/drawing/2014/main" id="{A70A1C92-BC75-FD4E-8C05-47FD4A7454C4}"/>
              </a:ext>
            </a:extLst>
          </p:cNvPr>
          <p:cNvSpPr>
            <a:spLocks noGrp="1"/>
          </p:cNvSpPr>
          <p:nvPr>
            <p:ph type="sldNum" sz="quarter" idx="12"/>
          </p:nvPr>
        </p:nvSpPr>
        <p:spPr/>
        <p:txBody>
          <a:bodyPr/>
          <a:lstStyle>
            <a:lvl1pPr>
              <a:defRPr sz="1800"/>
            </a:lvl1pPr>
          </a:lstStyle>
          <a:p>
            <a:fld id="{6E678249-F36F-6042-9F33-F3DDBCE64B42}" type="slidenum">
              <a:rPr lang="en-US" smtClean="0"/>
              <a:pPr/>
              <a:t>‹#›</a:t>
            </a:fld>
            <a:endParaRPr lang="en-US"/>
          </a:p>
        </p:txBody>
      </p:sp>
    </p:spTree>
    <p:extLst>
      <p:ext uri="{BB962C8B-B14F-4D97-AF65-F5344CB8AC3E}">
        <p14:creationId xmlns:p14="http://schemas.microsoft.com/office/powerpoint/2010/main" val="289224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53574-0DA5-8D41-B172-EEADA3703D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2A4B38-C2B4-9541-A727-6AFD27AD6D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122B78D-E4E5-2F4A-A5E8-BE1199D37638}"/>
              </a:ext>
            </a:extLst>
          </p:cNvPr>
          <p:cNvSpPr>
            <a:spLocks noGrp="1"/>
          </p:cNvSpPr>
          <p:nvPr>
            <p:ph type="dt" sz="half" idx="10"/>
          </p:nvPr>
        </p:nvSpPr>
        <p:spPr/>
        <p:txBody>
          <a:bodyPr/>
          <a:lstStyle>
            <a:lvl1pPr>
              <a:defRPr/>
            </a:lvl1pPr>
          </a:lstStyle>
          <a:p>
            <a:r>
              <a:rPr lang="en-US"/>
              <a:t>ICCAD 2018</a:t>
            </a:r>
            <a:endParaRPr lang="en-US" dirty="0"/>
          </a:p>
        </p:txBody>
      </p:sp>
      <p:sp>
        <p:nvSpPr>
          <p:cNvPr id="5" name="Footer Placeholder 4">
            <a:extLst>
              <a:ext uri="{FF2B5EF4-FFF2-40B4-BE49-F238E27FC236}">
                <a16:creationId xmlns:a16="http://schemas.microsoft.com/office/drawing/2014/main" id="{7679F22D-54CD-664B-A681-92DE82E67F2C}"/>
              </a:ext>
            </a:extLst>
          </p:cNvPr>
          <p:cNvSpPr>
            <a:spLocks noGrp="1"/>
          </p:cNvSpPr>
          <p:nvPr>
            <p:ph type="ftr" sz="quarter" idx="11"/>
          </p:nvPr>
        </p:nvSpPr>
        <p:spPr/>
        <p:txBody>
          <a:bodyPr/>
          <a:lstStyle/>
          <a:p>
            <a:r>
              <a:rPr lang="en-US" dirty="0"/>
              <a:t>BU-UCSD</a:t>
            </a:r>
          </a:p>
        </p:txBody>
      </p:sp>
      <p:sp>
        <p:nvSpPr>
          <p:cNvPr id="6" name="Slide Number Placeholder 5">
            <a:extLst>
              <a:ext uri="{FF2B5EF4-FFF2-40B4-BE49-F238E27FC236}">
                <a16:creationId xmlns:a16="http://schemas.microsoft.com/office/drawing/2014/main" id="{9C86B9C7-D869-B041-BA25-EF5F3D4934F3}"/>
              </a:ext>
            </a:extLst>
          </p:cNvPr>
          <p:cNvSpPr>
            <a:spLocks noGrp="1"/>
          </p:cNvSpPr>
          <p:nvPr>
            <p:ph type="sldNum" sz="quarter" idx="12"/>
          </p:nvPr>
        </p:nvSpPr>
        <p:spPr/>
        <p:txBody>
          <a:bodyPr/>
          <a:lstStyle/>
          <a:p>
            <a:fld id="{6E678249-F36F-6042-9F33-F3DDBCE64B42}" type="slidenum">
              <a:rPr lang="en-US" smtClean="0"/>
              <a:t>‹#›</a:t>
            </a:fld>
            <a:endParaRPr lang="en-US"/>
          </a:p>
        </p:txBody>
      </p:sp>
    </p:spTree>
    <p:extLst>
      <p:ext uri="{BB962C8B-B14F-4D97-AF65-F5344CB8AC3E}">
        <p14:creationId xmlns:p14="http://schemas.microsoft.com/office/powerpoint/2010/main" val="892446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E71DD-8548-C642-A5B7-2225AC2735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328BE4-3FBB-6647-8C20-D54178FA657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E7ADDA-5645-B647-82A4-08489844E37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3C4E69-C12C-234E-80C8-60C0E5C33067}"/>
              </a:ext>
            </a:extLst>
          </p:cNvPr>
          <p:cNvSpPr>
            <a:spLocks noGrp="1"/>
          </p:cNvSpPr>
          <p:nvPr>
            <p:ph type="dt" sz="half" idx="10"/>
          </p:nvPr>
        </p:nvSpPr>
        <p:spPr/>
        <p:txBody>
          <a:bodyPr/>
          <a:lstStyle>
            <a:lvl1pPr>
              <a:defRPr/>
            </a:lvl1pPr>
          </a:lstStyle>
          <a:p>
            <a:r>
              <a:rPr lang="en-US"/>
              <a:t>ICCAD 2018</a:t>
            </a:r>
            <a:endParaRPr lang="en-US" dirty="0"/>
          </a:p>
        </p:txBody>
      </p:sp>
      <p:sp>
        <p:nvSpPr>
          <p:cNvPr id="6" name="Footer Placeholder 5">
            <a:extLst>
              <a:ext uri="{FF2B5EF4-FFF2-40B4-BE49-F238E27FC236}">
                <a16:creationId xmlns:a16="http://schemas.microsoft.com/office/drawing/2014/main" id="{BA6BEC92-6ED7-DD44-9096-92253DE0D365}"/>
              </a:ext>
            </a:extLst>
          </p:cNvPr>
          <p:cNvSpPr>
            <a:spLocks noGrp="1"/>
          </p:cNvSpPr>
          <p:nvPr>
            <p:ph type="ftr" sz="quarter" idx="11"/>
          </p:nvPr>
        </p:nvSpPr>
        <p:spPr/>
        <p:txBody>
          <a:bodyPr/>
          <a:lstStyle>
            <a:lvl1pPr>
              <a:defRPr/>
            </a:lvl1pPr>
          </a:lstStyle>
          <a:p>
            <a:r>
              <a:rPr lang="en-US" dirty="0"/>
              <a:t>BU-UCSD</a:t>
            </a:r>
          </a:p>
        </p:txBody>
      </p:sp>
      <p:sp>
        <p:nvSpPr>
          <p:cNvPr id="7" name="Slide Number Placeholder 6">
            <a:extLst>
              <a:ext uri="{FF2B5EF4-FFF2-40B4-BE49-F238E27FC236}">
                <a16:creationId xmlns:a16="http://schemas.microsoft.com/office/drawing/2014/main" id="{37B5979E-3300-1C44-A632-2C584FC06241}"/>
              </a:ext>
            </a:extLst>
          </p:cNvPr>
          <p:cNvSpPr>
            <a:spLocks noGrp="1"/>
          </p:cNvSpPr>
          <p:nvPr>
            <p:ph type="sldNum" sz="quarter" idx="12"/>
          </p:nvPr>
        </p:nvSpPr>
        <p:spPr/>
        <p:txBody>
          <a:bodyPr/>
          <a:lstStyle/>
          <a:p>
            <a:fld id="{6E678249-F36F-6042-9F33-F3DDBCE64B42}" type="slidenum">
              <a:rPr lang="en-US" smtClean="0"/>
              <a:t>‹#›</a:t>
            </a:fld>
            <a:endParaRPr lang="en-US"/>
          </a:p>
        </p:txBody>
      </p:sp>
    </p:spTree>
    <p:extLst>
      <p:ext uri="{BB962C8B-B14F-4D97-AF65-F5344CB8AC3E}">
        <p14:creationId xmlns:p14="http://schemas.microsoft.com/office/powerpoint/2010/main" val="559336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5AF20-5C53-9A4D-8C90-334C4ADA01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F82FE1-741C-B34E-8580-2F5C8CD56F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AB672B7-B4A8-A24A-AB76-CD65FED3A00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9813ED-6B98-2E4E-9501-3262AE0051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62E921A-C3CE-B34F-9E24-C6B510AE6DE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C9C68A-2DF0-814E-94C4-A992666E2E18}"/>
              </a:ext>
            </a:extLst>
          </p:cNvPr>
          <p:cNvSpPr>
            <a:spLocks noGrp="1"/>
          </p:cNvSpPr>
          <p:nvPr>
            <p:ph type="dt" sz="half" idx="10"/>
          </p:nvPr>
        </p:nvSpPr>
        <p:spPr/>
        <p:txBody>
          <a:bodyPr/>
          <a:lstStyle>
            <a:lvl1pPr>
              <a:defRPr/>
            </a:lvl1pPr>
          </a:lstStyle>
          <a:p>
            <a:r>
              <a:rPr lang="en-US"/>
              <a:t>ICCAD 2018</a:t>
            </a:r>
            <a:endParaRPr lang="en-US" dirty="0"/>
          </a:p>
        </p:txBody>
      </p:sp>
      <p:sp>
        <p:nvSpPr>
          <p:cNvPr id="8" name="Footer Placeholder 7">
            <a:extLst>
              <a:ext uri="{FF2B5EF4-FFF2-40B4-BE49-F238E27FC236}">
                <a16:creationId xmlns:a16="http://schemas.microsoft.com/office/drawing/2014/main" id="{9A313793-79DF-8D4B-9C9D-7902F23D5565}"/>
              </a:ext>
            </a:extLst>
          </p:cNvPr>
          <p:cNvSpPr>
            <a:spLocks noGrp="1"/>
          </p:cNvSpPr>
          <p:nvPr>
            <p:ph type="ftr" sz="quarter" idx="11"/>
          </p:nvPr>
        </p:nvSpPr>
        <p:spPr/>
        <p:txBody>
          <a:bodyPr/>
          <a:lstStyle>
            <a:lvl1pPr>
              <a:defRPr/>
            </a:lvl1pPr>
          </a:lstStyle>
          <a:p>
            <a:r>
              <a:rPr lang="en-US" dirty="0"/>
              <a:t>BU-UCSD</a:t>
            </a:r>
          </a:p>
        </p:txBody>
      </p:sp>
      <p:sp>
        <p:nvSpPr>
          <p:cNvPr id="9" name="Slide Number Placeholder 8">
            <a:extLst>
              <a:ext uri="{FF2B5EF4-FFF2-40B4-BE49-F238E27FC236}">
                <a16:creationId xmlns:a16="http://schemas.microsoft.com/office/drawing/2014/main" id="{126B8C63-FA48-E84D-B9CE-902468476387}"/>
              </a:ext>
            </a:extLst>
          </p:cNvPr>
          <p:cNvSpPr>
            <a:spLocks noGrp="1"/>
          </p:cNvSpPr>
          <p:nvPr>
            <p:ph type="sldNum" sz="quarter" idx="12"/>
          </p:nvPr>
        </p:nvSpPr>
        <p:spPr/>
        <p:txBody>
          <a:bodyPr/>
          <a:lstStyle/>
          <a:p>
            <a:fld id="{6E678249-F36F-6042-9F33-F3DDBCE64B42}" type="slidenum">
              <a:rPr lang="en-US" smtClean="0"/>
              <a:t>‹#›</a:t>
            </a:fld>
            <a:endParaRPr lang="en-US"/>
          </a:p>
        </p:txBody>
      </p:sp>
    </p:spTree>
    <p:extLst>
      <p:ext uri="{BB962C8B-B14F-4D97-AF65-F5344CB8AC3E}">
        <p14:creationId xmlns:p14="http://schemas.microsoft.com/office/powerpoint/2010/main" val="728799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FE4A8-4ADA-AE43-94B7-0C8E58E35E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88A34C-7C16-4746-B715-AB7E9CEDBFC0}"/>
              </a:ext>
            </a:extLst>
          </p:cNvPr>
          <p:cNvSpPr>
            <a:spLocks noGrp="1"/>
          </p:cNvSpPr>
          <p:nvPr>
            <p:ph type="dt" sz="half" idx="10"/>
          </p:nvPr>
        </p:nvSpPr>
        <p:spPr/>
        <p:txBody>
          <a:bodyPr/>
          <a:lstStyle>
            <a:lvl1pPr>
              <a:defRPr/>
            </a:lvl1pPr>
          </a:lstStyle>
          <a:p>
            <a:r>
              <a:rPr lang="en-US"/>
              <a:t>ICCAD 2018</a:t>
            </a:r>
            <a:endParaRPr lang="en-US" dirty="0"/>
          </a:p>
        </p:txBody>
      </p:sp>
      <p:sp>
        <p:nvSpPr>
          <p:cNvPr id="4" name="Footer Placeholder 3">
            <a:extLst>
              <a:ext uri="{FF2B5EF4-FFF2-40B4-BE49-F238E27FC236}">
                <a16:creationId xmlns:a16="http://schemas.microsoft.com/office/drawing/2014/main" id="{EB679EDC-7837-EC40-ABBB-BA1CC2587491}"/>
              </a:ext>
            </a:extLst>
          </p:cNvPr>
          <p:cNvSpPr>
            <a:spLocks noGrp="1"/>
          </p:cNvSpPr>
          <p:nvPr>
            <p:ph type="ftr" sz="quarter" idx="11"/>
          </p:nvPr>
        </p:nvSpPr>
        <p:spPr/>
        <p:txBody>
          <a:bodyPr/>
          <a:lstStyle>
            <a:lvl1pPr>
              <a:defRPr/>
            </a:lvl1pPr>
          </a:lstStyle>
          <a:p>
            <a:r>
              <a:rPr lang="en-US" dirty="0"/>
              <a:t>BU-UCSD</a:t>
            </a:r>
          </a:p>
        </p:txBody>
      </p:sp>
      <p:sp>
        <p:nvSpPr>
          <p:cNvPr id="5" name="Slide Number Placeholder 4">
            <a:extLst>
              <a:ext uri="{FF2B5EF4-FFF2-40B4-BE49-F238E27FC236}">
                <a16:creationId xmlns:a16="http://schemas.microsoft.com/office/drawing/2014/main" id="{2B137487-D7BB-8E48-AB3C-CF9D2CF1DF24}"/>
              </a:ext>
            </a:extLst>
          </p:cNvPr>
          <p:cNvSpPr>
            <a:spLocks noGrp="1"/>
          </p:cNvSpPr>
          <p:nvPr>
            <p:ph type="sldNum" sz="quarter" idx="12"/>
          </p:nvPr>
        </p:nvSpPr>
        <p:spPr/>
        <p:txBody>
          <a:bodyPr/>
          <a:lstStyle/>
          <a:p>
            <a:fld id="{6E678249-F36F-6042-9F33-F3DDBCE64B42}" type="slidenum">
              <a:rPr lang="en-US" smtClean="0"/>
              <a:t>‹#›</a:t>
            </a:fld>
            <a:endParaRPr lang="en-US"/>
          </a:p>
        </p:txBody>
      </p:sp>
    </p:spTree>
    <p:extLst>
      <p:ext uri="{BB962C8B-B14F-4D97-AF65-F5344CB8AC3E}">
        <p14:creationId xmlns:p14="http://schemas.microsoft.com/office/powerpoint/2010/main" val="3683625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6278AE-250C-9D46-8DCB-728F0F0FDA93}"/>
              </a:ext>
            </a:extLst>
          </p:cNvPr>
          <p:cNvSpPr>
            <a:spLocks noGrp="1"/>
          </p:cNvSpPr>
          <p:nvPr>
            <p:ph type="dt" sz="half" idx="10"/>
          </p:nvPr>
        </p:nvSpPr>
        <p:spPr/>
        <p:txBody>
          <a:bodyPr/>
          <a:lstStyle>
            <a:lvl1pPr>
              <a:defRPr/>
            </a:lvl1pPr>
          </a:lstStyle>
          <a:p>
            <a:r>
              <a:rPr lang="en-US"/>
              <a:t>ICCAD 2018</a:t>
            </a:r>
            <a:endParaRPr lang="en-US" dirty="0"/>
          </a:p>
        </p:txBody>
      </p:sp>
      <p:sp>
        <p:nvSpPr>
          <p:cNvPr id="3" name="Footer Placeholder 2">
            <a:extLst>
              <a:ext uri="{FF2B5EF4-FFF2-40B4-BE49-F238E27FC236}">
                <a16:creationId xmlns:a16="http://schemas.microsoft.com/office/drawing/2014/main" id="{39B9A2C6-9E96-8647-BC8B-6E52B520032C}"/>
              </a:ext>
            </a:extLst>
          </p:cNvPr>
          <p:cNvSpPr>
            <a:spLocks noGrp="1"/>
          </p:cNvSpPr>
          <p:nvPr>
            <p:ph type="ftr" sz="quarter" idx="11"/>
          </p:nvPr>
        </p:nvSpPr>
        <p:spPr/>
        <p:txBody>
          <a:bodyPr/>
          <a:lstStyle>
            <a:lvl1pPr>
              <a:defRPr/>
            </a:lvl1pPr>
          </a:lstStyle>
          <a:p>
            <a:r>
              <a:rPr lang="en-US" dirty="0"/>
              <a:t>BU-UCSD</a:t>
            </a:r>
          </a:p>
        </p:txBody>
      </p:sp>
      <p:sp>
        <p:nvSpPr>
          <p:cNvPr id="4" name="Slide Number Placeholder 3">
            <a:extLst>
              <a:ext uri="{FF2B5EF4-FFF2-40B4-BE49-F238E27FC236}">
                <a16:creationId xmlns:a16="http://schemas.microsoft.com/office/drawing/2014/main" id="{458BD107-7D5E-E147-8DAF-51F0604C9BE2}"/>
              </a:ext>
            </a:extLst>
          </p:cNvPr>
          <p:cNvSpPr>
            <a:spLocks noGrp="1"/>
          </p:cNvSpPr>
          <p:nvPr>
            <p:ph type="sldNum" sz="quarter" idx="12"/>
          </p:nvPr>
        </p:nvSpPr>
        <p:spPr/>
        <p:txBody>
          <a:bodyPr/>
          <a:lstStyle/>
          <a:p>
            <a:fld id="{6E678249-F36F-6042-9F33-F3DDBCE64B42}" type="slidenum">
              <a:rPr lang="en-US" smtClean="0"/>
              <a:t>‹#›</a:t>
            </a:fld>
            <a:endParaRPr lang="en-US"/>
          </a:p>
        </p:txBody>
      </p:sp>
    </p:spTree>
    <p:extLst>
      <p:ext uri="{BB962C8B-B14F-4D97-AF65-F5344CB8AC3E}">
        <p14:creationId xmlns:p14="http://schemas.microsoft.com/office/powerpoint/2010/main" val="1240182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45A2D-9776-254A-AB51-CB1C399820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6CEF9A-74DC-314B-88A3-1B80C5DE09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4393A1-FC6A-5043-B567-33E88DD77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3D6E4D-CF20-724E-8B2E-ADF1352BD9CC}"/>
              </a:ext>
            </a:extLst>
          </p:cNvPr>
          <p:cNvSpPr>
            <a:spLocks noGrp="1"/>
          </p:cNvSpPr>
          <p:nvPr>
            <p:ph type="dt" sz="half" idx="10"/>
          </p:nvPr>
        </p:nvSpPr>
        <p:spPr/>
        <p:txBody>
          <a:bodyPr/>
          <a:lstStyle/>
          <a:p>
            <a:r>
              <a:rPr lang="en-US"/>
              <a:t>ICCAD 2018</a:t>
            </a:r>
          </a:p>
        </p:txBody>
      </p:sp>
      <p:sp>
        <p:nvSpPr>
          <p:cNvPr id="6" name="Footer Placeholder 5">
            <a:extLst>
              <a:ext uri="{FF2B5EF4-FFF2-40B4-BE49-F238E27FC236}">
                <a16:creationId xmlns:a16="http://schemas.microsoft.com/office/drawing/2014/main" id="{7FFBF6F4-A789-D34A-8942-BF0F7EB95DDA}"/>
              </a:ext>
            </a:extLst>
          </p:cNvPr>
          <p:cNvSpPr>
            <a:spLocks noGrp="1"/>
          </p:cNvSpPr>
          <p:nvPr>
            <p:ph type="ftr" sz="quarter" idx="11"/>
          </p:nvPr>
        </p:nvSpPr>
        <p:spPr/>
        <p:txBody>
          <a:bodyPr/>
          <a:lstStyle>
            <a:lvl1pPr>
              <a:defRPr/>
            </a:lvl1pPr>
          </a:lstStyle>
          <a:p>
            <a:r>
              <a:rPr lang="en-US" dirty="0"/>
              <a:t>BU-UCSD</a:t>
            </a:r>
          </a:p>
        </p:txBody>
      </p:sp>
      <p:sp>
        <p:nvSpPr>
          <p:cNvPr id="7" name="Slide Number Placeholder 6">
            <a:extLst>
              <a:ext uri="{FF2B5EF4-FFF2-40B4-BE49-F238E27FC236}">
                <a16:creationId xmlns:a16="http://schemas.microsoft.com/office/drawing/2014/main" id="{07414073-D1F8-BA44-AAC0-1896A18E5C06}"/>
              </a:ext>
            </a:extLst>
          </p:cNvPr>
          <p:cNvSpPr>
            <a:spLocks noGrp="1"/>
          </p:cNvSpPr>
          <p:nvPr>
            <p:ph type="sldNum" sz="quarter" idx="12"/>
          </p:nvPr>
        </p:nvSpPr>
        <p:spPr/>
        <p:txBody>
          <a:bodyPr/>
          <a:lstStyle/>
          <a:p>
            <a:fld id="{6E678249-F36F-6042-9F33-F3DDBCE64B42}" type="slidenum">
              <a:rPr lang="en-US" smtClean="0"/>
              <a:t>‹#›</a:t>
            </a:fld>
            <a:endParaRPr lang="en-US"/>
          </a:p>
        </p:txBody>
      </p:sp>
    </p:spTree>
    <p:extLst>
      <p:ext uri="{BB962C8B-B14F-4D97-AF65-F5344CB8AC3E}">
        <p14:creationId xmlns:p14="http://schemas.microsoft.com/office/powerpoint/2010/main" val="1885392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46BD0-E4D5-2A4E-83FB-0A28BA11E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CB05AE-4E41-F849-9512-D8A2890EE0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0E5055-5F89-B740-A520-D1B814122B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E82854-9B14-884D-8417-B609512D69AC}"/>
              </a:ext>
            </a:extLst>
          </p:cNvPr>
          <p:cNvSpPr>
            <a:spLocks noGrp="1"/>
          </p:cNvSpPr>
          <p:nvPr>
            <p:ph type="dt" sz="half" idx="10"/>
          </p:nvPr>
        </p:nvSpPr>
        <p:spPr/>
        <p:txBody>
          <a:bodyPr/>
          <a:lstStyle/>
          <a:p>
            <a:r>
              <a:rPr lang="en-US"/>
              <a:t>ICCAD 2018</a:t>
            </a:r>
          </a:p>
        </p:txBody>
      </p:sp>
      <p:sp>
        <p:nvSpPr>
          <p:cNvPr id="6" name="Footer Placeholder 5">
            <a:extLst>
              <a:ext uri="{FF2B5EF4-FFF2-40B4-BE49-F238E27FC236}">
                <a16:creationId xmlns:a16="http://schemas.microsoft.com/office/drawing/2014/main" id="{9D5919D6-B4C3-A840-A0EE-16D3C57BD2C7}"/>
              </a:ext>
            </a:extLst>
          </p:cNvPr>
          <p:cNvSpPr>
            <a:spLocks noGrp="1"/>
          </p:cNvSpPr>
          <p:nvPr>
            <p:ph type="ftr" sz="quarter" idx="11"/>
          </p:nvPr>
        </p:nvSpPr>
        <p:spPr/>
        <p:txBody>
          <a:bodyPr/>
          <a:lstStyle>
            <a:lvl1pPr>
              <a:defRPr/>
            </a:lvl1pPr>
          </a:lstStyle>
          <a:p>
            <a:r>
              <a:rPr lang="en-US" dirty="0"/>
              <a:t>BU-UCSD</a:t>
            </a:r>
          </a:p>
        </p:txBody>
      </p:sp>
      <p:sp>
        <p:nvSpPr>
          <p:cNvPr id="7" name="Slide Number Placeholder 6">
            <a:extLst>
              <a:ext uri="{FF2B5EF4-FFF2-40B4-BE49-F238E27FC236}">
                <a16:creationId xmlns:a16="http://schemas.microsoft.com/office/drawing/2014/main" id="{62E1EE52-6BDE-E548-9A28-04AA01977776}"/>
              </a:ext>
            </a:extLst>
          </p:cNvPr>
          <p:cNvSpPr>
            <a:spLocks noGrp="1"/>
          </p:cNvSpPr>
          <p:nvPr>
            <p:ph type="sldNum" sz="quarter" idx="12"/>
          </p:nvPr>
        </p:nvSpPr>
        <p:spPr/>
        <p:txBody>
          <a:bodyPr/>
          <a:lstStyle/>
          <a:p>
            <a:fld id="{6E678249-F36F-6042-9F33-F3DDBCE64B42}" type="slidenum">
              <a:rPr lang="en-US" smtClean="0"/>
              <a:t>‹#›</a:t>
            </a:fld>
            <a:endParaRPr lang="en-US"/>
          </a:p>
        </p:txBody>
      </p:sp>
    </p:spTree>
    <p:extLst>
      <p:ext uri="{BB962C8B-B14F-4D97-AF65-F5344CB8AC3E}">
        <p14:creationId xmlns:p14="http://schemas.microsoft.com/office/powerpoint/2010/main" val="2645992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DCBE14-151F-2143-9409-D1F0C24EC4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0E954B-8B94-3A42-8893-16580EF00F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0D514F-4404-D54F-8788-39702FDE9B45}"/>
              </a:ext>
            </a:extLst>
          </p:cNvPr>
          <p:cNvSpPr>
            <a:spLocks noGrp="1"/>
          </p:cNvSpPr>
          <p:nvPr>
            <p:ph type="dt" sz="half" idx="2"/>
          </p:nvPr>
        </p:nvSpPr>
        <p:spPr>
          <a:xfrm>
            <a:off x="466595" y="6362004"/>
            <a:ext cx="3343405"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a:t>ICCAD 2018</a:t>
            </a:r>
            <a:endParaRPr lang="en-US" dirty="0"/>
          </a:p>
        </p:txBody>
      </p:sp>
      <p:sp>
        <p:nvSpPr>
          <p:cNvPr id="5" name="Footer Placeholder 4">
            <a:extLst>
              <a:ext uri="{FF2B5EF4-FFF2-40B4-BE49-F238E27FC236}">
                <a16:creationId xmlns:a16="http://schemas.microsoft.com/office/drawing/2014/main" id="{6B494195-919A-3F4F-89C0-26613F3F1C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dirty="0"/>
              <a:t>BU-UCSD</a:t>
            </a:r>
          </a:p>
        </p:txBody>
      </p:sp>
      <p:sp>
        <p:nvSpPr>
          <p:cNvPr id="6" name="Slide Number Placeholder 5">
            <a:extLst>
              <a:ext uri="{FF2B5EF4-FFF2-40B4-BE49-F238E27FC236}">
                <a16:creationId xmlns:a16="http://schemas.microsoft.com/office/drawing/2014/main" id="{511E1D85-B995-7E4F-8AB3-EC916887B7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6E678249-F36F-6042-9F33-F3DDBCE64B42}" type="slidenum">
              <a:rPr lang="en-US" smtClean="0"/>
              <a:pPr/>
              <a:t>‹#›</a:t>
            </a:fld>
            <a:endParaRPr lang="en-US"/>
          </a:p>
        </p:txBody>
      </p:sp>
    </p:spTree>
    <p:extLst>
      <p:ext uri="{BB962C8B-B14F-4D97-AF65-F5344CB8AC3E}">
        <p14:creationId xmlns:p14="http://schemas.microsoft.com/office/powerpoint/2010/main" val="314545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e@b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B256A9-0F66-2249-83EC-5222ACD58DCE}"/>
              </a:ext>
            </a:extLst>
          </p:cNvPr>
          <p:cNvSpPr/>
          <p:nvPr/>
        </p:nvSpPr>
        <p:spPr>
          <a:xfrm>
            <a:off x="0" y="-44306"/>
            <a:ext cx="12192000" cy="27028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E83677-0E18-AB40-B253-638DFDD8134B}"/>
              </a:ext>
            </a:extLst>
          </p:cNvPr>
          <p:cNvSpPr>
            <a:spLocks noGrp="1"/>
          </p:cNvSpPr>
          <p:nvPr>
            <p:ph type="ctrTitle"/>
          </p:nvPr>
        </p:nvSpPr>
        <p:spPr>
          <a:xfrm>
            <a:off x="274718" y="79085"/>
            <a:ext cx="11663282" cy="2330307"/>
          </a:xfrm>
        </p:spPr>
        <p:txBody>
          <a:bodyPr>
            <a:normAutofit/>
          </a:bodyPr>
          <a:lstStyle/>
          <a:p>
            <a:r>
              <a:rPr lang="en-US" sz="4400" b="1" dirty="0">
                <a:solidFill>
                  <a:schemeClr val="bg1"/>
                </a:solidFill>
                <a:latin typeface="+mn-lt"/>
              </a:rPr>
              <a:t>A Cross-Layer Methodology for </a:t>
            </a:r>
            <a:br>
              <a:rPr lang="en-US" sz="4400" b="1" dirty="0">
                <a:solidFill>
                  <a:schemeClr val="bg1"/>
                </a:solidFill>
                <a:latin typeface="+mn-lt"/>
              </a:rPr>
            </a:br>
            <a:r>
              <a:rPr lang="en-US" sz="4400" b="1" dirty="0">
                <a:solidFill>
                  <a:schemeClr val="bg1"/>
                </a:solidFill>
                <a:latin typeface="+mn-lt"/>
              </a:rPr>
              <a:t>Design and Optimization of Networks in </a:t>
            </a:r>
            <a:br>
              <a:rPr lang="en-US" sz="4400" b="1" dirty="0">
                <a:solidFill>
                  <a:schemeClr val="bg1"/>
                </a:solidFill>
                <a:latin typeface="+mn-lt"/>
              </a:rPr>
            </a:br>
            <a:r>
              <a:rPr lang="en-US" sz="4400" b="1" dirty="0">
                <a:solidFill>
                  <a:schemeClr val="bg1"/>
                </a:solidFill>
                <a:latin typeface="+mn-lt"/>
              </a:rPr>
              <a:t>2.5D Systems</a:t>
            </a:r>
          </a:p>
        </p:txBody>
      </p:sp>
      <p:sp>
        <p:nvSpPr>
          <p:cNvPr id="3" name="Subtitle 2">
            <a:extLst>
              <a:ext uri="{FF2B5EF4-FFF2-40B4-BE49-F238E27FC236}">
                <a16:creationId xmlns:a16="http://schemas.microsoft.com/office/drawing/2014/main" id="{E86DAF21-4AD5-4545-AE6F-3FE82F748C54}"/>
              </a:ext>
            </a:extLst>
          </p:cNvPr>
          <p:cNvSpPr>
            <a:spLocks noGrp="1"/>
          </p:cNvSpPr>
          <p:nvPr>
            <p:ph type="subTitle" idx="1"/>
          </p:nvPr>
        </p:nvSpPr>
        <p:spPr>
          <a:xfrm>
            <a:off x="1430918" y="3228060"/>
            <a:ext cx="9350881" cy="3502388"/>
          </a:xfrm>
        </p:spPr>
        <p:txBody>
          <a:bodyPr>
            <a:normAutofit/>
          </a:bodyPr>
          <a:lstStyle/>
          <a:p>
            <a:r>
              <a:rPr lang="en-US" b="0" dirty="0" err="1"/>
              <a:t>Ayse</a:t>
            </a:r>
            <a:r>
              <a:rPr lang="en-US" b="0" dirty="0"/>
              <a:t> Coskun</a:t>
            </a:r>
            <a:r>
              <a:rPr lang="en-US" b="0" baseline="30000" dirty="0"/>
              <a:t>1</a:t>
            </a:r>
            <a:r>
              <a:rPr lang="en-US" b="0" dirty="0"/>
              <a:t>, </a:t>
            </a:r>
            <a:r>
              <a:rPr lang="en-US" b="1" dirty="0"/>
              <a:t>Furkan Eris</a:t>
            </a:r>
            <a:r>
              <a:rPr lang="en-US" b="1" baseline="30000" dirty="0"/>
              <a:t>1</a:t>
            </a:r>
            <a:r>
              <a:rPr lang="en-US" b="0" dirty="0"/>
              <a:t>, Ajay Joshi</a:t>
            </a:r>
            <a:r>
              <a:rPr lang="en-US" b="0" baseline="30000" dirty="0"/>
              <a:t>1</a:t>
            </a:r>
            <a:r>
              <a:rPr lang="en-US" b="0" dirty="0"/>
              <a:t>, Andrew B. Kahng</a:t>
            </a:r>
            <a:r>
              <a:rPr lang="en-US" b="0" baseline="30000" dirty="0"/>
              <a:t>2,3</a:t>
            </a:r>
            <a:r>
              <a:rPr lang="en-US" b="0" dirty="0"/>
              <a:t>, </a:t>
            </a:r>
          </a:p>
          <a:p>
            <a:r>
              <a:rPr lang="en-US" dirty="0" err="1"/>
              <a:t>Yenai</a:t>
            </a:r>
            <a:r>
              <a:rPr lang="en-US" dirty="0"/>
              <a:t> Ma</a:t>
            </a:r>
            <a:r>
              <a:rPr lang="en-US" b="0" baseline="30000" dirty="0"/>
              <a:t>1</a:t>
            </a:r>
            <a:r>
              <a:rPr lang="en-US" b="0" dirty="0"/>
              <a:t>, </a:t>
            </a:r>
            <a:r>
              <a:rPr lang="en-US" dirty="0"/>
              <a:t>V</a:t>
            </a:r>
            <a:r>
              <a:rPr lang="en-US" b="0" dirty="0"/>
              <a:t>aishnav </a:t>
            </a:r>
            <a:r>
              <a:rPr lang="en-US" dirty="0"/>
              <a:t>S</a:t>
            </a:r>
            <a:r>
              <a:rPr lang="en-US" b="0" dirty="0"/>
              <a:t>rinivas</a:t>
            </a:r>
            <a:r>
              <a:rPr lang="en-US" b="0" baseline="30000" dirty="0"/>
              <a:t>2</a:t>
            </a:r>
          </a:p>
          <a:p>
            <a:r>
              <a:rPr lang="en-US" sz="2000" b="0" baseline="30000" dirty="0"/>
              <a:t>1</a:t>
            </a:r>
            <a:r>
              <a:rPr lang="en-US" sz="2000" b="0" dirty="0"/>
              <a:t>ECE Department, Boston University, Boston, MA, USA; </a:t>
            </a:r>
          </a:p>
          <a:p>
            <a:r>
              <a:rPr lang="en-US" sz="2000" b="0" baseline="30000" dirty="0"/>
              <a:t>2</a:t>
            </a:r>
            <a:r>
              <a:rPr lang="en-US" sz="2000" b="0" dirty="0"/>
              <a:t>ECE and </a:t>
            </a:r>
            <a:r>
              <a:rPr lang="en-US" sz="2000" b="0" baseline="30000" dirty="0"/>
              <a:t>3</a:t>
            </a:r>
            <a:r>
              <a:rPr lang="en-US" sz="2000" b="0" dirty="0"/>
              <a:t>CSE Departments, UC San Diego, La Jolla, CA, USA</a:t>
            </a:r>
            <a:endParaRPr lang="en-US" b="0" dirty="0"/>
          </a:p>
          <a:p>
            <a:endParaRPr lang="en-US" sz="1600" dirty="0">
              <a:hlinkClick r:id="rId3"/>
            </a:endParaRPr>
          </a:p>
          <a:p>
            <a:r>
              <a:rPr lang="en-US" sz="1600" dirty="0">
                <a:hlinkClick r:id="rId3"/>
              </a:rPr>
              <a:t>Email: </a:t>
            </a:r>
            <a:r>
              <a:rPr lang="en-US" sz="1600" dirty="0" err="1">
                <a:hlinkClick r:id="rId3"/>
              </a:rPr>
              <a:t>fe@bu.edu</a:t>
            </a:r>
            <a:endParaRPr lang="en-US" sz="1600" dirty="0"/>
          </a:p>
          <a:p>
            <a:r>
              <a:rPr lang="en-US" sz="3200" dirty="0"/>
              <a:t>ICCAD 2018</a:t>
            </a:r>
            <a:endParaRPr lang="en-US" sz="4400" dirty="0"/>
          </a:p>
          <a:p>
            <a:r>
              <a:rPr lang="en-US" sz="1600" dirty="0"/>
              <a:t>This work was funded by NSF grants CCF-1149549, CCF-1564302, and CCF-1716352.</a:t>
            </a:r>
          </a:p>
          <a:p>
            <a:endParaRPr lang="en-US" dirty="0"/>
          </a:p>
        </p:txBody>
      </p:sp>
      <p:pic>
        <p:nvPicPr>
          <p:cNvPr id="4" name="Picture 2">
            <a:extLst>
              <a:ext uri="{FF2B5EF4-FFF2-40B4-BE49-F238E27FC236}">
                <a16:creationId xmlns:a16="http://schemas.microsoft.com/office/drawing/2014/main" id="{3D592558-59F5-E448-AA5D-465B1521C1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18" y="4219669"/>
            <a:ext cx="2498563" cy="1015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8CC6AD3E-B5C1-1F4D-92A6-D4DC98D350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70174" y="4075288"/>
            <a:ext cx="1313377" cy="1313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6259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C1C21F-21C9-8846-A3DD-A0F4A752CE3F}"/>
              </a:ext>
            </a:extLst>
          </p:cNvPr>
          <p:cNvSpPr/>
          <p:nvPr/>
        </p:nvSpPr>
        <p:spPr>
          <a:xfrm>
            <a:off x="0" y="-44305"/>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127000" y="1"/>
            <a:ext cx="11353800" cy="1504422"/>
          </a:xfrm>
        </p:spPr>
        <p:txBody>
          <a:bodyPr/>
          <a:lstStyle/>
          <a:p>
            <a:r>
              <a:rPr lang="en-US" b="1" dirty="0">
                <a:solidFill>
                  <a:schemeClr val="bg1"/>
                </a:solidFill>
                <a:latin typeface="+mn-lt"/>
              </a:rPr>
              <a:t>Logical Layer</a:t>
            </a:r>
          </a:p>
        </p:txBody>
      </p:sp>
      <p:sp>
        <p:nvSpPr>
          <p:cNvPr id="3" name="Footer Placeholder 2">
            <a:extLst>
              <a:ext uri="{FF2B5EF4-FFF2-40B4-BE49-F238E27FC236}">
                <a16:creationId xmlns:a16="http://schemas.microsoft.com/office/drawing/2014/main" id="{FB5E2EC7-0F91-BF48-A3F6-F5F0A8297E41}"/>
              </a:ext>
            </a:extLst>
          </p:cNvPr>
          <p:cNvSpPr>
            <a:spLocks noGrp="1"/>
          </p:cNvSpPr>
          <p:nvPr>
            <p:ph type="ftr" sz="quarter" idx="11"/>
          </p:nvPr>
        </p:nvSpPr>
        <p:spPr/>
        <p:txBody>
          <a:bodyPr/>
          <a:lstStyle/>
          <a:p>
            <a:r>
              <a:rPr lang="en-US" dirty="0"/>
              <a:t>BU-UCSD</a:t>
            </a:r>
          </a:p>
        </p:txBody>
      </p:sp>
      <p:sp>
        <p:nvSpPr>
          <p:cNvPr id="6" name="Date Placeholder 5">
            <a:extLst>
              <a:ext uri="{FF2B5EF4-FFF2-40B4-BE49-F238E27FC236}">
                <a16:creationId xmlns:a16="http://schemas.microsoft.com/office/drawing/2014/main" id="{DFAB901A-CD56-B64F-9CE5-99D005E8238C}"/>
              </a:ext>
            </a:extLst>
          </p:cNvPr>
          <p:cNvSpPr>
            <a:spLocks noGrp="1"/>
          </p:cNvSpPr>
          <p:nvPr>
            <p:ph type="dt" sz="half" idx="10"/>
          </p:nvPr>
        </p:nvSpPr>
        <p:spPr/>
        <p:txBody>
          <a:bodyPr/>
          <a:lstStyle/>
          <a:p>
            <a:r>
              <a:rPr lang="en-US"/>
              <a:t>ICCAD 2018</a:t>
            </a:r>
            <a:endParaRPr lang="en-US" dirty="0"/>
          </a:p>
        </p:txBody>
      </p:sp>
      <p:sp>
        <p:nvSpPr>
          <p:cNvPr id="7" name="Slide Number Placeholder 6">
            <a:extLst>
              <a:ext uri="{FF2B5EF4-FFF2-40B4-BE49-F238E27FC236}">
                <a16:creationId xmlns:a16="http://schemas.microsoft.com/office/drawing/2014/main" id="{B1D062A1-59E4-DC4A-8F42-390BC6BE248C}"/>
              </a:ext>
            </a:extLst>
          </p:cNvPr>
          <p:cNvSpPr>
            <a:spLocks noGrp="1"/>
          </p:cNvSpPr>
          <p:nvPr>
            <p:ph type="sldNum" sz="quarter" idx="12"/>
          </p:nvPr>
        </p:nvSpPr>
        <p:spPr/>
        <p:txBody>
          <a:bodyPr/>
          <a:lstStyle/>
          <a:p>
            <a:fld id="{6E678249-F36F-6042-9F33-F3DDBCE64B42}" type="slidenum">
              <a:rPr lang="en-US" smtClean="0"/>
              <a:t>10</a:t>
            </a:fld>
            <a:endParaRPr lang="en-US"/>
          </a:p>
        </p:txBody>
      </p:sp>
      <p:sp>
        <p:nvSpPr>
          <p:cNvPr id="4" name="TextBox 3">
            <a:extLst>
              <a:ext uri="{FF2B5EF4-FFF2-40B4-BE49-F238E27FC236}">
                <a16:creationId xmlns:a16="http://schemas.microsoft.com/office/drawing/2014/main" id="{017B0E05-8C0C-0847-95A0-6FE70E08D40C}"/>
              </a:ext>
            </a:extLst>
          </p:cNvPr>
          <p:cNvSpPr txBox="1"/>
          <p:nvPr/>
        </p:nvSpPr>
        <p:spPr>
          <a:xfrm>
            <a:off x="43069" y="1548729"/>
            <a:ext cx="7076661"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t>We consider several Global, Local, and Unified networks.</a:t>
            </a:r>
          </a:p>
          <a:p>
            <a:pPr marL="285750" indent="-285750">
              <a:buFont typeface="Arial" panose="020B0604020202020204" pitchFamily="34" charset="0"/>
              <a:buChar char="•"/>
            </a:pPr>
            <a:endParaRPr lang="en-US" sz="2800" dirty="0"/>
          </a:p>
        </p:txBody>
      </p:sp>
      <p:pic>
        <p:nvPicPr>
          <p:cNvPr id="8" name="Picture 7">
            <a:extLst>
              <a:ext uri="{FF2B5EF4-FFF2-40B4-BE49-F238E27FC236}">
                <a16:creationId xmlns:a16="http://schemas.microsoft.com/office/drawing/2014/main" id="{0A64C806-09F6-4641-8EEA-019EF3572CC7}"/>
              </a:ext>
            </a:extLst>
          </p:cNvPr>
          <p:cNvPicPr>
            <a:picLocks noChangeAspect="1"/>
          </p:cNvPicPr>
          <p:nvPr/>
        </p:nvPicPr>
        <p:blipFill>
          <a:blip r:embed="rId3"/>
          <a:stretch>
            <a:fillRect/>
          </a:stretch>
        </p:blipFill>
        <p:spPr>
          <a:xfrm>
            <a:off x="7423536" y="1815547"/>
            <a:ext cx="4282551" cy="3017251"/>
          </a:xfrm>
          <a:prstGeom prst="rect">
            <a:avLst/>
          </a:prstGeom>
        </p:spPr>
      </p:pic>
      <p:sp>
        <p:nvSpPr>
          <p:cNvPr id="9" name="TextBox 8">
            <a:extLst>
              <a:ext uri="{FF2B5EF4-FFF2-40B4-BE49-F238E27FC236}">
                <a16:creationId xmlns:a16="http://schemas.microsoft.com/office/drawing/2014/main" id="{AD99EA06-B484-BF4C-9290-C7AC5B024A94}"/>
              </a:ext>
            </a:extLst>
          </p:cNvPr>
          <p:cNvSpPr txBox="1"/>
          <p:nvPr/>
        </p:nvSpPr>
        <p:spPr>
          <a:xfrm>
            <a:off x="7533318" y="5055965"/>
            <a:ext cx="3820482" cy="830997"/>
          </a:xfrm>
          <a:prstGeom prst="rect">
            <a:avLst/>
          </a:prstGeom>
          <a:noFill/>
        </p:spPr>
        <p:txBody>
          <a:bodyPr wrap="square" rtlCol="0">
            <a:spAutoFit/>
          </a:bodyPr>
          <a:lstStyle/>
          <a:p>
            <a:r>
              <a:rPr lang="en-US" sz="1600" dirty="0"/>
              <a:t>Intra-Chiplet Local-Mesh Network (Left-Top) </a:t>
            </a:r>
          </a:p>
          <a:p>
            <a:r>
              <a:rPr lang="en-US" sz="1600" dirty="0"/>
              <a:t>Inter-Chiplet Global-Mesh Network (Right)</a:t>
            </a:r>
          </a:p>
          <a:p>
            <a:r>
              <a:rPr lang="en-US" sz="1600" dirty="0"/>
              <a:t>Unified-Mesh Network (Left-Bottom).</a:t>
            </a:r>
          </a:p>
        </p:txBody>
      </p:sp>
      <p:sp>
        <p:nvSpPr>
          <p:cNvPr id="10" name="TextBox 9">
            <a:extLst>
              <a:ext uri="{FF2B5EF4-FFF2-40B4-BE49-F238E27FC236}">
                <a16:creationId xmlns:a16="http://schemas.microsoft.com/office/drawing/2014/main" id="{3696E3CB-3FAC-C349-9A04-49F16BEC2EE9}"/>
              </a:ext>
            </a:extLst>
          </p:cNvPr>
          <p:cNvSpPr txBox="1"/>
          <p:nvPr/>
        </p:nvSpPr>
        <p:spPr>
          <a:xfrm>
            <a:off x="43069" y="2416810"/>
            <a:ext cx="6578600" cy="3939540"/>
          </a:xfrm>
          <a:prstGeom prst="rect">
            <a:avLst/>
          </a:prstGeom>
          <a:noFill/>
        </p:spPr>
        <p:txBody>
          <a:bodyPr wrap="square" rtlCol="0">
            <a:spAutoFit/>
          </a:bodyPr>
          <a:lstStyle/>
          <a:p>
            <a:pPr marL="285750" indent="-285750">
              <a:buFont typeface="Arial" panose="020B0604020202020204" pitchFamily="34" charset="0"/>
              <a:buChar char="•"/>
            </a:pPr>
            <a:r>
              <a:rPr lang="en-US" sz="2800" dirty="0"/>
              <a:t>Global-Local topology means a double-level topology.</a:t>
            </a:r>
          </a:p>
          <a:p>
            <a:pPr marL="742950" lvl="1" indent="-285750">
              <a:buFont typeface="Arial" panose="020B0604020202020204" pitchFamily="34" charset="0"/>
              <a:buChar char="•"/>
            </a:pPr>
            <a:r>
              <a:rPr lang="en-US" sz="2000" b="1" dirty="0">
                <a:solidFill>
                  <a:srgbClr val="FF0000"/>
                </a:solidFill>
              </a:rPr>
              <a:t>Global</a:t>
            </a:r>
            <a:r>
              <a:rPr lang="en-US" sz="2000" dirty="0"/>
              <a:t> topology is used for </a:t>
            </a:r>
            <a:r>
              <a:rPr lang="en-US" sz="2000" b="1" dirty="0">
                <a:solidFill>
                  <a:srgbClr val="FF0000"/>
                </a:solidFill>
              </a:rPr>
              <a:t>inter</a:t>
            </a:r>
            <a:r>
              <a:rPr lang="en-US" sz="2000" dirty="0"/>
              <a:t>-chiplet communication: Global-Butterfly, Global-</a:t>
            </a:r>
            <a:r>
              <a:rPr lang="en-US" sz="2000" dirty="0" err="1"/>
              <a:t>Butterdonut</a:t>
            </a:r>
            <a:r>
              <a:rPr lang="en-US" sz="2000" dirty="0"/>
              <a:t>, Global-Mesh.</a:t>
            </a:r>
          </a:p>
          <a:p>
            <a:pPr marL="742950" lvl="1" indent="-285750">
              <a:buFont typeface="Arial" panose="020B0604020202020204" pitchFamily="34" charset="0"/>
              <a:buChar char="•"/>
            </a:pPr>
            <a:r>
              <a:rPr lang="en-US" sz="2000" b="1" dirty="0">
                <a:solidFill>
                  <a:schemeClr val="accent1"/>
                </a:solidFill>
              </a:rPr>
              <a:t>Local </a:t>
            </a:r>
            <a:r>
              <a:rPr lang="en-US" sz="2000" dirty="0"/>
              <a:t>topology is used for </a:t>
            </a:r>
            <a:r>
              <a:rPr lang="en-US" sz="2000" b="1" dirty="0">
                <a:solidFill>
                  <a:schemeClr val="accent1"/>
                </a:solidFill>
              </a:rPr>
              <a:t>intra</a:t>
            </a:r>
            <a:r>
              <a:rPr lang="en-US" sz="2000" dirty="0"/>
              <a:t>-chiplet communication: Local-Mesh, Local-</a:t>
            </a:r>
            <a:r>
              <a:rPr lang="en-US" sz="2000" dirty="0" err="1"/>
              <a:t>Cmesh</a:t>
            </a:r>
            <a:r>
              <a:rPr lang="en-US" sz="2000" dirty="0"/>
              <a:t>.</a:t>
            </a:r>
          </a:p>
          <a:p>
            <a:pPr marL="285750" indent="-285750">
              <a:buFont typeface="Arial" panose="020B0604020202020204" pitchFamily="34" charset="0"/>
              <a:buChar char="•"/>
            </a:pPr>
            <a:r>
              <a:rPr lang="en-US" sz="2800" dirty="0"/>
              <a:t>Unified topology means a single-level logical topology.</a:t>
            </a:r>
          </a:p>
          <a:p>
            <a:pPr marL="742950" lvl="1" indent="-285750">
              <a:buFont typeface="Arial" panose="020B0604020202020204" pitchFamily="34" charset="0"/>
              <a:buChar char="•"/>
            </a:pPr>
            <a:r>
              <a:rPr lang="en-US" sz="2000" dirty="0"/>
              <a:t>Unified-Mesh, Unified-</a:t>
            </a:r>
            <a:r>
              <a:rPr lang="en-US" sz="2000" dirty="0" err="1"/>
              <a:t>Cmesh</a:t>
            </a:r>
            <a:r>
              <a:rPr lang="en-US" sz="2000" dirty="0"/>
              <a:t>.</a:t>
            </a:r>
          </a:p>
          <a:p>
            <a:endParaRPr lang="en-US" dirty="0"/>
          </a:p>
        </p:txBody>
      </p:sp>
    </p:spTree>
    <p:extLst>
      <p:ext uri="{BB962C8B-B14F-4D97-AF65-F5344CB8AC3E}">
        <p14:creationId xmlns:p14="http://schemas.microsoft.com/office/powerpoint/2010/main" val="4188471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C1C21F-21C9-8846-A3DD-A0F4A752CE3F}"/>
              </a:ext>
            </a:extLst>
          </p:cNvPr>
          <p:cNvSpPr/>
          <p:nvPr/>
        </p:nvSpPr>
        <p:spPr>
          <a:xfrm>
            <a:off x="0" y="-44305"/>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127000" y="1"/>
            <a:ext cx="11353800" cy="1504422"/>
          </a:xfrm>
        </p:spPr>
        <p:txBody>
          <a:bodyPr/>
          <a:lstStyle/>
          <a:p>
            <a:r>
              <a:rPr lang="en-US" b="1" dirty="0">
                <a:solidFill>
                  <a:schemeClr val="bg1"/>
                </a:solidFill>
                <a:latin typeface="+mn-lt"/>
              </a:rPr>
              <a:t>Logical Layer: Global Networks</a:t>
            </a:r>
          </a:p>
        </p:txBody>
      </p:sp>
      <p:sp>
        <p:nvSpPr>
          <p:cNvPr id="3" name="Footer Placeholder 2">
            <a:extLst>
              <a:ext uri="{FF2B5EF4-FFF2-40B4-BE49-F238E27FC236}">
                <a16:creationId xmlns:a16="http://schemas.microsoft.com/office/drawing/2014/main" id="{FB5E2EC7-0F91-BF48-A3F6-F5F0A8297E41}"/>
              </a:ext>
            </a:extLst>
          </p:cNvPr>
          <p:cNvSpPr>
            <a:spLocks noGrp="1"/>
          </p:cNvSpPr>
          <p:nvPr>
            <p:ph type="ftr" sz="quarter" idx="11"/>
          </p:nvPr>
        </p:nvSpPr>
        <p:spPr/>
        <p:txBody>
          <a:bodyPr/>
          <a:lstStyle/>
          <a:p>
            <a:r>
              <a:rPr lang="en-US" dirty="0"/>
              <a:t>BU-UCSD</a:t>
            </a:r>
          </a:p>
        </p:txBody>
      </p:sp>
      <p:sp>
        <p:nvSpPr>
          <p:cNvPr id="6" name="Date Placeholder 5">
            <a:extLst>
              <a:ext uri="{FF2B5EF4-FFF2-40B4-BE49-F238E27FC236}">
                <a16:creationId xmlns:a16="http://schemas.microsoft.com/office/drawing/2014/main" id="{DFAB901A-CD56-B64F-9CE5-99D005E8238C}"/>
              </a:ext>
            </a:extLst>
          </p:cNvPr>
          <p:cNvSpPr>
            <a:spLocks noGrp="1"/>
          </p:cNvSpPr>
          <p:nvPr>
            <p:ph type="dt" sz="half" idx="10"/>
          </p:nvPr>
        </p:nvSpPr>
        <p:spPr/>
        <p:txBody>
          <a:bodyPr/>
          <a:lstStyle/>
          <a:p>
            <a:r>
              <a:rPr lang="en-US"/>
              <a:t>ICCAD 2018</a:t>
            </a:r>
            <a:endParaRPr lang="en-US" dirty="0"/>
          </a:p>
        </p:txBody>
      </p:sp>
      <p:sp>
        <p:nvSpPr>
          <p:cNvPr id="7" name="Slide Number Placeholder 6">
            <a:extLst>
              <a:ext uri="{FF2B5EF4-FFF2-40B4-BE49-F238E27FC236}">
                <a16:creationId xmlns:a16="http://schemas.microsoft.com/office/drawing/2014/main" id="{B1D062A1-59E4-DC4A-8F42-390BC6BE248C}"/>
              </a:ext>
            </a:extLst>
          </p:cNvPr>
          <p:cNvSpPr>
            <a:spLocks noGrp="1"/>
          </p:cNvSpPr>
          <p:nvPr>
            <p:ph type="sldNum" sz="quarter" idx="12"/>
          </p:nvPr>
        </p:nvSpPr>
        <p:spPr/>
        <p:txBody>
          <a:bodyPr/>
          <a:lstStyle/>
          <a:p>
            <a:fld id="{6E678249-F36F-6042-9F33-F3DDBCE64B42}" type="slidenum">
              <a:rPr lang="en-US" smtClean="0"/>
              <a:t>11</a:t>
            </a:fld>
            <a:endParaRPr lang="en-US"/>
          </a:p>
        </p:txBody>
      </p:sp>
      <p:sp>
        <p:nvSpPr>
          <p:cNvPr id="10" name="TextBox 9">
            <a:extLst>
              <a:ext uri="{FF2B5EF4-FFF2-40B4-BE49-F238E27FC236}">
                <a16:creationId xmlns:a16="http://schemas.microsoft.com/office/drawing/2014/main" id="{3696E3CB-3FAC-C349-9A04-49F16BEC2EE9}"/>
              </a:ext>
            </a:extLst>
          </p:cNvPr>
          <p:cNvSpPr txBox="1"/>
          <p:nvPr/>
        </p:nvSpPr>
        <p:spPr>
          <a:xfrm>
            <a:off x="0" y="1549816"/>
            <a:ext cx="3766931" cy="4431983"/>
          </a:xfrm>
          <a:prstGeom prst="rect">
            <a:avLst/>
          </a:prstGeom>
          <a:noFill/>
        </p:spPr>
        <p:txBody>
          <a:bodyPr wrap="square" rtlCol="0">
            <a:spAutoFit/>
          </a:bodyPr>
          <a:lstStyle/>
          <a:p>
            <a:pPr marL="285750" indent="-285750">
              <a:buFont typeface="Arial" panose="020B0604020202020204" pitchFamily="34" charset="0"/>
              <a:buChar char="•"/>
            </a:pPr>
            <a:r>
              <a:rPr lang="en-US" sz="2800" dirty="0"/>
              <a:t>Global-Local topology means a double-level topology.</a:t>
            </a:r>
          </a:p>
          <a:p>
            <a:pPr marL="742950" lvl="1" indent="-285750">
              <a:buFont typeface="Arial" panose="020B0604020202020204" pitchFamily="34" charset="0"/>
              <a:buChar char="•"/>
            </a:pPr>
            <a:r>
              <a:rPr lang="en-US" sz="2000" dirty="0"/>
              <a:t>Global topology is used for inter-chiplet communication: Global-Butterfly, Global-</a:t>
            </a:r>
            <a:r>
              <a:rPr lang="en-US" sz="2000" dirty="0" err="1"/>
              <a:t>Butterdonut</a:t>
            </a:r>
            <a:r>
              <a:rPr lang="en-US" sz="2000" dirty="0"/>
              <a:t>, Global-Mesh.</a:t>
            </a:r>
          </a:p>
          <a:p>
            <a:pPr marL="742950" lvl="1" indent="-285750">
              <a:buFont typeface="Arial" panose="020B0604020202020204" pitchFamily="34" charset="0"/>
              <a:buChar char="•"/>
            </a:pPr>
            <a:r>
              <a:rPr lang="en-US" sz="2000" dirty="0"/>
              <a:t>Local topology is used for intra-chiplet communication: Local-Mesh, Local-</a:t>
            </a:r>
            <a:r>
              <a:rPr lang="en-US" sz="2000" dirty="0" err="1"/>
              <a:t>Cmesh</a:t>
            </a:r>
            <a:r>
              <a:rPr lang="en-US" sz="2000" dirty="0"/>
              <a:t>.</a:t>
            </a:r>
          </a:p>
          <a:p>
            <a:endParaRPr lang="en-US" dirty="0"/>
          </a:p>
        </p:txBody>
      </p:sp>
      <p:pic>
        <p:nvPicPr>
          <p:cNvPr id="11" name="Picture 10">
            <a:extLst>
              <a:ext uri="{FF2B5EF4-FFF2-40B4-BE49-F238E27FC236}">
                <a16:creationId xmlns:a16="http://schemas.microsoft.com/office/drawing/2014/main" id="{BBCD41DF-8298-E940-BFF1-1E2C7561B85E}"/>
              </a:ext>
            </a:extLst>
          </p:cNvPr>
          <p:cNvPicPr>
            <a:picLocks noChangeAspect="1"/>
          </p:cNvPicPr>
          <p:nvPr/>
        </p:nvPicPr>
        <p:blipFill>
          <a:blip r:embed="rId3"/>
          <a:stretch>
            <a:fillRect/>
          </a:stretch>
        </p:blipFill>
        <p:spPr>
          <a:xfrm>
            <a:off x="6641473" y="2561388"/>
            <a:ext cx="2722452" cy="2730665"/>
          </a:xfrm>
          <a:prstGeom prst="rect">
            <a:avLst/>
          </a:prstGeom>
        </p:spPr>
      </p:pic>
      <p:pic>
        <p:nvPicPr>
          <p:cNvPr id="12" name="Picture 11">
            <a:extLst>
              <a:ext uri="{FF2B5EF4-FFF2-40B4-BE49-F238E27FC236}">
                <a16:creationId xmlns:a16="http://schemas.microsoft.com/office/drawing/2014/main" id="{998E035C-57A3-1E49-8DFE-1BFE027DA3DB}"/>
              </a:ext>
            </a:extLst>
          </p:cNvPr>
          <p:cNvPicPr>
            <a:picLocks noChangeAspect="1"/>
          </p:cNvPicPr>
          <p:nvPr/>
        </p:nvPicPr>
        <p:blipFill>
          <a:blip r:embed="rId4"/>
          <a:stretch>
            <a:fillRect/>
          </a:stretch>
        </p:blipFill>
        <p:spPr>
          <a:xfrm>
            <a:off x="9541762" y="2462902"/>
            <a:ext cx="2636411" cy="2829151"/>
          </a:xfrm>
          <a:prstGeom prst="rect">
            <a:avLst/>
          </a:prstGeom>
        </p:spPr>
      </p:pic>
      <p:pic>
        <p:nvPicPr>
          <p:cNvPr id="13" name="Picture 12">
            <a:extLst>
              <a:ext uri="{FF2B5EF4-FFF2-40B4-BE49-F238E27FC236}">
                <a16:creationId xmlns:a16="http://schemas.microsoft.com/office/drawing/2014/main" id="{B61B9E60-BA41-4D4A-8690-00A7B0DD340A}"/>
              </a:ext>
            </a:extLst>
          </p:cNvPr>
          <p:cNvPicPr>
            <a:picLocks noChangeAspect="1"/>
          </p:cNvPicPr>
          <p:nvPr/>
        </p:nvPicPr>
        <p:blipFill>
          <a:blip r:embed="rId5"/>
          <a:stretch>
            <a:fillRect/>
          </a:stretch>
        </p:blipFill>
        <p:spPr>
          <a:xfrm>
            <a:off x="3696438" y="2512983"/>
            <a:ext cx="2767198" cy="2829150"/>
          </a:xfrm>
          <a:prstGeom prst="rect">
            <a:avLst/>
          </a:prstGeom>
        </p:spPr>
      </p:pic>
      <p:sp>
        <p:nvSpPr>
          <p:cNvPr id="14" name="TextBox 13">
            <a:extLst>
              <a:ext uri="{FF2B5EF4-FFF2-40B4-BE49-F238E27FC236}">
                <a16:creationId xmlns:a16="http://schemas.microsoft.com/office/drawing/2014/main" id="{9A52C1BA-8DBA-3846-9426-B8CCBCFBF8D5}"/>
              </a:ext>
            </a:extLst>
          </p:cNvPr>
          <p:cNvSpPr txBox="1"/>
          <p:nvPr/>
        </p:nvSpPr>
        <p:spPr>
          <a:xfrm>
            <a:off x="4038600" y="5342133"/>
            <a:ext cx="2036736" cy="369332"/>
          </a:xfrm>
          <a:prstGeom prst="rect">
            <a:avLst/>
          </a:prstGeom>
          <a:noFill/>
        </p:spPr>
        <p:txBody>
          <a:bodyPr wrap="square" rtlCol="0">
            <a:spAutoFit/>
          </a:bodyPr>
          <a:lstStyle/>
          <a:p>
            <a:r>
              <a:rPr lang="en-US" dirty="0"/>
              <a:t>Global-Butterfly                        </a:t>
            </a:r>
          </a:p>
        </p:txBody>
      </p:sp>
      <p:sp>
        <p:nvSpPr>
          <p:cNvPr id="15" name="TextBox 14">
            <a:extLst>
              <a:ext uri="{FF2B5EF4-FFF2-40B4-BE49-F238E27FC236}">
                <a16:creationId xmlns:a16="http://schemas.microsoft.com/office/drawing/2014/main" id="{92295D24-E886-574B-A009-002DFD96A65C}"/>
              </a:ext>
            </a:extLst>
          </p:cNvPr>
          <p:cNvSpPr txBox="1"/>
          <p:nvPr/>
        </p:nvSpPr>
        <p:spPr>
          <a:xfrm>
            <a:off x="7135032" y="5342133"/>
            <a:ext cx="2036736" cy="369332"/>
          </a:xfrm>
          <a:prstGeom prst="rect">
            <a:avLst/>
          </a:prstGeom>
          <a:noFill/>
        </p:spPr>
        <p:txBody>
          <a:bodyPr wrap="square" rtlCol="0">
            <a:spAutoFit/>
          </a:bodyPr>
          <a:lstStyle/>
          <a:p>
            <a:r>
              <a:rPr lang="en-US" dirty="0"/>
              <a:t>Global-</a:t>
            </a:r>
            <a:r>
              <a:rPr lang="en-US" dirty="0" err="1"/>
              <a:t>Butterdonut</a:t>
            </a:r>
            <a:r>
              <a:rPr lang="en-US" dirty="0"/>
              <a:t>                       </a:t>
            </a:r>
          </a:p>
        </p:txBody>
      </p:sp>
      <p:sp>
        <p:nvSpPr>
          <p:cNvPr id="16" name="TextBox 15">
            <a:extLst>
              <a:ext uri="{FF2B5EF4-FFF2-40B4-BE49-F238E27FC236}">
                <a16:creationId xmlns:a16="http://schemas.microsoft.com/office/drawing/2014/main" id="{8000E24F-B7F6-C64E-9587-93E487EC2532}"/>
              </a:ext>
            </a:extLst>
          </p:cNvPr>
          <p:cNvSpPr txBox="1"/>
          <p:nvPr/>
        </p:nvSpPr>
        <p:spPr>
          <a:xfrm>
            <a:off x="9843164" y="5342133"/>
            <a:ext cx="2036736" cy="369332"/>
          </a:xfrm>
          <a:prstGeom prst="rect">
            <a:avLst/>
          </a:prstGeom>
          <a:noFill/>
        </p:spPr>
        <p:txBody>
          <a:bodyPr wrap="square" rtlCol="0">
            <a:spAutoFit/>
          </a:bodyPr>
          <a:lstStyle/>
          <a:p>
            <a:r>
              <a:rPr lang="en-US" dirty="0"/>
              <a:t>Global-Mesh                       </a:t>
            </a:r>
          </a:p>
        </p:txBody>
      </p:sp>
    </p:spTree>
    <p:extLst>
      <p:ext uri="{BB962C8B-B14F-4D97-AF65-F5344CB8AC3E}">
        <p14:creationId xmlns:p14="http://schemas.microsoft.com/office/powerpoint/2010/main" val="3913499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C1C21F-21C9-8846-A3DD-A0F4A752CE3F}"/>
              </a:ext>
            </a:extLst>
          </p:cNvPr>
          <p:cNvSpPr/>
          <p:nvPr/>
        </p:nvSpPr>
        <p:spPr>
          <a:xfrm>
            <a:off x="0" y="-44305"/>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127000" y="1"/>
            <a:ext cx="11353800" cy="1504422"/>
          </a:xfrm>
        </p:spPr>
        <p:txBody>
          <a:bodyPr/>
          <a:lstStyle/>
          <a:p>
            <a:r>
              <a:rPr lang="en-US" b="1" dirty="0">
                <a:solidFill>
                  <a:schemeClr val="bg1"/>
                </a:solidFill>
                <a:latin typeface="+mn-lt"/>
              </a:rPr>
              <a:t>Logical Layer: Unified Networks</a:t>
            </a:r>
          </a:p>
        </p:txBody>
      </p:sp>
      <p:sp>
        <p:nvSpPr>
          <p:cNvPr id="3" name="Footer Placeholder 2">
            <a:extLst>
              <a:ext uri="{FF2B5EF4-FFF2-40B4-BE49-F238E27FC236}">
                <a16:creationId xmlns:a16="http://schemas.microsoft.com/office/drawing/2014/main" id="{FB5E2EC7-0F91-BF48-A3F6-F5F0A8297E41}"/>
              </a:ext>
            </a:extLst>
          </p:cNvPr>
          <p:cNvSpPr>
            <a:spLocks noGrp="1"/>
          </p:cNvSpPr>
          <p:nvPr>
            <p:ph type="ftr" sz="quarter" idx="11"/>
          </p:nvPr>
        </p:nvSpPr>
        <p:spPr/>
        <p:txBody>
          <a:bodyPr/>
          <a:lstStyle/>
          <a:p>
            <a:r>
              <a:rPr lang="en-US" dirty="0"/>
              <a:t>BU-UCSD</a:t>
            </a:r>
          </a:p>
        </p:txBody>
      </p:sp>
      <p:sp>
        <p:nvSpPr>
          <p:cNvPr id="6" name="Date Placeholder 5">
            <a:extLst>
              <a:ext uri="{FF2B5EF4-FFF2-40B4-BE49-F238E27FC236}">
                <a16:creationId xmlns:a16="http://schemas.microsoft.com/office/drawing/2014/main" id="{DFAB901A-CD56-B64F-9CE5-99D005E8238C}"/>
              </a:ext>
            </a:extLst>
          </p:cNvPr>
          <p:cNvSpPr>
            <a:spLocks noGrp="1"/>
          </p:cNvSpPr>
          <p:nvPr>
            <p:ph type="dt" sz="half" idx="10"/>
          </p:nvPr>
        </p:nvSpPr>
        <p:spPr/>
        <p:txBody>
          <a:bodyPr/>
          <a:lstStyle/>
          <a:p>
            <a:r>
              <a:rPr lang="en-US"/>
              <a:t>ICCAD 2018</a:t>
            </a:r>
            <a:endParaRPr lang="en-US" dirty="0"/>
          </a:p>
        </p:txBody>
      </p:sp>
      <p:sp>
        <p:nvSpPr>
          <p:cNvPr id="7" name="Slide Number Placeholder 6">
            <a:extLst>
              <a:ext uri="{FF2B5EF4-FFF2-40B4-BE49-F238E27FC236}">
                <a16:creationId xmlns:a16="http://schemas.microsoft.com/office/drawing/2014/main" id="{B1D062A1-59E4-DC4A-8F42-390BC6BE248C}"/>
              </a:ext>
            </a:extLst>
          </p:cNvPr>
          <p:cNvSpPr>
            <a:spLocks noGrp="1"/>
          </p:cNvSpPr>
          <p:nvPr>
            <p:ph type="sldNum" sz="quarter" idx="12"/>
          </p:nvPr>
        </p:nvSpPr>
        <p:spPr/>
        <p:txBody>
          <a:bodyPr/>
          <a:lstStyle/>
          <a:p>
            <a:fld id="{6E678249-F36F-6042-9F33-F3DDBCE64B42}" type="slidenum">
              <a:rPr lang="en-US" smtClean="0"/>
              <a:t>12</a:t>
            </a:fld>
            <a:endParaRPr lang="en-US"/>
          </a:p>
        </p:txBody>
      </p:sp>
      <p:sp>
        <p:nvSpPr>
          <p:cNvPr id="10" name="TextBox 9">
            <a:extLst>
              <a:ext uri="{FF2B5EF4-FFF2-40B4-BE49-F238E27FC236}">
                <a16:creationId xmlns:a16="http://schemas.microsoft.com/office/drawing/2014/main" id="{3696E3CB-3FAC-C349-9A04-49F16BEC2EE9}"/>
              </a:ext>
            </a:extLst>
          </p:cNvPr>
          <p:cNvSpPr txBox="1"/>
          <p:nvPr/>
        </p:nvSpPr>
        <p:spPr>
          <a:xfrm>
            <a:off x="0" y="1548729"/>
            <a:ext cx="6578600" cy="1538883"/>
          </a:xfrm>
          <a:prstGeom prst="rect">
            <a:avLst/>
          </a:prstGeom>
          <a:noFill/>
        </p:spPr>
        <p:txBody>
          <a:bodyPr wrap="square" rtlCol="0">
            <a:spAutoFit/>
          </a:bodyPr>
          <a:lstStyle/>
          <a:p>
            <a:pPr marL="285750" indent="-285750">
              <a:buFont typeface="Arial" panose="020B0604020202020204" pitchFamily="34" charset="0"/>
              <a:buChar char="•"/>
            </a:pPr>
            <a:r>
              <a:rPr lang="en-US" sz="2800" dirty="0"/>
              <a:t>Unified topology means a single-level logical topology.</a:t>
            </a:r>
          </a:p>
          <a:p>
            <a:pPr marL="742950" lvl="1" indent="-285750">
              <a:buFont typeface="Arial" panose="020B0604020202020204" pitchFamily="34" charset="0"/>
              <a:buChar char="•"/>
            </a:pPr>
            <a:r>
              <a:rPr lang="en-US" sz="2000" dirty="0"/>
              <a:t>Unified-Mesh, Unified-</a:t>
            </a:r>
            <a:r>
              <a:rPr lang="en-US" sz="2000" dirty="0" err="1"/>
              <a:t>Cmesh</a:t>
            </a:r>
            <a:r>
              <a:rPr lang="en-US" sz="2000" dirty="0"/>
              <a:t>.</a:t>
            </a:r>
          </a:p>
          <a:p>
            <a:endParaRPr lang="en-US" dirty="0"/>
          </a:p>
        </p:txBody>
      </p:sp>
      <p:pic>
        <p:nvPicPr>
          <p:cNvPr id="11" name="Picture 10">
            <a:extLst>
              <a:ext uri="{FF2B5EF4-FFF2-40B4-BE49-F238E27FC236}">
                <a16:creationId xmlns:a16="http://schemas.microsoft.com/office/drawing/2014/main" id="{1D455312-BCB1-CD4C-A938-0FC9843263E5}"/>
              </a:ext>
            </a:extLst>
          </p:cNvPr>
          <p:cNvPicPr>
            <a:picLocks noChangeAspect="1"/>
          </p:cNvPicPr>
          <p:nvPr/>
        </p:nvPicPr>
        <p:blipFill>
          <a:blip r:embed="rId3"/>
          <a:stretch>
            <a:fillRect/>
          </a:stretch>
        </p:blipFill>
        <p:spPr>
          <a:xfrm>
            <a:off x="8610600" y="2543534"/>
            <a:ext cx="3421132" cy="3482124"/>
          </a:xfrm>
          <a:prstGeom prst="rect">
            <a:avLst/>
          </a:prstGeom>
        </p:spPr>
      </p:pic>
      <p:pic>
        <p:nvPicPr>
          <p:cNvPr id="12" name="Picture 11">
            <a:extLst>
              <a:ext uri="{FF2B5EF4-FFF2-40B4-BE49-F238E27FC236}">
                <a16:creationId xmlns:a16="http://schemas.microsoft.com/office/drawing/2014/main" id="{B1108F94-4132-964D-87F3-EC76E8A3B573}"/>
              </a:ext>
            </a:extLst>
          </p:cNvPr>
          <p:cNvPicPr>
            <a:picLocks noChangeAspect="1"/>
          </p:cNvPicPr>
          <p:nvPr/>
        </p:nvPicPr>
        <p:blipFill>
          <a:blip r:embed="rId4"/>
          <a:stretch>
            <a:fillRect/>
          </a:stretch>
        </p:blipFill>
        <p:spPr>
          <a:xfrm>
            <a:off x="4511279" y="2543534"/>
            <a:ext cx="3415694" cy="3482124"/>
          </a:xfrm>
          <a:prstGeom prst="rect">
            <a:avLst/>
          </a:prstGeom>
        </p:spPr>
      </p:pic>
      <p:sp>
        <p:nvSpPr>
          <p:cNvPr id="13" name="TextBox 12">
            <a:extLst>
              <a:ext uri="{FF2B5EF4-FFF2-40B4-BE49-F238E27FC236}">
                <a16:creationId xmlns:a16="http://schemas.microsoft.com/office/drawing/2014/main" id="{F459A578-018B-F647-95BA-8C02C12E624E}"/>
              </a:ext>
            </a:extLst>
          </p:cNvPr>
          <p:cNvSpPr txBox="1"/>
          <p:nvPr/>
        </p:nvSpPr>
        <p:spPr>
          <a:xfrm>
            <a:off x="5386101" y="5987018"/>
            <a:ext cx="2036736" cy="369332"/>
          </a:xfrm>
          <a:prstGeom prst="rect">
            <a:avLst/>
          </a:prstGeom>
          <a:noFill/>
        </p:spPr>
        <p:txBody>
          <a:bodyPr wrap="square" rtlCol="0">
            <a:spAutoFit/>
          </a:bodyPr>
          <a:lstStyle/>
          <a:p>
            <a:r>
              <a:rPr lang="en-US" dirty="0"/>
              <a:t>Unified-Mesh                      </a:t>
            </a:r>
          </a:p>
        </p:txBody>
      </p:sp>
      <p:sp>
        <p:nvSpPr>
          <p:cNvPr id="14" name="TextBox 13">
            <a:extLst>
              <a:ext uri="{FF2B5EF4-FFF2-40B4-BE49-F238E27FC236}">
                <a16:creationId xmlns:a16="http://schemas.microsoft.com/office/drawing/2014/main" id="{4512C3E3-1928-C645-B394-8C41761FB46C}"/>
              </a:ext>
            </a:extLst>
          </p:cNvPr>
          <p:cNvSpPr txBox="1"/>
          <p:nvPr/>
        </p:nvSpPr>
        <p:spPr>
          <a:xfrm>
            <a:off x="9774264" y="6006338"/>
            <a:ext cx="2036736" cy="369332"/>
          </a:xfrm>
          <a:prstGeom prst="rect">
            <a:avLst/>
          </a:prstGeom>
          <a:noFill/>
        </p:spPr>
        <p:txBody>
          <a:bodyPr wrap="square" rtlCol="0">
            <a:spAutoFit/>
          </a:bodyPr>
          <a:lstStyle/>
          <a:p>
            <a:r>
              <a:rPr lang="en-US" dirty="0"/>
              <a:t>Unified-</a:t>
            </a:r>
            <a:r>
              <a:rPr lang="en-US" dirty="0" err="1"/>
              <a:t>Cmesh</a:t>
            </a:r>
            <a:r>
              <a:rPr lang="en-US" dirty="0"/>
              <a:t>                      </a:t>
            </a:r>
          </a:p>
        </p:txBody>
      </p:sp>
    </p:spTree>
    <p:extLst>
      <p:ext uri="{BB962C8B-B14F-4D97-AF65-F5344CB8AC3E}">
        <p14:creationId xmlns:p14="http://schemas.microsoft.com/office/powerpoint/2010/main" val="1389489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C1C21F-21C9-8846-A3DD-A0F4A752CE3F}"/>
              </a:ext>
            </a:extLst>
          </p:cNvPr>
          <p:cNvSpPr/>
          <p:nvPr/>
        </p:nvSpPr>
        <p:spPr>
          <a:xfrm>
            <a:off x="0" y="-44305"/>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127000" y="1"/>
            <a:ext cx="11353800" cy="1504422"/>
          </a:xfrm>
        </p:spPr>
        <p:txBody>
          <a:bodyPr/>
          <a:lstStyle/>
          <a:p>
            <a:r>
              <a:rPr lang="en-US" b="1" dirty="0">
                <a:solidFill>
                  <a:schemeClr val="bg1"/>
                </a:solidFill>
                <a:latin typeface="+mn-lt"/>
              </a:rPr>
              <a:t>Physical Layer</a:t>
            </a:r>
          </a:p>
        </p:txBody>
      </p:sp>
      <p:sp>
        <p:nvSpPr>
          <p:cNvPr id="3" name="Footer Placeholder 2">
            <a:extLst>
              <a:ext uri="{FF2B5EF4-FFF2-40B4-BE49-F238E27FC236}">
                <a16:creationId xmlns:a16="http://schemas.microsoft.com/office/drawing/2014/main" id="{FB5E2EC7-0F91-BF48-A3F6-F5F0A8297E41}"/>
              </a:ext>
            </a:extLst>
          </p:cNvPr>
          <p:cNvSpPr>
            <a:spLocks noGrp="1"/>
          </p:cNvSpPr>
          <p:nvPr>
            <p:ph type="ftr" sz="quarter" idx="11"/>
          </p:nvPr>
        </p:nvSpPr>
        <p:spPr/>
        <p:txBody>
          <a:bodyPr/>
          <a:lstStyle/>
          <a:p>
            <a:r>
              <a:rPr lang="en-US" dirty="0"/>
              <a:t>BU-UCSD</a:t>
            </a:r>
          </a:p>
        </p:txBody>
      </p:sp>
      <p:sp>
        <p:nvSpPr>
          <p:cNvPr id="6" name="Date Placeholder 5">
            <a:extLst>
              <a:ext uri="{FF2B5EF4-FFF2-40B4-BE49-F238E27FC236}">
                <a16:creationId xmlns:a16="http://schemas.microsoft.com/office/drawing/2014/main" id="{DFAB901A-CD56-B64F-9CE5-99D005E8238C}"/>
              </a:ext>
            </a:extLst>
          </p:cNvPr>
          <p:cNvSpPr>
            <a:spLocks noGrp="1"/>
          </p:cNvSpPr>
          <p:nvPr>
            <p:ph type="dt" sz="half" idx="10"/>
          </p:nvPr>
        </p:nvSpPr>
        <p:spPr/>
        <p:txBody>
          <a:bodyPr/>
          <a:lstStyle/>
          <a:p>
            <a:r>
              <a:rPr lang="en-US"/>
              <a:t>ICCAD 2018</a:t>
            </a:r>
            <a:endParaRPr lang="en-US" dirty="0"/>
          </a:p>
        </p:txBody>
      </p:sp>
      <p:sp>
        <p:nvSpPr>
          <p:cNvPr id="7" name="Slide Number Placeholder 6">
            <a:extLst>
              <a:ext uri="{FF2B5EF4-FFF2-40B4-BE49-F238E27FC236}">
                <a16:creationId xmlns:a16="http://schemas.microsoft.com/office/drawing/2014/main" id="{B1D062A1-59E4-DC4A-8F42-390BC6BE248C}"/>
              </a:ext>
            </a:extLst>
          </p:cNvPr>
          <p:cNvSpPr>
            <a:spLocks noGrp="1"/>
          </p:cNvSpPr>
          <p:nvPr>
            <p:ph type="sldNum" sz="quarter" idx="12"/>
          </p:nvPr>
        </p:nvSpPr>
        <p:spPr/>
        <p:txBody>
          <a:bodyPr/>
          <a:lstStyle/>
          <a:p>
            <a:fld id="{6E678249-F36F-6042-9F33-F3DDBCE64B42}" type="slidenum">
              <a:rPr lang="en-US" smtClean="0"/>
              <a:t>13</a:t>
            </a:fld>
            <a:endParaRPr lang="en-US"/>
          </a:p>
        </p:txBody>
      </p:sp>
      <p:sp>
        <p:nvSpPr>
          <p:cNvPr id="4" name="TextBox 3">
            <a:extLst>
              <a:ext uri="{FF2B5EF4-FFF2-40B4-BE49-F238E27FC236}">
                <a16:creationId xmlns:a16="http://schemas.microsoft.com/office/drawing/2014/main" id="{0FC55487-CB14-BF43-84B5-1E51D1700641}"/>
              </a:ext>
            </a:extLst>
          </p:cNvPr>
          <p:cNvSpPr txBox="1"/>
          <p:nvPr/>
        </p:nvSpPr>
        <p:spPr>
          <a:xfrm>
            <a:off x="-456382" y="4879022"/>
            <a:ext cx="11937182" cy="1231106"/>
          </a:xfrm>
          <a:prstGeom prst="rect">
            <a:avLst/>
          </a:prstGeom>
          <a:noFill/>
        </p:spPr>
        <p:txBody>
          <a:bodyPr wrap="square" rtlCol="0">
            <a:spAutoFit/>
          </a:bodyPr>
          <a:lstStyle/>
          <a:p>
            <a:pPr marL="1257300" lvl="2" indent="-342900">
              <a:buFont typeface="Arial" panose="020B0604020202020204" pitchFamily="34" charset="0"/>
              <a:buChar char="•"/>
            </a:pPr>
            <a:r>
              <a:rPr lang="en-US" sz="2800" dirty="0"/>
              <a:t>We account for </a:t>
            </a:r>
            <a:r>
              <a:rPr lang="en-US" sz="2800" dirty="0" err="1"/>
              <a:t>microbump</a:t>
            </a:r>
            <a:r>
              <a:rPr lang="en-US" sz="2800" dirty="0"/>
              <a:t> overhead into area and cost models. </a:t>
            </a:r>
          </a:p>
          <a:p>
            <a:pPr marL="1257300" lvl="2" indent="-342900">
              <a:buFont typeface="Arial" panose="020B0604020202020204" pitchFamily="34" charset="0"/>
              <a:buChar char="•"/>
            </a:pPr>
            <a:r>
              <a:rPr lang="en-US" sz="2800" dirty="0"/>
              <a:t>We assess achievable physical wiring distances between microbumps.</a:t>
            </a:r>
          </a:p>
          <a:p>
            <a:endParaRPr lang="en-US" b="1" dirty="0"/>
          </a:p>
        </p:txBody>
      </p:sp>
      <p:pic>
        <p:nvPicPr>
          <p:cNvPr id="9" name="Picture 8">
            <a:extLst>
              <a:ext uri="{FF2B5EF4-FFF2-40B4-BE49-F238E27FC236}">
                <a16:creationId xmlns:a16="http://schemas.microsoft.com/office/drawing/2014/main" id="{EFCB5D09-8CE5-4443-B06A-8C197B76DB02}"/>
              </a:ext>
            </a:extLst>
          </p:cNvPr>
          <p:cNvPicPr>
            <a:picLocks noChangeAspect="1"/>
          </p:cNvPicPr>
          <p:nvPr/>
        </p:nvPicPr>
        <p:blipFill>
          <a:blip r:embed="rId3"/>
          <a:stretch>
            <a:fillRect/>
          </a:stretch>
        </p:blipFill>
        <p:spPr>
          <a:xfrm>
            <a:off x="2564451" y="1703612"/>
            <a:ext cx="6824559" cy="2556278"/>
          </a:xfrm>
          <a:prstGeom prst="rect">
            <a:avLst/>
          </a:prstGeom>
        </p:spPr>
      </p:pic>
      <p:sp>
        <p:nvSpPr>
          <p:cNvPr id="10" name="TextBox 9">
            <a:extLst>
              <a:ext uri="{FF2B5EF4-FFF2-40B4-BE49-F238E27FC236}">
                <a16:creationId xmlns:a16="http://schemas.microsoft.com/office/drawing/2014/main" id="{ACCB9181-212B-4C49-85E6-1B496F11D897}"/>
              </a:ext>
            </a:extLst>
          </p:cNvPr>
          <p:cNvSpPr txBox="1"/>
          <p:nvPr/>
        </p:nvSpPr>
        <p:spPr>
          <a:xfrm>
            <a:off x="3233531" y="4361274"/>
            <a:ext cx="9145104" cy="615553"/>
          </a:xfrm>
          <a:prstGeom prst="rect">
            <a:avLst/>
          </a:prstGeom>
          <a:noFill/>
        </p:spPr>
        <p:txBody>
          <a:bodyPr wrap="square" rtlCol="0">
            <a:spAutoFit/>
          </a:bodyPr>
          <a:lstStyle/>
          <a:p>
            <a:r>
              <a:rPr lang="en-US" dirty="0"/>
              <a:t>Illustration of the extra </a:t>
            </a:r>
            <a:r>
              <a:rPr lang="en-US" dirty="0" err="1"/>
              <a:t>microbump</a:t>
            </a:r>
            <a:r>
              <a:rPr lang="en-US" dirty="0"/>
              <a:t> area required per chiplet.</a:t>
            </a:r>
          </a:p>
          <a:p>
            <a:endParaRPr lang="en-US" sz="1600" dirty="0"/>
          </a:p>
        </p:txBody>
      </p:sp>
    </p:spTree>
    <p:extLst>
      <p:ext uri="{BB962C8B-B14F-4D97-AF65-F5344CB8AC3E}">
        <p14:creationId xmlns:p14="http://schemas.microsoft.com/office/powerpoint/2010/main" val="3845743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C1C21F-21C9-8846-A3DD-A0F4A752CE3F}"/>
              </a:ext>
            </a:extLst>
          </p:cNvPr>
          <p:cNvSpPr/>
          <p:nvPr/>
        </p:nvSpPr>
        <p:spPr>
          <a:xfrm>
            <a:off x="0" y="-44305"/>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127000" y="1"/>
            <a:ext cx="11353800" cy="1504422"/>
          </a:xfrm>
        </p:spPr>
        <p:txBody>
          <a:bodyPr/>
          <a:lstStyle/>
          <a:p>
            <a:r>
              <a:rPr lang="en-US" b="1" dirty="0">
                <a:solidFill>
                  <a:schemeClr val="bg1"/>
                </a:solidFill>
                <a:latin typeface="+mn-lt"/>
              </a:rPr>
              <a:t>Physical Layer (contd.)</a:t>
            </a:r>
          </a:p>
        </p:txBody>
      </p:sp>
      <p:sp>
        <p:nvSpPr>
          <p:cNvPr id="3" name="Footer Placeholder 2">
            <a:extLst>
              <a:ext uri="{FF2B5EF4-FFF2-40B4-BE49-F238E27FC236}">
                <a16:creationId xmlns:a16="http://schemas.microsoft.com/office/drawing/2014/main" id="{FB5E2EC7-0F91-BF48-A3F6-F5F0A8297E41}"/>
              </a:ext>
            </a:extLst>
          </p:cNvPr>
          <p:cNvSpPr>
            <a:spLocks noGrp="1"/>
          </p:cNvSpPr>
          <p:nvPr>
            <p:ph type="ftr" sz="quarter" idx="11"/>
          </p:nvPr>
        </p:nvSpPr>
        <p:spPr/>
        <p:txBody>
          <a:bodyPr/>
          <a:lstStyle/>
          <a:p>
            <a:r>
              <a:rPr lang="en-US" dirty="0"/>
              <a:t>BU-UCSD</a:t>
            </a:r>
          </a:p>
        </p:txBody>
      </p:sp>
      <p:sp>
        <p:nvSpPr>
          <p:cNvPr id="6" name="Date Placeholder 5">
            <a:extLst>
              <a:ext uri="{FF2B5EF4-FFF2-40B4-BE49-F238E27FC236}">
                <a16:creationId xmlns:a16="http://schemas.microsoft.com/office/drawing/2014/main" id="{DFAB901A-CD56-B64F-9CE5-99D005E8238C}"/>
              </a:ext>
            </a:extLst>
          </p:cNvPr>
          <p:cNvSpPr>
            <a:spLocks noGrp="1"/>
          </p:cNvSpPr>
          <p:nvPr>
            <p:ph type="dt" sz="half" idx="10"/>
          </p:nvPr>
        </p:nvSpPr>
        <p:spPr/>
        <p:txBody>
          <a:bodyPr/>
          <a:lstStyle/>
          <a:p>
            <a:r>
              <a:rPr lang="en-US"/>
              <a:t>ICCAD 2018</a:t>
            </a:r>
            <a:endParaRPr lang="en-US" dirty="0"/>
          </a:p>
        </p:txBody>
      </p:sp>
      <p:sp>
        <p:nvSpPr>
          <p:cNvPr id="7" name="Slide Number Placeholder 6">
            <a:extLst>
              <a:ext uri="{FF2B5EF4-FFF2-40B4-BE49-F238E27FC236}">
                <a16:creationId xmlns:a16="http://schemas.microsoft.com/office/drawing/2014/main" id="{B1D062A1-59E4-DC4A-8F42-390BC6BE248C}"/>
              </a:ext>
            </a:extLst>
          </p:cNvPr>
          <p:cNvSpPr>
            <a:spLocks noGrp="1"/>
          </p:cNvSpPr>
          <p:nvPr>
            <p:ph type="sldNum" sz="quarter" idx="12"/>
          </p:nvPr>
        </p:nvSpPr>
        <p:spPr/>
        <p:txBody>
          <a:bodyPr/>
          <a:lstStyle/>
          <a:p>
            <a:fld id="{6E678249-F36F-6042-9F33-F3DDBCE64B42}" type="slidenum">
              <a:rPr lang="en-US" smtClean="0"/>
              <a:t>14</a:t>
            </a:fld>
            <a:endParaRPr lang="en-US"/>
          </a:p>
        </p:txBody>
      </p:sp>
      <p:sp>
        <p:nvSpPr>
          <p:cNvPr id="8" name="TextBox 7">
            <a:extLst>
              <a:ext uri="{FF2B5EF4-FFF2-40B4-BE49-F238E27FC236}">
                <a16:creationId xmlns:a16="http://schemas.microsoft.com/office/drawing/2014/main" id="{380B4922-6FA9-6748-A4D6-5F20896B3B31}"/>
              </a:ext>
            </a:extLst>
          </p:cNvPr>
          <p:cNvSpPr txBox="1"/>
          <p:nvPr/>
        </p:nvSpPr>
        <p:spPr>
          <a:xfrm>
            <a:off x="37748" y="1789043"/>
            <a:ext cx="4769560" cy="4832092"/>
          </a:xfrm>
          <a:prstGeom prst="rect">
            <a:avLst/>
          </a:prstGeom>
          <a:noFill/>
        </p:spPr>
        <p:txBody>
          <a:bodyPr wrap="square" rtlCol="0">
            <a:spAutoFit/>
          </a:bodyPr>
          <a:lstStyle/>
          <a:p>
            <a:pPr marL="342900" indent="-342900">
              <a:buFont typeface="Arial" panose="020B0604020202020204" pitchFamily="34" charset="0"/>
              <a:buChar char="•"/>
            </a:pPr>
            <a:r>
              <a:rPr lang="en-US" sz="2000" dirty="0"/>
              <a:t>We construct an MILP that takes the placement of chiplets, the logical network, and the </a:t>
            </a:r>
            <a:r>
              <a:rPr lang="en-US" sz="2000" dirty="0" err="1"/>
              <a:t>microbump</a:t>
            </a:r>
            <a:r>
              <a:rPr lang="en-US" sz="2000" dirty="0"/>
              <a:t> density and outputs the optimal routing solution.</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We constrain all link latencies to a maximum link latency.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000" dirty="0"/>
              <a:t>Our placement and routing also takes “gas station” hops into account. </a:t>
            </a:r>
          </a:p>
          <a:p>
            <a:pPr marL="800100" lvl="1" indent="-342900">
              <a:buFont typeface="Arial" panose="020B0604020202020204" pitchFamily="34" charset="0"/>
              <a:buChar char="•"/>
            </a:pPr>
            <a:r>
              <a:rPr lang="en-US" sz="2000" dirty="0"/>
              <a:t>We route from the source chiplet to intermediate chiplets.</a:t>
            </a:r>
          </a:p>
          <a:p>
            <a:endParaRPr lang="en-US" sz="2000" dirty="0"/>
          </a:p>
          <a:p>
            <a:endParaRPr lang="en-US" sz="2400" dirty="0"/>
          </a:p>
        </p:txBody>
      </p:sp>
      <p:pic>
        <p:nvPicPr>
          <p:cNvPr id="9" name="Picture 8">
            <a:extLst>
              <a:ext uri="{FF2B5EF4-FFF2-40B4-BE49-F238E27FC236}">
                <a16:creationId xmlns:a16="http://schemas.microsoft.com/office/drawing/2014/main" id="{14405FE8-61D8-4844-AD0C-6C3FBD16B54B}"/>
              </a:ext>
            </a:extLst>
          </p:cNvPr>
          <p:cNvPicPr>
            <a:picLocks noChangeAspect="1"/>
          </p:cNvPicPr>
          <p:nvPr/>
        </p:nvPicPr>
        <p:blipFill>
          <a:blip r:embed="rId3"/>
          <a:stretch>
            <a:fillRect/>
          </a:stretch>
        </p:blipFill>
        <p:spPr>
          <a:xfrm>
            <a:off x="5007674" y="4528681"/>
            <a:ext cx="6094999" cy="1770239"/>
          </a:xfrm>
          <a:prstGeom prst="rect">
            <a:avLst/>
          </a:prstGeom>
        </p:spPr>
      </p:pic>
      <p:grpSp>
        <p:nvGrpSpPr>
          <p:cNvPr id="54" name="Group 53">
            <a:extLst>
              <a:ext uri="{FF2B5EF4-FFF2-40B4-BE49-F238E27FC236}">
                <a16:creationId xmlns:a16="http://schemas.microsoft.com/office/drawing/2014/main" id="{9565332C-532C-A740-BA2F-BE5648049393}"/>
              </a:ext>
            </a:extLst>
          </p:cNvPr>
          <p:cNvGrpSpPr/>
          <p:nvPr/>
        </p:nvGrpSpPr>
        <p:grpSpPr>
          <a:xfrm>
            <a:off x="6132282" y="1728844"/>
            <a:ext cx="3416085" cy="2575415"/>
            <a:chOff x="4038600" y="1609127"/>
            <a:chExt cx="5265539" cy="3800110"/>
          </a:xfrm>
        </p:grpSpPr>
        <p:grpSp>
          <p:nvGrpSpPr>
            <p:cNvPr id="53" name="Group 52">
              <a:extLst>
                <a:ext uri="{FF2B5EF4-FFF2-40B4-BE49-F238E27FC236}">
                  <a16:creationId xmlns:a16="http://schemas.microsoft.com/office/drawing/2014/main" id="{CC91D649-E666-A74F-98A7-41130F16C498}"/>
                </a:ext>
              </a:extLst>
            </p:cNvPr>
            <p:cNvGrpSpPr/>
            <p:nvPr/>
          </p:nvGrpSpPr>
          <p:grpSpPr>
            <a:xfrm>
              <a:off x="4755710" y="2759617"/>
              <a:ext cx="4348005" cy="1378142"/>
              <a:chOff x="5875516" y="2856543"/>
              <a:chExt cx="4348005" cy="1378142"/>
            </a:xfrm>
          </p:grpSpPr>
          <p:sp>
            <p:nvSpPr>
              <p:cNvPr id="15" name="Rectangle 14">
                <a:extLst>
                  <a:ext uri="{FF2B5EF4-FFF2-40B4-BE49-F238E27FC236}">
                    <a16:creationId xmlns:a16="http://schemas.microsoft.com/office/drawing/2014/main" id="{8348D446-9295-3849-B2AB-DD619B655350}"/>
                  </a:ext>
                </a:extLst>
              </p:cNvPr>
              <p:cNvSpPr/>
              <p:nvPr/>
            </p:nvSpPr>
            <p:spPr>
              <a:xfrm>
                <a:off x="5875516" y="3115322"/>
                <a:ext cx="836908" cy="886605"/>
              </a:xfrm>
              <a:prstGeom prst="rect">
                <a:avLst/>
              </a:prstGeom>
              <a:solidFill>
                <a:schemeClr val="accent2">
                  <a:lumMod val="60000"/>
                  <a:lumOff val="4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AD073F30-156C-C641-8367-0EC98AA8874E}"/>
                  </a:ext>
                </a:extLst>
              </p:cNvPr>
              <p:cNvSpPr/>
              <p:nvPr/>
            </p:nvSpPr>
            <p:spPr>
              <a:xfrm>
                <a:off x="7889929" y="3115323"/>
                <a:ext cx="836908" cy="886605"/>
              </a:xfrm>
              <a:prstGeom prst="rect">
                <a:avLst/>
              </a:prstGeom>
              <a:solidFill>
                <a:schemeClr val="accent2">
                  <a:lumMod val="60000"/>
                  <a:lumOff val="4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83D1C38F-79B5-D146-970B-446C49763ABA}"/>
                  </a:ext>
                </a:extLst>
              </p:cNvPr>
              <p:cNvCxnSpPr>
                <a:cxnSpLocks/>
                <a:endCxn id="16" idx="1"/>
              </p:cNvCxnSpPr>
              <p:nvPr/>
            </p:nvCxnSpPr>
            <p:spPr>
              <a:xfrm>
                <a:off x="6695268" y="3558626"/>
                <a:ext cx="119466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8BB2E8E-83C9-7248-A7FC-9A647370F767}"/>
                  </a:ext>
                </a:extLst>
              </p:cNvPr>
              <p:cNvCxnSpPr>
                <a:cxnSpLocks/>
              </p:cNvCxnSpPr>
              <p:nvPr/>
            </p:nvCxnSpPr>
            <p:spPr>
              <a:xfrm flipV="1">
                <a:off x="6742688" y="3581384"/>
                <a:ext cx="1147241" cy="65330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AFEE687-1035-1C47-B7A6-D5469CB1424D}"/>
                  </a:ext>
                </a:extLst>
              </p:cNvPr>
              <p:cNvCxnSpPr>
                <a:cxnSpLocks/>
                <a:endCxn id="16" idx="1"/>
              </p:cNvCxnSpPr>
              <p:nvPr/>
            </p:nvCxnSpPr>
            <p:spPr>
              <a:xfrm>
                <a:off x="6503197" y="2856543"/>
                <a:ext cx="1386732" cy="70208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0BD66D6-9D95-494F-8BA1-AB2007ACDF3B}"/>
                  </a:ext>
                </a:extLst>
              </p:cNvPr>
              <p:cNvCxnSpPr>
                <a:cxnSpLocks/>
              </p:cNvCxnSpPr>
              <p:nvPr/>
            </p:nvCxnSpPr>
            <p:spPr>
              <a:xfrm>
                <a:off x="9405621" y="3265801"/>
                <a:ext cx="817899" cy="81777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85EFF9D-2EC5-4642-B70A-A142B35BA79A}"/>
                  </a:ext>
                </a:extLst>
              </p:cNvPr>
              <p:cNvCxnSpPr>
                <a:cxnSpLocks/>
              </p:cNvCxnSpPr>
              <p:nvPr/>
            </p:nvCxnSpPr>
            <p:spPr>
              <a:xfrm flipH="1">
                <a:off x="9405621" y="3240576"/>
                <a:ext cx="817900" cy="79692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35E3BDA8-59E5-AA41-B5DD-6026E2CF0262}"/>
                </a:ext>
              </a:extLst>
            </p:cNvPr>
            <p:cNvGrpSpPr/>
            <p:nvPr/>
          </p:nvGrpSpPr>
          <p:grpSpPr>
            <a:xfrm>
              <a:off x="4038600" y="1609127"/>
              <a:ext cx="4923617" cy="886606"/>
              <a:chOff x="5139993" y="1753689"/>
              <a:chExt cx="4923617" cy="886606"/>
            </a:xfrm>
          </p:grpSpPr>
          <p:sp>
            <p:nvSpPr>
              <p:cNvPr id="11" name="Rectangle 10">
                <a:extLst>
                  <a:ext uri="{FF2B5EF4-FFF2-40B4-BE49-F238E27FC236}">
                    <a16:creationId xmlns:a16="http://schemas.microsoft.com/office/drawing/2014/main" id="{6A775E77-D6D1-024B-8969-3A2A456A2505}"/>
                  </a:ext>
                </a:extLst>
              </p:cNvPr>
              <p:cNvSpPr/>
              <p:nvPr/>
            </p:nvSpPr>
            <p:spPr>
              <a:xfrm>
                <a:off x="5139993" y="1753690"/>
                <a:ext cx="836908" cy="886605"/>
              </a:xfrm>
              <a:prstGeom prst="rect">
                <a:avLst/>
              </a:prstGeom>
              <a:solidFill>
                <a:schemeClr val="accent2">
                  <a:lumMod val="60000"/>
                  <a:lumOff val="4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88112A67-32CF-D34A-983C-3EF77F24A4B0}"/>
                  </a:ext>
                </a:extLst>
              </p:cNvPr>
              <p:cNvSpPr/>
              <p:nvPr/>
            </p:nvSpPr>
            <p:spPr>
              <a:xfrm>
                <a:off x="7889929" y="1753689"/>
                <a:ext cx="836908" cy="886605"/>
              </a:xfrm>
              <a:prstGeom prst="rect">
                <a:avLst/>
              </a:prstGeom>
              <a:solidFill>
                <a:schemeClr val="accent2">
                  <a:lumMod val="60000"/>
                  <a:lumOff val="4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9295C874-A204-7A45-BC3D-C12486680324}"/>
                  </a:ext>
                </a:extLst>
              </p:cNvPr>
              <p:cNvCxnSpPr>
                <a:stCxn id="11" idx="3"/>
                <a:endCxn id="12" idx="1"/>
              </p:cNvCxnSpPr>
              <p:nvPr/>
            </p:nvCxnSpPr>
            <p:spPr>
              <a:xfrm flipV="1">
                <a:off x="5976901" y="2196992"/>
                <a:ext cx="1913028" cy="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DA12CF5-AE51-744C-886B-2AF1A65D0F17}"/>
                  </a:ext>
                </a:extLst>
              </p:cNvPr>
              <p:cNvCxnSpPr>
                <a:cxnSpLocks/>
              </p:cNvCxnSpPr>
              <p:nvPr/>
            </p:nvCxnSpPr>
            <p:spPr>
              <a:xfrm>
                <a:off x="9245710" y="1818041"/>
                <a:ext cx="817899" cy="81777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C810775-8F1C-7E4B-B08B-125B8CE62ABD}"/>
                  </a:ext>
                </a:extLst>
              </p:cNvPr>
              <p:cNvCxnSpPr>
                <a:cxnSpLocks/>
              </p:cNvCxnSpPr>
              <p:nvPr/>
            </p:nvCxnSpPr>
            <p:spPr>
              <a:xfrm flipH="1">
                <a:off x="9245710" y="1792816"/>
                <a:ext cx="817900" cy="79692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569487F1-CCA7-0C4C-8CD2-16D8D1816429}"/>
                </a:ext>
              </a:extLst>
            </p:cNvPr>
            <p:cNvGrpSpPr/>
            <p:nvPr/>
          </p:nvGrpSpPr>
          <p:grpSpPr>
            <a:xfrm>
              <a:off x="4875508" y="4511220"/>
              <a:ext cx="4428631" cy="898017"/>
              <a:chOff x="5905780" y="4681188"/>
              <a:chExt cx="4428631" cy="898017"/>
            </a:xfrm>
          </p:grpSpPr>
          <p:sp>
            <p:nvSpPr>
              <p:cNvPr id="26" name="Rectangle 25">
                <a:extLst>
                  <a:ext uri="{FF2B5EF4-FFF2-40B4-BE49-F238E27FC236}">
                    <a16:creationId xmlns:a16="http://schemas.microsoft.com/office/drawing/2014/main" id="{9C86D265-F779-C744-A708-96B3CF0FD51F}"/>
                  </a:ext>
                </a:extLst>
              </p:cNvPr>
              <p:cNvSpPr/>
              <p:nvPr/>
            </p:nvSpPr>
            <p:spPr>
              <a:xfrm>
                <a:off x="5905780" y="4682375"/>
                <a:ext cx="836908" cy="886605"/>
              </a:xfrm>
              <a:prstGeom prst="rect">
                <a:avLst/>
              </a:prstGeom>
              <a:solidFill>
                <a:schemeClr val="accent2">
                  <a:lumMod val="60000"/>
                  <a:lumOff val="4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Rectangle 26">
                <a:extLst>
                  <a:ext uri="{FF2B5EF4-FFF2-40B4-BE49-F238E27FC236}">
                    <a16:creationId xmlns:a16="http://schemas.microsoft.com/office/drawing/2014/main" id="{B171353F-D417-0A42-B3D1-8A88BD5B7FF4}"/>
                  </a:ext>
                </a:extLst>
              </p:cNvPr>
              <p:cNvSpPr/>
              <p:nvPr/>
            </p:nvSpPr>
            <p:spPr>
              <a:xfrm>
                <a:off x="7849848" y="4682375"/>
                <a:ext cx="836908" cy="886605"/>
              </a:xfrm>
              <a:prstGeom prst="rect">
                <a:avLst/>
              </a:prstGeom>
              <a:solidFill>
                <a:schemeClr val="accent2">
                  <a:lumMod val="60000"/>
                  <a:lumOff val="4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3E10FE83-E402-9942-BBB7-42709C03C7A7}"/>
                  </a:ext>
                </a:extLst>
              </p:cNvPr>
              <p:cNvCxnSpPr>
                <a:cxnSpLocks/>
                <a:endCxn id="27" idx="1"/>
              </p:cNvCxnSpPr>
              <p:nvPr/>
            </p:nvCxnSpPr>
            <p:spPr>
              <a:xfrm>
                <a:off x="6742688" y="5125678"/>
                <a:ext cx="11071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7ACAEDA-0971-6842-83D9-1EEA8F1F3C19}"/>
                  </a:ext>
                </a:extLst>
              </p:cNvPr>
              <p:cNvCxnSpPr/>
              <p:nvPr/>
            </p:nvCxnSpPr>
            <p:spPr>
              <a:xfrm>
                <a:off x="9053043" y="5097238"/>
                <a:ext cx="401848" cy="471742"/>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97E66D5-49DF-764E-998B-520928046862}"/>
                  </a:ext>
                </a:extLst>
              </p:cNvPr>
              <p:cNvCxnSpPr>
                <a:cxnSpLocks/>
              </p:cNvCxnSpPr>
              <p:nvPr/>
            </p:nvCxnSpPr>
            <p:spPr>
              <a:xfrm flipV="1">
                <a:off x="9451570" y="4681188"/>
                <a:ext cx="882841" cy="898017"/>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grpSp>
      <p:sp>
        <p:nvSpPr>
          <p:cNvPr id="55" name="TextBox 54">
            <a:extLst>
              <a:ext uri="{FF2B5EF4-FFF2-40B4-BE49-F238E27FC236}">
                <a16:creationId xmlns:a16="http://schemas.microsoft.com/office/drawing/2014/main" id="{0D633A69-9A62-6A41-B963-102C92C4D76C}"/>
              </a:ext>
            </a:extLst>
          </p:cNvPr>
          <p:cNvSpPr txBox="1"/>
          <p:nvPr/>
        </p:nvSpPr>
        <p:spPr>
          <a:xfrm>
            <a:off x="9763932" y="1909292"/>
            <a:ext cx="1716868" cy="369332"/>
          </a:xfrm>
          <a:prstGeom prst="rect">
            <a:avLst/>
          </a:prstGeom>
          <a:noFill/>
        </p:spPr>
        <p:txBody>
          <a:bodyPr wrap="square" rtlCol="0">
            <a:spAutoFit/>
          </a:bodyPr>
          <a:lstStyle/>
          <a:p>
            <a:r>
              <a:rPr lang="en-US" dirty="0"/>
              <a:t>Too Long</a:t>
            </a:r>
          </a:p>
        </p:txBody>
      </p:sp>
      <p:sp>
        <p:nvSpPr>
          <p:cNvPr id="56" name="TextBox 55">
            <a:extLst>
              <a:ext uri="{FF2B5EF4-FFF2-40B4-BE49-F238E27FC236}">
                <a16:creationId xmlns:a16="http://schemas.microsoft.com/office/drawing/2014/main" id="{EBD24B39-482E-9647-808B-9883A5C82834}"/>
              </a:ext>
            </a:extLst>
          </p:cNvPr>
          <p:cNvSpPr txBox="1"/>
          <p:nvPr/>
        </p:nvSpPr>
        <p:spPr>
          <a:xfrm>
            <a:off x="9763931" y="2834087"/>
            <a:ext cx="2158937" cy="369332"/>
          </a:xfrm>
          <a:prstGeom prst="rect">
            <a:avLst/>
          </a:prstGeom>
          <a:noFill/>
        </p:spPr>
        <p:txBody>
          <a:bodyPr wrap="square" rtlCol="0">
            <a:spAutoFit/>
          </a:bodyPr>
          <a:lstStyle/>
          <a:p>
            <a:r>
              <a:rPr lang="en-US" dirty="0"/>
              <a:t>Not Enough Bumps</a:t>
            </a:r>
          </a:p>
        </p:txBody>
      </p:sp>
      <p:sp>
        <p:nvSpPr>
          <p:cNvPr id="57" name="TextBox 56">
            <a:extLst>
              <a:ext uri="{FF2B5EF4-FFF2-40B4-BE49-F238E27FC236}">
                <a16:creationId xmlns:a16="http://schemas.microsoft.com/office/drawing/2014/main" id="{E245F1C3-3293-3443-A8EB-17C9BA827CA4}"/>
              </a:ext>
            </a:extLst>
          </p:cNvPr>
          <p:cNvSpPr txBox="1"/>
          <p:nvPr/>
        </p:nvSpPr>
        <p:spPr>
          <a:xfrm>
            <a:off x="9763932" y="3792954"/>
            <a:ext cx="2158937" cy="369332"/>
          </a:xfrm>
          <a:prstGeom prst="rect">
            <a:avLst/>
          </a:prstGeom>
          <a:noFill/>
        </p:spPr>
        <p:txBody>
          <a:bodyPr wrap="square" rtlCol="0">
            <a:spAutoFit/>
          </a:bodyPr>
          <a:lstStyle/>
          <a:p>
            <a:r>
              <a:rPr lang="en-US" dirty="0"/>
              <a:t>Correct</a:t>
            </a:r>
          </a:p>
        </p:txBody>
      </p:sp>
    </p:spTree>
    <p:extLst>
      <p:ext uri="{BB962C8B-B14F-4D97-AF65-F5344CB8AC3E}">
        <p14:creationId xmlns:p14="http://schemas.microsoft.com/office/powerpoint/2010/main" val="2163251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C1C21F-21C9-8846-A3DD-A0F4A752CE3F}"/>
              </a:ext>
            </a:extLst>
          </p:cNvPr>
          <p:cNvSpPr/>
          <p:nvPr/>
        </p:nvSpPr>
        <p:spPr>
          <a:xfrm>
            <a:off x="0" y="-44305"/>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127000" y="1"/>
            <a:ext cx="11353800" cy="1504422"/>
          </a:xfrm>
        </p:spPr>
        <p:txBody>
          <a:bodyPr/>
          <a:lstStyle/>
          <a:p>
            <a:r>
              <a:rPr lang="en-US" b="1" dirty="0">
                <a:solidFill>
                  <a:schemeClr val="bg1"/>
                </a:solidFill>
                <a:latin typeface="+mn-lt"/>
              </a:rPr>
              <a:t>Circuit Layer</a:t>
            </a:r>
          </a:p>
        </p:txBody>
      </p:sp>
      <p:sp>
        <p:nvSpPr>
          <p:cNvPr id="3" name="Footer Placeholder 2">
            <a:extLst>
              <a:ext uri="{FF2B5EF4-FFF2-40B4-BE49-F238E27FC236}">
                <a16:creationId xmlns:a16="http://schemas.microsoft.com/office/drawing/2014/main" id="{FB5E2EC7-0F91-BF48-A3F6-F5F0A8297E41}"/>
              </a:ext>
            </a:extLst>
          </p:cNvPr>
          <p:cNvSpPr>
            <a:spLocks noGrp="1"/>
          </p:cNvSpPr>
          <p:nvPr>
            <p:ph type="ftr" sz="quarter" idx="11"/>
          </p:nvPr>
        </p:nvSpPr>
        <p:spPr/>
        <p:txBody>
          <a:bodyPr/>
          <a:lstStyle/>
          <a:p>
            <a:r>
              <a:rPr lang="en-US" dirty="0"/>
              <a:t>BU-UCSD</a:t>
            </a:r>
          </a:p>
        </p:txBody>
      </p:sp>
      <p:sp>
        <p:nvSpPr>
          <p:cNvPr id="6" name="Date Placeholder 5">
            <a:extLst>
              <a:ext uri="{FF2B5EF4-FFF2-40B4-BE49-F238E27FC236}">
                <a16:creationId xmlns:a16="http://schemas.microsoft.com/office/drawing/2014/main" id="{DFAB901A-CD56-B64F-9CE5-99D005E8238C}"/>
              </a:ext>
            </a:extLst>
          </p:cNvPr>
          <p:cNvSpPr>
            <a:spLocks noGrp="1"/>
          </p:cNvSpPr>
          <p:nvPr>
            <p:ph type="dt" sz="half" idx="10"/>
          </p:nvPr>
        </p:nvSpPr>
        <p:spPr/>
        <p:txBody>
          <a:bodyPr/>
          <a:lstStyle/>
          <a:p>
            <a:r>
              <a:rPr lang="en-US"/>
              <a:t>ICCAD 2018</a:t>
            </a:r>
            <a:endParaRPr lang="en-US" dirty="0"/>
          </a:p>
        </p:txBody>
      </p:sp>
      <p:sp>
        <p:nvSpPr>
          <p:cNvPr id="7" name="Slide Number Placeholder 6">
            <a:extLst>
              <a:ext uri="{FF2B5EF4-FFF2-40B4-BE49-F238E27FC236}">
                <a16:creationId xmlns:a16="http://schemas.microsoft.com/office/drawing/2014/main" id="{B1D062A1-59E4-DC4A-8F42-390BC6BE248C}"/>
              </a:ext>
            </a:extLst>
          </p:cNvPr>
          <p:cNvSpPr>
            <a:spLocks noGrp="1"/>
          </p:cNvSpPr>
          <p:nvPr>
            <p:ph type="sldNum" sz="quarter" idx="12"/>
          </p:nvPr>
        </p:nvSpPr>
        <p:spPr/>
        <p:txBody>
          <a:bodyPr/>
          <a:lstStyle/>
          <a:p>
            <a:fld id="{6E678249-F36F-6042-9F33-F3DDBCE64B42}" type="slidenum">
              <a:rPr lang="en-US" smtClean="0"/>
              <a:t>15</a:t>
            </a:fld>
            <a:endParaRPr lang="en-US"/>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4C37B828-2C05-A345-B125-ACC102E06D24}"/>
                  </a:ext>
                </a:extLst>
              </p:cNvPr>
              <p:cNvSpPr txBox="1"/>
              <p:nvPr/>
            </p:nvSpPr>
            <p:spPr>
              <a:xfrm>
                <a:off x="0" y="1717317"/>
                <a:ext cx="12298017" cy="3193631"/>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t>Links in active interposer have lower latency compared to links in passive interposer.</a:t>
                </a:r>
              </a:p>
              <a:p>
                <a:pPr marL="800100" lvl="1" indent="-342900">
                  <a:buFont typeface="Arial" panose="020B0604020202020204" pitchFamily="34" charset="0"/>
                  <a:buChar char="•"/>
                </a:pPr>
                <a:r>
                  <a:rPr lang="en-US" sz="2400" dirty="0"/>
                  <a:t>Active interposer has 10x higher manufacturing cost. [</a:t>
                </a:r>
                <a:r>
                  <a:rPr lang="en-US" sz="2400" dirty="0" err="1"/>
                  <a:t>Radojcic</a:t>
                </a:r>
                <a:r>
                  <a:rPr lang="en-US" sz="2400" dirty="0"/>
                  <a:t>, Springer’17]</a:t>
                </a:r>
              </a:p>
              <a:p>
                <a:pPr marL="800100" lvl="1" indent="-342900">
                  <a:buFont typeface="Arial" panose="020B0604020202020204" pitchFamily="34" charset="0"/>
                  <a:buChar char="•"/>
                </a:pPr>
                <a:r>
                  <a:rPr lang="en-US" sz="2400" dirty="0"/>
                  <a:t>We restrict our design to two types of links:</a:t>
                </a:r>
              </a:p>
              <a:p>
                <a:pPr marL="1257300" lvl="2" indent="-342900">
                  <a:buFont typeface="Arial" panose="020B0604020202020204" pitchFamily="34" charset="0"/>
                  <a:buChar char="•"/>
                </a:pPr>
                <a:r>
                  <a:rPr lang="en-US" sz="2400" dirty="0"/>
                  <a:t>Repeaterless non-pipelined links in passive interposer.</a:t>
                </a:r>
              </a:p>
              <a:p>
                <a:pPr marL="1257300" lvl="2" indent="-342900">
                  <a:buFont typeface="Arial" panose="020B0604020202020204" pitchFamily="34" charset="0"/>
                  <a:buChar char="•"/>
                </a:pPr>
                <a:r>
                  <a:rPr lang="en-US" sz="2400" dirty="0"/>
                  <a:t>“Gas Station” links. </a:t>
                </a:r>
              </a:p>
              <a:p>
                <a:pPr marL="800100" lvl="1" indent="-342900">
                  <a:buFont typeface="Arial" panose="020B0604020202020204" pitchFamily="34" charset="0"/>
                  <a:buChar char="•"/>
                </a:pPr>
                <a:r>
                  <a:rPr lang="en-US" sz="2400" dirty="0"/>
                  <a:t>We evaluate for two rise time constraints: </a:t>
                </a:r>
                <a14:m>
                  <m:oMath xmlns:m="http://schemas.openxmlformats.org/officeDocument/2006/math">
                    <m:f>
                      <m:fPr>
                        <m:ctrlPr>
                          <a:rPr lang="en-US" sz="2400" i="1"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𝑟𝑖𝑠𝑒</m:t>
                            </m:r>
                          </m:sub>
                        </m:sSub>
                      </m:num>
                      <m:den>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𝑐𝑦𝑐𝑙𝑒</m:t>
                            </m:r>
                          </m:sub>
                        </m:sSub>
                      </m:den>
                    </m:f>
                    <m:r>
                      <a:rPr lang="en-US" sz="2400" b="0" i="1" smtClean="0">
                        <a:latin typeface="Cambria Math" panose="02040503050406030204" pitchFamily="18" charset="0"/>
                      </a:rPr>
                      <m:t>=0.5</m:t>
                    </m:r>
                  </m:oMath>
                </a14:m>
                <a:r>
                  <a:rPr lang="en-US" sz="2400" dirty="0"/>
                  <a:t> and </a:t>
                </a:r>
                <a14:m>
                  <m:oMath xmlns:m="http://schemas.openxmlformats.org/officeDocument/2006/math">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𝑟𝑖𝑠𝑒</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𝑐𝑦𝑐𝑙𝑒</m:t>
                            </m:r>
                          </m:sub>
                        </m:sSub>
                      </m:den>
                    </m:f>
                    <m:r>
                      <a:rPr lang="en-US" sz="2400" i="1">
                        <a:latin typeface="Cambria Math" panose="02040503050406030204" pitchFamily="18" charset="0"/>
                      </a:rPr>
                      <m:t>=0.</m:t>
                    </m:r>
                    <m:r>
                      <a:rPr lang="en-US" sz="2400" b="0" i="1" smtClean="0">
                        <a:latin typeface="Cambria Math" panose="02040503050406030204" pitchFamily="18" charset="0"/>
                      </a:rPr>
                      <m:t>8</m:t>
                    </m:r>
                    <m:r>
                      <a:rPr lang="en-US" sz="2400" b="0" i="0" smtClean="0">
                        <a:latin typeface="Cambria Math" panose="02040503050406030204" pitchFamily="18" charset="0"/>
                      </a:rPr>
                      <m:t>.</m:t>
                    </m:r>
                  </m:oMath>
                </a14:m>
                <a:endParaRPr lang="en-US" sz="2400" dirty="0"/>
              </a:p>
              <a:p>
                <a:pPr marL="800100" lvl="1" indent="-342900">
                  <a:buFont typeface="Arial" panose="020B0604020202020204" pitchFamily="34" charset="0"/>
                  <a:buChar char="•"/>
                </a:pPr>
                <a:endParaRPr lang="en-US" sz="2400" dirty="0"/>
              </a:p>
              <a:p>
                <a:endParaRPr lang="en-US" dirty="0"/>
              </a:p>
            </p:txBody>
          </p:sp>
        </mc:Choice>
        <mc:Fallback>
          <p:sp>
            <p:nvSpPr>
              <p:cNvPr id="4" name="TextBox 3">
                <a:extLst>
                  <a:ext uri="{FF2B5EF4-FFF2-40B4-BE49-F238E27FC236}">
                    <a16:creationId xmlns:a16="http://schemas.microsoft.com/office/drawing/2014/main" id="{4C37B828-2C05-A345-B125-ACC102E06D24}"/>
                  </a:ext>
                </a:extLst>
              </p:cNvPr>
              <p:cNvSpPr txBox="1">
                <a:spLocks noRot="1" noChangeAspect="1" noMove="1" noResize="1" noEditPoints="1" noAdjustHandles="1" noChangeArrowheads="1" noChangeShapeType="1" noTextEdit="1"/>
              </p:cNvSpPr>
              <p:nvPr/>
            </p:nvSpPr>
            <p:spPr>
              <a:xfrm>
                <a:off x="0" y="1717317"/>
                <a:ext cx="12298017" cy="3193631"/>
              </a:xfrm>
              <a:prstGeom prst="rect">
                <a:avLst/>
              </a:prstGeom>
              <a:blipFill>
                <a:blip r:embed="rId2"/>
                <a:stretch>
                  <a:fillRect t="-1186"/>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51C9CF57-8DE1-0C49-82E5-C62DE06BD0FA}"/>
              </a:ext>
            </a:extLst>
          </p:cNvPr>
          <p:cNvSpPr txBox="1"/>
          <p:nvPr/>
        </p:nvSpPr>
        <p:spPr>
          <a:xfrm>
            <a:off x="3810000" y="5694125"/>
            <a:ext cx="5036127" cy="369332"/>
          </a:xfrm>
          <a:prstGeom prst="rect">
            <a:avLst/>
          </a:prstGeom>
          <a:noFill/>
        </p:spPr>
        <p:txBody>
          <a:bodyPr wrap="square" rtlCol="0">
            <a:spAutoFit/>
          </a:bodyPr>
          <a:lstStyle/>
          <a:p>
            <a:r>
              <a:rPr lang="en-US" dirty="0"/>
              <a:t>RC model for repeaterless non-pipelined links.</a:t>
            </a:r>
          </a:p>
        </p:txBody>
      </p:sp>
      <p:grpSp>
        <p:nvGrpSpPr>
          <p:cNvPr id="60" name="Group 59">
            <a:extLst>
              <a:ext uri="{FF2B5EF4-FFF2-40B4-BE49-F238E27FC236}">
                <a16:creationId xmlns:a16="http://schemas.microsoft.com/office/drawing/2014/main" id="{A0911FF8-9587-D444-85B2-B421DF4B1273}"/>
              </a:ext>
            </a:extLst>
          </p:cNvPr>
          <p:cNvGrpSpPr/>
          <p:nvPr/>
        </p:nvGrpSpPr>
        <p:grpSpPr>
          <a:xfrm>
            <a:off x="1364111" y="4610017"/>
            <a:ext cx="691699" cy="904541"/>
            <a:chOff x="1048512" y="4574847"/>
            <a:chExt cx="691699" cy="904541"/>
          </a:xfrm>
        </p:grpSpPr>
        <p:grpSp>
          <p:nvGrpSpPr>
            <p:cNvPr id="53" name="Group 52">
              <a:extLst>
                <a:ext uri="{FF2B5EF4-FFF2-40B4-BE49-F238E27FC236}">
                  <a16:creationId xmlns:a16="http://schemas.microsoft.com/office/drawing/2014/main" id="{8B24D667-9FB3-E04C-A816-C4854B5927E3}"/>
                </a:ext>
              </a:extLst>
            </p:cNvPr>
            <p:cNvGrpSpPr/>
            <p:nvPr/>
          </p:nvGrpSpPr>
          <p:grpSpPr>
            <a:xfrm>
              <a:off x="1048512" y="4574847"/>
              <a:ext cx="451104" cy="904541"/>
              <a:chOff x="1048512" y="4574847"/>
              <a:chExt cx="451104" cy="904541"/>
            </a:xfrm>
          </p:grpSpPr>
          <p:sp>
            <p:nvSpPr>
              <p:cNvPr id="14" name="Rectangle 13">
                <a:extLst>
                  <a:ext uri="{FF2B5EF4-FFF2-40B4-BE49-F238E27FC236}">
                    <a16:creationId xmlns:a16="http://schemas.microsoft.com/office/drawing/2014/main" id="{BB1ED295-81E3-304A-8A28-FDFD4664B961}"/>
                  </a:ext>
                </a:extLst>
              </p:cNvPr>
              <p:cNvSpPr/>
              <p:nvPr/>
            </p:nvSpPr>
            <p:spPr>
              <a:xfrm>
                <a:off x="1048512" y="4574847"/>
                <a:ext cx="451104" cy="9045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2A2D3696-B8C0-CF46-B0C5-28A65FF01713}"/>
                  </a:ext>
                </a:extLst>
              </p:cNvPr>
              <p:cNvCxnSpPr>
                <a:cxnSpLocks/>
              </p:cNvCxnSpPr>
              <p:nvPr/>
            </p:nvCxnSpPr>
            <p:spPr>
              <a:xfrm flipV="1">
                <a:off x="1048512" y="5175411"/>
                <a:ext cx="225552" cy="3039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398C3B9-C2FF-4B46-ACF3-E250E231F21A}"/>
                  </a:ext>
                </a:extLst>
              </p:cNvPr>
              <p:cNvCxnSpPr>
                <a:cxnSpLocks/>
              </p:cNvCxnSpPr>
              <p:nvPr/>
            </p:nvCxnSpPr>
            <p:spPr>
              <a:xfrm>
                <a:off x="1274064" y="5175411"/>
                <a:ext cx="225552" cy="303977"/>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EDA7AF5B-F21E-1D48-9DFE-B5D7AF0ACC29}"/>
                </a:ext>
              </a:extLst>
            </p:cNvPr>
            <p:cNvSpPr txBox="1"/>
            <p:nvPr/>
          </p:nvSpPr>
          <p:spPr>
            <a:xfrm>
              <a:off x="1107407" y="4673847"/>
              <a:ext cx="632804" cy="369332"/>
            </a:xfrm>
            <a:prstGeom prst="rect">
              <a:avLst/>
            </a:prstGeom>
            <a:noFill/>
          </p:spPr>
          <p:txBody>
            <a:bodyPr wrap="square" rtlCol="0">
              <a:spAutoFit/>
            </a:bodyPr>
            <a:lstStyle/>
            <a:p>
              <a:r>
                <a:rPr lang="en-US" dirty="0"/>
                <a:t>FF</a:t>
              </a:r>
            </a:p>
          </p:txBody>
        </p:sp>
      </p:grpSp>
      <p:grpSp>
        <p:nvGrpSpPr>
          <p:cNvPr id="54" name="Group 53">
            <a:extLst>
              <a:ext uri="{FF2B5EF4-FFF2-40B4-BE49-F238E27FC236}">
                <a16:creationId xmlns:a16="http://schemas.microsoft.com/office/drawing/2014/main" id="{58848C12-6CDB-CA49-B563-AF5145D93B1F}"/>
              </a:ext>
            </a:extLst>
          </p:cNvPr>
          <p:cNvGrpSpPr/>
          <p:nvPr/>
        </p:nvGrpSpPr>
        <p:grpSpPr>
          <a:xfrm>
            <a:off x="1815125" y="4909208"/>
            <a:ext cx="418536" cy="235424"/>
            <a:chOff x="1838632" y="4845336"/>
            <a:chExt cx="653617" cy="324867"/>
          </a:xfrm>
        </p:grpSpPr>
        <p:cxnSp>
          <p:nvCxnSpPr>
            <p:cNvPr id="24" name="Straight Connector 23">
              <a:extLst>
                <a:ext uri="{FF2B5EF4-FFF2-40B4-BE49-F238E27FC236}">
                  <a16:creationId xmlns:a16="http://schemas.microsoft.com/office/drawing/2014/main" id="{21EC9084-3408-3E49-B847-E4CE8D7C02B3}"/>
                </a:ext>
              </a:extLst>
            </p:cNvPr>
            <p:cNvCxnSpPr/>
            <p:nvPr/>
          </p:nvCxnSpPr>
          <p:spPr>
            <a:xfrm>
              <a:off x="1838632" y="5027117"/>
              <a:ext cx="15731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36BBB5D-AA7A-EE48-957B-81DD5FEA5C1B}"/>
                </a:ext>
              </a:extLst>
            </p:cNvPr>
            <p:cNvCxnSpPr>
              <a:cxnSpLocks/>
            </p:cNvCxnSpPr>
            <p:nvPr/>
          </p:nvCxnSpPr>
          <p:spPr>
            <a:xfrm flipV="1">
              <a:off x="1986509" y="4845336"/>
              <a:ext cx="103020" cy="1817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7F0BF05-E10A-114B-9642-98EEFD967090}"/>
                </a:ext>
              </a:extLst>
            </p:cNvPr>
            <p:cNvCxnSpPr>
              <a:cxnSpLocks/>
            </p:cNvCxnSpPr>
            <p:nvPr/>
          </p:nvCxnSpPr>
          <p:spPr>
            <a:xfrm>
              <a:off x="2089529" y="4858513"/>
              <a:ext cx="147877" cy="2928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2B228A-E68F-E94E-887D-DBCD63300641}"/>
                </a:ext>
              </a:extLst>
            </p:cNvPr>
            <p:cNvCxnSpPr>
              <a:cxnSpLocks/>
            </p:cNvCxnSpPr>
            <p:nvPr/>
          </p:nvCxnSpPr>
          <p:spPr>
            <a:xfrm flipV="1">
              <a:off x="2237406" y="4858513"/>
              <a:ext cx="156422" cy="3116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C5BB22F-49BB-BD4F-93E8-B50658F6835B}"/>
                </a:ext>
              </a:extLst>
            </p:cNvPr>
            <p:cNvCxnSpPr>
              <a:cxnSpLocks/>
            </p:cNvCxnSpPr>
            <p:nvPr/>
          </p:nvCxnSpPr>
          <p:spPr>
            <a:xfrm>
              <a:off x="2393828" y="4858513"/>
              <a:ext cx="98421" cy="179218"/>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50E1926E-5EFC-5C42-921D-E9A74FB17387}"/>
              </a:ext>
            </a:extLst>
          </p:cNvPr>
          <p:cNvGrpSpPr/>
          <p:nvPr/>
        </p:nvGrpSpPr>
        <p:grpSpPr>
          <a:xfrm>
            <a:off x="9982200" y="4523650"/>
            <a:ext cx="691699" cy="904541"/>
            <a:chOff x="1048512" y="4574847"/>
            <a:chExt cx="691699" cy="904541"/>
          </a:xfrm>
        </p:grpSpPr>
        <p:grpSp>
          <p:nvGrpSpPr>
            <p:cNvPr id="62" name="Group 61">
              <a:extLst>
                <a:ext uri="{FF2B5EF4-FFF2-40B4-BE49-F238E27FC236}">
                  <a16:creationId xmlns:a16="http://schemas.microsoft.com/office/drawing/2014/main" id="{9A081BB0-BA72-8E4C-853E-84F3C455B8EF}"/>
                </a:ext>
              </a:extLst>
            </p:cNvPr>
            <p:cNvGrpSpPr/>
            <p:nvPr/>
          </p:nvGrpSpPr>
          <p:grpSpPr>
            <a:xfrm>
              <a:off x="1048512" y="4574847"/>
              <a:ext cx="451104" cy="904541"/>
              <a:chOff x="1048512" y="4574847"/>
              <a:chExt cx="451104" cy="904541"/>
            </a:xfrm>
          </p:grpSpPr>
          <p:sp>
            <p:nvSpPr>
              <p:cNvPr id="64" name="Rectangle 63">
                <a:extLst>
                  <a:ext uri="{FF2B5EF4-FFF2-40B4-BE49-F238E27FC236}">
                    <a16:creationId xmlns:a16="http://schemas.microsoft.com/office/drawing/2014/main" id="{628205F5-3CC7-4846-953F-0CFE04162892}"/>
                  </a:ext>
                </a:extLst>
              </p:cNvPr>
              <p:cNvSpPr/>
              <p:nvPr/>
            </p:nvSpPr>
            <p:spPr>
              <a:xfrm>
                <a:off x="1048512" y="4574847"/>
                <a:ext cx="451104" cy="9045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F85B7F5F-0440-2C44-8CBA-F6115152D934}"/>
                  </a:ext>
                </a:extLst>
              </p:cNvPr>
              <p:cNvCxnSpPr>
                <a:cxnSpLocks/>
              </p:cNvCxnSpPr>
              <p:nvPr/>
            </p:nvCxnSpPr>
            <p:spPr>
              <a:xfrm flipV="1">
                <a:off x="1048512" y="5175411"/>
                <a:ext cx="225552" cy="303977"/>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1E10FCC-2F66-5541-A810-6B32FE4A5053}"/>
                  </a:ext>
                </a:extLst>
              </p:cNvPr>
              <p:cNvCxnSpPr>
                <a:cxnSpLocks/>
              </p:cNvCxnSpPr>
              <p:nvPr/>
            </p:nvCxnSpPr>
            <p:spPr>
              <a:xfrm>
                <a:off x="1274064" y="5175411"/>
                <a:ext cx="225552" cy="303977"/>
              </a:xfrm>
              <a:prstGeom prst="line">
                <a:avLst/>
              </a:prstGeom>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a16="http://schemas.microsoft.com/office/drawing/2014/main" id="{A3356E18-ACC3-EC4F-BA79-12CD2E6F41D5}"/>
                </a:ext>
              </a:extLst>
            </p:cNvPr>
            <p:cNvSpPr txBox="1"/>
            <p:nvPr/>
          </p:nvSpPr>
          <p:spPr>
            <a:xfrm>
              <a:off x="1107407" y="4673847"/>
              <a:ext cx="632804" cy="369332"/>
            </a:xfrm>
            <a:prstGeom prst="rect">
              <a:avLst/>
            </a:prstGeom>
            <a:noFill/>
          </p:spPr>
          <p:txBody>
            <a:bodyPr wrap="square" rtlCol="0">
              <a:spAutoFit/>
            </a:bodyPr>
            <a:lstStyle/>
            <a:p>
              <a:r>
                <a:rPr lang="en-US" dirty="0"/>
                <a:t>FF</a:t>
              </a:r>
            </a:p>
          </p:txBody>
        </p:sp>
      </p:grpSp>
      <p:grpSp>
        <p:nvGrpSpPr>
          <p:cNvPr id="67" name="Group 66">
            <a:extLst>
              <a:ext uri="{FF2B5EF4-FFF2-40B4-BE49-F238E27FC236}">
                <a16:creationId xmlns:a16="http://schemas.microsoft.com/office/drawing/2014/main" id="{75BE6398-2741-8A4A-9285-428276269D6A}"/>
              </a:ext>
            </a:extLst>
          </p:cNvPr>
          <p:cNvGrpSpPr/>
          <p:nvPr/>
        </p:nvGrpSpPr>
        <p:grpSpPr>
          <a:xfrm>
            <a:off x="4762248" y="4903834"/>
            <a:ext cx="418536" cy="235424"/>
            <a:chOff x="1838632" y="4845336"/>
            <a:chExt cx="653617" cy="324867"/>
          </a:xfrm>
        </p:grpSpPr>
        <p:cxnSp>
          <p:nvCxnSpPr>
            <p:cNvPr id="68" name="Straight Connector 67">
              <a:extLst>
                <a:ext uri="{FF2B5EF4-FFF2-40B4-BE49-F238E27FC236}">
                  <a16:creationId xmlns:a16="http://schemas.microsoft.com/office/drawing/2014/main" id="{8CCF4C7A-4B14-D444-A358-8D9CC54C07CB}"/>
                </a:ext>
              </a:extLst>
            </p:cNvPr>
            <p:cNvCxnSpPr/>
            <p:nvPr/>
          </p:nvCxnSpPr>
          <p:spPr>
            <a:xfrm>
              <a:off x="1838632" y="5027117"/>
              <a:ext cx="15731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B3F488-EF4A-B443-B9D9-FEA68AF9889D}"/>
                </a:ext>
              </a:extLst>
            </p:cNvPr>
            <p:cNvCxnSpPr>
              <a:cxnSpLocks/>
            </p:cNvCxnSpPr>
            <p:nvPr/>
          </p:nvCxnSpPr>
          <p:spPr>
            <a:xfrm flipV="1">
              <a:off x="1986509" y="4845336"/>
              <a:ext cx="103020" cy="1817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A015599-CEC3-6949-9FD1-6D1F3C66B847}"/>
                </a:ext>
              </a:extLst>
            </p:cNvPr>
            <p:cNvCxnSpPr>
              <a:cxnSpLocks/>
            </p:cNvCxnSpPr>
            <p:nvPr/>
          </p:nvCxnSpPr>
          <p:spPr>
            <a:xfrm>
              <a:off x="2089529" y="4858513"/>
              <a:ext cx="147877" cy="2928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CCF73C8-9B1A-6043-92EA-4C3B4CCA747A}"/>
                </a:ext>
              </a:extLst>
            </p:cNvPr>
            <p:cNvCxnSpPr>
              <a:cxnSpLocks/>
            </p:cNvCxnSpPr>
            <p:nvPr/>
          </p:nvCxnSpPr>
          <p:spPr>
            <a:xfrm flipV="1">
              <a:off x="2237406" y="4858513"/>
              <a:ext cx="156422" cy="3116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2B8FF48-983A-9B4F-843D-3740EA6DE44A}"/>
                </a:ext>
              </a:extLst>
            </p:cNvPr>
            <p:cNvCxnSpPr>
              <a:cxnSpLocks/>
            </p:cNvCxnSpPr>
            <p:nvPr/>
          </p:nvCxnSpPr>
          <p:spPr>
            <a:xfrm>
              <a:off x="2393828" y="4858513"/>
              <a:ext cx="98421" cy="179218"/>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C24621B1-104B-C34D-A622-662C289632F3}"/>
              </a:ext>
            </a:extLst>
          </p:cNvPr>
          <p:cNvGrpSpPr/>
          <p:nvPr/>
        </p:nvGrpSpPr>
        <p:grpSpPr>
          <a:xfrm>
            <a:off x="2096650" y="5015373"/>
            <a:ext cx="227371" cy="544724"/>
            <a:chOff x="2633197" y="4948122"/>
            <a:chExt cx="330009" cy="690865"/>
          </a:xfrm>
        </p:grpSpPr>
        <p:cxnSp>
          <p:nvCxnSpPr>
            <p:cNvPr id="74" name="Straight Connector 73">
              <a:extLst>
                <a:ext uri="{FF2B5EF4-FFF2-40B4-BE49-F238E27FC236}">
                  <a16:creationId xmlns:a16="http://schemas.microsoft.com/office/drawing/2014/main" id="{2C729F1E-6208-B540-A2D7-7C3F415399C2}"/>
                </a:ext>
              </a:extLst>
            </p:cNvPr>
            <p:cNvCxnSpPr/>
            <p:nvPr/>
          </p:nvCxnSpPr>
          <p:spPr>
            <a:xfrm>
              <a:off x="2818827" y="4948122"/>
              <a:ext cx="0" cy="222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84370A0-2386-7C45-8F66-78D3932ED576}"/>
                </a:ext>
              </a:extLst>
            </p:cNvPr>
            <p:cNvCxnSpPr/>
            <p:nvPr/>
          </p:nvCxnSpPr>
          <p:spPr>
            <a:xfrm>
              <a:off x="2633197" y="5170203"/>
              <a:ext cx="3300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E9E63E4-4660-B948-8282-C7A3DD11EDAF}"/>
                </a:ext>
              </a:extLst>
            </p:cNvPr>
            <p:cNvCxnSpPr/>
            <p:nvPr/>
          </p:nvCxnSpPr>
          <p:spPr>
            <a:xfrm>
              <a:off x="2640072" y="5327399"/>
              <a:ext cx="3231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A537260-E040-C647-AF69-38C2B9F9A3AA}"/>
                </a:ext>
              </a:extLst>
            </p:cNvPr>
            <p:cNvCxnSpPr>
              <a:cxnSpLocks/>
            </p:cNvCxnSpPr>
            <p:nvPr/>
          </p:nvCxnSpPr>
          <p:spPr>
            <a:xfrm>
              <a:off x="2818827" y="5327399"/>
              <a:ext cx="0" cy="15198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8" name="Triangle 77">
              <a:extLst>
                <a:ext uri="{FF2B5EF4-FFF2-40B4-BE49-F238E27FC236}">
                  <a16:creationId xmlns:a16="http://schemas.microsoft.com/office/drawing/2014/main" id="{06B5AAD7-3D55-9446-B806-E522777F1F44}"/>
                </a:ext>
              </a:extLst>
            </p:cNvPr>
            <p:cNvSpPr/>
            <p:nvPr/>
          </p:nvSpPr>
          <p:spPr>
            <a:xfrm rot="10800000">
              <a:off x="2691636" y="5479388"/>
              <a:ext cx="254382" cy="159599"/>
            </a:xfrm>
            <a:prstGeom prst="triangl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48F82D1A-F742-5D46-B263-A06837B5CC39}"/>
              </a:ext>
            </a:extLst>
          </p:cNvPr>
          <p:cNvGrpSpPr/>
          <p:nvPr/>
        </p:nvGrpSpPr>
        <p:grpSpPr>
          <a:xfrm>
            <a:off x="2447180" y="5029321"/>
            <a:ext cx="227371" cy="544724"/>
            <a:chOff x="2633197" y="4948122"/>
            <a:chExt cx="330009" cy="690865"/>
          </a:xfrm>
        </p:grpSpPr>
        <p:cxnSp>
          <p:nvCxnSpPr>
            <p:cNvPr id="80" name="Straight Connector 79">
              <a:extLst>
                <a:ext uri="{FF2B5EF4-FFF2-40B4-BE49-F238E27FC236}">
                  <a16:creationId xmlns:a16="http://schemas.microsoft.com/office/drawing/2014/main" id="{6B27145D-C89C-1D4A-8558-D4C40261CAE2}"/>
                </a:ext>
              </a:extLst>
            </p:cNvPr>
            <p:cNvCxnSpPr/>
            <p:nvPr/>
          </p:nvCxnSpPr>
          <p:spPr>
            <a:xfrm>
              <a:off x="2818827" y="4948122"/>
              <a:ext cx="0" cy="222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7BB54EF-9BA4-0544-8ED9-D1211A3805F7}"/>
                </a:ext>
              </a:extLst>
            </p:cNvPr>
            <p:cNvCxnSpPr/>
            <p:nvPr/>
          </p:nvCxnSpPr>
          <p:spPr>
            <a:xfrm>
              <a:off x="2633197" y="5170203"/>
              <a:ext cx="3300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AA094F4-7E8A-7C4D-8552-CCEE4277BB13}"/>
                </a:ext>
              </a:extLst>
            </p:cNvPr>
            <p:cNvCxnSpPr/>
            <p:nvPr/>
          </p:nvCxnSpPr>
          <p:spPr>
            <a:xfrm>
              <a:off x="2640072" y="5327399"/>
              <a:ext cx="3231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5DDD5A0-4845-9C45-AEFD-220117A7670D}"/>
                </a:ext>
              </a:extLst>
            </p:cNvPr>
            <p:cNvCxnSpPr>
              <a:cxnSpLocks/>
            </p:cNvCxnSpPr>
            <p:nvPr/>
          </p:nvCxnSpPr>
          <p:spPr>
            <a:xfrm>
              <a:off x="2818827" y="5327399"/>
              <a:ext cx="0" cy="15198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4" name="Triangle 83">
              <a:extLst>
                <a:ext uri="{FF2B5EF4-FFF2-40B4-BE49-F238E27FC236}">
                  <a16:creationId xmlns:a16="http://schemas.microsoft.com/office/drawing/2014/main" id="{B0D3D88E-AB54-954C-B95E-51CE264B1AE4}"/>
                </a:ext>
              </a:extLst>
            </p:cNvPr>
            <p:cNvSpPr/>
            <p:nvPr/>
          </p:nvSpPr>
          <p:spPr>
            <a:xfrm rot="10800000">
              <a:off x="2691636" y="5479388"/>
              <a:ext cx="254382" cy="159599"/>
            </a:xfrm>
            <a:prstGeom prst="triangl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E4193663-3DD5-9245-A051-1EB33B9761FF}"/>
              </a:ext>
            </a:extLst>
          </p:cNvPr>
          <p:cNvGrpSpPr/>
          <p:nvPr/>
        </p:nvGrpSpPr>
        <p:grpSpPr>
          <a:xfrm>
            <a:off x="3050029" y="5046416"/>
            <a:ext cx="227371" cy="544724"/>
            <a:chOff x="2633197" y="4948122"/>
            <a:chExt cx="330009" cy="690865"/>
          </a:xfrm>
        </p:grpSpPr>
        <p:cxnSp>
          <p:nvCxnSpPr>
            <p:cNvPr id="86" name="Straight Connector 85">
              <a:extLst>
                <a:ext uri="{FF2B5EF4-FFF2-40B4-BE49-F238E27FC236}">
                  <a16:creationId xmlns:a16="http://schemas.microsoft.com/office/drawing/2014/main" id="{2B2D4E14-181A-E441-A4FC-630A6CBA71D8}"/>
                </a:ext>
              </a:extLst>
            </p:cNvPr>
            <p:cNvCxnSpPr/>
            <p:nvPr/>
          </p:nvCxnSpPr>
          <p:spPr>
            <a:xfrm>
              <a:off x="2818827" y="4948122"/>
              <a:ext cx="0" cy="222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C2CE167-E1D4-2E46-B195-9082BE5B8E8E}"/>
                </a:ext>
              </a:extLst>
            </p:cNvPr>
            <p:cNvCxnSpPr/>
            <p:nvPr/>
          </p:nvCxnSpPr>
          <p:spPr>
            <a:xfrm>
              <a:off x="2633197" y="5170203"/>
              <a:ext cx="3300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254B827-83AF-394D-A05A-E0F46028843C}"/>
                </a:ext>
              </a:extLst>
            </p:cNvPr>
            <p:cNvCxnSpPr/>
            <p:nvPr/>
          </p:nvCxnSpPr>
          <p:spPr>
            <a:xfrm>
              <a:off x="2640072" y="5327399"/>
              <a:ext cx="3231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934BD5B-31F6-FE45-8141-E81A7B75CABF}"/>
                </a:ext>
              </a:extLst>
            </p:cNvPr>
            <p:cNvCxnSpPr>
              <a:cxnSpLocks/>
            </p:cNvCxnSpPr>
            <p:nvPr/>
          </p:nvCxnSpPr>
          <p:spPr>
            <a:xfrm>
              <a:off x="2818827" y="5327399"/>
              <a:ext cx="0" cy="15198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0" name="Triangle 89">
              <a:extLst>
                <a:ext uri="{FF2B5EF4-FFF2-40B4-BE49-F238E27FC236}">
                  <a16:creationId xmlns:a16="http://schemas.microsoft.com/office/drawing/2014/main" id="{D47C1EAB-EA07-F749-9F43-03A8347E80A2}"/>
                </a:ext>
              </a:extLst>
            </p:cNvPr>
            <p:cNvSpPr/>
            <p:nvPr/>
          </p:nvSpPr>
          <p:spPr>
            <a:xfrm rot="10800000">
              <a:off x="2691636" y="5479388"/>
              <a:ext cx="254382" cy="159599"/>
            </a:xfrm>
            <a:prstGeom prst="triangl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86886D58-7814-0C4A-B61C-83960C285232}"/>
              </a:ext>
            </a:extLst>
          </p:cNvPr>
          <p:cNvGrpSpPr/>
          <p:nvPr/>
        </p:nvGrpSpPr>
        <p:grpSpPr>
          <a:xfrm>
            <a:off x="3598779" y="5021752"/>
            <a:ext cx="227371" cy="544724"/>
            <a:chOff x="2633197" y="4948122"/>
            <a:chExt cx="330009" cy="690865"/>
          </a:xfrm>
        </p:grpSpPr>
        <p:cxnSp>
          <p:nvCxnSpPr>
            <p:cNvPr id="98" name="Straight Connector 97">
              <a:extLst>
                <a:ext uri="{FF2B5EF4-FFF2-40B4-BE49-F238E27FC236}">
                  <a16:creationId xmlns:a16="http://schemas.microsoft.com/office/drawing/2014/main" id="{0F753C5F-2FF2-C146-956C-A450BE203F3B}"/>
                </a:ext>
              </a:extLst>
            </p:cNvPr>
            <p:cNvCxnSpPr/>
            <p:nvPr/>
          </p:nvCxnSpPr>
          <p:spPr>
            <a:xfrm>
              <a:off x="2818827" y="4948122"/>
              <a:ext cx="0" cy="222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68C7A2D-F0F2-0A4E-96BA-CB54A7C1DBEB}"/>
                </a:ext>
              </a:extLst>
            </p:cNvPr>
            <p:cNvCxnSpPr/>
            <p:nvPr/>
          </p:nvCxnSpPr>
          <p:spPr>
            <a:xfrm>
              <a:off x="2633197" y="5170203"/>
              <a:ext cx="3300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7D6A2B0-AD07-204E-A08C-1A37C5581DB5}"/>
                </a:ext>
              </a:extLst>
            </p:cNvPr>
            <p:cNvCxnSpPr/>
            <p:nvPr/>
          </p:nvCxnSpPr>
          <p:spPr>
            <a:xfrm>
              <a:off x="2640072" y="5327399"/>
              <a:ext cx="3231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4AE5717-DBCB-E048-9BE1-44CAE4717FA8}"/>
                </a:ext>
              </a:extLst>
            </p:cNvPr>
            <p:cNvCxnSpPr>
              <a:cxnSpLocks/>
            </p:cNvCxnSpPr>
            <p:nvPr/>
          </p:nvCxnSpPr>
          <p:spPr>
            <a:xfrm>
              <a:off x="2818827" y="5327399"/>
              <a:ext cx="0" cy="15198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2" name="Triangle 101">
              <a:extLst>
                <a:ext uri="{FF2B5EF4-FFF2-40B4-BE49-F238E27FC236}">
                  <a16:creationId xmlns:a16="http://schemas.microsoft.com/office/drawing/2014/main" id="{D033500C-E376-9147-9264-DF4EE1FA4C9B}"/>
                </a:ext>
              </a:extLst>
            </p:cNvPr>
            <p:cNvSpPr/>
            <p:nvPr/>
          </p:nvSpPr>
          <p:spPr>
            <a:xfrm rot="10800000">
              <a:off x="2691636" y="5479388"/>
              <a:ext cx="254382" cy="159599"/>
            </a:xfrm>
            <a:prstGeom prst="triangl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71B28A30-94B2-8648-B7B2-83B231E0A1B3}"/>
              </a:ext>
            </a:extLst>
          </p:cNvPr>
          <p:cNvGrpSpPr/>
          <p:nvPr/>
        </p:nvGrpSpPr>
        <p:grpSpPr>
          <a:xfrm>
            <a:off x="3936329" y="4900611"/>
            <a:ext cx="418536" cy="235424"/>
            <a:chOff x="1838632" y="4845336"/>
            <a:chExt cx="653617" cy="324867"/>
          </a:xfrm>
        </p:grpSpPr>
        <p:cxnSp>
          <p:nvCxnSpPr>
            <p:cNvPr id="104" name="Straight Connector 103">
              <a:extLst>
                <a:ext uri="{FF2B5EF4-FFF2-40B4-BE49-F238E27FC236}">
                  <a16:creationId xmlns:a16="http://schemas.microsoft.com/office/drawing/2014/main" id="{A1BB3A0B-35DF-9140-AE3A-A44F60701B7A}"/>
                </a:ext>
              </a:extLst>
            </p:cNvPr>
            <p:cNvCxnSpPr/>
            <p:nvPr/>
          </p:nvCxnSpPr>
          <p:spPr>
            <a:xfrm>
              <a:off x="1838632" y="5027117"/>
              <a:ext cx="15731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E8AF4E9-7197-E84D-B13F-D1D1255AF55D}"/>
                </a:ext>
              </a:extLst>
            </p:cNvPr>
            <p:cNvCxnSpPr>
              <a:cxnSpLocks/>
            </p:cNvCxnSpPr>
            <p:nvPr/>
          </p:nvCxnSpPr>
          <p:spPr>
            <a:xfrm flipV="1">
              <a:off x="1986509" y="4845336"/>
              <a:ext cx="103020" cy="1817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C46DAF3-4A1D-7843-B25E-39801ECE3FC5}"/>
                </a:ext>
              </a:extLst>
            </p:cNvPr>
            <p:cNvCxnSpPr>
              <a:cxnSpLocks/>
            </p:cNvCxnSpPr>
            <p:nvPr/>
          </p:nvCxnSpPr>
          <p:spPr>
            <a:xfrm>
              <a:off x="2089529" y="4858513"/>
              <a:ext cx="147877" cy="2928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886746F-D666-4340-AB6E-955DFC1B6F2A}"/>
                </a:ext>
              </a:extLst>
            </p:cNvPr>
            <p:cNvCxnSpPr>
              <a:cxnSpLocks/>
            </p:cNvCxnSpPr>
            <p:nvPr/>
          </p:nvCxnSpPr>
          <p:spPr>
            <a:xfrm flipV="1">
              <a:off x="2237406" y="4858513"/>
              <a:ext cx="156422" cy="3116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CB80B5C-726F-FA42-A604-FF5FAE72C4C7}"/>
                </a:ext>
              </a:extLst>
            </p:cNvPr>
            <p:cNvCxnSpPr>
              <a:cxnSpLocks/>
            </p:cNvCxnSpPr>
            <p:nvPr/>
          </p:nvCxnSpPr>
          <p:spPr>
            <a:xfrm>
              <a:off x="2393828" y="4858513"/>
              <a:ext cx="98421" cy="179218"/>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09" name="Group 108">
            <a:extLst>
              <a:ext uri="{FF2B5EF4-FFF2-40B4-BE49-F238E27FC236}">
                <a16:creationId xmlns:a16="http://schemas.microsoft.com/office/drawing/2014/main" id="{5D37288B-776F-A04F-8984-6A92C6CD997F}"/>
              </a:ext>
            </a:extLst>
          </p:cNvPr>
          <p:cNvGrpSpPr/>
          <p:nvPr/>
        </p:nvGrpSpPr>
        <p:grpSpPr>
          <a:xfrm>
            <a:off x="4464321" y="5024303"/>
            <a:ext cx="227371" cy="544724"/>
            <a:chOff x="2633197" y="4948122"/>
            <a:chExt cx="330009" cy="690865"/>
          </a:xfrm>
        </p:grpSpPr>
        <p:cxnSp>
          <p:nvCxnSpPr>
            <p:cNvPr id="110" name="Straight Connector 109">
              <a:extLst>
                <a:ext uri="{FF2B5EF4-FFF2-40B4-BE49-F238E27FC236}">
                  <a16:creationId xmlns:a16="http://schemas.microsoft.com/office/drawing/2014/main" id="{C218F600-1F32-E544-B182-D79822DB264B}"/>
                </a:ext>
              </a:extLst>
            </p:cNvPr>
            <p:cNvCxnSpPr/>
            <p:nvPr/>
          </p:nvCxnSpPr>
          <p:spPr>
            <a:xfrm>
              <a:off x="2818827" y="4948122"/>
              <a:ext cx="0" cy="222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C7BAF33-C111-3B45-93FC-A407890E5829}"/>
                </a:ext>
              </a:extLst>
            </p:cNvPr>
            <p:cNvCxnSpPr/>
            <p:nvPr/>
          </p:nvCxnSpPr>
          <p:spPr>
            <a:xfrm>
              <a:off x="2633197" y="5170203"/>
              <a:ext cx="3300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D8B0DC8B-9D0B-934A-9963-1DC5CF15282F}"/>
                </a:ext>
              </a:extLst>
            </p:cNvPr>
            <p:cNvCxnSpPr/>
            <p:nvPr/>
          </p:nvCxnSpPr>
          <p:spPr>
            <a:xfrm>
              <a:off x="2640072" y="5327399"/>
              <a:ext cx="3231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4653FDF-D082-AB40-BC8A-8119B198EA32}"/>
                </a:ext>
              </a:extLst>
            </p:cNvPr>
            <p:cNvCxnSpPr>
              <a:cxnSpLocks/>
            </p:cNvCxnSpPr>
            <p:nvPr/>
          </p:nvCxnSpPr>
          <p:spPr>
            <a:xfrm>
              <a:off x="2818827" y="5327399"/>
              <a:ext cx="0" cy="15198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4" name="Triangle 113">
              <a:extLst>
                <a:ext uri="{FF2B5EF4-FFF2-40B4-BE49-F238E27FC236}">
                  <a16:creationId xmlns:a16="http://schemas.microsoft.com/office/drawing/2014/main" id="{CAE42DE4-F70F-4546-A9F6-71BD114E324D}"/>
                </a:ext>
              </a:extLst>
            </p:cNvPr>
            <p:cNvSpPr/>
            <p:nvPr/>
          </p:nvSpPr>
          <p:spPr>
            <a:xfrm rot="10800000">
              <a:off x="2691636" y="5479388"/>
              <a:ext cx="254382" cy="159599"/>
            </a:xfrm>
            <a:prstGeom prst="triangl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624DC4EB-7F2E-EB49-B31D-0858F38407DF}"/>
              </a:ext>
            </a:extLst>
          </p:cNvPr>
          <p:cNvGrpSpPr/>
          <p:nvPr/>
        </p:nvGrpSpPr>
        <p:grpSpPr>
          <a:xfrm>
            <a:off x="5287084" y="5016490"/>
            <a:ext cx="227371" cy="544724"/>
            <a:chOff x="2633197" y="4948122"/>
            <a:chExt cx="330009" cy="690865"/>
          </a:xfrm>
        </p:grpSpPr>
        <p:cxnSp>
          <p:nvCxnSpPr>
            <p:cNvPr id="116" name="Straight Connector 115">
              <a:extLst>
                <a:ext uri="{FF2B5EF4-FFF2-40B4-BE49-F238E27FC236}">
                  <a16:creationId xmlns:a16="http://schemas.microsoft.com/office/drawing/2014/main" id="{B535B20F-9DBD-6640-9EC1-84830ED0061E}"/>
                </a:ext>
              </a:extLst>
            </p:cNvPr>
            <p:cNvCxnSpPr/>
            <p:nvPr/>
          </p:nvCxnSpPr>
          <p:spPr>
            <a:xfrm>
              <a:off x="2818827" y="4948122"/>
              <a:ext cx="0" cy="222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3E21C7EE-E776-0A48-B806-9F2BADD11340}"/>
                </a:ext>
              </a:extLst>
            </p:cNvPr>
            <p:cNvCxnSpPr/>
            <p:nvPr/>
          </p:nvCxnSpPr>
          <p:spPr>
            <a:xfrm>
              <a:off x="2633197" y="5170203"/>
              <a:ext cx="3300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02E917E9-D504-AC4F-8F1D-3725866767CA}"/>
                </a:ext>
              </a:extLst>
            </p:cNvPr>
            <p:cNvCxnSpPr/>
            <p:nvPr/>
          </p:nvCxnSpPr>
          <p:spPr>
            <a:xfrm>
              <a:off x="2640072" y="5327399"/>
              <a:ext cx="3231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A55F33A-012C-6546-B528-EAB9B1DBAB30}"/>
                </a:ext>
              </a:extLst>
            </p:cNvPr>
            <p:cNvCxnSpPr>
              <a:cxnSpLocks/>
            </p:cNvCxnSpPr>
            <p:nvPr/>
          </p:nvCxnSpPr>
          <p:spPr>
            <a:xfrm>
              <a:off x="2818827" y="5327399"/>
              <a:ext cx="0" cy="15198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0" name="Triangle 119">
              <a:extLst>
                <a:ext uri="{FF2B5EF4-FFF2-40B4-BE49-F238E27FC236}">
                  <a16:creationId xmlns:a16="http://schemas.microsoft.com/office/drawing/2014/main" id="{4E658643-A836-E64E-B5F8-2346FF173970}"/>
                </a:ext>
              </a:extLst>
            </p:cNvPr>
            <p:cNvSpPr/>
            <p:nvPr/>
          </p:nvSpPr>
          <p:spPr>
            <a:xfrm rot="10800000">
              <a:off x="2691636" y="5479388"/>
              <a:ext cx="254382" cy="159599"/>
            </a:xfrm>
            <a:prstGeom prst="triangl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5" name="Straight Connector 124">
            <a:extLst>
              <a:ext uri="{FF2B5EF4-FFF2-40B4-BE49-F238E27FC236}">
                <a16:creationId xmlns:a16="http://schemas.microsoft.com/office/drawing/2014/main" id="{1AF93639-F67D-DB48-A0F2-14B84FE38ED4}"/>
              </a:ext>
            </a:extLst>
          </p:cNvPr>
          <p:cNvCxnSpPr>
            <a:cxnSpLocks/>
          </p:cNvCxnSpPr>
          <p:nvPr/>
        </p:nvCxnSpPr>
        <p:spPr>
          <a:xfrm flipV="1">
            <a:off x="2210335" y="5017948"/>
            <a:ext cx="7741977" cy="21411"/>
          </a:xfrm>
          <a:prstGeom prst="line">
            <a:avLst/>
          </a:prstGeom>
        </p:spPr>
        <p:style>
          <a:lnRef idx="1">
            <a:schemeClr val="accent1"/>
          </a:lnRef>
          <a:fillRef idx="0">
            <a:schemeClr val="accent1"/>
          </a:fillRef>
          <a:effectRef idx="0">
            <a:schemeClr val="accent1"/>
          </a:effectRef>
          <a:fontRef idx="minor">
            <a:schemeClr val="tx1"/>
          </a:fontRef>
        </p:style>
      </p:cxnSp>
      <p:grpSp>
        <p:nvGrpSpPr>
          <p:cNvPr id="127" name="Group 126">
            <a:extLst>
              <a:ext uri="{FF2B5EF4-FFF2-40B4-BE49-F238E27FC236}">
                <a16:creationId xmlns:a16="http://schemas.microsoft.com/office/drawing/2014/main" id="{1EB5D8BE-D118-8041-965B-F85B8BC6104D}"/>
              </a:ext>
            </a:extLst>
          </p:cNvPr>
          <p:cNvGrpSpPr/>
          <p:nvPr/>
        </p:nvGrpSpPr>
        <p:grpSpPr>
          <a:xfrm>
            <a:off x="5607113" y="4891517"/>
            <a:ext cx="418536" cy="235424"/>
            <a:chOff x="1838632" y="4845336"/>
            <a:chExt cx="653617" cy="324867"/>
          </a:xfrm>
        </p:grpSpPr>
        <p:cxnSp>
          <p:nvCxnSpPr>
            <p:cNvPr id="128" name="Straight Connector 127">
              <a:extLst>
                <a:ext uri="{FF2B5EF4-FFF2-40B4-BE49-F238E27FC236}">
                  <a16:creationId xmlns:a16="http://schemas.microsoft.com/office/drawing/2014/main" id="{0018B6CB-0691-7F48-BDCD-F56B8BC07797}"/>
                </a:ext>
              </a:extLst>
            </p:cNvPr>
            <p:cNvCxnSpPr/>
            <p:nvPr/>
          </p:nvCxnSpPr>
          <p:spPr>
            <a:xfrm>
              <a:off x="1838632" y="5027117"/>
              <a:ext cx="15731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3B9C678-433C-8247-86CD-D2230B152D79}"/>
                </a:ext>
              </a:extLst>
            </p:cNvPr>
            <p:cNvCxnSpPr>
              <a:cxnSpLocks/>
            </p:cNvCxnSpPr>
            <p:nvPr/>
          </p:nvCxnSpPr>
          <p:spPr>
            <a:xfrm flipV="1">
              <a:off x="1986509" y="4845336"/>
              <a:ext cx="103020" cy="1817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E834A298-E18B-F842-981D-A7901C56BAE3}"/>
                </a:ext>
              </a:extLst>
            </p:cNvPr>
            <p:cNvCxnSpPr>
              <a:cxnSpLocks/>
            </p:cNvCxnSpPr>
            <p:nvPr/>
          </p:nvCxnSpPr>
          <p:spPr>
            <a:xfrm>
              <a:off x="2089529" y="4858513"/>
              <a:ext cx="147877" cy="2928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4568D474-E032-324B-AC65-53AF402123A7}"/>
                </a:ext>
              </a:extLst>
            </p:cNvPr>
            <p:cNvCxnSpPr>
              <a:cxnSpLocks/>
            </p:cNvCxnSpPr>
            <p:nvPr/>
          </p:nvCxnSpPr>
          <p:spPr>
            <a:xfrm flipV="1">
              <a:off x="2237406" y="4858513"/>
              <a:ext cx="156422" cy="3116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2025342B-F72C-9C41-B395-2ED09C3E5A66}"/>
                </a:ext>
              </a:extLst>
            </p:cNvPr>
            <p:cNvCxnSpPr>
              <a:cxnSpLocks/>
            </p:cNvCxnSpPr>
            <p:nvPr/>
          </p:nvCxnSpPr>
          <p:spPr>
            <a:xfrm>
              <a:off x="2393828" y="4858513"/>
              <a:ext cx="98421" cy="179218"/>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33" name="Group 132">
            <a:extLst>
              <a:ext uri="{FF2B5EF4-FFF2-40B4-BE49-F238E27FC236}">
                <a16:creationId xmlns:a16="http://schemas.microsoft.com/office/drawing/2014/main" id="{3F23CBC4-7C64-184D-9A0E-087BB727060A}"/>
              </a:ext>
            </a:extLst>
          </p:cNvPr>
          <p:cNvGrpSpPr/>
          <p:nvPr/>
        </p:nvGrpSpPr>
        <p:grpSpPr>
          <a:xfrm>
            <a:off x="6106432" y="5021751"/>
            <a:ext cx="227371" cy="544724"/>
            <a:chOff x="2633197" y="4948122"/>
            <a:chExt cx="330009" cy="690865"/>
          </a:xfrm>
        </p:grpSpPr>
        <p:cxnSp>
          <p:nvCxnSpPr>
            <p:cNvPr id="134" name="Straight Connector 133">
              <a:extLst>
                <a:ext uri="{FF2B5EF4-FFF2-40B4-BE49-F238E27FC236}">
                  <a16:creationId xmlns:a16="http://schemas.microsoft.com/office/drawing/2014/main" id="{A036BAFA-CAC2-0E42-A20D-7BB1B27378CB}"/>
                </a:ext>
              </a:extLst>
            </p:cNvPr>
            <p:cNvCxnSpPr/>
            <p:nvPr/>
          </p:nvCxnSpPr>
          <p:spPr>
            <a:xfrm>
              <a:off x="2818827" y="4948122"/>
              <a:ext cx="0" cy="222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FB62CD7-8384-314E-9F16-E47E0FDB8BEA}"/>
                </a:ext>
              </a:extLst>
            </p:cNvPr>
            <p:cNvCxnSpPr/>
            <p:nvPr/>
          </p:nvCxnSpPr>
          <p:spPr>
            <a:xfrm>
              <a:off x="2633197" y="5170203"/>
              <a:ext cx="3300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8B767E40-34C7-5948-9293-03945554F326}"/>
                </a:ext>
              </a:extLst>
            </p:cNvPr>
            <p:cNvCxnSpPr/>
            <p:nvPr/>
          </p:nvCxnSpPr>
          <p:spPr>
            <a:xfrm>
              <a:off x="2640072" y="5327399"/>
              <a:ext cx="3231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D1BE6463-0F98-464E-BCBA-3614379027C1}"/>
                </a:ext>
              </a:extLst>
            </p:cNvPr>
            <p:cNvCxnSpPr>
              <a:cxnSpLocks/>
            </p:cNvCxnSpPr>
            <p:nvPr/>
          </p:nvCxnSpPr>
          <p:spPr>
            <a:xfrm>
              <a:off x="2818827" y="5327399"/>
              <a:ext cx="0" cy="15198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8" name="Triangle 137">
              <a:extLst>
                <a:ext uri="{FF2B5EF4-FFF2-40B4-BE49-F238E27FC236}">
                  <a16:creationId xmlns:a16="http://schemas.microsoft.com/office/drawing/2014/main" id="{1A6E979C-2A63-344F-8E37-0325FF8BD10C}"/>
                </a:ext>
              </a:extLst>
            </p:cNvPr>
            <p:cNvSpPr/>
            <p:nvPr/>
          </p:nvSpPr>
          <p:spPr>
            <a:xfrm rot="10800000">
              <a:off x="2691636" y="5479388"/>
              <a:ext cx="254382" cy="159599"/>
            </a:xfrm>
            <a:prstGeom prst="triangl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a:extLst>
              <a:ext uri="{FF2B5EF4-FFF2-40B4-BE49-F238E27FC236}">
                <a16:creationId xmlns:a16="http://schemas.microsoft.com/office/drawing/2014/main" id="{BE0C9215-7245-B242-9230-96A6FB90CD70}"/>
              </a:ext>
            </a:extLst>
          </p:cNvPr>
          <p:cNvGrpSpPr/>
          <p:nvPr/>
        </p:nvGrpSpPr>
        <p:grpSpPr>
          <a:xfrm>
            <a:off x="6401829" y="4895575"/>
            <a:ext cx="418536" cy="235424"/>
            <a:chOff x="1838632" y="4845336"/>
            <a:chExt cx="653617" cy="324867"/>
          </a:xfrm>
        </p:grpSpPr>
        <p:cxnSp>
          <p:nvCxnSpPr>
            <p:cNvPr id="140" name="Straight Connector 139">
              <a:extLst>
                <a:ext uri="{FF2B5EF4-FFF2-40B4-BE49-F238E27FC236}">
                  <a16:creationId xmlns:a16="http://schemas.microsoft.com/office/drawing/2014/main" id="{74FB0FDD-2597-404B-83CB-293F137FFEEF}"/>
                </a:ext>
              </a:extLst>
            </p:cNvPr>
            <p:cNvCxnSpPr/>
            <p:nvPr/>
          </p:nvCxnSpPr>
          <p:spPr>
            <a:xfrm>
              <a:off x="1838632" y="5027117"/>
              <a:ext cx="15731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F5228993-FDA2-D143-963F-772797CF27AC}"/>
                </a:ext>
              </a:extLst>
            </p:cNvPr>
            <p:cNvCxnSpPr>
              <a:cxnSpLocks/>
            </p:cNvCxnSpPr>
            <p:nvPr/>
          </p:nvCxnSpPr>
          <p:spPr>
            <a:xfrm flipV="1">
              <a:off x="1986509" y="4845336"/>
              <a:ext cx="103020" cy="1817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9C1ACAB3-CC42-1245-9EDC-55AA3A417DA8}"/>
                </a:ext>
              </a:extLst>
            </p:cNvPr>
            <p:cNvCxnSpPr>
              <a:cxnSpLocks/>
            </p:cNvCxnSpPr>
            <p:nvPr/>
          </p:nvCxnSpPr>
          <p:spPr>
            <a:xfrm>
              <a:off x="2089529" y="4858513"/>
              <a:ext cx="147877" cy="2928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0F57C743-273C-2843-B45A-E34ACDE897B0}"/>
                </a:ext>
              </a:extLst>
            </p:cNvPr>
            <p:cNvCxnSpPr>
              <a:cxnSpLocks/>
            </p:cNvCxnSpPr>
            <p:nvPr/>
          </p:nvCxnSpPr>
          <p:spPr>
            <a:xfrm flipV="1">
              <a:off x="2237406" y="4858513"/>
              <a:ext cx="156422" cy="3116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2DFF399E-905B-C440-998D-3D6A89ACA453}"/>
                </a:ext>
              </a:extLst>
            </p:cNvPr>
            <p:cNvCxnSpPr>
              <a:cxnSpLocks/>
            </p:cNvCxnSpPr>
            <p:nvPr/>
          </p:nvCxnSpPr>
          <p:spPr>
            <a:xfrm>
              <a:off x="2393828" y="4858513"/>
              <a:ext cx="98421" cy="179218"/>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B94B6169-7904-4343-991C-C1C922982592}"/>
              </a:ext>
            </a:extLst>
          </p:cNvPr>
          <p:cNvGrpSpPr/>
          <p:nvPr/>
        </p:nvGrpSpPr>
        <p:grpSpPr>
          <a:xfrm>
            <a:off x="6925779" y="5029274"/>
            <a:ext cx="227371" cy="544724"/>
            <a:chOff x="2633197" y="4948122"/>
            <a:chExt cx="330009" cy="690865"/>
          </a:xfrm>
        </p:grpSpPr>
        <p:cxnSp>
          <p:nvCxnSpPr>
            <p:cNvPr id="146" name="Straight Connector 145">
              <a:extLst>
                <a:ext uri="{FF2B5EF4-FFF2-40B4-BE49-F238E27FC236}">
                  <a16:creationId xmlns:a16="http://schemas.microsoft.com/office/drawing/2014/main" id="{01A7C769-644C-6E42-9A71-9A46D1795C84}"/>
                </a:ext>
              </a:extLst>
            </p:cNvPr>
            <p:cNvCxnSpPr/>
            <p:nvPr/>
          </p:nvCxnSpPr>
          <p:spPr>
            <a:xfrm>
              <a:off x="2818827" y="4948122"/>
              <a:ext cx="0" cy="222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88CD21CE-0482-954A-B8BA-CA7F96EE496D}"/>
                </a:ext>
              </a:extLst>
            </p:cNvPr>
            <p:cNvCxnSpPr/>
            <p:nvPr/>
          </p:nvCxnSpPr>
          <p:spPr>
            <a:xfrm>
              <a:off x="2633197" y="5170203"/>
              <a:ext cx="3300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0B1CB04-0C72-814C-B335-37C3429F1634}"/>
                </a:ext>
              </a:extLst>
            </p:cNvPr>
            <p:cNvCxnSpPr/>
            <p:nvPr/>
          </p:nvCxnSpPr>
          <p:spPr>
            <a:xfrm>
              <a:off x="2640072" y="5327399"/>
              <a:ext cx="3231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B11CFC6D-98E8-CF40-93E7-D988A95B2152}"/>
                </a:ext>
              </a:extLst>
            </p:cNvPr>
            <p:cNvCxnSpPr>
              <a:cxnSpLocks/>
            </p:cNvCxnSpPr>
            <p:nvPr/>
          </p:nvCxnSpPr>
          <p:spPr>
            <a:xfrm>
              <a:off x="2818827" y="5327399"/>
              <a:ext cx="0" cy="15198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0" name="Triangle 149">
              <a:extLst>
                <a:ext uri="{FF2B5EF4-FFF2-40B4-BE49-F238E27FC236}">
                  <a16:creationId xmlns:a16="http://schemas.microsoft.com/office/drawing/2014/main" id="{1BF7F664-8FD1-4E4B-9F73-D5250AAF2F08}"/>
                </a:ext>
              </a:extLst>
            </p:cNvPr>
            <p:cNvSpPr/>
            <p:nvPr/>
          </p:nvSpPr>
          <p:spPr>
            <a:xfrm rot="10800000">
              <a:off x="2691636" y="5479388"/>
              <a:ext cx="254382" cy="159599"/>
            </a:xfrm>
            <a:prstGeom prst="triangl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a:extLst>
              <a:ext uri="{FF2B5EF4-FFF2-40B4-BE49-F238E27FC236}">
                <a16:creationId xmlns:a16="http://schemas.microsoft.com/office/drawing/2014/main" id="{F778BC86-385B-A34A-86B9-C2D5E2C51DF8}"/>
              </a:ext>
            </a:extLst>
          </p:cNvPr>
          <p:cNvGrpSpPr/>
          <p:nvPr/>
        </p:nvGrpSpPr>
        <p:grpSpPr>
          <a:xfrm>
            <a:off x="7637505" y="5007187"/>
            <a:ext cx="227371" cy="544724"/>
            <a:chOff x="2633197" y="4948122"/>
            <a:chExt cx="330009" cy="690865"/>
          </a:xfrm>
        </p:grpSpPr>
        <p:cxnSp>
          <p:nvCxnSpPr>
            <p:cNvPr id="158" name="Straight Connector 157">
              <a:extLst>
                <a:ext uri="{FF2B5EF4-FFF2-40B4-BE49-F238E27FC236}">
                  <a16:creationId xmlns:a16="http://schemas.microsoft.com/office/drawing/2014/main" id="{AEA05C8A-0F8A-6A4F-8B11-EED0791E474E}"/>
                </a:ext>
              </a:extLst>
            </p:cNvPr>
            <p:cNvCxnSpPr/>
            <p:nvPr/>
          </p:nvCxnSpPr>
          <p:spPr>
            <a:xfrm>
              <a:off x="2818827" y="4948122"/>
              <a:ext cx="0" cy="222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BC0E7C7A-8656-2F4B-A8B7-495A94FBA76E}"/>
                </a:ext>
              </a:extLst>
            </p:cNvPr>
            <p:cNvCxnSpPr/>
            <p:nvPr/>
          </p:nvCxnSpPr>
          <p:spPr>
            <a:xfrm>
              <a:off x="2633197" y="5170203"/>
              <a:ext cx="3300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EF391AAB-E44D-D843-8108-5350E103A7B4}"/>
                </a:ext>
              </a:extLst>
            </p:cNvPr>
            <p:cNvCxnSpPr/>
            <p:nvPr/>
          </p:nvCxnSpPr>
          <p:spPr>
            <a:xfrm>
              <a:off x="2640072" y="5327399"/>
              <a:ext cx="3231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1641EFE8-0207-F640-A7B1-536360269EB9}"/>
                </a:ext>
              </a:extLst>
            </p:cNvPr>
            <p:cNvCxnSpPr>
              <a:cxnSpLocks/>
            </p:cNvCxnSpPr>
            <p:nvPr/>
          </p:nvCxnSpPr>
          <p:spPr>
            <a:xfrm>
              <a:off x="2818827" y="5327399"/>
              <a:ext cx="0" cy="15198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2" name="Triangle 161">
              <a:extLst>
                <a:ext uri="{FF2B5EF4-FFF2-40B4-BE49-F238E27FC236}">
                  <a16:creationId xmlns:a16="http://schemas.microsoft.com/office/drawing/2014/main" id="{363F8FE6-8064-A144-9C1B-522C2BBD0F52}"/>
                </a:ext>
              </a:extLst>
            </p:cNvPr>
            <p:cNvSpPr/>
            <p:nvPr/>
          </p:nvSpPr>
          <p:spPr>
            <a:xfrm rot="10800000">
              <a:off x="2691636" y="5479388"/>
              <a:ext cx="254382" cy="159599"/>
            </a:xfrm>
            <a:prstGeom prst="triangl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a:extLst>
              <a:ext uri="{FF2B5EF4-FFF2-40B4-BE49-F238E27FC236}">
                <a16:creationId xmlns:a16="http://schemas.microsoft.com/office/drawing/2014/main" id="{8FB1201C-AF96-054D-9290-37CBD25A10F8}"/>
              </a:ext>
            </a:extLst>
          </p:cNvPr>
          <p:cNvGrpSpPr/>
          <p:nvPr/>
        </p:nvGrpSpPr>
        <p:grpSpPr>
          <a:xfrm>
            <a:off x="8348423" y="5026880"/>
            <a:ext cx="227371" cy="544724"/>
            <a:chOff x="2633197" y="4948122"/>
            <a:chExt cx="330009" cy="690865"/>
          </a:xfrm>
        </p:grpSpPr>
        <p:cxnSp>
          <p:nvCxnSpPr>
            <p:cNvPr id="164" name="Straight Connector 163">
              <a:extLst>
                <a:ext uri="{FF2B5EF4-FFF2-40B4-BE49-F238E27FC236}">
                  <a16:creationId xmlns:a16="http://schemas.microsoft.com/office/drawing/2014/main" id="{41905114-E6A4-A040-9816-F7F3CB57E851}"/>
                </a:ext>
              </a:extLst>
            </p:cNvPr>
            <p:cNvCxnSpPr/>
            <p:nvPr/>
          </p:nvCxnSpPr>
          <p:spPr>
            <a:xfrm>
              <a:off x="2818827" y="4948122"/>
              <a:ext cx="0" cy="222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F34FFA44-05EE-504B-81B9-2C20628B7DE5}"/>
                </a:ext>
              </a:extLst>
            </p:cNvPr>
            <p:cNvCxnSpPr/>
            <p:nvPr/>
          </p:nvCxnSpPr>
          <p:spPr>
            <a:xfrm>
              <a:off x="2633197" y="5170203"/>
              <a:ext cx="3300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8308A809-8123-734D-8EE2-9FA28C789FEB}"/>
                </a:ext>
              </a:extLst>
            </p:cNvPr>
            <p:cNvCxnSpPr/>
            <p:nvPr/>
          </p:nvCxnSpPr>
          <p:spPr>
            <a:xfrm>
              <a:off x="2640072" y="5327399"/>
              <a:ext cx="3231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F4106DDF-5F64-3E49-9123-04BA74EC87A1}"/>
                </a:ext>
              </a:extLst>
            </p:cNvPr>
            <p:cNvCxnSpPr>
              <a:cxnSpLocks/>
            </p:cNvCxnSpPr>
            <p:nvPr/>
          </p:nvCxnSpPr>
          <p:spPr>
            <a:xfrm>
              <a:off x="2818827" y="5327399"/>
              <a:ext cx="0" cy="15198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8" name="Triangle 167">
              <a:extLst>
                <a:ext uri="{FF2B5EF4-FFF2-40B4-BE49-F238E27FC236}">
                  <a16:creationId xmlns:a16="http://schemas.microsoft.com/office/drawing/2014/main" id="{02D6E5DF-E73B-8F43-A8B9-49A24B559EFE}"/>
                </a:ext>
              </a:extLst>
            </p:cNvPr>
            <p:cNvSpPr/>
            <p:nvPr/>
          </p:nvSpPr>
          <p:spPr>
            <a:xfrm rot="10800000">
              <a:off x="2691636" y="5479388"/>
              <a:ext cx="254382" cy="159599"/>
            </a:xfrm>
            <a:prstGeom prst="triangl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68">
            <a:extLst>
              <a:ext uri="{FF2B5EF4-FFF2-40B4-BE49-F238E27FC236}">
                <a16:creationId xmlns:a16="http://schemas.microsoft.com/office/drawing/2014/main" id="{543AB6C0-C588-5443-9678-E621E9BBD6A2}"/>
              </a:ext>
            </a:extLst>
          </p:cNvPr>
          <p:cNvGrpSpPr/>
          <p:nvPr/>
        </p:nvGrpSpPr>
        <p:grpSpPr>
          <a:xfrm>
            <a:off x="8808429" y="5016374"/>
            <a:ext cx="227371" cy="544724"/>
            <a:chOff x="2633197" y="4948122"/>
            <a:chExt cx="330009" cy="690865"/>
          </a:xfrm>
        </p:grpSpPr>
        <p:cxnSp>
          <p:nvCxnSpPr>
            <p:cNvPr id="170" name="Straight Connector 169">
              <a:extLst>
                <a:ext uri="{FF2B5EF4-FFF2-40B4-BE49-F238E27FC236}">
                  <a16:creationId xmlns:a16="http://schemas.microsoft.com/office/drawing/2014/main" id="{AF980B7F-5660-4A4A-821D-D2F757D76EAC}"/>
                </a:ext>
              </a:extLst>
            </p:cNvPr>
            <p:cNvCxnSpPr/>
            <p:nvPr/>
          </p:nvCxnSpPr>
          <p:spPr>
            <a:xfrm>
              <a:off x="2818827" y="4948122"/>
              <a:ext cx="0" cy="222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6DB98FB3-F0C1-4648-8001-B3FF6AD678E2}"/>
                </a:ext>
              </a:extLst>
            </p:cNvPr>
            <p:cNvCxnSpPr/>
            <p:nvPr/>
          </p:nvCxnSpPr>
          <p:spPr>
            <a:xfrm>
              <a:off x="2633197" y="5170203"/>
              <a:ext cx="3300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EA08140F-A4A5-F54F-883A-4C3AE330FE8E}"/>
                </a:ext>
              </a:extLst>
            </p:cNvPr>
            <p:cNvCxnSpPr/>
            <p:nvPr/>
          </p:nvCxnSpPr>
          <p:spPr>
            <a:xfrm>
              <a:off x="2640072" y="5327399"/>
              <a:ext cx="3231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C9242297-B2B2-5948-9826-96B4B1358F06}"/>
                </a:ext>
              </a:extLst>
            </p:cNvPr>
            <p:cNvCxnSpPr>
              <a:cxnSpLocks/>
            </p:cNvCxnSpPr>
            <p:nvPr/>
          </p:nvCxnSpPr>
          <p:spPr>
            <a:xfrm>
              <a:off x="2818827" y="5327399"/>
              <a:ext cx="0" cy="15198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4" name="Triangle 173">
              <a:extLst>
                <a:ext uri="{FF2B5EF4-FFF2-40B4-BE49-F238E27FC236}">
                  <a16:creationId xmlns:a16="http://schemas.microsoft.com/office/drawing/2014/main" id="{9AB86231-FA73-EF43-BB5F-0AA2DD871E97}"/>
                </a:ext>
              </a:extLst>
            </p:cNvPr>
            <p:cNvSpPr/>
            <p:nvPr/>
          </p:nvSpPr>
          <p:spPr>
            <a:xfrm rot="10800000">
              <a:off x="2691636" y="5479388"/>
              <a:ext cx="254382" cy="159599"/>
            </a:xfrm>
            <a:prstGeom prst="triangl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TextBox 174">
            <a:extLst>
              <a:ext uri="{FF2B5EF4-FFF2-40B4-BE49-F238E27FC236}">
                <a16:creationId xmlns:a16="http://schemas.microsoft.com/office/drawing/2014/main" id="{4D06E96C-7A8A-D04F-BFE3-7D99973CFC9E}"/>
              </a:ext>
            </a:extLst>
          </p:cNvPr>
          <p:cNvSpPr txBox="1"/>
          <p:nvPr/>
        </p:nvSpPr>
        <p:spPr>
          <a:xfrm>
            <a:off x="1860486" y="4603464"/>
            <a:ext cx="455834" cy="307777"/>
          </a:xfrm>
          <a:prstGeom prst="rect">
            <a:avLst/>
          </a:prstGeom>
          <a:noFill/>
        </p:spPr>
        <p:txBody>
          <a:bodyPr wrap="square" rtlCol="0">
            <a:spAutoFit/>
          </a:bodyPr>
          <a:lstStyle/>
          <a:p>
            <a:r>
              <a:rPr lang="en-US" sz="1400" dirty="0" err="1"/>
              <a:t>Rt</a:t>
            </a:r>
            <a:endParaRPr lang="en-US" dirty="0"/>
          </a:p>
        </p:txBody>
      </p:sp>
      <p:sp>
        <p:nvSpPr>
          <p:cNvPr id="176" name="TextBox 175">
            <a:extLst>
              <a:ext uri="{FF2B5EF4-FFF2-40B4-BE49-F238E27FC236}">
                <a16:creationId xmlns:a16="http://schemas.microsoft.com/office/drawing/2014/main" id="{7EF2B72F-F376-9F42-AF95-7B1F978A1F38}"/>
              </a:ext>
            </a:extLst>
          </p:cNvPr>
          <p:cNvSpPr txBox="1"/>
          <p:nvPr/>
        </p:nvSpPr>
        <p:spPr>
          <a:xfrm>
            <a:off x="2145930" y="4978083"/>
            <a:ext cx="455834" cy="307777"/>
          </a:xfrm>
          <a:prstGeom prst="rect">
            <a:avLst/>
          </a:prstGeom>
          <a:noFill/>
        </p:spPr>
        <p:txBody>
          <a:bodyPr wrap="square" rtlCol="0">
            <a:spAutoFit/>
          </a:bodyPr>
          <a:lstStyle/>
          <a:p>
            <a:r>
              <a:rPr lang="en-US" sz="1400" dirty="0"/>
              <a:t>Co</a:t>
            </a:r>
            <a:endParaRPr lang="en-US" dirty="0"/>
          </a:p>
        </p:txBody>
      </p:sp>
      <p:sp>
        <p:nvSpPr>
          <p:cNvPr id="177" name="TextBox 176">
            <a:extLst>
              <a:ext uri="{FF2B5EF4-FFF2-40B4-BE49-F238E27FC236}">
                <a16:creationId xmlns:a16="http://schemas.microsoft.com/office/drawing/2014/main" id="{CA45188B-1AC0-0549-92CF-A39B8EDC4E7E}"/>
              </a:ext>
            </a:extLst>
          </p:cNvPr>
          <p:cNvSpPr txBox="1"/>
          <p:nvPr/>
        </p:nvSpPr>
        <p:spPr>
          <a:xfrm>
            <a:off x="2487444" y="4967295"/>
            <a:ext cx="899994" cy="307777"/>
          </a:xfrm>
          <a:prstGeom prst="rect">
            <a:avLst/>
          </a:prstGeom>
          <a:noFill/>
        </p:spPr>
        <p:txBody>
          <a:bodyPr wrap="square" rtlCol="0">
            <a:spAutoFit/>
          </a:bodyPr>
          <a:lstStyle/>
          <a:p>
            <a:r>
              <a:rPr lang="en-US" sz="1400" dirty="0" err="1"/>
              <a:t>Cbump</a:t>
            </a:r>
            <a:endParaRPr lang="en-US" dirty="0"/>
          </a:p>
        </p:txBody>
      </p:sp>
      <p:sp>
        <p:nvSpPr>
          <p:cNvPr id="178" name="TextBox 177">
            <a:extLst>
              <a:ext uri="{FF2B5EF4-FFF2-40B4-BE49-F238E27FC236}">
                <a16:creationId xmlns:a16="http://schemas.microsoft.com/office/drawing/2014/main" id="{DC862899-BC88-4446-A26D-98D1F0244BC9}"/>
              </a:ext>
            </a:extLst>
          </p:cNvPr>
          <p:cNvSpPr txBox="1"/>
          <p:nvPr/>
        </p:nvSpPr>
        <p:spPr>
          <a:xfrm>
            <a:off x="3093110" y="4980040"/>
            <a:ext cx="899994" cy="307777"/>
          </a:xfrm>
          <a:prstGeom prst="rect">
            <a:avLst/>
          </a:prstGeom>
          <a:noFill/>
        </p:spPr>
        <p:txBody>
          <a:bodyPr wrap="square" rtlCol="0">
            <a:spAutoFit/>
          </a:bodyPr>
          <a:lstStyle/>
          <a:p>
            <a:r>
              <a:rPr lang="en-US" sz="1400" dirty="0" err="1"/>
              <a:t>Cesd</a:t>
            </a:r>
            <a:endParaRPr lang="en-US" dirty="0"/>
          </a:p>
        </p:txBody>
      </p:sp>
      <p:sp>
        <p:nvSpPr>
          <p:cNvPr id="180" name="TextBox 179">
            <a:extLst>
              <a:ext uri="{FF2B5EF4-FFF2-40B4-BE49-F238E27FC236}">
                <a16:creationId xmlns:a16="http://schemas.microsoft.com/office/drawing/2014/main" id="{8B6DDCB7-62E4-004F-B3A6-A924D7D7F2F7}"/>
              </a:ext>
            </a:extLst>
          </p:cNvPr>
          <p:cNvSpPr txBox="1"/>
          <p:nvPr/>
        </p:nvSpPr>
        <p:spPr>
          <a:xfrm>
            <a:off x="3956042" y="4604044"/>
            <a:ext cx="620219" cy="307777"/>
          </a:xfrm>
          <a:prstGeom prst="rect">
            <a:avLst/>
          </a:prstGeom>
          <a:noFill/>
        </p:spPr>
        <p:txBody>
          <a:bodyPr wrap="square" rtlCol="0">
            <a:spAutoFit/>
          </a:bodyPr>
          <a:lstStyle/>
          <a:p>
            <a:r>
              <a:rPr lang="en-US" sz="1400" dirty="0" err="1"/>
              <a:t>Rw</a:t>
            </a:r>
            <a:r>
              <a:rPr lang="en-US" sz="1400" dirty="0"/>
              <a:t>/N</a:t>
            </a:r>
            <a:endParaRPr lang="en-US" dirty="0"/>
          </a:p>
        </p:txBody>
      </p:sp>
      <p:sp>
        <p:nvSpPr>
          <p:cNvPr id="181" name="TextBox 180">
            <a:extLst>
              <a:ext uri="{FF2B5EF4-FFF2-40B4-BE49-F238E27FC236}">
                <a16:creationId xmlns:a16="http://schemas.microsoft.com/office/drawing/2014/main" id="{F52823B1-B478-B645-A3AD-01AEAA7AB384}"/>
              </a:ext>
            </a:extLst>
          </p:cNvPr>
          <p:cNvSpPr txBox="1"/>
          <p:nvPr/>
        </p:nvSpPr>
        <p:spPr>
          <a:xfrm>
            <a:off x="4774447" y="4599691"/>
            <a:ext cx="620219" cy="307777"/>
          </a:xfrm>
          <a:prstGeom prst="rect">
            <a:avLst/>
          </a:prstGeom>
          <a:noFill/>
        </p:spPr>
        <p:txBody>
          <a:bodyPr wrap="square" rtlCol="0">
            <a:spAutoFit/>
          </a:bodyPr>
          <a:lstStyle/>
          <a:p>
            <a:r>
              <a:rPr lang="en-US" sz="1400" dirty="0" err="1"/>
              <a:t>Rw</a:t>
            </a:r>
            <a:r>
              <a:rPr lang="en-US" sz="1400" dirty="0"/>
              <a:t>/N</a:t>
            </a:r>
            <a:endParaRPr lang="en-US" dirty="0"/>
          </a:p>
        </p:txBody>
      </p:sp>
      <p:sp>
        <p:nvSpPr>
          <p:cNvPr id="182" name="TextBox 181">
            <a:extLst>
              <a:ext uri="{FF2B5EF4-FFF2-40B4-BE49-F238E27FC236}">
                <a16:creationId xmlns:a16="http://schemas.microsoft.com/office/drawing/2014/main" id="{6D5D2397-4B82-2B4C-A2B0-3206126C7F3D}"/>
              </a:ext>
            </a:extLst>
          </p:cNvPr>
          <p:cNvSpPr txBox="1"/>
          <p:nvPr/>
        </p:nvSpPr>
        <p:spPr>
          <a:xfrm>
            <a:off x="5626644" y="4610677"/>
            <a:ext cx="620219" cy="307777"/>
          </a:xfrm>
          <a:prstGeom prst="rect">
            <a:avLst/>
          </a:prstGeom>
          <a:noFill/>
        </p:spPr>
        <p:txBody>
          <a:bodyPr wrap="square" rtlCol="0">
            <a:spAutoFit/>
          </a:bodyPr>
          <a:lstStyle/>
          <a:p>
            <a:r>
              <a:rPr lang="en-US" sz="1400" dirty="0" err="1"/>
              <a:t>Rw</a:t>
            </a:r>
            <a:r>
              <a:rPr lang="en-US" sz="1400" dirty="0"/>
              <a:t>/N</a:t>
            </a:r>
            <a:endParaRPr lang="en-US" dirty="0"/>
          </a:p>
        </p:txBody>
      </p:sp>
      <p:sp>
        <p:nvSpPr>
          <p:cNvPr id="183" name="TextBox 182">
            <a:extLst>
              <a:ext uri="{FF2B5EF4-FFF2-40B4-BE49-F238E27FC236}">
                <a16:creationId xmlns:a16="http://schemas.microsoft.com/office/drawing/2014/main" id="{5FC5FE93-607C-CE45-91CB-F17106721169}"/>
              </a:ext>
            </a:extLst>
          </p:cNvPr>
          <p:cNvSpPr txBox="1"/>
          <p:nvPr/>
        </p:nvSpPr>
        <p:spPr>
          <a:xfrm>
            <a:off x="6379951" y="4598681"/>
            <a:ext cx="620219" cy="307777"/>
          </a:xfrm>
          <a:prstGeom prst="rect">
            <a:avLst/>
          </a:prstGeom>
          <a:noFill/>
        </p:spPr>
        <p:txBody>
          <a:bodyPr wrap="square" rtlCol="0">
            <a:spAutoFit/>
          </a:bodyPr>
          <a:lstStyle/>
          <a:p>
            <a:r>
              <a:rPr lang="en-US" sz="1400" dirty="0" err="1"/>
              <a:t>Rw</a:t>
            </a:r>
            <a:r>
              <a:rPr lang="en-US" sz="1400" dirty="0"/>
              <a:t>/N</a:t>
            </a:r>
            <a:endParaRPr lang="en-US" dirty="0"/>
          </a:p>
        </p:txBody>
      </p:sp>
      <p:sp>
        <p:nvSpPr>
          <p:cNvPr id="185" name="TextBox 184">
            <a:extLst>
              <a:ext uri="{FF2B5EF4-FFF2-40B4-BE49-F238E27FC236}">
                <a16:creationId xmlns:a16="http://schemas.microsoft.com/office/drawing/2014/main" id="{3C64435E-6077-C442-A74A-B0DBCC638CE3}"/>
              </a:ext>
            </a:extLst>
          </p:cNvPr>
          <p:cNvSpPr txBox="1"/>
          <p:nvPr/>
        </p:nvSpPr>
        <p:spPr>
          <a:xfrm>
            <a:off x="7743215" y="4953824"/>
            <a:ext cx="899994" cy="307777"/>
          </a:xfrm>
          <a:prstGeom prst="rect">
            <a:avLst/>
          </a:prstGeom>
          <a:noFill/>
        </p:spPr>
        <p:txBody>
          <a:bodyPr wrap="square" rtlCol="0">
            <a:spAutoFit/>
          </a:bodyPr>
          <a:lstStyle/>
          <a:p>
            <a:r>
              <a:rPr lang="en-US" sz="1400" dirty="0" err="1"/>
              <a:t>Cbump</a:t>
            </a:r>
            <a:endParaRPr lang="en-US" dirty="0"/>
          </a:p>
        </p:txBody>
      </p:sp>
      <p:sp>
        <p:nvSpPr>
          <p:cNvPr id="186" name="TextBox 185">
            <a:extLst>
              <a:ext uri="{FF2B5EF4-FFF2-40B4-BE49-F238E27FC236}">
                <a16:creationId xmlns:a16="http://schemas.microsoft.com/office/drawing/2014/main" id="{64D5A10B-2142-7944-A673-8C8EFA550EB3}"/>
              </a:ext>
            </a:extLst>
          </p:cNvPr>
          <p:cNvSpPr txBox="1"/>
          <p:nvPr/>
        </p:nvSpPr>
        <p:spPr>
          <a:xfrm>
            <a:off x="8401011" y="4926502"/>
            <a:ext cx="899994" cy="307777"/>
          </a:xfrm>
          <a:prstGeom prst="rect">
            <a:avLst/>
          </a:prstGeom>
          <a:noFill/>
        </p:spPr>
        <p:txBody>
          <a:bodyPr wrap="square" rtlCol="0">
            <a:spAutoFit/>
          </a:bodyPr>
          <a:lstStyle/>
          <a:p>
            <a:r>
              <a:rPr lang="en-US" sz="1400" dirty="0" err="1"/>
              <a:t>Cesd</a:t>
            </a:r>
            <a:endParaRPr lang="en-US" dirty="0"/>
          </a:p>
        </p:txBody>
      </p:sp>
      <p:sp>
        <p:nvSpPr>
          <p:cNvPr id="187" name="TextBox 186">
            <a:extLst>
              <a:ext uri="{FF2B5EF4-FFF2-40B4-BE49-F238E27FC236}">
                <a16:creationId xmlns:a16="http://schemas.microsoft.com/office/drawing/2014/main" id="{C8BF9894-FC3A-6E4F-9319-F76FB73494ED}"/>
              </a:ext>
            </a:extLst>
          </p:cNvPr>
          <p:cNvSpPr txBox="1"/>
          <p:nvPr/>
        </p:nvSpPr>
        <p:spPr>
          <a:xfrm>
            <a:off x="8971162" y="5102273"/>
            <a:ext cx="455834" cy="307777"/>
          </a:xfrm>
          <a:prstGeom prst="rect">
            <a:avLst/>
          </a:prstGeom>
          <a:noFill/>
        </p:spPr>
        <p:txBody>
          <a:bodyPr wrap="square" rtlCol="0">
            <a:spAutoFit/>
          </a:bodyPr>
          <a:lstStyle/>
          <a:p>
            <a:r>
              <a:rPr lang="en-US" sz="1400" dirty="0"/>
              <a:t>Ci</a:t>
            </a:r>
            <a:endParaRPr lang="en-US" dirty="0"/>
          </a:p>
        </p:txBody>
      </p:sp>
      <p:grpSp>
        <p:nvGrpSpPr>
          <p:cNvPr id="189" name="Group 188">
            <a:extLst>
              <a:ext uri="{FF2B5EF4-FFF2-40B4-BE49-F238E27FC236}">
                <a16:creationId xmlns:a16="http://schemas.microsoft.com/office/drawing/2014/main" id="{C8D91A01-4032-2E44-B816-1DA782D1F2B4}"/>
              </a:ext>
            </a:extLst>
          </p:cNvPr>
          <p:cNvGrpSpPr/>
          <p:nvPr/>
        </p:nvGrpSpPr>
        <p:grpSpPr>
          <a:xfrm>
            <a:off x="9577654" y="5028653"/>
            <a:ext cx="227371" cy="544724"/>
            <a:chOff x="2633197" y="4948122"/>
            <a:chExt cx="330009" cy="690865"/>
          </a:xfrm>
        </p:grpSpPr>
        <p:cxnSp>
          <p:nvCxnSpPr>
            <p:cNvPr id="190" name="Straight Connector 189">
              <a:extLst>
                <a:ext uri="{FF2B5EF4-FFF2-40B4-BE49-F238E27FC236}">
                  <a16:creationId xmlns:a16="http://schemas.microsoft.com/office/drawing/2014/main" id="{D9513576-0E47-2D46-AF0C-E90B23B15A7E}"/>
                </a:ext>
              </a:extLst>
            </p:cNvPr>
            <p:cNvCxnSpPr/>
            <p:nvPr/>
          </p:nvCxnSpPr>
          <p:spPr>
            <a:xfrm>
              <a:off x="2818827" y="4948122"/>
              <a:ext cx="0" cy="222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8801C2DD-49ED-1041-82BA-B523520EBCF3}"/>
                </a:ext>
              </a:extLst>
            </p:cNvPr>
            <p:cNvCxnSpPr/>
            <p:nvPr/>
          </p:nvCxnSpPr>
          <p:spPr>
            <a:xfrm>
              <a:off x="2633197" y="5170203"/>
              <a:ext cx="3300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29B5D923-B989-9A4C-A016-068AC6202BCF}"/>
                </a:ext>
              </a:extLst>
            </p:cNvPr>
            <p:cNvCxnSpPr/>
            <p:nvPr/>
          </p:nvCxnSpPr>
          <p:spPr>
            <a:xfrm>
              <a:off x="2640072" y="5327399"/>
              <a:ext cx="3231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51DB6DE5-32DE-5047-8FC0-A758BB2A9577}"/>
                </a:ext>
              </a:extLst>
            </p:cNvPr>
            <p:cNvCxnSpPr>
              <a:cxnSpLocks/>
            </p:cNvCxnSpPr>
            <p:nvPr/>
          </p:nvCxnSpPr>
          <p:spPr>
            <a:xfrm>
              <a:off x="2818827" y="5327399"/>
              <a:ext cx="0" cy="15198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4" name="Triangle 193">
              <a:extLst>
                <a:ext uri="{FF2B5EF4-FFF2-40B4-BE49-F238E27FC236}">
                  <a16:creationId xmlns:a16="http://schemas.microsoft.com/office/drawing/2014/main" id="{795E5C9A-FE6F-344D-9705-97D1994B9279}"/>
                </a:ext>
              </a:extLst>
            </p:cNvPr>
            <p:cNvSpPr/>
            <p:nvPr/>
          </p:nvSpPr>
          <p:spPr>
            <a:xfrm rot="10800000">
              <a:off x="2691636" y="5479388"/>
              <a:ext cx="254382" cy="159599"/>
            </a:xfrm>
            <a:prstGeom prst="triangl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a:extLst>
              <a:ext uri="{FF2B5EF4-FFF2-40B4-BE49-F238E27FC236}">
                <a16:creationId xmlns:a16="http://schemas.microsoft.com/office/drawing/2014/main" id="{0023C907-E7A7-E246-96E0-1BDD883B5C7F}"/>
              </a:ext>
            </a:extLst>
          </p:cNvPr>
          <p:cNvGrpSpPr/>
          <p:nvPr/>
        </p:nvGrpSpPr>
        <p:grpSpPr>
          <a:xfrm>
            <a:off x="9039701" y="4889475"/>
            <a:ext cx="418536" cy="235424"/>
            <a:chOff x="1838632" y="4845336"/>
            <a:chExt cx="653617" cy="324867"/>
          </a:xfrm>
        </p:grpSpPr>
        <p:cxnSp>
          <p:nvCxnSpPr>
            <p:cNvPr id="196" name="Straight Connector 195">
              <a:extLst>
                <a:ext uri="{FF2B5EF4-FFF2-40B4-BE49-F238E27FC236}">
                  <a16:creationId xmlns:a16="http://schemas.microsoft.com/office/drawing/2014/main" id="{5814C311-F2B8-E14C-8E6E-56AB2A054BD1}"/>
                </a:ext>
              </a:extLst>
            </p:cNvPr>
            <p:cNvCxnSpPr/>
            <p:nvPr/>
          </p:nvCxnSpPr>
          <p:spPr>
            <a:xfrm>
              <a:off x="1838632" y="5027117"/>
              <a:ext cx="15731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69440F33-F18F-194F-B67B-5655BB90C43C}"/>
                </a:ext>
              </a:extLst>
            </p:cNvPr>
            <p:cNvCxnSpPr>
              <a:cxnSpLocks/>
            </p:cNvCxnSpPr>
            <p:nvPr/>
          </p:nvCxnSpPr>
          <p:spPr>
            <a:xfrm flipV="1">
              <a:off x="1986509" y="4845336"/>
              <a:ext cx="103020" cy="1817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5FFCC616-14D8-3A47-977E-630D0951F260}"/>
                </a:ext>
              </a:extLst>
            </p:cNvPr>
            <p:cNvCxnSpPr>
              <a:cxnSpLocks/>
            </p:cNvCxnSpPr>
            <p:nvPr/>
          </p:nvCxnSpPr>
          <p:spPr>
            <a:xfrm>
              <a:off x="2089529" y="4858513"/>
              <a:ext cx="147877" cy="2928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C7CECD18-8BFA-F44A-814D-D4265E6F4D66}"/>
                </a:ext>
              </a:extLst>
            </p:cNvPr>
            <p:cNvCxnSpPr>
              <a:cxnSpLocks/>
            </p:cNvCxnSpPr>
            <p:nvPr/>
          </p:nvCxnSpPr>
          <p:spPr>
            <a:xfrm flipV="1">
              <a:off x="2237406" y="4858513"/>
              <a:ext cx="156422" cy="3116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729E5F9E-305D-8441-BE56-1C702DF6D2F4}"/>
                </a:ext>
              </a:extLst>
            </p:cNvPr>
            <p:cNvCxnSpPr>
              <a:cxnSpLocks/>
            </p:cNvCxnSpPr>
            <p:nvPr/>
          </p:nvCxnSpPr>
          <p:spPr>
            <a:xfrm>
              <a:off x="2393828" y="4858513"/>
              <a:ext cx="98421" cy="179218"/>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01" name="TextBox 200">
            <a:extLst>
              <a:ext uri="{FF2B5EF4-FFF2-40B4-BE49-F238E27FC236}">
                <a16:creationId xmlns:a16="http://schemas.microsoft.com/office/drawing/2014/main" id="{9103EB12-388B-6343-86E0-5A0F5676F953}"/>
              </a:ext>
            </a:extLst>
          </p:cNvPr>
          <p:cNvSpPr txBox="1"/>
          <p:nvPr/>
        </p:nvSpPr>
        <p:spPr>
          <a:xfrm>
            <a:off x="9133590" y="4618049"/>
            <a:ext cx="455834" cy="307777"/>
          </a:xfrm>
          <a:prstGeom prst="rect">
            <a:avLst/>
          </a:prstGeom>
          <a:noFill/>
        </p:spPr>
        <p:txBody>
          <a:bodyPr wrap="square" rtlCol="0">
            <a:spAutoFit/>
          </a:bodyPr>
          <a:lstStyle/>
          <a:p>
            <a:r>
              <a:rPr lang="en-US" sz="1400" dirty="0" err="1"/>
              <a:t>Rt</a:t>
            </a:r>
            <a:endParaRPr lang="en-US" dirty="0"/>
          </a:p>
        </p:txBody>
      </p:sp>
      <p:sp>
        <p:nvSpPr>
          <p:cNvPr id="202" name="TextBox 201">
            <a:extLst>
              <a:ext uri="{FF2B5EF4-FFF2-40B4-BE49-F238E27FC236}">
                <a16:creationId xmlns:a16="http://schemas.microsoft.com/office/drawing/2014/main" id="{9768D2EB-4E1B-D248-BEE7-CB7D9D12C520}"/>
              </a:ext>
            </a:extLst>
          </p:cNvPr>
          <p:cNvSpPr txBox="1"/>
          <p:nvPr/>
        </p:nvSpPr>
        <p:spPr>
          <a:xfrm>
            <a:off x="9658977" y="4953214"/>
            <a:ext cx="455834" cy="307777"/>
          </a:xfrm>
          <a:prstGeom prst="rect">
            <a:avLst/>
          </a:prstGeom>
          <a:noFill/>
        </p:spPr>
        <p:txBody>
          <a:bodyPr wrap="square" rtlCol="0">
            <a:spAutoFit/>
          </a:bodyPr>
          <a:lstStyle/>
          <a:p>
            <a:r>
              <a:rPr lang="en-US" sz="1400" dirty="0"/>
              <a:t>Co</a:t>
            </a:r>
            <a:endParaRPr lang="en-US" dirty="0"/>
          </a:p>
        </p:txBody>
      </p:sp>
      <p:sp>
        <p:nvSpPr>
          <p:cNvPr id="203" name="TextBox 202">
            <a:extLst>
              <a:ext uri="{FF2B5EF4-FFF2-40B4-BE49-F238E27FC236}">
                <a16:creationId xmlns:a16="http://schemas.microsoft.com/office/drawing/2014/main" id="{6F19631D-64D7-514F-A6BD-85ABB8ED5E15}"/>
              </a:ext>
            </a:extLst>
          </p:cNvPr>
          <p:cNvSpPr txBox="1"/>
          <p:nvPr/>
        </p:nvSpPr>
        <p:spPr>
          <a:xfrm>
            <a:off x="3764761" y="5079534"/>
            <a:ext cx="693628" cy="307777"/>
          </a:xfrm>
          <a:prstGeom prst="rect">
            <a:avLst/>
          </a:prstGeom>
          <a:noFill/>
        </p:spPr>
        <p:txBody>
          <a:bodyPr wrap="square" rtlCol="0">
            <a:spAutoFit/>
          </a:bodyPr>
          <a:lstStyle/>
          <a:p>
            <a:r>
              <a:rPr lang="en-US" sz="1400" dirty="0" err="1"/>
              <a:t>Cw</a:t>
            </a:r>
            <a:r>
              <a:rPr lang="en-US" sz="1400" dirty="0"/>
              <a:t>/N</a:t>
            </a:r>
            <a:endParaRPr lang="en-US" dirty="0"/>
          </a:p>
        </p:txBody>
      </p:sp>
      <p:sp>
        <p:nvSpPr>
          <p:cNvPr id="204" name="TextBox 203">
            <a:extLst>
              <a:ext uri="{FF2B5EF4-FFF2-40B4-BE49-F238E27FC236}">
                <a16:creationId xmlns:a16="http://schemas.microsoft.com/office/drawing/2014/main" id="{13B43785-AF18-344E-806B-FF982D27F2D0}"/>
              </a:ext>
            </a:extLst>
          </p:cNvPr>
          <p:cNvSpPr txBox="1"/>
          <p:nvPr/>
        </p:nvSpPr>
        <p:spPr>
          <a:xfrm>
            <a:off x="4667627" y="5083123"/>
            <a:ext cx="693628" cy="307777"/>
          </a:xfrm>
          <a:prstGeom prst="rect">
            <a:avLst/>
          </a:prstGeom>
          <a:noFill/>
        </p:spPr>
        <p:txBody>
          <a:bodyPr wrap="square" rtlCol="0">
            <a:spAutoFit/>
          </a:bodyPr>
          <a:lstStyle/>
          <a:p>
            <a:r>
              <a:rPr lang="en-US" sz="1400" dirty="0" err="1"/>
              <a:t>Cw</a:t>
            </a:r>
            <a:r>
              <a:rPr lang="en-US" sz="1400" dirty="0"/>
              <a:t>/N</a:t>
            </a:r>
            <a:endParaRPr lang="en-US" dirty="0"/>
          </a:p>
        </p:txBody>
      </p:sp>
      <p:sp>
        <p:nvSpPr>
          <p:cNvPr id="205" name="TextBox 204">
            <a:extLst>
              <a:ext uri="{FF2B5EF4-FFF2-40B4-BE49-F238E27FC236}">
                <a16:creationId xmlns:a16="http://schemas.microsoft.com/office/drawing/2014/main" id="{51708FEE-5304-DF45-A9FB-9830D100A6BC}"/>
              </a:ext>
            </a:extLst>
          </p:cNvPr>
          <p:cNvSpPr txBox="1"/>
          <p:nvPr/>
        </p:nvSpPr>
        <p:spPr>
          <a:xfrm>
            <a:off x="5495059" y="5078438"/>
            <a:ext cx="693628" cy="307777"/>
          </a:xfrm>
          <a:prstGeom prst="rect">
            <a:avLst/>
          </a:prstGeom>
          <a:noFill/>
        </p:spPr>
        <p:txBody>
          <a:bodyPr wrap="square" rtlCol="0">
            <a:spAutoFit/>
          </a:bodyPr>
          <a:lstStyle/>
          <a:p>
            <a:r>
              <a:rPr lang="en-US" sz="1400" dirty="0" err="1"/>
              <a:t>Cw</a:t>
            </a:r>
            <a:r>
              <a:rPr lang="en-US" sz="1400" dirty="0"/>
              <a:t>/N</a:t>
            </a:r>
            <a:endParaRPr lang="en-US" dirty="0"/>
          </a:p>
        </p:txBody>
      </p:sp>
      <p:sp>
        <p:nvSpPr>
          <p:cNvPr id="206" name="TextBox 205">
            <a:extLst>
              <a:ext uri="{FF2B5EF4-FFF2-40B4-BE49-F238E27FC236}">
                <a16:creationId xmlns:a16="http://schemas.microsoft.com/office/drawing/2014/main" id="{5E343F20-6913-2C45-9E77-8AEF1E13C9F4}"/>
              </a:ext>
            </a:extLst>
          </p:cNvPr>
          <p:cNvSpPr txBox="1"/>
          <p:nvPr/>
        </p:nvSpPr>
        <p:spPr>
          <a:xfrm>
            <a:off x="6246863" y="5073096"/>
            <a:ext cx="693628" cy="307777"/>
          </a:xfrm>
          <a:prstGeom prst="rect">
            <a:avLst/>
          </a:prstGeom>
          <a:noFill/>
        </p:spPr>
        <p:txBody>
          <a:bodyPr wrap="square" rtlCol="0">
            <a:spAutoFit/>
          </a:bodyPr>
          <a:lstStyle/>
          <a:p>
            <a:r>
              <a:rPr lang="en-US" sz="1400" dirty="0" err="1"/>
              <a:t>Cw</a:t>
            </a:r>
            <a:r>
              <a:rPr lang="en-US" sz="1400" dirty="0"/>
              <a:t>/N</a:t>
            </a:r>
            <a:endParaRPr lang="en-US" dirty="0"/>
          </a:p>
        </p:txBody>
      </p:sp>
      <p:sp>
        <p:nvSpPr>
          <p:cNvPr id="207" name="TextBox 206">
            <a:extLst>
              <a:ext uri="{FF2B5EF4-FFF2-40B4-BE49-F238E27FC236}">
                <a16:creationId xmlns:a16="http://schemas.microsoft.com/office/drawing/2014/main" id="{FCCC1ADF-9F39-5146-AE71-B61CE93EC5E9}"/>
              </a:ext>
            </a:extLst>
          </p:cNvPr>
          <p:cNvSpPr txBox="1"/>
          <p:nvPr/>
        </p:nvSpPr>
        <p:spPr>
          <a:xfrm>
            <a:off x="7106194" y="5059938"/>
            <a:ext cx="693628" cy="307777"/>
          </a:xfrm>
          <a:prstGeom prst="rect">
            <a:avLst/>
          </a:prstGeom>
          <a:noFill/>
        </p:spPr>
        <p:txBody>
          <a:bodyPr wrap="square" rtlCol="0">
            <a:spAutoFit/>
          </a:bodyPr>
          <a:lstStyle/>
          <a:p>
            <a:r>
              <a:rPr lang="en-US" sz="1400" dirty="0" err="1"/>
              <a:t>Cw</a:t>
            </a:r>
            <a:r>
              <a:rPr lang="en-US" sz="1400" dirty="0"/>
              <a:t>/N</a:t>
            </a:r>
            <a:endParaRPr lang="en-US" dirty="0"/>
          </a:p>
        </p:txBody>
      </p:sp>
    </p:spTree>
    <p:extLst>
      <p:ext uri="{BB962C8B-B14F-4D97-AF65-F5344CB8AC3E}">
        <p14:creationId xmlns:p14="http://schemas.microsoft.com/office/powerpoint/2010/main" val="1325245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C1C21F-21C9-8846-A3DD-A0F4A752CE3F}"/>
              </a:ext>
            </a:extLst>
          </p:cNvPr>
          <p:cNvSpPr/>
          <p:nvPr/>
        </p:nvSpPr>
        <p:spPr>
          <a:xfrm>
            <a:off x="0" y="-44305"/>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127000" y="1"/>
            <a:ext cx="11353800" cy="1504422"/>
          </a:xfrm>
        </p:spPr>
        <p:txBody>
          <a:bodyPr/>
          <a:lstStyle/>
          <a:p>
            <a:r>
              <a:rPr lang="en-US" b="1" dirty="0">
                <a:solidFill>
                  <a:schemeClr val="bg1"/>
                </a:solidFill>
                <a:latin typeface="+mn-lt"/>
              </a:rPr>
              <a:t>“Gas Station” Links</a:t>
            </a:r>
          </a:p>
        </p:txBody>
      </p:sp>
      <p:sp>
        <p:nvSpPr>
          <p:cNvPr id="24" name="TextBox 23">
            <a:extLst>
              <a:ext uri="{FF2B5EF4-FFF2-40B4-BE49-F238E27FC236}">
                <a16:creationId xmlns:a16="http://schemas.microsoft.com/office/drawing/2014/main" id="{D9282840-3427-7E42-A5DC-491A0619B53F}"/>
              </a:ext>
            </a:extLst>
          </p:cNvPr>
          <p:cNvSpPr txBox="1"/>
          <p:nvPr/>
        </p:nvSpPr>
        <p:spPr>
          <a:xfrm>
            <a:off x="127000" y="4668183"/>
            <a:ext cx="120650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For long distance communication, we need to either: </a:t>
            </a:r>
          </a:p>
          <a:p>
            <a:pPr marL="742950" lvl="1" indent="-285750">
              <a:buFont typeface="Arial" panose="020B0604020202020204" pitchFamily="34" charset="0"/>
              <a:buChar char="•"/>
            </a:pPr>
            <a:r>
              <a:rPr lang="en-US" sz="2400" dirty="0"/>
              <a:t>Use </a:t>
            </a:r>
            <a:r>
              <a:rPr lang="en-US" sz="2400" dirty="0" err="1"/>
              <a:t>repeatered</a:t>
            </a:r>
            <a:r>
              <a:rPr lang="en-US" sz="2400" dirty="0"/>
              <a:t> and pipelined link designs that need active interposer, which is expensive. </a:t>
            </a:r>
          </a:p>
          <a:p>
            <a:pPr marL="742950" lvl="1" indent="-285750">
              <a:buFont typeface="Arial" panose="020B0604020202020204" pitchFamily="34" charset="0"/>
              <a:buChar char="•"/>
            </a:pPr>
            <a:r>
              <a:rPr lang="en-US" sz="2400" dirty="0"/>
              <a:t>Sacrifice latency and signal integrity with passive interposer to reduce cost. </a:t>
            </a:r>
          </a:p>
          <a:p>
            <a:pPr lvl="1"/>
            <a:r>
              <a:rPr lang="en-US" sz="2400" dirty="0"/>
              <a:t>    [</a:t>
            </a:r>
            <a:r>
              <a:rPr lang="en-US" sz="2400" dirty="0" err="1"/>
              <a:t>Radojcic</a:t>
            </a:r>
            <a:r>
              <a:rPr lang="en-US" sz="2400" dirty="0"/>
              <a:t>, Springer’17]</a:t>
            </a:r>
          </a:p>
        </p:txBody>
      </p:sp>
      <p:sp>
        <p:nvSpPr>
          <p:cNvPr id="25" name="TextBox 24">
            <a:extLst>
              <a:ext uri="{FF2B5EF4-FFF2-40B4-BE49-F238E27FC236}">
                <a16:creationId xmlns:a16="http://schemas.microsoft.com/office/drawing/2014/main" id="{21A58257-6361-374B-A32A-D57492A23710}"/>
              </a:ext>
            </a:extLst>
          </p:cNvPr>
          <p:cNvSpPr txBox="1"/>
          <p:nvPr/>
        </p:nvSpPr>
        <p:spPr>
          <a:xfrm>
            <a:off x="2946108" y="4329629"/>
            <a:ext cx="8822266" cy="338554"/>
          </a:xfrm>
          <a:prstGeom prst="rect">
            <a:avLst/>
          </a:prstGeom>
          <a:noFill/>
        </p:spPr>
        <p:txBody>
          <a:bodyPr wrap="square" rtlCol="0">
            <a:spAutoFit/>
          </a:bodyPr>
          <a:lstStyle/>
          <a:p>
            <a:r>
              <a:rPr lang="en-US" sz="1600" dirty="0"/>
              <a:t>Passive interposer link options with 1 as the proposed method for pipelining.</a:t>
            </a:r>
          </a:p>
        </p:txBody>
      </p:sp>
      <p:sp>
        <p:nvSpPr>
          <p:cNvPr id="3" name="Footer Placeholder 2">
            <a:extLst>
              <a:ext uri="{FF2B5EF4-FFF2-40B4-BE49-F238E27FC236}">
                <a16:creationId xmlns:a16="http://schemas.microsoft.com/office/drawing/2014/main" id="{DD50E63E-B395-334E-BA8E-CB0E6D206DBD}"/>
              </a:ext>
            </a:extLst>
          </p:cNvPr>
          <p:cNvSpPr>
            <a:spLocks noGrp="1"/>
          </p:cNvSpPr>
          <p:nvPr>
            <p:ph type="ftr" sz="quarter" idx="11"/>
          </p:nvPr>
        </p:nvSpPr>
        <p:spPr/>
        <p:txBody>
          <a:bodyPr/>
          <a:lstStyle/>
          <a:p>
            <a:r>
              <a:rPr lang="en-US" dirty="0"/>
              <a:t>BU-UCSD</a:t>
            </a:r>
          </a:p>
        </p:txBody>
      </p:sp>
      <p:sp>
        <p:nvSpPr>
          <p:cNvPr id="6" name="Date Placeholder 5">
            <a:extLst>
              <a:ext uri="{FF2B5EF4-FFF2-40B4-BE49-F238E27FC236}">
                <a16:creationId xmlns:a16="http://schemas.microsoft.com/office/drawing/2014/main" id="{004FE452-27CF-104C-926A-DD63CA2E6A84}"/>
              </a:ext>
            </a:extLst>
          </p:cNvPr>
          <p:cNvSpPr>
            <a:spLocks noGrp="1"/>
          </p:cNvSpPr>
          <p:nvPr>
            <p:ph type="dt" sz="half" idx="10"/>
          </p:nvPr>
        </p:nvSpPr>
        <p:spPr/>
        <p:txBody>
          <a:bodyPr/>
          <a:lstStyle/>
          <a:p>
            <a:r>
              <a:rPr lang="en-US"/>
              <a:t>ICCAD 2018</a:t>
            </a:r>
            <a:endParaRPr lang="en-US" dirty="0"/>
          </a:p>
        </p:txBody>
      </p:sp>
      <p:sp>
        <p:nvSpPr>
          <p:cNvPr id="7" name="Slide Number Placeholder 6">
            <a:extLst>
              <a:ext uri="{FF2B5EF4-FFF2-40B4-BE49-F238E27FC236}">
                <a16:creationId xmlns:a16="http://schemas.microsoft.com/office/drawing/2014/main" id="{8DF56DAF-13F2-C044-A372-7B888397EB8E}"/>
              </a:ext>
            </a:extLst>
          </p:cNvPr>
          <p:cNvSpPr>
            <a:spLocks noGrp="1"/>
          </p:cNvSpPr>
          <p:nvPr>
            <p:ph type="sldNum" sz="quarter" idx="12"/>
          </p:nvPr>
        </p:nvSpPr>
        <p:spPr/>
        <p:txBody>
          <a:bodyPr/>
          <a:lstStyle/>
          <a:p>
            <a:fld id="{6E678249-F36F-6042-9F33-F3DDBCE64B42}" type="slidenum">
              <a:rPr lang="en-US" smtClean="0"/>
              <a:t>16</a:t>
            </a:fld>
            <a:endParaRPr lang="en-US"/>
          </a:p>
        </p:txBody>
      </p:sp>
      <p:pic>
        <p:nvPicPr>
          <p:cNvPr id="13" name="Picture 12">
            <a:extLst>
              <a:ext uri="{FF2B5EF4-FFF2-40B4-BE49-F238E27FC236}">
                <a16:creationId xmlns:a16="http://schemas.microsoft.com/office/drawing/2014/main" id="{2531EABA-0F79-FD4C-BD1E-675980876868}"/>
              </a:ext>
            </a:extLst>
          </p:cNvPr>
          <p:cNvPicPr>
            <a:picLocks noChangeAspect="1"/>
          </p:cNvPicPr>
          <p:nvPr/>
        </p:nvPicPr>
        <p:blipFill>
          <a:blip r:embed="rId2"/>
          <a:stretch>
            <a:fillRect/>
          </a:stretch>
        </p:blipFill>
        <p:spPr>
          <a:xfrm>
            <a:off x="1018609" y="1579850"/>
            <a:ext cx="9190179" cy="2669207"/>
          </a:xfrm>
          <a:prstGeom prst="rect">
            <a:avLst/>
          </a:prstGeom>
        </p:spPr>
      </p:pic>
    </p:spTree>
    <p:extLst>
      <p:ext uri="{BB962C8B-B14F-4D97-AF65-F5344CB8AC3E}">
        <p14:creationId xmlns:p14="http://schemas.microsoft.com/office/powerpoint/2010/main" val="2497180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C1C21F-21C9-8846-A3DD-A0F4A752CE3F}"/>
              </a:ext>
            </a:extLst>
          </p:cNvPr>
          <p:cNvSpPr/>
          <p:nvPr/>
        </p:nvSpPr>
        <p:spPr>
          <a:xfrm>
            <a:off x="0" y="-44305"/>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127000" y="1"/>
            <a:ext cx="11353800" cy="1504422"/>
          </a:xfrm>
        </p:spPr>
        <p:txBody>
          <a:bodyPr/>
          <a:lstStyle/>
          <a:p>
            <a:r>
              <a:rPr lang="en-US" b="1" dirty="0">
                <a:solidFill>
                  <a:schemeClr val="bg1"/>
                </a:solidFill>
                <a:latin typeface="+mn-lt"/>
              </a:rPr>
              <a:t>“Gas Station” Links</a:t>
            </a:r>
          </a:p>
        </p:txBody>
      </p:sp>
      <p:sp>
        <p:nvSpPr>
          <p:cNvPr id="24" name="TextBox 23">
            <a:extLst>
              <a:ext uri="{FF2B5EF4-FFF2-40B4-BE49-F238E27FC236}">
                <a16:creationId xmlns:a16="http://schemas.microsoft.com/office/drawing/2014/main" id="{D9282840-3427-7E42-A5DC-491A0619B53F}"/>
              </a:ext>
            </a:extLst>
          </p:cNvPr>
          <p:cNvSpPr txBox="1"/>
          <p:nvPr/>
        </p:nvSpPr>
        <p:spPr>
          <a:xfrm>
            <a:off x="127000" y="4048026"/>
            <a:ext cx="11641374"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“Gas station” link: </a:t>
            </a:r>
          </a:p>
          <a:p>
            <a:pPr marL="742950" lvl="1" indent="-285750">
              <a:buFont typeface="Arial" panose="020B0604020202020204" pitchFamily="34" charset="0"/>
              <a:buChar char="•"/>
            </a:pPr>
            <a:r>
              <a:rPr lang="en-US" sz="2400" dirty="0"/>
              <a:t>Allows signals to get recharged in intermediate chiplets and enables pipelining.</a:t>
            </a:r>
          </a:p>
          <a:p>
            <a:pPr marL="742950" lvl="1" indent="-285750">
              <a:buFont typeface="Arial" panose="020B0604020202020204" pitchFamily="34" charset="0"/>
              <a:buChar char="•"/>
            </a:pPr>
            <a:r>
              <a:rPr lang="en-US" sz="2400" dirty="0"/>
              <a:t>Achieves low-latency reliable communication.</a:t>
            </a:r>
          </a:p>
          <a:p>
            <a:pPr marL="742950" lvl="1" indent="-285750">
              <a:buFont typeface="Arial" panose="020B0604020202020204" pitchFamily="34" charset="0"/>
              <a:buChar char="•"/>
            </a:pPr>
            <a:r>
              <a:rPr lang="en-US" sz="2400" dirty="0"/>
              <a:t>Enables us to use passive interposer.</a:t>
            </a:r>
          </a:p>
        </p:txBody>
      </p:sp>
      <p:sp>
        <p:nvSpPr>
          <p:cNvPr id="3" name="Footer Placeholder 2">
            <a:extLst>
              <a:ext uri="{FF2B5EF4-FFF2-40B4-BE49-F238E27FC236}">
                <a16:creationId xmlns:a16="http://schemas.microsoft.com/office/drawing/2014/main" id="{DD50E63E-B395-334E-BA8E-CB0E6D206DBD}"/>
              </a:ext>
            </a:extLst>
          </p:cNvPr>
          <p:cNvSpPr>
            <a:spLocks noGrp="1"/>
          </p:cNvSpPr>
          <p:nvPr>
            <p:ph type="ftr" sz="quarter" idx="11"/>
          </p:nvPr>
        </p:nvSpPr>
        <p:spPr/>
        <p:txBody>
          <a:bodyPr/>
          <a:lstStyle/>
          <a:p>
            <a:r>
              <a:rPr lang="en-US" dirty="0"/>
              <a:t>BU-UCSD</a:t>
            </a:r>
          </a:p>
        </p:txBody>
      </p:sp>
      <p:sp>
        <p:nvSpPr>
          <p:cNvPr id="6" name="Date Placeholder 5">
            <a:extLst>
              <a:ext uri="{FF2B5EF4-FFF2-40B4-BE49-F238E27FC236}">
                <a16:creationId xmlns:a16="http://schemas.microsoft.com/office/drawing/2014/main" id="{004FE452-27CF-104C-926A-DD63CA2E6A84}"/>
              </a:ext>
            </a:extLst>
          </p:cNvPr>
          <p:cNvSpPr>
            <a:spLocks noGrp="1"/>
          </p:cNvSpPr>
          <p:nvPr>
            <p:ph type="dt" sz="half" idx="10"/>
          </p:nvPr>
        </p:nvSpPr>
        <p:spPr/>
        <p:txBody>
          <a:bodyPr/>
          <a:lstStyle/>
          <a:p>
            <a:r>
              <a:rPr lang="en-US"/>
              <a:t>ICCAD 2018</a:t>
            </a:r>
            <a:endParaRPr lang="en-US" dirty="0"/>
          </a:p>
        </p:txBody>
      </p:sp>
      <p:sp>
        <p:nvSpPr>
          <p:cNvPr id="7" name="Slide Number Placeholder 6">
            <a:extLst>
              <a:ext uri="{FF2B5EF4-FFF2-40B4-BE49-F238E27FC236}">
                <a16:creationId xmlns:a16="http://schemas.microsoft.com/office/drawing/2014/main" id="{8DF56DAF-13F2-C044-A372-7B888397EB8E}"/>
              </a:ext>
            </a:extLst>
          </p:cNvPr>
          <p:cNvSpPr>
            <a:spLocks noGrp="1"/>
          </p:cNvSpPr>
          <p:nvPr>
            <p:ph type="sldNum" sz="quarter" idx="12"/>
          </p:nvPr>
        </p:nvSpPr>
        <p:spPr/>
        <p:txBody>
          <a:bodyPr/>
          <a:lstStyle/>
          <a:p>
            <a:fld id="{6E678249-F36F-6042-9F33-F3DDBCE64B42}" type="slidenum">
              <a:rPr lang="en-US" smtClean="0"/>
              <a:t>17</a:t>
            </a:fld>
            <a:endParaRPr lang="en-US"/>
          </a:p>
        </p:txBody>
      </p:sp>
      <p:sp>
        <p:nvSpPr>
          <p:cNvPr id="14" name="TextBox 13">
            <a:extLst>
              <a:ext uri="{FF2B5EF4-FFF2-40B4-BE49-F238E27FC236}">
                <a16:creationId xmlns:a16="http://schemas.microsoft.com/office/drawing/2014/main" id="{63A7B0F8-78C7-4A4F-897C-F18DC275691E}"/>
              </a:ext>
            </a:extLst>
          </p:cNvPr>
          <p:cNvSpPr txBox="1"/>
          <p:nvPr/>
        </p:nvSpPr>
        <p:spPr>
          <a:xfrm>
            <a:off x="4682836" y="3540838"/>
            <a:ext cx="5036127" cy="369332"/>
          </a:xfrm>
          <a:prstGeom prst="rect">
            <a:avLst/>
          </a:prstGeom>
          <a:noFill/>
        </p:spPr>
        <p:txBody>
          <a:bodyPr wrap="square" rtlCol="0">
            <a:spAutoFit/>
          </a:bodyPr>
          <a:lstStyle/>
          <a:p>
            <a:r>
              <a:rPr lang="en-US" dirty="0"/>
              <a:t>RC model for “gas station” link.</a:t>
            </a:r>
          </a:p>
        </p:txBody>
      </p:sp>
      <p:grpSp>
        <p:nvGrpSpPr>
          <p:cNvPr id="12" name="Group 11">
            <a:extLst>
              <a:ext uri="{FF2B5EF4-FFF2-40B4-BE49-F238E27FC236}">
                <a16:creationId xmlns:a16="http://schemas.microsoft.com/office/drawing/2014/main" id="{38999210-AF2F-C94D-A8C7-C3F429AD1D4F}"/>
              </a:ext>
            </a:extLst>
          </p:cNvPr>
          <p:cNvGrpSpPr/>
          <p:nvPr/>
        </p:nvGrpSpPr>
        <p:grpSpPr>
          <a:xfrm>
            <a:off x="847737" y="2239813"/>
            <a:ext cx="691699" cy="904541"/>
            <a:chOff x="1048512" y="4574847"/>
            <a:chExt cx="691699" cy="904541"/>
          </a:xfrm>
        </p:grpSpPr>
        <p:grpSp>
          <p:nvGrpSpPr>
            <p:cNvPr id="13" name="Group 12">
              <a:extLst>
                <a:ext uri="{FF2B5EF4-FFF2-40B4-BE49-F238E27FC236}">
                  <a16:creationId xmlns:a16="http://schemas.microsoft.com/office/drawing/2014/main" id="{86204B16-19AC-4343-8BB3-22B8ECB85CE0}"/>
                </a:ext>
              </a:extLst>
            </p:cNvPr>
            <p:cNvGrpSpPr/>
            <p:nvPr/>
          </p:nvGrpSpPr>
          <p:grpSpPr>
            <a:xfrm>
              <a:off x="1048512" y="4574847"/>
              <a:ext cx="451104" cy="904541"/>
              <a:chOff x="1048512" y="4574847"/>
              <a:chExt cx="451104" cy="904541"/>
            </a:xfrm>
          </p:grpSpPr>
          <p:sp>
            <p:nvSpPr>
              <p:cNvPr id="16" name="Rectangle 15">
                <a:extLst>
                  <a:ext uri="{FF2B5EF4-FFF2-40B4-BE49-F238E27FC236}">
                    <a16:creationId xmlns:a16="http://schemas.microsoft.com/office/drawing/2014/main" id="{84BCFAB3-D2F3-EB42-A5C3-8BB3054B61CA}"/>
                  </a:ext>
                </a:extLst>
              </p:cNvPr>
              <p:cNvSpPr/>
              <p:nvPr/>
            </p:nvSpPr>
            <p:spPr>
              <a:xfrm>
                <a:off x="1048512" y="4574847"/>
                <a:ext cx="451104" cy="9045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BD49049-8D54-EA42-BEAE-E13214749E88}"/>
                  </a:ext>
                </a:extLst>
              </p:cNvPr>
              <p:cNvCxnSpPr>
                <a:cxnSpLocks/>
              </p:cNvCxnSpPr>
              <p:nvPr/>
            </p:nvCxnSpPr>
            <p:spPr>
              <a:xfrm flipV="1">
                <a:off x="1048512" y="5175411"/>
                <a:ext cx="225552" cy="3039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481EA1A-046A-F34E-B8AC-70997841688A}"/>
                  </a:ext>
                </a:extLst>
              </p:cNvPr>
              <p:cNvCxnSpPr>
                <a:cxnSpLocks/>
              </p:cNvCxnSpPr>
              <p:nvPr/>
            </p:nvCxnSpPr>
            <p:spPr>
              <a:xfrm>
                <a:off x="1274064" y="5175411"/>
                <a:ext cx="225552" cy="30397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F5DE552B-AD2E-6F4A-B906-61EFFC921763}"/>
                </a:ext>
              </a:extLst>
            </p:cNvPr>
            <p:cNvSpPr txBox="1"/>
            <p:nvPr/>
          </p:nvSpPr>
          <p:spPr>
            <a:xfrm>
              <a:off x="1107407" y="4673847"/>
              <a:ext cx="632804" cy="369332"/>
            </a:xfrm>
            <a:prstGeom prst="rect">
              <a:avLst/>
            </a:prstGeom>
            <a:noFill/>
          </p:spPr>
          <p:txBody>
            <a:bodyPr wrap="square" rtlCol="0">
              <a:spAutoFit/>
            </a:bodyPr>
            <a:lstStyle/>
            <a:p>
              <a:r>
                <a:rPr lang="en-US" dirty="0"/>
                <a:t>FF</a:t>
              </a:r>
            </a:p>
          </p:txBody>
        </p:sp>
      </p:grpSp>
      <p:grpSp>
        <p:nvGrpSpPr>
          <p:cNvPr id="19" name="Group 18">
            <a:extLst>
              <a:ext uri="{FF2B5EF4-FFF2-40B4-BE49-F238E27FC236}">
                <a16:creationId xmlns:a16="http://schemas.microsoft.com/office/drawing/2014/main" id="{F40A5ACF-42C6-B347-90F0-37F124F7E124}"/>
              </a:ext>
            </a:extLst>
          </p:cNvPr>
          <p:cNvGrpSpPr/>
          <p:nvPr/>
        </p:nvGrpSpPr>
        <p:grpSpPr>
          <a:xfrm>
            <a:off x="1298751" y="2473688"/>
            <a:ext cx="418536" cy="235424"/>
            <a:chOff x="1838632" y="4845336"/>
            <a:chExt cx="653617" cy="324867"/>
          </a:xfrm>
        </p:grpSpPr>
        <p:cxnSp>
          <p:nvCxnSpPr>
            <p:cNvPr id="20" name="Straight Connector 19">
              <a:extLst>
                <a:ext uri="{FF2B5EF4-FFF2-40B4-BE49-F238E27FC236}">
                  <a16:creationId xmlns:a16="http://schemas.microsoft.com/office/drawing/2014/main" id="{094339A9-407C-6A49-BD3E-699393FA8D6A}"/>
                </a:ext>
              </a:extLst>
            </p:cNvPr>
            <p:cNvCxnSpPr/>
            <p:nvPr/>
          </p:nvCxnSpPr>
          <p:spPr>
            <a:xfrm>
              <a:off x="1838632" y="5027117"/>
              <a:ext cx="15731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51F63BF-C927-8544-9A78-CCACA61BD1FA}"/>
                </a:ext>
              </a:extLst>
            </p:cNvPr>
            <p:cNvCxnSpPr>
              <a:cxnSpLocks/>
            </p:cNvCxnSpPr>
            <p:nvPr/>
          </p:nvCxnSpPr>
          <p:spPr>
            <a:xfrm flipV="1">
              <a:off x="1986509" y="4845336"/>
              <a:ext cx="103020" cy="1817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FE03F81-EB51-1146-8A7C-23E5CE6A10C8}"/>
                </a:ext>
              </a:extLst>
            </p:cNvPr>
            <p:cNvCxnSpPr>
              <a:cxnSpLocks/>
            </p:cNvCxnSpPr>
            <p:nvPr/>
          </p:nvCxnSpPr>
          <p:spPr>
            <a:xfrm>
              <a:off x="2089529" y="4858513"/>
              <a:ext cx="147877" cy="2928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2E8C0BC-DEF1-CF4D-BC22-3A572D1C9DA0}"/>
                </a:ext>
              </a:extLst>
            </p:cNvPr>
            <p:cNvCxnSpPr>
              <a:cxnSpLocks/>
            </p:cNvCxnSpPr>
            <p:nvPr/>
          </p:nvCxnSpPr>
          <p:spPr>
            <a:xfrm flipV="1">
              <a:off x="2237406" y="4858513"/>
              <a:ext cx="156422" cy="3116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F841F7C-90DF-FC44-BF78-B04154E7E4BA}"/>
                </a:ext>
              </a:extLst>
            </p:cNvPr>
            <p:cNvCxnSpPr>
              <a:cxnSpLocks/>
            </p:cNvCxnSpPr>
            <p:nvPr/>
          </p:nvCxnSpPr>
          <p:spPr>
            <a:xfrm>
              <a:off x="2393828" y="4858513"/>
              <a:ext cx="98421" cy="179218"/>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E200B9A8-E061-FA44-8C34-342B5AB3B7D1}"/>
              </a:ext>
            </a:extLst>
          </p:cNvPr>
          <p:cNvGrpSpPr/>
          <p:nvPr/>
        </p:nvGrpSpPr>
        <p:grpSpPr>
          <a:xfrm>
            <a:off x="5479126" y="2160027"/>
            <a:ext cx="691699" cy="904541"/>
            <a:chOff x="1048512" y="4574847"/>
            <a:chExt cx="691699" cy="904541"/>
          </a:xfrm>
        </p:grpSpPr>
        <p:grpSp>
          <p:nvGrpSpPr>
            <p:cNvPr id="27" name="Group 26">
              <a:extLst>
                <a:ext uri="{FF2B5EF4-FFF2-40B4-BE49-F238E27FC236}">
                  <a16:creationId xmlns:a16="http://schemas.microsoft.com/office/drawing/2014/main" id="{2A579F1E-E316-C74B-B8EC-A79626868A86}"/>
                </a:ext>
              </a:extLst>
            </p:cNvPr>
            <p:cNvGrpSpPr/>
            <p:nvPr/>
          </p:nvGrpSpPr>
          <p:grpSpPr>
            <a:xfrm>
              <a:off x="1048512" y="4574847"/>
              <a:ext cx="451104" cy="904541"/>
              <a:chOff x="1048512" y="4574847"/>
              <a:chExt cx="451104" cy="904541"/>
            </a:xfrm>
          </p:grpSpPr>
          <p:sp>
            <p:nvSpPr>
              <p:cNvPr id="29" name="Rectangle 28">
                <a:extLst>
                  <a:ext uri="{FF2B5EF4-FFF2-40B4-BE49-F238E27FC236}">
                    <a16:creationId xmlns:a16="http://schemas.microsoft.com/office/drawing/2014/main" id="{38C02239-73C2-DC46-A47F-F25149D3900F}"/>
                  </a:ext>
                </a:extLst>
              </p:cNvPr>
              <p:cNvSpPr/>
              <p:nvPr/>
            </p:nvSpPr>
            <p:spPr>
              <a:xfrm>
                <a:off x="1048512" y="4574847"/>
                <a:ext cx="451104" cy="9045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9CAE6651-9367-2F49-A58F-AB4D1EC0B976}"/>
                  </a:ext>
                </a:extLst>
              </p:cNvPr>
              <p:cNvCxnSpPr>
                <a:cxnSpLocks/>
              </p:cNvCxnSpPr>
              <p:nvPr/>
            </p:nvCxnSpPr>
            <p:spPr>
              <a:xfrm flipV="1">
                <a:off x="1048512" y="5175411"/>
                <a:ext cx="225552" cy="3039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AF73C8B-F05E-944C-A22B-17763F0B7542}"/>
                  </a:ext>
                </a:extLst>
              </p:cNvPr>
              <p:cNvCxnSpPr>
                <a:cxnSpLocks/>
              </p:cNvCxnSpPr>
              <p:nvPr/>
            </p:nvCxnSpPr>
            <p:spPr>
              <a:xfrm>
                <a:off x="1274064" y="5175411"/>
                <a:ext cx="225552" cy="303977"/>
              </a:xfrm>
              <a:prstGeom prst="line">
                <a:avLst/>
              </a:prstGeom>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71729C02-0B51-0446-82AD-1CB5E5FFD3F5}"/>
                </a:ext>
              </a:extLst>
            </p:cNvPr>
            <p:cNvSpPr txBox="1"/>
            <p:nvPr/>
          </p:nvSpPr>
          <p:spPr>
            <a:xfrm>
              <a:off x="1107407" y="4673847"/>
              <a:ext cx="632804" cy="369332"/>
            </a:xfrm>
            <a:prstGeom prst="rect">
              <a:avLst/>
            </a:prstGeom>
            <a:noFill/>
          </p:spPr>
          <p:txBody>
            <a:bodyPr wrap="square" rtlCol="0">
              <a:spAutoFit/>
            </a:bodyPr>
            <a:lstStyle/>
            <a:p>
              <a:r>
                <a:rPr lang="en-US" dirty="0"/>
                <a:t>FF</a:t>
              </a:r>
            </a:p>
          </p:txBody>
        </p:sp>
      </p:grpSp>
      <p:grpSp>
        <p:nvGrpSpPr>
          <p:cNvPr id="38" name="Group 37">
            <a:extLst>
              <a:ext uri="{FF2B5EF4-FFF2-40B4-BE49-F238E27FC236}">
                <a16:creationId xmlns:a16="http://schemas.microsoft.com/office/drawing/2014/main" id="{5A09227A-915E-A84A-8C92-1B029FD755FB}"/>
              </a:ext>
            </a:extLst>
          </p:cNvPr>
          <p:cNvGrpSpPr/>
          <p:nvPr/>
        </p:nvGrpSpPr>
        <p:grpSpPr>
          <a:xfrm>
            <a:off x="1597748" y="2603149"/>
            <a:ext cx="227371" cy="544724"/>
            <a:chOff x="2633197" y="4948122"/>
            <a:chExt cx="330009" cy="690865"/>
          </a:xfrm>
        </p:grpSpPr>
        <p:cxnSp>
          <p:nvCxnSpPr>
            <p:cNvPr id="39" name="Straight Connector 38">
              <a:extLst>
                <a:ext uri="{FF2B5EF4-FFF2-40B4-BE49-F238E27FC236}">
                  <a16:creationId xmlns:a16="http://schemas.microsoft.com/office/drawing/2014/main" id="{B52E9CE6-4FBF-0845-8650-A15CC37A4ADF}"/>
                </a:ext>
              </a:extLst>
            </p:cNvPr>
            <p:cNvCxnSpPr/>
            <p:nvPr/>
          </p:nvCxnSpPr>
          <p:spPr>
            <a:xfrm>
              <a:off x="2818827" y="4948122"/>
              <a:ext cx="0" cy="222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E919AB9-AB3A-6F4D-B993-6B19DEE90BB0}"/>
                </a:ext>
              </a:extLst>
            </p:cNvPr>
            <p:cNvCxnSpPr/>
            <p:nvPr/>
          </p:nvCxnSpPr>
          <p:spPr>
            <a:xfrm>
              <a:off x="2633197" y="5170203"/>
              <a:ext cx="3300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E4D7AF3-68AF-014D-BFDC-D61085F8CB51}"/>
                </a:ext>
              </a:extLst>
            </p:cNvPr>
            <p:cNvCxnSpPr/>
            <p:nvPr/>
          </p:nvCxnSpPr>
          <p:spPr>
            <a:xfrm>
              <a:off x="2640072" y="5327399"/>
              <a:ext cx="3231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51B089C-05BE-2545-8976-A319867CB3A8}"/>
                </a:ext>
              </a:extLst>
            </p:cNvPr>
            <p:cNvCxnSpPr>
              <a:cxnSpLocks/>
            </p:cNvCxnSpPr>
            <p:nvPr/>
          </p:nvCxnSpPr>
          <p:spPr>
            <a:xfrm>
              <a:off x="2818827" y="5327399"/>
              <a:ext cx="0" cy="15198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3" name="Triangle 42">
              <a:extLst>
                <a:ext uri="{FF2B5EF4-FFF2-40B4-BE49-F238E27FC236}">
                  <a16:creationId xmlns:a16="http://schemas.microsoft.com/office/drawing/2014/main" id="{7EC6C66E-086F-8348-933C-F74F4BB77D50}"/>
                </a:ext>
              </a:extLst>
            </p:cNvPr>
            <p:cNvSpPr/>
            <p:nvPr/>
          </p:nvSpPr>
          <p:spPr>
            <a:xfrm rot="10800000">
              <a:off x="2691636" y="5479388"/>
              <a:ext cx="254382" cy="159599"/>
            </a:xfrm>
            <a:prstGeom prst="triangl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A160AD52-86A1-CE4E-A9A0-B01CF3B98998}"/>
              </a:ext>
            </a:extLst>
          </p:cNvPr>
          <p:cNvGrpSpPr/>
          <p:nvPr/>
        </p:nvGrpSpPr>
        <p:grpSpPr>
          <a:xfrm>
            <a:off x="1930806" y="2593801"/>
            <a:ext cx="227371" cy="544724"/>
            <a:chOff x="2633197" y="4948122"/>
            <a:chExt cx="330009" cy="690865"/>
          </a:xfrm>
        </p:grpSpPr>
        <p:cxnSp>
          <p:nvCxnSpPr>
            <p:cNvPr id="45" name="Straight Connector 44">
              <a:extLst>
                <a:ext uri="{FF2B5EF4-FFF2-40B4-BE49-F238E27FC236}">
                  <a16:creationId xmlns:a16="http://schemas.microsoft.com/office/drawing/2014/main" id="{A6EB03F3-88F5-8A41-B983-A8F402C97162}"/>
                </a:ext>
              </a:extLst>
            </p:cNvPr>
            <p:cNvCxnSpPr/>
            <p:nvPr/>
          </p:nvCxnSpPr>
          <p:spPr>
            <a:xfrm>
              <a:off x="2818827" y="4948122"/>
              <a:ext cx="0" cy="222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91A845D-EF9F-764D-B342-8F1CC320DC17}"/>
                </a:ext>
              </a:extLst>
            </p:cNvPr>
            <p:cNvCxnSpPr/>
            <p:nvPr/>
          </p:nvCxnSpPr>
          <p:spPr>
            <a:xfrm>
              <a:off x="2633197" y="5170203"/>
              <a:ext cx="3300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D7D3BA1-470C-1C49-91C8-CE5D32294D2A}"/>
                </a:ext>
              </a:extLst>
            </p:cNvPr>
            <p:cNvCxnSpPr/>
            <p:nvPr/>
          </p:nvCxnSpPr>
          <p:spPr>
            <a:xfrm>
              <a:off x="2640072" y="5327399"/>
              <a:ext cx="3231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1AE4209-B703-8F4C-82CA-E1CE9277DFCB}"/>
                </a:ext>
              </a:extLst>
            </p:cNvPr>
            <p:cNvCxnSpPr>
              <a:cxnSpLocks/>
            </p:cNvCxnSpPr>
            <p:nvPr/>
          </p:nvCxnSpPr>
          <p:spPr>
            <a:xfrm>
              <a:off x="2818827" y="5327399"/>
              <a:ext cx="0" cy="15198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9" name="Triangle 48">
              <a:extLst>
                <a:ext uri="{FF2B5EF4-FFF2-40B4-BE49-F238E27FC236}">
                  <a16:creationId xmlns:a16="http://schemas.microsoft.com/office/drawing/2014/main" id="{44134C18-610D-7D41-9905-9A05F9CE108C}"/>
                </a:ext>
              </a:extLst>
            </p:cNvPr>
            <p:cNvSpPr/>
            <p:nvPr/>
          </p:nvSpPr>
          <p:spPr>
            <a:xfrm rot="10800000">
              <a:off x="2691636" y="5479388"/>
              <a:ext cx="254382" cy="159599"/>
            </a:xfrm>
            <a:prstGeom prst="triangl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D667F8B0-90AB-1C48-8656-5689D8D43F73}"/>
              </a:ext>
            </a:extLst>
          </p:cNvPr>
          <p:cNvGrpSpPr/>
          <p:nvPr/>
        </p:nvGrpSpPr>
        <p:grpSpPr>
          <a:xfrm>
            <a:off x="2533655" y="2610896"/>
            <a:ext cx="227371" cy="544724"/>
            <a:chOff x="2633197" y="4948122"/>
            <a:chExt cx="330009" cy="690865"/>
          </a:xfrm>
        </p:grpSpPr>
        <p:cxnSp>
          <p:nvCxnSpPr>
            <p:cNvPr id="51" name="Straight Connector 50">
              <a:extLst>
                <a:ext uri="{FF2B5EF4-FFF2-40B4-BE49-F238E27FC236}">
                  <a16:creationId xmlns:a16="http://schemas.microsoft.com/office/drawing/2014/main" id="{F40E3DAD-FAEF-ED4F-AA92-3D06B8063035}"/>
                </a:ext>
              </a:extLst>
            </p:cNvPr>
            <p:cNvCxnSpPr/>
            <p:nvPr/>
          </p:nvCxnSpPr>
          <p:spPr>
            <a:xfrm>
              <a:off x="2818827" y="4948122"/>
              <a:ext cx="0" cy="222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9F89312-FBD2-2E41-A2B8-69068D5AD73F}"/>
                </a:ext>
              </a:extLst>
            </p:cNvPr>
            <p:cNvCxnSpPr/>
            <p:nvPr/>
          </p:nvCxnSpPr>
          <p:spPr>
            <a:xfrm>
              <a:off x="2633197" y="5170203"/>
              <a:ext cx="3300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FA7BFE2-DA83-A946-9D2F-0B78A7FB18A4}"/>
                </a:ext>
              </a:extLst>
            </p:cNvPr>
            <p:cNvCxnSpPr/>
            <p:nvPr/>
          </p:nvCxnSpPr>
          <p:spPr>
            <a:xfrm>
              <a:off x="2640072" y="5327399"/>
              <a:ext cx="3231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003DFBA-6FAD-A34B-ACDF-6B61AD3C0B3D}"/>
                </a:ext>
              </a:extLst>
            </p:cNvPr>
            <p:cNvCxnSpPr>
              <a:cxnSpLocks/>
            </p:cNvCxnSpPr>
            <p:nvPr/>
          </p:nvCxnSpPr>
          <p:spPr>
            <a:xfrm>
              <a:off x="2818827" y="5327399"/>
              <a:ext cx="0" cy="15198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5" name="Triangle 54">
              <a:extLst>
                <a:ext uri="{FF2B5EF4-FFF2-40B4-BE49-F238E27FC236}">
                  <a16:creationId xmlns:a16="http://schemas.microsoft.com/office/drawing/2014/main" id="{EA9B5334-4669-384C-B01F-E8E8310EA850}"/>
                </a:ext>
              </a:extLst>
            </p:cNvPr>
            <p:cNvSpPr/>
            <p:nvPr/>
          </p:nvSpPr>
          <p:spPr>
            <a:xfrm rot="10800000">
              <a:off x="2691636" y="5479388"/>
              <a:ext cx="254382" cy="159599"/>
            </a:xfrm>
            <a:prstGeom prst="triangl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56C5A457-61C1-9F4B-8D97-24E7B6F22C5B}"/>
              </a:ext>
            </a:extLst>
          </p:cNvPr>
          <p:cNvGrpSpPr/>
          <p:nvPr/>
        </p:nvGrpSpPr>
        <p:grpSpPr>
          <a:xfrm>
            <a:off x="2693199" y="2454176"/>
            <a:ext cx="418536" cy="235424"/>
            <a:chOff x="1838632" y="4845336"/>
            <a:chExt cx="653617" cy="324867"/>
          </a:xfrm>
        </p:grpSpPr>
        <p:cxnSp>
          <p:nvCxnSpPr>
            <p:cNvPr id="57" name="Straight Connector 56">
              <a:extLst>
                <a:ext uri="{FF2B5EF4-FFF2-40B4-BE49-F238E27FC236}">
                  <a16:creationId xmlns:a16="http://schemas.microsoft.com/office/drawing/2014/main" id="{0572BA48-E492-9740-BA44-B00B1E0E2E5A}"/>
                </a:ext>
              </a:extLst>
            </p:cNvPr>
            <p:cNvCxnSpPr/>
            <p:nvPr/>
          </p:nvCxnSpPr>
          <p:spPr>
            <a:xfrm>
              <a:off x="1838632" y="5027117"/>
              <a:ext cx="15731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4EB399B-0B50-7446-956D-1F579E51F974}"/>
                </a:ext>
              </a:extLst>
            </p:cNvPr>
            <p:cNvCxnSpPr>
              <a:cxnSpLocks/>
            </p:cNvCxnSpPr>
            <p:nvPr/>
          </p:nvCxnSpPr>
          <p:spPr>
            <a:xfrm flipV="1">
              <a:off x="1986509" y="4845336"/>
              <a:ext cx="103020" cy="1817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0288FE8-270D-F941-BC91-2528BA52E546}"/>
                </a:ext>
              </a:extLst>
            </p:cNvPr>
            <p:cNvCxnSpPr>
              <a:cxnSpLocks/>
            </p:cNvCxnSpPr>
            <p:nvPr/>
          </p:nvCxnSpPr>
          <p:spPr>
            <a:xfrm>
              <a:off x="2089529" y="4858513"/>
              <a:ext cx="147877" cy="2928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86976FF-28A6-3B47-893E-7DA241601C82}"/>
                </a:ext>
              </a:extLst>
            </p:cNvPr>
            <p:cNvCxnSpPr>
              <a:cxnSpLocks/>
            </p:cNvCxnSpPr>
            <p:nvPr/>
          </p:nvCxnSpPr>
          <p:spPr>
            <a:xfrm flipV="1">
              <a:off x="2237406" y="4858513"/>
              <a:ext cx="156422" cy="3116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B14E36C-7145-B54B-A249-04EE7909931E}"/>
                </a:ext>
              </a:extLst>
            </p:cNvPr>
            <p:cNvCxnSpPr>
              <a:cxnSpLocks/>
            </p:cNvCxnSpPr>
            <p:nvPr/>
          </p:nvCxnSpPr>
          <p:spPr>
            <a:xfrm>
              <a:off x="2393828" y="4858513"/>
              <a:ext cx="98421" cy="179218"/>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2B16C564-4F1F-4444-B93D-6517DC5F08EE}"/>
              </a:ext>
            </a:extLst>
          </p:cNvPr>
          <p:cNvGrpSpPr/>
          <p:nvPr/>
        </p:nvGrpSpPr>
        <p:grpSpPr>
          <a:xfrm>
            <a:off x="3082405" y="2586232"/>
            <a:ext cx="227371" cy="544724"/>
            <a:chOff x="2633197" y="4948122"/>
            <a:chExt cx="330009" cy="690865"/>
          </a:xfrm>
        </p:grpSpPr>
        <p:cxnSp>
          <p:nvCxnSpPr>
            <p:cNvPr id="63" name="Straight Connector 62">
              <a:extLst>
                <a:ext uri="{FF2B5EF4-FFF2-40B4-BE49-F238E27FC236}">
                  <a16:creationId xmlns:a16="http://schemas.microsoft.com/office/drawing/2014/main" id="{30060ABC-67C8-EF47-B19B-6C13F824F421}"/>
                </a:ext>
              </a:extLst>
            </p:cNvPr>
            <p:cNvCxnSpPr/>
            <p:nvPr/>
          </p:nvCxnSpPr>
          <p:spPr>
            <a:xfrm>
              <a:off x="2818827" y="4948122"/>
              <a:ext cx="0" cy="222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E25EC39-17DE-C348-939E-C26E8E06584F}"/>
                </a:ext>
              </a:extLst>
            </p:cNvPr>
            <p:cNvCxnSpPr/>
            <p:nvPr/>
          </p:nvCxnSpPr>
          <p:spPr>
            <a:xfrm>
              <a:off x="2633197" y="5170203"/>
              <a:ext cx="3300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4388D30-80F0-8C4A-A38E-B1DF6FBE1403}"/>
                </a:ext>
              </a:extLst>
            </p:cNvPr>
            <p:cNvCxnSpPr/>
            <p:nvPr/>
          </p:nvCxnSpPr>
          <p:spPr>
            <a:xfrm>
              <a:off x="2640072" y="5327399"/>
              <a:ext cx="3231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0E904A0-59A4-2D44-A37B-B4DE2B50098B}"/>
                </a:ext>
              </a:extLst>
            </p:cNvPr>
            <p:cNvCxnSpPr>
              <a:cxnSpLocks/>
            </p:cNvCxnSpPr>
            <p:nvPr/>
          </p:nvCxnSpPr>
          <p:spPr>
            <a:xfrm>
              <a:off x="2818827" y="5327399"/>
              <a:ext cx="0" cy="15198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7" name="Triangle 66">
              <a:extLst>
                <a:ext uri="{FF2B5EF4-FFF2-40B4-BE49-F238E27FC236}">
                  <a16:creationId xmlns:a16="http://schemas.microsoft.com/office/drawing/2014/main" id="{321393DF-1416-D146-9E87-13B8FEC9990C}"/>
                </a:ext>
              </a:extLst>
            </p:cNvPr>
            <p:cNvSpPr/>
            <p:nvPr/>
          </p:nvSpPr>
          <p:spPr>
            <a:xfrm rot="10800000">
              <a:off x="2691636" y="5479388"/>
              <a:ext cx="254382" cy="159599"/>
            </a:xfrm>
            <a:prstGeom prst="triangl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B85B0711-310A-EA43-AB66-3FB5065B5C27}"/>
              </a:ext>
            </a:extLst>
          </p:cNvPr>
          <p:cNvGrpSpPr/>
          <p:nvPr/>
        </p:nvGrpSpPr>
        <p:grpSpPr>
          <a:xfrm>
            <a:off x="3419955" y="2465091"/>
            <a:ext cx="418536" cy="235424"/>
            <a:chOff x="1838632" y="4845336"/>
            <a:chExt cx="653617" cy="324867"/>
          </a:xfrm>
        </p:grpSpPr>
        <p:cxnSp>
          <p:nvCxnSpPr>
            <p:cNvPr id="69" name="Straight Connector 68">
              <a:extLst>
                <a:ext uri="{FF2B5EF4-FFF2-40B4-BE49-F238E27FC236}">
                  <a16:creationId xmlns:a16="http://schemas.microsoft.com/office/drawing/2014/main" id="{E1C62C71-43B6-1A4C-A097-9C61FC022497}"/>
                </a:ext>
              </a:extLst>
            </p:cNvPr>
            <p:cNvCxnSpPr/>
            <p:nvPr/>
          </p:nvCxnSpPr>
          <p:spPr>
            <a:xfrm>
              <a:off x="1838632" y="5027117"/>
              <a:ext cx="15731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CD41C97-38B6-674D-AF3A-5233536136F3}"/>
                </a:ext>
              </a:extLst>
            </p:cNvPr>
            <p:cNvCxnSpPr>
              <a:cxnSpLocks/>
            </p:cNvCxnSpPr>
            <p:nvPr/>
          </p:nvCxnSpPr>
          <p:spPr>
            <a:xfrm flipV="1">
              <a:off x="1986509" y="4845336"/>
              <a:ext cx="103020" cy="1817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BB777DF-811C-9C4E-BF31-C4929C356550}"/>
                </a:ext>
              </a:extLst>
            </p:cNvPr>
            <p:cNvCxnSpPr>
              <a:cxnSpLocks/>
            </p:cNvCxnSpPr>
            <p:nvPr/>
          </p:nvCxnSpPr>
          <p:spPr>
            <a:xfrm>
              <a:off x="2089529" y="4858513"/>
              <a:ext cx="147877" cy="2928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E2B6BBF-1DD0-D849-93AF-1C51FFCF4402}"/>
                </a:ext>
              </a:extLst>
            </p:cNvPr>
            <p:cNvCxnSpPr>
              <a:cxnSpLocks/>
            </p:cNvCxnSpPr>
            <p:nvPr/>
          </p:nvCxnSpPr>
          <p:spPr>
            <a:xfrm flipV="1">
              <a:off x="2237406" y="4858513"/>
              <a:ext cx="156422" cy="3116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DBF72B6-A308-CE4E-8094-776EA2AE43C3}"/>
                </a:ext>
              </a:extLst>
            </p:cNvPr>
            <p:cNvCxnSpPr>
              <a:cxnSpLocks/>
            </p:cNvCxnSpPr>
            <p:nvPr/>
          </p:nvCxnSpPr>
          <p:spPr>
            <a:xfrm>
              <a:off x="2393828" y="4858513"/>
              <a:ext cx="98421" cy="179218"/>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BF29EEE0-2CC9-E141-9971-1C75DD9CA665}"/>
              </a:ext>
            </a:extLst>
          </p:cNvPr>
          <p:cNvGrpSpPr/>
          <p:nvPr/>
        </p:nvGrpSpPr>
        <p:grpSpPr>
          <a:xfrm>
            <a:off x="3947947" y="2588783"/>
            <a:ext cx="227371" cy="544724"/>
            <a:chOff x="2633197" y="4948122"/>
            <a:chExt cx="330009" cy="690865"/>
          </a:xfrm>
        </p:grpSpPr>
        <p:cxnSp>
          <p:nvCxnSpPr>
            <p:cNvPr id="75" name="Straight Connector 74">
              <a:extLst>
                <a:ext uri="{FF2B5EF4-FFF2-40B4-BE49-F238E27FC236}">
                  <a16:creationId xmlns:a16="http://schemas.microsoft.com/office/drawing/2014/main" id="{5C6A32EF-8FDE-FA43-9329-C0B6FA912261}"/>
                </a:ext>
              </a:extLst>
            </p:cNvPr>
            <p:cNvCxnSpPr/>
            <p:nvPr/>
          </p:nvCxnSpPr>
          <p:spPr>
            <a:xfrm>
              <a:off x="2818827" y="4948122"/>
              <a:ext cx="0" cy="222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C842C1B-3BDB-1541-A0EF-EA092EDE3E2E}"/>
                </a:ext>
              </a:extLst>
            </p:cNvPr>
            <p:cNvCxnSpPr/>
            <p:nvPr/>
          </p:nvCxnSpPr>
          <p:spPr>
            <a:xfrm>
              <a:off x="2633197" y="5170203"/>
              <a:ext cx="3300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D0B9A25-628E-1B42-860E-00881DB2D21B}"/>
                </a:ext>
              </a:extLst>
            </p:cNvPr>
            <p:cNvCxnSpPr/>
            <p:nvPr/>
          </p:nvCxnSpPr>
          <p:spPr>
            <a:xfrm>
              <a:off x="2640072" y="5327399"/>
              <a:ext cx="3231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A06598F-85C9-1549-A206-89B994FD8E6A}"/>
                </a:ext>
              </a:extLst>
            </p:cNvPr>
            <p:cNvCxnSpPr>
              <a:cxnSpLocks/>
            </p:cNvCxnSpPr>
            <p:nvPr/>
          </p:nvCxnSpPr>
          <p:spPr>
            <a:xfrm>
              <a:off x="2818827" y="5327399"/>
              <a:ext cx="0" cy="15198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9" name="Triangle 78">
              <a:extLst>
                <a:ext uri="{FF2B5EF4-FFF2-40B4-BE49-F238E27FC236}">
                  <a16:creationId xmlns:a16="http://schemas.microsoft.com/office/drawing/2014/main" id="{7D9A89D6-A8D3-4841-B983-F13C886FDCF1}"/>
                </a:ext>
              </a:extLst>
            </p:cNvPr>
            <p:cNvSpPr/>
            <p:nvPr/>
          </p:nvSpPr>
          <p:spPr>
            <a:xfrm rot="10800000">
              <a:off x="2691636" y="5479388"/>
              <a:ext cx="254382" cy="159599"/>
            </a:xfrm>
            <a:prstGeom prst="triangl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a:extLst>
              <a:ext uri="{FF2B5EF4-FFF2-40B4-BE49-F238E27FC236}">
                <a16:creationId xmlns:a16="http://schemas.microsoft.com/office/drawing/2014/main" id="{6DE26E56-5C27-4D4C-BAE7-2B4C52D6EEAB}"/>
              </a:ext>
            </a:extLst>
          </p:cNvPr>
          <p:cNvGrpSpPr/>
          <p:nvPr/>
        </p:nvGrpSpPr>
        <p:grpSpPr>
          <a:xfrm>
            <a:off x="4770710" y="2580970"/>
            <a:ext cx="227371" cy="544724"/>
            <a:chOff x="2633197" y="4948122"/>
            <a:chExt cx="330009" cy="690865"/>
          </a:xfrm>
        </p:grpSpPr>
        <p:cxnSp>
          <p:nvCxnSpPr>
            <p:cNvPr id="81" name="Straight Connector 80">
              <a:extLst>
                <a:ext uri="{FF2B5EF4-FFF2-40B4-BE49-F238E27FC236}">
                  <a16:creationId xmlns:a16="http://schemas.microsoft.com/office/drawing/2014/main" id="{6D607F8F-075B-BA4F-B19C-E2792EDBDFA7}"/>
                </a:ext>
              </a:extLst>
            </p:cNvPr>
            <p:cNvCxnSpPr/>
            <p:nvPr/>
          </p:nvCxnSpPr>
          <p:spPr>
            <a:xfrm>
              <a:off x="2818827" y="4948122"/>
              <a:ext cx="0" cy="222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7852C94-FDDE-B146-891B-F63F3117778C}"/>
                </a:ext>
              </a:extLst>
            </p:cNvPr>
            <p:cNvCxnSpPr/>
            <p:nvPr/>
          </p:nvCxnSpPr>
          <p:spPr>
            <a:xfrm>
              <a:off x="2633197" y="5170203"/>
              <a:ext cx="3300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0D537A4-4A96-7941-A277-C1834AB3C257}"/>
                </a:ext>
              </a:extLst>
            </p:cNvPr>
            <p:cNvCxnSpPr/>
            <p:nvPr/>
          </p:nvCxnSpPr>
          <p:spPr>
            <a:xfrm>
              <a:off x="2640072" y="5327399"/>
              <a:ext cx="3231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8DF33E5-A7CA-0A4A-939B-804FCA218AD2}"/>
                </a:ext>
              </a:extLst>
            </p:cNvPr>
            <p:cNvCxnSpPr>
              <a:cxnSpLocks/>
            </p:cNvCxnSpPr>
            <p:nvPr/>
          </p:nvCxnSpPr>
          <p:spPr>
            <a:xfrm>
              <a:off x="2818827" y="5327399"/>
              <a:ext cx="0" cy="15198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5" name="Triangle 84">
              <a:extLst>
                <a:ext uri="{FF2B5EF4-FFF2-40B4-BE49-F238E27FC236}">
                  <a16:creationId xmlns:a16="http://schemas.microsoft.com/office/drawing/2014/main" id="{359A2000-A417-C946-BC23-99387CCB38D1}"/>
                </a:ext>
              </a:extLst>
            </p:cNvPr>
            <p:cNvSpPr/>
            <p:nvPr/>
          </p:nvSpPr>
          <p:spPr>
            <a:xfrm rot="10800000">
              <a:off x="2691636" y="5479388"/>
              <a:ext cx="254382" cy="159599"/>
            </a:xfrm>
            <a:prstGeom prst="triangl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6" name="Straight Connector 85">
            <a:extLst>
              <a:ext uri="{FF2B5EF4-FFF2-40B4-BE49-F238E27FC236}">
                <a16:creationId xmlns:a16="http://schemas.microsoft.com/office/drawing/2014/main" id="{DABB67B9-6928-F24B-A3C4-BCC842ECA9B4}"/>
              </a:ext>
            </a:extLst>
          </p:cNvPr>
          <p:cNvCxnSpPr>
            <a:cxnSpLocks/>
          </p:cNvCxnSpPr>
          <p:nvPr/>
        </p:nvCxnSpPr>
        <p:spPr>
          <a:xfrm>
            <a:off x="1713193" y="2585971"/>
            <a:ext cx="3746827"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F5735D91-9623-174D-A053-0DB846208139}"/>
              </a:ext>
            </a:extLst>
          </p:cNvPr>
          <p:cNvGrpSpPr/>
          <p:nvPr/>
        </p:nvGrpSpPr>
        <p:grpSpPr>
          <a:xfrm>
            <a:off x="6857670" y="2566385"/>
            <a:ext cx="227371" cy="544724"/>
            <a:chOff x="2633197" y="4948122"/>
            <a:chExt cx="330009" cy="690865"/>
          </a:xfrm>
        </p:grpSpPr>
        <p:cxnSp>
          <p:nvCxnSpPr>
            <p:cNvPr id="94" name="Straight Connector 93">
              <a:extLst>
                <a:ext uri="{FF2B5EF4-FFF2-40B4-BE49-F238E27FC236}">
                  <a16:creationId xmlns:a16="http://schemas.microsoft.com/office/drawing/2014/main" id="{1F19567D-6D96-C44F-A648-59F97988E807}"/>
                </a:ext>
              </a:extLst>
            </p:cNvPr>
            <p:cNvCxnSpPr/>
            <p:nvPr/>
          </p:nvCxnSpPr>
          <p:spPr>
            <a:xfrm>
              <a:off x="2818827" y="4948122"/>
              <a:ext cx="0" cy="222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D29E8A9-BB32-084E-96DE-DE5340AFA433}"/>
                </a:ext>
              </a:extLst>
            </p:cNvPr>
            <p:cNvCxnSpPr/>
            <p:nvPr/>
          </p:nvCxnSpPr>
          <p:spPr>
            <a:xfrm>
              <a:off x="2633197" y="5170203"/>
              <a:ext cx="3300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6EE94DC-ADD1-D245-8A99-4CA505610F9D}"/>
                </a:ext>
              </a:extLst>
            </p:cNvPr>
            <p:cNvCxnSpPr/>
            <p:nvPr/>
          </p:nvCxnSpPr>
          <p:spPr>
            <a:xfrm>
              <a:off x="2640072" y="5327399"/>
              <a:ext cx="3231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FB2A5D9-A735-854E-A57A-05719E9E7383}"/>
                </a:ext>
              </a:extLst>
            </p:cNvPr>
            <p:cNvCxnSpPr>
              <a:cxnSpLocks/>
            </p:cNvCxnSpPr>
            <p:nvPr/>
          </p:nvCxnSpPr>
          <p:spPr>
            <a:xfrm>
              <a:off x="2818827" y="5327399"/>
              <a:ext cx="0" cy="15198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8" name="Triangle 97">
              <a:extLst>
                <a:ext uri="{FF2B5EF4-FFF2-40B4-BE49-F238E27FC236}">
                  <a16:creationId xmlns:a16="http://schemas.microsoft.com/office/drawing/2014/main" id="{A8010680-2657-2C47-86D1-45E4013B1C7F}"/>
                </a:ext>
              </a:extLst>
            </p:cNvPr>
            <p:cNvSpPr/>
            <p:nvPr/>
          </p:nvSpPr>
          <p:spPr>
            <a:xfrm rot="10800000">
              <a:off x="2691636" y="5479388"/>
              <a:ext cx="254382" cy="159599"/>
            </a:xfrm>
            <a:prstGeom prst="triangl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B257B5F1-F85F-344F-9E9A-A0940E72267B}"/>
              </a:ext>
            </a:extLst>
          </p:cNvPr>
          <p:cNvGrpSpPr/>
          <p:nvPr/>
        </p:nvGrpSpPr>
        <p:grpSpPr>
          <a:xfrm>
            <a:off x="7628639" y="2414602"/>
            <a:ext cx="418536" cy="235424"/>
            <a:chOff x="1838632" y="4845336"/>
            <a:chExt cx="653617" cy="324867"/>
          </a:xfrm>
        </p:grpSpPr>
        <p:cxnSp>
          <p:nvCxnSpPr>
            <p:cNvPr id="100" name="Straight Connector 99">
              <a:extLst>
                <a:ext uri="{FF2B5EF4-FFF2-40B4-BE49-F238E27FC236}">
                  <a16:creationId xmlns:a16="http://schemas.microsoft.com/office/drawing/2014/main" id="{C7D7EA28-E90E-F945-B05F-7BB0B72BC61C}"/>
                </a:ext>
              </a:extLst>
            </p:cNvPr>
            <p:cNvCxnSpPr/>
            <p:nvPr/>
          </p:nvCxnSpPr>
          <p:spPr>
            <a:xfrm>
              <a:off x="1838632" y="5027117"/>
              <a:ext cx="15731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3C0524F-BF72-A247-90FA-4C6757C42E11}"/>
                </a:ext>
              </a:extLst>
            </p:cNvPr>
            <p:cNvCxnSpPr>
              <a:cxnSpLocks/>
            </p:cNvCxnSpPr>
            <p:nvPr/>
          </p:nvCxnSpPr>
          <p:spPr>
            <a:xfrm flipV="1">
              <a:off x="1986509" y="4845336"/>
              <a:ext cx="103020" cy="1817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9A7536D-0AB5-3A4B-8C37-590451639BF7}"/>
                </a:ext>
              </a:extLst>
            </p:cNvPr>
            <p:cNvCxnSpPr>
              <a:cxnSpLocks/>
            </p:cNvCxnSpPr>
            <p:nvPr/>
          </p:nvCxnSpPr>
          <p:spPr>
            <a:xfrm>
              <a:off x="2089529" y="4858513"/>
              <a:ext cx="147877" cy="2928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2DDA75F4-01B2-EC4A-BE7A-C45EBB2DE97F}"/>
                </a:ext>
              </a:extLst>
            </p:cNvPr>
            <p:cNvCxnSpPr>
              <a:cxnSpLocks/>
            </p:cNvCxnSpPr>
            <p:nvPr/>
          </p:nvCxnSpPr>
          <p:spPr>
            <a:xfrm flipV="1">
              <a:off x="2237406" y="4858513"/>
              <a:ext cx="156422" cy="3116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EA4ED2B-6452-5A47-9FB0-3454DBA24C85}"/>
                </a:ext>
              </a:extLst>
            </p:cNvPr>
            <p:cNvCxnSpPr>
              <a:cxnSpLocks/>
            </p:cNvCxnSpPr>
            <p:nvPr/>
          </p:nvCxnSpPr>
          <p:spPr>
            <a:xfrm>
              <a:off x="2393828" y="4858513"/>
              <a:ext cx="98421" cy="179218"/>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54677278-4000-D440-BFFC-C57D8FD7056E}"/>
              </a:ext>
            </a:extLst>
          </p:cNvPr>
          <p:cNvGrpSpPr/>
          <p:nvPr/>
        </p:nvGrpSpPr>
        <p:grpSpPr>
          <a:xfrm>
            <a:off x="8152589" y="2565773"/>
            <a:ext cx="227371" cy="544724"/>
            <a:chOff x="2633197" y="4948122"/>
            <a:chExt cx="330009" cy="690865"/>
          </a:xfrm>
        </p:grpSpPr>
        <p:cxnSp>
          <p:nvCxnSpPr>
            <p:cNvPr id="106" name="Straight Connector 105">
              <a:extLst>
                <a:ext uri="{FF2B5EF4-FFF2-40B4-BE49-F238E27FC236}">
                  <a16:creationId xmlns:a16="http://schemas.microsoft.com/office/drawing/2014/main" id="{E02A6A7C-1CB1-6B4E-BAFC-DBD921A323C4}"/>
                </a:ext>
              </a:extLst>
            </p:cNvPr>
            <p:cNvCxnSpPr/>
            <p:nvPr/>
          </p:nvCxnSpPr>
          <p:spPr>
            <a:xfrm>
              <a:off x="2818827" y="4948122"/>
              <a:ext cx="0" cy="222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A51C92D-5161-1240-9F66-A5941D9C4CD9}"/>
                </a:ext>
              </a:extLst>
            </p:cNvPr>
            <p:cNvCxnSpPr/>
            <p:nvPr/>
          </p:nvCxnSpPr>
          <p:spPr>
            <a:xfrm>
              <a:off x="2633197" y="5170203"/>
              <a:ext cx="3300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22B8AE41-93CE-2143-A9AF-14C6A08586BF}"/>
                </a:ext>
              </a:extLst>
            </p:cNvPr>
            <p:cNvCxnSpPr/>
            <p:nvPr/>
          </p:nvCxnSpPr>
          <p:spPr>
            <a:xfrm>
              <a:off x="2640072" y="5327399"/>
              <a:ext cx="3231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2A30D07-6F85-FA45-840F-4430E9674199}"/>
                </a:ext>
              </a:extLst>
            </p:cNvPr>
            <p:cNvCxnSpPr>
              <a:cxnSpLocks/>
            </p:cNvCxnSpPr>
            <p:nvPr/>
          </p:nvCxnSpPr>
          <p:spPr>
            <a:xfrm>
              <a:off x="2818827" y="5327399"/>
              <a:ext cx="0" cy="15198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0" name="Triangle 109">
              <a:extLst>
                <a:ext uri="{FF2B5EF4-FFF2-40B4-BE49-F238E27FC236}">
                  <a16:creationId xmlns:a16="http://schemas.microsoft.com/office/drawing/2014/main" id="{FD8DDBCD-BDD2-A34C-9DEA-2B0E8845A438}"/>
                </a:ext>
              </a:extLst>
            </p:cNvPr>
            <p:cNvSpPr/>
            <p:nvPr/>
          </p:nvSpPr>
          <p:spPr>
            <a:xfrm rot="10800000">
              <a:off x="2691636" y="5479388"/>
              <a:ext cx="254382" cy="159599"/>
            </a:xfrm>
            <a:prstGeom prst="triangl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17C6BC13-17F6-AC4A-B195-36F107C57052}"/>
              </a:ext>
            </a:extLst>
          </p:cNvPr>
          <p:cNvGrpSpPr/>
          <p:nvPr/>
        </p:nvGrpSpPr>
        <p:grpSpPr>
          <a:xfrm>
            <a:off x="8481780" y="2409942"/>
            <a:ext cx="418536" cy="235424"/>
            <a:chOff x="1838632" y="4845336"/>
            <a:chExt cx="653617" cy="324867"/>
          </a:xfrm>
        </p:grpSpPr>
        <p:cxnSp>
          <p:nvCxnSpPr>
            <p:cNvPr id="112" name="Straight Connector 111">
              <a:extLst>
                <a:ext uri="{FF2B5EF4-FFF2-40B4-BE49-F238E27FC236}">
                  <a16:creationId xmlns:a16="http://schemas.microsoft.com/office/drawing/2014/main" id="{04BEFA5A-ADC2-954D-B4F0-24A0E390A52B}"/>
                </a:ext>
              </a:extLst>
            </p:cNvPr>
            <p:cNvCxnSpPr/>
            <p:nvPr/>
          </p:nvCxnSpPr>
          <p:spPr>
            <a:xfrm>
              <a:off x="1838632" y="5027117"/>
              <a:ext cx="15731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6D32FDD5-6104-0D45-AC1E-2B7A6C55D0C6}"/>
                </a:ext>
              </a:extLst>
            </p:cNvPr>
            <p:cNvCxnSpPr>
              <a:cxnSpLocks/>
            </p:cNvCxnSpPr>
            <p:nvPr/>
          </p:nvCxnSpPr>
          <p:spPr>
            <a:xfrm flipV="1">
              <a:off x="1986509" y="4845336"/>
              <a:ext cx="103020" cy="1817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CB54974-6E7A-F440-A83A-BA60E423D6BE}"/>
                </a:ext>
              </a:extLst>
            </p:cNvPr>
            <p:cNvCxnSpPr>
              <a:cxnSpLocks/>
            </p:cNvCxnSpPr>
            <p:nvPr/>
          </p:nvCxnSpPr>
          <p:spPr>
            <a:xfrm>
              <a:off x="2089529" y="4858513"/>
              <a:ext cx="147877" cy="2928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D04602D2-07B0-9749-83F8-32993F19C699}"/>
                </a:ext>
              </a:extLst>
            </p:cNvPr>
            <p:cNvCxnSpPr>
              <a:cxnSpLocks/>
            </p:cNvCxnSpPr>
            <p:nvPr/>
          </p:nvCxnSpPr>
          <p:spPr>
            <a:xfrm flipV="1">
              <a:off x="2237406" y="4858513"/>
              <a:ext cx="156422" cy="3116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12D6835-0A18-494F-92B6-309F1563F69B}"/>
                </a:ext>
              </a:extLst>
            </p:cNvPr>
            <p:cNvCxnSpPr>
              <a:cxnSpLocks/>
            </p:cNvCxnSpPr>
            <p:nvPr/>
          </p:nvCxnSpPr>
          <p:spPr>
            <a:xfrm>
              <a:off x="2393828" y="4858513"/>
              <a:ext cx="98421" cy="179218"/>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FB5D0E07-2181-4D42-9B7C-B4A4150B01DB}"/>
              </a:ext>
            </a:extLst>
          </p:cNvPr>
          <p:cNvGrpSpPr/>
          <p:nvPr/>
        </p:nvGrpSpPr>
        <p:grpSpPr>
          <a:xfrm>
            <a:off x="8947699" y="2532038"/>
            <a:ext cx="227371" cy="544724"/>
            <a:chOff x="2633197" y="4948122"/>
            <a:chExt cx="330009" cy="690865"/>
          </a:xfrm>
        </p:grpSpPr>
        <p:cxnSp>
          <p:nvCxnSpPr>
            <p:cNvPr id="118" name="Straight Connector 117">
              <a:extLst>
                <a:ext uri="{FF2B5EF4-FFF2-40B4-BE49-F238E27FC236}">
                  <a16:creationId xmlns:a16="http://schemas.microsoft.com/office/drawing/2014/main" id="{DA70C3E7-51FD-3B4A-97C6-CA930D3152F9}"/>
                </a:ext>
              </a:extLst>
            </p:cNvPr>
            <p:cNvCxnSpPr/>
            <p:nvPr/>
          </p:nvCxnSpPr>
          <p:spPr>
            <a:xfrm>
              <a:off x="2818827" y="4948122"/>
              <a:ext cx="0" cy="222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88A8128-84BC-3444-AE1B-8D60287CBB93}"/>
                </a:ext>
              </a:extLst>
            </p:cNvPr>
            <p:cNvCxnSpPr/>
            <p:nvPr/>
          </p:nvCxnSpPr>
          <p:spPr>
            <a:xfrm>
              <a:off x="2633197" y="5170203"/>
              <a:ext cx="3300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1C20AF4-1081-4F47-A9AB-CD171AF00993}"/>
                </a:ext>
              </a:extLst>
            </p:cNvPr>
            <p:cNvCxnSpPr/>
            <p:nvPr/>
          </p:nvCxnSpPr>
          <p:spPr>
            <a:xfrm>
              <a:off x="2640072" y="5327399"/>
              <a:ext cx="3231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083CF4A-05F2-474A-86AC-0C548925D1C5}"/>
                </a:ext>
              </a:extLst>
            </p:cNvPr>
            <p:cNvCxnSpPr>
              <a:cxnSpLocks/>
            </p:cNvCxnSpPr>
            <p:nvPr/>
          </p:nvCxnSpPr>
          <p:spPr>
            <a:xfrm>
              <a:off x="2818827" y="5327399"/>
              <a:ext cx="0" cy="15198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2" name="Triangle 121">
              <a:extLst>
                <a:ext uri="{FF2B5EF4-FFF2-40B4-BE49-F238E27FC236}">
                  <a16:creationId xmlns:a16="http://schemas.microsoft.com/office/drawing/2014/main" id="{850733F0-0C2B-D34E-A660-DA950416175F}"/>
                </a:ext>
              </a:extLst>
            </p:cNvPr>
            <p:cNvSpPr/>
            <p:nvPr/>
          </p:nvSpPr>
          <p:spPr>
            <a:xfrm rot="10800000">
              <a:off x="2691636" y="5479388"/>
              <a:ext cx="254382" cy="159599"/>
            </a:xfrm>
            <a:prstGeom prst="triangl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id="{F1B23A07-8128-EC4F-B182-0EFA46A6849F}"/>
              </a:ext>
            </a:extLst>
          </p:cNvPr>
          <p:cNvGrpSpPr/>
          <p:nvPr/>
        </p:nvGrpSpPr>
        <p:grpSpPr>
          <a:xfrm>
            <a:off x="9499449" y="2543519"/>
            <a:ext cx="227371" cy="544724"/>
            <a:chOff x="2633197" y="4948122"/>
            <a:chExt cx="330009" cy="690865"/>
          </a:xfrm>
        </p:grpSpPr>
        <p:cxnSp>
          <p:nvCxnSpPr>
            <p:cNvPr id="124" name="Straight Connector 123">
              <a:extLst>
                <a:ext uri="{FF2B5EF4-FFF2-40B4-BE49-F238E27FC236}">
                  <a16:creationId xmlns:a16="http://schemas.microsoft.com/office/drawing/2014/main" id="{5FFBA2A7-A520-8D44-8D5E-47AF13E79C14}"/>
                </a:ext>
              </a:extLst>
            </p:cNvPr>
            <p:cNvCxnSpPr/>
            <p:nvPr/>
          </p:nvCxnSpPr>
          <p:spPr>
            <a:xfrm>
              <a:off x="2818827" y="4948122"/>
              <a:ext cx="0" cy="222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6B7CAFC-5F9C-DE4E-B999-01EECA77DD8D}"/>
                </a:ext>
              </a:extLst>
            </p:cNvPr>
            <p:cNvCxnSpPr/>
            <p:nvPr/>
          </p:nvCxnSpPr>
          <p:spPr>
            <a:xfrm>
              <a:off x="2633197" y="5170203"/>
              <a:ext cx="3300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9B24A1F-7448-B542-907C-6DBD9EC8C21B}"/>
                </a:ext>
              </a:extLst>
            </p:cNvPr>
            <p:cNvCxnSpPr/>
            <p:nvPr/>
          </p:nvCxnSpPr>
          <p:spPr>
            <a:xfrm>
              <a:off x="2640072" y="5327399"/>
              <a:ext cx="3231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762E40B6-5916-4B43-B2D3-921180335A00}"/>
                </a:ext>
              </a:extLst>
            </p:cNvPr>
            <p:cNvCxnSpPr>
              <a:cxnSpLocks/>
            </p:cNvCxnSpPr>
            <p:nvPr/>
          </p:nvCxnSpPr>
          <p:spPr>
            <a:xfrm>
              <a:off x="2818827" y="5327399"/>
              <a:ext cx="0" cy="15198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8" name="Triangle 127">
              <a:extLst>
                <a:ext uri="{FF2B5EF4-FFF2-40B4-BE49-F238E27FC236}">
                  <a16:creationId xmlns:a16="http://schemas.microsoft.com/office/drawing/2014/main" id="{D9985A91-F988-8440-A73C-F0773BEDEBBC}"/>
                </a:ext>
              </a:extLst>
            </p:cNvPr>
            <p:cNvSpPr/>
            <p:nvPr/>
          </p:nvSpPr>
          <p:spPr>
            <a:xfrm rot="10800000">
              <a:off x="2691636" y="5479388"/>
              <a:ext cx="254382" cy="159599"/>
            </a:xfrm>
            <a:prstGeom prst="triangl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2E451DDD-CBBE-2B46-8C19-CA64A6ED4375}"/>
              </a:ext>
            </a:extLst>
          </p:cNvPr>
          <p:cNvGrpSpPr/>
          <p:nvPr/>
        </p:nvGrpSpPr>
        <p:grpSpPr>
          <a:xfrm>
            <a:off x="9949127" y="2540230"/>
            <a:ext cx="227371" cy="544724"/>
            <a:chOff x="2633197" y="4948122"/>
            <a:chExt cx="330009" cy="690865"/>
          </a:xfrm>
        </p:grpSpPr>
        <p:cxnSp>
          <p:nvCxnSpPr>
            <p:cNvPr id="130" name="Straight Connector 129">
              <a:extLst>
                <a:ext uri="{FF2B5EF4-FFF2-40B4-BE49-F238E27FC236}">
                  <a16:creationId xmlns:a16="http://schemas.microsoft.com/office/drawing/2014/main" id="{D28C6E10-E1F1-2345-B1BC-16C923CBB5A7}"/>
                </a:ext>
              </a:extLst>
            </p:cNvPr>
            <p:cNvCxnSpPr/>
            <p:nvPr/>
          </p:nvCxnSpPr>
          <p:spPr>
            <a:xfrm>
              <a:off x="2818827" y="4948122"/>
              <a:ext cx="0" cy="222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AFD0D61A-3F5E-1E44-AB0E-9DB6719176B4}"/>
                </a:ext>
              </a:extLst>
            </p:cNvPr>
            <p:cNvCxnSpPr/>
            <p:nvPr/>
          </p:nvCxnSpPr>
          <p:spPr>
            <a:xfrm>
              <a:off x="2633197" y="5170203"/>
              <a:ext cx="3300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3682E1B9-A532-F24C-8CCC-B42BD60F05EF}"/>
                </a:ext>
              </a:extLst>
            </p:cNvPr>
            <p:cNvCxnSpPr/>
            <p:nvPr/>
          </p:nvCxnSpPr>
          <p:spPr>
            <a:xfrm>
              <a:off x="2640072" y="5327399"/>
              <a:ext cx="3231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16AD5089-852C-C642-8FC0-B8CA23D35D58}"/>
                </a:ext>
              </a:extLst>
            </p:cNvPr>
            <p:cNvCxnSpPr>
              <a:cxnSpLocks/>
            </p:cNvCxnSpPr>
            <p:nvPr/>
          </p:nvCxnSpPr>
          <p:spPr>
            <a:xfrm>
              <a:off x="2818827" y="5327399"/>
              <a:ext cx="0" cy="15198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4" name="Triangle 133">
              <a:extLst>
                <a:ext uri="{FF2B5EF4-FFF2-40B4-BE49-F238E27FC236}">
                  <a16:creationId xmlns:a16="http://schemas.microsoft.com/office/drawing/2014/main" id="{6D24028E-DC7E-DC4C-A385-13105E63F5AD}"/>
                </a:ext>
              </a:extLst>
            </p:cNvPr>
            <p:cNvSpPr/>
            <p:nvPr/>
          </p:nvSpPr>
          <p:spPr>
            <a:xfrm rot="10800000">
              <a:off x="2691636" y="5479388"/>
              <a:ext cx="254382" cy="159599"/>
            </a:xfrm>
            <a:prstGeom prst="triangl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TextBox 134">
            <a:extLst>
              <a:ext uri="{FF2B5EF4-FFF2-40B4-BE49-F238E27FC236}">
                <a16:creationId xmlns:a16="http://schemas.microsoft.com/office/drawing/2014/main" id="{219BF7B4-BC3D-034C-B314-C0D39299A60A}"/>
              </a:ext>
            </a:extLst>
          </p:cNvPr>
          <p:cNvSpPr txBox="1"/>
          <p:nvPr/>
        </p:nvSpPr>
        <p:spPr>
          <a:xfrm>
            <a:off x="1344112" y="2167944"/>
            <a:ext cx="455834" cy="307777"/>
          </a:xfrm>
          <a:prstGeom prst="rect">
            <a:avLst/>
          </a:prstGeom>
          <a:noFill/>
        </p:spPr>
        <p:txBody>
          <a:bodyPr wrap="square" rtlCol="0">
            <a:spAutoFit/>
          </a:bodyPr>
          <a:lstStyle/>
          <a:p>
            <a:r>
              <a:rPr lang="en-US" sz="1400" dirty="0" err="1"/>
              <a:t>Rt</a:t>
            </a:r>
            <a:endParaRPr lang="en-US" dirty="0"/>
          </a:p>
        </p:txBody>
      </p:sp>
      <p:sp>
        <p:nvSpPr>
          <p:cNvPr id="136" name="TextBox 135">
            <a:extLst>
              <a:ext uri="{FF2B5EF4-FFF2-40B4-BE49-F238E27FC236}">
                <a16:creationId xmlns:a16="http://schemas.microsoft.com/office/drawing/2014/main" id="{B8A752E8-B48D-8A42-BFB4-63667BBD1362}"/>
              </a:ext>
            </a:extLst>
          </p:cNvPr>
          <p:cNvSpPr txBox="1"/>
          <p:nvPr/>
        </p:nvSpPr>
        <p:spPr>
          <a:xfrm>
            <a:off x="1658676" y="2525091"/>
            <a:ext cx="455834" cy="307777"/>
          </a:xfrm>
          <a:prstGeom prst="rect">
            <a:avLst/>
          </a:prstGeom>
          <a:noFill/>
        </p:spPr>
        <p:txBody>
          <a:bodyPr wrap="square" rtlCol="0">
            <a:spAutoFit/>
          </a:bodyPr>
          <a:lstStyle/>
          <a:p>
            <a:r>
              <a:rPr lang="en-US" sz="1400" dirty="0"/>
              <a:t>Co</a:t>
            </a:r>
            <a:endParaRPr lang="en-US" dirty="0"/>
          </a:p>
        </p:txBody>
      </p:sp>
      <p:sp>
        <p:nvSpPr>
          <p:cNvPr id="137" name="TextBox 136">
            <a:extLst>
              <a:ext uri="{FF2B5EF4-FFF2-40B4-BE49-F238E27FC236}">
                <a16:creationId xmlns:a16="http://schemas.microsoft.com/office/drawing/2014/main" id="{E05ACDB6-F625-D542-8959-B13A7B9110A6}"/>
              </a:ext>
            </a:extLst>
          </p:cNvPr>
          <p:cNvSpPr txBox="1"/>
          <p:nvPr/>
        </p:nvSpPr>
        <p:spPr>
          <a:xfrm>
            <a:off x="1982718" y="2508479"/>
            <a:ext cx="899994" cy="307777"/>
          </a:xfrm>
          <a:prstGeom prst="rect">
            <a:avLst/>
          </a:prstGeom>
          <a:noFill/>
        </p:spPr>
        <p:txBody>
          <a:bodyPr wrap="square" rtlCol="0">
            <a:spAutoFit/>
          </a:bodyPr>
          <a:lstStyle/>
          <a:p>
            <a:r>
              <a:rPr lang="en-US" sz="1400" dirty="0" err="1"/>
              <a:t>Cbump</a:t>
            </a:r>
            <a:endParaRPr lang="en-US" dirty="0"/>
          </a:p>
        </p:txBody>
      </p:sp>
      <p:sp>
        <p:nvSpPr>
          <p:cNvPr id="138" name="TextBox 137">
            <a:extLst>
              <a:ext uri="{FF2B5EF4-FFF2-40B4-BE49-F238E27FC236}">
                <a16:creationId xmlns:a16="http://schemas.microsoft.com/office/drawing/2014/main" id="{7DB62401-5496-D140-BB0D-3B38337E3175}"/>
              </a:ext>
            </a:extLst>
          </p:cNvPr>
          <p:cNvSpPr txBox="1"/>
          <p:nvPr/>
        </p:nvSpPr>
        <p:spPr>
          <a:xfrm>
            <a:off x="2576736" y="2544520"/>
            <a:ext cx="899994" cy="307777"/>
          </a:xfrm>
          <a:prstGeom prst="rect">
            <a:avLst/>
          </a:prstGeom>
          <a:noFill/>
        </p:spPr>
        <p:txBody>
          <a:bodyPr wrap="square" rtlCol="0">
            <a:spAutoFit/>
          </a:bodyPr>
          <a:lstStyle/>
          <a:p>
            <a:r>
              <a:rPr lang="en-US" sz="1400" dirty="0" err="1"/>
              <a:t>Cesd</a:t>
            </a:r>
            <a:endParaRPr lang="en-US" dirty="0"/>
          </a:p>
        </p:txBody>
      </p:sp>
      <p:sp>
        <p:nvSpPr>
          <p:cNvPr id="139" name="TextBox 138">
            <a:extLst>
              <a:ext uri="{FF2B5EF4-FFF2-40B4-BE49-F238E27FC236}">
                <a16:creationId xmlns:a16="http://schemas.microsoft.com/office/drawing/2014/main" id="{1C5D4814-BF75-2246-8CC0-454F07A6099C}"/>
              </a:ext>
            </a:extLst>
          </p:cNvPr>
          <p:cNvSpPr txBox="1"/>
          <p:nvPr/>
        </p:nvSpPr>
        <p:spPr>
          <a:xfrm>
            <a:off x="2653215" y="2184064"/>
            <a:ext cx="620219" cy="307777"/>
          </a:xfrm>
          <a:prstGeom prst="rect">
            <a:avLst/>
          </a:prstGeom>
          <a:noFill/>
        </p:spPr>
        <p:txBody>
          <a:bodyPr wrap="square" rtlCol="0">
            <a:spAutoFit/>
          </a:bodyPr>
          <a:lstStyle/>
          <a:p>
            <a:r>
              <a:rPr lang="en-US" sz="1400" dirty="0" err="1"/>
              <a:t>Rw</a:t>
            </a:r>
            <a:r>
              <a:rPr lang="en-US" sz="1400" dirty="0"/>
              <a:t>/N</a:t>
            </a:r>
            <a:endParaRPr lang="en-US" dirty="0"/>
          </a:p>
        </p:txBody>
      </p:sp>
      <p:sp>
        <p:nvSpPr>
          <p:cNvPr id="140" name="TextBox 139">
            <a:extLst>
              <a:ext uri="{FF2B5EF4-FFF2-40B4-BE49-F238E27FC236}">
                <a16:creationId xmlns:a16="http://schemas.microsoft.com/office/drawing/2014/main" id="{AED2D6A5-2F3C-CE48-A6B3-AD85D34702A4}"/>
              </a:ext>
            </a:extLst>
          </p:cNvPr>
          <p:cNvSpPr txBox="1"/>
          <p:nvPr/>
        </p:nvSpPr>
        <p:spPr>
          <a:xfrm>
            <a:off x="3439668" y="2168524"/>
            <a:ext cx="620219" cy="307777"/>
          </a:xfrm>
          <a:prstGeom prst="rect">
            <a:avLst/>
          </a:prstGeom>
          <a:noFill/>
        </p:spPr>
        <p:txBody>
          <a:bodyPr wrap="square" rtlCol="0">
            <a:spAutoFit/>
          </a:bodyPr>
          <a:lstStyle/>
          <a:p>
            <a:r>
              <a:rPr lang="en-US" sz="1400" dirty="0" err="1"/>
              <a:t>Rw</a:t>
            </a:r>
            <a:r>
              <a:rPr lang="en-US" sz="1400" dirty="0"/>
              <a:t>/N</a:t>
            </a:r>
            <a:endParaRPr lang="en-US" dirty="0"/>
          </a:p>
        </p:txBody>
      </p:sp>
      <p:sp>
        <p:nvSpPr>
          <p:cNvPr id="143" name="TextBox 142">
            <a:extLst>
              <a:ext uri="{FF2B5EF4-FFF2-40B4-BE49-F238E27FC236}">
                <a16:creationId xmlns:a16="http://schemas.microsoft.com/office/drawing/2014/main" id="{9442C1D2-97F2-DC41-921F-E5250544330F}"/>
              </a:ext>
            </a:extLst>
          </p:cNvPr>
          <p:cNvSpPr txBox="1"/>
          <p:nvPr/>
        </p:nvSpPr>
        <p:spPr>
          <a:xfrm>
            <a:off x="7606761" y="2135180"/>
            <a:ext cx="620219" cy="307777"/>
          </a:xfrm>
          <a:prstGeom prst="rect">
            <a:avLst/>
          </a:prstGeom>
          <a:noFill/>
        </p:spPr>
        <p:txBody>
          <a:bodyPr wrap="square" rtlCol="0">
            <a:spAutoFit/>
          </a:bodyPr>
          <a:lstStyle/>
          <a:p>
            <a:r>
              <a:rPr lang="en-US" sz="1400" dirty="0" err="1"/>
              <a:t>Rw</a:t>
            </a:r>
            <a:r>
              <a:rPr lang="en-US" sz="1400" dirty="0"/>
              <a:t>/N</a:t>
            </a:r>
            <a:endParaRPr lang="en-US" dirty="0"/>
          </a:p>
        </p:txBody>
      </p:sp>
      <p:sp>
        <p:nvSpPr>
          <p:cNvPr id="144" name="TextBox 143">
            <a:extLst>
              <a:ext uri="{FF2B5EF4-FFF2-40B4-BE49-F238E27FC236}">
                <a16:creationId xmlns:a16="http://schemas.microsoft.com/office/drawing/2014/main" id="{6B31D61A-D6B1-4F4F-9873-94945BCEF3B5}"/>
              </a:ext>
            </a:extLst>
          </p:cNvPr>
          <p:cNvSpPr txBox="1"/>
          <p:nvPr/>
        </p:nvSpPr>
        <p:spPr>
          <a:xfrm>
            <a:off x="8459384" y="2130566"/>
            <a:ext cx="620219" cy="307777"/>
          </a:xfrm>
          <a:prstGeom prst="rect">
            <a:avLst/>
          </a:prstGeom>
          <a:noFill/>
        </p:spPr>
        <p:txBody>
          <a:bodyPr wrap="square" rtlCol="0">
            <a:spAutoFit/>
          </a:bodyPr>
          <a:lstStyle/>
          <a:p>
            <a:r>
              <a:rPr lang="en-US" sz="1400" dirty="0" err="1"/>
              <a:t>Rw</a:t>
            </a:r>
            <a:r>
              <a:rPr lang="en-US" sz="1400" dirty="0"/>
              <a:t>/N</a:t>
            </a:r>
            <a:endParaRPr lang="en-US" dirty="0"/>
          </a:p>
        </p:txBody>
      </p:sp>
      <p:sp>
        <p:nvSpPr>
          <p:cNvPr id="145" name="TextBox 144">
            <a:extLst>
              <a:ext uri="{FF2B5EF4-FFF2-40B4-BE49-F238E27FC236}">
                <a16:creationId xmlns:a16="http://schemas.microsoft.com/office/drawing/2014/main" id="{E0E51BC4-5FDA-F749-8336-CAFB9D61A4AD}"/>
              </a:ext>
            </a:extLst>
          </p:cNvPr>
          <p:cNvSpPr txBox="1"/>
          <p:nvPr/>
        </p:nvSpPr>
        <p:spPr>
          <a:xfrm>
            <a:off x="8999371" y="2442285"/>
            <a:ext cx="899994" cy="307777"/>
          </a:xfrm>
          <a:prstGeom prst="rect">
            <a:avLst/>
          </a:prstGeom>
          <a:noFill/>
        </p:spPr>
        <p:txBody>
          <a:bodyPr wrap="square" rtlCol="0">
            <a:spAutoFit/>
          </a:bodyPr>
          <a:lstStyle/>
          <a:p>
            <a:r>
              <a:rPr lang="en-US" sz="1400" dirty="0" err="1"/>
              <a:t>Cbump</a:t>
            </a:r>
            <a:endParaRPr lang="en-US" dirty="0"/>
          </a:p>
        </p:txBody>
      </p:sp>
      <p:sp>
        <p:nvSpPr>
          <p:cNvPr id="146" name="TextBox 145">
            <a:extLst>
              <a:ext uri="{FF2B5EF4-FFF2-40B4-BE49-F238E27FC236}">
                <a16:creationId xmlns:a16="http://schemas.microsoft.com/office/drawing/2014/main" id="{04B73808-9612-0048-891A-425E494F17A8}"/>
              </a:ext>
            </a:extLst>
          </p:cNvPr>
          <p:cNvSpPr txBox="1"/>
          <p:nvPr/>
        </p:nvSpPr>
        <p:spPr>
          <a:xfrm>
            <a:off x="9574746" y="2447051"/>
            <a:ext cx="899994" cy="307777"/>
          </a:xfrm>
          <a:prstGeom prst="rect">
            <a:avLst/>
          </a:prstGeom>
          <a:noFill/>
        </p:spPr>
        <p:txBody>
          <a:bodyPr wrap="square" rtlCol="0">
            <a:spAutoFit/>
          </a:bodyPr>
          <a:lstStyle/>
          <a:p>
            <a:r>
              <a:rPr lang="en-US" sz="1400" dirty="0" err="1"/>
              <a:t>Cesd</a:t>
            </a:r>
            <a:endParaRPr lang="en-US" dirty="0"/>
          </a:p>
        </p:txBody>
      </p:sp>
      <p:sp>
        <p:nvSpPr>
          <p:cNvPr id="147" name="TextBox 146">
            <a:extLst>
              <a:ext uri="{FF2B5EF4-FFF2-40B4-BE49-F238E27FC236}">
                <a16:creationId xmlns:a16="http://schemas.microsoft.com/office/drawing/2014/main" id="{705320CD-FEA8-8B44-8B01-58D87CF08777}"/>
              </a:ext>
            </a:extLst>
          </p:cNvPr>
          <p:cNvSpPr txBox="1"/>
          <p:nvPr/>
        </p:nvSpPr>
        <p:spPr>
          <a:xfrm>
            <a:off x="10090639" y="2596173"/>
            <a:ext cx="455834" cy="307777"/>
          </a:xfrm>
          <a:prstGeom prst="rect">
            <a:avLst/>
          </a:prstGeom>
          <a:noFill/>
        </p:spPr>
        <p:txBody>
          <a:bodyPr wrap="square" rtlCol="0">
            <a:spAutoFit/>
          </a:bodyPr>
          <a:lstStyle/>
          <a:p>
            <a:r>
              <a:rPr lang="en-US" sz="1400" dirty="0"/>
              <a:t>Ci</a:t>
            </a:r>
            <a:endParaRPr lang="en-US" dirty="0"/>
          </a:p>
        </p:txBody>
      </p:sp>
      <p:grpSp>
        <p:nvGrpSpPr>
          <p:cNvPr id="148" name="Group 147">
            <a:extLst>
              <a:ext uri="{FF2B5EF4-FFF2-40B4-BE49-F238E27FC236}">
                <a16:creationId xmlns:a16="http://schemas.microsoft.com/office/drawing/2014/main" id="{1CBDF5A2-20FA-C443-AC3E-56FD244E4D9F}"/>
              </a:ext>
            </a:extLst>
          </p:cNvPr>
          <p:cNvGrpSpPr/>
          <p:nvPr/>
        </p:nvGrpSpPr>
        <p:grpSpPr>
          <a:xfrm>
            <a:off x="10658555" y="2525091"/>
            <a:ext cx="227371" cy="544724"/>
            <a:chOff x="2633197" y="4948122"/>
            <a:chExt cx="330009" cy="690865"/>
          </a:xfrm>
        </p:grpSpPr>
        <p:cxnSp>
          <p:nvCxnSpPr>
            <p:cNvPr id="149" name="Straight Connector 148">
              <a:extLst>
                <a:ext uri="{FF2B5EF4-FFF2-40B4-BE49-F238E27FC236}">
                  <a16:creationId xmlns:a16="http://schemas.microsoft.com/office/drawing/2014/main" id="{8614152F-D39B-8840-A128-66C3F360515D}"/>
                </a:ext>
              </a:extLst>
            </p:cNvPr>
            <p:cNvCxnSpPr/>
            <p:nvPr/>
          </p:nvCxnSpPr>
          <p:spPr>
            <a:xfrm>
              <a:off x="2818827" y="4948122"/>
              <a:ext cx="0" cy="222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48B33393-8A0C-7646-B05B-4C67BDFA39FD}"/>
                </a:ext>
              </a:extLst>
            </p:cNvPr>
            <p:cNvCxnSpPr/>
            <p:nvPr/>
          </p:nvCxnSpPr>
          <p:spPr>
            <a:xfrm>
              <a:off x="2633197" y="5170203"/>
              <a:ext cx="3300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030C34F9-44D5-2E4C-B2DD-D840D356B4D6}"/>
                </a:ext>
              </a:extLst>
            </p:cNvPr>
            <p:cNvCxnSpPr/>
            <p:nvPr/>
          </p:nvCxnSpPr>
          <p:spPr>
            <a:xfrm>
              <a:off x="2640072" y="5327399"/>
              <a:ext cx="3231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5D72E9E-225F-C64C-9288-781EB470F9D8}"/>
                </a:ext>
              </a:extLst>
            </p:cNvPr>
            <p:cNvCxnSpPr>
              <a:cxnSpLocks/>
            </p:cNvCxnSpPr>
            <p:nvPr/>
          </p:nvCxnSpPr>
          <p:spPr>
            <a:xfrm>
              <a:off x="2818827" y="5327399"/>
              <a:ext cx="0" cy="15198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3" name="Triangle 152">
              <a:extLst>
                <a:ext uri="{FF2B5EF4-FFF2-40B4-BE49-F238E27FC236}">
                  <a16:creationId xmlns:a16="http://schemas.microsoft.com/office/drawing/2014/main" id="{FC838551-008D-054A-AF13-A077AE963E67}"/>
                </a:ext>
              </a:extLst>
            </p:cNvPr>
            <p:cNvSpPr/>
            <p:nvPr/>
          </p:nvSpPr>
          <p:spPr>
            <a:xfrm rot="10800000">
              <a:off x="2691636" y="5479388"/>
              <a:ext cx="254382" cy="159599"/>
            </a:xfrm>
            <a:prstGeom prst="triangl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3">
            <a:extLst>
              <a:ext uri="{FF2B5EF4-FFF2-40B4-BE49-F238E27FC236}">
                <a16:creationId xmlns:a16="http://schemas.microsoft.com/office/drawing/2014/main" id="{9631CE32-92BC-2E44-94E3-F69A5DF98DC4}"/>
              </a:ext>
            </a:extLst>
          </p:cNvPr>
          <p:cNvGrpSpPr/>
          <p:nvPr/>
        </p:nvGrpSpPr>
        <p:grpSpPr>
          <a:xfrm>
            <a:off x="10254682" y="2390767"/>
            <a:ext cx="418536" cy="235424"/>
            <a:chOff x="1838632" y="4845336"/>
            <a:chExt cx="653617" cy="324867"/>
          </a:xfrm>
        </p:grpSpPr>
        <p:cxnSp>
          <p:nvCxnSpPr>
            <p:cNvPr id="155" name="Straight Connector 154">
              <a:extLst>
                <a:ext uri="{FF2B5EF4-FFF2-40B4-BE49-F238E27FC236}">
                  <a16:creationId xmlns:a16="http://schemas.microsoft.com/office/drawing/2014/main" id="{6ECB0FDD-F4F3-F748-B5CF-9618F84A93B4}"/>
                </a:ext>
              </a:extLst>
            </p:cNvPr>
            <p:cNvCxnSpPr/>
            <p:nvPr/>
          </p:nvCxnSpPr>
          <p:spPr>
            <a:xfrm>
              <a:off x="1838632" y="5027117"/>
              <a:ext cx="15731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5C29AE0-2A14-0E45-94FF-911EDC90DC9D}"/>
                </a:ext>
              </a:extLst>
            </p:cNvPr>
            <p:cNvCxnSpPr>
              <a:cxnSpLocks/>
            </p:cNvCxnSpPr>
            <p:nvPr/>
          </p:nvCxnSpPr>
          <p:spPr>
            <a:xfrm flipV="1">
              <a:off x="1986509" y="4845336"/>
              <a:ext cx="103020" cy="1817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1415801A-005D-A749-B204-C5A6B5274C50}"/>
                </a:ext>
              </a:extLst>
            </p:cNvPr>
            <p:cNvCxnSpPr>
              <a:cxnSpLocks/>
            </p:cNvCxnSpPr>
            <p:nvPr/>
          </p:nvCxnSpPr>
          <p:spPr>
            <a:xfrm>
              <a:off x="2089529" y="4858513"/>
              <a:ext cx="147877" cy="2928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2E718FF8-16C0-E14F-81E8-82A7456FCF28}"/>
                </a:ext>
              </a:extLst>
            </p:cNvPr>
            <p:cNvCxnSpPr>
              <a:cxnSpLocks/>
            </p:cNvCxnSpPr>
            <p:nvPr/>
          </p:nvCxnSpPr>
          <p:spPr>
            <a:xfrm flipV="1">
              <a:off x="2237406" y="4858513"/>
              <a:ext cx="156422" cy="3116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929B56A7-1AC6-0443-815A-421F352B955A}"/>
                </a:ext>
              </a:extLst>
            </p:cNvPr>
            <p:cNvCxnSpPr>
              <a:cxnSpLocks/>
            </p:cNvCxnSpPr>
            <p:nvPr/>
          </p:nvCxnSpPr>
          <p:spPr>
            <a:xfrm>
              <a:off x="2393828" y="4858513"/>
              <a:ext cx="98421" cy="179218"/>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60" name="TextBox 159">
            <a:extLst>
              <a:ext uri="{FF2B5EF4-FFF2-40B4-BE49-F238E27FC236}">
                <a16:creationId xmlns:a16="http://schemas.microsoft.com/office/drawing/2014/main" id="{63EEC5C1-556E-154A-B969-DFF59D39D45B}"/>
              </a:ext>
            </a:extLst>
          </p:cNvPr>
          <p:cNvSpPr txBox="1"/>
          <p:nvPr/>
        </p:nvSpPr>
        <p:spPr>
          <a:xfrm>
            <a:off x="10314124" y="2130566"/>
            <a:ext cx="455834" cy="307777"/>
          </a:xfrm>
          <a:prstGeom prst="rect">
            <a:avLst/>
          </a:prstGeom>
          <a:noFill/>
        </p:spPr>
        <p:txBody>
          <a:bodyPr wrap="square" rtlCol="0">
            <a:spAutoFit/>
          </a:bodyPr>
          <a:lstStyle/>
          <a:p>
            <a:r>
              <a:rPr lang="en-US" sz="1400" dirty="0" err="1"/>
              <a:t>Rt</a:t>
            </a:r>
            <a:endParaRPr lang="en-US" dirty="0"/>
          </a:p>
        </p:txBody>
      </p:sp>
      <p:sp>
        <p:nvSpPr>
          <p:cNvPr id="161" name="TextBox 160">
            <a:extLst>
              <a:ext uri="{FF2B5EF4-FFF2-40B4-BE49-F238E27FC236}">
                <a16:creationId xmlns:a16="http://schemas.microsoft.com/office/drawing/2014/main" id="{DE7A310F-1D4B-584C-9038-15F4A2DBB397}"/>
              </a:ext>
            </a:extLst>
          </p:cNvPr>
          <p:cNvSpPr txBox="1"/>
          <p:nvPr/>
        </p:nvSpPr>
        <p:spPr>
          <a:xfrm>
            <a:off x="10733612" y="2461127"/>
            <a:ext cx="455834" cy="307777"/>
          </a:xfrm>
          <a:prstGeom prst="rect">
            <a:avLst/>
          </a:prstGeom>
          <a:noFill/>
        </p:spPr>
        <p:txBody>
          <a:bodyPr wrap="square" rtlCol="0">
            <a:spAutoFit/>
          </a:bodyPr>
          <a:lstStyle/>
          <a:p>
            <a:r>
              <a:rPr lang="en-US" sz="1400" dirty="0"/>
              <a:t>Co</a:t>
            </a:r>
            <a:endParaRPr lang="en-US" dirty="0"/>
          </a:p>
        </p:txBody>
      </p:sp>
      <p:sp>
        <p:nvSpPr>
          <p:cNvPr id="162" name="TextBox 161">
            <a:extLst>
              <a:ext uri="{FF2B5EF4-FFF2-40B4-BE49-F238E27FC236}">
                <a16:creationId xmlns:a16="http://schemas.microsoft.com/office/drawing/2014/main" id="{82394576-4096-B047-93FC-6613A137319D}"/>
              </a:ext>
            </a:extLst>
          </p:cNvPr>
          <p:cNvSpPr txBox="1"/>
          <p:nvPr/>
        </p:nvSpPr>
        <p:spPr>
          <a:xfrm>
            <a:off x="3231053" y="2662085"/>
            <a:ext cx="693628" cy="307777"/>
          </a:xfrm>
          <a:prstGeom prst="rect">
            <a:avLst/>
          </a:prstGeom>
          <a:noFill/>
        </p:spPr>
        <p:txBody>
          <a:bodyPr wrap="square" rtlCol="0">
            <a:spAutoFit/>
          </a:bodyPr>
          <a:lstStyle/>
          <a:p>
            <a:r>
              <a:rPr lang="en-US" sz="1400" dirty="0" err="1"/>
              <a:t>Cw</a:t>
            </a:r>
            <a:r>
              <a:rPr lang="en-US" sz="1400" dirty="0"/>
              <a:t>/N</a:t>
            </a:r>
            <a:endParaRPr lang="en-US" dirty="0"/>
          </a:p>
        </p:txBody>
      </p:sp>
      <p:sp>
        <p:nvSpPr>
          <p:cNvPr id="163" name="TextBox 162">
            <a:extLst>
              <a:ext uri="{FF2B5EF4-FFF2-40B4-BE49-F238E27FC236}">
                <a16:creationId xmlns:a16="http://schemas.microsoft.com/office/drawing/2014/main" id="{46776022-5A93-5440-9DD5-23F8CD4AAD97}"/>
              </a:ext>
            </a:extLst>
          </p:cNvPr>
          <p:cNvSpPr txBox="1"/>
          <p:nvPr/>
        </p:nvSpPr>
        <p:spPr>
          <a:xfrm>
            <a:off x="4008591" y="2498814"/>
            <a:ext cx="955367" cy="307777"/>
          </a:xfrm>
          <a:prstGeom prst="rect">
            <a:avLst/>
          </a:prstGeom>
          <a:noFill/>
        </p:spPr>
        <p:txBody>
          <a:bodyPr wrap="square" rtlCol="0">
            <a:spAutoFit/>
          </a:bodyPr>
          <a:lstStyle/>
          <a:p>
            <a:r>
              <a:rPr lang="en-US" sz="1400" dirty="0" err="1"/>
              <a:t>Cbump</a:t>
            </a:r>
            <a:endParaRPr lang="en-US" dirty="0"/>
          </a:p>
        </p:txBody>
      </p:sp>
      <p:sp>
        <p:nvSpPr>
          <p:cNvPr id="164" name="TextBox 163">
            <a:extLst>
              <a:ext uri="{FF2B5EF4-FFF2-40B4-BE49-F238E27FC236}">
                <a16:creationId xmlns:a16="http://schemas.microsoft.com/office/drawing/2014/main" id="{AE3769F6-D303-B845-ADAE-4EB88AE33FC1}"/>
              </a:ext>
            </a:extLst>
          </p:cNvPr>
          <p:cNvSpPr txBox="1"/>
          <p:nvPr/>
        </p:nvSpPr>
        <p:spPr>
          <a:xfrm>
            <a:off x="4827496" y="2510132"/>
            <a:ext cx="693628" cy="307777"/>
          </a:xfrm>
          <a:prstGeom prst="rect">
            <a:avLst/>
          </a:prstGeom>
          <a:noFill/>
        </p:spPr>
        <p:txBody>
          <a:bodyPr wrap="square" rtlCol="0">
            <a:spAutoFit/>
          </a:bodyPr>
          <a:lstStyle/>
          <a:p>
            <a:r>
              <a:rPr lang="en-US" sz="1400" dirty="0" err="1"/>
              <a:t>Cesd</a:t>
            </a:r>
            <a:endParaRPr lang="en-US" dirty="0"/>
          </a:p>
        </p:txBody>
      </p:sp>
      <p:sp>
        <p:nvSpPr>
          <p:cNvPr id="165" name="TextBox 164">
            <a:extLst>
              <a:ext uri="{FF2B5EF4-FFF2-40B4-BE49-F238E27FC236}">
                <a16:creationId xmlns:a16="http://schemas.microsoft.com/office/drawing/2014/main" id="{E6C1E0B0-3693-0847-87CB-2F0677AF1F95}"/>
              </a:ext>
            </a:extLst>
          </p:cNvPr>
          <p:cNvSpPr txBox="1"/>
          <p:nvPr/>
        </p:nvSpPr>
        <p:spPr>
          <a:xfrm>
            <a:off x="6928571" y="2478222"/>
            <a:ext cx="693628" cy="307777"/>
          </a:xfrm>
          <a:prstGeom prst="rect">
            <a:avLst/>
          </a:prstGeom>
          <a:noFill/>
        </p:spPr>
        <p:txBody>
          <a:bodyPr wrap="square" rtlCol="0">
            <a:spAutoFit/>
          </a:bodyPr>
          <a:lstStyle/>
          <a:p>
            <a:r>
              <a:rPr lang="en-US" sz="1400" dirty="0" err="1"/>
              <a:t>Cesd</a:t>
            </a:r>
            <a:endParaRPr lang="en-US" dirty="0"/>
          </a:p>
        </p:txBody>
      </p:sp>
      <p:sp>
        <p:nvSpPr>
          <p:cNvPr id="166" name="TextBox 165">
            <a:extLst>
              <a:ext uri="{FF2B5EF4-FFF2-40B4-BE49-F238E27FC236}">
                <a16:creationId xmlns:a16="http://schemas.microsoft.com/office/drawing/2014/main" id="{C1BFA414-DFCC-EC4E-A3F3-B87C7D63B6B2}"/>
              </a:ext>
            </a:extLst>
          </p:cNvPr>
          <p:cNvSpPr txBox="1"/>
          <p:nvPr/>
        </p:nvSpPr>
        <p:spPr>
          <a:xfrm>
            <a:off x="8333004" y="2596437"/>
            <a:ext cx="693628" cy="307777"/>
          </a:xfrm>
          <a:prstGeom prst="rect">
            <a:avLst/>
          </a:prstGeom>
          <a:noFill/>
        </p:spPr>
        <p:txBody>
          <a:bodyPr wrap="square" rtlCol="0">
            <a:spAutoFit/>
          </a:bodyPr>
          <a:lstStyle/>
          <a:p>
            <a:r>
              <a:rPr lang="en-US" sz="1400" dirty="0" err="1"/>
              <a:t>Cw</a:t>
            </a:r>
            <a:r>
              <a:rPr lang="en-US" sz="1400" dirty="0"/>
              <a:t>/N</a:t>
            </a:r>
            <a:endParaRPr lang="en-US" dirty="0"/>
          </a:p>
        </p:txBody>
      </p:sp>
      <p:grpSp>
        <p:nvGrpSpPr>
          <p:cNvPr id="167" name="Group 166">
            <a:extLst>
              <a:ext uri="{FF2B5EF4-FFF2-40B4-BE49-F238E27FC236}">
                <a16:creationId xmlns:a16="http://schemas.microsoft.com/office/drawing/2014/main" id="{11FFD08A-3CFF-CD4F-BC82-019299788798}"/>
              </a:ext>
            </a:extLst>
          </p:cNvPr>
          <p:cNvGrpSpPr/>
          <p:nvPr/>
        </p:nvGrpSpPr>
        <p:grpSpPr>
          <a:xfrm>
            <a:off x="11098126" y="2149864"/>
            <a:ext cx="691699" cy="904541"/>
            <a:chOff x="1048512" y="4574847"/>
            <a:chExt cx="691699" cy="904541"/>
          </a:xfrm>
        </p:grpSpPr>
        <p:grpSp>
          <p:nvGrpSpPr>
            <p:cNvPr id="168" name="Group 167">
              <a:extLst>
                <a:ext uri="{FF2B5EF4-FFF2-40B4-BE49-F238E27FC236}">
                  <a16:creationId xmlns:a16="http://schemas.microsoft.com/office/drawing/2014/main" id="{F4F7ED0E-7251-9C41-812D-81AF0B4DD5B2}"/>
                </a:ext>
              </a:extLst>
            </p:cNvPr>
            <p:cNvGrpSpPr/>
            <p:nvPr/>
          </p:nvGrpSpPr>
          <p:grpSpPr>
            <a:xfrm>
              <a:off x="1048512" y="4574847"/>
              <a:ext cx="451104" cy="904541"/>
              <a:chOff x="1048512" y="4574847"/>
              <a:chExt cx="451104" cy="904541"/>
            </a:xfrm>
          </p:grpSpPr>
          <p:sp>
            <p:nvSpPr>
              <p:cNvPr id="170" name="Rectangle 169">
                <a:extLst>
                  <a:ext uri="{FF2B5EF4-FFF2-40B4-BE49-F238E27FC236}">
                    <a16:creationId xmlns:a16="http://schemas.microsoft.com/office/drawing/2014/main" id="{6329BCC0-94F4-E546-8BE3-894C38097F11}"/>
                  </a:ext>
                </a:extLst>
              </p:cNvPr>
              <p:cNvSpPr/>
              <p:nvPr/>
            </p:nvSpPr>
            <p:spPr>
              <a:xfrm>
                <a:off x="1048512" y="4574847"/>
                <a:ext cx="451104" cy="9045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1" name="Straight Connector 170">
                <a:extLst>
                  <a:ext uri="{FF2B5EF4-FFF2-40B4-BE49-F238E27FC236}">
                    <a16:creationId xmlns:a16="http://schemas.microsoft.com/office/drawing/2014/main" id="{B785B97F-61C1-2B4A-8A75-40DA590497A4}"/>
                  </a:ext>
                </a:extLst>
              </p:cNvPr>
              <p:cNvCxnSpPr>
                <a:cxnSpLocks/>
              </p:cNvCxnSpPr>
              <p:nvPr/>
            </p:nvCxnSpPr>
            <p:spPr>
              <a:xfrm flipV="1">
                <a:off x="1048512" y="5175411"/>
                <a:ext cx="225552" cy="3039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B89108EA-9F01-D44B-A6F7-651940B58007}"/>
                  </a:ext>
                </a:extLst>
              </p:cNvPr>
              <p:cNvCxnSpPr>
                <a:cxnSpLocks/>
              </p:cNvCxnSpPr>
              <p:nvPr/>
            </p:nvCxnSpPr>
            <p:spPr>
              <a:xfrm>
                <a:off x="1274064" y="5175411"/>
                <a:ext cx="225552" cy="30397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69" name="TextBox 168">
              <a:extLst>
                <a:ext uri="{FF2B5EF4-FFF2-40B4-BE49-F238E27FC236}">
                  <a16:creationId xmlns:a16="http://schemas.microsoft.com/office/drawing/2014/main" id="{EB23444F-9A23-AC4B-8D47-B9FBA3377FC6}"/>
                </a:ext>
              </a:extLst>
            </p:cNvPr>
            <p:cNvSpPr txBox="1"/>
            <p:nvPr/>
          </p:nvSpPr>
          <p:spPr>
            <a:xfrm>
              <a:off x="1107407" y="4673847"/>
              <a:ext cx="632804" cy="369332"/>
            </a:xfrm>
            <a:prstGeom prst="rect">
              <a:avLst/>
            </a:prstGeom>
            <a:noFill/>
          </p:spPr>
          <p:txBody>
            <a:bodyPr wrap="square" rtlCol="0">
              <a:spAutoFit/>
            </a:bodyPr>
            <a:lstStyle/>
            <a:p>
              <a:r>
                <a:rPr lang="en-US" dirty="0"/>
                <a:t>FF</a:t>
              </a:r>
            </a:p>
          </p:txBody>
        </p:sp>
      </p:grpSp>
      <p:grpSp>
        <p:nvGrpSpPr>
          <p:cNvPr id="173" name="Group 172">
            <a:extLst>
              <a:ext uri="{FF2B5EF4-FFF2-40B4-BE49-F238E27FC236}">
                <a16:creationId xmlns:a16="http://schemas.microsoft.com/office/drawing/2014/main" id="{D5752C72-4342-894E-AF64-984CB2EB57BF}"/>
              </a:ext>
            </a:extLst>
          </p:cNvPr>
          <p:cNvGrpSpPr/>
          <p:nvPr/>
        </p:nvGrpSpPr>
        <p:grpSpPr>
          <a:xfrm>
            <a:off x="6019371" y="2553930"/>
            <a:ext cx="227371" cy="544724"/>
            <a:chOff x="2633197" y="4948122"/>
            <a:chExt cx="330009" cy="690865"/>
          </a:xfrm>
        </p:grpSpPr>
        <p:cxnSp>
          <p:nvCxnSpPr>
            <p:cNvPr id="174" name="Straight Connector 173">
              <a:extLst>
                <a:ext uri="{FF2B5EF4-FFF2-40B4-BE49-F238E27FC236}">
                  <a16:creationId xmlns:a16="http://schemas.microsoft.com/office/drawing/2014/main" id="{BA3423FF-50C9-B841-9F8B-29FC7232AE46}"/>
                </a:ext>
              </a:extLst>
            </p:cNvPr>
            <p:cNvCxnSpPr/>
            <p:nvPr/>
          </p:nvCxnSpPr>
          <p:spPr>
            <a:xfrm>
              <a:off x="2818827" y="4948122"/>
              <a:ext cx="0" cy="22208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0B2CE7B9-727F-FD46-8553-F0CDE84ACE6D}"/>
                </a:ext>
              </a:extLst>
            </p:cNvPr>
            <p:cNvCxnSpPr/>
            <p:nvPr/>
          </p:nvCxnSpPr>
          <p:spPr>
            <a:xfrm>
              <a:off x="2633197" y="5170203"/>
              <a:ext cx="3300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8964D6D6-EC71-0840-A230-90EC0F3BA46B}"/>
                </a:ext>
              </a:extLst>
            </p:cNvPr>
            <p:cNvCxnSpPr/>
            <p:nvPr/>
          </p:nvCxnSpPr>
          <p:spPr>
            <a:xfrm>
              <a:off x="2640072" y="5327399"/>
              <a:ext cx="3231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2D9B3CE1-BFC2-934C-AE5F-A1B0C13151E9}"/>
                </a:ext>
              </a:extLst>
            </p:cNvPr>
            <p:cNvCxnSpPr>
              <a:cxnSpLocks/>
            </p:cNvCxnSpPr>
            <p:nvPr/>
          </p:nvCxnSpPr>
          <p:spPr>
            <a:xfrm>
              <a:off x="2818827" y="5327399"/>
              <a:ext cx="0" cy="15198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8" name="Triangle 177">
              <a:extLst>
                <a:ext uri="{FF2B5EF4-FFF2-40B4-BE49-F238E27FC236}">
                  <a16:creationId xmlns:a16="http://schemas.microsoft.com/office/drawing/2014/main" id="{D5036C90-4611-574D-A454-0D16AC4C73B3}"/>
                </a:ext>
              </a:extLst>
            </p:cNvPr>
            <p:cNvSpPr/>
            <p:nvPr/>
          </p:nvSpPr>
          <p:spPr>
            <a:xfrm rot="10800000">
              <a:off x="2691636" y="5479388"/>
              <a:ext cx="254382" cy="159599"/>
            </a:xfrm>
            <a:prstGeom prst="triangl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9" name="TextBox 178">
            <a:extLst>
              <a:ext uri="{FF2B5EF4-FFF2-40B4-BE49-F238E27FC236}">
                <a16:creationId xmlns:a16="http://schemas.microsoft.com/office/drawing/2014/main" id="{ACD20FF6-6012-0947-B311-9CE62A0A15F8}"/>
              </a:ext>
            </a:extLst>
          </p:cNvPr>
          <p:cNvSpPr txBox="1"/>
          <p:nvPr/>
        </p:nvSpPr>
        <p:spPr>
          <a:xfrm>
            <a:off x="6105381" y="2475403"/>
            <a:ext cx="955367" cy="307777"/>
          </a:xfrm>
          <a:prstGeom prst="rect">
            <a:avLst/>
          </a:prstGeom>
          <a:noFill/>
        </p:spPr>
        <p:txBody>
          <a:bodyPr wrap="square" rtlCol="0">
            <a:spAutoFit/>
          </a:bodyPr>
          <a:lstStyle/>
          <a:p>
            <a:r>
              <a:rPr lang="en-US" sz="1400" dirty="0" err="1"/>
              <a:t>Cbump</a:t>
            </a:r>
            <a:endParaRPr lang="en-US" dirty="0"/>
          </a:p>
        </p:txBody>
      </p:sp>
      <p:sp>
        <p:nvSpPr>
          <p:cNvPr id="180" name="TextBox 179">
            <a:extLst>
              <a:ext uri="{FF2B5EF4-FFF2-40B4-BE49-F238E27FC236}">
                <a16:creationId xmlns:a16="http://schemas.microsoft.com/office/drawing/2014/main" id="{A1B22DD9-2610-9C43-AE53-9754549514F3}"/>
              </a:ext>
            </a:extLst>
          </p:cNvPr>
          <p:cNvSpPr txBox="1"/>
          <p:nvPr/>
        </p:nvSpPr>
        <p:spPr>
          <a:xfrm>
            <a:off x="10105091" y="1836784"/>
            <a:ext cx="1316333" cy="369332"/>
          </a:xfrm>
          <a:prstGeom prst="rect">
            <a:avLst/>
          </a:prstGeom>
          <a:noFill/>
        </p:spPr>
        <p:txBody>
          <a:bodyPr wrap="square" rtlCol="0">
            <a:spAutoFit/>
          </a:bodyPr>
          <a:lstStyle/>
          <a:p>
            <a:r>
              <a:rPr lang="en-US" dirty="0"/>
              <a:t>Receiver</a:t>
            </a:r>
          </a:p>
        </p:txBody>
      </p:sp>
      <p:sp>
        <p:nvSpPr>
          <p:cNvPr id="181" name="TextBox 180">
            <a:extLst>
              <a:ext uri="{FF2B5EF4-FFF2-40B4-BE49-F238E27FC236}">
                <a16:creationId xmlns:a16="http://schemas.microsoft.com/office/drawing/2014/main" id="{1A41C5E4-431B-8941-B1BE-DF30E55BAA8A}"/>
              </a:ext>
            </a:extLst>
          </p:cNvPr>
          <p:cNvSpPr txBox="1"/>
          <p:nvPr/>
        </p:nvSpPr>
        <p:spPr>
          <a:xfrm>
            <a:off x="1393442" y="1867692"/>
            <a:ext cx="1316333" cy="369332"/>
          </a:xfrm>
          <a:prstGeom prst="rect">
            <a:avLst/>
          </a:prstGeom>
          <a:noFill/>
        </p:spPr>
        <p:txBody>
          <a:bodyPr wrap="square" rtlCol="0">
            <a:spAutoFit/>
          </a:bodyPr>
          <a:lstStyle/>
          <a:p>
            <a:r>
              <a:rPr lang="en-US" dirty="0"/>
              <a:t>Driver</a:t>
            </a:r>
          </a:p>
        </p:txBody>
      </p:sp>
      <p:cxnSp>
        <p:nvCxnSpPr>
          <p:cNvPr id="184" name="Straight Connector 183">
            <a:extLst>
              <a:ext uri="{FF2B5EF4-FFF2-40B4-BE49-F238E27FC236}">
                <a16:creationId xmlns:a16="http://schemas.microsoft.com/office/drawing/2014/main" id="{9E88EEFA-67F6-5D48-B4BD-11190A0D4A9F}"/>
              </a:ext>
            </a:extLst>
          </p:cNvPr>
          <p:cNvCxnSpPr>
            <a:cxnSpLocks/>
          </p:cNvCxnSpPr>
          <p:nvPr/>
        </p:nvCxnSpPr>
        <p:spPr>
          <a:xfrm flipV="1">
            <a:off x="5940318" y="2519803"/>
            <a:ext cx="5167340" cy="4082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7646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C1C21F-21C9-8846-A3DD-A0F4A752CE3F}"/>
              </a:ext>
            </a:extLst>
          </p:cNvPr>
          <p:cNvSpPr/>
          <p:nvPr/>
        </p:nvSpPr>
        <p:spPr>
          <a:xfrm>
            <a:off x="0" y="-44305"/>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127000" y="1"/>
            <a:ext cx="11353800" cy="1504422"/>
          </a:xfrm>
        </p:spPr>
        <p:txBody>
          <a:bodyPr/>
          <a:lstStyle/>
          <a:p>
            <a:r>
              <a:rPr lang="en-US" b="1" dirty="0">
                <a:solidFill>
                  <a:schemeClr val="bg1"/>
                </a:solidFill>
                <a:latin typeface="+mn-lt"/>
              </a:rPr>
              <a:t>Cross-Layer Co-Optimization</a:t>
            </a:r>
          </a:p>
        </p:txBody>
      </p:sp>
      <p:sp>
        <p:nvSpPr>
          <p:cNvPr id="3" name="Footer Placeholder 2">
            <a:extLst>
              <a:ext uri="{FF2B5EF4-FFF2-40B4-BE49-F238E27FC236}">
                <a16:creationId xmlns:a16="http://schemas.microsoft.com/office/drawing/2014/main" id="{FB5E2EC7-0F91-BF48-A3F6-F5F0A8297E41}"/>
              </a:ext>
            </a:extLst>
          </p:cNvPr>
          <p:cNvSpPr>
            <a:spLocks noGrp="1"/>
          </p:cNvSpPr>
          <p:nvPr>
            <p:ph type="ftr" sz="quarter" idx="11"/>
          </p:nvPr>
        </p:nvSpPr>
        <p:spPr/>
        <p:txBody>
          <a:bodyPr/>
          <a:lstStyle/>
          <a:p>
            <a:r>
              <a:rPr lang="en-US" dirty="0"/>
              <a:t>BU-UCSD</a:t>
            </a:r>
          </a:p>
        </p:txBody>
      </p:sp>
      <p:sp>
        <p:nvSpPr>
          <p:cNvPr id="6" name="Date Placeholder 5">
            <a:extLst>
              <a:ext uri="{FF2B5EF4-FFF2-40B4-BE49-F238E27FC236}">
                <a16:creationId xmlns:a16="http://schemas.microsoft.com/office/drawing/2014/main" id="{DFAB901A-CD56-B64F-9CE5-99D005E8238C}"/>
              </a:ext>
            </a:extLst>
          </p:cNvPr>
          <p:cNvSpPr>
            <a:spLocks noGrp="1"/>
          </p:cNvSpPr>
          <p:nvPr>
            <p:ph type="dt" sz="half" idx="10"/>
          </p:nvPr>
        </p:nvSpPr>
        <p:spPr/>
        <p:txBody>
          <a:bodyPr/>
          <a:lstStyle/>
          <a:p>
            <a:r>
              <a:rPr lang="en-US"/>
              <a:t>ICCAD 2018</a:t>
            </a:r>
            <a:endParaRPr lang="en-US" dirty="0"/>
          </a:p>
        </p:txBody>
      </p:sp>
      <p:sp>
        <p:nvSpPr>
          <p:cNvPr id="7" name="Slide Number Placeholder 6">
            <a:extLst>
              <a:ext uri="{FF2B5EF4-FFF2-40B4-BE49-F238E27FC236}">
                <a16:creationId xmlns:a16="http://schemas.microsoft.com/office/drawing/2014/main" id="{B1D062A1-59E4-DC4A-8F42-390BC6BE248C}"/>
              </a:ext>
            </a:extLst>
          </p:cNvPr>
          <p:cNvSpPr>
            <a:spLocks noGrp="1"/>
          </p:cNvSpPr>
          <p:nvPr>
            <p:ph type="sldNum" sz="quarter" idx="12"/>
          </p:nvPr>
        </p:nvSpPr>
        <p:spPr/>
        <p:txBody>
          <a:bodyPr/>
          <a:lstStyle/>
          <a:p>
            <a:fld id="{6E678249-F36F-6042-9F33-F3DDBCE64B42}" type="slidenum">
              <a:rPr lang="en-US" smtClean="0"/>
              <a:t>18</a:t>
            </a:fld>
            <a:endParaRPr lang="en-US"/>
          </a:p>
        </p:txBody>
      </p:sp>
      <p:sp>
        <p:nvSpPr>
          <p:cNvPr id="4" name="TextBox 3">
            <a:extLst>
              <a:ext uri="{FF2B5EF4-FFF2-40B4-BE49-F238E27FC236}">
                <a16:creationId xmlns:a16="http://schemas.microsoft.com/office/drawing/2014/main" id="{7FB18369-B6A2-594A-9E27-A23010853758}"/>
              </a:ext>
            </a:extLst>
          </p:cNvPr>
          <p:cNvSpPr txBox="1"/>
          <p:nvPr/>
        </p:nvSpPr>
        <p:spPr>
          <a:xfrm>
            <a:off x="448270" y="4646414"/>
            <a:ext cx="11079024" cy="1938992"/>
          </a:xfrm>
          <a:prstGeom prst="rect">
            <a:avLst/>
          </a:prstGeom>
          <a:noFill/>
        </p:spPr>
        <p:txBody>
          <a:bodyPr wrap="square" rtlCol="0">
            <a:spAutoFit/>
          </a:bodyPr>
          <a:lstStyle/>
          <a:p>
            <a:pPr marL="342900" indent="-342900">
              <a:buFont typeface="Arial" panose="020B0604020202020204" pitchFamily="34" charset="0"/>
              <a:buChar char="•"/>
            </a:pPr>
            <a:r>
              <a:rPr lang="en-US" sz="2400" b="1" dirty="0"/>
              <a:t>Our cross-layer methodology outputs:</a:t>
            </a:r>
          </a:p>
          <a:p>
            <a:pPr marL="800100" lvl="1" indent="-342900">
              <a:buFont typeface="Arial" panose="020B0604020202020204" pitchFamily="34" charset="0"/>
              <a:buChar char="•"/>
            </a:pPr>
            <a:r>
              <a:rPr lang="en-US" sz="2400" b="1" dirty="0"/>
              <a:t>Logical topology of the network.</a:t>
            </a:r>
          </a:p>
          <a:p>
            <a:pPr marL="800100" lvl="1" indent="-342900">
              <a:buFont typeface="Arial" panose="020B0604020202020204" pitchFamily="34" charset="0"/>
              <a:buChar char="•"/>
            </a:pPr>
            <a:r>
              <a:rPr lang="en-US" sz="2400" b="1" dirty="0"/>
              <a:t>Placement and routing of chiplets on the interposer. </a:t>
            </a:r>
          </a:p>
          <a:p>
            <a:pPr marL="800100" lvl="1" indent="-342900">
              <a:buFont typeface="Arial" panose="020B0604020202020204" pitchFamily="34" charset="0"/>
              <a:buChar char="•"/>
            </a:pPr>
            <a:r>
              <a:rPr lang="en-US" sz="2400" b="1" dirty="0"/>
              <a:t>Circuit design choice of the links that form the network.</a:t>
            </a:r>
          </a:p>
          <a:p>
            <a:endParaRPr lang="en-US" sz="2400" dirty="0"/>
          </a:p>
        </p:txBody>
      </p:sp>
      <p:sp>
        <p:nvSpPr>
          <p:cNvPr id="8" name="TextBox 7">
            <a:extLst>
              <a:ext uri="{FF2B5EF4-FFF2-40B4-BE49-F238E27FC236}">
                <a16:creationId xmlns:a16="http://schemas.microsoft.com/office/drawing/2014/main" id="{45EC6ACB-7AE7-BD43-BD25-810802279D5F}"/>
              </a:ext>
            </a:extLst>
          </p:cNvPr>
          <p:cNvSpPr txBox="1"/>
          <p:nvPr/>
        </p:nvSpPr>
        <p:spPr>
          <a:xfrm>
            <a:off x="466595" y="1709530"/>
            <a:ext cx="11157321"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t>We jointly design the network across logical, physical, and circuit layers.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We optimize for system performance, manufacturing cost, and network latency.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We search for thermally feasible placement and routing options.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By considering all layers simultaneously we have a more complete and correct assessment of the design space.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4046492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C1C21F-21C9-8846-A3DD-A0F4A752CE3F}"/>
              </a:ext>
            </a:extLst>
          </p:cNvPr>
          <p:cNvSpPr/>
          <p:nvPr/>
        </p:nvSpPr>
        <p:spPr>
          <a:xfrm>
            <a:off x="0" y="-44305"/>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127000" y="1"/>
            <a:ext cx="11353800" cy="1504422"/>
          </a:xfrm>
        </p:spPr>
        <p:txBody>
          <a:bodyPr/>
          <a:lstStyle/>
          <a:p>
            <a:r>
              <a:rPr lang="en-US" b="1" dirty="0">
                <a:solidFill>
                  <a:schemeClr val="bg1"/>
                </a:solidFill>
                <a:latin typeface="+mn-lt"/>
              </a:rPr>
              <a:t>Outline</a:t>
            </a:r>
          </a:p>
        </p:txBody>
      </p:sp>
      <p:sp>
        <p:nvSpPr>
          <p:cNvPr id="3" name="Footer Placeholder 2">
            <a:extLst>
              <a:ext uri="{FF2B5EF4-FFF2-40B4-BE49-F238E27FC236}">
                <a16:creationId xmlns:a16="http://schemas.microsoft.com/office/drawing/2014/main" id="{FB5E2EC7-0F91-BF48-A3F6-F5F0A8297E41}"/>
              </a:ext>
            </a:extLst>
          </p:cNvPr>
          <p:cNvSpPr>
            <a:spLocks noGrp="1"/>
          </p:cNvSpPr>
          <p:nvPr>
            <p:ph type="ftr" sz="quarter" idx="11"/>
          </p:nvPr>
        </p:nvSpPr>
        <p:spPr/>
        <p:txBody>
          <a:bodyPr/>
          <a:lstStyle/>
          <a:p>
            <a:r>
              <a:rPr lang="en-US" dirty="0"/>
              <a:t>BU-UCSD</a:t>
            </a:r>
          </a:p>
        </p:txBody>
      </p:sp>
      <p:sp>
        <p:nvSpPr>
          <p:cNvPr id="6" name="Date Placeholder 5">
            <a:extLst>
              <a:ext uri="{FF2B5EF4-FFF2-40B4-BE49-F238E27FC236}">
                <a16:creationId xmlns:a16="http://schemas.microsoft.com/office/drawing/2014/main" id="{DFAB901A-CD56-B64F-9CE5-99D005E8238C}"/>
              </a:ext>
            </a:extLst>
          </p:cNvPr>
          <p:cNvSpPr>
            <a:spLocks noGrp="1"/>
          </p:cNvSpPr>
          <p:nvPr>
            <p:ph type="dt" sz="half" idx="10"/>
          </p:nvPr>
        </p:nvSpPr>
        <p:spPr/>
        <p:txBody>
          <a:bodyPr/>
          <a:lstStyle/>
          <a:p>
            <a:r>
              <a:rPr lang="en-US"/>
              <a:t>ICCAD 2018</a:t>
            </a:r>
            <a:endParaRPr lang="en-US" dirty="0"/>
          </a:p>
        </p:txBody>
      </p:sp>
      <p:sp>
        <p:nvSpPr>
          <p:cNvPr id="7" name="Slide Number Placeholder 6">
            <a:extLst>
              <a:ext uri="{FF2B5EF4-FFF2-40B4-BE49-F238E27FC236}">
                <a16:creationId xmlns:a16="http://schemas.microsoft.com/office/drawing/2014/main" id="{B1D062A1-59E4-DC4A-8F42-390BC6BE248C}"/>
              </a:ext>
            </a:extLst>
          </p:cNvPr>
          <p:cNvSpPr>
            <a:spLocks noGrp="1"/>
          </p:cNvSpPr>
          <p:nvPr>
            <p:ph type="sldNum" sz="quarter" idx="12"/>
          </p:nvPr>
        </p:nvSpPr>
        <p:spPr/>
        <p:txBody>
          <a:bodyPr/>
          <a:lstStyle/>
          <a:p>
            <a:fld id="{6E678249-F36F-6042-9F33-F3DDBCE64B42}" type="slidenum">
              <a:rPr lang="en-US" smtClean="0"/>
              <a:t>19</a:t>
            </a:fld>
            <a:endParaRPr lang="en-US"/>
          </a:p>
        </p:txBody>
      </p:sp>
      <p:sp>
        <p:nvSpPr>
          <p:cNvPr id="8" name="TextBox 7">
            <a:extLst>
              <a:ext uri="{FF2B5EF4-FFF2-40B4-BE49-F238E27FC236}">
                <a16:creationId xmlns:a16="http://schemas.microsoft.com/office/drawing/2014/main" id="{3958AEF6-A520-3A48-8DBC-EF766FF687BA}"/>
              </a:ext>
            </a:extLst>
          </p:cNvPr>
          <p:cNvSpPr txBox="1"/>
          <p:nvPr/>
        </p:nvSpPr>
        <p:spPr>
          <a:xfrm>
            <a:off x="409903" y="2265566"/>
            <a:ext cx="11070897" cy="3323987"/>
          </a:xfrm>
          <a:prstGeom prst="rect">
            <a:avLst/>
          </a:prstGeom>
          <a:noFill/>
        </p:spPr>
        <p:txBody>
          <a:bodyPr wrap="square" rtlCol="0">
            <a:spAutoFit/>
          </a:bodyPr>
          <a:lstStyle/>
          <a:p>
            <a:pPr marL="457200" indent="-457200">
              <a:buFont typeface="Arial" panose="020B0604020202020204" pitchFamily="34" charset="0"/>
              <a:buChar char="•"/>
            </a:pPr>
            <a:r>
              <a:rPr lang="en-US" sz="3200" dirty="0"/>
              <a:t>Motivation and Prior Work</a:t>
            </a:r>
          </a:p>
          <a:p>
            <a:pPr marL="457200" indent="-457200">
              <a:buFont typeface="Arial" panose="020B0604020202020204" pitchFamily="34" charset="0"/>
              <a:buChar char="•"/>
            </a:pPr>
            <a:r>
              <a:rPr lang="en-US" sz="3200" dirty="0"/>
              <a:t>Cross-Layer Co-Optimization</a:t>
            </a:r>
          </a:p>
          <a:p>
            <a:pPr marL="914400" lvl="1" indent="-457200">
              <a:buFont typeface="Arial" panose="020B0604020202020204" pitchFamily="34" charset="0"/>
              <a:buChar char="•"/>
            </a:pPr>
            <a:r>
              <a:rPr lang="en-US" sz="3200" dirty="0"/>
              <a:t>“Gas Station” Links</a:t>
            </a:r>
          </a:p>
          <a:p>
            <a:pPr marL="457200" indent="-457200">
              <a:buFont typeface="Arial" panose="020B0604020202020204" pitchFamily="34" charset="0"/>
              <a:buChar char="•"/>
            </a:pPr>
            <a:r>
              <a:rPr lang="en-US" sz="3200" b="1" dirty="0"/>
              <a:t>Methodology</a:t>
            </a:r>
          </a:p>
          <a:p>
            <a:pPr marL="457200" indent="-457200">
              <a:buFont typeface="Arial" panose="020B0604020202020204" pitchFamily="34" charset="0"/>
              <a:buChar char="•"/>
            </a:pPr>
            <a:r>
              <a:rPr lang="en-US" sz="3200" dirty="0"/>
              <a:t>Results</a:t>
            </a:r>
          </a:p>
          <a:p>
            <a:pPr marL="457200" indent="-457200">
              <a:buFont typeface="Arial" panose="020B0604020202020204" pitchFamily="34" charset="0"/>
              <a:buChar char="•"/>
            </a:pPr>
            <a:r>
              <a:rPr lang="en-US" sz="3200" dirty="0"/>
              <a:t>Executive Summary</a:t>
            </a:r>
          </a:p>
          <a:p>
            <a:endParaRPr lang="en-US" dirty="0"/>
          </a:p>
        </p:txBody>
      </p:sp>
    </p:spTree>
    <p:extLst>
      <p:ext uri="{BB962C8B-B14F-4D97-AF65-F5344CB8AC3E}">
        <p14:creationId xmlns:p14="http://schemas.microsoft.com/office/powerpoint/2010/main" val="94594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C1C21F-21C9-8846-A3DD-A0F4A752CE3F}"/>
              </a:ext>
            </a:extLst>
          </p:cNvPr>
          <p:cNvSpPr/>
          <p:nvPr/>
        </p:nvSpPr>
        <p:spPr>
          <a:xfrm>
            <a:off x="0" y="-22152"/>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127000" y="1"/>
            <a:ext cx="11353800" cy="1504422"/>
          </a:xfrm>
        </p:spPr>
        <p:txBody>
          <a:bodyPr/>
          <a:lstStyle/>
          <a:p>
            <a:r>
              <a:rPr lang="en-US" b="1" dirty="0">
                <a:solidFill>
                  <a:schemeClr val="bg1"/>
                </a:solidFill>
                <a:latin typeface="+mn-lt"/>
              </a:rPr>
              <a:t>Motivation</a:t>
            </a:r>
          </a:p>
        </p:txBody>
      </p:sp>
      <p:pic>
        <p:nvPicPr>
          <p:cNvPr id="7" name="Content Placeholder 6">
            <a:extLst>
              <a:ext uri="{FF2B5EF4-FFF2-40B4-BE49-F238E27FC236}">
                <a16:creationId xmlns:a16="http://schemas.microsoft.com/office/drawing/2014/main" id="{EB5414B2-7ACB-154A-A0C9-24307C3EFB47}"/>
              </a:ext>
            </a:extLst>
          </p:cNvPr>
          <p:cNvPicPr>
            <a:picLocks noGrp="1" noChangeAspect="1"/>
          </p:cNvPicPr>
          <p:nvPr>
            <p:ph idx="1"/>
          </p:nvPr>
        </p:nvPicPr>
        <p:blipFill>
          <a:blip r:embed="rId2"/>
          <a:stretch>
            <a:fillRect/>
          </a:stretch>
        </p:blipFill>
        <p:spPr>
          <a:xfrm>
            <a:off x="3305908" y="3575152"/>
            <a:ext cx="5596268" cy="2411866"/>
          </a:xfrm>
        </p:spPr>
      </p:pic>
      <p:sp>
        <p:nvSpPr>
          <p:cNvPr id="10" name="TextBox 9">
            <a:extLst>
              <a:ext uri="{FF2B5EF4-FFF2-40B4-BE49-F238E27FC236}">
                <a16:creationId xmlns:a16="http://schemas.microsoft.com/office/drawing/2014/main" id="{9A0926F6-481E-BC4A-8697-A18511A44BF1}"/>
              </a:ext>
            </a:extLst>
          </p:cNvPr>
          <p:cNvSpPr txBox="1"/>
          <p:nvPr/>
        </p:nvSpPr>
        <p:spPr>
          <a:xfrm>
            <a:off x="5630077" y="5987018"/>
            <a:ext cx="5300133" cy="369332"/>
          </a:xfrm>
          <a:prstGeom prst="rect">
            <a:avLst/>
          </a:prstGeom>
          <a:noFill/>
        </p:spPr>
        <p:txBody>
          <a:bodyPr wrap="square" rtlCol="0">
            <a:spAutoFit/>
          </a:bodyPr>
          <a:lstStyle/>
          <a:p>
            <a:r>
              <a:rPr lang="en-US" dirty="0"/>
              <a:t>2.5D </a:t>
            </a:r>
            <a:r>
              <a:rPr lang="en-US" sz="1600" dirty="0"/>
              <a:t>System.</a:t>
            </a:r>
            <a:endParaRPr lang="en-US" dirty="0"/>
          </a:p>
        </p:txBody>
      </p:sp>
      <p:sp>
        <p:nvSpPr>
          <p:cNvPr id="12" name="TextBox 11">
            <a:extLst>
              <a:ext uri="{FF2B5EF4-FFF2-40B4-BE49-F238E27FC236}">
                <a16:creationId xmlns:a16="http://schemas.microsoft.com/office/drawing/2014/main" id="{F47F094B-6ED9-CF46-A6E7-75E5494A6E2D}"/>
              </a:ext>
            </a:extLst>
          </p:cNvPr>
          <p:cNvSpPr txBox="1"/>
          <p:nvPr/>
        </p:nvSpPr>
        <p:spPr>
          <a:xfrm>
            <a:off x="127000" y="1595730"/>
            <a:ext cx="11856454" cy="2585323"/>
          </a:xfrm>
          <a:prstGeom prst="rect">
            <a:avLst/>
          </a:prstGeom>
          <a:noFill/>
        </p:spPr>
        <p:txBody>
          <a:bodyPr wrap="square" rtlCol="0">
            <a:spAutoFit/>
          </a:bodyPr>
          <a:lstStyle/>
          <a:p>
            <a:pPr marL="342900" indent="-342900">
              <a:buFont typeface="Arial" panose="020B0604020202020204" pitchFamily="34" charset="0"/>
              <a:buChar char="•"/>
            </a:pPr>
            <a:r>
              <a:rPr lang="en-US" sz="2400" dirty="0"/>
              <a:t>2.5D integration technology is gaining popularity in the design of computing systems. </a:t>
            </a:r>
          </a:p>
          <a:p>
            <a:pPr marL="742950" lvl="1" indent="-285750">
              <a:buFont typeface="Arial" panose="020B0604020202020204" pitchFamily="34" charset="0"/>
              <a:buChar char="•"/>
            </a:pPr>
            <a:r>
              <a:rPr lang="en-US" sz="2400" dirty="0"/>
              <a:t>Heterogeneous integration of multiple technologies [DARPA CHIPS].</a:t>
            </a:r>
          </a:p>
          <a:p>
            <a:pPr marL="742950" lvl="1" indent="-285750">
              <a:buFont typeface="Arial" panose="020B0604020202020204" pitchFamily="34" charset="0"/>
              <a:buChar char="•"/>
            </a:pPr>
            <a:r>
              <a:rPr lang="en-US" sz="2400" dirty="0"/>
              <a:t>IP reuse [DARPA CHIPS].</a:t>
            </a:r>
          </a:p>
          <a:p>
            <a:pPr marL="742950" lvl="1" indent="-285750">
              <a:buFont typeface="Arial" panose="020B0604020202020204" pitchFamily="34" charset="0"/>
              <a:buChar char="•"/>
            </a:pPr>
            <a:r>
              <a:rPr lang="en-US" sz="2400" dirty="0"/>
              <a:t>Reduced overall system cost [Kannan et al., MICRO’15].</a:t>
            </a:r>
          </a:p>
          <a:p>
            <a:pPr marL="742950" lvl="1" indent="-285750">
              <a:buFont typeface="Arial" panose="020B0604020202020204" pitchFamily="34" charset="0"/>
              <a:buChar char="•"/>
            </a:pPr>
            <a:r>
              <a:rPr lang="en-US" sz="2400" dirty="0"/>
              <a:t>Greater system performance within thermal constraints [Eris et al., DATE’18].</a:t>
            </a:r>
            <a:endParaRPr lang="en-US" dirty="0"/>
          </a:p>
          <a:p>
            <a:pPr marL="742950" lvl="1" indent="-285750">
              <a:buFont typeface="Arial" panose="020B0604020202020204" pitchFamily="34" charset="0"/>
              <a:buChar char="•"/>
            </a:pPr>
            <a:endParaRPr lang="en-US" dirty="0"/>
          </a:p>
          <a:p>
            <a:pPr marL="800100" lvl="1" indent="-342900">
              <a:buFont typeface="Arial" panose="020B0604020202020204" pitchFamily="34" charset="0"/>
              <a:buChar char="•"/>
            </a:pPr>
            <a:endParaRPr lang="en-US" sz="2400" dirty="0"/>
          </a:p>
        </p:txBody>
      </p:sp>
      <p:sp>
        <p:nvSpPr>
          <p:cNvPr id="3" name="Footer Placeholder 2">
            <a:extLst>
              <a:ext uri="{FF2B5EF4-FFF2-40B4-BE49-F238E27FC236}">
                <a16:creationId xmlns:a16="http://schemas.microsoft.com/office/drawing/2014/main" id="{852CED25-8D59-A942-94E1-BB4632F1F780}"/>
              </a:ext>
            </a:extLst>
          </p:cNvPr>
          <p:cNvSpPr>
            <a:spLocks noGrp="1"/>
          </p:cNvSpPr>
          <p:nvPr>
            <p:ph type="ftr" sz="quarter" idx="11"/>
          </p:nvPr>
        </p:nvSpPr>
        <p:spPr/>
        <p:txBody>
          <a:bodyPr/>
          <a:lstStyle/>
          <a:p>
            <a:r>
              <a:rPr lang="en-US" dirty="0"/>
              <a:t>BU-UCSD</a:t>
            </a:r>
          </a:p>
        </p:txBody>
      </p:sp>
      <p:sp>
        <p:nvSpPr>
          <p:cNvPr id="6" name="Date Placeholder 5">
            <a:extLst>
              <a:ext uri="{FF2B5EF4-FFF2-40B4-BE49-F238E27FC236}">
                <a16:creationId xmlns:a16="http://schemas.microsoft.com/office/drawing/2014/main" id="{323E1F89-BBCC-5341-83C2-264998518D20}"/>
              </a:ext>
            </a:extLst>
          </p:cNvPr>
          <p:cNvSpPr>
            <a:spLocks noGrp="1"/>
          </p:cNvSpPr>
          <p:nvPr>
            <p:ph type="dt" sz="half" idx="10"/>
          </p:nvPr>
        </p:nvSpPr>
        <p:spPr/>
        <p:txBody>
          <a:bodyPr/>
          <a:lstStyle/>
          <a:p>
            <a:r>
              <a:rPr lang="en-US"/>
              <a:t>ICCAD 2018</a:t>
            </a:r>
            <a:endParaRPr lang="en-US" dirty="0"/>
          </a:p>
        </p:txBody>
      </p:sp>
      <p:sp>
        <p:nvSpPr>
          <p:cNvPr id="8" name="Slide Number Placeholder 7">
            <a:extLst>
              <a:ext uri="{FF2B5EF4-FFF2-40B4-BE49-F238E27FC236}">
                <a16:creationId xmlns:a16="http://schemas.microsoft.com/office/drawing/2014/main" id="{A0A6C893-D945-9D46-94A4-BEA1E4B81981}"/>
              </a:ext>
            </a:extLst>
          </p:cNvPr>
          <p:cNvSpPr>
            <a:spLocks noGrp="1"/>
          </p:cNvSpPr>
          <p:nvPr>
            <p:ph type="sldNum" sz="quarter" idx="12"/>
          </p:nvPr>
        </p:nvSpPr>
        <p:spPr/>
        <p:txBody>
          <a:bodyPr/>
          <a:lstStyle/>
          <a:p>
            <a:fld id="{6E678249-F36F-6042-9F33-F3DDBCE64B42}" type="slidenum">
              <a:rPr lang="en-US" smtClean="0"/>
              <a:t>2</a:t>
            </a:fld>
            <a:endParaRPr lang="en-US" dirty="0"/>
          </a:p>
        </p:txBody>
      </p:sp>
    </p:spTree>
    <p:extLst>
      <p:ext uri="{BB962C8B-B14F-4D97-AF65-F5344CB8AC3E}">
        <p14:creationId xmlns:p14="http://schemas.microsoft.com/office/powerpoint/2010/main" val="467602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C1C21F-21C9-8846-A3DD-A0F4A752CE3F}"/>
              </a:ext>
            </a:extLst>
          </p:cNvPr>
          <p:cNvSpPr/>
          <p:nvPr/>
        </p:nvSpPr>
        <p:spPr>
          <a:xfrm>
            <a:off x="0" y="-44305"/>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127000" y="1"/>
            <a:ext cx="11353800" cy="1504422"/>
          </a:xfrm>
        </p:spPr>
        <p:txBody>
          <a:bodyPr/>
          <a:lstStyle/>
          <a:p>
            <a:r>
              <a:rPr lang="en-US" b="1" dirty="0">
                <a:solidFill>
                  <a:schemeClr val="bg1"/>
                </a:solidFill>
                <a:latin typeface="+mn-lt"/>
              </a:rPr>
              <a:t>Methodology Overview</a:t>
            </a:r>
          </a:p>
        </p:txBody>
      </p:sp>
      <p:sp>
        <p:nvSpPr>
          <p:cNvPr id="3" name="TextBox 2">
            <a:extLst>
              <a:ext uri="{FF2B5EF4-FFF2-40B4-BE49-F238E27FC236}">
                <a16:creationId xmlns:a16="http://schemas.microsoft.com/office/drawing/2014/main" id="{D77C7F11-7AFC-0D40-BDD3-044BC315B6BE}"/>
              </a:ext>
            </a:extLst>
          </p:cNvPr>
          <p:cNvSpPr txBox="1"/>
          <p:nvPr/>
        </p:nvSpPr>
        <p:spPr>
          <a:xfrm>
            <a:off x="7466324" y="1852894"/>
            <a:ext cx="4725676" cy="4154984"/>
          </a:xfrm>
          <a:prstGeom prst="rect">
            <a:avLst/>
          </a:prstGeom>
          <a:noFill/>
        </p:spPr>
        <p:txBody>
          <a:bodyPr wrap="square" rtlCol="0">
            <a:spAutoFit/>
          </a:bodyPr>
          <a:lstStyle/>
          <a:p>
            <a:r>
              <a:rPr lang="en-US" sz="2400" dirty="0"/>
              <a:t>Our methodology takes three steps:</a:t>
            </a:r>
          </a:p>
          <a:p>
            <a:pPr marL="342900" indent="-342900">
              <a:buAutoNum type="arabicParenR"/>
            </a:pPr>
            <a:r>
              <a:rPr lang="en-US" sz="2400" dirty="0"/>
              <a:t>Precompute performance, manufacturing costs, link latencies, and objective function values for all input combinations. </a:t>
            </a:r>
          </a:p>
          <a:p>
            <a:pPr marL="342900" indent="-342900">
              <a:buAutoNum type="arabicParenR"/>
            </a:pPr>
            <a:r>
              <a:rPr lang="en-US" sz="2400" dirty="0"/>
              <a:t>Sort the table based on objective function values from low to high.</a:t>
            </a:r>
          </a:p>
          <a:p>
            <a:pPr marL="342900" indent="-342900">
              <a:buAutoNum type="arabicParenR"/>
            </a:pPr>
            <a:r>
              <a:rPr lang="en-US" sz="2400" dirty="0"/>
              <a:t>Search for a valid placement option that meets thermal and routing constraints for each table entry in the sorted order.</a:t>
            </a:r>
            <a:endParaRPr lang="en-US" sz="2000" dirty="0"/>
          </a:p>
        </p:txBody>
      </p:sp>
      <p:sp>
        <p:nvSpPr>
          <p:cNvPr id="6" name="Footer Placeholder 5">
            <a:extLst>
              <a:ext uri="{FF2B5EF4-FFF2-40B4-BE49-F238E27FC236}">
                <a16:creationId xmlns:a16="http://schemas.microsoft.com/office/drawing/2014/main" id="{CA8D0518-5062-6D42-A878-8FB598DD3C54}"/>
              </a:ext>
            </a:extLst>
          </p:cNvPr>
          <p:cNvSpPr>
            <a:spLocks noGrp="1"/>
          </p:cNvSpPr>
          <p:nvPr>
            <p:ph type="ftr" sz="quarter" idx="11"/>
          </p:nvPr>
        </p:nvSpPr>
        <p:spPr/>
        <p:txBody>
          <a:bodyPr/>
          <a:lstStyle/>
          <a:p>
            <a:r>
              <a:rPr lang="en-US" dirty="0"/>
              <a:t>BU-UCSD</a:t>
            </a:r>
          </a:p>
        </p:txBody>
      </p:sp>
      <p:sp>
        <p:nvSpPr>
          <p:cNvPr id="7" name="Date Placeholder 6">
            <a:extLst>
              <a:ext uri="{FF2B5EF4-FFF2-40B4-BE49-F238E27FC236}">
                <a16:creationId xmlns:a16="http://schemas.microsoft.com/office/drawing/2014/main" id="{A0FFCFF7-60FC-B248-93A1-785A8A6094FD}"/>
              </a:ext>
            </a:extLst>
          </p:cNvPr>
          <p:cNvSpPr>
            <a:spLocks noGrp="1"/>
          </p:cNvSpPr>
          <p:nvPr>
            <p:ph type="dt" sz="half" idx="10"/>
          </p:nvPr>
        </p:nvSpPr>
        <p:spPr/>
        <p:txBody>
          <a:bodyPr/>
          <a:lstStyle/>
          <a:p>
            <a:r>
              <a:rPr lang="en-US"/>
              <a:t>ICCAD 2018</a:t>
            </a:r>
            <a:endParaRPr lang="en-US" dirty="0"/>
          </a:p>
        </p:txBody>
      </p:sp>
      <p:sp>
        <p:nvSpPr>
          <p:cNvPr id="8" name="Slide Number Placeholder 7">
            <a:extLst>
              <a:ext uri="{FF2B5EF4-FFF2-40B4-BE49-F238E27FC236}">
                <a16:creationId xmlns:a16="http://schemas.microsoft.com/office/drawing/2014/main" id="{946B09C4-5248-A74D-B3E3-5342DB45E530}"/>
              </a:ext>
            </a:extLst>
          </p:cNvPr>
          <p:cNvSpPr>
            <a:spLocks noGrp="1"/>
          </p:cNvSpPr>
          <p:nvPr>
            <p:ph type="sldNum" sz="quarter" idx="12"/>
          </p:nvPr>
        </p:nvSpPr>
        <p:spPr/>
        <p:txBody>
          <a:bodyPr/>
          <a:lstStyle/>
          <a:p>
            <a:fld id="{6E678249-F36F-6042-9F33-F3DDBCE64B42}" type="slidenum">
              <a:rPr lang="en-US" smtClean="0"/>
              <a:t>20</a:t>
            </a:fld>
            <a:endParaRPr lang="en-US"/>
          </a:p>
        </p:txBody>
      </p:sp>
      <p:pic>
        <p:nvPicPr>
          <p:cNvPr id="10" name="Picture 9">
            <a:extLst>
              <a:ext uri="{FF2B5EF4-FFF2-40B4-BE49-F238E27FC236}">
                <a16:creationId xmlns:a16="http://schemas.microsoft.com/office/drawing/2014/main" id="{0767FADC-60EA-C54C-BB27-F974B7448E06}"/>
              </a:ext>
            </a:extLst>
          </p:cNvPr>
          <p:cNvPicPr>
            <a:picLocks noChangeAspect="1"/>
          </p:cNvPicPr>
          <p:nvPr/>
        </p:nvPicPr>
        <p:blipFill>
          <a:blip r:embed="rId2"/>
          <a:stretch>
            <a:fillRect/>
          </a:stretch>
        </p:blipFill>
        <p:spPr>
          <a:xfrm>
            <a:off x="127000" y="1689652"/>
            <a:ext cx="6854213" cy="4666698"/>
          </a:xfrm>
          <a:prstGeom prst="rect">
            <a:avLst/>
          </a:prstGeom>
        </p:spPr>
      </p:pic>
    </p:spTree>
    <p:extLst>
      <p:ext uri="{BB962C8B-B14F-4D97-AF65-F5344CB8AC3E}">
        <p14:creationId xmlns:p14="http://schemas.microsoft.com/office/powerpoint/2010/main" val="1335332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C1C21F-21C9-8846-A3DD-A0F4A752CE3F}"/>
              </a:ext>
            </a:extLst>
          </p:cNvPr>
          <p:cNvSpPr/>
          <p:nvPr/>
        </p:nvSpPr>
        <p:spPr>
          <a:xfrm>
            <a:off x="0" y="-44305"/>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127000" y="1"/>
            <a:ext cx="11353800" cy="1504422"/>
          </a:xfrm>
        </p:spPr>
        <p:txBody>
          <a:bodyPr/>
          <a:lstStyle/>
          <a:p>
            <a:r>
              <a:rPr lang="en-US" b="1" dirty="0">
                <a:solidFill>
                  <a:schemeClr val="bg1"/>
                </a:solidFill>
                <a:latin typeface="+mn-lt"/>
              </a:rPr>
              <a:t>Methodology Step 1</a:t>
            </a:r>
          </a:p>
        </p:txBody>
      </p:sp>
      <p:sp>
        <p:nvSpPr>
          <p:cNvPr id="6" name="Footer Placeholder 5">
            <a:extLst>
              <a:ext uri="{FF2B5EF4-FFF2-40B4-BE49-F238E27FC236}">
                <a16:creationId xmlns:a16="http://schemas.microsoft.com/office/drawing/2014/main" id="{CA8D0518-5062-6D42-A878-8FB598DD3C54}"/>
              </a:ext>
            </a:extLst>
          </p:cNvPr>
          <p:cNvSpPr>
            <a:spLocks noGrp="1"/>
          </p:cNvSpPr>
          <p:nvPr>
            <p:ph type="ftr" sz="quarter" idx="11"/>
          </p:nvPr>
        </p:nvSpPr>
        <p:spPr/>
        <p:txBody>
          <a:bodyPr/>
          <a:lstStyle/>
          <a:p>
            <a:r>
              <a:rPr lang="en-US" dirty="0"/>
              <a:t>BU-UCSD</a:t>
            </a:r>
          </a:p>
        </p:txBody>
      </p:sp>
      <p:sp>
        <p:nvSpPr>
          <p:cNvPr id="7" name="Date Placeholder 6">
            <a:extLst>
              <a:ext uri="{FF2B5EF4-FFF2-40B4-BE49-F238E27FC236}">
                <a16:creationId xmlns:a16="http://schemas.microsoft.com/office/drawing/2014/main" id="{A0FFCFF7-60FC-B248-93A1-785A8A6094FD}"/>
              </a:ext>
            </a:extLst>
          </p:cNvPr>
          <p:cNvSpPr>
            <a:spLocks noGrp="1"/>
          </p:cNvSpPr>
          <p:nvPr>
            <p:ph type="dt" sz="half" idx="10"/>
          </p:nvPr>
        </p:nvSpPr>
        <p:spPr/>
        <p:txBody>
          <a:bodyPr/>
          <a:lstStyle/>
          <a:p>
            <a:r>
              <a:rPr lang="en-US"/>
              <a:t>ICCAD 2018</a:t>
            </a:r>
            <a:endParaRPr lang="en-US" dirty="0"/>
          </a:p>
        </p:txBody>
      </p:sp>
      <p:sp>
        <p:nvSpPr>
          <p:cNvPr id="8" name="Slide Number Placeholder 7">
            <a:extLst>
              <a:ext uri="{FF2B5EF4-FFF2-40B4-BE49-F238E27FC236}">
                <a16:creationId xmlns:a16="http://schemas.microsoft.com/office/drawing/2014/main" id="{946B09C4-5248-A74D-B3E3-5342DB45E530}"/>
              </a:ext>
            </a:extLst>
          </p:cNvPr>
          <p:cNvSpPr>
            <a:spLocks noGrp="1"/>
          </p:cNvSpPr>
          <p:nvPr>
            <p:ph type="sldNum" sz="quarter" idx="12"/>
          </p:nvPr>
        </p:nvSpPr>
        <p:spPr/>
        <p:txBody>
          <a:bodyPr/>
          <a:lstStyle/>
          <a:p>
            <a:fld id="{6E678249-F36F-6042-9F33-F3DDBCE64B42}" type="slidenum">
              <a:rPr lang="en-US" smtClean="0"/>
              <a:t>21</a:t>
            </a:fld>
            <a:endParaRPr lang="en-US"/>
          </a:p>
        </p:txBody>
      </p:sp>
      <p:pic>
        <p:nvPicPr>
          <p:cNvPr id="11" name="Picture 10">
            <a:extLst>
              <a:ext uri="{FF2B5EF4-FFF2-40B4-BE49-F238E27FC236}">
                <a16:creationId xmlns:a16="http://schemas.microsoft.com/office/drawing/2014/main" id="{397ABECE-0B05-AB4C-BE0F-E06772809A0B}"/>
              </a:ext>
            </a:extLst>
          </p:cNvPr>
          <p:cNvPicPr>
            <a:picLocks noChangeAspect="1"/>
          </p:cNvPicPr>
          <p:nvPr/>
        </p:nvPicPr>
        <p:blipFill>
          <a:blip r:embed="rId2"/>
          <a:stretch>
            <a:fillRect/>
          </a:stretch>
        </p:blipFill>
        <p:spPr>
          <a:xfrm>
            <a:off x="127000" y="1557637"/>
            <a:ext cx="4806398" cy="4751152"/>
          </a:xfrm>
          <a:prstGeom prst="rect">
            <a:avLst/>
          </a:prstGeom>
        </p:spPr>
      </p:pic>
      <p:sp>
        <p:nvSpPr>
          <p:cNvPr id="18" name="TextBox 17">
            <a:extLst>
              <a:ext uri="{FF2B5EF4-FFF2-40B4-BE49-F238E27FC236}">
                <a16:creationId xmlns:a16="http://schemas.microsoft.com/office/drawing/2014/main" id="{87A1F4F1-FCBB-2344-A396-36F097F20D9A}"/>
              </a:ext>
            </a:extLst>
          </p:cNvPr>
          <p:cNvSpPr txBox="1"/>
          <p:nvPr/>
        </p:nvSpPr>
        <p:spPr>
          <a:xfrm>
            <a:off x="5423452" y="2653114"/>
            <a:ext cx="6374295" cy="2554545"/>
          </a:xfrm>
          <a:prstGeom prst="rect">
            <a:avLst/>
          </a:prstGeom>
          <a:noFill/>
        </p:spPr>
        <p:txBody>
          <a:bodyPr wrap="square" rtlCol="0">
            <a:spAutoFit/>
          </a:bodyPr>
          <a:lstStyle/>
          <a:p>
            <a:pPr marL="342900" indent="-342900">
              <a:buAutoNum type="arabicParenR"/>
            </a:pPr>
            <a:r>
              <a:rPr lang="en-US" sz="3200" dirty="0"/>
              <a:t>Precompute performance, manufacturing costs, link latencies, and objective function values for all input combinations. </a:t>
            </a:r>
          </a:p>
          <a:p>
            <a:endParaRPr lang="en-US" sz="3200" dirty="0"/>
          </a:p>
        </p:txBody>
      </p:sp>
    </p:spTree>
    <p:extLst>
      <p:ext uri="{BB962C8B-B14F-4D97-AF65-F5344CB8AC3E}">
        <p14:creationId xmlns:p14="http://schemas.microsoft.com/office/powerpoint/2010/main" val="2013411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A610C0-D6E0-7743-9F4B-82FA34D5FDEE}"/>
              </a:ext>
            </a:extLst>
          </p:cNvPr>
          <p:cNvPicPr>
            <a:picLocks noChangeAspect="1"/>
          </p:cNvPicPr>
          <p:nvPr/>
        </p:nvPicPr>
        <p:blipFill>
          <a:blip r:embed="rId2"/>
          <a:stretch>
            <a:fillRect/>
          </a:stretch>
        </p:blipFill>
        <p:spPr>
          <a:xfrm>
            <a:off x="5803900" y="2070932"/>
            <a:ext cx="5858256" cy="732282"/>
          </a:xfrm>
          <a:prstGeom prst="rect">
            <a:avLst/>
          </a:prstGeom>
        </p:spPr>
      </p:pic>
      <p:sp>
        <p:nvSpPr>
          <p:cNvPr id="5" name="Rectangle 4">
            <a:extLst>
              <a:ext uri="{FF2B5EF4-FFF2-40B4-BE49-F238E27FC236}">
                <a16:creationId xmlns:a16="http://schemas.microsoft.com/office/drawing/2014/main" id="{56C1C21F-21C9-8846-A3DD-A0F4A752CE3F}"/>
              </a:ext>
            </a:extLst>
          </p:cNvPr>
          <p:cNvSpPr/>
          <p:nvPr/>
        </p:nvSpPr>
        <p:spPr>
          <a:xfrm>
            <a:off x="0" y="-44305"/>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127000" y="1"/>
            <a:ext cx="11353800" cy="1504422"/>
          </a:xfrm>
        </p:spPr>
        <p:txBody>
          <a:bodyPr/>
          <a:lstStyle/>
          <a:p>
            <a:r>
              <a:rPr lang="en-US" b="1" dirty="0">
                <a:solidFill>
                  <a:schemeClr val="bg1"/>
                </a:solidFill>
                <a:latin typeface="+mn-lt"/>
              </a:rPr>
              <a:t>Methodology Step 2</a:t>
            </a:r>
          </a:p>
        </p:txBody>
      </p:sp>
      <p:sp>
        <p:nvSpPr>
          <p:cNvPr id="6" name="Footer Placeholder 5">
            <a:extLst>
              <a:ext uri="{FF2B5EF4-FFF2-40B4-BE49-F238E27FC236}">
                <a16:creationId xmlns:a16="http://schemas.microsoft.com/office/drawing/2014/main" id="{CA8D0518-5062-6D42-A878-8FB598DD3C54}"/>
              </a:ext>
            </a:extLst>
          </p:cNvPr>
          <p:cNvSpPr>
            <a:spLocks noGrp="1"/>
          </p:cNvSpPr>
          <p:nvPr>
            <p:ph type="ftr" sz="quarter" idx="11"/>
          </p:nvPr>
        </p:nvSpPr>
        <p:spPr/>
        <p:txBody>
          <a:bodyPr/>
          <a:lstStyle/>
          <a:p>
            <a:r>
              <a:rPr lang="en-US" dirty="0"/>
              <a:t>BU-UCSD</a:t>
            </a:r>
          </a:p>
        </p:txBody>
      </p:sp>
      <p:sp>
        <p:nvSpPr>
          <p:cNvPr id="7" name="Date Placeholder 6">
            <a:extLst>
              <a:ext uri="{FF2B5EF4-FFF2-40B4-BE49-F238E27FC236}">
                <a16:creationId xmlns:a16="http://schemas.microsoft.com/office/drawing/2014/main" id="{A0FFCFF7-60FC-B248-93A1-785A8A6094FD}"/>
              </a:ext>
            </a:extLst>
          </p:cNvPr>
          <p:cNvSpPr>
            <a:spLocks noGrp="1"/>
          </p:cNvSpPr>
          <p:nvPr>
            <p:ph type="dt" sz="half" idx="10"/>
          </p:nvPr>
        </p:nvSpPr>
        <p:spPr/>
        <p:txBody>
          <a:bodyPr/>
          <a:lstStyle/>
          <a:p>
            <a:r>
              <a:rPr lang="en-US"/>
              <a:t>ICCAD 2018</a:t>
            </a:r>
            <a:endParaRPr lang="en-US" dirty="0"/>
          </a:p>
        </p:txBody>
      </p:sp>
      <p:sp>
        <p:nvSpPr>
          <p:cNvPr id="8" name="Slide Number Placeholder 7">
            <a:extLst>
              <a:ext uri="{FF2B5EF4-FFF2-40B4-BE49-F238E27FC236}">
                <a16:creationId xmlns:a16="http://schemas.microsoft.com/office/drawing/2014/main" id="{946B09C4-5248-A74D-B3E3-5342DB45E530}"/>
              </a:ext>
            </a:extLst>
          </p:cNvPr>
          <p:cNvSpPr>
            <a:spLocks noGrp="1"/>
          </p:cNvSpPr>
          <p:nvPr>
            <p:ph type="sldNum" sz="quarter" idx="12"/>
          </p:nvPr>
        </p:nvSpPr>
        <p:spPr/>
        <p:txBody>
          <a:bodyPr/>
          <a:lstStyle/>
          <a:p>
            <a:fld id="{6E678249-F36F-6042-9F33-F3DDBCE64B42}" type="slidenum">
              <a:rPr lang="en-US" smtClean="0"/>
              <a:t>22</a:t>
            </a:fld>
            <a:endParaRPr lang="en-US"/>
          </a:p>
        </p:txBody>
      </p:sp>
      <p:pic>
        <p:nvPicPr>
          <p:cNvPr id="16" name="Picture 15">
            <a:extLst>
              <a:ext uri="{FF2B5EF4-FFF2-40B4-BE49-F238E27FC236}">
                <a16:creationId xmlns:a16="http://schemas.microsoft.com/office/drawing/2014/main" id="{D2428130-4B87-BB49-AA17-A2467E367CB3}"/>
              </a:ext>
            </a:extLst>
          </p:cNvPr>
          <p:cNvPicPr>
            <a:picLocks noChangeAspect="1"/>
          </p:cNvPicPr>
          <p:nvPr/>
        </p:nvPicPr>
        <p:blipFill>
          <a:blip r:embed="rId3"/>
          <a:stretch>
            <a:fillRect/>
          </a:stretch>
        </p:blipFill>
        <p:spPr>
          <a:xfrm>
            <a:off x="2644345" y="3223918"/>
            <a:ext cx="6687235" cy="2948136"/>
          </a:xfrm>
          <a:prstGeom prst="rect">
            <a:avLst/>
          </a:prstGeom>
        </p:spPr>
      </p:pic>
      <p:sp>
        <p:nvSpPr>
          <p:cNvPr id="18" name="TextBox 17">
            <a:extLst>
              <a:ext uri="{FF2B5EF4-FFF2-40B4-BE49-F238E27FC236}">
                <a16:creationId xmlns:a16="http://schemas.microsoft.com/office/drawing/2014/main" id="{87A1F4F1-FCBB-2344-A396-36F097F20D9A}"/>
              </a:ext>
            </a:extLst>
          </p:cNvPr>
          <p:cNvSpPr txBox="1"/>
          <p:nvPr/>
        </p:nvSpPr>
        <p:spPr>
          <a:xfrm>
            <a:off x="127000" y="1677923"/>
            <a:ext cx="6374295" cy="1354217"/>
          </a:xfrm>
          <a:prstGeom prst="rect">
            <a:avLst/>
          </a:prstGeom>
          <a:noFill/>
        </p:spPr>
        <p:txBody>
          <a:bodyPr wrap="square" rtlCol="0">
            <a:spAutoFit/>
          </a:bodyPr>
          <a:lstStyle/>
          <a:p>
            <a:r>
              <a:rPr lang="en-US" sz="3200" dirty="0"/>
              <a:t>2) Sort the table based on objective function values from low to high.</a:t>
            </a:r>
          </a:p>
          <a:p>
            <a:endParaRPr lang="en-US" dirty="0"/>
          </a:p>
        </p:txBody>
      </p:sp>
      <p:sp>
        <p:nvSpPr>
          <p:cNvPr id="10" name="Rectangle 9">
            <a:extLst>
              <a:ext uri="{FF2B5EF4-FFF2-40B4-BE49-F238E27FC236}">
                <a16:creationId xmlns:a16="http://schemas.microsoft.com/office/drawing/2014/main" id="{02A92110-DD36-2E42-94FB-92DA6DAF9F64}"/>
              </a:ext>
            </a:extLst>
          </p:cNvPr>
          <p:cNvSpPr/>
          <p:nvPr/>
        </p:nvSpPr>
        <p:spPr>
          <a:xfrm>
            <a:off x="4038600" y="3439385"/>
            <a:ext cx="3117574" cy="25638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D76F2ABA-2ECE-3341-8E57-4A7F42332014}"/>
              </a:ext>
            </a:extLst>
          </p:cNvPr>
          <p:cNvPicPr>
            <a:picLocks noChangeAspect="1"/>
          </p:cNvPicPr>
          <p:nvPr/>
        </p:nvPicPr>
        <p:blipFill>
          <a:blip r:embed="rId4"/>
          <a:stretch>
            <a:fillRect/>
          </a:stretch>
        </p:blipFill>
        <p:spPr>
          <a:xfrm>
            <a:off x="4393766" y="3463623"/>
            <a:ext cx="2820268" cy="2515374"/>
          </a:xfrm>
          <a:prstGeom prst="rect">
            <a:avLst/>
          </a:prstGeom>
        </p:spPr>
      </p:pic>
    </p:spTree>
    <p:extLst>
      <p:ext uri="{BB962C8B-B14F-4D97-AF65-F5344CB8AC3E}">
        <p14:creationId xmlns:p14="http://schemas.microsoft.com/office/powerpoint/2010/main" val="2090217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C1C21F-21C9-8846-A3DD-A0F4A752CE3F}"/>
              </a:ext>
            </a:extLst>
          </p:cNvPr>
          <p:cNvSpPr/>
          <p:nvPr/>
        </p:nvSpPr>
        <p:spPr>
          <a:xfrm>
            <a:off x="0" y="-44305"/>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127000" y="1"/>
            <a:ext cx="11353800" cy="1504422"/>
          </a:xfrm>
        </p:spPr>
        <p:txBody>
          <a:bodyPr/>
          <a:lstStyle/>
          <a:p>
            <a:r>
              <a:rPr lang="en-US" b="1" dirty="0">
                <a:solidFill>
                  <a:schemeClr val="bg1"/>
                </a:solidFill>
                <a:latin typeface="+mn-lt"/>
              </a:rPr>
              <a:t>Methodology Step 3</a:t>
            </a:r>
          </a:p>
        </p:txBody>
      </p:sp>
      <p:sp>
        <p:nvSpPr>
          <p:cNvPr id="6" name="Footer Placeholder 5">
            <a:extLst>
              <a:ext uri="{FF2B5EF4-FFF2-40B4-BE49-F238E27FC236}">
                <a16:creationId xmlns:a16="http://schemas.microsoft.com/office/drawing/2014/main" id="{CA8D0518-5062-6D42-A878-8FB598DD3C54}"/>
              </a:ext>
            </a:extLst>
          </p:cNvPr>
          <p:cNvSpPr>
            <a:spLocks noGrp="1"/>
          </p:cNvSpPr>
          <p:nvPr>
            <p:ph type="ftr" sz="quarter" idx="11"/>
          </p:nvPr>
        </p:nvSpPr>
        <p:spPr>
          <a:xfrm>
            <a:off x="4038600" y="6356350"/>
            <a:ext cx="4114800" cy="365125"/>
          </a:xfrm>
        </p:spPr>
        <p:txBody>
          <a:bodyPr/>
          <a:lstStyle/>
          <a:p>
            <a:r>
              <a:rPr lang="en-US" dirty="0"/>
              <a:t>BU-UCSD</a:t>
            </a:r>
          </a:p>
        </p:txBody>
      </p:sp>
      <p:sp>
        <p:nvSpPr>
          <p:cNvPr id="7" name="Date Placeholder 6">
            <a:extLst>
              <a:ext uri="{FF2B5EF4-FFF2-40B4-BE49-F238E27FC236}">
                <a16:creationId xmlns:a16="http://schemas.microsoft.com/office/drawing/2014/main" id="{A0FFCFF7-60FC-B248-93A1-785A8A6094FD}"/>
              </a:ext>
            </a:extLst>
          </p:cNvPr>
          <p:cNvSpPr>
            <a:spLocks noGrp="1"/>
          </p:cNvSpPr>
          <p:nvPr>
            <p:ph type="dt" sz="half" idx="10"/>
          </p:nvPr>
        </p:nvSpPr>
        <p:spPr/>
        <p:txBody>
          <a:bodyPr/>
          <a:lstStyle/>
          <a:p>
            <a:r>
              <a:rPr lang="en-US"/>
              <a:t>ICCAD 2018</a:t>
            </a:r>
            <a:endParaRPr lang="en-US" dirty="0"/>
          </a:p>
        </p:txBody>
      </p:sp>
      <p:sp>
        <p:nvSpPr>
          <p:cNvPr id="8" name="Slide Number Placeholder 7">
            <a:extLst>
              <a:ext uri="{FF2B5EF4-FFF2-40B4-BE49-F238E27FC236}">
                <a16:creationId xmlns:a16="http://schemas.microsoft.com/office/drawing/2014/main" id="{946B09C4-5248-A74D-B3E3-5342DB45E530}"/>
              </a:ext>
            </a:extLst>
          </p:cNvPr>
          <p:cNvSpPr>
            <a:spLocks noGrp="1"/>
          </p:cNvSpPr>
          <p:nvPr>
            <p:ph type="sldNum" sz="quarter" idx="12"/>
          </p:nvPr>
        </p:nvSpPr>
        <p:spPr>
          <a:xfrm>
            <a:off x="8610600" y="6356350"/>
            <a:ext cx="2743200" cy="365125"/>
          </a:xfrm>
        </p:spPr>
        <p:txBody>
          <a:bodyPr/>
          <a:lstStyle/>
          <a:p>
            <a:fld id="{6E678249-F36F-6042-9F33-F3DDBCE64B42}" type="slidenum">
              <a:rPr lang="en-US" smtClean="0"/>
              <a:t>23</a:t>
            </a:fld>
            <a:endParaRPr lang="en-US"/>
          </a:p>
        </p:txBody>
      </p:sp>
      <p:sp>
        <p:nvSpPr>
          <p:cNvPr id="18" name="TextBox 17">
            <a:extLst>
              <a:ext uri="{FF2B5EF4-FFF2-40B4-BE49-F238E27FC236}">
                <a16:creationId xmlns:a16="http://schemas.microsoft.com/office/drawing/2014/main" id="{87A1F4F1-FCBB-2344-A396-36F097F20D9A}"/>
              </a:ext>
            </a:extLst>
          </p:cNvPr>
          <p:cNvSpPr txBox="1"/>
          <p:nvPr/>
        </p:nvSpPr>
        <p:spPr>
          <a:xfrm>
            <a:off x="7391400" y="2191131"/>
            <a:ext cx="4800600" cy="3847207"/>
          </a:xfrm>
          <a:prstGeom prst="rect">
            <a:avLst/>
          </a:prstGeom>
          <a:noFill/>
        </p:spPr>
        <p:txBody>
          <a:bodyPr wrap="square" rtlCol="0">
            <a:spAutoFit/>
          </a:bodyPr>
          <a:lstStyle/>
          <a:p>
            <a:r>
              <a:rPr lang="en-US" sz="3600" dirty="0"/>
              <a:t>3) Search for a valid placement option that meets thermal and routing constraints for each table entry in the sorted order.</a:t>
            </a:r>
            <a:endParaRPr lang="en-US" sz="3200" dirty="0"/>
          </a:p>
          <a:p>
            <a:endParaRPr lang="en-US" sz="2800" dirty="0"/>
          </a:p>
        </p:txBody>
      </p:sp>
      <p:pic>
        <p:nvPicPr>
          <p:cNvPr id="13" name="Picture 12">
            <a:extLst>
              <a:ext uri="{FF2B5EF4-FFF2-40B4-BE49-F238E27FC236}">
                <a16:creationId xmlns:a16="http://schemas.microsoft.com/office/drawing/2014/main" id="{4A886AA2-85D8-D54D-9559-95D587B802A4}"/>
              </a:ext>
            </a:extLst>
          </p:cNvPr>
          <p:cNvPicPr>
            <a:picLocks noChangeAspect="1"/>
          </p:cNvPicPr>
          <p:nvPr/>
        </p:nvPicPr>
        <p:blipFill>
          <a:blip r:embed="rId2"/>
          <a:stretch>
            <a:fillRect/>
          </a:stretch>
        </p:blipFill>
        <p:spPr>
          <a:xfrm>
            <a:off x="0" y="1504423"/>
            <a:ext cx="7061193" cy="4807621"/>
          </a:xfrm>
          <a:prstGeom prst="rect">
            <a:avLst/>
          </a:prstGeom>
        </p:spPr>
      </p:pic>
      <p:sp>
        <p:nvSpPr>
          <p:cNvPr id="9" name="Rectangle 8">
            <a:extLst>
              <a:ext uri="{FF2B5EF4-FFF2-40B4-BE49-F238E27FC236}">
                <a16:creationId xmlns:a16="http://schemas.microsoft.com/office/drawing/2014/main" id="{AC35F9AE-5CB1-5C47-92D2-EB834D6FF53C}"/>
              </a:ext>
            </a:extLst>
          </p:cNvPr>
          <p:cNvSpPr/>
          <p:nvPr/>
        </p:nvSpPr>
        <p:spPr>
          <a:xfrm>
            <a:off x="374517" y="4970899"/>
            <a:ext cx="1564747" cy="126420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Picture 9">
            <a:extLst>
              <a:ext uri="{FF2B5EF4-FFF2-40B4-BE49-F238E27FC236}">
                <a16:creationId xmlns:a16="http://schemas.microsoft.com/office/drawing/2014/main" id="{167058AF-C626-864B-8D3E-0DEF64B28E9A}"/>
              </a:ext>
            </a:extLst>
          </p:cNvPr>
          <p:cNvPicPr>
            <a:picLocks noChangeAspect="1"/>
          </p:cNvPicPr>
          <p:nvPr/>
        </p:nvPicPr>
        <p:blipFill>
          <a:blip r:embed="rId3"/>
          <a:stretch>
            <a:fillRect/>
          </a:stretch>
        </p:blipFill>
        <p:spPr>
          <a:xfrm>
            <a:off x="466595" y="5016834"/>
            <a:ext cx="1412179" cy="1259511"/>
          </a:xfrm>
          <a:prstGeom prst="rect">
            <a:avLst/>
          </a:prstGeom>
        </p:spPr>
      </p:pic>
    </p:spTree>
    <p:extLst>
      <p:ext uri="{BB962C8B-B14F-4D97-AF65-F5344CB8AC3E}">
        <p14:creationId xmlns:p14="http://schemas.microsoft.com/office/powerpoint/2010/main" val="3719165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D1A5E20C-1321-AB47-9A59-8AA2EAA2E994}"/>
              </a:ext>
            </a:extLst>
          </p:cNvPr>
          <p:cNvPicPr>
            <a:picLocks noChangeAspect="1"/>
          </p:cNvPicPr>
          <p:nvPr/>
        </p:nvPicPr>
        <p:blipFill>
          <a:blip r:embed="rId2"/>
          <a:stretch>
            <a:fillRect/>
          </a:stretch>
        </p:blipFill>
        <p:spPr>
          <a:xfrm>
            <a:off x="-1" y="1507164"/>
            <a:ext cx="7061193" cy="4813598"/>
          </a:xfrm>
          <a:prstGeom prst="rect">
            <a:avLst/>
          </a:prstGeom>
        </p:spPr>
      </p:pic>
      <p:sp>
        <p:nvSpPr>
          <p:cNvPr id="5" name="Rectangle 4">
            <a:extLst>
              <a:ext uri="{FF2B5EF4-FFF2-40B4-BE49-F238E27FC236}">
                <a16:creationId xmlns:a16="http://schemas.microsoft.com/office/drawing/2014/main" id="{56C1C21F-21C9-8846-A3DD-A0F4A752CE3F}"/>
              </a:ext>
            </a:extLst>
          </p:cNvPr>
          <p:cNvSpPr/>
          <p:nvPr/>
        </p:nvSpPr>
        <p:spPr>
          <a:xfrm>
            <a:off x="0" y="-44305"/>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127000" y="1"/>
            <a:ext cx="11353800" cy="1504422"/>
          </a:xfrm>
        </p:spPr>
        <p:txBody>
          <a:bodyPr/>
          <a:lstStyle/>
          <a:p>
            <a:r>
              <a:rPr lang="en-US" b="1" dirty="0">
                <a:solidFill>
                  <a:schemeClr val="bg1"/>
                </a:solidFill>
                <a:latin typeface="+mn-lt"/>
              </a:rPr>
              <a:t>Methodology Step 3</a:t>
            </a:r>
          </a:p>
        </p:txBody>
      </p:sp>
      <p:sp>
        <p:nvSpPr>
          <p:cNvPr id="6" name="Footer Placeholder 5">
            <a:extLst>
              <a:ext uri="{FF2B5EF4-FFF2-40B4-BE49-F238E27FC236}">
                <a16:creationId xmlns:a16="http://schemas.microsoft.com/office/drawing/2014/main" id="{CA8D0518-5062-6D42-A878-8FB598DD3C54}"/>
              </a:ext>
            </a:extLst>
          </p:cNvPr>
          <p:cNvSpPr>
            <a:spLocks noGrp="1"/>
          </p:cNvSpPr>
          <p:nvPr>
            <p:ph type="ftr" sz="quarter" idx="11"/>
          </p:nvPr>
        </p:nvSpPr>
        <p:spPr>
          <a:xfrm>
            <a:off x="4038600" y="6356350"/>
            <a:ext cx="4114800" cy="365125"/>
          </a:xfrm>
        </p:spPr>
        <p:txBody>
          <a:bodyPr/>
          <a:lstStyle/>
          <a:p>
            <a:r>
              <a:rPr lang="en-US" dirty="0"/>
              <a:t>BU-UCSD</a:t>
            </a:r>
          </a:p>
        </p:txBody>
      </p:sp>
      <p:sp>
        <p:nvSpPr>
          <p:cNvPr id="7" name="Date Placeholder 6">
            <a:extLst>
              <a:ext uri="{FF2B5EF4-FFF2-40B4-BE49-F238E27FC236}">
                <a16:creationId xmlns:a16="http://schemas.microsoft.com/office/drawing/2014/main" id="{A0FFCFF7-60FC-B248-93A1-785A8A6094FD}"/>
              </a:ext>
            </a:extLst>
          </p:cNvPr>
          <p:cNvSpPr>
            <a:spLocks noGrp="1"/>
          </p:cNvSpPr>
          <p:nvPr>
            <p:ph type="dt" sz="half" idx="10"/>
          </p:nvPr>
        </p:nvSpPr>
        <p:spPr/>
        <p:txBody>
          <a:bodyPr/>
          <a:lstStyle/>
          <a:p>
            <a:r>
              <a:rPr lang="en-US"/>
              <a:t>ICCAD 2018</a:t>
            </a:r>
            <a:endParaRPr lang="en-US" dirty="0"/>
          </a:p>
        </p:txBody>
      </p:sp>
      <p:sp>
        <p:nvSpPr>
          <p:cNvPr id="8" name="Slide Number Placeholder 7">
            <a:extLst>
              <a:ext uri="{FF2B5EF4-FFF2-40B4-BE49-F238E27FC236}">
                <a16:creationId xmlns:a16="http://schemas.microsoft.com/office/drawing/2014/main" id="{946B09C4-5248-A74D-B3E3-5342DB45E530}"/>
              </a:ext>
            </a:extLst>
          </p:cNvPr>
          <p:cNvSpPr>
            <a:spLocks noGrp="1"/>
          </p:cNvSpPr>
          <p:nvPr>
            <p:ph type="sldNum" sz="quarter" idx="12"/>
          </p:nvPr>
        </p:nvSpPr>
        <p:spPr>
          <a:xfrm>
            <a:off x="8610600" y="6356350"/>
            <a:ext cx="2743200" cy="365125"/>
          </a:xfrm>
        </p:spPr>
        <p:txBody>
          <a:bodyPr/>
          <a:lstStyle/>
          <a:p>
            <a:fld id="{6E678249-F36F-6042-9F33-F3DDBCE64B42}" type="slidenum">
              <a:rPr lang="en-US" smtClean="0"/>
              <a:t>24</a:t>
            </a:fld>
            <a:endParaRPr lang="en-US"/>
          </a:p>
        </p:txBody>
      </p:sp>
      <p:sp>
        <p:nvSpPr>
          <p:cNvPr id="15" name="TextBox 14">
            <a:extLst>
              <a:ext uri="{FF2B5EF4-FFF2-40B4-BE49-F238E27FC236}">
                <a16:creationId xmlns:a16="http://schemas.microsoft.com/office/drawing/2014/main" id="{8C0D6BA4-E252-4D44-82B5-F72F8C94095E}"/>
              </a:ext>
            </a:extLst>
          </p:cNvPr>
          <p:cNvSpPr txBox="1"/>
          <p:nvPr/>
        </p:nvSpPr>
        <p:spPr>
          <a:xfrm>
            <a:off x="7391400" y="2191131"/>
            <a:ext cx="4800600" cy="3847207"/>
          </a:xfrm>
          <a:prstGeom prst="rect">
            <a:avLst/>
          </a:prstGeom>
          <a:noFill/>
        </p:spPr>
        <p:txBody>
          <a:bodyPr wrap="square" rtlCol="0">
            <a:spAutoFit/>
          </a:bodyPr>
          <a:lstStyle/>
          <a:p>
            <a:r>
              <a:rPr lang="en-US" sz="3600" dirty="0"/>
              <a:t>3) Search for a valid placement option that meets thermal and routing constraints for each table entry in the sorted order.</a:t>
            </a:r>
            <a:endParaRPr lang="en-US" sz="3200" dirty="0"/>
          </a:p>
          <a:p>
            <a:endParaRPr lang="en-US" sz="2800" dirty="0"/>
          </a:p>
        </p:txBody>
      </p:sp>
      <p:sp>
        <p:nvSpPr>
          <p:cNvPr id="3" name="Rectangle 2">
            <a:extLst>
              <a:ext uri="{FF2B5EF4-FFF2-40B4-BE49-F238E27FC236}">
                <a16:creationId xmlns:a16="http://schemas.microsoft.com/office/drawing/2014/main" id="{7C255CC2-BB9B-B440-9D36-CA934E5A3490}"/>
              </a:ext>
            </a:extLst>
          </p:cNvPr>
          <p:cNvSpPr/>
          <p:nvPr/>
        </p:nvSpPr>
        <p:spPr>
          <a:xfrm>
            <a:off x="374517" y="4970899"/>
            <a:ext cx="1564747" cy="126420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DADAFD04-5676-9C4E-9D50-7510A7AC489A}"/>
              </a:ext>
            </a:extLst>
          </p:cNvPr>
          <p:cNvPicPr>
            <a:picLocks noChangeAspect="1"/>
          </p:cNvPicPr>
          <p:nvPr/>
        </p:nvPicPr>
        <p:blipFill>
          <a:blip r:embed="rId3"/>
          <a:stretch>
            <a:fillRect/>
          </a:stretch>
        </p:blipFill>
        <p:spPr>
          <a:xfrm>
            <a:off x="466595" y="5016834"/>
            <a:ext cx="1412179" cy="1259511"/>
          </a:xfrm>
          <a:prstGeom prst="rect">
            <a:avLst/>
          </a:prstGeom>
        </p:spPr>
      </p:pic>
    </p:spTree>
    <p:extLst>
      <p:ext uri="{BB962C8B-B14F-4D97-AF65-F5344CB8AC3E}">
        <p14:creationId xmlns:p14="http://schemas.microsoft.com/office/powerpoint/2010/main" val="2231858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972A5B62-3EF7-054C-A706-B0FADF2126B4}"/>
              </a:ext>
            </a:extLst>
          </p:cNvPr>
          <p:cNvPicPr>
            <a:picLocks noChangeAspect="1"/>
          </p:cNvPicPr>
          <p:nvPr/>
        </p:nvPicPr>
        <p:blipFill>
          <a:blip r:embed="rId2"/>
          <a:stretch>
            <a:fillRect/>
          </a:stretch>
        </p:blipFill>
        <p:spPr>
          <a:xfrm>
            <a:off x="-4612" y="1498445"/>
            <a:ext cx="7065803" cy="4816741"/>
          </a:xfrm>
          <a:prstGeom prst="rect">
            <a:avLst/>
          </a:prstGeom>
        </p:spPr>
      </p:pic>
      <p:sp>
        <p:nvSpPr>
          <p:cNvPr id="5" name="Rectangle 4">
            <a:extLst>
              <a:ext uri="{FF2B5EF4-FFF2-40B4-BE49-F238E27FC236}">
                <a16:creationId xmlns:a16="http://schemas.microsoft.com/office/drawing/2014/main" id="{56C1C21F-21C9-8846-A3DD-A0F4A752CE3F}"/>
              </a:ext>
            </a:extLst>
          </p:cNvPr>
          <p:cNvSpPr/>
          <p:nvPr/>
        </p:nvSpPr>
        <p:spPr>
          <a:xfrm>
            <a:off x="0" y="-44305"/>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127000" y="1"/>
            <a:ext cx="11353800" cy="1504422"/>
          </a:xfrm>
        </p:spPr>
        <p:txBody>
          <a:bodyPr/>
          <a:lstStyle/>
          <a:p>
            <a:r>
              <a:rPr lang="en-US" b="1" dirty="0">
                <a:solidFill>
                  <a:schemeClr val="bg1"/>
                </a:solidFill>
                <a:latin typeface="+mn-lt"/>
              </a:rPr>
              <a:t>Methodology Step 3</a:t>
            </a:r>
          </a:p>
        </p:txBody>
      </p:sp>
      <p:sp>
        <p:nvSpPr>
          <p:cNvPr id="6" name="Footer Placeholder 5">
            <a:extLst>
              <a:ext uri="{FF2B5EF4-FFF2-40B4-BE49-F238E27FC236}">
                <a16:creationId xmlns:a16="http://schemas.microsoft.com/office/drawing/2014/main" id="{CA8D0518-5062-6D42-A878-8FB598DD3C54}"/>
              </a:ext>
            </a:extLst>
          </p:cNvPr>
          <p:cNvSpPr>
            <a:spLocks noGrp="1"/>
          </p:cNvSpPr>
          <p:nvPr>
            <p:ph type="ftr" sz="quarter" idx="11"/>
          </p:nvPr>
        </p:nvSpPr>
        <p:spPr>
          <a:xfrm>
            <a:off x="4038600" y="6356350"/>
            <a:ext cx="4114800" cy="365125"/>
          </a:xfrm>
        </p:spPr>
        <p:txBody>
          <a:bodyPr/>
          <a:lstStyle/>
          <a:p>
            <a:r>
              <a:rPr lang="en-US" dirty="0"/>
              <a:t>BU-UCSD</a:t>
            </a:r>
          </a:p>
        </p:txBody>
      </p:sp>
      <p:sp>
        <p:nvSpPr>
          <p:cNvPr id="7" name="Date Placeholder 6">
            <a:extLst>
              <a:ext uri="{FF2B5EF4-FFF2-40B4-BE49-F238E27FC236}">
                <a16:creationId xmlns:a16="http://schemas.microsoft.com/office/drawing/2014/main" id="{A0FFCFF7-60FC-B248-93A1-785A8A6094FD}"/>
              </a:ext>
            </a:extLst>
          </p:cNvPr>
          <p:cNvSpPr>
            <a:spLocks noGrp="1"/>
          </p:cNvSpPr>
          <p:nvPr>
            <p:ph type="dt" sz="half" idx="10"/>
          </p:nvPr>
        </p:nvSpPr>
        <p:spPr/>
        <p:txBody>
          <a:bodyPr/>
          <a:lstStyle/>
          <a:p>
            <a:r>
              <a:rPr lang="en-US"/>
              <a:t>ICCAD 2018</a:t>
            </a:r>
            <a:endParaRPr lang="en-US" dirty="0"/>
          </a:p>
        </p:txBody>
      </p:sp>
      <p:sp>
        <p:nvSpPr>
          <p:cNvPr id="8" name="Slide Number Placeholder 7">
            <a:extLst>
              <a:ext uri="{FF2B5EF4-FFF2-40B4-BE49-F238E27FC236}">
                <a16:creationId xmlns:a16="http://schemas.microsoft.com/office/drawing/2014/main" id="{946B09C4-5248-A74D-B3E3-5342DB45E530}"/>
              </a:ext>
            </a:extLst>
          </p:cNvPr>
          <p:cNvSpPr>
            <a:spLocks noGrp="1"/>
          </p:cNvSpPr>
          <p:nvPr>
            <p:ph type="sldNum" sz="quarter" idx="12"/>
          </p:nvPr>
        </p:nvSpPr>
        <p:spPr>
          <a:xfrm>
            <a:off x="8610600" y="6356350"/>
            <a:ext cx="2743200" cy="365125"/>
          </a:xfrm>
        </p:spPr>
        <p:txBody>
          <a:bodyPr/>
          <a:lstStyle/>
          <a:p>
            <a:fld id="{6E678249-F36F-6042-9F33-F3DDBCE64B42}" type="slidenum">
              <a:rPr lang="en-US" smtClean="0"/>
              <a:t>25</a:t>
            </a:fld>
            <a:endParaRPr lang="en-US"/>
          </a:p>
        </p:txBody>
      </p:sp>
      <p:sp>
        <p:nvSpPr>
          <p:cNvPr id="14" name="TextBox 13">
            <a:extLst>
              <a:ext uri="{FF2B5EF4-FFF2-40B4-BE49-F238E27FC236}">
                <a16:creationId xmlns:a16="http://schemas.microsoft.com/office/drawing/2014/main" id="{4F3E7AFC-AE2D-AB42-BB08-E2A81057894C}"/>
              </a:ext>
            </a:extLst>
          </p:cNvPr>
          <p:cNvSpPr txBox="1"/>
          <p:nvPr/>
        </p:nvSpPr>
        <p:spPr>
          <a:xfrm>
            <a:off x="7391400" y="2191131"/>
            <a:ext cx="4800600" cy="3847207"/>
          </a:xfrm>
          <a:prstGeom prst="rect">
            <a:avLst/>
          </a:prstGeom>
          <a:noFill/>
        </p:spPr>
        <p:txBody>
          <a:bodyPr wrap="square" rtlCol="0">
            <a:spAutoFit/>
          </a:bodyPr>
          <a:lstStyle/>
          <a:p>
            <a:r>
              <a:rPr lang="en-US" sz="3600" dirty="0"/>
              <a:t>3) Search for a valid placement option that meets thermal and routing constraints for each table entry in the sorted order.</a:t>
            </a:r>
            <a:endParaRPr lang="en-US" sz="3200" dirty="0"/>
          </a:p>
          <a:p>
            <a:endParaRPr lang="en-US" sz="2800" dirty="0"/>
          </a:p>
        </p:txBody>
      </p:sp>
      <p:sp>
        <p:nvSpPr>
          <p:cNvPr id="9" name="Rectangle 8">
            <a:extLst>
              <a:ext uri="{FF2B5EF4-FFF2-40B4-BE49-F238E27FC236}">
                <a16:creationId xmlns:a16="http://schemas.microsoft.com/office/drawing/2014/main" id="{C732F452-CE74-B745-AE46-1A6D1A242FC8}"/>
              </a:ext>
            </a:extLst>
          </p:cNvPr>
          <p:cNvSpPr/>
          <p:nvPr/>
        </p:nvSpPr>
        <p:spPr>
          <a:xfrm>
            <a:off x="386791" y="4970899"/>
            <a:ext cx="1564747" cy="126420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Picture 9">
            <a:extLst>
              <a:ext uri="{FF2B5EF4-FFF2-40B4-BE49-F238E27FC236}">
                <a16:creationId xmlns:a16="http://schemas.microsoft.com/office/drawing/2014/main" id="{529B3D28-4A8E-9649-A024-6FE614D389E9}"/>
              </a:ext>
            </a:extLst>
          </p:cNvPr>
          <p:cNvPicPr>
            <a:picLocks noChangeAspect="1"/>
          </p:cNvPicPr>
          <p:nvPr/>
        </p:nvPicPr>
        <p:blipFill>
          <a:blip r:embed="rId3"/>
          <a:stretch>
            <a:fillRect/>
          </a:stretch>
        </p:blipFill>
        <p:spPr>
          <a:xfrm>
            <a:off x="466595" y="5016834"/>
            <a:ext cx="1412179" cy="1259511"/>
          </a:xfrm>
          <a:prstGeom prst="rect">
            <a:avLst/>
          </a:prstGeom>
        </p:spPr>
      </p:pic>
      <p:sp>
        <p:nvSpPr>
          <p:cNvPr id="3" name="Oval 2">
            <a:extLst>
              <a:ext uri="{FF2B5EF4-FFF2-40B4-BE49-F238E27FC236}">
                <a16:creationId xmlns:a16="http://schemas.microsoft.com/office/drawing/2014/main" id="{E711C7B0-24D9-824F-8D5E-91E4959F2F21}"/>
              </a:ext>
            </a:extLst>
          </p:cNvPr>
          <p:cNvSpPr/>
          <p:nvPr/>
        </p:nvSpPr>
        <p:spPr>
          <a:xfrm>
            <a:off x="3697112" y="3906815"/>
            <a:ext cx="3121378" cy="2030782"/>
          </a:xfrm>
          <a:prstGeom prst="ellipse">
            <a:avLst/>
          </a:prstGeom>
          <a:noFill/>
          <a:ln w="28575">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88538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C1C21F-21C9-8846-A3DD-A0F4A752CE3F}"/>
              </a:ext>
            </a:extLst>
          </p:cNvPr>
          <p:cNvSpPr/>
          <p:nvPr/>
        </p:nvSpPr>
        <p:spPr>
          <a:xfrm>
            <a:off x="0" y="-44305"/>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127000" y="1"/>
            <a:ext cx="11353800" cy="1504422"/>
          </a:xfrm>
        </p:spPr>
        <p:txBody>
          <a:bodyPr/>
          <a:lstStyle/>
          <a:p>
            <a:r>
              <a:rPr lang="en-US" b="1" dirty="0">
                <a:solidFill>
                  <a:schemeClr val="bg1"/>
                </a:solidFill>
                <a:latin typeface="+mn-lt"/>
              </a:rPr>
              <a:t>Outline</a:t>
            </a:r>
          </a:p>
        </p:txBody>
      </p:sp>
      <p:sp>
        <p:nvSpPr>
          <p:cNvPr id="3" name="Footer Placeholder 2">
            <a:extLst>
              <a:ext uri="{FF2B5EF4-FFF2-40B4-BE49-F238E27FC236}">
                <a16:creationId xmlns:a16="http://schemas.microsoft.com/office/drawing/2014/main" id="{FB5E2EC7-0F91-BF48-A3F6-F5F0A8297E41}"/>
              </a:ext>
            </a:extLst>
          </p:cNvPr>
          <p:cNvSpPr>
            <a:spLocks noGrp="1"/>
          </p:cNvSpPr>
          <p:nvPr>
            <p:ph type="ftr" sz="quarter" idx="11"/>
          </p:nvPr>
        </p:nvSpPr>
        <p:spPr/>
        <p:txBody>
          <a:bodyPr/>
          <a:lstStyle/>
          <a:p>
            <a:r>
              <a:rPr lang="en-US" dirty="0"/>
              <a:t>BU-UCSD</a:t>
            </a:r>
          </a:p>
        </p:txBody>
      </p:sp>
      <p:sp>
        <p:nvSpPr>
          <p:cNvPr id="6" name="Date Placeholder 5">
            <a:extLst>
              <a:ext uri="{FF2B5EF4-FFF2-40B4-BE49-F238E27FC236}">
                <a16:creationId xmlns:a16="http://schemas.microsoft.com/office/drawing/2014/main" id="{DFAB901A-CD56-B64F-9CE5-99D005E8238C}"/>
              </a:ext>
            </a:extLst>
          </p:cNvPr>
          <p:cNvSpPr>
            <a:spLocks noGrp="1"/>
          </p:cNvSpPr>
          <p:nvPr>
            <p:ph type="dt" sz="half" idx="10"/>
          </p:nvPr>
        </p:nvSpPr>
        <p:spPr/>
        <p:txBody>
          <a:bodyPr/>
          <a:lstStyle/>
          <a:p>
            <a:r>
              <a:rPr lang="en-US"/>
              <a:t>ICCAD 2018</a:t>
            </a:r>
            <a:endParaRPr lang="en-US" dirty="0"/>
          </a:p>
        </p:txBody>
      </p:sp>
      <p:sp>
        <p:nvSpPr>
          <p:cNvPr id="7" name="Slide Number Placeholder 6">
            <a:extLst>
              <a:ext uri="{FF2B5EF4-FFF2-40B4-BE49-F238E27FC236}">
                <a16:creationId xmlns:a16="http://schemas.microsoft.com/office/drawing/2014/main" id="{B1D062A1-59E4-DC4A-8F42-390BC6BE248C}"/>
              </a:ext>
            </a:extLst>
          </p:cNvPr>
          <p:cNvSpPr>
            <a:spLocks noGrp="1"/>
          </p:cNvSpPr>
          <p:nvPr>
            <p:ph type="sldNum" sz="quarter" idx="12"/>
          </p:nvPr>
        </p:nvSpPr>
        <p:spPr/>
        <p:txBody>
          <a:bodyPr/>
          <a:lstStyle/>
          <a:p>
            <a:fld id="{6E678249-F36F-6042-9F33-F3DDBCE64B42}" type="slidenum">
              <a:rPr lang="en-US" smtClean="0"/>
              <a:t>26</a:t>
            </a:fld>
            <a:endParaRPr lang="en-US"/>
          </a:p>
        </p:txBody>
      </p:sp>
      <p:sp>
        <p:nvSpPr>
          <p:cNvPr id="8" name="TextBox 7">
            <a:extLst>
              <a:ext uri="{FF2B5EF4-FFF2-40B4-BE49-F238E27FC236}">
                <a16:creationId xmlns:a16="http://schemas.microsoft.com/office/drawing/2014/main" id="{3958AEF6-A520-3A48-8DBC-EF766FF687BA}"/>
              </a:ext>
            </a:extLst>
          </p:cNvPr>
          <p:cNvSpPr txBox="1"/>
          <p:nvPr/>
        </p:nvSpPr>
        <p:spPr>
          <a:xfrm>
            <a:off x="409903" y="2265566"/>
            <a:ext cx="11070897" cy="3323987"/>
          </a:xfrm>
          <a:prstGeom prst="rect">
            <a:avLst/>
          </a:prstGeom>
          <a:noFill/>
        </p:spPr>
        <p:txBody>
          <a:bodyPr wrap="square" rtlCol="0">
            <a:spAutoFit/>
          </a:bodyPr>
          <a:lstStyle/>
          <a:p>
            <a:pPr marL="457200" indent="-457200">
              <a:buFont typeface="Arial" panose="020B0604020202020204" pitchFamily="34" charset="0"/>
              <a:buChar char="•"/>
            </a:pPr>
            <a:r>
              <a:rPr lang="en-US" sz="3200" dirty="0"/>
              <a:t>Motivation and Prior Work</a:t>
            </a:r>
          </a:p>
          <a:p>
            <a:pPr marL="457200" indent="-457200">
              <a:buFont typeface="Arial" panose="020B0604020202020204" pitchFamily="34" charset="0"/>
              <a:buChar char="•"/>
            </a:pPr>
            <a:r>
              <a:rPr lang="en-US" sz="3200" dirty="0"/>
              <a:t>Cross-Layer Co-Optimization</a:t>
            </a:r>
          </a:p>
          <a:p>
            <a:pPr marL="914400" lvl="1" indent="-457200">
              <a:buFont typeface="Arial" panose="020B0604020202020204" pitchFamily="34" charset="0"/>
              <a:buChar char="•"/>
            </a:pPr>
            <a:r>
              <a:rPr lang="en-US" sz="3200" dirty="0"/>
              <a:t>“Gas Station” Links</a:t>
            </a:r>
          </a:p>
          <a:p>
            <a:pPr marL="457200" indent="-457200">
              <a:buFont typeface="Arial" panose="020B0604020202020204" pitchFamily="34" charset="0"/>
              <a:buChar char="•"/>
            </a:pPr>
            <a:r>
              <a:rPr lang="en-US" sz="3200" dirty="0"/>
              <a:t>Methodology</a:t>
            </a:r>
          </a:p>
          <a:p>
            <a:pPr marL="457200" indent="-457200">
              <a:buFont typeface="Arial" panose="020B0604020202020204" pitchFamily="34" charset="0"/>
              <a:buChar char="•"/>
            </a:pPr>
            <a:r>
              <a:rPr lang="en-US" sz="3200" b="1" dirty="0"/>
              <a:t>Results</a:t>
            </a:r>
          </a:p>
          <a:p>
            <a:pPr marL="457200" indent="-457200">
              <a:buFont typeface="Arial" panose="020B0604020202020204" pitchFamily="34" charset="0"/>
              <a:buChar char="•"/>
            </a:pPr>
            <a:r>
              <a:rPr lang="en-US" sz="3200" dirty="0"/>
              <a:t>Executive Summary</a:t>
            </a:r>
          </a:p>
          <a:p>
            <a:endParaRPr lang="en-US" dirty="0"/>
          </a:p>
        </p:txBody>
      </p:sp>
    </p:spTree>
    <p:extLst>
      <p:ext uri="{BB962C8B-B14F-4D97-AF65-F5344CB8AC3E}">
        <p14:creationId xmlns:p14="http://schemas.microsoft.com/office/powerpoint/2010/main" val="2289746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C1C21F-21C9-8846-A3DD-A0F4A752CE3F}"/>
              </a:ext>
            </a:extLst>
          </p:cNvPr>
          <p:cNvSpPr/>
          <p:nvPr/>
        </p:nvSpPr>
        <p:spPr>
          <a:xfrm>
            <a:off x="0" y="-44305"/>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0" y="123442"/>
            <a:ext cx="10515600" cy="1325563"/>
          </a:xfrm>
        </p:spPr>
        <p:txBody>
          <a:bodyPr/>
          <a:lstStyle/>
          <a:p>
            <a:r>
              <a:rPr lang="en-US" b="1" dirty="0">
                <a:solidFill>
                  <a:schemeClr val="bg1"/>
                </a:solidFill>
                <a:latin typeface="+mn-lt"/>
              </a:rPr>
              <a:t>Results: Without Gas Station Link</a:t>
            </a:r>
          </a:p>
        </p:txBody>
      </p:sp>
      <p:pic>
        <p:nvPicPr>
          <p:cNvPr id="7" name="Content Placeholder 6">
            <a:extLst>
              <a:ext uri="{FF2B5EF4-FFF2-40B4-BE49-F238E27FC236}">
                <a16:creationId xmlns:a16="http://schemas.microsoft.com/office/drawing/2014/main" id="{B2F368A7-D2E5-E640-BA25-6FA71FD0AB2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4597" y="1785291"/>
            <a:ext cx="5833060" cy="4104745"/>
          </a:xfrm>
        </p:spPr>
      </p:pic>
      <p:sp>
        <p:nvSpPr>
          <p:cNvPr id="3" name="Content Placeholder 2"/>
          <p:cNvSpPr>
            <a:spLocks noGrp="1"/>
          </p:cNvSpPr>
          <p:nvPr>
            <p:ph sz="half" idx="2"/>
          </p:nvPr>
        </p:nvSpPr>
        <p:spPr>
          <a:xfrm>
            <a:off x="6352672" y="1583319"/>
            <a:ext cx="5706979" cy="5323945"/>
          </a:xfrm>
        </p:spPr>
        <p:txBody>
          <a:bodyPr>
            <a:normAutofit/>
          </a:bodyPr>
          <a:lstStyle/>
          <a:p>
            <a:pPr marL="0" indent="0">
              <a:buNone/>
            </a:pPr>
            <a:r>
              <a:rPr lang="en-US" sz="2400" dirty="0"/>
              <a:t>This figure shows maximum achievable performance for various networks and the corresponding cost while running </a:t>
            </a:r>
            <a:r>
              <a:rPr lang="en-US" sz="2400" i="1" dirty="0"/>
              <a:t>shock</a:t>
            </a:r>
            <a:r>
              <a:rPr lang="en-US" sz="2400" dirty="0"/>
              <a:t>.</a:t>
            </a:r>
          </a:p>
          <a:p>
            <a:r>
              <a:rPr lang="en-US" sz="2400" dirty="0"/>
              <a:t>Unified networks have highest performance and highest cost, especially when “gas station” is not considered. </a:t>
            </a:r>
          </a:p>
          <a:p>
            <a:endParaRPr lang="en-US" sz="2400" dirty="0"/>
          </a:p>
          <a:p>
            <a:endParaRPr lang="en-US" dirty="0"/>
          </a:p>
        </p:txBody>
      </p:sp>
      <p:sp>
        <p:nvSpPr>
          <p:cNvPr id="6" name="Rectangle 5"/>
          <p:cNvSpPr/>
          <p:nvPr/>
        </p:nvSpPr>
        <p:spPr>
          <a:xfrm>
            <a:off x="6027820" y="2105526"/>
            <a:ext cx="324852" cy="493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BB61FD27-CE8E-B64E-B3A0-FA4860CDC2B6}"/>
              </a:ext>
            </a:extLst>
          </p:cNvPr>
          <p:cNvSpPr>
            <a:spLocks noGrp="1"/>
          </p:cNvSpPr>
          <p:nvPr>
            <p:ph type="ftr" sz="quarter" idx="11"/>
          </p:nvPr>
        </p:nvSpPr>
        <p:spPr/>
        <p:txBody>
          <a:bodyPr/>
          <a:lstStyle/>
          <a:p>
            <a:r>
              <a:rPr lang="en-US" dirty="0"/>
              <a:t>BU-UCSD</a:t>
            </a:r>
          </a:p>
        </p:txBody>
      </p:sp>
      <p:sp>
        <p:nvSpPr>
          <p:cNvPr id="9" name="Date Placeholder 8">
            <a:extLst>
              <a:ext uri="{FF2B5EF4-FFF2-40B4-BE49-F238E27FC236}">
                <a16:creationId xmlns:a16="http://schemas.microsoft.com/office/drawing/2014/main" id="{BECA8BFF-301D-0440-BBCF-B82F9CB1A997}"/>
              </a:ext>
            </a:extLst>
          </p:cNvPr>
          <p:cNvSpPr>
            <a:spLocks noGrp="1"/>
          </p:cNvSpPr>
          <p:nvPr>
            <p:ph type="dt" sz="half" idx="10"/>
          </p:nvPr>
        </p:nvSpPr>
        <p:spPr/>
        <p:txBody>
          <a:bodyPr/>
          <a:lstStyle/>
          <a:p>
            <a:r>
              <a:rPr lang="en-US"/>
              <a:t>ICCAD 2018</a:t>
            </a:r>
            <a:endParaRPr lang="en-US" dirty="0"/>
          </a:p>
        </p:txBody>
      </p:sp>
      <p:sp>
        <p:nvSpPr>
          <p:cNvPr id="10" name="Slide Number Placeholder 9">
            <a:extLst>
              <a:ext uri="{FF2B5EF4-FFF2-40B4-BE49-F238E27FC236}">
                <a16:creationId xmlns:a16="http://schemas.microsoft.com/office/drawing/2014/main" id="{331A1038-669C-C847-BC2B-D86254E0FE83}"/>
              </a:ext>
            </a:extLst>
          </p:cNvPr>
          <p:cNvSpPr>
            <a:spLocks noGrp="1"/>
          </p:cNvSpPr>
          <p:nvPr>
            <p:ph type="sldNum" sz="quarter" idx="12"/>
          </p:nvPr>
        </p:nvSpPr>
        <p:spPr/>
        <p:txBody>
          <a:bodyPr/>
          <a:lstStyle/>
          <a:p>
            <a:fld id="{6E678249-F36F-6042-9F33-F3DDBCE64B42}" type="slidenum">
              <a:rPr lang="en-US" smtClean="0"/>
              <a:t>27</a:t>
            </a:fld>
            <a:endParaRPr lang="en-US"/>
          </a:p>
        </p:txBody>
      </p:sp>
      <p:sp>
        <p:nvSpPr>
          <p:cNvPr id="11" name="TextBox 10">
            <a:extLst>
              <a:ext uri="{FF2B5EF4-FFF2-40B4-BE49-F238E27FC236}">
                <a16:creationId xmlns:a16="http://schemas.microsoft.com/office/drawing/2014/main" id="{BE2D95E5-04AD-C242-99BA-2C9FBBA76CDB}"/>
              </a:ext>
            </a:extLst>
          </p:cNvPr>
          <p:cNvSpPr txBox="1"/>
          <p:nvPr/>
        </p:nvSpPr>
        <p:spPr>
          <a:xfrm>
            <a:off x="1786328" y="5890036"/>
            <a:ext cx="5036127" cy="369332"/>
          </a:xfrm>
          <a:prstGeom prst="rect">
            <a:avLst/>
          </a:prstGeom>
          <a:noFill/>
        </p:spPr>
        <p:txBody>
          <a:bodyPr wrap="square" rtlCol="0">
            <a:spAutoFit/>
          </a:bodyPr>
          <a:lstStyle/>
          <a:p>
            <a:r>
              <a:rPr lang="en-US" dirty="0"/>
              <a:t>Results for shock.</a:t>
            </a:r>
          </a:p>
        </p:txBody>
      </p:sp>
      <p:sp>
        <p:nvSpPr>
          <p:cNvPr id="13" name="Rectangle 12">
            <a:extLst>
              <a:ext uri="{FF2B5EF4-FFF2-40B4-BE49-F238E27FC236}">
                <a16:creationId xmlns:a16="http://schemas.microsoft.com/office/drawing/2014/main" id="{C85EA3ED-BE64-F440-91EC-B780C5215B35}"/>
              </a:ext>
            </a:extLst>
          </p:cNvPr>
          <p:cNvSpPr/>
          <p:nvPr/>
        </p:nvSpPr>
        <p:spPr>
          <a:xfrm>
            <a:off x="4763984" y="2071042"/>
            <a:ext cx="279400" cy="26937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chemeClr val="bg1"/>
                </a:solidFill>
              </a:ln>
              <a:solidFill>
                <a:schemeClr val="bg1"/>
              </a:solidFill>
            </a:endParaRPr>
          </a:p>
        </p:txBody>
      </p:sp>
      <p:sp>
        <p:nvSpPr>
          <p:cNvPr id="14" name="TextBox 13">
            <a:extLst>
              <a:ext uri="{FF2B5EF4-FFF2-40B4-BE49-F238E27FC236}">
                <a16:creationId xmlns:a16="http://schemas.microsoft.com/office/drawing/2014/main" id="{396342D1-CF98-1E42-B846-AC9F887247C1}"/>
              </a:ext>
            </a:extLst>
          </p:cNvPr>
          <p:cNvSpPr txBox="1"/>
          <p:nvPr/>
        </p:nvSpPr>
        <p:spPr>
          <a:xfrm rot="16200000">
            <a:off x="-20078" y="2164702"/>
            <a:ext cx="688366" cy="369332"/>
          </a:xfrm>
          <a:prstGeom prst="rect">
            <a:avLst/>
          </a:prstGeom>
          <a:noFill/>
        </p:spPr>
        <p:txBody>
          <a:bodyPr wrap="square" rtlCol="0">
            <a:spAutoFit/>
          </a:bodyPr>
          <a:lstStyle/>
          <a:p>
            <a:r>
              <a:rPr lang="en-US" dirty="0"/>
              <a:t>(IPS)</a:t>
            </a:r>
          </a:p>
        </p:txBody>
      </p:sp>
      <p:sp>
        <p:nvSpPr>
          <p:cNvPr id="15" name="Rectangle 14">
            <a:extLst>
              <a:ext uri="{FF2B5EF4-FFF2-40B4-BE49-F238E27FC236}">
                <a16:creationId xmlns:a16="http://schemas.microsoft.com/office/drawing/2014/main" id="{CD0E42EA-5999-E743-AD7D-256C005D833F}"/>
              </a:ext>
            </a:extLst>
          </p:cNvPr>
          <p:cNvSpPr/>
          <p:nvPr/>
        </p:nvSpPr>
        <p:spPr>
          <a:xfrm>
            <a:off x="2012837" y="1930400"/>
            <a:ext cx="437075" cy="3959636"/>
          </a:xfrm>
          <a:prstGeom prst="rect">
            <a:avLst/>
          </a:prstGeom>
          <a:noFill/>
          <a:ln w="57150">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accent6"/>
              </a:solidFill>
            </a:endParaRPr>
          </a:p>
        </p:txBody>
      </p:sp>
      <p:sp>
        <p:nvSpPr>
          <p:cNvPr id="16" name="Rectangle 15">
            <a:extLst>
              <a:ext uri="{FF2B5EF4-FFF2-40B4-BE49-F238E27FC236}">
                <a16:creationId xmlns:a16="http://schemas.microsoft.com/office/drawing/2014/main" id="{D8684C96-7499-974B-A613-0FF4C3F0A71C}"/>
              </a:ext>
            </a:extLst>
          </p:cNvPr>
          <p:cNvSpPr/>
          <p:nvPr/>
        </p:nvSpPr>
        <p:spPr>
          <a:xfrm>
            <a:off x="1556773" y="2125947"/>
            <a:ext cx="109034" cy="47287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0FC33AE1-6E21-B04E-8CE4-4FECD5199AE8}"/>
              </a:ext>
            </a:extLst>
          </p:cNvPr>
          <p:cNvSpPr/>
          <p:nvPr/>
        </p:nvSpPr>
        <p:spPr>
          <a:xfrm>
            <a:off x="1392854" y="2071042"/>
            <a:ext cx="109034" cy="47287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092F8C1A-5349-7946-B952-00AC02F0F662}"/>
              </a:ext>
            </a:extLst>
          </p:cNvPr>
          <p:cNvSpPr/>
          <p:nvPr/>
        </p:nvSpPr>
        <p:spPr>
          <a:xfrm>
            <a:off x="1192265" y="2259419"/>
            <a:ext cx="145704" cy="52093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639B8048-3054-824F-84ED-CFA82C1FEBF7}"/>
              </a:ext>
            </a:extLst>
          </p:cNvPr>
          <p:cNvSpPr/>
          <p:nvPr/>
        </p:nvSpPr>
        <p:spPr>
          <a:xfrm>
            <a:off x="1046954" y="2125947"/>
            <a:ext cx="90426" cy="60071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036D98D0-2DD4-8A47-B773-6A5DDF6FA3C3}"/>
              </a:ext>
            </a:extLst>
          </p:cNvPr>
          <p:cNvSpPr/>
          <p:nvPr/>
        </p:nvSpPr>
        <p:spPr>
          <a:xfrm>
            <a:off x="1566077" y="4130749"/>
            <a:ext cx="90426" cy="52093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ectangle 20">
            <a:extLst>
              <a:ext uri="{FF2B5EF4-FFF2-40B4-BE49-F238E27FC236}">
                <a16:creationId xmlns:a16="http://schemas.microsoft.com/office/drawing/2014/main" id="{D577A698-0E7E-5440-808F-B161A962A509}"/>
              </a:ext>
            </a:extLst>
          </p:cNvPr>
          <p:cNvSpPr/>
          <p:nvPr/>
        </p:nvSpPr>
        <p:spPr>
          <a:xfrm>
            <a:off x="1392854" y="4130749"/>
            <a:ext cx="90426" cy="52093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Rectangle 21">
            <a:extLst>
              <a:ext uri="{FF2B5EF4-FFF2-40B4-BE49-F238E27FC236}">
                <a16:creationId xmlns:a16="http://schemas.microsoft.com/office/drawing/2014/main" id="{33F9C124-66D0-EC46-A06E-74CBA83D9ADF}"/>
              </a:ext>
            </a:extLst>
          </p:cNvPr>
          <p:cNvSpPr/>
          <p:nvPr/>
        </p:nvSpPr>
        <p:spPr>
          <a:xfrm>
            <a:off x="1219904" y="4203405"/>
            <a:ext cx="90426" cy="52093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Rectangle 22">
            <a:extLst>
              <a:ext uri="{FF2B5EF4-FFF2-40B4-BE49-F238E27FC236}">
                <a16:creationId xmlns:a16="http://schemas.microsoft.com/office/drawing/2014/main" id="{468B3BC9-B17E-304C-A1B6-037A5681ED4B}"/>
              </a:ext>
            </a:extLst>
          </p:cNvPr>
          <p:cNvSpPr/>
          <p:nvPr/>
        </p:nvSpPr>
        <p:spPr>
          <a:xfrm>
            <a:off x="1033841" y="4116894"/>
            <a:ext cx="83366" cy="6168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68170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C1C21F-21C9-8846-A3DD-A0F4A752CE3F}"/>
              </a:ext>
            </a:extLst>
          </p:cNvPr>
          <p:cNvSpPr/>
          <p:nvPr/>
        </p:nvSpPr>
        <p:spPr>
          <a:xfrm>
            <a:off x="0" y="-44305"/>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0" y="123442"/>
            <a:ext cx="10515600" cy="1325563"/>
          </a:xfrm>
        </p:spPr>
        <p:txBody>
          <a:bodyPr/>
          <a:lstStyle/>
          <a:p>
            <a:r>
              <a:rPr lang="en-US" b="1" dirty="0">
                <a:solidFill>
                  <a:schemeClr val="bg1"/>
                </a:solidFill>
                <a:latin typeface="+mn-lt"/>
              </a:rPr>
              <a:t>Results: With Gas Station Link</a:t>
            </a:r>
          </a:p>
        </p:txBody>
      </p:sp>
      <p:pic>
        <p:nvPicPr>
          <p:cNvPr id="7" name="Content Placeholder 6">
            <a:extLst>
              <a:ext uri="{FF2B5EF4-FFF2-40B4-BE49-F238E27FC236}">
                <a16:creationId xmlns:a16="http://schemas.microsoft.com/office/drawing/2014/main" id="{B2F368A7-D2E5-E640-BA25-6FA71FD0AB2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4597" y="1785291"/>
            <a:ext cx="5833060" cy="4104745"/>
          </a:xfrm>
        </p:spPr>
      </p:pic>
      <p:sp>
        <p:nvSpPr>
          <p:cNvPr id="3" name="Content Placeholder 2"/>
          <p:cNvSpPr>
            <a:spLocks noGrp="1"/>
          </p:cNvSpPr>
          <p:nvPr>
            <p:ph sz="half" idx="2"/>
          </p:nvPr>
        </p:nvSpPr>
        <p:spPr>
          <a:xfrm>
            <a:off x="6352672" y="1583319"/>
            <a:ext cx="5706979" cy="5323945"/>
          </a:xfrm>
        </p:spPr>
        <p:txBody>
          <a:bodyPr>
            <a:normAutofit/>
          </a:bodyPr>
          <a:lstStyle/>
          <a:p>
            <a:pPr marL="0" indent="0">
              <a:buNone/>
            </a:pPr>
            <a:r>
              <a:rPr lang="en-US" sz="2400" dirty="0"/>
              <a:t>This figure shows maximum achievable performance for various networks and the corresponding cost while running </a:t>
            </a:r>
            <a:r>
              <a:rPr lang="en-US" sz="2400" i="1" dirty="0"/>
              <a:t>shock</a:t>
            </a:r>
            <a:r>
              <a:rPr lang="en-US" sz="2400" dirty="0"/>
              <a:t>.</a:t>
            </a:r>
          </a:p>
          <a:p>
            <a:r>
              <a:rPr lang="en-US" sz="2400" dirty="0"/>
              <a:t>Unified networks have highest performance and highest cost, especially when “gas station” is not considered. </a:t>
            </a:r>
          </a:p>
          <a:p>
            <a:r>
              <a:rPr lang="en-US" sz="2400" dirty="0"/>
              <a:t>“Gas station” links can improve performance of Global-Butterfly and Global-</a:t>
            </a:r>
            <a:r>
              <a:rPr lang="en-US" sz="2400" dirty="0" err="1"/>
              <a:t>Butterdonut</a:t>
            </a:r>
            <a:r>
              <a:rPr lang="en-US" sz="2400" dirty="0"/>
              <a:t> network by 20%-45%, which requires long inter-chiplet links in interposer. </a:t>
            </a:r>
          </a:p>
          <a:p>
            <a:endParaRPr lang="en-US" sz="2400" dirty="0"/>
          </a:p>
          <a:p>
            <a:endParaRPr lang="en-US" dirty="0"/>
          </a:p>
        </p:txBody>
      </p:sp>
      <p:sp>
        <p:nvSpPr>
          <p:cNvPr id="6" name="Rectangle 5"/>
          <p:cNvSpPr/>
          <p:nvPr/>
        </p:nvSpPr>
        <p:spPr>
          <a:xfrm>
            <a:off x="6027820" y="2105526"/>
            <a:ext cx="324852" cy="493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BB61FD27-CE8E-B64E-B3A0-FA4860CDC2B6}"/>
              </a:ext>
            </a:extLst>
          </p:cNvPr>
          <p:cNvSpPr>
            <a:spLocks noGrp="1"/>
          </p:cNvSpPr>
          <p:nvPr>
            <p:ph type="ftr" sz="quarter" idx="11"/>
          </p:nvPr>
        </p:nvSpPr>
        <p:spPr/>
        <p:txBody>
          <a:bodyPr/>
          <a:lstStyle/>
          <a:p>
            <a:r>
              <a:rPr lang="en-US" dirty="0"/>
              <a:t>BU-UCSD</a:t>
            </a:r>
          </a:p>
        </p:txBody>
      </p:sp>
      <p:sp>
        <p:nvSpPr>
          <p:cNvPr id="9" name="Date Placeholder 8">
            <a:extLst>
              <a:ext uri="{FF2B5EF4-FFF2-40B4-BE49-F238E27FC236}">
                <a16:creationId xmlns:a16="http://schemas.microsoft.com/office/drawing/2014/main" id="{BECA8BFF-301D-0440-BBCF-B82F9CB1A997}"/>
              </a:ext>
            </a:extLst>
          </p:cNvPr>
          <p:cNvSpPr>
            <a:spLocks noGrp="1"/>
          </p:cNvSpPr>
          <p:nvPr>
            <p:ph type="dt" sz="half" idx="10"/>
          </p:nvPr>
        </p:nvSpPr>
        <p:spPr/>
        <p:txBody>
          <a:bodyPr/>
          <a:lstStyle/>
          <a:p>
            <a:r>
              <a:rPr lang="en-US"/>
              <a:t>ICCAD 2018</a:t>
            </a:r>
            <a:endParaRPr lang="en-US" dirty="0"/>
          </a:p>
        </p:txBody>
      </p:sp>
      <p:sp>
        <p:nvSpPr>
          <p:cNvPr id="10" name="Slide Number Placeholder 9">
            <a:extLst>
              <a:ext uri="{FF2B5EF4-FFF2-40B4-BE49-F238E27FC236}">
                <a16:creationId xmlns:a16="http://schemas.microsoft.com/office/drawing/2014/main" id="{331A1038-669C-C847-BC2B-D86254E0FE83}"/>
              </a:ext>
            </a:extLst>
          </p:cNvPr>
          <p:cNvSpPr>
            <a:spLocks noGrp="1"/>
          </p:cNvSpPr>
          <p:nvPr>
            <p:ph type="sldNum" sz="quarter" idx="12"/>
          </p:nvPr>
        </p:nvSpPr>
        <p:spPr/>
        <p:txBody>
          <a:bodyPr/>
          <a:lstStyle/>
          <a:p>
            <a:fld id="{6E678249-F36F-6042-9F33-F3DDBCE64B42}" type="slidenum">
              <a:rPr lang="en-US" smtClean="0"/>
              <a:t>28</a:t>
            </a:fld>
            <a:endParaRPr lang="en-US"/>
          </a:p>
        </p:txBody>
      </p:sp>
      <p:sp>
        <p:nvSpPr>
          <p:cNvPr id="11" name="TextBox 10">
            <a:extLst>
              <a:ext uri="{FF2B5EF4-FFF2-40B4-BE49-F238E27FC236}">
                <a16:creationId xmlns:a16="http://schemas.microsoft.com/office/drawing/2014/main" id="{BE2D95E5-04AD-C242-99BA-2C9FBBA76CDB}"/>
              </a:ext>
            </a:extLst>
          </p:cNvPr>
          <p:cNvSpPr txBox="1"/>
          <p:nvPr/>
        </p:nvSpPr>
        <p:spPr>
          <a:xfrm>
            <a:off x="1786328" y="5890036"/>
            <a:ext cx="5036127" cy="369332"/>
          </a:xfrm>
          <a:prstGeom prst="rect">
            <a:avLst/>
          </a:prstGeom>
          <a:noFill/>
        </p:spPr>
        <p:txBody>
          <a:bodyPr wrap="square" rtlCol="0">
            <a:spAutoFit/>
          </a:bodyPr>
          <a:lstStyle/>
          <a:p>
            <a:r>
              <a:rPr lang="en-US" dirty="0"/>
              <a:t>Results for shock.</a:t>
            </a:r>
          </a:p>
        </p:txBody>
      </p:sp>
      <p:sp>
        <p:nvSpPr>
          <p:cNvPr id="12" name="Rectangle 11">
            <a:extLst>
              <a:ext uri="{FF2B5EF4-FFF2-40B4-BE49-F238E27FC236}">
                <a16:creationId xmlns:a16="http://schemas.microsoft.com/office/drawing/2014/main" id="{38F9F1AB-57F5-8B45-A3B6-BCB040E51158}"/>
              </a:ext>
            </a:extLst>
          </p:cNvPr>
          <p:cNvSpPr/>
          <p:nvPr/>
        </p:nvSpPr>
        <p:spPr>
          <a:xfrm>
            <a:off x="999067" y="1992099"/>
            <a:ext cx="787261" cy="3929446"/>
          </a:xfrm>
          <a:prstGeom prst="rect">
            <a:avLst/>
          </a:prstGeom>
          <a:noFill/>
          <a:ln w="57150">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accent2">
                  <a:lumMod val="50000"/>
                </a:schemeClr>
              </a:solidFill>
            </a:endParaRPr>
          </a:p>
        </p:txBody>
      </p:sp>
      <p:sp>
        <p:nvSpPr>
          <p:cNvPr id="13" name="Rectangle 12">
            <a:extLst>
              <a:ext uri="{FF2B5EF4-FFF2-40B4-BE49-F238E27FC236}">
                <a16:creationId xmlns:a16="http://schemas.microsoft.com/office/drawing/2014/main" id="{C85EA3ED-BE64-F440-91EC-B780C5215B35}"/>
              </a:ext>
            </a:extLst>
          </p:cNvPr>
          <p:cNvSpPr/>
          <p:nvPr/>
        </p:nvSpPr>
        <p:spPr>
          <a:xfrm>
            <a:off x="4763984" y="2071042"/>
            <a:ext cx="279400" cy="26937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chemeClr val="bg1"/>
                </a:solidFill>
              </a:ln>
              <a:solidFill>
                <a:schemeClr val="bg1"/>
              </a:solidFill>
            </a:endParaRPr>
          </a:p>
        </p:txBody>
      </p:sp>
      <p:sp>
        <p:nvSpPr>
          <p:cNvPr id="14" name="TextBox 13">
            <a:extLst>
              <a:ext uri="{FF2B5EF4-FFF2-40B4-BE49-F238E27FC236}">
                <a16:creationId xmlns:a16="http://schemas.microsoft.com/office/drawing/2014/main" id="{396342D1-CF98-1E42-B846-AC9F887247C1}"/>
              </a:ext>
            </a:extLst>
          </p:cNvPr>
          <p:cNvSpPr txBox="1"/>
          <p:nvPr/>
        </p:nvSpPr>
        <p:spPr>
          <a:xfrm rot="16200000">
            <a:off x="-20078" y="2164702"/>
            <a:ext cx="688366" cy="369332"/>
          </a:xfrm>
          <a:prstGeom prst="rect">
            <a:avLst/>
          </a:prstGeom>
          <a:noFill/>
        </p:spPr>
        <p:txBody>
          <a:bodyPr wrap="square" rtlCol="0">
            <a:spAutoFit/>
          </a:bodyPr>
          <a:lstStyle/>
          <a:p>
            <a:r>
              <a:rPr lang="en-US" dirty="0"/>
              <a:t>(IPS)</a:t>
            </a:r>
          </a:p>
        </p:txBody>
      </p:sp>
    </p:spTree>
    <p:extLst>
      <p:ext uri="{BB962C8B-B14F-4D97-AF65-F5344CB8AC3E}">
        <p14:creationId xmlns:p14="http://schemas.microsoft.com/office/powerpoint/2010/main" val="3967122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C1C21F-21C9-8846-A3DD-A0F4A752CE3F}"/>
              </a:ext>
            </a:extLst>
          </p:cNvPr>
          <p:cNvSpPr/>
          <p:nvPr/>
        </p:nvSpPr>
        <p:spPr>
          <a:xfrm>
            <a:off x="0" y="-44305"/>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1" y="123442"/>
            <a:ext cx="12059651" cy="1357241"/>
          </a:xfrm>
        </p:spPr>
        <p:txBody>
          <a:bodyPr/>
          <a:lstStyle/>
          <a:p>
            <a:r>
              <a:rPr lang="en-US" b="1" dirty="0">
                <a:solidFill>
                  <a:schemeClr val="bg1"/>
                </a:solidFill>
                <a:latin typeface="+mn-lt"/>
              </a:rPr>
              <a:t>Results: Cost-Effective High-Performance Option</a:t>
            </a:r>
          </a:p>
        </p:txBody>
      </p:sp>
      <p:pic>
        <p:nvPicPr>
          <p:cNvPr id="7" name="Content Placeholder 6">
            <a:extLst>
              <a:ext uri="{FF2B5EF4-FFF2-40B4-BE49-F238E27FC236}">
                <a16:creationId xmlns:a16="http://schemas.microsoft.com/office/drawing/2014/main" id="{B2F368A7-D2E5-E640-BA25-6FA71FD0AB2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4597" y="1785291"/>
            <a:ext cx="5833060" cy="4104745"/>
          </a:xfrm>
        </p:spPr>
      </p:pic>
      <p:sp>
        <p:nvSpPr>
          <p:cNvPr id="3" name="Content Placeholder 2"/>
          <p:cNvSpPr>
            <a:spLocks noGrp="1"/>
          </p:cNvSpPr>
          <p:nvPr>
            <p:ph sz="half" idx="2"/>
          </p:nvPr>
        </p:nvSpPr>
        <p:spPr>
          <a:xfrm>
            <a:off x="6352672" y="1583319"/>
            <a:ext cx="5706979" cy="5323945"/>
          </a:xfrm>
        </p:spPr>
        <p:txBody>
          <a:bodyPr>
            <a:normAutofit/>
          </a:bodyPr>
          <a:lstStyle/>
          <a:p>
            <a:pPr marL="0" indent="0">
              <a:buNone/>
            </a:pPr>
            <a:r>
              <a:rPr lang="en-US" sz="2400" dirty="0"/>
              <a:t>This figure shows maximum achievable performance for various networks and the corresponding cost while running </a:t>
            </a:r>
            <a:r>
              <a:rPr lang="en-US" sz="2400" i="1" dirty="0"/>
              <a:t>shock</a:t>
            </a:r>
            <a:r>
              <a:rPr lang="en-US" sz="2400" dirty="0"/>
              <a:t>.</a:t>
            </a:r>
          </a:p>
          <a:p>
            <a:r>
              <a:rPr lang="en-US" sz="2400" dirty="0"/>
              <a:t>Unified networks have highest performance and highest cost, especially when “gas station” is not considered. </a:t>
            </a:r>
          </a:p>
          <a:p>
            <a:r>
              <a:rPr lang="en-US" sz="2400" dirty="0"/>
              <a:t>“Gas station” links can improve performance of Global-Butterfly and Global-</a:t>
            </a:r>
            <a:r>
              <a:rPr lang="en-US" sz="2400" dirty="0" err="1"/>
              <a:t>Butterdonut</a:t>
            </a:r>
            <a:r>
              <a:rPr lang="en-US" sz="2400" dirty="0"/>
              <a:t> network by 20%-45%, which requires long inter-chiplet links in interposer. </a:t>
            </a:r>
          </a:p>
          <a:p>
            <a:r>
              <a:rPr lang="en-US" sz="2400" dirty="0"/>
              <a:t>A cost-effective high-performance solution is Global-Mesh-Local-</a:t>
            </a:r>
            <a:r>
              <a:rPr lang="en-US" sz="2400" dirty="0" err="1"/>
              <a:t>Cmesh</a:t>
            </a:r>
            <a:r>
              <a:rPr lang="en-US" sz="2400" dirty="0"/>
              <a:t>.</a:t>
            </a:r>
          </a:p>
          <a:p>
            <a:endParaRPr lang="en-US" sz="2400" dirty="0"/>
          </a:p>
          <a:p>
            <a:endParaRPr lang="en-US" sz="2400" dirty="0"/>
          </a:p>
          <a:p>
            <a:endParaRPr lang="en-US" dirty="0"/>
          </a:p>
        </p:txBody>
      </p:sp>
      <p:sp>
        <p:nvSpPr>
          <p:cNvPr id="6" name="Rectangle 5"/>
          <p:cNvSpPr/>
          <p:nvPr/>
        </p:nvSpPr>
        <p:spPr>
          <a:xfrm>
            <a:off x="6027820" y="2105526"/>
            <a:ext cx="324852" cy="493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BB61FD27-CE8E-B64E-B3A0-FA4860CDC2B6}"/>
              </a:ext>
            </a:extLst>
          </p:cNvPr>
          <p:cNvSpPr>
            <a:spLocks noGrp="1"/>
          </p:cNvSpPr>
          <p:nvPr>
            <p:ph type="ftr" sz="quarter" idx="11"/>
          </p:nvPr>
        </p:nvSpPr>
        <p:spPr/>
        <p:txBody>
          <a:bodyPr/>
          <a:lstStyle/>
          <a:p>
            <a:r>
              <a:rPr lang="en-US" dirty="0"/>
              <a:t>BU-UCSD</a:t>
            </a:r>
          </a:p>
        </p:txBody>
      </p:sp>
      <p:sp>
        <p:nvSpPr>
          <p:cNvPr id="9" name="Date Placeholder 8">
            <a:extLst>
              <a:ext uri="{FF2B5EF4-FFF2-40B4-BE49-F238E27FC236}">
                <a16:creationId xmlns:a16="http://schemas.microsoft.com/office/drawing/2014/main" id="{BECA8BFF-301D-0440-BBCF-B82F9CB1A997}"/>
              </a:ext>
            </a:extLst>
          </p:cNvPr>
          <p:cNvSpPr>
            <a:spLocks noGrp="1"/>
          </p:cNvSpPr>
          <p:nvPr>
            <p:ph type="dt" sz="half" idx="10"/>
          </p:nvPr>
        </p:nvSpPr>
        <p:spPr/>
        <p:txBody>
          <a:bodyPr/>
          <a:lstStyle/>
          <a:p>
            <a:r>
              <a:rPr lang="en-US"/>
              <a:t>ICCAD 2018</a:t>
            </a:r>
            <a:endParaRPr lang="en-US" dirty="0"/>
          </a:p>
        </p:txBody>
      </p:sp>
      <p:sp>
        <p:nvSpPr>
          <p:cNvPr id="10" name="Slide Number Placeholder 9">
            <a:extLst>
              <a:ext uri="{FF2B5EF4-FFF2-40B4-BE49-F238E27FC236}">
                <a16:creationId xmlns:a16="http://schemas.microsoft.com/office/drawing/2014/main" id="{331A1038-669C-C847-BC2B-D86254E0FE83}"/>
              </a:ext>
            </a:extLst>
          </p:cNvPr>
          <p:cNvSpPr>
            <a:spLocks noGrp="1"/>
          </p:cNvSpPr>
          <p:nvPr>
            <p:ph type="sldNum" sz="quarter" idx="12"/>
          </p:nvPr>
        </p:nvSpPr>
        <p:spPr/>
        <p:txBody>
          <a:bodyPr/>
          <a:lstStyle/>
          <a:p>
            <a:fld id="{6E678249-F36F-6042-9F33-F3DDBCE64B42}" type="slidenum">
              <a:rPr lang="en-US" smtClean="0"/>
              <a:t>29</a:t>
            </a:fld>
            <a:endParaRPr lang="en-US"/>
          </a:p>
        </p:txBody>
      </p:sp>
      <p:sp>
        <p:nvSpPr>
          <p:cNvPr id="11" name="TextBox 10">
            <a:extLst>
              <a:ext uri="{FF2B5EF4-FFF2-40B4-BE49-F238E27FC236}">
                <a16:creationId xmlns:a16="http://schemas.microsoft.com/office/drawing/2014/main" id="{BE2D95E5-04AD-C242-99BA-2C9FBBA76CDB}"/>
              </a:ext>
            </a:extLst>
          </p:cNvPr>
          <p:cNvSpPr txBox="1"/>
          <p:nvPr/>
        </p:nvSpPr>
        <p:spPr>
          <a:xfrm>
            <a:off x="1786328" y="5890036"/>
            <a:ext cx="5036127" cy="369332"/>
          </a:xfrm>
          <a:prstGeom prst="rect">
            <a:avLst/>
          </a:prstGeom>
          <a:noFill/>
        </p:spPr>
        <p:txBody>
          <a:bodyPr wrap="square" rtlCol="0">
            <a:spAutoFit/>
          </a:bodyPr>
          <a:lstStyle/>
          <a:p>
            <a:r>
              <a:rPr lang="en-US" dirty="0"/>
              <a:t>Results for shock.</a:t>
            </a:r>
          </a:p>
        </p:txBody>
      </p:sp>
      <p:sp>
        <p:nvSpPr>
          <p:cNvPr id="13" name="Rectangle 12">
            <a:extLst>
              <a:ext uri="{FF2B5EF4-FFF2-40B4-BE49-F238E27FC236}">
                <a16:creationId xmlns:a16="http://schemas.microsoft.com/office/drawing/2014/main" id="{C85EA3ED-BE64-F440-91EC-B780C5215B35}"/>
              </a:ext>
            </a:extLst>
          </p:cNvPr>
          <p:cNvSpPr/>
          <p:nvPr/>
        </p:nvSpPr>
        <p:spPr>
          <a:xfrm>
            <a:off x="4763984" y="2071042"/>
            <a:ext cx="279400" cy="26937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chemeClr val="bg1"/>
                </a:solidFill>
              </a:ln>
              <a:solidFill>
                <a:schemeClr val="bg1"/>
              </a:solidFill>
            </a:endParaRPr>
          </a:p>
        </p:txBody>
      </p:sp>
      <p:sp>
        <p:nvSpPr>
          <p:cNvPr id="14" name="TextBox 13">
            <a:extLst>
              <a:ext uri="{FF2B5EF4-FFF2-40B4-BE49-F238E27FC236}">
                <a16:creationId xmlns:a16="http://schemas.microsoft.com/office/drawing/2014/main" id="{396342D1-CF98-1E42-B846-AC9F887247C1}"/>
              </a:ext>
            </a:extLst>
          </p:cNvPr>
          <p:cNvSpPr txBox="1"/>
          <p:nvPr/>
        </p:nvSpPr>
        <p:spPr>
          <a:xfrm rot="16200000">
            <a:off x="-20078" y="2164702"/>
            <a:ext cx="688366" cy="369332"/>
          </a:xfrm>
          <a:prstGeom prst="rect">
            <a:avLst/>
          </a:prstGeom>
          <a:noFill/>
        </p:spPr>
        <p:txBody>
          <a:bodyPr wrap="square" rtlCol="0">
            <a:spAutoFit/>
          </a:bodyPr>
          <a:lstStyle/>
          <a:p>
            <a:r>
              <a:rPr lang="en-US" dirty="0"/>
              <a:t>(IPS)</a:t>
            </a:r>
          </a:p>
        </p:txBody>
      </p:sp>
      <p:sp>
        <p:nvSpPr>
          <p:cNvPr id="15" name="Rectangle 14">
            <a:extLst>
              <a:ext uri="{FF2B5EF4-FFF2-40B4-BE49-F238E27FC236}">
                <a16:creationId xmlns:a16="http://schemas.microsoft.com/office/drawing/2014/main" id="{EEA54674-E1CF-5241-8C54-1FABE38463D2}"/>
              </a:ext>
            </a:extLst>
          </p:cNvPr>
          <p:cNvSpPr/>
          <p:nvPr/>
        </p:nvSpPr>
        <p:spPr>
          <a:xfrm>
            <a:off x="1663700" y="1992100"/>
            <a:ext cx="275168" cy="3897936"/>
          </a:xfrm>
          <a:prstGeom prst="rect">
            <a:avLst/>
          </a:prstGeom>
          <a:noFill/>
          <a:ln w="57150">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accent3">
                  <a:lumMod val="50000"/>
                </a:schemeClr>
              </a:solidFill>
            </a:endParaRPr>
          </a:p>
        </p:txBody>
      </p:sp>
    </p:spTree>
    <p:extLst>
      <p:ext uri="{BB962C8B-B14F-4D97-AF65-F5344CB8AC3E}">
        <p14:creationId xmlns:p14="http://schemas.microsoft.com/office/powerpoint/2010/main" val="705635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C1C21F-21C9-8846-A3DD-A0F4A752CE3F}"/>
              </a:ext>
            </a:extLst>
          </p:cNvPr>
          <p:cNvSpPr/>
          <p:nvPr/>
        </p:nvSpPr>
        <p:spPr>
          <a:xfrm>
            <a:off x="0" y="-22152"/>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127000" y="1"/>
            <a:ext cx="11353800" cy="1504422"/>
          </a:xfrm>
        </p:spPr>
        <p:txBody>
          <a:bodyPr/>
          <a:lstStyle/>
          <a:p>
            <a:r>
              <a:rPr lang="en-US" b="1" dirty="0">
                <a:solidFill>
                  <a:schemeClr val="bg1"/>
                </a:solidFill>
                <a:latin typeface="+mn-lt"/>
              </a:rPr>
              <a:t>Motivation</a:t>
            </a:r>
          </a:p>
        </p:txBody>
      </p:sp>
      <p:pic>
        <p:nvPicPr>
          <p:cNvPr id="7" name="Content Placeholder 6">
            <a:extLst>
              <a:ext uri="{FF2B5EF4-FFF2-40B4-BE49-F238E27FC236}">
                <a16:creationId xmlns:a16="http://schemas.microsoft.com/office/drawing/2014/main" id="{EB5414B2-7ACB-154A-A0C9-24307C3EFB47}"/>
              </a:ext>
            </a:extLst>
          </p:cNvPr>
          <p:cNvPicPr>
            <a:picLocks noGrp="1" noChangeAspect="1"/>
          </p:cNvPicPr>
          <p:nvPr>
            <p:ph idx="1"/>
          </p:nvPr>
        </p:nvPicPr>
        <p:blipFill>
          <a:blip r:embed="rId3"/>
          <a:stretch>
            <a:fillRect/>
          </a:stretch>
        </p:blipFill>
        <p:spPr>
          <a:xfrm>
            <a:off x="266700" y="3140560"/>
            <a:ext cx="5829300" cy="2552700"/>
          </a:xfrm>
        </p:spPr>
      </p:pic>
      <p:pic>
        <p:nvPicPr>
          <p:cNvPr id="9" name="Picture 8">
            <a:extLst>
              <a:ext uri="{FF2B5EF4-FFF2-40B4-BE49-F238E27FC236}">
                <a16:creationId xmlns:a16="http://schemas.microsoft.com/office/drawing/2014/main" id="{EFE509B1-AA73-2544-8815-F25FF5DF1E86}"/>
              </a:ext>
            </a:extLst>
          </p:cNvPr>
          <p:cNvPicPr>
            <a:picLocks noChangeAspect="1"/>
          </p:cNvPicPr>
          <p:nvPr/>
        </p:nvPicPr>
        <p:blipFill>
          <a:blip r:embed="rId4"/>
          <a:stretch>
            <a:fillRect/>
          </a:stretch>
        </p:blipFill>
        <p:spPr>
          <a:xfrm>
            <a:off x="7905656" y="2887366"/>
            <a:ext cx="3172509" cy="2235176"/>
          </a:xfrm>
          <a:prstGeom prst="rect">
            <a:avLst/>
          </a:prstGeom>
        </p:spPr>
      </p:pic>
      <p:sp>
        <p:nvSpPr>
          <p:cNvPr id="10" name="TextBox 9">
            <a:extLst>
              <a:ext uri="{FF2B5EF4-FFF2-40B4-BE49-F238E27FC236}">
                <a16:creationId xmlns:a16="http://schemas.microsoft.com/office/drawing/2014/main" id="{9A0926F6-481E-BC4A-8697-A18511A44BF1}"/>
              </a:ext>
            </a:extLst>
          </p:cNvPr>
          <p:cNvSpPr txBox="1"/>
          <p:nvPr/>
        </p:nvSpPr>
        <p:spPr>
          <a:xfrm>
            <a:off x="2605523" y="5808645"/>
            <a:ext cx="5300133" cy="369332"/>
          </a:xfrm>
          <a:prstGeom prst="rect">
            <a:avLst/>
          </a:prstGeom>
          <a:noFill/>
        </p:spPr>
        <p:txBody>
          <a:bodyPr wrap="square" rtlCol="0">
            <a:spAutoFit/>
          </a:bodyPr>
          <a:lstStyle/>
          <a:p>
            <a:r>
              <a:rPr lang="en-US" dirty="0"/>
              <a:t>2.5D </a:t>
            </a:r>
            <a:r>
              <a:rPr lang="en-US" sz="1600" dirty="0"/>
              <a:t>System.</a:t>
            </a:r>
            <a:endParaRPr lang="en-US" dirty="0"/>
          </a:p>
        </p:txBody>
      </p:sp>
      <p:sp>
        <p:nvSpPr>
          <p:cNvPr id="11" name="TextBox 10">
            <a:extLst>
              <a:ext uri="{FF2B5EF4-FFF2-40B4-BE49-F238E27FC236}">
                <a16:creationId xmlns:a16="http://schemas.microsoft.com/office/drawing/2014/main" id="{1B7F21C9-80FE-3F4D-A10A-0345939F1E2B}"/>
              </a:ext>
            </a:extLst>
          </p:cNvPr>
          <p:cNvSpPr txBox="1"/>
          <p:nvPr/>
        </p:nvSpPr>
        <p:spPr>
          <a:xfrm>
            <a:off x="7660318" y="5170040"/>
            <a:ext cx="3820482" cy="830997"/>
          </a:xfrm>
          <a:prstGeom prst="rect">
            <a:avLst/>
          </a:prstGeom>
          <a:noFill/>
        </p:spPr>
        <p:txBody>
          <a:bodyPr wrap="square" rtlCol="0">
            <a:spAutoFit/>
          </a:bodyPr>
          <a:lstStyle/>
          <a:p>
            <a:r>
              <a:rPr lang="en-US" sz="1600" dirty="0"/>
              <a:t>Intra-Chiplet Local-Mesh Network (Left-Top) </a:t>
            </a:r>
          </a:p>
          <a:p>
            <a:r>
              <a:rPr lang="en-US" sz="1600" dirty="0"/>
              <a:t>Unified-Mesh Network (Left-Bottom)</a:t>
            </a:r>
          </a:p>
          <a:p>
            <a:r>
              <a:rPr lang="en-US" sz="1600" dirty="0"/>
              <a:t>Inter-Chiplet Global-Mesh Network (Right).</a:t>
            </a:r>
          </a:p>
        </p:txBody>
      </p:sp>
      <p:sp>
        <p:nvSpPr>
          <p:cNvPr id="12" name="TextBox 11">
            <a:extLst>
              <a:ext uri="{FF2B5EF4-FFF2-40B4-BE49-F238E27FC236}">
                <a16:creationId xmlns:a16="http://schemas.microsoft.com/office/drawing/2014/main" id="{F47F094B-6ED9-CF46-A6E7-75E5494A6E2D}"/>
              </a:ext>
            </a:extLst>
          </p:cNvPr>
          <p:cNvSpPr txBox="1"/>
          <p:nvPr/>
        </p:nvSpPr>
        <p:spPr>
          <a:xfrm>
            <a:off x="127000" y="1595730"/>
            <a:ext cx="11856454"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Cores, GPUs, ASICS, etc. (chiplets) can be placed on interposer creating very large systems.</a:t>
            </a:r>
          </a:p>
          <a:p>
            <a:pPr marL="342900" indent="-342900">
              <a:buFont typeface="Arial" panose="020B0604020202020204" pitchFamily="34" charset="0"/>
              <a:buChar char="•"/>
            </a:pPr>
            <a:r>
              <a:rPr lang="en-US" sz="2400" b="1" dirty="0"/>
              <a:t>How should we connect these chiplets?</a:t>
            </a:r>
          </a:p>
        </p:txBody>
      </p:sp>
      <p:sp>
        <p:nvSpPr>
          <p:cNvPr id="3" name="Footer Placeholder 2">
            <a:extLst>
              <a:ext uri="{FF2B5EF4-FFF2-40B4-BE49-F238E27FC236}">
                <a16:creationId xmlns:a16="http://schemas.microsoft.com/office/drawing/2014/main" id="{852CED25-8D59-A942-94E1-BB4632F1F780}"/>
              </a:ext>
            </a:extLst>
          </p:cNvPr>
          <p:cNvSpPr>
            <a:spLocks noGrp="1"/>
          </p:cNvSpPr>
          <p:nvPr>
            <p:ph type="ftr" sz="quarter" idx="11"/>
          </p:nvPr>
        </p:nvSpPr>
        <p:spPr/>
        <p:txBody>
          <a:bodyPr/>
          <a:lstStyle/>
          <a:p>
            <a:r>
              <a:rPr lang="en-US" dirty="0"/>
              <a:t>BU-UCSD</a:t>
            </a:r>
          </a:p>
        </p:txBody>
      </p:sp>
      <p:sp>
        <p:nvSpPr>
          <p:cNvPr id="6" name="Date Placeholder 5">
            <a:extLst>
              <a:ext uri="{FF2B5EF4-FFF2-40B4-BE49-F238E27FC236}">
                <a16:creationId xmlns:a16="http://schemas.microsoft.com/office/drawing/2014/main" id="{323E1F89-BBCC-5341-83C2-264998518D20}"/>
              </a:ext>
            </a:extLst>
          </p:cNvPr>
          <p:cNvSpPr>
            <a:spLocks noGrp="1"/>
          </p:cNvSpPr>
          <p:nvPr>
            <p:ph type="dt" sz="half" idx="10"/>
          </p:nvPr>
        </p:nvSpPr>
        <p:spPr/>
        <p:txBody>
          <a:bodyPr/>
          <a:lstStyle/>
          <a:p>
            <a:r>
              <a:rPr lang="en-US"/>
              <a:t>ICCAD 2018</a:t>
            </a:r>
            <a:endParaRPr lang="en-US" dirty="0"/>
          </a:p>
        </p:txBody>
      </p:sp>
      <p:sp>
        <p:nvSpPr>
          <p:cNvPr id="8" name="Slide Number Placeholder 7">
            <a:extLst>
              <a:ext uri="{FF2B5EF4-FFF2-40B4-BE49-F238E27FC236}">
                <a16:creationId xmlns:a16="http://schemas.microsoft.com/office/drawing/2014/main" id="{A0A6C893-D945-9D46-94A4-BEA1E4B81981}"/>
              </a:ext>
            </a:extLst>
          </p:cNvPr>
          <p:cNvSpPr>
            <a:spLocks noGrp="1"/>
          </p:cNvSpPr>
          <p:nvPr>
            <p:ph type="sldNum" sz="quarter" idx="12"/>
          </p:nvPr>
        </p:nvSpPr>
        <p:spPr/>
        <p:txBody>
          <a:bodyPr/>
          <a:lstStyle/>
          <a:p>
            <a:fld id="{6E678249-F36F-6042-9F33-F3DDBCE64B42}" type="slidenum">
              <a:rPr lang="en-US" smtClean="0"/>
              <a:t>3</a:t>
            </a:fld>
            <a:endParaRPr lang="en-US" dirty="0"/>
          </a:p>
        </p:txBody>
      </p:sp>
    </p:spTree>
    <p:extLst>
      <p:ext uri="{BB962C8B-B14F-4D97-AF65-F5344CB8AC3E}">
        <p14:creationId xmlns:p14="http://schemas.microsoft.com/office/powerpoint/2010/main" val="4124856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C1C21F-21C9-8846-A3DD-A0F4A752CE3F}"/>
              </a:ext>
            </a:extLst>
          </p:cNvPr>
          <p:cNvSpPr/>
          <p:nvPr/>
        </p:nvSpPr>
        <p:spPr>
          <a:xfrm>
            <a:off x="0" y="-44305"/>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0" y="83842"/>
            <a:ext cx="12081164" cy="1325563"/>
          </a:xfrm>
        </p:spPr>
        <p:txBody>
          <a:bodyPr/>
          <a:lstStyle/>
          <a:p>
            <a:r>
              <a:rPr lang="en-US" b="1" dirty="0">
                <a:solidFill>
                  <a:schemeClr val="bg1"/>
                </a:solidFill>
                <a:latin typeface="+mn-lt"/>
              </a:rPr>
              <a:t>Results: Unified Networks in General Case</a:t>
            </a:r>
          </a:p>
        </p:txBody>
      </p:sp>
      <p:sp>
        <p:nvSpPr>
          <p:cNvPr id="6" name="Rectangle 5"/>
          <p:cNvSpPr/>
          <p:nvPr/>
        </p:nvSpPr>
        <p:spPr>
          <a:xfrm>
            <a:off x="6027820" y="2105526"/>
            <a:ext cx="324852" cy="493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BB61FD27-CE8E-B64E-B3A0-FA4860CDC2B6}"/>
              </a:ext>
            </a:extLst>
          </p:cNvPr>
          <p:cNvSpPr>
            <a:spLocks noGrp="1"/>
          </p:cNvSpPr>
          <p:nvPr>
            <p:ph type="ftr" sz="quarter" idx="11"/>
          </p:nvPr>
        </p:nvSpPr>
        <p:spPr/>
        <p:txBody>
          <a:bodyPr/>
          <a:lstStyle/>
          <a:p>
            <a:r>
              <a:rPr lang="en-US" dirty="0"/>
              <a:t>BU-UCSD</a:t>
            </a:r>
          </a:p>
        </p:txBody>
      </p:sp>
      <p:sp>
        <p:nvSpPr>
          <p:cNvPr id="9" name="Date Placeholder 8">
            <a:extLst>
              <a:ext uri="{FF2B5EF4-FFF2-40B4-BE49-F238E27FC236}">
                <a16:creationId xmlns:a16="http://schemas.microsoft.com/office/drawing/2014/main" id="{BECA8BFF-301D-0440-BBCF-B82F9CB1A997}"/>
              </a:ext>
            </a:extLst>
          </p:cNvPr>
          <p:cNvSpPr>
            <a:spLocks noGrp="1"/>
          </p:cNvSpPr>
          <p:nvPr>
            <p:ph type="dt" sz="half" idx="10"/>
          </p:nvPr>
        </p:nvSpPr>
        <p:spPr/>
        <p:txBody>
          <a:bodyPr/>
          <a:lstStyle/>
          <a:p>
            <a:r>
              <a:rPr lang="en-US"/>
              <a:t>ICCAD 2018</a:t>
            </a:r>
            <a:endParaRPr lang="en-US" dirty="0"/>
          </a:p>
        </p:txBody>
      </p:sp>
      <p:sp>
        <p:nvSpPr>
          <p:cNvPr id="10" name="Slide Number Placeholder 9">
            <a:extLst>
              <a:ext uri="{FF2B5EF4-FFF2-40B4-BE49-F238E27FC236}">
                <a16:creationId xmlns:a16="http://schemas.microsoft.com/office/drawing/2014/main" id="{331A1038-669C-C847-BC2B-D86254E0FE83}"/>
              </a:ext>
            </a:extLst>
          </p:cNvPr>
          <p:cNvSpPr>
            <a:spLocks noGrp="1"/>
          </p:cNvSpPr>
          <p:nvPr>
            <p:ph type="sldNum" sz="quarter" idx="12"/>
          </p:nvPr>
        </p:nvSpPr>
        <p:spPr/>
        <p:txBody>
          <a:bodyPr/>
          <a:lstStyle/>
          <a:p>
            <a:fld id="{6E678249-F36F-6042-9F33-F3DDBCE64B42}" type="slidenum">
              <a:rPr lang="en-US" smtClean="0"/>
              <a:t>30</a:t>
            </a:fld>
            <a:endParaRPr lang="en-US"/>
          </a:p>
        </p:txBody>
      </p:sp>
      <p:sp>
        <p:nvSpPr>
          <p:cNvPr id="13" name="Content Placeholder 12">
            <a:extLst>
              <a:ext uri="{FF2B5EF4-FFF2-40B4-BE49-F238E27FC236}">
                <a16:creationId xmlns:a16="http://schemas.microsoft.com/office/drawing/2014/main" id="{8F2ACB27-0A5B-E84E-9B25-C6F373E034A6}"/>
              </a:ext>
            </a:extLst>
          </p:cNvPr>
          <p:cNvSpPr>
            <a:spLocks noGrp="1"/>
          </p:cNvSpPr>
          <p:nvPr>
            <p:ph sz="half" idx="2"/>
          </p:nvPr>
        </p:nvSpPr>
        <p:spPr>
          <a:xfrm>
            <a:off x="152400" y="5378467"/>
            <a:ext cx="11201400" cy="1286318"/>
          </a:xfrm>
        </p:spPr>
        <p:txBody>
          <a:bodyPr>
            <a:normAutofit/>
          </a:bodyPr>
          <a:lstStyle/>
          <a:p>
            <a:r>
              <a:rPr lang="en-US" dirty="0"/>
              <a:t>The trends seen in </a:t>
            </a:r>
            <a:r>
              <a:rPr lang="en-US" i="1" dirty="0"/>
              <a:t>shock</a:t>
            </a:r>
            <a:r>
              <a:rPr lang="en-US" dirty="0"/>
              <a:t> can be seen in other benchmarks as well. </a:t>
            </a:r>
          </a:p>
          <a:p>
            <a:r>
              <a:rPr lang="en-US" dirty="0"/>
              <a:t>Unified networks have highest performance, but also highest cost.</a:t>
            </a:r>
          </a:p>
        </p:txBody>
      </p:sp>
      <p:pic>
        <p:nvPicPr>
          <p:cNvPr id="14" name="Content Placeholder 3">
            <a:extLst>
              <a:ext uri="{FF2B5EF4-FFF2-40B4-BE49-F238E27FC236}">
                <a16:creationId xmlns:a16="http://schemas.microsoft.com/office/drawing/2014/main" id="{3856A04E-F5F7-6643-98A0-21BBC6C08B4C}"/>
              </a:ext>
            </a:extLst>
          </p:cNvPr>
          <p:cNvPicPr>
            <a:picLocks noChangeAspect="1"/>
          </p:cNvPicPr>
          <p:nvPr/>
        </p:nvPicPr>
        <p:blipFill>
          <a:blip r:embed="rId2"/>
          <a:stretch>
            <a:fillRect/>
          </a:stretch>
        </p:blipFill>
        <p:spPr>
          <a:xfrm>
            <a:off x="1178176" y="1504423"/>
            <a:ext cx="10024140" cy="3561626"/>
          </a:xfrm>
          <a:prstGeom prst="rect">
            <a:avLst/>
          </a:prstGeom>
        </p:spPr>
      </p:pic>
      <p:sp>
        <p:nvSpPr>
          <p:cNvPr id="15" name="TextBox 14">
            <a:extLst>
              <a:ext uri="{FF2B5EF4-FFF2-40B4-BE49-F238E27FC236}">
                <a16:creationId xmlns:a16="http://schemas.microsoft.com/office/drawing/2014/main" id="{FC9BFA7E-5D36-A54D-8476-16E61BDE8121}"/>
              </a:ext>
            </a:extLst>
          </p:cNvPr>
          <p:cNvSpPr txBox="1"/>
          <p:nvPr/>
        </p:nvSpPr>
        <p:spPr>
          <a:xfrm>
            <a:off x="4142968" y="5031441"/>
            <a:ext cx="5036127" cy="369332"/>
          </a:xfrm>
          <a:prstGeom prst="rect">
            <a:avLst/>
          </a:prstGeom>
          <a:noFill/>
        </p:spPr>
        <p:txBody>
          <a:bodyPr wrap="square" rtlCol="0">
            <a:spAutoFit/>
          </a:bodyPr>
          <a:lstStyle/>
          <a:p>
            <a:r>
              <a:rPr lang="en-US" dirty="0"/>
              <a:t>Results for all benchmarks.</a:t>
            </a:r>
          </a:p>
        </p:txBody>
      </p:sp>
      <p:sp>
        <p:nvSpPr>
          <p:cNvPr id="11" name="TextBox 10">
            <a:extLst>
              <a:ext uri="{FF2B5EF4-FFF2-40B4-BE49-F238E27FC236}">
                <a16:creationId xmlns:a16="http://schemas.microsoft.com/office/drawing/2014/main" id="{76734B9F-6E56-A743-A822-EB28EBDCC077}"/>
              </a:ext>
            </a:extLst>
          </p:cNvPr>
          <p:cNvSpPr txBox="1"/>
          <p:nvPr/>
        </p:nvSpPr>
        <p:spPr>
          <a:xfrm rot="16200000">
            <a:off x="1061184" y="1959111"/>
            <a:ext cx="688366" cy="369332"/>
          </a:xfrm>
          <a:prstGeom prst="rect">
            <a:avLst/>
          </a:prstGeom>
          <a:noFill/>
        </p:spPr>
        <p:txBody>
          <a:bodyPr wrap="square" rtlCol="0">
            <a:spAutoFit/>
          </a:bodyPr>
          <a:lstStyle/>
          <a:p>
            <a:r>
              <a:rPr lang="en-US" dirty="0"/>
              <a:t>(IPS)</a:t>
            </a:r>
          </a:p>
        </p:txBody>
      </p:sp>
    </p:spTree>
    <p:extLst>
      <p:ext uri="{BB962C8B-B14F-4D97-AF65-F5344CB8AC3E}">
        <p14:creationId xmlns:p14="http://schemas.microsoft.com/office/powerpoint/2010/main" val="2169649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C1C21F-21C9-8846-A3DD-A0F4A752CE3F}"/>
              </a:ext>
            </a:extLst>
          </p:cNvPr>
          <p:cNvSpPr/>
          <p:nvPr/>
        </p:nvSpPr>
        <p:spPr>
          <a:xfrm>
            <a:off x="0" y="-44305"/>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1" y="83842"/>
            <a:ext cx="12192001" cy="1325563"/>
          </a:xfrm>
        </p:spPr>
        <p:txBody>
          <a:bodyPr/>
          <a:lstStyle/>
          <a:p>
            <a:r>
              <a:rPr lang="en-US" b="1" dirty="0">
                <a:solidFill>
                  <a:schemeClr val="bg1"/>
                </a:solidFill>
                <a:latin typeface="+mn-lt"/>
              </a:rPr>
              <a:t>Results: Global-</a:t>
            </a:r>
            <a:r>
              <a:rPr lang="en-US" b="1" dirty="0" err="1">
                <a:solidFill>
                  <a:schemeClr val="bg1"/>
                </a:solidFill>
                <a:latin typeface="+mn-lt"/>
              </a:rPr>
              <a:t>Butterdonut</a:t>
            </a:r>
            <a:r>
              <a:rPr lang="en-US" b="1" dirty="0">
                <a:solidFill>
                  <a:schemeClr val="bg1"/>
                </a:solidFill>
                <a:latin typeface="+mn-lt"/>
              </a:rPr>
              <a:t>/Butterfly General Case</a:t>
            </a:r>
          </a:p>
        </p:txBody>
      </p:sp>
      <p:sp>
        <p:nvSpPr>
          <p:cNvPr id="6" name="Rectangle 5"/>
          <p:cNvSpPr/>
          <p:nvPr/>
        </p:nvSpPr>
        <p:spPr>
          <a:xfrm>
            <a:off x="6027820" y="2105526"/>
            <a:ext cx="324852" cy="493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BB61FD27-CE8E-B64E-B3A0-FA4860CDC2B6}"/>
              </a:ext>
            </a:extLst>
          </p:cNvPr>
          <p:cNvSpPr>
            <a:spLocks noGrp="1"/>
          </p:cNvSpPr>
          <p:nvPr>
            <p:ph type="ftr" sz="quarter" idx="11"/>
          </p:nvPr>
        </p:nvSpPr>
        <p:spPr/>
        <p:txBody>
          <a:bodyPr/>
          <a:lstStyle/>
          <a:p>
            <a:r>
              <a:rPr lang="en-US" dirty="0"/>
              <a:t>BU-UCSD</a:t>
            </a:r>
          </a:p>
        </p:txBody>
      </p:sp>
      <p:sp>
        <p:nvSpPr>
          <p:cNvPr id="9" name="Date Placeholder 8">
            <a:extLst>
              <a:ext uri="{FF2B5EF4-FFF2-40B4-BE49-F238E27FC236}">
                <a16:creationId xmlns:a16="http://schemas.microsoft.com/office/drawing/2014/main" id="{BECA8BFF-301D-0440-BBCF-B82F9CB1A997}"/>
              </a:ext>
            </a:extLst>
          </p:cNvPr>
          <p:cNvSpPr>
            <a:spLocks noGrp="1"/>
          </p:cNvSpPr>
          <p:nvPr>
            <p:ph type="dt" sz="half" idx="10"/>
          </p:nvPr>
        </p:nvSpPr>
        <p:spPr/>
        <p:txBody>
          <a:bodyPr/>
          <a:lstStyle/>
          <a:p>
            <a:r>
              <a:rPr lang="en-US"/>
              <a:t>ICCAD 2018</a:t>
            </a:r>
            <a:endParaRPr lang="en-US" dirty="0"/>
          </a:p>
        </p:txBody>
      </p:sp>
      <p:sp>
        <p:nvSpPr>
          <p:cNvPr id="10" name="Slide Number Placeholder 9">
            <a:extLst>
              <a:ext uri="{FF2B5EF4-FFF2-40B4-BE49-F238E27FC236}">
                <a16:creationId xmlns:a16="http://schemas.microsoft.com/office/drawing/2014/main" id="{331A1038-669C-C847-BC2B-D86254E0FE83}"/>
              </a:ext>
            </a:extLst>
          </p:cNvPr>
          <p:cNvSpPr>
            <a:spLocks noGrp="1"/>
          </p:cNvSpPr>
          <p:nvPr>
            <p:ph type="sldNum" sz="quarter" idx="12"/>
          </p:nvPr>
        </p:nvSpPr>
        <p:spPr/>
        <p:txBody>
          <a:bodyPr/>
          <a:lstStyle/>
          <a:p>
            <a:fld id="{6E678249-F36F-6042-9F33-F3DDBCE64B42}" type="slidenum">
              <a:rPr lang="en-US" smtClean="0"/>
              <a:t>31</a:t>
            </a:fld>
            <a:endParaRPr lang="en-US"/>
          </a:p>
        </p:txBody>
      </p:sp>
      <p:sp>
        <p:nvSpPr>
          <p:cNvPr id="13" name="Content Placeholder 12">
            <a:extLst>
              <a:ext uri="{FF2B5EF4-FFF2-40B4-BE49-F238E27FC236}">
                <a16:creationId xmlns:a16="http://schemas.microsoft.com/office/drawing/2014/main" id="{8F2ACB27-0A5B-E84E-9B25-C6F373E034A6}"/>
              </a:ext>
            </a:extLst>
          </p:cNvPr>
          <p:cNvSpPr>
            <a:spLocks noGrp="1"/>
          </p:cNvSpPr>
          <p:nvPr>
            <p:ph sz="half" idx="2"/>
          </p:nvPr>
        </p:nvSpPr>
        <p:spPr>
          <a:xfrm>
            <a:off x="152400" y="5435157"/>
            <a:ext cx="11201400" cy="826175"/>
          </a:xfrm>
        </p:spPr>
        <p:txBody>
          <a:bodyPr>
            <a:normAutofit fontScale="92500" lnSpcReduction="20000"/>
          </a:bodyPr>
          <a:lstStyle/>
          <a:p>
            <a:r>
              <a:rPr lang="en-US" dirty="0"/>
              <a:t>Global-</a:t>
            </a:r>
            <a:r>
              <a:rPr lang="en-US" dirty="0" err="1"/>
              <a:t>Butterdonut</a:t>
            </a:r>
            <a:r>
              <a:rPr lang="en-US" dirty="0"/>
              <a:t> and Global-Butterfly benefit from “gas station”.</a:t>
            </a:r>
          </a:p>
          <a:p>
            <a:r>
              <a:rPr lang="en-US" dirty="0"/>
              <a:t>This benefit comes with up to 2x manufacturing cost. </a:t>
            </a:r>
          </a:p>
          <a:p>
            <a:endParaRPr lang="en-US" dirty="0"/>
          </a:p>
        </p:txBody>
      </p:sp>
      <p:pic>
        <p:nvPicPr>
          <p:cNvPr id="14" name="Content Placeholder 3">
            <a:extLst>
              <a:ext uri="{FF2B5EF4-FFF2-40B4-BE49-F238E27FC236}">
                <a16:creationId xmlns:a16="http://schemas.microsoft.com/office/drawing/2014/main" id="{3856A04E-F5F7-6643-98A0-21BBC6C08B4C}"/>
              </a:ext>
            </a:extLst>
          </p:cNvPr>
          <p:cNvPicPr>
            <a:picLocks noChangeAspect="1"/>
          </p:cNvPicPr>
          <p:nvPr/>
        </p:nvPicPr>
        <p:blipFill>
          <a:blip r:embed="rId2"/>
          <a:stretch>
            <a:fillRect/>
          </a:stretch>
        </p:blipFill>
        <p:spPr>
          <a:xfrm>
            <a:off x="1178176" y="1504423"/>
            <a:ext cx="10024140" cy="3561626"/>
          </a:xfrm>
          <a:prstGeom prst="rect">
            <a:avLst/>
          </a:prstGeom>
        </p:spPr>
      </p:pic>
      <p:sp>
        <p:nvSpPr>
          <p:cNvPr id="15" name="TextBox 14">
            <a:extLst>
              <a:ext uri="{FF2B5EF4-FFF2-40B4-BE49-F238E27FC236}">
                <a16:creationId xmlns:a16="http://schemas.microsoft.com/office/drawing/2014/main" id="{FC9BFA7E-5D36-A54D-8476-16E61BDE8121}"/>
              </a:ext>
            </a:extLst>
          </p:cNvPr>
          <p:cNvSpPr txBox="1"/>
          <p:nvPr/>
        </p:nvSpPr>
        <p:spPr>
          <a:xfrm>
            <a:off x="4142968" y="5031441"/>
            <a:ext cx="5036127" cy="369332"/>
          </a:xfrm>
          <a:prstGeom prst="rect">
            <a:avLst/>
          </a:prstGeom>
          <a:noFill/>
        </p:spPr>
        <p:txBody>
          <a:bodyPr wrap="square" rtlCol="0">
            <a:spAutoFit/>
          </a:bodyPr>
          <a:lstStyle/>
          <a:p>
            <a:r>
              <a:rPr lang="en-US" dirty="0"/>
              <a:t>Results for all benchmarks.</a:t>
            </a:r>
          </a:p>
        </p:txBody>
      </p:sp>
      <p:sp>
        <p:nvSpPr>
          <p:cNvPr id="11" name="TextBox 10">
            <a:extLst>
              <a:ext uri="{FF2B5EF4-FFF2-40B4-BE49-F238E27FC236}">
                <a16:creationId xmlns:a16="http://schemas.microsoft.com/office/drawing/2014/main" id="{CBB429E6-A1EB-0043-9DFB-9C0CDA4C23B2}"/>
              </a:ext>
            </a:extLst>
          </p:cNvPr>
          <p:cNvSpPr txBox="1"/>
          <p:nvPr/>
        </p:nvSpPr>
        <p:spPr>
          <a:xfrm rot="16200000">
            <a:off x="1061184" y="1959111"/>
            <a:ext cx="688366" cy="369332"/>
          </a:xfrm>
          <a:prstGeom prst="rect">
            <a:avLst/>
          </a:prstGeom>
          <a:noFill/>
        </p:spPr>
        <p:txBody>
          <a:bodyPr wrap="square" rtlCol="0">
            <a:spAutoFit/>
          </a:bodyPr>
          <a:lstStyle/>
          <a:p>
            <a:r>
              <a:rPr lang="en-US" dirty="0"/>
              <a:t>(IPS)</a:t>
            </a:r>
          </a:p>
        </p:txBody>
      </p:sp>
    </p:spTree>
    <p:extLst>
      <p:ext uri="{BB962C8B-B14F-4D97-AF65-F5344CB8AC3E}">
        <p14:creationId xmlns:p14="http://schemas.microsoft.com/office/powerpoint/2010/main" val="3451936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C1C21F-21C9-8846-A3DD-A0F4A752CE3F}"/>
              </a:ext>
            </a:extLst>
          </p:cNvPr>
          <p:cNvSpPr/>
          <p:nvPr/>
        </p:nvSpPr>
        <p:spPr>
          <a:xfrm>
            <a:off x="0" y="-44305"/>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0" y="83842"/>
            <a:ext cx="12192000" cy="1325563"/>
          </a:xfrm>
        </p:spPr>
        <p:txBody>
          <a:bodyPr/>
          <a:lstStyle/>
          <a:p>
            <a:r>
              <a:rPr lang="en-US" b="1" dirty="0">
                <a:solidFill>
                  <a:schemeClr val="bg1"/>
                </a:solidFill>
                <a:latin typeface="+mn-lt"/>
              </a:rPr>
              <a:t>Results: Global-Mesh Networks General Case</a:t>
            </a:r>
          </a:p>
        </p:txBody>
      </p:sp>
      <p:sp>
        <p:nvSpPr>
          <p:cNvPr id="6" name="Rectangle 5"/>
          <p:cNvSpPr/>
          <p:nvPr/>
        </p:nvSpPr>
        <p:spPr>
          <a:xfrm>
            <a:off x="6027820" y="2105526"/>
            <a:ext cx="324852" cy="493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BB61FD27-CE8E-B64E-B3A0-FA4860CDC2B6}"/>
              </a:ext>
            </a:extLst>
          </p:cNvPr>
          <p:cNvSpPr>
            <a:spLocks noGrp="1"/>
          </p:cNvSpPr>
          <p:nvPr>
            <p:ph type="ftr" sz="quarter" idx="11"/>
          </p:nvPr>
        </p:nvSpPr>
        <p:spPr/>
        <p:txBody>
          <a:bodyPr/>
          <a:lstStyle/>
          <a:p>
            <a:r>
              <a:rPr lang="en-US" dirty="0"/>
              <a:t>BU-UCSD</a:t>
            </a:r>
          </a:p>
        </p:txBody>
      </p:sp>
      <p:sp>
        <p:nvSpPr>
          <p:cNvPr id="9" name="Date Placeholder 8">
            <a:extLst>
              <a:ext uri="{FF2B5EF4-FFF2-40B4-BE49-F238E27FC236}">
                <a16:creationId xmlns:a16="http://schemas.microsoft.com/office/drawing/2014/main" id="{BECA8BFF-301D-0440-BBCF-B82F9CB1A997}"/>
              </a:ext>
            </a:extLst>
          </p:cNvPr>
          <p:cNvSpPr>
            <a:spLocks noGrp="1"/>
          </p:cNvSpPr>
          <p:nvPr>
            <p:ph type="dt" sz="half" idx="10"/>
          </p:nvPr>
        </p:nvSpPr>
        <p:spPr/>
        <p:txBody>
          <a:bodyPr/>
          <a:lstStyle/>
          <a:p>
            <a:r>
              <a:rPr lang="en-US"/>
              <a:t>ICCAD 2018</a:t>
            </a:r>
            <a:endParaRPr lang="en-US" dirty="0"/>
          </a:p>
        </p:txBody>
      </p:sp>
      <p:sp>
        <p:nvSpPr>
          <p:cNvPr id="10" name="Slide Number Placeholder 9">
            <a:extLst>
              <a:ext uri="{FF2B5EF4-FFF2-40B4-BE49-F238E27FC236}">
                <a16:creationId xmlns:a16="http://schemas.microsoft.com/office/drawing/2014/main" id="{331A1038-669C-C847-BC2B-D86254E0FE83}"/>
              </a:ext>
            </a:extLst>
          </p:cNvPr>
          <p:cNvSpPr>
            <a:spLocks noGrp="1"/>
          </p:cNvSpPr>
          <p:nvPr>
            <p:ph type="sldNum" sz="quarter" idx="12"/>
          </p:nvPr>
        </p:nvSpPr>
        <p:spPr/>
        <p:txBody>
          <a:bodyPr/>
          <a:lstStyle/>
          <a:p>
            <a:fld id="{6E678249-F36F-6042-9F33-F3DDBCE64B42}" type="slidenum">
              <a:rPr lang="en-US" smtClean="0"/>
              <a:t>32</a:t>
            </a:fld>
            <a:endParaRPr lang="en-US"/>
          </a:p>
        </p:txBody>
      </p:sp>
      <p:sp>
        <p:nvSpPr>
          <p:cNvPr id="13" name="Content Placeholder 12">
            <a:extLst>
              <a:ext uri="{FF2B5EF4-FFF2-40B4-BE49-F238E27FC236}">
                <a16:creationId xmlns:a16="http://schemas.microsoft.com/office/drawing/2014/main" id="{8F2ACB27-0A5B-E84E-9B25-C6F373E034A6}"/>
              </a:ext>
            </a:extLst>
          </p:cNvPr>
          <p:cNvSpPr>
            <a:spLocks noGrp="1"/>
          </p:cNvSpPr>
          <p:nvPr>
            <p:ph sz="half" idx="2"/>
          </p:nvPr>
        </p:nvSpPr>
        <p:spPr>
          <a:xfrm>
            <a:off x="152400" y="5571682"/>
            <a:ext cx="11201400" cy="1286318"/>
          </a:xfrm>
        </p:spPr>
        <p:txBody>
          <a:bodyPr>
            <a:normAutofit/>
          </a:bodyPr>
          <a:lstStyle/>
          <a:p>
            <a:r>
              <a:rPr lang="en-US" dirty="0"/>
              <a:t>A cost-effective high-performance solution is Global-Mesh-Local-</a:t>
            </a:r>
            <a:r>
              <a:rPr lang="en-US" dirty="0" err="1"/>
              <a:t>Cmesh</a:t>
            </a:r>
            <a:r>
              <a:rPr lang="en-US" dirty="0"/>
              <a:t>.</a:t>
            </a:r>
          </a:p>
          <a:p>
            <a:pPr marL="0" indent="0">
              <a:buNone/>
            </a:pPr>
            <a:endParaRPr lang="en-US" dirty="0"/>
          </a:p>
        </p:txBody>
      </p:sp>
      <p:pic>
        <p:nvPicPr>
          <p:cNvPr id="14" name="Content Placeholder 3">
            <a:extLst>
              <a:ext uri="{FF2B5EF4-FFF2-40B4-BE49-F238E27FC236}">
                <a16:creationId xmlns:a16="http://schemas.microsoft.com/office/drawing/2014/main" id="{3856A04E-F5F7-6643-98A0-21BBC6C08B4C}"/>
              </a:ext>
            </a:extLst>
          </p:cNvPr>
          <p:cNvPicPr>
            <a:picLocks noChangeAspect="1"/>
          </p:cNvPicPr>
          <p:nvPr/>
        </p:nvPicPr>
        <p:blipFill>
          <a:blip r:embed="rId2"/>
          <a:stretch>
            <a:fillRect/>
          </a:stretch>
        </p:blipFill>
        <p:spPr>
          <a:xfrm>
            <a:off x="1178176" y="1504423"/>
            <a:ext cx="10024140" cy="3561626"/>
          </a:xfrm>
          <a:prstGeom prst="rect">
            <a:avLst/>
          </a:prstGeom>
        </p:spPr>
      </p:pic>
      <p:sp>
        <p:nvSpPr>
          <p:cNvPr id="15" name="TextBox 14">
            <a:extLst>
              <a:ext uri="{FF2B5EF4-FFF2-40B4-BE49-F238E27FC236}">
                <a16:creationId xmlns:a16="http://schemas.microsoft.com/office/drawing/2014/main" id="{FC9BFA7E-5D36-A54D-8476-16E61BDE8121}"/>
              </a:ext>
            </a:extLst>
          </p:cNvPr>
          <p:cNvSpPr txBox="1"/>
          <p:nvPr/>
        </p:nvSpPr>
        <p:spPr>
          <a:xfrm>
            <a:off x="4142968" y="5031441"/>
            <a:ext cx="5036127" cy="369332"/>
          </a:xfrm>
          <a:prstGeom prst="rect">
            <a:avLst/>
          </a:prstGeom>
          <a:noFill/>
        </p:spPr>
        <p:txBody>
          <a:bodyPr wrap="square" rtlCol="0">
            <a:spAutoFit/>
          </a:bodyPr>
          <a:lstStyle/>
          <a:p>
            <a:r>
              <a:rPr lang="en-US" dirty="0"/>
              <a:t>Results for all benchmarks.</a:t>
            </a:r>
          </a:p>
        </p:txBody>
      </p:sp>
      <p:sp>
        <p:nvSpPr>
          <p:cNvPr id="11" name="TextBox 10">
            <a:extLst>
              <a:ext uri="{FF2B5EF4-FFF2-40B4-BE49-F238E27FC236}">
                <a16:creationId xmlns:a16="http://schemas.microsoft.com/office/drawing/2014/main" id="{8A0DBCF0-3CEA-754A-91E4-4E789F0DB554}"/>
              </a:ext>
            </a:extLst>
          </p:cNvPr>
          <p:cNvSpPr txBox="1"/>
          <p:nvPr/>
        </p:nvSpPr>
        <p:spPr>
          <a:xfrm rot="16200000">
            <a:off x="1061184" y="1959111"/>
            <a:ext cx="688366" cy="369332"/>
          </a:xfrm>
          <a:prstGeom prst="rect">
            <a:avLst/>
          </a:prstGeom>
          <a:noFill/>
        </p:spPr>
        <p:txBody>
          <a:bodyPr wrap="square" rtlCol="0">
            <a:spAutoFit/>
          </a:bodyPr>
          <a:lstStyle/>
          <a:p>
            <a:r>
              <a:rPr lang="en-US" dirty="0"/>
              <a:t>(IPS)</a:t>
            </a:r>
          </a:p>
        </p:txBody>
      </p:sp>
    </p:spTree>
    <p:extLst>
      <p:ext uri="{BB962C8B-B14F-4D97-AF65-F5344CB8AC3E}">
        <p14:creationId xmlns:p14="http://schemas.microsoft.com/office/powerpoint/2010/main" val="4276548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947A3-2E8E-654C-8272-4860DE3376C6}"/>
              </a:ext>
            </a:extLst>
          </p:cNvPr>
          <p:cNvSpPr/>
          <p:nvPr/>
        </p:nvSpPr>
        <p:spPr>
          <a:xfrm>
            <a:off x="2248369" y="1504424"/>
            <a:ext cx="9943631" cy="2783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6C1C21F-21C9-8846-A3DD-A0F4A752CE3F}"/>
              </a:ext>
            </a:extLst>
          </p:cNvPr>
          <p:cNvSpPr/>
          <p:nvPr/>
        </p:nvSpPr>
        <p:spPr>
          <a:xfrm>
            <a:off x="0" y="-44305"/>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127000" y="1"/>
            <a:ext cx="11353800" cy="1504422"/>
          </a:xfrm>
        </p:spPr>
        <p:txBody>
          <a:bodyPr>
            <a:normAutofit/>
          </a:bodyPr>
          <a:lstStyle/>
          <a:p>
            <a:r>
              <a:rPr lang="en-US" b="1" dirty="0">
                <a:solidFill>
                  <a:schemeClr val="bg1"/>
                </a:solidFill>
                <a:latin typeface="+mn-lt"/>
              </a:rPr>
              <a:t>Heat Maps for </a:t>
            </a:r>
            <a:r>
              <a:rPr lang="en-US" b="1" dirty="0" err="1">
                <a:solidFill>
                  <a:schemeClr val="bg1"/>
                </a:solidFill>
                <a:latin typeface="+mn-lt"/>
              </a:rPr>
              <a:t>cholesky</a:t>
            </a:r>
            <a:br>
              <a:rPr lang="en-US" b="1" dirty="0">
                <a:solidFill>
                  <a:schemeClr val="bg1"/>
                </a:solidFill>
                <a:latin typeface="+mn-lt"/>
              </a:rPr>
            </a:br>
            <a:r>
              <a:rPr lang="en-US" b="1" dirty="0">
                <a:solidFill>
                  <a:schemeClr val="bg1"/>
                </a:solidFill>
                <a:latin typeface="+mn-lt"/>
              </a:rPr>
              <a:t>DATE2018 Output Perf. Optimized</a:t>
            </a:r>
          </a:p>
        </p:txBody>
      </p:sp>
      <p:sp>
        <p:nvSpPr>
          <p:cNvPr id="3" name="Footer Placeholder 2">
            <a:extLst>
              <a:ext uri="{FF2B5EF4-FFF2-40B4-BE49-F238E27FC236}">
                <a16:creationId xmlns:a16="http://schemas.microsoft.com/office/drawing/2014/main" id="{FB5E2EC7-0F91-BF48-A3F6-F5F0A8297E41}"/>
              </a:ext>
            </a:extLst>
          </p:cNvPr>
          <p:cNvSpPr>
            <a:spLocks noGrp="1"/>
          </p:cNvSpPr>
          <p:nvPr>
            <p:ph type="ftr" sz="quarter" idx="11"/>
          </p:nvPr>
        </p:nvSpPr>
        <p:spPr>
          <a:xfrm>
            <a:off x="4038600" y="6420247"/>
            <a:ext cx="4114800" cy="365125"/>
          </a:xfrm>
        </p:spPr>
        <p:txBody>
          <a:bodyPr/>
          <a:lstStyle/>
          <a:p>
            <a:r>
              <a:rPr lang="en-US" dirty="0"/>
              <a:t>BU-UCSD</a:t>
            </a:r>
          </a:p>
        </p:txBody>
      </p:sp>
      <p:sp>
        <p:nvSpPr>
          <p:cNvPr id="6" name="Date Placeholder 5">
            <a:extLst>
              <a:ext uri="{FF2B5EF4-FFF2-40B4-BE49-F238E27FC236}">
                <a16:creationId xmlns:a16="http://schemas.microsoft.com/office/drawing/2014/main" id="{DFAB901A-CD56-B64F-9CE5-99D005E8238C}"/>
              </a:ext>
            </a:extLst>
          </p:cNvPr>
          <p:cNvSpPr>
            <a:spLocks noGrp="1"/>
          </p:cNvSpPr>
          <p:nvPr>
            <p:ph type="dt" sz="half" idx="10"/>
          </p:nvPr>
        </p:nvSpPr>
        <p:spPr>
          <a:xfrm>
            <a:off x="237995" y="6437581"/>
            <a:ext cx="3343405" cy="365125"/>
          </a:xfrm>
        </p:spPr>
        <p:txBody>
          <a:bodyPr/>
          <a:lstStyle/>
          <a:p>
            <a:r>
              <a:rPr lang="en-US"/>
              <a:t>ICCAD 2018</a:t>
            </a:r>
            <a:endParaRPr lang="en-US" dirty="0"/>
          </a:p>
        </p:txBody>
      </p:sp>
      <p:sp>
        <p:nvSpPr>
          <p:cNvPr id="7" name="Slide Number Placeholder 6">
            <a:extLst>
              <a:ext uri="{FF2B5EF4-FFF2-40B4-BE49-F238E27FC236}">
                <a16:creationId xmlns:a16="http://schemas.microsoft.com/office/drawing/2014/main" id="{B1D062A1-59E4-DC4A-8F42-390BC6BE248C}"/>
              </a:ext>
            </a:extLst>
          </p:cNvPr>
          <p:cNvSpPr>
            <a:spLocks noGrp="1"/>
          </p:cNvSpPr>
          <p:nvPr>
            <p:ph type="sldNum" sz="quarter" idx="12"/>
          </p:nvPr>
        </p:nvSpPr>
        <p:spPr>
          <a:xfrm>
            <a:off x="9075352" y="6437581"/>
            <a:ext cx="2743200" cy="365125"/>
          </a:xfrm>
        </p:spPr>
        <p:txBody>
          <a:bodyPr/>
          <a:lstStyle/>
          <a:p>
            <a:fld id="{6E678249-F36F-6042-9F33-F3DDBCE64B42}" type="slidenum">
              <a:rPr lang="en-US" smtClean="0"/>
              <a:t>33</a:t>
            </a:fld>
            <a:endParaRPr lang="en-US"/>
          </a:p>
        </p:txBody>
      </p:sp>
      <p:pic>
        <p:nvPicPr>
          <p:cNvPr id="8" name="Picture 7">
            <a:extLst>
              <a:ext uri="{FF2B5EF4-FFF2-40B4-BE49-F238E27FC236}">
                <a16:creationId xmlns:a16="http://schemas.microsoft.com/office/drawing/2014/main" id="{44C4FABB-C5A2-584A-ABA5-37FCCB30384B}"/>
              </a:ext>
            </a:extLst>
          </p:cNvPr>
          <p:cNvPicPr>
            <a:picLocks noChangeAspect="1"/>
          </p:cNvPicPr>
          <p:nvPr/>
        </p:nvPicPr>
        <p:blipFill>
          <a:blip r:embed="rId3"/>
          <a:stretch>
            <a:fillRect/>
          </a:stretch>
        </p:blipFill>
        <p:spPr>
          <a:xfrm>
            <a:off x="1439485" y="1522299"/>
            <a:ext cx="10583639" cy="2669188"/>
          </a:xfrm>
          <a:prstGeom prst="rect">
            <a:avLst/>
          </a:prstGeom>
        </p:spPr>
      </p:pic>
      <p:graphicFrame>
        <p:nvGraphicFramePr>
          <p:cNvPr id="4" name="Table 3">
            <a:extLst>
              <a:ext uri="{FF2B5EF4-FFF2-40B4-BE49-F238E27FC236}">
                <a16:creationId xmlns:a16="http://schemas.microsoft.com/office/drawing/2014/main" id="{581D5AB4-6C3C-4644-9A49-3B1462E4C002}"/>
              </a:ext>
            </a:extLst>
          </p:cNvPr>
          <p:cNvGraphicFramePr>
            <a:graphicFrameLocks noGrp="1"/>
          </p:cNvGraphicFramePr>
          <p:nvPr>
            <p:extLst>
              <p:ext uri="{D42A27DB-BD31-4B8C-83A1-F6EECF244321}">
                <p14:modId xmlns:p14="http://schemas.microsoft.com/office/powerpoint/2010/main" val="282132730"/>
              </p:ext>
            </p:extLst>
          </p:nvPr>
        </p:nvGraphicFramePr>
        <p:xfrm>
          <a:off x="127000" y="4191487"/>
          <a:ext cx="11691552" cy="2223783"/>
        </p:xfrm>
        <a:graphic>
          <a:graphicData uri="http://schemas.openxmlformats.org/drawingml/2006/table">
            <a:tbl>
              <a:tblPr firstCol="1" bandRow="1">
                <a:tableStyleId>{5C22544A-7EE6-4342-B048-85BDC9FD1C3A}</a:tableStyleId>
              </a:tblPr>
              <a:tblGrid>
                <a:gridCol w="1418121">
                  <a:extLst>
                    <a:ext uri="{9D8B030D-6E8A-4147-A177-3AD203B41FA5}">
                      <a16:colId xmlns:a16="http://schemas.microsoft.com/office/drawing/2014/main" val="1836939233"/>
                    </a:ext>
                  </a:extLst>
                </a:gridCol>
                <a:gridCol w="1883193">
                  <a:extLst>
                    <a:ext uri="{9D8B030D-6E8A-4147-A177-3AD203B41FA5}">
                      <a16:colId xmlns:a16="http://schemas.microsoft.com/office/drawing/2014/main" val="2662353466"/>
                    </a:ext>
                  </a:extLst>
                </a:gridCol>
                <a:gridCol w="2113006">
                  <a:extLst>
                    <a:ext uri="{9D8B030D-6E8A-4147-A177-3AD203B41FA5}">
                      <a16:colId xmlns:a16="http://schemas.microsoft.com/office/drawing/2014/main" val="4291817121"/>
                    </a:ext>
                  </a:extLst>
                </a:gridCol>
                <a:gridCol w="1915297">
                  <a:extLst>
                    <a:ext uri="{9D8B030D-6E8A-4147-A177-3AD203B41FA5}">
                      <a16:colId xmlns:a16="http://schemas.microsoft.com/office/drawing/2014/main" val="3469343999"/>
                    </a:ext>
                  </a:extLst>
                </a:gridCol>
                <a:gridCol w="2125362">
                  <a:extLst>
                    <a:ext uri="{9D8B030D-6E8A-4147-A177-3AD203B41FA5}">
                      <a16:colId xmlns:a16="http://schemas.microsoft.com/office/drawing/2014/main" val="448925724"/>
                    </a:ext>
                  </a:extLst>
                </a:gridCol>
                <a:gridCol w="2236573">
                  <a:extLst>
                    <a:ext uri="{9D8B030D-6E8A-4147-A177-3AD203B41FA5}">
                      <a16:colId xmlns:a16="http://schemas.microsoft.com/office/drawing/2014/main" val="4201300829"/>
                    </a:ext>
                  </a:extLst>
                </a:gridCol>
              </a:tblGrid>
              <a:tr h="436461">
                <a:tc>
                  <a:txBody>
                    <a:bodyPr/>
                    <a:lstStyle/>
                    <a:p>
                      <a:r>
                        <a:rPr lang="en-US" sz="1600" dirty="0"/>
                        <a:t>Approach</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dirty="0"/>
                        <a:t>DATE 2018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dirty="0"/>
                        <a:t>ICCAD 2018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dirty="0"/>
                        <a:t>ICCAD 2018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dirty="0"/>
                        <a:t>ICCAD 2018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dirty="0"/>
                        <a:t>ICCAD 2018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979588270"/>
                  </a:ext>
                </a:extLst>
              </a:tr>
              <a:tr h="436461">
                <a:tc>
                  <a:txBody>
                    <a:bodyPr/>
                    <a:lstStyle/>
                    <a:p>
                      <a:r>
                        <a:rPr lang="en-US" sz="1600" dirty="0"/>
                        <a:t>Specifics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a:t>Perf. optimized.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a:t>Perf. optimized, limited to Unified-Mesh.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a:t>Perf. optimized, limited to cost of solution (a).</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a:t>Cost optimized, with at least perf. of (a).</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a:t>Perf optimized.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83807588"/>
                  </a:ext>
                </a:extLst>
              </a:tr>
              <a:tr h="436461">
                <a:tc>
                  <a:txBody>
                    <a:bodyPr/>
                    <a:lstStyle/>
                    <a:p>
                      <a:r>
                        <a:rPr lang="en-US" sz="1600" dirty="0"/>
                        <a:t>Perf. </a:t>
                      </a:r>
                      <a:r>
                        <a:rPr lang="en-US" sz="1600" dirty="0" err="1"/>
                        <a:t>w.r.t</a:t>
                      </a:r>
                      <a:r>
                        <a:rPr lang="en-US" sz="1600" dirty="0"/>
                        <a:t>. 2D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1.8x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1.8x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1.25x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1.8x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2x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49856398"/>
                  </a:ext>
                </a:extLst>
              </a:tr>
              <a:tr h="436461">
                <a:tc>
                  <a:txBody>
                    <a:bodyPr/>
                    <a:lstStyle/>
                    <a:p>
                      <a:r>
                        <a:rPr lang="en-US" sz="1600" dirty="0"/>
                        <a:t>Cost </a:t>
                      </a:r>
                      <a:r>
                        <a:rPr lang="en-US" sz="1600" dirty="0" err="1"/>
                        <a:t>w.r.t</a:t>
                      </a:r>
                      <a:r>
                        <a:rPr lang="en-US" sz="1600" dirty="0"/>
                        <a:t>. 2D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0.55x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0.9x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0.55x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0.8x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0.85x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57350911"/>
                  </a:ext>
                </a:extLst>
              </a:tr>
            </a:tbl>
          </a:graphicData>
        </a:graphic>
      </p:graphicFrame>
      <p:sp>
        <p:nvSpPr>
          <p:cNvPr id="11" name="Rectangle 10">
            <a:extLst>
              <a:ext uri="{FF2B5EF4-FFF2-40B4-BE49-F238E27FC236}">
                <a16:creationId xmlns:a16="http://schemas.microsoft.com/office/drawing/2014/main" id="{415CC323-312D-5140-931C-C6AA7A9DD175}"/>
              </a:ext>
            </a:extLst>
          </p:cNvPr>
          <p:cNvSpPr/>
          <p:nvPr/>
        </p:nvSpPr>
        <p:spPr>
          <a:xfrm>
            <a:off x="3262184" y="1522299"/>
            <a:ext cx="8760940" cy="491528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id="{D683997F-B13D-2F45-9DA1-79B780F875B6}"/>
              </a:ext>
            </a:extLst>
          </p:cNvPr>
          <p:cNvPicPr>
            <a:picLocks noChangeAspect="1"/>
          </p:cNvPicPr>
          <p:nvPr/>
        </p:nvPicPr>
        <p:blipFill>
          <a:blip r:embed="rId4"/>
          <a:stretch>
            <a:fillRect/>
          </a:stretch>
        </p:blipFill>
        <p:spPr>
          <a:xfrm>
            <a:off x="182406" y="1751293"/>
            <a:ext cx="505746" cy="2290063"/>
          </a:xfrm>
          <a:prstGeom prst="rect">
            <a:avLst/>
          </a:prstGeom>
        </p:spPr>
      </p:pic>
    </p:spTree>
    <p:extLst>
      <p:ext uri="{BB962C8B-B14F-4D97-AF65-F5344CB8AC3E}">
        <p14:creationId xmlns:p14="http://schemas.microsoft.com/office/powerpoint/2010/main" val="2505177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947A3-2E8E-654C-8272-4860DE3376C6}"/>
              </a:ext>
            </a:extLst>
          </p:cNvPr>
          <p:cNvSpPr/>
          <p:nvPr/>
        </p:nvSpPr>
        <p:spPr>
          <a:xfrm>
            <a:off x="2248369" y="1504424"/>
            <a:ext cx="9943631" cy="2783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6C1C21F-21C9-8846-A3DD-A0F4A752CE3F}"/>
              </a:ext>
            </a:extLst>
          </p:cNvPr>
          <p:cNvSpPr/>
          <p:nvPr/>
        </p:nvSpPr>
        <p:spPr>
          <a:xfrm>
            <a:off x="0" y="-44305"/>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127000" y="1"/>
            <a:ext cx="11353800" cy="1504422"/>
          </a:xfrm>
        </p:spPr>
        <p:txBody>
          <a:bodyPr/>
          <a:lstStyle/>
          <a:p>
            <a:r>
              <a:rPr lang="en-US" b="1" dirty="0">
                <a:solidFill>
                  <a:schemeClr val="bg1"/>
                </a:solidFill>
                <a:latin typeface="+mn-lt"/>
              </a:rPr>
              <a:t>Heat Maps for </a:t>
            </a:r>
            <a:r>
              <a:rPr lang="en-US" b="1" dirty="0" err="1">
                <a:solidFill>
                  <a:schemeClr val="bg1"/>
                </a:solidFill>
                <a:latin typeface="+mn-lt"/>
              </a:rPr>
              <a:t>cholesky</a:t>
            </a:r>
            <a:br>
              <a:rPr lang="en-US" b="1" dirty="0">
                <a:solidFill>
                  <a:schemeClr val="bg1"/>
                </a:solidFill>
                <a:latin typeface="+mn-lt"/>
              </a:rPr>
            </a:br>
            <a:r>
              <a:rPr lang="en-US" b="1" dirty="0">
                <a:solidFill>
                  <a:schemeClr val="bg1"/>
                </a:solidFill>
                <a:latin typeface="+mn-lt"/>
              </a:rPr>
              <a:t>ICCAD Output Limited to Unified-Mesh</a:t>
            </a:r>
          </a:p>
        </p:txBody>
      </p:sp>
      <p:sp>
        <p:nvSpPr>
          <p:cNvPr id="3" name="Footer Placeholder 2">
            <a:extLst>
              <a:ext uri="{FF2B5EF4-FFF2-40B4-BE49-F238E27FC236}">
                <a16:creationId xmlns:a16="http://schemas.microsoft.com/office/drawing/2014/main" id="{FB5E2EC7-0F91-BF48-A3F6-F5F0A8297E41}"/>
              </a:ext>
            </a:extLst>
          </p:cNvPr>
          <p:cNvSpPr>
            <a:spLocks noGrp="1"/>
          </p:cNvSpPr>
          <p:nvPr>
            <p:ph type="ftr" sz="quarter" idx="11"/>
          </p:nvPr>
        </p:nvSpPr>
        <p:spPr>
          <a:xfrm>
            <a:off x="4038600" y="6420247"/>
            <a:ext cx="4114800" cy="365125"/>
          </a:xfrm>
        </p:spPr>
        <p:txBody>
          <a:bodyPr/>
          <a:lstStyle/>
          <a:p>
            <a:r>
              <a:rPr lang="en-US" dirty="0"/>
              <a:t>BU-UCSD</a:t>
            </a:r>
          </a:p>
        </p:txBody>
      </p:sp>
      <p:sp>
        <p:nvSpPr>
          <p:cNvPr id="6" name="Date Placeholder 5">
            <a:extLst>
              <a:ext uri="{FF2B5EF4-FFF2-40B4-BE49-F238E27FC236}">
                <a16:creationId xmlns:a16="http://schemas.microsoft.com/office/drawing/2014/main" id="{DFAB901A-CD56-B64F-9CE5-99D005E8238C}"/>
              </a:ext>
            </a:extLst>
          </p:cNvPr>
          <p:cNvSpPr>
            <a:spLocks noGrp="1"/>
          </p:cNvSpPr>
          <p:nvPr>
            <p:ph type="dt" sz="half" idx="10"/>
          </p:nvPr>
        </p:nvSpPr>
        <p:spPr>
          <a:xfrm>
            <a:off x="237995" y="6437581"/>
            <a:ext cx="3343405" cy="365125"/>
          </a:xfrm>
        </p:spPr>
        <p:txBody>
          <a:bodyPr/>
          <a:lstStyle/>
          <a:p>
            <a:r>
              <a:rPr lang="en-US"/>
              <a:t>ICCAD 2018</a:t>
            </a:r>
            <a:endParaRPr lang="en-US" dirty="0"/>
          </a:p>
        </p:txBody>
      </p:sp>
      <p:sp>
        <p:nvSpPr>
          <p:cNvPr id="7" name="Slide Number Placeholder 6">
            <a:extLst>
              <a:ext uri="{FF2B5EF4-FFF2-40B4-BE49-F238E27FC236}">
                <a16:creationId xmlns:a16="http://schemas.microsoft.com/office/drawing/2014/main" id="{B1D062A1-59E4-DC4A-8F42-390BC6BE248C}"/>
              </a:ext>
            </a:extLst>
          </p:cNvPr>
          <p:cNvSpPr>
            <a:spLocks noGrp="1"/>
          </p:cNvSpPr>
          <p:nvPr>
            <p:ph type="sldNum" sz="quarter" idx="12"/>
          </p:nvPr>
        </p:nvSpPr>
        <p:spPr>
          <a:xfrm>
            <a:off x="9075352" y="6437581"/>
            <a:ext cx="2743200" cy="365125"/>
          </a:xfrm>
        </p:spPr>
        <p:txBody>
          <a:bodyPr/>
          <a:lstStyle/>
          <a:p>
            <a:fld id="{6E678249-F36F-6042-9F33-F3DDBCE64B42}" type="slidenum">
              <a:rPr lang="en-US" smtClean="0"/>
              <a:t>34</a:t>
            </a:fld>
            <a:endParaRPr lang="en-US"/>
          </a:p>
        </p:txBody>
      </p:sp>
      <p:pic>
        <p:nvPicPr>
          <p:cNvPr id="8" name="Picture 7">
            <a:extLst>
              <a:ext uri="{FF2B5EF4-FFF2-40B4-BE49-F238E27FC236}">
                <a16:creationId xmlns:a16="http://schemas.microsoft.com/office/drawing/2014/main" id="{44C4FABB-C5A2-584A-ABA5-37FCCB30384B}"/>
              </a:ext>
            </a:extLst>
          </p:cNvPr>
          <p:cNvPicPr>
            <a:picLocks noChangeAspect="1"/>
          </p:cNvPicPr>
          <p:nvPr/>
        </p:nvPicPr>
        <p:blipFill>
          <a:blip r:embed="rId3"/>
          <a:stretch>
            <a:fillRect/>
          </a:stretch>
        </p:blipFill>
        <p:spPr>
          <a:xfrm>
            <a:off x="1439485" y="1522299"/>
            <a:ext cx="10583639" cy="2669188"/>
          </a:xfrm>
          <a:prstGeom prst="rect">
            <a:avLst/>
          </a:prstGeom>
        </p:spPr>
      </p:pic>
      <p:graphicFrame>
        <p:nvGraphicFramePr>
          <p:cNvPr id="4" name="Table 3">
            <a:extLst>
              <a:ext uri="{FF2B5EF4-FFF2-40B4-BE49-F238E27FC236}">
                <a16:creationId xmlns:a16="http://schemas.microsoft.com/office/drawing/2014/main" id="{581D5AB4-6C3C-4644-9A49-3B1462E4C002}"/>
              </a:ext>
            </a:extLst>
          </p:cNvPr>
          <p:cNvGraphicFramePr>
            <a:graphicFrameLocks noGrp="1"/>
          </p:cNvGraphicFramePr>
          <p:nvPr/>
        </p:nvGraphicFramePr>
        <p:xfrm>
          <a:off x="127000" y="4191487"/>
          <a:ext cx="11691552" cy="2223783"/>
        </p:xfrm>
        <a:graphic>
          <a:graphicData uri="http://schemas.openxmlformats.org/drawingml/2006/table">
            <a:tbl>
              <a:tblPr firstCol="1" bandRow="1">
                <a:tableStyleId>{5C22544A-7EE6-4342-B048-85BDC9FD1C3A}</a:tableStyleId>
              </a:tblPr>
              <a:tblGrid>
                <a:gridCol w="1418121">
                  <a:extLst>
                    <a:ext uri="{9D8B030D-6E8A-4147-A177-3AD203B41FA5}">
                      <a16:colId xmlns:a16="http://schemas.microsoft.com/office/drawing/2014/main" val="1836939233"/>
                    </a:ext>
                  </a:extLst>
                </a:gridCol>
                <a:gridCol w="1883193">
                  <a:extLst>
                    <a:ext uri="{9D8B030D-6E8A-4147-A177-3AD203B41FA5}">
                      <a16:colId xmlns:a16="http://schemas.microsoft.com/office/drawing/2014/main" val="2662353466"/>
                    </a:ext>
                  </a:extLst>
                </a:gridCol>
                <a:gridCol w="2113006">
                  <a:extLst>
                    <a:ext uri="{9D8B030D-6E8A-4147-A177-3AD203B41FA5}">
                      <a16:colId xmlns:a16="http://schemas.microsoft.com/office/drawing/2014/main" val="4291817121"/>
                    </a:ext>
                  </a:extLst>
                </a:gridCol>
                <a:gridCol w="1915297">
                  <a:extLst>
                    <a:ext uri="{9D8B030D-6E8A-4147-A177-3AD203B41FA5}">
                      <a16:colId xmlns:a16="http://schemas.microsoft.com/office/drawing/2014/main" val="3469343999"/>
                    </a:ext>
                  </a:extLst>
                </a:gridCol>
                <a:gridCol w="2125362">
                  <a:extLst>
                    <a:ext uri="{9D8B030D-6E8A-4147-A177-3AD203B41FA5}">
                      <a16:colId xmlns:a16="http://schemas.microsoft.com/office/drawing/2014/main" val="448925724"/>
                    </a:ext>
                  </a:extLst>
                </a:gridCol>
                <a:gridCol w="2236573">
                  <a:extLst>
                    <a:ext uri="{9D8B030D-6E8A-4147-A177-3AD203B41FA5}">
                      <a16:colId xmlns:a16="http://schemas.microsoft.com/office/drawing/2014/main" val="4201300829"/>
                    </a:ext>
                  </a:extLst>
                </a:gridCol>
              </a:tblGrid>
              <a:tr h="436461">
                <a:tc>
                  <a:txBody>
                    <a:bodyPr/>
                    <a:lstStyle/>
                    <a:p>
                      <a:r>
                        <a:rPr lang="en-US" sz="1600" dirty="0"/>
                        <a:t>Approach</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dirty="0"/>
                        <a:t>DATE 2018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dirty="0"/>
                        <a:t>ICCAD 2018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dirty="0"/>
                        <a:t>ICCAD 2018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dirty="0"/>
                        <a:t>ICCAD 2018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dirty="0"/>
                        <a:t>ICCAD 2018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979588270"/>
                  </a:ext>
                </a:extLst>
              </a:tr>
              <a:tr h="436461">
                <a:tc>
                  <a:txBody>
                    <a:bodyPr/>
                    <a:lstStyle/>
                    <a:p>
                      <a:r>
                        <a:rPr lang="en-US" sz="1600" dirty="0"/>
                        <a:t>Specifics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a:t>Perf. optimized.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a:t>Perf. optimized, limited to Unified-Mesh.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a:t>Perf. optimized, limited to cost of solution (a).</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a:t>Cost optimized, with at least perf. of (a).</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a:t>Perf optimized.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83807588"/>
                  </a:ext>
                </a:extLst>
              </a:tr>
              <a:tr h="436461">
                <a:tc>
                  <a:txBody>
                    <a:bodyPr/>
                    <a:lstStyle/>
                    <a:p>
                      <a:r>
                        <a:rPr lang="en-US" sz="1600" dirty="0"/>
                        <a:t>Perf. </a:t>
                      </a:r>
                      <a:r>
                        <a:rPr lang="en-US" sz="1600" dirty="0" err="1"/>
                        <a:t>w.r.t</a:t>
                      </a:r>
                      <a:r>
                        <a:rPr lang="en-US" sz="1600" dirty="0"/>
                        <a:t>. 2D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1.8x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1.8x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1.25x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1.8x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2x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49856398"/>
                  </a:ext>
                </a:extLst>
              </a:tr>
              <a:tr h="436461">
                <a:tc>
                  <a:txBody>
                    <a:bodyPr/>
                    <a:lstStyle/>
                    <a:p>
                      <a:r>
                        <a:rPr lang="en-US" sz="1600" dirty="0"/>
                        <a:t>Cost </a:t>
                      </a:r>
                      <a:r>
                        <a:rPr lang="en-US" sz="1600" dirty="0" err="1"/>
                        <a:t>w.r.t</a:t>
                      </a:r>
                      <a:r>
                        <a:rPr lang="en-US" sz="1600" dirty="0"/>
                        <a:t>. 2D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0.55x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0.9x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0.55x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0.8x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0.85x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57350911"/>
                  </a:ext>
                </a:extLst>
              </a:tr>
            </a:tbl>
          </a:graphicData>
        </a:graphic>
      </p:graphicFrame>
      <p:sp>
        <p:nvSpPr>
          <p:cNvPr id="11" name="Rectangle 10">
            <a:extLst>
              <a:ext uri="{FF2B5EF4-FFF2-40B4-BE49-F238E27FC236}">
                <a16:creationId xmlns:a16="http://schemas.microsoft.com/office/drawing/2014/main" id="{509036FC-DD02-CA4A-B013-EB1BE5B9C2FD}"/>
              </a:ext>
            </a:extLst>
          </p:cNvPr>
          <p:cNvSpPr/>
          <p:nvPr/>
        </p:nvSpPr>
        <p:spPr>
          <a:xfrm>
            <a:off x="5511114" y="1522299"/>
            <a:ext cx="6512010" cy="491528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id="{2E52F4A9-82DF-A64C-8053-936AD50221E5}"/>
              </a:ext>
            </a:extLst>
          </p:cNvPr>
          <p:cNvPicPr>
            <a:picLocks noChangeAspect="1"/>
          </p:cNvPicPr>
          <p:nvPr/>
        </p:nvPicPr>
        <p:blipFill>
          <a:blip r:embed="rId4"/>
          <a:stretch>
            <a:fillRect/>
          </a:stretch>
        </p:blipFill>
        <p:spPr>
          <a:xfrm>
            <a:off x="182406" y="1751293"/>
            <a:ext cx="505746" cy="2290063"/>
          </a:xfrm>
          <a:prstGeom prst="rect">
            <a:avLst/>
          </a:prstGeom>
        </p:spPr>
      </p:pic>
      <p:sp>
        <p:nvSpPr>
          <p:cNvPr id="9" name="TextBox 8">
            <a:extLst>
              <a:ext uri="{FF2B5EF4-FFF2-40B4-BE49-F238E27FC236}">
                <a16:creationId xmlns:a16="http://schemas.microsoft.com/office/drawing/2014/main" id="{5989DCE7-7F07-A442-BD11-B3893DA8B727}"/>
              </a:ext>
            </a:extLst>
          </p:cNvPr>
          <p:cNvSpPr txBox="1"/>
          <p:nvPr/>
        </p:nvSpPr>
        <p:spPr>
          <a:xfrm>
            <a:off x="5864086" y="2882349"/>
            <a:ext cx="6159037" cy="2585323"/>
          </a:xfrm>
          <a:prstGeom prst="rect">
            <a:avLst/>
          </a:prstGeom>
          <a:noFill/>
        </p:spPr>
        <p:txBody>
          <a:bodyPr wrap="square" rtlCol="0">
            <a:spAutoFit/>
          </a:bodyPr>
          <a:lstStyle/>
          <a:p>
            <a:pPr marL="285750" indent="-285750">
              <a:buFont typeface="Arial" panose="020B0604020202020204" pitchFamily="34" charset="0"/>
              <a:buChar char="•"/>
            </a:pPr>
            <a:r>
              <a:rPr lang="en-US" sz="2400" dirty="0"/>
              <a:t>In (b) when we have correct </a:t>
            </a:r>
            <a:r>
              <a:rPr lang="en-US" sz="2400" dirty="0" err="1"/>
              <a:t>microbump</a:t>
            </a:r>
            <a:r>
              <a:rPr lang="en-US" sz="2400" dirty="0"/>
              <a:t> overhead in our models we see cost jump from 0.55x to 0.9x.</a:t>
            </a:r>
          </a:p>
          <a:p>
            <a:pPr marL="285750" indent="-285750">
              <a:buFont typeface="Arial" panose="020B0604020202020204" pitchFamily="34" charset="0"/>
              <a:buChar char="•"/>
            </a:pPr>
            <a:r>
              <a:rPr lang="en-US" sz="2400" dirty="0"/>
              <a:t>The shape of the floorplan has to change because of correct latency evaluation of long wires.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35091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947A3-2E8E-654C-8272-4860DE3376C6}"/>
              </a:ext>
            </a:extLst>
          </p:cNvPr>
          <p:cNvSpPr/>
          <p:nvPr/>
        </p:nvSpPr>
        <p:spPr>
          <a:xfrm>
            <a:off x="2248369" y="1504424"/>
            <a:ext cx="9943631" cy="2783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6C1C21F-21C9-8846-A3DD-A0F4A752CE3F}"/>
              </a:ext>
            </a:extLst>
          </p:cNvPr>
          <p:cNvSpPr/>
          <p:nvPr/>
        </p:nvSpPr>
        <p:spPr>
          <a:xfrm>
            <a:off x="0" y="-44305"/>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127000" y="1"/>
            <a:ext cx="11353800" cy="1504422"/>
          </a:xfrm>
        </p:spPr>
        <p:txBody>
          <a:bodyPr/>
          <a:lstStyle/>
          <a:p>
            <a:r>
              <a:rPr lang="en-US" b="1" dirty="0">
                <a:solidFill>
                  <a:schemeClr val="bg1"/>
                </a:solidFill>
                <a:latin typeface="+mn-lt"/>
              </a:rPr>
              <a:t>Heat Maps for </a:t>
            </a:r>
            <a:r>
              <a:rPr lang="en-US" b="1" dirty="0" err="1">
                <a:solidFill>
                  <a:schemeClr val="bg1"/>
                </a:solidFill>
                <a:latin typeface="+mn-lt"/>
              </a:rPr>
              <a:t>cholesky</a:t>
            </a:r>
            <a:br>
              <a:rPr lang="en-US" b="1" dirty="0">
                <a:solidFill>
                  <a:schemeClr val="bg1"/>
                </a:solidFill>
                <a:latin typeface="+mn-lt"/>
              </a:rPr>
            </a:br>
            <a:r>
              <a:rPr lang="en-US" b="1" dirty="0">
                <a:solidFill>
                  <a:schemeClr val="bg1"/>
                </a:solidFill>
                <a:latin typeface="+mn-lt"/>
              </a:rPr>
              <a:t>ICCAD Output Limited by DATE2018 Cost</a:t>
            </a:r>
          </a:p>
        </p:txBody>
      </p:sp>
      <p:sp>
        <p:nvSpPr>
          <p:cNvPr id="3" name="Footer Placeholder 2">
            <a:extLst>
              <a:ext uri="{FF2B5EF4-FFF2-40B4-BE49-F238E27FC236}">
                <a16:creationId xmlns:a16="http://schemas.microsoft.com/office/drawing/2014/main" id="{FB5E2EC7-0F91-BF48-A3F6-F5F0A8297E41}"/>
              </a:ext>
            </a:extLst>
          </p:cNvPr>
          <p:cNvSpPr>
            <a:spLocks noGrp="1"/>
          </p:cNvSpPr>
          <p:nvPr>
            <p:ph type="ftr" sz="quarter" idx="11"/>
          </p:nvPr>
        </p:nvSpPr>
        <p:spPr>
          <a:xfrm>
            <a:off x="4038600" y="6420247"/>
            <a:ext cx="4114800" cy="365125"/>
          </a:xfrm>
        </p:spPr>
        <p:txBody>
          <a:bodyPr/>
          <a:lstStyle/>
          <a:p>
            <a:r>
              <a:rPr lang="en-US" dirty="0"/>
              <a:t>BU-UCSD</a:t>
            </a:r>
          </a:p>
        </p:txBody>
      </p:sp>
      <p:sp>
        <p:nvSpPr>
          <p:cNvPr id="6" name="Date Placeholder 5">
            <a:extLst>
              <a:ext uri="{FF2B5EF4-FFF2-40B4-BE49-F238E27FC236}">
                <a16:creationId xmlns:a16="http://schemas.microsoft.com/office/drawing/2014/main" id="{DFAB901A-CD56-B64F-9CE5-99D005E8238C}"/>
              </a:ext>
            </a:extLst>
          </p:cNvPr>
          <p:cNvSpPr>
            <a:spLocks noGrp="1"/>
          </p:cNvSpPr>
          <p:nvPr>
            <p:ph type="dt" sz="half" idx="10"/>
          </p:nvPr>
        </p:nvSpPr>
        <p:spPr>
          <a:xfrm>
            <a:off x="237995" y="6437581"/>
            <a:ext cx="3343405" cy="365125"/>
          </a:xfrm>
        </p:spPr>
        <p:txBody>
          <a:bodyPr/>
          <a:lstStyle/>
          <a:p>
            <a:r>
              <a:rPr lang="en-US"/>
              <a:t>ICCAD 2018</a:t>
            </a:r>
            <a:endParaRPr lang="en-US" dirty="0"/>
          </a:p>
        </p:txBody>
      </p:sp>
      <p:sp>
        <p:nvSpPr>
          <p:cNvPr id="7" name="Slide Number Placeholder 6">
            <a:extLst>
              <a:ext uri="{FF2B5EF4-FFF2-40B4-BE49-F238E27FC236}">
                <a16:creationId xmlns:a16="http://schemas.microsoft.com/office/drawing/2014/main" id="{B1D062A1-59E4-DC4A-8F42-390BC6BE248C}"/>
              </a:ext>
            </a:extLst>
          </p:cNvPr>
          <p:cNvSpPr>
            <a:spLocks noGrp="1"/>
          </p:cNvSpPr>
          <p:nvPr>
            <p:ph type="sldNum" sz="quarter" idx="12"/>
          </p:nvPr>
        </p:nvSpPr>
        <p:spPr>
          <a:xfrm>
            <a:off x="9075352" y="6437581"/>
            <a:ext cx="2743200" cy="365125"/>
          </a:xfrm>
        </p:spPr>
        <p:txBody>
          <a:bodyPr/>
          <a:lstStyle/>
          <a:p>
            <a:fld id="{6E678249-F36F-6042-9F33-F3DDBCE64B42}" type="slidenum">
              <a:rPr lang="en-US" smtClean="0"/>
              <a:t>35</a:t>
            </a:fld>
            <a:endParaRPr lang="en-US"/>
          </a:p>
        </p:txBody>
      </p:sp>
      <p:pic>
        <p:nvPicPr>
          <p:cNvPr id="8" name="Picture 7">
            <a:extLst>
              <a:ext uri="{FF2B5EF4-FFF2-40B4-BE49-F238E27FC236}">
                <a16:creationId xmlns:a16="http://schemas.microsoft.com/office/drawing/2014/main" id="{44C4FABB-C5A2-584A-ABA5-37FCCB30384B}"/>
              </a:ext>
            </a:extLst>
          </p:cNvPr>
          <p:cNvPicPr>
            <a:picLocks noChangeAspect="1"/>
          </p:cNvPicPr>
          <p:nvPr/>
        </p:nvPicPr>
        <p:blipFill>
          <a:blip r:embed="rId3"/>
          <a:stretch>
            <a:fillRect/>
          </a:stretch>
        </p:blipFill>
        <p:spPr>
          <a:xfrm>
            <a:off x="1439485" y="1522299"/>
            <a:ext cx="10583639" cy="2669188"/>
          </a:xfrm>
          <a:prstGeom prst="rect">
            <a:avLst/>
          </a:prstGeom>
        </p:spPr>
      </p:pic>
      <p:graphicFrame>
        <p:nvGraphicFramePr>
          <p:cNvPr id="4" name="Table 3">
            <a:extLst>
              <a:ext uri="{FF2B5EF4-FFF2-40B4-BE49-F238E27FC236}">
                <a16:creationId xmlns:a16="http://schemas.microsoft.com/office/drawing/2014/main" id="{581D5AB4-6C3C-4644-9A49-3B1462E4C002}"/>
              </a:ext>
            </a:extLst>
          </p:cNvPr>
          <p:cNvGraphicFramePr>
            <a:graphicFrameLocks noGrp="1"/>
          </p:cNvGraphicFramePr>
          <p:nvPr>
            <p:extLst>
              <p:ext uri="{D42A27DB-BD31-4B8C-83A1-F6EECF244321}">
                <p14:modId xmlns:p14="http://schemas.microsoft.com/office/powerpoint/2010/main" val="2432180605"/>
              </p:ext>
            </p:extLst>
          </p:nvPr>
        </p:nvGraphicFramePr>
        <p:xfrm>
          <a:off x="127000" y="4191487"/>
          <a:ext cx="11691552" cy="2223783"/>
        </p:xfrm>
        <a:graphic>
          <a:graphicData uri="http://schemas.openxmlformats.org/drawingml/2006/table">
            <a:tbl>
              <a:tblPr firstCol="1" bandRow="1">
                <a:tableStyleId>{5C22544A-7EE6-4342-B048-85BDC9FD1C3A}</a:tableStyleId>
              </a:tblPr>
              <a:tblGrid>
                <a:gridCol w="1418121">
                  <a:extLst>
                    <a:ext uri="{9D8B030D-6E8A-4147-A177-3AD203B41FA5}">
                      <a16:colId xmlns:a16="http://schemas.microsoft.com/office/drawing/2014/main" val="1836939233"/>
                    </a:ext>
                  </a:extLst>
                </a:gridCol>
                <a:gridCol w="1883193">
                  <a:extLst>
                    <a:ext uri="{9D8B030D-6E8A-4147-A177-3AD203B41FA5}">
                      <a16:colId xmlns:a16="http://schemas.microsoft.com/office/drawing/2014/main" val="2662353466"/>
                    </a:ext>
                  </a:extLst>
                </a:gridCol>
                <a:gridCol w="1897448">
                  <a:extLst>
                    <a:ext uri="{9D8B030D-6E8A-4147-A177-3AD203B41FA5}">
                      <a16:colId xmlns:a16="http://schemas.microsoft.com/office/drawing/2014/main" val="4291817121"/>
                    </a:ext>
                  </a:extLst>
                </a:gridCol>
                <a:gridCol w="1791730">
                  <a:extLst>
                    <a:ext uri="{9D8B030D-6E8A-4147-A177-3AD203B41FA5}">
                      <a16:colId xmlns:a16="http://schemas.microsoft.com/office/drawing/2014/main" val="3469343999"/>
                    </a:ext>
                  </a:extLst>
                </a:gridCol>
                <a:gridCol w="2464487">
                  <a:extLst>
                    <a:ext uri="{9D8B030D-6E8A-4147-A177-3AD203B41FA5}">
                      <a16:colId xmlns:a16="http://schemas.microsoft.com/office/drawing/2014/main" val="448925724"/>
                    </a:ext>
                  </a:extLst>
                </a:gridCol>
                <a:gridCol w="2236573">
                  <a:extLst>
                    <a:ext uri="{9D8B030D-6E8A-4147-A177-3AD203B41FA5}">
                      <a16:colId xmlns:a16="http://schemas.microsoft.com/office/drawing/2014/main" val="4201300829"/>
                    </a:ext>
                  </a:extLst>
                </a:gridCol>
              </a:tblGrid>
              <a:tr h="436461">
                <a:tc>
                  <a:txBody>
                    <a:bodyPr/>
                    <a:lstStyle/>
                    <a:p>
                      <a:r>
                        <a:rPr lang="en-US" sz="1600" dirty="0"/>
                        <a:t>Approach</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dirty="0"/>
                        <a:t>DATE 2018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dirty="0"/>
                        <a:t>ICCAD 2018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dirty="0"/>
                        <a:t>ICCAD 2018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dirty="0"/>
                        <a:t>ICCAD 2018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dirty="0"/>
                        <a:t>ICCAD 2018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979588270"/>
                  </a:ext>
                </a:extLst>
              </a:tr>
              <a:tr h="436461">
                <a:tc>
                  <a:txBody>
                    <a:bodyPr/>
                    <a:lstStyle/>
                    <a:p>
                      <a:r>
                        <a:rPr lang="en-US" sz="1600" dirty="0"/>
                        <a:t>Specifics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a:t>Perf. optimized.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a:t>Perf. optimized, limited to Unified-Mesh.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a:t>Perf. optimized, limited to cost of solution (a).</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a:t>Cost optimized, with at least perf. of (a).</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a:t>Perf optimized.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83807588"/>
                  </a:ext>
                </a:extLst>
              </a:tr>
              <a:tr h="436461">
                <a:tc>
                  <a:txBody>
                    <a:bodyPr/>
                    <a:lstStyle/>
                    <a:p>
                      <a:r>
                        <a:rPr lang="en-US" sz="1600" dirty="0"/>
                        <a:t>Perf. </a:t>
                      </a:r>
                      <a:r>
                        <a:rPr lang="en-US" sz="1600" dirty="0" err="1"/>
                        <a:t>w.r.t</a:t>
                      </a:r>
                      <a:r>
                        <a:rPr lang="en-US" sz="1600" dirty="0"/>
                        <a:t>. 2D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1.8x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1.8x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1.25x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1.8x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2x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49856398"/>
                  </a:ext>
                </a:extLst>
              </a:tr>
              <a:tr h="436461">
                <a:tc>
                  <a:txBody>
                    <a:bodyPr/>
                    <a:lstStyle/>
                    <a:p>
                      <a:r>
                        <a:rPr lang="en-US" sz="1600" dirty="0"/>
                        <a:t>Cost </a:t>
                      </a:r>
                      <a:r>
                        <a:rPr lang="en-US" sz="1600" dirty="0" err="1"/>
                        <a:t>w.r.t</a:t>
                      </a:r>
                      <a:r>
                        <a:rPr lang="en-US" sz="1600" dirty="0"/>
                        <a:t>. 2D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0.55x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0.9x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0.55x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0.8x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0.85x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57350911"/>
                  </a:ext>
                </a:extLst>
              </a:tr>
            </a:tbl>
          </a:graphicData>
        </a:graphic>
      </p:graphicFrame>
      <p:sp>
        <p:nvSpPr>
          <p:cNvPr id="11" name="Rectangle 10">
            <a:extLst>
              <a:ext uri="{FF2B5EF4-FFF2-40B4-BE49-F238E27FC236}">
                <a16:creationId xmlns:a16="http://schemas.microsoft.com/office/drawing/2014/main" id="{EB79070B-2674-AE4D-9AAF-12367201EB7C}"/>
              </a:ext>
            </a:extLst>
          </p:cNvPr>
          <p:cNvSpPr/>
          <p:nvPr/>
        </p:nvSpPr>
        <p:spPr>
          <a:xfrm>
            <a:off x="7191631" y="1522299"/>
            <a:ext cx="4831491" cy="491528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id="{68FC0B9A-025C-9243-974A-2E5CAE7F5995}"/>
              </a:ext>
            </a:extLst>
          </p:cNvPr>
          <p:cNvPicPr>
            <a:picLocks noChangeAspect="1"/>
          </p:cNvPicPr>
          <p:nvPr/>
        </p:nvPicPr>
        <p:blipFill>
          <a:blip r:embed="rId4"/>
          <a:stretch>
            <a:fillRect/>
          </a:stretch>
        </p:blipFill>
        <p:spPr>
          <a:xfrm>
            <a:off x="182406" y="1751293"/>
            <a:ext cx="505746" cy="2290063"/>
          </a:xfrm>
          <a:prstGeom prst="rect">
            <a:avLst/>
          </a:prstGeom>
        </p:spPr>
      </p:pic>
      <p:sp>
        <p:nvSpPr>
          <p:cNvPr id="13" name="TextBox 12">
            <a:extLst>
              <a:ext uri="{FF2B5EF4-FFF2-40B4-BE49-F238E27FC236}">
                <a16:creationId xmlns:a16="http://schemas.microsoft.com/office/drawing/2014/main" id="{9D5A76CD-B7E0-B942-9E6D-A97E9CE92388}"/>
              </a:ext>
            </a:extLst>
          </p:cNvPr>
          <p:cNvSpPr txBox="1"/>
          <p:nvPr/>
        </p:nvSpPr>
        <p:spPr>
          <a:xfrm>
            <a:off x="7330152" y="2395400"/>
            <a:ext cx="4777409"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In (c) we evaluate using ICCAD approach, limited by the cost of DATE2018 output.</a:t>
            </a:r>
          </a:p>
          <a:p>
            <a:pPr marL="285750" indent="-285750">
              <a:buFont typeface="Arial" panose="020B0604020202020204" pitchFamily="34" charset="0"/>
              <a:buChar char="•"/>
            </a:pPr>
            <a:r>
              <a:rPr lang="en-US" sz="2400" dirty="0"/>
              <a:t>Performance drops from 1.8x to 1.25x.</a:t>
            </a:r>
          </a:p>
          <a:p>
            <a:pPr marL="285750" indent="-285750">
              <a:buFont typeface="Arial" panose="020B0604020202020204" pitchFamily="34" charset="0"/>
              <a:buChar char="•"/>
            </a:pPr>
            <a:r>
              <a:rPr lang="en-US" sz="2400" dirty="0"/>
              <a:t>Size of the interposer has to become much smaller because of the cost constraint and </a:t>
            </a:r>
            <a:r>
              <a:rPr lang="en-US" sz="2400" dirty="0" err="1"/>
              <a:t>microbump</a:t>
            </a:r>
            <a:r>
              <a:rPr lang="en-US" sz="2400" dirty="0"/>
              <a:t> area overhead no longer considered free.</a:t>
            </a:r>
          </a:p>
        </p:txBody>
      </p:sp>
    </p:spTree>
    <p:extLst>
      <p:ext uri="{BB962C8B-B14F-4D97-AF65-F5344CB8AC3E}">
        <p14:creationId xmlns:p14="http://schemas.microsoft.com/office/powerpoint/2010/main" val="3660866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947A3-2E8E-654C-8272-4860DE3376C6}"/>
              </a:ext>
            </a:extLst>
          </p:cNvPr>
          <p:cNvSpPr/>
          <p:nvPr/>
        </p:nvSpPr>
        <p:spPr>
          <a:xfrm>
            <a:off x="2248369" y="1504424"/>
            <a:ext cx="9943631" cy="2783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6C1C21F-21C9-8846-A3DD-A0F4A752CE3F}"/>
              </a:ext>
            </a:extLst>
          </p:cNvPr>
          <p:cNvSpPr/>
          <p:nvPr/>
        </p:nvSpPr>
        <p:spPr>
          <a:xfrm>
            <a:off x="0" y="-44305"/>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127000" y="1"/>
            <a:ext cx="11353800" cy="1504422"/>
          </a:xfrm>
        </p:spPr>
        <p:txBody>
          <a:bodyPr/>
          <a:lstStyle/>
          <a:p>
            <a:r>
              <a:rPr lang="en-US" b="1" dirty="0">
                <a:solidFill>
                  <a:schemeClr val="bg1"/>
                </a:solidFill>
                <a:latin typeface="+mn-lt"/>
              </a:rPr>
              <a:t>Heat Maps for </a:t>
            </a:r>
            <a:r>
              <a:rPr lang="en-US" b="1" dirty="0" err="1">
                <a:solidFill>
                  <a:schemeClr val="bg1"/>
                </a:solidFill>
                <a:latin typeface="+mn-lt"/>
              </a:rPr>
              <a:t>cholesky</a:t>
            </a:r>
            <a:br>
              <a:rPr lang="en-US" b="1" dirty="0">
                <a:solidFill>
                  <a:schemeClr val="bg1"/>
                </a:solidFill>
                <a:latin typeface="+mn-lt"/>
              </a:rPr>
            </a:br>
            <a:r>
              <a:rPr lang="en-US" b="1" dirty="0">
                <a:solidFill>
                  <a:schemeClr val="bg1"/>
                </a:solidFill>
                <a:latin typeface="+mn-lt"/>
              </a:rPr>
              <a:t>ICCAD Output Cost Optimized</a:t>
            </a:r>
          </a:p>
        </p:txBody>
      </p:sp>
      <p:sp>
        <p:nvSpPr>
          <p:cNvPr id="3" name="Footer Placeholder 2">
            <a:extLst>
              <a:ext uri="{FF2B5EF4-FFF2-40B4-BE49-F238E27FC236}">
                <a16:creationId xmlns:a16="http://schemas.microsoft.com/office/drawing/2014/main" id="{FB5E2EC7-0F91-BF48-A3F6-F5F0A8297E41}"/>
              </a:ext>
            </a:extLst>
          </p:cNvPr>
          <p:cNvSpPr>
            <a:spLocks noGrp="1"/>
          </p:cNvSpPr>
          <p:nvPr>
            <p:ph type="ftr" sz="quarter" idx="11"/>
          </p:nvPr>
        </p:nvSpPr>
        <p:spPr>
          <a:xfrm>
            <a:off x="4038600" y="6420247"/>
            <a:ext cx="4114800" cy="365125"/>
          </a:xfrm>
        </p:spPr>
        <p:txBody>
          <a:bodyPr/>
          <a:lstStyle/>
          <a:p>
            <a:r>
              <a:rPr lang="en-US" dirty="0"/>
              <a:t>BU-UCSD</a:t>
            </a:r>
          </a:p>
        </p:txBody>
      </p:sp>
      <p:sp>
        <p:nvSpPr>
          <p:cNvPr id="6" name="Date Placeholder 5">
            <a:extLst>
              <a:ext uri="{FF2B5EF4-FFF2-40B4-BE49-F238E27FC236}">
                <a16:creationId xmlns:a16="http://schemas.microsoft.com/office/drawing/2014/main" id="{DFAB901A-CD56-B64F-9CE5-99D005E8238C}"/>
              </a:ext>
            </a:extLst>
          </p:cNvPr>
          <p:cNvSpPr>
            <a:spLocks noGrp="1"/>
          </p:cNvSpPr>
          <p:nvPr>
            <p:ph type="dt" sz="half" idx="10"/>
          </p:nvPr>
        </p:nvSpPr>
        <p:spPr>
          <a:xfrm>
            <a:off x="237995" y="6437581"/>
            <a:ext cx="3343405" cy="365125"/>
          </a:xfrm>
        </p:spPr>
        <p:txBody>
          <a:bodyPr/>
          <a:lstStyle/>
          <a:p>
            <a:r>
              <a:rPr lang="en-US"/>
              <a:t>ICCAD 2018</a:t>
            </a:r>
            <a:endParaRPr lang="en-US" dirty="0"/>
          </a:p>
        </p:txBody>
      </p:sp>
      <p:sp>
        <p:nvSpPr>
          <p:cNvPr id="7" name="Slide Number Placeholder 6">
            <a:extLst>
              <a:ext uri="{FF2B5EF4-FFF2-40B4-BE49-F238E27FC236}">
                <a16:creationId xmlns:a16="http://schemas.microsoft.com/office/drawing/2014/main" id="{B1D062A1-59E4-DC4A-8F42-390BC6BE248C}"/>
              </a:ext>
            </a:extLst>
          </p:cNvPr>
          <p:cNvSpPr>
            <a:spLocks noGrp="1"/>
          </p:cNvSpPr>
          <p:nvPr>
            <p:ph type="sldNum" sz="quarter" idx="12"/>
          </p:nvPr>
        </p:nvSpPr>
        <p:spPr>
          <a:xfrm>
            <a:off x="9075352" y="6437581"/>
            <a:ext cx="2743200" cy="365125"/>
          </a:xfrm>
        </p:spPr>
        <p:txBody>
          <a:bodyPr/>
          <a:lstStyle/>
          <a:p>
            <a:fld id="{6E678249-F36F-6042-9F33-F3DDBCE64B42}" type="slidenum">
              <a:rPr lang="en-US" smtClean="0"/>
              <a:t>36</a:t>
            </a:fld>
            <a:endParaRPr lang="en-US"/>
          </a:p>
        </p:txBody>
      </p:sp>
      <p:pic>
        <p:nvPicPr>
          <p:cNvPr id="8" name="Picture 7">
            <a:extLst>
              <a:ext uri="{FF2B5EF4-FFF2-40B4-BE49-F238E27FC236}">
                <a16:creationId xmlns:a16="http://schemas.microsoft.com/office/drawing/2014/main" id="{44C4FABB-C5A2-584A-ABA5-37FCCB30384B}"/>
              </a:ext>
            </a:extLst>
          </p:cNvPr>
          <p:cNvPicPr>
            <a:picLocks noChangeAspect="1"/>
          </p:cNvPicPr>
          <p:nvPr/>
        </p:nvPicPr>
        <p:blipFill>
          <a:blip r:embed="rId3"/>
          <a:stretch>
            <a:fillRect/>
          </a:stretch>
        </p:blipFill>
        <p:spPr>
          <a:xfrm>
            <a:off x="1439485" y="1522299"/>
            <a:ext cx="10583639" cy="2669188"/>
          </a:xfrm>
          <a:prstGeom prst="rect">
            <a:avLst/>
          </a:prstGeom>
        </p:spPr>
      </p:pic>
      <p:graphicFrame>
        <p:nvGraphicFramePr>
          <p:cNvPr id="4" name="Table 3">
            <a:extLst>
              <a:ext uri="{FF2B5EF4-FFF2-40B4-BE49-F238E27FC236}">
                <a16:creationId xmlns:a16="http://schemas.microsoft.com/office/drawing/2014/main" id="{581D5AB4-6C3C-4644-9A49-3B1462E4C002}"/>
              </a:ext>
            </a:extLst>
          </p:cNvPr>
          <p:cNvGraphicFramePr>
            <a:graphicFrameLocks noGrp="1"/>
          </p:cNvGraphicFramePr>
          <p:nvPr>
            <p:extLst>
              <p:ext uri="{D42A27DB-BD31-4B8C-83A1-F6EECF244321}">
                <p14:modId xmlns:p14="http://schemas.microsoft.com/office/powerpoint/2010/main" val="3509356700"/>
              </p:ext>
            </p:extLst>
          </p:nvPr>
        </p:nvGraphicFramePr>
        <p:xfrm>
          <a:off x="127000" y="4191487"/>
          <a:ext cx="11691552" cy="2223783"/>
        </p:xfrm>
        <a:graphic>
          <a:graphicData uri="http://schemas.openxmlformats.org/drawingml/2006/table">
            <a:tbl>
              <a:tblPr firstCol="1" bandRow="1">
                <a:tableStyleId>{5C22544A-7EE6-4342-B048-85BDC9FD1C3A}</a:tableStyleId>
              </a:tblPr>
              <a:tblGrid>
                <a:gridCol w="1418121">
                  <a:extLst>
                    <a:ext uri="{9D8B030D-6E8A-4147-A177-3AD203B41FA5}">
                      <a16:colId xmlns:a16="http://schemas.microsoft.com/office/drawing/2014/main" val="1836939233"/>
                    </a:ext>
                  </a:extLst>
                </a:gridCol>
                <a:gridCol w="1883193">
                  <a:extLst>
                    <a:ext uri="{9D8B030D-6E8A-4147-A177-3AD203B41FA5}">
                      <a16:colId xmlns:a16="http://schemas.microsoft.com/office/drawing/2014/main" val="2662353466"/>
                    </a:ext>
                  </a:extLst>
                </a:gridCol>
                <a:gridCol w="2113006">
                  <a:extLst>
                    <a:ext uri="{9D8B030D-6E8A-4147-A177-3AD203B41FA5}">
                      <a16:colId xmlns:a16="http://schemas.microsoft.com/office/drawing/2014/main" val="4291817121"/>
                    </a:ext>
                  </a:extLst>
                </a:gridCol>
                <a:gridCol w="1915297">
                  <a:extLst>
                    <a:ext uri="{9D8B030D-6E8A-4147-A177-3AD203B41FA5}">
                      <a16:colId xmlns:a16="http://schemas.microsoft.com/office/drawing/2014/main" val="3469343999"/>
                    </a:ext>
                  </a:extLst>
                </a:gridCol>
                <a:gridCol w="1823307">
                  <a:extLst>
                    <a:ext uri="{9D8B030D-6E8A-4147-A177-3AD203B41FA5}">
                      <a16:colId xmlns:a16="http://schemas.microsoft.com/office/drawing/2014/main" val="448925724"/>
                    </a:ext>
                  </a:extLst>
                </a:gridCol>
                <a:gridCol w="2538628">
                  <a:extLst>
                    <a:ext uri="{9D8B030D-6E8A-4147-A177-3AD203B41FA5}">
                      <a16:colId xmlns:a16="http://schemas.microsoft.com/office/drawing/2014/main" val="4201300829"/>
                    </a:ext>
                  </a:extLst>
                </a:gridCol>
              </a:tblGrid>
              <a:tr h="436461">
                <a:tc>
                  <a:txBody>
                    <a:bodyPr/>
                    <a:lstStyle/>
                    <a:p>
                      <a:r>
                        <a:rPr lang="en-US" sz="1600" dirty="0"/>
                        <a:t>Approach</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dirty="0"/>
                        <a:t>DATE 2018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dirty="0"/>
                        <a:t>ICCAD 2018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dirty="0"/>
                        <a:t>ICCAD 2018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dirty="0"/>
                        <a:t>ICCAD 2018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dirty="0"/>
                        <a:t>ICCAD 2018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979588270"/>
                  </a:ext>
                </a:extLst>
              </a:tr>
              <a:tr h="436461">
                <a:tc>
                  <a:txBody>
                    <a:bodyPr/>
                    <a:lstStyle/>
                    <a:p>
                      <a:r>
                        <a:rPr lang="en-US" sz="1600" dirty="0"/>
                        <a:t>Specifics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a:t>Perf. optimized.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a:t>Perf. optimized, limited to Unified-Mesh.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a:t>Perf. optimized, limited to cost of solution (a).</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a:t>Cost optimized, with at least perf. of (a).</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a:t>Perf optimized.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83807588"/>
                  </a:ext>
                </a:extLst>
              </a:tr>
              <a:tr h="436461">
                <a:tc>
                  <a:txBody>
                    <a:bodyPr/>
                    <a:lstStyle/>
                    <a:p>
                      <a:r>
                        <a:rPr lang="en-US" sz="1600" dirty="0"/>
                        <a:t>Perf. </a:t>
                      </a:r>
                      <a:r>
                        <a:rPr lang="en-US" sz="1600" dirty="0" err="1"/>
                        <a:t>w.r.t</a:t>
                      </a:r>
                      <a:r>
                        <a:rPr lang="en-US" sz="1600" dirty="0"/>
                        <a:t>. 2D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1.8x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1.8x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1.25x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1.8x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2x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49856398"/>
                  </a:ext>
                </a:extLst>
              </a:tr>
              <a:tr h="436461">
                <a:tc>
                  <a:txBody>
                    <a:bodyPr/>
                    <a:lstStyle/>
                    <a:p>
                      <a:r>
                        <a:rPr lang="en-US" sz="1600" dirty="0"/>
                        <a:t>Cost </a:t>
                      </a:r>
                      <a:r>
                        <a:rPr lang="en-US" sz="1600" dirty="0" err="1"/>
                        <a:t>w.r.t</a:t>
                      </a:r>
                      <a:r>
                        <a:rPr lang="en-US" sz="1600" dirty="0"/>
                        <a:t>. 2D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0.55x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0.9x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0.55x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0.8x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0.85x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57350911"/>
                  </a:ext>
                </a:extLst>
              </a:tr>
            </a:tbl>
          </a:graphicData>
        </a:graphic>
      </p:graphicFrame>
      <p:sp>
        <p:nvSpPr>
          <p:cNvPr id="11" name="Rectangle 10">
            <a:extLst>
              <a:ext uri="{FF2B5EF4-FFF2-40B4-BE49-F238E27FC236}">
                <a16:creationId xmlns:a16="http://schemas.microsoft.com/office/drawing/2014/main" id="{CF57B3C7-6D13-5B41-81C1-D373EA8153C6}"/>
              </a:ext>
            </a:extLst>
          </p:cNvPr>
          <p:cNvSpPr/>
          <p:nvPr/>
        </p:nvSpPr>
        <p:spPr>
          <a:xfrm>
            <a:off x="9249372" y="1375311"/>
            <a:ext cx="2925635" cy="510282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id="{9C5947F8-38BD-CE4F-9155-EEB81476636E}"/>
              </a:ext>
            </a:extLst>
          </p:cNvPr>
          <p:cNvPicPr>
            <a:picLocks noChangeAspect="1"/>
          </p:cNvPicPr>
          <p:nvPr/>
        </p:nvPicPr>
        <p:blipFill>
          <a:blip r:embed="rId4"/>
          <a:stretch>
            <a:fillRect/>
          </a:stretch>
        </p:blipFill>
        <p:spPr>
          <a:xfrm>
            <a:off x="182406" y="1751293"/>
            <a:ext cx="505746" cy="2290063"/>
          </a:xfrm>
          <a:prstGeom prst="rect">
            <a:avLst/>
          </a:prstGeom>
        </p:spPr>
      </p:pic>
      <p:sp>
        <p:nvSpPr>
          <p:cNvPr id="13" name="TextBox 12">
            <a:extLst>
              <a:ext uri="{FF2B5EF4-FFF2-40B4-BE49-F238E27FC236}">
                <a16:creationId xmlns:a16="http://schemas.microsoft.com/office/drawing/2014/main" id="{18B40171-E191-D74F-B28E-64A4B72B2506}"/>
              </a:ext>
            </a:extLst>
          </p:cNvPr>
          <p:cNvSpPr txBox="1"/>
          <p:nvPr/>
        </p:nvSpPr>
        <p:spPr>
          <a:xfrm>
            <a:off x="9282502" y="1709163"/>
            <a:ext cx="2782498"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t>In (d) we evaluate using ICCAD approach, optimizing for cost, no longer limiting ourselves to Unified-Mesh.</a:t>
            </a:r>
          </a:p>
          <a:p>
            <a:pPr marL="285750" indent="-285750">
              <a:buFont typeface="Arial" panose="020B0604020202020204" pitchFamily="34" charset="0"/>
              <a:buChar char="•"/>
            </a:pPr>
            <a:r>
              <a:rPr lang="en-US" sz="2400" dirty="0"/>
              <a:t>Cost drops from 0.9x to 0.8x but still is not at DATE2018 predicted level of 0.55x.</a:t>
            </a:r>
          </a:p>
        </p:txBody>
      </p:sp>
    </p:spTree>
    <p:extLst>
      <p:ext uri="{BB962C8B-B14F-4D97-AF65-F5344CB8AC3E}">
        <p14:creationId xmlns:p14="http://schemas.microsoft.com/office/powerpoint/2010/main" val="392415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947A3-2E8E-654C-8272-4860DE3376C6}"/>
              </a:ext>
            </a:extLst>
          </p:cNvPr>
          <p:cNvSpPr/>
          <p:nvPr/>
        </p:nvSpPr>
        <p:spPr>
          <a:xfrm>
            <a:off x="2248369" y="1504424"/>
            <a:ext cx="9943631" cy="2783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6C1C21F-21C9-8846-A3DD-A0F4A752CE3F}"/>
              </a:ext>
            </a:extLst>
          </p:cNvPr>
          <p:cNvSpPr/>
          <p:nvPr/>
        </p:nvSpPr>
        <p:spPr>
          <a:xfrm>
            <a:off x="0" y="-44305"/>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127000" y="1"/>
            <a:ext cx="11353800" cy="1504422"/>
          </a:xfrm>
        </p:spPr>
        <p:txBody>
          <a:bodyPr/>
          <a:lstStyle/>
          <a:p>
            <a:r>
              <a:rPr lang="en-US" b="1" dirty="0">
                <a:solidFill>
                  <a:schemeClr val="bg1"/>
                </a:solidFill>
                <a:latin typeface="+mn-lt"/>
              </a:rPr>
              <a:t>Heat Maps for </a:t>
            </a:r>
            <a:r>
              <a:rPr lang="en-US" b="1" dirty="0" err="1">
                <a:solidFill>
                  <a:schemeClr val="bg1"/>
                </a:solidFill>
                <a:latin typeface="+mn-lt"/>
              </a:rPr>
              <a:t>cholesky</a:t>
            </a:r>
            <a:br>
              <a:rPr lang="en-US" b="1" dirty="0">
                <a:solidFill>
                  <a:schemeClr val="bg1"/>
                </a:solidFill>
                <a:latin typeface="+mn-lt"/>
              </a:rPr>
            </a:br>
            <a:r>
              <a:rPr lang="en-US" b="1" dirty="0">
                <a:solidFill>
                  <a:schemeClr val="bg1"/>
                </a:solidFill>
                <a:latin typeface="+mn-lt"/>
              </a:rPr>
              <a:t>ICCAD Output Perf. Optimized </a:t>
            </a:r>
          </a:p>
        </p:txBody>
      </p:sp>
      <p:sp>
        <p:nvSpPr>
          <p:cNvPr id="3" name="Footer Placeholder 2">
            <a:extLst>
              <a:ext uri="{FF2B5EF4-FFF2-40B4-BE49-F238E27FC236}">
                <a16:creationId xmlns:a16="http://schemas.microsoft.com/office/drawing/2014/main" id="{FB5E2EC7-0F91-BF48-A3F6-F5F0A8297E41}"/>
              </a:ext>
            </a:extLst>
          </p:cNvPr>
          <p:cNvSpPr>
            <a:spLocks noGrp="1"/>
          </p:cNvSpPr>
          <p:nvPr>
            <p:ph type="ftr" sz="quarter" idx="11"/>
          </p:nvPr>
        </p:nvSpPr>
        <p:spPr>
          <a:xfrm>
            <a:off x="4038600" y="6420247"/>
            <a:ext cx="4114800" cy="365125"/>
          </a:xfrm>
        </p:spPr>
        <p:txBody>
          <a:bodyPr/>
          <a:lstStyle/>
          <a:p>
            <a:r>
              <a:rPr lang="en-US" dirty="0"/>
              <a:t>BU-UCSD</a:t>
            </a:r>
          </a:p>
        </p:txBody>
      </p:sp>
      <p:sp>
        <p:nvSpPr>
          <p:cNvPr id="6" name="Date Placeholder 5">
            <a:extLst>
              <a:ext uri="{FF2B5EF4-FFF2-40B4-BE49-F238E27FC236}">
                <a16:creationId xmlns:a16="http://schemas.microsoft.com/office/drawing/2014/main" id="{DFAB901A-CD56-B64F-9CE5-99D005E8238C}"/>
              </a:ext>
            </a:extLst>
          </p:cNvPr>
          <p:cNvSpPr>
            <a:spLocks noGrp="1"/>
          </p:cNvSpPr>
          <p:nvPr>
            <p:ph type="dt" sz="half" idx="10"/>
          </p:nvPr>
        </p:nvSpPr>
        <p:spPr>
          <a:xfrm>
            <a:off x="237995" y="6437581"/>
            <a:ext cx="3343405" cy="365125"/>
          </a:xfrm>
        </p:spPr>
        <p:txBody>
          <a:bodyPr/>
          <a:lstStyle/>
          <a:p>
            <a:r>
              <a:rPr lang="en-US"/>
              <a:t>ICCAD 2018</a:t>
            </a:r>
            <a:endParaRPr lang="en-US" dirty="0"/>
          </a:p>
        </p:txBody>
      </p:sp>
      <p:sp>
        <p:nvSpPr>
          <p:cNvPr id="7" name="Slide Number Placeholder 6">
            <a:extLst>
              <a:ext uri="{FF2B5EF4-FFF2-40B4-BE49-F238E27FC236}">
                <a16:creationId xmlns:a16="http://schemas.microsoft.com/office/drawing/2014/main" id="{B1D062A1-59E4-DC4A-8F42-390BC6BE248C}"/>
              </a:ext>
            </a:extLst>
          </p:cNvPr>
          <p:cNvSpPr>
            <a:spLocks noGrp="1"/>
          </p:cNvSpPr>
          <p:nvPr>
            <p:ph type="sldNum" sz="quarter" idx="12"/>
          </p:nvPr>
        </p:nvSpPr>
        <p:spPr>
          <a:xfrm>
            <a:off x="9075352" y="6437581"/>
            <a:ext cx="2743200" cy="365125"/>
          </a:xfrm>
        </p:spPr>
        <p:txBody>
          <a:bodyPr/>
          <a:lstStyle/>
          <a:p>
            <a:fld id="{6E678249-F36F-6042-9F33-F3DDBCE64B42}" type="slidenum">
              <a:rPr lang="en-US" smtClean="0"/>
              <a:t>37</a:t>
            </a:fld>
            <a:endParaRPr lang="en-US"/>
          </a:p>
        </p:txBody>
      </p:sp>
      <p:pic>
        <p:nvPicPr>
          <p:cNvPr id="8" name="Picture 7">
            <a:extLst>
              <a:ext uri="{FF2B5EF4-FFF2-40B4-BE49-F238E27FC236}">
                <a16:creationId xmlns:a16="http://schemas.microsoft.com/office/drawing/2014/main" id="{44C4FABB-C5A2-584A-ABA5-37FCCB30384B}"/>
              </a:ext>
            </a:extLst>
          </p:cNvPr>
          <p:cNvPicPr>
            <a:picLocks noChangeAspect="1"/>
          </p:cNvPicPr>
          <p:nvPr/>
        </p:nvPicPr>
        <p:blipFill>
          <a:blip r:embed="rId3"/>
          <a:stretch>
            <a:fillRect/>
          </a:stretch>
        </p:blipFill>
        <p:spPr>
          <a:xfrm>
            <a:off x="1439485" y="1522299"/>
            <a:ext cx="10583639" cy="2669188"/>
          </a:xfrm>
          <a:prstGeom prst="rect">
            <a:avLst/>
          </a:prstGeom>
        </p:spPr>
      </p:pic>
      <p:graphicFrame>
        <p:nvGraphicFramePr>
          <p:cNvPr id="4" name="Table 3">
            <a:extLst>
              <a:ext uri="{FF2B5EF4-FFF2-40B4-BE49-F238E27FC236}">
                <a16:creationId xmlns:a16="http://schemas.microsoft.com/office/drawing/2014/main" id="{581D5AB4-6C3C-4644-9A49-3B1462E4C002}"/>
              </a:ext>
            </a:extLst>
          </p:cNvPr>
          <p:cNvGraphicFramePr>
            <a:graphicFrameLocks noGrp="1"/>
          </p:cNvGraphicFramePr>
          <p:nvPr/>
        </p:nvGraphicFramePr>
        <p:xfrm>
          <a:off x="127000" y="4191487"/>
          <a:ext cx="11691552" cy="2223783"/>
        </p:xfrm>
        <a:graphic>
          <a:graphicData uri="http://schemas.openxmlformats.org/drawingml/2006/table">
            <a:tbl>
              <a:tblPr firstCol="1" bandRow="1">
                <a:tableStyleId>{5C22544A-7EE6-4342-B048-85BDC9FD1C3A}</a:tableStyleId>
              </a:tblPr>
              <a:tblGrid>
                <a:gridCol w="1418121">
                  <a:extLst>
                    <a:ext uri="{9D8B030D-6E8A-4147-A177-3AD203B41FA5}">
                      <a16:colId xmlns:a16="http://schemas.microsoft.com/office/drawing/2014/main" val="1836939233"/>
                    </a:ext>
                  </a:extLst>
                </a:gridCol>
                <a:gridCol w="1883193">
                  <a:extLst>
                    <a:ext uri="{9D8B030D-6E8A-4147-A177-3AD203B41FA5}">
                      <a16:colId xmlns:a16="http://schemas.microsoft.com/office/drawing/2014/main" val="2662353466"/>
                    </a:ext>
                  </a:extLst>
                </a:gridCol>
                <a:gridCol w="2113006">
                  <a:extLst>
                    <a:ext uri="{9D8B030D-6E8A-4147-A177-3AD203B41FA5}">
                      <a16:colId xmlns:a16="http://schemas.microsoft.com/office/drawing/2014/main" val="4291817121"/>
                    </a:ext>
                  </a:extLst>
                </a:gridCol>
                <a:gridCol w="1915297">
                  <a:extLst>
                    <a:ext uri="{9D8B030D-6E8A-4147-A177-3AD203B41FA5}">
                      <a16:colId xmlns:a16="http://schemas.microsoft.com/office/drawing/2014/main" val="3469343999"/>
                    </a:ext>
                  </a:extLst>
                </a:gridCol>
                <a:gridCol w="2125362">
                  <a:extLst>
                    <a:ext uri="{9D8B030D-6E8A-4147-A177-3AD203B41FA5}">
                      <a16:colId xmlns:a16="http://schemas.microsoft.com/office/drawing/2014/main" val="448925724"/>
                    </a:ext>
                  </a:extLst>
                </a:gridCol>
                <a:gridCol w="2236573">
                  <a:extLst>
                    <a:ext uri="{9D8B030D-6E8A-4147-A177-3AD203B41FA5}">
                      <a16:colId xmlns:a16="http://schemas.microsoft.com/office/drawing/2014/main" val="4201300829"/>
                    </a:ext>
                  </a:extLst>
                </a:gridCol>
              </a:tblGrid>
              <a:tr h="436461">
                <a:tc>
                  <a:txBody>
                    <a:bodyPr/>
                    <a:lstStyle/>
                    <a:p>
                      <a:r>
                        <a:rPr lang="en-US" sz="1600" dirty="0"/>
                        <a:t>Approach</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dirty="0"/>
                        <a:t>DATE 2018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dirty="0"/>
                        <a:t>ICCAD 2018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dirty="0"/>
                        <a:t>ICCAD 2018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dirty="0"/>
                        <a:t>ICCAD 2018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dirty="0"/>
                        <a:t>ICCAD 2018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979588270"/>
                  </a:ext>
                </a:extLst>
              </a:tr>
              <a:tr h="436461">
                <a:tc>
                  <a:txBody>
                    <a:bodyPr/>
                    <a:lstStyle/>
                    <a:p>
                      <a:r>
                        <a:rPr lang="en-US" sz="1600" dirty="0"/>
                        <a:t>Specifics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a:t>Perf. optimized.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a:t>Perf. optimized, limited to Unified-Mesh.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a:t>Perf. optimized, limited to cost of solution (a).</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a:t>Cost optimized, with at least perf. of (a).</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a:t>Perf optimized.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83807588"/>
                  </a:ext>
                </a:extLst>
              </a:tr>
              <a:tr h="436461">
                <a:tc>
                  <a:txBody>
                    <a:bodyPr/>
                    <a:lstStyle/>
                    <a:p>
                      <a:r>
                        <a:rPr lang="en-US" sz="1600" dirty="0"/>
                        <a:t>Perf. </a:t>
                      </a:r>
                      <a:r>
                        <a:rPr lang="en-US" sz="1600" dirty="0" err="1"/>
                        <a:t>w.r.t</a:t>
                      </a:r>
                      <a:r>
                        <a:rPr lang="en-US" sz="1600" dirty="0"/>
                        <a:t>. 2D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1.8x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1.8x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1.25x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1.8x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2x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49856398"/>
                  </a:ext>
                </a:extLst>
              </a:tr>
              <a:tr h="436461">
                <a:tc>
                  <a:txBody>
                    <a:bodyPr/>
                    <a:lstStyle/>
                    <a:p>
                      <a:r>
                        <a:rPr lang="en-US" sz="1600" dirty="0"/>
                        <a:t>Cost </a:t>
                      </a:r>
                      <a:r>
                        <a:rPr lang="en-US" sz="1600" dirty="0" err="1"/>
                        <a:t>w.r.t</a:t>
                      </a:r>
                      <a:r>
                        <a:rPr lang="en-US" sz="1600" dirty="0"/>
                        <a:t>. 2D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0.55x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0.9x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0.55x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0.8x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0.85x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57350911"/>
                  </a:ext>
                </a:extLst>
              </a:tr>
            </a:tbl>
          </a:graphicData>
        </a:graphic>
      </p:graphicFrame>
      <p:pic>
        <p:nvPicPr>
          <p:cNvPr id="11" name="Picture 10">
            <a:extLst>
              <a:ext uri="{FF2B5EF4-FFF2-40B4-BE49-F238E27FC236}">
                <a16:creationId xmlns:a16="http://schemas.microsoft.com/office/drawing/2014/main" id="{8094D7E3-B3CF-7A49-A8E6-C7297FE472D2}"/>
              </a:ext>
            </a:extLst>
          </p:cNvPr>
          <p:cNvPicPr>
            <a:picLocks noChangeAspect="1"/>
          </p:cNvPicPr>
          <p:nvPr/>
        </p:nvPicPr>
        <p:blipFill>
          <a:blip r:embed="rId4"/>
          <a:stretch>
            <a:fillRect/>
          </a:stretch>
        </p:blipFill>
        <p:spPr>
          <a:xfrm>
            <a:off x="182406" y="1751293"/>
            <a:ext cx="505746" cy="2290063"/>
          </a:xfrm>
          <a:prstGeom prst="rect">
            <a:avLst/>
          </a:prstGeom>
        </p:spPr>
      </p:pic>
      <p:sp>
        <p:nvSpPr>
          <p:cNvPr id="9" name="Rectangle 8">
            <a:extLst>
              <a:ext uri="{FF2B5EF4-FFF2-40B4-BE49-F238E27FC236}">
                <a16:creationId xmlns:a16="http://schemas.microsoft.com/office/drawing/2014/main" id="{F2221C5E-92D9-5144-9E3B-96071C9F8C89}"/>
              </a:ext>
            </a:extLst>
          </p:cNvPr>
          <p:cNvSpPr/>
          <p:nvPr/>
        </p:nvSpPr>
        <p:spPr>
          <a:xfrm>
            <a:off x="11602528" y="1708030"/>
            <a:ext cx="500332" cy="2268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34487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C1C21F-21C9-8846-A3DD-A0F4A752CE3F}"/>
              </a:ext>
            </a:extLst>
          </p:cNvPr>
          <p:cNvSpPr/>
          <p:nvPr/>
        </p:nvSpPr>
        <p:spPr>
          <a:xfrm>
            <a:off x="0" y="-44305"/>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127000" y="1"/>
            <a:ext cx="11353800" cy="1504422"/>
          </a:xfrm>
        </p:spPr>
        <p:txBody>
          <a:bodyPr/>
          <a:lstStyle/>
          <a:p>
            <a:r>
              <a:rPr lang="en-US" b="1" dirty="0">
                <a:solidFill>
                  <a:schemeClr val="bg1"/>
                </a:solidFill>
                <a:latin typeface="+mn-lt"/>
              </a:rPr>
              <a:t>Outline</a:t>
            </a:r>
          </a:p>
        </p:txBody>
      </p:sp>
      <p:sp>
        <p:nvSpPr>
          <p:cNvPr id="3" name="Footer Placeholder 2">
            <a:extLst>
              <a:ext uri="{FF2B5EF4-FFF2-40B4-BE49-F238E27FC236}">
                <a16:creationId xmlns:a16="http://schemas.microsoft.com/office/drawing/2014/main" id="{FB5E2EC7-0F91-BF48-A3F6-F5F0A8297E41}"/>
              </a:ext>
            </a:extLst>
          </p:cNvPr>
          <p:cNvSpPr>
            <a:spLocks noGrp="1"/>
          </p:cNvSpPr>
          <p:nvPr>
            <p:ph type="ftr" sz="quarter" idx="11"/>
          </p:nvPr>
        </p:nvSpPr>
        <p:spPr/>
        <p:txBody>
          <a:bodyPr/>
          <a:lstStyle/>
          <a:p>
            <a:r>
              <a:rPr lang="en-US" dirty="0"/>
              <a:t>BU-UCSD</a:t>
            </a:r>
          </a:p>
        </p:txBody>
      </p:sp>
      <p:sp>
        <p:nvSpPr>
          <p:cNvPr id="6" name="Date Placeholder 5">
            <a:extLst>
              <a:ext uri="{FF2B5EF4-FFF2-40B4-BE49-F238E27FC236}">
                <a16:creationId xmlns:a16="http://schemas.microsoft.com/office/drawing/2014/main" id="{DFAB901A-CD56-B64F-9CE5-99D005E8238C}"/>
              </a:ext>
            </a:extLst>
          </p:cNvPr>
          <p:cNvSpPr>
            <a:spLocks noGrp="1"/>
          </p:cNvSpPr>
          <p:nvPr>
            <p:ph type="dt" sz="half" idx="10"/>
          </p:nvPr>
        </p:nvSpPr>
        <p:spPr/>
        <p:txBody>
          <a:bodyPr/>
          <a:lstStyle/>
          <a:p>
            <a:r>
              <a:rPr lang="en-US"/>
              <a:t>ICCAD 2018</a:t>
            </a:r>
            <a:endParaRPr lang="en-US" dirty="0"/>
          </a:p>
        </p:txBody>
      </p:sp>
      <p:sp>
        <p:nvSpPr>
          <p:cNvPr id="7" name="Slide Number Placeholder 6">
            <a:extLst>
              <a:ext uri="{FF2B5EF4-FFF2-40B4-BE49-F238E27FC236}">
                <a16:creationId xmlns:a16="http://schemas.microsoft.com/office/drawing/2014/main" id="{B1D062A1-59E4-DC4A-8F42-390BC6BE248C}"/>
              </a:ext>
            </a:extLst>
          </p:cNvPr>
          <p:cNvSpPr>
            <a:spLocks noGrp="1"/>
          </p:cNvSpPr>
          <p:nvPr>
            <p:ph type="sldNum" sz="quarter" idx="12"/>
          </p:nvPr>
        </p:nvSpPr>
        <p:spPr/>
        <p:txBody>
          <a:bodyPr/>
          <a:lstStyle/>
          <a:p>
            <a:fld id="{6E678249-F36F-6042-9F33-F3DDBCE64B42}" type="slidenum">
              <a:rPr lang="en-US" smtClean="0"/>
              <a:t>38</a:t>
            </a:fld>
            <a:endParaRPr lang="en-US"/>
          </a:p>
        </p:txBody>
      </p:sp>
      <p:sp>
        <p:nvSpPr>
          <p:cNvPr id="8" name="TextBox 7">
            <a:extLst>
              <a:ext uri="{FF2B5EF4-FFF2-40B4-BE49-F238E27FC236}">
                <a16:creationId xmlns:a16="http://schemas.microsoft.com/office/drawing/2014/main" id="{3958AEF6-A520-3A48-8DBC-EF766FF687BA}"/>
              </a:ext>
            </a:extLst>
          </p:cNvPr>
          <p:cNvSpPr txBox="1"/>
          <p:nvPr/>
        </p:nvSpPr>
        <p:spPr>
          <a:xfrm>
            <a:off x="409903" y="2265566"/>
            <a:ext cx="11070897" cy="3323987"/>
          </a:xfrm>
          <a:prstGeom prst="rect">
            <a:avLst/>
          </a:prstGeom>
          <a:noFill/>
        </p:spPr>
        <p:txBody>
          <a:bodyPr wrap="square" rtlCol="0">
            <a:spAutoFit/>
          </a:bodyPr>
          <a:lstStyle/>
          <a:p>
            <a:pPr marL="457200" indent="-457200">
              <a:buFont typeface="Arial" panose="020B0604020202020204" pitchFamily="34" charset="0"/>
              <a:buChar char="•"/>
            </a:pPr>
            <a:r>
              <a:rPr lang="en-US" sz="3200" dirty="0"/>
              <a:t>Motivation and Prior Work</a:t>
            </a:r>
          </a:p>
          <a:p>
            <a:pPr marL="457200" indent="-457200">
              <a:buFont typeface="Arial" panose="020B0604020202020204" pitchFamily="34" charset="0"/>
              <a:buChar char="•"/>
            </a:pPr>
            <a:r>
              <a:rPr lang="en-US" sz="3200" dirty="0"/>
              <a:t>Cross-Layer Co-Optimization</a:t>
            </a:r>
          </a:p>
          <a:p>
            <a:pPr marL="914400" lvl="1" indent="-457200">
              <a:buFont typeface="Arial" panose="020B0604020202020204" pitchFamily="34" charset="0"/>
              <a:buChar char="•"/>
            </a:pPr>
            <a:r>
              <a:rPr lang="en-US" sz="3200" dirty="0"/>
              <a:t>“Gas Station” Links</a:t>
            </a:r>
          </a:p>
          <a:p>
            <a:pPr marL="457200" indent="-457200">
              <a:buFont typeface="Arial" panose="020B0604020202020204" pitchFamily="34" charset="0"/>
              <a:buChar char="•"/>
            </a:pPr>
            <a:r>
              <a:rPr lang="en-US" sz="3200" dirty="0"/>
              <a:t>Methodology</a:t>
            </a:r>
          </a:p>
          <a:p>
            <a:pPr marL="457200" indent="-457200">
              <a:buFont typeface="Arial" panose="020B0604020202020204" pitchFamily="34" charset="0"/>
              <a:buChar char="•"/>
            </a:pPr>
            <a:r>
              <a:rPr lang="en-US" sz="3200" dirty="0"/>
              <a:t>Results</a:t>
            </a:r>
          </a:p>
          <a:p>
            <a:pPr marL="457200" indent="-457200">
              <a:buFont typeface="Arial" panose="020B0604020202020204" pitchFamily="34" charset="0"/>
              <a:buChar char="•"/>
            </a:pPr>
            <a:r>
              <a:rPr lang="en-US" sz="3200" b="1" dirty="0"/>
              <a:t>Executive Summary</a:t>
            </a:r>
          </a:p>
          <a:p>
            <a:endParaRPr lang="en-US" dirty="0"/>
          </a:p>
        </p:txBody>
      </p:sp>
    </p:spTree>
    <p:extLst>
      <p:ext uri="{BB962C8B-B14F-4D97-AF65-F5344CB8AC3E}">
        <p14:creationId xmlns:p14="http://schemas.microsoft.com/office/powerpoint/2010/main" val="1934399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C1C21F-21C9-8846-A3DD-A0F4A752CE3F}"/>
              </a:ext>
            </a:extLst>
          </p:cNvPr>
          <p:cNvSpPr/>
          <p:nvPr/>
        </p:nvSpPr>
        <p:spPr>
          <a:xfrm>
            <a:off x="0" y="14003"/>
            <a:ext cx="12192000" cy="107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0" y="134655"/>
            <a:ext cx="10515600" cy="767987"/>
          </a:xfrm>
        </p:spPr>
        <p:txBody>
          <a:bodyPr/>
          <a:lstStyle/>
          <a:p>
            <a:r>
              <a:rPr lang="en-US" b="1" dirty="0">
                <a:solidFill>
                  <a:schemeClr val="bg1"/>
                </a:solidFill>
                <a:latin typeface="+mn-lt"/>
              </a:rPr>
              <a:t>Executive Summary</a:t>
            </a:r>
          </a:p>
        </p:txBody>
      </p:sp>
      <p:sp>
        <p:nvSpPr>
          <p:cNvPr id="7" name="Content Placeholder 6">
            <a:extLst>
              <a:ext uri="{FF2B5EF4-FFF2-40B4-BE49-F238E27FC236}">
                <a16:creationId xmlns:a16="http://schemas.microsoft.com/office/drawing/2014/main" id="{FBEFBFED-8D54-D446-9F23-BAEB11D0A627}"/>
              </a:ext>
            </a:extLst>
          </p:cNvPr>
          <p:cNvSpPr>
            <a:spLocks noGrp="1"/>
          </p:cNvSpPr>
          <p:nvPr>
            <p:ph sz="half" idx="1"/>
          </p:nvPr>
        </p:nvSpPr>
        <p:spPr>
          <a:xfrm>
            <a:off x="563285" y="1301903"/>
            <a:ext cx="4506335" cy="5237009"/>
          </a:xfrm>
        </p:spPr>
        <p:txBody>
          <a:bodyPr>
            <a:normAutofit/>
          </a:bodyPr>
          <a:lstStyle/>
          <a:p>
            <a:r>
              <a:rPr lang="en-US" sz="2000" b="1" dirty="0"/>
              <a:t>We develop a cross-layer co-optimization methodology that optimizes network design jointly across logical, physical, and circuit layers. </a:t>
            </a:r>
          </a:p>
          <a:p>
            <a:r>
              <a:rPr lang="en-US" sz="2000" dirty="0"/>
              <a:t>Our methodology optimizes a given 2.5D network for performance, cost, and wirelength, while ensuring that it is thermally safe.</a:t>
            </a:r>
          </a:p>
          <a:p>
            <a:r>
              <a:rPr lang="en-US" sz="2000" dirty="0"/>
              <a:t>We obtain up to 90% performance benefit over a 2D system at 16% lower manufacturing cost. </a:t>
            </a:r>
          </a:p>
          <a:p>
            <a:r>
              <a:rPr lang="en-US" sz="2000" dirty="0"/>
              <a:t>Compared to our prior work, we obtain up to 16% performance improvement at the same cost, or up to 18% lower cost at the same performance.</a:t>
            </a:r>
          </a:p>
          <a:p>
            <a:endParaRPr lang="en-US" sz="1600" b="1" dirty="0"/>
          </a:p>
          <a:p>
            <a:endParaRPr lang="en-US" sz="1600" dirty="0"/>
          </a:p>
        </p:txBody>
      </p:sp>
      <p:pic>
        <p:nvPicPr>
          <p:cNvPr id="4" name="Content Placeholder 3">
            <a:extLst>
              <a:ext uri="{FF2B5EF4-FFF2-40B4-BE49-F238E27FC236}">
                <a16:creationId xmlns:a16="http://schemas.microsoft.com/office/drawing/2014/main" id="{5DE84ADE-6934-8844-B986-B89FE5029395}"/>
              </a:ext>
            </a:extLst>
          </p:cNvPr>
          <p:cNvPicPr>
            <a:picLocks noGrp="1" noChangeAspect="1"/>
          </p:cNvPicPr>
          <p:nvPr>
            <p:ph sz="half" idx="2"/>
          </p:nvPr>
        </p:nvPicPr>
        <p:blipFill>
          <a:blip r:embed="rId3"/>
          <a:stretch>
            <a:fillRect/>
          </a:stretch>
        </p:blipFill>
        <p:spPr>
          <a:xfrm>
            <a:off x="5526820" y="4166504"/>
            <a:ext cx="6156625" cy="2187479"/>
          </a:xfrm>
        </p:spPr>
      </p:pic>
      <p:sp>
        <p:nvSpPr>
          <p:cNvPr id="11" name="Footer Placeholder 10">
            <a:extLst>
              <a:ext uri="{FF2B5EF4-FFF2-40B4-BE49-F238E27FC236}">
                <a16:creationId xmlns:a16="http://schemas.microsoft.com/office/drawing/2014/main" id="{BF267EDC-EB96-744D-B822-1129B8DE192C}"/>
              </a:ext>
            </a:extLst>
          </p:cNvPr>
          <p:cNvSpPr>
            <a:spLocks noGrp="1"/>
          </p:cNvSpPr>
          <p:nvPr>
            <p:ph type="ftr" sz="quarter" idx="11"/>
          </p:nvPr>
        </p:nvSpPr>
        <p:spPr/>
        <p:txBody>
          <a:bodyPr/>
          <a:lstStyle/>
          <a:p>
            <a:r>
              <a:rPr lang="en-US" dirty="0"/>
              <a:t>BU-UCSD</a:t>
            </a:r>
          </a:p>
        </p:txBody>
      </p:sp>
      <p:sp>
        <p:nvSpPr>
          <p:cNvPr id="12" name="Date Placeholder 11">
            <a:extLst>
              <a:ext uri="{FF2B5EF4-FFF2-40B4-BE49-F238E27FC236}">
                <a16:creationId xmlns:a16="http://schemas.microsoft.com/office/drawing/2014/main" id="{57FEBD25-D000-5340-8F47-4AB76C0DD769}"/>
              </a:ext>
            </a:extLst>
          </p:cNvPr>
          <p:cNvSpPr>
            <a:spLocks noGrp="1"/>
          </p:cNvSpPr>
          <p:nvPr>
            <p:ph type="dt" sz="half" idx="10"/>
          </p:nvPr>
        </p:nvSpPr>
        <p:spPr/>
        <p:txBody>
          <a:bodyPr/>
          <a:lstStyle/>
          <a:p>
            <a:r>
              <a:rPr lang="en-US"/>
              <a:t>ICCAD 2018</a:t>
            </a:r>
            <a:endParaRPr lang="en-US" dirty="0"/>
          </a:p>
        </p:txBody>
      </p:sp>
      <p:sp>
        <p:nvSpPr>
          <p:cNvPr id="13" name="Slide Number Placeholder 12">
            <a:extLst>
              <a:ext uri="{FF2B5EF4-FFF2-40B4-BE49-F238E27FC236}">
                <a16:creationId xmlns:a16="http://schemas.microsoft.com/office/drawing/2014/main" id="{8A92AC9E-8783-E143-9608-DA5540CEB924}"/>
              </a:ext>
            </a:extLst>
          </p:cNvPr>
          <p:cNvSpPr>
            <a:spLocks noGrp="1"/>
          </p:cNvSpPr>
          <p:nvPr>
            <p:ph type="sldNum" sz="quarter" idx="12"/>
          </p:nvPr>
        </p:nvSpPr>
        <p:spPr/>
        <p:txBody>
          <a:bodyPr/>
          <a:lstStyle/>
          <a:p>
            <a:fld id="{6E678249-F36F-6042-9F33-F3DDBCE64B42}" type="slidenum">
              <a:rPr lang="en-US" smtClean="0"/>
              <a:t>39</a:t>
            </a:fld>
            <a:endParaRPr lang="en-US"/>
          </a:p>
        </p:txBody>
      </p:sp>
      <p:pic>
        <p:nvPicPr>
          <p:cNvPr id="10" name="Content Placeholder 13">
            <a:extLst>
              <a:ext uri="{FF2B5EF4-FFF2-40B4-BE49-F238E27FC236}">
                <a16:creationId xmlns:a16="http://schemas.microsoft.com/office/drawing/2014/main" id="{F2A95F18-29C4-D74D-A568-C600502B62A5}"/>
              </a:ext>
            </a:extLst>
          </p:cNvPr>
          <p:cNvPicPr>
            <a:picLocks noChangeAspect="1"/>
          </p:cNvPicPr>
          <p:nvPr/>
        </p:nvPicPr>
        <p:blipFill>
          <a:blip r:embed="rId4"/>
          <a:stretch>
            <a:fillRect/>
          </a:stretch>
        </p:blipFill>
        <p:spPr>
          <a:xfrm>
            <a:off x="6377608" y="1096583"/>
            <a:ext cx="4465983" cy="3016913"/>
          </a:xfrm>
          <a:prstGeom prst="rect">
            <a:avLst/>
          </a:prstGeom>
        </p:spPr>
      </p:pic>
    </p:spTree>
    <p:extLst>
      <p:ext uri="{BB962C8B-B14F-4D97-AF65-F5344CB8AC3E}">
        <p14:creationId xmlns:p14="http://schemas.microsoft.com/office/powerpoint/2010/main" val="613937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C1C21F-21C9-8846-A3DD-A0F4A752CE3F}"/>
              </a:ext>
            </a:extLst>
          </p:cNvPr>
          <p:cNvSpPr/>
          <p:nvPr/>
        </p:nvSpPr>
        <p:spPr>
          <a:xfrm>
            <a:off x="0" y="-44305"/>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127000" y="1"/>
            <a:ext cx="11353800" cy="1504422"/>
          </a:xfrm>
        </p:spPr>
        <p:txBody>
          <a:bodyPr/>
          <a:lstStyle/>
          <a:p>
            <a:r>
              <a:rPr lang="en-US" b="1" dirty="0">
                <a:solidFill>
                  <a:schemeClr val="bg1"/>
                </a:solidFill>
                <a:latin typeface="+mn-lt"/>
              </a:rPr>
              <a:t>High-Level Problem and Prior Work</a:t>
            </a:r>
          </a:p>
        </p:txBody>
      </p:sp>
      <p:sp>
        <p:nvSpPr>
          <p:cNvPr id="3" name="Content Placeholder 2">
            <a:extLst>
              <a:ext uri="{FF2B5EF4-FFF2-40B4-BE49-F238E27FC236}">
                <a16:creationId xmlns:a16="http://schemas.microsoft.com/office/drawing/2014/main" id="{2E66C2A2-2D6E-FC44-821D-E6F454B5AF44}"/>
              </a:ext>
            </a:extLst>
          </p:cNvPr>
          <p:cNvSpPr>
            <a:spLocks noGrp="1"/>
          </p:cNvSpPr>
          <p:nvPr>
            <p:ph idx="1"/>
          </p:nvPr>
        </p:nvSpPr>
        <p:spPr>
          <a:xfrm>
            <a:off x="127000" y="2523066"/>
            <a:ext cx="11878733" cy="4334934"/>
          </a:xfrm>
        </p:spPr>
        <p:txBody>
          <a:bodyPr>
            <a:normAutofit/>
          </a:bodyPr>
          <a:lstStyle/>
          <a:p>
            <a:pPr>
              <a:lnSpc>
                <a:spcPct val="120000"/>
              </a:lnSpc>
            </a:pPr>
            <a:r>
              <a:rPr lang="en-US" dirty="0"/>
              <a:t>Problem: How should we connect chiplets in 2.5D systems together?</a:t>
            </a:r>
          </a:p>
          <a:p>
            <a:pPr>
              <a:lnSpc>
                <a:spcPct val="120000"/>
              </a:lnSpc>
            </a:pPr>
            <a:r>
              <a:rPr lang="en-US" dirty="0"/>
              <a:t>Prior work tackles the problem on three separate levels:</a:t>
            </a:r>
          </a:p>
          <a:p>
            <a:pPr marL="457200" lvl="1" indent="0">
              <a:lnSpc>
                <a:spcPct val="120000"/>
              </a:lnSpc>
              <a:buNone/>
            </a:pPr>
            <a:r>
              <a:rPr lang="en-US" dirty="0"/>
              <a:t>1) Logical Layer [Kannan et al., MICRO’15][</a:t>
            </a:r>
            <a:r>
              <a:rPr lang="en-US" dirty="0" err="1"/>
              <a:t>Akgun</a:t>
            </a:r>
            <a:r>
              <a:rPr lang="en-US" dirty="0"/>
              <a:t> et al., ICCD’16]</a:t>
            </a:r>
          </a:p>
          <a:p>
            <a:pPr marL="457200" lvl="1" indent="0">
              <a:lnSpc>
                <a:spcPct val="120000"/>
              </a:lnSpc>
              <a:buNone/>
            </a:pPr>
            <a:r>
              <a:rPr lang="en-US" dirty="0"/>
              <a:t>2) Physical Design Layer [Eris et al., DATE’18][Liu et al., DATE‘14]</a:t>
            </a:r>
          </a:p>
          <a:p>
            <a:pPr marL="457200" lvl="1" indent="0">
              <a:lnSpc>
                <a:spcPct val="120000"/>
              </a:lnSpc>
              <a:buNone/>
            </a:pPr>
            <a:r>
              <a:rPr lang="en-US" dirty="0"/>
              <a:t>3) Circuit Layer [Stow et al., ICCAD’17][Karim et al., ECTC’13]</a:t>
            </a:r>
          </a:p>
          <a:p>
            <a:pPr>
              <a:lnSpc>
                <a:spcPct val="120000"/>
              </a:lnSpc>
            </a:pPr>
            <a:endParaRPr lang="en-US" dirty="0"/>
          </a:p>
          <a:p>
            <a:pPr marL="457200" lvl="1" indent="0">
              <a:lnSpc>
                <a:spcPct val="120000"/>
              </a:lnSpc>
              <a:buNone/>
            </a:pPr>
            <a:endParaRPr lang="en-US" dirty="0">
              <a:solidFill>
                <a:srgbClr val="FF0000"/>
              </a:solidFill>
            </a:endParaRPr>
          </a:p>
        </p:txBody>
      </p:sp>
      <p:sp>
        <p:nvSpPr>
          <p:cNvPr id="6" name="Footer Placeholder 5">
            <a:extLst>
              <a:ext uri="{FF2B5EF4-FFF2-40B4-BE49-F238E27FC236}">
                <a16:creationId xmlns:a16="http://schemas.microsoft.com/office/drawing/2014/main" id="{4C91581C-E428-584A-96AC-5FC2E14513B4}"/>
              </a:ext>
            </a:extLst>
          </p:cNvPr>
          <p:cNvSpPr>
            <a:spLocks noGrp="1"/>
          </p:cNvSpPr>
          <p:nvPr>
            <p:ph type="ftr" sz="quarter" idx="11"/>
          </p:nvPr>
        </p:nvSpPr>
        <p:spPr/>
        <p:txBody>
          <a:bodyPr/>
          <a:lstStyle/>
          <a:p>
            <a:r>
              <a:rPr lang="en-US" dirty="0"/>
              <a:t>BU-UCSD</a:t>
            </a:r>
          </a:p>
        </p:txBody>
      </p:sp>
      <p:sp>
        <p:nvSpPr>
          <p:cNvPr id="7" name="Date Placeholder 6">
            <a:extLst>
              <a:ext uri="{FF2B5EF4-FFF2-40B4-BE49-F238E27FC236}">
                <a16:creationId xmlns:a16="http://schemas.microsoft.com/office/drawing/2014/main" id="{E3F8A602-11BC-8C42-933A-82F39078D6B6}"/>
              </a:ext>
            </a:extLst>
          </p:cNvPr>
          <p:cNvSpPr>
            <a:spLocks noGrp="1"/>
          </p:cNvSpPr>
          <p:nvPr>
            <p:ph type="dt" sz="half" idx="10"/>
          </p:nvPr>
        </p:nvSpPr>
        <p:spPr/>
        <p:txBody>
          <a:bodyPr/>
          <a:lstStyle/>
          <a:p>
            <a:r>
              <a:rPr lang="en-US"/>
              <a:t>ICCAD 2018</a:t>
            </a:r>
            <a:endParaRPr lang="en-US" dirty="0"/>
          </a:p>
        </p:txBody>
      </p:sp>
      <p:sp>
        <p:nvSpPr>
          <p:cNvPr id="8" name="Slide Number Placeholder 7">
            <a:extLst>
              <a:ext uri="{FF2B5EF4-FFF2-40B4-BE49-F238E27FC236}">
                <a16:creationId xmlns:a16="http://schemas.microsoft.com/office/drawing/2014/main" id="{D100CF77-7FE6-0D4B-BE8A-0141842A5BEA}"/>
              </a:ext>
            </a:extLst>
          </p:cNvPr>
          <p:cNvSpPr>
            <a:spLocks noGrp="1"/>
          </p:cNvSpPr>
          <p:nvPr>
            <p:ph type="sldNum" sz="quarter" idx="12"/>
          </p:nvPr>
        </p:nvSpPr>
        <p:spPr/>
        <p:txBody>
          <a:bodyPr/>
          <a:lstStyle/>
          <a:p>
            <a:fld id="{6E678249-F36F-6042-9F33-F3DDBCE64B42}" type="slidenum">
              <a:rPr lang="en-US" smtClean="0"/>
              <a:t>4</a:t>
            </a:fld>
            <a:endParaRPr lang="en-US"/>
          </a:p>
        </p:txBody>
      </p:sp>
    </p:spTree>
    <p:extLst>
      <p:ext uri="{BB962C8B-B14F-4D97-AF65-F5344CB8AC3E}">
        <p14:creationId xmlns:p14="http://schemas.microsoft.com/office/powerpoint/2010/main" val="11349015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C1C21F-21C9-8846-A3DD-A0F4A752CE3F}"/>
              </a:ext>
            </a:extLst>
          </p:cNvPr>
          <p:cNvSpPr/>
          <p:nvPr/>
        </p:nvSpPr>
        <p:spPr>
          <a:xfrm>
            <a:off x="0" y="-44305"/>
            <a:ext cx="12192000" cy="62198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2209800" y="90491"/>
            <a:ext cx="12184270" cy="5950225"/>
          </a:xfrm>
        </p:spPr>
        <p:txBody>
          <a:bodyPr>
            <a:normAutofit/>
          </a:bodyPr>
          <a:lstStyle/>
          <a:p>
            <a:r>
              <a:rPr lang="en-US" sz="19900" b="1" dirty="0">
                <a:solidFill>
                  <a:schemeClr val="bg1"/>
                </a:solidFill>
                <a:latin typeface="+mn-lt"/>
              </a:rPr>
              <a:t>Backup</a:t>
            </a:r>
          </a:p>
        </p:txBody>
      </p:sp>
      <p:sp>
        <p:nvSpPr>
          <p:cNvPr id="3" name="Footer Placeholder 2">
            <a:extLst>
              <a:ext uri="{FF2B5EF4-FFF2-40B4-BE49-F238E27FC236}">
                <a16:creationId xmlns:a16="http://schemas.microsoft.com/office/drawing/2014/main" id="{FB5E2EC7-0F91-BF48-A3F6-F5F0A8297E41}"/>
              </a:ext>
            </a:extLst>
          </p:cNvPr>
          <p:cNvSpPr>
            <a:spLocks noGrp="1"/>
          </p:cNvSpPr>
          <p:nvPr>
            <p:ph type="ftr" sz="quarter" idx="11"/>
          </p:nvPr>
        </p:nvSpPr>
        <p:spPr/>
        <p:txBody>
          <a:bodyPr/>
          <a:lstStyle/>
          <a:p>
            <a:r>
              <a:rPr lang="en-US" dirty="0"/>
              <a:t>BU-UCSD</a:t>
            </a:r>
          </a:p>
        </p:txBody>
      </p:sp>
      <p:sp>
        <p:nvSpPr>
          <p:cNvPr id="6" name="Date Placeholder 5">
            <a:extLst>
              <a:ext uri="{FF2B5EF4-FFF2-40B4-BE49-F238E27FC236}">
                <a16:creationId xmlns:a16="http://schemas.microsoft.com/office/drawing/2014/main" id="{DFAB901A-CD56-B64F-9CE5-99D005E8238C}"/>
              </a:ext>
            </a:extLst>
          </p:cNvPr>
          <p:cNvSpPr>
            <a:spLocks noGrp="1"/>
          </p:cNvSpPr>
          <p:nvPr>
            <p:ph type="dt" sz="half" idx="10"/>
          </p:nvPr>
        </p:nvSpPr>
        <p:spPr/>
        <p:txBody>
          <a:bodyPr/>
          <a:lstStyle/>
          <a:p>
            <a:r>
              <a:rPr lang="en-US"/>
              <a:t>ICCAD 2018</a:t>
            </a:r>
            <a:endParaRPr lang="en-US" dirty="0"/>
          </a:p>
        </p:txBody>
      </p:sp>
      <p:sp>
        <p:nvSpPr>
          <p:cNvPr id="7" name="Slide Number Placeholder 6">
            <a:extLst>
              <a:ext uri="{FF2B5EF4-FFF2-40B4-BE49-F238E27FC236}">
                <a16:creationId xmlns:a16="http://schemas.microsoft.com/office/drawing/2014/main" id="{B1D062A1-59E4-DC4A-8F42-390BC6BE248C}"/>
              </a:ext>
            </a:extLst>
          </p:cNvPr>
          <p:cNvSpPr>
            <a:spLocks noGrp="1"/>
          </p:cNvSpPr>
          <p:nvPr>
            <p:ph type="sldNum" sz="quarter" idx="12"/>
          </p:nvPr>
        </p:nvSpPr>
        <p:spPr/>
        <p:txBody>
          <a:bodyPr/>
          <a:lstStyle/>
          <a:p>
            <a:fld id="{6E678249-F36F-6042-9F33-F3DDBCE64B42}" type="slidenum">
              <a:rPr lang="en-US" smtClean="0"/>
              <a:t>40</a:t>
            </a:fld>
            <a:endParaRPr lang="en-US"/>
          </a:p>
        </p:txBody>
      </p:sp>
    </p:spTree>
    <p:extLst>
      <p:ext uri="{BB962C8B-B14F-4D97-AF65-F5344CB8AC3E}">
        <p14:creationId xmlns:p14="http://schemas.microsoft.com/office/powerpoint/2010/main" val="2336012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C1C21F-21C9-8846-A3DD-A0F4A752CE3F}"/>
              </a:ext>
            </a:extLst>
          </p:cNvPr>
          <p:cNvSpPr/>
          <p:nvPr/>
        </p:nvSpPr>
        <p:spPr>
          <a:xfrm>
            <a:off x="0" y="-44305"/>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127000" y="1"/>
            <a:ext cx="11353800" cy="1504422"/>
          </a:xfrm>
        </p:spPr>
        <p:txBody>
          <a:bodyPr/>
          <a:lstStyle/>
          <a:p>
            <a:r>
              <a:rPr lang="en-US" b="1" dirty="0">
                <a:solidFill>
                  <a:schemeClr val="bg1"/>
                </a:solidFill>
                <a:latin typeface="+mn-lt"/>
              </a:rPr>
              <a:t>Rise Time Constraint (0.8)</a:t>
            </a:r>
          </a:p>
        </p:txBody>
      </p:sp>
      <p:sp>
        <p:nvSpPr>
          <p:cNvPr id="3" name="Footer Placeholder 2">
            <a:extLst>
              <a:ext uri="{FF2B5EF4-FFF2-40B4-BE49-F238E27FC236}">
                <a16:creationId xmlns:a16="http://schemas.microsoft.com/office/drawing/2014/main" id="{FB5E2EC7-0F91-BF48-A3F6-F5F0A8297E41}"/>
              </a:ext>
            </a:extLst>
          </p:cNvPr>
          <p:cNvSpPr>
            <a:spLocks noGrp="1"/>
          </p:cNvSpPr>
          <p:nvPr>
            <p:ph type="ftr" sz="quarter" idx="11"/>
          </p:nvPr>
        </p:nvSpPr>
        <p:spPr/>
        <p:txBody>
          <a:bodyPr/>
          <a:lstStyle/>
          <a:p>
            <a:r>
              <a:rPr lang="en-US"/>
              <a:t>Furkan Eris</a:t>
            </a:r>
          </a:p>
        </p:txBody>
      </p:sp>
      <p:sp>
        <p:nvSpPr>
          <p:cNvPr id="6" name="Date Placeholder 5">
            <a:extLst>
              <a:ext uri="{FF2B5EF4-FFF2-40B4-BE49-F238E27FC236}">
                <a16:creationId xmlns:a16="http://schemas.microsoft.com/office/drawing/2014/main" id="{DFAB901A-CD56-B64F-9CE5-99D005E8238C}"/>
              </a:ext>
            </a:extLst>
          </p:cNvPr>
          <p:cNvSpPr>
            <a:spLocks noGrp="1"/>
          </p:cNvSpPr>
          <p:nvPr>
            <p:ph type="dt" sz="half" idx="10"/>
          </p:nvPr>
        </p:nvSpPr>
        <p:spPr/>
        <p:txBody>
          <a:bodyPr/>
          <a:lstStyle/>
          <a:p>
            <a:r>
              <a:rPr lang="en-US"/>
              <a:t>ICCAD 2018</a:t>
            </a:r>
            <a:endParaRPr lang="en-US" dirty="0"/>
          </a:p>
        </p:txBody>
      </p:sp>
      <p:sp>
        <p:nvSpPr>
          <p:cNvPr id="7" name="Slide Number Placeholder 6">
            <a:extLst>
              <a:ext uri="{FF2B5EF4-FFF2-40B4-BE49-F238E27FC236}">
                <a16:creationId xmlns:a16="http://schemas.microsoft.com/office/drawing/2014/main" id="{B1D062A1-59E4-DC4A-8F42-390BC6BE248C}"/>
              </a:ext>
            </a:extLst>
          </p:cNvPr>
          <p:cNvSpPr>
            <a:spLocks noGrp="1"/>
          </p:cNvSpPr>
          <p:nvPr>
            <p:ph type="sldNum" sz="quarter" idx="12"/>
          </p:nvPr>
        </p:nvSpPr>
        <p:spPr/>
        <p:txBody>
          <a:bodyPr/>
          <a:lstStyle/>
          <a:p>
            <a:fld id="{6E678249-F36F-6042-9F33-F3DDBCE64B42}" type="slidenum">
              <a:rPr lang="en-US" smtClean="0"/>
              <a:t>41</a:t>
            </a:fld>
            <a:endParaRPr lang="en-US"/>
          </a:p>
        </p:txBody>
      </p:sp>
      <p:pic>
        <p:nvPicPr>
          <p:cNvPr id="8" name="Picture 7">
            <a:extLst>
              <a:ext uri="{FF2B5EF4-FFF2-40B4-BE49-F238E27FC236}">
                <a16:creationId xmlns:a16="http://schemas.microsoft.com/office/drawing/2014/main" id="{4A6B6860-8EED-2644-88BF-031462749C9E}"/>
              </a:ext>
            </a:extLst>
          </p:cNvPr>
          <p:cNvPicPr>
            <a:picLocks noChangeAspect="1"/>
          </p:cNvPicPr>
          <p:nvPr/>
        </p:nvPicPr>
        <p:blipFill>
          <a:blip r:embed="rId2"/>
          <a:stretch>
            <a:fillRect/>
          </a:stretch>
        </p:blipFill>
        <p:spPr>
          <a:xfrm>
            <a:off x="1567873" y="1768873"/>
            <a:ext cx="8836891" cy="3280226"/>
          </a:xfrm>
          <a:prstGeom prst="rect">
            <a:avLst/>
          </a:prstGeom>
        </p:spPr>
      </p:pic>
      <p:sp>
        <p:nvSpPr>
          <p:cNvPr id="9" name="TextBox 8">
            <a:extLst>
              <a:ext uri="{FF2B5EF4-FFF2-40B4-BE49-F238E27FC236}">
                <a16:creationId xmlns:a16="http://schemas.microsoft.com/office/drawing/2014/main" id="{B5B06D69-D34F-DC41-8A21-174B26D2E7A1}"/>
              </a:ext>
            </a:extLst>
          </p:cNvPr>
          <p:cNvSpPr txBox="1"/>
          <p:nvPr/>
        </p:nvSpPr>
        <p:spPr>
          <a:xfrm>
            <a:off x="210286" y="5195455"/>
            <a:ext cx="11143514" cy="1200329"/>
          </a:xfrm>
          <a:prstGeom prst="rect">
            <a:avLst/>
          </a:prstGeom>
          <a:noFill/>
        </p:spPr>
        <p:txBody>
          <a:bodyPr wrap="square" rtlCol="0">
            <a:spAutoFit/>
          </a:bodyPr>
          <a:lstStyle/>
          <a:p>
            <a:r>
              <a:rPr lang="en-US" dirty="0"/>
              <a:t>Relaxing rise time restrictions allows links to have longer lengths. This increases the performance of networks that require longer links such as Global-Butterfly and Global-</a:t>
            </a:r>
            <a:r>
              <a:rPr lang="en-US" dirty="0" err="1"/>
              <a:t>Butterdonut</a:t>
            </a:r>
            <a:r>
              <a:rPr lang="en-US" dirty="0"/>
              <a:t>. </a:t>
            </a:r>
          </a:p>
          <a:p>
            <a:endParaRPr lang="en-US" dirty="0"/>
          </a:p>
          <a:p>
            <a:r>
              <a:rPr lang="en-US" dirty="0"/>
              <a:t>We observe up to 50% performance boost in Global-</a:t>
            </a:r>
            <a:r>
              <a:rPr lang="en-US" dirty="0" err="1"/>
              <a:t>Butterdonut</a:t>
            </a:r>
            <a:r>
              <a:rPr lang="en-US" dirty="0"/>
              <a:t> while running </a:t>
            </a:r>
            <a:r>
              <a:rPr lang="en-US" dirty="0" err="1"/>
              <a:t>blackscholes</a:t>
            </a:r>
            <a:r>
              <a:rPr lang="en-US" dirty="0"/>
              <a:t>.</a:t>
            </a:r>
          </a:p>
        </p:txBody>
      </p:sp>
    </p:spTree>
    <p:extLst>
      <p:ext uri="{BB962C8B-B14F-4D97-AF65-F5344CB8AC3E}">
        <p14:creationId xmlns:p14="http://schemas.microsoft.com/office/powerpoint/2010/main" val="2280050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C1C21F-21C9-8846-A3DD-A0F4A752CE3F}"/>
              </a:ext>
            </a:extLst>
          </p:cNvPr>
          <p:cNvSpPr/>
          <p:nvPr/>
        </p:nvSpPr>
        <p:spPr>
          <a:xfrm>
            <a:off x="0" y="0"/>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242455" y="111582"/>
            <a:ext cx="10515600" cy="1325563"/>
          </a:xfrm>
        </p:spPr>
        <p:txBody>
          <a:bodyPr/>
          <a:lstStyle/>
          <a:p>
            <a:r>
              <a:rPr lang="en-US" b="1" dirty="0">
                <a:solidFill>
                  <a:schemeClr val="bg1"/>
                </a:solidFill>
                <a:latin typeface="+mn-lt"/>
              </a:rPr>
              <a:t>Low-Cost Bound</a:t>
            </a:r>
          </a:p>
        </p:txBody>
      </p:sp>
      <p:sp>
        <p:nvSpPr>
          <p:cNvPr id="6" name="Content Placeholder 5"/>
          <p:cNvSpPr>
            <a:spLocks noGrp="1"/>
          </p:cNvSpPr>
          <p:nvPr>
            <p:ph sz="half" idx="2"/>
          </p:nvPr>
        </p:nvSpPr>
        <p:spPr>
          <a:xfrm>
            <a:off x="7484806" y="1688345"/>
            <a:ext cx="4623816" cy="4934128"/>
          </a:xfrm>
        </p:spPr>
        <p:txBody>
          <a:bodyPr>
            <a:normAutofit/>
          </a:bodyPr>
          <a:lstStyle/>
          <a:p>
            <a:pPr marL="0" indent="0">
              <a:buNone/>
            </a:pPr>
            <a:r>
              <a:rPr lang="en-US" sz="2000" dirty="0"/>
              <a:t>This figure shows the maximum achievable performance for various networks within the cost budget of a 2D system. </a:t>
            </a:r>
          </a:p>
          <a:p>
            <a:r>
              <a:rPr lang="en-US" sz="2000" dirty="0"/>
              <a:t>Unified-Mesh is not possible at the cost budget.</a:t>
            </a:r>
          </a:p>
          <a:p>
            <a:r>
              <a:rPr lang="en-US" sz="2000" dirty="0"/>
              <a:t>Global-Mesh networks perform best at a tight cost budget.</a:t>
            </a:r>
          </a:p>
          <a:p>
            <a:r>
              <a:rPr lang="en-US" sz="2000" dirty="0"/>
              <a:t>”Gas station” links are not possible at a low cost budget.</a:t>
            </a:r>
          </a:p>
          <a:p>
            <a:r>
              <a:rPr lang="en-US" sz="2000" dirty="0"/>
              <a:t>Unified-</a:t>
            </a:r>
            <a:r>
              <a:rPr lang="en-US" sz="2000" dirty="0" err="1"/>
              <a:t>Cmesh</a:t>
            </a:r>
            <a:r>
              <a:rPr lang="en-US" sz="2000" dirty="0"/>
              <a:t> shows low performance due at a tight cost budget. </a:t>
            </a:r>
          </a:p>
          <a:p>
            <a:r>
              <a:rPr lang="en-US" sz="2000" dirty="0"/>
              <a:t>Global-</a:t>
            </a:r>
            <a:r>
              <a:rPr lang="en-US" sz="2000" dirty="0" err="1"/>
              <a:t>Butterdonut</a:t>
            </a:r>
            <a:r>
              <a:rPr lang="en-US" sz="2000" dirty="0"/>
              <a:t> suffers in performance due to not being able to utilize “gas station” links.</a:t>
            </a:r>
          </a:p>
        </p:txBody>
      </p:sp>
      <p:pic>
        <p:nvPicPr>
          <p:cNvPr id="10" name="Content Placeholder 5">
            <a:extLst>
              <a:ext uri="{FF2B5EF4-FFF2-40B4-BE49-F238E27FC236}">
                <a16:creationId xmlns:a16="http://schemas.microsoft.com/office/drawing/2014/main" id="{A7DFBB7D-4278-B541-8E11-19EE99197C2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5195" y="1931659"/>
            <a:ext cx="7349610" cy="3991801"/>
          </a:xfrm>
          <a:prstGeom prst="rect">
            <a:avLst/>
          </a:prstGeom>
        </p:spPr>
      </p:pic>
      <p:sp>
        <p:nvSpPr>
          <p:cNvPr id="3" name="Footer Placeholder 2">
            <a:extLst>
              <a:ext uri="{FF2B5EF4-FFF2-40B4-BE49-F238E27FC236}">
                <a16:creationId xmlns:a16="http://schemas.microsoft.com/office/drawing/2014/main" id="{5A1880EB-9E48-584B-AAB8-E7DBBC45B61A}"/>
              </a:ext>
            </a:extLst>
          </p:cNvPr>
          <p:cNvSpPr>
            <a:spLocks noGrp="1"/>
          </p:cNvSpPr>
          <p:nvPr>
            <p:ph type="ftr" sz="quarter" idx="11"/>
          </p:nvPr>
        </p:nvSpPr>
        <p:spPr/>
        <p:txBody>
          <a:bodyPr/>
          <a:lstStyle/>
          <a:p>
            <a:r>
              <a:rPr lang="en-US"/>
              <a:t>Furkan Eris</a:t>
            </a:r>
          </a:p>
        </p:txBody>
      </p:sp>
      <p:sp>
        <p:nvSpPr>
          <p:cNvPr id="7" name="Date Placeholder 6">
            <a:extLst>
              <a:ext uri="{FF2B5EF4-FFF2-40B4-BE49-F238E27FC236}">
                <a16:creationId xmlns:a16="http://schemas.microsoft.com/office/drawing/2014/main" id="{19885A6F-8F73-2943-948D-A1B9ED50C80B}"/>
              </a:ext>
            </a:extLst>
          </p:cNvPr>
          <p:cNvSpPr>
            <a:spLocks noGrp="1"/>
          </p:cNvSpPr>
          <p:nvPr>
            <p:ph type="dt" sz="half" idx="10"/>
          </p:nvPr>
        </p:nvSpPr>
        <p:spPr/>
        <p:txBody>
          <a:bodyPr/>
          <a:lstStyle/>
          <a:p>
            <a:r>
              <a:rPr lang="en-US"/>
              <a:t>ICCAD 2018</a:t>
            </a:r>
            <a:endParaRPr lang="en-US" dirty="0"/>
          </a:p>
        </p:txBody>
      </p:sp>
      <p:sp>
        <p:nvSpPr>
          <p:cNvPr id="8" name="Slide Number Placeholder 7">
            <a:extLst>
              <a:ext uri="{FF2B5EF4-FFF2-40B4-BE49-F238E27FC236}">
                <a16:creationId xmlns:a16="http://schemas.microsoft.com/office/drawing/2014/main" id="{1792EA99-02F2-0C49-98C9-A6358EA8A64A}"/>
              </a:ext>
            </a:extLst>
          </p:cNvPr>
          <p:cNvSpPr>
            <a:spLocks noGrp="1"/>
          </p:cNvSpPr>
          <p:nvPr>
            <p:ph type="sldNum" sz="quarter" idx="12"/>
          </p:nvPr>
        </p:nvSpPr>
        <p:spPr/>
        <p:txBody>
          <a:bodyPr/>
          <a:lstStyle/>
          <a:p>
            <a:fld id="{6E678249-F36F-6042-9F33-F3DDBCE64B42}" type="slidenum">
              <a:rPr lang="en-US" smtClean="0"/>
              <a:t>42</a:t>
            </a:fld>
            <a:endParaRPr lang="en-US"/>
          </a:p>
        </p:txBody>
      </p:sp>
    </p:spTree>
    <p:extLst>
      <p:ext uri="{BB962C8B-B14F-4D97-AF65-F5344CB8AC3E}">
        <p14:creationId xmlns:p14="http://schemas.microsoft.com/office/powerpoint/2010/main" val="3466357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C1C21F-21C9-8846-A3DD-A0F4A752CE3F}"/>
              </a:ext>
            </a:extLst>
          </p:cNvPr>
          <p:cNvSpPr/>
          <p:nvPr/>
        </p:nvSpPr>
        <p:spPr>
          <a:xfrm>
            <a:off x="0" y="-44305"/>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294860" y="86339"/>
            <a:ext cx="10515600" cy="1325563"/>
          </a:xfrm>
        </p:spPr>
        <p:txBody>
          <a:bodyPr/>
          <a:lstStyle/>
          <a:p>
            <a:r>
              <a:rPr lang="en-US" b="1" dirty="0">
                <a:solidFill>
                  <a:schemeClr val="bg1"/>
                </a:solidFill>
                <a:latin typeface="+mn-lt"/>
              </a:rPr>
              <a:t>Low-Cost Bound (2)</a:t>
            </a:r>
          </a:p>
        </p:txBody>
      </p:sp>
      <p:sp>
        <p:nvSpPr>
          <p:cNvPr id="3" name="Footer Placeholder 2">
            <a:extLst>
              <a:ext uri="{FF2B5EF4-FFF2-40B4-BE49-F238E27FC236}">
                <a16:creationId xmlns:a16="http://schemas.microsoft.com/office/drawing/2014/main" id="{5A1880EB-9E48-584B-AAB8-E7DBBC45B61A}"/>
              </a:ext>
            </a:extLst>
          </p:cNvPr>
          <p:cNvSpPr>
            <a:spLocks noGrp="1"/>
          </p:cNvSpPr>
          <p:nvPr>
            <p:ph type="ftr" sz="quarter" idx="11"/>
          </p:nvPr>
        </p:nvSpPr>
        <p:spPr/>
        <p:txBody>
          <a:bodyPr/>
          <a:lstStyle/>
          <a:p>
            <a:r>
              <a:rPr lang="en-US"/>
              <a:t>Furkan Eris</a:t>
            </a:r>
          </a:p>
        </p:txBody>
      </p:sp>
      <p:sp>
        <p:nvSpPr>
          <p:cNvPr id="7" name="Date Placeholder 6">
            <a:extLst>
              <a:ext uri="{FF2B5EF4-FFF2-40B4-BE49-F238E27FC236}">
                <a16:creationId xmlns:a16="http://schemas.microsoft.com/office/drawing/2014/main" id="{19885A6F-8F73-2943-948D-A1B9ED50C80B}"/>
              </a:ext>
            </a:extLst>
          </p:cNvPr>
          <p:cNvSpPr>
            <a:spLocks noGrp="1"/>
          </p:cNvSpPr>
          <p:nvPr>
            <p:ph type="dt" sz="half" idx="10"/>
          </p:nvPr>
        </p:nvSpPr>
        <p:spPr/>
        <p:txBody>
          <a:bodyPr/>
          <a:lstStyle/>
          <a:p>
            <a:r>
              <a:rPr lang="en-US"/>
              <a:t>ICCAD 2018</a:t>
            </a:r>
            <a:endParaRPr lang="en-US" dirty="0"/>
          </a:p>
        </p:txBody>
      </p:sp>
      <p:sp>
        <p:nvSpPr>
          <p:cNvPr id="8" name="Slide Number Placeholder 7">
            <a:extLst>
              <a:ext uri="{FF2B5EF4-FFF2-40B4-BE49-F238E27FC236}">
                <a16:creationId xmlns:a16="http://schemas.microsoft.com/office/drawing/2014/main" id="{1792EA99-02F2-0C49-98C9-A6358EA8A64A}"/>
              </a:ext>
            </a:extLst>
          </p:cNvPr>
          <p:cNvSpPr>
            <a:spLocks noGrp="1"/>
          </p:cNvSpPr>
          <p:nvPr>
            <p:ph type="sldNum" sz="quarter" idx="12"/>
          </p:nvPr>
        </p:nvSpPr>
        <p:spPr/>
        <p:txBody>
          <a:bodyPr/>
          <a:lstStyle/>
          <a:p>
            <a:fld id="{6E678249-F36F-6042-9F33-F3DDBCE64B42}" type="slidenum">
              <a:rPr lang="en-US" smtClean="0"/>
              <a:t>43</a:t>
            </a:fld>
            <a:endParaRPr lang="en-US"/>
          </a:p>
        </p:txBody>
      </p:sp>
      <p:sp>
        <p:nvSpPr>
          <p:cNvPr id="9" name="Content Placeholder 8">
            <a:extLst>
              <a:ext uri="{FF2B5EF4-FFF2-40B4-BE49-F238E27FC236}">
                <a16:creationId xmlns:a16="http://schemas.microsoft.com/office/drawing/2014/main" id="{A3501515-D607-1C49-8129-89406170B685}"/>
              </a:ext>
            </a:extLst>
          </p:cNvPr>
          <p:cNvSpPr>
            <a:spLocks noGrp="1"/>
          </p:cNvSpPr>
          <p:nvPr>
            <p:ph sz="half" idx="2"/>
          </p:nvPr>
        </p:nvSpPr>
        <p:spPr>
          <a:xfrm>
            <a:off x="185531" y="5539409"/>
            <a:ext cx="11618542" cy="944518"/>
          </a:xfrm>
        </p:spPr>
        <p:txBody>
          <a:bodyPr>
            <a:normAutofit/>
          </a:bodyPr>
          <a:lstStyle/>
          <a:p>
            <a:r>
              <a:rPr lang="en-US" sz="2000" dirty="0"/>
              <a:t>Global-Mesh networks on average give the best performance. </a:t>
            </a:r>
          </a:p>
          <a:p>
            <a:r>
              <a:rPr lang="en-US" sz="2000" dirty="0"/>
              <a:t>Unified-</a:t>
            </a:r>
            <a:r>
              <a:rPr lang="en-US" sz="2000" dirty="0" err="1"/>
              <a:t>Cmesh</a:t>
            </a:r>
            <a:r>
              <a:rPr lang="en-US" sz="2000" dirty="0"/>
              <a:t> suffers the most from the cost budget.</a:t>
            </a:r>
          </a:p>
        </p:txBody>
      </p:sp>
      <p:pic>
        <p:nvPicPr>
          <p:cNvPr id="14" name="Content Placeholder 13">
            <a:extLst>
              <a:ext uri="{FF2B5EF4-FFF2-40B4-BE49-F238E27FC236}">
                <a16:creationId xmlns:a16="http://schemas.microsoft.com/office/drawing/2014/main" id="{8ED60345-5568-DB41-8F81-428F4C2AB43F}"/>
              </a:ext>
            </a:extLst>
          </p:cNvPr>
          <p:cNvPicPr>
            <a:picLocks noGrp="1" noChangeAspect="1"/>
          </p:cNvPicPr>
          <p:nvPr>
            <p:ph sz="half" idx="1"/>
          </p:nvPr>
        </p:nvPicPr>
        <p:blipFill>
          <a:blip r:embed="rId2"/>
          <a:stretch>
            <a:fillRect/>
          </a:stretch>
        </p:blipFill>
        <p:spPr>
          <a:xfrm>
            <a:off x="691552" y="1504423"/>
            <a:ext cx="10437290" cy="3757425"/>
          </a:xfrm>
        </p:spPr>
      </p:pic>
    </p:spTree>
    <p:extLst>
      <p:ext uri="{BB962C8B-B14F-4D97-AF65-F5344CB8AC3E}">
        <p14:creationId xmlns:p14="http://schemas.microsoft.com/office/powerpoint/2010/main" val="775205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C1C21F-21C9-8846-A3DD-A0F4A752CE3F}"/>
              </a:ext>
            </a:extLst>
          </p:cNvPr>
          <p:cNvSpPr/>
          <p:nvPr/>
        </p:nvSpPr>
        <p:spPr>
          <a:xfrm>
            <a:off x="0" y="-44305"/>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127000" y="1"/>
            <a:ext cx="11353800" cy="1504422"/>
          </a:xfrm>
        </p:spPr>
        <p:txBody>
          <a:bodyPr/>
          <a:lstStyle/>
          <a:p>
            <a:r>
              <a:rPr lang="en-US" b="1" dirty="0">
                <a:solidFill>
                  <a:schemeClr val="bg1"/>
                </a:solidFill>
                <a:latin typeface="+mn-lt"/>
              </a:rPr>
              <a:t>Flawed Top-Down Logic</a:t>
            </a:r>
          </a:p>
        </p:txBody>
      </p:sp>
      <p:sp>
        <p:nvSpPr>
          <p:cNvPr id="6" name="Footer Placeholder 5">
            <a:extLst>
              <a:ext uri="{FF2B5EF4-FFF2-40B4-BE49-F238E27FC236}">
                <a16:creationId xmlns:a16="http://schemas.microsoft.com/office/drawing/2014/main" id="{4C91581C-E428-584A-96AC-5FC2E14513B4}"/>
              </a:ext>
            </a:extLst>
          </p:cNvPr>
          <p:cNvSpPr>
            <a:spLocks noGrp="1"/>
          </p:cNvSpPr>
          <p:nvPr>
            <p:ph type="ftr" sz="quarter" idx="11"/>
          </p:nvPr>
        </p:nvSpPr>
        <p:spPr/>
        <p:txBody>
          <a:bodyPr/>
          <a:lstStyle/>
          <a:p>
            <a:r>
              <a:rPr lang="en-US" dirty="0"/>
              <a:t>BU-UCSD</a:t>
            </a:r>
          </a:p>
        </p:txBody>
      </p:sp>
      <p:sp>
        <p:nvSpPr>
          <p:cNvPr id="7" name="Date Placeholder 6">
            <a:extLst>
              <a:ext uri="{FF2B5EF4-FFF2-40B4-BE49-F238E27FC236}">
                <a16:creationId xmlns:a16="http://schemas.microsoft.com/office/drawing/2014/main" id="{E3F8A602-11BC-8C42-933A-82F39078D6B6}"/>
              </a:ext>
            </a:extLst>
          </p:cNvPr>
          <p:cNvSpPr>
            <a:spLocks noGrp="1"/>
          </p:cNvSpPr>
          <p:nvPr>
            <p:ph type="dt" sz="half" idx="10"/>
          </p:nvPr>
        </p:nvSpPr>
        <p:spPr/>
        <p:txBody>
          <a:bodyPr/>
          <a:lstStyle/>
          <a:p>
            <a:r>
              <a:rPr lang="en-US"/>
              <a:t>ICCAD 2018</a:t>
            </a:r>
            <a:endParaRPr lang="en-US" dirty="0"/>
          </a:p>
        </p:txBody>
      </p:sp>
      <p:sp>
        <p:nvSpPr>
          <p:cNvPr id="8" name="Slide Number Placeholder 7">
            <a:extLst>
              <a:ext uri="{FF2B5EF4-FFF2-40B4-BE49-F238E27FC236}">
                <a16:creationId xmlns:a16="http://schemas.microsoft.com/office/drawing/2014/main" id="{D100CF77-7FE6-0D4B-BE8A-0141842A5BEA}"/>
              </a:ext>
            </a:extLst>
          </p:cNvPr>
          <p:cNvSpPr>
            <a:spLocks noGrp="1"/>
          </p:cNvSpPr>
          <p:nvPr>
            <p:ph type="sldNum" sz="quarter" idx="12"/>
          </p:nvPr>
        </p:nvSpPr>
        <p:spPr/>
        <p:txBody>
          <a:bodyPr/>
          <a:lstStyle/>
          <a:p>
            <a:fld id="{6E678249-F36F-6042-9F33-F3DDBCE64B42}" type="slidenum">
              <a:rPr lang="en-US" smtClean="0"/>
              <a:t>5</a:t>
            </a:fld>
            <a:endParaRPr lang="en-US"/>
          </a:p>
        </p:txBody>
      </p:sp>
      <p:sp>
        <p:nvSpPr>
          <p:cNvPr id="4" name="Bevel 3">
            <a:extLst>
              <a:ext uri="{FF2B5EF4-FFF2-40B4-BE49-F238E27FC236}">
                <a16:creationId xmlns:a16="http://schemas.microsoft.com/office/drawing/2014/main" id="{D080CE5C-2EC7-824A-9306-264EB45F4ED5}"/>
              </a:ext>
            </a:extLst>
          </p:cNvPr>
          <p:cNvSpPr/>
          <p:nvPr/>
        </p:nvSpPr>
        <p:spPr>
          <a:xfrm>
            <a:off x="742014" y="1719609"/>
            <a:ext cx="2608288" cy="157396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evel 8">
            <a:extLst>
              <a:ext uri="{FF2B5EF4-FFF2-40B4-BE49-F238E27FC236}">
                <a16:creationId xmlns:a16="http://schemas.microsoft.com/office/drawing/2014/main" id="{11A598D0-73E7-D149-B037-1885E380A58A}"/>
              </a:ext>
            </a:extLst>
          </p:cNvPr>
          <p:cNvSpPr/>
          <p:nvPr/>
        </p:nvSpPr>
        <p:spPr>
          <a:xfrm>
            <a:off x="4624466" y="1719609"/>
            <a:ext cx="2608288" cy="157396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Bevel 9">
            <a:extLst>
              <a:ext uri="{FF2B5EF4-FFF2-40B4-BE49-F238E27FC236}">
                <a16:creationId xmlns:a16="http://schemas.microsoft.com/office/drawing/2014/main" id="{9C30E7B5-D8D7-A04A-88B5-52EEBAB0F421}"/>
              </a:ext>
            </a:extLst>
          </p:cNvPr>
          <p:cNvSpPr/>
          <p:nvPr/>
        </p:nvSpPr>
        <p:spPr>
          <a:xfrm>
            <a:off x="8506918" y="1719609"/>
            <a:ext cx="2608288" cy="157396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928BEB8-23DC-E340-9F94-5C3C93B8B71B}"/>
              </a:ext>
            </a:extLst>
          </p:cNvPr>
          <p:cNvSpPr txBox="1"/>
          <p:nvPr/>
        </p:nvSpPr>
        <p:spPr>
          <a:xfrm>
            <a:off x="1341620" y="2043711"/>
            <a:ext cx="2008682" cy="1077218"/>
          </a:xfrm>
          <a:prstGeom prst="rect">
            <a:avLst/>
          </a:prstGeom>
          <a:noFill/>
        </p:spPr>
        <p:txBody>
          <a:bodyPr wrap="square" rtlCol="0">
            <a:spAutoFit/>
          </a:bodyPr>
          <a:lstStyle/>
          <a:p>
            <a:r>
              <a:rPr lang="en-US" sz="3200" dirty="0">
                <a:solidFill>
                  <a:schemeClr val="bg1"/>
                </a:solidFill>
              </a:rPr>
              <a:t>Logical Layer</a:t>
            </a:r>
          </a:p>
        </p:txBody>
      </p:sp>
      <p:sp>
        <p:nvSpPr>
          <p:cNvPr id="12" name="TextBox 11">
            <a:extLst>
              <a:ext uri="{FF2B5EF4-FFF2-40B4-BE49-F238E27FC236}">
                <a16:creationId xmlns:a16="http://schemas.microsoft.com/office/drawing/2014/main" id="{5D935D3A-A286-4847-A6A8-788D90988A5A}"/>
              </a:ext>
            </a:extLst>
          </p:cNvPr>
          <p:cNvSpPr txBox="1"/>
          <p:nvPr/>
        </p:nvSpPr>
        <p:spPr>
          <a:xfrm>
            <a:off x="5234065" y="1959969"/>
            <a:ext cx="2008682" cy="1077218"/>
          </a:xfrm>
          <a:prstGeom prst="rect">
            <a:avLst/>
          </a:prstGeom>
          <a:noFill/>
        </p:spPr>
        <p:txBody>
          <a:bodyPr wrap="square" rtlCol="0">
            <a:spAutoFit/>
          </a:bodyPr>
          <a:lstStyle/>
          <a:p>
            <a:r>
              <a:rPr lang="en-US" sz="3200" dirty="0">
                <a:solidFill>
                  <a:schemeClr val="bg1"/>
                </a:solidFill>
              </a:rPr>
              <a:t>Physical Layer</a:t>
            </a:r>
          </a:p>
        </p:txBody>
      </p:sp>
      <p:sp>
        <p:nvSpPr>
          <p:cNvPr id="13" name="TextBox 12">
            <a:extLst>
              <a:ext uri="{FF2B5EF4-FFF2-40B4-BE49-F238E27FC236}">
                <a16:creationId xmlns:a16="http://schemas.microsoft.com/office/drawing/2014/main" id="{799DCFCD-ACDA-864F-8EE1-9E2749449540}"/>
              </a:ext>
            </a:extLst>
          </p:cNvPr>
          <p:cNvSpPr txBox="1"/>
          <p:nvPr/>
        </p:nvSpPr>
        <p:spPr>
          <a:xfrm>
            <a:off x="9241436" y="1967983"/>
            <a:ext cx="2008682" cy="1077218"/>
          </a:xfrm>
          <a:prstGeom prst="rect">
            <a:avLst/>
          </a:prstGeom>
          <a:noFill/>
        </p:spPr>
        <p:txBody>
          <a:bodyPr wrap="square" rtlCol="0">
            <a:spAutoFit/>
          </a:bodyPr>
          <a:lstStyle/>
          <a:p>
            <a:r>
              <a:rPr lang="en-US" sz="3200" dirty="0">
                <a:solidFill>
                  <a:schemeClr val="bg1"/>
                </a:solidFill>
              </a:rPr>
              <a:t>Circuit Layer</a:t>
            </a:r>
          </a:p>
        </p:txBody>
      </p:sp>
      <p:sp>
        <p:nvSpPr>
          <p:cNvPr id="14" name="TextBox 13">
            <a:extLst>
              <a:ext uri="{FF2B5EF4-FFF2-40B4-BE49-F238E27FC236}">
                <a16:creationId xmlns:a16="http://schemas.microsoft.com/office/drawing/2014/main" id="{548FCED4-CDD4-BA4E-ADEA-B219FBC43A92}"/>
              </a:ext>
            </a:extLst>
          </p:cNvPr>
          <p:cNvSpPr txBox="1"/>
          <p:nvPr/>
        </p:nvSpPr>
        <p:spPr>
          <a:xfrm>
            <a:off x="742014" y="4003556"/>
            <a:ext cx="2839386" cy="1200329"/>
          </a:xfrm>
          <a:prstGeom prst="rect">
            <a:avLst/>
          </a:prstGeom>
          <a:noFill/>
        </p:spPr>
        <p:txBody>
          <a:bodyPr wrap="square" rtlCol="0">
            <a:spAutoFit/>
          </a:bodyPr>
          <a:lstStyle/>
          <a:p>
            <a:r>
              <a:rPr lang="en-US" sz="2400" dirty="0"/>
              <a:t>Design for high IPC =&gt; High-radix low-diameter networks.</a:t>
            </a:r>
          </a:p>
        </p:txBody>
      </p:sp>
      <p:sp>
        <p:nvSpPr>
          <p:cNvPr id="15" name="TextBox 14">
            <a:extLst>
              <a:ext uri="{FF2B5EF4-FFF2-40B4-BE49-F238E27FC236}">
                <a16:creationId xmlns:a16="http://schemas.microsoft.com/office/drawing/2014/main" id="{494030DC-31E5-A745-85DA-BC0E56B423D1}"/>
              </a:ext>
            </a:extLst>
          </p:cNvPr>
          <p:cNvSpPr txBox="1"/>
          <p:nvPr/>
        </p:nvSpPr>
        <p:spPr>
          <a:xfrm>
            <a:off x="4624466" y="4004944"/>
            <a:ext cx="3210962" cy="1200329"/>
          </a:xfrm>
          <a:prstGeom prst="rect">
            <a:avLst/>
          </a:prstGeom>
          <a:noFill/>
        </p:spPr>
        <p:txBody>
          <a:bodyPr wrap="square" rtlCol="0">
            <a:spAutoFit/>
          </a:bodyPr>
          <a:lstStyle/>
          <a:p>
            <a:r>
              <a:rPr lang="en-US" sz="2400" dirty="0"/>
              <a:t>Long wires =&gt;</a:t>
            </a:r>
          </a:p>
          <a:p>
            <a:r>
              <a:rPr lang="en-US" sz="2400" dirty="0"/>
              <a:t>High Latency, high power.</a:t>
            </a:r>
          </a:p>
        </p:txBody>
      </p:sp>
      <p:sp>
        <p:nvSpPr>
          <p:cNvPr id="16" name="TextBox 15">
            <a:extLst>
              <a:ext uri="{FF2B5EF4-FFF2-40B4-BE49-F238E27FC236}">
                <a16:creationId xmlns:a16="http://schemas.microsoft.com/office/drawing/2014/main" id="{D0BB9F77-CDA4-3C4C-A67E-554E1A3EFE76}"/>
              </a:ext>
            </a:extLst>
          </p:cNvPr>
          <p:cNvSpPr txBox="1"/>
          <p:nvPr/>
        </p:nvSpPr>
        <p:spPr>
          <a:xfrm>
            <a:off x="8610600" y="4003556"/>
            <a:ext cx="2973882" cy="1200329"/>
          </a:xfrm>
          <a:prstGeom prst="rect">
            <a:avLst/>
          </a:prstGeom>
          <a:noFill/>
        </p:spPr>
        <p:txBody>
          <a:bodyPr wrap="square" rtlCol="0">
            <a:spAutoFit/>
          </a:bodyPr>
          <a:lstStyle/>
          <a:p>
            <a:r>
              <a:rPr lang="en-US" sz="2400" dirty="0"/>
              <a:t>Repeaters =&gt; Expensive active interposer technology.</a:t>
            </a:r>
          </a:p>
        </p:txBody>
      </p:sp>
      <p:cxnSp>
        <p:nvCxnSpPr>
          <p:cNvPr id="18" name="Straight Arrow Connector 17">
            <a:extLst>
              <a:ext uri="{FF2B5EF4-FFF2-40B4-BE49-F238E27FC236}">
                <a16:creationId xmlns:a16="http://schemas.microsoft.com/office/drawing/2014/main" id="{2BE283F5-ABAA-494A-AA86-F62F4E6C1394}"/>
              </a:ext>
            </a:extLst>
          </p:cNvPr>
          <p:cNvCxnSpPr/>
          <p:nvPr/>
        </p:nvCxnSpPr>
        <p:spPr>
          <a:xfrm>
            <a:off x="3595992" y="2600185"/>
            <a:ext cx="73576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27FF88F-AE67-FB49-921C-CA4DCA6B1B6E}"/>
              </a:ext>
            </a:extLst>
          </p:cNvPr>
          <p:cNvCxnSpPr/>
          <p:nvPr/>
        </p:nvCxnSpPr>
        <p:spPr>
          <a:xfrm>
            <a:off x="7417633" y="4603720"/>
            <a:ext cx="73576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8F29D05-25B7-9D4A-8A35-F6CF684F4826}"/>
              </a:ext>
            </a:extLst>
          </p:cNvPr>
          <p:cNvCxnSpPr/>
          <p:nvPr/>
        </p:nvCxnSpPr>
        <p:spPr>
          <a:xfrm>
            <a:off x="3581400" y="4603720"/>
            <a:ext cx="73576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A7CB359-8F46-C94E-B07C-07EE7DBAF33E}"/>
              </a:ext>
            </a:extLst>
          </p:cNvPr>
          <p:cNvCxnSpPr/>
          <p:nvPr/>
        </p:nvCxnSpPr>
        <p:spPr>
          <a:xfrm>
            <a:off x="7467544" y="2600185"/>
            <a:ext cx="73576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354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C1C21F-21C9-8846-A3DD-A0F4A752CE3F}"/>
              </a:ext>
            </a:extLst>
          </p:cNvPr>
          <p:cNvSpPr/>
          <p:nvPr/>
        </p:nvSpPr>
        <p:spPr>
          <a:xfrm>
            <a:off x="0" y="-44305"/>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127000" y="1"/>
            <a:ext cx="11353800" cy="1504422"/>
          </a:xfrm>
        </p:spPr>
        <p:txBody>
          <a:bodyPr/>
          <a:lstStyle/>
          <a:p>
            <a:r>
              <a:rPr lang="en-US" b="1" dirty="0">
                <a:solidFill>
                  <a:schemeClr val="bg1"/>
                </a:solidFill>
                <a:latin typeface="+mn-lt"/>
              </a:rPr>
              <a:t>Flawed Bottom-Up Logic</a:t>
            </a:r>
          </a:p>
        </p:txBody>
      </p:sp>
      <p:sp>
        <p:nvSpPr>
          <p:cNvPr id="6" name="Footer Placeholder 5">
            <a:extLst>
              <a:ext uri="{FF2B5EF4-FFF2-40B4-BE49-F238E27FC236}">
                <a16:creationId xmlns:a16="http://schemas.microsoft.com/office/drawing/2014/main" id="{4C91581C-E428-584A-96AC-5FC2E14513B4}"/>
              </a:ext>
            </a:extLst>
          </p:cNvPr>
          <p:cNvSpPr>
            <a:spLocks noGrp="1"/>
          </p:cNvSpPr>
          <p:nvPr>
            <p:ph type="ftr" sz="quarter" idx="11"/>
          </p:nvPr>
        </p:nvSpPr>
        <p:spPr/>
        <p:txBody>
          <a:bodyPr/>
          <a:lstStyle/>
          <a:p>
            <a:r>
              <a:rPr lang="en-US" dirty="0"/>
              <a:t>BU-UCSD</a:t>
            </a:r>
          </a:p>
        </p:txBody>
      </p:sp>
      <p:sp>
        <p:nvSpPr>
          <p:cNvPr id="7" name="Date Placeholder 6">
            <a:extLst>
              <a:ext uri="{FF2B5EF4-FFF2-40B4-BE49-F238E27FC236}">
                <a16:creationId xmlns:a16="http://schemas.microsoft.com/office/drawing/2014/main" id="{E3F8A602-11BC-8C42-933A-82F39078D6B6}"/>
              </a:ext>
            </a:extLst>
          </p:cNvPr>
          <p:cNvSpPr>
            <a:spLocks noGrp="1"/>
          </p:cNvSpPr>
          <p:nvPr>
            <p:ph type="dt" sz="half" idx="10"/>
          </p:nvPr>
        </p:nvSpPr>
        <p:spPr/>
        <p:txBody>
          <a:bodyPr/>
          <a:lstStyle/>
          <a:p>
            <a:r>
              <a:rPr lang="en-US"/>
              <a:t>ICCAD 2018</a:t>
            </a:r>
            <a:endParaRPr lang="en-US" dirty="0"/>
          </a:p>
        </p:txBody>
      </p:sp>
      <p:sp>
        <p:nvSpPr>
          <p:cNvPr id="8" name="Slide Number Placeholder 7">
            <a:extLst>
              <a:ext uri="{FF2B5EF4-FFF2-40B4-BE49-F238E27FC236}">
                <a16:creationId xmlns:a16="http://schemas.microsoft.com/office/drawing/2014/main" id="{D100CF77-7FE6-0D4B-BE8A-0141842A5BEA}"/>
              </a:ext>
            </a:extLst>
          </p:cNvPr>
          <p:cNvSpPr>
            <a:spLocks noGrp="1"/>
          </p:cNvSpPr>
          <p:nvPr>
            <p:ph type="sldNum" sz="quarter" idx="12"/>
          </p:nvPr>
        </p:nvSpPr>
        <p:spPr/>
        <p:txBody>
          <a:bodyPr/>
          <a:lstStyle/>
          <a:p>
            <a:fld id="{6E678249-F36F-6042-9F33-F3DDBCE64B42}" type="slidenum">
              <a:rPr lang="en-US" smtClean="0"/>
              <a:t>6</a:t>
            </a:fld>
            <a:endParaRPr lang="en-US" dirty="0"/>
          </a:p>
        </p:txBody>
      </p:sp>
      <p:sp>
        <p:nvSpPr>
          <p:cNvPr id="4" name="Bevel 3">
            <a:extLst>
              <a:ext uri="{FF2B5EF4-FFF2-40B4-BE49-F238E27FC236}">
                <a16:creationId xmlns:a16="http://schemas.microsoft.com/office/drawing/2014/main" id="{D080CE5C-2EC7-824A-9306-264EB45F4ED5}"/>
              </a:ext>
            </a:extLst>
          </p:cNvPr>
          <p:cNvSpPr/>
          <p:nvPr/>
        </p:nvSpPr>
        <p:spPr>
          <a:xfrm>
            <a:off x="742014" y="1719609"/>
            <a:ext cx="2608288" cy="157396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evel 8">
            <a:extLst>
              <a:ext uri="{FF2B5EF4-FFF2-40B4-BE49-F238E27FC236}">
                <a16:creationId xmlns:a16="http://schemas.microsoft.com/office/drawing/2014/main" id="{11A598D0-73E7-D149-B037-1885E380A58A}"/>
              </a:ext>
            </a:extLst>
          </p:cNvPr>
          <p:cNvSpPr/>
          <p:nvPr/>
        </p:nvSpPr>
        <p:spPr>
          <a:xfrm>
            <a:off x="4624466" y="1719609"/>
            <a:ext cx="2608288" cy="157396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Bevel 9">
            <a:extLst>
              <a:ext uri="{FF2B5EF4-FFF2-40B4-BE49-F238E27FC236}">
                <a16:creationId xmlns:a16="http://schemas.microsoft.com/office/drawing/2014/main" id="{9C30E7B5-D8D7-A04A-88B5-52EEBAB0F421}"/>
              </a:ext>
            </a:extLst>
          </p:cNvPr>
          <p:cNvSpPr/>
          <p:nvPr/>
        </p:nvSpPr>
        <p:spPr>
          <a:xfrm>
            <a:off x="8506918" y="1719609"/>
            <a:ext cx="2608288" cy="157396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928BEB8-23DC-E340-9F94-5C3C93B8B71B}"/>
              </a:ext>
            </a:extLst>
          </p:cNvPr>
          <p:cNvSpPr txBox="1"/>
          <p:nvPr/>
        </p:nvSpPr>
        <p:spPr>
          <a:xfrm>
            <a:off x="1341620" y="2043711"/>
            <a:ext cx="2008682" cy="1077218"/>
          </a:xfrm>
          <a:prstGeom prst="rect">
            <a:avLst/>
          </a:prstGeom>
          <a:noFill/>
        </p:spPr>
        <p:txBody>
          <a:bodyPr wrap="square" rtlCol="0">
            <a:spAutoFit/>
          </a:bodyPr>
          <a:lstStyle/>
          <a:p>
            <a:r>
              <a:rPr lang="en-US" sz="3200" dirty="0">
                <a:solidFill>
                  <a:schemeClr val="bg1"/>
                </a:solidFill>
              </a:rPr>
              <a:t>Circuit Layer</a:t>
            </a:r>
          </a:p>
        </p:txBody>
      </p:sp>
      <p:sp>
        <p:nvSpPr>
          <p:cNvPr id="12" name="TextBox 11">
            <a:extLst>
              <a:ext uri="{FF2B5EF4-FFF2-40B4-BE49-F238E27FC236}">
                <a16:creationId xmlns:a16="http://schemas.microsoft.com/office/drawing/2014/main" id="{5D935D3A-A286-4847-A6A8-788D90988A5A}"/>
              </a:ext>
            </a:extLst>
          </p:cNvPr>
          <p:cNvSpPr txBox="1"/>
          <p:nvPr/>
        </p:nvSpPr>
        <p:spPr>
          <a:xfrm>
            <a:off x="5234065" y="1959969"/>
            <a:ext cx="2008682" cy="1077218"/>
          </a:xfrm>
          <a:prstGeom prst="rect">
            <a:avLst/>
          </a:prstGeom>
          <a:noFill/>
        </p:spPr>
        <p:txBody>
          <a:bodyPr wrap="square" rtlCol="0">
            <a:spAutoFit/>
          </a:bodyPr>
          <a:lstStyle/>
          <a:p>
            <a:r>
              <a:rPr lang="en-US" sz="3200" dirty="0">
                <a:solidFill>
                  <a:schemeClr val="bg1"/>
                </a:solidFill>
              </a:rPr>
              <a:t>Physical Layer</a:t>
            </a:r>
          </a:p>
        </p:txBody>
      </p:sp>
      <p:sp>
        <p:nvSpPr>
          <p:cNvPr id="13" name="TextBox 12">
            <a:extLst>
              <a:ext uri="{FF2B5EF4-FFF2-40B4-BE49-F238E27FC236}">
                <a16:creationId xmlns:a16="http://schemas.microsoft.com/office/drawing/2014/main" id="{799DCFCD-ACDA-864F-8EE1-9E2749449540}"/>
              </a:ext>
            </a:extLst>
          </p:cNvPr>
          <p:cNvSpPr txBox="1"/>
          <p:nvPr/>
        </p:nvSpPr>
        <p:spPr>
          <a:xfrm>
            <a:off x="9241436" y="1967983"/>
            <a:ext cx="2008682" cy="1077218"/>
          </a:xfrm>
          <a:prstGeom prst="rect">
            <a:avLst/>
          </a:prstGeom>
          <a:noFill/>
        </p:spPr>
        <p:txBody>
          <a:bodyPr wrap="square" rtlCol="0">
            <a:spAutoFit/>
          </a:bodyPr>
          <a:lstStyle/>
          <a:p>
            <a:r>
              <a:rPr lang="en-US" sz="3200" dirty="0">
                <a:solidFill>
                  <a:schemeClr val="bg1"/>
                </a:solidFill>
              </a:rPr>
              <a:t>Logical Layer</a:t>
            </a:r>
          </a:p>
        </p:txBody>
      </p:sp>
      <p:sp>
        <p:nvSpPr>
          <p:cNvPr id="14" name="TextBox 13">
            <a:extLst>
              <a:ext uri="{FF2B5EF4-FFF2-40B4-BE49-F238E27FC236}">
                <a16:creationId xmlns:a16="http://schemas.microsoft.com/office/drawing/2014/main" id="{548FCED4-CDD4-BA4E-ADEA-B219FBC43A92}"/>
              </a:ext>
            </a:extLst>
          </p:cNvPr>
          <p:cNvSpPr txBox="1"/>
          <p:nvPr/>
        </p:nvSpPr>
        <p:spPr>
          <a:xfrm>
            <a:off x="788234" y="3571059"/>
            <a:ext cx="2608288" cy="1569660"/>
          </a:xfrm>
          <a:prstGeom prst="rect">
            <a:avLst/>
          </a:prstGeom>
          <a:noFill/>
        </p:spPr>
        <p:txBody>
          <a:bodyPr wrap="square" rtlCol="0">
            <a:spAutoFit/>
          </a:bodyPr>
          <a:lstStyle/>
          <a:p>
            <a:r>
              <a:rPr lang="en-US" sz="2400" dirty="0"/>
              <a:t>Low cost =&gt; Passive Interposer for repeaterless non-pipelined links.</a:t>
            </a:r>
          </a:p>
        </p:txBody>
      </p:sp>
      <p:sp>
        <p:nvSpPr>
          <p:cNvPr id="15" name="TextBox 14">
            <a:extLst>
              <a:ext uri="{FF2B5EF4-FFF2-40B4-BE49-F238E27FC236}">
                <a16:creationId xmlns:a16="http://schemas.microsoft.com/office/drawing/2014/main" id="{494030DC-31E5-A745-85DA-BC0E56B423D1}"/>
              </a:ext>
            </a:extLst>
          </p:cNvPr>
          <p:cNvSpPr txBox="1"/>
          <p:nvPr/>
        </p:nvSpPr>
        <p:spPr>
          <a:xfrm>
            <a:off x="4647576" y="3514830"/>
            <a:ext cx="2608288" cy="1569660"/>
          </a:xfrm>
          <a:prstGeom prst="rect">
            <a:avLst/>
          </a:prstGeom>
          <a:noFill/>
        </p:spPr>
        <p:txBody>
          <a:bodyPr wrap="square" rtlCol="0">
            <a:spAutoFit/>
          </a:bodyPr>
          <a:lstStyle/>
          <a:p>
            <a:r>
              <a:rPr lang="en-US" sz="2400" dirty="0"/>
              <a:t>Short wires =&gt; </a:t>
            </a:r>
          </a:p>
          <a:p>
            <a:r>
              <a:rPr lang="en-US" sz="2400" dirty="0"/>
              <a:t>High link performance, low latency.</a:t>
            </a:r>
          </a:p>
        </p:txBody>
      </p:sp>
      <p:sp>
        <p:nvSpPr>
          <p:cNvPr id="16" name="TextBox 15">
            <a:extLst>
              <a:ext uri="{FF2B5EF4-FFF2-40B4-BE49-F238E27FC236}">
                <a16:creationId xmlns:a16="http://schemas.microsoft.com/office/drawing/2014/main" id="{D0BB9F77-CDA4-3C4C-A67E-554E1A3EFE76}"/>
              </a:ext>
            </a:extLst>
          </p:cNvPr>
          <p:cNvSpPr txBox="1"/>
          <p:nvPr/>
        </p:nvSpPr>
        <p:spPr>
          <a:xfrm>
            <a:off x="8678056" y="3657722"/>
            <a:ext cx="2608288" cy="1200329"/>
          </a:xfrm>
          <a:prstGeom prst="rect">
            <a:avLst/>
          </a:prstGeom>
          <a:noFill/>
        </p:spPr>
        <p:txBody>
          <a:bodyPr wrap="square" rtlCol="0">
            <a:spAutoFit/>
          </a:bodyPr>
          <a:lstStyle/>
          <a:p>
            <a:r>
              <a:rPr lang="en-US" sz="2400" dirty="0"/>
              <a:t>Low-radix, high-diameter networks =&gt; Low IPC.</a:t>
            </a:r>
          </a:p>
        </p:txBody>
      </p:sp>
      <p:cxnSp>
        <p:nvCxnSpPr>
          <p:cNvPr id="18" name="Straight Arrow Connector 17">
            <a:extLst>
              <a:ext uri="{FF2B5EF4-FFF2-40B4-BE49-F238E27FC236}">
                <a16:creationId xmlns:a16="http://schemas.microsoft.com/office/drawing/2014/main" id="{2BE283F5-ABAA-494A-AA86-F62F4E6C1394}"/>
              </a:ext>
            </a:extLst>
          </p:cNvPr>
          <p:cNvCxnSpPr/>
          <p:nvPr/>
        </p:nvCxnSpPr>
        <p:spPr>
          <a:xfrm>
            <a:off x="3581400" y="2443397"/>
            <a:ext cx="73576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27FF88F-AE67-FB49-921C-CA4DCA6B1B6E}"/>
              </a:ext>
            </a:extLst>
          </p:cNvPr>
          <p:cNvCxnSpPr/>
          <p:nvPr/>
        </p:nvCxnSpPr>
        <p:spPr>
          <a:xfrm>
            <a:off x="7417633" y="2445896"/>
            <a:ext cx="73576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F4A7FC-9763-AF4E-BDA9-1CC55CB4C0C5}"/>
              </a:ext>
            </a:extLst>
          </p:cNvPr>
          <p:cNvCxnSpPr/>
          <p:nvPr/>
        </p:nvCxnSpPr>
        <p:spPr>
          <a:xfrm>
            <a:off x="3581400" y="4355889"/>
            <a:ext cx="73576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BE482EE-5F47-A048-B373-9E1C3CAECD66}"/>
              </a:ext>
            </a:extLst>
          </p:cNvPr>
          <p:cNvCxnSpPr/>
          <p:nvPr/>
        </p:nvCxnSpPr>
        <p:spPr>
          <a:xfrm>
            <a:off x="7424123" y="4299660"/>
            <a:ext cx="73576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069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C1C21F-21C9-8846-A3DD-A0F4A752CE3F}"/>
              </a:ext>
            </a:extLst>
          </p:cNvPr>
          <p:cNvSpPr/>
          <p:nvPr/>
        </p:nvSpPr>
        <p:spPr>
          <a:xfrm>
            <a:off x="0" y="-44305"/>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127000" y="1"/>
            <a:ext cx="11353800" cy="1504422"/>
          </a:xfrm>
        </p:spPr>
        <p:txBody>
          <a:bodyPr/>
          <a:lstStyle/>
          <a:p>
            <a:r>
              <a:rPr lang="en-US" b="1" dirty="0">
                <a:solidFill>
                  <a:schemeClr val="bg1"/>
                </a:solidFill>
                <a:latin typeface="+mn-lt"/>
              </a:rPr>
              <a:t>Flawed Bottom-Up Logic</a:t>
            </a:r>
          </a:p>
        </p:txBody>
      </p:sp>
      <p:sp>
        <p:nvSpPr>
          <p:cNvPr id="6" name="Footer Placeholder 5">
            <a:extLst>
              <a:ext uri="{FF2B5EF4-FFF2-40B4-BE49-F238E27FC236}">
                <a16:creationId xmlns:a16="http://schemas.microsoft.com/office/drawing/2014/main" id="{4C91581C-E428-584A-96AC-5FC2E14513B4}"/>
              </a:ext>
            </a:extLst>
          </p:cNvPr>
          <p:cNvSpPr>
            <a:spLocks noGrp="1"/>
          </p:cNvSpPr>
          <p:nvPr>
            <p:ph type="ftr" sz="quarter" idx="11"/>
          </p:nvPr>
        </p:nvSpPr>
        <p:spPr/>
        <p:txBody>
          <a:bodyPr/>
          <a:lstStyle/>
          <a:p>
            <a:r>
              <a:rPr lang="en-US" dirty="0"/>
              <a:t>BU-UCSD</a:t>
            </a:r>
          </a:p>
        </p:txBody>
      </p:sp>
      <p:sp>
        <p:nvSpPr>
          <p:cNvPr id="7" name="Date Placeholder 6">
            <a:extLst>
              <a:ext uri="{FF2B5EF4-FFF2-40B4-BE49-F238E27FC236}">
                <a16:creationId xmlns:a16="http://schemas.microsoft.com/office/drawing/2014/main" id="{E3F8A602-11BC-8C42-933A-82F39078D6B6}"/>
              </a:ext>
            </a:extLst>
          </p:cNvPr>
          <p:cNvSpPr>
            <a:spLocks noGrp="1"/>
          </p:cNvSpPr>
          <p:nvPr>
            <p:ph type="dt" sz="half" idx="10"/>
          </p:nvPr>
        </p:nvSpPr>
        <p:spPr/>
        <p:txBody>
          <a:bodyPr/>
          <a:lstStyle/>
          <a:p>
            <a:r>
              <a:rPr lang="en-US"/>
              <a:t>ICCAD 2018</a:t>
            </a:r>
            <a:endParaRPr lang="en-US" dirty="0"/>
          </a:p>
        </p:txBody>
      </p:sp>
      <p:sp>
        <p:nvSpPr>
          <p:cNvPr id="8" name="Slide Number Placeholder 7">
            <a:extLst>
              <a:ext uri="{FF2B5EF4-FFF2-40B4-BE49-F238E27FC236}">
                <a16:creationId xmlns:a16="http://schemas.microsoft.com/office/drawing/2014/main" id="{D100CF77-7FE6-0D4B-BE8A-0141842A5BEA}"/>
              </a:ext>
            </a:extLst>
          </p:cNvPr>
          <p:cNvSpPr>
            <a:spLocks noGrp="1"/>
          </p:cNvSpPr>
          <p:nvPr>
            <p:ph type="sldNum" sz="quarter" idx="12"/>
          </p:nvPr>
        </p:nvSpPr>
        <p:spPr/>
        <p:txBody>
          <a:bodyPr/>
          <a:lstStyle/>
          <a:p>
            <a:fld id="{6E678249-F36F-6042-9F33-F3DDBCE64B42}" type="slidenum">
              <a:rPr lang="en-US" smtClean="0"/>
              <a:t>7</a:t>
            </a:fld>
            <a:endParaRPr lang="en-US" dirty="0"/>
          </a:p>
        </p:txBody>
      </p:sp>
      <p:sp>
        <p:nvSpPr>
          <p:cNvPr id="4" name="Bevel 3">
            <a:extLst>
              <a:ext uri="{FF2B5EF4-FFF2-40B4-BE49-F238E27FC236}">
                <a16:creationId xmlns:a16="http://schemas.microsoft.com/office/drawing/2014/main" id="{D080CE5C-2EC7-824A-9306-264EB45F4ED5}"/>
              </a:ext>
            </a:extLst>
          </p:cNvPr>
          <p:cNvSpPr/>
          <p:nvPr/>
        </p:nvSpPr>
        <p:spPr>
          <a:xfrm>
            <a:off x="742014" y="1719609"/>
            <a:ext cx="2608288" cy="157396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evel 8">
            <a:extLst>
              <a:ext uri="{FF2B5EF4-FFF2-40B4-BE49-F238E27FC236}">
                <a16:creationId xmlns:a16="http://schemas.microsoft.com/office/drawing/2014/main" id="{11A598D0-73E7-D149-B037-1885E380A58A}"/>
              </a:ext>
            </a:extLst>
          </p:cNvPr>
          <p:cNvSpPr/>
          <p:nvPr/>
        </p:nvSpPr>
        <p:spPr>
          <a:xfrm>
            <a:off x="4624466" y="1719609"/>
            <a:ext cx="2608288" cy="157396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Bevel 9">
            <a:extLst>
              <a:ext uri="{FF2B5EF4-FFF2-40B4-BE49-F238E27FC236}">
                <a16:creationId xmlns:a16="http://schemas.microsoft.com/office/drawing/2014/main" id="{9C30E7B5-D8D7-A04A-88B5-52EEBAB0F421}"/>
              </a:ext>
            </a:extLst>
          </p:cNvPr>
          <p:cNvSpPr/>
          <p:nvPr/>
        </p:nvSpPr>
        <p:spPr>
          <a:xfrm>
            <a:off x="8506918" y="1719609"/>
            <a:ext cx="2608288" cy="157396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928BEB8-23DC-E340-9F94-5C3C93B8B71B}"/>
              </a:ext>
            </a:extLst>
          </p:cNvPr>
          <p:cNvSpPr txBox="1"/>
          <p:nvPr/>
        </p:nvSpPr>
        <p:spPr>
          <a:xfrm>
            <a:off x="1341620" y="2043711"/>
            <a:ext cx="2008682" cy="1077218"/>
          </a:xfrm>
          <a:prstGeom prst="rect">
            <a:avLst/>
          </a:prstGeom>
          <a:noFill/>
        </p:spPr>
        <p:txBody>
          <a:bodyPr wrap="square" rtlCol="0">
            <a:spAutoFit/>
          </a:bodyPr>
          <a:lstStyle/>
          <a:p>
            <a:r>
              <a:rPr lang="en-US" sz="3200" dirty="0">
                <a:solidFill>
                  <a:schemeClr val="bg1"/>
                </a:solidFill>
              </a:rPr>
              <a:t>Circuit Layer</a:t>
            </a:r>
          </a:p>
        </p:txBody>
      </p:sp>
      <p:sp>
        <p:nvSpPr>
          <p:cNvPr id="12" name="TextBox 11">
            <a:extLst>
              <a:ext uri="{FF2B5EF4-FFF2-40B4-BE49-F238E27FC236}">
                <a16:creationId xmlns:a16="http://schemas.microsoft.com/office/drawing/2014/main" id="{5D935D3A-A286-4847-A6A8-788D90988A5A}"/>
              </a:ext>
            </a:extLst>
          </p:cNvPr>
          <p:cNvSpPr txBox="1"/>
          <p:nvPr/>
        </p:nvSpPr>
        <p:spPr>
          <a:xfrm>
            <a:off x="5234065" y="1959969"/>
            <a:ext cx="2008682" cy="1077218"/>
          </a:xfrm>
          <a:prstGeom prst="rect">
            <a:avLst/>
          </a:prstGeom>
          <a:noFill/>
        </p:spPr>
        <p:txBody>
          <a:bodyPr wrap="square" rtlCol="0">
            <a:spAutoFit/>
          </a:bodyPr>
          <a:lstStyle/>
          <a:p>
            <a:r>
              <a:rPr lang="en-US" sz="3200" dirty="0">
                <a:solidFill>
                  <a:schemeClr val="bg1"/>
                </a:solidFill>
              </a:rPr>
              <a:t>Physical Layer</a:t>
            </a:r>
          </a:p>
        </p:txBody>
      </p:sp>
      <p:sp>
        <p:nvSpPr>
          <p:cNvPr id="13" name="TextBox 12">
            <a:extLst>
              <a:ext uri="{FF2B5EF4-FFF2-40B4-BE49-F238E27FC236}">
                <a16:creationId xmlns:a16="http://schemas.microsoft.com/office/drawing/2014/main" id="{799DCFCD-ACDA-864F-8EE1-9E2749449540}"/>
              </a:ext>
            </a:extLst>
          </p:cNvPr>
          <p:cNvSpPr txBox="1"/>
          <p:nvPr/>
        </p:nvSpPr>
        <p:spPr>
          <a:xfrm>
            <a:off x="9241436" y="1967983"/>
            <a:ext cx="2008682" cy="1077218"/>
          </a:xfrm>
          <a:prstGeom prst="rect">
            <a:avLst/>
          </a:prstGeom>
          <a:noFill/>
        </p:spPr>
        <p:txBody>
          <a:bodyPr wrap="square" rtlCol="0">
            <a:spAutoFit/>
          </a:bodyPr>
          <a:lstStyle/>
          <a:p>
            <a:r>
              <a:rPr lang="en-US" sz="3200" dirty="0">
                <a:solidFill>
                  <a:schemeClr val="bg1"/>
                </a:solidFill>
              </a:rPr>
              <a:t>Logical Layer</a:t>
            </a:r>
          </a:p>
        </p:txBody>
      </p:sp>
      <p:sp>
        <p:nvSpPr>
          <p:cNvPr id="14" name="TextBox 13">
            <a:extLst>
              <a:ext uri="{FF2B5EF4-FFF2-40B4-BE49-F238E27FC236}">
                <a16:creationId xmlns:a16="http://schemas.microsoft.com/office/drawing/2014/main" id="{548FCED4-CDD4-BA4E-ADEA-B219FBC43A92}"/>
              </a:ext>
            </a:extLst>
          </p:cNvPr>
          <p:cNvSpPr txBox="1"/>
          <p:nvPr/>
        </p:nvSpPr>
        <p:spPr>
          <a:xfrm>
            <a:off x="788234" y="3571059"/>
            <a:ext cx="2608288" cy="1569660"/>
          </a:xfrm>
          <a:prstGeom prst="rect">
            <a:avLst/>
          </a:prstGeom>
          <a:noFill/>
        </p:spPr>
        <p:txBody>
          <a:bodyPr wrap="square" rtlCol="0">
            <a:spAutoFit/>
          </a:bodyPr>
          <a:lstStyle/>
          <a:p>
            <a:r>
              <a:rPr lang="en-US" sz="2400" dirty="0"/>
              <a:t>Low cost =&gt; Passive Interposer for repeaterless non-pipelined links.</a:t>
            </a:r>
          </a:p>
        </p:txBody>
      </p:sp>
      <p:sp>
        <p:nvSpPr>
          <p:cNvPr id="15" name="TextBox 14">
            <a:extLst>
              <a:ext uri="{FF2B5EF4-FFF2-40B4-BE49-F238E27FC236}">
                <a16:creationId xmlns:a16="http://schemas.microsoft.com/office/drawing/2014/main" id="{494030DC-31E5-A745-85DA-BC0E56B423D1}"/>
              </a:ext>
            </a:extLst>
          </p:cNvPr>
          <p:cNvSpPr txBox="1"/>
          <p:nvPr/>
        </p:nvSpPr>
        <p:spPr>
          <a:xfrm>
            <a:off x="4647576" y="3514830"/>
            <a:ext cx="2608288" cy="1569660"/>
          </a:xfrm>
          <a:prstGeom prst="rect">
            <a:avLst/>
          </a:prstGeom>
          <a:noFill/>
        </p:spPr>
        <p:txBody>
          <a:bodyPr wrap="square" rtlCol="0">
            <a:spAutoFit/>
          </a:bodyPr>
          <a:lstStyle/>
          <a:p>
            <a:r>
              <a:rPr lang="en-US" sz="2400" dirty="0"/>
              <a:t>Short wires =&gt; </a:t>
            </a:r>
          </a:p>
          <a:p>
            <a:r>
              <a:rPr lang="en-US" sz="2400" dirty="0"/>
              <a:t>High link performance, low latency.</a:t>
            </a:r>
          </a:p>
        </p:txBody>
      </p:sp>
      <p:sp>
        <p:nvSpPr>
          <p:cNvPr id="16" name="TextBox 15">
            <a:extLst>
              <a:ext uri="{FF2B5EF4-FFF2-40B4-BE49-F238E27FC236}">
                <a16:creationId xmlns:a16="http://schemas.microsoft.com/office/drawing/2014/main" id="{D0BB9F77-CDA4-3C4C-A67E-554E1A3EFE76}"/>
              </a:ext>
            </a:extLst>
          </p:cNvPr>
          <p:cNvSpPr txBox="1"/>
          <p:nvPr/>
        </p:nvSpPr>
        <p:spPr>
          <a:xfrm>
            <a:off x="8678056" y="3657722"/>
            <a:ext cx="2608288" cy="1200329"/>
          </a:xfrm>
          <a:prstGeom prst="rect">
            <a:avLst/>
          </a:prstGeom>
          <a:noFill/>
        </p:spPr>
        <p:txBody>
          <a:bodyPr wrap="square" rtlCol="0">
            <a:spAutoFit/>
          </a:bodyPr>
          <a:lstStyle/>
          <a:p>
            <a:r>
              <a:rPr lang="en-US" sz="2400" dirty="0"/>
              <a:t>Low-radix, high-diameter networks =&gt; Low IPC.</a:t>
            </a:r>
          </a:p>
        </p:txBody>
      </p:sp>
      <p:cxnSp>
        <p:nvCxnSpPr>
          <p:cNvPr id="18" name="Straight Arrow Connector 17">
            <a:extLst>
              <a:ext uri="{FF2B5EF4-FFF2-40B4-BE49-F238E27FC236}">
                <a16:creationId xmlns:a16="http://schemas.microsoft.com/office/drawing/2014/main" id="{2BE283F5-ABAA-494A-AA86-F62F4E6C1394}"/>
              </a:ext>
            </a:extLst>
          </p:cNvPr>
          <p:cNvCxnSpPr/>
          <p:nvPr/>
        </p:nvCxnSpPr>
        <p:spPr>
          <a:xfrm>
            <a:off x="3581400" y="2443397"/>
            <a:ext cx="73576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27FF88F-AE67-FB49-921C-CA4DCA6B1B6E}"/>
              </a:ext>
            </a:extLst>
          </p:cNvPr>
          <p:cNvCxnSpPr/>
          <p:nvPr/>
        </p:nvCxnSpPr>
        <p:spPr>
          <a:xfrm>
            <a:off x="7417633" y="2445896"/>
            <a:ext cx="73576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F4A7FC-9763-AF4E-BDA9-1CC55CB4C0C5}"/>
              </a:ext>
            </a:extLst>
          </p:cNvPr>
          <p:cNvCxnSpPr/>
          <p:nvPr/>
        </p:nvCxnSpPr>
        <p:spPr>
          <a:xfrm>
            <a:off x="3581400" y="4355889"/>
            <a:ext cx="73576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BE482EE-5F47-A048-B373-9E1C3CAECD66}"/>
              </a:ext>
            </a:extLst>
          </p:cNvPr>
          <p:cNvCxnSpPr/>
          <p:nvPr/>
        </p:nvCxnSpPr>
        <p:spPr>
          <a:xfrm>
            <a:off x="7424123" y="4299660"/>
            <a:ext cx="73576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D9873DC-0DC9-A34B-81A8-AE620AAEA402}"/>
              </a:ext>
            </a:extLst>
          </p:cNvPr>
          <p:cNvSpPr/>
          <p:nvPr/>
        </p:nvSpPr>
        <p:spPr>
          <a:xfrm>
            <a:off x="127000" y="5198500"/>
            <a:ext cx="11380848" cy="1091966"/>
          </a:xfrm>
          <a:prstGeom prst="rect">
            <a:avLst/>
          </a:prstGeom>
        </p:spPr>
        <p:txBody>
          <a:bodyPr wrap="square">
            <a:spAutoFit/>
          </a:bodyPr>
          <a:lstStyle/>
          <a:p>
            <a:pPr>
              <a:lnSpc>
                <a:spcPct val="120000"/>
              </a:lnSpc>
            </a:pPr>
            <a:r>
              <a:rPr lang="en-US" sz="2800" b="1" dirty="0">
                <a:solidFill>
                  <a:srgbClr val="FF0000"/>
                </a:solidFill>
              </a:rPr>
              <a:t>We develop a cross-layer co-optimization methodology that optimizes inter-chiplet network design jointly across logical, physical, and circuit layers. </a:t>
            </a:r>
          </a:p>
        </p:txBody>
      </p:sp>
    </p:spTree>
    <p:extLst>
      <p:ext uri="{BB962C8B-B14F-4D97-AF65-F5344CB8AC3E}">
        <p14:creationId xmlns:p14="http://schemas.microsoft.com/office/powerpoint/2010/main" val="2808735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C1C21F-21C9-8846-A3DD-A0F4A752CE3F}"/>
              </a:ext>
            </a:extLst>
          </p:cNvPr>
          <p:cNvSpPr/>
          <p:nvPr/>
        </p:nvSpPr>
        <p:spPr>
          <a:xfrm>
            <a:off x="0" y="14003"/>
            <a:ext cx="12192000" cy="107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0" y="134655"/>
            <a:ext cx="10515600" cy="767987"/>
          </a:xfrm>
        </p:spPr>
        <p:txBody>
          <a:bodyPr/>
          <a:lstStyle/>
          <a:p>
            <a:r>
              <a:rPr lang="en-US" b="1" dirty="0">
                <a:solidFill>
                  <a:schemeClr val="bg1"/>
                </a:solidFill>
                <a:latin typeface="+mn-lt"/>
              </a:rPr>
              <a:t>Executive Summary</a:t>
            </a:r>
          </a:p>
        </p:txBody>
      </p:sp>
      <p:sp>
        <p:nvSpPr>
          <p:cNvPr id="7" name="Content Placeholder 6">
            <a:extLst>
              <a:ext uri="{FF2B5EF4-FFF2-40B4-BE49-F238E27FC236}">
                <a16:creationId xmlns:a16="http://schemas.microsoft.com/office/drawing/2014/main" id="{FBEFBFED-8D54-D446-9F23-BAEB11D0A627}"/>
              </a:ext>
            </a:extLst>
          </p:cNvPr>
          <p:cNvSpPr>
            <a:spLocks noGrp="1"/>
          </p:cNvSpPr>
          <p:nvPr>
            <p:ph sz="half" idx="1"/>
          </p:nvPr>
        </p:nvSpPr>
        <p:spPr>
          <a:xfrm>
            <a:off x="466595" y="1301903"/>
            <a:ext cx="4506335" cy="5237009"/>
          </a:xfrm>
        </p:spPr>
        <p:txBody>
          <a:bodyPr>
            <a:normAutofit/>
          </a:bodyPr>
          <a:lstStyle/>
          <a:p>
            <a:r>
              <a:rPr lang="en-US" sz="2000" b="1" dirty="0"/>
              <a:t>We develop a cross-layer co-optimization methodology that optimizes network design jointly across logical, physical, and circuit layers. </a:t>
            </a:r>
          </a:p>
          <a:p>
            <a:r>
              <a:rPr lang="en-US" sz="2000" dirty="0"/>
              <a:t>Our methodology optimizes a given 2.5D network for performance, cost, and wirelength, while ensuring that it is thermally safe.</a:t>
            </a:r>
          </a:p>
          <a:p>
            <a:r>
              <a:rPr lang="en-US" sz="2000" dirty="0"/>
              <a:t>We obtain up to 90% performance benefit over a 2D system at 16% lower manufacturing cost. </a:t>
            </a:r>
          </a:p>
          <a:p>
            <a:r>
              <a:rPr lang="en-US" sz="2000" dirty="0"/>
              <a:t>Compared to our prior work, we obtain up to 16% performance improvement at the same cost, or up to 18% lower cost at the same performance.</a:t>
            </a:r>
          </a:p>
          <a:p>
            <a:endParaRPr lang="en-US" sz="1600" b="1" dirty="0"/>
          </a:p>
          <a:p>
            <a:endParaRPr lang="en-US" sz="1600" dirty="0"/>
          </a:p>
        </p:txBody>
      </p:sp>
      <p:pic>
        <p:nvPicPr>
          <p:cNvPr id="4" name="Content Placeholder 3">
            <a:extLst>
              <a:ext uri="{FF2B5EF4-FFF2-40B4-BE49-F238E27FC236}">
                <a16:creationId xmlns:a16="http://schemas.microsoft.com/office/drawing/2014/main" id="{5DE84ADE-6934-8844-B986-B89FE5029395}"/>
              </a:ext>
            </a:extLst>
          </p:cNvPr>
          <p:cNvPicPr>
            <a:picLocks noGrp="1" noChangeAspect="1"/>
          </p:cNvPicPr>
          <p:nvPr>
            <p:ph sz="half" idx="2"/>
          </p:nvPr>
        </p:nvPicPr>
        <p:blipFill>
          <a:blip r:embed="rId3"/>
          <a:stretch>
            <a:fillRect/>
          </a:stretch>
        </p:blipFill>
        <p:spPr>
          <a:xfrm>
            <a:off x="5839281" y="4168871"/>
            <a:ext cx="6156625" cy="2187479"/>
          </a:xfrm>
        </p:spPr>
      </p:pic>
      <p:sp>
        <p:nvSpPr>
          <p:cNvPr id="11" name="Footer Placeholder 10">
            <a:extLst>
              <a:ext uri="{FF2B5EF4-FFF2-40B4-BE49-F238E27FC236}">
                <a16:creationId xmlns:a16="http://schemas.microsoft.com/office/drawing/2014/main" id="{BF267EDC-EB96-744D-B822-1129B8DE192C}"/>
              </a:ext>
            </a:extLst>
          </p:cNvPr>
          <p:cNvSpPr>
            <a:spLocks noGrp="1"/>
          </p:cNvSpPr>
          <p:nvPr>
            <p:ph type="ftr" sz="quarter" idx="11"/>
          </p:nvPr>
        </p:nvSpPr>
        <p:spPr/>
        <p:txBody>
          <a:bodyPr/>
          <a:lstStyle/>
          <a:p>
            <a:r>
              <a:rPr lang="en-US" dirty="0"/>
              <a:t>BU-UCSD</a:t>
            </a:r>
          </a:p>
        </p:txBody>
      </p:sp>
      <p:sp>
        <p:nvSpPr>
          <p:cNvPr id="12" name="Date Placeholder 11">
            <a:extLst>
              <a:ext uri="{FF2B5EF4-FFF2-40B4-BE49-F238E27FC236}">
                <a16:creationId xmlns:a16="http://schemas.microsoft.com/office/drawing/2014/main" id="{57FEBD25-D000-5340-8F47-4AB76C0DD769}"/>
              </a:ext>
            </a:extLst>
          </p:cNvPr>
          <p:cNvSpPr>
            <a:spLocks noGrp="1"/>
          </p:cNvSpPr>
          <p:nvPr>
            <p:ph type="dt" sz="half" idx="10"/>
          </p:nvPr>
        </p:nvSpPr>
        <p:spPr/>
        <p:txBody>
          <a:bodyPr/>
          <a:lstStyle/>
          <a:p>
            <a:r>
              <a:rPr lang="en-US"/>
              <a:t>ICCAD 2018</a:t>
            </a:r>
            <a:endParaRPr lang="en-US" dirty="0"/>
          </a:p>
        </p:txBody>
      </p:sp>
      <p:sp>
        <p:nvSpPr>
          <p:cNvPr id="13" name="Slide Number Placeholder 12">
            <a:extLst>
              <a:ext uri="{FF2B5EF4-FFF2-40B4-BE49-F238E27FC236}">
                <a16:creationId xmlns:a16="http://schemas.microsoft.com/office/drawing/2014/main" id="{8A92AC9E-8783-E143-9608-DA5540CEB924}"/>
              </a:ext>
            </a:extLst>
          </p:cNvPr>
          <p:cNvSpPr>
            <a:spLocks noGrp="1"/>
          </p:cNvSpPr>
          <p:nvPr>
            <p:ph type="sldNum" sz="quarter" idx="12"/>
          </p:nvPr>
        </p:nvSpPr>
        <p:spPr/>
        <p:txBody>
          <a:bodyPr/>
          <a:lstStyle/>
          <a:p>
            <a:fld id="{6E678249-F36F-6042-9F33-F3DDBCE64B42}" type="slidenum">
              <a:rPr lang="en-US" smtClean="0"/>
              <a:t>8</a:t>
            </a:fld>
            <a:endParaRPr lang="en-US"/>
          </a:p>
        </p:txBody>
      </p:sp>
      <p:pic>
        <p:nvPicPr>
          <p:cNvPr id="10" name="Content Placeholder 13">
            <a:extLst>
              <a:ext uri="{FF2B5EF4-FFF2-40B4-BE49-F238E27FC236}">
                <a16:creationId xmlns:a16="http://schemas.microsoft.com/office/drawing/2014/main" id="{F2A95F18-29C4-D74D-A568-C600502B62A5}"/>
              </a:ext>
            </a:extLst>
          </p:cNvPr>
          <p:cNvPicPr>
            <a:picLocks noChangeAspect="1"/>
          </p:cNvPicPr>
          <p:nvPr/>
        </p:nvPicPr>
        <p:blipFill>
          <a:blip r:embed="rId4"/>
          <a:stretch>
            <a:fillRect/>
          </a:stretch>
        </p:blipFill>
        <p:spPr>
          <a:xfrm>
            <a:off x="6684601" y="1120260"/>
            <a:ext cx="4465983" cy="3016913"/>
          </a:xfrm>
          <a:prstGeom prst="rect">
            <a:avLst/>
          </a:prstGeom>
        </p:spPr>
      </p:pic>
    </p:spTree>
    <p:extLst>
      <p:ext uri="{BB962C8B-B14F-4D97-AF65-F5344CB8AC3E}">
        <p14:creationId xmlns:p14="http://schemas.microsoft.com/office/powerpoint/2010/main" val="3113215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C1C21F-21C9-8846-A3DD-A0F4A752CE3F}"/>
              </a:ext>
            </a:extLst>
          </p:cNvPr>
          <p:cNvSpPr/>
          <p:nvPr/>
        </p:nvSpPr>
        <p:spPr>
          <a:xfrm>
            <a:off x="0" y="-44305"/>
            <a:ext cx="12192000" cy="1548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901C2-AF07-8E4E-A36F-A987011C3C40}"/>
              </a:ext>
            </a:extLst>
          </p:cNvPr>
          <p:cNvSpPr>
            <a:spLocks noGrp="1"/>
          </p:cNvSpPr>
          <p:nvPr>
            <p:ph type="title"/>
          </p:nvPr>
        </p:nvSpPr>
        <p:spPr>
          <a:xfrm>
            <a:off x="127000" y="1"/>
            <a:ext cx="11353800" cy="1504422"/>
          </a:xfrm>
        </p:spPr>
        <p:txBody>
          <a:bodyPr/>
          <a:lstStyle/>
          <a:p>
            <a:r>
              <a:rPr lang="en-US" b="1" dirty="0">
                <a:solidFill>
                  <a:schemeClr val="bg1"/>
                </a:solidFill>
                <a:latin typeface="+mn-lt"/>
              </a:rPr>
              <a:t>Outline</a:t>
            </a:r>
          </a:p>
        </p:txBody>
      </p:sp>
      <p:sp>
        <p:nvSpPr>
          <p:cNvPr id="3" name="Footer Placeholder 2">
            <a:extLst>
              <a:ext uri="{FF2B5EF4-FFF2-40B4-BE49-F238E27FC236}">
                <a16:creationId xmlns:a16="http://schemas.microsoft.com/office/drawing/2014/main" id="{FB5E2EC7-0F91-BF48-A3F6-F5F0A8297E41}"/>
              </a:ext>
            </a:extLst>
          </p:cNvPr>
          <p:cNvSpPr>
            <a:spLocks noGrp="1"/>
          </p:cNvSpPr>
          <p:nvPr>
            <p:ph type="ftr" sz="quarter" idx="11"/>
          </p:nvPr>
        </p:nvSpPr>
        <p:spPr/>
        <p:txBody>
          <a:bodyPr/>
          <a:lstStyle/>
          <a:p>
            <a:r>
              <a:rPr lang="en-US" dirty="0"/>
              <a:t>BU-UCSD</a:t>
            </a:r>
          </a:p>
        </p:txBody>
      </p:sp>
      <p:sp>
        <p:nvSpPr>
          <p:cNvPr id="6" name="Date Placeholder 5">
            <a:extLst>
              <a:ext uri="{FF2B5EF4-FFF2-40B4-BE49-F238E27FC236}">
                <a16:creationId xmlns:a16="http://schemas.microsoft.com/office/drawing/2014/main" id="{DFAB901A-CD56-B64F-9CE5-99D005E8238C}"/>
              </a:ext>
            </a:extLst>
          </p:cNvPr>
          <p:cNvSpPr>
            <a:spLocks noGrp="1"/>
          </p:cNvSpPr>
          <p:nvPr>
            <p:ph type="dt" sz="half" idx="10"/>
          </p:nvPr>
        </p:nvSpPr>
        <p:spPr/>
        <p:txBody>
          <a:bodyPr/>
          <a:lstStyle/>
          <a:p>
            <a:r>
              <a:rPr lang="en-US"/>
              <a:t>ICCAD 2018</a:t>
            </a:r>
            <a:endParaRPr lang="en-US" dirty="0"/>
          </a:p>
        </p:txBody>
      </p:sp>
      <p:sp>
        <p:nvSpPr>
          <p:cNvPr id="7" name="Slide Number Placeholder 6">
            <a:extLst>
              <a:ext uri="{FF2B5EF4-FFF2-40B4-BE49-F238E27FC236}">
                <a16:creationId xmlns:a16="http://schemas.microsoft.com/office/drawing/2014/main" id="{B1D062A1-59E4-DC4A-8F42-390BC6BE248C}"/>
              </a:ext>
            </a:extLst>
          </p:cNvPr>
          <p:cNvSpPr>
            <a:spLocks noGrp="1"/>
          </p:cNvSpPr>
          <p:nvPr>
            <p:ph type="sldNum" sz="quarter" idx="12"/>
          </p:nvPr>
        </p:nvSpPr>
        <p:spPr/>
        <p:txBody>
          <a:bodyPr/>
          <a:lstStyle/>
          <a:p>
            <a:fld id="{6E678249-F36F-6042-9F33-F3DDBCE64B42}" type="slidenum">
              <a:rPr lang="en-US" smtClean="0"/>
              <a:t>9</a:t>
            </a:fld>
            <a:endParaRPr lang="en-US"/>
          </a:p>
        </p:txBody>
      </p:sp>
      <p:sp>
        <p:nvSpPr>
          <p:cNvPr id="8" name="TextBox 7">
            <a:extLst>
              <a:ext uri="{FF2B5EF4-FFF2-40B4-BE49-F238E27FC236}">
                <a16:creationId xmlns:a16="http://schemas.microsoft.com/office/drawing/2014/main" id="{3958AEF6-A520-3A48-8DBC-EF766FF687BA}"/>
              </a:ext>
            </a:extLst>
          </p:cNvPr>
          <p:cNvSpPr txBox="1"/>
          <p:nvPr/>
        </p:nvSpPr>
        <p:spPr>
          <a:xfrm>
            <a:off x="409903" y="2265566"/>
            <a:ext cx="11070897" cy="3323987"/>
          </a:xfrm>
          <a:prstGeom prst="rect">
            <a:avLst/>
          </a:prstGeom>
          <a:noFill/>
        </p:spPr>
        <p:txBody>
          <a:bodyPr wrap="square" rtlCol="0">
            <a:spAutoFit/>
          </a:bodyPr>
          <a:lstStyle/>
          <a:p>
            <a:pPr marL="457200" indent="-457200">
              <a:buFont typeface="Arial" panose="020B0604020202020204" pitchFamily="34" charset="0"/>
              <a:buChar char="•"/>
            </a:pPr>
            <a:r>
              <a:rPr lang="en-US" sz="3200" dirty="0"/>
              <a:t>Motivation and Prior Work</a:t>
            </a:r>
          </a:p>
          <a:p>
            <a:pPr marL="457200" indent="-457200">
              <a:buFont typeface="Arial" panose="020B0604020202020204" pitchFamily="34" charset="0"/>
              <a:buChar char="•"/>
            </a:pPr>
            <a:r>
              <a:rPr lang="en-US" sz="3200" b="1" dirty="0"/>
              <a:t>Cross-Layer Co-Optimization</a:t>
            </a:r>
          </a:p>
          <a:p>
            <a:pPr marL="914400" lvl="1" indent="-457200">
              <a:buFont typeface="Arial" panose="020B0604020202020204" pitchFamily="34" charset="0"/>
              <a:buChar char="•"/>
            </a:pPr>
            <a:r>
              <a:rPr lang="en-US" sz="3200" dirty="0"/>
              <a:t>“Gas Station” Links</a:t>
            </a:r>
          </a:p>
          <a:p>
            <a:pPr marL="457200" indent="-457200">
              <a:buFont typeface="Arial" panose="020B0604020202020204" pitchFamily="34" charset="0"/>
              <a:buChar char="•"/>
            </a:pPr>
            <a:r>
              <a:rPr lang="en-US" sz="3200" dirty="0"/>
              <a:t>Methodology</a:t>
            </a:r>
          </a:p>
          <a:p>
            <a:pPr marL="457200" indent="-457200">
              <a:buFont typeface="Arial" panose="020B0604020202020204" pitchFamily="34" charset="0"/>
              <a:buChar char="•"/>
            </a:pPr>
            <a:r>
              <a:rPr lang="en-US" sz="3200" dirty="0"/>
              <a:t>Results</a:t>
            </a:r>
          </a:p>
          <a:p>
            <a:pPr marL="457200" indent="-457200">
              <a:buFont typeface="Arial" panose="020B0604020202020204" pitchFamily="34" charset="0"/>
              <a:buChar char="•"/>
            </a:pPr>
            <a:r>
              <a:rPr lang="en-US" sz="3200" dirty="0"/>
              <a:t>Executive Summary</a:t>
            </a:r>
          </a:p>
          <a:p>
            <a:endParaRPr lang="en-US" dirty="0"/>
          </a:p>
        </p:txBody>
      </p:sp>
    </p:spTree>
    <p:extLst>
      <p:ext uri="{BB962C8B-B14F-4D97-AF65-F5344CB8AC3E}">
        <p14:creationId xmlns:p14="http://schemas.microsoft.com/office/powerpoint/2010/main" val="2530692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71755</TotalTime>
  <Words>3478</Words>
  <Application>Microsoft Macintosh PowerPoint</Application>
  <PresentationFormat>Widescreen</PresentationFormat>
  <Paragraphs>577</Paragraphs>
  <Slides>43</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Cambria Math</vt:lpstr>
      <vt:lpstr>Office Theme</vt:lpstr>
      <vt:lpstr>A Cross-Layer Methodology for  Design and Optimization of Networks in  2.5D Systems</vt:lpstr>
      <vt:lpstr>Motivation</vt:lpstr>
      <vt:lpstr>Motivation</vt:lpstr>
      <vt:lpstr>High-Level Problem and Prior Work</vt:lpstr>
      <vt:lpstr>Flawed Top-Down Logic</vt:lpstr>
      <vt:lpstr>Flawed Bottom-Up Logic</vt:lpstr>
      <vt:lpstr>Flawed Bottom-Up Logic</vt:lpstr>
      <vt:lpstr>Executive Summary</vt:lpstr>
      <vt:lpstr>Outline</vt:lpstr>
      <vt:lpstr>Logical Layer</vt:lpstr>
      <vt:lpstr>Logical Layer: Global Networks</vt:lpstr>
      <vt:lpstr>Logical Layer: Unified Networks</vt:lpstr>
      <vt:lpstr>Physical Layer</vt:lpstr>
      <vt:lpstr>Physical Layer (contd.)</vt:lpstr>
      <vt:lpstr>Circuit Layer</vt:lpstr>
      <vt:lpstr>“Gas Station” Links</vt:lpstr>
      <vt:lpstr>“Gas Station” Links</vt:lpstr>
      <vt:lpstr>Cross-Layer Co-Optimization</vt:lpstr>
      <vt:lpstr>Outline</vt:lpstr>
      <vt:lpstr>Methodology Overview</vt:lpstr>
      <vt:lpstr>Methodology Step 1</vt:lpstr>
      <vt:lpstr>Methodology Step 2</vt:lpstr>
      <vt:lpstr>Methodology Step 3</vt:lpstr>
      <vt:lpstr>Methodology Step 3</vt:lpstr>
      <vt:lpstr>Methodology Step 3</vt:lpstr>
      <vt:lpstr>Outline</vt:lpstr>
      <vt:lpstr>Results: Without Gas Station Link</vt:lpstr>
      <vt:lpstr>Results: With Gas Station Link</vt:lpstr>
      <vt:lpstr>Results: Cost-Effective High-Performance Option</vt:lpstr>
      <vt:lpstr>Results: Unified Networks in General Case</vt:lpstr>
      <vt:lpstr>Results: Global-Butterdonut/Butterfly General Case</vt:lpstr>
      <vt:lpstr>Results: Global-Mesh Networks General Case</vt:lpstr>
      <vt:lpstr>Heat Maps for cholesky DATE2018 Output Perf. Optimized</vt:lpstr>
      <vt:lpstr>Heat Maps for cholesky ICCAD Output Limited to Unified-Mesh</vt:lpstr>
      <vt:lpstr>Heat Maps for cholesky ICCAD Output Limited by DATE2018 Cost</vt:lpstr>
      <vt:lpstr>Heat Maps for cholesky ICCAD Output Cost Optimized</vt:lpstr>
      <vt:lpstr>Heat Maps for cholesky ICCAD Output Perf. Optimized </vt:lpstr>
      <vt:lpstr>Outline</vt:lpstr>
      <vt:lpstr>Executive Summary</vt:lpstr>
      <vt:lpstr>Backup</vt:lpstr>
      <vt:lpstr>Rise Time Constraint (0.8)</vt:lpstr>
      <vt:lpstr>Low-Cost Bound</vt:lpstr>
      <vt:lpstr>Low-Cost Bound (2)</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Cross-Layer Methodology for Design and Optimization of Networks in 2.5D Systems (to Appear in ICCAD 2018)</dc:title>
  <dc:creator>Furkan Eris</dc:creator>
  <cp:lastModifiedBy>Furkan Eris</cp:lastModifiedBy>
  <cp:revision>145</cp:revision>
  <cp:lastPrinted>2018-11-06T01:25:26Z</cp:lastPrinted>
  <dcterms:created xsi:type="dcterms:W3CDTF">2018-06-28T01:39:00Z</dcterms:created>
  <dcterms:modified xsi:type="dcterms:W3CDTF">2018-11-07T01:20:20Z</dcterms:modified>
</cp:coreProperties>
</file>