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261" r:id="rId2"/>
    <p:sldId id="560" r:id="rId3"/>
    <p:sldId id="335" r:id="rId4"/>
    <p:sldId id="564" r:id="rId5"/>
    <p:sldId id="563" r:id="rId6"/>
    <p:sldId id="611" r:id="rId7"/>
    <p:sldId id="567" r:id="rId8"/>
    <p:sldId id="568" r:id="rId9"/>
    <p:sldId id="569" r:id="rId10"/>
    <p:sldId id="570" r:id="rId11"/>
    <p:sldId id="606" r:id="rId12"/>
    <p:sldId id="571" r:id="rId13"/>
    <p:sldId id="572" r:id="rId14"/>
    <p:sldId id="607" r:id="rId15"/>
    <p:sldId id="588" r:id="rId16"/>
    <p:sldId id="573" r:id="rId17"/>
    <p:sldId id="575" r:id="rId18"/>
    <p:sldId id="608" r:id="rId19"/>
    <p:sldId id="576" r:id="rId20"/>
    <p:sldId id="578" r:id="rId21"/>
    <p:sldId id="579" r:id="rId22"/>
    <p:sldId id="610" r:id="rId23"/>
    <p:sldId id="580" r:id="rId24"/>
    <p:sldId id="612" r:id="rId25"/>
    <p:sldId id="581" r:id="rId26"/>
    <p:sldId id="613" r:id="rId27"/>
    <p:sldId id="609" r:id="rId28"/>
    <p:sldId id="583" r:id="rId29"/>
    <p:sldId id="584" r:id="rId30"/>
    <p:sldId id="585" r:id="rId31"/>
    <p:sldId id="60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255" autoAdjust="0"/>
    <p:restoredTop sz="65426" autoAdjust="0"/>
  </p:normalViewPr>
  <p:slideViewPr>
    <p:cSldViewPr snapToGrid="0">
      <p:cViewPr varScale="1">
        <p:scale>
          <a:sx n="56" d="100"/>
          <a:sy n="56" d="100"/>
        </p:scale>
        <p:origin x="702" y="72"/>
      </p:cViewPr>
      <p:guideLst>
        <p:guide orient="horz" pos="2160"/>
        <p:guide pos="2880"/>
      </p:guideLst>
    </p:cSldViewPr>
  </p:slideViewPr>
  <p:notesTextViewPr>
    <p:cViewPr>
      <p:scale>
        <a:sx n="1" d="1"/>
        <a:sy n="1" d="1"/>
      </p:scale>
      <p:origin x="0" y="0"/>
    </p:cViewPr>
  </p:notesTextViewPr>
  <p:sorterViewPr>
    <p:cViewPr>
      <p:scale>
        <a:sx n="80" d="100"/>
        <a:sy n="80" d="100"/>
      </p:scale>
      <p:origin x="0" y="-589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8212F5-99C7-46BD-B995-41DE7D4CF4B6}" type="datetimeFigureOut">
              <a:rPr lang="en-US" smtClean="0"/>
              <a:t>10/9/2018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E199E6-7344-4F80-A393-1CC699188305}" type="slidenum">
              <a:rPr lang="en-US" smtClean="0"/>
              <a:t>‹#›</a:t>
            </a:fld>
            <a:endParaRPr lang="en-US"/>
          </a:p>
        </p:txBody>
      </p:sp>
    </p:spTree>
    <p:extLst>
      <p:ext uri="{BB962C8B-B14F-4D97-AF65-F5344CB8AC3E}">
        <p14:creationId xmlns:p14="http://schemas.microsoft.com/office/powerpoint/2010/main" val="2876444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23706-0482-458B-B0AB-6152E230582C}" type="datetimeFigureOut">
              <a:rPr lang="en-US" smtClean="0"/>
              <a:t>10/9/2018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B3332-ADA4-4F2F-96D9-040A8ED782B9}" type="slidenum">
              <a:rPr lang="en-US" smtClean="0"/>
              <a:t>‹#›</a:t>
            </a:fld>
            <a:endParaRPr lang="en-US" dirty="0"/>
          </a:p>
        </p:txBody>
      </p:sp>
    </p:spTree>
    <p:extLst>
      <p:ext uri="{BB962C8B-B14F-4D97-AF65-F5344CB8AC3E}">
        <p14:creationId xmlns:p14="http://schemas.microsoft.com/office/powerpoint/2010/main" val="86761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Thank you for the introduction. My talk is on “Using Machine Learning to Predict Path-Based Slack from Graph-Based Timing Analysis”. </a:t>
            </a:r>
          </a:p>
        </p:txBody>
      </p:sp>
      <p:sp>
        <p:nvSpPr>
          <p:cNvPr id="4" name="Slide Number Placeholder 3"/>
          <p:cNvSpPr>
            <a:spLocks noGrp="1"/>
          </p:cNvSpPr>
          <p:nvPr>
            <p:ph type="sldNum" sz="quarter" idx="10"/>
          </p:nvPr>
        </p:nvSpPr>
        <p:spPr/>
        <p:txBody>
          <a:bodyPr/>
          <a:lstStyle/>
          <a:p>
            <a:fld id="{584B3332-ADA4-4F2F-96D9-040A8ED782B9}" type="slidenum">
              <a:rPr lang="en-US" smtClean="0"/>
              <a:t>1</a:t>
            </a:fld>
            <a:endParaRPr lang="en-US" dirty="0"/>
          </a:p>
        </p:txBody>
      </p:sp>
    </p:spTree>
    <p:extLst>
      <p:ext uri="{BB962C8B-B14F-4D97-AF65-F5344CB8AC3E}">
        <p14:creationId xmlns:p14="http://schemas.microsoft.com/office/powerpoint/2010/main" val="218712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PBA-GBA divergence of a timing path can be estimated either stage-wise or path-wise. </a:t>
            </a:r>
          </a:p>
          <a:p>
            <a:endParaRPr lang="en-US" dirty="0"/>
          </a:p>
          <a:p>
            <a:r>
              <a:rPr lang="en-US" dirty="0"/>
              <a:t>Figure on the left shows a bigram-based (n = 2) representation of a timing path </a:t>
            </a:r>
          </a:p>
          <a:p>
            <a:r>
              <a:rPr lang="en-US" dirty="0"/>
              <a:t>In our observation,  lumped model suffers from many disadvantages such as listed here on the right.</a:t>
            </a:r>
          </a:p>
          <a:p>
            <a:pPr marL="0" indent="0">
              <a:buNone/>
            </a:pPr>
            <a:endParaRPr lang="en-US" dirty="0"/>
          </a:p>
          <a:p>
            <a:pPr marL="0" indent="0">
              <a:buNone/>
            </a:pPr>
            <a:r>
              <a:rPr lang="en-US" dirty="0"/>
              <a:t>Since, PBA-GBA transition divergence of current stage gets translated into arrival time divergence only</a:t>
            </a:r>
          </a:p>
          <a:p>
            <a:pPr marL="0" indent="0">
              <a:buNone/>
            </a:pPr>
            <a:r>
              <a:rPr lang="en-US" dirty="0"/>
              <a:t>for the next stage, bigram becomes a natural choice !</a:t>
            </a:r>
          </a:p>
          <a:p>
            <a:pPr marL="0" indent="0">
              <a:buNone/>
            </a:pPr>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10</a:t>
            </a:fld>
            <a:endParaRPr lang="en-US" dirty="0"/>
          </a:p>
        </p:txBody>
      </p:sp>
    </p:spTree>
    <p:extLst>
      <p:ext uri="{BB962C8B-B14F-4D97-AF65-F5344CB8AC3E}">
        <p14:creationId xmlns:p14="http://schemas.microsoft.com/office/powerpoint/2010/main" val="395119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ko-KR" dirty="0">
              <a:latin typeface="Arial" pitchFamily="34" charset="0"/>
              <a:ea typeface="굴림" pitchFamily="50" charset="-127"/>
            </a:endParaRPr>
          </a:p>
        </p:txBody>
      </p:sp>
      <p:sp>
        <p:nvSpPr>
          <p:cNvPr id="4" name="Slide Number Placeholder 3"/>
          <p:cNvSpPr>
            <a:spLocks noGrp="1"/>
          </p:cNvSpPr>
          <p:nvPr>
            <p:ph type="sldNum" sz="quarter" idx="10"/>
          </p:nvPr>
        </p:nvSpPr>
        <p:spPr/>
        <p:txBody>
          <a:bodyPr/>
          <a:lstStyle/>
          <a:p>
            <a:fld id="{584B3332-ADA4-4F2F-96D9-040A8ED782B9}" type="slidenum">
              <a:rPr lang="en-US" smtClean="0"/>
              <a:t>11</a:t>
            </a:fld>
            <a:endParaRPr lang="en-US" dirty="0"/>
          </a:p>
        </p:txBody>
      </p:sp>
    </p:spTree>
    <p:extLst>
      <p:ext uri="{BB962C8B-B14F-4D97-AF65-F5344CB8AC3E}">
        <p14:creationId xmlns:p14="http://schemas.microsoft.com/office/powerpoint/2010/main" val="2364944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E1B28"/>
                </a:solidFill>
              </a:rPr>
              <a:t>For a bigram-unit as shown on the right, we identify these 13 features that can influence PBA-GBA divergence.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E1B28"/>
                </a:solidFill>
              </a:rPr>
              <a:t>These cover both physical and electrical features of a timing path.</a:t>
            </a:r>
            <a:endParaRPr lang="en-US" baseline="0"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12</a:t>
            </a:fld>
            <a:endParaRPr lang="en-US" dirty="0"/>
          </a:p>
        </p:txBody>
      </p:sp>
    </p:spTree>
    <p:extLst>
      <p:ext uri="{BB962C8B-B14F-4D97-AF65-F5344CB8AC3E}">
        <p14:creationId xmlns:p14="http://schemas.microsoft.com/office/powerpoint/2010/main" val="350984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sensitivity of model accuracy to features. </a:t>
            </a:r>
          </a:p>
          <a:p>
            <a:r>
              <a:rPr lang="en-US" dirty="0"/>
              <a:t>We observe that “transition time ratio”, which measures the imbalance between various inputs of the cell, is the most important among all features. </a:t>
            </a:r>
          </a:p>
          <a:p>
            <a:endParaRPr lang="en-US" dirty="0"/>
          </a:p>
          <a:p>
            <a:r>
              <a:rPr lang="en-US" dirty="0"/>
              <a:t>Dropping this feature alone reduces model accuracy by 27% as shown in picture on the left.</a:t>
            </a:r>
          </a:p>
          <a:p>
            <a:r>
              <a:rPr lang="en-US" dirty="0"/>
              <a:t>Also, dropping any feature combination that includes transition time ratio corresponds to peaks of picture on the right.</a:t>
            </a:r>
          </a:p>
        </p:txBody>
      </p:sp>
      <p:sp>
        <p:nvSpPr>
          <p:cNvPr id="4" name="Slide Number Placeholder 3"/>
          <p:cNvSpPr>
            <a:spLocks noGrp="1"/>
          </p:cNvSpPr>
          <p:nvPr>
            <p:ph type="sldNum" sz="quarter" idx="10"/>
          </p:nvPr>
        </p:nvSpPr>
        <p:spPr/>
        <p:txBody>
          <a:bodyPr/>
          <a:lstStyle/>
          <a:p>
            <a:fld id="{584B3332-ADA4-4F2F-96D9-040A8ED782B9}" type="slidenum">
              <a:rPr lang="en-US" smtClean="0"/>
              <a:t>13</a:t>
            </a:fld>
            <a:endParaRPr lang="en-US" dirty="0"/>
          </a:p>
        </p:txBody>
      </p:sp>
    </p:spTree>
    <p:extLst>
      <p:ext uri="{BB962C8B-B14F-4D97-AF65-F5344CB8AC3E}">
        <p14:creationId xmlns:p14="http://schemas.microsoft.com/office/powerpoint/2010/main" val="4002118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ko-KR" dirty="0">
              <a:latin typeface="Arial" pitchFamily="34" charset="0"/>
              <a:ea typeface="굴림" pitchFamily="50" charset="-127"/>
            </a:endParaRPr>
          </a:p>
        </p:txBody>
      </p:sp>
      <p:sp>
        <p:nvSpPr>
          <p:cNvPr id="4" name="Slide Number Placeholder 3"/>
          <p:cNvSpPr>
            <a:spLocks noGrp="1"/>
          </p:cNvSpPr>
          <p:nvPr>
            <p:ph type="sldNum" sz="quarter" idx="10"/>
          </p:nvPr>
        </p:nvSpPr>
        <p:spPr/>
        <p:txBody>
          <a:bodyPr/>
          <a:lstStyle/>
          <a:p>
            <a:fld id="{584B3332-ADA4-4F2F-96D9-040A8ED782B9}" type="slidenum">
              <a:rPr lang="en-US" smtClean="0"/>
              <a:t>14</a:t>
            </a:fld>
            <a:endParaRPr lang="en-US" dirty="0"/>
          </a:p>
        </p:txBody>
      </p:sp>
    </p:spTree>
    <p:extLst>
      <p:ext uri="{BB962C8B-B14F-4D97-AF65-F5344CB8AC3E}">
        <p14:creationId xmlns:p14="http://schemas.microsoft.com/office/powerpoint/2010/main" val="1093321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modeling flow,</a:t>
            </a:r>
          </a:p>
          <a:p>
            <a:endParaRPr lang="en-US" dirty="0"/>
          </a:p>
          <a:p>
            <a:r>
              <a:rPr lang="en-US" dirty="0"/>
              <a:t>We extract predetermined features from timing reports and train model based on the extracted features.</a:t>
            </a:r>
          </a:p>
          <a:p>
            <a:endParaRPr lang="en-US" dirty="0"/>
          </a:p>
          <a:p>
            <a:r>
              <a:rPr lang="en-US" dirty="0"/>
              <a:t>In the testing phase, our model predicts PBA timing for new </a:t>
            </a:r>
            <a:r>
              <a:rPr lang="en-US" dirty="0" err="1"/>
              <a:t>datapoints</a:t>
            </a:r>
            <a:r>
              <a:rPr lang="en-US" dirty="0"/>
              <a:t> (not seen in the training phase), using their GBA timing reports.</a:t>
            </a:r>
          </a:p>
          <a:p>
            <a:endParaRPr lang="en-US" dirty="0"/>
          </a:p>
          <a:p>
            <a:r>
              <a:rPr lang="en-US" dirty="0"/>
              <a:t>Since linear modeling cannot capture complex interactions between features, we explore various non-linear techniques that capture </a:t>
            </a:r>
          </a:p>
          <a:p>
            <a:r>
              <a:rPr lang="en-US" dirty="0"/>
              <a:t>these complex interactions between these features.</a:t>
            </a:r>
          </a:p>
          <a:p>
            <a:endParaRPr lang="en-US" dirty="0"/>
          </a:p>
          <a:p>
            <a:r>
              <a:rPr lang="en-US" dirty="0"/>
              <a:t>We have chosen </a:t>
            </a:r>
            <a:r>
              <a:rPr lang="en-US" dirty="0">
                <a:sym typeface="Wingdings" panose="05000000000000000000" pitchFamily="2" charset="2"/>
              </a:rPr>
              <a:t>Classification and  Regression Trees (supported by our results) and visualization aid that these trees provide.</a:t>
            </a:r>
            <a:endParaRPr lang="en-US" dirty="0"/>
          </a:p>
          <a:p>
            <a:endParaRPr lang="en-US" sz="1200"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15</a:t>
            </a:fld>
            <a:endParaRPr lang="en-US" dirty="0"/>
          </a:p>
        </p:txBody>
      </p:sp>
    </p:spTree>
    <p:extLst>
      <p:ext uri="{BB962C8B-B14F-4D97-AF65-F5344CB8AC3E}">
        <p14:creationId xmlns:p14="http://schemas.microsoft.com/office/powerpoint/2010/main" val="3598744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two models (highlighted in yellow), one to predict transition time divergence and the second one to predict </a:t>
            </a:r>
          </a:p>
          <a:p>
            <a:r>
              <a:rPr lang="en-US" dirty="0"/>
              <a:t>PBA-GBA divergence in arrival time. </a:t>
            </a:r>
          </a:p>
          <a:p>
            <a:endParaRPr lang="en-US" dirty="0"/>
          </a:p>
          <a:p>
            <a:r>
              <a:rPr lang="en-US" dirty="0"/>
              <a:t>The first model feeds into the second. </a:t>
            </a:r>
          </a:p>
        </p:txBody>
      </p:sp>
      <p:sp>
        <p:nvSpPr>
          <p:cNvPr id="4" name="Slide Number Placeholder 3"/>
          <p:cNvSpPr>
            <a:spLocks noGrp="1"/>
          </p:cNvSpPr>
          <p:nvPr>
            <p:ph type="sldNum" sz="quarter" idx="10"/>
          </p:nvPr>
        </p:nvSpPr>
        <p:spPr/>
        <p:txBody>
          <a:bodyPr/>
          <a:lstStyle/>
          <a:p>
            <a:fld id="{584B3332-ADA4-4F2F-96D9-040A8ED782B9}" type="slidenum">
              <a:rPr lang="en-US" smtClean="0"/>
              <a:t>16</a:t>
            </a:fld>
            <a:endParaRPr lang="en-US" dirty="0"/>
          </a:p>
        </p:txBody>
      </p:sp>
    </p:spTree>
    <p:extLst>
      <p:ext uri="{BB962C8B-B14F-4D97-AF65-F5344CB8AC3E}">
        <p14:creationId xmlns:p14="http://schemas.microsoft.com/office/powerpoint/2010/main" val="290770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given timing path,  GBA arrival time is always equal or higher than actual PBA arrival time. </a:t>
            </a:r>
          </a:p>
          <a:p>
            <a:endParaRPr lang="en-US" dirty="0"/>
          </a:p>
          <a:p>
            <a:r>
              <a:rPr lang="en-US" dirty="0"/>
              <a:t>We term this difference between these values (represented by top and bottom orange bar) as “actual_*” metrics. This is an indicator of pessimism in GBA mode.</a:t>
            </a:r>
          </a:p>
          <a:p>
            <a:endParaRPr lang="en-US" dirty="0"/>
          </a:p>
          <a:p>
            <a:r>
              <a:rPr lang="en-US" dirty="0"/>
              <a:t>We represent model predicted PBA arrival time with the middle orange bar.  We expect model PBA bar to be as close as possible to the bottom bar. </a:t>
            </a:r>
          </a:p>
          <a:p>
            <a:endParaRPr lang="en-US" dirty="0"/>
          </a:p>
          <a:p>
            <a:r>
              <a:rPr lang="en-US" dirty="0"/>
              <a:t>We evaluate model performance by measuring the reduction of model_* metric as compared to actual_* metric.</a:t>
            </a:r>
          </a:p>
          <a:p>
            <a:endParaRPr lang="en-US" dirty="0"/>
          </a:p>
          <a:p>
            <a:r>
              <a:rPr lang="en-US" dirty="0"/>
              <a:t>Once we evaluate this metric for each path, we use lumped metrics like mean, 99</a:t>
            </a:r>
            <a:r>
              <a:rPr lang="en-US" baseline="30000" dirty="0"/>
              <a:t>th</a:t>
            </a:r>
            <a:r>
              <a:rPr lang="en-US" dirty="0"/>
              <a:t> percentile and worst metrics to measure model accuracy.</a:t>
            </a:r>
          </a:p>
          <a:p>
            <a:endParaRPr lang="en-US" dirty="0"/>
          </a:p>
          <a:p>
            <a:r>
              <a:rPr lang="en-US" dirty="0"/>
              <a:t>^I should point a typo in the CAMERA version, where the labels got interchanged. My apologies about that</a:t>
            </a:r>
          </a:p>
        </p:txBody>
      </p:sp>
      <p:sp>
        <p:nvSpPr>
          <p:cNvPr id="4" name="Slide Number Placeholder 3"/>
          <p:cNvSpPr>
            <a:spLocks noGrp="1"/>
          </p:cNvSpPr>
          <p:nvPr>
            <p:ph type="sldNum" sz="quarter" idx="10"/>
          </p:nvPr>
        </p:nvSpPr>
        <p:spPr/>
        <p:txBody>
          <a:bodyPr/>
          <a:lstStyle/>
          <a:p>
            <a:fld id="{584B3332-ADA4-4F2F-96D9-040A8ED782B9}" type="slidenum">
              <a:rPr lang="en-US" smtClean="0"/>
              <a:t>17</a:t>
            </a:fld>
            <a:endParaRPr lang="en-US" dirty="0"/>
          </a:p>
        </p:txBody>
      </p:sp>
    </p:spTree>
    <p:extLst>
      <p:ext uri="{BB962C8B-B14F-4D97-AF65-F5344CB8AC3E}">
        <p14:creationId xmlns:p14="http://schemas.microsoft.com/office/powerpoint/2010/main" val="2461493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ko-KR" dirty="0">
              <a:latin typeface="Arial" pitchFamily="34" charset="0"/>
              <a:ea typeface="굴림" pitchFamily="50" charset="-127"/>
            </a:endParaRPr>
          </a:p>
        </p:txBody>
      </p:sp>
      <p:sp>
        <p:nvSpPr>
          <p:cNvPr id="4" name="Slide Number Placeholder 3"/>
          <p:cNvSpPr>
            <a:spLocks noGrp="1"/>
          </p:cNvSpPr>
          <p:nvPr>
            <p:ph type="sldNum" sz="quarter" idx="10"/>
          </p:nvPr>
        </p:nvSpPr>
        <p:spPr/>
        <p:txBody>
          <a:bodyPr/>
          <a:lstStyle/>
          <a:p>
            <a:fld id="{584B3332-ADA4-4F2F-96D9-040A8ED782B9}" type="slidenum">
              <a:rPr lang="en-US" smtClean="0"/>
              <a:t>18</a:t>
            </a:fld>
            <a:endParaRPr lang="en-US" dirty="0"/>
          </a:p>
        </p:txBody>
      </p:sp>
    </p:spTree>
    <p:extLst>
      <p:ext uri="{BB962C8B-B14F-4D97-AF65-F5344CB8AC3E}">
        <p14:creationId xmlns:p14="http://schemas.microsoft.com/office/powerpoint/2010/main" val="3794960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generate several artificial timing paths that can be used for training phase of modeling.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Input to this flow is a configuration file that contains several electrical and physical knobs of a design enablement.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Along with artificial circuits which are used for training purpose, we use five public benchmark designs, to demonstrate our model usefulness.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584B3332-ADA4-4F2F-96D9-040A8ED782B9}" type="slidenum">
              <a:rPr lang="en-US" smtClean="0"/>
              <a:t>19</a:t>
            </a:fld>
            <a:endParaRPr lang="en-US" dirty="0"/>
          </a:p>
        </p:txBody>
      </p:sp>
    </p:spTree>
    <p:extLst>
      <p:ext uri="{BB962C8B-B14F-4D97-AF65-F5344CB8AC3E}">
        <p14:creationId xmlns:p14="http://schemas.microsoft.com/office/powerpoint/2010/main" val="64983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ko-KR" baseline="0" dirty="0">
                <a:latin typeface="Arial" pitchFamily="34" charset="0"/>
                <a:ea typeface="굴림" pitchFamily="50" charset="-127"/>
              </a:rPr>
              <a:t>In this presentation, I will first explain our </a:t>
            </a:r>
            <a:r>
              <a:rPr lang="en-US" altLang="ko-KR" baseline="0" dirty="0">
                <a:solidFill>
                  <a:schemeClr val="tx2"/>
                </a:solidFill>
                <a:latin typeface="Arial" pitchFamily="34" charset="0"/>
                <a:ea typeface="굴림" pitchFamily="50" charset="-127"/>
              </a:rPr>
              <a:t>motivation, and describe our work. Then</a:t>
            </a:r>
            <a:r>
              <a:rPr lang="en-US" altLang="ko-KR" baseline="0" dirty="0">
                <a:latin typeface="Arial" pitchFamily="34" charset="0"/>
                <a:ea typeface="굴림" pitchFamily="50" charset="-127"/>
              </a:rPr>
              <a:t>, I will describe our modeling features and modeling methodology. Then I will show the experimental results and conclude my talk</a:t>
            </a:r>
            <a:endParaRPr lang="en-US" altLang="ko-KR" dirty="0">
              <a:latin typeface="Arial" pitchFamily="34" charset="0"/>
              <a:ea typeface="굴림" pitchFamily="50" charset="-127"/>
            </a:endParaRPr>
          </a:p>
        </p:txBody>
      </p:sp>
      <p:sp>
        <p:nvSpPr>
          <p:cNvPr id="4" name="Slide Number Placeholder 3"/>
          <p:cNvSpPr>
            <a:spLocks noGrp="1"/>
          </p:cNvSpPr>
          <p:nvPr>
            <p:ph type="sldNum" sz="quarter" idx="10"/>
          </p:nvPr>
        </p:nvSpPr>
        <p:spPr/>
        <p:txBody>
          <a:bodyPr/>
          <a:lstStyle/>
          <a:p>
            <a:fld id="{584B3332-ADA4-4F2F-96D9-040A8ED782B9}" type="slidenum">
              <a:rPr lang="en-US" smtClean="0"/>
              <a:t>2</a:t>
            </a:fld>
            <a:endParaRPr lang="en-US" dirty="0"/>
          </a:p>
        </p:txBody>
      </p:sp>
    </p:spTree>
    <p:extLst>
      <p:ext uri="{BB962C8B-B14F-4D97-AF65-F5344CB8AC3E}">
        <p14:creationId xmlns:p14="http://schemas.microsoft.com/office/powerpoint/2010/main" val="2617295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summarize my model setup.</a:t>
            </a:r>
          </a:p>
          <a:p>
            <a:r>
              <a:rPr lang="en-US" dirty="0"/>
              <a:t>All our experiments use 28nm foundry technology enablement.</a:t>
            </a:r>
          </a:p>
          <a:p>
            <a:endParaRPr lang="en-US" dirty="0"/>
          </a:p>
          <a:p>
            <a:r>
              <a:rPr lang="en-US" dirty="0"/>
              <a:t>We perform three experiments to demonstrate our model usefulness. </a:t>
            </a:r>
          </a:p>
          <a:p>
            <a:endParaRPr lang="en-US" dirty="0"/>
          </a:p>
          <a:p>
            <a:r>
              <a:rPr lang="en-US" dirty="0"/>
              <a:t>As shown on the left, we ﬁrst compare actual GBA arrival time values with actual PBA results using a commercial timer, while maintaining path consistency.</a:t>
            </a:r>
          </a:p>
          <a:p>
            <a:r>
              <a:rPr lang="en-US" dirty="0"/>
              <a:t>We then compare Model PBA versus Actual PBA, as shown on the right.</a:t>
            </a:r>
          </a:p>
          <a:p>
            <a:endParaRPr lang="en-US" dirty="0"/>
          </a:p>
          <a:p>
            <a:r>
              <a:rPr lang="en-US" dirty="0"/>
              <a:t>Blue band in both the plots represents divergence from actual PBA.</a:t>
            </a:r>
          </a:p>
          <a:p>
            <a:endParaRPr lang="en-US" dirty="0"/>
          </a:p>
          <a:p>
            <a:r>
              <a:rPr lang="en-US" dirty="0"/>
              <a:t>Reduction of blue band width on the right, as compared to its width in the left plot signiﬁes availability of timing slack for design optimization.</a:t>
            </a:r>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20</a:t>
            </a:fld>
            <a:endParaRPr lang="en-US" dirty="0"/>
          </a:p>
        </p:txBody>
      </p:sp>
    </p:spTree>
    <p:extLst>
      <p:ext uri="{BB962C8B-B14F-4D97-AF65-F5344CB8AC3E}">
        <p14:creationId xmlns:p14="http://schemas.microsoft.com/office/powerpoint/2010/main" val="317493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first experiment evaluates modeling accuracy. </a:t>
            </a:r>
          </a:p>
          <a:p>
            <a:r>
              <a:rPr lang="en-US" dirty="0"/>
              <a:t>For each of our five public benchmarked designs, we split the timing paths randomly into 70/30 ratio.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for the NETCARD example, we see that model predictions reduce worst divergence of PBA-GBA </a:t>
            </a:r>
            <a:r>
              <a:rPr lang="fr-FR" dirty="0" err="1"/>
              <a:t>from</a:t>
            </a:r>
            <a:r>
              <a:rPr lang="fr-FR" dirty="0"/>
              <a:t> 39.59ps to 19.90ps.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This </a:t>
            </a:r>
            <a:r>
              <a:rPr lang="fr-FR" dirty="0" err="1"/>
              <a:t>is</a:t>
            </a:r>
            <a:r>
              <a:rPr lang="fr-FR" dirty="0"/>
              <a:t> </a:t>
            </a:r>
            <a:r>
              <a:rPr lang="fr-FR" dirty="0" err="1"/>
              <a:t>indicated</a:t>
            </a:r>
            <a:r>
              <a:rPr lang="fr-FR" dirty="0"/>
              <a:t> by the </a:t>
            </a:r>
            <a:r>
              <a:rPr lang="fr-FR" dirty="0" err="1"/>
              <a:t>red</a:t>
            </a:r>
            <a:r>
              <a:rPr lang="fr-FR" dirty="0"/>
              <a:t> </a:t>
            </a:r>
            <a:r>
              <a:rPr lang="fr-FR" dirty="0" err="1"/>
              <a:t>arrow</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Also</a:t>
            </a:r>
            <a:r>
              <a:rPr lang="fr-FR" dirty="0"/>
              <a:t>, the </a:t>
            </a:r>
            <a:r>
              <a:rPr lang="fr-FR" dirty="0" err="1"/>
              <a:t>mean</a:t>
            </a:r>
            <a:r>
              <a:rPr lang="fr-FR" dirty="0"/>
              <a:t> value of divergence </a:t>
            </a:r>
            <a:r>
              <a:rPr lang="fr-FR" dirty="0" err="1"/>
              <a:t>decreases</a:t>
            </a:r>
            <a:r>
              <a:rPr lang="fr-FR" dirty="0"/>
              <a:t> </a:t>
            </a:r>
            <a:r>
              <a:rPr lang="fr-FR" dirty="0" err="1"/>
              <a:t>from</a:t>
            </a:r>
            <a:r>
              <a:rPr lang="fr-FR" dirty="0"/>
              <a:t> 6.70ps to 1.52ps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21</a:t>
            </a:fld>
            <a:endParaRPr lang="en-US" dirty="0"/>
          </a:p>
        </p:txBody>
      </p:sp>
    </p:spTree>
    <p:extLst>
      <p:ext uri="{BB962C8B-B14F-4D97-AF65-F5344CB8AC3E}">
        <p14:creationId xmlns:p14="http://schemas.microsoft.com/office/powerpoint/2010/main" val="54596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12 of the paper shows the results of experiment one for all five testcases.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22</a:t>
            </a:fld>
            <a:endParaRPr lang="en-US" dirty="0"/>
          </a:p>
        </p:txBody>
      </p:sp>
    </p:spTree>
    <p:extLst>
      <p:ext uri="{BB962C8B-B14F-4D97-AF65-F5344CB8AC3E}">
        <p14:creationId xmlns:p14="http://schemas.microsoft.com/office/powerpoint/2010/main" val="1765017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experiment validates our modeling robustness.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use </a:t>
            </a:r>
            <a:r>
              <a:rPr lang="en-US" dirty="0" err="1"/>
              <a:t>datapoints</a:t>
            </a:r>
            <a:r>
              <a:rPr lang="en-US" dirty="0"/>
              <a:t> from the clock tree synthesized database for training and test on the post-routed database of the same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Such a use case can aid in optimization during routing from model trained on its CTS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for the NETCARD example, we see that model predictions reduce worst divergence of PBA-GBA </a:t>
            </a:r>
            <a:r>
              <a:rPr lang="fr-FR" dirty="0" err="1"/>
              <a:t>from</a:t>
            </a:r>
            <a:r>
              <a:rPr lang="fr-FR" dirty="0"/>
              <a:t> 33.56ps to 29.63ps.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The </a:t>
            </a:r>
            <a:r>
              <a:rPr lang="fr-FR" dirty="0" err="1"/>
              <a:t>mean</a:t>
            </a:r>
            <a:r>
              <a:rPr lang="fr-FR" dirty="0"/>
              <a:t> divergence </a:t>
            </a:r>
            <a:r>
              <a:rPr lang="fr-FR" dirty="0" err="1"/>
              <a:t>reduces</a:t>
            </a:r>
            <a:r>
              <a:rPr lang="fr-FR" dirty="0"/>
              <a:t> </a:t>
            </a:r>
            <a:r>
              <a:rPr lang="fr-FR" dirty="0" err="1"/>
              <a:t>from</a:t>
            </a:r>
            <a:r>
              <a:rPr lang="fr-FR" dirty="0"/>
              <a:t> 4.29ps to 2.49ps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23</a:t>
            </a:fld>
            <a:endParaRPr lang="en-US" dirty="0"/>
          </a:p>
        </p:txBody>
      </p:sp>
    </p:spTree>
    <p:extLst>
      <p:ext uri="{BB962C8B-B14F-4D97-AF65-F5344CB8AC3E}">
        <p14:creationId xmlns:p14="http://schemas.microsoft.com/office/powerpoint/2010/main" val="2207982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13 of the paper shows the results of experiment two for all five testcases.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24</a:t>
            </a:fld>
            <a:endParaRPr lang="en-US" dirty="0"/>
          </a:p>
        </p:txBody>
      </p:sp>
    </p:spTree>
    <p:extLst>
      <p:ext uri="{BB962C8B-B14F-4D97-AF65-F5344CB8AC3E}">
        <p14:creationId xmlns:p14="http://schemas.microsoft.com/office/powerpoint/2010/main" val="4016445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this experiment is to validate the span of our artiﬁcial testcase development methodology. </a:t>
            </a:r>
          </a:p>
          <a:p>
            <a:endParaRPr lang="en-US" dirty="0"/>
          </a:p>
          <a:p>
            <a:r>
              <a:rPr lang="en-US" dirty="0"/>
              <a:t>Model is trained with artiﬁcially generated testcases along with a sample of data points (30%) from a real design, and </a:t>
            </a:r>
          </a:p>
          <a:p>
            <a:r>
              <a:rPr lang="en-US" dirty="0"/>
              <a:t>tested on unseen 70% data points of the same design.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for the NETCARD example, we see that model predictions reduce worst divergence of PBA-GBA </a:t>
            </a:r>
            <a:r>
              <a:rPr lang="fr-FR" dirty="0" err="1"/>
              <a:t>from</a:t>
            </a:r>
            <a:r>
              <a:rPr lang="fr-FR" dirty="0"/>
              <a:t> 46.25ps to 31.24ps.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The </a:t>
            </a:r>
            <a:r>
              <a:rPr lang="fr-FR" dirty="0" err="1"/>
              <a:t>mean</a:t>
            </a:r>
            <a:r>
              <a:rPr lang="fr-FR" dirty="0"/>
              <a:t> divergence </a:t>
            </a:r>
            <a:r>
              <a:rPr lang="fr-FR" dirty="0" err="1"/>
              <a:t>reduces</a:t>
            </a:r>
            <a:r>
              <a:rPr lang="fr-FR" dirty="0"/>
              <a:t> </a:t>
            </a:r>
            <a:r>
              <a:rPr lang="fr-FR" dirty="0" err="1"/>
              <a:t>from</a:t>
            </a:r>
            <a:r>
              <a:rPr lang="fr-FR" dirty="0"/>
              <a:t> 7.21ps to 2.78ps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25</a:t>
            </a:fld>
            <a:endParaRPr lang="en-US" dirty="0"/>
          </a:p>
        </p:txBody>
      </p:sp>
    </p:spTree>
    <p:extLst>
      <p:ext uri="{BB962C8B-B14F-4D97-AF65-F5344CB8AC3E}">
        <p14:creationId xmlns:p14="http://schemas.microsoft.com/office/powerpoint/2010/main" val="3533102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14 of the paper shows the results of experiment three for all five testcases.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26</a:t>
            </a:fld>
            <a:endParaRPr lang="en-US" dirty="0"/>
          </a:p>
        </p:txBody>
      </p:sp>
    </p:spTree>
    <p:extLst>
      <p:ext uri="{BB962C8B-B14F-4D97-AF65-F5344CB8AC3E}">
        <p14:creationId xmlns:p14="http://schemas.microsoft.com/office/powerpoint/2010/main" val="2097894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ko-KR" dirty="0">
              <a:latin typeface="Arial" pitchFamily="34" charset="0"/>
              <a:ea typeface="굴림" pitchFamily="50" charset="-127"/>
            </a:endParaRPr>
          </a:p>
        </p:txBody>
      </p:sp>
      <p:sp>
        <p:nvSpPr>
          <p:cNvPr id="4" name="Slide Number Placeholder 3"/>
          <p:cNvSpPr>
            <a:spLocks noGrp="1"/>
          </p:cNvSpPr>
          <p:nvPr>
            <p:ph type="sldNum" sz="quarter" idx="10"/>
          </p:nvPr>
        </p:nvSpPr>
        <p:spPr/>
        <p:txBody>
          <a:bodyPr/>
          <a:lstStyle/>
          <a:p>
            <a:fld id="{584B3332-ADA4-4F2F-96D9-040A8ED782B9}" type="slidenum">
              <a:rPr lang="en-US" smtClean="0"/>
              <a:t>27</a:t>
            </a:fld>
            <a:endParaRPr lang="en-US" dirty="0"/>
          </a:p>
        </p:txBody>
      </p:sp>
    </p:spTree>
    <p:extLst>
      <p:ext uri="{BB962C8B-B14F-4D97-AF65-F5344CB8AC3E}">
        <p14:creationId xmlns:p14="http://schemas.microsoft.com/office/powerpoint/2010/main" val="3261051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are the first to apply machine learning techniques to model PBA-GBA divergence in endpoint arrival times, addressing an important</a:t>
            </a:r>
          </a:p>
          <a:p>
            <a:r>
              <a:rPr lang="en-US" dirty="0"/>
              <a:t>accuracy-runtime tradeoff in static timing analysis. </a:t>
            </a:r>
          </a:p>
          <a:p>
            <a:endParaRPr lang="en-US" dirty="0"/>
          </a:p>
          <a:p>
            <a:r>
              <a:rPr lang="en-US" dirty="0"/>
              <a:t>We present artificial circuit generation methodology that aims to cover real design space for a given design enablement.</a:t>
            </a:r>
          </a:p>
          <a:p>
            <a:endParaRPr lang="en-US" dirty="0"/>
          </a:p>
          <a:p>
            <a:r>
              <a:rPr lang="en-US" dirty="0"/>
              <a:t>We  identify electrical and physical features of a circuit that can influence PBA-GBA divergence. </a:t>
            </a:r>
          </a:p>
          <a:p>
            <a:r>
              <a:rPr lang="en-US" dirty="0"/>
              <a:t>Using these features, we use decision trees approach to model this divergence.</a:t>
            </a:r>
          </a:p>
          <a:p>
            <a:endParaRPr lang="en-US" dirty="0"/>
          </a:p>
          <a:p>
            <a:r>
              <a:rPr lang="en-US" dirty="0"/>
              <a:t>All our experiments use 28nm FDSOI foundry technology </a:t>
            </a:r>
            <a:r>
              <a:rPr lang="en-US" sz="1200" dirty="0"/>
              <a:t>and implementations of public testcase designs </a:t>
            </a:r>
          </a:p>
          <a:p>
            <a:endParaRPr lang="en-US" sz="1200" dirty="0"/>
          </a:p>
          <a:p>
            <a:r>
              <a:rPr lang="en-US" dirty="0"/>
              <a:t>In our results, model-predicted PBA arrival times reduce mean, 99</a:t>
            </a:r>
            <a:r>
              <a:rPr lang="en-US" baseline="30000" dirty="0"/>
              <a:t>th</a:t>
            </a:r>
            <a:r>
              <a:rPr lang="en-US" dirty="0"/>
              <a:t> percentile and max divergence metrics by at least 26.6%, 13.4% and 11.7 % </a:t>
            </a:r>
          </a:p>
          <a:p>
            <a:r>
              <a:rPr lang="en-US" dirty="0"/>
              <a:t>respectively. </a:t>
            </a:r>
          </a:p>
        </p:txBody>
      </p:sp>
      <p:sp>
        <p:nvSpPr>
          <p:cNvPr id="4" name="Slide Number Placeholder 3"/>
          <p:cNvSpPr>
            <a:spLocks noGrp="1"/>
          </p:cNvSpPr>
          <p:nvPr>
            <p:ph type="sldNum" sz="quarter" idx="10"/>
          </p:nvPr>
        </p:nvSpPr>
        <p:spPr/>
        <p:txBody>
          <a:bodyPr/>
          <a:lstStyle/>
          <a:p>
            <a:fld id="{584B3332-ADA4-4F2F-96D9-040A8ED782B9}" type="slidenum">
              <a:rPr lang="en-US" smtClean="0"/>
              <a:t>28</a:t>
            </a:fld>
            <a:endParaRPr lang="en-US" dirty="0"/>
          </a:p>
        </p:txBody>
      </p:sp>
    </p:spTree>
    <p:extLst>
      <p:ext uri="{BB962C8B-B14F-4D97-AF65-F5344CB8AC3E}">
        <p14:creationId xmlns:p14="http://schemas.microsoft.com/office/powerpoint/2010/main" val="834083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ongoing and future works remain.</a:t>
            </a:r>
          </a:p>
          <a:p>
            <a:endParaRPr lang="en-US" dirty="0"/>
          </a:p>
          <a:p>
            <a:r>
              <a:rPr lang="en-US" dirty="0"/>
              <a:t>To demonstrate the benefit from reducing pessimism, we are seeking to integrate our predictive models with an academic sizer and optimizer.</a:t>
            </a:r>
          </a:p>
          <a:p>
            <a:endParaRPr lang="en-US" dirty="0"/>
          </a:p>
          <a:p>
            <a:r>
              <a:rPr lang="en-US" dirty="0"/>
              <a:t>We are seeking to improve our artificial circuits that can span the space of real designs.</a:t>
            </a:r>
          </a:p>
          <a:p>
            <a:endParaRPr lang="en-US" dirty="0"/>
          </a:p>
          <a:p>
            <a:r>
              <a:rPr lang="en-US" dirty="0"/>
              <a:t>Reduction of pessimism is another important work to be pursued. Though model calibration flow and available budget of arrival time gain  vs slack gain could mitigate the effect of optimism, we are seeking to continue our work in this direction.</a:t>
            </a:r>
          </a:p>
          <a:p>
            <a:endParaRPr lang="en-US" dirty="0"/>
          </a:p>
          <a:p>
            <a:r>
              <a:rPr lang="en-US" dirty="0"/>
              <a:t>Additionally, translating path-consistent predictions to endpoint-consistent predictions with a better use of multiple GBA paths is an important work to pursue.</a:t>
            </a:r>
          </a:p>
        </p:txBody>
      </p:sp>
      <p:sp>
        <p:nvSpPr>
          <p:cNvPr id="4" name="Slide Number Placeholder 3"/>
          <p:cNvSpPr>
            <a:spLocks noGrp="1"/>
          </p:cNvSpPr>
          <p:nvPr>
            <p:ph type="sldNum" sz="quarter" idx="10"/>
          </p:nvPr>
        </p:nvSpPr>
        <p:spPr/>
        <p:txBody>
          <a:bodyPr/>
          <a:lstStyle/>
          <a:p>
            <a:fld id="{584B3332-ADA4-4F2F-96D9-040A8ED782B9}" type="slidenum">
              <a:rPr lang="en-US" smtClean="0"/>
              <a:t>29</a:t>
            </a:fld>
            <a:endParaRPr lang="en-US" dirty="0"/>
          </a:p>
        </p:txBody>
      </p:sp>
    </p:spTree>
    <p:extLst>
      <p:ext uri="{BB962C8B-B14F-4D97-AF65-F5344CB8AC3E}">
        <p14:creationId xmlns:p14="http://schemas.microsoft.com/office/powerpoint/2010/main" val="307879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nature of timing analysis is a graph traversal: We represent netlist as a graph, with pins of the cells as nodes and nets connecting these pins as edges of the graph.</a:t>
            </a:r>
          </a:p>
          <a:p>
            <a:endParaRPr lang="en-US" dirty="0"/>
          </a:p>
          <a:p>
            <a:r>
              <a:rPr lang="en-US" dirty="0"/>
              <a:t>In advanced nodes, with many modes and many corners, timing analysis is runtime intensive. </a:t>
            </a:r>
          </a:p>
          <a:p>
            <a:endParaRPr lang="en-US" dirty="0"/>
          </a:p>
          <a:p>
            <a:r>
              <a:rPr lang="en-US" dirty="0"/>
              <a:t>Since timing analysis is evaluated multiple times in a design cycle, this constitutes for a significant portion of design convergence time.</a:t>
            </a:r>
          </a:p>
          <a:p>
            <a:endParaRPr lang="en-US" dirty="0"/>
          </a:p>
          <a:p>
            <a:r>
              <a:rPr lang="en-US" dirty="0"/>
              <a:t>Like every analysis, there is a tradeoff between accuracy and runtime. </a:t>
            </a:r>
            <a:endParaRPr lang="en-US" sz="1200" dirty="0">
              <a:solidFill>
                <a:srgbClr val="00172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1726"/>
                </a:solidFill>
              </a:rPr>
              <a:t>Today, designers use faster and pessimistic analysis for major portion of the optimization cycle and turn on “accuracy mode” during final signoff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172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1726"/>
                </a:solidFill>
              </a:rPr>
              <a:t>Such an approach is sub-optimal and we aim</a:t>
            </a:r>
            <a:r>
              <a:rPr lang="en-US" dirty="0"/>
              <a:t> to address this fundamental accuracy-runtime tradeoff of static timing analysis.</a:t>
            </a:r>
          </a:p>
        </p:txBody>
      </p:sp>
      <p:sp>
        <p:nvSpPr>
          <p:cNvPr id="4" name="Slide Number Placeholder 3"/>
          <p:cNvSpPr>
            <a:spLocks noGrp="1"/>
          </p:cNvSpPr>
          <p:nvPr>
            <p:ph type="sldNum" sz="quarter" idx="10"/>
          </p:nvPr>
        </p:nvSpPr>
        <p:spPr/>
        <p:txBody>
          <a:bodyPr/>
          <a:lstStyle/>
          <a:p>
            <a:fld id="{A5451585-E2AC-4897-B719-C200C8CF2F37}" type="slidenum">
              <a:rPr lang="en-US" smtClean="0"/>
              <a:pPr/>
              <a:t>3</a:t>
            </a:fld>
            <a:endParaRPr lang="en-US"/>
          </a:p>
        </p:txBody>
      </p:sp>
    </p:spTree>
    <p:extLst>
      <p:ext uri="{BB962C8B-B14F-4D97-AF65-F5344CB8AC3E}">
        <p14:creationId xmlns:p14="http://schemas.microsoft.com/office/powerpoint/2010/main" val="1676379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thank Dr. Tuck-Boon Chan and Dr. Siddhartha Nath for valuable guidance, and we thank our lab’s funding sources.</a:t>
            </a:r>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30</a:t>
            </a:fld>
            <a:endParaRPr lang="en-US" dirty="0"/>
          </a:p>
        </p:txBody>
      </p:sp>
    </p:spTree>
    <p:extLst>
      <p:ext uri="{BB962C8B-B14F-4D97-AF65-F5344CB8AC3E}">
        <p14:creationId xmlns:p14="http://schemas.microsoft.com/office/powerpoint/2010/main" val="2851667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very much for your attention</a:t>
            </a:r>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31</a:t>
            </a:fld>
            <a:endParaRPr lang="en-US" dirty="0"/>
          </a:p>
        </p:txBody>
      </p:sp>
    </p:spTree>
    <p:extLst>
      <p:ext uri="{BB962C8B-B14F-4D97-AF65-F5344CB8AC3E}">
        <p14:creationId xmlns:p14="http://schemas.microsoft.com/office/powerpoint/2010/main" val="128098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consider a simple circuit with 2 timing paths with a common endpoint. </a:t>
            </a:r>
          </a:p>
          <a:p>
            <a:endParaRPr lang="en-US" dirty="0"/>
          </a:p>
          <a:p>
            <a:r>
              <a:rPr lang="en-US" dirty="0"/>
              <a:t>The red timing path is the  path of interest. For this path, if we look at the transition propagation through A1.</a:t>
            </a:r>
          </a:p>
          <a:p>
            <a:endParaRPr lang="en-US" dirty="0"/>
          </a:p>
          <a:p>
            <a:r>
              <a:rPr lang="en-US" dirty="0"/>
              <a:t>As shown in the left figure, one  way is to propagate the worst of the two transition values (blue) and evaluate downstream arrival time values.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referred as GBA mode. The timing graph needs to store just one transition per node in such an approach.</a:t>
            </a:r>
          </a:p>
          <a:p>
            <a:endParaRPr lang="en-US" dirty="0"/>
          </a:p>
          <a:p>
            <a:r>
              <a:rPr lang="en-US" dirty="0"/>
              <a:t>The other way, as shown the right figure,  is to propagate the path-specific red transitions thru A1. This is referred as PBA mode.</a:t>
            </a:r>
          </a:p>
          <a:p>
            <a:r>
              <a:rPr lang="en-US" dirty="0"/>
              <a:t>PBA mode needs to store and retrieve transition values for many combinations of paths.</a:t>
            </a:r>
          </a:p>
          <a:p>
            <a:endParaRPr lang="en-US" dirty="0"/>
          </a:p>
          <a:p>
            <a:r>
              <a:rPr lang="en-US" dirty="0"/>
              <a:t>Though accurate, this process is runtime intensive as number of stages in L-C cone increases.</a:t>
            </a:r>
          </a:p>
          <a:p>
            <a:endParaRPr lang="en-US"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4</a:t>
            </a:fld>
            <a:endParaRPr lang="en-US" dirty="0"/>
          </a:p>
        </p:txBody>
      </p:sp>
    </p:spTree>
    <p:extLst>
      <p:ext uri="{BB962C8B-B14F-4D97-AF65-F5344CB8AC3E}">
        <p14:creationId xmlns:p14="http://schemas.microsoft.com/office/powerpoint/2010/main" val="31453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motivating example to explain runtime versus accuracy tradeoff in STA.</a:t>
            </a:r>
          </a:p>
          <a:p>
            <a:endParaRPr lang="en-US" dirty="0"/>
          </a:p>
          <a:p>
            <a:r>
              <a:rPr lang="en-US" dirty="0"/>
              <a:t>Upper-left picture is a timing report in GBA mode and the upper-right picture is a timing report for the same path in PBA mode.</a:t>
            </a:r>
          </a:p>
          <a:p>
            <a:r>
              <a:rPr lang="en-US" dirty="0"/>
              <a:t>Notice that we are comparing identical timing arcs of a path. We term such a comparison as “path-consistent”</a:t>
            </a:r>
          </a:p>
          <a:p>
            <a:endParaRPr lang="en-US" dirty="0"/>
          </a:p>
          <a:p>
            <a:r>
              <a:rPr lang="en-US" dirty="0"/>
              <a:t>We can see that GBA is pessimistic by110ps, which we term as “PBA-GBA divergence”.</a:t>
            </a:r>
          </a:p>
          <a:p>
            <a:endParaRPr lang="en-US" dirty="0"/>
          </a:p>
          <a:p>
            <a:r>
              <a:rPr lang="en-US" dirty="0"/>
              <a:t>However, PBA is runtime intensive as shown in the figure on bottom. Therefore, it is  a tradeoff between accuracy and runtime.</a:t>
            </a:r>
          </a:p>
        </p:txBody>
      </p:sp>
      <p:sp>
        <p:nvSpPr>
          <p:cNvPr id="4" name="Slide Number Placeholder 3"/>
          <p:cNvSpPr>
            <a:spLocks noGrp="1"/>
          </p:cNvSpPr>
          <p:nvPr>
            <p:ph type="sldNum" sz="quarter" idx="10"/>
          </p:nvPr>
        </p:nvSpPr>
        <p:spPr/>
        <p:txBody>
          <a:bodyPr/>
          <a:lstStyle/>
          <a:p>
            <a:fld id="{584B3332-ADA4-4F2F-96D9-040A8ED782B9}" type="slidenum">
              <a:rPr lang="en-US" smtClean="0"/>
              <a:t>5</a:t>
            </a:fld>
            <a:endParaRPr lang="en-US" dirty="0"/>
          </a:p>
        </p:txBody>
      </p:sp>
    </p:spTree>
    <p:extLst>
      <p:ext uri="{BB962C8B-B14F-4D97-AF65-F5344CB8AC3E}">
        <p14:creationId xmlns:p14="http://schemas.microsoft.com/office/powerpoint/2010/main" val="365506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look at the global picture with regard to PBA-GBA divergence.</a:t>
            </a:r>
          </a:p>
          <a:p>
            <a:endParaRPr lang="en-US" dirty="0"/>
          </a:p>
          <a:p>
            <a:r>
              <a:rPr lang="en-US" dirty="0"/>
              <a:t>Picture on the left shows PBA-GBA divergence for timing paths of a public benchmarked design with ~1 M instances. </a:t>
            </a:r>
          </a:p>
          <a:p>
            <a:endParaRPr lang="en-US" dirty="0"/>
          </a:p>
          <a:p>
            <a:r>
              <a:rPr lang="en-US" dirty="0"/>
              <a:t>Another way to represent this is with a scatter plot on the right; which is a plot of GBA versus PBA arrival time values. </a:t>
            </a:r>
          </a:p>
          <a:p>
            <a:endParaRPr lang="en-US" dirty="0"/>
          </a:p>
          <a:p>
            <a:r>
              <a:rPr lang="en-US" dirty="0"/>
              <a:t>Both these pictures indicate that there are paths which tend to experience more PBA-GBA divergence, than others.</a:t>
            </a:r>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6</a:t>
            </a:fld>
            <a:endParaRPr lang="en-US" dirty="0"/>
          </a:p>
        </p:txBody>
      </p:sp>
    </p:spTree>
    <p:extLst>
      <p:ext uri="{BB962C8B-B14F-4D97-AF65-F5344CB8AC3E}">
        <p14:creationId xmlns:p14="http://schemas.microsoft.com/office/powerpoint/2010/main" val="321055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cost of PBA-GBA divergence to design metrics?</a:t>
            </a:r>
          </a:p>
          <a:p>
            <a:endParaRPr lang="en-US" dirty="0"/>
          </a:p>
          <a:p>
            <a:r>
              <a:rPr lang="en-US" dirty="0"/>
              <a:t>We mention that GBA is always more pessimistic compared to PBA. This leads to the following three PBA-GBA divergence scenarios.</a:t>
            </a:r>
          </a:p>
          <a:p>
            <a:endParaRPr lang="en-US" dirty="0"/>
          </a:p>
          <a:p>
            <a:r>
              <a:rPr lang="en-US" dirty="0"/>
              <a:t>In the first scenario, there are timing paths which have positive GBA slack and positive PBA slack, which reduces the ability to exploit timing slack during power optimization in GBA mode.</a:t>
            </a:r>
          </a:p>
          <a:p>
            <a:endParaRPr lang="en-US" dirty="0"/>
          </a:p>
          <a:p>
            <a:r>
              <a:rPr lang="en-US" dirty="0"/>
              <a:t>In the second scenario, say GBA slack of a timing path is negative and PBA slack is positive, This results in fixing of false violations that eventually impacts schedule and increases area and power.</a:t>
            </a:r>
          </a:p>
          <a:p>
            <a:endParaRPr lang="en-US" dirty="0"/>
          </a:p>
          <a:p>
            <a:r>
              <a:rPr lang="en-US" dirty="0"/>
              <a:t>In the last scenario, consider a timing path for which the  GBA slack is negative and PBA slack is negative, where over-fixing of timing violations happens and schedule, power and area is impacted.</a:t>
            </a:r>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7</a:t>
            </a:fld>
            <a:endParaRPr lang="en-US" dirty="0"/>
          </a:p>
        </p:txBody>
      </p:sp>
    </p:spTree>
    <p:extLst>
      <p:ext uri="{BB962C8B-B14F-4D97-AF65-F5344CB8AC3E}">
        <p14:creationId xmlns:p14="http://schemas.microsoft.com/office/powerpoint/2010/main" val="53672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works include learning-based techniques that predict STA outcomes.</a:t>
            </a:r>
          </a:p>
          <a:p>
            <a:endParaRPr lang="en-US" dirty="0"/>
          </a:p>
          <a:p>
            <a:r>
              <a:rPr lang="en-US" dirty="0"/>
              <a:t>There are also many algorithm and data structure-centered methods to improve STA runtime. </a:t>
            </a:r>
          </a:p>
          <a:p>
            <a:endParaRPr lang="en-US" dirty="0"/>
          </a:p>
          <a:p>
            <a:r>
              <a:rPr lang="en-US" dirty="0"/>
              <a:t>However, our work is the first to predict “expensive” PBA slacks from “less-expensive” GBA results.</a:t>
            </a:r>
          </a:p>
          <a:p>
            <a:endParaRPr lang="en-US"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8</a:t>
            </a:fld>
            <a:endParaRPr lang="en-US" dirty="0"/>
          </a:p>
        </p:txBody>
      </p:sp>
    </p:spTree>
    <p:extLst>
      <p:ext uri="{BB962C8B-B14F-4D97-AF65-F5344CB8AC3E}">
        <p14:creationId xmlns:p14="http://schemas.microsoft.com/office/powerpoint/2010/main" val="200622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this work, given timing reports in GBA and PBA mode, we identify electrical and physical features that helps us model PBA-GBA divergence</a:t>
            </a:r>
          </a:p>
          <a:p>
            <a:endParaRPr lang="en-US" baseline="0" dirty="0"/>
          </a:p>
          <a:p>
            <a:r>
              <a:rPr lang="en-US" baseline="0" dirty="0"/>
              <a:t>We demonstrate a two phase modeling based on bigrams of timing path that can capture this divergence.</a:t>
            </a:r>
          </a:p>
          <a:p>
            <a:endParaRPr lang="en-US" baseline="0" dirty="0"/>
          </a:p>
          <a:p>
            <a:r>
              <a:rPr lang="en-US" baseline="0" dirty="0"/>
              <a:t>We also generate artificially synthesized circuits that can help in model training.  </a:t>
            </a:r>
          </a:p>
          <a:p>
            <a:endParaRPr lang="en-US" baseline="0" dirty="0"/>
          </a:p>
          <a:p>
            <a:r>
              <a:rPr lang="en-US" baseline="0" dirty="0"/>
              <a:t>Our model is accurate and robust across public benchmarked testcases.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84B3332-ADA4-4F2F-96D9-040A8ED782B9}" type="slidenum">
              <a:rPr lang="en-US" smtClean="0"/>
              <a:t>9</a:t>
            </a:fld>
            <a:endParaRPr lang="en-US" dirty="0"/>
          </a:p>
        </p:txBody>
      </p:sp>
    </p:spTree>
    <p:extLst>
      <p:ext uri="{BB962C8B-B14F-4D97-AF65-F5344CB8AC3E}">
        <p14:creationId xmlns:p14="http://schemas.microsoft.com/office/powerpoint/2010/main" val="1020478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685800" y="1900237"/>
            <a:ext cx="77724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276350" y="4191000"/>
            <a:ext cx="6400800" cy="1752600"/>
          </a:xfrm>
        </p:spPr>
        <p:txBody>
          <a:bodyPr/>
          <a:lstStyle>
            <a:lvl1pPr marL="0" indent="0" algn="ctr">
              <a:lnSpc>
                <a:spcPct val="95000"/>
              </a:lnSpc>
              <a:buFontTx/>
              <a:buNone/>
              <a:defRPr sz="2400" b="1"/>
            </a:lvl1pPr>
          </a:lstStyle>
          <a:p>
            <a:r>
              <a:rPr lang="en-US" altLang="ko-KR" dirty="0"/>
              <a:t>Click to edit Master subtitle style</a:t>
            </a:r>
          </a:p>
        </p:txBody>
      </p:sp>
      <p:sp>
        <p:nvSpPr>
          <p:cNvPr id="4" name="Line 18"/>
          <p:cNvSpPr>
            <a:spLocks noChangeShapeType="1"/>
          </p:cNvSpPr>
          <p:nvPr/>
        </p:nvSpPr>
        <p:spPr bwMode="auto">
          <a:xfrm flipV="1">
            <a:off x="163513" y="3962400"/>
            <a:ext cx="8845550"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pic>
        <p:nvPicPr>
          <p:cNvPr id="5" name="Picture 4" descr="UCSDa1"/>
          <p:cNvPicPr>
            <a:picLocks noChangeAspect="1" noChangeArrowheads="1"/>
          </p:cNvPicPr>
          <p:nvPr/>
        </p:nvPicPr>
        <p:blipFill>
          <a:blip r:embed="rId2" cstate="print"/>
          <a:srcRect/>
          <a:stretch>
            <a:fillRect/>
          </a:stretch>
        </p:blipFill>
        <p:spPr bwMode="auto">
          <a:xfrm>
            <a:off x="76200" y="6486525"/>
            <a:ext cx="457200" cy="369888"/>
          </a:xfrm>
          <a:prstGeom prst="rect">
            <a:avLst/>
          </a:prstGeom>
          <a:noFill/>
          <a:ln w="9525">
            <a:noFill/>
            <a:miter lim="800000"/>
            <a:headEnd/>
            <a:tailEnd/>
          </a:ln>
        </p:spPr>
      </p:pic>
    </p:spTree>
    <p:extLst>
      <p:ext uri="{BB962C8B-B14F-4D97-AF65-F5344CB8AC3E}">
        <p14:creationId xmlns:p14="http://schemas.microsoft.com/office/powerpoint/2010/main" val="13000305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44463"/>
            <a:ext cx="2212975" cy="6329909"/>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161925" y="144463"/>
            <a:ext cx="6501634" cy="6329909"/>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5385335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838200"/>
            <a:ext cx="8836025" cy="5562601"/>
          </a:xfrm>
        </p:spPr>
        <p:txBody>
          <a:bodyPr/>
          <a:lstStyle>
            <a:lvl1pPr>
              <a:buClr>
                <a:srgbClr val="C00000"/>
              </a:buClr>
              <a:defRPr>
                <a:latin typeface="Arial" panose="020B0604020202020204" pitchFamily="34" charset="0"/>
                <a:cs typeface="Arial" panose="020B0604020202020204" pitchFamily="34" charset="0"/>
              </a:defRPr>
            </a:lvl1pPr>
            <a:lvl2pPr marL="569913" indent="-222250">
              <a:buClr>
                <a:srgbClr val="C00000"/>
              </a:buClr>
              <a:defRPr>
                <a:latin typeface="Arial" panose="020B0604020202020204" pitchFamily="34" charset="0"/>
                <a:cs typeface="Arial" panose="020B0604020202020204" pitchFamily="34" charset="0"/>
              </a:defRPr>
            </a:lvl2pPr>
            <a:lvl3pPr marL="803275" indent="-230188">
              <a:buClr>
                <a:srgbClr val="C00000"/>
              </a:buClr>
              <a:defRPr>
                <a:latin typeface="Arial" panose="020B0604020202020204" pitchFamily="34" charset="0"/>
                <a:cs typeface="Arial" panose="020B0604020202020204" pitchFamily="34" charset="0"/>
              </a:defRPr>
            </a:lvl3pPr>
            <a:lvl4pPr marL="1025525" indent="-222250">
              <a:buClr>
                <a:srgbClr val="C00000"/>
              </a:buClr>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319179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19414438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171450" y="801688"/>
            <a:ext cx="4341813"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Content Placeholder 3"/>
          <p:cNvSpPr>
            <a:spLocks noGrp="1"/>
          </p:cNvSpPr>
          <p:nvPr>
            <p:ph sz="half" idx="2"/>
          </p:nvPr>
        </p:nvSpPr>
        <p:spPr>
          <a:xfrm>
            <a:off x="4665663" y="801688"/>
            <a:ext cx="4341812"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26167242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7196479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5972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buClr>
                <a:srgbClr val="C00000"/>
              </a:buClr>
              <a:defRPr sz="3200"/>
            </a:lvl1pPr>
            <a:lvl2pPr>
              <a:buClr>
                <a:srgbClr val="C00000"/>
              </a:buClr>
              <a:defRPr sz="2800"/>
            </a:lvl2pPr>
            <a:lvl3pPr>
              <a:buClr>
                <a:srgbClr val="C00000"/>
              </a:buCl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29796926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Drag picture to placeholder or click icon to add</a:t>
            </a:r>
            <a:endParaRPr lang="ko-KR"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3059051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2484380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1925" y="144463"/>
            <a:ext cx="8851900"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171450" y="801688"/>
            <a:ext cx="8836025"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163513" y="684213"/>
            <a:ext cx="8845550"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pic>
        <p:nvPicPr>
          <p:cNvPr id="3077" name="Picture 4" descr="UCSDa1"/>
          <p:cNvPicPr>
            <a:picLocks noChangeAspect="1" noChangeArrowheads="1"/>
          </p:cNvPicPr>
          <p:nvPr/>
        </p:nvPicPr>
        <p:blipFill>
          <a:blip r:embed="rId12" cstate="print"/>
          <a:srcRect/>
          <a:stretch>
            <a:fillRect/>
          </a:stretch>
        </p:blipFill>
        <p:spPr bwMode="auto">
          <a:xfrm>
            <a:off x="76200" y="6486525"/>
            <a:ext cx="457200" cy="369888"/>
          </a:xfrm>
          <a:prstGeom prst="rect">
            <a:avLst/>
          </a:prstGeom>
          <a:noFill/>
          <a:ln w="9525">
            <a:noFill/>
            <a:miter lim="800000"/>
            <a:headEnd/>
            <a:tailEnd/>
          </a:ln>
        </p:spPr>
      </p:pic>
      <p:sp>
        <p:nvSpPr>
          <p:cNvPr id="7" name="TextBox 6"/>
          <p:cNvSpPr txBox="1"/>
          <p:nvPr/>
        </p:nvSpPr>
        <p:spPr>
          <a:xfrm>
            <a:off x="8741326" y="6548438"/>
            <a:ext cx="402674" cy="307777"/>
          </a:xfrm>
          <a:prstGeom prst="rect">
            <a:avLst/>
          </a:prstGeom>
          <a:noFill/>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6E0590D-16E1-486A-A147-2F126A5F0FEE}" type="slidenum">
              <a:rPr kumimoji="0" lang="ko-KR" alt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ctr" defTabSz="457200" rtl="0" eaLnBrk="0" fontAlgn="auto" latinLnBrk="0" hangingPunct="0">
                <a:lnSpc>
                  <a:spcPct val="100000"/>
                </a:lnSpc>
                <a:spcBef>
                  <a:spcPts val="0"/>
                </a:spcBef>
                <a:spcAft>
                  <a:spcPts val="0"/>
                </a:spcAft>
                <a:buClrTx/>
                <a:buSzTx/>
                <a:buFontTx/>
                <a:buNone/>
                <a:tabLst/>
                <a:defRPr/>
              </a:pPr>
              <a:t>‹#›</a:t>
            </a:fld>
            <a:endParaRPr kumimoji="0" lang="ko-KR"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542700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1676400"/>
            <a:ext cx="8549640" cy="1143000"/>
          </a:xfrm>
        </p:spPr>
        <p:txBody>
          <a:bodyPr/>
          <a:lstStyle/>
          <a:p>
            <a:r>
              <a:rPr lang="en-US" altLang="ko-KR" dirty="0">
                <a:ea typeface="굴림" pitchFamily="34" charset="-127"/>
              </a:rPr>
              <a:t>Using Machine Learning to Predict Path-Based Slack from Graph-Based Timing Analysis</a:t>
            </a:r>
            <a:endParaRPr lang="en-US" dirty="0"/>
          </a:p>
        </p:txBody>
      </p:sp>
      <p:sp>
        <p:nvSpPr>
          <p:cNvPr id="3" name="Subtitle 2"/>
          <p:cNvSpPr>
            <a:spLocks noGrp="1"/>
          </p:cNvSpPr>
          <p:nvPr>
            <p:ph type="subTitle" idx="1"/>
          </p:nvPr>
        </p:nvSpPr>
        <p:spPr>
          <a:xfrm>
            <a:off x="101600" y="4194629"/>
            <a:ext cx="8636000" cy="2177141"/>
          </a:xfrm>
        </p:spPr>
        <p:txBody>
          <a:bodyPr/>
          <a:lstStyle/>
          <a:p>
            <a:pPr marL="533400" indent="-533400">
              <a:lnSpc>
                <a:spcPct val="65000"/>
              </a:lnSpc>
            </a:pPr>
            <a:r>
              <a:rPr lang="en-US" altLang="zh-CN" dirty="0">
                <a:ea typeface="굴림" pitchFamily="34" charset="-127"/>
              </a:rPr>
              <a:t>Andrew B. Kahng</a:t>
            </a:r>
            <a:r>
              <a:rPr lang="en-US" altLang="zh-CN" baseline="30000" dirty="0">
                <a:ea typeface="굴림" pitchFamily="34" charset="-127"/>
              </a:rPr>
              <a:t>+$</a:t>
            </a:r>
            <a:r>
              <a:rPr lang="en-US" altLang="zh-CN" dirty="0">
                <a:ea typeface="굴림" pitchFamily="34" charset="-127"/>
              </a:rPr>
              <a:t>, </a:t>
            </a:r>
            <a:r>
              <a:rPr lang="en-US" altLang="zh-CN" u="sng" dirty="0">
                <a:ea typeface="굴림" pitchFamily="34" charset="-127"/>
              </a:rPr>
              <a:t>Uday Mallappa</a:t>
            </a:r>
            <a:r>
              <a:rPr lang="en-US" altLang="zh-CN" u="sng" baseline="30000" dirty="0">
                <a:ea typeface="굴림" pitchFamily="34" charset="-127"/>
              </a:rPr>
              <a:t>$</a:t>
            </a:r>
            <a:r>
              <a:rPr lang="en-US" altLang="zh-CN" u="sng" dirty="0">
                <a:ea typeface="굴림" pitchFamily="34" charset="-127"/>
              </a:rPr>
              <a:t> </a:t>
            </a:r>
            <a:r>
              <a:rPr lang="en-US" altLang="zh-CN" dirty="0">
                <a:ea typeface="굴림" pitchFamily="34" charset="-127"/>
              </a:rPr>
              <a:t>and </a:t>
            </a:r>
          </a:p>
          <a:p>
            <a:pPr marL="533400" indent="-533400">
              <a:lnSpc>
                <a:spcPct val="65000"/>
              </a:lnSpc>
            </a:pPr>
            <a:r>
              <a:rPr lang="en-US" altLang="zh-CN" dirty="0">
                <a:ea typeface="굴림" pitchFamily="34" charset="-127"/>
              </a:rPr>
              <a:t>Lawrence Saul</a:t>
            </a:r>
            <a:r>
              <a:rPr lang="en-US" altLang="zh-CN" baseline="30000" dirty="0">
                <a:ea typeface="굴림" pitchFamily="34" charset="-127"/>
              </a:rPr>
              <a:t>+</a:t>
            </a:r>
            <a:br>
              <a:rPr lang="en-US" altLang="zh-CN" dirty="0">
                <a:ea typeface="굴림" pitchFamily="34" charset="-127"/>
              </a:rPr>
            </a:br>
            <a:endParaRPr lang="en-US" altLang="zh-CN" dirty="0">
              <a:ea typeface="굴림" pitchFamily="34" charset="-127"/>
            </a:endParaRPr>
          </a:p>
          <a:p>
            <a:pPr marL="533400" indent="-533400">
              <a:lnSpc>
                <a:spcPct val="65000"/>
              </a:lnSpc>
            </a:pPr>
            <a:r>
              <a:rPr lang="en-US" altLang="zh-CN" dirty="0">
                <a:ea typeface="굴림" pitchFamily="34" charset="-127"/>
              </a:rPr>
              <a:t>UC San Diego </a:t>
            </a:r>
            <a:r>
              <a:rPr lang="en-US" altLang="zh-CN" baseline="30000" dirty="0">
                <a:ea typeface="굴림" pitchFamily="34" charset="-127"/>
              </a:rPr>
              <a:t>$</a:t>
            </a:r>
            <a:r>
              <a:rPr lang="en-US" altLang="zh-CN" dirty="0">
                <a:ea typeface="굴림" pitchFamily="34" charset="-127"/>
              </a:rPr>
              <a:t>ECE &amp; </a:t>
            </a:r>
            <a:r>
              <a:rPr lang="en-US" altLang="zh-CN" baseline="30000" dirty="0">
                <a:ea typeface="굴림" pitchFamily="34" charset="-127"/>
              </a:rPr>
              <a:t>+</a:t>
            </a:r>
            <a:r>
              <a:rPr lang="en-US" altLang="zh-CN" dirty="0">
                <a:ea typeface="굴림" pitchFamily="34" charset="-127"/>
              </a:rPr>
              <a:t>CSE Department</a:t>
            </a:r>
          </a:p>
          <a:p>
            <a:pPr marL="533400" indent="-533400">
              <a:lnSpc>
                <a:spcPct val="65000"/>
              </a:lnSpc>
            </a:pPr>
            <a:endParaRPr lang="en-US" altLang="zh-CN" dirty="0">
              <a:ea typeface="굴림" pitchFamily="34" charset="-127"/>
            </a:endParaRPr>
          </a:p>
        </p:txBody>
      </p:sp>
    </p:spTree>
    <p:extLst>
      <p:ext uri="{BB962C8B-B14F-4D97-AF65-F5344CB8AC3E}">
        <p14:creationId xmlns:p14="http://schemas.microsoft.com/office/powerpoint/2010/main" val="777244181"/>
      </p:ext>
    </p:extLst>
  </p:cSld>
  <p:clrMapOvr>
    <a:masterClrMapping/>
  </p:clrMapOvr>
  <p:transition advTm="794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C4CA29-DDCE-45A0-A096-FEF56DBDEEC4}"/>
              </a:ext>
            </a:extLst>
          </p:cNvPr>
          <p:cNvSpPr>
            <a:spLocks noGrp="1"/>
          </p:cNvSpPr>
          <p:nvPr>
            <p:ph type="title"/>
          </p:nvPr>
        </p:nvSpPr>
        <p:spPr/>
        <p:txBody>
          <a:bodyPr/>
          <a:lstStyle/>
          <a:p>
            <a:r>
              <a:rPr lang="en-US" dirty="0"/>
              <a:t>Framework:  Bigram-Based Modeling</a:t>
            </a:r>
          </a:p>
        </p:txBody>
      </p:sp>
      <p:sp>
        <p:nvSpPr>
          <p:cNvPr id="2" name="Content Placeholder 1">
            <a:extLst>
              <a:ext uri="{FF2B5EF4-FFF2-40B4-BE49-F238E27FC236}">
                <a16:creationId xmlns:a16="http://schemas.microsoft.com/office/drawing/2014/main" id="{8E5A2620-C750-4350-BA36-EB89CC42D027}"/>
              </a:ext>
            </a:extLst>
          </p:cNvPr>
          <p:cNvSpPr>
            <a:spLocks noGrp="1"/>
          </p:cNvSpPr>
          <p:nvPr>
            <p:ph sz="half" idx="1"/>
          </p:nvPr>
        </p:nvSpPr>
        <p:spPr/>
        <p:txBody>
          <a:bodyPr/>
          <a:lstStyle/>
          <a:p>
            <a:r>
              <a:rPr lang="en-US" dirty="0"/>
              <a:t>Stage-wise or path-wise (lumped)</a:t>
            </a:r>
          </a:p>
          <a:p>
            <a:endParaRPr lang="en-US" dirty="0"/>
          </a:p>
          <a:p>
            <a:endParaRPr lang="en-US" dirty="0"/>
          </a:p>
          <a:p>
            <a:pPr marL="0" indent="0">
              <a:buNone/>
            </a:pPr>
            <a:endParaRPr lang="en-US" dirty="0"/>
          </a:p>
        </p:txBody>
      </p:sp>
      <p:sp>
        <p:nvSpPr>
          <p:cNvPr id="7" name="Content Placeholder 6">
            <a:extLst>
              <a:ext uri="{FF2B5EF4-FFF2-40B4-BE49-F238E27FC236}">
                <a16:creationId xmlns:a16="http://schemas.microsoft.com/office/drawing/2014/main" id="{CE260F1C-E19A-443B-9D22-8B46402CB948}"/>
              </a:ext>
            </a:extLst>
          </p:cNvPr>
          <p:cNvSpPr>
            <a:spLocks noGrp="1"/>
          </p:cNvSpPr>
          <p:nvPr>
            <p:ph sz="half" idx="2"/>
          </p:nvPr>
        </p:nvSpPr>
        <p:spPr>
          <a:xfrm>
            <a:off x="4802188" y="2226998"/>
            <a:ext cx="4341812" cy="1701787"/>
          </a:xfrm>
        </p:spPr>
        <p:txBody>
          <a:bodyPr/>
          <a:lstStyle/>
          <a:p>
            <a:r>
              <a:rPr lang="en-US" sz="1800" dirty="0"/>
              <a:t>Shield stage-speciﬁc details</a:t>
            </a:r>
          </a:p>
          <a:p>
            <a:r>
              <a:rPr lang="en-US" sz="1800" dirty="0"/>
              <a:t>Very large space of features </a:t>
            </a:r>
          </a:p>
          <a:p>
            <a:r>
              <a:rPr lang="en-US" sz="1800" dirty="0"/>
              <a:t>Difﬁcult to debug outlier stages</a:t>
            </a:r>
          </a:p>
          <a:p>
            <a:endParaRPr lang="en-US" sz="1600" dirty="0"/>
          </a:p>
        </p:txBody>
      </p:sp>
      <p:pic>
        <p:nvPicPr>
          <p:cNvPr id="8" name="Picture 7">
            <a:extLst>
              <a:ext uri="{FF2B5EF4-FFF2-40B4-BE49-F238E27FC236}">
                <a16:creationId xmlns:a16="http://schemas.microsoft.com/office/drawing/2014/main" id="{56DD4067-5D92-44AF-9A5C-FAC686030EF4}"/>
              </a:ext>
            </a:extLst>
          </p:cNvPr>
          <p:cNvPicPr>
            <a:picLocks noChangeAspect="1"/>
          </p:cNvPicPr>
          <p:nvPr/>
        </p:nvPicPr>
        <p:blipFill>
          <a:blip r:embed="rId3"/>
          <a:stretch>
            <a:fillRect/>
          </a:stretch>
        </p:blipFill>
        <p:spPr>
          <a:xfrm>
            <a:off x="309164" y="1849869"/>
            <a:ext cx="4066384" cy="2078916"/>
          </a:xfrm>
          <a:prstGeom prst="rect">
            <a:avLst/>
          </a:prstGeom>
        </p:spPr>
      </p:pic>
      <p:sp>
        <p:nvSpPr>
          <p:cNvPr id="4" name="TextBox 3">
            <a:extLst>
              <a:ext uri="{FF2B5EF4-FFF2-40B4-BE49-F238E27FC236}">
                <a16:creationId xmlns:a16="http://schemas.microsoft.com/office/drawing/2014/main" id="{D6D3AF83-487A-4B18-AA6E-A2ECB7F0B212}"/>
              </a:ext>
            </a:extLst>
          </p:cNvPr>
          <p:cNvSpPr txBox="1"/>
          <p:nvPr/>
        </p:nvSpPr>
        <p:spPr>
          <a:xfrm>
            <a:off x="141458" y="4676956"/>
            <a:ext cx="8868091" cy="1261884"/>
          </a:xfrm>
          <a:prstGeom prst="rect">
            <a:avLst/>
          </a:prstGeom>
          <a:solidFill>
            <a:srgbClr val="FFFF00"/>
          </a:solidFill>
        </p:spPr>
        <p:txBody>
          <a:bodyPr wrap="square" rtlCol="0">
            <a:spAutoFit/>
          </a:bodyPr>
          <a:lstStyle/>
          <a:p>
            <a:r>
              <a:rPr lang="en-US" sz="2400" b="1" dirty="0"/>
              <a:t>In a given path, transition divergence will be translated into arrival time divergence only for the next stage. </a:t>
            </a:r>
          </a:p>
          <a:p>
            <a:r>
              <a:rPr lang="en-US" sz="2800" b="1" dirty="0">
                <a:solidFill>
                  <a:srgbClr val="FF0000"/>
                </a:solidFill>
                <a:sym typeface="Wingdings" pitchFamily="2" charset="2"/>
              </a:rPr>
              <a:t>             Bigrams are a Natural Choice !   </a:t>
            </a:r>
            <a:endParaRPr lang="en-US" sz="2800" b="1" dirty="0">
              <a:solidFill>
                <a:srgbClr val="FF0000"/>
              </a:solidFill>
            </a:endParaRPr>
          </a:p>
        </p:txBody>
      </p:sp>
      <p:sp>
        <p:nvSpPr>
          <p:cNvPr id="6" name="TextBox 5">
            <a:extLst>
              <a:ext uri="{FF2B5EF4-FFF2-40B4-BE49-F238E27FC236}">
                <a16:creationId xmlns:a16="http://schemas.microsoft.com/office/drawing/2014/main" id="{215E4DEE-E0D8-46F3-A5CA-45E1FEDB3238}"/>
              </a:ext>
            </a:extLst>
          </p:cNvPr>
          <p:cNvSpPr txBox="1"/>
          <p:nvPr/>
        </p:nvSpPr>
        <p:spPr>
          <a:xfrm>
            <a:off x="1070565" y="3939104"/>
            <a:ext cx="2543581" cy="646331"/>
          </a:xfrm>
          <a:prstGeom prst="rect">
            <a:avLst/>
          </a:prstGeom>
          <a:noFill/>
        </p:spPr>
        <p:txBody>
          <a:bodyPr wrap="none" rtlCol="0">
            <a:spAutoFit/>
          </a:bodyPr>
          <a:lstStyle/>
          <a:p>
            <a:pPr algn="ctr"/>
            <a:r>
              <a:rPr lang="en-US" dirty="0"/>
              <a:t>Bigram-based</a:t>
            </a:r>
          </a:p>
          <a:p>
            <a:pPr algn="ctr"/>
            <a:r>
              <a:rPr lang="en-US" dirty="0"/>
              <a:t> (n = 2) representation</a:t>
            </a:r>
          </a:p>
        </p:txBody>
      </p:sp>
      <p:sp>
        <p:nvSpPr>
          <p:cNvPr id="9" name="TextBox 8">
            <a:extLst>
              <a:ext uri="{FF2B5EF4-FFF2-40B4-BE49-F238E27FC236}">
                <a16:creationId xmlns:a16="http://schemas.microsoft.com/office/drawing/2014/main" id="{A399B3BD-EBF9-48DB-8B3B-591A79A7DB71}"/>
              </a:ext>
            </a:extLst>
          </p:cNvPr>
          <p:cNvSpPr txBox="1"/>
          <p:nvPr/>
        </p:nvSpPr>
        <p:spPr>
          <a:xfrm>
            <a:off x="5667491" y="1478827"/>
            <a:ext cx="1678665" cy="369332"/>
          </a:xfrm>
          <a:prstGeom prst="rect">
            <a:avLst/>
          </a:prstGeom>
          <a:solidFill>
            <a:srgbClr val="92D050"/>
          </a:solidFill>
        </p:spPr>
        <p:txBody>
          <a:bodyPr wrap="none" rtlCol="0">
            <a:spAutoFit/>
          </a:bodyPr>
          <a:lstStyle/>
          <a:p>
            <a:r>
              <a:rPr lang="en-US" dirty="0"/>
              <a:t>Lumped Model</a:t>
            </a:r>
          </a:p>
        </p:txBody>
      </p:sp>
    </p:spTree>
    <p:extLst>
      <p:ext uri="{BB962C8B-B14F-4D97-AF65-F5344CB8AC3E}">
        <p14:creationId xmlns:p14="http://schemas.microsoft.com/office/powerpoint/2010/main" val="2811493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P spid="4" grpId="0" animBg="1"/>
      <p:bldP spid="6"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ko-KR" sz="4000" dirty="0">
                <a:ea typeface="굴림" pitchFamily="50" charset="-127"/>
              </a:rPr>
              <a:t>Preliminaries </a:t>
            </a:r>
          </a:p>
          <a:p>
            <a:pPr>
              <a:defRPr/>
            </a:pPr>
            <a:r>
              <a:rPr lang="en-US" altLang="ko-KR" sz="4000" dirty="0">
                <a:solidFill>
                  <a:srgbClr val="FF0000"/>
                </a:solidFill>
                <a:ea typeface="굴림" pitchFamily="50" charset="-127"/>
              </a:rPr>
              <a:t>Modeling Features</a:t>
            </a:r>
          </a:p>
          <a:p>
            <a:pPr>
              <a:defRPr/>
            </a:pPr>
            <a:r>
              <a:rPr lang="en-US" altLang="ko-KR" sz="4000" dirty="0">
                <a:solidFill>
                  <a:srgbClr val="0E1B28"/>
                </a:solidFill>
                <a:ea typeface="굴림" pitchFamily="50" charset="-127"/>
              </a:rPr>
              <a:t>Modeling Methodology</a:t>
            </a:r>
            <a:endParaRPr lang="en-US" altLang="ko-KR" sz="4000" baseline="30000" dirty="0">
              <a:solidFill>
                <a:srgbClr val="0E1B28"/>
              </a:solidFill>
              <a:ea typeface="굴림" pitchFamily="50" charset="-127"/>
            </a:endParaRPr>
          </a:p>
          <a:p>
            <a:pPr>
              <a:defRPr/>
            </a:pPr>
            <a:r>
              <a:rPr lang="en-US" altLang="ko-KR" sz="4000" dirty="0">
                <a:solidFill>
                  <a:srgbClr val="0E1B28"/>
                </a:solidFill>
                <a:ea typeface="굴림" pitchFamily="50" charset="-127"/>
              </a:rPr>
              <a:t>Experiments </a:t>
            </a:r>
          </a:p>
          <a:p>
            <a:pPr>
              <a:defRPr/>
            </a:pPr>
            <a:r>
              <a:rPr lang="en-US" altLang="ko-KR" sz="4000" dirty="0">
                <a:solidFill>
                  <a:srgbClr val="0E1B28"/>
                </a:solidFill>
                <a:ea typeface="굴림" pitchFamily="50" charset="-127"/>
              </a:rPr>
              <a:t>Conclusions</a:t>
            </a:r>
          </a:p>
        </p:txBody>
      </p:sp>
      <p:sp>
        <p:nvSpPr>
          <p:cNvPr id="3" name="Title 2"/>
          <p:cNvSpPr>
            <a:spLocks noGrp="1"/>
          </p:cNvSpPr>
          <p:nvPr>
            <p:ph type="title"/>
          </p:nvPr>
        </p:nvSpPr>
        <p:spPr/>
        <p:txBody>
          <a:bodyPr/>
          <a:lstStyle/>
          <a:p>
            <a:r>
              <a:rPr lang="en-US" altLang="zh-CN" dirty="0"/>
              <a:t>Outline</a:t>
            </a:r>
            <a:endParaRPr lang="zh-CN" altLang="en-US" dirty="0"/>
          </a:p>
        </p:txBody>
      </p:sp>
    </p:spTree>
    <p:extLst>
      <p:ext uri="{BB962C8B-B14F-4D97-AF65-F5344CB8AC3E}">
        <p14:creationId xmlns:p14="http://schemas.microsoft.com/office/powerpoint/2010/main" val="41782688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8EB9093-0EF9-47E1-B62B-DFFF5A6A8BED}"/>
              </a:ext>
            </a:extLst>
          </p:cNvPr>
          <p:cNvSpPr>
            <a:spLocks noGrp="1"/>
          </p:cNvSpPr>
          <p:nvPr>
            <p:ph idx="1"/>
          </p:nvPr>
        </p:nvSpPr>
        <p:spPr/>
        <p:txBody>
          <a:bodyPr/>
          <a:lstStyle/>
          <a:p>
            <a:r>
              <a:rPr lang="en-US" sz="2400" b="1" dirty="0"/>
              <a:t>List of Modeling Features for each bigram unit</a:t>
            </a:r>
          </a:p>
          <a:p>
            <a:pPr lvl="1"/>
            <a:r>
              <a:rPr lang="en-US" sz="2000" dirty="0"/>
              <a:t>transition time of the ﬁrst cell</a:t>
            </a:r>
          </a:p>
          <a:p>
            <a:pPr lvl="1"/>
            <a:r>
              <a:rPr lang="en-US" sz="2000" dirty="0"/>
              <a:t>transition time of the second cell</a:t>
            </a:r>
          </a:p>
          <a:p>
            <a:pPr lvl="1"/>
            <a:r>
              <a:rPr lang="en-US" sz="2000" dirty="0"/>
              <a:t>arrival time of ﬁrst cell</a:t>
            </a:r>
          </a:p>
          <a:p>
            <a:pPr lvl="1"/>
            <a:r>
              <a:rPr lang="en-US" sz="2000" dirty="0"/>
              <a:t>transition time ratio (TR ratio) of ﬁrst cell</a:t>
            </a:r>
          </a:p>
          <a:p>
            <a:pPr lvl="1"/>
            <a:r>
              <a:rPr lang="en-US" sz="2000" dirty="0"/>
              <a:t>arrival time of second cell</a:t>
            </a:r>
          </a:p>
          <a:p>
            <a:pPr lvl="1"/>
            <a:r>
              <a:rPr lang="en-US" sz="2000" dirty="0"/>
              <a:t>drive strength of ﬁrst cell</a:t>
            </a:r>
          </a:p>
          <a:p>
            <a:pPr lvl="1"/>
            <a:r>
              <a:rPr lang="en-US" sz="2000" dirty="0"/>
              <a:t>drive strength of second cell</a:t>
            </a:r>
          </a:p>
          <a:p>
            <a:pPr lvl="1"/>
            <a:r>
              <a:rPr lang="en-US" sz="2000" dirty="0"/>
              <a:t>functionality of ﬁrst cell</a:t>
            </a:r>
          </a:p>
          <a:p>
            <a:pPr lvl="1"/>
            <a:r>
              <a:rPr lang="en-US" sz="2000" dirty="0"/>
              <a:t>functionality of second cell</a:t>
            </a:r>
          </a:p>
          <a:p>
            <a:pPr lvl="1"/>
            <a:r>
              <a:rPr lang="en-US" sz="2000" dirty="0"/>
              <a:t>fanout of ﬁrst cell</a:t>
            </a:r>
          </a:p>
          <a:p>
            <a:pPr lvl="1"/>
            <a:r>
              <a:rPr lang="en-US" sz="2000" dirty="0"/>
              <a:t>load capacitance of ﬁrst cell</a:t>
            </a:r>
          </a:p>
          <a:p>
            <a:pPr lvl="1"/>
            <a:r>
              <a:rPr lang="en-US" sz="2000" dirty="0"/>
              <a:t>accumulated transition time ratio of ﬁrst cell</a:t>
            </a:r>
          </a:p>
          <a:p>
            <a:pPr lvl="1"/>
            <a:r>
              <a:rPr lang="en-US" sz="2000" dirty="0"/>
              <a:t>propagation delay of second cell</a:t>
            </a:r>
          </a:p>
          <a:p>
            <a:pPr marL="0" indent="0">
              <a:buNone/>
            </a:pPr>
            <a:endParaRPr lang="en-US" sz="2000" dirty="0"/>
          </a:p>
        </p:txBody>
      </p:sp>
      <p:sp>
        <p:nvSpPr>
          <p:cNvPr id="5" name="Title 4">
            <a:extLst>
              <a:ext uri="{FF2B5EF4-FFF2-40B4-BE49-F238E27FC236}">
                <a16:creationId xmlns:a16="http://schemas.microsoft.com/office/drawing/2014/main" id="{EF5C8863-7B4E-4BA8-A823-EA15C0EBDD8B}"/>
              </a:ext>
            </a:extLst>
          </p:cNvPr>
          <p:cNvSpPr>
            <a:spLocks noGrp="1"/>
          </p:cNvSpPr>
          <p:nvPr>
            <p:ph type="title"/>
          </p:nvPr>
        </p:nvSpPr>
        <p:spPr/>
        <p:txBody>
          <a:bodyPr/>
          <a:lstStyle/>
          <a:p>
            <a:r>
              <a:rPr lang="en-US" dirty="0"/>
              <a:t>Modeling Features</a:t>
            </a:r>
          </a:p>
        </p:txBody>
      </p:sp>
      <p:pic>
        <p:nvPicPr>
          <p:cNvPr id="3" name="Picture 2">
            <a:extLst>
              <a:ext uri="{FF2B5EF4-FFF2-40B4-BE49-F238E27FC236}">
                <a16:creationId xmlns:a16="http://schemas.microsoft.com/office/drawing/2014/main" id="{81D2A5FD-B6F7-4A22-8147-9587705584C2}"/>
              </a:ext>
            </a:extLst>
          </p:cNvPr>
          <p:cNvPicPr>
            <a:picLocks noChangeAspect="1"/>
          </p:cNvPicPr>
          <p:nvPr/>
        </p:nvPicPr>
        <p:blipFill rotWithShape="1">
          <a:blip r:embed="rId3">
            <a:extLst>
              <a:ext uri="{28A0092B-C50C-407E-A947-70E740481C1C}">
                <a14:useLocalDpi xmlns:a14="http://schemas.microsoft.com/office/drawing/2010/main" val="0"/>
              </a:ext>
            </a:extLst>
          </a:blip>
          <a:srcRect l="10294" t="14657" r="21766" b="22241"/>
          <a:stretch/>
        </p:blipFill>
        <p:spPr>
          <a:xfrm>
            <a:off x="5465618" y="2067791"/>
            <a:ext cx="3439391" cy="2182092"/>
          </a:xfrm>
          <a:prstGeom prst="rect">
            <a:avLst/>
          </a:prstGeom>
        </p:spPr>
      </p:pic>
    </p:spTree>
    <p:extLst>
      <p:ext uri="{BB962C8B-B14F-4D97-AF65-F5344CB8AC3E}">
        <p14:creationId xmlns:p14="http://schemas.microsoft.com/office/powerpoint/2010/main" val="1722421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B527E5-67DD-4747-B27B-B236A4D175D7}"/>
              </a:ext>
            </a:extLst>
          </p:cNvPr>
          <p:cNvSpPr>
            <a:spLocks noGrp="1"/>
          </p:cNvSpPr>
          <p:nvPr>
            <p:ph type="title"/>
          </p:nvPr>
        </p:nvSpPr>
        <p:spPr/>
        <p:txBody>
          <a:bodyPr/>
          <a:lstStyle/>
          <a:p>
            <a:r>
              <a:rPr lang="en-US" dirty="0">
                <a:solidFill>
                  <a:srgbClr val="C00000"/>
                </a:solidFill>
              </a:rPr>
              <a:t>Feature Importance</a:t>
            </a:r>
            <a:endParaRPr lang="en-US" dirty="0"/>
          </a:p>
        </p:txBody>
      </p:sp>
      <p:sp>
        <p:nvSpPr>
          <p:cNvPr id="4" name="Content Placeholder 3">
            <a:extLst>
              <a:ext uri="{FF2B5EF4-FFF2-40B4-BE49-F238E27FC236}">
                <a16:creationId xmlns:a16="http://schemas.microsoft.com/office/drawing/2014/main" id="{67790D64-4C64-49E6-91E9-E750EDC92C43}"/>
              </a:ext>
            </a:extLst>
          </p:cNvPr>
          <p:cNvSpPr>
            <a:spLocks noGrp="1"/>
          </p:cNvSpPr>
          <p:nvPr>
            <p:ph sz="half" idx="1"/>
          </p:nvPr>
        </p:nvSpPr>
        <p:spPr/>
        <p:txBody>
          <a:bodyPr/>
          <a:lstStyle/>
          <a:p>
            <a:r>
              <a:rPr lang="en-US" dirty="0"/>
              <a:t>Dropping “TR ratio” reduces the model accuracy by 27%</a:t>
            </a:r>
          </a:p>
        </p:txBody>
      </p:sp>
      <p:sp>
        <p:nvSpPr>
          <p:cNvPr id="5" name="Content Placeholder 4">
            <a:extLst>
              <a:ext uri="{FF2B5EF4-FFF2-40B4-BE49-F238E27FC236}">
                <a16:creationId xmlns:a16="http://schemas.microsoft.com/office/drawing/2014/main" id="{115791B3-4EBB-4117-BC12-03708482965C}"/>
              </a:ext>
            </a:extLst>
          </p:cNvPr>
          <p:cNvSpPr>
            <a:spLocks noGrp="1"/>
          </p:cNvSpPr>
          <p:nvPr>
            <p:ph sz="half" idx="2"/>
          </p:nvPr>
        </p:nvSpPr>
        <p:spPr/>
        <p:txBody>
          <a:bodyPr/>
          <a:lstStyle/>
          <a:p>
            <a:r>
              <a:rPr lang="en-US" dirty="0"/>
              <a:t>Dropping any feature pair that includes       “TR ratio” corresponds to peaks</a:t>
            </a:r>
          </a:p>
        </p:txBody>
      </p:sp>
      <p:pic>
        <p:nvPicPr>
          <p:cNvPr id="6" name="Picture 5">
            <a:extLst>
              <a:ext uri="{FF2B5EF4-FFF2-40B4-BE49-F238E27FC236}">
                <a16:creationId xmlns:a16="http://schemas.microsoft.com/office/drawing/2014/main" id="{04F8E788-8C1D-46EE-8E00-873D7F3C9540}"/>
              </a:ext>
            </a:extLst>
          </p:cNvPr>
          <p:cNvPicPr>
            <a:picLocks noChangeAspect="1"/>
          </p:cNvPicPr>
          <p:nvPr/>
        </p:nvPicPr>
        <p:blipFill>
          <a:blip r:embed="rId3"/>
          <a:stretch>
            <a:fillRect/>
          </a:stretch>
        </p:blipFill>
        <p:spPr>
          <a:xfrm>
            <a:off x="175284" y="2889029"/>
            <a:ext cx="3991886" cy="3090940"/>
          </a:xfrm>
          <a:prstGeom prst="rect">
            <a:avLst/>
          </a:prstGeom>
        </p:spPr>
      </p:pic>
      <p:pic>
        <p:nvPicPr>
          <p:cNvPr id="7" name="Picture 6">
            <a:extLst>
              <a:ext uri="{FF2B5EF4-FFF2-40B4-BE49-F238E27FC236}">
                <a16:creationId xmlns:a16="http://schemas.microsoft.com/office/drawing/2014/main" id="{AF63E417-B871-4D78-9B97-BEA2EAAFD20D}"/>
              </a:ext>
            </a:extLst>
          </p:cNvPr>
          <p:cNvPicPr>
            <a:picLocks noChangeAspect="1"/>
          </p:cNvPicPr>
          <p:nvPr/>
        </p:nvPicPr>
        <p:blipFill>
          <a:blip r:embed="rId4"/>
          <a:stretch>
            <a:fillRect/>
          </a:stretch>
        </p:blipFill>
        <p:spPr>
          <a:xfrm>
            <a:off x="4834143" y="2889028"/>
            <a:ext cx="4004851" cy="3308571"/>
          </a:xfrm>
          <a:prstGeom prst="rect">
            <a:avLst/>
          </a:prstGeom>
        </p:spPr>
      </p:pic>
    </p:spTree>
    <p:extLst>
      <p:ext uri="{BB962C8B-B14F-4D97-AF65-F5344CB8AC3E}">
        <p14:creationId xmlns:p14="http://schemas.microsoft.com/office/powerpoint/2010/main" val="2556174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ko-KR" sz="4000" dirty="0">
                <a:ea typeface="굴림" pitchFamily="50" charset="-127"/>
              </a:rPr>
              <a:t>Preliminaries </a:t>
            </a:r>
          </a:p>
          <a:p>
            <a:pPr>
              <a:defRPr/>
            </a:pPr>
            <a:r>
              <a:rPr lang="en-US" altLang="ko-KR" sz="4000" dirty="0">
                <a:solidFill>
                  <a:srgbClr val="0E1B28"/>
                </a:solidFill>
                <a:ea typeface="굴림" pitchFamily="50" charset="-127"/>
              </a:rPr>
              <a:t>Modeling Features</a:t>
            </a:r>
          </a:p>
          <a:p>
            <a:pPr>
              <a:defRPr/>
            </a:pPr>
            <a:r>
              <a:rPr lang="en-US" altLang="ko-KR" sz="4000" dirty="0">
                <a:solidFill>
                  <a:srgbClr val="FF0000"/>
                </a:solidFill>
                <a:ea typeface="굴림" pitchFamily="50" charset="-127"/>
              </a:rPr>
              <a:t>Modeling Methodology</a:t>
            </a:r>
            <a:endParaRPr lang="en-US" altLang="ko-KR" sz="4000" baseline="30000" dirty="0">
              <a:solidFill>
                <a:srgbClr val="FF0000"/>
              </a:solidFill>
              <a:ea typeface="굴림" pitchFamily="50" charset="-127"/>
            </a:endParaRPr>
          </a:p>
          <a:p>
            <a:pPr>
              <a:defRPr/>
            </a:pPr>
            <a:r>
              <a:rPr lang="en-US" altLang="ko-KR" sz="4000" dirty="0">
                <a:solidFill>
                  <a:srgbClr val="0E1B28"/>
                </a:solidFill>
                <a:ea typeface="굴림" pitchFamily="50" charset="-127"/>
              </a:rPr>
              <a:t>Experiments </a:t>
            </a:r>
          </a:p>
          <a:p>
            <a:pPr>
              <a:defRPr/>
            </a:pPr>
            <a:r>
              <a:rPr lang="en-US" altLang="ko-KR" sz="4000" dirty="0">
                <a:solidFill>
                  <a:srgbClr val="0E1B28"/>
                </a:solidFill>
                <a:ea typeface="굴림" pitchFamily="50" charset="-127"/>
              </a:rPr>
              <a:t>Conclusions</a:t>
            </a:r>
          </a:p>
        </p:txBody>
      </p:sp>
      <p:sp>
        <p:nvSpPr>
          <p:cNvPr id="3" name="Title 2"/>
          <p:cNvSpPr>
            <a:spLocks noGrp="1"/>
          </p:cNvSpPr>
          <p:nvPr>
            <p:ph type="title"/>
          </p:nvPr>
        </p:nvSpPr>
        <p:spPr/>
        <p:txBody>
          <a:bodyPr/>
          <a:lstStyle/>
          <a:p>
            <a:r>
              <a:rPr lang="en-US" altLang="zh-CN" dirty="0"/>
              <a:t>Outline</a:t>
            </a:r>
            <a:endParaRPr lang="zh-CN" altLang="en-US" dirty="0"/>
          </a:p>
        </p:txBody>
      </p:sp>
    </p:spTree>
    <p:extLst>
      <p:ext uri="{BB962C8B-B14F-4D97-AF65-F5344CB8AC3E}">
        <p14:creationId xmlns:p14="http://schemas.microsoft.com/office/powerpoint/2010/main" val="9216488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16C4CA-7BFC-4618-92B2-FCFA873D1BBA}"/>
              </a:ext>
            </a:extLst>
          </p:cNvPr>
          <p:cNvSpPr>
            <a:spLocks noGrp="1"/>
          </p:cNvSpPr>
          <p:nvPr>
            <p:ph type="title"/>
          </p:nvPr>
        </p:nvSpPr>
        <p:spPr>
          <a:xfrm>
            <a:off x="161925" y="144463"/>
            <a:ext cx="8851900" cy="595312"/>
          </a:xfrm>
        </p:spPr>
        <p:txBody>
          <a:bodyPr/>
          <a:lstStyle/>
          <a:p>
            <a:r>
              <a:rPr lang="en-US" dirty="0"/>
              <a:t>Modeling Flow</a:t>
            </a:r>
          </a:p>
        </p:txBody>
      </p:sp>
      <p:sp>
        <p:nvSpPr>
          <p:cNvPr id="8" name="Rectangle 7">
            <a:extLst>
              <a:ext uri="{FF2B5EF4-FFF2-40B4-BE49-F238E27FC236}">
                <a16:creationId xmlns:a16="http://schemas.microsoft.com/office/drawing/2014/main" id="{477B4520-632C-42A4-85B8-D7778BC19836}"/>
              </a:ext>
            </a:extLst>
          </p:cNvPr>
          <p:cNvSpPr/>
          <p:nvPr/>
        </p:nvSpPr>
        <p:spPr>
          <a:xfrm>
            <a:off x="368341" y="5382021"/>
            <a:ext cx="8364177" cy="646331"/>
          </a:xfrm>
          <a:prstGeom prst="rect">
            <a:avLst/>
          </a:prstGeom>
          <a:solidFill>
            <a:srgbClr val="FFFF00"/>
          </a:solidFill>
        </p:spPr>
        <p:txBody>
          <a:bodyPr wrap="square">
            <a:spAutoFit/>
          </a:bodyPr>
          <a:lstStyle/>
          <a:p>
            <a:pPr algn="ctr"/>
            <a:r>
              <a:rPr lang="en-US" dirty="0"/>
              <a:t>Need Non-linear techniques can capture complex interactions between features </a:t>
            </a:r>
          </a:p>
          <a:p>
            <a:pPr algn="ctr"/>
            <a:r>
              <a:rPr lang="en-US" dirty="0">
                <a:sym typeface="Wingdings" panose="05000000000000000000" pitchFamily="2" charset="2"/>
              </a:rPr>
              <a:t> Classification and  Regression Trees !!!</a:t>
            </a:r>
            <a:endParaRPr lang="en-US" dirty="0"/>
          </a:p>
        </p:txBody>
      </p:sp>
      <p:pic>
        <p:nvPicPr>
          <p:cNvPr id="4" name="Content Placeholder 3">
            <a:extLst>
              <a:ext uri="{FF2B5EF4-FFF2-40B4-BE49-F238E27FC236}">
                <a16:creationId xmlns:a16="http://schemas.microsoft.com/office/drawing/2014/main" id="{F2E7EBA1-A0D9-4AD8-BB6D-22F95221A5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9861" y="810440"/>
            <a:ext cx="6880176" cy="2250458"/>
          </a:xfrm>
        </p:spPr>
      </p:pic>
      <p:pic>
        <p:nvPicPr>
          <p:cNvPr id="24" name="Picture 23">
            <a:extLst>
              <a:ext uri="{FF2B5EF4-FFF2-40B4-BE49-F238E27FC236}">
                <a16:creationId xmlns:a16="http://schemas.microsoft.com/office/drawing/2014/main" id="{E7900D7C-8A66-490D-8B68-1DB2F1182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61" y="3060898"/>
            <a:ext cx="7018199" cy="2199909"/>
          </a:xfrm>
          <a:prstGeom prst="rect">
            <a:avLst/>
          </a:prstGeom>
        </p:spPr>
      </p:pic>
    </p:spTree>
    <p:extLst>
      <p:ext uri="{BB962C8B-B14F-4D97-AF65-F5344CB8AC3E}">
        <p14:creationId xmlns:p14="http://schemas.microsoft.com/office/powerpoint/2010/main" val="3309638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B54D13D2-6168-47F8-A1BA-5BD34871A365}"/>
              </a:ext>
            </a:extLst>
          </p:cNvPr>
          <p:cNvSpPr>
            <a:spLocks noGrp="1"/>
          </p:cNvSpPr>
          <p:nvPr>
            <p:ph idx="1"/>
          </p:nvPr>
        </p:nvSpPr>
        <p:spPr>
          <a:xfrm>
            <a:off x="171450" y="838200"/>
            <a:ext cx="8836025" cy="5562601"/>
          </a:xfrm>
        </p:spPr>
        <p:txBody>
          <a:bodyPr/>
          <a:lstStyle/>
          <a:p>
            <a:r>
              <a:rPr lang="en-US" dirty="0"/>
              <a:t>Bigram-based Two Stage Model </a:t>
            </a:r>
          </a:p>
        </p:txBody>
      </p:sp>
      <p:sp>
        <p:nvSpPr>
          <p:cNvPr id="10" name="Rectangle 9">
            <a:extLst>
              <a:ext uri="{FF2B5EF4-FFF2-40B4-BE49-F238E27FC236}">
                <a16:creationId xmlns:a16="http://schemas.microsoft.com/office/drawing/2014/main" id="{DDC73E4F-5337-42CB-AA08-2DB0048065CD}"/>
              </a:ext>
            </a:extLst>
          </p:cNvPr>
          <p:cNvSpPr/>
          <p:nvPr/>
        </p:nvSpPr>
        <p:spPr bwMode="auto">
          <a:xfrm>
            <a:off x="1128483" y="2512738"/>
            <a:ext cx="6893297" cy="2062725"/>
          </a:xfrm>
          <a:prstGeom prst="rect">
            <a:avLst/>
          </a:prstGeom>
          <a:noFill/>
          <a:ln w="25400" cap="flat" cmpd="sng" algn="ctr">
            <a:solidFill>
              <a:srgbClr val="FF0000"/>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5" name="Title 4">
            <a:extLst>
              <a:ext uri="{FF2B5EF4-FFF2-40B4-BE49-F238E27FC236}">
                <a16:creationId xmlns:a16="http://schemas.microsoft.com/office/drawing/2014/main" id="{F4FD543A-4157-4CBB-AD5C-B17E5AD977B7}"/>
              </a:ext>
            </a:extLst>
          </p:cNvPr>
          <p:cNvSpPr>
            <a:spLocks noGrp="1"/>
          </p:cNvSpPr>
          <p:nvPr>
            <p:ph type="title"/>
          </p:nvPr>
        </p:nvSpPr>
        <p:spPr/>
        <p:txBody>
          <a:bodyPr/>
          <a:lstStyle/>
          <a:p>
            <a:r>
              <a:rPr lang="en-US" dirty="0"/>
              <a:t>Model Definition </a:t>
            </a:r>
          </a:p>
        </p:txBody>
      </p:sp>
      <p:sp>
        <p:nvSpPr>
          <p:cNvPr id="2" name="Rectangle 1">
            <a:extLst>
              <a:ext uri="{FF2B5EF4-FFF2-40B4-BE49-F238E27FC236}">
                <a16:creationId xmlns:a16="http://schemas.microsoft.com/office/drawing/2014/main" id="{6AF237DE-614A-463F-838C-819DC0F7A1EF}"/>
              </a:ext>
            </a:extLst>
          </p:cNvPr>
          <p:cNvSpPr/>
          <p:nvPr/>
        </p:nvSpPr>
        <p:spPr bwMode="auto">
          <a:xfrm>
            <a:off x="1506696" y="2969240"/>
            <a:ext cx="2057400" cy="1039091"/>
          </a:xfrm>
          <a:prstGeom prst="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6" name="Rectangle 5">
            <a:extLst>
              <a:ext uri="{FF2B5EF4-FFF2-40B4-BE49-F238E27FC236}">
                <a16:creationId xmlns:a16="http://schemas.microsoft.com/office/drawing/2014/main" id="{9A2B0FC9-AC04-4867-9089-BE46085B1A9B}"/>
              </a:ext>
            </a:extLst>
          </p:cNvPr>
          <p:cNvSpPr/>
          <p:nvPr/>
        </p:nvSpPr>
        <p:spPr bwMode="auto">
          <a:xfrm>
            <a:off x="5629325" y="2978712"/>
            <a:ext cx="2057400" cy="1039091"/>
          </a:xfrm>
          <a:prstGeom prst="rect">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3" name="TextBox 2">
            <a:extLst>
              <a:ext uri="{FF2B5EF4-FFF2-40B4-BE49-F238E27FC236}">
                <a16:creationId xmlns:a16="http://schemas.microsoft.com/office/drawing/2014/main" id="{26AC5CB4-2D0E-450E-A960-5A69E2BD3DE0}"/>
              </a:ext>
            </a:extLst>
          </p:cNvPr>
          <p:cNvSpPr txBox="1"/>
          <p:nvPr/>
        </p:nvSpPr>
        <p:spPr>
          <a:xfrm>
            <a:off x="1750073" y="3165618"/>
            <a:ext cx="1814023" cy="646331"/>
          </a:xfrm>
          <a:prstGeom prst="rect">
            <a:avLst/>
          </a:prstGeom>
          <a:noFill/>
        </p:spPr>
        <p:txBody>
          <a:bodyPr wrap="none" rtlCol="0">
            <a:spAutoFit/>
          </a:bodyPr>
          <a:lstStyle/>
          <a:p>
            <a:r>
              <a:rPr lang="en-US" dirty="0"/>
              <a:t>Transition Time </a:t>
            </a:r>
          </a:p>
          <a:p>
            <a:r>
              <a:rPr lang="en-US" dirty="0"/>
              <a:t>Prediction</a:t>
            </a:r>
          </a:p>
        </p:txBody>
      </p:sp>
      <p:sp>
        <p:nvSpPr>
          <p:cNvPr id="8" name="TextBox 7">
            <a:extLst>
              <a:ext uri="{FF2B5EF4-FFF2-40B4-BE49-F238E27FC236}">
                <a16:creationId xmlns:a16="http://schemas.microsoft.com/office/drawing/2014/main" id="{F7E21E69-6D3F-4540-B826-55608F7E58A6}"/>
              </a:ext>
            </a:extLst>
          </p:cNvPr>
          <p:cNvSpPr txBox="1"/>
          <p:nvPr/>
        </p:nvSpPr>
        <p:spPr>
          <a:xfrm>
            <a:off x="5920290" y="3211854"/>
            <a:ext cx="1475469" cy="646331"/>
          </a:xfrm>
          <a:prstGeom prst="rect">
            <a:avLst/>
          </a:prstGeom>
          <a:noFill/>
        </p:spPr>
        <p:txBody>
          <a:bodyPr wrap="none" rtlCol="0">
            <a:spAutoFit/>
          </a:bodyPr>
          <a:lstStyle/>
          <a:p>
            <a:r>
              <a:rPr lang="en-US" dirty="0"/>
              <a:t>Arrival Time </a:t>
            </a:r>
          </a:p>
          <a:p>
            <a:r>
              <a:rPr lang="en-US" dirty="0"/>
              <a:t>Prediction</a:t>
            </a:r>
          </a:p>
        </p:txBody>
      </p:sp>
      <p:sp>
        <p:nvSpPr>
          <p:cNvPr id="9" name="Arrow: Right 8">
            <a:extLst>
              <a:ext uri="{FF2B5EF4-FFF2-40B4-BE49-F238E27FC236}">
                <a16:creationId xmlns:a16="http://schemas.microsoft.com/office/drawing/2014/main" id="{C4517F51-857C-427B-8A1C-605405F21991}"/>
              </a:ext>
            </a:extLst>
          </p:cNvPr>
          <p:cNvSpPr/>
          <p:nvPr/>
        </p:nvSpPr>
        <p:spPr bwMode="auto">
          <a:xfrm>
            <a:off x="4087556" y="3165618"/>
            <a:ext cx="1018309" cy="738805"/>
          </a:xfrm>
          <a:prstGeom prst="rightArrow">
            <a:avLst/>
          </a:prstGeom>
          <a:solidFill>
            <a:schemeClr val="accent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1" name="TextBox 10">
            <a:extLst>
              <a:ext uri="{FF2B5EF4-FFF2-40B4-BE49-F238E27FC236}">
                <a16:creationId xmlns:a16="http://schemas.microsoft.com/office/drawing/2014/main" id="{6ACEA697-9936-44C6-BB0F-406E40BD8AD0}"/>
              </a:ext>
            </a:extLst>
          </p:cNvPr>
          <p:cNvSpPr txBox="1"/>
          <p:nvPr/>
        </p:nvSpPr>
        <p:spPr>
          <a:xfrm>
            <a:off x="1874764" y="4104220"/>
            <a:ext cx="917239" cy="369332"/>
          </a:xfrm>
          <a:prstGeom prst="rect">
            <a:avLst/>
          </a:prstGeom>
          <a:noFill/>
        </p:spPr>
        <p:txBody>
          <a:bodyPr wrap="none" rtlCol="0">
            <a:spAutoFit/>
          </a:bodyPr>
          <a:lstStyle/>
          <a:p>
            <a:r>
              <a:rPr lang="en-US" dirty="0"/>
              <a:t>Model1</a:t>
            </a:r>
          </a:p>
        </p:txBody>
      </p:sp>
      <p:sp>
        <p:nvSpPr>
          <p:cNvPr id="12" name="TextBox 11">
            <a:extLst>
              <a:ext uri="{FF2B5EF4-FFF2-40B4-BE49-F238E27FC236}">
                <a16:creationId xmlns:a16="http://schemas.microsoft.com/office/drawing/2014/main" id="{DA214B4F-733A-4508-AA4A-78C60F88CDA7}"/>
              </a:ext>
            </a:extLst>
          </p:cNvPr>
          <p:cNvSpPr txBox="1"/>
          <p:nvPr/>
        </p:nvSpPr>
        <p:spPr>
          <a:xfrm>
            <a:off x="6106107" y="2608644"/>
            <a:ext cx="917239" cy="369332"/>
          </a:xfrm>
          <a:prstGeom prst="rect">
            <a:avLst/>
          </a:prstGeom>
          <a:noFill/>
        </p:spPr>
        <p:txBody>
          <a:bodyPr wrap="none" rtlCol="0">
            <a:spAutoFit/>
          </a:bodyPr>
          <a:lstStyle/>
          <a:p>
            <a:r>
              <a:rPr lang="en-US" dirty="0"/>
              <a:t>Model2</a:t>
            </a:r>
          </a:p>
        </p:txBody>
      </p:sp>
      <mc:AlternateContent xmlns:mc="http://schemas.openxmlformats.org/markup-compatibility/2006" xmlns:a14="http://schemas.microsoft.com/office/drawing/2010/main">
        <mc:Choice Requires="a14">
          <p:sp>
            <p:nvSpPr>
              <p:cNvPr id="13" name="TextBox 3">
                <a:extLst>
                  <a:ext uri="{FF2B5EF4-FFF2-40B4-BE49-F238E27FC236}">
                    <a16:creationId xmlns:a16="http://schemas.microsoft.com/office/drawing/2014/main" id="{0D6538B8-36F5-4E4D-AA3D-F3A82959F500}"/>
                  </a:ext>
                </a:extLst>
              </p:cNvPr>
              <p:cNvSpPr txBox="1"/>
              <p:nvPr/>
            </p:nvSpPr>
            <p:spPr>
              <a:xfrm>
                <a:off x="171450" y="1451882"/>
                <a:ext cx="8842375" cy="447174"/>
              </a:xfrm>
              <a:prstGeom prst="rect">
                <a:avLst/>
              </a:prstGeom>
              <a:noFill/>
              <a:ln w="31750">
                <a:solidFill>
                  <a:srgbClr val="C00000"/>
                </a:solidFill>
              </a:ln>
            </p:spPr>
            <p:style>
              <a:lnRef idx="0">
                <a:scrgbClr r="0" g="0" b="0"/>
              </a:lnRef>
              <a:fillRef idx="0">
                <a:scrgbClr r="0" g="0" b="0"/>
              </a:fillRef>
              <a:effectRef idx="0">
                <a:scrgbClr r="0" g="0" b="0"/>
              </a:effectRef>
              <a:fontRef idx="minor">
                <a:schemeClr val="tx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cs typeface="Arial" pitchFamily="34" charset="0"/>
                        </a:rPr>
                        <m:t>∆</m:t>
                      </m:r>
                      <m:sSub>
                        <m:sSubPr>
                          <m:ctrlPr>
                            <a:rPr lang="en-US" sz="2000" i="1" smtClean="0">
                              <a:latin typeface="Cambria Math" panose="02040503050406030204" pitchFamily="18" charset="0"/>
                              <a:ea typeface="Cambria Math"/>
                              <a:cs typeface="Arial" pitchFamily="34" charset="0"/>
                            </a:rPr>
                          </m:ctrlPr>
                        </m:sSubPr>
                        <m:e>
                          <m:r>
                            <a:rPr lang="en-US" sz="2000" b="0" i="1" smtClean="0">
                              <a:latin typeface="Cambria Math"/>
                              <a:ea typeface="Cambria Math"/>
                              <a:cs typeface="Arial" pitchFamily="34" charset="0"/>
                            </a:rPr>
                            <m:t>𝑇</m:t>
                          </m:r>
                          <m:r>
                            <a:rPr lang="en-US" sz="2000" b="0" i="1" smtClean="0">
                              <a:latin typeface="Cambria Math" panose="02040503050406030204" pitchFamily="18" charset="0"/>
                              <a:ea typeface="Cambria Math"/>
                              <a:cs typeface="Arial" pitchFamily="34" charset="0"/>
                            </a:rPr>
                            <m:t>𝑅</m:t>
                          </m:r>
                        </m:e>
                        <m:sub>
                          <m:r>
                            <a:rPr lang="en-US" sz="2000" b="0" i="1" smtClean="0">
                              <a:latin typeface="Cambria Math" panose="02040503050406030204" pitchFamily="18" charset="0"/>
                              <a:ea typeface="Cambria Math"/>
                              <a:cs typeface="Arial" pitchFamily="34" charset="0"/>
                            </a:rPr>
                            <m:t>𝑏𝑔</m:t>
                          </m:r>
                        </m:sub>
                      </m:sSub>
                      <m:r>
                        <a:rPr lang="en-US" sz="2000" b="0" i="1" smtClean="0">
                          <a:latin typeface="Cambria Math"/>
                          <a:ea typeface="Cambria Math"/>
                          <a:cs typeface="Arial" pitchFamily="34" charset="0"/>
                        </a:rPr>
                        <m:t>=</m:t>
                      </m:r>
                      <m:r>
                        <a:rPr lang="en-US" sz="2000" b="0" i="1" smtClean="0">
                          <a:latin typeface="Cambria Math"/>
                          <a:ea typeface="Cambria Math"/>
                          <a:cs typeface="Arial" pitchFamily="34" charset="0"/>
                        </a:rPr>
                        <m:t>𝑓</m:t>
                      </m:r>
                      <m:d>
                        <m:dPr>
                          <m:ctrlPr>
                            <a:rPr lang="en-US" sz="2000" b="0" i="1" smtClean="0">
                              <a:latin typeface="Cambria Math" panose="02040503050406030204" pitchFamily="18" charset="0"/>
                              <a:ea typeface="Cambria Math"/>
                              <a:cs typeface="Arial" pitchFamily="34" charset="0"/>
                            </a:rPr>
                          </m:ctrlPr>
                        </m:dPr>
                        <m:e>
                          <m:sSub>
                            <m:sSubPr>
                              <m:ctrlPr>
                                <a:rPr lang="en-US" sz="2000" b="0" i="1" smtClean="0">
                                  <a:latin typeface="Cambria Math" panose="02040503050406030204" pitchFamily="18" charset="0"/>
                                  <a:ea typeface="Cambria Math"/>
                                  <a:cs typeface="Arial" pitchFamily="34" charset="0"/>
                                </a:rPr>
                              </m:ctrlPr>
                            </m:sSubPr>
                            <m:e>
                              <m:r>
                                <a:rPr lang="en-US" sz="2000" b="0" i="1" smtClean="0">
                                  <a:latin typeface="Cambria Math"/>
                                  <a:ea typeface="Cambria Math"/>
                                  <a:cs typeface="Arial" pitchFamily="34" charset="0"/>
                                </a:rPr>
                                <m:t>𝑇</m:t>
                              </m:r>
                              <m:r>
                                <a:rPr lang="en-US" sz="2000" b="0" i="1" smtClean="0">
                                  <a:latin typeface="Cambria Math" panose="02040503050406030204" pitchFamily="18" charset="0"/>
                                  <a:ea typeface="Cambria Math"/>
                                  <a:cs typeface="Arial" pitchFamily="34" charset="0"/>
                                </a:rPr>
                                <m:t>𝑅</m:t>
                              </m:r>
                            </m:e>
                            <m:sub>
                              <m:r>
                                <a:rPr lang="en-US" sz="2000" b="0" i="1" smtClean="0">
                                  <a:latin typeface="Cambria Math" panose="02040503050406030204" pitchFamily="18" charset="0"/>
                                  <a:ea typeface="Cambria Math"/>
                                  <a:cs typeface="Arial" pitchFamily="34" charset="0"/>
                                </a:rPr>
                                <m:t>𝑔𝑏𝑎</m:t>
                              </m:r>
                            </m:sub>
                          </m:sSub>
                          <m:r>
                            <a:rPr lang="en-US" sz="2000" b="0" i="1" smtClean="0">
                              <a:latin typeface="Cambria Math"/>
                              <a:ea typeface="Cambria Math"/>
                              <a:cs typeface="Arial" pitchFamily="34" charset="0"/>
                            </a:rPr>
                            <m:t>, </m:t>
                          </m:r>
                          <m:sSub>
                            <m:sSubPr>
                              <m:ctrlPr>
                                <a:rPr lang="en-US" sz="2000" b="0" i="1" smtClean="0">
                                  <a:latin typeface="Cambria Math" panose="02040503050406030204" pitchFamily="18" charset="0"/>
                                  <a:ea typeface="Cambria Math"/>
                                  <a:cs typeface="Arial" pitchFamily="34" charset="0"/>
                                </a:rPr>
                              </m:ctrlPr>
                            </m:sSubPr>
                            <m:e>
                              <m:sSub>
                                <m:sSubPr>
                                  <m:ctrlPr>
                                    <a:rPr lang="en-US" sz="2000" i="1">
                                      <a:latin typeface="Cambria Math" panose="02040503050406030204" pitchFamily="18" charset="0"/>
                                      <a:ea typeface="Cambria Math"/>
                                      <a:cs typeface="Arial" pitchFamily="34" charset="0"/>
                                    </a:rPr>
                                  </m:ctrlPr>
                                </m:sSubPr>
                                <m:e>
                                  <m:r>
                                    <a:rPr lang="en-US" sz="2000" b="0" i="1" smtClean="0">
                                      <a:latin typeface="Cambria Math" panose="02040503050406030204" pitchFamily="18" charset="0"/>
                                      <a:ea typeface="Cambria Math"/>
                                      <a:cs typeface="Arial" pitchFamily="34" charset="0"/>
                                    </a:rPr>
                                    <m:t>𝐴</m:t>
                                  </m:r>
                                  <m:r>
                                    <a:rPr lang="en-US" sz="2000" i="1">
                                      <a:latin typeface="Cambria Math"/>
                                      <a:ea typeface="Cambria Math"/>
                                      <a:cs typeface="Arial" pitchFamily="34" charset="0"/>
                                    </a:rPr>
                                    <m:t>𝑇</m:t>
                                  </m:r>
                                </m:e>
                                <m:sub>
                                  <m:r>
                                    <a:rPr lang="en-US" sz="2000" i="1">
                                      <a:latin typeface="Cambria Math" panose="02040503050406030204" pitchFamily="18" charset="0"/>
                                      <a:ea typeface="Cambria Math"/>
                                      <a:cs typeface="Arial" pitchFamily="34" charset="0"/>
                                    </a:rPr>
                                    <m:t>𝑔𝑏𝑎</m:t>
                                  </m:r>
                                </m:sub>
                              </m:sSub>
                              <m:r>
                                <a:rPr lang="en-US" sz="2000" b="0" i="1" smtClean="0">
                                  <a:latin typeface="Cambria Math" panose="02040503050406030204" pitchFamily="18" charset="0"/>
                                  <a:ea typeface="Cambria Math"/>
                                  <a:cs typeface="Arial" pitchFamily="34" charset="0"/>
                                </a:rPr>
                                <m:t>,</m:t>
                              </m:r>
                              <m:sSub>
                                <m:sSubPr>
                                  <m:ctrlPr>
                                    <a:rPr lang="en-US" sz="2000" i="1">
                                      <a:latin typeface="Cambria Math" panose="02040503050406030204" pitchFamily="18" charset="0"/>
                                      <a:ea typeface="Cambria Math"/>
                                      <a:cs typeface="Arial" pitchFamily="34" charset="0"/>
                                    </a:rPr>
                                  </m:ctrlPr>
                                </m:sSubPr>
                                <m:e>
                                  <m:r>
                                    <a:rPr lang="en-US" sz="2000" i="1">
                                      <a:latin typeface="Cambria Math"/>
                                      <a:ea typeface="Cambria Math"/>
                                      <a:cs typeface="Arial" pitchFamily="34" charset="0"/>
                                    </a:rPr>
                                    <m:t>𝑇</m:t>
                                  </m:r>
                                  <m:r>
                                    <a:rPr lang="en-US" sz="2000" i="1">
                                      <a:latin typeface="Cambria Math" panose="02040503050406030204" pitchFamily="18" charset="0"/>
                                      <a:ea typeface="Cambria Math"/>
                                      <a:cs typeface="Arial" pitchFamily="34" charset="0"/>
                                    </a:rPr>
                                    <m:t>𝑅</m:t>
                                  </m:r>
                                  <m:r>
                                    <a:rPr lang="en-US" sz="2000" b="0" i="1" smtClean="0">
                                      <a:latin typeface="Cambria Math" panose="02040503050406030204" pitchFamily="18" charset="0"/>
                                      <a:ea typeface="Cambria Math"/>
                                      <a:cs typeface="Arial" pitchFamily="34" charset="0"/>
                                    </a:rPr>
                                    <m:t>_</m:t>
                                  </m:r>
                                  <m:r>
                                    <a:rPr lang="en-US" sz="2000" b="0" i="1" smtClean="0">
                                      <a:latin typeface="Cambria Math" panose="02040503050406030204" pitchFamily="18" charset="0"/>
                                      <a:ea typeface="Cambria Math"/>
                                      <a:cs typeface="Arial" pitchFamily="34" charset="0"/>
                                    </a:rPr>
                                    <m:t>𝑟𝑎𝑡</m:t>
                                  </m:r>
                                </m:e>
                                <m:sub>
                                  <m:r>
                                    <a:rPr lang="en-US" sz="2000" i="1">
                                      <a:latin typeface="Cambria Math" panose="02040503050406030204" pitchFamily="18" charset="0"/>
                                      <a:ea typeface="Cambria Math"/>
                                      <a:cs typeface="Arial" pitchFamily="34" charset="0"/>
                                    </a:rPr>
                                    <m:t>𝑔𝑏𝑎</m:t>
                                  </m:r>
                                </m:sub>
                              </m:sSub>
                              <m:r>
                                <a:rPr lang="en-US" sz="2000" b="0" i="1" smtClean="0">
                                  <a:latin typeface="Cambria Math" panose="02040503050406030204" pitchFamily="18" charset="0"/>
                                  <a:ea typeface="Cambria Math"/>
                                  <a:cs typeface="Arial" pitchFamily="34" charset="0"/>
                                </a:rPr>
                                <m:t>,</m:t>
                              </m:r>
                              <m:r>
                                <a:rPr lang="en-US" sz="2000" b="0" i="1" smtClean="0">
                                  <a:latin typeface="Cambria Math"/>
                                  <a:ea typeface="Cambria Math"/>
                                  <a:cs typeface="Arial" pitchFamily="34" charset="0"/>
                                </a:rPr>
                                <m:t>𝑅</m:t>
                              </m:r>
                            </m:e>
                            <m:sub>
                              <m:r>
                                <a:rPr lang="en-US" sz="2000" b="0" i="1" smtClean="0">
                                  <a:latin typeface="Cambria Math"/>
                                  <a:ea typeface="Cambria Math"/>
                                  <a:cs typeface="Arial" pitchFamily="34" charset="0"/>
                                </a:rPr>
                                <m:t>𝑤</m:t>
                              </m:r>
                            </m:sub>
                          </m:sSub>
                          <m:r>
                            <a:rPr lang="en-US" sz="2000" b="0" i="1" smtClean="0">
                              <a:latin typeface="Cambria Math"/>
                              <a:ea typeface="Cambria Math"/>
                              <a:cs typeface="Arial" pitchFamily="34" charset="0"/>
                            </a:rPr>
                            <m:t>, </m:t>
                          </m:r>
                          <m:sSub>
                            <m:sSubPr>
                              <m:ctrlPr>
                                <a:rPr lang="en-US" sz="2000" b="0" i="1" smtClean="0">
                                  <a:latin typeface="Cambria Math" panose="02040503050406030204" pitchFamily="18" charset="0"/>
                                  <a:ea typeface="Cambria Math"/>
                                  <a:cs typeface="Arial" pitchFamily="34" charset="0"/>
                                </a:rPr>
                              </m:ctrlPr>
                            </m:sSubPr>
                            <m:e>
                              <m:sSub>
                                <m:sSubPr>
                                  <m:ctrlPr>
                                    <a:rPr lang="en-US" sz="2000" i="1">
                                      <a:latin typeface="Cambria Math" panose="02040503050406030204" pitchFamily="18" charset="0"/>
                                      <a:ea typeface="Cambria Math"/>
                                      <a:cs typeface="Arial" pitchFamily="34" charset="0"/>
                                    </a:rPr>
                                  </m:ctrlPr>
                                </m:sSubPr>
                                <m:e>
                                  <m:r>
                                    <a:rPr lang="en-US" sz="2000" b="0" i="1" smtClean="0">
                                      <a:latin typeface="Cambria Math" panose="02040503050406030204" pitchFamily="18" charset="0"/>
                                      <a:ea typeface="Cambria Math"/>
                                      <a:cs typeface="Arial" pitchFamily="34" charset="0"/>
                                    </a:rPr>
                                    <m:t>𝐴𝑐𝑐</m:t>
                                  </m:r>
                                  <m:r>
                                    <a:rPr lang="en-US" sz="2000" b="0" i="1" smtClean="0">
                                      <a:latin typeface="Cambria Math" panose="02040503050406030204" pitchFamily="18" charset="0"/>
                                      <a:ea typeface="Cambria Math"/>
                                      <a:cs typeface="Arial" pitchFamily="34" charset="0"/>
                                    </a:rPr>
                                    <m:t>_</m:t>
                                  </m:r>
                                  <m:r>
                                    <a:rPr lang="en-US" sz="2000" i="1">
                                      <a:latin typeface="Cambria Math"/>
                                      <a:ea typeface="Cambria Math"/>
                                      <a:cs typeface="Arial" pitchFamily="34" charset="0"/>
                                    </a:rPr>
                                    <m:t>𝑇</m:t>
                                  </m:r>
                                  <m:r>
                                    <a:rPr lang="en-US" sz="2000" i="1">
                                      <a:latin typeface="Cambria Math" panose="02040503050406030204" pitchFamily="18" charset="0"/>
                                      <a:ea typeface="Cambria Math"/>
                                      <a:cs typeface="Arial" pitchFamily="34" charset="0"/>
                                    </a:rPr>
                                    <m:t>𝑅</m:t>
                                  </m:r>
                                  <m:r>
                                    <a:rPr lang="en-US" sz="2000" b="0" i="1" smtClean="0">
                                      <a:latin typeface="Cambria Math" panose="02040503050406030204" pitchFamily="18" charset="0"/>
                                      <a:ea typeface="Cambria Math"/>
                                      <a:cs typeface="Arial" pitchFamily="34" charset="0"/>
                                    </a:rPr>
                                    <m:t>_</m:t>
                                  </m:r>
                                  <m:r>
                                    <a:rPr lang="en-US" sz="2000" b="0" i="1" smtClean="0">
                                      <a:latin typeface="Cambria Math" panose="02040503050406030204" pitchFamily="18" charset="0"/>
                                      <a:ea typeface="Cambria Math"/>
                                      <a:cs typeface="Arial" pitchFamily="34" charset="0"/>
                                    </a:rPr>
                                    <m:t>𝑟𝑎𝑡</m:t>
                                  </m:r>
                                </m:e>
                                <m:sub>
                                  <m:r>
                                    <a:rPr lang="en-US" sz="2000" i="1">
                                      <a:latin typeface="Cambria Math" panose="02040503050406030204" pitchFamily="18" charset="0"/>
                                      <a:ea typeface="Cambria Math"/>
                                      <a:cs typeface="Arial" pitchFamily="34" charset="0"/>
                                    </a:rPr>
                                    <m:t>𝑔𝑏𝑎</m:t>
                                  </m:r>
                                </m:sub>
                              </m:sSub>
                              <m:r>
                                <a:rPr lang="en-US" sz="2000" b="0" i="1" smtClean="0">
                                  <a:latin typeface="Cambria Math" panose="02040503050406030204" pitchFamily="18" charset="0"/>
                                  <a:ea typeface="Cambria Math"/>
                                  <a:cs typeface="Arial" pitchFamily="34" charset="0"/>
                                </a:rPr>
                                <m:t>, </m:t>
                              </m:r>
                              <m:r>
                                <a:rPr lang="en-US" sz="2000" b="0" i="1" smtClean="0">
                                  <a:latin typeface="Cambria Math"/>
                                  <a:ea typeface="Cambria Math"/>
                                  <a:cs typeface="Arial" pitchFamily="34" charset="0"/>
                                </a:rPr>
                                <m:t>𝐶</m:t>
                              </m:r>
                            </m:e>
                            <m:sub>
                              <m:r>
                                <a:rPr lang="en-US" sz="2000" b="0" i="1" smtClean="0">
                                  <a:latin typeface="Cambria Math" panose="02040503050406030204" pitchFamily="18" charset="0"/>
                                  <a:ea typeface="Cambria Math"/>
                                  <a:cs typeface="Arial" pitchFamily="34" charset="0"/>
                                </a:rPr>
                                <m:t>𝐿</m:t>
                              </m:r>
                              <m:r>
                                <a:rPr lang="en-US" sz="2000" b="0" i="1" smtClean="0">
                                  <a:latin typeface="Cambria Math" panose="02040503050406030204" pitchFamily="18" charset="0"/>
                                  <a:ea typeface="Cambria Math"/>
                                  <a:cs typeface="Arial" pitchFamily="34" charset="0"/>
                                </a:rPr>
                                <m:t>  , </m:t>
                              </m:r>
                            </m:sub>
                          </m:sSub>
                          <m:r>
                            <a:rPr lang="en-US" sz="2000" b="0" i="1" smtClean="0">
                              <a:latin typeface="Cambria Math"/>
                              <a:ea typeface="Cambria Math"/>
                              <a:cs typeface="Arial" pitchFamily="34" charset="0"/>
                            </a:rPr>
                            <m:t> </m:t>
                          </m:r>
                          <m:r>
                            <a:rPr lang="en-US" sz="2000" b="0" i="1" smtClean="0">
                              <a:latin typeface="Cambria Math"/>
                              <a:ea typeface="Cambria Math"/>
                              <a:cs typeface="Arial" pitchFamily="34" charset="0"/>
                            </a:rPr>
                            <m:t>𝐿𝐸</m:t>
                          </m:r>
                          <m:r>
                            <a:rPr lang="en-US" sz="2000" b="0" i="1" smtClean="0">
                              <a:latin typeface="Cambria Math" panose="02040503050406030204" pitchFamily="18" charset="0"/>
                              <a:ea typeface="Cambria Math"/>
                              <a:cs typeface="Arial" pitchFamily="34" charset="0"/>
                            </a:rPr>
                            <m:t>, </m:t>
                          </m:r>
                          <m:r>
                            <a:rPr lang="en-US" sz="2000" b="0" i="1" smtClean="0">
                              <a:latin typeface="Cambria Math" panose="02040503050406030204" pitchFamily="18" charset="0"/>
                              <a:ea typeface="Cambria Math"/>
                              <a:cs typeface="Arial" pitchFamily="34" charset="0"/>
                            </a:rPr>
                            <m:t>𝐷𝑅</m:t>
                          </m:r>
                          <m:r>
                            <a:rPr lang="en-US" sz="2000" b="0" i="1" smtClean="0">
                              <a:latin typeface="Cambria Math" panose="02040503050406030204" pitchFamily="18" charset="0"/>
                              <a:ea typeface="Cambria Math"/>
                              <a:cs typeface="Arial" pitchFamily="34" charset="0"/>
                            </a:rPr>
                            <m:t>, </m:t>
                          </m:r>
                          <m:r>
                            <a:rPr lang="en-US" sz="2000" b="0" i="1" smtClean="0">
                              <a:latin typeface="Cambria Math" panose="02040503050406030204" pitchFamily="18" charset="0"/>
                              <a:ea typeface="Cambria Math"/>
                              <a:cs typeface="Arial" pitchFamily="34" charset="0"/>
                            </a:rPr>
                            <m:t>𝐺</m:t>
                          </m:r>
                          <m:r>
                            <a:rPr lang="en-US" sz="2000" b="0" i="1" smtClean="0">
                              <a:latin typeface="Cambria Math" panose="02040503050406030204" pitchFamily="18" charset="0"/>
                              <a:ea typeface="Cambria Math"/>
                              <a:cs typeface="Arial" pitchFamily="34" charset="0"/>
                            </a:rPr>
                            <m:t> </m:t>
                          </m:r>
                        </m:e>
                      </m:d>
                    </m:oMath>
                  </m:oMathPara>
                </a14:m>
                <a:endParaRPr lang="en-US" sz="2000" dirty="0">
                  <a:latin typeface="Arial" pitchFamily="34" charset="0"/>
                  <a:cs typeface="Arial" pitchFamily="34" charset="0"/>
                </a:endParaRPr>
              </a:p>
            </p:txBody>
          </p:sp>
        </mc:Choice>
        <mc:Fallback xmlns="">
          <p:sp>
            <p:nvSpPr>
              <p:cNvPr id="13" name="TextBox 3">
                <a:extLst>
                  <a:ext uri="{FF2B5EF4-FFF2-40B4-BE49-F238E27FC236}">
                    <a16:creationId xmlns:a16="http://schemas.microsoft.com/office/drawing/2014/main" id="{0D6538B8-36F5-4E4D-AA3D-F3A82959F500}"/>
                  </a:ext>
                </a:extLst>
              </p:cNvPr>
              <p:cNvSpPr txBox="1">
                <a:spLocks noRot="1" noChangeAspect="1" noMove="1" noResize="1" noEditPoints="1" noAdjustHandles="1" noChangeArrowheads="1" noChangeShapeType="1" noTextEdit="1"/>
              </p:cNvSpPr>
              <p:nvPr/>
            </p:nvSpPr>
            <p:spPr>
              <a:xfrm>
                <a:off x="171450" y="1451882"/>
                <a:ext cx="8842375" cy="447174"/>
              </a:xfrm>
              <a:prstGeom prst="rect">
                <a:avLst/>
              </a:prstGeom>
              <a:blipFill>
                <a:blip r:embed="rId3"/>
                <a:stretch>
                  <a:fillRect b="-3797"/>
                </a:stretch>
              </a:blipFill>
              <a:ln w="3175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3">
                <a:extLst>
                  <a:ext uri="{FF2B5EF4-FFF2-40B4-BE49-F238E27FC236}">
                    <a16:creationId xmlns:a16="http://schemas.microsoft.com/office/drawing/2014/main" id="{C74E11E3-4D7F-4B71-BA58-6CD00E404EFB}"/>
                  </a:ext>
                </a:extLst>
              </p:cNvPr>
              <p:cNvSpPr txBox="1"/>
              <p:nvPr/>
            </p:nvSpPr>
            <p:spPr>
              <a:xfrm>
                <a:off x="290830" y="5259238"/>
                <a:ext cx="8722995" cy="779893"/>
              </a:xfrm>
              <a:prstGeom prst="rect">
                <a:avLst/>
              </a:prstGeom>
              <a:noFill/>
              <a:ln w="31750">
                <a:solidFill>
                  <a:srgbClr val="C00000"/>
                </a:solidFill>
              </a:ln>
            </p:spPr>
            <p:style>
              <a:lnRef idx="0">
                <a:scrgbClr r="0" g="0" b="0"/>
              </a:lnRef>
              <a:fillRef idx="0">
                <a:scrgbClr r="0" g="0" b="0"/>
              </a:fillRef>
              <a:effectRef idx="0">
                <a:scrgbClr r="0" g="0" b="0"/>
              </a:effectRef>
              <a:fontRef idx="minor">
                <a:schemeClr val="tx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cs typeface="Arial" pitchFamily="34" charset="0"/>
                        </a:rPr>
                        <m:t>∆</m:t>
                      </m:r>
                      <m:sSub>
                        <m:sSubPr>
                          <m:ctrlPr>
                            <a:rPr lang="en-US" sz="2000" i="1" smtClean="0">
                              <a:latin typeface="Cambria Math" panose="02040503050406030204" pitchFamily="18" charset="0"/>
                              <a:ea typeface="Cambria Math"/>
                              <a:cs typeface="Arial" pitchFamily="34" charset="0"/>
                            </a:rPr>
                          </m:ctrlPr>
                        </m:sSubPr>
                        <m:e>
                          <m:r>
                            <a:rPr lang="en-US" sz="2000" b="0" i="1" smtClean="0">
                              <a:latin typeface="Cambria Math" panose="02040503050406030204" pitchFamily="18" charset="0"/>
                              <a:ea typeface="Cambria Math"/>
                              <a:cs typeface="Arial" pitchFamily="34" charset="0"/>
                            </a:rPr>
                            <m:t>𝐴</m:t>
                          </m:r>
                          <m:r>
                            <a:rPr lang="en-US" sz="2000" b="0" i="1" smtClean="0">
                              <a:latin typeface="Cambria Math"/>
                              <a:ea typeface="Cambria Math"/>
                              <a:cs typeface="Arial" pitchFamily="34" charset="0"/>
                            </a:rPr>
                            <m:t>𝑇</m:t>
                          </m:r>
                        </m:e>
                        <m:sub>
                          <m:r>
                            <a:rPr lang="en-US" sz="2000" b="0" i="1" smtClean="0">
                              <a:latin typeface="Cambria Math" panose="02040503050406030204" pitchFamily="18" charset="0"/>
                              <a:ea typeface="Cambria Math"/>
                              <a:cs typeface="Arial" pitchFamily="34" charset="0"/>
                            </a:rPr>
                            <m:t>𝑏𝑔</m:t>
                          </m:r>
                        </m:sub>
                      </m:sSub>
                      <m:r>
                        <a:rPr lang="en-US" sz="2000" b="0" i="1" smtClean="0">
                          <a:latin typeface="Cambria Math"/>
                          <a:ea typeface="Cambria Math"/>
                          <a:cs typeface="Arial" pitchFamily="34" charset="0"/>
                        </a:rPr>
                        <m:t>=</m:t>
                      </m:r>
                      <m:r>
                        <a:rPr lang="en-US" sz="2000" b="0" i="1" smtClean="0">
                          <a:latin typeface="Cambria Math"/>
                          <a:ea typeface="Cambria Math"/>
                          <a:cs typeface="Arial" pitchFamily="34" charset="0"/>
                        </a:rPr>
                        <m:t>𝑓</m:t>
                      </m:r>
                      <m:d>
                        <m:dPr>
                          <m:ctrlPr>
                            <a:rPr lang="en-US" sz="2000" b="0" i="1" smtClean="0">
                              <a:latin typeface="Cambria Math" panose="02040503050406030204" pitchFamily="18" charset="0"/>
                              <a:ea typeface="Cambria Math"/>
                              <a:cs typeface="Arial" pitchFamily="34" charset="0"/>
                            </a:rPr>
                          </m:ctrlPr>
                        </m:dPr>
                        <m:e>
                          <m:r>
                            <a:rPr lang="en-US" sz="2000" b="1" i="1" smtClean="0">
                              <a:solidFill>
                                <a:srgbClr val="FF0000"/>
                              </a:solidFill>
                              <a:latin typeface="Cambria Math"/>
                              <a:ea typeface="Cambria Math"/>
                              <a:cs typeface="Arial" pitchFamily="34" charset="0"/>
                            </a:rPr>
                            <m:t>∆</m:t>
                          </m:r>
                          <m:sSub>
                            <m:sSubPr>
                              <m:ctrlPr>
                                <a:rPr lang="en-US" sz="2000" b="1" i="1">
                                  <a:solidFill>
                                    <a:srgbClr val="FF0000"/>
                                  </a:solidFill>
                                  <a:latin typeface="Cambria Math" panose="02040503050406030204" pitchFamily="18" charset="0"/>
                                  <a:ea typeface="Cambria Math"/>
                                  <a:cs typeface="Arial" pitchFamily="34" charset="0"/>
                                </a:rPr>
                              </m:ctrlPr>
                            </m:sSubPr>
                            <m:e>
                              <m:r>
                                <a:rPr lang="en-US" sz="2000" b="1" i="1">
                                  <a:solidFill>
                                    <a:srgbClr val="FF0000"/>
                                  </a:solidFill>
                                  <a:latin typeface="Cambria Math"/>
                                  <a:ea typeface="Cambria Math"/>
                                  <a:cs typeface="Arial" pitchFamily="34" charset="0"/>
                                </a:rPr>
                                <m:t>𝑻</m:t>
                              </m:r>
                              <m:r>
                                <a:rPr lang="en-US" sz="2000" b="1" i="1">
                                  <a:solidFill>
                                    <a:srgbClr val="FF0000"/>
                                  </a:solidFill>
                                  <a:latin typeface="Cambria Math" panose="02040503050406030204" pitchFamily="18" charset="0"/>
                                  <a:ea typeface="Cambria Math"/>
                                  <a:cs typeface="Arial" pitchFamily="34" charset="0"/>
                                </a:rPr>
                                <m:t>𝑹</m:t>
                              </m:r>
                            </m:e>
                            <m:sub>
                              <m:r>
                                <a:rPr lang="en-US" sz="2000" b="1" i="1">
                                  <a:solidFill>
                                    <a:srgbClr val="FF0000"/>
                                  </a:solidFill>
                                  <a:latin typeface="Cambria Math" panose="02040503050406030204" pitchFamily="18" charset="0"/>
                                  <a:ea typeface="Cambria Math"/>
                                  <a:cs typeface="Arial" pitchFamily="34" charset="0"/>
                                </a:rPr>
                                <m:t>𝒃𝒈</m:t>
                              </m:r>
                            </m:sub>
                          </m:sSub>
                          <m:r>
                            <a:rPr lang="en-US" sz="2000" i="1">
                              <a:latin typeface="Cambria Math" panose="02040503050406030204" pitchFamily="18" charset="0"/>
                              <a:ea typeface="Cambria Math"/>
                              <a:cs typeface="Arial" pitchFamily="34" charset="0"/>
                            </a:rPr>
                            <m:t>,</m:t>
                          </m:r>
                          <m:r>
                            <a:rPr lang="en-US" sz="2000" b="0" i="1" smtClean="0">
                              <a:latin typeface="Cambria Math" panose="02040503050406030204" pitchFamily="18" charset="0"/>
                              <a:ea typeface="Cambria Math"/>
                              <a:cs typeface="Arial" pitchFamily="34" charset="0"/>
                            </a:rPr>
                            <m:t> </m:t>
                          </m:r>
                          <m:sSub>
                            <m:sSubPr>
                              <m:ctrlPr>
                                <a:rPr lang="en-US" sz="2000" b="0" i="1" smtClean="0">
                                  <a:latin typeface="Cambria Math" panose="02040503050406030204" pitchFamily="18" charset="0"/>
                                  <a:ea typeface="Cambria Math"/>
                                  <a:cs typeface="Arial" pitchFamily="34" charset="0"/>
                                </a:rPr>
                              </m:ctrlPr>
                            </m:sSubPr>
                            <m:e>
                              <m:r>
                                <a:rPr lang="en-US" sz="2000" b="0" i="1" smtClean="0">
                                  <a:latin typeface="Cambria Math"/>
                                  <a:ea typeface="Cambria Math"/>
                                  <a:cs typeface="Arial" pitchFamily="34" charset="0"/>
                                </a:rPr>
                                <m:t>𝑇</m:t>
                              </m:r>
                              <m:r>
                                <a:rPr lang="en-US" sz="2000" b="0" i="1" smtClean="0">
                                  <a:latin typeface="Cambria Math" panose="02040503050406030204" pitchFamily="18" charset="0"/>
                                  <a:ea typeface="Cambria Math"/>
                                  <a:cs typeface="Arial" pitchFamily="34" charset="0"/>
                                </a:rPr>
                                <m:t>𝑅</m:t>
                              </m:r>
                            </m:e>
                            <m:sub>
                              <m:r>
                                <a:rPr lang="en-US" sz="2000" b="0" i="1" smtClean="0">
                                  <a:latin typeface="Cambria Math" panose="02040503050406030204" pitchFamily="18" charset="0"/>
                                  <a:ea typeface="Cambria Math"/>
                                  <a:cs typeface="Arial" pitchFamily="34" charset="0"/>
                                </a:rPr>
                                <m:t>𝑔𝑏𝑎</m:t>
                              </m:r>
                            </m:sub>
                          </m:sSub>
                          <m:r>
                            <a:rPr lang="en-US" sz="2000" b="0" i="1" smtClean="0">
                              <a:latin typeface="Cambria Math"/>
                              <a:ea typeface="Cambria Math"/>
                              <a:cs typeface="Arial" pitchFamily="34" charset="0"/>
                            </a:rPr>
                            <m:t>, </m:t>
                          </m:r>
                          <m:sSub>
                            <m:sSubPr>
                              <m:ctrlPr>
                                <a:rPr lang="en-US" sz="2000" b="0" i="1" smtClean="0">
                                  <a:latin typeface="Cambria Math" panose="02040503050406030204" pitchFamily="18" charset="0"/>
                                  <a:ea typeface="Cambria Math"/>
                                  <a:cs typeface="Arial" pitchFamily="34" charset="0"/>
                                </a:rPr>
                              </m:ctrlPr>
                            </m:sSubPr>
                            <m:e>
                              <m:sSub>
                                <m:sSubPr>
                                  <m:ctrlPr>
                                    <a:rPr lang="en-US" sz="2000" i="1">
                                      <a:latin typeface="Cambria Math" panose="02040503050406030204" pitchFamily="18" charset="0"/>
                                      <a:ea typeface="Cambria Math"/>
                                      <a:cs typeface="Arial" pitchFamily="34" charset="0"/>
                                    </a:rPr>
                                  </m:ctrlPr>
                                </m:sSubPr>
                                <m:e>
                                  <m:r>
                                    <a:rPr lang="en-US" sz="2000" b="0" i="1" smtClean="0">
                                      <a:latin typeface="Cambria Math" panose="02040503050406030204" pitchFamily="18" charset="0"/>
                                      <a:ea typeface="Cambria Math"/>
                                      <a:cs typeface="Arial" pitchFamily="34" charset="0"/>
                                    </a:rPr>
                                    <m:t>𝐴</m:t>
                                  </m:r>
                                  <m:r>
                                    <a:rPr lang="en-US" sz="2000" i="1">
                                      <a:latin typeface="Cambria Math"/>
                                      <a:ea typeface="Cambria Math"/>
                                      <a:cs typeface="Arial" pitchFamily="34" charset="0"/>
                                    </a:rPr>
                                    <m:t>𝑇</m:t>
                                  </m:r>
                                </m:e>
                                <m:sub>
                                  <m:r>
                                    <a:rPr lang="en-US" sz="2000" i="1">
                                      <a:latin typeface="Cambria Math" panose="02040503050406030204" pitchFamily="18" charset="0"/>
                                      <a:ea typeface="Cambria Math"/>
                                      <a:cs typeface="Arial" pitchFamily="34" charset="0"/>
                                    </a:rPr>
                                    <m:t>𝑔𝑏𝑎</m:t>
                                  </m:r>
                                </m:sub>
                              </m:sSub>
                              <m:r>
                                <a:rPr lang="en-US" sz="2000" b="0" i="1" smtClean="0">
                                  <a:latin typeface="Cambria Math" panose="02040503050406030204" pitchFamily="18" charset="0"/>
                                  <a:ea typeface="Cambria Math"/>
                                  <a:cs typeface="Arial" pitchFamily="34" charset="0"/>
                                </a:rPr>
                                <m:t>,</m:t>
                              </m:r>
                              <m:sSub>
                                <m:sSubPr>
                                  <m:ctrlPr>
                                    <a:rPr lang="en-US" sz="2000" i="1">
                                      <a:latin typeface="Cambria Math" panose="02040503050406030204" pitchFamily="18" charset="0"/>
                                      <a:ea typeface="Cambria Math"/>
                                      <a:cs typeface="Arial" pitchFamily="34" charset="0"/>
                                    </a:rPr>
                                  </m:ctrlPr>
                                </m:sSubPr>
                                <m:e>
                                  <m:r>
                                    <a:rPr lang="en-US" sz="2000" i="1">
                                      <a:latin typeface="Cambria Math"/>
                                      <a:ea typeface="Cambria Math"/>
                                      <a:cs typeface="Arial" pitchFamily="34" charset="0"/>
                                    </a:rPr>
                                    <m:t>𝑇</m:t>
                                  </m:r>
                                  <m:r>
                                    <a:rPr lang="en-US" sz="2000" i="1">
                                      <a:latin typeface="Cambria Math" panose="02040503050406030204" pitchFamily="18" charset="0"/>
                                      <a:ea typeface="Cambria Math"/>
                                      <a:cs typeface="Arial" pitchFamily="34" charset="0"/>
                                    </a:rPr>
                                    <m:t>𝑅</m:t>
                                  </m:r>
                                  <m:r>
                                    <a:rPr lang="en-US" sz="2000" b="0" i="1" smtClean="0">
                                      <a:latin typeface="Cambria Math" panose="02040503050406030204" pitchFamily="18" charset="0"/>
                                      <a:ea typeface="Cambria Math"/>
                                      <a:cs typeface="Arial" pitchFamily="34" charset="0"/>
                                    </a:rPr>
                                    <m:t>_</m:t>
                                  </m:r>
                                  <m:r>
                                    <a:rPr lang="en-US" sz="2000" b="0" i="1" smtClean="0">
                                      <a:latin typeface="Cambria Math" panose="02040503050406030204" pitchFamily="18" charset="0"/>
                                      <a:ea typeface="Cambria Math"/>
                                      <a:cs typeface="Arial" pitchFamily="34" charset="0"/>
                                    </a:rPr>
                                    <m:t>𝑟𝑎𝑡</m:t>
                                  </m:r>
                                </m:e>
                                <m:sub>
                                  <m:r>
                                    <a:rPr lang="en-US" sz="2000" i="1">
                                      <a:latin typeface="Cambria Math" panose="02040503050406030204" pitchFamily="18" charset="0"/>
                                      <a:ea typeface="Cambria Math"/>
                                      <a:cs typeface="Arial" pitchFamily="34" charset="0"/>
                                    </a:rPr>
                                    <m:t>𝑔𝑏𝑎</m:t>
                                  </m:r>
                                </m:sub>
                              </m:sSub>
                              <m:r>
                                <a:rPr lang="en-US" sz="2000" b="0" i="1" smtClean="0">
                                  <a:latin typeface="Cambria Math" panose="02040503050406030204" pitchFamily="18" charset="0"/>
                                  <a:ea typeface="Cambria Math"/>
                                  <a:cs typeface="Arial" pitchFamily="34" charset="0"/>
                                </a:rPr>
                                <m:t>,</m:t>
                              </m:r>
                              <m:r>
                                <a:rPr lang="en-US" sz="2000" b="0" i="1" smtClean="0">
                                  <a:latin typeface="Cambria Math"/>
                                  <a:ea typeface="Cambria Math"/>
                                  <a:cs typeface="Arial" pitchFamily="34" charset="0"/>
                                </a:rPr>
                                <m:t>𝑅</m:t>
                              </m:r>
                            </m:e>
                            <m:sub>
                              <m:r>
                                <a:rPr lang="en-US" sz="2000" b="0" i="1" smtClean="0">
                                  <a:latin typeface="Cambria Math"/>
                                  <a:ea typeface="Cambria Math"/>
                                  <a:cs typeface="Arial" pitchFamily="34" charset="0"/>
                                </a:rPr>
                                <m:t>𝑤</m:t>
                              </m:r>
                            </m:sub>
                          </m:sSub>
                          <m:r>
                            <a:rPr lang="en-US" sz="2000" b="0" i="1" smtClean="0">
                              <a:latin typeface="Cambria Math"/>
                              <a:ea typeface="Cambria Math"/>
                              <a:cs typeface="Arial" pitchFamily="34" charset="0"/>
                            </a:rPr>
                            <m:t>, </m:t>
                          </m:r>
                          <m:sSub>
                            <m:sSubPr>
                              <m:ctrlPr>
                                <a:rPr lang="en-US" sz="2000" b="0" i="1" smtClean="0">
                                  <a:latin typeface="Cambria Math" panose="02040503050406030204" pitchFamily="18" charset="0"/>
                                  <a:ea typeface="Cambria Math"/>
                                  <a:cs typeface="Arial" pitchFamily="34" charset="0"/>
                                </a:rPr>
                              </m:ctrlPr>
                            </m:sSubPr>
                            <m:e>
                              <m:sSub>
                                <m:sSubPr>
                                  <m:ctrlPr>
                                    <a:rPr lang="en-US" sz="2000" i="1">
                                      <a:latin typeface="Cambria Math" panose="02040503050406030204" pitchFamily="18" charset="0"/>
                                      <a:ea typeface="Cambria Math"/>
                                      <a:cs typeface="Arial" pitchFamily="34" charset="0"/>
                                    </a:rPr>
                                  </m:ctrlPr>
                                </m:sSubPr>
                                <m:e>
                                  <m:r>
                                    <a:rPr lang="en-US" sz="2000" b="0" i="1" smtClean="0">
                                      <a:latin typeface="Cambria Math" panose="02040503050406030204" pitchFamily="18" charset="0"/>
                                      <a:ea typeface="Cambria Math"/>
                                      <a:cs typeface="Arial" pitchFamily="34" charset="0"/>
                                    </a:rPr>
                                    <m:t>𝐴𝑐𝑐</m:t>
                                  </m:r>
                                  <m:r>
                                    <a:rPr lang="en-US" sz="2000" b="0" i="1" smtClean="0">
                                      <a:latin typeface="Cambria Math" panose="02040503050406030204" pitchFamily="18" charset="0"/>
                                      <a:ea typeface="Cambria Math"/>
                                      <a:cs typeface="Arial" pitchFamily="34" charset="0"/>
                                    </a:rPr>
                                    <m:t>_</m:t>
                                  </m:r>
                                  <m:r>
                                    <a:rPr lang="en-US" sz="2000" i="1">
                                      <a:latin typeface="Cambria Math"/>
                                      <a:ea typeface="Cambria Math"/>
                                      <a:cs typeface="Arial" pitchFamily="34" charset="0"/>
                                    </a:rPr>
                                    <m:t>𝑇</m:t>
                                  </m:r>
                                  <m:r>
                                    <a:rPr lang="en-US" sz="2000" i="1">
                                      <a:latin typeface="Cambria Math" panose="02040503050406030204" pitchFamily="18" charset="0"/>
                                      <a:ea typeface="Cambria Math"/>
                                      <a:cs typeface="Arial" pitchFamily="34" charset="0"/>
                                    </a:rPr>
                                    <m:t>𝑅</m:t>
                                  </m:r>
                                  <m:r>
                                    <a:rPr lang="en-US" sz="2000" b="0" i="1" smtClean="0">
                                      <a:latin typeface="Cambria Math" panose="02040503050406030204" pitchFamily="18" charset="0"/>
                                      <a:ea typeface="Cambria Math"/>
                                      <a:cs typeface="Arial" pitchFamily="34" charset="0"/>
                                    </a:rPr>
                                    <m:t>_</m:t>
                                  </m:r>
                                  <m:r>
                                    <a:rPr lang="en-US" sz="2000" b="0" i="1" smtClean="0">
                                      <a:latin typeface="Cambria Math" panose="02040503050406030204" pitchFamily="18" charset="0"/>
                                      <a:ea typeface="Cambria Math"/>
                                      <a:cs typeface="Arial" pitchFamily="34" charset="0"/>
                                    </a:rPr>
                                    <m:t>𝑟𝑎𝑡</m:t>
                                  </m:r>
                                </m:e>
                                <m:sub>
                                  <m:r>
                                    <a:rPr lang="en-US" sz="2000" i="1">
                                      <a:latin typeface="Cambria Math" panose="02040503050406030204" pitchFamily="18" charset="0"/>
                                      <a:ea typeface="Cambria Math"/>
                                      <a:cs typeface="Arial" pitchFamily="34" charset="0"/>
                                    </a:rPr>
                                    <m:t>𝑔𝑏𝑎</m:t>
                                  </m:r>
                                </m:sub>
                              </m:sSub>
                              <m:r>
                                <a:rPr lang="en-US" sz="2000" b="0" i="1" smtClean="0">
                                  <a:latin typeface="Cambria Math" panose="02040503050406030204" pitchFamily="18" charset="0"/>
                                  <a:ea typeface="Cambria Math"/>
                                  <a:cs typeface="Arial" pitchFamily="34" charset="0"/>
                                </a:rPr>
                                <m:t>, </m:t>
                              </m:r>
                              <m:r>
                                <a:rPr lang="en-US" sz="2000" b="0" i="1" smtClean="0">
                                  <a:latin typeface="Cambria Math"/>
                                  <a:ea typeface="Cambria Math"/>
                                  <a:cs typeface="Arial" pitchFamily="34" charset="0"/>
                                </a:rPr>
                                <m:t>𝐶</m:t>
                              </m:r>
                            </m:e>
                            <m:sub>
                              <m:r>
                                <a:rPr lang="en-US" sz="2000" b="0" i="1" smtClean="0">
                                  <a:latin typeface="Cambria Math" panose="02040503050406030204" pitchFamily="18" charset="0"/>
                                  <a:ea typeface="Cambria Math"/>
                                  <a:cs typeface="Arial" pitchFamily="34" charset="0"/>
                                </a:rPr>
                                <m:t>𝐿</m:t>
                              </m:r>
                              <m:r>
                                <a:rPr lang="en-US" sz="2000" b="0" i="1" smtClean="0">
                                  <a:latin typeface="Cambria Math" panose="02040503050406030204" pitchFamily="18" charset="0"/>
                                  <a:ea typeface="Cambria Math"/>
                                  <a:cs typeface="Arial" pitchFamily="34" charset="0"/>
                                </a:rPr>
                                <m:t>  , </m:t>
                              </m:r>
                            </m:sub>
                          </m:sSub>
                          <m:r>
                            <a:rPr lang="en-US" sz="2000" b="0" i="1" smtClean="0">
                              <a:latin typeface="Cambria Math"/>
                              <a:ea typeface="Cambria Math"/>
                              <a:cs typeface="Arial" pitchFamily="34" charset="0"/>
                            </a:rPr>
                            <m:t> </m:t>
                          </m:r>
                          <m:r>
                            <a:rPr lang="en-US" sz="2000" b="0" i="1" smtClean="0">
                              <a:latin typeface="Cambria Math"/>
                              <a:ea typeface="Cambria Math"/>
                              <a:cs typeface="Arial" pitchFamily="34" charset="0"/>
                            </a:rPr>
                            <m:t>𝐿𝐸</m:t>
                          </m:r>
                          <m:r>
                            <a:rPr lang="en-US" sz="2000" b="0" i="1" smtClean="0">
                              <a:latin typeface="Cambria Math" panose="02040503050406030204" pitchFamily="18" charset="0"/>
                              <a:ea typeface="Cambria Math"/>
                              <a:cs typeface="Arial" pitchFamily="34" charset="0"/>
                            </a:rPr>
                            <m:t>, </m:t>
                          </m:r>
                          <m:r>
                            <a:rPr lang="en-US" sz="2000" b="0" i="1" smtClean="0">
                              <a:latin typeface="Cambria Math" panose="02040503050406030204" pitchFamily="18" charset="0"/>
                              <a:ea typeface="Cambria Math"/>
                              <a:cs typeface="Arial" pitchFamily="34" charset="0"/>
                            </a:rPr>
                            <m:t>𝐷𝑅</m:t>
                          </m:r>
                          <m:r>
                            <a:rPr lang="en-US" sz="2000" b="0" i="1" smtClean="0">
                              <a:latin typeface="Cambria Math" panose="02040503050406030204" pitchFamily="18" charset="0"/>
                              <a:ea typeface="Cambria Math"/>
                              <a:cs typeface="Arial" pitchFamily="34" charset="0"/>
                            </a:rPr>
                            <m:t>, </m:t>
                          </m:r>
                          <m:r>
                            <a:rPr lang="en-US" sz="2000" b="0" i="1" smtClean="0">
                              <a:latin typeface="Cambria Math" panose="02040503050406030204" pitchFamily="18" charset="0"/>
                              <a:ea typeface="Cambria Math"/>
                              <a:cs typeface="Arial" pitchFamily="34" charset="0"/>
                            </a:rPr>
                            <m:t>𝐺</m:t>
                          </m:r>
                          <m:r>
                            <a:rPr lang="en-US" sz="2000" b="0" i="1" smtClean="0">
                              <a:latin typeface="Cambria Math" panose="02040503050406030204" pitchFamily="18" charset="0"/>
                              <a:ea typeface="Cambria Math"/>
                              <a:cs typeface="Arial" pitchFamily="34" charset="0"/>
                            </a:rPr>
                            <m:t> </m:t>
                          </m:r>
                        </m:e>
                      </m:d>
                    </m:oMath>
                  </m:oMathPara>
                </a14:m>
                <a:endParaRPr lang="en-US" sz="2000" dirty="0">
                  <a:latin typeface="Arial" pitchFamily="34" charset="0"/>
                  <a:cs typeface="Arial" pitchFamily="34" charset="0"/>
                </a:endParaRPr>
              </a:p>
            </p:txBody>
          </p:sp>
        </mc:Choice>
        <mc:Fallback xmlns="">
          <p:sp>
            <p:nvSpPr>
              <p:cNvPr id="18" name="TextBox 3">
                <a:extLst>
                  <a:ext uri="{FF2B5EF4-FFF2-40B4-BE49-F238E27FC236}">
                    <a16:creationId xmlns:a16="http://schemas.microsoft.com/office/drawing/2014/main" id="{C74E11E3-4D7F-4B71-BA58-6CD00E404EFB}"/>
                  </a:ext>
                </a:extLst>
              </p:cNvPr>
              <p:cNvSpPr txBox="1">
                <a:spLocks noRot="1" noChangeAspect="1" noMove="1" noResize="1" noEditPoints="1" noAdjustHandles="1" noChangeArrowheads="1" noChangeShapeType="1" noTextEdit="1"/>
              </p:cNvSpPr>
              <p:nvPr/>
            </p:nvSpPr>
            <p:spPr>
              <a:xfrm>
                <a:off x="290830" y="5259238"/>
                <a:ext cx="8722995" cy="779893"/>
              </a:xfrm>
              <a:prstGeom prst="rect">
                <a:avLst/>
              </a:prstGeom>
              <a:blipFill>
                <a:blip r:embed="rId4"/>
                <a:stretch>
                  <a:fillRect b="-3759"/>
                </a:stretch>
              </a:blipFill>
              <a:ln w="31750">
                <a:solidFill>
                  <a:srgbClr val="C00000"/>
                </a:solidFill>
              </a:ln>
            </p:spPr>
            <p:txBody>
              <a:bodyPr/>
              <a:lstStyle/>
              <a:p>
                <a:r>
                  <a:rPr lang="en-US">
                    <a:noFill/>
                  </a:rPr>
                  <a:t> </a:t>
                </a:r>
              </a:p>
            </p:txBody>
          </p:sp>
        </mc:Fallback>
      </mc:AlternateContent>
      <p:sp>
        <p:nvSpPr>
          <p:cNvPr id="19" name="Arrow: Up 18">
            <a:extLst>
              <a:ext uri="{FF2B5EF4-FFF2-40B4-BE49-F238E27FC236}">
                <a16:creationId xmlns:a16="http://schemas.microsoft.com/office/drawing/2014/main" id="{786767B3-4D2A-4976-B5CA-7D39B2FF9F8A}"/>
              </a:ext>
            </a:extLst>
          </p:cNvPr>
          <p:cNvSpPr/>
          <p:nvPr/>
        </p:nvSpPr>
        <p:spPr bwMode="auto">
          <a:xfrm>
            <a:off x="1874763" y="2020019"/>
            <a:ext cx="917239" cy="685800"/>
          </a:xfrm>
          <a:prstGeom prst="up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1" name="Arrow: Up 20">
            <a:extLst>
              <a:ext uri="{FF2B5EF4-FFF2-40B4-BE49-F238E27FC236}">
                <a16:creationId xmlns:a16="http://schemas.microsoft.com/office/drawing/2014/main" id="{D4C507C6-FB80-4E69-AFBB-FC2B6D28118E}"/>
              </a:ext>
            </a:extLst>
          </p:cNvPr>
          <p:cNvSpPr/>
          <p:nvPr/>
        </p:nvSpPr>
        <p:spPr bwMode="auto">
          <a:xfrm flipV="1">
            <a:off x="6199404" y="4305653"/>
            <a:ext cx="917239" cy="851386"/>
          </a:xfrm>
          <a:prstGeom prst="up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53358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0" grpId="0" animBg="1"/>
      <p:bldP spid="2" grpId="0" animBg="1"/>
      <p:bldP spid="6" grpId="0" animBg="1"/>
      <p:bldP spid="3" grpId="0"/>
      <p:bldP spid="8" grpId="0"/>
      <p:bldP spid="9" grpId="0" animBg="1"/>
      <p:bldP spid="11" grpId="0"/>
      <p:bldP spid="12" grpId="0"/>
      <p:bldP spid="13" grpId="0" animBg="1"/>
      <p:bldP spid="18" grpId="0" animBg="1"/>
      <p:bldP spid="1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C56659-5984-4729-B49E-A15C1E971C7B}"/>
              </a:ext>
            </a:extLst>
          </p:cNvPr>
          <p:cNvSpPr/>
          <p:nvPr/>
        </p:nvSpPr>
        <p:spPr bwMode="auto">
          <a:xfrm>
            <a:off x="518102" y="5008418"/>
            <a:ext cx="7825798" cy="862446"/>
          </a:xfrm>
          <a:prstGeom prst="rect">
            <a:avLst/>
          </a:prstGeom>
          <a:solidFill>
            <a:srgbClr val="FFFF00"/>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5" name="Content Placeholder 4">
            <a:extLst>
              <a:ext uri="{FF2B5EF4-FFF2-40B4-BE49-F238E27FC236}">
                <a16:creationId xmlns:a16="http://schemas.microsoft.com/office/drawing/2014/main" id="{E81DD069-B982-4837-AD14-CBC002C88229}"/>
              </a:ext>
            </a:extLst>
          </p:cNvPr>
          <p:cNvSpPr>
            <a:spLocks noGrp="1"/>
          </p:cNvSpPr>
          <p:nvPr>
            <p:ph idx="1"/>
          </p:nvPr>
        </p:nvSpPr>
        <p:spPr/>
        <p:txBody>
          <a:bodyPr/>
          <a:lstStyle/>
          <a:p>
            <a:pPr marL="0" indent="0">
              <a:buNone/>
            </a:pPr>
            <a:endParaRPr lang="en-US" sz="2400" dirty="0"/>
          </a:p>
          <a:p>
            <a:endParaRPr lang="en-US" sz="2400" dirty="0"/>
          </a:p>
        </p:txBody>
      </p:sp>
      <p:sp>
        <p:nvSpPr>
          <p:cNvPr id="3" name="Title 2">
            <a:extLst>
              <a:ext uri="{FF2B5EF4-FFF2-40B4-BE49-F238E27FC236}">
                <a16:creationId xmlns:a16="http://schemas.microsoft.com/office/drawing/2014/main" id="{27D9D26F-A961-4E21-9BEE-9D93C01E9D74}"/>
              </a:ext>
            </a:extLst>
          </p:cNvPr>
          <p:cNvSpPr>
            <a:spLocks noGrp="1"/>
          </p:cNvSpPr>
          <p:nvPr>
            <p:ph type="title"/>
          </p:nvPr>
        </p:nvSpPr>
        <p:spPr/>
        <p:txBody>
          <a:bodyPr/>
          <a:lstStyle/>
          <a:p>
            <a:r>
              <a:rPr lang="en-US" dirty="0"/>
              <a:t>Reporting Metrics</a:t>
            </a:r>
            <a:r>
              <a:rPr lang="en-US" baseline="30000" dirty="0"/>
              <a:t>^</a:t>
            </a:r>
            <a:endParaRPr lang="en-US" dirty="0"/>
          </a:p>
        </p:txBody>
      </p:sp>
      <p:sp>
        <p:nvSpPr>
          <p:cNvPr id="2" name="Rectangle 1">
            <a:extLst>
              <a:ext uri="{FF2B5EF4-FFF2-40B4-BE49-F238E27FC236}">
                <a16:creationId xmlns:a16="http://schemas.microsoft.com/office/drawing/2014/main" id="{664A5994-D2BB-4EF9-AC86-83A8E143B5CC}"/>
              </a:ext>
            </a:extLst>
          </p:cNvPr>
          <p:cNvSpPr/>
          <p:nvPr/>
        </p:nvSpPr>
        <p:spPr>
          <a:xfrm>
            <a:off x="518102" y="5121874"/>
            <a:ext cx="8489373" cy="646331"/>
          </a:xfrm>
          <a:prstGeom prst="rect">
            <a:avLst/>
          </a:prstGeom>
        </p:spPr>
        <p:txBody>
          <a:bodyPr wrap="square">
            <a:spAutoFit/>
          </a:bodyPr>
          <a:lstStyle/>
          <a:p>
            <a:r>
              <a:rPr lang="en-US" dirty="0"/>
              <a:t>We use lumped metrics such as 99th percentile value of divergence, mean absolute value of divergence, and worst-case divergence</a:t>
            </a:r>
          </a:p>
        </p:txBody>
      </p:sp>
      <p:cxnSp>
        <p:nvCxnSpPr>
          <p:cNvPr id="9" name="Straight Connector 8">
            <a:extLst>
              <a:ext uri="{FF2B5EF4-FFF2-40B4-BE49-F238E27FC236}">
                <a16:creationId xmlns:a16="http://schemas.microsoft.com/office/drawing/2014/main" id="{17D9899C-284D-4EDE-AE21-C61A6BF5D8EF}"/>
              </a:ext>
            </a:extLst>
          </p:cNvPr>
          <p:cNvCxnSpPr>
            <a:cxnSpLocks/>
          </p:cNvCxnSpPr>
          <p:nvPr/>
        </p:nvCxnSpPr>
        <p:spPr>
          <a:xfrm>
            <a:off x="2694551" y="1834647"/>
            <a:ext cx="3776870" cy="0"/>
          </a:xfrm>
          <a:prstGeom prst="line">
            <a:avLst/>
          </a:prstGeom>
          <a:noFill/>
          <a:ln w="76200" cap="flat" cmpd="sng" algn="ctr">
            <a:solidFill>
              <a:srgbClr val="ED7D31"/>
            </a:solidFill>
            <a:prstDash val="solid"/>
            <a:miter lim="800000"/>
          </a:ln>
          <a:effectLst/>
        </p:spPr>
      </p:cxnSp>
      <p:cxnSp>
        <p:nvCxnSpPr>
          <p:cNvPr id="10" name="Straight Connector 9">
            <a:extLst>
              <a:ext uri="{FF2B5EF4-FFF2-40B4-BE49-F238E27FC236}">
                <a16:creationId xmlns:a16="http://schemas.microsoft.com/office/drawing/2014/main" id="{BD95875F-3813-4FEC-BF2C-983DFA51BB34}"/>
              </a:ext>
            </a:extLst>
          </p:cNvPr>
          <p:cNvCxnSpPr>
            <a:cxnSpLocks/>
          </p:cNvCxnSpPr>
          <p:nvPr/>
        </p:nvCxnSpPr>
        <p:spPr>
          <a:xfrm>
            <a:off x="2722650" y="2713769"/>
            <a:ext cx="3748771" cy="0"/>
          </a:xfrm>
          <a:prstGeom prst="line">
            <a:avLst/>
          </a:prstGeom>
          <a:noFill/>
          <a:ln w="76200" cap="flat" cmpd="sng" algn="ctr">
            <a:solidFill>
              <a:srgbClr val="ED7D31"/>
            </a:solidFill>
            <a:prstDash val="solid"/>
            <a:miter lim="800000"/>
          </a:ln>
          <a:effectLst/>
        </p:spPr>
      </p:cxnSp>
      <p:cxnSp>
        <p:nvCxnSpPr>
          <p:cNvPr id="11" name="Straight Connector 10">
            <a:extLst>
              <a:ext uri="{FF2B5EF4-FFF2-40B4-BE49-F238E27FC236}">
                <a16:creationId xmlns:a16="http://schemas.microsoft.com/office/drawing/2014/main" id="{0AB1B2C1-2E12-45E1-B43F-33C6B7A6F0BD}"/>
              </a:ext>
            </a:extLst>
          </p:cNvPr>
          <p:cNvCxnSpPr>
            <a:cxnSpLocks/>
          </p:cNvCxnSpPr>
          <p:nvPr/>
        </p:nvCxnSpPr>
        <p:spPr>
          <a:xfrm>
            <a:off x="2722650" y="3573835"/>
            <a:ext cx="3748771" cy="0"/>
          </a:xfrm>
          <a:prstGeom prst="line">
            <a:avLst/>
          </a:prstGeom>
          <a:noFill/>
          <a:ln w="76200" cap="flat" cmpd="sng" algn="ctr">
            <a:solidFill>
              <a:srgbClr val="ED7D31"/>
            </a:solidFill>
            <a:prstDash val="solid"/>
            <a:miter lim="800000"/>
          </a:ln>
          <a:effectLst/>
        </p:spPr>
      </p:cxnSp>
      <p:sp>
        <p:nvSpPr>
          <p:cNvPr id="12" name="Arrow: Up 11">
            <a:extLst>
              <a:ext uri="{FF2B5EF4-FFF2-40B4-BE49-F238E27FC236}">
                <a16:creationId xmlns:a16="http://schemas.microsoft.com/office/drawing/2014/main" id="{48A50463-48DC-409B-927D-7726C541D593}"/>
              </a:ext>
            </a:extLst>
          </p:cNvPr>
          <p:cNvSpPr/>
          <p:nvPr/>
        </p:nvSpPr>
        <p:spPr>
          <a:xfrm>
            <a:off x="2145912" y="1501195"/>
            <a:ext cx="548639" cy="2425148"/>
          </a:xfrm>
          <a:prstGeom prst="up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2BF79B7-88B0-47BD-92B2-BC43A2876DED}"/>
              </a:ext>
            </a:extLst>
          </p:cNvPr>
          <p:cNvSpPr/>
          <p:nvPr/>
        </p:nvSpPr>
        <p:spPr>
          <a:xfrm>
            <a:off x="1724891" y="1894388"/>
            <a:ext cx="492443" cy="1842556"/>
          </a:xfrm>
          <a:prstGeom prst="rect">
            <a:avLst/>
          </a:prstGeom>
        </p:spPr>
        <p:txBody>
          <a:bodyPr vert="vert270" wrap="none">
            <a:spAutoFit/>
          </a:bodyPr>
          <a:lstStyle/>
          <a:p>
            <a:pPr defTabSz="914400"/>
            <a:r>
              <a:rPr lang="en-US" sz="2000" b="1" dirty="0">
                <a:solidFill>
                  <a:prstClr val="black"/>
                </a:solidFill>
                <a:latin typeface="Calibri" panose="020F0502020204030204"/>
              </a:rPr>
              <a:t>Arrival Time (ps)</a:t>
            </a:r>
          </a:p>
        </p:txBody>
      </p:sp>
      <p:sp>
        <p:nvSpPr>
          <p:cNvPr id="14" name="TextBox 13">
            <a:extLst>
              <a:ext uri="{FF2B5EF4-FFF2-40B4-BE49-F238E27FC236}">
                <a16:creationId xmlns:a16="http://schemas.microsoft.com/office/drawing/2014/main" id="{BE8CECE4-AFFD-4A75-A826-4F432B5F2353}"/>
              </a:ext>
            </a:extLst>
          </p:cNvPr>
          <p:cNvSpPr txBox="1"/>
          <p:nvPr/>
        </p:nvSpPr>
        <p:spPr>
          <a:xfrm>
            <a:off x="3055673" y="3565990"/>
            <a:ext cx="1353960" cy="400110"/>
          </a:xfrm>
          <a:prstGeom prst="rect">
            <a:avLst/>
          </a:prstGeom>
          <a:noFill/>
        </p:spPr>
        <p:txBody>
          <a:bodyPr wrap="none" rtlCol="0">
            <a:spAutoFit/>
          </a:bodyPr>
          <a:lstStyle/>
          <a:p>
            <a:pPr defTabSz="914400"/>
            <a:r>
              <a:rPr lang="en-US" sz="2000" b="1" dirty="0">
                <a:solidFill>
                  <a:prstClr val="black"/>
                </a:solidFill>
                <a:latin typeface="Calibri" panose="020F0502020204030204"/>
              </a:rPr>
              <a:t>Actual PBA</a:t>
            </a:r>
          </a:p>
        </p:txBody>
      </p:sp>
      <p:sp>
        <p:nvSpPr>
          <p:cNvPr id="15" name="TextBox 14">
            <a:extLst>
              <a:ext uri="{FF2B5EF4-FFF2-40B4-BE49-F238E27FC236}">
                <a16:creationId xmlns:a16="http://schemas.microsoft.com/office/drawing/2014/main" id="{064E4133-ECBB-482A-A082-40A2CD8918C2}"/>
              </a:ext>
            </a:extLst>
          </p:cNvPr>
          <p:cNvSpPr txBox="1"/>
          <p:nvPr/>
        </p:nvSpPr>
        <p:spPr>
          <a:xfrm>
            <a:off x="3044151" y="1825837"/>
            <a:ext cx="1381212" cy="400110"/>
          </a:xfrm>
          <a:prstGeom prst="rect">
            <a:avLst/>
          </a:prstGeom>
          <a:noFill/>
        </p:spPr>
        <p:txBody>
          <a:bodyPr wrap="none" rtlCol="0">
            <a:spAutoFit/>
          </a:bodyPr>
          <a:lstStyle/>
          <a:p>
            <a:pPr defTabSz="914400"/>
            <a:r>
              <a:rPr lang="en-US" sz="2000" b="1" dirty="0">
                <a:solidFill>
                  <a:prstClr val="black"/>
                </a:solidFill>
                <a:latin typeface="Calibri" panose="020F0502020204030204"/>
              </a:rPr>
              <a:t>Actual GBA</a:t>
            </a:r>
          </a:p>
        </p:txBody>
      </p:sp>
      <p:sp>
        <p:nvSpPr>
          <p:cNvPr id="16" name="TextBox 15">
            <a:extLst>
              <a:ext uri="{FF2B5EF4-FFF2-40B4-BE49-F238E27FC236}">
                <a16:creationId xmlns:a16="http://schemas.microsoft.com/office/drawing/2014/main" id="{7CEC5FDD-BDA6-493F-9BFB-5E6194D20674}"/>
              </a:ext>
            </a:extLst>
          </p:cNvPr>
          <p:cNvSpPr txBox="1"/>
          <p:nvPr/>
        </p:nvSpPr>
        <p:spPr>
          <a:xfrm>
            <a:off x="3062085" y="2700319"/>
            <a:ext cx="1368388" cy="400110"/>
          </a:xfrm>
          <a:prstGeom prst="rect">
            <a:avLst/>
          </a:prstGeom>
          <a:noFill/>
        </p:spPr>
        <p:txBody>
          <a:bodyPr wrap="none" rtlCol="0">
            <a:spAutoFit/>
          </a:bodyPr>
          <a:lstStyle/>
          <a:p>
            <a:pPr defTabSz="914400"/>
            <a:r>
              <a:rPr lang="en-US" sz="2000" b="1" dirty="0">
                <a:solidFill>
                  <a:prstClr val="black"/>
                </a:solidFill>
                <a:latin typeface="Calibri" panose="020F0502020204030204"/>
              </a:rPr>
              <a:t>Model PBA</a:t>
            </a:r>
          </a:p>
        </p:txBody>
      </p:sp>
      <p:cxnSp>
        <p:nvCxnSpPr>
          <p:cNvPr id="17" name="Straight Arrow Connector 16">
            <a:extLst>
              <a:ext uri="{FF2B5EF4-FFF2-40B4-BE49-F238E27FC236}">
                <a16:creationId xmlns:a16="http://schemas.microsoft.com/office/drawing/2014/main" id="{D4ACA19D-A0BD-424E-960B-E62D0402DBDC}"/>
              </a:ext>
            </a:extLst>
          </p:cNvPr>
          <p:cNvCxnSpPr>
            <a:cxnSpLocks/>
          </p:cNvCxnSpPr>
          <p:nvPr/>
        </p:nvCxnSpPr>
        <p:spPr>
          <a:xfrm>
            <a:off x="4718428" y="1898614"/>
            <a:ext cx="0" cy="1569561"/>
          </a:xfrm>
          <a:prstGeom prst="straightConnector1">
            <a:avLst/>
          </a:prstGeom>
          <a:noFill/>
          <a:ln w="76200" cap="flat" cmpd="sng" algn="ctr">
            <a:solidFill>
              <a:sysClr val="windowText" lastClr="000000"/>
            </a:solidFill>
            <a:prstDash val="solid"/>
            <a:miter lim="800000"/>
            <a:headEnd type="triangle"/>
            <a:tailEnd type="triangle"/>
          </a:ln>
          <a:effectLst/>
        </p:spPr>
      </p:cxnSp>
      <p:cxnSp>
        <p:nvCxnSpPr>
          <p:cNvPr id="18" name="Straight Arrow Connector 17">
            <a:extLst>
              <a:ext uri="{FF2B5EF4-FFF2-40B4-BE49-F238E27FC236}">
                <a16:creationId xmlns:a16="http://schemas.microsoft.com/office/drawing/2014/main" id="{28E2B80A-3E77-4A37-AB34-5DC8D0A3D178}"/>
              </a:ext>
            </a:extLst>
          </p:cNvPr>
          <p:cNvCxnSpPr>
            <a:cxnSpLocks/>
          </p:cNvCxnSpPr>
          <p:nvPr/>
        </p:nvCxnSpPr>
        <p:spPr>
          <a:xfrm>
            <a:off x="6563677" y="2764834"/>
            <a:ext cx="0" cy="789007"/>
          </a:xfrm>
          <a:prstGeom prst="straightConnector1">
            <a:avLst/>
          </a:prstGeom>
          <a:noFill/>
          <a:ln w="76200" cap="flat" cmpd="sng" algn="ctr">
            <a:solidFill>
              <a:sysClr val="windowText" lastClr="000000"/>
            </a:solidFill>
            <a:prstDash val="solid"/>
            <a:miter lim="800000"/>
            <a:headEnd type="triangle"/>
            <a:tailEnd type="triangle"/>
          </a:ln>
          <a:effectLst/>
        </p:spPr>
      </p:cxnSp>
      <p:sp>
        <p:nvSpPr>
          <p:cNvPr id="19" name="TextBox 18">
            <a:extLst>
              <a:ext uri="{FF2B5EF4-FFF2-40B4-BE49-F238E27FC236}">
                <a16:creationId xmlns:a16="http://schemas.microsoft.com/office/drawing/2014/main" id="{7F263535-FF4F-43EE-A348-6172F9DC2991}"/>
              </a:ext>
            </a:extLst>
          </p:cNvPr>
          <p:cNvSpPr txBox="1"/>
          <p:nvPr/>
        </p:nvSpPr>
        <p:spPr>
          <a:xfrm>
            <a:off x="6737497" y="2889912"/>
            <a:ext cx="1850058" cy="400110"/>
          </a:xfrm>
          <a:prstGeom prst="rect">
            <a:avLst/>
          </a:prstGeom>
          <a:noFill/>
        </p:spPr>
        <p:txBody>
          <a:bodyPr wrap="none" rtlCol="0">
            <a:spAutoFit/>
          </a:bodyPr>
          <a:lstStyle/>
          <a:p>
            <a:pPr defTabSz="914400"/>
            <a:r>
              <a:rPr lang="en-US" sz="2000" b="1" i="1" dirty="0">
                <a:solidFill>
                  <a:prstClr val="black"/>
                </a:solidFill>
                <a:latin typeface="Calibri" panose="020F0502020204030204"/>
              </a:rPr>
              <a:t>model_*</a:t>
            </a:r>
            <a:r>
              <a:rPr lang="en-US" sz="2000" b="1" dirty="0">
                <a:solidFill>
                  <a:prstClr val="black"/>
                </a:solidFill>
                <a:latin typeface="Calibri" panose="020F0502020204030204"/>
              </a:rPr>
              <a:t> metric</a:t>
            </a:r>
          </a:p>
        </p:txBody>
      </p:sp>
      <p:sp>
        <p:nvSpPr>
          <p:cNvPr id="20" name="TextBox 19">
            <a:extLst>
              <a:ext uri="{FF2B5EF4-FFF2-40B4-BE49-F238E27FC236}">
                <a16:creationId xmlns:a16="http://schemas.microsoft.com/office/drawing/2014/main" id="{FB114033-18AD-48A0-A3B3-CA6092DB63F3}"/>
              </a:ext>
            </a:extLst>
          </p:cNvPr>
          <p:cNvSpPr txBox="1"/>
          <p:nvPr/>
        </p:nvSpPr>
        <p:spPr>
          <a:xfrm>
            <a:off x="4762788" y="2263647"/>
            <a:ext cx="1845249" cy="400110"/>
          </a:xfrm>
          <a:prstGeom prst="rect">
            <a:avLst/>
          </a:prstGeom>
          <a:noFill/>
        </p:spPr>
        <p:txBody>
          <a:bodyPr wrap="none" rtlCol="0">
            <a:spAutoFit/>
          </a:bodyPr>
          <a:lstStyle/>
          <a:p>
            <a:pPr defTabSz="914400"/>
            <a:r>
              <a:rPr lang="en-US" sz="2000" b="1" i="1" dirty="0">
                <a:solidFill>
                  <a:prstClr val="black"/>
                </a:solidFill>
                <a:latin typeface="Calibri" panose="020F0502020204030204"/>
              </a:rPr>
              <a:t>actual_*</a:t>
            </a:r>
            <a:r>
              <a:rPr lang="en-US" sz="2000" b="1" dirty="0">
                <a:solidFill>
                  <a:prstClr val="black"/>
                </a:solidFill>
                <a:latin typeface="Calibri" panose="020F0502020204030204"/>
              </a:rPr>
              <a:t> metric</a:t>
            </a:r>
          </a:p>
        </p:txBody>
      </p:sp>
    </p:spTree>
    <p:extLst>
      <p:ext uri="{BB962C8B-B14F-4D97-AF65-F5344CB8AC3E}">
        <p14:creationId xmlns:p14="http://schemas.microsoft.com/office/powerpoint/2010/main" val="236108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2" grpId="0" animBg="1"/>
      <p:bldP spid="13" grpId="0"/>
      <p:bldP spid="14" grpId="0"/>
      <p:bldP spid="15" grpId="0"/>
      <p:bldP spid="16"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ko-KR" sz="4000" dirty="0">
                <a:ea typeface="굴림" pitchFamily="50" charset="-127"/>
              </a:rPr>
              <a:t>Preliminaries </a:t>
            </a:r>
          </a:p>
          <a:p>
            <a:pPr>
              <a:defRPr/>
            </a:pPr>
            <a:r>
              <a:rPr lang="en-US" altLang="ko-KR" sz="4000" dirty="0">
                <a:solidFill>
                  <a:srgbClr val="0E1B28"/>
                </a:solidFill>
                <a:ea typeface="굴림" pitchFamily="50" charset="-127"/>
              </a:rPr>
              <a:t>Modeling Features</a:t>
            </a:r>
          </a:p>
          <a:p>
            <a:pPr>
              <a:defRPr/>
            </a:pPr>
            <a:r>
              <a:rPr lang="en-US" altLang="ko-KR" sz="4000" dirty="0">
                <a:solidFill>
                  <a:srgbClr val="0E1B28"/>
                </a:solidFill>
                <a:ea typeface="굴림" pitchFamily="50" charset="-127"/>
              </a:rPr>
              <a:t>Modeling Methodology</a:t>
            </a:r>
            <a:endParaRPr lang="en-US" altLang="ko-KR" sz="4000" baseline="30000" dirty="0">
              <a:solidFill>
                <a:srgbClr val="0E1B28"/>
              </a:solidFill>
              <a:ea typeface="굴림" pitchFamily="50" charset="-127"/>
            </a:endParaRPr>
          </a:p>
          <a:p>
            <a:pPr>
              <a:defRPr/>
            </a:pPr>
            <a:r>
              <a:rPr lang="en-US" altLang="ko-KR" sz="4000" dirty="0">
                <a:solidFill>
                  <a:srgbClr val="FF0000"/>
                </a:solidFill>
                <a:ea typeface="굴림" pitchFamily="50" charset="-127"/>
              </a:rPr>
              <a:t>Experiments </a:t>
            </a:r>
          </a:p>
          <a:p>
            <a:pPr>
              <a:defRPr/>
            </a:pPr>
            <a:r>
              <a:rPr lang="en-US" altLang="ko-KR" sz="4000" dirty="0">
                <a:solidFill>
                  <a:srgbClr val="0E1B28"/>
                </a:solidFill>
                <a:ea typeface="굴림" pitchFamily="50" charset="-127"/>
              </a:rPr>
              <a:t>Conclusions</a:t>
            </a:r>
          </a:p>
        </p:txBody>
      </p:sp>
      <p:sp>
        <p:nvSpPr>
          <p:cNvPr id="3" name="Title 2"/>
          <p:cNvSpPr>
            <a:spLocks noGrp="1"/>
          </p:cNvSpPr>
          <p:nvPr>
            <p:ph type="title"/>
          </p:nvPr>
        </p:nvSpPr>
        <p:spPr/>
        <p:txBody>
          <a:bodyPr/>
          <a:lstStyle/>
          <a:p>
            <a:r>
              <a:rPr lang="en-US" altLang="zh-CN" dirty="0"/>
              <a:t>Outline</a:t>
            </a:r>
            <a:endParaRPr lang="zh-CN" altLang="en-US" dirty="0"/>
          </a:p>
        </p:txBody>
      </p:sp>
    </p:spTree>
    <p:extLst>
      <p:ext uri="{BB962C8B-B14F-4D97-AF65-F5344CB8AC3E}">
        <p14:creationId xmlns:p14="http://schemas.microsoft.com/office/powerpoint/2010/main" val="42849559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E678C9-3361-4FEB-B7A6-83C165700C38}"/>
              </a:ext>
            </a:extLst>
          </p:cNvPr>
          <p:cNvSpPr/>
          <p:nvPr/>
        </p:nvSpPr>
        <p:spPr bwMode="auto">
          <a:xfrm>
            <a:off x="161925" y="801688"/>
            <a:ext cx="8845550" cy="3261556"/>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5" name="Title 4">
            <a:extLst>
              <a:ext uri="{FF2B5EF4-FFF2-40B4-BE49-F238E27FC236}">
                <a16:creationId xmlns:a16="http://schemas.microsoft.com/office/drawing/2014/main" id="{EC77B98A-D425-41F3-ADC8-7326616CF0C8}"/>
              </a:ext>
            </a:extLst>
          </p:cNvPr>
          <p:cNvSpPr>
            <a:spLocks noGrp="1"/>
          </p:cNvSpPr>
          <p:nvPr>
            <p:ph type="title"/>
          </p:nvPr>
        </p:nvSpPr>
        <p:spPr>
          <a:xfrm>
            <a:off x="161925" y="144463"/>
            <a:ext cx="8851900" cy="595312"/>
          </a:xfrm>
        </p:spPr>
        <p:txBody>
          <a:bodyPr/>
          <a:lstStyle/>
          <a:p>
            <a:r>
              <a:rPr lang="en-US" dirty="0"/>
              <a:t>Design of Experiments</a:t>
            </a:r>
          </a:p>
        </p:txBody>
      </p:sp>
      <p:pic>
        <p:nvPicPr>
          <p:cNvPr id="7" name="Content Placeholder 6">
            <a:extLst>
              <a:ext uri="{FF2B5EF4-FFF2-40B4-BE49-F238E27FC236}">
                <a16:creationId xmlns:a16="http://schemas.microsoft.com/office/drawing/2014/main" id="{25E1857A-EA38-4E76-BD37-84A71385C023}"/>
              </a:ext>
            </a:extLst>
          </p:cNvPr>
          <p:cNvPicPr>
            <a:picLocks noGrp="1" noChangeAspect="1"/>
          </p:cNvPicPr>
          <p:nvPr>
            <p:ph sz="half" idx="1"/>
          </p:nvPr>
        </p:nvPicPr>
        <p:blipFill>
          <a:blip r:embed="rId3"/>
          <a:stretch>
            <a:fillRect/>
          </a:stretch>
        </p:blipFill>
        <p:spPr>
          <a:xfrm>
            <a:off x="323850" y="1005434"/>
            <a:ext cx="4341813" cy="2483344"/>
          </a:xfrm>
          <a:prstGeom prst="rect">
            <a:avLst/>
          </a:prstGeom>
        </p:spPr>
      </p:pic>
      <p:sp>
        <p:nvSpPr>
          <p:cNvPr id="8" name="Content Placeholder 7">
            <a:extLst>
              <a:ext uri="{FF2B5EF4-FFF2-40B4-BE49-F238E27FC236}">
                <a16:creationId xmlns:a16="http://schemas.microsoft.com/office/drawing/2014/main" id="{CC737E32-0E5A-4D30-8590-F3A42B2784AE}"/>
              </a:ext>
            </a:extLst>
          </p:cNvPr>
          <p:cNvSpPr>
            <a:spLocks noGrp="1"/>
          </p:cNvSpPr>
          <p:nvPr>
            <p:ph sz="half" idx="2"/>
          </p:nvPr>
        </p:nvSpPr>
        <p:spPr/>
        <p:txBody>
          <a:bodyPr/>
          <a:lstStyle/>
          <a:p>
            <a:r>
              <a:rPr lang="en-US" sz="3600" dirty="0"/>
              <a:t>Knobs </a:t>
            </a:r>
          </a:p>
          <a:p>
            <a:pPr lvl="2"/>
            <a:r>
              <a:rPr lang="en-US" dirty="0"/>
              <a:t>number of stages in a timing path;</a:t>
            </a:r>
          </a:p>
          <a:p>
            <a:pPr lvl="2"/>
            <a:r>
              <a:rPr lang="en-US" dirty="0"/>
              <a:t>standard cell types in the path;</a:t>
            </a:r>
          </a:p>
          <a:p>
            <a:pPr lvl="2"/>
            <a:r>
              <a:rPr lang="en-US" dirty="0"/>
              <a:t>launch and capture ﬂop-types;</a:t>
            </a:r>
          </a:p>
          <a:p>
            <a:pPr lvl="2"/>
            <a:r>
              <a:rPr lang="en-US" dirty="0"/>
              <a:t>aggressor cell types; </a:t>
            </a:r>
          </a:p>
          <a:p>
            <a:pPr lvl="2"/>
            <a:r>
              <a:rPr lang="en-US" dirty="0"/>
              <a:t>load cap range; </a:t>
            </a:r>
          </a:p>
          <a:p>
            <a:pPr lvl="2"/>
            <a:r>
              <a:rPr lang="en-US" dirty="0"/>
              <a:t>transition (slew) time values; </a:t>
            </a:r>
          </a:p>
          <a:p>
            <a:pPr lvl="2"/>
            <a:r>
              <a:rPr lang="en-US" dirty="0"/>
              <a:t>clock period values. </a:t>
            </a:r>
          </a:p>
          <a:p>
            <a:endParaRPr lang="en-US" sz="3600" dirty="0"/>
          </a:p>
          <a:p>
            <a:endParaRPr lang="en-US" sz="2000" dirty="0"/>
          </a:p>
        </p:txBody>
      </p:sp>
      <p:sp>
        <p:nvSpPr>
          <p:cNvPr id="3" name="TextBox 2">
            <a:extLst>
              <a:ext uri="{FF2B5EF4-FFF2-40B4-BE49-F238E27FC236}">
                <a16:creationId xmlns:a16="http://schemas.microsoft.com/office/drawing/2014/main" id="{4C76BBF2-83B2-41FF-A659-C8635C1F7C0A}"/>
              </a:ext>
            </a:extLst>
          </p:cNvPr>
          <p:cNvSpPr txBox="1"/>
          <p:nvPr/>
        </p:nvSpPr>
        <p:spPr>
          <a:xfrm>
            <a:off x="1872538" y="3559453"/>
            <a:ext cx="1997406" cy="400110"/>
          </a:xfrm>
          <a:prstGeom prst="rect">
            <a:avLst/>
          </a:prstGeom>
          <a:solidFill>
            <a:srgbClr val="FFFF00"/>
          </a:solidFill>
        </p:spPr>
        <p:txBody>
          <a:bodyPr wrap="none" rtlCol="0">
            <a:spAutoFit/>
          </a:bodyPr>
          <a:lstStyle/>
          <a:p>
            <a:r>
              <a:rPr lang="en-US" sz="2000" dirty="0"/>
              <a:t>Artificial Circuits</a:t>
            </a:r>
          </a:p>
        </p:txBody>
      </p:sp>
      <p:graphicFrame>
        <p:nvGraphicFramePr>
          <p:cNvPr id="10" name="Content Placeholder 6">
            <a:extLst>
              <a:ext uri="{FF2B5EF4-FFF2-40B4-BE49-F238E27FC236}">
                <a16:creationId xmlns:a16="http://schemas.microsoft.com/office/drawing/2014/main" id="{D1D46E1E-5B4E-455A-B19C-A7AC3919AF8C}"/>
              </a:ext>
            </a:extLst>
          </p:cNvPr>
          <p:cNvGraphicFramePr>
            <a:graphicFrameLocks/>
          </p:cNvGraphicFramePr>
          <p:nvPr>
            <p:extLst>
              <p:ext uri="{D42A27DB-BD31-4B8C-83A1-F6EECF244321}">
                <p14:modId xmlns:p14="http://schemas.microsoft.com/office/powerpoint/2010/main" val="168569881"/>
              </p:ext>
            </p:extLst>
          </p:nvPr>
        </p:nvGraphicFramePr>
        <p:xfrm>
          <a:off x="1501741" y="4151706"/>
          <a:ext cx="6627018" cy="2225040"/>
        </p:xfrm>
        <a:graphic>
          <a:graphicData uri="http://schemas.openxmlformats.org/drawingml/2006/table">
            <a:tbl>
              <a:tblPr firstRow="1" bandRow="1">
                <a:tableStyleId>{ED083AE6-46FA-4A59-8FB0-9F97EB10719F}</a:tableStyleId>
              </a:tblPr>
              <a:tblGrid>
                <a:gridCol w="2209006">
                  <a:extLst>
                    <a:ext uri="{9D8B030D-6E8A-4147-A177-3AD203B41FA5}">
                      <a16:colId xmlns:a16="http://schemas.microsoft.com/office/drawing/2014/main" val="2182379621"/>
                    </a:ext>
                  </a:extLst>
                </a:gridCol>
                <a:gridCol w="2209006">
                  <a:extLst>
                    <a:ext uri="{9D8B030D-6E8A-4147-A177-3AD203B41FA5}">
                      <a16:colId xmlns:a16="http://schemas.microsoft.com/office/drawing/2014/main" val="3311113450"/>
                    </a:ext>
                  </a:extLst>
                </a:gridCol>
                <a:gridCol w="2209006">
                  <a:extLst>
                    <a:ext uri="{9D8B030D-6E8A-4147-A177-3AD203B41FA5}">
                      <a16:colId xmlns:a16="http://schemas.microsoft.com/office/drawing/2014/main" val="2204705764"/>
                    </a:ext>
                  </a:extLst>
                </a:gridCol>
              </a:tblGrid>
              <a:tr h="370840">
                <a:tc>
                  <a:txBody>
                    <a:bodyPr/>
                    <a:lstStyle/>
                    <a:p>
                      <a:r>
                        <a:rPr lang="en-US" dirty="0"/>
                        <a:t>Design Name</a:t>
                      </a:r>
                    </a:p>
                  </a:txBody>
                  <a:tcPr/>
                </a:tc>
                <a:tc>
                  <a:txBody>
                    <a:bodyPr/>
                    <a:lstStyle/>
                    <a:p>
                      <a:r>
                        <a:rPr lang="en-US" dirty="0"/>
                        <a:t># Instances</a:t>
                      </a:r>
                    </a:p>
                  </a:txBody>
                  <a:tcPr/>
                </a:tc>
                <a:tc>
                  <a:txBody>
                    <a:bodyPr/>
                    <a:lstStyle/>
                    <a:p>
                      <a:r>
                        <a:rPr lang="en-US" dirty="0"/>
                        <a:t># Flip-flops</a:t>
                      </a:r>
                    </a:p>
                  </a:txBody>
                  <a:tcPr/>
                </a:tc>
                <a:extLst>
                  <a:ext uri="{0D108BD9-81ED-4DB2-BD59-A6C34878D82A}">
                    <a16:rowId xmlns:a16="http://schemas.microsoft.com/office/drawing/2014/main" val="4222285138"/>
                  </a:ext>
                </a:extLst>
              </a:tr>
              <a:tr h="370840">
                <a:tc>
                  <a:txBody>
                    <a:bodyPr/>
                    <a:lstStyle/>
                    <a:p>
                      <a:r>
                        <a:rPr lang="en-US" dirty="0" err="1"/>
                        <a:t>megaboom</a:t>
                      </a:r>
                      <a:endParaRPr lang="en-US" dirty="0"/>
                    </a:p>
                  </a:txBody>
                  <a:tcPr/>
                </a:tc>
                <a:tc>
                  <a:txBody>
                    <a:bodyPr/>
                    <a:lstStyle/>
                    <a:p>
                      <a:r>
                        <a:rPr lang="en-US" dirty="0"/>
                        <a:t>990K</a:t>
                      </a:r>
                    </a:p>
                  </a:txBody>
                  <a:tcPr/>
                </a:tc>
                <a:tc>
                  <a:txBody>
                    <a:bodyPr/>
                    <a:lstStyle/>
                    <a:p>
                      <a:r>
                        <a:rPr lang="en-US" dirty="0"/>
                        <a:t>350K</a:t>
                      </a:r>
                    </a:p>
                  </a:txBody>
                  <a:tcPr/>
                </a:tc>
                <a:extLst>
                  <a:ext uri="{0D108BD9-81ED-4DB2-BD59-A6C34878D82A}">
                    <a16:rowId xmlns:a16="http://schemas.microsoft.com/office/drawing/2014/main" val="3012595699"/>
                  </a:ext>
                </a:extLst>
              </a:tr>
              <a:tr h="370840">
                <a:tc>
                  <a:txBody>
                    <a:bodyPr/>
                    <a:lstStyle/>
                    <a:p>
                      <a:r>
                        <a:rPr lang="en-US" dirty="0"/>
                        <a:t>leon3mp</a:t>
                      </a:r>
                    </a:p>
                  </a:txBody>
                  <a:tcPr/>
                </a:tc>
                <a:tc>
                  <a:txBody>
                    <a:bodyPr/>
                    <a:lstStyle/>
                    <a:p>
                      <a:r>
                        <a:rPr lang="en-US" dirty="0"/>
                        <a:t>450K</a:t>
                      </a:r>
                    </a:p>
                  </a:txBody>
                  <a:tcPr/>
                </a:tc>
                <a:tc>
                  <a:txBody>
                    <a:bodyPr/>
                    <a:lstStyle/>
                    <a:p>
                      <a:r>
                        <a:rPr lang="en-US" dirty="0"/>
                        <a:t>100K</a:t>
                      </a:r>
                    </a:p>
                  </a:txBody>
                  <a:tcPr/>
                </a:tc>
                <a:extLst>
                  <a:ext uri="{0D108BD9-81ED-4DB2-BD59-A6C34878D82A}">
                    <a16:rowId xmlns:a16="http://schemas.microsoft.com/office/drawing/2014/main" val="603286324"/>
                  </a:ext>
                </a:extLst>
              </a:tr>
              <a:tr h="370840">
                <a:tc>
                  <a:txBody>
                    <a:bodyPr/>
                    <a:lstStyle/>
                    <a:p>
                      <a:r>
                        <a:rPr lang="en-US" dirty="0" err="1"/>
                        <a:t>netcard</a:t>
                      </a:r>
                      <a:endParaRPr lang="en-US" dirty="0"/>
                    </a:p>
                  </a:txBody>
                  <a:tcPr/>
                </a:tc>
                <a:tc>
                  <a:txBody>
                    <a:bodyPr/>
                    <a:lstStyle/>
                    <a:p>
                      <a:r>
                        <a:rPr lang="en-US" dirty="0"/>
                        <a:t>303K</a:t>
                      </a:r>
                    </a:p>
                  </a:txBody>
                  <a:tcPr/>
                </a:tc>
                <a:tc>
                  <a:txBody>
                    <a:bodyPr/>
                    <a:lstStyle/>
                    <a:p>
                      <a:r>
                        <a:rPr lang="en-US" dirty="0"/>
                        <a:t>66K</a:t>
                      </a:r>
                    </a:p>
                  </a:txBody>
                  <a:tcPr/>
                </a:tc>
                <a:extLst>
                  <a:ext uri="{0D108BD9-81ED-4DB2-BD59-A6C34878D82A}">
                    <a16:rowId xmlns:a16="http://schemas.microsoft.com/office/drawing/2014/main" val="515323179"/>
                  </a:ext>
                </a:extLst>
              </a:tr>
              <a:tr h="370840">
                <a:tc>
                  <a:txBody>
                    <a:bodyPr/>
                    <a:lstStyle/>
                    <a:p>
                      <a:r>
                        <a:rPr lang="en-US" dirty="0" err="1"/>
                        <a:t>dec_viterbi</a:t>
                      </a:r>
                      <a:endParaRPr lang="en-US" dirty="0"/>
                    </a:p>
                  </a:txBody>
                  <a:tcPr/>
                </a:tc>
                <a:tc>
                  <a:txBody>
                    <a:bodyPr/>
                    <a:lstStyle/>
                    <a:p>
                      <a:r>
                        <a:rPr lang="en-US" dirty="0"/>
                        <a:t>61K</a:t>
                      </a:r>
                    </a:p>
                  </a:txBody>
                  <a:tcPr/>
                </a:tc>
                <a:tc>
                  <a:txBody>
                    <a:bodyPr/>
                    <a:lstStyle/>
                    <a:p>
                      <a:r>
                        <a:rPr lang="en-US" dirty="0"/>
                        <a:t>26K</a:t>
                      </a:r>
                    </a:p>
                  </a:txBody>
                  <a:tcPr/>
                </a:tc>
                <a:extLst>
                  <a:ext uri="{0D108BD9-81ED-4DB2-BD59-A6C34878D82A}">
                    <a16:rowId xmlns:a16="http://schemas.microsoft.com/office/drawing/2014/main" val="739574424"/>
                  </a:ext>
                </a:extLst>
              </a:tr>
              <a:tr h="370840">
                <a:tc>
                  <a:txBody>
                    <a:bodyPr/>
                    <a:lstStyle/>
                    <a:p>
                      <a:r>
                        <a:rPr lang="en-US" dirty="0" err="1"/>
                        <a:t>jpeg_encoder</a:t>
                      </a:r>
                      <a:endParaRPr lang="en-US" dirty="0"/>
                    </a:p>
                  </a:txBody>
                  <a:tcPr/>
                </a:tc>
                <a:tc>
                  <a:txBody>
                    <a:bodyPr/>
                    <a:lstStyle/>
                    <a:p>
                      <a:r>
                        <a:rPr lang="en-US" dirty="0"/>
                        <a:t>40K</a:t>
                      </a:r>
                    </a:p>
                  </a:txBody>
                  <a:tcPr/>
                </a:tc>
                <a:tc>
                  <a:txBody>
                    <a:bodyPr/>
                    <a:lstStyle/>
                    <a:p>
                      <a:r>
                        <a:rPr lang="en-US" dirty="0"/>
                        <a:t>4K</a:t>
                      </a:r>
                    </a:p>
                  </a:txBody>
                  <a:tcPr/>
                </a:tc>
                <a:extLst>
                  <a:ext uri="{0D108BD9-81ED-4DB2-BD59-A6C34878D82A}">
                    <a16:rowId xmlns:a16="http://schemas.microsoft.com/office/drawing/2014/main" val="124083253"/>
                  </a:ext>
                </a:extLst>
              </a:tr>
            </a:tbl>
          </a:graphicData>
        </a:graphic>
      </p:graphicFrame>
      <p:sp>
        <p:nvSpPr>
          <p:cNvPr id="9" name="TextBox 8">
            <a:extLst>
              <a:ext uri="{FF2B5EF4-FFF2-40B4-BE49-F238E27FC236}">
                <a16:creationId xmlns:a16="http://schemas.microsoft.com/office/drawing/2014/main" id="{4CEF4637-E02E-4F33-BD21-30F89843B605}"/>
              </a:ext>
            </a:extLst>
          </p:cNvPr>
          <p:cNvSpPr txBox="1"/>
          <p:nvPr/>
        </p:nvSpPr>
        <p:spPr>
          <a:xfrm>
            <a:off x="3842028" y="6405680"/>
            <a:ext cx="1627561" cy="400110"/>
          </a:xfrm>
          <a:prstGeom prst="rect">
            <a:avLst/>
          </a:prstGeom>
          <a:solidFill>
            <a:srgbClr val="FFFF00"/>
          </a:solidFill>
        </p:spPr>
        <p:txBody>
          <a:bodyPr wrap="none" rtlCol="0">
            <a:spAutoFit/>
          </a:bodyPr>
          <a:lstStyle/>
          <a:p>
            <a:r>
              <a:rPr lang="en-US" sz="2000" dirty="0"/>
              <a:t>Real Designs</a:t>
            </a:r>
          </a:p>
        </p:txBody>
      </p:sp>
    </p:spTree>
    <p:extLst>
      <p:ext uri="{BB962C8B-B14F-4D97-AF65-F5344CB8AC3E}">
        <p14:creationId xmlns:p14="http://schemas.microsoft.com/office/powerpoint/2010/main" val="1717923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bldP spid="3"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ko-KR" sz="4000" dirty="0">
                <a:ea typeface="굴림" pitchFamily="50" charset="-127"/>
              </a:rPr>
              <a:t>Preliminaries </a:t>
            </a:r>
          </a:p>
          <a:p>
            <a:pPr>
              <a:defRPr/>
            </a:pPr>
            <a:r>
              <a:rPr lang="en-US" altLang="ko-KR" sz="4000" dirty="0">
                <a:solidFill>
                  <a:srgbClr val="0E1B28"/>
                </a:solidFill>
                <a:ea typeface="굴림" pitchFamily="50" charset="-127"/>
              </a:rPr>
              <a:t>Modeling Features</a:t>
            </a:r>
          </a:p>
          <a:p>
            <a:pPr>
              <a:defRPr/>
            </a:pPr>
            <a:r>
              <a:rPr lang="en-US" altLang="ko-KR" sz="4000" dirty="0">
                <a:solidFill>
                  <a:srgbClr val="0E1B28"/>
                </a:solidFill>
                <a:ea typeface="굴림" pitchFamily="50" charset="-127"/>
              </a:rPr>
              <a:t>Modeling Methodology</a:t>
            </a:r>
            <a:endParaRPr lang="en-US" altLang="ko-KR" sz="4000" baseline="30000" dirty="0">
              <a:solidFill>
                <a:srgbClr val="0E1B28"/>
              </a:solidFill>
              <a:ea typeface="굴림" pitchFamily="50" charset="-127"/>
            </a:endParaRPr>
          </a:p>
          <a:p>
            <a:pPr>
              <a:defRPr/>
            </a:pPr>
            <a:r>
              <a:rPr lang="en-US" altLang="ko-KR" sz="4000" dirty="0">
                <a:solidFill>
                  <a:srgbClr val="0E1B28"/>
                </a:solidFill>
                <a:ea typeface="굴림" pitchFamily="50" charset="-127"/>
              </a:rPr>
              <a:t>Experiments </a:t>
            </a:r>
          </a:p>
          <a:p>
            <a:pPr>
              <a:defRPr/>
            </a:pPr>
            <a:r>
              <a:rPr lang="en-US" altLang="ko-KR" sz="4000" dirty="0">
                <a:solidFill>
                  <a:srgbClr val="0E1B28"/>
                </a:solidFill>
                <a:ea typeface="굴림" pitchFamily="50" charset="-127"/>
              </a:rPr>
              <a:t>Conclusions</a:t>
            </a:r>
          </a:p>
        </p:txBody>
      </p:sp>
      <p:sp>
        <p:nvSpPr>
          <p:cNvPr id="3" name="Title 2"/>
          <p:cNvSpPr>
            <a:spLocks noGrp="1"/>
          </p:cNvSpPr>
          <p:nvPr>
            <p:ph type="title"/>
          </p:nvPr>
        </p:nvSpPr>
        <p:spPr/>
        <p:txBody>
          <a:bodyPr/>
          <a:lstStyle/>
          <a:p>
            <a:r>
              <a:rPr lang="en-US" altLang="zh-CN" dirty="0"/>
              <a:t>Outline</a:t>
            </a:r>
            <a:endParaRPr lang="zh-CN" altLang="en-US" dirty="0"/>
          </a:p>
        </p:txBody>
      </p:sp>
    </p:spTree>
    <p:extLst>
      <p:ext uri="{BB962C8B-B14F-4D97-AF65-F5344CB8AC3E}">
        <p14:creationId xmlns:p14="http://schemas.microsoft.com/office/powerpoint/2010/main" val="24740425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814700-DC39-4CDD-B94B-A502AC27A19C}"/>
              </a:ext>
            </a:extLst>
          </p:cNvPr>
          <p:cNvSpPr/>
          <p:nvPr/>
        </p:nvSpPr>
        <p:spPr bwMode="auto">
          <a:xfrm>
            <a:off x="901874" y="3807912"/>
            <a:ext cx="3544866" cy="2766071"/>
          </a:xfrm>
          <a:prstGeom prst="rect">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0" name="Rectangle 19">
            <a:extLst>
              <a:ext uri="{FF2B5EF4-FFF2-40B4-BE49-F238E27FC236}">
                <a16:creationId xmlns:a16="http://schemas.microsoft.com/office/drawing/2014/main" id="{C3D1323B-5472-471E-9A11-DEA975D42045}"/>
              </a:ext>
            </a:extLst>
          </p:cNvPr>
          <p:cNvSpPr/>
          <p:nvPr/>
        </p:nvSpPr>
        <p:spPr bwMode="auto">
          <a:xfrm>
            <a:off x="6102992" y="4337802"/>
            <a:ext cx="1198494" cy="318510"/>
          </a:xfrm>
          <a:prstGeom prst="rect">
            <a:avLst/>
          </a:prstGeom>
          <a:solidFill>
            <a:srgbClr val="FFFF00"/>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9" name="Rectangle 18">
            <a:extLst>
              <a:ext uri="{FF2B5EF4-FFF2-40B4-BE49-F238E27FC236}">
                <a16:creationId xmlns:a16="http://schemas.microsoft.com/office/drawing/2014/main" id="{1B885383-F3E4-4C52-A7BA-254696CE0578}"/>
              </a:ext>
            </a:extLst>
          </p:cNvPr>
          <p:cNvSpPr/>
          <p:nvPr/>
        </p:nvSpPr>
        <p:spPr bwMode="auto">
          <a:xfrm>
            <a:off x="1863216" y="4299570"/>
            <a:ext cx="1163571" cy="318510"/>
          </a:xfrm>
          <a:prstGeom prst="rect">
            <a:avLst/>
          </a:prstGeom>
          <a:solidFill>
            <a:srgbClr val="FFFF00"/>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 name="Content Placeholder 1">
            <a:extLst>
              <a:ext uri="{FF2B5EF4-FFF2-40B4-BE49-F238E27FC236}">
                <a16:creationId xmlns:a16="http://schemas.microsoft.com/office/drawing/2014/main" id="{6307D87B-A02A-49D5-B029-8D79B369481A}"/>
              </a:ext>
            </a:extLst>
          </p:cNvPr>
          <p:cNvSpPr>
            <a:spLocks noGrp="1"/>
          </p:cNvSpPr>
          <p:nvPr>
            <p:ph idx="1"/>
          </p:nvPr>
        </p:nvSpPr>
        <p:spPr>
          <a:xfrm>
            <a:off x="171450" y="838200"/>
            <a:ext cx="8836025" cy="5562601"/>
          </a:xfrm>
        </p:spPr>
        <p:txBody>
          <a:bodyPr/>
          <a:lstStyle/>
          <a:p>
            <a:r>
              <a:rPr lang="en-US" sz="3600" dirty="0"/>
              <a:t>28nm FDSOI foundry technology libraries</a:t>
            </a:r>
          </a:p>
          <a:p>
            <a:r>
              <a:rPr lang="en-US" sz="3600" dirty="0"/>
              <a:t>Five public benchmark designs along with artificial circuits</a:t>
            </a:r>
          </a:p>
          <a:p>
            <a:r>
              <a:rPr lang="en-US" sz="3600" dirty="0"/>
              <a:t>Three experiments </a:t>
            </a:r>
          </a:p>
          <a:p>
            <a:pPr lvl="1"/>
            <a:r>
              <a:rPr lang="en-US" sz="3200" dirty="0"/>
              <a:t>Accuracy versus Robustness</a:t>
            </a:r>
          </a:p>
          <a:p>
            <a:endParaRPr lang="en-US" sz="2400" dirty="0"/>
          </a:p>
          <a:p>
            <a:endParaRPr lang="en-US" sz="2400" dirty="0"/>
          </a:p>
          <a:p>
            <a:endParaRPr lang="en-US" dirty="0"/>
          </a:p>
        </p:txBody>
      </p:sp>
      <p:sp>
        <p:nvSpPr>
          <p:cNvPr id="3" name="Title 2">
            <a:extLst>
              <a:ext uri="{FF2B5EF4-FFF2-40B4-BE49-F238E27FC236}">
                <a16:creationId xmlns:a16="http://schemas.microsoft.com/office/drawing/2014/main" id="{A58827EB-71F5-4393-A163-C1EAA6EDF748}"/>
              </a:ext>
            </a:extLst>
          </p:cNvPr>
          <p:cNvSpPr>
            <a:spLocks noGrp="1"/>
          </p:cNvSpPr>
          <p:nvPr>
            <p:ph type="title"/>
          </p:nvPr>
        </p:nvSpPr>
        <p:spPr/>
        <p:txBody>
          <a:bodyPr/>
          <a:lstStyle/>
          <a:p>
            <a:r>
              <a:rPr lang="en-US" dirty="0"/>
              <a:t>Model Setup</a:t>
            </a:r>
          </a:p>
        </p:txBody>
      </p:sp>
      <p:cxnSp>
        <p:nvCxnSpPr>
          <p:cNvPr id="6" name="Straight Arrow Connector 5">
            <a:extLst>
              <a:ext uri="{FF2B5EF4-FFF2-40B4-BE49-F238E27FC236}">
                <a16:creationId xmlns:a16="http://schemas.microsoft.com/office/drawing/2014/main" id="{FA62C2A2-22D5-41EB-9F4E-28D8F0D9C54B}"/>
              </a:ext>
            </a:extLst>
          </p:cNvPr>
          <p:cNvCxnSpPr/>
          <p:nvPr/>
        </p:nvCxnSpPr>
        <p:spPr bwMode="auto">
          <a:xfrm flipV="1">
            <a:off x="1652155" y="4197927"/>
            <a:ext cx="0" cy="1891146"/>
          </a:xfrm>
          <a:prstGeom prst="straightConnector1">
            <a:avLst/>
          </a:prstGeom>
          <a:ln w="5715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7" name="Straight Arrow Connector 6">
            <a:extLst>
              <a:ext uri="{FF2B5EF4-FFF2-40B4-BE49-F238E27FC236}">
                <a16:creationId xmlns:a16="http://schemas.microsoft.com/office/drawing/2014/main" id="{EF87F9AB-9B00-4FEB-A490-21E9D773B8DA}"/>
              </a:ext>
            </a:extLst>
          </p:cNvPr>
          <p:cNvCxnSpPr>
            <a:cxnSpLocks/>
          </p:cNvCxnSpPr>
          <p:nvPr/>
        </p:nvCxnSpPr>
        <p:spPr bwMode="auto">
          <a:xfrm>
            <a:off x="1652155" y="6054437"/>
            <a:ext cx="2071254" cy="0"/>
          </a:xfrm>
          <a:prstGeom prst="straightConnector1">
            <a:avLst/>
          </a:prstGeom>
          <a:ln w="5715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F6A38B34-0007-4A44-9FB9-611A139987AB}"/>
              </a:ext>
            </a:extLst>
          </p:cNvPr>
          <p:cNvCxnSpPr/>
          <p:nvPr/>
        </p:nvCxnSpPr>
        <p:spPr bwMode="auto">
          <a:xfrm flipV="1">
            <a:off x="5857010" y="4197927"/>
            <a:ext cx="0" cy="1891146"/>
          </a:xfrm>
          <a:prstGeom prst="straightConnector1">
            <a:avLst/>
          </a:prstGeom>
          <a:ln w="5715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8EAE4E3B-DB32-4D4E-B65A-B4C6C5726716}"/>
              </a:ext>
            </a:extLst>
          </p:cNvPr>
          <p:cNvCxnSpPr>
            <a:cxnSpLocks/>
          </p:cNvCxnSpPr>
          <p:nvPr/>
        </p:nvCxnSpPr>
        <p:spPr bwMode="auto">
          <a:xfrm>
            <a:off x="5857010" y="6054437"/>
            <a:ext cx="2071254" cy="0"/>
          </a:xfrm>
          <a:prstGeom prst="straightConnector1">
            <a:avLst/>
          </a:prstGeom>
          <a:ln w="57150">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201167BC-085B-4A6D-AD24-2437CDC84C5D}"/>
              </a:ext>
            </a:extLst>
          </p:cNvPr>
          <p:cNvSpPr txBox="1"/>
          <p:nvPr/>
        </p:nvSpPr>
        <p:spPr>
          <a:xfrm>
            <a:off x="1094740" y="4607988"/>
            <a:ext cx="461665" cy="1276953"/>
          </a:xfrm>
          <a:prstGeom prst="rect">
            <a:avLst/>
          </a:prstGeom>
          <a:noFill/>
        </p:spPr>
        <p:txBody>
          <a:bodyPr vert="vert270" wrap="square" rtlCol="0">
            <a:spAutoFit/>
          </a:bodyPr>
          <a:lstStyle/>
          <a:p>
            <a:r>
              <a:rPr lang="en-US" dirty="0"/>
              <a:t>Actual </a:t>
            </a:r>
            <a:r>
              <a:rPr lang="en-US" b="1" dirty="0">
                <a:solidFill>
                  <a:srgbClr val="FF0000"/>
                </a:solidFill>
              </a:rPr>
              <a:t>GBA</a:t>
            </a:r>
          </a:p>
        </p:txBody>
      </p:sp>
      <p:sp>
        <p:nvSpPr>
          <p:cNvPr id="14" name="TextBox 13">
            <a:extLst>
              <a:ext uri="{FF2B5EF4-FFF2-40B4-BE49-F238E27FC236}">
                <a16:creationId xmlns:a16="http://schemas.microsoft.com/office/drawing/2014/main" id="{B2389640-7EF1-42B6-85CE-384C22026FD0}"/>
              </a:ext>
            </a:extLst>
          </p:cNvPr>
          <p:cNvSpPr txBox="1"/>
          <p:nvPr/>
        </p:nvSpPr>
        <p:spPr>
          <a:xfrm>
            <a:off x="1922318" y="6204651"/>
            <a:ext cx="1350050" cy="369332"/>
          </a:xfrm>
          <a:prstGeom prst="rect">
            <a:avLst/>
          </a:prstGeom>
          <a:noFill/>
        </p:spPr>
        <p:txBody>
          <a:bodyPr wrap="none" rtlCol="0">
            <a:spAutoFit/>
          </a:bodyPr>
          <a:lstStyle/>
          <a:p>
            <a:r>
              <a:rPr lang="en-US" dirty="0"/>
              <a:t>Actual </a:t>
            </a:r>
            <a:r>
              <a:rPr lang="en-US" b="1" dirty="0">
                <a:solidFill>
                  <a:srgbClr val="FF0000"/>
                </a:solidFill>
              </a:rPr>
              <a:t>PBA</a:t>
            </a:r>
          </a:p>
        </p:txBody>
      </p:sp>
      <p:sp>
        <p:nvSpPr>
          <p:cNvPr id="15" name="TextBox 14">
            <a:extLst>
              <a:ext uri="{FF2B5EF4-FFF2-40B4-BE49-F238E27FC236}">
                <a16:creationId xmlns:a16="http://schemas.microsoft.com/office/drawing/2014/main" id="{F1D2D0EA-66F8-4A04-9965-113F27093BF5}"/>
              </a:ext>
            </a:extLst>
          </p:cNvPr>
          <p:cNvSpPr txBox="1"/>
          <p:nvPr/>
        </p:nvSpPr>
        <p:spPr>
          <a:xfrm>
            <a:off x="6147954" y="6204651"/>
            <a:ext cx="1388522" cy="369332"/>
          </a:xfrm>
          <a:prstGeom prst="rect">
            <a:avLst/>
          </a:prstGeom>
          <a:noFill/>
        </p:spPr>
        <p:txBody>
          <a:bodyPr wrap="none" rtlCol="0">
            <a:spAutoFit/>
          </a:bodyPr>
          <a:lstStyle/>
          <a:p>
            <a:r>
              <a:rPr lang="en-US" b="1" dirty="0">
                <a:solidFill>
                  <a:srgbClr val="FF0000"/>
                </a:solidFill>
              </a:rPr>
              <a:t>Actual</a:t>
            </a:r>
            <a:r>
              <a:rPr lang="en-US" dirty="0"/>
              <a:t> PBA</a:t>
            </a:r>
          </a:p>
        </p:txBody>
      </p:sp>
      <p:sp>
        <p:nvSpPr>
          <p:cNvPr id="16" name="TextBox 15">
            <a:extLst>
              <a:ext uri="{FF2B5EF4-FFF2-40B4-BE49-F238E27FC236}">
                <a16:creationId xmlns:a16="http://schemas.microsoft.com/office/drawing/2014/main" id="{F3EDDE12-5BA1-4B84-8D08-5372FE9A5D26}"/>
              </a:ext>
            </a:extLst>
          </p:cNvPr>
          <p:cNvSpPr txBox="1"/>
          <p:nvPr/>
        </p:nvSpPr>
        <p:spPr>
          <a:xfrm>
            <a:off x="5347084" y="4617606"/>
            <a:ext cx="461665" cy="1267335"/>
          </a:xfrm>
          <a:prstGeom prst="rect">
            <a:avLst/>
          </a:prstGeom>
          <a:noFill/>
        </p:spPr>
        <p:txBody>
          <a:bodyPr vert="vert270" wrap="none" rtlCol="0">
            <a:spAutoFit/>
          </a:bodyPr>
          <a:lstStyle/>
          <a:p>
            <a:r>
              <a:rPr lang="en-US" b="1" dirty="0">
                <a:solidFill>
                  <a:srgbClr val="FF0000"/>
                </a:solidFill>
              </a:rPr>
              <a:t>Model</a:t>
            </a:r>
            <a:r>
              <a:rPr lang="en-US" dirty="0"/>
              <a:t> PBA</a:t>
            </a:r>
          </a:p>
        </p:txBody>
      </p:sp>
      <p:sp>
        <p:nvSpPr>
          <p:cNvPr id="17" name="TextBox 16">
            <a:extLst>
              <a:ext uri="{FF2B5EF4-FFF2-40B4-BE49-F238E27FC236}">
                <a16:creationId xmlns:a16="http://schemas.microsoft.com/office/drawing/2014/main" id="{D864D80A-FE36-4D9F-8701-D66E8861A1C6}"/>
              </a:ext>
            </a:extLst>
          </p:cNvPr>
          <p:cNvSpPr txBox="1"/>
          <p:nvPr/>
        </p:nvSpPr>
        <p:spPr>
          <a:xfrm>
            <a:off x="1828574" y="4248748"/>
            <a:ext cx="1198213" cy="369332"/>
          </a:xfrm>
          <a:prstGeom prst="rect">
            <a:avLst/>
          </a:prstGeom>
          <a:noFill/>
        </p:spPr>
        <p:txBody>
          <a:bodyPr wrap="none" rtlCol="0">
            <a:spAutoFit/>
          </a:bodyPr>
          <a:lstStyle/>
          <a:p>
            <a:r>
              <a:rPr lang="en-US" dirty="0"/>
              <a:t>Reference</a:t>
            </a:r>
          </a:p>
        </p:txBody>
      </p:sp>
      <p:sp>
        <p:nvSpPr>
          <p:cNvPr id="18" name="TextBox 17">
            <a:extLst>
              <a:ext uri="{FF2B5EF4-FFF2-40B4-BE49-F238E27FC236}">
                <a16:creationId xmlns:a16="http://schemas.microsoft.com/office/drawing/2014/main" id="{7DCB8CD6-3A38-49AA-AEEF-E37037318703}"/>
              </a:ext>
            </a:extLst>
          </p:cNvPr>
          <p:cNvSpPr txBox="1"/>
          <p:nvPr/>
        </p:nvSpPr>
        <p:spPr>
          <a:xfrm>
            <a:off x="6068071" y="4299570"/>
            <a:ext cx="1233415" cy="369332"/>
          </a:xfrm>
          <a:prstGeom prst="rect">
            <a:avLst/>
          </a:prstGeom>
          <a:noFill/>
        </p:spPr>
        <p:txBody>
          <a:bodyPr wrap="none" rtlCol="0">
            <a:spAutoFit/>
          </a:bodyPr>
          <a:lstStyle/>
          <a:p>
            <a:r>
              <a:rPr lang="en-US" dirty="0"/>
              <a:t>Evaluation</a:t>
            </a:r>
          </a:p>
        </p:txBody>
      </p:sp>
      <p:cxnSp>
        <p:nvCxnSpPr>
          <p:cNvPr id="22" name="Straight Connector 21">
            <a:extLst>
              <a:ext uri="{FF2B5EF4-FFF2-40B4-BE49-F238E27FC236}">
                <a16:creationId xmlns:a16="http://schemas.microsoft.com/office/drawing/2014/main" id="{6961DEB2-ABC5-4675-A8F9-0ED06F236E6C}"/>
              </a:ext>
            </a:extLst>
          </p:cNvPr>
          <p:cNvCxnSpPr/>
          <p:nvPr/>
        </p:nvCxnSpPr>
        <p:spPr bwMode="auto">
          <a:xfrm flipV="1">
            <a:off x="1652155" y="4656312"/>
            <a:ext cx="1745672" cy="139812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18FAD7F2-B8D8-464E-95F3-E9E7895B07DA}"/>
              </a:ext>
            </a:extLst>
          </p:cNvPr>
          <p:cNvCxnSpPr/>
          <p:nvPr/>
        </p:nvCxnSpPr>
        <p:spPr bwMode="auto">
          <a:xfrm flipV="1">
            <a:off x="5857009" y="4668902"/>
            <a:ext cx="1745672" cy="1398125"/>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7" name="Flowchart: Terminator 26">
            <a:extLst>
              <a:ext uri="{FF2B5EF4-FFF2-40B4-BE49-F238E27FC236}">
                <a16:creationId xmlns:a16="http://schemas.microsoft.com/office/drawing/2014/main" id="{5F365FB9-D9BD-422F-90E0-942260DE62A9}"/>
              </a:ext>
            </a:extLst>
          </p:cNvPr>
          <p:cNvSpPr/>
          <p:nvPr/>
        </p:nvSpPr>
        <p:spPr bwMode="auto">
          <a:xfrm>
            <a:off x="1426832" y="5095982"/>
            <a:ext cx="2196318" cy="213693"/>
          </a:xfrm>
          <a:prstGeom prst="flowChartTerminator">
            <a:avLst/>
          </a:prstGeom>
          <a:solidFill>
            <a:srgbClr val="0070C0"/>
          </a:solidFill>
          <a:ln w="25400" cap="flat" cmpd="sng" algn="ctr">
            <a:solidFill>
              <a:schemeClr val="tx1"/>
            </a:solidFill>
            <a:prstDash val="solid"/>
            <a:round/>
            <a:headEnd type="none" w="med" len="med"/>
            <a:tailEnd type="none" w="med" len="med"/>
          </a:ln>
          <a:effectLst/>
          <a:scene3d>
            <a:camera prst="orthographicFront">
              <a:rot lat="0" lon="0" rev="24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8" name="Flowchart: Terminator 27">
            <a:extLst>
              <a:ext uri="{FF2B5EF4-FFF2-40B4-BE49-F238E27FC236}">
                <a16:creationId xmlns:a16="http://schemas.microsoft.com/office/drawing/2014/main" id="{BD6AEF50-E0D4-46AA-B889-6A9DA97A10CF}"/>
              </a:ext>
            </a:extLst>
          </p:cNvPr>
          <p:cNvSpPr/>
          <p:nvPr/>
        </p:nvSpPr>
        <p:spPr bwMode="auto">
          <a:xfrm flipV="1">
            <a:off x="5690355" y="5226628"/>
            <a:ext cx="2196318" cy="75494"/>
          </a:xfrm>
          <a:prstGeom prst="flowChartTerminator">
            <a:avLst/>
          </a:prstGeom>
          <a:solidFill>
            <a:srgbClr val="0070C0"/>
          </a:solidFill>
          <a:ln w="25400" cap="flat" cmpd="sng" algn="ctr">
            <a:solidFill>
              <a:schemeClr val="tx1"/>
            </a:solidFill>
            <a:prstDash val="solid"/>
            <a:round/>
            <a:headEnd type="none" w="med" len="med"/>
            <a:tailEnd type="none" w="med" len="med"/>
          </a:ln>
          <a:effectLst/>
          <a:scene3d>
            <a:camera prst="orthographicFront">
              <a:rot lat="0" lon="0" rev="24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3" name="Rectangle 22">
            <a:extLst>
              <a:ext uri="{FF2B5EF4-FFF2-40B4-BE49-F238E27FC236}">
                <a16:creationId xmlns:a16="http://schemas.microsoft.com/office/drawing/2014/main" id="{6DB40168-71C0-47C5-8F07-5BF0C918EBF7}"/>
              </a:ext>
            </a:extLst>
          </p:cNvPr>
          <p:cNvSpPr/>
          <p:nvPr/>
        </p:nvSpPr>
        <p:spPr bwMode="auto">
          <a:xfrm>
            <a:off x="5016081" y="3807911"/>
            <a:ext cx="3544866" cy="2766072"/>
          </a:xfrm>
          <a:prstGeom prst="rect">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671587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19" grpId="0" animBg="1"/>
      <p:bldP spid="2" grpId="0" build="p"/>
      <p:bldP spid="13" grpId="0"/>
      <p:bldP spid="14" grpId="0"/>
      <p:bldP spid="15" grpId="0"/>
      <p:bldP spid="16" grpId="0"/>
      <p:bldP spid="17" grpId="0"/>
      <p:bldP spid="18" grpId="0"/>
      <p:bldP spid="27" grpId="0" animBg="1"/>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BA92CF-E431-47F9-A953-0B064978E5CF}"/>
              </a:ext>
            </a:extLst>
          </p:cNvPr>
          <p:cNvSpPr>
            <a:spLocks noGrp="1"/>
          </p:cNvSpPr>
          <p:nvPr>
            <p:ph idx="1"/>
          </p:nvPr>
        </p:nvSpPr>
        <p:spPr/>
        <p:txBody>
          <a:bodyPr/>
          <a:lstStyle/>
          <a:p>
            <a:r>
              <a:rPr lang="en-US" dirty="0"/>
              <a:t>70% for training and 30% for testing</a:t>
            </a:r>
          </a:p>
          <a:p>
            <a:pPr lvl="1"/>
            <a:endParaRPr lang="en-US" dirty="0"/>
          </a:p>
        </p:txBody>
      </p:sp>
      <p:sp>
        <p:nvSpPr>
          <p:cNvPr id="3" name="Title 2">
            <a:extLst>
              <a:ext uri="{FF2B5EF4-FFF2-40B4-BE49-F238E27FC236}">
                <a16:creationId xmlns:a16="http://schemas.microsoft.com/office/drawing/2014/main" id="{F00E11ED-1DD6-45B4-9717-8BBAF4E1FF6D}"/>
              </a:ext>
            </a:extLst>
          </p:cNvPr>
          <p:cNvSpPr>
            <a:spLocks noGrp="1"/>
          </p:cNvSpPr>
          <p:nvPr>
            <p:ph type="title"/>
          </p:nvPr>
        </p:nvSpPr>
        <p:spPr/>
        <p:txBody>
          <a:bodyPr/>
          <a:lstStyle/>
          <a:p>
            <a:r>
              <a:rPr lang="en-US" dirty="0"/>
              <a:t>Experiment 1: Accuracy</a:t>
            </a:r>
          </a:p>
        </p:txBody>
      </p:sp>
      <p:sp>
        <p:nvSpPr>
          <p:cNvPr id="7" name="TextBox 6">
            <a:extLst>
              <a:ext uri="{FF2B5EF4-FFF2-40B4-BE49-F238E27FC236}">
                <a16:creationId xmlns:a16="http://schemas.microsoft.com/office/drawing/2014/main" id="{7E7DCC3C-898A-46D8-A972-912B8334A7D0}"/>
              </a:ext>
            </a:extLst>
          </p:cNvPr>
          <p:cNvSpPr txBox="1"/>
          <p:nvPr/>
        </p:nvSpPr>
        <p:spPr>
          <a:xfrm>
            <a:off x="3705912" y="1590135"/>
            <a:ext cx="2242158" cy="461665"/>
          </a:xfrm>
          <a:prstGeom prst="rect">
            <a:avLst/>
          </a:prstGeom>
          <a:noFill/>
        </p:spPr>
        <p:txBody>
          <a:bodyPr wrap="square" rtlCol="0">
            <a:spAutoFit/>
          </a:bodyPr>
          <a:lstStyle/>
          <a:p>
            <a:r>
              <a:rPr lang="en-US" sz="2400" i="1" dirty="0" err="1">
                <a:solidFill>
                  <a:srgbClr val="FF0000"/>
                </a:solidFill>
              </a:rPr>
              <a:t>netcard</a:t>
            </a:r>
            <a:r>
              <a:rPr lang="en-US" sz="2400" i="1" dirty="0">
                <a:solidFill>
                  <a:srgbClr val="FF0000"/>
                </a:solidFill>
              </a:rPr>
              <a:t> </a:t>
            </a:r>
            <a:r>
              <a:rPr lang="en-US" sz="2400" dirty="0">
                <a:solidFill>
                  <a:srgbClr val="FF0000"/>
                </a:solidFill>
              </a:rPr>
              <a:t>design</a:t>
            </a:r>
          </a:p>
        </p:txBody>
      </p:sp>
      <p:sp>
        <p:nvSpPr>
          <p:cNvPr id="23" name="Rectangle 22">
            <a:extLst>
              <a:ext uri="{FF2B5EF4-FFF2-40B4-BE49-F238E27FC236}">
                <a16:creationId xmlns:a16="http://schemas.microsoft.com/office/drawing/2014/main" id="{556D1155-0AC1-472C-887A-11B7341786FC}"/>
              </a:ext>
            </a:extLst>
          </p:cNvPr>
          <p:cNvSpPr/>
          <p:nvPr/>
        </p:nvSpPr>
        <p:spPr>
          <a:xfrm>
            <a:off x="272710" y="2083344"/>
            <a:ext cx="461665" cy="3352952"/>
          </a:xfrm>
          <a:prstGeom prst="rect">
            <a:avLst/>
          </a:prstGeom>
        </p:spPr>
        <p:txBody>
          <a:bodyPr vert="vert270" wrap="square">
            <a:spAutoFit/>
          </a:bodyPr>
          <a:lstStyle/>
          <a:p>
            <a:r>
              <a:rPr lang="en-US" b="1" dirty="0"/>
              <a:t>Actual </a:t>
            </a:r>
            <a:r>
              <a:rPr lang="en-US" b="1" dirty="0">
                <a:solidFill>
                  <a:srgbClr val="FF0000"/>
                </a:solidFill>
              </a:rPr>
              <a:t>GBA</a:t>
            </a:r>
            <a:r>
              <a:rPr lang="en-US" b="1" dirty="0"/>
              <a:t> Arrival (ps)</a:t>
            </a:r>
          </a:p>
        </p:txBody>
      </p:sp>
      <p:sp>
        <p:nvSpPr>
          <p:cNvPr id="24" name="Rectangle 23">
            <a:extLst>
              <a:ext uri="{FF2B5EF4-FFF2-40B4-BE49-F238E27FC236}">
                <a16:creationId xmlns:a16="http://schemas.microsoft.com/office/drawing/2014/main" id="{C6A58A10-F30F-4576-B885-710317A3402E}"/>
              </a:ext>
            </a:extLst>
          </p:cNvPr>
          <p:cNvSpPr/>
          <p:nvPr/>
        </p:nvSpPr>
        <p:spPr>
          <a:xfrm>
            <a:off x="4776630" y="1844476"/>
            <a:ext cx="461665" cy="3779710"/>
          </a:xfrm>
          <a:prstGeom prst="rect">
            <a:avLst/>
          </a:prstGeom>
        </p:spPr>
        <p:txBody>
          <a:bodyPr vert="vert270" wrap="square">
            <a:spAutoFit/>
          </a:bodyPr>
          <a:lstStyle/>
          <a:p>
            <a:r>
              <a:rPr lang="en-US" b="1" dirty="0">
                <a:solidFill>
                  <a:srgbClr val="FF0000"/>
                </a:solidFill>
              </a:rPr>
              <a:t>Predicted</a:t>
            </a:r>
            <a:r>
              <a:rPr lang="en-US" b="1" dirty="0"/>
              <a:t> PBA Arrival (ps)</a:t>
            </a:r>
          </a:p>
        </p:txBody>
      </p:sp>
      <p:sp>
        <p:nvSpPr>
          <p:cNvPr id="25" name="TextBox 24">
            <a:extLst>
              <a:ext uri="{FF2B5EF4-FFF2-40B4-BE49-F238E27FC236}">
                <a16:creationId xmlns:a16="http://schemas.microsoft.com/office/drawing/2014/main" id="{6F836747-EFA7-44E9-9019-3037E1D53304}"/>
              </a:ext>
            </a:extLst>
          </p:cNvPr>
          <p:cNvSpPr txBox="1"/>
          <p:nvPr/>
        </p:nvSpPr>
        <p:spPr>
          <a:xfrm>
            <a:off x="1267940" y="6062247"/>
            <a:ext cx="3711209" cy="369332"/>
          </a:xfrm>
          <a:prstGeom prst="rect">
            <a:avLst/>
          </a:prstGeom>
          <a:noFill/>
        </p:spPr>
        <p:txBody>
          <a:bodyPr wrap="square" rtlCol="0">
            <a:spAutoFit/>
          </a:bodyPr>
          <a:lstStyle/>
          <a:p>
            <a:r>
              <a:rPr lang="en-US" b="1" dirty="0"/>
              <a:t>Actual </a:t>
            </a:r>
            <a:r>
              <a:rPr lang="en-US" b="1" dirty="0">
                <a:solidFill>
                  <a:srgbClr val="FF0000"/>
                </a:solidFill>
              </a:rPr>
              <a:t>PBA</a:t>
            </a:r>
            <a:r>
              <a:rPr lang="en-US" b="1" dirty="0"/>
              <a:t> Arrival (ps)</a:t>
            </a:r>
          </a:p>
        </p:txBody>
      </p:sp>
      <p:pic>
        <p:nvPicPr>
          <p:cNvPr id="26" name="Picture 25">
            <a:extLst>
              <a:ext uri="{FF2B5EF4-FFF2-40B4-BE49-F238E27FC236}">
                <a16:creationId xmlns:a16="http://schemas.microsoft.com/office/drawing/2014/main" id="{4B47529B-C5BD-45BD-AE5A-036B404EC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15" y="2051800"/>
            <a:ext cx="3792969" cy="4091046"/>
          </a:xfrm>
          <a:prstGeom prst="rect">
            <a:avLst/>
          </a:prstGeom>
        </p:spPr>
      </p:pic>
      <p:pic>
        <p:nvPicPr>
          <p:cNvPr id="4" name="Picture 3">
            <a:extLst>
              <a:ext uri="{FF2B5EF4-FFF2-40B4-BE49-F238E27FC236}">
                <a16:creationId xmlns:a16="http://schemas.microsoft.com/office/drawing/2014/main" id="{02C8428A-A1AE-4809-A275-9DD533B7AD75}"/>
              </a:ext>
            </a:extLst>
          </p:cNvPr>
          <p:cNvPicPr>
            <a:picLocks noChangeAspect="1"/>
          </p:cNvPicPr>
          <p:nvPr/>
        </p:nvPicPr>
        <p:blipFill>
          <a:blip r:embed="rId4"/>
          <a:stretch>
            <a:fillRect/>
          </a:stretch>
        </p:blipFill>
        <p:spPr>
          <a:xfrm>
            <a:off x="5176740" y="2083344"/>
            <a:ext cx="3830735" cy="4066135"/>
          </a:xfrm>
          <a:prstGeom prst="rect">
            <a:avLst/>
          </a:prstGeom>
        </p:spPr>
      </p:pic>
      <p:sp>
        <p:nvSpPr>
          <p:cNvPr id="27" name="TextBox 26">
            <a:extLst>
              <a:ext uri="{FF2B5EF4-FFF2-40B4-BE49-F238E27FC236}">
                <a16:creationId xmlns:a16="http://schemas.microsoft.com/office/drawing/2014/main" id="{3C6A8670-7236-4F86-862B-0B876BAED06C}"/>
              </a:ext>
            </a:extLst>
          </p:cNvPr>
          <p:cNvSpPr txBox="1"/>
          <p:nvPr/>
        </p:nvSpPr>
        <p:spPr>
          <a:xfrm>
            <a:off x="5954420" y="6062247"/>
            <a:ext cx="3059405" cy="369332"/>
          </a:xfrm>
          <a:prstGeom prst="rect">
            <a:avLst/>
          </a:prstGeom>
          <a:noFill/>
        </p:spPr>
        <p:txBody>
          <a:bodyPr wrap="square" rtlCol="0">
            <a:spAutoFit/>
          </a:bodyPr>
          <a:lstStyle/>
          <a:p>
            <a:r>
              <a:rPr lang="en-US" b="1" dirty="0">
                <a:solidFill>
                  <a:srgbClr val="FF0000"/>
                </a:solidFill>
              </a:rPr>
              <a:t>Actual</a:t>
            </a:r>
            <a:r>
              <a:rPr lang="en-US" b="1" dirty="0"/>
              <a:t> PBA Arrival (ps)</a:t>
            </a:r>
          </a:p>
        </p:txBody>
      </p:sp>
      <p:cxnSp>
        <p:nvCxnSpPr>
          <p:cNvPr id="12" name="Straight Arrow Connector 11">
            <a:extLst>
              <a:ext uri="{FF2B5EF4-FFF2-40B4-BE49-F238E27FC236}">
                <a16:creationId xmlns:a16="http://schemas.microsoft.com/office/drawing/2014/main" id="{0AF8FD52-F230-4400-8ACC-AC27CE474D5B}"/>
              </a:ext>
            </a:extLst>
          </p:cNvPr>
          <p:cNvCxnSpPr>
            <a:cxnSpLocks/>
          </p:cNvCxnSpPr>
          <p:nvPr/>
        </p:nvCxnSpPr>
        <p:spPr>
          <a:xfrm>
            <a:off x="2416472" y="3947305"/>
            <a:ext cx="0" cy="349546"/>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38875FF-5F6A-4918-83C3-5DA0B53F4E3E}"/>
              </a:ext>
            </a:extLst>
          </p:cNvPr>
          <p:cNvSpPr txBox="1"/>
          <p:nvPr/>
        </p:nvSpPr>
        <p:spPr>
          <a:xfrm>
            <a:off x="1180185" y="2644374"/>
            <a:ext cx="2029723" cy="646331"/>
          </a:xfrm>
          <a:prstGeom prst="rect">
            <a:avLst/>
          </a:prstGeom>
          <a:noFill/>
        </p:spPr>
        <p:txBody>
          <a:bodyPr wrap="none" rtlCol="0">
            <a:spAutoFit/>
          </a:bodyPr>
          <a:lstStyle/>
          <a:p>
            <a:r>
              <a:rPr lang="en-US" sz="3600" b="1" dirty="0"/>
              <a:t>39.59ps</a:t>
            </a:r>
          </a:p>
        </p:txBody>
      </p:sp>
      <p:sp>
        <p:nvSpPr>
          <p:cNvPr id="14" name="TextBox 13">
            <a:extLst>
              <a:ext uri="{FF2B5EF4-FFF2-40B4-BE49-F238E27FC236}">
                <a16:creationId xmlns:a16="http://schemas.microsoft.com/office/drawing/2014/main" id="{54C0F4D6-3444-4822-AA4C-1819110C4FE3}"/>
              </a:ext>
            </a:extLst>
          </p:cNvPr>
          <p:cNvSpPr txBox="1"/>
          <p:nvPr/>
        </p:nvSpPr>
        <p:spPr>
          <a:xfrm>
            <a:off x="5724768" y="2591110"/>
            <a:ext cx="2029723" cy="646331"/>
          </a:xfrm>
          <a:prstGeom prst="rect">
            <a:avLst/>
          </a:prstGeom>
          <a:noFill/>
        </p:spPr>
        <p:txBody>
          <a:bodyPr wrap="none" rtlCol="0">
            <a:spAutoFit/>
          </a:bodyPr>
          <a:lstStyle/>
          <a:p>
            <a:r>
              <a:rPr lang="en-US" sz="3600" b="1" dirty="0"/>
              <a:t>19.90ps</a:t>
            </a:r>
          </a:p>
        </p:txBody>
      </p:sp>
      <p:cxnSp>
        <p:nvCxnSpPr>
          <p:cNvPr id="15" name="Straight Arrow Connector 14">
            <a:extLst>
              <a:ext uri="{FF2B5EF4-FFF2-40B4-BE49-F238E27FC236}">
                <a16:creationId xmlns:a16="http://schemas.microsoft.com/office/drawing/2014/main" id="{FD401121-DC67-476C-B05E-AE5BC5112C9B}"/>
              </a:ext>
            </a:extLst>
          </p:cNvPr>
          <p:cNvCxnSpPr>
            <a:cxnSpLocks/>
          </p:cNvCxnSpPr>
          <p:nvPr/>
        </p:nvCxnSpPr>
        <p:spPr>
          <a:xfrm>
            <a:off x="6543972" y="4508500"/>
            <a:ext cx="0" cy="283651"/>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562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0E11ED-1DD6-45B4-9717-8BBAF4E1FF6D}"/>
              </a:ext>
            </a:extLst>
          </p:cNvPr>
          <p:cNvSpPr>
            <a:spLocks noGrp="1"/>
          </p:cNvSpPr>
          <p:nvPr>
            <p:ph type="title"/>
          </p:nvPr>
        </p:nvSpPr>
        <p:spPr>
          <a:xfrm>
            <a:off x="161925" y="144463"/>
            <a:ext cx="8851900" cy="595312"/>
          </a:xfrm>
        </p:spPr>
        <p:txBody>
          <a:bodyPr/>
          <a:lstStyle/>
          <a:p>
            <a:r>
              <a:rPr lang="en-US" dirty="0"/>
              <a:t>Experiment 1: Accuracy</a:t>
            </a:r>
          </a:p>
        </p:txBody>
      </p:sp>
      <p:sp>
        <p:nvSpPr>
          <p:cNvPr id="5" name="TextBox 4">
            <a:extLst>
              <a:ext uri="{FF2B5EF4-FFF2-40B4-BE49-F238E27FC236}">
                <a16:creationId xmlns:a16="http://schemas.microsoft.com/office/drawing/2014/main" id="{E84B89A8-E74F-491E-ABEC-008676F2C1AC}"/>
              </a:ext>
            </a:extLst>
          </p:cNvPr>
          <p:cNvSpPr txBox="1"/>
          <p:nvPr/>
        </p:nvSpPr>
        <p:spPr>
          <a:xfrm>
            <a:off x="740166" y="987088"/>
            <a:ext cx="1322798" cy="369332"/>
          </a:xfrm>
          <a:prstGeom prst="rect">
            <a:avLst/>
          </a:prstGeom>
          <a:noFill/>
        </p:spPr>
        <p:txBody>
          <a:bodyPr wrap="none" rtlCol="0">
            <a:spAutoFit/>
          </a:bodyPr>
          <a:lstStyle/>
          <a:p>
            <a:r>
              <a:rPr lang="en-US" i="1" dirty="0" err="1"/>
              <a:t>megaboom</a:t>
            </a:r>
            <a:endParaRPr lang="en-US" i="1" dirty="0"/>
          </a:p>
        </p:txBody>
      </p:sp>
      <p:sp>
        <p:nvSpPr>
          <p:cNvPr id="6" name="TextBox 5">
            <a:extLst>
              <a:ext uri="{FF2B5EF4-FFF2-40B4-BE49-F238E27FC236}">
                <a16:creationId xmlns:a16="http://schemas.microsoft.com/office/drawing/2014/main" id="{480A2095-606D-48C5-B1E4-906A5FBFEAE3}"/>
              </a:ext>
            </a:extLst>
          </p:cNvPr>
          <p:cNvSpPr txBox="1"/>
          <p:nvPr/>
        </p:nvSpPr>
        <p:spPr>
          <a:xfrm>
            <a:off x="2488251" y="987088"/>
            <a:ext cx="1061509" cy="369332"/>
          </a:xfrm>
          <a:prstGeom prst="rect">
            <a:avLst/>
          </a:prstGeom>
          <a:noFill/>
        </p:spPr>
        <p:txBody>
          <a:bodyPr wrap="none" rtlCol="0">
            <a:spAutoFit/>
          </a:bodyPr>
          <a:lstStyle/>
          <a:p>
            <a:r>
              <a:rPr lang="en-US" i="1" dirty="0"/>
              <a:t>leon3mp</a:t>
            </a:r>
          </a:p>
        </p:txBody>
      </p:sp>
      <p:sp>
        <p:nvSpPr>
          <p:cNvPr id="7" name="TextBox 6">
            <a:extLst>
              <a:ext uri="{FF2B5EF4-FFF2-40B4-BE49-F238E27FC236}">
                <a16:creationId xmlns:a16="http://schemas.microsoft.com/office/drawing/2014/main" id="{7E7DCC3C-898A-46D8-A972-912B8334A7D0}"/>
              </a:ext>
            </a:extLst>
          </p:cNvPr>
          <p:cNvSpPr txBox="1"/>
          <p:nvPr/>
        </p:nvSpPr>
        <p:spPr>
          <a:xfrm>
            <a:off x="4192241" y="987088"/>
            <a:ext cx="949747" cy="369332"/>
          </a:xfrm>
          <a:prstGeom prst="rect">
            <a:avLst/>
          </a:prstGeom>
          <a:noFill/>
        </p:spPr>
        <p:txBody>
          <a:bodyPr wrap="square" rtlCol="0">
            <a:spAutoFit/>
          </a:bodyPr>
          <a:lstStyle/>
          <a:p>
            <a:r>
              <a:rPr lang="en-US" i="1" dirty="0" err="1"/>
              <a:t>netcard</a:t>
            </a:r>
            <a:endParaRPr lang="en-US" i="1" dirty="0"/>
          </a:p>
        </p:txBody>
      </p:sp>
      <p:sp>
        <p:nvSpPr>
          <p:cNvPr id="8" name="TextBox 7">
            <a:extLst>
              <a:ext uri="{FF2B5EF4-FFF2-40B4-BE49-F238E27FC236}">
                <a16:creationId xmlns:a16="http://schemas.microsoft.com/office/drawing/2014/main" id="{0A5FF696-AF47-477E-9622-93EBB2A9E802}"/>
              </a:ext>
            </a:extLst>
          </p:cNvPr>
          <p:cNvSpPr txBox="1"/>
          <p:nvPr/>
        </p:nvSpPr>
        <p:spPr>
          <a:xfrm>
            <a:off x="5567275" y="987088"/>
            <a:ext cx="1299202" cy="369332"/>
          </a:xfrm>
          <a:prstGeom prst="rect">
            <a:avLst/>
          </a:prstGeom>
          <a:noFill/>
        </p:spPr>
        <p:txBody>
          <a:bodyPr wrap="none" rtlCol="0">
            <a:spAutoFit/>
          </a:bodyPr>
          <a:lstStyle/>
          <a:p>
            <a:r>
              <a:rPr lang="en-US" i="1" dirty="0" err="1"/>
              <a:t>dec_viterbi</a:t>
            </a:r>
            <a:endParaRPr lang="en-US" i="1" dirty="0"/>
          </a:p>
        </p:txBody>
      </p:sp>
      <p:sp>
        <p:nvSpPr>
          <p:cNvPr id="9" name="TextBox 8">
            <a:extLst>
              <a:ext uri="{FF2B5EF4-FFF2-40B4-BE49-F238E27FC236}">
                <a16:creationId xmlns:a16="http://schemas.microsoft.com/office/drawing/2014/main" id="{FAD6A82E-6BE9-486D-9C5A-ADDF878BC9BC}"/>
              </a:ext>
            </a:extLst>
          </p:cNvPr>
          <p:cNvSpPr txBox="1"/>
          <p:nvPr/>
        </p:nvSpPr>
        <p:spPr>
          <a:xfrm>
            <a:off x="7291764" y="987088"/>
            <a:ext cx="1569660" cy="369332"/>
          </a:xfrm>
          <a:prstGeom prst="rect">
            <a:avLst/>
          </a:prstGeom>
          <a:noFill/>
        </p:spPr>
        <p:txBody>
          <a:bodyPr wrap="none" rtlCol="0">
            <a:spAutoFit/>
          </a:bodyPr>
          <a:lstStyle/>
          <a:p>
            <a:r>
              <a:rPr lang="en-US" i="1" dirty="0" err="1"/>
              <a:t>jpeg_encoder</a:t>
            </a:r>
            <a:endParaRPr lang="en-US" i="1" dirty="0"/>
          </a:p>
        </p:txBody>
      </p:sp>
      <p:sp>
        <p:nvSpPr>
          <p:cNvPr id="12" name="Rectangle 11">
            <a:extLst>
              <a:ext uri="{FF2B5EF4-FFF2-40B4-BE49-F238E27FC236}">
                <a16:creationId xmlns:a16="http://schemas.microsoft.com/office/drawing/2014/main" id="{B4AD17A2-5E6B-45A6-A471-4C13A415DD73}"/>
              </a:ext>
            </a:extLst>
          </p:cNvPr>
          <p:cNvSpPr/>
          <p:nvPr/>
        </p:nvSpPr>
        <p:spPr bwMode="auto">
          <a:xfrm>
            <a:off x="405527" y="1527949"/>
            <a:ext cx="8608298" cy="3688054"/>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3" name="Rectangle 22">
            <a:extLst>
              <a:ext uri="{FF2B5EF4-FFF2-40B4-BE49-F238E27FC236}">
                <a16:creationId xmlns:a16="http://schemas.microsoft.com/office/drawing/2014/main" id="{556D1155-0AC1-472C-887A-11B7341786FC}"/>
              </a:ext>
            </a:extLst>
          </p:cNvPr>
          <p:cNvSpPr/>
          <p:nvPr/>
        </p:nvSpPr>
        <p:spPr>
          <a:xfrm>
            <a:off x="-10315" y="1527949"/>
            <a:ext cx="400110" cy="1676398"/>
          </a:xfrm>
          <a:prstGeom prst="rect">
            <a:avLst/>
          </a:prstGeom>
        </p:spPr>
        <p:txBody>
          <a:bodyPr vert="vert270" wrap="square">
            <a:spAutoFit/>
          </a:bodyPr>
          <a:lstStyle/>
          <a:p>
            <a:r>
              <a:rPr lang="en-US" sz="1400" b="1" dirty="0"/>
              <a:t>Actual GBA  (ps)</a:t>
            </a:r>
          </a:p>
        </p:txBody>
      </p:sp>
      <p:sp>
        <p:nvSpPr>
          <p:cNvPr id="24" name="Rectangle 23">
            <a:extLst>
              <a:ext uri="{FF2B5EF4-FFF2-40B4-BE49-F238E27FC236}">
                <a16:creationId xmlns:a16="http://schemas.microsoft.com/office/drawing/2014/main" id="{C6A58A10-F30F-4576-B885-710317A3402E}"/>
              </a:ext>
            </a:extLst>
          </p:cNvPr>
          <p:cNvSpPr/>
          <p:nvPr/>
        </p:nvSpPr>
        <p:spPr>
          <a:xfrm>
            <a:off x="5417" y="3748678"/>
            <a:ext cx="400110" cy="1467325"/>
          </a:xfrm>
          <a:prstGeom prst="rect">
            <a:avLst/>
          </a:prstGeom>
        </p:spPr>
        <p:txBody>
          <a:bodyPr vert="vert270" wrap="none">
            <a:spAutoFit/>
          </a:bodyPr>
          <a:lstStyle/>
          <a:p>
            <a:r>
              <a:rPr lang="en-US" sz="1400" b="1" dirty="0"/>
              <a:t>Predicted PBA (ps)</a:t>
            </a:r>
          </a:p>
        </p:txBody>
      </p:sp>
      <p:sp>
        <p:nvSpPr>
          <p:cNvPr id="25" name="TextBox 24">
            <a:extLst>
              <a:ext uri="{FF2B5EF4-FFF2-40B4-BE49-F238E27FC236}">
                <a16:creationId xmlns:a16="http://schemas.microsoft.com/office/drawing/2014/main" id="{6F836747-EFA7-44E9-9019-3037E1D53304}"/>
              </a:ext>
            </a:extLst>
          </p:cNvPr>
          <p:cNvSpPr txBox="1"/>
          <p:nvPr/>
        </p:nvSpPr>
        <p:spPr>
          <a:xfrm>
            <a:off x="3815274" y="5387518"/>
            <a:ext cx="2272076" cy="307777"/>
          </a:xfrm>
          <a:prstGeom prst="rect">
            <a:avLst/>
          </a:prstGeom>
          <a:noFill/>
        </p:spPr>
        <p:txBody>
          <a:bodyPr wrap="square" rtlCol="0">
            <a:spAutoFit/>
          </a:bodyPr>
          <a:lstStyle/>
          <a:p>
            <a:r>
              <a:rPr lang="en-US" sz="1400" b="1" dirty="0"/>
              <a:t>Actual PBA (ps)</a:t>
            </a:r>
          </a:p>
        </p:txBody>
      </p:sp>
      <p:pic>
        <p:nvPicPr>
          <p:cNvPr id="26" name="Picture 25">
            <a:extLst>
              <a:ext uri="{FF2B5EF4-FFF2-40B4-BE49-F238E27FC236}">
                <a16:creationId xmlns:a16="http://schemas.microsoft.com/office/drawing/2014/main" id="{54F2529B-F4A7-4639-8B65-F3B462E95DBF}"/>
              </a:ext>
            </a:extLst>
          </p:cNvPr>
          <p:cNvPicPr>
            <a:picLocks noChangeAspect="1"/>
          </p:cNvPicPr>
          <p:nvPr/>
        </p:nvPicPr>
        <p:blipFill rotWithShape="1">
          <a:blip r:embed="rId3"/>
          <a:srcRect l="3296" b="9475"/>
          <a:stretch/>
        </p:blipFill>
        <p:spPr>
          <a:xfrm>
            <a:off x="546100" y="1603733"/>
            <a:ext cx="8315324" cy="3361967"/>
          </a:xfrm>
          <a:prstGeom prst="rect">
            <a:avLst/>
          </a:prstGeom>
        </p:spPr>
      </p:pic>
    </p:spTree>
    <p:extLst>
      <p:ext uri="{BB962C8B-B14F-4D97-AF65-F5344CB8AC3E}">
        <p14:creationId xmlns:p14="http://schemas.microsoft.com/office/powerpoint/2010/main" val="3222411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B6B4B6-96B2-423B-A266-86F6D2BD7DEC}"/>
              </a:ext>
            </a:extLst>
          </p:cNvPr>
          <p:cNvSpPr>
            <a:spLocks noGrp="1"/>
          </p:cNvSpPr>
          <p:nvPr>
            <p:ph idx="1"/>
          </p:nvPr>
        </p:nvSpPr>
        <p:spPr/>
        <p:txBody>
          <a:bodyPr/>
          <a:lstStyle/>
          <a:p>
            <a:r>
              <a:rPr lang="en-US" dirty="0"/>
              <a:t>Timing paths from a post-CTS database for training, and test the model on a post-routed database of the same design. </a:t>
            </a:r>
          </a:p>
          <a:p>
            <a:endParaRPr lang="en-US" dirty="0"/>
          </a:p>
          <a:p>
            <a:endParaRPr lang="en-US" dirty="0"/>
          </a:p>
        </p:txBody>
      </p:sp>
      <p:sp>
        <p:nvSpPr>
          <p:cNvPr id="3" name="Title 2">
            <a:extLst>
              <a:ext uri="{FF2B5EF4-FFF2-40B4-BE49-F238E27FC236}">
                <a16:creationId xmlns:a16="http://schemas.microsoft.com/office/drawing/2014/main" id="{954C4024-E175-4256-BA5A-BB66DB86998D}"/>
              </a:ext>
            </a:extLst>
          </p:cNvPr>
          <p:cNvSpPr>
            <a:spLocks noGrp="1"/>
          </p:cNvSpPr>
          <p:nvPr>
            <p:ph type="title"/>
          </p:nvPr>
        </p:nvSpPr>
        <p:spPr/>
        <p:txBody>
          <a:bodyPr/>
          <a:lstStyle/>
          <a:p>
            <a:r>
              <a:rPr lang="en-US" dirty="0"/>
              <a:t>Experiment 2: Robustness</a:t>
            </a:r>
          </a:p>
        </p:txBody>
      </p:sp>
      <p:pic>
        <p:nvPicPr>
          <p:cNvPr id="37" name="Picture 36">
            <a:extLst>
              <a:ext uri="{FF2B5EF4-FFF2-40B4-BE49-F238E27FC236}">
                <a16:creationId xmlns:a16="http://schemas.microsoft.com/office/drawing/2014/main" id="{97C16EF8-2030-4E64-AF1C-EEEFDAD4A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665" y="2217165"/>
            <a:ext cx="3798963" cy="3677564"/>
          </a:xfrm>
          <a:prstGeom prst="rect">
            <a:avLst/>
          </a:prstGeom>
        </p:spPr>
      </p:pic>
      <p:pic>
        <p:nvPicPr>
          <p:cNvPr id="32" name="Picture 31">
            <a:extLst>
              <a:ext uri="{FF2B5EF4-FFF2-40B4-BE49-F238E27FC236}">
                <a16:creationId xmlns:a16="http://schemas.microsoft.com/office/drawing/2014/main" id="{3FD7C981-D985-40B8-8E66-0383355F4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65" y="2108259"/>
            <a:ext cx="3798963" cy="3786470"/>
          </a:xfrm>
          <a:prstGeom prst="rect">
            <a:avLst/>
          </a:prstGeom>
        </p:spPr>
      </p:pic>
      <p:sp>
        <p:nvSpPr>
          <p:cNvPr id="41" name="TextBox 40">
            <a:extLst>
              <a:ext uri="{FF2B5EF4-FFF2-40B4-BE49-F238E27FC236}">
                <a16:creationId xmlns:a16="http://schemas.microsoft.com/office/drawing/2014/main" id="{6B85FB57-C34E-4395-8E03-E140E4F8A3F6}"/>
              </a:ext>
            </a:extLst>
          </p:cNvPr>
          <p:cNvSpPr txBox="1"/>
          <p:nvPr/>
        </p:nvSpPr>
        <p:spPr>
          <a:xfrm>
            <a:off x="3516499" y="1874730"/>
            <a:ext cx="2242158" cy="461665"/>
          </a:xfrm>
          <a:prstGeom prst="rect">
            <a:avLst/>
          </a:prstGeom>
          <a:noFill/>
        </p:spPr>
        <p:txBody>
          <a:bodyPr wrap="square" rtlCol="0">
            <a:spAutoFit/>
          </a:bodyPr>
          <a:lstStyle/>
          <a:p>
            <a:r>
              <a:rPr lang="en-US" sz="2400" i="1" dirty="0" err="1">
                <a:solidFill>
                  <a:srgbClr val="FF0000"/>
                </a:solidFill>
              </a:rPr>
              <a:t>netcard</a:t>
            </a:r>
            <a:r>
              <a:rPr lang="en-US" sz="2400" i="1" dirty="0">
                <a:solidFill>
                  <a:srgbClr val="FF0000"/>
                </a:solidFill>
              </a:rPr>
              <a:t> </a:t>
            </a:r>
            <a:r>
              <a:rPr lang="en-US" sz="2400" dirty="0">
                <a:solidFill>
                  <a:srgbClr val="FF0000"/>
                </a:solidFill>
              </a:rPr>
              <a:t>design</a:t>
            </a:r>
          </a:p>
        </p:txBody>
      </p:sp>
      <p:sp>
        <p:nvSpPr>
          <p:cNvPr id="42" name="Rectangle 41">
            <a:extLst>
              <a:ext uri="{FF2B5EF4-FFF2-40B4-BE49-F238E27FC236}">
                <a16:creationId xmlns:a16="http://schemas.microsoft.com/office/drawing/2014/main" id="{C5896CE7-97B2-432D-8EF1-3C1E8BD7E8C1}"/>
              </a:ext>
            </a:extLst>
          </p:cNvPr>
          <p:cNvSpPr/>
          <p:nvPr/>
        </p:nvSpPr>
        <p:spPr>
          <a:xfrm>
            <a:off x="191724" y="2615454"/>
            <a:ext cx="461665" cy="2880986"/>
          </a:xfrm>
          <a:prstGeom prst="rect">
            <a:avLst/>
          </a:prstGeom>
        </p:spPr>
        <p:txBody>
          <a:bodyPr vert="vert270" wrap="square">
            <a:spAutoFit/>
          </a:bodyPr>
          <a:lstStyle/>
          <a:p>
            <a:r>
              <a:rPr lang="en-US" b="1" dirty="0"/>
              <a:t>Actual </a:t>
            </a:r>
            <a:r>
              <a:rPr lang="en-US" b="1" dirty="0">
                <a:solidFill>
                  <a:srgbClr val="FF0000"/>
                </a:solidFill>
              </a:rPr>
              <a:t>GBA</a:t>
            </a:r>
            <a:r>
              <a:rPr lang="en-US" b="1" dirty="0"/>
              <a:t> Arrival (ps)</a:t>
            </a:r>
          </a:p>
        </p:txBody>
      </p:sp>
      <p:sp>
        <p:nvSpPr>
          <p:cNvPr id="43" name="Rectangle 42">
            <a:extLst>
              <a:ext uri="{FF2B5EF4-FFF2-40B4-BE49-F238E27FC236}">
                <a16:creationId xmlns:a16="http://schemas.microsoft.com/office/drawing/2014/main" id="{F9F9AA6F-1EAA-4059-B6A1-4E18BDD75370}"/>
              </a:ext>
            </a:extLst>
          </p:cNvPr>
          <p:cNvSpPr/>
          <p:nvPr/>
        </p:nvSpPr>
        <p:spPr>
          <a:xfrm>
            <a:off x="4776630" y="2479266"/>
            <a:ext cx="461665" cy="3109184"/>
          </a:xfrm>
          <a:prstGeom prst="rect">
            <a:avLst/>
          </a:prstGeom>
        </p:spPr>
        <p:txBody>
          <a:bodyPr vert="vert270" wrap="none">
            <a:spAutoFit/>
          </a:bodyPr>
          <a:lstStyle/>
          <a:p>
            <a:r>
              <a:rPr lang="en-US" b="1" dirty="0">
                <a:solidFill>
                  <a:srgbClr val="FF0000"/>
                </a:solidFill>
              </a:rPr>
              <a:t>Predicted</a:t>
            </a:r>
            <a:r>
              <a:rPr lang="en-US" b="1" dirty="0"/>
              <a:t> PBA Arrival (ps)</a:t>
            </a:r>
          </a:p>
        </p:txBody>
      </p:sp>
      <p:sp>
        <p:nvSpPr>
          <p:cNvPr id="44" name="TextBox 43">
            <a:extLst>
              <a:ext uri="{FF2B5EF4-FFF2-40B4-BE49-F238E27FC236}">
                <a16:creationId xmlns:a16="http://schemas.microsoft.com/office/drawing/2014/main" id="{F06AB11A-3BCE-41C9-973D-1F792EC40DA9}"/>
              </a:ext>
            </a:extLst>
          </p:cNvPr>
          <p:cNvSpPr txBox="1"/>
          <p:nvPr/>
        </p:nvSpPr>
        <p:spPr>
          <a:xfrm>
            <a:off x="1103178" y="5808488"/>
            <a:ext cx="2989556" cy="369332"/>
          </a:xfrm>
          <a:prstGeom prst="rect">
            <a:avLst/>
          </a:prstGeom>
          <a:noFill/>
        </p:spPr>
        <p:txBody>
          <a:bodyPr wrap="square" rtlCol="0">
            <a:spAutoFit/>
          </a:bodyPr>
          <a:lstStyle/>
          <a:p>
            <a:r>
              <a:rPr lang="en-US" b="1" dirty="0"/>
              <a:t>Actual </a:t>
            </a:r>
            <a:r>
              <a:rPr lang="en-US" b="1" dirty="0">
                <a:solidFill>
                  <a:srgbClr val="FF0000"/>
                </a:solidFill>
              </a:rPr>
              <a:t>PBA</a:t>
            </a:r>
            <a:r>
              <a:rPr lang="en-US" b="1" dirty="0"/>
              <a:t> Arrival (ps)</a:t>
            </a:r>
          </a:p>
        </p:txBody>
      </p:sp>
      <p:sp>
        <p:nvSpPr>
          <p:cNvPr id="45" name="TextBox 44">
            <a:extLst>
              <a:ext uri="{FF2B5EF4-FFF2-40B4-BE49-F238E27FC236}">
                <a16:creationId xmlns:a16="http://schemas.microsoft.com/office/drawing/2014/main" id="{104E1E4D-3340-4AF2-A04F-F97C042A83E7}"/>
              </a:ext>
            </a:extLst>
          </p:cNvPr>
          <p:cNvSpPr txBox="1"/>
          <p:nvPr/>
        </p:nvSpPr>
        <p:spPr>
          <a:xfrm>
            <a:off x="5603675" y="5807827"/>
            <a:ext cx="3132552" cy="369332"/>
          </a:xfrm>
          <a:prstGeom prst="rect">
            <a:avLst/>
          </a:prstGeom>
          <a:noFill/>
        </p:spPr>
        <p:txBody>
          <a:bodyPr wrap="square" rtlCol="0">
            <a:spAutoFit/>
          </a:bodyPr>
          <a:lstStyle/>
          <a:p>
            <a:r>
              <a:rPr lang="en-US" b="1" dirty="0">
                <a:solidFill>
                  <a:srgbClr val="FF0000"/>
                </a:solidFill>
              </a:rPr>
              <a:t>Actual</a:t>
            </a:r>
            <a:r>
              <a:rPr lang="en-US" b="1" dirty="0"/>
              <a:t> PBA Arrival (ps)</a:t>
            </a:r>
          </a:p>
        </p:txBody>
      </p:sp>
      <p:cxnSp>
        <p:nvCxnSpPr>
          <p:cNvPr id="47" name="Straight Arrow Connector 46">
            <a:extLst>
              <a:ext uri="{FF2B5EF4-FFF2-40B4-BE49-F238E27FC236}">
                <a16:creationId xmlns:a16="http://schemas.microsoft.com/office/drawing/2014/main" id="{7692A428-04DF-41E4-944A-BFB88A52552C}"/>
              </a:ext>
            </a:extLst>
          </p:cNvPr>
          <p:cNvCxnSpPr>
            <a:cxnSpLocks/>
          </p:cNvCxnSpPr>
          <p:nvPr/>
        </p:nvCxnSpPr>
        <p:spPr>
          <a:xfrm>
            <a:off x="2175172" y="4000500"/>
            <a:ext cx="0" cy="321751"/>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1A36909-DE11-4E21-B724-F88153222B7F}"/>
              </a:ext>
            </a:extLst>
          </p:cNvPr>
          <p:cNvCxnSpPr>
            <a:cxnSpLocks/>
          </p:cNvCxnSpPr>
          <p:nvPr/>
        </p:nvCxnSpPr>
        <p:spPr>
          <a:xfrm>
            <a:off x="6632872" y="4114800"/>
            <a:ext cx="0" cy="300602"/>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72631C2-1258-414E-8DA6-6BCDBAB4B29F}"/>
              </a:ext>
            </a:extLst>
          </p:cNvPr>
          <p:cNvSpPr txBox="1"/>
          <p:nvPr/>
        </p:nvSpPr>
        <p:spPr>
          <a:xfrm>
            <a:off x="1095622" y="2632016"/>
            <a:ext cx="1502334" cy="646331"/>
          </a:xfrm>
          <a:prstGeom prst="rect">
            <a:avLst/>
          </a:prstGeom>
          <a:noFill/>
        </p:spPr>
        <p:txBody>
          <a:bodyPr wrap="none" rtlCol="0">
            <a:spAutoFit/>
          </a:bodyPr>
          <a:lstStyle/>
          <a:p>
            <a:r>
              <a:rPr lang="en-US" sz="3600" b="1" dirty="0"/>
              <a:t>33.56</a:t>
            </a:r>
          </a:p>
        </p:txBody>
      </p:sp>
      <p:sp>
        <p:nvSpPr>
          <p:cNvPr id="51" name="TextBox 50">
            <a:extLst>
              <a:ext uri="{FF2B5EF4-FFF2-40B4-BE49-F238E27FC236}">
                <a16:creationId xmlns:a16="http://schemas.microsoft.com/office/drawing/2014/main" id="{CB758483-9867-4EDF-AFB1-E8A5BF0956AD}"/>
              </a:ext>
            </a:extLst>
          </p:cNvPr>
          <p:cNvSpPr txBox="1"/>
          <p:nvPr/>
        </p:nvSpPr>
        <p:spPr>
          <a:xfrm>
            <a:off x="5504821" y="2632015"/>
            <a:ext cx="2029723" cy="646331"/>
          </a:xfrm>
          <a:prstGeom prst="rect">
            <a:avLst/>
          </a:prstGeom>
          <a:noFill/>
        </p:spPr>
        <p:txBody>
          <a:bodyPr wrap="none" rtlCol="0">
            <a:spAutoFit/>
          </a:bodyPr>
          <a:lstStyle/>
          <a:p>
            <a:r>
              <a:rPr lang="en-US" sz="3600" b="1" dirty="0"/>
              <a:t>29.63ps</a:t>
            </a:r>
          </a:p>
        </p:txBody>
      </p:sp>
    </p:spTree>
    <p:extLst>
      <p:ext uri="{BB962C8B-B14F-4D97-AF65-F5344CB8AC3E}">
        <p14:creationId xmlns:p14="http://schemas.microsoft.com/office/powerpoint/2010/main" val="3360194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50"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C4024-E175-4256-BA5A-BB66DB86998D}"/>
              </a:ext>
            </a:extLst>
          </p:cNvPr>
          <p:cNvSpPr>
            <a:spLocks noGrp="1"/>
          </p:cNvSpPr>
          <p:nvPr>
            <p:ph type="title"/>
          </p:nvPr>
        </p:nvSpPr>
        <p:spPr/>
        <p:txBody>
          <a:bodyPr/>
          <a:lstStyle/>
          <a:p>
            <a:r>
              <a:rPr lang="en-US" dirty="0"/>
              <a:t>Experiment 2: Robustness</a:t>
            </a:r>
          </a:p>
        </p:txBody>
      </p:sp>
      <p:sp>
        <p:nvSpPr>
          <p:cNvPr id="25" name="Rectangle 24">
            <a:extLst>
              <a:ext uri="{FF2B5EF4-FFF2-40B4-BE49-F238E27FC236}">
                <a16:creationId xmlns:a16="http://schemas.microsoft.com/office/drawing/2014/main" id="{63CDEF3E-9A59-4FBD-8E29-4821D48EE579}"/>
              </a:ext>
            </a:extLst>
          </p:cNvPr>
          <p:cNvSpPr/>
          <p:nvPr/>
        </p:nvSpPr>
        <p:spPr bwMode="auto">
          <a:xfrm>
            <a:off x="405527" y="1534236"/>
            <a:ext cx="8608298" cy="3784577"/>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6" name="TextBox 25">
            <a:extLst>
              <a:ext uri="{FF2B5EF4-FFF2-40B4-BE49-F238E27FC236}">
                <a16:creationId xmlns:a16="http://schemas.microsoft.com/office/drawing/2014/main" id="{7C345928-E936-4A03-8A3C-63583F369E95}"/>
              </a:ext>
            </a:extLst>
          </p:cNvPr>
          <p:cNvSpPr txBox="1"/>
          <p:nvPr/>
        </p:nvSpPr>
        <p:spPr>
          <a:xfrm>
            <a:off x="586615" y="1002327"/>
            <a:ext cx="1322798" cy="369332"/>
          </a:xfrm>
          <a:prstGeom prst="rect">
            <a:avLst/>
          </a:prstGeom>
          <a:noFill/>
        </p:spPr>
        <p:txBody>
          <a:bodyPr wrap="none" rtlCol="0">
            <a:spAutoFit/>
          </a:bodyPr>
          <a:lstStyle/>
          <a:p>
            <a:r>
              <a:rPr lang="en-US" i="1" dirty="0" err="1"/>
              <a:t>megaboom</a:t>
            </a:r>
            <a:endParaRPr lang="en-US" i="1" dirty="0"/>
          </a:p>
        </p:txBody>
      </p:sp>
      <p:sp>
        <p:nvSpPr>
          <p:cNvPr id="27" name="TextBox 26">
            <a:extLst>
              <a:ext uri="{FF2B5EF4-FFF2-40B4-BE49-F238E27FC236}">
                <a16:creationId xmlns:a16="http://schemas.microsoft.com/office/drawing/2014/main" id="{CA2E4433-87CE-487D-A3D9-2F1F9D9300E8}"/>
              </a:ext>
            </a:extLst>
          </p:cNvPr>
          <p:cNvSpPr txBox="1"/>
          <p:nvPr/>
        </p:nvSpPr>
        <p:spPr>
          <a:xfrm>
            <a:off x="2334700" y="1002327"/>
            <a:ext cx="1061509" cy="369332"/>
          </a:xfrm>
          <a:prstGeom prst="rect">
            <a:avLst/>
          </a:prstGeom>
          <a:noFill/>
        </p:spPr>
        <p:txBody>
          <a:bodyPr wrap="none" rtlCol="0">
            <a:spAutoFit/>
          </a:bodyPr>
          <a:lstStyle/>
          <a:p>
            <a:r>
              <a:rPr lang="en-US" i="1" dirty="0"/>
              <a:t>leon3mp</a:t>
            </a:r>
          </a:p>
        </p:txBody>
      </p:sp>
      <p:sp>
        <p:nvSpPr>
          <p:cNvPr id="28" name="TextBox 27">
            <a:extLst>
              <a:ext uri="{FF2B5EF4-FFF2-40B4-BE49-F238E27FC236}">
                <a16:creationId xmlns:a16="http://schemas.microsoft.com/office/drawing/2014/main" id="{8089D91C-9532-4C49-ACC7-0C313CDF37AF}"/>
              </a:ext>
            </a:extLst>
          </p:cNvPr>
          <p:cNvSpPr txBox="1"/>
          <p:nvPr/>
        </p:nvSpPr>
        <p:spPr>
          <a:xfrm>
            <a:off x="4038690" y="1002327"/>
            <a:ext cx="949747" cy="369332"/>
          </a:xfrm>
          <a:prstGeom prst="rect">
            <a:avLst/>
          </a:prstGeom>
          <a:noFill/>
        </p:spPr>
        <p:txBody>
          <a:bodyPr wrap="square" rtlCol="0">
            <a:spAutoFit/>
          </a:bodyPr>
          <a:lstStyle/>
          <a:p>
            <a:r>
              <a:rPr lang="en-US" i="1" dirty="0" err="1"/>
              <a:t>netcard</a:t>
            </a:r>
            <a:endParaRPr lang="en-US" i="1" dirty="0"/>
          </a:p>
        </p:txBody>
      </p:sp>
      <p:sp>
        <p:nvSpPr>
          <p:cNvPr id="29" name="TextBox 28">
            <a:extLst>
              <a:ext uri="{FF2B5EF4-FFF2-40B4-BE49-F238E27FC236}">
                <a16:creationId xmlns:a16="http://schemas.microsoft.com/office/drawing/2014/main" id="{20F8A38F-F679-4888-83D6-9D7558AE4AD6}"/>
              </a:ext>
            </a:extLst>
          </p:cNvPr>
          <p:cNvSpPr txBox="1"/>
          <p:nvPr/>
        </p:nvSpPr>
        <p:spPr>
          <a:xfrm>
            <a:off x="5413724" y="1002327"/>
            <a:ext cx="1299202" cy="369332"/>
          </a:xfrm>
          <a:prstGeom prst="rect">
            <a:avLst/>
          </a:prstGeom>
          <a:noFill/>
        </p:spPr>
        <p:txBody>
          <a:bodyPr wrap="none" rtlCol="0">
            <a:spAutoFit/>
          </a:bodyPr>
          <a:lstStyle/>
          <a:p>
            <a:r>
              <a:rPr lang="en-US" i="1" dirty="0" err="1"/>
              <a:t>dec_viterbi</a:t>
            </a:r>
            <a:endParaRPr lang="en-US" i="1" dirty="0"/>
          </a:p>
        </p:txBody>
      </p:sp>
      <p:sp>
        <p:nvSpPr>
          <p:cNvPr id="30" name="TextBox 29">
            <a:extLst>
              <a:ext uri="{FF2B5EF4-FFF2-40B4-BE49-F238E27FC236}">
                <a16:creationId xmlns:a16="http://schemas.microsoft.com/office/drawing/2014/main" id="{E372B2C1-D046-4786-981C-42B32B1FC4B7}"/>
              </a:ext>
            </a:extLst>
          </p:cNvPr>
          <p:cNvSpPr txBox="1"/>
          <p:nvPr/>
        </p:nvSpPr>
        <p:spPr>
          <a:xfrm>
            <a:off x="7138213" y="1002327"/>
            <a:ext cx="1569660" cy="369332"/>
          </a:xfrm>
          <a:prstGeom prst="rect">
            <a:avLst/>
          </a:prstGeom>
          <a:noFill/>
        </p:spPr>
        <p:txBody>
          <a:bodyPr wrap="none" rtlCol="0">
            <a:spAutoFit/>
          </a:bodyPr>
          <a:lstStyle/>
          <a:p>
            <a:r>
              <a:rPr lang="en-US" i="1" dirty="0" err="1"/>
              <a:t>jpeg_encoder</a:t>
            </a:r>
            <a:endParaRPr lang="en-US" i="1" dirty="0"/>
          </a:p>
        </p:txBody>
      </p:sp>
      <p:sp>
        <p:nvSpPr>
          <p:cNvPr id="33" name="Rectangle 32">
            <a:extLst>
              <a:ext uri="{FF2B5EF4-FFF2-40B4-BE49-F238E27FC236}">
                <a16:creationId xmlns:a16="http://schemas.microsoft.com/office/drawing/2014/main" id="{1AC11384-4814-4612-8335-17AA9ED34311}"/>
              </a:ext>
            </a:extLst>
          </p:cNvPr>
          <p:cNvSpPr/>
          <p:nvPr/>
        </p:nvSpPr>
        <p:spPr>
          <a:xfrm>
            <a:off x="26634" y="1513161"/>
            <a:ext cx="400110" cy="1676398"/>
          </a:xfrm>
          <a:prstGeom prst="rect">
            <a:avLst/>
          </a:prstGeom>
        </p:spPr>
        <p:txBody>
          <a:bodyPr vert="vert270" wrap="square">
            <a:spAutoFit/>
          </a:bodyPr>
          <a:lstStyle/>
          <a:p>
            <a:r>
              <a:rPr lang="en-US" sz="1400" b="1" dirty="0"/>
              <a:t>Actual GBA  (ps)</a:t>
            </a:r>
          </a:p>
        </p:txBody>
      </p:sp>
      <p:sp>
        <p:nvSpPr>
          <p:cNvPr id="34" name="Rectangle 33">
            <a:extLst>
              <a:ext uri="{FF2B5EF4-FFF2-40B4-BE49-F238E27FC236}">
                <a16:creationId xmlns:a16="http://schemas.microsoft.com/office/drawing/2014/main" id="{5A5C32B9-7CAA-4F3F-8BC1-C919A0AC4DC3}"/>
              </a:ext>
            </a:extLst>
          </p:cNvPr>
          <p:cNvSpPr/>
          <p:nvPr/>
        </p:nvSpPr>
        <p:spPr>
          <a:xfrm>
            <a:off x="26634" y="3709176"/>
            <a:ext cx="400110" cy="1467325"/>
          </a:xfrm>
          <a:prstGeom prst="rect">
            <a:avLst/>
          </a:prstGeom>
        </p:spPr>
        <p:txBody>
          <a:bodyPr vert="vert270" wrap="none">
            <a:spAutoFit/>
          </a:bodyPr>
          <a:lstStyle/>
          <a:p>
            <a:r>
              <a:rPr lang="en-US" sz="1400" b="1" dirty="0"/>
              <a:t>Predicted PBA (ps)</a:t>
            </a:r>
          </a:p>
        </p:txBody>
      </p:sp>
      <p:sp>
        <p:nvSpPr>
          <p:cNvPr id="35" name="TextBox 34">
            <a:extLst>
              <a:ext uri="{FF2B5EF4-FFF2-40B4-BE49-F238E27FC236}">
                <a16:creationId xmlns:a16="http://schemas.microsoft.com/office/drawing/2014/main" id="{5328DF44-9825-4B12-8F03-E44E822709D2}"/>
              </a:ext>
            </a:extLst>
          </p:cNvPr>
          <p:cNvSpPr txBox="1"/>
          <p:nvPr/>
        </p:nvSpPr>
        <p:spPr>
          <a:xfrm>
            <a:off x="4111715" y="5389587"/>
            <a:ext cx="2272076" cy="307777"/>
          </a:xfrm>
          <a:prstGeom prst="rect">
            <a:avLst/>
          </a:prstGeom>
          <a:noFill/>
        </p:spPr>
        <p:txBody>
          <a:bodyPr wrap="square" rtlCol="0">
            <a:spAutoFit/>
          </a:bodyPr>
          <a:lstStyle/>
          <a:p>
            <a:r>
              <a:rPr lang="en-US" sz="1400" b="1" dirty="0"/>
              <a:t>Actual PBA (ps)</a:t>
            </a:r>
          </a:p>
        </p:txBody>
      </p:sp>
      <p:pic>
        <p:nvPicPr>
          <p:cNvPr id="31" name="Picture 30">
            <a:extLst>
              <a:ext uri="{FF2B5EF4-FFF2-40B4-BE49-F238E27FC236}">
                <a16:creationId xmlns:a16="http://schemas.microsoft.com/office/drawing/2014/main" id="{F698409D-C64F-4729-8324-A06BDD6CA2B6}"/>
              </a:ext>
            </a:extLst>
          </p:cNvPr>
          <p:cNvPicPr>
            <a:picLocks noChangeAspect="1"/>
          </p:cNvPicPr>
          <p:nvPr/>
        </p:nvPicPr>
        <p:blipFill rotWithShape="1">
          <a:blip r:embed="rId3"/>
          <a:srcRect l="3404" r="1073" b="8541"/>
          <a:stretch/>
        </p:blipFill>
        <p:spPr>
          <a:xfrm>
            <a:off x="586615" y="1634211"/>
            <a:ext cx="8328785" cy="3356889"/>
          </a:xfrm>
          <a:prstGeom prst="rect">
            <a:avLst/>
          </a:prstGeom>
        </p:spPr>
      </p:pic>
    </p:spTree>
    <p:extLst>
      <p:ext uri="{BB962C8B-B14F-4D97-AF65-F5344CB8AC3E}">
        <p14:creationId xmlns:p14="http://schemas.microsoft.com/office/powerpoint/2010/main" val="37299080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B09F7C-4A34-4FD8-9099-06F4786D446A}"/>
              </a:ext>
            </a:extLst>
          </p:cNvPr>
          <p:cNvSpPr>
            <a:spLocks noGrp="1"/>
          </p:cNvSpPr>
          <p:nvPr>
            <p:ph idx="1"/>
          </p:nvPr>
        </p:nvSpPr>
        <p:spPr/>
        <p:txBody>
          <a:bodyPr/>
          <a:lstStyle/>
          <a:p>
            <a:r>
              <a:rPr lang="en-US" dirty="0"/>
              <a:t>Artiﬁcial designs and a sample from a real design (30%) for training, and test on (70%) </a:t>
            </a:r>
            <a:r>
              <a:rPr lang="en-US" dirty="0" err="1"/>
              <a:t>datapoints</a:t>
            </a:r>
            <a:r>
              <a:rPr lang="en-US" dirty="0"/>
              <a:t> of the same real design.</a:t>
            </a:r>
          </a:p>
          <a:p>
            <a:endParaRPr lang="en-US" dirty="0"/>
          </a:p>
        </p:txBody>
      </p:sp>
      <p:sp>
        <p:nvSpPr>
          <p:cNvPr id="3" name="Title 2">
            <a:extLst>
              <a:ext uri="{FF2B5EF4-FFF2-40B4-BE49-F238E27FC236}">
                <a16:creationId xmlns:a16="http://schemas.microsoft.com/office/drawing/2014/main" id="{BB9DAC69-95DB-498C-AE7E-54E9A8E648CE}"/>
              </a:ext>
            </a:extLst>
          </p:cNvPr>
          <p:cNvSpPr>
            <a:spLocks noGrp="1"/>
          </p:cNvSpPr>
          <p:nvPr>
            <p:ph type="title"/>
          </p:nvPr>
        </p:nvSpPr>
        <p:spPr/>
        <p:txBody>
          <a:bodyPr/>
          <a:lstStyle/>
          <a:p>
            <a:r>
              <a:rPr lang="en-US" dirty="0"/>
              <a:t>Result 3: Robustness</a:t>
            </a:r>
          </a:p>
        </p:txBody>
      </p:sp>
      <p:pic>
        <p:nvPicPr>
          <p:cNvPr id="24" name="Picture 23">
            <a:extLst>
              <a:ext uri="{FF2B5EF4-FFF2-40B4-BE49-F238E27FC236}">
                <a16:creationId xmlns:a16="http://schemas.microsoft.com/office/drawing/2014/main" id="{B92C8E67-CF97-4871-84CB-FA0BDDF93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78" y="2542624"/>
            <a:ext cx="3608725" cy="3476885"/>
          </a:xfrm>
          <a:prstGeom prst="rect">
            <a:avLst/>
          </a:prstGeom>
        </p:spPr>
      </p:pic>
      <p:sp>
        <p:nvSpPr>
          <p:cNvPr id="27" name="TextBox 26">
            <a:extLst>
              <a:ext uri="{FF2B5EF4-FFF2-40B4-BE49-F238E27FC236}">
                <a16:creationId xmlns:a16="http://schemas.microsoft.com/office/drawing/2014/main" id="{8DA34450-110B-4A09-A2E0-E9C2EDE5F24D}"/>
              </a:ext>
            </a:extLst>
          </p:cNvPr>
          <p:cNvSpPr txBox="1"/>
          <p:nvPr/>
        </p:nvSpPr>
        <p:spPr>
          <a:xfrm>
            <a:off x="3516499" y="1874730"/>
            <a:ext cx="2242158" cy="461665"/>
          </a:xfrm>
          <a:prstGeom prst="rect">
            <a:avLst/>
          </a:prstGeom>
          <a:noFill/>
        </p:spPr>
        <p:txBody>
          <a:bodyPr wrap="square" rtlCol="0">
            <a:spAutoFit/>
          </a:bodyPr>
          <a:lstStyle/>
          <a:p>
            <a:r>
              <a:rPr lang="en-US" sz="2400" i="1" dirty="0" err="1">
                <a:solidFill>
                  <a:srgbClr val="FF0000"/>
                </a:solidFill>
              </a:rPr>
              <a:t>netcard</a:t>
            </a:r>
            <a:r>
              <a:rPr lang="en-US" sz="2400" i="1" dirty="0">
                <a:solidFill>
                  <a:srgbClr val="FF0000"/>
                </a:solidFill>
              </a:rPr>
              <a:t> </a:t>
            </a:r>
            <a:r>
              <a:rPr lang="en-US" sz="2400" dirty="0">
                <a:solidFill>
                  <a:srgbClr val="FF0000"/>
                </a:solidFill>
              </a:rPr>
              <a:t>design</a:t>
            </a:r>
          </a:p>
        </p:txBody>
      </p:sp>
      <p:sp>
        <p:nvSpPr>
          <p:cNvPr id="31" name="Rectangle 30">
            <a:extLst>
              <a:ext uri="{FF2B5EF4-FFF2-40B4-BE49-F238E27FC236}">
                <a16:creationId xmlns:a16="http://schemas.microsoft.com/office/drawing/2014/main" id="{695386A8-3EF8-416E-946B-87F400A824B6}"/>
              </a:ext>
            </a:extLst>
          </p:cNvPr>
          <p:cNvSpPr/>
          <p:nvPr/>
        </p:nvSpPr>
        <p:spPr>
          <a:xfrm>
            <a:off x="272710" y="2644374"/>
            <a:ext cx="461665" cy="2891453"/>
          </a:xfrm>
          <a:prstGeom prst="rect">
            <a:avLst/>
          </a:prstGeom>
        </p:spPr>
        <p:txBody>
          <a:bodyPr vert="vert270" wrap="square">
            <a:spAutoFit/>
          </a:bodyPr>
          <a:lstStyle/>
          <a:p>
            <a:r>
              <a:rPr lang="en-US" b="1" dirty="0"/>
              <a:t>Actual </a:t>
            </a:r>
            <a:r>
              <a:rPr lang="en-US" b="1" dirty="0">
                <a:solidFill>
                  <a:srgbClr val="FF0000"/>
                </a:solidFill>
              </a:rPr>
              <a:t>GBA</a:t>
            </a:r>
            <a:r>
              <a:rPr lang="en-US" b="1" dirty="0"/>
              <a:t> Arrival (ps)</a:t>
            </a:r>
          </a:p>
        </p:txBody>
      </p:sp>
      <p:sp>
        <p:nvSpPr>
          <p:cNvPr id="34" name="Rectangle 33">
            <a:extLst>
              <a:ext uri="{FF2B5EF4-FFF2-40B4-BE49-F238E27FC236}">
                <a16:creationId xmlns:a16="http://schemas.microsoft.com/office/drawing/2014/main" id="{AEFA6D81-4741-496E-A51B-61DD9EB4020B}"/>
              </a:ext>
            </a:extLst>
          </p:cNvPr>
          <p:cNvSpPr/>
          <p:nvPr/>
        </p:nvSpPr>
        <p:spPr>
          <a:xfrm>
            <a:off x="4881058" y="2535508"/>
            <a:ext cx="461665" cy="3109184"/>
          </a:xfrm>
          <a:prstGeom prst="rect">
            <a:avLst/>
          </a:prstGeom>
        </p:spPr>
        <p:txBody>
          <a:bodyPr vert="vert270" wrap="none">
            <a:spAutoFit/>
          </a:bodyPr>
          <a:lstStyle/>
          <a:p>
            <a:r>
              <a:rPr lang="en-US" b="1" dirty="0">
                <a:solidFill>
                  <a:srgbClr val="FF0000"/>
                </a:solidFill>
              </a:rPr>
              <a:t>Predicted</a:t>
            </a:r>
            <a:r>
              <a:rPr lang="en-US" b="1" dirty="0"/>
              <a:t> PBA Arrival (ps)</a:t>
            </a:r>
          </a:p>
        </p:txBody>
      </p:sp>
      <p:sp>
        <p:nvSpPr>
          <p:cNvPr id="35" name="TextBox 34">
            <a:extLst>
              <a:ext uri="{FF2B5EF4-FFF2-40B4-BE49-F238E27FC236}">
                <a16:creationId xmlns:a16="http://schemas.microsoft.com/office/drawing/2014/main" id="{4694C1D2-A021-4F1A-A8C1-4CCE528DF1B3}"/>
              </a:ext>
            </a:extLst>
          </p:cNvPr>
          <p:cNvSpPr txBox="1"/>
          <p:nvPr/>
        </p:nvSpPr>
        <p:spPr>
          <a:xfrm>
            <a:off x="1240721" y="6019509"/>
            <a:ext cx="3442768" cy="369332"/>
          </a:xfrm>
          <a:prstGeom prst="rect">
            <a:avLst/>
          </a:prstGeom>
          <a:noFill/>
        </p:spPr>
        <p:txBody>
          <a:bodyPr wrap="square" rtlCol="0">
            <a:spAutoFit/>
          </a:bodyPr>
          <a:lstStyle/>
          <a:p>
            <a:r>
              <a:rPr lang="en-US" b="1" dirty="0"/>
              <a:t>Actual </a:t>
            </a:r>
            <a:r>
              <a:rPr lang="en-US" b="1" dirty="0">
                <a:solidFill>
                  <a:srgbClr val="FF0000"/>
                </a:solidFill>
              </a:rPr>
              <a:t>PBA</a:t>
            </a:r>
            <a:r>
              <a:rPr lang="en-US" b="1" dirty="0"/>
              <a:t> Arrival (ps)</a:t>
            </a:r>
          </a:p>
        </p:txBody>
      </p:sp>
      <p:sp>
        <p:nvSpPr>
          <p:cNvPr id="36" name="TextBox 35">
            <a:extLst>
              <a:ext uri="{FF2B5EF4-FFF2-40B4-BE49-F238E27FC236}">
                <a16:creationId xmlns:a16="http://schemas.microsoft.com/office/drawing/2014/main" id="{B40DDED2-982C-4765-AF53-03DB5C857172}"/>
              </a:ext>
            </a:extLst>
          </p:cNvPr>
          <p:cNvSpPr txBox="1"/>
          <p:nvPr/>
        </p:nvSpPr>
        <p:spPr>
          <a:xfrm>
            <a:off x="5975443" y="6019509"/>
            <a:ext cx="2822568" cy="369332"/>
          </a:xfrm>
          <a:prstGeom prst="rect">
            <a:avLst/>
          </a:prstGeom>
          <a:noFill/>
        </p:spPr>
        <p:txBody>
          <a:bodyPr wrap="square" rtlCol="0">
            <a:spAutoFit/>
          </a:bodyPr>
          <a:lstStyle/>
          <a:p>
            <a:r>
              <a:rPr lang="en-US" b="1" dirty="0">
                <a:solidFill>
                  <a:srgbClr val="FF0000"/>
                </a:solidFill>
              </a:rPr>
              <a:t>Actual</a:t>
            </a:r>
            <a:r>
              <a:rPr lang="en-US" b="1" dirty="0"/>
              <a:t> PBA Arrival (ps)</a:t>
            </a:r>
          </a:p>
        </p:txBody>
      </p:sp>
      <p:pic>
        <p:nvPicPr>
          <p:cNvPr id="4" name="Picture 3">
            <a:extLst>
              <a:ext uri="{FF2B5EF4-FFF2-40B4-BE49-F238E27FC236}">
                <a16:creationId xmlns:a16="http://schemas.microsoft.com/office/drawing/2014/main" id="{728B1FB2-6384-4C60-B091-C052E695440E}"/>
              </a:ext>
            </a:extLst>
          </p:cNvPr>
          <p:cNvPicPr>
            <a:picLocks noChangeAspect="1"/>
          </p:cNvPicPr>
          <p:nvPr/>
        </p:nvPicPr>
        <p:blipFill>
          <a:blip r:embed="rId4"/>
          <a:stretch>
            <a:fillRect/>
          </a:stretch>
        </p:blipFill>
        <p:spPr>
          <a:xfrm>
            <a:off x="5340302" y="2542624"/>
            <a:ext cx="3629025" cy="3451975"/>
          </a:xfrm>
          <a:prstGeom prst="rect">
            <a:avLst/>
          </a:prstGeom>
        </p:spPr>
      </p:pic>
    </p:spTree>
    <p:extLst>
      <p:ext uri="{BB962C8B-B14F-4D97-AF65-F5344CB8AC3E}">
        <p14:creationId xmlns:p14="http://schemas.microsoft.com/office/powerpoint/2010/main" val="1510378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9DAC69-95DB-498C-AE7E-54E9A8E648CE}"/>
              </a:ext>
            </a:extLst>
          </p:cNvPr>
          <p:cNvSpPr>
            <a:spLocks noGrp="1"/>
          </p:cNvSpPr>
          <p:nvPr>
            <p:ph type="title"/>
          </p:nvPr>
        </p:nvSpPr>
        <p:spPr/>
        <p:txBody>
          <a:bodyPr/>
          <a:lstStyle/>
          <a:p>
            <a:r>
              <a:rPr lang="en-US" dirty="0"/>
              <a:t>Result 3: Robustness</a:t>
            </a:r>
          </a:p>
        </p:txBody>
      </p:sp>
      <p:sp>
        <p:nvSpPr>
          <p:cNvPr id="17" name="Rectangle 16">
            <a:extLst>
              <a:ext uri="{FF2B5EF4-FFF2-40B4-BE49-F238E27FC236}">
                <a16:creationId xmlns:a16="http://schemas.microsoft.com/office/drawing/2014/main" id="{63F39B1F-3532-4E97-A474-2404AC9869B6}"/>
              </a:ext>
            </a:extLst>
          </p:cNvPr>
          <p:cNvSpPr/>
          <p:nvPr/>
        </p:nvSpPr>
        <p:spPr bwMode="auto">
          <a:xfrm>
            <a:off x="405527" y="1348061"/>
            <a:ext cx="8608298" cy="3722434"/>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8" name="TextBox 17">
            <a:extLst>
              <a:ext uri="{FF2B5EF4-FFF2-40B4-BE49-F238E27FC236}">
                <a16:creationId xmlns:a16="http://schemas.microsoft.com/office/drawing/2014/main" id="{E678BB2E-549B-4FA7-9BA2-630101A0A855}"/>
              </a:ext>
            </a:extLst>
          </p:cNvPr>
          <p:cNvSpPr txBox="1"/>
          <p:nvPr/>
        </p:nvSpPr>
        <p:spPr>
          <a:xfrm>
            <a:off x="532900" y="880304"/>
            <a:ext cx="1322798" cy="369332"/>
          </a:xfrm>
          <a:prstGeom prst="rect">
            <a:avLst/>
          </a:prstGeom>
          <a:noFill/>
        </p:spPr>
        <p:txBody>
          <a:bodyPr wrap="none" rtlCol="0">
            <a:spAutoFit/>
          </a:bodyPr>
          <a:lstStyle/>
          <a:p>
            <a:r>
              <a:rPr lang="en-US" i="1" dirty="0" err="1"/>
              <a:t>megaboom</a:t>
            </a:r>
            <a:endParaRPr lang="en-US" i="1" dirty="0"/>
          </a:p>
        </p:txBody>
      </p:sp>
      <p:sp>
        <p:nvSpPr>
          <p:cNvPr id="19" name="TextBox 18">
            <a:extLst>
              <a:ext uri="{FF2B5EF4-FFF2-40B4-BE49-F238E27FC236}">
                <a16:creationId xmlns:a16="http://schemas.microsoft.com/office/drawing/2014/main" id="{7D463FFA-1A7D-48F4-BFC0-A0A31079E7A2}"/>
              </a:ext>
            </a:extLst>
          </p:cNvPr>
          <p:cNvSpPr txBox="1"/>
          <p:nvPr/>
        </p:nvSpPr>
        <p:spPr>
          <a:xfrm>
            <a:off x="2280985" y="880304"/>
            <a:ext cx="1061509" cy="369332"/>
          </a:xfrm>
          <a:prstGeom prst="rect">
            <a:avLst/>
          </a:prstGeom>
          <a:noFill/>
        </p:spPr>
        <p:txBody>
          <a:bodyPr wrap="none" rtlCol="0">
            <a:spAutoFit/>
          </a:bodyPr>
          <a:lstStyle/>
          <a:p>
            <a:r>
              <a:rPr lang="en-US" i="1" dirty="0"/>
              <a:t>leon3mp</a:t>
            </a:r>
          </a:p>
        </p:txBody>
      </p:sp>
      <p:sp>
        <p:nvSpPr>
          <p:cNvPr id="20" name="TextBox 19">
            <a:extLst>
              <a:ext uri="{FF2B5EF4-FFF2-40B4-BE49-F238E27FC236}">
                <a16:creationId xmlns:a16="http://schemas.microsoft.com/office/drawing/2014/main" id="{5648997A-8FFB-4834-AE24-5DE7518F60D0}"/>
              </a:ext>
            </a:extLst>
          </p:cNvPr>
          <p:cNvSpPr txBox="1"/>
          <p:nvPr/>
        </p:nvSpPr>
        <p:spPr>
          <a:xfrm>
            <a:off x="3984975" y="880304"/>
            <a:ext cx="949747" cy="369332"/>
          </a:xfrm>
          <a:prstGeom prst="rect">
            <a:avLst/>
          </a:prstGeom>
          <a:noFill/>
        </p:spPr>
        <p:txBody>
          <a:bodyPr wrap="square" rtlCol="0">
            <a:spAutoFit/>
          </a:bodyPr>
          <a:lstStyle/>
          <a:p>
            <a:r>
              <a:rPr lang="en-US" i="1" dirty="0" err="1"/>
              <a:t>netcard</a:t>
            </a:r>
            <a:endParaRPr lang="en-US" i="1" dirty="0"/>
          </a:p>
        </p:txBody>
      </p:sp>
      <p:sp>
        <p:nvSpPr>
          <p:cNvPr id="21" name="TextBox 20">
            <a:extLst>
              <a:ext uri="{FF2B5EF4-FFF2-40B4-BE49-F238E27FC236}">
                <a16:creationId xmlns:a16="http://schemas.microsoft.com/office/drawing/2014/main" id="{8FCBEC50-C8FA-4300-A45A-E1A097A59BEA}"/>
              </a:ext>
            </a:extLst>
          </p:cNvPr>
          <p:cNvSpPr txBox="1"/>
          <p:nvPr/>
        </p:nvSpPr>
        <p:spPr>
          <a:xfrm>
            <a:off x="5360009" y="880304"/>
            <a:ext cx="1299202" cy="369332"/>
          </a:xfrm>
          <a:prstGeom prst="rect">
            <a:avLst/>
          </a:prstGeom>
          <a:noFill/>
        </p:spPr>
        <p:txBody>
          <a:bodyPr wrap="none" rtlCol="0">
            <a:spAutoFit/>
          </a:bodyPr>
          <a:lstStyle/>
          <a:p>
            <a:r>
              <a:rPr lang="en-US" i="1" dirty="0" err="1"/>
              <a:t>dec_viterbi</a:t>
            </a:r>
            <a:endParaRPr lang="en-US" i="1" dirty="0"/>
          </a:p>
        </p:txBody>
      </p:sp>
      <p:sp>
        <p:nvSpPr>
          <p:cNvPr id="22" name="TextBox 21">
            <a:extLst>
              <a:ext uri="{FF2B5EF4-FFF2-40B4-BE49-F238E27FC236}">
                <a16:creationId xmlns:a16="http://schemas.microsoft.com/office/drawing/2014/main" id="{9FDCCD5B-31E8-4807-8111-23B81D0E33E3}"/>
              </a:ext>
            </a:extLst>
          </p:cNvPr>
          <p:cNvSpPr txBox="1"/>
          <p:nvPr/>
        </p:nvSpPr>
        <p:spPr>
          <a:xfrm>
            <a:off x="7084498" y="880304"/>
            <a:ext cx="1569660" cy="369332"/>
          </a:xfrm>
          <a:prstGeom prst="rect">
            <a:avLst/>
          </a:prstGeom>
          <a:noFill/>
        </p:spPr>
        <p:txBody>
          <a:bodyPr wrap="none" rtlCol="0">
            <a:spAutoFit/>
          </a:bodyPr>
          <a:lstStyle/>
          <a:p>
            <a:r>
              <a:rPr lang="en-US" i="1" dirty="0" err="1"/>
              <a:t>jpeg_encoder</a:t>
            </a:r>
            <a:endParaRPr lang="en-US" i="1" dirty="0"/>
          </a:p>
        </p:txBody>
      </p:sp>
      <p:sp>
        <p:nvSpPr>
          <p:cNvPr id="11" name="TextBox 10">
            <a:extLst>
              <a:ext uri="{FF2B5EF4-FFF2-40B4-BE49-F238E27FC236}">
                <a16:creationId xmlns:a16="http://schemas.microsoft.com/office/drawing/2014/main" id="{FCE27FC4-3311-4AAB-8343-93A6560862AE}"/>
              </a:ext>
            </a:extLst>
          </p:cNvPr>
          <p:cNvSpPr txBox="1"/>
          <p:nvPr/>
        </p:nvSpPr>
        <p:spPr>
          <a:xfrm>
            <a:off x="4074766" y="5224487"/>
            <a:ext cx="2272076" cy="307777"/>
          </a:xfrm>
          <a:prstGeom prst="rect">
            <a:avLst/>
          </a:prstGeom>
          <a:noFill/>
        </p:spPr>
        <p:txBody>
          <a:bodyPr wrap="square" rtlCol="0">
            <a:spAutoFit/>
          </a:bodyPr>
          <a:lstStyle/>
          <a:p>
            <a:r>
              <a:rPr lang="en-US" sz="1400" b="1" dirty="0"/>
              <a:t>Actual PBA (ps)</a:t>
            </a:r>
          </a:p>
        </p:txBody>
      </p:sp>
      <p:sp>
        <p:nvSpPr>
          <p:cNvPr id="12" name="Rectangle 11">
            <a:extLst>
              <a:ext uri="{FF2B5EF4-FFF2-40B4-BE49-F238E27FC236}">
                <a16:creationId xmlns:a16="http://schemas.microsoft.com/office/drawing/2014/main" id="{1CF83521-1F50-48E5-A41F-C6671A34ED1E}"/>
              </a:ext>
            </a:extLst>
          </p:cNvPr>
          <p:cNvSpPr/>
          <p:nvPr/>
        </p:nvSpPr>
        <p:spPr>
          <a:xfrm>
            <a:off x="-10315" y="1348061"/>
            <a:ext cx="400110" cy="1676398"/>
          </a:xfrm>
          <a:prstGeom prst="rect">
            <a:avLst/>
          </a:prstGeom>
        </p:spPr>
        <p:txBody>
          <a:bodyPr vert="vert270" wrap="square">
            <a:spAutoFit/>
          </a:bodyPr>
          <a:lstStyle/>
          <a:p>
            <a:r>
              <a:rPr lang="en-US" sz="1400" b="1" dirty="0"/>
              <a:t>Actual GBA  (ps)</a:t>
            </a:r>
          </a:p>
        </p:txBody>
      </p:sp>
      <p:sp>
        <p:nvSpPr>
          <p:cNvPr id="13" name="Rectangle 12">
            <a:extLst>
              <a:ext uri="{FF2B5EF4-FFF2-40B4-BE49-F238E27FC236}">
                <a16:creationId xmlns:a16="http://schemas.microsoft.com/office/drawing/2014/main" id="{9B0A61C8-18B8-4DD1-BA60-A68B0A1022D0}"/>
              </a:ext>
            </a:extLst>
          </p:cNvPr>
          <p:cNvSpPr/>
          <p:nvPr/>
        </p:nvSpPr>
        <p:spPr>
          <a:xfrm>
            <a:off x="5417" y="3568790"/>
            <a:ext cx="400110" cy="1467325"/>
          </a:xfrm>
          <a:prstGeom prst="rect">
            <a:avLst/>
          </a:prstGeom>
        </p:spPr>
        <p:txBody>
          <a:bodyPr vert="vert270" wrap="none">
            <a:spAutoFit/>
          </a:bodyPr>
          <a:lstStyle/>
          <a:p>
            <a:r>
              <a:rPr lang="en-US" sz="1400" b="1" dirty="0"/>
              <a:t>Predicted PBA (ps)</a:t>
            </a:r>
          </a:p>
        </p:txBody>
      </p:sp>
      <p:pic>
        <p:nvPicPr>
          <p:cNvPr id="24" name="Picture 23">
            <a:extLst>
              <a:ext uri="{FF2B5EF4-FFF2-40B4-BE49-F238E27FC236}">
                <a16:creationId xmlns:a16="http://schemas.microsoft.com/office/drawing/2014/main" id="{96E8EEBB-E94A-4734-A912-60101EDB3F96}"/>
              </a:ext>
            </a:extLst>
          </p:cNvPr>
          <p:cNvPicPr>
            <a:picLocks noChangeAspect="1"/>
          </p:cNvPicPr>
          <p:nvPr/>
        </p:nvPicPr>
        <p:blipFill rotWithShape="1">
          <a:blip r:embed="rId3"/>
          <a:srcRect l="3830" r="119" b="7924"/>
          <a:stretch/>
        </p:blipFill>
        <p:spPr>
          <a:xfrm>
            <a:off x="599122" y="1348061"/>
            <a:ext cx="8316278" cy="3688054"/>
          </a:xfrm>
          <a:prstGeom prst="rect">
            <a:avLst/>
          </a:prstGeom>
        </p:spPr>
      </p:pic>
    </p:spTree>
    <p:extLst>
      <p:ext uri="{BB962C8B-B14F-4D97-AF65-F5344CB8AC3E}">
        <p14:creationId xmlns:p14="http://schemas.microsoft.com/office/powerpoint/2010/main" val="17245955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ko-KR" sz="4000" dirty="0">
                <a:ea typeface="굴림" pitchFamily="50" charset="-127"/>
              </a:rPr>
              <a:t>Preliminaries </a:t>
            </a:r>
          </a:p>
          <a:p>
            <a:pPr>
              <a:defRPr/>
            </a:pPr>
            <a:r>
              <a:rPr lang="en-US" altLang="ko-KR" sz="4000" dirty="0">
                <a:solidFill>
                  <a:srgbClr val="0E1B28"/>
                </a:solidFill>
                <a:ea typeface="굴림" pitchFamily="50" charset="-127"/>
              </a:rPr>
              <a:t>Modeling Features</a:t>
            </a:r>
          </a:p>
          <a:p>
            <a:pPr>
              <a:defRPr/>
            </a:pPr>
            <a:r>
              <a:rPr lang="en-US" altLang="ko-KR" sz="4000" dirty="0">
                <a:solidFill>
                  <a:srgbClr val="0E1B28"/>
                </a:solidFill>
                <a:ea typeface="굴림" pitchFamily="50" charset="-127"/>
              </a:rPr>
              <a:t>Modeling Methodology</a:t>
            </a:r>
            <a:endParaRPr lang="en-US" altLang="ko-KR" sz="4000" baseline="30000" dirty="0">
              <a:solidFill>
                <a:srgbClr val="0E1B28"/>
              </a:solidFill>
              <a:ea typeface="굴림" pitchFamily="50" charset="-127"/>
            </a:endParaRPr>
          </a:p>
          <a:p>
            <a:pPr>
              <a:defRPr/>
            </a:pPr>
            <a:r>
              <a:rPr lang="en-US" altLang="ko-KR" sz="4000" dirty="0">
                <a:solidFill>
                  <a:srgbClr val="0E1B28"/>
                </a:solidFill>
                <a:ea typeface="굴림" pitchFamily="50" charset="-127"/>
              </a:rPr>
              <a:t>Experiments </a:t>
            </a:r>
          </a:p>
          <a:p>
            <a:pPr>
              <a:defRPr/>
            </a:pPr>
            <a:r>
              <a:rPr lang="en-US" altLang="ko-KR" sz="4000" dirty="0">
                <a:solidFill>
                  <a:srgbClr val="FF0000"/>
                </a:solidFill>
                <a:ea typeface="굴림" pitchFamily="50" charset="-127"/>
              </a:rPr>
              <a:t>Conclusions</a:t>
            </a:r>
          </a:p>
        </p:txBody>
      </p:sp>
      <p:sp>
        <p:nvSpPr>
          <p:cNvPr id="3" name="Title 2"/>
          <p:cNvSpPr>
            <a:spLocks noGrp="1"/>
          </p:cNvSpPr>
          <p:nvPr>
            <p:ph type="title"/>
          </p:nvPr>
        </p:nvSpPr>
        <p:spPr/>
        <p:txBody>
          <a:bodyPr/>
          <a:lstStyle/>
          <a:p>
            <a:r>
              <a:rPr lang="en-US" altLang="zh-CN" dirty="0"/>
              <a:t>Outline</a:t>
            </a:r>
            <a:endParaRPr lang="zh-CN" altLang="en-US" dirty="0"/>
          </a:p>
        </p:txBody>
      </p:sp>
    </p:spTree>
    <p:extLst>
      <p:ext uri="{BB962C8B-B14F-4D97-AF65-F5344CB8AC3E}">
        <p14:creationId xmlns:p14="http://schemas.microsoft.com/office/powerpoint/2010/main" val="10094515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52D5D8F-9B9A-4D48-BA0A-58C8EAECA383}"/>
              </a:ext>
            </a:extLst>
          </p:cNvPr>
          <p:cNvSpPr>
            <a:spLocks noGrp="1"/>
          </p:cNvSpPr>
          <p:nvPr>
            <p:ph idx="1"/>
          </p:nvPr>
        </p:nvSpPr>
        <p:spPr/>
        <p:txBody>
          <a:bodyPr/>
          <a:lstStyle/>
          <a:p>
            <a:r>
              <a:rPr lang="en-US" sz="2400" dirty="0"/>
              <a:t>First to apply machine learning techniques to model PBA-GBA divergence</a:t>
            </a:r>
          </a:p>
          <a:p>
            <a:r>
              <a:rPr lang="en-US" sz="2400" dirty="0"/>
              <a:t>Artificial circuit generation methodology  for potential availability during an initial, “bootstrap” training phase of modeling</a:t>
            </a:r>
          </a:p>
          <a:p>
            <a:r>
              <a:rPr lang="en-US" sz="2400" dirty="0"/>
              <a:t>Model based on decision trees along with electrical and physical features of stage bigrams in timing paths</a:t>
            </a:r>
          </a:p>
          <a:p>
            <a:r>
              <a:rPr lang="en-US" sz="2400" dirty="0"/>
              <a:t>We assess potential beneﬁts of our model using 28nm FDSOI foundry technology</a:t>
            </a:r>
          </a:p>
          <a:p>
            <a:r>
              <a:rPr lang="en-US" sz="2400" dirty="0"/>
              <a:t>Model-predicted PBA arrival times reduce mean, 99th percentile and max divergence metrics by at least 26.6%, 13.4% and 11.7%, respectively as compared to reference PBA-GBA divergence metrics</a:t>
            </a:r>
          </a:p>
          <a:p>
            <a:endParaRPr lang="en-US" sz="2400" dirty="0"/>
          </a:p>
        </p:txBody>
      </p:sp>
      <p:sp>
        <p:nvSpPr>
          <p:cNvPr id="2" name="Title 1">
            <a:extLst>
              <a:ext uri="{FF2B5EF4-FFF2-40B4-BE49-F238E27FC236}">
                <a16:creationId xmlns:a16="http://schemas.microsoft.com/office/drawing/2014/main" id="{13918537-128D-4B17-AB75-7C59C5FBF39F}"/>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3225677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F4436C-E37C-44AA-AD70-AF48E1706E6F}"/>
              </a:ext>
            </a:extLst>
          </p:cNvPr>
          <p:cNvSpPr>
            <a:spLocks noGrp="1"/>
          </p:cNvSpPr>
          <p:nvPr>
            <p:ph idx="1"/>
          </p:nvPr>
        </p:nvSpPr>
        <p:spPr/>
        <p:txBody>
          <a:bodyPr/>
          <a:lstStyle/>
          <a:p>
            <a:r>
              <a:rPr lang="en-US" dirty="0"/>
              <a:t>Integrate our models with an academic sizer and optimizer </a:t>
            </a:r>
          </a:p>
          <a:p>
            <a:pPr lvl="1"/>
            <a:r>
              <a:rPr lang="en-US" dirty="0">
                <a:sym typeface="Wingdings" pitchFamily="2" charset="2"/>
              </a:rPr>
              <a:t>Obtain practical benefits from improved accuracy-runtime tradeoff</a:t>
            </a:r>
            <a:endParaRPr lang="en-US" dirty="0"/>
          </a:p>
          <a:p>
            <a:r>
              <a:rPr lang="en-US" dirty="0"/>
              <a:t>Richer artiﬁcial testcases that can span the space of timing paths in real designs</a:t>
            </a:r>
          </a:p>
          <a:p>
            <a:pPr lvl="1"/>
            <a:r>
              <a:rPr lang="en-US" dirty="0"/>
              <a:t>We see outlier stages (bigrams) that are very different from any artificial training data)</a:t>
            </a:r>
          </a:p>
          <a:p>
            <a:r>
              <a:rPr lang="en-US" dirty="0"/>
              <a:t>Reduction of </a:t>
            </a:r>
            <a:r>
              <a:rPr lang="en-US" b="1" dirty="0"/>
              <a:t>optimism</a:t>
            </a:r>
            <a:r>
              <a:rPr lang="en-US" dirty="0"/>
              <a:t> in PBA slack prediction</a:t>
            </a:r>
          </a:p>
          <a:p>
            <a:pPr lvl="1"/>
            <a:r>
              <a:rPr lang="en-US" dirty="0"/>
              <a:t>But: Optimism not viewed as harmful in current use context!</a:t>
            </a:r>
          </a:p>
          <a:p>
            <a:r>
              <a:rPr lang="en-US" dirty="0"/>
              <a:t>Better use of multiple GBA paths to a given endpoint</a:t>
            </a:r>
          </a:p>
          <a:p>
            <a:pPr lvl="1"/>
            <a:r>
              <a:rPr lang="en-US" dirty="0"/>
              <a:t>Multiple GBA paths give more information, but our approach does not derive benefit from them!</a:t>
            </a:r>
          </a:p>
          <a:p>
            <a:endParaRPr lang="en-US" dirty="0"/>
          </a:p>
          <a:p>
            <a:endParaRPr lang="en-US" dirty="0"/>
          </a:p>
        </p:txBody>
      </p:sp>
      <p:sp>
        <p:nvSpPr>
          <p:cNvPr id="3" name="Title 2">
            <a:extLst>
              <a:ext uri="{FF2B5EF4-FFF2-40B4-BE49-F238E27FC236}">
                <a16:creationId xmlns:a16="http://schemas.microsoft.com/office/drawing/2014/main" id="{530BDD2B-EF5F-4E23-9065-D54C03D3C1B0}"/>
              </a:ext>
            </a:extLst>
          </p:cNvPr>
          <p:cNvSpPr>
            <a:spLocks noGrp="1"/>
          </p:cNvSpPr>
          <p:nvPr>
            <p:ph type="title"/>
          </p:nvPr>
        </p:nvSpPr>
        <p:spPr/>
        <p:txBody>
          <a:bodyPr/>
          <a:lstStyle/>
          <a:p>
            <a:r>
              <a:rPr lang="en-US" dirty="0"/>
              <a:t>Future Work</a:t>
            </a:r>
          </a:p>
        </p:txBody>
      </p:sp>
    </p:spTree>
    <p:extLst>
      <p:ext uri="{BB962C8B-B14F-4D97-AF65-F5344CB8AC3E}">
        <p14:creationId xmlns:p14="http://schemas.microsoft.com/office/powerpoint/2010/main" val="783071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8612"/>
            <a:ext cx="9067800" cy="563562"/>
          </a:xfrm>
        </p:spPr>
        <p:txBody>
          <a:bodyPr/>
          <a:lstStyle/>
          <a:p>
            <a:r>
              <a:rPr lang="en-US" dirty="0"/>
              <a:t>Static Timing Analysis</a:t>
            </a:r>
          </a:p>
        </p:txBody>
      </p:sp>
      <p:sp>
        <p:nvSpPr>
          <p:cNvPr id="16" name="Content Placeholder 2"/>
          <p:cNvSpPr txBox="1">
            <a:spLocks/>
          </p:cNvSpPr>
          <p:nvPr/>
        </p:nvSpPr>
        <p:spPr>
          <a:xfrm>
            <a:off x="0" y="810806"/>
            <a:ext cx="9144000" cy="5669823"/>
          </a:xfrm>
          <a:prstGeom prst="rect">
            <a:avLst/>
          </a:prstGeom>
        </p:spPr>
        <p:txBody>
          <a:bodyPr vert="horz" lIns="91440" tIns="45720" rIns="91440" bIns="45720" rtlCol="0">
            <a:noAutofit/>
          </a:bodyPr>
          <a:lstStyle>
            <a:lvl1pPr marL="231775" indent="-231775" algn="l" defTabSz="914400" rtl="0" eaLnBrk="1" latinLnBrk="0" hangingPunct="1">
              <a:spcBef>
                <a:spcPct val="20000"/>
              </a:spcBef>
              <a:buClr>
                <a:srgbClr val="C00000"/>
              </a:buClr>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2pPr>
            <a:lvl3pPr marL="688975" indent="-231775" algn="l" defTabSz="914400" rtl="0" eaLnBrk="1" latinLnBrk="0" hangingPunct="1">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3pPr>
            <a:lvl4pPr marL="914400" indent="-22542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4pPr>
            <a:lvl5pPr marL="1082675" indent="-16827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001726"/>
                </a:solidFill>
              </a:rPr>
              <a:t>Graph traversal problem to estimate transition and arrival time at each node</a:t>
            </a:r>
          </a:p>
          <a:p>
            <a:pPr>
              <a:buClr>
                <a:srgbClr val="FF0000"/>
              </a:buClr>
            </a:pPr>
            <a:endParaRPr lang="en-US" sz="2400" dirty="0">
              <a:solidFill>
                <a:srgbClr val="001726"/>
              </a:solidFill>
            </a:endParaRPr>
          </a:p>
          <a:p>
            <a:r>
              <a:rPr lang="en-US" sz="2400" dirty="0">
                <a:solidFill>
                  <a:srgbClr val="001726"/>
                </a:solidFill>
              </a:rPr>
              <a:t>Advanced nodes: Multi-corner multi-mode timing scenarios </a:t>
            </a:r>
            <a:r>
              <a:rPr lang="en-US" sz="2400" dirty="0">
                <a:solidFill>
                  <a:srgbClr val="001726"/>
                </a:solidFill>
                <a:sym typeface="Wingdings" panose="05000000000000000000" pitchFamily="2" charset="2"/>
              </a:rPr>
              <a:t> </a:t>
            </a:r>
            <a:r>
              <a:rPr lang="en-US" sz="2400" dirty="0">
                <a:solidFill>
                  <a:srgbClr val="001726"/>
                </a:solidFill>
              </a:rPr>
              <a:t>Long runtimes</a:t>
            </a:r>
          </a:p>
          <a:p>
            <a:pPr marL="0" indent="0">
              <a:buClr>
                <a:srgbClr val="FF0000"/>
              </a:buClr>
              <a:buNone/>
            </a:pPr>
            <a:endParaRPr lang="en-US" sz="2400" dirty="0">
              <a:solidFill>
                <a:srgbClr val="001726"/>
              </a:solidFill>
              <a:sym typeface="Wingdings" panose="05000000000000000000" pitchFamily="2" charset="2"/>
            </a:endParaRPr>
          </a:p>
          <a:p>
            <a:r>
              <a:rPr lang="en-US" sz="2400" dirty="0">
                <a:solidFill>
                  <a:srgbClr val="001726"/>
                </a:solidFill>
              </a:rPr>
              <a:t>Needed in every iteration of place, route and optimization</a:t>
            </a:r>
          </a:p>
          <a:p>
            <a:pPr lvl="1">
              <a:buFont typeface="Courier New" panose="02070309020205020404" pitchFamily="49" charset="0"/>
              <a:buChar char="o"/>
            </a:pPr>
            <a:r>
              <a:rPr lang="en-US" sz="2000" dirty="0">
                <a:solidFill>
                  <a:srgbClr val="001726"/>
                </a:solidFill>
              </a:rPr>
              <a:t>Avoid loops in the flow</a:t>
            </a:r>
          </a:p>
          <a:p>
            <a:pPr lvl="1">
              <a:buFont typeface="Courier New" panose="02070309020205020404" pitchFamily="49" charset="0"/>
              <a:buChar char="o"/>
            </a:pPr>
            <a:r>
              <a:rPr lang="en-US" sz="2000" dirty="0">
                <a:solidFill>
                  <a:srgbClr val="001726"/>
                </a:solidFill>
              </a:rPr>
              <a:t>Avoid overdesign that wastes power and area</a:t>
            </a:r>
          </a:p>
          <a:p>
            <a:pPr lvl="1">
              <a:buClr>
                <a:srgbClr val="FF0000"/>
              </a:buClr>
              <a:buFont typeface="Courier New" panose="02070309020205020404" pitchFamily="49" charset="0"/>
              <a:buChar char="o"/>
            </a:pPr>
            <a:endParaRPr lang="en-US" sz="2000" dirty="0">
              <a:solidFill>
                <a:srgbClr val="001726"/>
              </a:solidFill>
            </a:endParaRPr>
          </a:p>
          <a:p>
            <a:r>
              <a:rPr lang="en-US" sz="2400" dirty="0">
                <a:solidFill>
                  <a:srgbClr val="001726"/>
                </a:solidFill>
              </a:rPr>
              <a:t>Accuracy versus Runtime tradeoff</a:t>
            </a:r>
          </a:p>
          <a:p>
            <a:pPr lvl="1">
              <a:buFont typeface="Courier New" panose="02070309020205020404" pitchFamily="49" charset="0"/>
              <a:buChar char="o"/>
            </a:pPr>
            <a:r>
              <a:rPr lang="en-US" sz="2000" dirty="0">
                <a:solidFill>
                  <a:srgbClr val="001726"/>
                </a:solidFill>
              </a:rPr>
              <a:t>Accurate path-based analysis (PBA)</a:t>
            </a:r>
          </a:p>
          <a:p>
            <a:pPr lvl="1">
              <a:buFont typeface="Courier New" panose="02070309020205020404" pitchFamily="49" charset="0"/>
              <a:buChar char="o"/>
            </a:pPr>
            <a:r>
              <a:rPr lang="en-US" sz="2000" dirty="0">
                <a:solidFill>
                  <a:srgbClr val="001726"/>
                </a:solidFill>
              </a:rPr>
              <a:t>Fast graph-based analysis (GBA)</a:t>
            </a:r>
          </a:p>
          <a:p>
            <a:pPr lvl="1">
              <a:buClr>
                <a:srgbClr val="FF0000"/>
              </a:buClr>
              <a:buFont typeface="Courier New" panose="02070309020205020404" pitchFamily="49" charset="0"/>
              <a:buChar char="o"/>
            </a:pPr>
            <a:endParaRPr lang="en-US" sz="2000" dirty="0">
              <a:solidFill>
                <a:srgbClr val="001726"/>
              </a:solidFill>
            </a:endParaRPr>
          </a:p>
          <a:p>
            <a:pPr marL="0" indent="0">
              <a:spcBef>
                <a:spcPts val="600"/>
              </a:spcBef>
              <a:spcAft>
                <a:spcPts val="1200"/>
              </a:spcAft>
              <a:buNone/>
              <a:tabLst>
                <a:tab pos="1320800" algn="l"/>
              </a:tabLst>
            </a:pPr>
            <a:endParaRPr lang="en-US" sz="2400" dirty="0"/>
          </a:p>
          <a:p>
            <a:pPr marL="0" indent="0">
              <a:spcBef>
                <a:spcPts val="600"/>
              </a:spcBef>
              <a:spcAft>
                <a:spcPts val="1200"/>
              </a:spcAft>
              <a:buNone/>
              <a:tabLst>
                <a:tab pos="1320800" algn="l"/>
              </a:tabLst>
            </a:pPr>
            <a:endParaRPr lang="en-US" sz="2400" dirty="0"/>
          </a:p>
        </p:txBody>
      </p:sp>
    </p:spTree>
    <p:extLst>
      <p:ext uri="{BB962C8B-B14F-4D97-AF65-F5344CB8AC3E}">
        <p14:creationId xmlns:p14="http://schemas.microsoft.com/office/powerpoint/2010/main" val="3897016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6BCE37-20FD-4EA4-A523-A3E1F81B2B8C}"/>
              </a:ext>
            </a:extLst>
          </p:cNvPr>
          <p:cNvSpPr>
            <a:spLocks noGrp="1"/>
          </p:cNvSpPr>
          <p:nvPr>
            <p:ph idx="1"/>
          </p:nvPr>
        </p:nvSpPr>
        <p:spPr/>
        <p:txBody>
          <a:bodyPr/>
          <a:lstStyle/>
          <a:p>
            <a:r>
              <a:rPr lang="en-US" dirty="0"/>
              <a:t>Dr. Tuck-Boon Chan</a:t>
            </a:r>
          </a:p>
          <a:p>
            <a:r>
              <a:rPr lang="en-US" dirty="0"/>
              <a:t>Dr. Siddhartha Nath</a:t>
            </a:r>
          </a:p>
          <a:p>
            <a:r>
              <a:rPr lang="en-US" dirty="0"/>
              <a:t>Support: NSF, DARPA, Qualcomm, Samsung, NXP, Mentor Graphics, and the C-DEN center.</a:t>
            </a:r>
          </a:p>
          <a:p>
            <a:endParaRPr lang="en-US" dirty="0"/>
          </a:p>
        </p:txBody>
      </p:sp>
      <p:sp>
        <p:nvSpPr>
          <p:cNvPr id="3" name="Title 2">
            <a:extLst>
              <a:ext uri="{FF2B5EF4-FFF2-40B4-BE49-F238E27FC236}">
                <a16:creationId xmlns:a16="http://schemas.microsoft.com/office/drawing/2014/main" id="{21B56947-50FB-4FF6-8C7C-A871B5573323}"/>
              </a:ext>
            </a:extLst>
          </p:cNvPr>
          <p:cNvSpPr>
            <a:spLocks noGrp="1"/>
          </p:cNvSpPr>
          <p:nvPr>
            <p:ph type="title"/>
          </p:nvPr>
        </p:nvSpPr>
        <p:spPr/>
        <p:txBody>
          <a:bodyPr/>
          <a:lstStyle/>
          <a:p>
            <a:r>
              <a:rPr lang="en-US" dirty="0"/>
              <a:t>Acknowledgments</a:t>
            </a:r>
          </a:p>
        </p:txBody>
      </p:sp>
    </p:spTree>
    <p:extLst>
      <p:ext uri="{BB962C8B-B14F-4D97-AF65-F5344CB8AC3E}">
        <p14:creationId xmlns:p14="http://schemas.microsoft.com/office/powerpoint/2010/main" val="148720271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D0561-7994-4B24-996A-32CB2E7A365E}"/>
              </a:ext>
            </a:extLst>
          </p:cNvPr>
          <p:cNvSpPr txBox="1">
            <a:spLocks noGrp="1"/>
          </p:cNvSpPr>
          <p:nvPr>
            <p:ph idx="4294967295"/>
          </p:nvPr>
        </p:nvSpPr>
        <p:spPr bwMode="auto">
          <a:xfrm>
            <a:off x="307975" y="838200"/>
            <a:ext cx="8836025" cy="5562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a:lstStyle>
          <a:p>
            <a:pPr marL="0" indent="0" defTabSz="914400">
              <a:buNone/>
            </a:pPr>
            <a:r>
              <a:rPr lang="en-US" sz="6600" kern="0" dirty="0"/>
              <a:t>		</a:t>
            </a:r>
            <a:r>
              <a:rPr lang="en-US" sz="6600" kern="0"/>
              <a:t>Thank You</a:t>
            </a:r>
            <a:br>
              <a:rPr lang="en-US" kern="0" dirty="0"/>
            </a:br>
            <a:endParaRPr lang="en-US" kern="0" dirty="0"/>
          </a:p>
        </p:txBody>
      </p:sp>
    </p:spTree>
    <p:extLst>
      <p:ext uri="{BB962C8B-B14F-4D97-AF65-F5344CB8AC3E}">
        <p14:creationId xmlns:p14="http://schemas.microsoft.com/office/powerpoint/2010/main" val="4218389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C450-B78C-47E3-A10F-34583166397F}"/>
              </a:ext>
            </a:extLst>
          </p:cNvPr>
          <p:cNvSpPr>
            <a:spLocks noGrp="1"/>
          </p:cNvSpPr>
          <p:nvPr>
            <p:ph type="title"/>
          </p:nvPr>
        </p:nvSpPr>
        <p:spPr/>
        <p:txBody>
          <a:bodyPr/>
          <a:lstStyle/>
          <a:p>
            <a:r>
              <a:rPr lang="en-US" dirty="0"/>
              <a:t>Timing Analysis in GBA &amp; PBA Modes</a:t>
            </a:r>
          </a:p>
        </p:txBody>
      </p:sp>
      <p:sp>
        <p:nvSpPr>
          <p:cNvPr id="3" name="Content Placeholder 2">
            <a:extLst>
              <a:ext uri="{FF2B5EF4-FFF2-40B4-BE49-F238E27FC236}">
                <a16:creationId xmlns:a16="http://schemas.microsoft.com/office/drawing/2014/main" id="{4F07BB03-A65A-433D-94BF-3BC7A5407D1C}"/>
              </a:ext>
            </a:extLst>
          </p:cNvPr>
          <p:cNvSpPr>
            <a:spLocks noGrp="1"/>
          </p:cNvSpPr>
          <p:nvPr>
            <p:ph sz="half" idx="1"/>
          </p:nvPr>
        </p:nvSpPr>
        <p:spPr>
          <a:xfrm>
            <a:off x="4712981" y="827665"/>
            <a:ext cx="4341813" cy="5884862"/>
          </a:xfrm>
        </p:spPr>
        <p:txBody>
          <a:bodyPr/>
          <a:lstStyle/>
          <a:p>
            <a:endParaRPr lang="en-US" dirty="0">
              <a:solidFill>
                <a:srgbClr val="0E1B28"/>
              </a:solidFill>
            </a:endParaRPr>
          </a:p>
          <a:p>
            <a:endParaRPr lang="en-US" dirty="0">
              <a:solidFill>
                <a:srgbClr val="0E1B28"/>
              </a:solidFill>
            </a:endParaRPr>
          </a:p>
          <a:p>
            <a:endParaRPr lang="en-US" dirty="0">
              <a:solidFill>
                <a:srgbClr val="0E1B28"/>
              </a:solidFill>
            </a:endParaRPr>
          </a:p>
          <a:p>
            <a:endParaRPr lang="en-US" dirty="0">
              <a:solidFill>
                <a:srgbClr val="0E1B28"/>
              </a:solidFill>
            </a:endParaRPr>
          </a:p>
          <a:p>
            <a:endParaRPr lang="en-US" dirty="0">
              <a:solidFill>
                <a:srgbClr val="0E1B28"/>
              </a:solidFill>
            </a:endParaRPr>
          </a:p>
          <a:p>
            <a:r>
              <a:rPr lang="en-US" dirty="0">
                <a:solidFill>
                  <a:srgbClr val="0E1B28"/>
                </a:solidFill>
              </a:rPr>
              <a:t>Path-specific transition propagation and derived arrival time estimation</a:t>
            </a:r>
          </a:p>
          <a:p>
            <a:pPr marL="0" indent="0">
              <a:buClr>
                <a:srgbClr val="FF0000"/>
              </a:buClr>
              <a:buNone/>
            </a:pPr>
            <a:endParaRPr lang="en-US" dirty="0">
              <a:solidFill>
                <a:srgbClr val="0E1B28"/>
              </a:solidFill>
            </a:endParaRPr>
          </a:p>
          <a:p>
            <a:pPr marL="0" indent="0">
              <a:buClr>
                <a:srgbClr val="FF0000"/>
              </a:buClr>
              <a:buNone/>
            </a:pPr>
            <a:endParaRPr lang="en-US" dirty="0">
              <a:solidFill>
                <a:srgbClr val="0E1B28"/>
              </a:solidFill>
            </a:endParaRPr>
          </a:p>
          <a:p>
            <a:r>
              <a:rPr lang="en-US" dirty="0">
                <a:solidFill>
                  <a:srgbClr val="0E1B28"/>
                </a:solidFill>
              </a:rPr>
              <a:t>Runtime intensive as Launch-Capture logic cone grows in size</a:t>
            </a:r>
            <a:endParaRPr lang="en-US" dirty="0"/>
          </a:p>
        </p:txBody>
      </p:sp>
      <p:sp>
        <p:nvSpPr>
          <p:cNvPr id="4" name="Content Placeholder 3">
            <a:extLst>
              <a:ext uri="{FF2B5EF4-FFF2-40B4-BE49-F238E27FC236}">
                <a16:creationId xmlns:a16="http://schemas.microsoft.com/office/drawing/2014/main" id="{C9BA22D2-8A73-49DF-BB7A-CFDFF451C91B}"/>
              </a:ext>
            </a:extLst>
          </p:cNvPr>
          <p:cNvSpPr>
            <a:spLocks noGrp="1"/>
          </p:cNvSpPr>
          <p:nvPr>
            <p:ph sz="half" idx="2"/>
          </p:nvPr>
        </p:nvSpPr>
        <p:spPr>
          <a:xfrm>
            <a:off x="371169" y="902381"/>
            <a:ext cx="4341812" cy="5132142"/>
          </a:xfrm>
        </p:spPr>
        <p:txBody>
          <a:bodyPr/>
          <a:lstStyle/>
          <a:p>
            <a:endParaRPr lang="en-US" dirty="0">
              <a:solidFill>
                <a:srgbClr val="0E1B28"/>
              </a:solidFill>
            </a:endParaRPr>
          </a:p>
          <a:p>
            <a:endParaRPr lang="en-US" dirty="0">
              <a:solidFill>
                <a:srgbClr val="0E1B28"/>
              </a:solidFill>
            </a:endParaRPr>
          </a:p>
          <a:p>
            <a:endParaRPr lang="en-US" dirty="0">
              <a:solidFill>
                <a:srgbClr val="0E1B28"/>
              </a:solidFill>
            </a:endParaRPr>
          </a:p>
          <a:p>
            <a:endParaRPr lang="en-US" dirty="0">
              <a:solidFill>
                <a:srgbClr val="0E1B28"/>
              </a:solidFill>
            </a:endParaRPr>
          </a:p>
          <a:p>
            <a:endParaRPr lang="en-US" dirty="0">
              <a:solidFill>
                <a:srgbClr val="0E1B28"/>
              </a:solidFill>
            </a:endParaRPr>
          </a:p>
          <a:p>
            <a:r>
              <a:rPr lang="en-US" dirty="0">
                <a:solidFill>
                  <a:srgbClr val="0E1B28"/>
                </a:solidFill>
              </a:rPr>
              <a:t>Worst transition propagation and pessimistic arrival time estimation</a:t>
            </a:r>
          </a:p>
          <a:p>
            <a:pPr marL="0" indent="0">
              <a:buClr>
                <a:srgbClr val="FF0000"/>
              </a:buClr>
              <a:buNone/>
            </a:pPr>
            <a:endParaRPr lang="en-US" dirty="0">
              <a:solidFill>
                <a:srgbClr val="0E1B28"/>
              </a:solidFill>
            </a:endParaRPr>
          </a:p>
          <a:p>
            <a:r>
              <a:rPr lang="en-US" dirty="0">
                <a:solidFill>
                  <a:srgbClr val="0E1B28"/>
                </a:solidFill>
              </a:rPr>
              <a:t>Faster but inaccurate, leading to overdesign</a:t>
            </a:r>
            <a:endParaRPr lang="en-US" dirty="0"/>
          </a:p>
        </p:txBody>
      </p:sp>
      <p:pic>
        <p:nvPicPr>
          <p:cNvPr id="7" name="Picture 6">
            <a:extLst>
              <a:ext uri="{FF2B5EF4-FFF2-40B4-BE49-F238E27FC236}">
                <a16:creationId xmlns:a16="http://schemas.microsoft.com/office/drawing/2014/main" id="{F2966EE5-743F-4049-9282-D61BDD4CC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90" y="902381"/>
            <a:ext cx="3379931" cy="1639075"/>
          </a:xfrm>
          <a:prstGeom prst="rect">
            <a:avLst/>
          </a:prstGeom>
        </p:spPr>
      </p:pic>
      <p:pic>
        <p:nvPicPr>
          <p:cNvPr id="8" name="Picture 7">
            <a:extLst>
              <a:ext uri="{FF2B5EF4-FFF2-40B4-BE49-F238E27FC236}">
                <a16:creationId xmlns:a16="http://schemas.microsoft.com/office/drawing/2014/main" id="{20590CD0-6362-41C1-AEA2-E889259DE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476" y="902381"/>
            <a:ext cx="3379931" cy="1624986"/>
          </a:xfrm>
          <a:prstGeom prst="rect">
            <a:avLst/>
          </a:prstGeom>
        </p:spPr>
      </p:pic>
      <p:sp>
        <p:nvSpPr>
          <p:cNvPr id="6" name="TextBox 5">
            <a:extLst>
              <a:ext uri="{FF2B5EF4-FFF2-40B4-BE49-F238E27FC236}">
                <a16:creationId xmlns:a16="http://schemas.microsoft.com/office/drawing/2014/main" id="{6119275A-919B-4DBD-8CD5-7E11B4F9449B}"/>
              </a:ext>
            </a:extLst>
          </p:cNvPr>
          <p:cNvSpPr txBox="1"/>
          <p:nvPr/>
        </p:nvSpPr>
        <p:spPr>
          <a:xfrm>
            <a:off x="2036021" y="2519396"/>
            <a:ext cx="612668" cy="369332"/>
          </a:xfrm>
          <a:prstGeom prst="rect">
            <a:avLst/>
          </a:prstGeom>
          <a:solidFill>
            <a:srgbClr val="FFFF00"/>
          </a:solidFill>
        </p:spPr>
        <p:txBody>
          <a:bodyPr wrap="none" rtlCol="0">
            <a:spAutoFit/>
          </a:bodyPr>
          <a:lstStyle/>
          <a:p>
            <a:r>
              <a:rPr lang="en-US" dirty="0"/>
              <a:t>GBA</a:t>
            </a:r>
          </a:p>
        </p:txBody>
      </p:sp>
      <p:sp>
        <p:nvSpPr>
          <p:cNvPr id="12" name="TextBox 11">
            <a:extLst>
              <a:ext uri="{FF2B5EF4-FFF2-40B4-BE49-F238E27FC236}">
                <a16:creationId xmlns:a16="http://schemas.microsoft.com/office/drawing/2014/main" id="{E8472189-0DD5-4318-A042-66D3C50DFF13}"/>
              </a:ext>
            </a:extLst>
          </p:cNvPr>
          <p:cNvSpPr txBox="1"/>
          <p:nvPr/>
        </p:nvSpPr>
        <p:spPr>
          <a:xfrm>
            <a:off x="6977441" y="2541456"/>
            <a:ext cx="585417" cy="369332"/>
          </a:xfrm>
          <a:prstGeom prst="rect">
            <a:avLst/>
          </a:prstGeom>
          <a:solidFill>
            <a:srgbClr val="FFFF00"/>
          </a:solidFill>
        </p:spPr>
        <p:txBody>
          <a:bodyPr wrap="none" rtlCol="0">
            <a:spAutoFit/>
          </a:bodyPr>
          <a:lstStyle/>
          <a:p>
            <a:r>
              <a:rPr lang="en-US" dirty="0"/>
              <a:t>PBA</a:t>
            </a:r>
          </a:p>
        </p:txBody>
      </p:sp>
    </p:spTree>
    <p:extLst>
      <p:ext uri="{BB962C8B-B14F-4D97-AF65-F5344CB8AC3E}">
        <p14:creationId xmlns:p14="http://schemas.microsoft.com/office/powerpoint/2010/main" val="4052317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CEFF-3E6B-4BB3-ABCF-08E870E6D0AE}"/>
              </a:ext>
            </a:extLst>
          </p:cNvPr>
          <p:cNvSpPr>
            <a:spLocks noGrp="1"/>
          </p:cNvSpPr>
          <p:nvPr>
            <p:ph type="title"/>
          </p:nvPr>
        </p:nvSpPr>
        <p:spPr/>
        <p:txBody>
          <a:bodyPr/>
          <a:lstStyle/>
          <a:p>
            <a:r>
              <a:rPr lang="en-US" dirty="0"/>
              <a:t>PBA-GBA  (Accuracy vs. Runtime) </a:t>
            </a:r>
          </a:p>
        </p:txBody>
      </p:sp>
      <p:pic>
        <p:nvPicPr>
          <p:cNvPr id="7" name="Content Placeholder 6">
            <a:extLst>
              <a:ext uri="{FF2B5EF4-FFF2-40B4-BE49-F238E27FC236}">
                <a16:creationId xmlns:a16="http://schemas.microsoft.com/office/drawing/2014/main" id="{D14BBF9A-2C5E-41A1-87F1-A4CD5FE85567}"/>
              </a:ext>
            </a:extLst>
          </p:cNvPr>
          <p:cNvPicPr>
            <a:picLocks noGrp="1" noChangeAspect="1"/>
          </p:cNvPicPr>
          <p:nvPr>
            <p:ph sz="half" idx="2"/>
          </p:nvPr>
        </p:nvPicPr>
        <p:blipFill>
          <a:blip r:embed="rId3"/>
          <a:stretch>
            <a:fillRect/>
          </a:stretch>
        </p:blipFill>
        <p:spPr>
          <a:xfrm>
            <a:off x="4700668" y="940336"/>
            <a:ext cx="4212701" cy="2741027"/>
          </a:xfrm>
          <a:prstGeom prst="rect">
            <a:avLst/>
          </a:prstGeom>
        </p:spPr>
      </p:pic>
      <p:pic>
        <p:nvPicPr>
          <p:cNvPr id="6" name="Content Placeholder 6">
            <a:extLst>
              <a:ext uri="{FF2B5EF4-FFF2-40B4-BE49-F238E27FC236}">
                <a16:creationId xmlns:a16="http://schemas.microsoft.com/office/drawing/2014/main" id="{4B0F1259-A6D5-4836-9374-0C4BDB8D0024}"/>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78832" y="940336"/>
            <a:ext cx="4341813" cy="2696912"/>
          </a:xfrm>
        </p:spPr>
      </p:pic>
      <p:sp>
        <p:nvSpPr>
          <p:cNvPr id="10" name="TextBox 9">
            <a:extLst>
              <a:ext uri="{FF2B5EF4-FFF2-40B4-BE49-F238E27FC236}">
                <a16:creationId xmlns:a16="http://schemas.microsoft.com/office/drawing/2014/main" id="{40BB2A3F-5DCC-4299-A272-7702DE6AB0BD}"/>
              </a:ext>
            </a:extLst>
          </p:cNvPr>
          <p:cNvSpPr txBox="1"/>
          <p:nvPr/>
        </p:nvSpPr>
        <p:spPr>
          <a:xfrm>
            <a:off x="1148157" y="2109138"/>
            <a:ext cx="2805896" cy="400110"/>
          </a:xfrm>
          <a:prstGeom prst="rect">
            <a:avLst/>
          </a:prstGeom>
          <a:noFill/>
        </p:spPr>
        <p:txBody>
          <a:bodyPr wrap="none" rtlCol="0">
            <a:spAutoFit/>
          </a:bodyPr>
          <a:lstStyle/>
          <a:p>
            <a:pPr defTabSz="914400" fontAlgn="base">
              <a:spcBef>
                <a:spcPct val="0"/>
              </a:spcBef>
              <a:spcAft>
                <a:spcPct val="0"/>
              </a:spcAft>
            </a:pPr>
            <a:r>
              <a:rPr lang="en-US" sz="2000" dirty="0">
                <a:solidFill>
                  <a:prstClr val="black"/>
                </a:solidFill>
                <a:highlight>
                  <a:srgbClr val="FFCC66"/>
                </a:highlight>
                <a:latin typeface="Arial" panose="020B0604020202020204" pitchFamily="34" charset="0"/>
                <a:cs typeface="Arial" panose="020B0604020202020204" pitchFamily="34" charset="0"/>
              </a:rPr>
              <a:t>Arrival Time of 1.803ns</a:t>
            </a:r>
          </a:p>
        </p:txBody>
      </p:sp>
      <p:sp>
        <p:nvSpPr>
          <p:cNvPr id="11" name="TextBox 10">
            <a:extLst>
              <a:ext uri="{FF2B5EF4-FFF2-40B4-BE49-F238E27FC236}">
                <a16:creationId xmlns:a16="http://schemas.microsoft.com/office/drawing/2014/main" id="{B4E18EB1-56D8-4F32-8C67-47B52DD68A56}"/>
              </a:ext>
            </a:extLst>
          </p:cNvPr>
          <p:cNvSpPr txBox="1"/>
          <p:nvPr/>
        </p:nvSpPr>
        <p:spPr>
          <a:xfrm>
            <a:off x="5616970" y="2147503"/>
            <a:ext cx="2805896" cy="400110"/>
          </a:xfrm>
          <a:prstGeom prst="rect">
            <a:avLst/>
          </a:prstGeom>
          <a:noFill/>
        </p:spPr>
        <p:txBody>
          <a:bodyPr wrap="none" rtlCol="0">
            <a:spAutoFit/>
          </a:bodyPr>
          <a:lstStyle/>
          <a:p>
            <a:pPr defTabSz="914400" fontAlgn="base">
              <a:spcBef>
                <a:spcPct val="0"/>
              </a:spcBef>
              <a:spcAft>
                <a:spcPct val="0"/>
              </a:spcAft>
            </a:pPr>
            <a:r>
              <a:rPr lang="en-US" sz="2000" dirty="0">
                <a:solidFill>
                  <a:prstClr val="black"/>
                </a:solidFill>
                <a:highlight>
                  <a:srgbClr val="FFCC66"/>
                </a:highlight>
                <a:latin typeface="Arial" panose="020B0604020202020204" pitchFamily="34" charset="0"/>
                <a:cs typeface="Arial" panose="020B0604020202020204" pitchFamily="34" charset="0"/>
              </a:rPr>
              <a:t>Arrival Time of 1.693ns</a:t>
            </a:r>
          </a:p>
        </p:txBody>
      </p:sp>
      <p:sp>
        <p:nvSpPr>
          <p:cNvPr id="12" name="TextBox 11">
            <a:extLst>
              <a:ext uri="{FF2B5EF4-FFF2-40B4-BE49-F238E27FC236}">
                <a16:creationId xmlns:a16="http://schemas.microsoft.com/office/drawing/2014/main" id="{42489A43-665C-409D-8D87-3BA9638C8793}"/>
              </a:ext>
            </a:extLst>
          </p:cNvPr>
          <p:cNvSpPr txBox="1"/>
          <p:nvPr/>
        </p:nvSpPr>
        <p:spPr>
          <a:xfrm>
            <a:off x="4241800" y="3637248"/>
            <a:ext cx="4772026" cy="830997"/>
          </a:xfrm>
          <a:prstGeom prst="rect">
            <a:avLst/>
          </a:prstGeom>
          <a:solidFill>
            <a:srgbClr val="FFC000"/>
          </a:solidFill>
        </p:spPr>
        <p:txBody>
          <a:bodyPr wrap="square" rtlCol="0">
            <a:spAutoFit/>
          </a:bodyPr>
          <a:lstStyle/>
          <a:p>
            <a:pPr algn="ctr" defTabSz="914400"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PBA-GBA </a:t>
            </a:r>
            <a:r>
              <a:rPr lang="en-US" sz="2400" i="1" dirty="0">
                <a:solidFill>
                  <a:srgbClr val="FF0000"/>
                </a:solidFill>
                <a:latin typeface="Arial" panose="020B0604020202020204" pitchFamily="34" charset="0"/>
                <a:cs typeface="Arial" panose="020B0604020202020204" pitchFamily="34" charset="0"/>
              </a:rPr>
              <a:t>divergence</a:t>
            </a:r>
            <a:r>
              <a:rPr lang="en-US" sz="2400" dirty="0">
                <a:solidFill>
                  <a:prstClr val="black"/>
                </a:solidFill>
                <a:latin typeface="Arial" panose="020B0604020202020204" pitchFamily="34" charset="0"/>
                <a:cs typeface="Arial" panose="020B0604020202020204" pitchFamily="34" charset="0"/>
              </a:rPr>
              <a:t> of 110ps (</a:t>
            </a:r>
            <a:r>
              <a:rPr lang="en-US" sz="2400" i="1" dirty="0">
                <a:solidFill>
                  <a:srgbClr val="FF0000"/>
                </a:solidFill>
                <a:latin typeface="Arial" panose="020B0604020202020204" pitchFamily="34" charset="0"/>
                <a:cs typeface="Arial" panose="020B0604020202020204" pitchFamily="34" charset="0"/>
              </a:rPr>
              <a:t>path-consistent</a:t>
            </a:r>
            <a:r>
              <a:rPr lang="en-US" sz="2400" dirty="0">
                <a:solidFill>
                  <a:prstClr val="black"/>
                </a:solidFill>
                <a:latin typeface="Arial" panose="020B0604020202020204" pitchFamily="34" charset="0"/>
                <a:cs typeface="Arial" panose="020B0604020202020204" pitchFamily="34" charset="0"/>
              </a:rPr>
              <a:t>)</a:t>
            </a:r>
          </a:p>
        </p:txBody>
      </p:sp>
      <p:pic>
        <p:nvPicPr>
          <p:cNvPr id="13" name="Picture 12">
            <a:extLst>
              <a:ext uri="{FF2B5EF4-FFF2-40B4-BE49-F238E27FC236}">
                <a16:creationId xmlns:a16="http://schemas.microsoft.com/office/drawing/2014/main" id="{3B4A7FA9-7146-41B1-9E8C-035796FC4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25" y="3837809"/>
            <a:ext cx="3712105" cy="1884919"/>
          </a:xfrm>
          <a:prstGeom prst="rect">
            <a:avLst/>
          </a:prstGeom>
        </p:spPr>
      </p:pic>
      <p:sp>
        <p:nvSpPr>
          <p:cNvPr id="16" name="Rectangle 15">
            <a:extLst>
              <a:ext uri="{FF2B5EF4-FFF2-40B4-BE49-F238E27FC236}">
                <a16:creationId xmlns:a16="http://schemas.microsoft.com/office/drawing/2014/main" id="{ECD69667-F86F-4922-B071-595D0C2D9EE0}"/>
              </a:ext>
            </a:extLst>
          </p:cNvPr>
          <p:cNvSpPr/>
          <p:nvPr/>
        </p:nvSpPr>
        <p:spPr>
          <a:xfrm>
            <a:off x="265105" y="5788399"/>
            <a:ext cx="4572000" cy="707886"/>
          </a:xfrm>
          <a:prstGeom prst="rect">
            <a:avLst/>
          </a:prstGeom>
          <a:solidFill>
            <a:srgbClr val="92D050"/>
          </a:solidFill>
        </p:spPr>
        <p:txBody>
          <a:bodyPr>
            <a:spAutoFit/>
          </a:bodyPr>
          <a:lstStyle/>
          <a:p>
            <a:pPr lvl="0" algn="ctr" defTabSz="914400" fontAlgn="base">
              <a:spcBef>
                <a:spcPct val="0"/>
              </a:spcBef>
              <a:spcAft>
                <a:spcPct val="0"/>
              </a:spcAft>
            </a:pPr>
            <a:r>
              <a:rPr lang="en-US" sz="2000" dirty="0">
                <a:solidFill>
                  <a:prstClr val="black"/>
                </a:solidFill>
                <a:latin typeface="Arial" panose="020B0604020202020204" pitchFamily="34" charset="0"/>
                <a:cs typeface="Arial" panose="020B0604020202020204" pitchFamily="34" charset="0"/>
              </a:rPr>
              <a:t>Runtime difference as high as 15X for the </a:t>
            </a:r>
            <a:r>
              <a:rPr lang="en-US" sz="2000" i="1" dirty="0">
                <a:solidFill>
                  <a:prstClr val="black"/>
                </a:solidFill>
                <a:latin typeface="Arial" panose="020B0604020202020204" pitchFamily="34" charset="0"/>
                <a:cs typeface="Arial" panose="020B0604020202020204" pitchFamily="34" charset="0"/>
              </a:rPr>
              <a:t>leon3mp</a:t>
            </a:r>
            <a:r>
              <a:rPr lang="en-US" sz="2000" dirty="0">
                <a:solidFill>
                  <a:prstClr val="black"/>
                </a:solidFill>
                <a:latin typeface="Arial" panose="020B0604020202020204" pitchFamily="34" charset="0"/>
                <a:cs typeface="Arial" panose="020B0604020202020204" pitchFamily="34" charset="0"/>
              </a:rPr>
              <a:t> design with 100K flops</a:t>
            </a:r>
          </a:p>
        </p:txBody>
      </p:sp>
      <p:sp>
        <p:nvSpPr>
          <p:cNvPr id="17" name="Oval 16">
            <a:extLst>
              <a:ext uri="{FF2B5EF4-FFF2-40B4-BE49-F238E27FC236}">
                <a16:creationId xmlns:a16="http://schemas.microsoft.com/office/drawing/2014/main" id="{AC3B6CB9-8702-475A-8857-BC5D524832B1}"/>
              </a:ext>
            </a:extLst>
          </p:cNvPr>
          <p:cNvSpPr/>
          <p:nvPr/>
        </p:nvSpPr>
        <p:spPr bwMode="auto">
          <a:xfrm>
            <a:off x="5944315" y="4838167"/>
            <a:ext cx="3007955" cy="182057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Narrow" pitchFamily="34" charset="0"/>
              </a:rPr>
              <a:t>Accuracy versus </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a:solidFill>
                  <a:schemeClr val="tx1"/>
                </a:solidFill>
                <a:latin typeface="Arial Narrow" pitchFamily="34" charset="0"/>
              </a:rPr>
              <a:t>Runtime tradeoff</a:t>
            </a:r>
            <a:endParaRPr kumimoji="0" lang="en-US" sz="2800" b="1" i="0" u="none" strike="noStrike" cap="none" normalizeH="0" baseline="0" dirty="0">
              <a:ln>
                <a:noFill/>
              </a:ln>
              <a:solidFill>
                <a:schemeClr val="tx1"/>
              </a:solidFill>
              <a:effectLst/>
              <a:latin typeface="Arial Narrow" pitchFamily="34" charset="0"/>
            </a:endParaRPr>
          </a:p>
        </p:txBody>
      </p:sp>
      <p:cxnSp>
        <p:nvCxnSpPr>
          <p:cNvPr id="19" name="Straight Arrow Connector 18">
            <a:extLst>
              <a:ext uri="{FF2B5EF4-FFF2-40B4-BE49-F238E27FC236}">
                <a16:creationId xmlns:a16="http://schemas.microsoft.com/office/drawing/2014/main" id="{C488CB8E-C891-495E-A89D-79198438D5FD}"/>
              </a:ext>
            </a:extLst>
          </p:cNvPr>
          <p:cNvCxnSpPr>
            <a:cxnSpLocks/>
          </p:cNvCxnSpPr>
          <p:nvPr/>
        </p:nvCxnSpPr>
        <p:spPr bwMode="auto">
          <a:xfrm flipV="1">
            <a:off x="4920526" y="5979885"/>
            <a:ext cx="940368" cy="324914"/>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2C8DA0F4-8B18-479B-B1BB-5651BCCC1725}"/>
              </a:ext>
            </a:extLst>
          </p:cNvPr>
          <p:cNvCxnSpPr/>
          <p:nvPr/>
        </p:nvCxnSpPr>
        <p:spPr bwMode="auto">
          <a:xfrm>
            <a:off x="5944315" y="4653440"/>
            <a:ext cx="325856" cy="38398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8" name="TextBox 17">
            <a:extLst>
              <a:ext uri="{FF2B5EF4-FFF2-40B4-BE49-F238E27FC236}">
                <a16:creationId xmlns:a16="http://schemas.microsoft.com/office/drawing/2014/main" id="{7DF00308-F06E-4EB6-98FB-A4B3F5632176}"/>
              </a:ext>
            </a:extLst>
          </p:cNvPr>
          <p:cNvSpPr txBox="1"/>
          <p:nvPr/>
        </p:nvSpPr>
        <p:spPr>
          <a:xfrm>
            <a:off x="2258498" y="894537"/>
            <a:ext cx="612668" cy="369332"/>
          </a:xfrm>
          <a:prstGeom prst="rect">
            <a:avLst/>
          </a:prstGeom>
          <a:solidFill>
            <a:srgbClr val="FFFF00"/>
          </a:solidFill>
        </p:spPr>
        <p:txBody>
          <a:bodyPr wrap="none" rtlCol="0">
            <a:spAutoFit/>
          </a:bodyPr>
          <a:lstStyle/>
          <a:p>
            <a:r>
              <a:rPr lang="en-US" dirty="0"/>
              <a:t>GBA</a:t>
            </a:r>
          </a:p>
        </p:txBody>
      </p:sp>
      <p:sp>
        <p:nvSpPr>
          <p:cNvPr id="20" name="TextBox 19">
            <a:extLst>
              <a:ext uri="{FF2B5EF4-FFF2-40B4-BE49-F238E27FC236}">
                <a16:creationId xmlns:a16="http://schemas.microsoft.com/office/drawing/2014/main" id="{1643DC59-7314-4419-8CF9-2C802EE869AC}"/>
              </a:ext>
            </a:extLst>
          </p:cNvPr>
          <p:cNvSpPr txBox="1"/>
          <p:nvPr/>
        </p:nvSpPr>
        <p:spPr>
          <a:xfrm>
            <a:off x="6727209" y="948550"/>
            <a:ext cx="585417" cy="369332"/>
          </a:xfrm>
          <a:prstGeom prst="rect">
            <a:avLst/>
          </a:prstGeom>
          <a:solidFill>
            <a:srgbClr val="FFFF00"/>
          </a:solidFill>
        </p:spPr>
        <p:txBody>
          <a:bodyPr wrap="none" rtlCol="0">
            <a:spAutoFit/>
          </a:bodyPr>
          <a:lstStyle/>
          <a:p>
            <a:r>
              <a:rPr lang="en-US" dirty="0"/>
              <a:t>PBA</a:t>
            </a:r>
          </a:p>
        </p:txBody>
      </p:sp>
    </p:spTree>
    <p:extLst>
      <p:ext uri="{BB962C8B-B14F-4D97-AF65-F5344CB8AC3E}">
        <p14:creationId xmlns:p14="http://schemas.microsoft.com/office/powerpoint/2010/main" val="4073965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6" grpId="0" animBg="1"/>
      <p:bldP spid="17" grpId="0" animBg="1"/>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6E76-6690-4360-831B-13ACCC633DB3}"/>
              </a:ext>
            </a:extLst>
          </p:cNvPr>
          <p:cNvSpPr>
            <a:spLocks noGrp="1"/>
          </p:cNvSpPr>
          <p:nvPr>
            <p:ph type="title"/>
          </p:nvPr>
        </p:nvSpPr>
        <p:spPr/>
        <p:txBody>
          <a:bodyPr/>
          <a:lstStyle/>
          <a:p>
            <a:r>
              <a:rPr lang="en-US" dirty="0"/>
              <a:t>PBA-GBA divergence (global picture) </a:t>
            </a:r>
          </a:p>
        </p:txBody>
      </p:sp>
      <p:sp>
        <p:nvSpPr>
          <p:cNvPr id="3" name="Content Placeholder 2">
            <a:extLst>
              <a:ext uri="{FF2B5EF4-FFF2-40B4-BE49-F238E27FC236}">
                <a16:creationId xmlns:a16="http://schemas.microsoft.com/office/drawing/2014/main" id="{0A018D03-871C-4B6C-88A1-0EEB897B43F9}"/>
              </a:ext>
            </a:extLst>
          </p:cNvPr>
          <p:cNvSpPr>
            <a:spLocks noGrp="1"/>
          </p:cNvSpPr>
          <p:nvPr>
            <p:ph sz="half" idx="1"/>
          </p:nvPr>
        </p:nvSpPr>
        <p:spPr/>
        <p:txBody>
          <a:bodyPr/>
          <a:lstStyle/>
          <a:p>
            <a:r>
              <a:rPr lang="en-US" sz="2000" dirty="0"/>
              <a:t>PBA-GBA divergence values (sorted from high to low)</a:t>
            </a:r>
            <a:endParaRPr lang="en-US" dirty="0"/>
          </a:p>
        </p:txBody>
      </p:sp>
      <p:sp>
        <p:nvSpPr>
          <p:cNvPr id="4" name="Content Placeholder 3">
            <a:extLst>
              <a:ext uri="{FF2B5EF4-FFF2-40B4-BE49-F238E27FC236}">
                <a16:creationId xmlns:a16="http://schemas.microsoft.com/office/drawing/2014/main" id="{62D95BBC-2584-4DC4-93E3-EC65AE878848}"/>
              </a:ext>
            </a:extLst>
          </p:cNvPr>
          <p:cNvSpPr>
            <a:spLocks noGrp="1"/>
          </p:cNvSpPr>
          <p:nvPr>
            <p:ph sz="half" idx="2"/>
          </p:nvPr>
        </p:nvSpPr>
        <p:spPr/>
        <p:txBody>
          <a:bodyPr/>
          <a:lstStyle/>
          <a:p>
            <a:r>
              <a:rPr lang="en-US" sz="2000" dirty="0"/>
              <a:t>Actual GBA versus Actual PBA path arrival time</a:t>
            </a:r>
            <a:endParaRPr lang="en-US" dirty="0"/>
          </a:p>
        </p:txBody>
      </p:sp>
      <p:pic>
        <p:nvPicPr>
          <p:cNvPr id="8" name="Picture 7">
            <a:extLst>
              <a:ext uri="{FF2B5EF4-FFF2-40B4-BE49-F238E27FC236}">
                <a16:creationId xmlns:a16="http://schemas.microsoft.com/office/drawing/2014/main" id="{7C22757D-D41F-43F8-B83B-B06D0241745E}"/>
              </a:ext>
            </a:extLst>
          </p:cNvPr>
          <p:cNvPicPr>
            <a:picLocks noChangeAspect="1"/>
          </p:cNvPicPr>
          <p:nvPr/>
        </p:nvPicPr>
        <p:blipFill>
          <a:blip r:embed="rId3"/>
          <a:stretch>
            <a:fillRect/>
          </a:stretch>
        </p:blipFill>
        <p:spPr>
          <a:xfrm>
            <a:off x="324405" y="2035424"/>
            <a:ext cx="4035902" cy="3066554"/>
          </a:xfrm>
          <a:prstGeom prst="rect">
            <a:avLst/>
          </a:prstGeom>
        </p:spPr>
      </p:pic>
      <p:pic>
        <p:nvPicPr>
          <p:cNvPr id="9" name="Picture 8">
            <a:extLst>
              <a:ext uri="{FF2B5EF4-FFF2-40B4-BE49-F238E27FC236}">
                <a16:creationId xmlns:a16="http://schemas.microsoft.com/office/drawing/2014/main" id="{1E954C70-8EE6-4221-A699-ED7BF51F4CB2}"/>
              </a:ext>
            </a:extLst>
          </p:cNvPr>
          <p:cNvPicPr>
            <a:picLocks noChangeAspect="1"/>
          </p:cNvPicPr>
          <p:nvPr/>
        </p:nvPicPr>
        <p:blipFill>
          <a:blip r:embed="rId4"/>
          <a:stretch>
            <a:fillRect/>
          </a:stretch>
        </p:blipFill>
        <p:spPr>
          <a:xfrm>
            <a:off x="4665663" y="1883024"/>
            <a:ext cx="4084674" cy="3066554"/>
          </a:xfrm>
          <a:prstGeom prst="rect">
            <a:avLst/>
          </a:prstGeom>
        </p:spPr>
      </p:pic>
      <p:sp>
        <p:nvSpPr>
          <p:cNvPr id="5" name="TextBox 4">
            <a:extLst>
              <a:ext uri="{FF2B5EF4-FFF2-40B4-BE49-F238E27FC236}">
                <a16:creationId xmlns:a16="http://schemas.microsoft.com/office/drawing/2014/main" id="{5A9C3FE3-58B7-4EB5-8BE0-85A10B5BAC4D}"/>
              </a:ext>
            </a:extLst>
          </p:cNvPr>
          <p:cNvSpPr txBox="1"/>
          <p:nvPr/>
        </p:nvSpPr>
        <p:spPr>
          <a:xfrm>
            <a:off x="483080" y="5385232"/>
            <a:ext cx="8965758" cy="400110"/>
          </a:xfrm>
          <a:prstGeom prst="rect">
            <a:avLst/>
          </a:prstGeom>
          <a:noFill/>
        </p:spPr>
        <p:txBody>
          <a:bodyPr wrap="square" rtlCol="0">
            <a:spAutoFit/>
          </a:bodyPr>
          <a:lstStyle/>
          <a:p>
            <a:r>
              <a:rPr lang="en-US" sz="2000" b="1" dirty="0"/>
              <a:t>(</a:t>
            </a:r>
            <a:r>
              <a:rPr lang="en-US" sz="2000" b="1" i="1" dirty="0" err="1"/>
              <a:t>megaboom</a:t>
            </a:r>
            <a:r>
              <a:rPr lang="en-US" sz="2000" b="1" dirty="0"/>
              <a:t>: 350K flops and 990K instances, 1.2ns clock period)</a:t>
            </a:r>
          </a:p>
        </p:txBody>
      </p:sp>
    </p:spTree>
    <p:extLst>
      <p:ext uri="{BB962C8B-B14F-4D97-AF65-F5344CB8AC3E}">
        <p14:creationId xmlns:p14="http://schemas.microsoft.com/office/powerpoint/2010/main" val="1821910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B7C154-2204-4803-94C5-9CDA461558AC}"/>
              </a:ext>
            </a:extLst>
          </p:cNvPr>
          <p:cNvSpPr>
            <a:spLocks noGrp="1"/>
          </p:cNvSpPr>
          <p:nvPr>
            <p:ph type="title"/>
          </p:nvPr>
        </p:nvSpPr>
        <p:spPr/>
        <p:txBody>
          <a:bodyPr/>
          <a:lstStyle/>
          <a:p>
            <a:r>
              <a:rPr lang="en-US" dirty="0"/>
              <a:t>Cost of PBA-GBA Slack Divergence</a:t>
            </a:r>
          </a:p>
        </p:txBody>
      </p:sp>
      <p:graphicFrame>
        <p:nvGraphicFramePr>
          <p:cNvPr id="2" name="Table 1">
            <a:extLst>
              <a:ext uri="{FF2B5EF4-FFF2-40B4-BE49-F238E27FC236}">
                <a16:creationId xmlns:a16="http://schemas.microsoft.com/office/drawing/2014/main" id="{07EA49DF-A539-46F3-95F2-4CB895CB987B}"/>
              </a:ext>
            </a:extLst>
          </p:cNvPr>
          <p:cNvGraphicFramePr>
            <a:graphicFrameLocks noGrp="1"/>
          </p:cNvGraphicFramePr>
          <p:nvPr>
            <p:extLst>
              <p:ext uri="{D42A27DB-BD31-4B8C-83A1-F6EECF244321}">
                <p14:modId xmlns:p14="http://schemas.microsoft.com/office/powerpoint/2010/main" val="3646684050"/>
              </p:ext>
            </p:extLst>
          </p:nvPr>
        </p:nvGraphicFramePr>
        <p:xfrm>
          <a:off x="586681" y="1417896"/>
          <a:ext cx="8002387" cy="4413828"/>
        </p:xfrm>
        <a:graphic>
          <a:graphicData uri="http://schemas.openxmlformats.org/drawingml/2006/table">
            <a:tbl>
              <a:tblPr firstRow="1" bandRow="1">
                <a:tableStyleId>{69CF1AB2-1976-4502-BF36-3FF5EA218861}</a:tableStyleId>
              </a:tblPr>
              <a:tblGrid>
                <a:gridCol w="2018049">
                  <a:extLst>
                    <a:ext uri="{9D8B030D-6E8A-4147-A177-3AD203B41FA5}">
                      <a16:colId xmlns:a16="http://schemas.microsoft.com/office/drawing/2014/main" val="919985669"/>
                    </a:ext>
                  </a:extLst>
                </a:gridCol>
                <a:gridCol w="2018049">
                  <a:extLst>
                    <a:ext uri="{9D8B030D-6E8A-4147-A177-3AD203B41FA5}">
                      <a16:colId xmlns:a16="http://schemas.microsoft.com/office/drawing/2014/main" val="1553337778"/>
                    </a:ext>
                  </a:extLst>
                </a:gridCol>
                <a:gridCol w="3966289">
                  <a:extLst>
                    <a:ext uri="{9D8B030D-6E8A-4147-A177-3AD203B41FA5}">
                      <a16:colId xmlns:a16="http://schemas.microsoft.com/office/drawing/2014/main" val="1647971402"/>
                    </a:ext>
                  </a:extLst>
                </a:gridCol>
              </a:tblGrid>
              <a:tr h="1018194">
                <a:tc>
                  <a:txBody>
                    <a:bodyPr/>
                    <a:lstStyle/>
                    <a:p>
                      <a:pPr algn="ctr"/>
                      <a:r>
                        <a:rPr lang="en-US" dirty="0"/>
                        <a:t>GBA SLACK</a:t>
                      </a:r>
                    </a:p>
                  </a:txBody>
                  <a:tcPr/>
                </a:tc>
                <a:tc>
                  <a:txBody>
                    <a:bodyPr/>
                    <a:lstStyle/>
                    <a:p>
                      <a:pPr algn="ctr"/>
                      <a:r>
                        <a:rPr lang="en-US" dirty="0"/>
                        <a:t>PBA SLACK</a:t>
                      </a:r>
                    </a:p>
                  </a:txBody>
                  <a:tcPr/>
                </a:tc>
                <a:tc>
                  <a:txBody>
                    <a:bodyPr/>
                    <a:lstStyle/>
                    <a:p>
                      <a:pPr algn="ctr"/>
                      <a:r>
                        <a:rPr lang="en-US" dirty="0"/>
                        <a:t>IMPACT</a:t>
                      </a:r>
                    </a:p>
                  </a:txBody>
                  <a:tcPr/>
                </a:tc>
                <a:extLst>
                  <a:ext uri="{0D108BD9-81ED-4DB2-BD59-A6C34878D82A}">
                    <a16:rowId xmlns:a16="http://schemas.microsoft.com/office/drawing/2014/main" val="4266957917"/>
                  </a:ext>
                </a:extLst>
              </a:tr>
              <a:tr h="1018194">
                <a:tc>
                  <a:txBody>
                    <a:bodyPr/>
                    <a:lstStyle/>
                    <a:p>
                      <a:pPr algn="ctr"/>
                      <a:endParaRPr lang="en-US" dirty="0"/>
                    </a:p>
                    <a:p>
                      <a:pPr algn="ctr"/>
                      <a:r>
                        <a:rPr lang="en-US" dirty="0"/>
                        <a:t>POSITIVE (+)</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1" hangingPunct="1">
                        <a:lnSpc>
                          <a:spcPct val="100000"/>
                        </a:lnSpc>
                        <a:spcBef>
                          <a:spcPts val="0"/>
                        </a:spcBef>
                        <a:spcAft>
                          <a:spcPts val="0"/>
                        </a:spcAft>
                        <a:buClrTx/>
                        <a:buSzTx/>
                        <a:buFontTx/>
                        <a:buNone/>
                        <a:tabLst/>
                        <a:defRPr/>
                      </a:pPr>
                      <a:r>
                        <a:rPr lang="en-US" dirty="0"/>
                        <a:t>POSITIVE (+)</a:t>
                      </a:r>
                    </a:p>
                    <a:p>
                      <a:pPr algn="ctr"/>
                      <a:endParaRPr lang="en-US" dirty="0"/>
                    </a:p>
                  </a:txBody>
                  <a:tcPr/>
                </a:tc>
                <a:tc>
                  <a:txBody>
                    <a:bodyPr/>
                    <a:lstStyle/>
                    <a:p>
                      <a:pPr algn="ctr"/>
                      <a:r>
                        <a:rPr lang="en-US" dirty="0"/>
                        <a:t>Reduces the ability to</a:t>
                      </a:r>
                    </a:p>
                    <a:p>
                      <a:pPr algn="ctr"/>
                      <a:r>
                        <a:rPr lang="en-US" dirty="0"/>
                        <a:t>exploit available timing slack during power optimization</a:t>
                      </a:r>
                    </a:p>
                  </a:txBody>
                  <a:tcPr/>
                </a:tc>
                <a:extLst>
                  <a:ext uri="{0D108BD9-81ED-4DB2-BD59-A6C34878D82A}">
                    <a16:rowId xmlns:a16="http://schemas.microsoft.com/office/drawing/2014/main" val="1071099165"/>
                  </a:ext>
                </a:extLst>
              </a:tr>
              <a:tr h="1018194">
                <a:tc>
                  <a:txBody>
                    <a:bodyPr/>
                    <a:lstStyle/>
                    <a:p>
                      <a:pPr algn="ctr"/>
                      <a:endParaRPr lang="en-US" dirty="0"/>
                    </a:p>
                    <a:p>
                      <a:pPr algn="ctr"/>
                      <a:r>
                        <a:rPr lang="en-US" dirty="0"/>
                        <a:t>NEGATIVE (-)</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1" hangingPunct="1">
                        <a:lnSpc>
                          <a:spcPct val="100000"/>
                        </a:lnSpc>
                        <a:spcBef>
                          <a:spcPts val="0"/>
                        </a:spcBef>
                        <a:spcAft>
                          <a:spcPts val="0"/>
                        </a:spcAft>
                        <a:buClrTx/>
                        <a:buSzTx/>
                        <a:buFontTx/>
                        <a:buNone/>
                        <a:tabLst/>
                        <a:defRPr/>
                      </a:pPr>
                      <a:r>
                        <a:rPr lang="en-US" dirty="0"/>
                        <a:t>POSITIVE (+)</a:t>
                      </a:r>
                    </a:p>
                    <a:p>
                      <a:pPr algn="ctr"/>
                      <a:endParaRPr lang="en-US" dirty="0"/>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1" hangingPunct="1">
                        <a:lnSpc>
                          <a:spcPct val="100000"/>
                        </a:lnSpc>
                        <a:spcBef>
                          <a:spcPts val="0"/>
                        </a:spcBef>
                        <a:spcAft>
                          <a:spcPts val="0"/>
                        </a:spcAft>
                        <a:buClrTx/>
                        <a:buSzTx/>
                        <a:buFontTx/>
                        <a:buNone/>
                        <a:tabLst/>
                        <a:defRPr/>
                      </a:pPr>
                      <a:r>
                        <a:rPr lang="en-US" dirty="0"/>
                        <a:t>Fixing of false violations </a:t>
                      </a:r>
                      <a:r>
                        <a:rPr lang="en-US" dirty="0">
                          <a:sym typeface="Wingdings" panose="05000000000000000000" pitchFamily="2" charset="2"/>
                        </a:rPr>
                        <a:t>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dirty="0"/>
                        <a:t>schedule, area and power </a:t>
                      </a:r>
                    </a:p>
                    <a:p>
                      <a:pPr algn="ctr"/>
                      <a:endParaRPr lang="en-US" dirty="0"/>
                    </a:p>
                  </a:txBody>
                  <a:tcPr/>
                </a:tc>
                <a:extLst>
                  <a:ext uri="{0D108BD9-81ED-4DB2-BD59-A6C34878D82A}">
                    <a16:rowId xmlns:a16="http://schemas.microsoft.com/office/drawing/2014/main" val="1347188563"/>
                  </a:ext>
                </a:extLst>
              </a:tr>
              <a:tr h="1018194">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1" hangingPunct="1">
                        <a:lnSpc>
                          <a:spcPct val="100000"/>
                        </a:lnSpc>
                        <a:spcBef>
                          <a:spcPts val="0"/>
                        </a:spcBef>
                        <a:spcAft>
                          <a:spcPts val="0"/>
                        </a:spcAft>
                        <a:buClrTx/>
                        <a:buSzTx/>
                        <a:buFontTx/>
                        <a:buNone/>
                        <a:tabLst/>
                        <a:defRPr/>
                      </a:pPr>
                      <a:r>
                        <a:rPr lang="en-US" dirty="0"/>
                        <a:t>NEGATIVE (-)</a:t>
                      </a:r>
                    </a:p>
                    <a:p>
                      <a:pPr algn="ctr"/>
                      <a:endParaRPr lang="en-US" dirty="0"/>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1" hangingPunct="1">
                        <a:lnSpc>
                          <a:spcPct val="100000"/>
                        </a:lnSpc>
                        <a:spcBef>
                          <a:spcPts val="0"/>
                        </a:spcBef>
                        <a:spcAft>
                          <a:spcPts val="0"/>
                        </a:spcAft>
                        <a:buClrTx/>
                        <a:buSzTx/>
                        <a:buFontTx/>
                        <a:buNone/>
                        <a:tabLst/>
                        <a:defRPr/>
                      </a:pPr>
                      <a:r>
                        <a:rPr lang="en-US" dirty="0"/>
                        <a:t>NEGATIVE (-)</a:t>
                      </a:r>
                    </a:p>
                    <a:p>
                      <a:pPr algn="ctr"/>
                      <a:endParaRPr lang="en-US" dirty="0"/>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1" hangingPunct="1">
                        <a:lnSpc>
                          <a:spcPct val="100000"/>
                        </a:lnSpc>
                        <a:spcBef>
                          <a:spcPts val="0"/>
                        </a:spcBef>
                        <a:spcAft>
                          <a:spcPts val="0"/>
                        </a:spcAft>
                        <a:buClrTx/>
                        <a:buSzTx/>
                        <a:buFontTx/>
                        <a:buNone/>
                        <a:tabLst/>
                        <a:defRPr/>
                      </a:pPr>
                      <a:r>
                        <a:rPr lang="en-US" dirty="0"/>
                        <a:t>Over-ﬁxing of timing violations </a:t>
                      </a:r>
                      <a:r>
                        <a:rPr lang="en-US" dirty="0">
                          <a:sym typeface="Wingdings" panose="05000000000000000000" pitchFamily="2" charset="2"/>
                        </a:rPr>
                        <a:t></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dirty="0"/>
                        <a:t>schedule, power and area.</a:t>
                      </a:r>
                    </a:p>
                    <a:p>
                      <a:pPr algn="ctr"/>
                      <a:endParaRPr lang="en-US" dirty="0"/>
                    </a:p>
                  </a:txBody>
                  <a:tcPr/>
                </a:tc>
                <a:extLst>
                  <a:ext uri="{0D108BD9-81ED-4DB2-BD59-A6C34878D82A}">
                    <a16:rowId xmlns:a16="http://schemas.microsoft.com/office/drawing/2014/main" val="344928925"/>
                  </a:ext>
                </a:extLst>
              </a:tr>
            </a:tbl>
          </a:graphicData>
        </a:graphic>
      </p:graphicFrame>
      <p:sp>
        <p:nvSpPr>
          <p:cNvPr id="6" name="Rectangle 5">
            <a:extLst>
              <a:ext uri="{FF2B5EF4-FFF2-40B4-BE49-F238E27FC236}">
                <a16:creationId xmlns:a16="http://schemas.microsoft.com/office/drawing/2014/main" id="{FECC93D5-AD17-495A-BC87-23A424424D63}"/>
              </a:ext>
            </a:extLst>
          </p:cNvPr>
          <p:cNvSpPr/>
          <p:nvPr/>
        </p:nvSpPr>
        <p:spPr bwMode="auto">
          <a:xfrm>
            <a:off x="161925" y="3521676"/>
            <a:ext cx="8851900" cy="1050324"/>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 name="Rectangle 6">
            <a:extLst>
              <a:ext uri="{FF2B5EF4-FFF2-40B4-BE49-F238E27FC236}">
                <a16:creationId xmlns:a16="http://schemas.microsoft.com/office/drawing/2014/main" id="{9E746A5C-3052-40F8-9F53-31E3AEE6E26F}"/>
              </a:ext>
            </a:extLst>
          </p:cNvPr>
          <p:cNvSpPr/>
          <p:nvPr/>
        </p:nvSpPr>
        <p:spPr bwMode="auto">
          <a:xfrm>
            <a:off x="161924" y="2434281"/>
            <a:ext cx="8851900" cy="1000897"/>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8" name="Rectangle 7">
            <a:extLst>
              <a:ext uri="{FF2B5EF4-FFF2-40B4-BE49-F238E27FC236}">
                <a16:creationId xmlns:a16="http://schemas.microsoft.com/office/drawing/2014/main" id="{5AB723A8-AA51-459E-9AFA-9E51F709CCB3}"/>
              </a:ext>
            </a:extLst>
          </p:cNvPr>
          <p:cNvSpPr/>
          <p:nvPr/>
        </p:nvSpPr>
        <p:spPr bwMode="auto">
          <a:xfrm>
            <a:off x="161924" y="4660301"/>
            <a:ext cx="8851900" cy="1000897"/>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346860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513884-0F44-4B05-98A4-1D8A60F186B6}"/>
              </a:ext>
            </a:extLst>
          </p:cNvPr>
          <p:cNvSpPr>
            <a:spLocks noGrp="1"/>
          </p:cNvSpPr>
          <p:nvPr>
            <p:ph idx="1"/>
          </p:nvPr>
        </p:nvSpPr>
        <p:spPr/>
        <p:txBody>
          <a:bodyPr/>
          <a:lstStyle/>
          <a:p>
            <a:r>
              <a:rPr lang="en-US" dirty="0"/>
              <a:t>Learning-based methods to predict STA outcomes</a:t>
            </a:r>
          </a:p>
          <a:p>
            <a:pPr lvl="1"/>
            <a:r>
              <a:rPr lang="en-US" dirty="0"/>
              <a:t>Han et al. DATE14: miscorrelation between STA tools</a:t>
            </a:r>
          </a:p>
          <a:p>
            <a:pPr lvl="1"/>
            <a:r>
              <a:rPr lang="en-US" dirty="0" err="1"/>
              <a:t>Kahng</a:t>
            </a:r>
            <a:r>
              <a:rPr lang="en-US" dirty="0"/>
              <a:t> SLIP15: prediction of SI from non-SI</a:t>
            </a:r>
          </a:p>
          <a:p>
            <a:pPr lvl="1"/>
            <a:r>
              <a:rPr lang="en-US" dirty="0" err="1"/>
              <a:t>Onaissi</a:t>
            </a:r>
            <a:r>
              <a:rPr lang="en-US" dirty="0"/>
              <a:t> DAC11: determine dominant corner set </a:t>
            </a:r>
          </a:p>
          <a:p>
            <a:pPr lvl="1"/>
            <a:r>
              <a:rPr lang="en-US" dirty="0" err="1"/>
              <a:t>Bian</a:t>
            </a:r>
            <a:r>
              <a:rPr lang="en-US" dirty="0"/>
              <a:t> DAC17: STA in presence of on-chip variations</a:t>
            </a:r>
          </a:p>
          <a:p>
            <a:pPr lvl="1"/>
            <a:endParaRPr lang="en-US" dirty="0"/>
          </a:p>
          <a:p>
            <a:r>
              <a:rPr lang="en-US" dirty="0"/>
              <a:t>Runtime improvement for timing analysis</a:t>
            </a:r>
          </a:p>
          <a:p>
            <a:pPr lvl="1"/>
            <a:r>
              <a:rPr lang="en-US" dirty="0"/>
              <a:t>TAU Workshop: STA accuracy and runtime </a:t>
            </a:r>
          </a:p>
          <a:p>
            <a:pPr lvl="1"/>
            <a:r>
              <a:rPr lang="en-US" dirty="0"/>
              <a:t>Huang SLIP15: speedup timing analysis using MapReduce</a:t>
            </a:r>
          </a:p>
          <a:p>
            <a:pPr lvl="1"/>
            <a:r>
              <a:rPr lang="en-US" dirty="0"/>
              <a:t>Silva: identify single corner that has worst delay</a:t>
            </a:r>
          </a:p>
          <a:p>
            <a:pPr lvl="1"/>
            <a:endParaRPr lang="en-US" dirty="0"/>
          </a:p>
          <a:p>
            <a:r>
              <a:rPr lang="en-US" dirty="0"/>
              <a:t>Our work: Predict PBA outcomes from GBA results ! </a:t>
            </a:r>
          </a:p>
          <a:p>
            <a:endParaRPr lang="en-US" dirty="0"/>
          </a:p>
        </p:txBody>
      </p:sp>
      <p:sp>
        <p:nvSpPr>
          <p:cNvPr id="3" name="Title 2">
            <a:extLst>
              <a:ext uri="{FF2B5EF4-FFF2-40B4-BE49-F238E27FC236}">
                <a16:creationId xmlns:a16="http://schemas.microsoft.com/office/drawing/2014/main" id="{93F2889A-E0E1-4904-B249-18B6FE2175D5}"/>
              </a:ext>
            </a:extLst>
          </p:cNvPr>
          <p:cNvSpPr>
            <a:spLocks noGrp="1"/>
          </p:cNvSpPr>
          <p:nvPr>
            <p:ph type="title"/>
          </p:nvPr>
        </p:nvSpPr>
        <p:spPr/>
        <p:txBody>
          <a:bodyPr/>
          <a:lstStyle/>
          <a:p>
            <a:r>
              <a:rPr lang="en-US" dirty="0"/>
              <a:t>Previous Work</a:t>
            </a:r>
          </a:p>
        </p:txBody>
      </p:sp>
    </p:spTree>
    <p:extLst>
      <p:ext uri="{BB962C8B-B14F-4D97-AF65-F5344CB8AC3E}">
        <p14:creationId xmlns:p14="http://schemas.microsoft.com/office/powerpoint/2010/main" val="1775581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238DB9-7AB9-458D-96F4-C1F8D6C7234C}"/>
              </a:ext>
            </a:extLst>
          </p:cNvPr>
          <p:cNvSpPr>
            <a:spLocks noGrp="1"/>
          </p:cNvSpPr>
          <p:nvPr>
            <p:ph idx="1"/>
          </p:nvPr>
        </p:nvSpPr>
        <p:spPr/>
        <p:txBody>
          <a:bodyPr/>
          <a:lstStyle/>
          <a:p>
            <a:r>
              <a:rPr lang="en-US" sz="2400" dirty="0"/>
              <a:t>Identify </a:t>
            </a:r>
            <a:r>
              <a:rPr lang="en-US" sz="2400" dirty="0">
                <a:solidFill>
                  <a:srgbClr val="FF0000"/>
                </a:solidFill>
              </a:rPr>
              <a:t>electrical and structural features </a:t>
            </a:r>
            <a:r>
              <a:rPr lang="en-US" sz="2400" dirty="0"/>
              <a:t>of the circuit that affect PBA-GBA slack divergence </a:t>
            </a:r>
          </a:p>
          <a:p>
            <a:pPr marL="0" indent="0">
              <a:buNone/>
            </a:pPr>
            <a:endParaRPr lang="en-US" sz="2400" dirty="0"/>
          </a:p>
          <a:p>
            <a:r>
              <a:rPr lang="en-US" sz="2400" dirty="0"/>
              <a:t>Develop </a:t>
            </a:r>
            <a:r>
              <a:rPr lang="en-US" sz="2400" dirty="0">
                <a:solidFill>
                  <a:srgbClr val="FF0000"/>
                </a:solidFill>
              </a:rPr>
              <a:t>bigram-based predictive model </a:t>
            </a:r>
            <a:r>
              <a:rPr lang="en-US" sz="2400" dirty="0"/>
              <a:t>that can capture PBA-GBA slack divergence</a:t>
            </a:r>
          </a:p>
          <a:p>
            <a:pPr marL="0" indent="0">
              <a:buNone/>
            </a:pPr>
            <a:endParaRPr lang="en-US" sz="2400" dirty="0"/>
          </a:p>
          <a:p>
            <a:r>
              <a:rPr lang="en-US" sz="2400" dirty="0"/>
              <a:t>Generate </a:t>
            </a:r>
            <a:r>
              <a:rPr lang="en-US" sz="2400" dirty="0">
                <a:solidFill>
                  <a:srgbClr val="FF0000"/>
                </a:solidFill>
              </a:rPr>
              <a:t>artiﬁcially generated timing paths </a:t>
            </a:r>
            <a:r>
              <a:rPr lang="en-US" sz="2400" dirty="0"/>
              <a:t>that can train our predictive model</a:t>
            </a:r>
          </a:p>
          <a:p>
            <a:pPr marL="0" indent="0">
              <a:buNone/>
            </a:pPr>
            <a:endParaRPr lang="en-US" sz="2400" dirty="0"/>
          </a:p>
          <a:p>
            <a:r>
              <a:rPr lang="en-US" sz="2400" dirty="0"/>
              <a:t>Demonstrate </a:t>
            </a:r>
            <a:r>
              <a:rPr lang="en-US" sz="2400" dirty="0">
                <a:solidFill>
                  <a:srgbClr val="FF0000"/>
                </a:solidFill>
              </a:rPr>
              <a:t>accuracy and robustness</a:t>
            </a:r>
            <a:r>
              <a:rPr lang="en-US" sz="2400" dirty="0"/>
              <a:t> of our models on a variety of testcases and use cases</a:t>
            </a:r>
          </a:p>
          <a:p>
            <a:endParaRPr lang="en-US" sz="1800" dirty="0"/>
          </a:p>
        </p:txBody>
      </p:sp>
      <p:sp>
        <p:nvSpPr>
          <p:cNvPr id="3" name="Title 2">
            <a:extLst>
              <a:ext uri="{FF2B5EF4-FFF2-40B4-BE49-F238E27FC236}">
                <a16:creationId xmlns:a16="http://schemas.microsoft.com/office/drawing/2014/main" id="{1D2D779F-59D2-4EE3-824A-95EEA9BB912A}"/>
              </a:ext>
            </a:extLst>
          </p:cNvPr>
          <p:cNvSpPr>
            <a:spLocks noGrp="1"/>
          </p:cNvSpPr>
          <p:nvPr>
            <p:ph type="title"/>
          </p:nvPr>
        </p:nvSpPr>
        <p:spPr/>
        <p:txBody>
          <a:bodyPr/>
          <a:lstStyle/>
          <a:p>
            <a:r>
              <a:rPr lang="en-US" dirty="0"/>
              <a:t>Our Contributions</a:t>
            </a:r>
          </a:p>
        </p:txBody>
      </p:sp>
    </p:spTree>
    <p:extLst>
      <p:ext uri="{BB962C8B-B14F-4D97-AF65-F5344CB8AC3E}">
        <p14:creationId xmlns:p14="http://schemas.microsoft.com/office/powerpoint/2010/main" val="4040819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12236</TotalTime>
  <Words>3215</Words>
  <Application>Microsoft Office PowerPoint</Application>
  <PresentationFormat>On-screen Show (4:3)</PresentationFormat>
  <Paragraphs>491</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굴림</vt:lpstr>
      <vt:lpstr>Arial</vt:lpstr>
      <vt:lpstr>Arial Narrow</vt:lpstr>
      <vt:lpstr>Calibri</vt:lpstr>
      <vt:lpstr>Cambria Math</vt:lpstr>
      <vt:lpstr>Courier New</vt:lpstr>
      <vt:lpstr>Monotype Sorts</vt:lpstr>
      <vt:lpstr>Tahoma</vt:lpstr>
      <vt:lpstr>Wingdings</vt:lpstr>
      <vt:lpstr>1_ABKGROUP</vt:lpstr>
      <vt:lpstr>Using Machine Learning to Predict Path-Based Slack from Graph-Based Timing Analysis</vt:lpstr>
      <vt:lpstr>Outline</vt:lpstr>
      <vt:lpstr>Static Timing Analysis</vt:lpstr>
      <vt:lpstr>Timing Analysis in GBA &amp; PBA Modes</vt:lpstr>
      <vt:lpstr>PBA-GBA  (Accuracy vs. Runtime) </vt:lpstr>
      <vt:lpstr>PBA-GBA divergence (global picture) </vt:lpstr>
      <vt:lpstr>Cost of PBA-GBA Slack Divergence</vt:lpstr>
      <vt:lpstr>Previous Work</vt:lpstr>
      <vt:lpstr>Our Contributions</vt:lpstr>
      <vt:lpstr>Framework:  Bigram-Based Modeling</vt:lpstr>
      <vt:lpstr>Outline</vt:lpstr>
      <vt:lpstr>Modeling Features</vt:lpstr>
      <vt:lpstr>Feature Importance</vt:lpstr>
      <vt:lpstr>Outline</vt:lpstr>
      <vt:lpstr>Modeling Flow</vt:lpstr>
      <vt:lpstr>Model Definition </vt:lpstr>
      <vt:lpstr>Reporting Metrics^</vt:lpstr>
      <vt:lpstr>Outline</vt:lpstr>
      <vt:lpstr>Design of Experiments</vt:lpstr>
      <vt:lpstr>Model Setup</vt:lpstr>
      <vt:lpstr>Experiment 1: Accuracy</vt:lpstr>
      <vt:lpstr>Experiment 1: Accuracy</vt:lpstr>
      <vt:lpstr>Experiment 2: Robustness</vt:lpstr>
      <vt:lpstr>Experiment 2: Robustness</vt:lpstr>
      <vt:lpstr>Result 3: Robustness</vt:lpstr>
      <vt:lpstr>Result 3: Robustness</vt:lpstr>
      <vt:lpstr>Outline</vt:lpstr>
      <vt:lpstr>Conclusions</vt:lpstr>
      <vt:lpstr>Future Work</vt:lpstr>
      <vt:lpstr>Acknowledgments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NDE/Y Place</dc:title>
  <dc:creator>bangqixu</dc:creator>
  <cp:lastModifiedBy>uday mallappa</cp:lastModifiedBy>
  <cp:revision>568</cp:revision>
  <cp:lastPrinted>2017-10-17T07:59:52Z</cp:lastPrinted>
  <dcterms:created xsi:type="dcterms:W3CDTF">2017-08-25T20:14:06Z</dcterms:created>
  <dcterms:modified xsi:type="dcterms:W3CDTF">2018-10-10T05:39:30Z</dcterms:modified>
</cp:coreProperties>
</file>