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61" r:id="rId2"/>
    <p:sldId id="706" r:id="rId3"/>
    <p:sldId id="701" r:id="rId4"/>
    <p:sldId id="681" r:id="rId5"/>
    <p:sldId id="682" r:id="rId6"/>
    <p:sldId id="683" r:id="rId7"/>
    <p:sldId id="708" r:id="rId8"/>
    <p:sldId id="707" r:id="rId9"/>
    <p:sldId id="690" r:id="rId10"/>
    <p:sldId id="711" r:id="rId11"/>
    <p:sldId id="691" r:id="rId12"/>
    <p:sldId id="692" r:id="rId13"/>
    <p:sldId id="698" r:id="rId14"/>
    <p:sldId id="685" r:id="rId15"/>
    <p:sldId id="686" r:id="rId16"/>
    <p:sldId id="687" r:id="rId17"/>
    <p:sldId id="688" r:id="rId18"/>
    <p:sldId id="705" r:id="rId19"/>
    <p:sldId id="709" r:id="rId20"/>
    <p:sldId id="712" r:id="rId21"/>
    <p:sldId id="695" r:id="rId22"/>
    <p:sldId id="713" r:id="rId23"/>
    <p:sldId id="679" r:id="rId24"/>
    <p:sldId id="710" r:id="rId25"/>
    <p:sldId id="715" r:id="rId26"/>
    <p:sldId id="71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24" autoAdjust="0"/>
    <p:restoredTop sz="35554" autoAdjust="0"/>
  </p:normalViewPr>
  <p:slideViewPr>
    <p:cSldViewPr snapToGrid="0">
      <p:cViewPr varScale="1">
        <p:scale>
          <a:sx n="37" d="100"/>
          <a:sy n="37" d="100"/>
        </p:scale>
        <p:origin x="3270" y="30"/>
      </p:cViewPr>
      <p:guideLst>
        <p:guide orient="horz" pos="2160"/>
        <p:guide pos="2880"/>
      </p:guideLst>
    </p:cSldViewPr>
  </p:slideViewPr>
  <p:notesTextViewPr>
    <p:cViewPr>
      <p:scale>
        <a:sx n="1" d="1"/>
        <a:sy n="1" d="1"/>
      </p:scale>
      <p:origin x="0" y="0"/>
    </p:cViewPr>
  </p:notesTextViewPr>
  <p:sorterViewPr>
    <p:cViewPr varScale="1">
      <p:scale>
        <a:sx n="1" d="1"/>
        <a:sy n="1" d="1"/>
      </p:scale>
      <p:origin x="0" y="-6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8212F5-99C7-46BD-B995-41DE7D4CF4B6}" type="datetimeFigureOut">
              <a:rPr lang="en-US" smtClean="0"/>
              <a:t>7/4/2018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199E6-7344-4F80-A393-1CC699188305}" type="slidenum">
              <a:rPr lang="en-US" smtClean="0"/>
              <a:t>‹#›</a:t>
            </a:fld>
            <a:endParaRPr lang="en-US"/>
          </a:p>
        </p:txBody>
      </p:sp>
    </p:spTree>
    <p:extLst>
      <p:ext uri="{BB962C8B-B14F-4D97-AF65-F5344CB8AC3E}">
        <p14:creationId xmlns:p14="http://schemas.microsoft.com/office/powerpoint/2010/main" val="2876444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3706-0482-458B-B0AB-6152E230582C}" type="datetimeFigureOut">
              <a:rPr lang="en-US" smtClean="0"/>
              <a:t>7/4/2018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B3332-ADA4-4F2F-96D9-040A8ED782B9}" type="slidenum">
              <a:rPr lang="en-US" smtClean="0"/>
              <a:t>‹#›</a:t>
            </a:fld>
            <a:endParaRPr lang="en-US" dirty="0"/>
          </a:p>
        </p:txBody>
      </p:sp>
    </p:spTree>
    <p:extLst>
      <p:ext uri="{BB962C8B-B14F-4D97-AF65-F5344CB8AC3E}">
        <p14:creationId xmlns:p14="http://schemas.microsoft.com/office/powerpoint/2010/main" val="86761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Thank you for the kind introduction.  Why do we care about “No Humans”, and Time, and Effort?   Because these are central to how we will solve today’s crises of IC DESIGN.</a:t>
            </a:r>
            <a:endParaRPr lang="en-US" sz="1600" baseline="0" dirty="0"/>
          </a:p>
          <a:p>
            <a:r>
              <a:rPr lang="en-US" sz="1600" baseline="0" dirty="0"/>
              <a:t> </a:t>
            </a:r>
            <a:endParaRPr lang="en-US" sz="1600" dirty="0"/>
          </a:p>
        </p:txBody>
      </p:sp>
      <p:sp>
        <p:nvSpPr>
          <p:cNvPr id="4" name="Slide Number Placeholder 3"/>
          <p:cNvSpPr>
            <a:spLocks noGrp="1"/>
          </p:cNvSpPr>
          <p:nvPr>
            <p:ph type="sldNum" sz="quarter" idx="10"/>
          </p:nvPr>
        </p:nvSpPr>
        <p:spPr/>
        <p:txBody>
          <a:bodyPr/>
          <a:lstStyle/>
          <a:p>
            <a:fld id="{584B3332-ADA4-4F2F-96D9-040A8ED782B9}" type="slidenum">
              <a:rPr lang="en-US" smtClean="0"/>
              <a:t>1</a:t>
            </a:fld>
            <a:endParaRPr lang="en-US" dirty="0"/>
          </a:p>
        </p:txBody>
      </p:sp>
    </p:spTree>
    <p:extLst>
      <p:ext uri="{BB962C8B-B14F-4D97-AF65-F5344CB8AC3E}">
        <p14:creationId xmlns:p14="http://schemas.microsoft.com/office/powerpoint/2010/main" val="218712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BC34DBF-20FF-4E59-A4A4-E02B9FD38BFC}"/>
              </a:ext>
            </a:extLst>
          </p:cNvPr>
          <p:cNvSpPr>
            <a:spLocks noGrp="1" noRot="1" noChangeAspect="1" noChangeArrowheads="1" noTextEdit="1"/>
          </p:cNvSpPr>
          <p:nvPr>
            <p:ph type="sldImg"/>
          </p:nvPr>
        </p:nvSpPr>
        <p:spPr/>
      </p:sp>
      <p:sp>
        <p:nvSpPr>
          <p:cNvPr id="151555" name="Notes Placeholder 2">
            <a:extLst>
              <a:ext uri="{FF2B5EF4-FFF2-40B4-BE49-F238E27FC236}">
                <a16:creationId xmlns:a16="http://schemas.microsoft.com/office/drawing/2014/main" id="{A88408DD-6A8D-4B31-B4AB-BA1EE8C410E6}"/>
              </a:ext>
            </a:extLst>
          </p:cNvPr>
          <p:cNvSpPr>
            <a:spLocks noGrp="1" noChangeArrowheads="1"/>
          </p:cNvSpPr>
          <p:nvPr>
            <p:ph type="body" idx="1"/>
          </p:nvPr>
        </p:nvSpPr>
        <p:spPr>
          <a:noFill/>
        </p:spPr>
        <p:txBody>
          <a:bodyPr/>
          <a:lstStyle/>
          <a:p>
            <a:endParaRPr lang="en-US" altLang="en-US" b="1" dirty="0">
              <a:latin typeface="Calibri" panose="020F0502020204030204" pitchFamily="34" charset="0"/>
            </a:endParaRPr>
          </a:p>
          <a:p>
            <a:r>
              <a:rPr lang="en-US" altLang="en-US" b="1" dirty="0">
                <a:latin typeface="Calibri" panose="020F0502020204030204" pitchFamily="34" charset="0"/>
              </a:rPr>
              <a:t>Here’s a Reinforcement Learning example framed as a multi-armed bandit. The Multi Armed Bandit Problem</a:t>
            </a:r>
            <a:r>
              <a:rPr lang="en-US" altLang="en-US" dirty="0">
                <a:latin typeface="Calibri" panose="020F0502020204030204" pitchFamily="34" charset="0"/>
              </a:rPr>
              <a:t> is: Given a slot machine with N arms, maximize total reward obtained using T pulls (iterations).  This requires trading off “</a:t>
            </a:r>
            <a:r>
              <a:rPr lang="en-US" altLang="en-US" b="1" dirty="0">
                <a:latin typeface="Calibri" panose="020F0502020204030204" pitchFamily="34" charset="0"/>
              </a:rPr>
              <a:t>Exploration</a:t>
            </a:r>
            <a:r>
              <a:rPr lang="en-US" altLang="en-US" dirty="0">
                <a:latin typeface="Calibri" panose="020F0502020204030204" pitchFamily="34" charset="0"/>
              </a:rPr>
              <a:t>” (learning the distribution of payout from a given arm), and “</a:t>
            </a:r>
            <a:r>
              <a:rPr lang="en-US" altLang="en-US" b="1" dirty="0">
                <a:latin typeface="Calibri" panose="020F0502020204030204" pitchFamily="34" charset="0"/>
              </a:rPr>
              <a:t>Exploitation</a:t>
            </a:r>
            <a:r>
              <a:rPr lang="en-US" altLang="en-US" dirty="0">
                <a:latin typeface="Calibri" panose="020F0502020204030204" pitchFamily="34" charset="0"/>
              </a:rPr>
              <a:t>” (sampling from a given arm’s distribution).</a:t>
            </a:r>
          </a:p>
          <a:p>
            <a:endParaRPr lang="en-US" altLang="en-US" dirty="0">
              <a:latin typeface="Calibri" panose="020F0502020204030204" pitchFamily="34" charset="0"/>
            </a:endParaRPr>
          </a:p>
          <a:p>
            <a:r>
              <a:rPr lang="en-US" altLang="en-US" dirty="0">
                <a:latin typeface="Calibri" panose="020F0502020204030204" pitchFamily="34" charset="0"/>
              </a:rPr>
              <a:t>In </a:t>
            </a:r>
            <a:r>
              <a:rPr lang="en-US" altLang="en-US" b="1" dirty="0">
                <a:latin typeface="Calibri" panose="020F0502020204030204" pitchFamily="34" charset="0"/>
              </a:rPr>
              <a:t>Resource-Limited IC Design with license and schedule constraints, </a:t>
            </a:r>
            <a:r>
              <a:rPr lang="en-US" altLang="en-US" dirty="0">
                <a:latin typeface="Calibri" panose="020F0502020204030204" pitchFamily="34" charset="0"/>
              </a:rPr>
              <a:t>each “arm” is a design target and flow configuration. Each “pull” is a run of the tool flow with that target.</a:t>
            </a:r>
          </a:p>
          <a:p>
            <a:endParaRPr lang="en-US" altLang="en-US" dirty="0">
              <a:latin typeface="Calibri" panose="020F0502020204030204" pitchFamily="34" charset="0"/>
            </a:endParaRPr>
          </a:p>
          <a:p>
            <a:pPr algn="l" eaLnBrk="1" hangingPunct="1">
              <a:lnSpc>
                <a:spcPct val="100000"/>
              </a:lnSpc>
              <a:spcBef>
                <a:spcPct val="0"/>
              </a:spcBef>
            </a:pPr>
            <a:r>
              <a:rPr lang="en-US" altLang="en-US" dirty="0">
                <a:latin typeface="Calibri" panose="020F0502020204030204" pitchFamily="34" charset="0"/>
              </a:rPr>
              <a:t>My lab’s automated scripts are on the web.  We throw a small block into the hopper and a best implementation meeting constraints is found without human intervention. The system executes runs in parallel up to the license budget, and can only make M sets of runs within the overall schedule.</a:t>
            </a:r>
          </a:p>
          <a:p>
            <a:pPr algn="l" eaLnBrk="1" hangingPunct="1">
              <a:lnSpc>
                <a:spcPct val="100000"/>
              </a:lnSpc>
              <a:spcBef>
                <a:spcPct val="0"/>
              </a:spcBef>
            </a:pPr>
            <a:r>
              <a:rPr lang="en-US" altLang="en-US" dirty="0">
                <a:latin typeface="Calibri" panose="020F0502020204030204" pitchFamily="34" charset="0"/>
              </a:rPr>
              <a:t>You can see that the algorithm samples from a narrower band of target frequencies as it progresses. [9:30] </a:t>
            </a:r>
          </a:p>
          <a:p>
            <a:endParaRPr lang="en-US" altLang="en-US" dirty="0">
              <a:latin typeface="Calibri" panose="020F0502020204030204" pitchFamily="34" charset="0"/>
            </a:endParaRPr>
          </a:p>
          <a:p>
            <a:pPr algn="l" eaLnBrk="1" hangingPunct="1">
              <a:lnSpc>
                <a:spcPct val="100000"/>
              </a:lnSpc>
              <a:spcBef>
                <a:spcPct val="0"/>
              </a:spcBef>
            </a:pPr>
            <a:r>
              <a:rPr lang="en-US" altLang="en-US" dirty="0">
                <a:latin typeface="Calibri" panose="020F0502020204030204" pitchFamily="34" charset="0"/>
              </a:rPr>
              <a:t>The Multi-Armed Bandit algorithm samples from frequencies greater than the </a:t>
            </a:r>
            <a:r>
              <a:rPr lang="en-US" altLang="en-US" dirty="0" err="1">
                <a:latin typeface="Calibri" panose="020F0502020204030204" pitchFamily="34" charset="0"/>
              </a:rPr>
              <a:t>fmax</a:t>
            </a:r>
            <a:r>
              <a:rPr lang="en-US" altLang="en-US" dirty="0">
                <a:latin typeface="Calibri" panose="020F0502020204030204" pitchFamily="34" charset="0"/>
              </a:rPr>
              <a:t> previously obtained, in proportion to the probability that it returns the highest “reward”. We see that the algorithm samples from a narrower band of target frequencies as it progresses.   </a:t>
            </a:r>
          </a:p>
          <a:p>
            <a:pPr algn="l" eaLnBrk="1" hangingPunct="1">
              <a:lnSpc>
                <a:spcPct val="100000"/>
              </a:lnSpc>
              <a:spcBef>
                <a:spcPct val="0"/>
              </a:spcBef>
            </a:pPr>
            <a:r>
              <a:rPr lang="en-US" altLang="en-US" dirty="0">
                <a:latin typeface="Calibri" panose="020F0502020204030204" pitchFamily="34" charset="0"/>
              </a:rPr>
              <a:t> </a:t>
            </a:r>
          </a:p>
        </p:txBody>
      </p:sp>
      <p:sp>
        <p:nvSpPr>
          <p:cNvPr id="151556" name="Slide Number Placeholder 3">
            <a:extLst>
              <a:ext uri="{FF2B5EF4-FFF2-40B4-BE49-F238E27FC236}">
                <a16:creationId xmlns:a16="http://schemas.microsoft.com/office/drawing/2014/main" id="{8B1647FF-E8D0-4C27-8DF5-F9E494C3CE3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E3F2B013-2185-4C6C-88C0-33C89223FA9E}" type="slidenum">
              <a:rPr lang="en-US" altLang="en-US" sz="1800"/>
              <a:pPr algn="l">
                <a:lnSpc>
                  <a:spcPct val="100000"/>
                </a:lnSpc>
                <a:spcBef>
                  <a:spcPct val="0"/>
                </a:spcBef>
              </a:pPr>
              <a:t>10</a:t>
            </a:fld>
            <a:endParaRPr lang="en-US" altLang="en-US" sz="1800"/>
          </a:p>
        </p:txBody>
      </p:sp>
    </p:spTree>
    <p:extLst>
      <p:ext uri="{BB962C8B-B14F-4D97-AF65-F5344CB8AC3E}">
        <p14:creationId xmlns:p14="http://schemas.microsoft.com/office/powerpoint/2010/main" val="248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6979789-6122-4D01-9F66-B0CD204A65CB}"/>
              </a:ext>
            </a:extLst>
          </p:cNvPr>
          <p:cNvSpPr>
            <a:spLocks noGrp="1" noRot="1" noChangeAspect="1" noChangeArrowheads="1" noTextEdit="1"/>
          </p:cNvSpPr>
          <p:nvPr>
            <p:ph type="sldImg"/>
          </p:nvPr>
        </p:nvSpPr>
        <p:spPr/>
      </p:sp>
      <p:sp>
        <p:nvSpPr>
          <p:cNvPr id="153603" name="Notes Placeholder 2">
            <a:extLst>
              <a:ext uri="{FF2B5EF4-FFF2-40B4-BE49-F238E27FC236}">
                <a16:creationId xmlns:a16="http://schemas.microsoft.com/office/drawing/2014/main" id="{D72CA371-8E71-4D60-A6F0-B2001C5AFE94}"/>
              </a:ext>
            </a:extLst>
          </p:cNvPr>
          <p:cNvSpPr>
            <a:spLocks noGrp="1" noChangeArrowheads="1"/>
          </p:cNvSpPr>
          <p:nvPr>
            <p:ph type="body" idx="1"/>
          </p:nvPr>
        </p:nvSpPr>
        <p:spPr>
          <a:noFill/>
        </p:spPr>
        <p:txBody>
          <a:bodyPr/>
          <a:lstStyle/>
          <a:p>
            <a:r>
              <a:rPr lang="en-US" altLang="en-US" dirty="0">
                <a:latin typeface="Arial" panose="020B0604020202020204" pitchFamily="34" charset="0"/>
              </a:rPr>
              <a:t>Once we have robots, STAGE TWO is how to optimally orchestrate N robot engineers – or, more generally, a design </a:t>
            </a:r>
            <a:r>
              <a:rPr lang="en-US" altLang="en-US" b="1" dirty="0">
                <a:latin typeface="Arial" panose="020B0604020202020204" pitchFamily="34" charset="0"/>
              </a:rPr>
              <a:t>RESOURCE LIMIT</a:t>
            </a:r>
            <a:r>
              <a:rPr lang="en-US" altLang="en-US" dirty="0">
                <a:latin typeface="Arial" panose="020B0604020202020204" pitchFamily="34" charset="0"/>
              </a:rPr>
              <a:t> of licenses, servers, and </a:t>
            </a:r>
            <a:r>
              <a:rPr lang="en-US" altLang="en-US" b="1" dirty="0">
                <a:latin typeface="Arial" panose="020B0604020202020204" pitchFamily="34" charset="0"/>
              </a:rPr>
              <a:t>TIME.</a:t>
            </a:r>
            <a:r>
              <a:rPr lang="en-US" altLang="en-US" dirty="0">
                <a:latin typeface="Arial" panose="020B0604020202020204" pitchFamily="34" charset="0"/>
              </a:rPr>
              <a:t>  This has to be part of future design enablement.  We’ve applied various strategies for this kind of parallel search.</a:t>
            </a:r>
            <a:endParaRPr lang="en-US" altLang="en-US" b="1" dirty="0">
              <a:latin typeface="Arial" panose="020B0604020202020204" pitchFamily="34" charset="0"/>
            </a:endParaRP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CLICK </a:t>
            </a:r>
            <a:r>
              <a:rPr lang="en-US" altLang="en-US" dirty="0">
                <a:latin typeface="Arial" panose="020B0604020202020204" pitchFamily="34" charset="0"/>
              </a:rPr>
              <a:t>Go With The Winners launches multiple optimization threads. Then for each optimization stage, it periodically identify the most promising thread. It then clone the promising thread and terminate others and continues.</a:t>
            </a:r>
          </a:p>
          <a:p>
            <a:r>
              <a:rPr lang="en-US" altLang="en-US" b="1" dirty="0">
                <a:latin typeface="Arial" panose="020B0604020202020204" pitchFamily="34" charset="0"/>
              </a:rPr>
              <a:t>CLICK </a:t>
            </a:r>
            <a:r>
              <a:rPr lang="en-US" altLang="en-US" dirty="0">
                <a:latin typeface="Arial" panose="020B0604020202020204" pitchFamily="34" charset="0"/>
              </a:rPr>
              <a:t>Adaptive </a:t>
            </a:r>
            <a:r>
              <a:rPr lang="en-US" altLang="en-US" dirty="0" err="1">
                <a:latin typeface="Arial" panose="020B0604020202020204" pitchFamily="34" charset="0"/>
              </a:rPr>
              <a:t>Multistart</a:t>
            </a:r>
            <a:r>
              <a:rPr lang="en-US" altLang="en-US" dirty="0">
                <a:latin typeface="Arial" panose="020B0604020202020204" pitchFamily="34" charset="0"/>
              </a:rPr>
              <a:t> exploits an </a:t>
            </a:r>
            <a:r>
              <a:rPr lang="en-US" altLang="en-US" b="1" dirty="0">
                <a:latin typeface="Arial" panose="020B0604020202020204" pitchFamily="34" charset="0"/>
              </a:rPr>
              <a:t>inherent big valley </a:t>
            </a:r>
            <a:r>
              <a:rPr lang="en-US" altLang="en-US" dirty="0">
                <a:latin typeface="Arial" panose="020B0604020202020204" pitchFamily="34" charset="0"/>
              </a:rPr>
              <a:t>structure in optimization cost landscapes. Often, the best local minimum is structurally central to all other local minima. </a:t>
            </a:r>
            <a:r>
              <a:rPr lang="en-US" altLang="en-US" b="1" dirty="0">
                <a:latin typeface="Arial" panose="020B0604020202020204" pitchFamily="34" charset="0"/>
              </a:rPr>
              <a:t>So, AMS identifies </a:t>
            </a:r>
            <a:r>
              <a:rPr lang="en-US" altLang="en-US" dirty="0">
                <a:latin typeface="Arial" panose="020B0604020202020204" pitchFamily="34" charset="0"/>
              </a:rPr>
              <a:t>promising configurations in it current iteration and adaptively – in some ways “genetically” -- chooses better start points for the next optimization iteration.  </a:t>
            </a:r>
          </a:p>
          <a:p>
            <a:endParaRPr lang="en-US" altLang="en-US" dirty="0">
              <a:latin typeface="Arial" panose="020B0604020202020204" pitchFamily="34" charset="0"/>
            </a:endParaRPr>
          </a:p>
        </p:txBody>
      </p:sp>
      <p:sp>
        <p:nvSpPr>
          <p:cNvPr id="153604" name="Slide Number Placeholder 3">
            <a:extLst>
              <a:ext uri="{FF2B5EF4-FFF2-40B4-BE49-F238E27FC236}">
                <a16:creationId xmlns:a16="http://schemas.microsoft.com/office/drawing/2014/main" id="{CE7E8071-FDD7-4786-BF4B-48809E9FC11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7342A5EE-A616-40AB-B512-DE3DF04E1F4B}" type="slidenum">
              <a:rPr lang="en-US" altLang="en-US" sz="1800"/>
              <a:pPr algn="l">
                <a:lnSpc>
                  <a:spcPct val="100000"/>
                </a:lnSpc>
                <a:spcBef>
                  <a:spcPct val="0"/>
                </a:spcBef>
              </a:pPr>
              <a:t>11</a:t>
            </a:fld>
            <a:endParaRPr lang="en-US" altLang="en-US" sz="1800"/>
          </a:p>
        </p:txBody>
      </p:sp>
    </p:spTree>
    <p:extLst>
      <p:ext uri="{BB962C8B-B14F-4D97-AF65-F5344CB8AC3E}">
        <p14:creationId xmlns:p14="http://schemas.microsoft.com/office/powerpoint/2010/main" val="181071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3FDED7E3-FE09-477E-8B1F-BABFE9E1E96D}"/>
              </a:ext>
            </a:extLst>
          </p:cNvPr>
          <p:cNvSpPr>
            <a:spLocks noGrp="1" noRot="1" noChangeAspect="1" noChangeArrowheads="1" noTextEdit="1"/>
          </p:cNvSpPr>
          <p:nvPr>
            <p:ph type="sldImg"/>
          </p:nvPr>
        </p:nvSpPr>
        <p:spPr/>
      </p:sp>
      <p:sp>
        <p:nvSpPr>
          <p:cNvPr id="157699" name="Notes Placeholder 2">
            <a:extLst>
              <a:ext uri="{FF2B5EF4-FFF2-40B4-BE49-F238E27FC236}">
                <a16:creationId xmlns:a16="http://schemas.microsoft.com/office/drawing/2014/main" id="{D101E65E-FB20-40E1-A621-E1DBD0385A93}"/>
              </a:ext>
            </a:extLst>
          </p:cNvPr>
          <p:cNvSpPr>
            <a:spLocks noGrp="1" noChangeArrowheads="1"/>
          </p:cNvSpPr>
          <p:nvPr>
            <p:ph type="body" idx="1"/>
          </p:nvPr>
        </p:nvSpPr>
        <p:spPr>
          <a:noFill/>
        </p:spPr>
        <p:txBody>
          <a:bodyPr/>
          <a:lstStyle/>
          <a:p>
            <a:r>
              <a:rPr lang="en-US" altLang="en-US" b="1" dirty="0">
                <a:latin typeface="Arial" panose="020B0604020202020204" pitchFamily="34" charset="0"/>
              </a:rPr>
              <a:t>The THIRD stage is predicting the outcome of longer and longer </a:t>
            </a:r>
            <a:r>
              <a:rPr lang="en-US" altLang="en-US" b="1" dirty="0" err="1">
                <a:latin typeface="Arial" panose="020B0604020202020204" pitchFamily="34" charset="0"/>
              </a:rPr>
              <a:t>subflows</a:t>
            </a:r>
            <a:r>
              <a:rPr lang="en-US" altLang="en-US" b="1" dirty="0">
                <a:latin typeface="Arial" panose="020B0604020202020204" pitchFamily="34" charset="0"/>
              </a:rPr>
              <a:t>, which enables </a:t>
            </a:r>
          </a:p>
          <a:p>
            <a:endParaRPr lang="en-US" altLang="en-US" b="1" dirty="0">
              <a:latin typeface="Arial" panose="020B0604020202020204" pitchFamily="34" charset="0"/>
            </a:endParaRPr>
          </a:p>
          <a:p>
            <a:r>
              <a:rPr lang="en-US" altLang="en-US" b="1" dirty="0">
                <a:latin typeface="Arial" panose="020B0604020202020204" pitchFamily="34" charset="0"/>
              </a:rPr>
              <a:t>PRUNING of unpromising design trajectories, and better design space exploration WITHIN RESOURCE LIMITS.</a:t>
            </a:r>
          </a:p>
          <a:p>
            <a:endParaRPr lang="en-US" altLang="en-US" b="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There is a complementary need:  new algorithms and tools that are </a:t>
            </a:r>
            <a:r>
              <a:rPr lang="en-US" altLang="en-US" b="1" u="sng" dirty="0">
                <a:latin typeface="Arial" panose="020B0604020202020204" pitchFamily="34" charset="0"/>
              </a:rPr>
              <a:t>inherently</a:t>
            </a:r>
            <a:r>
              <a:rPr lang="en-US" altLang="en-US" b="1" dirty="0">
                <a:latin typeface="Arial" panose="020B0604020202020204" pitchFamily="34" charset="0"/>
              </a:rPr>
              <a:t> more predictable !!! Ward </a:t>
            </a:r>
            <a:r>
              <a:rPr lang="en-US" altLang="en-US" b="1" dirty="0" err="1">
                <a:latin typeface="Arial" panose="020B0604020202020204" pitchFamily="34" charset="0"/>
              </a:rPr>
              <a:t>Vercruysse</a:t>
            </a:r>
            <a:r>
              <a:rPr lang="en-US" altLang="en-US" b="1" dirty="0">
                <a:latin typeface="Arial" panose="020B0604020202020204" pitchFamily="34" charset="0"/>
              </a:rPr>
              <a:t> [= CAD manager for UltraSPARC III at Sun …] was complaining about “Design Flow are Chaos Machines” in 1996.  Let’s finally kill this problem.</a:t>
            </a:r>
          </a:p>
          <a:p>
            <a:r>
              <a:rPr lang="en-US" altLang="en-US" b="1" dirty="0">
                <a:latin typeface="Arial" panose="020B0604020202020204" pitchFamily="34" charset="0"/>
              </a:rPr>
              <a:t> There are MANY future Ph.D. theses just here alone.</a:t>
            </a:r>
          </a:p>
          <a:p>
            <a:endParaRPr lang="en-US" altLang="en-US" dirty="0">
              <a:latin typeface="Arial" panose="020B0604020202020204" pitchFamily="34" charset="0"/>
            </a:endParaRPr>
          </a:p>
        </p:txBody>
      </p:sp>
      <p:sp>
        <p:nvSpPr>
          <p:cNvPr id="157700" name="Slide Number Placeholder 3">
            <a:extLst>
              <a:ext uri="{FF2B5EF4-FFF2-40B4-BE49-F238E27FC236}">
                <a16:creationId xmlns:a16="http://schemas.microsoft.com/office/drawing/2014/main" id="{70534B7D-02D3-48AD-8EA3-25C78E098A4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68F0794-84F7-4717-823C-246E4B9ED66D}" type="slidenum">
              <a:rPr lang="en-US" altLang="en-US" sz="1800"/>
              <a:pPr algn="l">
                <a:lnSpc>
                  <a:spcPct val="100000"/>
                </a:lnSpc>
                <a:spcBef>
                  <a:spcPct val="0"/>
                </a:spcBef>
              </a:pPr>
              <a:t>12</a:t>
            </a:fld>
            <a:endParaRPr lang="en-US" altLang="en-US" sz="1800"/>
          </a:p>
        </p:txBody>
      </p:sp>
    </p:spTree>
    <p:extLst>
      <p:ext uri="{BB962C8B-B14F-4D97-AF65-F5344CB8AC3E}">
        <p14:creationId xmlns:p14="http://schemas.microsoft.com/office/powerpoint/2010/main" val="209784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example from today is: predicting </a:t>
            </a:r>
            <a:r>
              <a:rPr lang="en-US" b="1" dirty="0"/>
              <a:t>WHETHER A TOOL RUN IS GOING TO FAIL.    </a:t>
            </a:r>
          </a:p>
          <a:p>
            <a:endParaRPr lang="en-US" b="1" dirty="0"/>
          </a:p>
          <a:p>
            <a:r>
              <a:rPr lang="en-US" b="0" dirty="0"/>
              <a:t>The OBVIOUS application is the detailed router, which usually defaults to, say, 20 iterations and can take many days of runtime. (And this generalizes to doomed flows, doomed floorplans, and so on.)</a:t>
            </a:r>
          </a:p>
          <a:p>
            <a:endParaRPr lang="en-US" b="0" dirty="0"/>
          </a:p>
          <a:p>
            <a:r>
              <a:rPr lang="en-US" b="0" dirty="0"/>
              <a:t>Can we IDENTIFY which runs – </a:t>
            </a:r>
            <a:r>
              <a:rPr lang="en-US" b="1" dirty="0"/>
              <a:t>which are like TIME SERIES </a:t>
            </a:r>
            <a:r>
              <a:rPr lang="en-US" b="0" dirty="0"/>
              <a:t>- are DOOMED TO FAIL?    (The tools’ own auto-stop options aren’t so good at this, by the way…)</a:t>
            </a:r>
            <a:endParaRPr lang="en-US" b="1" dirty="0"/>
          </a:p>
          <a:p>
            <a:endParaRPr lang="en-US" b="1" dirty="0"/>
          </a:p>
          <a:p>
            <a:r>
              <a:rPr lang="en-US" b="0" dirty="0"/>
              <a:t>Here, the number of DR violations is on the Y-AXIS.  The iteration count is on the X-AXIS.  Can we LEARN to kill the red and orange runs early, but let the green run finish?  </a:t>
            </a:r>
          </a:p>
          <a:p>
            <a:endParaRPr lang="en-US" b="0" dirty="0"/>
          </a:p>
        </p:txBody>
      </p:sp>
      <p:sp>
        <p:nvSpPr>
          <p:cNvPr id="4" name="Slide Number Placeholder 3"/>
          <p:cNvSpPr>
            <a:spLocks noGrp="1"/>
          </p:cNvSpPr>
          <p:nvPr>
            <p:ph type="sldNum" sz="quarter" idx="10"/>
          </p:nvPr>
        </p:nvSpPr>
        <p:spPr/>
        <p:txBody>
          <a:bodyPr/>
          <a:lstStyle/>
          <a:p>
            <a:fld id="{3E4061D9-ECA4-4CED-903E-8395C236FDCB}" type="slidenum">
              <a:rPr lang="en-US" smtClean="0"/>
              <a:t>13</a:t>
            </a:fld>
            <a:endParaRPr lang="en-US"/>
          </a:p>
        </p:txBody>
      </p:sp>
    </p:spTree>
    <p:extLst>
      <p:ext uri="{BB962C8B-B14F-4D97-AF65-F5344CB8AC3E}">
        <p14:creationId xmlns:p14="http://schemas.microsoft.com/office/powerpoint/2010/main" val="3025191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like playing BLACKJACK – after each router iteration, we can “HIT” with another iteration, or “STAY” by killing the router job.</a:t>
            </a:r>
          </a:p>
          <a:p>
            <a:endParaRPr lang="en-US" dirty="0"/>
          </a:p>
          <a:p>
            <a:r>
              <a:rPr lang="en-US" dirty="0"/>
              <a:t>Based on a simple state space of binned violation count, and the change in DRVs since a previous iteration, we can fit a POLICY in a Markov Decision Process model, based on past experience with the tool.  This policy tells us whether to </a:t>
            </a:r>
            <a:r>
              <a:rPr lang="en-US" b="1" dirty="0"/>
              <a:t>GO (YELLOW) or STAY (PURPLE) </a:t>
            </a:r>
            <a:r>
              <a:rPr lang="en-US" dirty="0"/>
              <a:t>– just like a blackjack strategy card. </a:t>
            </a:r>
            <a:r>
              <a:rPr lang="en-US" b="1" dirty="0"/>
              <a:t> </a:t>
            </a:r>
          </a:p>
          <a:p>
            <a:r>
              <a:rPr lang="en-US" sz="1200" b="1" i="0" kern="1200" dirty="0">
                <a:solidFill>
                  <a:schemeClr val="tx1"/>
                </a:solidFill>
                <a:effectLst/>
                <a:latin typeface="+mn-lt"/>
                <a:ea typeface="+mn-ea"/>
                <a:cs typeface="+mn-cs"/>
              </a:rPr>
              <a:t>WE CAN SEE THAT from a little over 1000 logfiles, the program comes up with REASONABLE strategies: </a:t>
            </a:r>
          </a:p>
          <a:p>
            <a:r>
              <a:rPr lang="en-US" sz="1200" b="1" i="0" kern="1200" dirty="0">
                <a:solidFill>
                  <a:schemeClr val="tx1"/>
                </a:solidFill>
                <a:effectLst/>
                <a:latin typeface="+mn-lt"/>
                <a:ea typeface="+mn-ea"/>
                <a:cs typeface="+mn-cs"/>
              </a:rPr>
              <a:t>(1) STOP when the number of violations is really large (on the right) [CLICK]</a:t>
            </a:r>
          </a:p>
          <a:p>
            <a:r>
              <a:rPr lang="en-US" sz="1200" b="1" i="0" kern="1200" dirty="0">
                <a:solidFill>
                  <a:schemeClr val="tx1"/>
                </a:solidFill>
                <a:effectLst/>
                <a:latin typeface="+mn-lt"/>
                <a:ea typeface="+mn-ea"/>
                <a:cs typeface="+mn-cs"/>
              </a:rPr>
              <a:t>(2) And, GO when the number of violations is  moderately large but with a strongly negative slope.</a:t>
            </a:r>
          </a:p>
        </p:txBody>
      </p:sp>
      <p:sp>
        <p:nvSpPr>
          <p:cNvPr id="4" name="Slide Number Placeholder 3"/>
          <p:cNvSpPr>
            <a:spLocks noGrp="1"/>
          </p:cNvSpPr>
          <p:nvPr>
            <p:ph type="sldNum" sz="quarter" idx="10"/>
          </p:nvPr>
        </p:nvSpPr>
        <p:spPr/>
        <p:txBody>
          <a:bodyPr/>
          <a:lstStyle/>
          <a:p>
            <a:fld id="{3E4061D9-ECA4-4CED-903E-8395C236FDCB}" type="slidenum">
              <a:rPr lang="en-US" smtClean="0"/>
              <a:t>14</a:t>
            </a:fld>
            <a:endParaRPr lang="en-US"/>
          </a:p>
        </p:txBody>
      </p:sp>
    </p:spTree>
    <p:extLst>
      <p:ext uri="{BB962C8B-B14F-4D97-AF65-F5344CB8AC3E}">
        <p14:creationId xmlns:p14="http://schemas.microsoft.com/office/powerpoint/2010/main" val="159609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We can programmatically fill up the missing parts to get a complete strategy card here.</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there are two types of prediction errors.  Type ONE is where the policy stops a run that actually would have succeeded (our definition of success is that you end up with no more than 200 DRVs).  Type TWO is where the policy allows a run to go on but that run eventually fails.</a:t>
            </a:r>
          </a:p>
          <a:p>
            <a:endParaRPr lang="en-US" dirty="0"/>
          </a:p>
          <a:p>
            <a:r>
              <a:rPr lang="en-US" dirty="0"/>
              <a:t>Our policy is too sensitive – it’s very quick to signal STOP.  But if we wait until it signals us to STOP  three times in a row, then the error rate is around 4% over our testing set of over 3400 logfiles, and a very large fraction (over three quarters) of tool iterations can be saved for the  doomed runs that it flags.</a:t>
            </a:r>
          </a:p>
        </p:txBody>
      </p:sp>
      <p:sp>
        <p:nvSpPr>
          <p:cNvPr id="4" name="Slide Number Placeholder 3"/>
          <p:cNvSpPr>
            <a:spLocks noGrp="1"/>
          </p:cNvSpPr>
          <p:nvPr>
            <p:ph type="sldNum" sz="quarter" idx="10"/>
          </p:nvPr>
        </p:nvSpPr>
        <p:spPr/>
        <p:txBody>
          <a:bodyPr/>
          <a:lstStyle/>
          <a:p>
            <a:fld id="{3E4061D9-ECA4-4CED-903E-8395C236FDCB}" type="slidenum">
              <a:rPr lang="en-US" smtClean="0"/>
              <a:t>15</a:t>
            </a:fld>
            <a:endParaRPr lang="en-US"/>
          </a:p>
        </p:txBody>
      </p:sp>
    </p:spTree>
    <p:extLst>
      <p:ext uri="{BB962C8B-B14F-4D97-AF65-F5344CB8AC3E}">
        <p14:creationId xmlns:p14="http://schemas.microsoft.com/office/powerpoint/2010/main" val="317650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146F718-423C-4491-95C1-2A85A3BD41FD}"/>
              </a:ext>
            </a:extLst>
          </p:cNvPr>
          <p:cNvSpPr>
            <a:spLocks noGrp="1" noRot="1" noChangeAspect="1" noChangeArrowheads="1" noTextEdit="1"/>
          </p:cNvSpPr>
          <p:nvPr>
            <p:ph type="sldImg"/>
          </p:nvPr>
        </p:nvSpPr>
        <p:spPr/>
      </p:sp>
      <p:sp>
        <p:nvSpPr>
          <p:cNvPr id="27651" name="Notes Placeholder 2">
            <a:extLst>
              <a:ext uri="{FF2B5EF4-FFF2-40B4-BE49-F238E27FC236}">
                <a16:creationId xmlns:a16="http://schemas.microsoft.com/office/drawing/2014/main" id="{C2BB0A90-0FB7-4E7F-96D0-DE2F847D8F0D}"/>
              </a:ext>
            </a:extLst>
          </p:cNvPr>
          <p:cNvSpPr>
            <a:spLocks noGrp="1" noChangeArrowheads="1"/>
          </p:cNvSpPr>
          <p:nvPr>
            <p:ph type="body" idx="1"/>
          </p:nvPr>
        </p:nvSpPr>
        <p:spPr>
          <a:noFill/>
        </p:spPr>
        <p:txBody>
          <a:bodyPr/>
          <a:lstStyle/>
          <a:p>
            <a:r>
              <a:rPr lang="en-US" altLang="en-US" b="1" dirty="0">
                <a:latin typeface="Arial" panose="020B0604020202020204" pitchFamily="34" charset="0"/>
              </a:rPr>
              <a:t>Another important context for modeling and prediction is in the ANALYSIS realm, where the  ORANGE dots show the traditional COST (X-axis) versus ACCURACY (Y-axis) tradeoff curve, for instance, going from 3D field solvers at the top right to piecewise analytic models to first-order estimates, etc.   Methodologists, DTCO folks, library teams, signoff teams, design engineers all figure out how to pick and choose from the orange points during IC design.</a:t>
            </a:r>
          </a:p>
          <a:p>
            <a:endParaRPr lang="en-US" altLang="en-US" b="1" dirty="0">
              <a:latin typeface="Arial" panose="020B0604020202020204" pitchFamily="34" charset="0"/>
            </a:endParaRPr>
          </a:p>
          <a:p>
            <a:r>
              <a:rPr lang="en-US" altLang="en-US" b="1" dirty="0">
                <a:latin typeface="Arial" panose="020B0604020202020204" pitchFamily="34" charset="0"/>
              </a:rPr>
              <a:t>But OUR works have focused on using Machine Learning to create GREEN tradeoff points:  essentially, getting off the ORANGE curve and gaining accuracy for FREE.  This is ALSO a type of improved modeling and prediction that leads to fewer loops, and less margins.</a:t>
            </a:r>
          </a:p>
          <a:p>
            <a:endParaRPr lang="en-US" altLang="en-US" b="1"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7BEC0EFC-54EE-4525-AA61-53DBCBBE084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80E2C97-D127-4272-B974-EC84602B7214}" type="slidenum">
              <a:rPr lang="en-US" altLang="en-US" sz="1800"/>
              <a:pPr algn="l">
                <a:lnSpc>
                  <a:spcPct val="100000"/>
                </a:lnSpc>
                <a:spcBef>
                  <a:spcPct val="0"/>
                </a:spcBef>
              </a:pPr>
              <a:t>16</a:t>
            </a:fld>
            <a:endParaRPr lang="en-US" altLang="en-US" sz="1800"/>
          </a:p>
        </p:txBody>
      </p:sp>
    </p:spTree>
    <p:extLst>
      <p:ext uri="{BB962C8B-B14F-4D97-AF65-F5344CB8AC3E}">
        <p14:creationId xmlns:p14="http://schemas.microsoft.com/office/powerpoint/2010/main" val="394783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LEFT image: </a:t>
            </a:r>
            <a:r>
              <a:rPr lang="en-US" sz="1200" b="1" kern="1200" dirty="0">
                <a:solidFill>
                  <a:schemeClr val="tx1"/>
                </a:solidFill>
                <a:effectLst/>
                <a:latin typeface="+mn-lt"/>
                <a:ea typeface="+mn-ea"/>
                <a:cs typeface="+mn-cs"/>
              </a:rPr>
              <a:t>High-dimensional regression  </a:t>
            </a:r>
            <a:r>
              <a:rPr lang="en-US" sz="1200" kern="1200" dirty="0">
                <a:solidFill>
                  <a:schemeClr val="tx1"/>
                </a:solidFill>
                <a:effectLst/>
                <a:latin typeface="+mn-lt"/>
                <a:ea typeface="+mn-ea"/>
                <a:cs typeface="+mn-cs"/>
              </a:rPr>
              <a:t>reduces pessimism of </a:t>
            </a:r>
            <a:r>
              <a:rPr lang="en-US" sz="1200" b="1" kern="1200" dirty="0">
                <a:solidFill>
                  <a:schemeClr val="tx1"/>
                </a:solidFill>
                <a:effectLst/>
                <a:latin typeface="+mn-lt"/>
                <a:ea typeface="+mn-ea"/>
                <a:cs typeface="+mn-cs"/>
              </a:rPr>
              <a:t>graph-based timing analysis </a:t>
            </a:r>
            <a:r>
              <a:rPr lang="en-US" sz="1200" kern="1200" dirty="0">
                <a:solidFill>
                  <a:schemeClr val="tx1"/>
                </a:solidFill>
                <a:effectLst/>
                <a:latin typeface="+mn-lt"/>
                <a:ea typeface="+mn-ea"/>
                <a:cs typeface="+mn-cs"/>
              </a:rPr>
              <a:t>relative to much more expensive </a:t>
            </a:r>
            <a:r>
              <a:rPr lang="en-US" sz="1200" b="1" kern="1200" dirty="0">
                <a:solidFill>
                  <a:schemeClr val="tx1"/>
                </a:solidFill>
                <a:effectLst/>
                <a:latin typeface="+mn-lt"/>
                <a:ea typeface="+mn-ea"/>
                <a:cs typeface="+mn-cs"/>
              </a:rPr>
              <a:t>path-based analysis</a:t>
            </a:r>
            <a:r>
              <a:rPr lang="en-US" sz="1200" kern="1200" dirty="0">
                <a:solidFill>
                  <a:schemeClr val="tx1"/>
                </a:solidFill>
                <a:effectLst/>
                <a:latin typeface="+mn-lt"/>
                <a:ea typeface="+mn-ea"/>
                <a:cs typeface="+mn-cs"/>
              </a:rPr>
              <a:t>, “for free”.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RIGHT image is </a:t>
            </a:r>
            <a:r>
              <a:rPr lang="en-US" sz="1200" b="1" kern="1200" dirty="0">
                <a:solidFill>
                  <a:schemeClr val="tx1"/>
                </a:solidFill>
                <a:effectLst/>
                <a:latin typeface="+mn-lt"/>
                <a:ea typeface="+mn-ea"/>
                <a:cs typeface="+mn-cs"/>
              </a:rPr>
              <a:t>matrix completion</a:t>
            </a:r>
            <a:r>
              <a:rPr lang="en-US" sz="1200" kern="1200" dirty="0">
                <a:solidFill>
                  <a:schemeClr val="tx1"/>
                </a:solidFill>
                <a:effectLst/>
                <a:latin typeface="+mn-lt"/>
                <a:ea typeface="+mn-ea"/>
                <a:cs typeface="+mn-cs"/>
              </a:rPr>
              <a:t>: predicting timing at corners that </a:t>
            </a:r>
            <a:r>
              <a:rPr lang="en-US" sz="1200" b="1" kern="1200" dirty="0">
                <a:solidFill>
                  <a:schemeClr val="tx1"/>
                </a:solidFill>
                <a:effectLst/>
                <a:latin typeface="+mn-lt"/>
                <a:ea typeface="+mn-ea"/>
                <a:cs typeface="+mn-cs"/>
              </a:rPr>
              <a:t>we don’t actually analyze</a:t>
            </a:r>
            <a:r>
              <a:rPr lang="en-US" sz="1200" kern="1200" dirty="0">
                <a:solidFill>
                  <a:schemeClr val="tx1"/>
                </a:solidFill>
                <a:effectLst/>
                <a:latin typeface="+mn-lt"/>
                <a:ea typeface="+mn-ea"/>
                <a:cs typeface="+mn-cs"/>
              </a:rPr>
              <a:t>.  Relative delay error is on the y-axis (the red line is 1% error), and number of corners analyzed is on the x-axis. Our hope is to run STA at a </a:t>
            </a:r>
            <a:r>
              <a:rPr lang="en-US" sz="1200" b="1" kern="1200" dirty="0">
                <a:solidFill>
                  <a:schemeClr val="tx1"/>
                </a:solidFill>
                <a:effectLst/>
                <a:latin typeface="+mn-lt"/>
                <a:ea typeface="+mn-ea"/>
                <a:cs typeface="+mn-cs"/>
              </a:rPr>
              <a:t>bounded</a:t>
            </a:r>
            <a:r>
              <a:rPr lang="en-US" sz="1200" kern="1200" dirty="0">
                <a:solidFill>
                  <a:schemeClr val="tx1"/>
                </a:solidFill>
                <a:effectLst/>
                <a:latin typeface="+mn-lt"/>
                <a:ea typeface="+mn-ea"/>
                <a:cs typeface="+mn-cs"/>
              </a:rPr>
              <a:t> number of corners, like 14, and be able predict path delays to within a percent at </a:t>
            </a:r>
            <a:r>
              <a:rPr lang="en-US" sz="1200" b="1" kern="1200" dirty="0">
                <a:solidFill>
                  <a:schemeClr val="tx1"/>
                </a:solidFill>
                <a:effectLst/>
                <a:latin typeface="+mn-lt"/>
                <a:ea typeface="+mn-ea"/>
                <a:cs typeface="+mn-cs"/>
              </a:rPr>
              <a:t>every</a:t>
            </a:r>
            <a:r>
              <a:rPr lang="en-US" sz="1200" kern="1200" dirty="0">
                <a:solidFill>
                  <a:schemeClr val="tx1"/>
                </a:solidFill>
                <a:effectLst/>
                <a:latin typeface="+mn-lt"/>
                <a:ea typeface="+mn-ea"/>
                <a:cs typeface="+mn-cs"/>
              </a:rPr>
              <a:t> other corner!</a:t>
            </a:r>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17</a:t>
            </a:fld>
            <a:endParaRPr lang="en-US"/>
          </a:p>
        </p:txBody>
      </p:sp>
    </p:spTree>
    <p:extLst>
      <p:ext uri="{BB962C8B-B14F-4D97-AF65-F5344CB8AC3E}">
        <p14:creationId xmlns:p14="http://schemas.microsoft.com/office/powerpoint/2010/main" val="168706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57199235-F30B-411E-B2D5-235D243604F6}"/>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D62CCCB4-CF6D-48F6-A317-AE905565E540}"/>
              </a:ext>
            </a:extLst>
          </p:cNvPr>
          <p:cNvSpPr>
            <a:spLocks noGrp="1"/>
          </p:cNvSpPr>
          <p:nvPr>
            <p:ph type="body" idx="1"/>
          </p:nvPr>
        </p:nvSpPr>
        <p:spPr/>
        <p:txBody>
          <a:bodyPr/>
          <a:lstStyle/>
          <a:p>
            <a:pPr>
              <a:defRPr/>
            </a:pPr>
            <a:r>
              <a:rPr lang="en-US" b="1" dirty="0"/>
              <a:t>Of course, there is a long road ahead before CONSCIOUSNESS.   </a:t>
            </a:r>
          </a:p>
          <a:p>
            <a:pPr>
              <a:defRPr/>
            </a:pPr>
            <a:r>
              <a:rPr lang="en-US" dirty="0">
                <a:latin typeface="+mn-lt"/>
              </a:rPr>
              <a:t>You can’t play “IC design” as many millions of times in an hour as you can “chess”.</a:t>
            </a:r>
          </a:p>
          <a:p>
            <a:pPr>
              <a:defRPr/>
            </a:pPr>
            <a:endParaRPr lang="en-US" dirty="0">
              <a:latin typeface="+mn-lt"/>
            </a:endParaRPr>
          </a:p>
          <a:p>
            <a:pPr>
              <a:defRPr/>
            </a:pPr>
            <a:r>
              <a:rPr lang="en-US" dirty="0">
                <a:latin typeface="+mn-lt"/>
              </a:rPr>
              <a:t>There’s a “small data” problem: not as many CPU design databases out there as there are pictures of cat faces. Generative approaches (fake, but real – and anonymization and obfuscation) -- and what my group calls “eye charts” -- will be needed.</a:t>
            </a:r>
          </a:p>
          <a:p>
            <a:pPr>
              <a:defRPr/>
            </a:pPr>
            <a:endParaRPr lang="en-US" dirty="0">
              <a:latin typeface="+mn-lt"/>
            </a:endParaRPr>
          </a:p>
          <a:p>
            <a:pPr>
              <a:defRPr/>
            </a:pPr>
            <a:r>
              <a:rPr lang="en-US" dirty="0">
                <a:latin typeface="+mn-lt"/>
              </a:rPr>
              <a:t>Tools have millions of lines of code, and flow scripts have thousands of lines of </a:t>
            </a:r>
            <a:r>
              <a:rPr lang="en-US" dirty="0" err="1">
                <a:latin typeface="+mn-lt"/>
              </a:rPr>
              <a:t>Tcl</a:t>
            </a:r>
            <a:r>
              <a:rPr lang="en-US" dirty="0">
                <a:latin typeface="+mn-lt"/>
              </a:rPr>
              <a:t> – so modeling and optimizing is tough even if we ignore version, platform, design and other confounding factors.     </a:t>
            </a:r>
            <a:r>
              <a:rPr lang="en-US" b="1" dirty="0">
                <a:latin typeface="+mn-lt"/>
              </a:rPr>
              <a:t>Can we EVER hope find model parameters without very strong domain expertise or new openness of EDA, or SHARING of modeling know-how?  [17:30]</a:t>
            </a:r>
          </a:p>
          <a:p>
            <a:pPr>
              <a:defRPr/>
            </a:pPr>
            <a:endParaRPr lang="en-US" b="1" dirty="0">
              <a:latin typeface="+mn-lt"/>
            </a:endParaRPr>
          </a:p>
        </p:txBody>
      </p:sp>
      <p:sp>
        <p:nvSpPr>
          <p:cNvPr id="159748" name="Slide Number Placeholder 3">
            <a:extLst>
              <a:ext uri="{FF2B5EF4-FFF2-40B4-BE49-F238E27FC236}">
                <a16:creationId xmlns:a16="http://schemas.microsoft.com/office/drawing/2014/main" id="{D1E07340-54BE-4B11-9515-5C5AE33F684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9FFB6860-3FB3-4F66-964E-2DDD8C3D27EE}" type="slidenum">
              <a:rPr lang="en-US" altLang="en-US" sz="1800"/>
              <a:pPr algn="l">
                <a:lnSpc>
                  <a:spcPct val="100000"/>
                </a:lnSpc>
                <a:spcBef>
                  <a:spcPct val="0"/>
                </a:spcBef>
              </a:pPr>
              <a:t>18</a:t>
            </a:fld>
            <a:endParaRPr lang="en-US" altLang="en-US" sz="1800"/>
          </a:p>
        </p:txBody>
      </p:sp>
    </p:spTree>
    <p:extLst>
      <p:ext uri="{BB962C8B-B14F-4D97-AF65-F5344CB8AC3E}">
        <p14:creationId xmlns:p14="http://schemas.microsoft.com/office/powerpoint/2010/main" val="148572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turn to how we get from a bunch of </a:t>
            </a:r>
            <a:r>
              <a:rPr lang="en-US" b="1" dirty="0"/>
              <a:t>one-off existence proofs </a:t>
            </a:r>
            <a:r>
              <a:rPr lang="en-US" dirty="0"/>
              <a:t>to an entire </a:t>
            </a:r>
            <a:r>
              <a:rPr lang="en-US" b="1" dirty="0"/>
              <a:t>INDUSTRY</a:t>
            </a:r>
            <a:r>
              <a:rPr lang="en-US" dirty="0"/>
              <a:t> achieving this time and effort reduction </a:t>
            </a:r>
            <a:r>
              <a:rPr lang="en-US" b="1" dirty="0"/>
              <a:t>TOGETHER</a:t>
            </a:r>
            <a:r>
              <a:rPr lang="en-US" dirty="0"/>
              <a:t>.</a:t>
            </a:r>
          </a:p>
        </p:txBody>
      </p:sp>
      <p:sp>
        <p:nvSpPr>
          <p:cNvPr id="4" name="Slide Number Placeholder 3"/>
          <p:cNvSpPr>
            <a:spLocks noGrp="1"/>
          </p:cNvSpPr>
          <p:nvPr>
            <p:ph type="sldNum" sz="quarter" idx="10"/>
          </p:nvPr>
        </p:nvSpPr>
        <p:spPr/>
        <p:txBody>
          <a:bodyPr/>
          <a:lstStyle/>
          <a:p>
            <a:fld id="{584B3332-ADA4-4F2F-96D9-040A8ED782B9}" type="slidenum">
              <a:rPr lang="en-US" smtClean="0"/>
              <a:t>19</a:t>
            </a:fld>
            <a:endParaRPr lang="en-US" dirty="0"/>
          </a:p>
        </p:txBody>
      </p:sp>
    </p:spTree>
    <p:extLst>
      <p:ext uri="{BB962C8B-B14F-4D97-AF65-F5344CB8AC3E}">
        <p14:creationId xmlns:p14="http://schemas.microsoft.com/office/powerpoint/2010/main" val="428815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more a “Path Forward” than an explicit “Roadmap” – but like a roadmap, it is framed by Difficult Challenges and Potential Solutions.</a:t>
            </a:r>
          </a:p>
        </p:txBody>
      </p:sp>
      <p:sp>
        <p:nvSpPr>
          <p:cNvPr id="4" name="Slide Number Placeholder 3"/>
          <p:cNvSpPr>
            <a:spLocks noGrp="1"/>
          </p:cNvSpPr>
          <p:nvPr>
            <p:ph type="sldNum" sz="quarter" idx="10"/>
          </p:nvPr>
        </p:nvSpPr>
        <p:spPr/>
        <p:txBody>
          <a:bodyPr/>
          <a:lstStyle/>
          <a:p>
            <a:fld id="{584B3332-ADA4-4F2F-96D9-040A8ED782B9}" type="slidenum">
              <a:rPr lang="en-US" smtClean="0"/>
              <a:t>2</a:t>
            </a:fld>
            <a:endParaRPr lang="en-US" dirty="0"/>
          </a:p>
        </p:txBody>
      </p:sp>
    </p:spTree>
    <p:extLst>
      <p:ext uri="{BB962C8B-B14F-4D97-AF65-F5344CB8AC3E}">
        <p14:creationId xmlns:p14="http://schemas.microsoft.com/office/powerpoint/2010/main" val="3012931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C4EB6841-952D-4496-98D3-728091FE7597}"/>
              </a:ext>
            </a:extLst>
          </p:cNvPr>
          <p:cNvSpPr>
            <a:spLocks noGrp="1" noRot="1" noChangeAspect="1" noChangeArrowheads="1" noTextEdit="1"/>
          </p:cNvSpPr>
          <p:nvPr>
            <p:ph type="sldImg"/>
          </p:nvPr>
        </p:nvSpPr>
        <p:spPr/>
      </p:sp>
      <p:sp>
        <p:nvSpPr>
          <p:cNvPr id="167939" name="Notes Placeholder 2">
            <a:extLst>
              <a:ext uri="{FF2B5EF4-FFF2-40B4-BE49-F238E27FC236}">
                <a16:creationId xmlns:a16="http://schemas.microsoft.com/office/drawing/2014/main" id="{484D1E0E-5B0A-40A0-AC2A-FBC830DB843E}"/>
              </a:ext>
            </a:extLst>
          </p:cNvPr>
          <p:cNvSpPr>
            <a:spLocks noGrp="1" noChangeArrowheads="1"/>
          </p:cNvSpPr>
          <p:nvPr>
            <p:ph type="body" idx="1"/>
          </p:nvPr>
        </p:nvSpPr>
        <p:spPr>
          <a:noFill/>
        </p:spPr>
        <p:txBody>
          <a:bodyPr/>
          <a:lstStyle/>
          <a:p>
            <a:r>
              <a:rPr lang="en-US" altLang="en-US" b="0" dirty="0">
                <a:latin typeface="Arial" panose="020B0604020202020204" pitchFamily="34" charset="0"/>
              </a:rPr>
              <a:t>The last section of the paper, Section 4, points out the need for INFRASTRUCTURE.</a:t>
            </a:r>
          </a:p>
          <a:p>
            <a:endParaRPr lang="en-US" altLang="en-US" b="0" dirty="0">
              <a:latin typeface="Arial" panose="020B0604020202020204" pitchFamily="34" charset="0"/>
            </a:endParaRPr>
          </a:p>
          <a:p>
            <a:r>
              <a:rPr lang="en-US" altLang="en-US" b="0" dirty="0">
                <a:latin typeface="Arial" panose="020B0604020202020204" pitchFamily="34" charset="0"/>
              </a:rPr>
              <a:t>I feel that THESE challenges are really key.  A big question here is how training effort, data sets, models, abstractions of PDK information, etc. will in practice be contributed toward this long-term health of the semiconductor ecosystem.</a:t>
            </a:r>
          </a:p>
          <a:p>
            <a:endParaRPr lang="en-US" altLang="en-US" b="0" dirty="0">
              <a:latin typeface="Arial" panose="020B0604020202020204" pitchFamily="34" charset="0"/>
            </a:endParaRPr>
          </a:p>
          <a:p>
            <a:r>
              <a:rPr lang="en-US" altLang="en-US" b="1" dirty="0">
                <a:latin typeface="Arial" panose="020B0604020202020204" pitchFamily="34" charset="0"/>
              </a:rPr>
              <a:t>CLICK. </a:t>
            </a:r>
            <a:r>
              <a:rPr lang="en-US" altLang="en-US" b="0" dirty="0">
                <a:latin typeface="Arial" panose="020B0604020202020204" pitchFamily="34" charset="0"/>
              </a:rPr>
              <a:t>We need serious efforts across the industry academia to solve these questions: can trained models be shared?  Can model forms (where you fit your own coefficients or synapse weights) be shared?  What about a generic model of ICC2 or </a:t>
            </a:r>
            <a:r>
              <a:rPr lang="en-US" altLang="en-US" b="0" dirty="0" err="1">
                <a:latin typeface="Arial" panose="020B0604020202020204" pitchFamily="34" charset="0"/>
              </a:rPr>
              <a:t>Innovus</a:t>
            </a:r>
            <a:r>
              <a:rPr lang="en-US" altLang="en-US" b="0" dirty="0">
                <a:latin typeface="Arial" panose="020B0604020202020204" pitchFamily="34" charset="0"/>
              </a:rPr>
              <a:t>?    </a:t>
            </a:r>
          </a:p>
          <a:p>
            <a:r>
              <a:rPr lang="en-US" altLang="en-US" b="1" dirty="0">
                <a:latin typeface="Arial" panose="020B0604020202020204" pitchFamily="34" charset="0"/>
              </a:rPr>
              <a:t>CLICK. </a:t>
            </a:r>
            <a:r>
              <a:rPr lang="en-US" altLang="en-US" b="0" dirty="0">
                <a:latin typeface="Arial" panose="020B0604020202020204" pitchFamily="34" charset="0"/>
              </a:rPr>
              <a:t>Can we collect flex, </a:t>
            </a:r>
            <a:r>
              <a:rPr lang="en-US" altLang="en-US" b="0" dirty="0" err="1">
                <a:latin typeface="Arial" panose="020B0604020202020204" pitchFamily="34" charset="0"/>
              </a:rPr>
              <a:t>lsf</a:t>
            </a:r>
            <a:r>
              <a:rPr lang="en-US" altLang="en-US" b="0" dirty="0">
                <a:latin typeface="Arial" panose="020B0604020202020204" pitchFamily="34" charset="0"/>
              </a:rPr>
              <a:t>, logfile data in some </a:t>
            </a:r>
            <a:r>
              <a:rPr lang="en-US" altLang="en-US" b="1" dirty="0">
                <a:latin typeface="Arial" panose="020B0604020202020204" pitchFamily="34" charset="0"/>
              </a:rPr>
              <a:t>common, standard </a:t>
            </a:r>
            <a:r>
              <a:rPr lang="en-US" altLang="en-US" b="0" dirty="0">
                <a:latin typeface="Arial" panose="020B0604020202020204" pitchFamily="34" charset="0"/>
              </a:rPr>
              <a:t>way?  </a:t>
            </a:r>
          </a:p>
          <a:p>
            <a:r>
              <a:rPr lang="en-US" altLang="en-US" b="1" dirty="0">
                <a:latin typeface="Arial" panose="020B0604020202020204" pitchFamily="34" charset="0"/>
              </a:rPr>
              <a:t>[CLICK] </a:t>
            </a:r>
            <a:r>
              <a:rPr lang="en-US" altLang="en-US" b="0" dirty="0">
                <a:latin typeface="Arial" panose="020B0604020202020204" pitchFamily="34" charset="0"/>
              </a:rPr>
              <a:t>And we need training and validation data PLUS engagement of bright minds and energy !!!</a:t>
            </a:r>
          </a:p>
          <a:p>
            <a:endParaRPr lang="en-US" altLang="en-US" dirty="0">
              <a:latin typeface="Arial" panose="020B0604020202020204" pitchFamily="34" charset="0"/>
            </a:endParaRPr>
          </a:p>
        </p:txBody>
      </p:sp>
      <p:sp>
        <p:nvSpPr>
          <p:cNvPr id="167940" name="Slide Number Placeholder 3">
            <a:extLst>
              <a:ext uri="{FF2B5EF4-FFF2-40B4-BE49-F238E27FC236}">
                <a16:creationId xmlns:a16="http://schemas.microsoft.com/office/drawing/2014/main" id="{120E7885-88DC-45E0-8A04-663D57E540D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C5D978D6-B1DE-41E6-83F7-9EBCEFAD9F22}" type="slidenum">
              <a:rPr lang="en-US" altLang="en-US" sz="1800"/>
              <a:pPr algn="l">
                <a:lnSpc>
                  <a:spcPct val="100000"/>
                </a:lnSpc>
                <a:spcBef>
                  <a:spcPct val="0"/>
                </a:spcBef>
              </a:pPr>
              <a:t>20</a:t>
            </a:fld>
            <a:endParaRPr lang="en-US" altLang="en-US" sz="1800"/>
          </a:p>
        </p:txBody>
      </p:sp>
    </p:spTree>
    <p:extLst>
      <p:ext uri="{BB962C8B-B14F-4D97-AF65-F5344CB8AC3E}">
        <p14:creationId xmlns:p14="http://schemas.microsoft.com/office/powerpoint/2010/main" val="28399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C2B06AF8-ADBC-4EB4-93E3-7FA1F40FD901}"/>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FB4A06AA-0412-4A0C-B5E9-F594D77D6542}"/>
              </a:ext>
            </a:extLst>
          </p:cNvPr>
          <p:cNvSpPr>
            <a:spLocks noGrp="1"/>
          </p:cNvSpPr>
          <p:nvPr>
            <p:ph type="body" idx="1"/>
          </p:nvPr>
        </p:nvSpPr>
        <p:spPr/>
        <p:txBody>
          <a:bodyPr/>
          <a:lstStyle/>
          <a:p>
            <a:pPr algn="l" defTabSz="874441" eaLnBrk="1" fontAlgn="auto" hangingPunct="1">
              <a:lnSpc>
                <a:spcPct val="100000"/>
              </a:lnSpc>
              <a:spcBef>
                <a:spcPts val="0"/>
              </a:spcBef>
              <a:spcAft>
                <a:spcPts val="0"/>
              </a:spcAft>
              <a:defRPr/>
            </a:pPr>
            <a:r>
              <a:rPr lang="en-US" dirty="0">
                <a:latin typeface="+mn-lt"/>
              </a:rPr>
              <a:t>Back in the late 1990s, my group tried to establish a </a:t>
            </a:r>
            <a:r>
              <a:rPr lang="en-US" b="1" dirty="0">
                <a:latin typeface="+mn-lt"/>
              </a:rPr>
              <a:t>METRICS</a:t>
            </a:r>
            <a:r>
              <a:rPr lang="en-US" dirty="0">
                <a:latin typeface="+mn-lt"/>
              </a:rPr>
              <a:t> infrastructure for the EDA and IC industries – all design activity would be measured, all data would be mined, and we’d be able to predict tool outcomes, find sweet spots or field of use for tools, and make design-specific tuning of tools.  </a:t>
            </a:r>
          </a:p>
          <a:p>
            <a:pPr algn="l" defTabSz="874441" eaLnBrk="1" fontAlgn="auto" hangingPunct="1">
              <a:lnSpc>
                <a:spcPct val="100000"/>
              </a:lnSpc>
              <a:spcBef>
                <a:spcPts val="0"/>
              </a:spcBef>
              <a:spcAft>
                <a:spcPts val="0"/>
              </a:spcAft>
              <a:defRPr/>
            </a:pPr>
            <a:r>
              <a:rPr lang="en-US" dirty="0">
                <a:latin typeface="+mn-lt"/>
              </a:rPr>
              <a:t>Back then, designers didn’t really want big brother watching them – but today, anything that might help is welcome.</a:t>
            </a:r>
          </a:p>
          <a:p>
            <a:pPr algn="l" defTabSz="874441" eaLnBrk="1" fontAlgn="auto" hangingPunct="1">
              <a:lnSpc>
                <a:spcPct val="100000"/>
              </a:lnSpc>
              <a:spcBef>
                <a:spcPts val="0"/>
              </a:spcBef>
              <a:spcAft>
                <a:spcPts val="0"/>
              </a:spcAft>
              <a:defRPr/>
            </a:pPr>
            <a:r>
              <a:rPr lang="en-US" dirty="0">
                <a:latin typeface="+mn-lt"/>
              </a:rPr>
              <a:t>Proprietary logfiles? We published a standard METRICS list and dictionary.  </a:t>
            </a:r>
          </a:p>
          <a:p>
            <a:pPr algn="l" defTabSz="874441" eaLnBrk="1" fontAlgn="auto" hangingPunct="1">
              <a:lnSpc>
                <a:spcPct val="100000"/>
              </a:lnSpc>
              <a:spcBef>
                <a:spcPts val="0"/>
              </a:spcBef>
              <a:spcAft>
                <a:spcPts val="0"/>
              </a:spcAft>
              <a:defRPr/>
            </a:pPr>
            <a:endParaRPr lang="en-US" dirty="0">
              <a:latin typeface="+mn-lt"/>
            </a:endParaRPr>
          </a:p>
          <a:p>
            <a:pPr algn="l" defTabSz="874441" eaLnBrk="1" fontAlgn="auto" hangingPunct="1">
              <a:lnSpc>
                <a:spcPct val="100000"/>
              </a:lnSpc>
              <a:spcBef>
                <a:spcPts val="0"/>
              </a:spcBef>
              <a:spcAft>
                <a:spcPts val="0"/>
              </a:spcAft>
              <a:defRPr/>
            </a:pPr>
            <a:r>
              <a:rPr lang="en-US" dirty="0">
                <a:latin typeface="+mn-lt"/>
              </a:rPr>
              <a:t>Methods and Models as IP? All codes and scripts were open sourced – and they still are?</a:t>
            </a:r>
          </a:p>
          <a:p>
            <a:pPr algn="l" defTabSz="874441" eaLnBrk="1" fontAlgn="auto" hangingPunct="1">
              <a:lnSpc>
                <a:spcPct val="100000"/>
              </a:lnSpc>
              <a:spcBef>
                <a:spcPts val="0"/>
              </a:spcBef>
              <a:spcAft>
                <a:spcPts val="0"/>
              </a:spcAft>
              <a:defRPr/>
            </a:pPr>
            <a:endParaRPr lang="en-US" dirty="0">
              <a:latin typeface="+mn-lt"/>
            </a:endParaRPr>
          </a:p>
          <a:p>
            <a:pPr marL="0" marR="0" lvl="0" indent="0" algn="l" defTabSz="874441" rtl="0" eaLnBrk="1" fontAlgn="auto" latinLnBrk="0" hangingPunct="1">
              <a:lnSpc>
                <a:spcPct val="100000"/>
              </a:lnSpc>
              <a:spcBef>
                <a:spcPts val="0"/>
              </a:spcBef>
              <a:spcAft>
                <a:spcPts val="0"/>
              </a:spcAft>
              <a:buClrTx/>
              <a:buSzTx/>
              <a:buFontTx/>
              <a:buNone/>
              <a:tabLst/>
              <a:defRPr/>
            </a:pPr>
            <a:r>
              <a:rPr lang="en-US" dirty="0">
                <a:latin typeface="+mn-lt"/>
              </a:rPr>
              <a:t>EDA vendor sensitivity?  </a:t>
            </a:r>
            <a:r>
              <a:rPr lang="en-US" b="1" dirty="0">
                <a:latin typeface="+mn-lt"/>
              </a:rPr>
              <a:t>[[CLICK]] </a:t>
            </a:r>
            <a:r>
              <a:rPr lang="en-US" dirty="0">
                <a:latin typeface="+mn-lt"/>
              </a:rPr>
              <a:t>Back then: It was fine to say exactly how we predicted Cadence </a:t>
            </a:r>
            <a:r>
              <a:rPr lang="en-US" dirty="0" err="1">
                <a:latin typeface="+mn-lt"/>
              </a:rPr>
              <a:t>QPlace</a:t>
            </a:r>
            <a:r>
              <a:rPr lang="en-US" dirty="0">
                <a:latin typeface="+mn-lt"/>
              </a:rPr>
              <a:t> wirelength from netlist and utilization – and this even got a best paper award.</a:t>
            </a:r>
          </a:p>
          <a:p>
            <a:pPr algn="l" defTabSz="874441" eaLnBrk="1" fontAlgn="auto" hangingPunct="1">
              <a:lnSpc>
                <a:spcPct val="100000"/>
              </a:lnSpc>
              <a:spcBef>
                <a:spcPts val="0"/>
              </a:spcBef>
              <a:spcAft>
                <a:spcPts val="0"/>
              </a:spcAft>
              <a:defRPr/>
            </a:pPr>
            <a:endParaRPr lang="en-US" dirty="0">
              <a:latin typeface="+mn-lt"/>
            </a:endParaRPr>
          </a:p>
          <a:p>
            <a:pPr algn="l" defTabSz="874441" eaLnBrk="1" fontAlgn="auto" hangingPunct="1">
              <a:lnSpc>
                <a:spcPct val="100000"/>
              </a:lnSpc>
              <a:spcBef>
                <a:spcPts val="0"/>
              </a:spcBef>
              <a:spcAft>
                <a:spcPts val="0"/>
              </a:spcAft>
              <a:defRPr/>
            </a:pPr>
            <a:r>
              <a:rPr lang="en-US" dirty="0">
                <a:latin typeface="+mn-lt"/>
              </a:rPr>
              <a:t>Use of Oracle 8i back then becomes Splunk today.   Data mining is now called Machine learning. But this is still what the field needs.</a:t>
            </a:r>
          </a:p>
          <a:p>
            <a:pPr>
              <a:defRPr/>
            </a:pPr>
            <a:endParaRPr lang="en-US" dirty="0"/>
          </a:p>
        </p:txBody>
      </p:sp>
      <p:sp>
        <p:nvSpPr>
          <p:cNvPr id="147460" name="Slide Number Placeholder 3">
            <a:extLst>
              <a:ext uri="{FF2B5EF4-FFF2-40B4-BE49-F238E27FC236}">
                <a16:creationId xmlns:a16="http://schemas.microsoft.com/office/drawing/2014/main" id="{DAA6C9C4-68E9-4534-B9FA-DA28B18012D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C64C8F7-661E-4C34-9659-D2634EA7E0CA}" type="slidenum">
              <a:rPr lang="en-US" altLang="en-US" sz="1800"/>
              <a:pPr algn="l">
                <a:lnSpc>
                  <a:spcPct val="100000"/>
                </a:lnSpc>
                <a:spcBef>
                  <a:spcPct val="0"/>
                </a:spcBef>
              </a:pPr>
              <a:t>21</a:t>
            </a:fld>
            <a:endParaRPr lang="en-US" altLang="en-US" sz="1800"/>
          </a:p>
        </p:txBody>
      </p:sp>
    </p:spTree>
    <p:extLst>
      <p:ext uri="{BB962C8B-B14F-4D97-AF65-F5344CB8AC3E}">
        <p14:creationId xmlns:p14="http://schemas.microsoft.com/office/powerpoint/2010/main" val="3016661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original METRICS architecture.  Wrappers around design tools to collect outputs and logfiles, with transmitter APIs (especially in our own UCLA // UCSD open-source tools).</a:t>
            </a:r>
          </a:p>
          <a:p>
            <a:r>
              <a:rPr lang="en-US" dirty="0"/>
              <a:t>METRICS server, which was Oracle8i back then – servlets, enterprise java beans …</a:t>
            </a:r>
          </a:p>
          <a:p>
            <a:r>
              <a:rPr lang="en-US" dirty="0"/>
              <a:t>Data mining process – back then, we heavily used an academic classifier called CUBIST. </a:t>
            </a:r>
          </a:p>
          <a:p>
            <a:r>
              <a:rPr lang="en-US" dirty="0"/>
              <a:t>This can all be done much more smoothly and powerfully today !   Imagine what modern techniques might be able to discover and enable!</a:t>
            </a:r>
          </a:p>
        </p:txBody>
      </p:sp>
      <p:sp>
        <p:nvSpPr>
          <p:cNvPr id="4" name="Slide Number Placeholder 3"/>
          <p:cNvSpPr>
            <a:spLocks noGrp="1"/>
          </p:cNvSpPr>
          <p:nvPr>
            <p:ph type="sldNum" sz="quarter" idx="10"/>
          </p:nvPr>
        </p:nvSpPr>
        <p:spPr/>
        <p:txBody>
          <a:bodyPr/>
          <a:lstStyle/>
          <a:p>
            <a:fld id="{584B3332-ADA4-4F2F-96D9-040A8ED782B9}" type="slidenum">
              <a:rPr lang="en-US" smtClean="0"/>
              <a:t>22</a:t>
            </a:fld>
            <a:endParaRPr lang="en-US" dirty="0"/>
          </a:p>
        </p:txBody>
      </p:sp>
    </p:spTree>
    <p:extLst>
      <p:ext uri="{BB962C8B-B14F-4D97-AF65-F5344CB8AC3E}">
        <p14:creationId xmlns:p14="http://schemas.microsoft.com/office/powerpoint/2010/main" val="555630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back, here are some lessons we learned from METRICS.</a:t>
            </a:r>
          </a:p>
          <a:p>
            <a:r>
              <a:rPr lang="en-US" dirty="0"/>
              <a:t>Logfiles and tool behaviors are always changing – if EDA vendors would talk to a standard METRICS API, that would be best.</a:t>
            </a:r>
          </a:p>
          <a:p>
            <a:r>
              <a:rPr lang="en-US" dirty="0"/>
              <a:t>Common vocabulary – crosstalk delay, vertical </a:t>
            </a:r>
            <a:r>
              <a:rPr lang="en-US" dirty="0" err="1"/>
              <a:t>overcon</a:t>
            </a:r>
            <a:r>
              <a:rPr lang="en-US" dirty="0"/>
              <a:t> – should mean the same damn thing across tools. I mean come on…</a:t>
            </a:r>
          </a:p>
          <a:p>
            <a:r>
              <a:rPr lang="en-US" dirty="0"/>
              <a:t>All that data and learning has to be amortizable – in new processes, for special classes of SOCs, etc.</a:t>
            </a:r>
          </a:p>
          <a:p>
            <a:r>
              <a:rPr lang="en-US" dirty="0"/>
              <a:t>And back then, we were thinking “management console” more than “in-built driver of an AUTONOMOUS tool flow” – but today’s goal is AUTONOMY. </a:t>
            </a:r>
          </a:p>
          <a:p>
            <a:endParaRPr lang="en-US" dirty="0"/>
          </a:p>
          <a:p>
            <a:r>
              <a:rPr lang="en-US" dirty="0"/>
              <a:t>The GOOD NEWS:  the industry understands this is critical; designer social barriers are gone; doing a METRICS 2.0 today with </a:t>
            </a:r>
            <a:r>
              <a:rPr lang="en-US" dirty="0" err="1"/>
              <a:t>splunk</a:t>
            </a:r>
            <a:r>
              <a:rPr lang="en-US" dirty="0"/>
              <a:t> and cloud etc. is much easier; and if one Ph.D. student could build METRICS as you see it, then I’d bet an open source community could build METRICS 2.0 and really make it hum.</a:t>
            </a:r>
          </a:p>
        </p:txBody>
      </p:sp>
      <p:sp>
        <p:nvSpPr>
          <p:cNvPr id="4" name="Slide Number Placeholder 3"/>
          <p:cNvSpPr>
            <a:spLocks noGrp="1"/>
          </p:cNvSpPr>
          <p:nvPr>
            <p:ph type="sldNum" sz="quarter" idx="10"/>
          </p:nvPr>
        </p:nvSpPr>
        <p:spPr/>
        <p:txBody>
          <a:bodyPr/>
          <a:lstStyle/>
          <a:p>
            <a:fld id="{584B3332-ADA4-4F2F-96D9-040A8ED782B9}" type="slidenum">
              <a:rPr lang="en-US" smtClean="0"/>
              <a:t>23</a:t>
            </a:fld>
            <a:endParaRPr lang="en-US" dirty="0"/>
          </a:p>
        </p:txBody>
      </p:sp>
    </p:spTree>
    <p:extLst>
      <p:ext uri="{BB962C8B-B14F-4D97-AF65-F5344CB8AC3E}">
        <p14:creationId xmlns:p14="http://schemas.microsoft.com/office/powerpoint/2010/main" val="1531435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conclude. [22:40]</a:t>
            </a:r>
          </a:p>
        </p:txBody>
      </p:sp>
      <p:sp>
        <p:nvSpPr>
          <p:cNvPr id="4" name="Slide Number Placeholder 3"/>
          <p:cNvSpPr>
            <a:spLocks noGrp="1"/>
          </p:cNvSpPr>
          <p:nvPr>
            <p:ph type="sldNum" sz="quarter" idx="10"/>
          </p:nvPr>
        </p:nvSpPr>
        <p:spPr/>
        <p:txBody>
          <a:bodyPr/>
          <a:lstStyle/>
          <a:p>
            <a:fld id="{584B3332-ADA4-4F2F-96D9-040A8ED782B9}" type="slidenum">
              <a:rPr lang="en-US" smtClean="0"/>
              <a:t>24</a:t>
            </a:fld>
            <a:endParaRPr lang="en-US" dirty="0"/>
          </a:p>
        </p:txBody>
      </p:sp>
    </p:spTree>
    <p:extLst>
      <p:ext uri="{BB962C8B-B14F-4D97-AF65-F5344CB8AC3E}">
        <p14:creationId xmlns:p14="http://schemas.microsoft.com/office/powerpoint/2010/main" val="500469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008413AC-2DAC-4583-BFA8-4E91E8EBAFB0}"/>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ACF515CE-739D-4232-975E-7FCBAB6B3799}"/>
              </a:ext>
            </a:extLst>
          </p:cNvPr>
          <p:cNvSpPr>
            <a:spLocks noGrp="1"/>
          </p:cNvSpPr>
          <p:nvPr>
            <p:ph type="body" idx="1"/>
          </p:nvPr>
        </p:nvSpPr>
        <p:spPr/>
        <p:txBody>
          <a:bodyPr/>
          <a:lstStyle/>
          <a:p>
            <a:pPr>
              <a:defRPr/>
            </a:pPr>
            <a:r>
              <a:rPr lang="en-US" dirty="0">
                <a:latin typeface="+mn-lt"/>
              </a:rPr>
              <a:t>A technology roadmap has quantified requirements, plus potential solutions, plus a MAPPING between requirements and solutions, ALL laid out in time.</a:t>
            </a:r>
          </a:p>
          <a:p>
            <a:pPr>
              <a:defRPr/>
            </a:pPr>
            <a:endParaRPr lang="en-US" dirty="0">
              <a:latin typeface="+mn-lt"/>
            </a:endParaRPr>
          </a:p>
          <a:p>
            <a:pPr>
              <a:defRPr/>
            </a:pPr>
            <a:r>
              <a:rPr lang="en-US" dirty="0">
                <a:latin typeface="+mn-lt"/>
              </a:rPr>
              <a:t>As our field develops its roadmap toward no-human, 24-hour autonomy …</a:t>
            </a:r>
          </a:p>
          <a:p>
            <a:pPr>
              <a:defRPr/>
            </a:pPr>
            <a:r>
              <a:rPr lang="en-US" dirty="0">
                <a:latin typeface="+mn-lt"/>
              </a:rPr>
              <a:t>Well, I’ve told you about the Stages from robots to eventual intelligence…</a:t>
            </a:r>
          </a:p>
          <a:p>
            <a:pPr>
              <a:defRPr/>
            </a:pPr>
            <a:r>
              <a:rPr lang="en-US" dirty="0">
                <a:latin typeface="+mn-lt"/>
              </a:rPr>
              <a:t>BUT:  What’s NEVER going to be autonomously designed? Like the next Snapdragon?</a:t>
            </a:r>
          </a:p>
          <a:p>
            <a:pPr>
              <a:defRPr/>
            </a:pPr>
            <a:r>
              <a:rPr lang="en-US" dirty="0">
                <a:latin typeface="+mn-lt"/>
              </a:rPr>
              <a:t>How do we benchmark and measure progress?</a:t>
            </a:r>
          </a:p>
          <a:p>
            <a:pPr>
              <a:defRPr/>
            </a:pPr>
            <a:r>
              <a:rPr lang="en-US" dirty="0">
                <a:latin typeface="+mn-lt"/>
              </a:rPr>
              <a:t>Should new criteria such as tool transparency and chattiness, or design capability ramp, be </a:t>
            </a:r>
            <a:r>
              <a:rPr lang="en-US" dirty="0" err="1">
                <a:latin typeface="+mn-lt"/>
              </a:rPr>
              <a:t>roadmapped</a:t>
            </a:r>
            <a:r>
              <a:rPr lang="en-US" dirty="0">
                <a:latin typeface="+mn-lt"/>
              </a:rPr>
              <a:t>?</a:t>
            </a:r>
          </a:p>
          <a:p>
            <a:pPr>
              <a:defRPr/>
            </a:pPr>
            <a:r>
              <a:rPr lang="en-US" dirty="0">
                <a:latin typeface="+mn-lt"/>
              </a:rPr>
              <a:t>Will folks who think “data is the new oil” block machine learning and necessary OPENNESS AND SHARING of models and techniques?</a:t>
            </a:r>
          </a:p>
          <a:p>
            <a:pPr>
              <a:defRPr/>
            </a:pPr>
            <a:r>
              <a:rPr lang="en-US" dirty="0">
                <a:latin typeface="+mn-lt"/>
              </a:rPr>
              <a:t>Those “small data” challenges I mentioned.</a:t>
            </a:r>
          </a:p>
          <a:p>
            <a:pPr>
              <a:defRPr/>
            </a:pPr>
            <a:r>
              <a:rPr lang="en-US" dirty="0">
                <a:latin typeface="+mn-lt"/>
              </a:rPr>
              <a:t>So:  PLEASE JOIN IN THIS QUEST – or at least, don’t block it.</a:t>
            </a:r>
          </a:p>
        </p:txBody>
      </p:sp>
      <p:sp>
        <p:nvSpPr>
          <p:cNvPr id="169988" name="Slide Number Placeholder 3">
            <a:extLst>
              <a:ext uri="{FF2B5EF4-FFF2-40B4-BE49-F238E27FC236}">
                <a16:creationId xmlns:a16="http://schemas.microsoft.com/office/drawing/2014/main" id="{5DF8FE48-6329-45A4-858C-64112166636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873504A6-841F-4582-9BCB-36A019B73B32}" type="slidenum">
              <a:rPr lang="en-US" altLang="en-US"/>
              <a:pPr/>
              <a:t>25</a:t>
            </a:fld>
            <a:endParaRPr lang="en-US" altLang="en-US"/>
          </a:p>
        </p:txBody>
      </p:sp>
    </p:spTree>
    <p:extLst>
      <p:ext uri="{BB962C8B-B14F-4D97-AF65-F5344CB8AC3E}">
        <p14:creationId xmlns:p14="http://schemas.microsoft.com/office/powerpoint/2010/main" val="134265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ending, I would really like to thank two sets of folks: Kurt </a:t>
            </a:r>
            <a:r>
              <a:rPr lang="en-US" dirty="0" err="1"/>
              <a:t>Keutzer</a:t>
            </a:r>
            <a:r>
              <a:rPr lang="en-US" dirty="0"/>
              <a:t> and Richard Newton asked me to take on “Measure, to Improve” in the first MARCO GSRC center.  And the folks at </a:t>
            </a:r>
            <a:r>
              <a:rPr lang="en-US" dirty="0" err="1"/>
              <a:t>OxSigen</a:t>
            </a:r>
            <a:r>
              <a:rPr lang="en-US" dirty="0"/>
              <a:t> LLC along with </a:t>
            </a:r>
            <a:r>
              <a:rPr lang="en-US" dirty="0" err="1"/>
              <a:t>Stefanus</a:t>
            </a:r>
            <a:r>
              <a:rPr lang="en-US" dirty="0"/>
              <a:t> </a:t>
            </a:r>
            <a:r>
              <a:rPr lang="en-US" dirty="0" err="1"/>
              <a:t>Mantik</a:t>
            </a:r>
            <a:r>
              <a:rPr lang="en-US" dirty="0"/>
              <a:t> are the real heroes of METRICS – 1.0.</a:t>
            </a:r>
          </a:p>
          <a:p>
            <a:endParaRPr lang="en-US" b="1" dirty="0"/>
          </a:p>
          <a:p>
            <a:r>
              <a:rPr lang="en-US" b="1" dirty="0"/>
              <a:t>THANK YOU FOR YOUR ATTENTION.</a:t>
            </a:r>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26</a:t>
            </a:fld>
            <a:endParaRPr lang="en-US" dirty="0"/>
          </a:p>
        </p:txBody>
      </p:sp>
    </p:spTree>
    <p:extLst>
      <p:ext uri="{BB962C8B-B14F-4D97-AF65-F5344CB8AC3E}">
        <p14:creationId xmlns:p14="http://schemas.microsoft.com/office/powerpoint/2010/main" val="52344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1 is the non-scaling of design cost. </a:t>
            </a:r>
          </a:p>
          <a:p>
            <a:endParaRPr lang="en-US" dirty="0"/>
          </a:p>
          <a:p>
            <a:r>
              <a:rPr lang="en-US" dirty="0"/>
              <a:t>Design COST is engineers, licenses, schedule – AND RISK.   Andreas </a:t>
            </a:r>
            <a:r>
              <a:rPr lang="en-US" dirty="0" err="1"/>
              <a:t>Olofsson</a:t>
            </a:r>
            <a:r>
              <a:rPr lang="en-US" dirty="0"/>
              <a:t> of DARPA showed this slide at ISPD in March.   And he’s right:   Wafer cost pretty much always ends up at a nickel or a dime per square millimeter in any process.   But this curve at the right means that the cost of designing that square millimeter is out of control.  </a:t>
            </a:r>
            <a:r>
              <a:rPr lang="en-US" b="1" dirty="0"/>
              <a:t>This happens when nothing really ties EDA to Moore’s Law scaling itself.</a:t>
            </a:r>
          </a:p>
          <a:p>
            <a:endParaRPr lang="en-US" dirty="0"/>
          </a:p>
          <a:p>
            <a:r>
              <a:rPr lang="en-US" b="1" dirty="0"/>
              <a:t>{CLICK] </a:t>
            </a:r>
            <a:r>
              <a:rPr lang="en-US" dirty="0"/>
              <a:t>Compounding this is non-scaling of QUALITY.  With every new technology node, yes, you CAN print twice as many transistors in a square millimeter as before – which is AVAILABLE DENSITY … BUT,  you CANNOT fit twice as many USEFUL transistors into a given area, going from node to node – and that’s REALIZABLE DENSITY.  This DESIGN CAPABILITY GAP goes back well over a decade. </a:t>
            </a:r>
          </a:p>
        </p:txBody>
      </p:sp>
      <p:sp>
        <p:nvSpPr>
          <p:cNvPr id="4" name="Slide Number Placeholder 3"/>
          <p:cNvSpPr>
            <a:spLocks noGrp="1"/>
          </p:cNvSpPr>
          <p:nvPr>
            <p:ph type="sldNum" sz="quarter" idx="10"/>
          </p:nvPr>
        </p:nvSpPr>
        <p:spPr/>
        <p:txBody>
          <a:bodyPr/>
          <a:lstStyle/>
          <a:p>
            <a:fld id="{A5451585-E2AC-4897-B719-C200C8CF2F37}" type="slidenum">
              <a:rPr lang="en-US" smtClean="0"/>
              <a:pPr/>
              <a:t>3</a:t>
            </a:fld>
            <a:endParaRPr lang="en-US" dirty="0"/>
          </a:p>
        </p:txBody>
      </p:sp>
    </p:spTree>
    <p:extLst>
      <p:ext uri="{BB962C8B-B14F-4D97-AF65-F5344CB8AC3E}">
        <p14:creationId xmlns:p14="http://schemas.microsoft.com/office/powerpoint/2010/main" val="178389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 of EVIL: why we have such quality, schedule, risk issues today: is fundamentally that Design is NOT Predictable !</a:t>
            </a:r>
          </a:p>
          <a:p>
            <a:endParaRPr lang="en-US" dirty="0"/>
          </a:p>
          <a:p>
            <a:r>
              <a:rPr lang="en-US" dirty="0"/>
              <a:t>With so many heuristics, our tools and flows become chaotic when they have to “try hard”.</a:t>
            </a:r>
          </a:p>
          <a:p>
            <a:r>
              <a:rPr lang="en-US" dirty="0"/>
              <a:t> </a:t>
            </a:r>
          </a:p>
          <a:p>
            <a:r>
              <a:rPr lang="en-US" dirty="0"/>
              <a:t>This is for a small block in foundry 14nm enablement. The LEFT figure has target frequency on the X Axis.  The post-P&amp;R area on the Y Axis can change by </a:t>
            </a:r>
            <a:r>
              <a:rPr lang="en-US" b="1" dirty="0"/>
              <a:t>[CLICK] </a:t>
            </a:r>
            <a:r>
              <a:rPr lang="en-US" dirty="0"/>
              <a:t>6% when target frequency changes by epsilon near maximum possible frequency.  And the statistics are Gaussian.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design is unpredictable, then we have a </a:t>
            </a:r>
            <a:r>
              <a:rPr lang="en-US" b="1" dirty="0"/>
              <a:t>SCHEDULE</a:t>
            </a:r>
            <a:r>
              <a:rPr lang="en-US" dirty="0"/>
              <a:t> problem.  Or, if we </a:t>
            </a:r>
            <a:r>
              <a:rPr lang="en-US" b="1" dirty="0"/>
              <a:t>MUST</a:t>
            </a:r>
            <a:r>
              <a:rPr lang="en-US" dirty="0"/>
              <a:t> finish on schedule, then we </a:t>
            </a:r>
            <a:r>
              <a:rPr lang="en-US" b="1" dirty="0"/>
              <a:t>MUST</a:t>
            </a:r>
            <a:r>
              <a:rPr lang="en-US" dirty="0"/>
              <a:t> put GUARDBANDS around the design target. And then we have a </a:t>
            </a:r>
            <a:r>
              <a:rPr lang="en-US" b="1" dirty="0"/>
              <a:t>QUALITY</a:t>
            </a:r>
            <a:r>
              <a:rPr lang="en-US" dirty="0"/>
              <a:t> AND </a:t>
            </a:r>
            <a:r>
              <a:rPr lang="en-US" b="1" dirty="0"/>
              <a:t>COST</a:t>
            </a:r>
            <a:r>
              <a:rPr lang="en-US" dirty="0"/>
              <a: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ALSO If tools and flows are CHAOTIC when we ask for BEST-POSSIBLE RESULTS, then a design team that wants predictable results has to aim low.   </a:t>
            </a:r>
          </a:p>
          <a:p>
            <a:r>
              <a:rPr lang="en-US" b="1" dirty="0"/>
              <a:t>AND so we’re stuck in what </a:t>
            </a:r>
            <a:r>
              <a:rPr lang="en-US" b="1" baseline="0" dirty="0"/>
              <a:t>I call a “Local Minimum” of quality, methodology and tooling.  3:00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4</a:t>
            </a:fld>
            <a:endParaRPr lang="en-US" dirty="0"/>
          </a:p>
        </p:txBody>
      </p:sp>
    </p:spTree>
    <p:extLst>
      <p:ext uri="{BB962C8B-B14F-4D97-AF65-F5344CB8AC3E}">
        <p14:creationId xmlns:p14="http://schemas.microsoft.com/office/powerpoint/2010/main" val="428104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Challenge 2: we’re in a local minimum of tools, methodology, and QOR.</a:t>
            </a:r>
          </a:p>
          <a:p>
            <a:endParaRPr lang="en-US" b="1" baseline="0" dirty="0"/>
          </a:p>
          <a:p>
            <a:r>
              <a:rPr lang="en-US" b="1" baseline="0" dirty="0"/>
              <a:t>And WHY did we evolve to today’s SOC Design METHODOLOGY? Here is my personal “theory”…</a:t>
            </a:r>
          </a:p>
          <a:p>
            <a:endParaRPr lang="en-US" b="1" baseline="0" dirty="0"/>
          </a:p>
          <a:p>
            <a:r>
              <a:rPr lang="en-US" baseline="0" dirty="0"/>
              <a:t>[Click] With unpredictable optimizers, designers want as close to flat as possible – just a few big blocks.  So EDA developers keep piling on more heuristics to turn around those bigger and bigger blocks in a day.    And then designers want to close the design quality gap – so they ask for as much flexibility and knobs as possible to drive those tools in some magical way.  A P&amp;R tool today can have more than ten thousand, command-option combinations.</a:t>
            </a:r>
          </a:p>
          <a:p>
            <a:r>
              <a:rPr lang="en-US" baseline="0" dirty="0"/>
              <a:t>[Click] This leads to poor predictability in design, [Click] which then leads to more iterations and [Click] essentially turnaround time gets longer.  [Click] Poor predictability also means more guardbands. [Click]  So ACHIEVED design quality gets worse.  </a:t>
            </a:r>
            <a:r>
              <a:rPr lang="en-US" b="1" baseline="0" dirty="0"/>
              <a:t> We need to flip these arrows. </a:t>
            </a:r>
          </a:p>
          <a:p>
            <a:r>
              <a:rPr lang="en-US" b="1" baseline="0" dirty="0"/>
              <a:t>And we ARE in this “local minimum” of tools, methodology, and QOR today.</a:t>
            </a:r>
            <a:endParaRPr lang="en-US" b="1" dirty="0"/>
          </a:p>
        </p:txBody>
      </p:sp>
      <p:sp>
        <p:nvSpPr>
          <p:cNvPr id="4" name="Slide Number Placeholder 3"/>
          <p:cNvSpPr>
            <a:spLocks noGrp="1"/>
          </p:cNvSpPr>
          <p:nvPr>
            <p:ph type="sldNum" sz="quarter" idx="10"/>
          </p:nvPr>
        </p:nvSpPr>
        <p:spPr/>
        <p:txBody>
          <a:bodyPr/>
          <a:lstStyle/>
          <a:p>
            <a:fld id="{584B3332-ADA4-4F2F-96D9-040A8ED782B9}" type="slidenum">
              <a:rPr lang="en-US" smtClean="0"/>
              <a:t>5</a:t>
            </a:fld>
            <a:endParaRPr lang="en-US" dirty="0"/>
          </a:p>
        </p:txBody>
      </p:sp>
    </p:spTree>
    <p:extLst>
      <p:ext uri="{BB962C8B-B14F-4D97-AF65-F5344CB8AC3E}">
        <p14:creationId xmlns:p14="http://schemas.microsoft.com/office/powerpoint/2010/main" val="359182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here’s the proposed SOLUTION 1.  What if we had many more small subproblems in the design methodology?</a:t>
            </a:r>
          </a:p>
          <a:p>
            <a:r>
              <a:rPr lang="en-US" baseline="0" dirty="0"/>
              <a:t>To INCREASE the number of partitions, we need new placement, global routing and optimization algorithms. And new RTL partitioning and optimizations.</a:t>
            </a:r>
          </a:p>
          <a:p>
            <a:r>
              <a:rPr lang="en-US" baseline="0" dirty="0"/>
              <a:t>[Click] What if we REDUCED design flexibility by giving freedoms </a:t>
            </a:r>
            <a:r>
              <a:rPr lang="en-US" b="1" baseline="0" dirty="0"/>
              <a:t>FROM</a:t>
            </a:r>
            <a:r>
              <a:rPr lang="en-US" baseline="0" dirty="0"/>
              <a:t> CHOICE of power distribution, clock structure, non-default wiring rules, and so on?</a:t>
            </a:r>
          </a:p>
          <a:p>
            <a:r>
              <a:rPr lang="en-US" baseline="0" dirty="0"/>
              <a:t>[Click] These would give us better predictability, [Click] leading to fewer iterations and ideally single-pass design. </a:t>
            </a:r>
          </a:p>
          <a:p>
            <a:r>
              <a:rPr lang="en-US" baseline="0" dirty="0"/>
              <a:t>[Click] Less turnaround time. [Click] Better predictability and fewer iterations mean less guardbands. [Click]  -- improving the ACHIEVED quality.</a:t>
            </a:r>
          </a:p>
          <a:p>
            <a:r>
              <a:rPr lang="en-US" b="1" baseline="0" dirty="0"/>
              <a:t>[click] **IF** we can achieve this, we win on quality, schedule and cost.  The mindset should be that tools and flows NEVER get unexpected results. The USER must see predictability -- whatever goes on under the hood.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lose quality, but win time, with partitioning and methodology restrictions.  But we’ll win quality back with cloud and parallel optimization.</a:t>
            </a:r>
            <a:endParaRPr lang="en-US" b="1" baseline="0" dirty="0"/>
          </a:p>
          <a:p>
            <a:r>
              <a:rPr lang="en-US" b="1" baseline="0" dirty="0"/>
              <a:t> The focus is all on time and effort.</a:t>
            </a:r>
          </a:p>
          <a:p>
            <a:r>
              <a:rPr lang="en-US" b="1" baseline="0" dirty="0"/>
              <a:t>*** Oh and by the way:  MACHINE LEARNING has to be CENTRAL to this.  [5:50 ?]</a:t>
            </a:r>
          </a:p>
        </p:txBody>
      </p:sp>
      <p:sp>
        <p:nvSpPr>
          <p:cNvPr id="4" name="Slide Number Placeholder 3"/>
          <p:cNvSpPr>
            <a:spLocks noGrp="1"/>
          </p:cNvSpPr>
          <p:nvPr>
            <p:ph type="sldNum" sz="quarter" idx="10"/>
          </p:nvPr>
        </p:nvSpPr>
        <p:spPr/>
        <p:txBody>
          <a:bodyPr/>
          <a:lstStyle/>
          <a:p>
            <a:fld id="{584B3332-ADA4-4F2F-96D9-040A8ED782B9}" type="slidenum">
              <a:rPr lang="en-US" smtClean="0"/>
              <a:t>6</a:t>
            </a:fld>
            <a:endParaRPr lang="en-US" dirty="0"/>
          </a:p>
        </p:txBody>
      </p:sp>
    </p:spTree>
    <p:extLst>
      <p:ext uri="{BB962C8B-B14F-4D97-AF65-F5344CB8AC3E}">
        <p14:creationId xmlns:p14="http://schemas.microsoft.com/office/powerpoint/2010/main" val="394208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EAC92EAC-08C6-4029-9A55-292A8A3F85DA}"/>
              </a:ext>
            </a:extLst>
          </p:cNvPr>
          <p:cNvSpPr>
            <a:spLocks noGrp="1" noRot="1" noChangeAspect="1" noChangeArrowheads="1" noTextEdit="1"/>
          </p:cNvSpPr>
          <p:nvPr>
            <p:ph type="sldImg"/>
          </p:nvPr>
        </p:nvSpPr>
        <p:spPr/>
      </p:sp>
      <p:sp>
        <p:nvSpPr>
          <p:cNvPr id="149507" name="Notes Placeholder 2">
            <a:extLst>
              <a:ext uri="{FF2B5EF4-FFF2-40B4-BE49-F238E27FC236}">
                <a16:creationId xmlns:a16="http://schemas.microsoft.com/office/drawing/2014/main" id="{315C3367-C666-4F2E-B131-0A94951FD40C}"/>
              </a:ext>
            </a:extLst>
          </p:cNvPr>
          <p:cNvSpPr>
            <a:spLocks noGrp="1" noChangeArrowheads="1"/>
          </p:cNvSpPr>
          <p:nvPr>
            <p:ph type="body" idx="1"/>
          </p:nvPr>
        </p:nvSpPr>
        <p:spPr>
          <a:noFill/>
        </p:spPr>
        <p:txBody>
          <a:bodyPr/>
          <a:lstStyle/>
          <a:p>
            <a:r>
              <a:rPr lang="en-US" altLang="en-US" dirty="0">
                <a:latin typeface="Arial" panose="020B0604020202020204" pitchFamily="34" charset="0"/>
              </a:rPr>
              <a:t>Indeed, </a:t>
            </a:r>
            <a:r>
              <a:rPr lang="en-US" altLang="en-US" b="1" dirty="0">
                <a:latin typeface="Arial" panose="020B0604020202020204" pitchFamily="34" charset="0"/>
              </a:rPr>
              <a:t>Solution 2 called out in the paper </a:t>
            </a:r>
            <a:r>
              <a:rPr lang="en-US" altLang="en-US" dirty="0">
                <a:latin typeface="Arial" panose="020B0604020202020204" pitchFamily="34" charset="0"/>
              </a:rPr>
              <a:t>is </a:t>
            </a:r>
            <a:r>
              <a:rPr lang="en-US" altLang="en-US" b="1" dirty="0">
                <a:latin typeface="Arial" panose="020B0604020202020204" pitchFamily="34" charset="0"/>
              </a:rPr>
              <a:t>MACHINE LEARNING </a:t>
            </a:r>
            <a:r>
              <a:rPr lang="en-US" altLang="en-US" dirty="0">
                <a:latin typeface="Arial" panose="020B0604020202020204" pitchFamily="34" charset="0"/>
              </a:rPr>
              <a:t>for time and effort reduction.</a:t>
            </a:r>
          </a:p>
          <a:p>
            <a:endParaRPr lang="en-US" altLang="en-US" dirty="0">
              <a:latin typeface="Arial" panose="020B0604020202020204" pitchFamily="34" charset="0"/>
            </a:endParaRPr>
          </a:p>
          <a:p>
            <a:r>
              <a:rPr lang="en-US" altLang="en-US" dirty="0">
                <a:latin typeface="Arial" panose="020B0604020202020204" pitchFamily="34" charset="0"/>
              </a:rPr>
              <a:t>The need to reduce time and effort come from dealing with this:  the HUGE space of trajectories through the design flow – what’s your choice of RTL, constraints, floorplans, tool commands and options, and so on.</a:t>
            </a:r>
          </a:p>
          <a:p>
            <a:endParaRPr lang="en-US" altLang="en-US" dirty="0">
              <a:latin typeface="Arial" panose="020B0604020202020204" pitchFamily="34" charset="0"/>
            </a:endParaRPr>
          </a:p>
          <a:p>
            <a:r>
              <a:rPr lang="en-US" altLang="en-US" dirty="0">
                <a:latin typeface="Arial" panose="020B0604020202020204" pitchFamily="34" charset="0"/>
              </a:rPr>
              <a:t>[CLICK] As we grapple with this, the path forward will have </a:t>
            </a:r>
            <a:r>
              <a:rPr lang="en-US" altLang="en-US" b="1" dirty="0">
                <a:latin typeface="Arial" panose="020B0604020202020204" pitchFamily="34" charset="0"/>
              </a:rPr>
              <a:t>four main stages </a:t>
            </a:r>
            <a:r>
              <a:rPr lang="en-US" altLang="en-US" dirty="0">
                <a:latin typeface="Arial" panose="020B0604020202020204" pitchFamily="34" charset="0"/>
              </a:rPr>
              <a:t>– FROM  mechanization and automation TO  </a:t>
            </a:r>
            <a:r>
              <a:rPr lang="en-US" altLang="en-US" b="1" dirty="0">
                <a:latin typeface="Arial" panose="020B0604020202020204" pitchFamily="34" charset="0"/>
              </a:rPr>
              <a:t>intelligence</a:t>
            </a:r>
            <a:r>
              <a:rPr lang="en-US" altLang="en-US" dirty="0">
                <a:latin typeface="Arial" panose="020B0604020202020204" pitchFamily="34" charset="0"/>
              </a:rPr>
              <a:t> -- of how time and effort reductions will be achieved by machine learning.</a:t>
            </a:r>
          </a:p>
          <a:p>
            <a:endParaRPr lang="en-US" altLang="en-US" dirty="0">
              <a:latin typeface="Arial" panose="020B0604020202020204" pitchFamily="34" charset="0"/>
            </a:endParaRPr>
          </a:p>
          <a:p>
            <a:r>
              <a:rPr lang="en-US" altLang="en-US" dirty="0">
                <a:latin typeface="Arial" panose="020B0604020202020204" pitchFamily="34" charset="0"/>
              </a:rPr>
              <a:t>For the rest of this talk, I’ll try to give some examples and thoughts on this future of ML for time and effort reduction.</a:t>
            </a:r>
          </a:p>
          <a:p>
            <a:endParaRPr lang="en-US" altLang="en-US" dirty="0">
              <a:latin typeface="Arial" panose="020B0604020202020204" pitchFamily="34" charset="0"/>
            </a:endParaRPr>
          </a:p>
        </p:txBody>
      </p:sp>
      <p:sp>
        <p:nvSpPr>
          <p:cNvPr id="149508" name="Slide Number Placeholder 3">
            <a:extLst>
              <a:ext uri="{FF2B5EF4-FFF2-40B4-BE49-F238E27FC236}">
                <a16:creationId xmlns:a16="http://schemas.microsoft.com/office/drawing/2014/main" id="{C59E9FD5-55CC-4CAB-B97E-380D133AA33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20252342-1CCE-4FB1-9C3B-9C4960D2A713}" type="slidenum">
              <a:rPr lang="en-US" altLang="en-US" sz="1800"/>
              <a:pPr algn="l">
                <a:lnSpc>
                  <a:spcPct val="100000"/>
                </a:lnSpc>
                <a:spcBef>
                  <a:spcPct val="0"/>
                </a:spcBef>
              </a:pPr>
              <a:t>7</a:t>
            </a:fld>
            <a:endParaRPr lang="en-US" altLang="en-US" sz="1800"/>
          </a:p>
        </p:txBody>
      </p:sp>
    </p:spTree>
    <p:extLst>
      <p:ext uri="{BB962C8B-B14F-4D97-AF65-F5344CB8AC3E}">
        <p14:creationId xmlns:p14="http://schemas.microsoft.com/office/powerpoint/2010/main" val="221904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 add that ever since early last year, thanks to DARPA,, when folks talk about time and effort reduction, this is the new aiming point:  </a:t>
            </a:r>
            <a:r>
              <a:rPr lang="en-US" b="1" dirty="0"/>
              <a:t>NO</a:t>
            </a:r>
            <a:r>
              <a:rPr lang="en-US" dirty="0"/>
              <a:t> humans, and </a:t>
            </a:r>
            <a:r>
              <a:rPr lang="en-US" b="1" dirty="0"/>
              <a:t>24-hour</a:t>
            </a:r>
            <a:r>
              <a:rPr lang="en-US" dirty="0"/>
              <a:t> turnaround.</a:t>
            </a:r>
          </a:p>
          <a:p>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8</a:t>
            </a:fld>
            <a:endParaRPr lang="en-US" dirty="0"/>
          </a:p>
        </p:txBody>
      </p:sp>
    </p:spTree>
    <p:extLst>
      <p:ext uri="{BB962C8B-B14F-4D97-AF65-F5344CB8AC3E}">
        <p14:creationId xmlns:p14="http://schemas.microsoft.com/office/powerpoint/2010/main" val="218473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BC34DBF-20FF-4E59-A4A4-E02B9FD38BFC}"/>
              </a:ext>
            </a:extLst>
          </p:cNvPr>
          <p:cNvSpPr>
            <a:spLocks noGrp="1" noRot="1" noChangeAspect="1" noChangeArrowheads="1" noTextEdit="1"/>
          </p:cNvSpPr>
          <p:nvPr>
            <p:ph type="sldImg"/>
          </p:nvPr>
        </p:nvSpPr>
        <p:spPr/>
      </p:sp>
      <p:sp>
        <p:nvSpPr>
          <p:cNvPr id="151555" name="Notes Placeholder 2">
            <a:extLst>
              <a:ext uri="{FF2B5EF4-FFF2-40B4-BE49-F238E27FC236}">
                <a16:creationId xmlns:a16="http://schemas.microsoft.com/office/drawing/2014/main" id="{A88408DD-6A8D-4B31-B4AB-BA1EE8C410E6}"/>
              </a:ext>
            </a:extLst>
          </p:cNvPr>
          <p:cNvSpPr>
            <a:spLocks noGrp="1" noChangeArrowheads="1"/>
          </p:cNvSpPr>
          <p:nvPr>
            <p:ph type="body" idx="1"/>
          </p:nvPr>
        </p:nvSpPr>
        <p:spPr>
          <a:noFill/>
        </p:spPr>
        <p:txBody>
          <a:bodyPr/>
          <a:lstStyle/>
          <a:p>
            <a:r>
              <a:rPr lang="en-US" altLang="en-US" b="1" dirty="0">
                <a:latin typeface="Arial" panose="020B0604020202020204" pitchFamily="34" charset="0"/>
              </a:rPr>
              <a:t>STAGE 1 mechanization is:  </a:t>
            </a:r>
            <a:r>
              <a:rPr lang="en-US" altLang="en-US" dirty="0">
                <a:latin typeface="Arial" panose="020B0604020202020204" pitchFamily="34" charset="0"/>
              </a:rPr>
              <a:t>Robots and CPUs don’t get tired!</a:t>
            </a:r>
          </a:p>
          <a:p>
            <a:r>
              <a:rPr lang="en-US" altLang="en-US" dirty="0">
                <a:latin typeface="Arial" panose="020B0604020202020204" pitchFamily="34" charset="0"/>
              </a:rPr>
              <a:t>Many time-consuming, error-prone, trial-and-error steps! </a:t>
            </a:r>
            <a:r>
              <a:rPr lang="en-US" altLang="en-US" dirty="0">
                <a:latin typeface="Arial" panose="020B0604020202020204" pitchFamily="34" charset="0"/>
                <a:sym typeface="Wingdings" panose="05000000000000000000" pitchFamily="2" charset="2"/>
              </a:rPr>
              <a:t> learn by literally watching expert humans, become as good as, then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rPr>
              <a:t>The path to “no human in the loop” </a:t>
            </a:r>
            <a:r>
              <a:rPr lang="en-US" altLang="en-US" b="1" dirty="0">
                <a:solidFill>
                  <a:srgbClr val="000000"/>
                </a:solidFill>
                <a:sym typeface="Wingdings" panose="05000000000000000000" pitchFamily="2" charset="2"/>
              </a:rPr>
              <a:t> requires understanding of why and where humans are needed in the loop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solidFill>
                <a:srgbClr val="00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sym typeface="Wingdings" panose="05000000000000000000" pitchFamily="2" charset="2"/>
              </a:rPr>
              <a:t>Basically, the path forward is through manual, repetitive pain points that today cost days or weeks of schedule:  DRC fix, timing closure, placement of memory instances, package layout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solidFill>
                <a:srgbClr val="00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solidFill>
                <a:srgbClr val="00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solidFill>
                <a:srgbClr val="000000"/>
              </a:solidFill>
            </a:endParaRPr>
          </a:p>
          <a:p>
            <a:endParaRPr lang="en-US" altLang="en-US" dirty="0">
              <a:latin typeface="Arial" panose="020B0604020202020204" pitchFamily="34" charset="0"/>
              <a:sym typeface="Wingdings" panose="05000000000000000000" pitchFamily="2" charset="2"/>
            </a:endParaRPr>
          </a:p>
          <a:p>
            <a:r>
              <a:rPr lang="en-US" altLang="en-US" b="1" dirty="0"/>
              <a:t>Automation of manual DRC violation fixing</a:t>
            </a:r>
          </a:p>
          <a:p>
            <a:pPr lvl="1"/>
            <a:r>
              <a:rPr lang="en-US" altLang="en-US" dirty="0"/>
              <a:t>P&amp;R tools cannot handle latest rule decks, unavoidable lack of routing resource in high-utilization block, etc.</a:t>
            </a:r>
          </a:p>
          <a:p>
            <a:r>
              <a:rPr lang="en-US" altLang="en-US" b="1" dirty="0"/>
              <a:t>Automation of manual timing closure</a:t>
            </a:r>
          </a:p>
          <a:p>
            <a:pPr lvl="1"/>
            <a:r>
              <a:rPr lang="en-US" altLang="en-US" dirty="0"/>
              <a:t>After routing and optimization, several thousand violations of </a:t>
            </a:r>
            <a:r>
              <a:rPr lang="en-US" altLang="en-US" dirty="0" err="1"/>
              <a:t>maxtrans</a:t>
            </a:r>
            <a:r>
              <a:rPr lang="en-US" altLang="en-US" dirty="0"/>
              <a:t>, setup, hold constraints exist</a:t>
            </a:r>
          </a:p>
          <a:p>
            <a:pPr lvl="1"/>
            <a:r>
              <a:rPr lang="en-US" altLang="en-US" dirty="0"/>
              <a:t>Engineer fixes 200-300 DRVs by hand, per day </a:t>
            </a:r>
          </a:p>
          <a:p>
            <a:r>
              <a:rPr lang="en-US" altLang="en-US" b="1" dirty="0"/>
              <a:t>Package layout automation</a:t>
            </a:r>
          </a:p>
          <a:p>
            <a:pPr lvl="1"/>
            <a:r>
              <a:rPr lang="en-US" altLang="en-US" dirty="0"/>
              <a:t>How to assess post-routed quality (e.g., bump inductances) of SOC floorplan and die-package pin map?</a:t>
            </a:r>
          </a:p>
          <a:p>
            <a:pPr lvl="1"/>
            <a:r>
              <a:rPr lang="en-US" altLang="en-US" dirty="0"/>
              <a:t>Required for: pin map, power delivery optimization</a:t>
            </a:r>
          </a:p>
          <a:p>
            <a:pPr lvl="1"/>
            <a:r>
              <a:rPr lang="en-US" altLang="en-US" dirty="0"/>
              <a:t>Requires: automation/estimation of manual package routing</a:t>
            </a:r>
          </a:p>
          <a:p>
            <a:endParaRPr lang="en-US" altLang="en-US" b="1" dirty="0">
              <a:latin typeface="Calibri" panose="020F0502020204030204" pitchFamily="34" charset="0"/>
            </a:endParaRPr>
          </a:p>
          <a:p>
            <a:endParaRPr lang="en-US" altLang="en-US" dirty="0">
              <a:latin typeface="Arial" panose="020B0604020202020204" pitchFamily="34" charset="0"/>
            </a:endParaRPr>
          </a:p>
        </p:txBody>
      </p:sp>
      <p:sp>
        <p:nvSpPr>
          <p:cNvPr id="151556" name="Slide Number Placeholder 3">
            <a:extLst>
              <a:ext uri="{FF2B5EF4-FFF2-40B4-BE49-F238E27FC236}">
                <a16:creationId xmlns:a16="http://schemas.microsoft.com/office/drawing/2014/main" id="{8B1647FF-E8D0-4C27-8DF5-F9E494C3CE3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E3F2B013-2185-4C6C-88C0-33C89223FA9E}" type="slidenum">
              <a:rPr lang="en-US" altLang="en-US" sz="1800"/>
              <a:pPr algn="l">
                <a:lnSpc>
                  <a:spcPct val="100000"/>
                </a:lnSpc>
                <a:spcBef>
                  <a:spcPct val="0"/>
                </a:spcBef>
              </a:pPr>
              <a:t>9</a:t>
            </a:fld>
            <a:endParaRPr lang="en-US" altLang="en-US" sz="1800"/>
          </a:p>
        </p:txBody>
      </p:sp>
    </p:spTree>
    <p:extLst>
      <p:ext uri="{BB962C8B-B14F-4D97-AF65-F5344CB8AC3E}">
        <p14:creationId xmlns:p14="http://schemas.microsoft.com/office/powerpoint/2010/main" val="103376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Picture 4" descr="UCSDa1"/>
          <p:cNvPicPr>
            <a:picLocks noChangeAspect="1" noChangeArrowheads="1"/>
          </p:cNvPicPr>
          <p:nvPr/>
        </p:nvPicPr>
        <p:blipFill>
          <a:blip r:embed="rId2" cstate="print"/>
          <a:srcRect/>
          <a:stretch>
            <a:fillRect/>
          </a:stretch>
        </p:blipFill>
        <p:spPr bwMode="auto">
          <a:xfrm>
            <a:off x="76200" y="6486525"/>
            <a:ext cx="457200" cy="369888"/>
          </a:xfrm>
          <a:prstGeom prst="rect">
            <a:avLst/>
          </a:prstGeom>
          <a:noFill/>
          <a:ln w="9525">
            <a:noFill/>
            <a:miter lim="800000"/>
            <a:headEnd/>
            <a:tailEnd/>
          </a:ln>
        </p:spPr>
      </p:pic>
      <p:sp>
        <p:nvSpPr>
          <p:cNvPr id="8" name="TextBox 7">
            <a:extLst>
              <a:ext uri="{FF2B5EF4-FFF2-40B4-BE49-F238E27FC236}">
                <a16:creationId xmlns:a16="http://schemas.microsoft.com/office/drawing/2014/main" id="{2B4546B7-515F-4F74-90A5-091B77C0490E}"/>
              </a:ext>
            </a:extLst>
          </p:cNvPr>
          <p:cNvSpPr txBox="1"/>
          <p:nvPr userDrawn="1"/>
        </p:nvSpPr>
        <p:spPr>
          <a:xfrm>
            <a:off x="6750825" y="6624972"/>
            <a:ext cx="2087431" cy="246221"/>
          </a:xfrm>
          <a:prstGeom prst="rect">
            <a:avLst/>
          </a:prstGeom>
          <a:noFill/>
        </p:spPr>
        <p:txBody>
          <a:bodyPr wrap="none">
            <a:spAutoFit/>
          </a:bodyPr>
          <a:lstStyle/>
          <a:p>
            <a:pPr algn="ctr" eaLnBrk="0" hangingPunct="0"/>
            <a:r>
              <a:rPr lang="en-US" altLang="ko-KR" sz="1000" b="1" dirty="0">
                <a:solidFill>
                  <a:prstClr val="black"/>
                </a:solidFill>
                <a:latin typeface="Arial" charset="0"/>
                <a:ea typeface="Arial" charset="0"/>
                <a:cs typeface="Arial" charset="0"/>
              </a:rPr>
              <a:t>A. B. Kahng, 180626 DAC-2018</a:t>
            </a:r>
          </a:p>
        </p:txBody>
      </p:sp>
    </p:spTree>
    <p:extLst>
      <p:ext uri="{BB962C8B-B14F-4D97-AF65-F5344CB8AC3E}">
        <p14:creationId xmlns:p14="http://schemas.microsoft.com/office/powerpoint/2010/main" val="13000305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5385335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838200"/>
            <a:ext cx="8836025"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1917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19414438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26167242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7196479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972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2979692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059051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2484380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077" name="Picture 4" descr="UCSDa1"/>
          <p:cNvPicPr>
            <a:picLocks noChangeAspect="1" noChangeArrowheads="1"/>
          </p:cNvPicPr>
          <p:nvPr/>
        </p:nvPicPr>
        <p:blipFill>
          <a:blip r:embed="rId12" cstate="print"/>
          <a:srcRect/>
          <a:stretch>
            <a:fillRect/>
          </a:stretch>
        </p:blipFill>
        <p:spPr bwMode="auto">
          <a:xfrm>
            <a:off x="76200" y="6486525"/>
            <a:ext cx="457200" cy="369888"/>
          </a:xfrm>
          <a:prstGeom prst="rect">
            <a:avLst/>
          </a:prstGeom>
          <a:noFill/>
          <a:ln w="9525">
            <a:noFill/>
            <a:miter lim="800000"/>
            <a:headEnd/>
            <a:tailEnd/>
          </a:ln>
        </p:spPr>
      </p:pic>
      <p:sp>
        <p:nvSpPr>
          <p:cNvPr id="7" name="TextBox 6"/>
          <p:cNvSpPr txBox="1"/>
          <p:nvPr/>
        </p:nvSpPr>
        <p:spPr>
          <a:xfrm>
            <a:off x="8741326" y="6548438"/>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E584D0D3-D9B1-4D21-8C32-4ECFD012168A}"/>
              </a:ext>
            </a:extLst>
          </p:cNvPr>
          <p:cNvSpPr txBox="1"/>
          <p:nvPr userDrawn="1"/>
        </p:nvSpPr>
        <p:spPr>
          <a:xfrm>
            <a:off x="6750825" y="6624972"/>
            <a:ext cx="2087431" cy="246221"/>
          </a:xfrm>
          <a:prstGeom prst="rect">
            <a:avLst/>
          </a:prstGeom>
          <a:noFill/>
        </p:spPr>
        <p:txBody>
          <a:bodyPr wrap="none">
            <a:spAutoFit/>
          </a:bodyPr>
          <a:lstStyle/>
          <a:p>
            <a:pPr algn="ctr" eaLnBrk="0" hangingPunct="0"/>
            <a:r>
              <a:rPr lang="en-US" altLang="ko-KR" sz="1000" b="1" dirty="0">
                <a:solidFill>
                  <a:prstClr val="black"/>
                </a:solidFill>
                <a:latin typeface="Arial" charset="0"/>
                <a:ea typeface="Arial" charset="0"/>
                <a:cs typeface="Arial" charset="0"/>
              </a:rPr>
              <a:t>A. B. Kahng, 180626 DAC-2018</a:t>
            </a:r>
          </a:p>
        </p:txBody>
      </p:sp>
    </p:spTree>
    <p:extLst>
      <p:ext uri="{BB962C8B-B14F-4D97-AF65-F5344CB8AC3E}">
        <p14:creationId xmlns:p14="http://schemas.microsoft.com/office/powerpoint/2010/main" val="14542700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lsicad.ucsd.edu/GSRC/metr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vlsicad.ucsd.edu/GSRC/metric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676400"/>
            <a:ext cx="8549640" cy="1143000"/>
          </a:xfrm>
        </p:spPr>
        <p:txBody>
          <a:bodyPr/>
          <a:lstStyle/>
          <a:p>
            <a:r>
              <a:rPr lang="en-US" altLang="ko-KR" dirty="0">
                <a:ea typeface="굴림" pitchFamily="34" charset="-127"/>
              </a:rPr>
              <a:t>Reducing Time and Effort in IC Implementation: A Roadmap of Challenges and Solutions</a:t>
            </a:r>
            <a:endParaRPr lang="en-US" dirty="0"/>
          </a:p>
        </p:txBody>
      </p:sp>
      <p:sp>
        <p:nvSpPr>
          <p:cNvPr id="3" name="Subtitle 2"/>
          <p:cNvSpPr>
            <a:spLocks noGrp="1"/>
          </p:cNvSpPr>
          <p:nvPr>
            <p:ph type="subTitle" idx="1"/>
          </p:nvPr>
        </p:nvSpPr>
        <p:spPr>
          <a:xfrm>
            <a:off x="1276350" y="4343400"/>
            <a:ext cx="6400800" cy="1752600"/>
          </a:xfrm>
        </p:spPr>
        <p:txBody>
          <a:bodyPr/>
          <a:lstStyle/>
          <a:p>
            <a:pPr marL="533400" indent="-533400">
              <a:lnSpc>
                <a:spcPct val="65000"/>
              </a:lnSpc>
            </a:pPr>
            <a:r>
              <a:rPr lang="en-US" altLang="zh-CN" dirty="0">
                <a:ea typeface="굴림" pitchFamily="34" charset="-127"/>
              </a:rPr>
              <a:t>Andrew B. Kahng</a:t>
            </a:r>
          </a:p>
          <a:p>
            <a:pPr marL="533400" indent="-533400">
              <a:lnSpc>
                <a:spcPct val="65000"/>
              </a:lnSpc>
            </a:pPr>
            <a:r>
              <a:rPr lang="en-US" altLang="zh-CN" dirty="0">
                <a:ea typeface="굴림" pitchFamily="34" charset="-127"/>
              </a:rPr>
              <a:t>CSE and ECE Departments</a:t>
            </a:r>
          </a:p>
          <a:p>
            <a:pPr marL="533400" indent="-533400">
              <a:lnSpc>
                <a:spcPct val="65000"/>
              </a:lnSpc>
            </a:pPr>
            <a:r>
              <a:rPr lang="en-US" altLang="zh-CN" dirty="0">
                <a:ea typeface="굴림" pitchFamily="34" charset="-127"/>
              </a:rPr>
              <a:t>UC San Diego</a:t>
            </a:r>
          </a:p>
          <a:p>
            <a:pPr marL="533400" indent="-533400">
              <a:lnSpc>
                <a:spcPct val="65000"/>
              </a:lnSpc>
            </a:pPr>
            <a:endParaRPr lang="en-US" altLang="zh-CN" dirty="0">
              <a:ea typeface="굴림" pitchFamily="34" charset="-127"/>
            </a:endParaRPr>
          </a:p>
          <a:p>
            <a:pPr marL="533400" indent="-533400">
              <a:lnSpc>
                <a:spcPct val="65000"/>
              </a:lnSpc>
            </a:pPr>
            <a:r>
              <a:rPr lang="en-US" altLang="zh-CN" dirty="0">
                <a:ea typeface="굴림" pitchFamily="34" charset="-127"/>
              </a:rPr>
              <a:t>http://vlsicad.ucsd.edu</a:t>
            </a:r>
          </a:p>
        </p:txBody>
      </p:sp>
    </p:spTree>
    <p:extLst>
      <p:ext uri="{BB962C8B-B14F-4D97-AF65-F5344CB8AC3E}">
        <p14:creationId xmlns:p14="http://schemas.microsoft.com/office/powerpoint/2010/main" val="7772441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2BFC9B-5248-476C-8A05-0871B0120D68}"/>
              </a:ext>
            </a:extLst>
          </p:cNvPr>
          <p:cNvSpPr>
            <a:spLocks noGrp="1" noChangeArrowheads="1"/>
          </p:cNvSpPr>
          <p:nvPr>
            <p:ph idx="1"/>
          </p:nvPr>
        </p:nvSpPr>
        <p:spPr>
          <a:xfrm>
            <a:off x="0" y="951154"/>
            <a:ext cx="9144000" cy="5354395"/>
          </a:xfrm>
        </p:spPr>
        <p:txBody>
          <a:bodyPr/>
          <a:lstStyle/>
          <a:p>
            <a:pPr>
              <a:lnSpc>
                <a:spcPct val="83000"/>
              </a:lnSpc>
              <a:spcBef>
                <a:spcPts val="600"/>
              </a:spcBef>
            </a:pPr>
            <a:r>
              <a:rPr lang="en-US" altLang="en-US" b="1" dirty="0">
                <a:solidFill>
                  <a:srgbClr val="000000"/>
                </a:solidFill>
              </a:rPr>
              <a:t>Multi-Armed Bandit Problem</a:t>
            </a:r>
            <a:r>
              <a:rPr lang="en-US" altLang="en-US" dirty="0">
                <a:solidFill>
                  <a:srgbClr val="000000"/>
                </a:solidFill>
              </a:rPr>
              <a:t>: Given slot machine with N arms, maximize reward obtained using T pulls </a:t>
            </a:r>
          </a:p>
          <a:p>
            <a:pPr lvl="1">
              <a:lnSpc>
                <a:spcPct val="83000"/>
              </a:lnSpc>
              <a:spcBef>
                <a:spcPts val="600"/>
              </a:spcBef>
            </a:pPr>
            <a:r>
              <a:rPr lang="en-US" altLang="en-US" dirty="0">
                <a:solidFill>
                  <a:srgbClr val="000000"/>
                </a:solidFill>
              </a:rPr>
              <a:t>Well-studied in context of Reinforcement Learning</a:t>
            </a:r>
          </a:p>
          <a:p>
            <a:pPr>
              <a:lnSpc>
                <a:spcPct val="83000"/>
              </a:lnSpc>
              <a:spcBef>
                <a:spcPts val="600"/>
              </a:spcBef>
            </a:pPr>
            <a:r>
              <a:rPr lang="en-US" altLang="en-US" b="1" dirty="0">
                <a:solidFill>
                  <a:srgbClr val="000000"/>
                </a:solidFill>
              </a:rPr>
              <a:t>IC Design: “arm” </a:t>
            </a:r>
            <a:r>
              <a:rPr lang="en-US" altLang="en-US" dirty="0">
                <a:solidFill>
                  <a:srgbClr val="000000"/>
                </a:solidFill>
              </a:rPr>
              <a:t>= target frequency; </a:t>
            </a:r>
            <a:r>
              <a:rPr lang="en-US" altLang="en-US" b="1" dirty="0">
                <a:solidFill>
                  <a:srgbClr val="000000"/>
                </a:solidFill>
              </a:rPr>
              <a:t>“pull” </a:t>
            </a:r>
            <a:r>
              <a:rPr lang="en-US" altLang="en-US" dirty="0">
                <a:solidFill>
                  <a:srgbClr val="000000"/>
                </a:solidFill>
              </a:rPr>
              <a:t>= run flow</a:t>
            </a:r>
          </a:p>
          <a:p>
            <a:pPr>
              <a:lnSpc>
                <a:spcPct val="83000"/>
              </a:lnSpc>
              <a:spcBef>
                <a:spcPts val="600"/>
              </a:spcBef>
            </a:pPr>
            <a:endParaRPr lang="en-US" altLang="en-US" dirty="0"/>
          </a:p>
        </p:txBody>
      </p:sp>
      <p:sp>
        <p:nvSpPr>
          <p:cNvPr id="150531" name="Title 1">
            <a:extLst>
              <a:ext uri="{FF2B5EF4-FFF2-40B4-BE49-F238E27FC236}">
                <a16:creationId xmlns:a16="http://schemas.microsoft.com/office/drawing/2014/main" id="{260DFC1D-55F0-4E60-BC1C-6C3139197CD0}"/>
              </a:ext>
            </a:extLst>
          </p:cNvPr>
          <p:cNvSpPr>
            <a:spLocks noGrp="1" noChangeArrowheads="1"/>
          </p:cNvSpPr>
          <p:nvPr>
            <p:ph type="title"/>
          </p:nvPr>
        </p:nvSpPr>
        <p:spPr>
          <a:xfrm>
            <a:off x="2595" y="116755"/>
            <a:ext cx="8851900" cy="595312"/>
          </a:xfrm>
        </p:spPr>
        <p:txBody>
          <a:bodyPr/>
          <a:lstStyle/>
          <a:p>
            <a:r>
              <a:rPr lang="en-US" altLang="en-US" dirty="0"/>
              <a:t>Example: Multi-Armed Bandit</a:t>
            </a:r>
          </a:p>
        </p:txBody>
      </p:sp>
      <p:pic>
        <p:nvPicPr>
          <p:cNvPr id="5" name="Picture 4">
            <a:extLst>
              <a:ext uri="{FF2B5EF4-FFF2-40B4-BE49-F238E27FC236}">
                <a16:creationId xmlns:a16="http://schemas.microsoft.com/office/drawing/2014/main" id="{D8A7B5E6-D306-4120-A5FC-5A76A785A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3" t="3941" r="3204"/>
          <a:stretch>
            <a:fillRect/>
          </a:stretch>
        </p:blipFill>
        <p:spPr bwMode="auto">
          <a:xfrm>
            <a:off x="5046002" y="2877475"/>
            <a:ext cx="4042580" cy="308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0">
            <a:extLst>
              <a:ext uri="{FF2B5EF4-FFF2-40B4-BE49-F238E27FC236}">
                <a16:creationId xmlns:a16="http://schemas.microsoft.com/office/drawing/2014/main" id="{95B1D75B-F34C-4EBA-8C1F-AFC94637FB76}"/>
              </a:ext>
            </a:extLst>
          </p:cNvPr>
          <p:cNvGrpSpPr>
            <a:grpSpLocks/>
          </p:cNvGrpSpPr>
          <p:nvPr/>
        </p:nvGrpSpPr>
        <p:grpSpPr bwMode="auto">
          <a:xfrm>
            <a:off x="138550" y="2902094"/>
            <a:ext cx="4597842" cy="2635466"/>
            <a:chOff x="794245" y="1464864"/>
            <a:chExt cx="6535370" cy="4564859"/>
          </a:xfrm>
        </p:grpSpPr>
        <p:sp>
          <p:nvSpPr>
            <p:cNvPr id="8" name="Oval 7">
              <a:extLst>
                <a:ext uri="{FF2B5EF4-FFF2-40B4-BE49-F238E27FC236}">
                  <a16:creationId xmlns:a16="http://schemas.microsoft.com/office/drawing/2014/main" id="{6B7910CA-E400-487A-BC8F-E5120EEDABC6}"/>
                </a:ext>
              </a:extLst>
            </p:cNvPr>
            <p:cNvSpPr/>
            <p:nvPr/>
          </p:nvSpPr>
          <p:spPr>
            <a:xfrm>
              <a:off x="2323755" y="3015282"/>
              <a:ext cx="1490786" cy="1613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nvGrpSpPr>
            <p:cNvPr id="150536" name="Group 82">
              <a:extLst>
                <a:ext uri="{FF2B5EF4-FFF2-40B4-BE49-F238E27FC236}">
                  <a16:creationId xmlns:a16="http://schemas.microsoft.com/office/drawing/2014/main" id="{676C9A08-76F9-4DF1-81EB-DB3C08546DFE}"/>
                </a:ext>
              </a:extLst>
            </p:cNvPr>
            <p:cNvGrpSpPr>
              <a:grpSpLocks/>
            </p:cNvGrpSpPr>
            <p:nvPr/>
          </p:nvGrpSpPr>
          <p:grpSpPr bwMode="auto">
            <a:xfrm>
              <a:off x="5519352" y="2697263"/>
              <a:ext cx="1810263" cy="1932402"/>
              <a:chOff x="5082746" y="2639598"/>
              <a:chExt cx="1810263" cy="1932402"/>
            </a:xfrm>
          </p:grpSpPr>
          <p:sp>
            <p:nvSpPr>
              <p:cNvPr id="23" name="Rectangle 22">
                <a:extLst>
                  <a:ext uri="{FF2B5EF4-FFF2-40B4-BE49-F238E27FC236}">
                    <a16:creationId xmlns:a16="http://schemas.microsoft.com/office/drawing/2014/main" id="{E893F431-B8ED-41B9-9BBD-0D1D27F40F66}"/>
                  </a:ext>
                </a:extLst>
              </p:cNvPr>
              <p:cNvSpPr/>
              <p:nvPr/>
            </p:nvSpPr>
            <p:spPr>
              <a:xfrm>
                <a:off x="5083844" y="3129178"/>
                <a:ext cx="1464972" cy="14423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24" name="Rectangle 23">
                <a:extLst>
                  <a:ext uri="{FF2B5EF4-FFF2-40B4-BE49-F238E27FC236}">
                    <a16:creationId xmlns:a16="http://schemas.microsoft.com/office/drawing/2014/main" id="{5220CE85-B36F-4A8A-A1AE-BA78C1AC921C}"/>
                  </a:ext>
                </a:extLst>
              </p:cNvPr>
              <p:cNvSpPr/>
              <p:nvPr/>
            </p:nvSpPr>
            <p:spPr>
              <a:xfrm>
                <a:off x="5268848" y="2879247"/>
                <a:ext cx="1464972" cy="1442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5" name="Rectangle 24">
                <a:extLst>
                  <a:ext uri="{FF2B5EF4-FFF2-40B4-BE49-F238E27FC236}">
                    <a16:creationId xmlns:a16="http://schemas.microsoft.com/office/drawing/2014/main" id="{31F8099F-C6EA-47B9-9C3B-41BA0DD53809}"/>
                  </a:ext>
                </a:extLst>
              </p:cNvPr>
              <p:cNvSpPr/>
              <p:nvPr/>
            </p:nvSpPr>
            <p:spPr>
              <a:xfrm>
                <a:off x="5428037" y="2639908"/>
                <a:ext cx="1464972" cy="144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cxnSp>
          <p:nvCxnSpPr>
            <p:cNvPr id="11" name="Straight Arrow Connector 10">
              <a:extLst>
                <a:ext uri="{FF2B5EF4-FFF2-40B4-BE49-F238E27FC236}">
                  <a16:creationId xmlns:a16="http://schemas.microsoft.com/office/drawing/2014/main" id="{530E6A40-205F-453D-9C7B-7A225BA40D4C}"/>
                </a:ext>
              </a:extLst>
            </p:cNvPr>
            <p:cNvCxnSpPr/>
            <p:nvPr/>
          </p:nvCxnSpPr>
          <p:spPr>
            <a:xfrm flipV="1">
              <a:off x="3842507" y="3813788"/>
              <a:ext cx="1606952" cy="84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01C3A59-5F5F-4662-9E04-0F3DAB2041BD}"/>
                </a:ext>
              </a:extLst>
            </p:cNvPr>
            <p:cNvCxnSpPr>
              <a:stCxn id="25" idx="0"/>
              <a:endCxn id="8" idx="0"/>
            </p:cNvCxnSpPr>
            <p:nvPr/>
          </p:nvCxnSpPr>
          <p:spPr>
            <a:xfrm rot="16200000" flipH="1" flipV="1">
              <a:off x="4673208" y="1092437"/>
              <a:ext cx="317709" cy="3527981"/>
            </a:xfrm>
            <a:prstGeom prst="bentConnector3">
              <a:avLst>
                <a:gd name="adj1" fmla="val -7193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DB21BC2-599D-4CC3-83AD-A866E213A63D}"/>
                </a:ext>
              </a:extLst>
            </p:cNvPr>
            <p:cNvCxnSpPr/>
            <p:nvPr/>
          </p:nvCxnSpPr>
          <p:spPr>
            <a:xfrm>
              <a:off x="830816" y="3822261"/>
              <a:ext cx="14929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540" name="Straight Arrow Connector 73">
              <a:extLst>
                <a:ext uri="{FF2B5EF4-FFF2-40B4-BE49-F238E27FC236}">
                  <a16:creationId xmlns:a16="http://schemas.microsoft.com/office/drawing/2014/main" id="{FF07D70A-B37F-4C25-9507-F4E87D430DAC}"/>
                </a:ext>
              </a:extLst>
            </p:cNvPr>
            <p:cNvCxnSpPr>
              <a:cxnSpLocks noChangeShapeType="1"/>
            </p:cNvCxnSpPr>
            <p:nvPr/>
          </p:nvCxnSpPr>
          <p:spPr bwMode="auto">
            <a:xfrm>
              <a:off x="3068595" y="4698941"/>
              <a:ext cx="0" cy="1125210"/>
            </a:xfrm>
            <a:prstGeom prst="straightConnector1">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150541" name="TextBox 88">
              <a:extLst>
                <a:ext uri="{FF2B5EF4-FFF2-40B4-BE49-F238E27FC236}">
                  <a16:creationId xmlns:a16="http://schemas.microsoft.com/office/drawing/2014/main" id="{0F231907-2FDD-45E2-9A30-8C94908B30E7}"/>
                </a:ext>
              </a:extLst>
            </p:cNvPr>
            <p:cNvSpPr txBox="1">
              <a:spLocks noChangeArrowheads="1"/>
            </p:cNvSpPr>
            <p:nvPr/>
          </p:nvSpPr>
          <p:spPr bwMode="auto">
            <a:xfrm>
              <a:off x="2977559" y="1464864"/>
              <a:ext cx="3513441" cy="10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a:solidFill>
                    <a:srgbClr val="FF0000"/>
                  </a:solidFill>
                  <a:latin typeface="Times New Roman" panose="02020603050405020304" pitchFamily="18" charset="0"/>
                </a:rPr>
                <a:t>Tool Outcomes (Area, Power, WNS/TNS)</a:t>
              </a:r>
            </a:p>
          </p:txBody>
        </p:sp>
        <p:sp>
          <p:nvSpPr>
            <p:cNvPr id="150542" name="TextBox 90">
              <a:extLst>
                <a:ext uri="{FF2B5EF4-FFF2-40B4-BE49-F238E27FC236}">
                  <a16:creationId xmlns:a16="http://schemas.microsoft.com/office/drawing/2014/main" id="{18BD0AB3-67E0-4CC0-8C32-DED12BFDB1DE}"/>
                </a:ext>
              </a:extLst>
            </p:cNvPr>
            <p:cNvSpPr txBox="1">
              <a:spLocks noChangeArrowheads="1"/>
            </p:cNvSpPr>
            <p:nvPr/>
          </p:nvSpPr>
          <p:spPr bwMode="auto">
            <a:xfrm>
              <a:off x="794245" y="3998637"/>
              <a:ext cx="1789730" cy="5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a:solidFill>
                    <a:srgbClr val="FF0000"/>
                  </a:solidFill>
                  <a:latin typeface="Times New Roman" panose="02020603050405020304" pitchFamily="18" charset="0"/>
                </a:rPr>
                <a:t>Constraints</a:t>
              </a:r>
            </a:p>
          </p:txBody>
        </p:sp>
        <p:sp>
          <p:nvSpPr>
            <p:cNvPr id="150543" name="TextBox 91">
              <a:extLst>
                <a:ext uri="{FF2B5EF4-FFF2-40B4-BE49-F238E27FC236}">
                  <a16:creationId xmlns:a16="http://schemas.microsoft.com/office/drawing/2014/main" id="{79CD4029-F864-4E36-AACD-20D10BC89120}"/>
                </a:ext>
              </a:extLst>
            </p:cNvPr>
            <p:cNvSpPr txBox="1">
              <a:spLocks noChangeArrowheads="1"/>
            </p:cNvSpPr>
            <p:nvPr/>
          </p:nvSpPr>
          <p:spPr bwMode="auto">
            <a:xfrm>
              <a:off x="3752335" y="2945773"/>
              <a:ext cx="1711413" cy="9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a:solidFill>
                    <a:srgbClr val="0070C0"/>
                  </a:solidFill>
                  <a:latin typeface="Times New Roman" panose="02020603050405020304" pitchFamily="18" charset="0"/>
                </a:rPr>
                <a:t>Arms to Sample</a:t>
              </a:r>
            </a:p>
          </p:txBody>
        </p:sp>
        <p:sp>
          <p:nvSpPr>
            <p:cNvPr id="150544" name="TextBox 92">
              <a:extLst>
                <a:ext uri="{FF2B5EF4-FFF2-40B4-BE49-F238E27FC236}">
                  <a16:creationId xmlns:a16="http://schemas.microsoft.com/office/drawing/2014/main" id="{EF68C663-BE65-4B2D-9C00-CCFBE491EA49}"/>
                </a:ext>
              </a:extLst>
            </p:cNvPr>
            <p:cNvSpPr txBox="1">
              <a:spLocks noChangeArrowheads="1"/>
            </p:cNvSpPr>
            <p:nvPr/>
          </p:nvSpPr>
          <p:spPr bwMode="auto">
            <a:xfrm>
              <a:off x="3739977" y="3822357"/>
              <a:ext cx="1853513" cy="9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dirty="0">
                  <a:solidFill>
                    <a:srgbClr val="0070C0"/>
                  </a:solidFill>
                  <a:latin typeface="Times New Roman" panose="02020603050405020304" pitchFamily="18" charset="0"/>
                </a:rPr>
                <a:t>Samples per Arm</a:t>
              </a:r>
            </a:p>
          </p:txBody>
        </p:sp>
        <p:sp>
          <p:nvSpPr>
            <p:cNvPr id="150545" name="TextBox 94">
              <a:extLst>
                <a:ext uri="{FF2B5EF4-FFF2-40B4-BE49-F238E27FC236}">
                  <a16:creationId xmlns:a16="http://schemas.microsoft.com/office/drawing/2014/main" id="{636E6EE1-3950-4EDE-835A-7DEBA4D6EF99}"/>
                </a:ext>
              </a:extLst>
            </p:cNvPr>
            <p:cNvSpPr txBox="1">
              <a:spLocks noChangeArrowheads="1"/>
            </p:cNvSpPr>
            <p:nvPr/>
          </p:nvSpPr>
          <p:spPr bwMode="auto">
            <a:xfrm>
              <a:off x="2335974" y="3560178"/>
              <a:ext cx="1512053" cy="5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dirty="0">
                  <a:solidFill>
                    <a:schemeClr val="bg1"/>
                  </a:solidFill>
                  <a:latin typeface="Times New Roman" panose="02020603050405020304" pitchFamily="18" charset="0"/>
                </a:rPr>
                <a:t>SAMPLER</a:t>
              </a:r>
              <a:endParaRPr lang="en-US" altLang="en-US" sz="1600" dirty="0">
                <a:solidFill>
                  <a:schemeClr val="bg1"/>
                </a:solidFill>
                <a:latin typeface="Times New Roman" panose="02020603050405020304" pitchFamily="18" charset="0"/>
              </a:endParaRPr>
            </a:p>
          </p:txBody>
        </p:sp>
        <p:sp>
          <p:nvSpPr>
            <p:cNvPr id="150546" name="TextBox 95">
              <a:extLst>
                <a:ext uri="{FF2B5EF4-FFF2-40B4-BE49-F238E27FC236}">
                  <a16:creationId xmlns:a16="http://schemas.microsoft.com/office/drawing/2014/main" id="{56F50D24-1E28-49CB-942D-0768E171E970}"/>
                </a:ext>
              </a:extLst>
            </p:cNvPr>
            <p:cNvSpPr txBox="1">
              <a:spLocks noChangeArrowheads="1"/>
            </p:cNvSpPr>
            <p:nvPr/>
          </p:nvSpPr>
          <p:spPr bwMode="auto">
            <a:xfrm>
              <a:off x="5560540" y="3340280"/>
              <a:ext cx="1443683" cy="9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dirty="0">
                  <a:solidFill>
                    <a:schemeClr val="bg1"/>
                  </a:solidFill>
                  <a:latin typeface="Times New Roman" panose="02020603050405020304" pitchFamily="18" charset="0"/>
                </a:rPr>
                <a:t>Parallel Tool Runs </a:t>
              </a:r>
            </a:p>
          </p:txBody>
        </p:sp>
        <p:sp>
          <p:nvSpPr>
            <p:cNvPr id="21" name="Rectangle 20">
              <a:extLst>
                <a:ext uri="{FF2B5EF4-FFF2-40B4-BE49-F238E27FC236}">
                  <a16:creationId xmlns:a16="http://schemas.microsoft.com/office/drawing/2014/main" id="{9F9795A3-16E3-4516-B74E-374789EA78FE}"/>
                </a:ext>
              </a:extLst>
            </p:cNvPr>
            <p:cNvSpPr/>
            <p:nvPr/>
          </p:nvSpPr>
          <p:spPr>
            <a:xfrm>
              <a:off x="5520450" y="3186844"/>
              <a:ext cx="1464972" cy="14423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0548" name="TextBox 97">
              <a:extLst>
                <a:ext uri="{FF2B5EF4-FFF2-40B4-BE49-F238E27FC236}">
                  <a16:creationId xmlns:a16="http://schemas.microsoft.com/office/drawing/2014/main" id="{C13001FF-19A2-42AF-8F02-1B208778868D}"/>
                </a:ext>
              </a:extLst>
            </p:cNvPr>
            <p:cNvSpPr txBox="1">
              <a:spLocks noChangeArrowheads="1"/>
            </p:cNvSpPr>
            <p:nvPr/>
          </p:nvSpPr>
          <p:spPr bwMode="auto">
            <a:xfrm>
              <a:off x="3118018" y="5016841"/>
              <a:ext cx="1972966" cy="10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a:solidFill>
                    <a:srgbClr val="0070C0"/>
                  </a:solidFill>
                  <a:latin typeface="Times New Roman" panose="02020603050405020304" pitchFamily="18" charset="0"/>
                </a:rPr>
                <a:t>Max Frequency</a:t>
              </a:r>
            </a:p>
          </p:txBody>
        </p:sp>
      </p:grpSp>
      <p:sp>
        <p:nvSpPr>
          <p:cNvPr id="3" name="TextBox 2">
            <a:extLst>
              <a:ext uri="{FF2B5EF4-FFF2-40B4-BE49-F238E27FC236}">
                <a16:creationId xmlns:a16="http://schemas.microsoft.com/office/drawing/2014/main" id="{69421B5A-D6CF-436E-A013-35B203629A1F}"/>
              </a:ext>
            </a:extLst>
          </p:cNvPr>
          <p:cNvSpPr txBox="1">
            <a:spLocks noChangeArrowheads="1"/>
          </p:cNvSpPr>
          <p:nvPr/>
        </p:nvSpPr>
        <p:spPr bwMode="auto">
          <a:xfrm flipH="1">
            <a:off x="3223735" y="5999675"/>
            <a:ext cx="269653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vlsicad.ucsd.edu/MAB</a:t>
            </a:r>
          </a:p>
        </p:txBody>
      </p:sp>
    </p:spTree>
    <p:extLst>
      <p:ext uri="{BB962C8B-B14F-4D97-AF65-F5344CB8AC3E}">
        <p14:creationId xmlns:p14="http://schemas.microsoft.com/office/powerpoint/2010/main" val="2624035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736A020-1E67-4C19-8BD6-2DA2BF382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212" b="9129"/>
          <a:stretch>
            <a:fillRect/>
          </a:stretch>
        </p:blipFill>
        <p:spPr bwMode="auto">
          <a:xfrm>
            <a:off x="6770639" y="4520435"/>
            <a:ext cx="2269981" cy="202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86395BFA-C5C5-41A5-8A2E-8B27F8C6D051}"/>
              </a:ext>
            </a:extLst>
          </p:cNvPr>
          <p:cNvSpPr>
            <a:spLocks noGrp="1" noChangeArrowheads="1"/>
          </p:cNvSpPr>
          <p:nvPr>
            <p:ph idx="1"/>
          </p:nvPr>
        </p:nvSpPr>
        <p:spPr>
          <a:xfrm>
            <a:off x="55416" y="810492"/>
            <a:ext cx="7100455" cy="5562600"/>
          </a:xfrm>
        </p:spPr>
        <p:txBody>
          <a:bodyPr/>
          <a:lstStyle/>
          <a:p>
            <a:r>
              <a:rPr lang="en-US" altLang="en-US" b="1" dirty="0"/>
              <a:t>How to optimally orchestrate N robot engineers (</a:t>
            </a:r>
            <a:r>
              <a:rPr lang="en-US" altLang="en-US" b="1" dirty="0" err="1"/>
              <a:t>s.t.</a:t>
            </a:r>
            <a:r>
              <a:rPr lang="en-US" altLang="en-US" b="1" dirty="0"/>
              <a:t> risk, resource limits)</a:t>
            </a:r>
          </a:p>
          <a:p>
            <a:pPr lvl="1"/>
            <a:r>
              <a:rPr lang="en-US" altLang="en-US" dirty="0"/>
              <a:t>Concurrent search of N flow trajectories</a:t>
            </a:r>
          </a:p>
          <a:p>
            <a:pPr lvl="1"/>
            <a:r>
              <a:rPr lang="en-US" altLang="en-US" dirty="0"/>
              <a:t>Explore, identify good flow options efficiently</a:t>
            </a:r>
          </a:p>
          <a:p>
            <a:pPr lvl="1"/>
            <a:r>
              <a:rPr lang="en-US" altLang="en-US" dirty="0"/>
              <a:t>Constraint: compute and license resources</a:t>
            </a:r>
          </a:p>
          <a:p>
            <a:r>
              <a:rPr lang="en-US" altLang="en-US" dirty="0"/>
              <a:t>Example: “Go with the winners”</a:t>
            </a:r>
          </a:p>
          <a:p>
            <a:pPr lvl="1"/>
            <a:r>
              <a:rPr lang="en-US" altLang="en-US" dirty="0"/>
              <a:t>Launch multiple optimization threads</a:t>
            </a:r>
          </a:p>
          <a:p>
            <a:pPr lvl="1"/>
            <a:r>
              <a:rPr lang="en-US" altLang="en-US" dirty="0"/>
              <a:t>Periodically identify promising thread</a:t>
            </a:r>
          </a:p>
          <a:p>
            <a:pPr lvl="1"/>
            <a:r>
              <a:rPr lang="en-US" altLang="en-US" dirty="0"/>
              <a:t>Clone promising thread and terminate others</a:t>
            </a:r>
          </a:p>
          <a:p>
            <a:r>
              <a:rPr lang="en-US" altLang="en-US" dirty="0"/>
              <a:t>Example: “Adaptive multi-start”</a:t>
            </a:r>
          </a:p>
          <a:p>
            <a:pPr lvl="1"/>
            <a:r>
              <a:rPr lang="en-US" altLang="en-US" dirty="0"/>
              <a:t>Best solutions are central to other                                 good solutions:  “big valley” </a:t>
            </a:r>
          </a:p>
          <a:p>
            <a:pPr lvl="1"/>
            <a:r>
              <a:rPr lang="en-US" altLang="en-US" dirty="0"/>
              <a:t>Adaptively choose start points for next iteration                                                           </a:t>
            </a:r>
          </a:p>
        </p:txBody>
      </p:sp>
      <p:sp>
        <p:nvSpPr>
          <p:cNvPr id="152579" name="Title 1">
            <a:extLst>
              <a:ext uri="{FF2B5EF4-FFF2-40B4-BE49-F238E27FC236}">
                <a16:creationId xmlns:a16="http://schemas.microsoft.com/office/drawing/2014/main" id="{78B6C123-CD20-4AF2-B882-D7D76F780246}"/>
              </a:ext>
            </a:extLst>
          </p:cNvPr>
          <p:cNvSpPr>
            <a:spLocks noGrp="1" noChangeArrowheads="1"/>
          </p:cNvSpPr>
          <p:nvPr>
            <p:ph type="title"/>
          </p:nvPr>
        </p:nvSpPr>
        <p:spPr>
          <a:xfrm>
            <a:off x="-34638" y="109828"/>
            <a:ext cx="9178638" cy="595312"/>
          </a:xfrm>
        </p:spPr>
        <p:txBody>
          <a:bodyPr/>
          <a:lstStyle/>
          <a:p>
            <a:r>
              <a:rPr lang="en-US" altLang="en-US" dirty="0">
                <a:solidFill>
                  <a:srgbClr val="FF0000"/>
                </a:solidFill>
              </a:rPr>
              <a:t>Stage 2. </a:t>
            </a:r>
            <a:r>
              <a:rPr lang="en-US" altLang="en-US" dirty="0"/>
              <a:t>Orchestration of Search, Optimization</a:t>
            </a:r>
          </a:p>
        </p:txBody>
      </p:sp>
      <p:pic>
        <p:nvPicPr>
          <p:cNvPr id="152580" name="Picture 8">
            <a:extLst>
              <a:ext uri="{FF2B5EF4-FFF2-40B4-BE49-F238E27FC236}">
                <a16:creationId xmlns:a16="http://schemas.microsoft.com/office/drawing/2014/main" id="{40EB0591-1733-47DF-B970-EDCC2FB48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7226" b="12077"/>
          <a:stretch>
            <a:fillRect/>
          </a:stretch>
        </p:blipFill>
        <p:spPr bwMode="auto">
          <a:xfrm>
            <a:off x="7723379" y="1053235"/>
            <a:ext cx="1151035" cy="338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679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2580"/>
                                        </p:tgtEl>
                                        <p:attrNameLst>
                                          <p:attrName>style.visibility</p:attrName>
                                        </p:attrNameLst>
                                      </p:cBhvr>
                                      <p:to>
                                        <p:strVal val="visible"/>
                                      </p:to>
                                    </p:set>
                                    <p:animEffect transition="in" filter="fade">
                                      <p:cBhvr>
                                        <p:cTn id="21" dur="500"/>
                                        <p:tgtEl>
                                          <p:spTgt spid="1525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animEffect transition="in" filter="fade">
                                      <p:cBhvr>
                                        <p:cTn id="26" dur="500"/>
                                        <p:tgtEl>
                                          <p:spTgt spid="7">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animEffect transition="in" filter="fade">
                                      <p:cBhvr>
                                        <p:cTn id="29" dur="500"/>
                                        <p:tgtEl>
                                          <p:spTgt spid="7">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752943-A92F-43B0-BB8E-D8FF625C6271}"/>
              </a:ext>
            </a:extLst>
          </p:cNvPr>
          <p:cNvSpPr>
            <a:spLocks noGrp="1" noChangeArrowheads="1"/>
          </p:cNvSpPr>
          <p:nvPr>
            <p:ph idx="1"/>
          </p:nvPr>
        </p:nvSpPr>
        <p:spPr>
          <a:xfrm>
            <a:off x="171450" y="838200"/>
            <a:ext cx="8972550" cy="5562600"/>
          </a:xfrm>
        </p:spPr>
        <p:txBody>
          <a:bodyPr/>
          <a:lstStyle/>
          <a:p>
            <a:r>
              <a:rPr lang="en-US" altLang="en-US" dirty="0"/>
              <a:t>Prediction of tool- and design-specific outcomes over longer and longer </a:t>
            </a:r>
            <a:r>
              <a:rPr lang="en-US" altLang="en-US" dirty="0" err="1"/>
              <a:t>subflows</a:t>
            </a:r>
            <a:endParaRPr lang="en-US" altLang="en-US" dirty="0"/>
          </a:p>
          <a:p>
            <a:pPr lvl="1"/>
            <a:r>
              <a:rPr lang="en-US" altLang="en-US" dirty="0"/>
              <a:t>Wiggling of longer and longer ropes</a:t>
            </a:r>
          </a:p>
          <a:p>
            <a:pPr lvl="1"/>
            <a:endParaRPr lang="en-US" altLang="en-US" dirty="0"/>
          </a:p>
          <a:p>
            <a:r>
              <a:rPr lang="en-US" altLang="en-US" dirty="0"/>
              <a:t>Enables </a:t>
            </a:r>
            <a:r>
              <a:rPr lang="en-US" altLang="en-US" b="1" dirty="0"/>
              <a:t>pruning</a:t>
            </a:r>
            <a:r>
              <a:rPr lang="en-US" altLang="en-US" dirty="0"/>
              <a:t> and termination </a:t>
            </a:r>
            <a:r>
              <a:rPr lang="en-US" altLang="en-US" dirty="0">
                <a:sym typeface="Wingdings" panose="05000000000000000000" pitchFamily="2" charset="2"/>
              </a:rPr>
              <a:t> </a:t>
            </a:r>
            <a:r>
              <a:rPr lang="en-US" altLang="en-US" dirty="0"/>
              <a:t>avoid wasted design resources</a:t>
            </a:r>
          </a:p>
          <a:p>
            <a:pPr lvl="1"/>
            <a:r>
              <a:rPr lang="en-US" altLang="en-US" dirty="0"/>
              <a:t>Better outcome within given resource budget</a:t>
            </a:r>
          </a:p>
          <a:p>
            <a:pPr marL="347663" lvl="1" indent="0">
              <a:buNone/>
            </a:pPr>
            <a:endParaRPr lang="en-US" altLang="en-US" dirty="0"/>
          </a:p>
          <a:p>
            <a:r>
              <a:rPr lang="en-US" altLang="en-US" b="1" dirty="0"/>
              <a:t>Complementary requirement: New heuristics and tools that are inherently more predictable and </a:t>
            </a:r>
            <a:r>
              <a:rPr lang="en-US" altLang="en-US" b="1" dirty="0" err="1"/>
              <a:t>modelable</a:t>
            </a:r>
            <a:r>
              <a:rPr lang="en-US" altLang="en-US" b="1" dirty="0"/>
              <a:t>. </a:t>
            </a:r>
          </a:p>
          <a:p>
            <a:pPr lvl="1"/>
            <a:r>
              <a:rPr lang="en-US" altLang="en-US" b="1" dirty="0"/>
              <a:t>No more chaos !</a:t>
            </a:r>
          </a:p>
        </p:txBody>
      </p:sp>
      <p:sp>
        <p:nvSpPr>
          <p:cNvPr id="156675" name="Title 1">
            <a:extLst>
              <a:ext uri="{FF2B5EF4-FFF2-40B4-BE49-F238E27FC236}">
                <a16:creationId xmlns:a16="http://schemas.microsoft.com/office/drawing/2014/main" id="{A6546E1A-4481-4C3D-9EFA-74774ACB0F11}"/>
              </a:ext>
            </a:extLst>
          </p:cNvPr>
          <p:cNvSpPr>
            <a:spLocks noGrp="1" noChangeArrowheads="1"/>
          </p:cNvSpPr>
          <p:nvPr>
            <p:ph type="title"/>
          </p:nvPr>
        </p:nvSpPr>
        <p:spPr/>
        <p:txBody>
          <a:bodyPr/>
          <a:lstStyle/>
          <a:p>
            <a:r>
              <a:rPr lang="en-US" altLang="en-US" dirty="0">
                <a:solidFill>
                  <a:srgbClr val="FF0000"/>
                </a:solidFill>
              </a:rPr>
              <a:t>Stage 3. </a:t>
            </a:r>
            <a:r>
              <a:rPr lang="en-US" altLang="zh-CN" dirty="0"/>
              <a:t>Modeling and Prediction</a:t>
            </a:r>
            <a:r>
              <a:rPr lang="en-US" altLang="en-US" dirty="0">
                <a:solidFill>
                  <a:srgbClr val="FF0000"/>
                </a:solidFill>
              </a:rPr>
              <a:t>  </a:t>
            </a:r>
            <a:endParaRPr lang="en-US" altLang="en-US" dirty="0"/>
          </a:p>
        </p:txBody>
      </p:sp>
    </p:spTree>
    <p:extLst>
      <p:ext uri="{BB962C8B-B14F-4D97-AF65-F5344CB8AC3E}">
        <p14:creationId xmlns:p14="http://schemas.microsoft.com/office/powerpoint/2010/main" val="376273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5562601"/>
          </a:xfrm>
        </p:spPr>
        <p:txBody>
          <a:bodyPr/>
          <a:lstStyle/>
          <a:p>
            <a:r>
              <a:rPr lang="en-US" sz="2400" dirty="0"/>
              <a:t>Example: long P&amp;R runs end up with too many post-route DRVs</a:t>
            </a:r>
          </a:p>
          <a:p>
            <a:r>
              <a:rPr lang="en-US" sz="2400" dirty="0"/>
              <a:t>Approach: track and project metrics </a:t>
            </a:r>
            <a:r>
              <a:rPr lang="en-US" sz="2400" b="1" dirty="0"/>
              <a:t>as time series</a:t>
            </a:r>
          </a:p>
          <a:p>
            <a:r>
              <a:rPr lang="en-US" sz="2400" dirty="0"/>
              <a:t>Markov decision process (MDP): terminate “doomed runs” early</a:t>
            </a:r>
            <a:endParaRPr lang="en-US" sz="2000" dirty="0"/>
          </a:p>
          <a:p>
            <a:endParaRPr lang="en-US" sz="2400" dirty="0"/>
          </a:p>
          <a:p>
            <a:r>
              <a:rPr lang="en-US" sz="2400" dirty="0"/>
              <a:t>Shown: 4 example progressions of #DRVs (commercial router)</a:t>
            </a:r>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a:xfrm>
            <a:off x="161925" y="109828"/>
            <a:ext cx="8851900" cy="595312"/>
          </a:xfrm>
        </p:spPr>
        <p:txBody>
          <a:bodyPr/>
          <a:lstStyle/>
          <a:p>
            <a:r>
              <a:rPr lang="en-US" altLang="zh-CN" dirty="0"/>
              <a:t>Example: Predicting Doomed Runs</a:t>
            </a:r>
            <a:endParaRPr lang="en-US" dirty="0"/>
          </a:p>
        </p:txBody>
      </p:sp>
      <p:pic>
        <p:nvPicPr>
          <p:cNvPr id="6" name="Picture 5">
            <a:extLst>
              <a:ext uri="{FF2B5EF4-FFF2-40B4-BE49-F238E27FC236}">
                <a16:creationId xmlns:a16="http://schemas.microsoft.com/office/drawing/2014/main" id="{5ADF0E81-C10E-4657-AD37-73EE41EC264A}"/>
              </a:ext>
            </a:extLst>
          </p:cNvPr>
          <p:cNvPicPr>
            <a:picLocks noChangeAspect="1"/>
          </p:cNvPicPr>
          <p:nvPr/>
        </p:nvPicPr>
        <p:blipFill>
          <a:blip r:embed="rId3"/>
          <a:stretch>
            <a:fillRect/>
          </a:stretch>
        </p:blipFill>
        <p:spPr>
          <a:xfrm>
            <a:off x="1534432" y="2916381"/>
            <a:ext cx="5790242" cy="3740726"/>
          </a:xfrm>
          <a:prstGeom prst="rect">
            <a:avLst/>
          </a:prstGeom>
        </p:spPr>
      </p:pic>
    </p:spTree>
    <p:extLst>
      <p:ext uri="{BB962C8B-B14F-4D97-AF65-F5344CB8AC3E}">
        <p14:creationId xmlns:p14="http://schemas.microsoft.com/office/powerpoint/2010/main" val="2293532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5562601"/>
          </a:xfrm>
        </p:spPr>
        <p:txBody>
          <a:bodyPr/>
          <a:lstStyle/>
          <a:p>
            <a:r>
              <a:rPr lang="en-US" sz="2000" b="1" dirty="0"/>
              <a:t>State space </a:t>
            </a:r>
            <a:r>
              <a:rPr lang="en-US" sz="2000" dirty="0"/>
              <a:t>from Fibonacci binning</a:t>
            </a:r>
            <a:endParaRPr lang="en-US" sz="2000" dirty="0">
              <a:sym typeface="Wingdings" panose="05000000000000000000" pitchFamily="2" charset="2"/>
            </a:endParaRPr>
          </a:p>
          <a:p>
            <a:r>
              <a:rPr lang="en-US" sz="2000" b="1" dirty="0"/>
              <a:t>Actions</a:t>
            </a:r>
            <a:r>
              <a:rPr lang="en-US" sz="2000" dirty="0"/>
              <a:t> – </a:t>
            </a:r>
            <a:r>
              <a:rPr lang="en-US" sz="2000" b="1" i="1" dirty="0"/>
              <a:t>GO</a:t>
            </a:r>
            <a:r>
              <a:rPr lang="en-US" sz="2000" dirty="0"/>
              <a:t> or </a:t>
            </a:r>
            <a:r>
              <a:rPr lang="en-US" sz="2000" b="1" i="1" dirty="0"/>
              <a:t>STOP</a:t>
            </a:r>
            <a:r>
              <a:rPr lang="en-US" sz="2000" i="1" dirty="0"/>
              <a:t> </a:t>
            </a:r>
            <a:endParaRPr lang="en-US" sz="2000" dirty="0"/>
          </a:p>
          <a:p>
            <a:r>
              <a:rPr lang="en-US" sz="2000" b="1" dirty="0"/>
              <a:t>Rewards</a:t>
            </a:r>
            <a:r>
              <a:rPr lang="en-US" sz="2000" dirty="0"/>
              <a:t> at each state – e.g., small negative reward for </a:t>
            </a:r>
            <a:r>
              <a:rPr lang="en-US" sz="2000" i="1" dirty="0"/>
              <a:t>non-stop</a:t>
            </a:r>
            <a:r>
              <a:rPr lang="en-US" sz="2000" dirty="0"/>
              <a:t> state, large positive reward for </a:t>
            </a:r>
            <a:r>
              <a:rPr lang="en-US" sz="2000" i="1" dirty="0"/>
              <a:t>stop </a:t>
            </a:r>
            <a:r>
              <a:rPr lang="en-US" sz="2000" dirty="0"/>
              <a:t>with low #DRVs, etc.</a:t>
            </a:r>
          </a:p>
          <a:p>
            <a:r>
              <a:rPr lang="en-US" sz="2000" dirty="0"/>
              <a:t>Automatically trained MDP “strategy card”: </a:t>
            </a:r>
            <a:r>
              <a:rPr lang="en-US" sz="2000" b="1" dirty="0"/>
              <a:t>Yellow = GO, Purple = STOP</a:t>
            </a:r>
            <a:endParaRPr lang="en-US" sz="2000" b="1" i="1" dirty="0"/>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p:txBody>
          <a:bodyPr/>
          <a:lstStyle/>
          <a:p>
            <a:r>
              <a:rPr lang="en-US" dirty="0"/>
              <a:t>Markov Decision Process = “Strategy Card”</a:t>
            </a:r>
          </a:p>
        </p:txBody>
      </p:sp>
      <p:pic>
        <p:nvPicPr>
          <p:cNvPr id="4" name="Picture 3">
            <a:extLst>
              <a:ext uri="{FF2B5EF4-FFF2-40B4-BE49-F238E27FC236}">
                <a16:creationId xmlns:a16="http://schemas.microsoft.com/office/drawing/2014/main" id="{BD247C7A-FA91-43A7-A916-DA6BD480F4ED}"/>
              </a:ext>
            </a:extLst>
          </p:cNvPr>
          <p:cNvPicPr>
            <a:picLocks noChangeAspect="1"/>
          </p:cNvPicPr>
          <p:nvPr/>
        </p:nvPicPr>
        <p:blipFill>
          <a:blip r:embed="rId3"/>
          <a:stretch>
            <a:fillRect/>
          </a:stretch>
        </p:blipFill>
        <p:spPr>
          <a:xfrm>
            <a:off x="1699153" y="2514600"/>
            <a:ext cx="6149447" cy="4018463"/>
          </a:xfrm>
          <a:prstGeom prst="rect">
            <a:avLst/>
          </a:prstGeom>
        </p:spPr>
      </p:pic>
      <p:sp>
        <p:nvSpPr>
          <p:cNvPr id="5" name="Oval 4">
            <a:extLst>
              <a:ext uri="{FF2B5EF4-FFF2-40B4-BE49-F238E27FC236}">
                <a16:creationId xmlns:a16="http://schemas.microsoft.com/office/drawing/2014/main" id="{6A632562-4CFA-474C-87FA-6AAE2A66C2EE}"/>
              </a:ext>
            </a:extLst>
          </p:cNvPr>
          <p:cNvSpPr/>
          <p:nvPr/>
        </p:nvSpPr>
        <p:spPr bwMode="auto">
          <a:xfrm>
            <a:off x="5694219" y="2320637"/>
            <a:ext cx="2431473" cy="3997036"/>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6" name="Oval 5">
            <a:extLst>
              <a:ext uri="{FF2B5EF4-FFF2-40B4-BE49-F238E27FC236}">
                <a16:creationId xmlns:a16="http://schemas.microsoft.com/office/drawing/2014/main" id="{32E45F30-D39E-4958-8F6A-F6A103A44B1F}"/>
              </a:ext>
            </a:extLst>
          </p:cNvPr>
          <p:cNvSpPr/>
          <p:nvPr/>
        </p:nvSpPr>
        <p:spPr bwMode="auto">
          <a:xfrm>
            <a:off x="3643745" y="4724400"/>
            <a:ext cx="2237510" cy="1274618"/>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531668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AA3BF-4C12-4764-8720-A59AE485F640}"/>
              </a:ext>
            </a:extLst>
          </p:cNvPr>
          <p:cNvSpPr>
            <a:spLocks noGrp="1"/>
          </p:cNvSpPr>
          <p:nvPr>
            <p:ph type="title"/>
          </p:nvPr>
        </p:nvSpPr>
        <p:spPr/>
        <p:txBody>
          <a:bodyPr/>
          <a:lstStyle/>
          <a:p>
            <a:r>
              <a:rPr lang="en-US" dirty="0"/>
              <a:t>Strategy Card “Completion”</a:t>
            </a:r>
          </a:p>
        </p:txBody>
      </p:sp>
      <p:pic>
        <p:nvPicPr>
          <p:cNvPr id="53" name="Picture 52">
            <a:extLst>
              <a:ext uri="{FF2B5EF4-FFF2-40B4-BE49-F238E27FC236}">
                <a16:creationId xmlns:a16="http://schemas.microsoft.com/office/drawing/2014/main" id="{19972624-A288-4716-B92F-44D3677FA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455" y="732848"/>
            <a:ext cx="3657600" cy="2467107"/>
          </a:xfrm>
          <a:prstGeom prst="rect">
            <a:avLst/>
          </a:prstGeom>
        </p:spPr>
      </p:pic>
      <p:sp>
        <p:nvSpPr>
          <p:cNvPr id="4" name="Content Placeholder 1">
            <a:extLst>
              <a:ext uri="{FF2B5EF4-FFF2-40B4-BE49-F238E27FC236}">
                <a16:creationId xmlns:a16="http://schemas.microsoft.com/office/drawing/2014/main" id="{A0712BE3-B742-4AD3-BB02-00D6CEFA7C70}"/>
              </a:ext>
            </a:extLst>
          </p:cNvPr>
          <p:cNvSpPr>
            <a:spLocks noGrp="1"/>
          </p:cNvSpPr>
          <p:nvPr>
            <p:ph idx="1"/>
          </p:nvPr>
        </p:nvSpPr>
        <p:spPr>
          <a:xfrm>
            <a:off x="69273" y="3254376"/>
            <a:ext cx="9144000" cy="811933"/>
          </a:xfrm>
        </p:spPr>
        <p:txBody>
          <a:bodyPr numCol="1"/>
          <a:lstStyle/>
          <a:p>
            <a:r>
              <a:rPr lang="en-US" sz="2000" b="1" dirty="0"/>
              <a:t>TYPE 1 Prediction Error: </a:t>
            </a:r>
            <a:r>
              <a:rPr lang="en-US" sz="2000" dirty="0"/>
              <a:t>MDP</a:t>
            </a:r>
            <a:r>
              <a:rPr lang="en-US" sz="2000" b="1" dirty="0"/>
              <a:t> </a:t>
            </a:r>
            <a:r>
              <a:rPr lang="en-US" sz="2000" dirty="0"/>
              <a:t>STOPs a run that will eventually succeed</a:t>
            </a:r>
            <a:endParaRPr lang="en-US" sz="2000" dirty="0">
              <a:solidFill>
                <a:srgbClr val="00B0F0"/>
              </a:solidFill>
            </a:endParaRPr>
          </a:p>
          <a:p>
            <a:r>
              <a:rPr lang="en-US" sz="2000" b="1" dirty="0"/>
              <a:t>TYPE 2 Prediction Error: </a:t>
            </a:r>
            <a:r>
              <a:rPr lang="en-US" sz="2000" dirty="0"/>
              <a:t>MDP predicts GO at each iteration, but run fails</a:t>
            </a:r>
          </a:p>
        </p:txBody>
      </p:sp>
      <p:graphicFrame>
        <p:nvGraphicFramePr>
          <p:cNvPr id="5" name="Table 4">
            <a:extLst>
              <a:ext uri="{FF2B5EF4-FFF2-40B4-BE49-F238E27FC236}">
                <a16:creationId xmlns:a16="http://schemas.microsoft.com/office/drawing/2014/main" id="{4D3C243C-4EBD-4936-88E2-93D8EA9070B3}"/>
              </a:ext>
            </a:extLst>
          </p:cNvPr>
          <p:cNvGraphicFramePr>
            <a:graphicFrameLocks noGrp="1"/>
          </p:cNvGraphicFramePr>
          <p:nvPr>
            <p:extLst/>
          </p:nvPr>
        </p:nvGraphicFramePr>
        <p:xfrm>
          <a:off x="504248" y="4301836"/>
          <a:ext cx="8431935" cy="2190186"/>
        </p:xfrm>
        <a:graphic>
          <a:graphicData uri="http://schemas.openxmlformats.org/drawingml/2006/table">
            <a:tbl>
              <a:tblPr firstRow="1" bandRow="1">
                <a:tableStyleId>{9D7B26C5-4107-4FEC-AEDC-1716B250A1EF}</a:tableStyleId>
              </a:tblPr>
              <a:tblGrid>
                <a:gridCol w="1674266">
                  <a:extLst>
                    <a:ext uri="{9D8B030D-6E8A-4147-A177-3AD203B41FA5}">
                      <a16:colId xmlns:a16="http://schemas.microsoft.com/office/drawing/2014/main" val="2696840249"/>
                    </a:ext>
                  </a:extLst>
                </a:gridCol>
                <a:gridCol w="1120497">
                  <a:extLst>
                    <a:ext uri="{9D8B030D-6E8A-4147-A177-3AD203B41FA5}">
                      <a16:colId xmlns:a16="http://schemas.microsoft.com/office/drawing/2014/main" val="710356896"/>
                    </a:ext>
                  </a:extLst>
                </a:gridCol>
                <a:gridCol w="871295">
                  <a:extLst>
                    <a:ext uri="{9D8B030D-6E8A-4147-A177-3AD203B41FA5}">
                      <a16:colId xmlns:a16="http://schemas.microsoft.com/office/drawing/2014/main" val="889486976"/>
                    </a:ext>
                  </a:extLst>
                </a:gridCol>
                <a:gridCol w="1265829">
                  <a:extLst>
                    <a:ext uri="{9D8B030D-6E8A-4147-A177-3AD203B41FA5}">
                      <a16:colId xmlns:a16="http://schemas.microsoft.com/office/drawing/2014/main" val="787056751"/>
                    </a:ext>
                  </a:extLst>
                </a:gridCol>
                <a:gridCol w="1045469">
                  <a:extLst>
                    <a:ext uri="{9D8B030D-6E8A-4147-A177-3AD203B41FA5}">
                      <a16:colId xmlns:a16="http://schemas.microsoft.com/office/drawing/2014/main" val="2990038622"/>
                    </a:ext>
                  </a:extLst>
                </a:gridCol>
                <a:gridCol w="1060620">
                  <a:extLst>
                    <a:ext uri="{9D8B030D-6E8A-4147-A177-3AD203B41FA5}">
                      <a16:colId xmlns:a16="http://schemas.microsoft.com/office/drawing/2014/main" val="613530143"/>
                    </a:ext>
                  </a:extLst>
                </a:gridCol>
                <a:gridCol w="1393959">
                  <a:extLst>
                    <a:ext uri="{9D8B030D-6E8A-4147-A177-3AD203B41FA5}">
                      <a16:colId xmlns:a16="http://schemas.microsoft.com/office/drawing/2014/main" val="1431414760"/>
                    </a:ext>
                  </a:extLst>
                </a:gridCol>
              </a:tblGrid>
              <a:tr h="353324">
                <a:tc>
                  <a:txBody>
                    <a:bodyPr/>
                    <a:lstStyle/>
                    <a:p>
                      <a:r>
                        <a:rPr lang="en-US" sz="1600" dirty="0"/>
                        <a:t>Errors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600" dirty="0">
                          <a:solidFill>
                            <a:srgbClr val="C00000"/>
                          </a:solidFill>
                        </a:rPr>
                        <a:t>Training (1200 logfiles)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3">
                  <a:txBody>
                    <a:bodyPr/>
                    <a:lstStyle/>
                    <a:p>
                      <a:pPr algn="ctr"/>
                      <a:r>
                        <a:rPr lang="en-US" sz="1600" dirty="0">
                          <a:solidFill>
                            <a:srgbClr val="0070C0"/>
                          </a:solidFill>
                        </a:rPr>
                        <a:t>Testing (3442 logfiles)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9655612"/>
                  </a:ext>
                </a:extLst>
              </a:tr>
              <a:tr h="624935">
                <a:tc>
                  <a:txBody>
                    <a:bodyPr/>
                    <a:lstStyle/>
                    <a:p>
                      <a:r>
                        <a:rPr lang="en-US" sz="1600" dirty="0"/>
                        <a:t>N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Training </a:t>
                      </a:r>
                      <a:br>
                        <a:rPr lang="en-US" sz="1600" dirty="0"/>
                      </a:br>
                      <a:r>
                        <a:rPr lang="en-US" sz="1600" dirty="0"/>
                        <a:t>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Testing </a:t>
                      </a:r>
                      <a:br>
                        <a:rPr lang="en-US" sz="1600" dirty="0"/>
                      </a:br>
                      <a:r>
                        <a:rPr lang="en-US" sz="1600" dirty="0"/>
                        <a:t>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926510"/>
                  </a:ext>
                </a:extLst>
              </a:tr>
              <a:tr h="353324">
                <a:tc>
                  <a:txBody>
                    <a:bodyPr/>
                    <a:lstStyle/>
                    <a:p>
                      <a:r>
                        <a:rPr lang="en-US" sz="1600" dirty="0"/>
                        <a:t>1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1317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968674"/>
                  </a:ext>
                </a:extLst>
              </a:tr>
              <a:tr h="353324">
                <a:tc>
                  <a:txBody>
                    <a:bodyPr/>
                    <a:lstStyle/>
                    <a:p>
                      <a:r>
                        <a:rPr lang="en-US" sz="1600" dirty="0"/>
                        <a:t>2 </a:t>
                      </a:r>
                      <a:r>
                        <a:rPr lang="en-US" sz="1600" dirty="0" err="1"/>
                        <a:t>consec</a:t>
                      </a:r>
                      <a:r>
                        <a:rPr lang="en-US" sz="1600" dirty="0"/>
                        <a:t> STOPs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9593190"/>
                  </a:ext>
                </a:extLst>
              </a:tr>
              <a:tr h="505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 </a:t>
                      </a:r>
                      <a:r>
                        <a:rPr lang="en-US" sz="1600" dirty="0" err="1"/>
                        <a:t>consec</a:t>
                      </a:r>
                      <a:r>
                        <a:rPr lang="en-US" sz="1600" dirty="0"/>
                        <a:t> STOPs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175730"/>
                  </a:ext>
                </a:extLst>
              </a:tr>
            </a:tbl>
          </a:graphicData>
        </a:graphic>
      </p:graphicFrame>
      <p:sp>
        <p:nvSpPr>
          <p:cNvPr id="6" name="Rectangle 5">
            <a:extLst>
              <a:ext uri="{FF2B5EF4-FFF2-40B4-BE49-F238E27FC236}">
                <a16:creationId xmlns:a16="http://schemas.microsoft.com/office/drawing/2014/main" id="{6BEE46F4-D8AC-4827-A474-E3603306B992}"/>
              </a:ext>
            </a:extLst>
          </p:cNvPr>
          <p:cNvSpPr/>
          <p:nvPr/>
        </p:nvSpPr>
        <p:spPr bwMode="auto">
          <a:xfrm>
            <a:off x="457203" y="6026725"/>
            <a:ext cx="8539280" cy="413589"/>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672586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3B7BB72-BD46-4C02-8248-20D9D9190930}"/>
              </a:ext>
            </a:extLst>
          </p:cNvPr>
          <p:cNvSpPr>
            <a:spLocks noGrp="1" noChangeArrowheads="1"/>
          </p:cNvSpPr>
          <p:nvPr>
            <p:ph type="title"/>
          </p:nvPr>
        </p:nvSpPr>
        <p:spPr>
          <a:xfrm>
            <a:off x="-20782" y="88757"/>
            <a:ext cx="9247909" cy="595312"/>
          </a:xfrm>
        </p:spPr>
        <p:txBody>
          <a:bodyPr/>
          <a:lstStyle/>
          <a:p>
            <a:r>
              <a:rPr lang="en-US" altLang="en-US" dirty="0"/>
              <a:t>Also: Improve Analysis Correlation (Accuracy)</a:t>
            </a:r>
          </a:p>
        </p:txBody>
      </p:sp>
      <p:pic>
        <p:nvPicPr>
          <p:cNvPr id="26627" name="Picture 5">
            <a:extLst>
              <a:ext uri="{FF2B5EF4-FFF2-40B4-BE49-F238E27FC236}">
                <a16:creationId xmlns:a16="http://schemas.microsoft.com/office/drawing/2014/main" id="{CBB48B78-8368-48B2-BB8D-150C6CFCB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523" t="37054" r="31477" b="30077"/>
          <a:stretch>
            <a:fillRect/>
          </a:stretch>
        </p:blipFill>
        <p:spPr bwMode="auto">
          <a:xfrm>
            <a:off x="744248" y="1323398"/>
            <a:ext cx="72231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0CBD701-2D33-40A5-B76B-6764C05110BE}"/>
              </a:ext>
            </a:extLst>
          </p:cNvPr>
          <p:cNvSpPr txBox="1">
            <a:spLocks noChangeArrowheads="1"/>
          </p:cNvSpPr>
          <p:nvPr/>
        </p:nvSpPr>
        <p:spPr bwMode="auto">
          <a:xfrm>
            <a:off x="561108" y="5672134"/>
            <a:ext cx="8084127" cy="71480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a:lstStyle>
          <a:p>
            <a:pPr algn="ctr" defTabSz="914400"/>
            <a:r>
              <a:rPr lang="en-US" altLang="en-US" kern="0" dirty="0">
                <a:solidFill>
                  <a:srgbClr val="FF0000"/>
                </a:solidFill>
              </a:rPr>
              <a:t>ML shifts the Accuracy-Cost </a:t>
            </a:r>
          </a:p>
          <a:p>
            <a:pPr algn="ctr" defTabSz="914400"/>
            <a:r>
              <a:rPr lang="en-US" altLang="en-US" kern="0" dirty="0">
                <a:solidFill>
                  <a:srgbClr val="FF0000"/>
                </a:solidFill>
              </a:rPr>
              <a:t>Tradeoff Curve (for free) !</a:t>
            </a:r>
          </a:p>
        </p:txBody>
      </p:sp>
    </p:spTree>
    <p:extLst>
      <p:ext uri="{BB962C8B-B14F-4D97-AF65-F5344CB8AC3E}">
        <p14:creationId xmlns:p14="http://schemas.microsoft.com/office/powerpoint/2010/main" val="36969706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p:txBody>
          <a:bodyPr/>
          <a:lstStyle/>
          <a:p>
            <a:r>
              <a:rPr lang="en-US" altLang="zh-CN" dirty="0"/>
              <a:t>Examples: PBA-lite / K Corners Suffice ?</a:t>
            </a:r>
            <a:endParaRPr lang="en-US" dirty="0"/>
          </a:p>
        </p:txBody>
      </p:sp>
      <p:pic>
        <p:nvPicPr>
          <p:cNvPr id="5" name="Picture 4">
            <a:extLst>
              <a:ext uri="{FF2B5EF4-FFF2-40B4-BE49-F238E27FC236}">
                <a16:creationId xmlns:a16="http://schemas.microsoft.com/office/drawing/2014/main" id="{9BE17138-0ED3-4017-8AAD-86D4653DF752}"/>
              </a:ext>
            </a:extLst>
          </p:cNvPr>
          <p:cNvPicPr>
            <a:picLocks noChangeAspect="1"/>
          </p:cNvPicPr>
          <p:nvPr/>
        </p:nvPicPr>
        <p:blipFill rotWithShape="1">
          <a:blip r:embed="rId3"/>
          <a:srcRect l="56462" t="42289" r="24831" b="14565"/>
          <a:stretch/>
        </p:blipFill>
        <p:spPr>
          <a:xfrm>
            <a:off x="526473" y="846701"/>
            <a:ext cx="3283527" cy="5048549"/>
          </a:xfrm>
          <a:prstGeom prst="rect">
            <a:avLst/>
          </a:prstGeom>
          <a:ln>
            <a:solidFill>
              <a:schemeClr val="tx1"/>
            </a:solidFill>
          </a:ln>
        </p:spPr>
      </p:pic>
      <p:pic>
        <p:nvPicPr>
          <p:cNvPr id="6" name="Picture 5">
            <a:extLst>
              <a:ext uri="{FF2B5EF4-FFF2-40B4-BE49-F238E27FC236}">
                <a16:creationId xmlns:a16="http://schemas.microsoft.com/office/drawing/2014/main" id="{2A15BA7D-5C28-4CDD-8F1A-518D593BF5D6}"/>
              </a:ext>
            </a:extLst>
          </p:cNvPr>
          <p:cNvPicPr>
            <a:picLocks noChangeAspect="1"/>
          </p:cNvPicPr>
          <p:nvPr/>
        </p:nvPicPr>
        <p:blipFill rotWithShape="1">
          <a:blip r:embed="rId4"/>
          <a:srcRect l="26894" t="57822" r="51573" b="19452"/>
          <a:stretch/>
        </p:blipFill>
        <p:spPr>
          <a:xfrm>
            <a:off x="4258756" y="1597445"/>
            <a:ext cx="4755069" cy="3345641"/>
          </a:xfrm>
          <a:prstGeom prst="rect">
            <a:avLst/>
          </a:prstGeom>
          <a:ln>
            <a:solidFill>
              <a:schemeClr val="tx1"/>
            </a:solidFill>
          </a:ln>
        </p:spPr>
      </p:pic>
      <p:sp>
        <p:nvSpPr>
          <p:cNvPr id="7" name="TextBox 6">
            <a:extLst>
              <a:ext uri="{FF2B5EF4-FFF2-40B4-BE49-F238E27FC236}">
                <a16:creationId xmlns:a16="http://schemas.microsoft.com/office/drawing/2014/main" id="{B5FD7592-C32D-4681-B844-6FDF96F5BE51}"/>
              </a:ext>
            </a:extLst>
          </p:cNvPr>
          <p:cNvSpPr txBox="1"/>
          <p:nvPr/>
        </p:nvSpPr>
        <p:spPr>
          <a:xfrm>
            <a:off x="474999" y="6063989"/>
            <a:ext cx="3238019" cy="646331"/>
          </a:xfrm>
          <a:prstGeom prst="rect">
            <a:avLst/>
          </a:prstGeom>
          <a:noFill/>
        </p:spPr>
        <p:txBody>
          <a:bodyPr wrap="square" rtlCol="0">
            <a:spAutoFit/>
          </a:bodyPr>
          <a:lstStyle/>
          <a:p>
            <a:pPr algn="ctr"/>
            <a:r>
              <a:rPr lang="en-US" b="1" dirty="0"/>
              <a:t>Reduced GBA pessimism vs. PBA</a:t>
            </a:r>
          </a:p>
        </p:txBody>
      </p:sp>
      <p:sp>
        <p:nvSpPr>
          <p:cNvPr id="8" name="TextBox 7">
            <a:extLst>
              <a:ext uri="{FF2B5EF4-FFF2-40B4-BE49-F238E27FC236}">
                <a16:creationId xmlns:a16="http://schemas.microsoft.com/office/drawing/2014/main" id="{9DF86158-15F7-4504-8880-09972B1613DA}"/>
              </a:ext>
            </a:extLst>
          </p:cNvPr>
          <p:cNvSpPr txBox="1"/>
          <p:nvPr/>
        </p:nvSpPr>
        <p:spPr>
          <a:xfrm>
            <a:off x="5313070" y="5276627"/>
            <a:ext cx="3172839" cy="1200329"/>
          </a:xfrm>
          <a:prstGeom prst="rect">
            <a:avLst/>
          </a:prstGeom>
          <a:noFill/>
        </p:spPr>
        <p:txBody>
          <a:bodyPr wrap="square" rtlCol="0">
            <a:spAutoFit/>
          </a:bodyPr>
          <a:lstStyle/>
          <a:p>
            <a:pPr algn="ctr"/>
            <a:r>
              <a:rPr lang="en-US" b="1" dirty="0"/>
              <a:t>14 corner analyses </a:t>
            </a:r>
            <a:r>
              <a:rPr lang="en-US" b="1" dirty="0">
                <a:sym typeface="Wingdings" panose="05000000000000000000" pitchFamily="2" charset="2"/>
              </a:rPr>
              <a:t> </a:t>
            </a:r>
          </a:p>
          <a:p>
            <a:pPr algn="ctr"/>
            <a:endParaRPr lang="en-US" b="1" dirty="0">
              <a:sym typeface="Wingdings" panose="05000000000000000000" pitchFamily="2" charset="2"/>
            </a:endParaRPr>
          </a:p>
          <a:p>
            <a:pPr algn="ctr"/>
            <a:r>
              <a:rPr lang="en-US" b="1" dirty="0"/>
              <a:t>&lt;1% path delay error      at non-analyzed corners</a:t>
            </a:r>
          </a:p>
        </p:txBody>
      </p:sp>
      <p:cxnSp>
        <p:nvCxnSpPr>
          <p:cNvPr id="9" name="Straight Connector 8">
            <a:extLst>
              <a:ext uri="{FF2B5EF4-FFF2-40B4-BE49-F238E27FC236}">
                <a16:creationId xmlns:a16="http://schemas.microsoft.com/office/drawing/2014/main" id="{6E8772C9-15E5-450F-96A8-A7BA3ABF530D}"/>
              </a:ext>
            </a:extLst>
          </p:cNvPr>
          <p:cNvCxnSpPr>
            <a:cxnSpLocks/>
          </p:cNvCxnSpPr>
          <p:nvPr/>
        </p:nvCxnSpPr>
        <p:spPr>
          <a:xfrm>
            <a:off x="4673007" y="4072586"/>
            <a:ext cx="43947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761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A7D3ED4-02C9-4D01-BF92-AFBF91B98180}"/>
              </a:ext>
            </a:extLst>
          </p:cNvPr>
          <p:cNvSpPr>
            <a:spLocks noGrp="1"/>
          </p:cNvSpPr>
          <p:nvPr>
            <p:ph idx="1"/>
          </p:nvPr>
        </p:nvSpPr>
        <p:spPr>
          <a:xfrm>
            <a:off x="171450" y="838200"/>
            <a:ext cx="8842375" cy="5562600"/>
          </a:xfrm>
        </p:spPr>
        <p:txBody>
          <a:bodyPr/>
          <a:lstStyle/>
          <a:p>
            <a:pPr marL="0" indent="0">
              <a:buFont typeface="Wingdings" panose="05000000000000000000" pitchFamily="2" charset="2"/>
              <a:buNone/>
              <a:defRPr/>
            </a:pPr>
            <a:r>
              <a:rPr lang="en-US" b="1" dirty="0"/>
              <a:t>Many challenges on the road ahead…</a:t>
            </a:r>
          </a:p>
          <a:p>
            <a:pPr>
              <a:defRPr/>
            </a:pPr>
            <a:r>
              <a:rPr lang="en-US" dirty="0"/>
              <a:t>Latency of IC design tools/flows</a:t>
            </a:r>
          </a:p>
          <a:p>
            <a:pPr lvl="1">
              <a:defRPr/>
            </a:pPr>
            <a:r>
              <a:rPr lang="en-US" dirty="0"/>
              <a:t>Can’t “play the IC design game” 100M times in 3 days</a:t>
            </a:r>
          </a:p>
          <a:p>
            <a:pPr>
              <a:defRPr/>
            </a:pPr>
            <a:r>
              <a:rPr lang="en-US" dirty="0"/>
              <a:t>“Small data” context  </a:t>
            </a:r>
            <a:endParaRPr lang="en-US" b="1" dirty="0">
              <a:solidFill>
                <a:srgbClr val="1352B1"/>
              </a:solidFill>
            </a:endParaRPr>
          </a:p>
          <a:p>
            <a:pPr lvl="1">
              <a:defRPr/>
            </a:pPr>
            <a:r>
              <a:rPr lang="en-US" dirty="0"/>
              <a:t>Data points are expensive</a:t>
            </a:r>
          </a:p>
          <a:p>
            <a:pPr lvl="1">
              <a:defRPr/>
            </a:pPr>
            <a:r>
              <a:rPr lang="en-US" dirty="0"/>
              <a:t>Huge implementation space</a:t>
            </a:r>
          </a:p>
          <a:p>
            <a:pPr lvl="1">
              <a:defRPr/>
            </a:pPr>
            <a:r>
              <a:rPr lang="en-US" dirty="0"/>
              <a:t>Tool versions, design versions, technology all changing </a:t>
            </a:r>
            <a:r>
              <a:rPr lang="en-US" dirty="0">
                <a:solidFill>
                  <a:srgbClr val="FF0000"/>
                </a:solidFill>
              </a:rPr>
              <a:t>(pictures of cats and trees don’t change)</a:t>
            </a:r>
          </a:p>
          <a:p>
            <a:pPr lvl="1">
              <a:defRPr/>
            </a:pPr>
            <a:r>
              <a:rPr lang="en-US" dirty="0"/>
              <a:t>Open: bridging real (top-secret!) and artificial (fake!) – e.g., with “eye charts”</a:t>
            </a:r>
          </a:p>
          <a:p>
            <a:pPr>
              <a:defRPr/>
            </a:pPr>
            <a:r>
              <a:rPr lang="en-US" dirty="0"/>
              <a:t>Model parameters identified using domain expertise</a:t>
            </a:r>
          </a:p>
        </p:txBody>
      </p:sp>
      <p:sp>
        <p:nvSpPr>
          <p:cNvPr id="158723" name="Title 1">
            <a:extLst>
              <a:ext uri="{FF2B5EF4-FFF2-40B4-BE49-F238E27FC236}">
                <a16:creationId xmlns:a16="http://schemas.microsoft.com/office/drawing/2014/main" id="{25B899CE-D818-4B0D-AC48-E81ABDF81C3B}"/>
              </a:ext>
            </a:extLst>
          </p:cNvPr>
          <p:cNvSpPr>
            <a:spLocks noGrp="1" noChangeArrowheads="1"/>
          </p:cNvSpPr>
          <p:nvPr>
            <p:ph type="title"/>
          </p:nvPr>
        </p:nvSpPr>
        <p:spPr>
          <a:xfrm>
            <a:off x="161925" y="144463"/>
            <a:ext cx="8918575" cy="595312"/>
          </a:xfrm>
        </p:spPr>
        <p:txBody>
          <a:bodyPr/>
          <a:lstStyle/>
          <a:p>
            <a:r>
              <a:rPr lang="en-US" altLang="en-US" dirty="0">
                <a:solidFill>
                  <a:srgbClr val="FF0000"/>
                </a:solidFill>
              </a:rPr>
              <a:t>Stage 4. </a:t>
            </a:r>
            <a:r>
              <a:rPr lang="en-US" altLang="en-US" dirty="0"/>
              <a:t>Learning </a:t>
            </a:r>
            <a:r>
              <a:rPr lang="en-US" altLang="en-US" dirty="0">
                <a:sym typeface="Wingdings" panose="05000000000000000000" pitchFamily="2" charset="2"/>
              </a:rPr>
              <a:t></a:t>
            </a:r>
            <a:r>
              <a:rPr lang="en-US" altLang="en-US" dirty="0"/>
              <a:t> </a:t>
            </a:r>
            <a:r>
              <a:rPr lang="en-US" altLang="en-US" dirty="0">
                <a:solidFill>
                  <a:srgbClr val="FF0000"/>
                </a:solidFill>
              </a:rPr>
              <a:t>“Intelligence”</a:t>
            </a:r>
          </a:p>
        </p:txBody>
      </p:sp>
    </p:spTree>
    <p:extLst>
      <p:ext uri="{BB962C8B-B14F-4D97-AF65-F5344CB8AC3E}">
        <p14:creationId xmlns:p14="http://schemas.microsoft.com/office/powerpoint/2010/main" val="2359882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Challenges and Solutions</a:t>
            </a:r>
          </a:p>
          <a:p>
            <a:r>
              <a:rPr lang="en-US" b="1" dirty="0"/>
              <a:t>ML for Time and Effort Reduction</a:t>
            </a:r>
          </a:p>
          <a:p>
            <a:r>
              <a:rPr lang="en-US" b="1" dirty="0">
                <a:solidFill>
                  <a:srgbClr val="FF0000"/>
                </a:solidFill>
              </a:rPr>
              <a:t>METRICS 2.0</a:t>
            </a:r>
          </a:p>
          <a:p>
            <a:endParaRPr lang="en-US" b="1" dirty="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941124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solidFill>
                  <a:srgbClr val="FF0000"/>
                </a:solidFill>
              </a:rPr>
              <a:t>Challenges and Solutions</a:t>
            </a:r>
          </a:p>
          <a:p>
            <a:pPr marL="0" indent="0">
              <a:buNone/>
            </a:pPr>
            <a:endParaRPr lang="en-US" b="1" dirty="0">
              <a:solidFill>
                <a:srgbClr val="FF0000"/>
              </a:solidFill>
            </a:endParaRPr>
          </a:p>
        </p:txBody>
      </p:sp>
    </p:spTree>
    <p:extLst>
      <p:ext uri="{BB962C8B-B14F-4D97-AF65-F5344CB8AC3E}">
        <p14:creationId xmlns:p14="http://schemas.microsoft.com/office/powerpoint/2010/main" val="2458038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AF90B-4773-41E8-9EF3-FEE5CCDF67D7}"/>
              </a:ext>
            </a:extLst>
          </p:cNvPr>
          <p:cNvSpPr>
            <a:spLocks noGrp="1" noChangeArrowheads="1"/>
          </p:cNvSpPr>
          <p:nvPr>
            <p:ph idx="1"/>
          </p:nvPr>
        </p:nvSpPr>
        <p:spPr>
          <a:xfrm>
            <a:off x="-13854" y="822900"/>
            <a:ext cx="9144000" cy="5661026"/>
          </a:xfrm>
        </p:spPr>
        <p:txBody>
          <a:bodyPr/>
          <a:lstStyle/>
          <a:p>
            <a:pPr>
              <a:spcBef>
                <a:spcPts val="600"/>
              </a:spcBef>
            </a:pPr>
            <a:r>
              <a:rPr lang="en-US" altLang="en-US" b="1" dirty="0"/>
              <a:t>Support for ML in IC design</a:t>
            </a:r>
          </a:p>
          <a:p>
            <a:pPr lvl="1">
              <a:spcBef>
                <a:spcPts val="600"/>
              </a:spcBef>
            </a:pPr>
            <a:r>
              <a:rPr lang="en-US" altLang="en-US" dirty="0"/>
              <a:t>Standards for model encapsulation, model application, and IP preservation when models are shared </a:t>
            </a:r>
          </a:p>
          <a:p>
            <a:pPr>
              <a:spcBef>
                <a:spcPts val="600"/>
              </a:spcBef>
            </a:pPr>
            <a:r>
              <a:rPr lang="en-US" altLang="en-US" b="1" dirty="0"/>
              <a:t>Standard ML platform for EDA modeling</a:t>
            </a:r>
          </a:p>
          <a:p>
            <a:pPr lvl="1">
              <a:spcBef>
                <a:spcPts val="600"/>
              </a:spcBef>
            </a:pPr>
            <a:r>
              <a:rPr lang="en-US" altLang="en-US" dirty="0"/>
              <a:t>Enablement of design metrics collection, tool/flow model generation, design-adaptive tool/flow configuration, prediction of tool/flow outcomes</a:t>
            </a:r>
          </a:p>
          <a:p>
            <a:pPr lvl="1">
              <a:spcBef>
                <a:spcPts val="600"/>
              </a:spcBef>
            </a:pPr>
            <a:r>
              <a:rPr lang="en-US" altLang="en-US" dirty="0"/>
              <a:t>This recalls “METRICS”  </a:t>
            </a:r>
            <a:r>
              <a:rPr lang="en-US" altLang="en-US" sz="2000" dirty="0">
                <a:hlinkClick r:id="rId3"/>
              </a:rPr>
              <a:t>http://vlsicad.ucsd.edu/GSRC/metrics</a:t>
            </a:r>
            <a:r>
              <a:rPr lang="en-US" altLang="en-US" sz="2000" dirty="0"/>
              <a:t> </a:t>
            </a:r>
            <a:endParaRPr lang="en-US" altLang="en-US" dirty="0"/>
          </a:p>
          <a:p>
            <a:pPr>
              <a:spcBef>
                <a:spcPts val="600"/>
              </a:spcBef>
            </a:pPr>
            <a:r>
              <a:rPr lang="en-US" altLang="en-US" b="1" dirty="0" err="1"/>
              <a:t>Modelable</a:t>
            </a:r>
            <a:r>
              <a:rPr lang="en-US" altLang="en-US" b="1" dirty="0"/>
              <a:t> algorithms and tools</a:t>
            </a:r>
          </a:p>
          <a:p>
            <a:pPr lvl="1">
              <a:spcBef>
                <a:spcPts val="600"/>
              </a:spcBef>
            </a:pPr>
            <a:r>
              <a:rPr lang="en-US" altLang="en-US" dirty="0"/>
              <a:t>Smoother, less chaotic outcomes than present methods</a:t>
            </a:r>
          </a:p>
          <a:p>
            <a:pPr>
              <a:spcBef>
                <a:spcPts val="600"/>
              </a:spcBef>
            </a:pPr>
            <a:r>
              <a:rPr lang="en-US" altLang="en-US" b="1" dirty="0"/>
              <a:t>Datasets to support ML</a:t>
            </a:r>
          </a:p>
          <a:p>
            <a:pPr lvl="1">
              <a:spcBef>
                <a:spcPts val="600"/>
              </a:spcBef>
            </a:pPr>
            <a:r>
              <a:rPr lang="en-US" altLang="en-US" dirty="0"/>
              <a:t>Real designs, Artificial designs and “Eyecharts”</a:t>
            </a:r>
          </a:p>
          <a:p>
            <a:pPr lvl="1">
              <a:spcBef>
                <a:spcPts val="600"/>
              </a:spcBef>
            </a:pPr>
            <a:r>
              <a:rPr lang="en-US" altLang="en-US" dirty="0"/>
              <a:t>Shared training data – e.g., analysis correlation, post-route DRV prediction, optimal sizing</a:t>
            </a:r>
          </a:p>
          <a:p>
            <a:pPr lvl="1">
              <a:spcBef>
                <a:spcPts val="600"/>
              </a:spcBef>
            </a:pPr>
            <a:r>
              <a:rPr lang="en-US" altLang="en-US" dirty="0"/>
              <a:t>Plus challenges and incentives: “Kaggle for ML in IC design”</a:t>
            </a:r>
          </a:p>
        </p:txBody>
      </p:sp>
      <p:sp>
        <p:nvSpPr>
          <p:cNvPr id="166915" name="Title 2">
            <a:extLst>
              <a:ext uri="{FF2B5EF4-FFF2-40B4-BE49-F238E27FC236}">
                <a16:creationId xmlns:a16="http://schemas.microsoft.com/office/drawing/2014/main" id="{23527FBB-ABBF-4DE2-B266-4368DD93E953}"/>
              </a:ext>
            </a:extLst>
          </p:cNvPr>
          <p:cNvSpPr>
            <a:spLocks noGrp="1" noChangeArrowheads="1"/>
          </p:cNvSpPr>
          <p:nvPr>
            <p:ph type="title"/>
          </p:nvPr>
        </p:nvSpPr>
        <p:spPr/>
        <p:txBody>
          <a:bodyPr/>
          <a:lstStyle/>
          <a:p>
            <a:r>
              <a:rPr lang="en-US" altLang="en-US" dirty="0"/>
              <a:t>ML in IC Design Requires Infrastructure !</a:t>
            </a:r>
          </a:p>
        </p:txBody>
      </p:sp>
    </p:spTree>
    <p:extLst>
      <p:ext uri="{BB962C8B-B14F-4D97-AF65-F5344CB8AC3E}">
        <p14:creationId xmlns:p14="http://schemas.microsoft.com/office/powerpoint/2010/main" val="3823546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7093E58-C6C7-49E6-AB77-A2B90AE4F167}"/>
              </a:ext>
            </a:extLst>
          </p:cNvPr>
          <p:cNvSpPr>
            <a:spLocks noGrp="1" noChangeArrowheads="1"/>
          </p:cNvSpPr>
          <p:nvPr>
            <p:ph type="title"/>
          </p:nvPr>
        </p:nvSpPr>
        <p:spPr>
          <a:xfrm>
            <a:off x="50800" y="76200"/>
            <a:ext cx="8982075" cy="685800"/>
          </a:xfrm>
        </p:spPr>
        <p:txBody>
          <a:bodyPr/>
          <a:lstStyle/>
          <a:p>
            <a:r>
              <a:rPr lang="en-US" altLang="en-US"/>
              <a:t>(This is “METRICS” !)</a:t>
            </a:r>
          </a:p>
        </p:txBody>
      </p:sp>
      <p:pic>
        <p:nvPicPr>
          <p:cNvPr id="146435" name="Picture 3">
            <a:extLst>
              <a:ext uri="{FF2B5EF4-FFF2-40B4-BE49-F238E27FC236}">
                <a16:creationId xmlns:a16="http://schemas.microsoft.com/office/drawing/2014/main" id="{5EA23D58-E531-4922-BB09-11A60ED86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55663"/>
            <a:ext cx="8734425" cy="303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436" name="TextBox 23">
            <a:extLst>
              <a:ext uri="{FF2B5EF4-FFF2-40B4-BE49-F238E27FC236}">
                <a16:creationId xmlns:a16="http://schemas.microsoft.com/office/drawing/2014/main" id="{4CD4B497-2FE5-4438-AE24-2CB4C71FB0FB}"/>
              </a:ext>
            </a:extLst>
          </p:cNvPr>
          <p:cNvSpPr txBox="1">
            <a:spLocks noChangeArrowheads="1"/>
          </p:cNvSpPr>
          <p:nvPr/>
        </p:nvSpPr>
        <p:spPr bwMode="auto">
          <a:xfrm>
            <a:off x="6743998" y="12700"/>
            <a:ext cx="2422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ko-KR" sz="2000" dirty="0">
                <a:solidFill>
                  <a:srgbClr val="0000FF"/>
                </a:solidFill>
                <a:ea typeface="굴림" panose="020B0600000101010101" pitchFamily="34" charset="-127"/>
              </a:rPr>
              <a:t>[DAC00, ISQED01]</a:t>
            </a:r>
            <a:endParaRPr lang="en-US" altLang="ko-KR" sz="2000" dirty="0">
              <a:solidFill>
                <a:srgbClr val="0000FF"/>
              </a:solidFill>
              <a:latin typeface="Calibri" panose="020F0502020204030204" pitchFamily="34" charset="0"/>
              <a:ea typeface="굴림" panose="020B0600000101010101" pitchFamily="34" charset="-127"/>
            </a:endParaRPr>
          </a:p>
        </p:txBody>
      </p:sp>
      <p:sp>
        <p:nvSpPr>
          <p:cNvPr id="36" name="Content Placeholder 2">
            <a:extLst>
              <a:ext uri="{FF2B5EF4-FFF2-40B4-BE49-F238E27FC236}">
                <a16:creationId xmlns:a16="http://schemas.microsoft.com/office/drawing/2014/main" id="{D8B0B919-3A43-40B4-89CA-877B151A16B0}"/>
              </a:ext>
            </a:extLst>
          </p:cNvPr>
          <p:cNvSpPr>
            <a:spLocks noGrp="1" noChangeArrowheads="1"/>
          </p:cNvSpPr>
          <p:nvPr>
            <p:ph idx="1"/>
          </p:nvPr>
        </p:nvSpPr>
        <p:spPr>
          <a:xfrm>
            <a:off x="109538" y="3988526"/>
            <a:ext cx="8701087" cy="2351087"/>
          </a:xfrm>
        </p:spPr>
        <p:txBody>
          <a:bodyPr/>
          <a:lstStyle/>
          <a:p>
            <a:r>
              <a:rPr lang="en-US" altLang="en-US" dirty="0"/>
              <a:t>METRICS (1999; DAC00, ISQED01):                    </a:t>
            </a:r>
          </a:p>
          <a:p>
            <a:pPr marL="0" indent="0">
              <a:buNone/>
            </a:pPr>
            <a:r>
              <a:rPr lang="en-US" altLang="en-US" b="1" dirty="0"/>
              <a:t>                     “Measure to Improve”</a:t>
            </a:r>
          </a:p>
          <a:p>
            <a:pPr lvl="1"/>
            <a:r>
              <a:rPr lang="en-US" altLang="en-US" dirty="0"/>
              <a:t>Goal #1: Predict outcome</a:t>
            </a:r>
          </a:p>
          <a:p>
            <a:pPr lvl="1"/>
            <a:r>
              <a:rPr lang="en-US" altLang="en-US" dirty="0"/>
              <a:t>Goal #2: Find sweet spot (field of use) of tool, flow</a:t>
            </a:r>
          </a:p>
          <a:p>
            <a:pPr lvl="1"/>
            <a:r>
              <a:rPr lang="en-US" altLang="en-US" dirty="0"/>
              <a:t>Goal #3: Dial in design-specific tool, flow knobs</a:t>
            </a:r>
          </a:p>
        </p:txBody>
      </p:sp>
      <p:sp>
        <p:nvSpPr>
          <p:cNvPr id="3" name="TextBox 2">
            <a:extLst>
              <a:ext uri="{FF2B5EF4-FFF2-40B4-BE49-F238E27FC236}">
                <a16:creationId xmlns:a16="http://schemas.microsoft.com/office/drawing/2014/main" id="{982D9EF4-7BE1-4192-BB4B-F7369C078767}"/>
              </a:ext>
            </a:extLst>
          </p:cNvPr>
          <p:cNvSpPr txBox="1">
            <a:spLocks noChangeArrowheads="1"/>
          </p:cNvSpPr>
          <p:nvPr/>
        </p:nvSpPr>
        <p:spPr bwMode="auto">
          <a:xfrm>
            <a:off x="1752600" y="6107113"/>
            <a:ext cx="571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a:hlinkClick r:id="rId4"/>
              </a:rPr>
              <a:t>http://vlsicad.ucsd.edu/GSRC/metrics</a:t>
            </a:r>
            <a:r>
              <a:rPr lang="en-US" altLang="en-US" sz="2400"/>
              <a:t> </a:t>
            </a:r>
          </a:p>
        </p:txBody>
      </p:sp>
      <p:sp>
        <p:nvSpPr>
          <p:cNvPr id="2" name="Oval 1">
            <a:extLst>
              <a:ext uri="{FF2B5EF4-FFF2-40B4-BE49-F238E27FC236}">
                <a16:creationId xmlns:a16="http://schemas.microsoft.com/office/drawing/2014/main" id="{0A36155E-AC9E-4011-92F8-5BC63FE90614}"/>
              </a:ext>
            </a:extLst>
          </p:cNvPr>
          <p:cNvSpPr/>
          <p:nvPr/>
        </p:nvSpPr>
        <p:spPr bwMode="auto">
          <a:xfrm>
            <a:off x="31895" y="1998789"/>
            <a:ext cx="1082749" cy="425303"/>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pic>
        <p:nvPicPr>
          <p:cNvPr id="4" name="Picture 3">
            <a:extLst>
              <a:ext uri="{FF2B5EF4-FFF2-40B4-BE49-F238E27FC236}">
                <a16:creationId xmlns:a16="http://schemas.microsoft.com/office/drawing/2014/main" id="{F53D8C2E-5EFF-437B-880D-4937734CA490}"/>
              </a:ext>
            </a:extLst>
          </p:cNvPr>
          <p:cNvPicPr>
            <a:picLocks noChangeAspect="1"/>
          </p:cNvPicPr>
          <p:nvPr/>
        </p:nvPicPr>
        <p:blipFill rotWithShape="1">
          <a:blip r:embed="rId5"/>
          <a:srcRect l="14015" t="52386" r="46515" b="23182"/>
          <a:stretch/>
        </p:blipFill>
        <p:spPr>
          <a:xfrm>
            <a:off x="168970" y="825500"/>
            <a:ext cx="8793359" cy="3628736"/>
          </a:xfrm>
          <a:prstGeom prst="rect">
            <a:avLst/>
          </a:prstGeom>
          <a:ln w="57150">
            <a:solidFill>
              <a:srgbClr val="FF0000"/>
            </a:solidFill>
          </a:ln>
        </p:spPr>
      </p:pic>
    </p:spTree>
    <p:extLst>
      <p:ext uri="{BB962C8B-B14F-4D97-AF65-F5344CB8AC3E}">
        <p14:creationId xmlns:p14="http://schemas.microsoft.com/office/powerpoint/2010/main" val="2520354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BCB378CC-A77A-4391-B955-DC0B70803E7B}"/>
              </a:ext>
            </a:extLst>
          </p:cNvPr>
          <p:cNvSpPr>
            <a:spLocks noGrp="1"/>
          </p:cNvSpPr>
          <p:nvPr>
            <p:ph type="title"/>
          </p:nvPr>
        </p:nvSpPr>
        <p:spPr/>
        <p:txBody>
          <a:bodyPr/>
          <a:lstStyle/>
          <a:p>
            <a:r>
              <a:rPr lang="en-US" altLang="ko-KR" dirty="0"/>
              <a:t>Original METRICS Architecture</a:t>
            </a:r>
            <a:endParaRPr lang="ko-KR" altLang="en-US" dirty="0"/>
          </a:p>
        </p:txBody>
      </p:sp>
      <p:sp>
        <p:nvSpPr>
          <p:cNvPr id="6" name="Content Placeholder 6">
            <a:extLst>
              <a:ext uri="{FF2B5EF4-FFF2-40B4-BE49-F238E27FC236}">
                <a16:creationId xmlns:a16="http://schemas.microsoft.com/office/drawing/2014/main" id="{2F6DE437-6A14-4EAF-BD33-CB1376E634C4}"/>
              </a:ext>
            </a:extLst>
          </p:cNvPr>
          <p:cNvSpPr txBox="1">
            <a:spLocks/>
          </p:cNvSpPr>
          <p:nvPr/>
        </p:nvSpPr>
        <p:spPr bwMode="auto">
          <a:xfrm>
            <a:off x="301625" y="3858494"/>
            <a:ext cx="8842375" cy="2781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a:spcBef>
                <a:spcPts val="600"/>
              </a:spcBef>
            </a:pPr>
            <a:r>
              <a:rPr lang="en-US" altLang="ko-KR" dirty="0"/>
              <a:t>Instrumentation of design tools:</a:t>
            </a:r>
          </a:p>
          <a:p>
            <a:pPr lvl="1">
              <a:spcBef>
                <a:spcPts val="600"/>
              </a:spcBef>
            </a:pPr>
            <a:r>
              <a:rPr lang="en-US" altLang="ko-KR" dirty="0"/>
              <a:t>Wrapper scripts to extract data from outputs and logfiles, </a:t>
            </a:r>
          </a:p>
          <a:p>
            <a:pPr lvl="1">
              <a:spcBef>
                <a:spcPts val="600"/>
              </a:spcBef>
            </a:pPr>
            <a:r>
              <a:rPr lang="en-US" altLang="ko-KR" dirty="0"/>
              <a:t>Callable API codes that allow direct interaction from within the design tools</a:t>
            </a:r>
          </a:p>
          <a:p>
            <a:pPr>
              <a:spcBef>
                <a:spcPts val="600"/>
              </a:spcBef>
            </a:pPr>
            <a:r>
              <a:rPr lang="en-US" altLang="ko-KR" dirty="0"/>
              <a:t>METRICS server: central data collection (Oracle8i)</a:t>
            </a:r>
          </a:p>
          <a:p>
            <a:pPr>
              <a:spcBef>
                <a:spcPts val="600"/>
              </a:spcBef>
            </a:pPr>
            <a:r>
              <a:rPr lang="en-US" altLang="ko-KR" dirty="0"/>
              <a:t>Data mining process: analyzes existing data to improve existing design flow (CUBIST, etc.)</a:t>
            </a:r>
            <a:endParaRPr lang="en-US" kern="0" dirty="0"/>
          </a:p>
        </p:txBody>
      </p:sp>
      <p:pic>
        <p:nvPicPr>
          <p:cNvPr id="7" name="내용 개체 틀 3">
            <a:extLst>
              <a:ext uri="{FF2B5EF4-FFF2-40B4-BE49-F238E27FC236}">
                <a16:creationId xmlns:a16="http://schemas.microsoft.com/office/drawing/2014/main" id="{B8A08204-28C9-4583-B3AE-E4739422CC87}"/>
              </a:ext>
            </a:extLst>
          </p:cNvPr>
          <p:cNvPicPr>
            <a:picLocks noGrp="1" noChangeAspect="1"/>
          </p:cNvPicPr>
          <p:nvPr>
            <p:ph idx="1"/>
          </p:nvPr>
        </p:nvPicPr>
        <p:blipFill rotWithShape="1">
          <a:blip r:embed="rId3"/>
          <a:srcRect t="2896" b="6611"/>
          <a:stretch/>
        </p:blipFill>
        <p:spPr>
          <a:xfrm>
            <a:off x="1890383" y="746702"/>
            <a:ext cx="5625707" cy="3118719"/>
          </a:xfrm>
          <a:prstGeom prst="rect">
            <a:avLst/>
          </a:prstGeom>
        </p:spPr>
      </p:pic>
      <p:sp>
        <p:nvSpPr>
          <p:cNvPr id="8" name="Oval 7">
            <a:extLst>
              <a:ext uri="{FF2B5EF4-FFF2-40B4-BE49-F238E27FC236}">
                <a16:creationId xmlns:a16="http://schemas.microsoft.com/office/drawing/2014/main" id="{88B199CE-20DB-4D59-8059-BB5E9D2185D2}"/>
              </a:ext>
            </a:extLst>
          </p:cNvPr>
          <p:cNvSpPr/>
          <p:nvPr/>
        </p:nvSpPr>
        <p:spPr bwMode="auto">
          <a:xfrm>
            <a:off x="1586348" y="789708"/>
            <a:ext cx="3844637" cy="146165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46E66729-C0BC-4086-84CF-CC9E9B42F84A}"/>
              </a:ext>
            </a:extLst>
          </p:cNvPr>
          <p:cNvSpPr/>
          <p:nvPr/>
        </p:nvSpPr>
        <p:spPr bwMode="auto">
          <a:xfrm>
            <a:off x="2265218" y="2564536"/>
            <a:ext cx="3740728" cy="146165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43B62B19-DC68-4138-B06B-12D0115EB169}"/>
              </a:ext>
            </a:extLst>
          </p:cNvPr>
          <p:cNvSpPr/>
          <p:nvPr/>
        </p:nvSpPr>
        <p:spPr bwMode="auto">
          <a:xfrm>
            <a:off x="5659582" y="2718379"/>
            <a:ext cx="1627909" cy="130088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178395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BCB378CC-A77A-4391-B955-DC0B70803E7B}"/>
              </a:ext>
            </a:extLst>
          </p:cNvPr>
          <p:cNvSpPr>
            <a:spLocks noGrp="1"/>
          </p:cNvSpPr>
          <p:nvPr>
            <p:ph type="title"/>
          </p:nvPr>
        </p:nvSpPr>
        <p:spPr/>
        <p:txBody>
          <a:bodyPr/>
          <a:lstStyle/>
          <a:p>
            <a:r>
              <a:rPr lang="en-US" altLang="ko-KR" dirty="0"/>
              <a:t>Lessons Learned From METRICS</a:t>
            </a:r>
            <a:endParaRPr lang="ko-KR" altLang="en-US" dirty="0"/>
          </a:p>
        </p:txBody>
      </p:sp>
      <p:sp>
        <p:nvSpPr>
          <p:cNvPr id="6" name="Content Placeholder 6">
            <a:extLst>
              <a:ext uri="{FF2B5EF4-FFF2-40B4-BE49-F238E27FC236}">
                <a16:creationId xmlns:a16="http://schemas.microsoft.com/office/drawing/2014/main" id="{2F6DE437-6A14-4EAF-BD33-CB1376E634C4}"/>
              </a:ext>
            </a:extLst>
          </p:cNvPr>
          <p:cNvSpPr txBox="1">
            <a:spLocks/>
          </p:cNvSpPr>
          <p:nvPr/>
        </p:nvSpPr>
        <p:spPr bwMode="auto">
          <a:xfrm>
            <a:off x="143742" y="768930"/>
            <a:ext cx="8842375" cy="2781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r>
              <a:rPr lang="en-US" altLang="ko-KR" dirty="0"/>
              <a:t>Collaboration and support from EDA needed</a:t>
            </a:r>
          </a:p>
          <a:p>
            <a:pPr lvl="1"/>
            <a:r>
              <a:rPr lang="en-US" altLang="ko-KR" dirty="0"/>
              <a:t>Constantly changing behaviors, logfile outputs, etc. best handled through direct integration with METRICS API</a:t>
            </a:r>
          </a:p>
          <a:p>
            <a:r>
              <a:rPr lang="en-US" altLang="ko-KR" dirty="0"/>
              <a:t>Common METRICS vocabulary essential</a:t>
            </a:r>
          </a:p>
          <a:p>
            <a:pPr lvl="1"/>
            <a:r>
              <a:rPr lang="en-US" altLang="ko-KR" dirty="0"/>
              <a:t>Same semantics of crosstalk delay, vertical </a:t>
            </a:r>
            <a:r>
              <a:rPr lang="en-US" altLang="ko-KR" dirty="0" err="1"/>
              <a:t>overcongestion</a:t>
            </a:r>
            <a:r>
              <a:rPr lang="en-US" altLang="ko-KR" dirty="0"/>
              <a:t>, etc. across similar tools</a:t>
            </a:r>
          </a:p>
          <a:p>
            <a:r>
              <a:rPr lang="en-US" altLang="ko-KR" dirty="0"/>
              <a:t>Must be able to adapt/evolve: recalibrate to new process, specialize to particular type of design, etc. </a:t>
            </a:r>
          </a:p>
          <a:p>
            <a:r>
              <a:rPr lang="en-US" altLang="ko-KR" b="1" dirty="0"/>
              <a:t>METRICS should seamlessly integrate with and drive the design flow itself</a:t>
            </a:r>
          </a:p>
          <a:p>
            <a:r>
              <a:rPr lang="en-US" altLang="ko-KR" b="1" dirty="0">
                <a:solidFill>
                  <a:srgbClr val="0070C0"/>
                </a:solidFill>
              </a:rPr>
              <a:t>Good news today:</a:t>
            </a:r>
          </a:p>
          <a:p>
            <a:pPr lvl="1"/>
            <a:r>
              <a:rPr lang="en-US" b="1" kern="0" dirty="0">
                <a:solidFill>
                  <a:srgbClr val="0070C0"/>
                </a:solidFill>
              </a:rPr>
              <a:t>(1) This is critical to do. (2) Social barriers are gone.         (3) Many commodity building blocks for METRICS 2.0.      </a:t>
            </a:r>
            <a:r>
              <a:rPr lang="en-US" b="1" kern="0" dirty="0">
                <a:solidFill>
                  <a:srgbClr val="FF0000"/>
                </a:solidFill>
              </a:rPr>
              <a:t>(4) Open source is a viable path to all of this. </a:t>
            </a:r>
          </a:p>
        </p:txBody>
      </p:sp>
    </p:spTree>
    <p:extLst>
      <p:ext uri="{BB962C8B-B14F-4D97-AF65-F5344CB8AC3E}">
        <p14:creationId xmlns:p14="http://schemas.microsoft.com/office/powerpoint/2010/main" val="253977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Challenges and Solutions</a:t>
            </a:r>
          </a:p>
          <a:p>
            <a:r>
              <a:rPr lang="en-US" b="1" dirty="0"/>
              <a:t>ML for Time and Effort Reduction</a:t>
            </a:r>
          </a:p>
          <a:p>
            <a:r>
              <a:rPr lang="en-US" b="1" dirty="0"/>
              <a:t>METRICS 2.0</a:t>
            </a:r>
          </a:p>
          <a:p>
            <a:r>
              <a:rPr lang="en-US" b="1" dirty="0">
                <a:solidFill>
                  <a:srgbClr val="FF0000"/>
                </a:solidFill>
              </a:rPr>
              <a:t>Conclusion</a:t>
            </a:r>
          </a:p>
          <a:p>
            <a:endParaRPr lang="en-US" b="1" dirty="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7680836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8E638CE1-D95C-4086-B966-2F49E5AE8F30}"/>
              </a:ext>
            </a:extLst>
          </p:cNvPr>
          <p:cNvSpPr>
            <a:spLocks noGrp="1" noChangeArrowheads="1"/>
          </p:cNvSpPr>
          <p:nvPr>
            <p:ph type="title"/>
          </p:nvPr>
        </p:nvSpPr>
        <p:spPr>
          <a:xfrm>
            <a:off x="33333" y="101599"/>
            <a:ext cx="9074944" cy="595312"/>
          </a:xfrm>
        </p:spPr>
        <p:txBody>
          <a:bodyPr/>
          <a:lstStyle/>
          <a:p>
            <a:r>
              <a:rPr lang="en-US" altLang="en-US" dirty="0"/>
              <a:t>Developing a Real Roadmap to NHIL, 24h TAT </a:t>
            </a:r>
          </a:p>
        </p:txBody>
      </p:sp>
      <p:sp>
        <p:nvSpPr>
          <p:cNvPr id="3" name="Content Placeholder 2">
            <a:extLst>
              <a:ext uri="{FF2B5EF4-FFF2-40B4-BE49-F238E27FC236}">
                <a16:creationId xmlns:a16="http://schemas.microsoft.com/office/drawing/2014/main" id="{600ACD07-AB7D-4F46-8A82-3F4FDE89F52D}"/>
              </a:ext>
            </a:extLst>
          </p:cNvPr>
          <p:cNvSpPr>
            <a:spLocks noGrp="1" noChangeArrowheads="1"/>
          </p:cNvSpPr>
          <p:nvPr>
            <p:ph idx="1"/>
          </p:nvPr>
        </p:nvSpPr>
        <p:spPr>
          <a:xfrm>
            <a:off x="0" y="809625"/>
            <a:ext cx="9144000" cy="5819775"/>
          </a:xfrm>
        </p:spPr>
        <p:txBody>
          <a:bodyPr/>
          <a:lstStyle/>
          <a:p>
            <a:pPr>
              <a:spcBef>
                <a:spcPts val="600"/>
              </a:spcBef>
            </a:pPr>
            <a:r>
              <a:rPr lang="en-US" altLang="en-US" b="1" dirty="0"/>
              <a:t>Roadmap = </a:t>
            </a:r>
          </a:p>
          <a:p>
            <a:pPr marL="457200" lvl="1" indent="-228600">
              <a:spcBef>
                <a:spcPts val="600"/>
              </a:spcBef>
            </a:pPr>
            <a:r>
              <a:rPr lang="en-US" altLang="en-US" b="1" dirty="0"/>
              <a:t>Quantified, measurable requirements </a:t>
            </a:r>
          </a:p>
          <a:p>
            <a:pPr marL="457200" lvl="1" indent="-228600">
              <a:spcBef>
                <a:spcPts val="600"/>
              </a:spcBef>
              <a:buNone/>
            </a:pPr>
            <a:r>
              <a:rPr lang="en-US" altLang="en-US" b="1" dirty="0"/>
              <a:t>   + Potential solutions</a:t>
            </a:r>
          </a:p>
          <a:p>
            <a:pPr marL="457200" lvl="1" indent="-228600">
              <a:spcBef>
                <a:spcPts val="600"/>
              </a:spcBef>
              <a:buNone/>
            </a:pPr>
            <a:r>
              <a:rPr lang="en-US" altLang="en-US" b="1" dirty="0"/>
              <a:t>   + Mapping between requirements and solutions</a:t>
            </a:r>
          </a:p>
          <a:p>
            <a:pPr marL="457200" lvl="1" indent="-228600">
              <a:spcBef>
                <a:spcPts val="600"/>
              </a:spcBef>
            </a:pPr>
            <a:r>
              <a:rPr lang="en-US" altLang="en-US" b="1" dirty="0"/>
              <a:t>All laid out over a concrete time horizon</a:t>
            </a:r>
          </a:p>
          <a:p>
            <a:pPr>
              <a:spcBef>
                <a:spcPts val="600"/>
              </a:spcBef>
            </a:pPr>
            <a:r>
              <a:rPr lang="en-US" altLang="en-US" b="1" dirty="0"/>
              <a:t>Toward no-human-in-loop, 24-hour TAT autonomy:</a:t>
            </a:r>
          </a:p>
          <a:p>
            <a:pPr marL="457200" lvl="1" indent="-228600">
              <a:spcBef>
                <a:spcPts val="600"/>
              </a:spcBef>
            </a:pPr>
            <a:r>
              <a:rPr lang="en-US" altLang="en-US" b="1" dirty="0"/>
              <a:t>(Robots </a:t>
            </a:r>
            <a:r>
              <a:rPr lang="en-US" altLang="en-US" b="1" dirty="0">
                <a:sym typeface="Wingdings" panose="05000000000000000000" pitchFamily="2" charset="2"/>
              </a:rPr>
              <a:t> orchestration  pruning  …  intelligence)</a:t>
            </a:r>
          </a:p>
          <a:p>
            <a:pPr marL="457200" lvl="1" indent="-228600">
              <a:spcBef>
                <a:spcPts val="600"/>
              </a:spcBef>
            </a:pPr>
            <a:r>
              <a:rPr lang="en-US" altLang="en-US" b="1" dirty="0"/>
              <a:t>What’s NEVER going to be autonomously designed?</a:t>
            </a:r>
          </a:p>
          <a:p>
            <a:pPr marL="457200" lvl="1" indent="-228600">
              <a:spcBef>
                <a:spcPts val="600"/>
              </a:spcBef>
            </a:pPr>
            <a:r>
              <a:rPr lang="en-US" altLang="en-US" b="1" dirty="0"/>
              <a:t>How do we measure </a:t>
            </a:r>
            <a:r>
              <a:rPr lang="en-US" altLang="en-US" b="1" u="sng" dirty="0"/>
              <a:t>progress</a:t>
            </a:r>
            <a:r>
              <a:rPr lang="en-US" altLang="en-US" b="1" dirty="0"/>
              <a:t> of time, effort reduction?</a:t>
            </a:r>
          </a:p>
          <a:p>
            <a:pPr marL="457200" lvl="1" indent="-228600">
              <a:spcBef>
                <a:spcPts val="600"/>
              </a:spcBef>
            </a:pPr>
            <a:r>
              <a:rPr lang="en-US" altLang="en-US" b="1" dirty="0"/>
              <a:t>Should we measure “tool transparency”, “design capability ramp”, “new-node normalization factor”?</a:t>
            </a:r>
          </a:p>
          <a:p>
            <a:pPr marL="457200" lvl="1" indent="-228600">
              <a:spcBef>
                <a:spcPts val="600"/>
              </a:spcBef>
            </a:pPr>
            <a:r>
              <a:rPr lang="en-US" altLang="en-US" b="1" dirty="0"/>
              <a:t>ML, “sharing” vs. vendor-customer-academia dynamics</a:t>
            </a:r>
          </a:p>
          <a:p>
            <a:pPr marL="457200" lvl="1" indent="-228600">
              <a:spcBef>
                <a:spcPts val="600"/>
              </a:spcBef>
            </a:pPr>
            <a:r>
              <a:rPr lang="en-US" altLang="en-US" b="1" dirty="0"/>
              <a:t>Overcoming “small, expensive data” challenges</a:t>
            </a:r>
          </a:p>
          <a:p>
            <a:pPr marL="117475" indent="-228600">
              <a:spcBef>
                <a:spcPts val="600"/>
              </a:spcBef>
            </a:pPr>
            <a:r>
              <a:rPr lang="en-US" altLang="en-US" b="1" dirty="0"/>
              <a:t>Please join in this quest (or, don’t block it!)</a:t>
            </a:r>
          </a:p>
          <a:p>
            <a:pPr>
              <a:spcBef>
                <a:spcPts val="600"/>
              </a:spcBef>
            </a:pPr>
            <a:endParaRPr lang="en-US" altLang="en-US" b="1" dirty="0"/>
          </a:p>
          <a:p>
            <a:pPr lvl="1">
              <a:spcBef>
                <a:spcPts val="600"/>
              </a:spcBef>
            </a:pPr>
            <a:endParaRPr lang="en-US" altLang="en-US" b="1" dirty="0"/>
          </a:p>
          <a:p>
            <a:pPr lvl="1">
              <a:spcBef>
                <a:spcPts val="600"/>
              </a:spcBef>
            </a:pPr>
            <a:endParaRPr lang="en-US" altLang="en-US" dirty="0"/>
          </a:p>
          <a:p>
            <a:pPr>
              <a:spcBef>
                <a:spcPts val="600"/>
              </a:spcBef>
            </a:pPr>
            <a:r>
              <a:rPr lang="en-US" altLang="en-US" b="1" dirty="0"/>
              <a:t>Roadmap</a:t>
            </a:r>
          </a:p>
          <a:p>
            <a:pPr lvl="1">
              <a:spcBef>
                <a:spcPts val="600"/>
              </a:spcBef>
            </a:pPr>
            <a:r>
              <a:rPr lang="en-US" altLang="en-US" dirty="0"/>
              <a:t>Robots</a:t>
            </a:r>
          </a:p>
          <a:p>
            <a:pPr lvl="1">
              <a:spcBef>
                <a:spcPts val="600"/>
              </a:spcBef>
            </a:pPr>
            <a:r>
              <a:rPr lang="en-US" altLang="en-US" dirty="0"/>
              <a:t>Orchestration of robots in cloud</a:t>
            </a:r>
          </a:p>
          <a:p>
            <a:pPr lvl="1">
              <a:spcBef>
                <a:spcPts val="600"/>
              </a:spcBef>
            </a:pPr>
            <a:r>
              <a:rPr lang="en-US" altLang="en-US" dirty="0"/>
              <a:t>Pruning via predictors and models</a:t>
            </a:r>
          </a:p>
          <a:p>
            <a:pPr lvl="1">
              <a:spcBef>
                <a:spcPts val="600"/>
              </a:spcBef>
            </a:pPr>
            <a:r>
              <a:rPr lang="en-US" altLang="en-US" dirty="0"/>
              <a:t>Intelligence           </a:t>
            </a:r>
            <a:r>
              <a:rPr lang="en-US" altLang="en-US" dirty="0">
                <a:solidFill>
                  <a:srgbClr val="00B0F0"/>
                </a:solidFill>
              </a:rPr>
              <a:t>+ many specific “</a:t>
            </a:r>
            <a:r>
              <a:rPr lang="en-US" altLang="en-US" dirty="0" err="1">
                <a:solidFill>
                  <a:srgbClr val="00B0F0"/>
                </a:solidFill>
              </a:rPr>
              <a:t>todos</a:t>
            </a:r>
            <a:r>
              <a:rPr lang="en-US" altLang="en-US" dirty="0">
                <a:solidFill>
                  <a:srgbClr val="00B0F0"/>
                </a:solidFill>
              </a:rPr>
              <a:t>”</a:t>
            </a:r>
          </a:p>
          <a:p>
            <a:pPr lvl="1">
              <a:spcBef>
                <a:spcPts val="600"/>
              </a:spcBef>
            </a:pPr>
            <a:r>
              <a:rPr lang="en-US" altLang="en-US" dirty="0">
                <a:solidFill>
                  <a:srgbClr val="FF0000"/>
                </a:solidFill>
              </a:rPr>
              <a:t>Other facets: enablement, </a:t>
            </a:r>
            <a:r>
              <a:rPr lang="en-US" altLang="en-US" b="1" dirty="0">
                <a:solidFill>
                  <a:srgbClr val="FF0000"/>
                </a:solidFill>
              </a:rPr>
              <a:t>openness</a:t>
            </a:r>
            <a:r>
              <a:rPr lang="en-US" altLang="en-US" dirty="0">
                <a:solidFill>
                  <a:srgbClr val="FF0000"/>
                </a:solidFill>
              </a:rPr>
              <a:t>, standards, sharing, …</a:t>
            </a:r>
          </a:p>
          <a:p>
            <a:pPr>
              <a:spcBef>
                <a:spcPts val="600"/>
              </a:spcBef>
            </a:pPr>
            <a:r>
              <a:rPr lang="en-US" altLang="en-US" b="1" dirty="0">
                <a:solidFill>
                  <a:srgbClr val="1B00C0"/>
                </a:solidFill>
              </a:rPr>
              <a:t>Please help to achieve (or, don’t block) this !</a:t>
            </a:r>
          </a:p>
        </p:txBody>
      </p:sp>
    </p:spTree>
    <p:extLst>
      <p:ext uri="{BB962C8B-B14F-4D97-AF65-F5344CB8AC3E}">
        <p14:creationId xmlns:p14="http://schemas.microsoft.com/office/powerpoint/2010/main" val="1871875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00" y="2998022"/>
            <a:ext cx="8851900" cy="595312"/>
          </a:xfrm>
        </p:spPr>
        <p:txBody>
          <a:bodyPr/>
          <a:lstStyle/>
          <a:p>
            <a:pPr algn="ctr"/>
            <a:r>
              <a:rPr lang="en-US" dirty="0"/>
              <a:t>THANK YOU !</a:t>
            </a:r>
          </a:p>
        </p:txBody>
      </p:sp>
      <p:sp>
        <p:nvSpPr>
          <p:cNvPr id="2" name="TextBox 1">
            <a:extLst>
              <a:ext uri="{FF2B5EF4-FFF2-40B4-BE49-F238E27FC236}">
                <a16:creationId xmlns:a16="http://schemas.microsoft.com/office/drawing/2014/main" id="{B79D3202-67BD-4A7C-A368-EB7D28C002D2}"/>
              </a:ext>
            </a:extLst>
          </p:cNvPr>
          <p:cNvSpPr txBox="1"/>
          <p:nvPr/>
        </p:nvSpPr>
        <p:spPr>
          <a:xfrm>
            <a:off x="1226125" y="4042219"/>
            <a:ext cx="7225147" cy="2246769"/>
          </a:xfrm>
          <a:prstGeom prst="rect">
            <a:avLst/>
          </a:prstGeom>
          <a:noFill/>
        </p:spPr>
        <p:txBody>
          <a:bodyPr wrap="square" rtlCol="0">
            <a:spAutoFit/>
          </a:bodyPr>
          <a:lstStyle/>
          <a:p>
            <a:r>
              <a:rPr lang="en-US" sz="2000" dirty="0"/>
              <a:t>Support from NSF, Qualcomm, Samsung, NXP, Mentor Graphics and the C-DEN center is gratefully acknowledged.</a:t>
            </a:r>
          </a:p>
          <a:p>
            <a:endParaRPr lang="en-US" sz="2000" dirty="0"/>
          </a:p>
          <a:p>
            <a:r>
              <a:rPr lang="en-US" sz="2000" dirty="0"/>
              <a:t>Thanks to </a:t>
            </a:r>
            <a:r>
              <a:rPr lang="en-US" sz="2000" dirty="0" err="1"/>
              <a:t>OxSigen</a:t>
            </a:r>
            <a:r>
              <a:rPr lang="en-US" sz="2000" dirty="0"/>
              <a:t> LLC (Steve </a:t>
            </a:r>
            <a:r>
              <a:rPr lang="en-US" sz="2000" dirty="0" err="1"/>
              <a:t>Fenstermaker</a:t>
            </a:r>
            <a:r>
              <a:rPr lang="en-US" sz="2000" dirty="0"/>
              <a:t>, David George and Bart </a:t>
            </a:r>
            <a:r>
              <a:rPr lang="en-US" sz="2000" dirty="0" err="1"/>
              <a:t>Thielges</a:t>
            </a:r>
            <a:r>
              <a:rPr lang="en-US" sz="2000" dirty="0"/>
              <a:t>) and Dr. </a:t>
            </a:r>
            <a:r>
              <a:rPr lang="en-US" sz="2000" dirty="0" err="1"/>
              <a:t>Stefanus</a:t>
            </a:r>
            <a:r>
              <a:rPr lang="en-US" sz="2000" dirty="0"/>
              <a:t> </a:t>
            </a:r>
            <a:r>
              <a:rPr lang="en-US" sz="2000" dirty="0" err="1"/>
              <a:t>Mantik</a:t>
            </a:r>
            <a:r>
              <a:rPr lang="en-US" sz="2000" dirty="0"/>
              <a:t> for creating the first realizations of METRICS (1996-2002).  And thanks to Kurt </a:t>
            </a:r>
            <a:r>
              <a:rPr lang="en-US" sz="2000" dirty="0" err="1"/>
              <a:t>Keutzer</a:t>
            </a:r>
            <a:r>
              <a:rPr lang="en-US" sz="2000" dirty="0"/>
              <a:t> and Richard Newton for “Measure, to Improve”.</a:t>
            </a:r>
          </a:p>
        </p:txBody>
      </p:sp>
    </p:spTree>
    <p:extLst>
      <p:ext uri="{BB962C8B-B14F-4D97-AF65-F5344CB8AC3E}">
        <p14:creationId xmlns:p14="http://schemas.microsoft.com/office/powerpoint/2010/main" val="6921333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5" y="108858"/>
            <a:ext cx="9143999" cy="595312"/>
          </a:xfrm>
        </p:spPr>
        <p:txBody>
          <a:bodyPr/>
          <a:lstStyle/>
          <a:p>
            <a:r>
              <a:rPr lang="en-US" dirty="0"/>
              <a:t>Challenge 1: Non-Scaling of Cost, Quality</a:t>
            </a:r>
          </a:p>
        </p:txBody>
      </p:sp>
      <p:sp>
        <p:nvSpPr>
          <p:cNvPr id="3" name="Content Placeholder 2"/>
          <p:cNvSpPr>
            <a:spLocks noGrp="1"/>
          </p:cNvSpPr>
          <p:nvPr>
            <p:ph idx="1"/>
          </p:nvPr>
        </p:nvSpPr>
        <p:spPr>
          <a:xfrm>
            <a:off x="0" y="4328695"/>
            <a:ext cx="4807527" cy="1954356"/>
          </a:xfrm>
        </p:spPr>
        <p:txBody>
          <a:bodyPr>
            <a:noAutofit/>
          </a:bodyPr>
          <a:lstStyle/>
          <a:p>
            <a:r>
              <a:rPr lang="en-US" b="1" dirty="0"/>
              <a:t>Quality: also not scaling</a:t>
            </a:r>
          </a:p>
          <a:p>
            <a:pPr marL="346075" lvl="1" indent="-173038"/>
            <a:r>
              <a:rPr lang="en-US" b="1" dirty="0"/>
              <a:t>Design Capability Gap</a:t>
            </a:r>
          </a:p>
          <a:p>
            <a:pPr marL="346075" lvl="1" indent="-173038"/>
            <a:r>
              <a:rPr lang="en-US" b="1" u="sng" dirty="0"/>
              <a:t>Available</a:t>
            </a:r>
            <a:r>
              <a:rPr lang="en-US" b="1" dirty="0"/>
              <a:t> density: </a:t>
            </a:r>
            <a:r>
              <a:rPr lang="en-US" b="1" dirty="0">
                <a:solidFill>
                  <a:srgbClr val="FF0000"/>
                </a:solidFill>
              </a:rPr>
              <a:t>2x</a:t>
            </a:r>
            <a:r>
              <a:rPr lang="en-US" b="1" dirty="0"/>
              <a:t>/node</a:t>
            </a:r>
          </a:p>
          <a:p>
            <a:pPr marL="346075" lvl="1" indent="-173038"/>
            <a:r>
              <a:rPr lang="en-US" b="1" u="sng" dirty="0"/>
              <a:t>Realizable</a:t>
            </a:r>
            <a:r>
              <a:rPr lang="en-US" b="1" dirty="0"/>
              <a:t> density: </a:t>
            </a:r>
            <a:r>
              <a:rPr lang="en-US" b="1" dirty="0">
                <a:solidFill>
                  <a:srgbClr val="FF0000"/>
                </a:solidFill>
              </a:rPr>
              <a:t>1.6x</a:t>
            </a:r>
            <a:r>
              <a:rPr lang="en-US" b="1" dirty="0"/>
              <a:t>/node                                                                                        </a:t>
            </a:r>
          </a:p>
          <a:p>
            <a:pPr marL="346075" lvl="1" indent="-173038"/>
            <a:r>
              <a:rPr lang="en-US" dirty="0"/>
              <a:t>Figure: UCSD / 2013 ITRS</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527" t="30785" r="16203" b="16557"/>
          <a:stretch/>
        </p:blipFill>
        <p:spPr bwMode="auto">
          <a:xfrm>
            <a:off x="4735410" y="3924912"/>
            <a:ext cx="4353168" cy="271580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24245EC4-7541-440B-B4FC-13B83DEE34B6}"/>
              </a:ext>
            </a:extLst>
          </p:cNvPr>
          <p:cNvPicPr>
            <a:picLocks noChangeAspect="1"/>
          </p:cNvPicPr>
          <p:nvPr/>
        </p:nvPicPr>
        <p:blipFill rotWithShape="1">
          <a:blip r:embed="rId4"/>
          <a:srcRect l="18000" t="20639" r="19867" b="12800"/>
          <a:stretch/>
        </p:blipFill>
        <p:spPr>
          <a:xfrm>
            <a:off x="4732584" y="856006"/>
            <a:ext cx="4342140" cy="2883724"/>
          </a:xfrm>
          <a:prstGeom prst="rect">
            <a:avLst/>
          </a:prstGeom>
          <a:ln w="38100">
            <a:solidFill>
              <a:srgbClr val="FF0000"/>
            </a:solidFill>
          </a:ln>
          <a:effectLst/>
        </p:spPr>
      </p:pic>
      <p:sp>
        <p:nvSpPr>
          <p:cNvPr id="6" name="Content Placeholder 2">
            <a:extLst>
              <a:ext uri="{FF2B5EF4-FFF2-40B4-BE49-F238E27FC236}">
                <a16:creationId xmlns:a16="http://schemas.microsoft.com/office/drawing/2014/main" id="{0EE5179F-3A7C-432E-A011-3B23A8889DE4}"/>
              </a:ext>
            </a:extLst>
          </p:cNvPr>
          <p:cNvSpPr txBox="1">
            <a:spLocks/>
          </p:cNvSpPr>
          <p:nvPr/>
        </p:nvSpPr>
        <p:spPr bwMode="auto">
          <a:xfrm>
            <a:off x="1" y="1149060"/>
            <a:ext cx="4655125" cy="14902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b="1" kern="0" dirty="0"/>
              <a:t>Design cost: not scaling</a:t>
            </a:r>
          </a:p>
          <a:p>
            <a:pPr marL="346075" lvl="1" indent="-173038" defTabSz="914400"/>
            <a:r>
              <a:rPr lang="en-US" b="1" kern="0" dirty="0">
                <a:solidFill>
                  <a:srgbClr val="FF0000"/>
                </a:solidFill>
              </a:rPr>
              <a:t>Root cause: </a:t>
            </a:r>
            <a:r>
              <a:rPr lang="en-US" b="1" kern="0" dirty="0"/>
              <a:t>Uncoupled design, process roadmaps!</a:t>
            </a:r>
          </a:p>
          <a:p>
            <a:pPr marL="346075" lvl="1" indent="-173038" defTabSz="914400"/>
            <a:r>
              <a:rPr lang="en-US" kern="0" dirty="0"/>
              <a:t>Figure: A. </a:t>
            </a:r>
            <a:r>
              <a:rPr lang="en-US" kern="0" dirty="0" err="1"/>
              <a:t>Olofsson</a:t>
            </a:r>
            <a:r>
              <a:rPr lang="en-US" kern="0" dirty="0"/>
              <a:t>,        ISPD-2018 keynote</a:t>
            </a:r>
          </a:p>
        </p:txBody>
      </p:sp>
    </p:spTree>
    <p:extLst>
      <p:ext uri="{BB962C8B-B14F-4D97-AF65-F5344CB8AC3E}">
        <p14:creationId xmlns:p14="http://schemas.microsoft.com/office/powerpoint/2010/main" val="901489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31019"/>
          </a:xfrm>
        </p:spPr>
        <p:txBody>
          <a:bodyPr/>
          <a:lstStyle/>
          <a:p>
            <a:r>
              <a:rPr lang="en-US" dirty="0">
                <a:solidFill>
                  <a:schemeClr val="tx2"/>
                </a:solidFill>
              </a:rPr>
              <a:t>A Root of Evil: Unpredictability</a:t>
            </a:r>
            <a:endParaRPr lang="en-US" dirty="0"/>
          </a:p>
        </p:txBody>
      </p:sp>
      <p:sp>
        <p:nvSpPr>
          <p:cNvPr id="3" name="Content Placeholder 2"/>
          <p:cNvSpPr>
            <a:spLocks noGrp="1"/>
          </p:cNvSpPr>
          <p:nvPr>
            <p:ph sz="half" idx="1"/>
          </p:nvPr>
        </p:nvSpPr>
        <p:spPr>
          <a:xfrm>
            <a:off x="48121" y="860727"/>
            <a:ext cx="9111783" cy="3247742"/>
          </a:xfrm>
        </p:spPr>
        <p:txBody>
          <a:bodyPr/>
          <a:lstStyle/>
          <a:p>
            <a:r>
              <a:rPr lang="en-US" altLang="en-US" sz="2400" b="1" dirty="0">
                <a:sym typeface="Wingdings" panose="05000000000000000000" pitchFamily="2" charset="2"/>
              </a:rPr>
              <a:t>I</a:t>
            </a:r>
            <a:r>
              <a:rPr lang="en-US" altLang="en-US" sz="2400" b="1" dirty="0">
                <a:latin typeface="Arial" panose="020B0604020202020204" pitchFamily="34" charset="0"/>
                <a:cs typeface="Arial" panose="020B0604020202020204" pitchFamily="34" charset="0"/>
                <a:sym typeface="Wingdings" panose="05000000000000000000" pitchFamily="2" charset="2"/>
              </a:rPr>
              <a:t>ntractable optimizations  heuristics piled on heuristics</a:t>
            </a:r>
          </a:p>
          <a:p>
            <a:pPr eaLnBrk="1" hangingPunct="1">
              <a:lnSpc>
                <a:spcPct val="85000"/>
              </a:lnSpc>
              <a:spcBef>
                <a:spcPct val="30000"/>
              </a:spcBef>
              <a:buClr>
                <a:srgbClr val="C00000"/>
              </a:buClr>
              <a:buFontTx/>
              <a:buChar char="•"/>
            </a:pP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“N</a:t>
            </a:r>
            <a:r>
              <a:rPr lang="en-US" altLang="en-US" b="1" dirty="0">
                <a:solidFill>
                  <a:srgbClr val="FF0000"/>
                </a:solidFill>
                <a:sym typeface="Wingdings" panose="05000000000000000000" pitchFamily="2" charset="2"/>
              </a:rPr>
              <a:t>oise</a:t>
            </a: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 or “Chaos” when EDA tools “try hard</a:t>
            </a:r>
            <a:r>
              <a:rPr lang="en-US" altLang="en-US" dirty="0">
                <a:solidFill>
                  <a:srgbClr val="FF0000"/>
                </a:solidFill>
                <a:latin typeface="Arial" panose="020B0604020202020204" pitchFamily="34" charset="0"/>
                <a:cs typeface="Arial" panose="020B0604020202020204" pitchFamily="34" charset="0"/>
                <a:sym typeface="Wingdings" panose="05000000000000000000" pitchFamily="2" charset="2"/>
              </a:rPr>
              <a:t>”</a:t>
            </a:r>
          </a:p>
          <a:p>
            <a:pPr eaLnBrk="1" hangingPunct="1">
              <a:lnSpc>
                <a:spcPct val="85000"/>
              </a:lnSpc>
              <a:spcBef>
                <a:spcPct val="30000"/>
              </a:spcBef>
              <a:buClr>
                <a:srgbClr val="C00000"/>
              </a:buClr>
              <a:buFontTx/>
              <a:buChar char="•"/>
            </a:pPr>
            <a:r>
              <a:rPr lang="en-US" altLang="en-US" b="1" dirty="0">
                <a:sym typeface="Wingdings" panose="05000000000000000000" pitchFamily="2" charset="2"/>
              </a:rPr>
              <a:t>Unpredictability  added margin and schedule</a:t>
            </a:r>
            <a:endParaRPr lang="en-US" altLang="en-US" b="1" dirty="0">
              <a:latin typeface="Arial" panose="020B0604020202020204" pitchFamily="34" charset="0"/>
              <a:cs typeface="Arial" panose="020B0604020202020204" pitchFamily="34" charset="0"/>
              <a:sym typeface="Wingdings" panose="05000000000000000000" pitchFamily="2" charset="2"/>
            </a:endParaRPr>
          </a:p>
          <a:p>
            <a:pPr marL="230188" lvl="1" indent="0" eaLnBrk="1" hangingPunct="1">
              <a:lnSpc>
                <a:spcPct val="85000"/>
              </a:lnSpc>
              <a:spcBef>
                <a:spcPct val="30000"/>
              </a:spcBef>
              <a:buClr>
                <a:srgbClr val="C00000"/>
              </a:buClr>
              <a:buNone/>
            </a:pPr>
            <a:r>
              <a:rPr lang="en-US" altLang="en-US" sz="2000" b="1" dirty="0">
                <a:solidFill>
                  <a:srgbClr val="FF0000"/>
                </a:solidFill>
                <a:latin typeface="Arial" panose="020B0604020202020204" pitchFamily="34" charset="0"/>
                <a:cs typeface="Arial" panose="020B0604020202020204" pitchFamily="34" charset="0"/>
                <a:sym typeface="Symbol" panose="05050102010706020507" pitchFamily="18" charset="2"/>
              </a:rPr>
              <a:t>  14nm </a:t>
            </a:r>
            <a:r>
              <a:rPr lang="en-US" altLang="en-US" sz="2000" b="1" dirty="0" err="1">
                <a:solidFill>
                  <a:srgbClr val="FF0000"/>
                </a:solidFill>
                <a:latin typeface="Arial" panose="020B0604020202020204" pitchFamily="34" charset="0"/>
                <a:cs typeface="Arial" panose="020B0604020202020204" pitchFamily="34" charset="0"/>
                <a:sym typeface="Symbol" panose="05050102010706020507" pitchFamily="18" charset="2"/>
              </a:rPr>
              <a:t>PULPino</a:t>
            </a:r>
            <a:r>
              <a:rPr lang="en-US" altLang="en-US" sz="2000" b="1" dirty="0">
                <a:solidFill>
                  <a:srgbClr val="FF0000"/>
                </a:solidFill>
                <a:sym typeface="Symbol" panose="05050102010706020507" pitchFamily="18" charset="2"/>
              </a:rPr>
              <a:t>:  </a:t>
            </a:r>
            <a:r>
              <a:rPr lang="en-US" altLang="en-US" sz="2000" b="1" dirty="0">
                <a:solidFill>
                  <a:srgbClr val="FF0000"/>
                </a:solidFill>
                <a:latin typeface="Arial" panose="020B0604020202020204" pitchFamily="34" charset="0"/>
                <a:cs typeface="Arial" panose="020B0604020202020204" pitchFamily="34" charset="0"/>
                <a:sym typeface="Symbol" panose="05050102010706020507" pitchFamily="18" charset="2"/>
              </a:rPr>
              <a:t>area = </a:t>
            </a: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6% </a:t>
            </a:r>
            <a:r>
              <a:rPr lang="en-US" altLang="en-US" sz="2000" b="1" dirty="0">
                <a:solidFill>
                  <a:srgbClr val="FF0000"/>
                </a:solidFill>
                <a:sym typeface="Wingdings" panose="05000000000000000000" pitchFamily="2" charset="2"/>
              </a:rPr>
              <a:t>from </a:t>
            </a:r>
            <a:r>
              <a:rPr lang="en-US" altLang="en-US" sz="2000" b="1" dirty="0">
                <a:solidFill>
                  <a:srgbClr val="FF0000"/>
                </a:solidFill>
                <a:sym typeface="Symbol" panose="05050102010706020507" pitchFamily="18" charset="2"/>
              </a:rPr>
              <a:t></a:t>
            </a:r>
            <a:r>
              <a:rPr lang="en-US" altLang="en-US" sz="2000" b="1" dirty="0" err="1">
                <a:solidFill>
                  <a:srgbClr val="FF0000"/>
                </a:solidFill>
                <a:sym typeface="Symbol" panose="05050102010706020507" pitchFamily="18" charset="2"/>
              </a:rPr>
              <a:t>freq</a:t>
            </a:r>
            <a:r>
              <a:rPr lang="en-US" altLang="en-US" sz="2000" b="1" dirty="0">
                <a:solidFill>
                  <a:srgbClr val="FF0000"/>
                </a:solidFill>
                <a:sym typeface="Symbol" panose="05050102010706020507" pitchFamily="18" charset="2"/>
              </a:rPr>
              <a:t> = 10MHz !</a:t>
            </a:r>
            <a:endParaRPr lang="en-US" altLang="en-US" sz="2000" b="1" dirty="0">
              <a:solidFill>
                <a:srgbClr val="FF0000"/>
              </a:solidFill>
              <a:sym typeface="Wingdings" panose="05000000000000000000" pitchFamily="2" charset="2"/>
            </a:endParaRPr>
          </a:p>
          <a:p>
            <a:pPr eaLnBrk="1" hangingPunct="1">
              <a:lnSpc>
                <a:spcPct val="85000"/>
              </a:lnSpc>
              <a:spcBef>
                <a:spcPct val="30000"/>
              </a:spcBef>
              <a:buClr>
                <a:srgbClr val="C00000"/>
              </a:buClr>
              <a:buFontTx/>
              <a:buChar char="•"/>
            </a:pPr>
            <a:endParaRPr lang="en-US" altLang="en-US" sz="2400" dirty="0">
              <a:latin typeface="Arial" panose="020B0604020202020204" pitchFamily="34" charset="0"/>
              <a:cs typeface="Arial" panose="020B0604020202020204" pitchFamily="34" charset="0"/>
              <a:sym typeface="Wingdings" panose="05000000000000000000" pitchFamily="2" charset="2"/>
            </a:endParaRPr>
          </a:p>
          <a:p>
            <a:endParaRPr lang="en-US" sz="2400" dirty="0"/>
          </a:p>
        </p:txBody>
      </p:sp>
      <p:sp>
        <p:nvSpPr>
          <p:cNvPr id="9" name="Rectangle 8"/>
          <p:cNvSpPr/>
          <p:nvPr/>
        </p:nvSpPr>
        <p:spPr bwMode="auto">
          <a:xfrm>
            <a:off x="4751849" y="1509204"/>
            <a:ext cx="4171059" cy="438582"/>
          </a:xfrm>
          <a:prstGeom prst="rect">
            <a:avLst/>
          </a:prstGeom>
          <a:noFill/>
          <a:ln w="12700" cap="sq"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60747" indent="-260747" defTabSz="685800" eaLnBrk="0" fontAlgn="base" hangingPunct="0">
              <a:spcBef>
                <a:spcPct val="0"/>
              </a:spcBef>
              <a:spcAft>
                <a:spcPct val="0"/>
              </a:spcAft>
              <a:buFontTx/>
              <a:buChar char="•"/>
            </a:pPr>
            <a:endParaRPr lang="en-US" sz="2400">
              <a:latin typeface="Times New Roman" pitchFamily="18" charset="0"/>
            </a:endParaRPr>
          </a:p>
        </p:txBody>
      </p:sp>
      <p:sp>
        <p:nvSpPr>
          <p:cNvPr id="10" name="Rectangle 9"/>
          <p:cNvSpPr/>
          <p:nvPr/>
        </p:nvSpPr>
        <p:spPr bwMode="auto">
          <a:xfrm>
            <a:off x="4751849" y="1518195"/>
            <a:ext cx="3817117" cy="438582"/>
          </a:xfrm>
          <a:prstGeom prst="rect">
            <a:avLst/>
          </a:prstGeom>
          <a:noFill/>
          <a:ln w="12700" cap="sq"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60747" indent="-260747" defTabSz="685800" eaLnBrk="0" fontAlgn="base" hangingPunct="0">
              <a:spcBef>
                <a:spcPct val="0"/>
              </a:spcBef>
              <a:spcAft>
                <a:spcPct val="0"/>
              </a:spcAft>
              <a:buFontTx/>
              <a:buChar char="•"/>
            </a:pPr>
            <a:endParaRPr lang="en-US" sz="2400">
              <a:latin typeface="Times New Roman" pitchFamily="18" charset="0"/>
            </a:endParaRPr>
          </a:p>
        </p:txBody>
      </p:sp>
      <p:pic>
        <p:nvPicPr>
          <p:cNvPr id="13" name="Picture 12">
            <a:extLst>
              <a:ext uri="{FF2B5EF4-FFF2-40B4-BE49-F238E27FC236}">
                <a16:creationId xmlns:a16="http://schemas.microsoft.com/office/drawing/2014/main" id="{39B8F3BB-3D29-4785-829A-5ED0B9091B7E}"/>
              </a:ext>
            </a:extLst>
          </p:cNvPr>
          <p:cNvPicPr>
            <a:picLocks noChangeAspect="1"/>
          </p:cNvPicPr>
          <p:nvPr/>
        </p:nvPicPr>
        <p:blipFill rotWithShape="1">
          <a:blip r:embed="rId3"/>
          <a:srcRect l="7500" t="36340" r="27500" b="25000"/>
          <a:stretch/>
        </p:blipFill>
        <p:spPr>
          <a:xfrm>
            <a:off x="139148" y="2799523"/>
            <a:ext cx="8839976" cy="3505200"/>
          </a:xfrm>
          <a:prstGeom prst="rect">
            <a:avLst/>
          </a:prstGeom>
        </p:spPr>
      </p:pic>
      <p:sp>
        <p:nvSpPr>
          <p:cNvPr id="4" name="TextBox 3">
            <a:extLst>
              <a:ext uri="{FF2B5EF4-FFF2-40B4-BE49-F238E27FC236}">
                <a16:creationId xmlns:a16="http://schemas.microsoft.com/office/drawing/2014/main" id="{E67BEAFC-FB6D-45A9-867D-BD4DBF191DBA}"/>
              </a:ext>
            </a:extLst>
          </p:cNvPr>
          <p:cNvSpPr txBox="1"/>
          <p:nvPr/>
        </p:nvSpPr>
        <p:spPr>
          <a:xfrm>
            <a:off x="1420092" y="6232690"/>
            <a:ext cx="6049072" cy="400110"/>
          </a:xfrm>
          <a:prstGeom prst="rect">
            <a:avLst/>
          </a:prstGeom>
          <a:solidFill>
            <a:srgbClr val="FFFF00"/>
          </a:solidFill>
        </p:spPr>
        <p:txBody>
          <a:bodyPr wrap="square" rtlCol="0">
            <a:spAutoFit/>
          </a:bodyPr>
          <a:lstStyle/>
          <a:p>
            <a:pPr algn="ctr"/>
            <a:r>
              <a:rPr lang="en-US" sz="2000" b="1" dirty="0">
                <a:solidFill>
                  <a:srgbClr val="FF0000"/>
                </a:solidFill>
                <a:sym typeface="Wingdings" panose="05000000000000000000" pitchFamily="2" charset="2"/>
              </a:rPr>
              <a:t>HARMFUL</a:t>
            </a:r>
            <a:r>
              <a:rPr lang="en-US" sz="2000" b="1" dirty="0">
                <a:sym typeface="Wingdings" panose="05000000000000000000" pitchFamily="2" charset="2"/>
              </a:rPr>
              <a:t> impacts on Schedule, Quality, </a:t>
            </a:r>
            <a:r>
              <a:rPr lang="en-US" sz="2000" b="1" dirty="0"/>
              <a:t>Cost</a:t>
            </a:r>
          </a:p>
        </p:txBody>
      </p:sp>
      <p:sp>
        <p:nvSpPr>
          <p:cNvPr id="5" name="Oval 4">
            <a:extLst>
              <a:ext uri="{FF2B5EF4-FFF2-40B4-BE49-F238E27FC236}">
                <a16:creationId xmlns:a16="http://schemas.microsoft.com/office/drawing/2014/main" id="{009CCA30-444E-4255-9D61-620BAFDAC31A}"/>
              </a:ext>
            </a:extLst>
          </p:cNvPr>
          <p:cNvSpPr/>
          <p:nvPr/>
        </p:nvSpPr>
        <p:spPr bwMode="auto">
          <a:xfrm>
            <a:off x="4696691" y="2736273"/>
            <a:ext cx="325582" cy="872836"/>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4111840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4463"/>
            <a:ext cx="9144000" cy="595312"/>
          </a:xfrm>
        </p:spPr>
        <p:txBody>
          <a:bodyPr/>
          <a:lstStyle/>
          <a:p>
            <a:r>
              <a:rPr lang="en-US" dirty="0"/>
              <a:t>Challenge 2: “Local Minimum” of SOC Design</a:t>
            </a:r>
          </a:p>
        </p:txBody>
      </p:sp>
      <p:sp>
        <p:nvSpPr>
          <p:cNvPr id="8" name="TextBox 4"/>
          <p:cNvSpPr txBox="1">
            <a:spLocks noChangeArrowheads="1"/>
          </p:cNvSpPr>
          <p:nvPr/>
        </p:nvSpPr>
        <p:spPr bwMode="auto">
          <a:xfrm>
            <a:off x="715619" y="1592070"/>
            <a:ext cx="1805302"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Partitions</a:t>
            </a:r>
            <a:r>
              <a:rPr lang="en-US" altLang="en-US" sz="2000" b="1" dirty="0">
                <a:sym typeface="Symbol" panose="05050102010706020507" pitchFamily="18" charset="2"/>
              </a:rPr>
              <a:t> </a:t>
            </a:r>
            <a:endParaRPr lang="en-US" altLang="en-US" sz="2000" b="1" dirty="0"/>
          </a:p>
        </p:txBody>
      </p:sp>
      <p:sp>
        <p:nvSpPr>
          <p:cNvPr id="9" name="TextBox 8"/>
          <p:cNvSpPr txBox="1">
            <a:spLocks noChangeArrowheads="1"/>
          </p:cNvSpPr>
          <p:nvPr/>
        </p:nvSpPr>
        <p:spPr bwMode="auto">
          <a:xfrm>
            <a:off x="6396191" y="2266308"/>
            <a:ext cx="1421813"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Margins</a:t>
            </a:r>
            <a:r>
              <a:rPr lang="en-US" altLang="en-US" sz="2000" b="1" dirty="0">
                <a:sym typeface="Symbol" panose="05050102010706020507" pitchFamily="18" charset="2"/>
              </a:rPr>
              <a:t></a:t>
            </a:r>
          </a:p>
        </p:txBody>
      </p:sp>
      <p:sp>
        <p:nvSpPr>
          <p:cNvPr id="10" name="TextBox 9"/>
          <p:cNvSpPr txBox="1">
            <a:spLocks noChangeArrowheads="1"/>
          </p:cNvSpPr>
          <p:nvPr/>
        </p:nvSpPr>
        <p:spPr bwMode="auto">
          <a:xfrm>
            <a:off x="2823001" y="2262187"/>
            <a:ext cx="1947969"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Predictability</a:t>
            </a:r>
            <a:r>
              <a:rPr lang="en-US" altLang="en-US" sz="2000" b="1" dirty="0">
                <a:sym typeface="Symbol" panose="05050102010706020507" pitchFamily="18" charset="2"/>
              </a:rPr>
              <a:t></a:t>
            </a:r>
            <a:endParaRPr lang="en-US" altLang="en-US" sz="2000" b="1" dirty="0"/>
          </a:p>
        </p:txBody>
      </p:sp>
      <p:sp>
        <p:nvSpPr>
          <p:cNvPr id="11" name="TextBox 10"/>
          <p:cNvSpPr txBox="1">
            <a:spLocks noChangeArrowheads="1"/>
          </p:cNvSpPr>
          <p:nvPr/>
        </p:nvSpPr>
        <p:spPr bwMode="auto">
          <a:xfrm>
            <a:off x="2577510" y="4037216"/>
            <a:ext cx="2426049"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Turnaround Time</a:t>
            </a:r>
            <a:r>
              <a:rPr lang="en-US" altLang="en-US" sz="2000" b="1" dirty="0">
                <a:sym typeface="Symbol" panose="05050102010706020507" pitchFamily="18" charset="2"/>
              </a:rPr>
              <a:t></a:t>
            </a:r>
            <a:endParaRPr lang="en-US" altLang="en-US" sz="2000" b="1" dirty="0"/>
          </a:p>
        </p:txBody>
      </p:sp>
      <p:sp>
        <p:nvSpPr>
          <p:cNvPr id="12" name="TextBox 11"/>
          <p:cNvSpPr txBox="1">
            <a:spLocks noChangeArrowheads="1"/>
          </p:cNvSpPr>
          <p:nvPr/>
        </p:nvSpPr>
        <p:spPr bwMode="auto">
          <a:xfrm>
            <a:off x="2813061" y="3124184"/>
            <a:ext cx="1705916"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Iterations</a:t>
            </a:r>
            <a:r>
              <a:rPr lang="en-US" altLang="en-US" sz="2000" b="1" dirty="0">
                <a:sym typeface="Symbol" panose="05050102010706020507" pitchFamily="18" charset="2"/>
              </a:rPr>
              <a:t></a:t>
            </a:r>
            <a:endParaRPr lang="en-US" altLang="en-US" sz="2000" b="1" dirty="0"/>
          </a:p>
        </p:txBody>
      </p:sp>
      <p:sp>
        <p:nvSpPr>
          <p:cNvPr id="13" name="TextBox 12"/>
          <p:cNvSpPr txBox="1">
            <a:spLocks noChangeArrowheads="1"/>
          </p:cNvSpPr>
          <p:nvPr/>
        </p:nvSpPr>
        <p:spPr bwMode="auto">
          <a:xfrm>
            <a:off x="2813061" y="1468432"/>
            <a:ext cx="2446504"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Design Flexibility</a:t>
            </a:r>
            <a:r>
              <a:rPr lang="en-US" altLang="en-US" sz="2000" b="1" dirty="0">
                <a:sym typeface="Symbol" panose="05050102010706020507" pitchFamily="18" charset="2"/>
              </a:rPr>
              <a:t></a:t>
            </a:r>
            <a:endParaRPr lang="en-US" altLang="en-US" sz="2000" b="1" dirty="0"/>
          </a:p>
        </p:txBody>
      </p:sp>
      <p:cxnSp>
        <p:nvCxnSpPr>
          <p:cNvPr id="15" name="Straight Arrow Connector 14"/>
          <p:cNvCxnSpPr>
            <a:cxnSpLocks/>
            <a:endCxn id="10" idx="0"/>
          </p:cNvCxnSpPr>
          <p:nvPr/>
        </p:nvCxnSpPr>
        <p:spPr>
          <a:xfrm>
            <a:off x="3796985" y="1915693"/>
            <a:ext cx="1" cy="3464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10" idx="2"/>
          </p:cNvCxnSpPr>
          <p:nvPr/>
        </p:nvCxnSpPr>
        <p:spPr>
          <a:xfrm flipH="1">
            <a:off x="3796985" y="2662297"/>
            <a:ext cx="1" cy="4411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endCxn id="11" idx="0"/>
          </p:cNvCxnSpPr>
          <p:nvPr/>
        </p:nvCxnSpPr>
        <p:spPr>
          <a:xfrm flipH="1">
            <a:off x="3790535" y="3541689"/>
            <a:ext cx="6450" cy="4955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 idx="3"/>
            <a:endCxn id="9" idx="1"/>
          </p:cNvCxnSpPr>
          <p:nvPr/>
        </p:nvCxnSpPr>
        <p:spPr>
          <a:xfrm>
            <a:off x="4770970" y="2462242"/>
            <a:ext cx="1625221" cy="41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59"/>
          <p:cNvSpPr txBox="1">
            <a:spLocks noChangeArrowheads="1"/>
          </p:cNvSpPr>
          <p:nvPr/>
        </p:nvSpPr>
        <p:spPr bwMode="auto">
          <a:xfrm>
            <a:off x="5848179" y="3327946"/>
            <a:ext cx="2523448" cy="830997"/>
          </a:xfrm>
          <a:prstGeom prst="rect">
            <a:avLst/>
          </a:prstGeom>
          <a:solidFill>
            <a:srgbClr val="FFFF00"/>
          </a:solidFill>
          <a:ln w="28575">
            <a:solidFill>
              <a:schemeClr val="tx1"/>
            </a:solidFill>
            <a:miter lim="800000"/>
            <a:headEnd/>
            <a:tailEnd/>
          </a:ln>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algn="ctr"/>
            <a:r>
              <a:rPr lang="en-US" altLang="en-US" sz="2400" b="1" u="sng" dirty="0"/>
              <a:t>Achieved</a:t>
            </a:r>
          </a:p>
          <a:p>
            <a:pPr algn="ctr"/>
            <a:r>
              <a:rPr lang="en-US" altLang="en-US" sz="2400" b="1" dirty="0"/>
              <a:t>Design Quality</a:t>
            </a:r>
            <a:r>
              <a:rPr lang="en-US" altLang="en-US" sz="2400" b="1" dirty="0">
                <a:sym typeface="Symbol" panose="05050102010706020507" pitchFamily="18" charset="2"/>
              </a:rPr>
              <a:t></a:t>
            </a:r>
            <a:endParaRPr lang="en-US" altLang="en-US" sz="2400" b="1" dirty="0"/>
          </a:p>
        </p:txBody>
      </p:sp>
      <p:cxnSp>
        <p:nvCxnSpPr>
          <p:cNvPr id="20" name="Straight Arrow Connector 19"/>
          <p:cNvCxnSpPr>
            <a:stCxn id="8" idx="3"/>
            <a:endCxn id="10" idx="1"/>
          </p:cNvCxnSpPr>
          <p:nvPr/>
        </p:nvCxnSpPr>
        <p:spPr>
          <a:xfrm>
            <a:off x="2520921" y="1792125"/>
            <a:ext cx="302080" cy="670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9" idx="2"/>
            <a:endCxn id="19" idx="0"/>
          </p:cNvCxnSpPr>
          <p:nvPr/>
        </p:nvCxnSpPr>
        <p:spPr>
          <a:xfrm>
            <a:off x="7107098" y="2666417"/>
            <a:ext cx="2805" cy="661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a:endCxn id="19" idx="1"/>
          </p:cNvCxnSpPr>
          <p:nvPr/>
        </p:nvCxnSpPr>
        <p:spPr>
          <a:xfrm flipV="1">
            <a:off x="5003559" y="3743445"/>
            <a:ext cx="844620" cy="4938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306B6AB2-005D-499C-8489-7B47343E5727}"/>
              </a:ext>
            </a:extLst>
          </p:cNvPr>
          <p:cNvSpPr>
            <a:spLocks noGrp="1"/>
          </p:cNvSpPr>
          <p:nvPr>
            <p:ph sz="half" idx="1"/>
          </p:nvPr>
        </p:nvSpPr>
        <p:spPr>
          <a:xfrm>
            <a:off x="318659" y="5358685"/>
            <a:ext cx="8534398" cy="1035189"/>
          </a:xfrm>
          <a:solidFill>
            <a:srgbClr val="FFFF00"/>
          </a:solidFill>
          <a:ln w="28575">
            <a:solidFill>
              <a:srgbClr val="FF0000"/>
            </a:solidFill>
          </a:ln>
        </p:spPr>
        <p:txBody>
          <a:bodyPr/>
          <a:lstStyle/>
          <a:p>
            <a:pPr marL="0" indent="0" algn="ctr">
              <a:buNone/>
            </a:pPr>
            <a:r>
              <a:rPr lang="en-US" altLang="en-US" sz="3600" b="1" dirty="0">
                <a:solidFill>
                  <a:srgbClr val="FF0000"/>
                </a:solidFill>
                <a:sym typeface="Wingdings" panose="05000000000000000000" pitchFamily="2" charset="2"/>
              </a:rPr>
              <a:t>We’re in a “local minimum” of design technology, methodology, quality</a:t>
            </a:r>
            <a:endParaRPr lang="en-US" altLang="en-US" sz="3600" dirty="0">
              <a:solidFill>
                <a:srgbClr val="FF0000"/>
              </a:solidFill>
              <a:sym typeface="Wingdings" panose="05000000000000000000" pitchFamily="2" charset="2"/>
            </a:endParaRPr>
          </a:p>
          <a:p>
            <a:endParaRPr lang="en-US" sz="3600" dirty="0">
              <a:solidFill>
                <a:srgbClr val="FF0000"/>
              </a:solidFill>
            </a:endParaRPr>
          </a:p>
        </p:txBody>
      </p:sp>
    </p:spTree>
    <p:extLst>
      <p:ext uri="{BB962C8B-B14F-4D97-AF65-F5344CB8AC3E}">
        <p14:creationId xmlns:p14="http://schemas.microsoft.com/office/powerpoint/2010/main" val="2823624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bg/>
                                          </p:spTgt>
                                        </p:tgtEl>
                                        <p:attrNameLst>
                                          <p:attrName>style.visibility</p:attrName>
                                        </p:attrNameLst>
                                      </p:cBhvr>
                                      <p:to>
                                        <p:strVal val="visible"/>
                                      </p:to>
                                    </p:set>
                                    <p:animEffect transition="in" filter="fade">
                                      <p:cBhvr>
                                        <p:cTn id="53" dur="500"/>
                                        <p:tgtEl>
                                          <p:spTgt spid="23">
                                            <p:bg/>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Effect transition="in" filter="fade">
                                      <p:cBhvr>
                                        <p:cTn id="5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9" grpId="0" animBg="1"/>
      <p:bldP spid="2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 1: A New Design Paradigm</a:t>
            </a:r>
          </a:p>
        </p:txBody>
      </p:sp>
      <p:sp>
        <p:nvSpPr>
          <p:cNvPr id="23" name="TextBox 4"/>
          <p:cNvSpPr txBox="1">
            <a:spLocks noChangeArrowheads="1"/>
          </p:cNvSpPr>
          <p:nvPr/>
        </p:nvSpPr>
        <p:spPr bwMode="auto">
          <a:xfrm>
            <a:off x="936625" y="1351226"/>
            <a:ext cx="203200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Partitions</a:t>
            </a:r>
            <a:r>
              <a:rPr lang="en-US" altLang="en-US" sz="2000" b="1" dirty="0">
                <a:sym typeface="Symbol" panose="05050102010706020507" pitchFamily="18" charset="2"/>
              </a:rPr>
              <a:t> </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4" name="TextBox 8"/>
          <p:cNvSpPr txBox="1">
            <a:spLocks noChangeArrowheads="1"/>
          </p:cNvSpPr>
          <p:nvPr/>
        </p:nvSpPr>
        <p:spPr bwMode="auto">
          <a:xfrm>
            <a:off x="6773528" y="2052901"/>
            <a:ext cx="1498186"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algn="ctr"/>
            <a:r>
              <a:rPr lang="en-US" altLang="en-US" sz="2000" b="1" dirty="0"/>
              <a:t>Margins</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5" name="TextBox 9"/>
          <p:cNvSpPr txBox="1">
            <a:spLocks noChangeArrowheads="1"/>
          </p:cNvSpPr>
          <p:nvPr/>
        </p:nvSpPr>
        <p:spPr bwMode="auto">
          <a:xfrm>
            <a:off x="3540125" y="2049726"/>
            <a:ext cx="19478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Predictability</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6" name="TextBox 10"/>
          <p:cNvSpPr txBox="1">
            <a:spLocks noChangeArrowheads="1"/>
          </p:cNvSpPr>
          <p:nvPr/>
        </p:nvSpPr>
        <p:spPr bwMode="auto">
          <a:xfrm>
            <a:off x="3178175" y="3611826"/>
            <a:ext cx="2673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Turnaround Time</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7" name="TextBox 11"/>
          <p:cNvSpPr txBox="1">
            <a:spLocks noChangeArrowheads="1"/>
          </p:cNvSpPr>
          <p:nvPr/>
        </p:nvSpPr>
        <p:spPr bwMode="auto">
          <a:xfrm>
            <a:off x="3590925" y="2833951"/>
            <a:ext cx="18621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Iterations</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8" name="TextBox 12"/>
          <p:cNvSpPr txBox="1">
            <a:spLocks noChangeArrowheads="1"/>
          </p:cNvSpPr>
          <p:nvPr/>
        </p:nvSpPr>
        <p:spPr bwMode="auto">
          <a:xfrm>
            <a:off x="3222625" y="1097226"/>
            <a:ext cx="259080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Design Flexibility</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cxnSp>
        <p:nvCxnSpPr>
          <p:cNvPr id="30" name="Straight Arrow Connector 29"/>
          <p:cNvCxnSpPr>
            <a:stCxn id="28" idx="2"/>
            <a:endCxn id="25" idx="0"/>
          </p:cNvCxnSpPr>
          <p:nvPr/>
        </p:nvCxnSpPr>
        <p:spPr>
          <a:xfrm flipH="1">
            <a:off x="4514850" y="1497276"/>
            <a:ext cx="3175" cy="552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7" idx="0"/>
          </p:cNvCxnSpPr>
          <p:nvPr/>
        </p:nvCxnSpPr>
        <p:spPr>
          <a:xfrm>
            <a:off x="4514850" y="2449776"/>
            <a:ext cx="6350" cy="384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2"/>
            <a:endCxn id="26" idx="0"/>
          </p:cNvCxnSpPr>
          <p:nvPr/>
        </p:nvCxnSpPr>
        <p:spPr>
          <a:xfrm flipH="1">
            <a:off x="4514850" y="3234001"/>
            <a:ext cx="6350" cy="377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25" idx="3"/>
            <a:endCxn id="24" idx="1"/>
          </p:cNvCxnSpPr>
          <p:nvPr/>
        </p:nvCxnSpPr>
        <p:spPr>
          <a:xfrm>
            <a:off x="5487988" y="2249751"/>
            <a:ext cx="128554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59"/>
          <p:cNvSpPr txBox="1">
            <a:spLocks noChangeArrowheads="1"/>
          </p:cNvSpPr>
          <p:nvPr/>
        </p:nvSpPr>
        <p:spPr bwMode="auto">
          <a:xfrm>
            <a:off x="6270625" y="2964126"/>
            <a:ext cx="2524125" cy="831850"/>
          </a:xfrm>
          <a:prstGeom prst="rect">
            <a:avLst/>
          </a:prstGeom>
          <a:solidFill>
            <a:srgbClr val="FFFF00"/>
          </a:solidFill>
          <a:ln w="28575">
            <a:solidFill>
              <a:schemeClr val="tx1"/>
            </a:solidFill>
            <a:miter lim="800000"/>
            <a:headEnd/>
            <a:tailEnd/>
          </a:ln>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algn="ctr"/>
            <a:r>
              <a:rPr lang="en-US" altLang="en-US" sz="2400" b="1" u="sng" dirty="0"/>
              <a:t>Achieved</a:t>
            </a:r>
          </a:p>
          <a:p>
            <a:pPr algn="ctr"/>
            <a:r>
              <a:rPr lang="en-US" altLang="en-US" sz="2400" b="1" dirty="0"/>
              <a:t>Design Quality</a:t>
            </a:r>
            <a:r>
              <a:rPr lang="en-US" altLang="en-US" sz="2400" b="1" dirty="0">
                <a:solidFill>
                  <a:srgbClr val="FF0000"/>
                </a:solidFill>
                <a:sym typeface="Symbol" panose="05050102010706020507" pitchFamily="18" charset="2"/>
              </a:rPr>
              <a:t></a:t>
            </a:r>
            <a:endParaRPr lang="en-US" altLang="en-US" sz="2400" b="1" dirty="0">
              <a:solidFill>
                <a:srgbClr val="FF0000"/>
              </a:solidFill>
            </a:endParaRPr>
          </a:p>
        </p:txBody>
      </p:sp>
      <p:cxnSp>
        <p:nvCxnSpPr>
          <p:cNvPr id="35" name="Straight Arrow Connector 34"/>
          <p:cNvCxnSpPr>
            <a:stCxn id="23" idx="3"/>
            <a:endCxn id="25" idx="1"/>
          </p:cNvCxnSpPr>
          <p:nvPr/>
        </p:nvCxnSpPr>
        <p:spPr>
          <a:xfrm>
            <a:off x="2968625" y="1551251"/>
            <a:ext cx="571500" cy="69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a:stCxn id="24" idx="2"/>
            <a:endCxn id="34" idx="0"/>
          </p:cNvCxnSpPr>
          <p:nvPr/>
        </p:nvCxnSpPr>
        <p:spPr>
          <a:xfrm>
            <a:off x="7522621" y="2452951"/>
            <a:ext cx="10067" cy="511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3"/>
            <a:endCxn id="34" idx="1"/>
          </p:cNvCxnSpPr>
          <p:nvPr/>
        </p:nvCxnSpPr>
        <p:spPr>
          <a:xfrm flipV="1">
            <a:off x="5851525" y="3380051"/>
            <a:ext cx="419100"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stCxn id="27" idx="3"/>
            <a:endCxn id="24" idx="1"/>
          </p:cNvCxnSpPr>
          <p:nvPr/>
        </p:nvCxnSpPr>
        <p:spPr>
          <a:xfrm flipV="1">
            <a:off x="5453063" y="2252926"/>
            <a:ext cx="1320465" cy="781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856288" y="3213364"/>
            <a:ext cx="49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400" b="1" dirty="0">
                <a:solidFill>
                  <a:srgbClr val="FF0000"/>
                </a:solidFill>
              </a:rPr>
              <a:t>!</a:t>
            </a:r>
          </a:p>
        </p:txBody>
      </p:sp>
      <p:sp>
        <p:nvSpPr>
          <p:cNvPr id="40" name="TextBox 46"/>
          <p:cNvSpPr txBox="1">
            <a:spLocks noChangeArrowheads="1"/>
          </p:cNvSpPr>
          <p:nvPr/>
        </p:nvSpPr>
        <p:spPr bwMode="auto">
          <a:xfrm>
            <a:off x="5800725" y="2210064"/>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400" b="1" dirty="0">
                <a:solidFill>
                  <a:srgbClr val="FF0000"/>
                </a:solidFill>
              </a:rPr>
              <a:t>!</a:t>
            </a:r>
          </a:p>
        </p:txBody>
      </p:sp>
      <p:sp>
        <p:nvSpPr>
          <p:cNvPr id="41" name="TextBox 47"/>
          <p:cNvSpPr txBox="1">
            <a:spLocks noChangeArrowheads="1"/>
          </p:cNvSpPr>
          <p:nvPr/>
        </p:nvSpPr>
        <p:spPr bwMode="auto">
          <a:xfrm>
            <a:off x="3057525" y="1816364"/>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400" b="1" dirty="0">
                <a:solidFill>
                  <a:srgbClr val="FF0000"/>
                </a:solidFill>
              </a:rPr>
              <a:t>!</a:t>
            </a:r>
          </a:p>
        </p:txBody>
      </p:sp>
      <p:sp>
        <p:nvSpPr>
          <p:cNvPr id="45" name="TextBox 44"/>
          <p:cNvSpPr txBox="1">
            <a:spLocks noChangeArrowheads="1"/>
          </p:cNvSpPr>
          <p:nvPr/>
        </p:nvSpPr>
        <p:spPr bwMode="auto">
          <a:xfrm>
            <a:off x="4479925" y="3240351"/>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1400" dirty="0">
                <a:solidFill>
                  <a:srgbClr val="FF0000"/>
                </a:solidFill>
              </a:rPr>
              <a:t>Single-pass</a:t>
            </a:r>
          </a:p>
        </p:txBody>
      </p:sp>
      <p:sp>
        <p:nvSpPr>
          <p:cNvPr id="43" name="Content Placeholder 2">
            <a:extLst>
              <a:ext uri="{FF2B5EF4-FFF2-40B4-BE49-F238E27FC236}">
                <a16:creationId xmlns:a16="http://schemas.microsoft.com/office/drawing/2014/main" id="{6E57E98A-8A3D-423F-A818-D2C9F5218D41}"/>
              </a:ext>
            </a:extLst>
          </p:cNvPr>
          <p:cNvSpPr>
            <a:spLocks noGrp="1"/>
          </p:cNvSpPr>
          <p:nvPr>
            <p:ph idx="1"/>
          </p:nvPr>
        </p:nvSpPr>
        <p:spPr>
          <a:xfrm>
            <a:off x="6773529" y="4652203"/>
            <a:ext cx="2293416" cy="1519083"/>
          </a:xfrm>
        </p:spPr>
        <p:txBody>
          <a:bodyPr/>
          <a:lstStyle/>
          <a:p>
            <a:pPr marL="0" indent="0">
              <a:buNone/>
            </a:pPr>
            <a:r>
              <a:rPr lang="en-US" b="1" dirty="0">
                <a:solidFill>
                  <a:srgbClr val="00B050"/>
                </a:solidFill>
                <a:sym typeface="Wingdings 2" panose="05020102010507070707" pitchFamily="18" charset="2"/>
              </a:rPr>
              <a:t> </a:t>
            </a:r>
            <a:r>
              <a:rPr lang="en-US" b="1" dirty="0"/>
              <a:t>Quality</a:t>
            </a:r>
          </a:p>
          <a:p>
            <a:pPr marL="0" indent="0">
              <a:buNone/>
            </a:pPr>
            <a:r>
              <a:rPr lang="en-US" b="1" dirty="0">
                <a:solidFill>
                  <a:srgbClr val="00B050"/>
                </a:solidFill>
                <a:sym typeface="Wingdings 2" panose="05020102010507070707" pitchFamily="18" charset="2"/>
              </a:rPr>
              <a:t> </a:t>
            </a:r>
            <a:r>
              <a:rPr lang="en-US" b="1" dirty="0"/>
              <a:t>Schedule</a:t>
            </a:r>
          </a:p>
          <a:p>
            <a:pPr marL="0" indent="0">
              <a:buNone/>
            </a:pPr>
            <a:r>
              <a:rPr lang="en-US" b="1" dirty="0">
                <a:solidFill>
                  <a:srgbClr val="00B050"/>
                </a:solidFill>
                <a:sym typeface="Wingdings 2" panose="05020102010507070707" pitchFamily="18" charset="2"/>
              </a:rPr>
              <a:t> </a:t>
            </a:r>
            <a:r>
              <a:rPr lang="en-US" b="1" dirty="0"/>
              <a:t>Cost</a:t>
            </a:r>
            <a:endParaRPr lang="en-US" b="1" dirty="0">
              <a:solidFill>
                <a:srgbClr val="FF0000"/>
              </a:solidFill>
            </a:endParaRPr>
          </a:p>
        </p:txBody>
      </p:sp>
      <p:sp>
        <p:nvSpPr>
          <p:cNvPr id="44" name="Content Placeholder 2">
            <a:extLst>
              <a:ext uri="{FF2B5EF4-FFF2-40B4-BE49-F238E27FC236}">
                <a16:creationId xmlns:a16="http://schemas.microsoft.com/office/drawing/2014/main" id="{97861642-7660-4FB4-999D-8E5F65FF4736}"/>
              </a:ext>
            </a:extLst>
          </p:cNvPr>
          <p:cNvSpPr txBox="1">
            <a:spLocks/>
          </p:cNvSpPr>
          <p:nvPr/>
        </p:nvSpPr>
        <p:spPr bwMode="auto">
          <a:xfrm>
            <a:off x="0" y="4107706"/>
            <a:ext cx="6917635" cy="151908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defTabSz="914400">
              <a:buFontTx/>
              <a:buNone/>
            </a:pPr>
            <a:r>
              <a:rPr lang="en-US" altLang="zh-TW" b="1" kern="0" dirty="0">
                <a:ea typeface="新細明體" pitchFamily="18" charset="-120"/>
              </a:rPr>
              <a:t>Mindsets</a:t>
            </a:r>
          </a:p>
          <a:p>
            <a:pPr marL="287338" lvl="1" indent="-174625" defTabSz="914400">
              <a:defRPr/>
            </a:pPr>
            <a:r>
              <a:rPr lang="en-US" altLang="zh-TW" b="1" kern="0" dirty="0">
                <a:ea typeface="新細明體" pitchFamily="18" charset="-120"/>
              </a:rPr>
              <a:t>Tools should not return unexpected results</a:t>
            </a:r>
          </a:p>
          <a:p>
            <a:pPr marL="287338" lvl="1" indent="-174625" defTabSz="914400">
              <a:defRPr/>
            </a:pPr>
            <a:r>
              <a:rPr lang="en-US" altLang="zh-TW" b="1" kern="0" dirty="0">
                <a:ea typeface="新細明體" pitchFamily="18" charset="-120"/>
              </a:rPr>
              <a:t>Achieve </a:t>
            </a:r>
            <a:r>
              <a:rPr lang="en-US" altLang="zh-TW" b="1" kern="0" dirty="0">
                <a:solidFill>
                  <a:srgbClr val="FF0000"/>
                </a:solidFill>
                <a:ea typeface="新細明體" pitchFamily="18" charset="-120"/>
              </a:rPr>
              <a:t>predictability</a:t>
            </a:r>
            <a:r>
              <a:rPr lang="en-US" altLang="zh-TW" b="1" kern="0" dirty="0">
                <a:ea typeface="新細明體" pitchFamily="18" charset="-120"/>
              </a:rPr>
              <a:t> from the user’s POV</a:t>
            </a:r>
          </a:p>
          <a:p>
            <a:pPr marL="287338" lvl="1" indent="-174625" defTabSz="914400">
              <a:defRPr/>
            </a:pPr>
            <a:r>
              <a:rPr lang="en-US" altLang="zh-TW" kern="0" dirty="0">
                <a:ea typeface="新細明體" pitchFamily="18" charset="-120"/>
              </a:rPr>
              <a:t>Use cloud/parallel to recover solution quality</a:t>
            </a:r>
          </a:p>
          <a:p>
            <a:pPr marL="287338" lvl="1" indent="-174625" defTabSz="914400">
              <a:defRPr/>
            </a:pPr>
            <a:r>
              <a:rPr lang="en-US" altLang="zh-CN" b="1" kern="0" dirty="0">
                <a:ea typeface="新細明體" pitchFamily="18" charset="-120"/>
              </a:rPr>
              <a:t>Focus on </a:t>
            </a:r>
            <a:r>
              <a:rPr lang="en-US" altLang="zh-CN" b="1" kern="0" dirty="0">
                <a:solidFill>
                  <a:srgbClr val="FF0000"/>
                </a:solidFill>
                <a:ea typeface="新細明體" pitchFamily="18" charset="-120"/>
              </a:rPr>
              <a:t>reducing time and effort</a:t>
            </a:r>
            <a:endParaRPr lang="en-US" altLang="zh-CN" b="1" kern="0" dirty="0">
              <a:solidFill>
                <a:srgbClr val="FF0000"/>
              </a:solidFill>
            </a:endParaRPr>
          </a:p>
          <a:p>
            <a:pPr defTabSz="914400">
              <a:buFont typeface="Wingdings 2" panose="05020102010507070707" pitchFamily="18" charset="2"/>
              <a:buChar char="P"/>
            </a:pPr>
            <a:endParaRPr lang="en-US" b="1" kern="0" dirty="0">
              <a:solidFill>
                <a:srgbClr val="FF0000"/>
              </a:solidFill>
            </a:endParaRPr>
          </a:p>
        </p:txBody>
      </p:sp>
      <p:sp>
        <p:nvSpPr>
          <p:cNvPr id="29" name="TextBox 28">
            <a:extLst>
              <a:ext uri="{FF2B5EF4-FFF2-40B4-BE49-F238E27FC236}">
                <a16:creationId xmlns:a16="http://schemas.microsoft.com/office/drawing/2014/main" id="{540EFE4A-78C2-4594-A8DC-F04DDCA47AB4}"/>
              </a:ext>
            </a:extLst>
          </p:cNvPr>
          <p:cNvSpPr txBox="1"/>
          <p:nvPr/>
        </p:nvSpPr>
        <p:spPr>
          <a:xfrm>
            <a:off x="943731" y="6329911"/>
            <a:ext cx="5856829" cy="400110"/>
          </a:xfrm>
          <a:prstGeom prst="rect">
            <a:avLst/>
          </a:prstGeom>
          <a:solidFill>
            <a:srgbClr val="FFFF00"/>
          </a:solidFill>
          <a:ln w="28575">
            <a:solidFill>
              <a:srgbClr val="FF0000"/>
            </a:solidFill>
          </a:ln>
        </p:spPr>
        <p:txBody>
          <a:bodyPr wrap="square" rtlCol="0">
            <a:spAutoFit/>
          </a:bodyPr>
          <a:lstStyle/>
          <a:p>
            <a:r>
              <a:rPr lang="en-US" sz="2000" b="1" dirty="0">
                <a:sym typeface="Wingdings" panose="05000000000000000000" pitchFamily="2" charset="2"/>
              </a:rPr>
              <a:t>Machine Learning MUST be central to this …</a:t>
            </a:r>
            <a:endParaRPr lang="en-US" sz="2000" b="1" dirty="0"/>
          </a:p>
        </p:txBody>
      </p:sp>
    </p:spTree>
    <p:extLst>
      <p:ext uri="{BB962C8B-B14F-4D97-AF65-F5344CB8AC3E}">
        <p14:creationId xmlns:p14="http://schemas.microsoft.com/office/powerpoint/2010/main" val="1083751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xEl>
                                              <p:pRg st="0" end="0"/>
                                            </p:txEl>
                                          </p:spTgt>
                                        </p:tgtEl>
                                        <p:attrNameLst>
                                          <p:attrName>style.visibility</p:attrName>
                                        </p:attrNameLst>
                                      </p:cBhvr>
                                      <p:to>
                                        <p:strVal val="visible"/>
                                      </p:to>
                                    </p:set>
                                    <p:animEffect transition="in" filter="fade">
                                      <p:cBhvr>
                                        <p:cTn id="78" dur="500"/>
                                        <p:tgtEl>
                                          <p:spTgt spid="4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
                                            <p:txEl>
                                              <p:pRg st="1" end="1"/>
                                            </p:txEl>
                                          </p:spTgt>
                                        </p:tgtEl>
                                        <p:attrNameLst>
                                          <p:attrName>style.visibility</p:attrName>
                                        </p:attrNameLst>
                                      </p:cBhvr>
                                      <p:to>
                                        <p:strVal val="visible"/>
                                      </p:to>
                                    </p:set>
                                    <p:animEffect transition="in" filter="fade">
                                      <p:cBhvr>
                                        <p:cTn id="83" dur="500"/>
                                        <p:tgtEl>
                                          <p:spTgt spid="43">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3">
                                            <p:txEl>
                                              <p:pRg st="2" end="2"/>
                                            </p:txEl>
                                          </p:spTgt>
                                        </p:tgtEl>
                                        <p:attrNameLst>
                                          <p:attrName>style.visibility</p:attrName>
                                        </p:attrNameLst>
                                      </p:cBhvr>
                                      <p:to>
                                        <p:strVal val="visible"/>
                                      </p:to>
                                    </p:set>
                                    <p:animEffect transition="in" filter="fade">
                                      <p:cBhvr>
                                        <p:cTn id="88" dur="500"/>
                                        <p:tgtEl>
                                          <p:spTgt spid="43">
                                            <p:txEl>
                                              <p:pRg st="2" end="2"/>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34" grpId="0" animBg="1"/>
      <p:bldP spid="39" grpId="0"/>
      <p:bldP spid="40" grpId="0"/>
      <p:bldP spid="41" grpId="0"/>
      <p:bldP spid="45" grpId="0"/>
      <p:bldP spid="43" grpId="0" build="p"/>
      <p:bldP spid="44"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A1FF9-9336-49C0-BE9D-B84BE68EB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1052513"/>
            <a:ext cx="377348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itle 1">
            <a:extLst>
              <a:ext uri="{FF2B5EF4-FFF2-40B4-BE49-F238E27FC236}">
                <a16:creationId xmlns:a16="http://schemas.microsoft.com/office/drawing/2014/main" id="{43E65BF3-38A2-474A-ABDC-AE98390E1454}"/>
              </a:ext>
            </a:extLst>
          </p:cNvPr>
          <p:cNvSpPr>
            <a:spLocks noGrp="1" noChangeArrowheads="1"/>
          </p:cNvSpPr>
          <p:nvPr>
            <p:ph type="title"/>
          </p:nvPr>
        </p:nvSpPr>
        <p:spPr>
          <a:xfrm>
            <a:off x="76200" y="98425"/>
            <a:ext cx="9067800" cy="563563"/>
          </a:xfrm>
        </p:spPr>
        <p:txBody>
          <a:bodyPr/>
          <a:lstStyle/>
          <a:p>
            <a:r>
              <a:rPr lang="en-US" altLang="en-US" dirty="0"/>
              <a:t>Solution 2: ML for Time, Effort Reduction</a:t>
            </a:r>
          </a:p>
        </p:txBody>
      </p:sp>
      <p:sp>
        <p:nvSpPr>
          <p:cNvPr id="16" name="Content Placeholder 2">
            <a:extLst>
              <a:ext uri="{FF2B5EF4-FFF2-40B4-BE49-F238E27FC236}">
                <a16:creationId xmlns:a16="http://schemas.microsoft.com/office/drawing/2014/main" id="{9E0E696B-00F4-4FE4-959F-0A854F104EA6}"/>
              </a:ext>
            </a:extLst>
          </p:cNvPr>
          <p:cNvSpPr txBox="1">
            <a:spLocks noChangeArrowheads="1"/>
          </p:cNvSpPr>
          <p:nvPr/>
        </p:nvSpPr>
        <p:spPr bwMode="auto">
          <a:xfrm>
            <a:off x="-15875" y="1447800"/>
            <a:ext cx="590073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517525" indent="-461963">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688975" indent="-231775">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914400" indent="-225425">
              <a:spcBef>
                <a:spcPct val="20000"/>
              </a:spcBef>
              <a:buChar char="–"/>
              <a:defRPr sz="2000">
                <a:solidFill>
                  <a:schemeClr val="tx1"/>
                </a:solidFill>
                <a:latin typeface="Times New Roman" panose="02020603050405020304" pitchFamily="18" charset="0"/>
              </a:defRPr>
            </a:lvl4pPr>
            <a:lvl5pPr marL="1082675" indent="-168275">
              <a:spcBef>
                <a:spcPct val="20000"/>
              </a:spcBef>
              <a:buChar char="»"/>
              <a:defRPr sz="2000">
                <a:solidFill>
                  <a:schemeClr val="tx1"/>
                </a:solidFill>
                <a:latin typeface="Times New Roman" panose="02020603050405020304" pitchFamily="18" charset="0"/>
              </a:defRPr>
            </a:lvl5pPr>
            <a:lvl6pPr marL="1539875" indent="-1682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7075" indent="-1682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54275" indent="-1682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11475" indent="-1682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5562" lvl="1" indent="0" eaLnBrk="1" hangingPunct="1">
              <a:lnSpc>
                <a:spcPct val="100000"/>
              </a:lnSpc>
              <a:spcBef>
                <a:spcPts val="600"/>
              </a:spcBef>
              <a:spcAft>
                <a:spcPts val="1200"/>
              </a:spcAft>
              <a:buClr>
                <a:srgbClr val="C00000"/>
              </a:buClr>
              <a:buSzTx/>
              <a:buNone/>
            </a:pPr>
            <a:r>
              <a:rPr lang="en-US" altLang="en-US" sz="2800" b="1" dirty="0">
                <a:solidFill>
                  <a:srgbClr val="FF0000"/>
                </a:solidFill>
                <a:cs typeface="Arial" panose="020B0604020202020204" pitchFamily="34" charset="0"/>
              </a:rPr>
              <a:t>Four </a:t>
            </a:r>
            <a:r>
              <a:rPr lang="en-US" altLang="en-US" sz="2800" b="1" u="sng" dirty="0">
                <a:solidFill>
                  <a:srgbClr val="FF0000"/>
                </a:solidFill>
                <a:cs typeface="Arial" panose="020B0604020202020204" pitchFamily="34" charset="0"/>
              </a:rPr>
              <a:t>Stages</a:t>
            </a:r>
            <a:r>
              <a:rPr lang="en-US" altLang="en-US" sz="2800" b="1" dirty="0">
                <a:solidFill>
                  <a:srgbClr val="FF0000"/>
                </a:solidFill>
                <a:cs typeface="Arial" panose="020B0604020202020204" pitchFamily="34" charset="0"/>
              </a:rPr>
              <a:t> of Machine Learning</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Mechanization and Automation</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Orchestration of Search and Optimization</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Pruning via Predictors and Models</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From Reinforcement Learning through Intelligence</a:t>
            </a:r>
          </a:p>
          <a:p>
            <a:pPr eaLnBrk="1" hangingPunct="1">
              <a:lnSpc>
                <a:spcPct val="100000"/>
              </a:lnSpc>
              <a:spcBef>
                <a:spcPts val="600"/>
              </a:spcBef>
              <a:spcAft>
                <a:spcPts val="1200"/>
              </a:spcAft>
              <a:buClr>
                <a:srgbClr val="C00000"/>
              </a:buClr>
              <a:buSzTx/>
              <a:buFont typeface="Arial" panose="020B0604020202020204" pitchFamily="34" charset="0"/>
              <a:buNone/>
            </a:pPr>
            <a:endParaRPr lang="en-US" altLang="en-US" sz="3200" dirty="0">
              <a:cs typeface="Arial" panose="020B0604020202020204" pitchFamily="34" charset="0"/>
            </a:endParaRPr>
          </a:p>
        </p:txBody>
      </p:sp>
      <p:sp>
        <p:nvSpPr>
          <p:cNvPr id="5" name="Content Placeholder 2">
            <a:extLst>
              <a:ext uri="{FF2B5EF4-FFF2-40B4-BE49-F238E27FC236}">
                <a16:creationId xmlns:a16="http://schemas.microsoft.com/office/drawing/2014/main" id="{03B2ADBC-3EAF-463C-8135-8E1E7A72B7B4}"/>
              </a:ext>
            </a:extLst>
          </p:cNvPr>
          <p:cNvSpPr txBox="1">
            <a:spLocks noChangeArrowheads="1"/>
          </p:cNvSpPr>
          <p:nvPr/>
        </p:nvSpPr>
        <p:spPr bwMode="auto">
          <a:xfrm>
            <a:off x="5541963" y="5049838"/>
            <a:ext cx="3395662" cy="808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53975">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688975" indent="-231775">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914400" indent="-225425">
              <a:spcBef>
                <a:spcPct val="20000"/>
              </a:spcBef>
              <a:buChar char="–"/>
              <a:defRPr sz="2000">
                <a:solidFill>
                  <a:schemeClr val="tx1"/>
                </a:solidFill>
                <a:latin typeface="Times New Roman" panose="02020603050405020304" pitchFamily="18" charset="0"/>
              </a:defRPr>
            </a:lvl4pPr>
            <a:lvl5pPr marL="1082675" indent="-168275">
              <a:spcBef>
                <a:spcPct val="20000"/>
              </a:spcBef>
              <a:buChar char="»"/>
              <a:defRPr sz="2000">
                <a:solidFill>
                  <a:schemeClr val="tx1"/>
                </a:solidFill>
                <a:latin typeface="Times New Roman" panose="02020603050405020304" pitchFamily="18" charset="0"/>
              </a:defRPr>
            </a:lvl5pPr>
            <a:lvl6pPr marL="1539875" indent="-1682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7075" indent="-1682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54275" indent="-1682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11475" indent="-1682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eaLnBrk="1" hangingPunct="1">
              <a:lnSpc>
                <a:spcPct val="100000"/>
              </a:lnSpc>
              <a:spcBef>
                <a:spcPct val="0"/>
              </a:spcBef>
              <a:buClr>
                <a:srgbClr val="C00000"/>
              </a:buClr>
              <a:buSzTx/>
              <a:buFont typeface="Arial" panose="020B0604020202020204" pitchFamily="34" charset="0"/>
              <a:buNone/>
            </a:pPr>
            <a:r>
              <a:rPr lang="en-US" altLang="en-US" sz="1600">
                <a:cs typeface="Arial" panose="020B0604020202020204" pitchFamily="34" charset="0"/>
              </a:rPr>
              <a:t>Huge space of tool, command, option trajectories through design flow</a:t>
            </a:r>
          </a:p>
          <a:p>
            <a:pPr algn="ctr" eaLnBrk="1" hangingPunct="1">
              <a:lnSpc>
                <a:spcPct val="100000"/>
              </a:lnSpc>
              <a:spcBef>
                <a:spcPct val="0"/>
              </a:spcBef>
              <a:buClr>
                <a:srgbClr val="C00000"/>
              </a:buClr>
              <a:buSzTx/>
              <a:buFont typeface="Arial" panose="020B0604020202020204" pitchFamily="34" charset="0"/>
              <a:buNone/>
            </a:pPr>
            <a:endParaRPr lang="en-US" altLang="en-US" sz="2000">
              <a:cs typeface="Arial" panose="020B0604020202020204" pitchFamily="34" charset="0"/>
            </a:endParaRPr>
          </a:p>
        </p:txBody>
      </p:sp>
    </p:spTree>
    <p:extLst>
      <p:ext uri="{BB962C8B-B14F-4D97-AF65-F5344CB8AC3E}">
        <p14:creationId xmlns:p14="http://schemas.microsoft.com/office/powerpoint/2010/main" val="2666424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Challenges and Solutions</a:t>
            </a:r>
          </a:p>
          <a:p>
            <a:r>
              <a:rPr lang="en-US" b="1" dirty="0">
                <a:solidFill>
                  <a:srgbClr val="FF0000"/>
                </a:solidFill>
              </a:rPr>
              <a:t>ML for Time and Effort Reduction</a:t>
            </a:r>
          </a:p>
          <a:p>
            <a:endParaRPr lang="en-US" b="1" dirty="0">
              <a:solidFill>
                <a:srgbClr val="FF0000"/>
              </a:solidFill>
            </a:endParaRPr>
          </a:p>
          <a:p>
            <a:pPr marL="0" indent="0">
              <a:buNone/>
            </a:pPr>
            <a:endParaRPr lang="en-US" b="1" dirty="0">
              <a:solidFill>
                <a:srgbClr val="FF0000"/>
              </a:solidFill>
            </a:endParaRPr>
          </a:p>
        </p:txBody>
      </p:sp>
      <p:pic>
        <p:nvPicPr>
          <p:cNvPr id="4" name="Picture 3">
            <a:extLst>
              <a:ext uri="{FF2B5EF4-FFF2-40B4-BE49-F238E27FC236}">
                <a16:creationId xmlns:a16="http://schemas.microsoft.com/office/drawing/2014/main" id="{D23E1A47-7FB2-4AAF-8AA7-DF1001CB0DFF}"/>
              </a:ext>
            </a:extLst>
          </p:cNvPr>
          <p:cNvPicPr>
            <a:picLocks noChangeAspect="1"/>
          </p:cNvPicPr>
          <p:nvPr/>
        </p:nvPicPr>
        <p:blipFill rotWithShape="1">
          <a:blip r:embed="rId3"/>
          <a:srcRect l="19394" t="22159" r="20227" b="58295"/>
          <a:stretch/>
        </p:blipFill>
        <p:spPr>
          <a:xfrm>
            <a:off x="803563" y="3311236"/>
            <a:ext cx="7543280" cy="1627910"/>
          </a:xfrm>
          <a:prstGeom prst="rect">
            <a:avLst/>
          </a:prstGeom>
        </p:spPr>
      </p:pic>
      <p:cxnSp>
        <p:nvCxnSpPr>
          <p:cNvPr id="6" name="Straight Connector 5">
            <a:extLst>
              <a:ext uri="{FF2B5EF4-FFF2-40B4-BE49-F238E27FC236}">
                <a16:creationId xmlns:a16="http://schemas.microsoft.com/office/drawing/2014/main" id="{B4A76E51-25E1-4C7C-AB6E-434E3E779552}"/>
              </a:ext>
            </a:extLst>
          </p:cNvPr>
          <p:cNvCxnSpPr/>
          <p:nvPr/>
        </p:nvCxnSpPr>
        <p:spPr bwMode="auto">
          <a:xfrm>
            <a:off x="3837709" y="3719945"/>
            <a:ext cx="272934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4F0E0BCA-0B88-44DD-B4F4-10AE14136807}"/>
              </a:ext>
            </a:extLst>
          </p:cNvPr>
          <p:cNvCxnSpPr>
            <a:cxnSpLocks/>
          </p:cNvCxnSpPr>
          <p:nvPr/>
        </p:nvCxnSpPr>
        <p:spPr bwMode="auto">
          <a:xfrm>
            <a:off x="4587875" y="4814454"/>
            <a:ext cx="2270125"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D4D2082F-02A7-4E33-B062-FE41EE324120}"/>
              </a:ext>
            </a:extLst>
          </p:cNvPr>
          <p:cNvSpPr txBox="1"/>
          <p:nvPr/>
        </p:nvSpPr>
        <p:spPr>
          <a:xfrm>
            <a:off x="5146964" y="4994748"/>
            <a:ext cx="3629891" cy="646331"/>
          </a:xfrm>
          <a:prstGeom prst="rect">
            <a:avLst/>
          </a:prstGeom>
          <a:noFill/>
        </p:spPr>
        <p:txBody>
          <a:bodyPr wrap="square" rtlCol="0">
            <a:spAutoFit/>
          </a:bodyPr>
          <a:lstStyle/>
          <a:p>
            <a:r>
              <a:rPr lang="en-US" dirty="0"/>
              <a:t>A. </a:t>
            </a:r>
            <a:r>
              <a:rPr lang="en-US" dirty="0" err="1"/>
              <a:t>Olofsson</a:t>
            </a:r>
            <a:r>
              <a:rPr lang="en-US" dirty="0"/>
              <a:t>, DARPA</a:t>
            </a:r>
          </a:p>
          <a:p>
            <a:r>
              <a:rPr lang="en-US" dirty="0"/>
              <a:t>ISPD-2018 keynote</a:t>
            </a:r>
          </a:p>
        </p:txBody>
      </p:sp>
    </p:spTree>
    <p:extLst>
      <p:ext uri="{BB962C8B-B14F-4D97-AF65-F5344CB8AC3E}">
        <p14:creationId xmlns:p14="http://schemas.microsoft.com/office/powerpoint/2010/main" val="2563859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2BFC9B-5248-476C-8A05-0871B0120D68}"/>
              </a:ext>
            </a:extLst>
          </p:cNvPr>
          <p:cNvSpPr>
            <a:spLocks noGrp="1" noChangeArrowheads="1"/>
          </p:cNvSpPr>
          <p:nvPr>
            <p:ph idx="1"/>
          </p:nvPr>
        </p:nvSpPr>
        <p:spPr>
          <a:xfrm>
            <a:off x="0" y="742950"/>
            <a:ext cx="9144000" cy="5562600"/>
          </a:xfrm>
        </p:spPr>
        <p:txBody>
          <a:bodyPr/>
          <a:lstStyle/>
          <a:p>
            <a:pPr>
              <a:lnSpc>
                <a:spcPct val="83000"/>
              </a:lnSpc>
              <a:spcBef>
                <a:spcPts val="600"/>
              </a:spcBef>
            </a:pPr>
            <a:r>
              <a:rPr lang="en-US" altLang="en-US" b="1" dirty="0"/>
              <a:t>Create “robot IC design engineers” </a:t>
            </a:r>
          </a:p>
          <a:p>
            <a:pPr lvl="1">
              <a:lnSpc>
                <a:spcPct val="83000"/>
              </a:lnSpc>
              <a:spcBef>
                <a:spcPts val="600"/>
              </a:spcBef>
            </a:pPr>
            <a:r>
              <a:rPr lang="en-US" altLang="en-US" dirty="0"/>
              <a:t>Observe and learn from humans</a:t>
            </a:r>
          </a:p>
          <a:p>
            <a:pPr lvl="1">
              <a:lnSpc>
                <a:spcPct val="83000"/>
              </a:lnSpc>
              <a:spcBef>
                <a:spcPts val="600"/>
              </a:spcBef>
            </a:pPr>
            <a:r>
              <a:rPr lang="en-US" altLang="en-US" dirty="0"/>
              <a:t>Search for command sequences in design tools</a:t>
            </a:r>
          </a:p>
          <a:p>
            <a:pPr lvl="1">
              <a:lnSpc>
                <a:spcPct val="83000"/>
              </a:lnSpc>
              <a:spcBef>
                <a:spcPts val="600"/>
              </a:spcBef>
            </a:pPr>
            <a:r>
              <a:rPr lang="en-US" altLang="en-US" dirty="0"/>
              <a:t>Path to “no humans” requires understanding of why, where humans are needed…</a:t>
            </a:r>
          </a:p>
          <a:p>
            <a:pPr marL="347663" lvl="1" indent="0">
              <a:lnSpc>
                <a:spcPct val="83000"/>
              </a:lnSpc>
              <a:spcBef>
                <a:spcPts val="600"/>
              </a:spcBef>
              <a:buNone/>
            </a:pPr>
            <a:endParaRPr lang="en-US" altLang="en-US" dirty="0"/>
          </a:p>
          <a:p>
            <a:pPr>
              <a:lnSpc>
                <a:spcPct val="83000"/>
              </a:lnSpc>
              <a:spcBef>
                <a:spcPts val="600"/>
              </a:spcBef>
            </a:pPr>
            <a:r>
              <a:rPr lang="en-US" altLang="en-US" b="1" dirty="0">
                <a:solidFill>
                  <a:srgbClr val="000000"/>
                </a:solidFill>
              </a:rPr>
              <a:t>Path forward is through pain points</a:t>
            </a:r>
          </a:p>
          <a:p>
            <a:pPr lvl="1">
              <a:lnSpc>
                <a:spcPct val="83000"/>
              </a:lnSpc>
              <a:spcBef>
                <a:spcPts val="600"/>
              </a:spcBef>
            </a:pPr>
            <a:r>
              <a:rPr lang="en-US" altLang="en-US" b="1" dirty="0">
                <a:solidFill>
                  <a:srgbClr val="000000"/>
                </a:solidFill>
              </a:rPr>
              <a:t>Automation of manual DRC violation fixing</a:t>
            </a:r>
          </a:p>
          <a:p>
            <a:pPr lvl="1">
              <a:lnSpc>
                <a:spcPct val="83000"/>
              </a:lnSpc>
              <a:spcBef>
                <a:spcPts val="600"/>
              </a:spcBef>
            </a:pPr>
            <a:r>
              <a:rPr lang="en-US" altLang="en-US" b="1" dirty="0">
                <a:solidFill>
                  <a:srgbClr val="000000"/>
                </a:solidFill>
              </a:rPr>
              <a:t>Automation of manual timing closure steps</a:t>
            </a:r>
          </a:p>
          <a:p>
            <a:pPr lvl="1">
              <a:lnSpc>
                <a:spcPct val="83000"/>
              </a:lnSpc>
              <a:spcBef>
                <a:spcPts val="600"/>
              </a:spcBef>
            </a:pPr>
            <a:r>
              <a:rPr lang="en-US" altLang="en-US" b="1" dirty="0">
                <a:solidFill>
                  <a:srgbClr val="000000"/>
                </a:solidFill>
              </a:rPr>
              <a:t>Placement of memory instances in P&amp;R block</a:t>
            </a:r>
          </a:p>
          <a:p>
            <a:pPr lvl="1">
              <a:lnSpc>
                <a:spcPct val="83000"/>
              </a:lnSpc>
              <a:spcBef>
                <a:spcPts val="600"/>
              </a:spcBef>
            </a:pPr>
            <a:r>
              <a:rPr lang="en-US" altLang="en-US" b="1" dirty="0">
                <a:solidFill>
                  <a:srgbClr val="000000"/>
                </a:solidFill>
              </a:rPr>
              <a:t>Package layout automation</a:t>
            </a:r>
          </a:p>
        </p:txBody>
      </p:sp>
      <p:sp>
        <p:nvSpPr>
          <p:cNvPr id="150531" name="Title 1">
            <a:extLst>
              <a:ext uri="{FF2B5EF4-FFF2-40B4-BE49-F238E27FC236}">
                <a16:creationId xmlns:a16="http://schemas.microsoft.com/office/drawing/2014/main" id="{260DFC1D-55F0-4E60-BC1C-6C3139197CD0}"/>
              </a:ext>
            </a:extLst>
          </p:cNvPr>
          <p:cNvSpPr>
            <a:spLocks noGrp="1" noChangeArrowheads="1"/>
          </p:cNvSpPr>
          <p:nvPr>
            <p:ph type="title"/>
          </p:nvPr>
        </p:nvSpPr>
        <p:spPr/>
        <p:txBody>
          <a:bodyPr/>
          <a:lstStyle/>
          <a:p>
            <a:r>
              <a:rPr lang="en-US" altLang="en-US" dirty="0">
                <a:solidFill>
                  <a:srgbClr val="FF0000"/>
                </a:solidFill>
              </a:rPr>
              <a:t>Stage 1. </a:t>
            </a:r>
            <a:r>
              <a:rPr lang="en-US" altLang="en-US" dirty="0"/>
              <a:t>Mechanization and Automation</a:t>
            </a:r>
          </a:p>
        </p:txBody>
      </p:sp>
    </p:spTree>
    <p:extLst>
      <p:ext uri="{BB962C8B-B14F-4D97-AF65-F5344CB8AC3E}">
        <p14:creationId xmlns:p14="http://schemas.microsoft.com/office/powerpoint/2010/main" val="3140228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fade">
                                      <p:cBhvr>
                                        <p:cTn id="12" dur="500"/>
                                        <p:tgtEl>
                                          <p:spTgt spid="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9324</TotalTime>
  <Words>4911</Words>
  <Application>Microsoft Office PowerPoint</Application>
  <PresentationFormat>On-screen Show (4:3)</PresentationFormat>
  <Paragraphs>427</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굴림</vt:lpstr>
      <vt:lpstr>MS PGothic</vt:lpstr>
      <vt:lpstr>新細明體</vt:lpstr>
      <vt:lpstr>Arial</vt:lpstr>
      <vt:lpstr>Arial Narrow</vt:lpstr>
      <vt:lpstr>Calibri</vt:lpstr>
      <vt:lpstr>Monotype Sorts</vt:lpstr>
      <vt:lpstr>Symbol</vt:lpstr>
      <vt:lpstr>Tahoma</vt:lpstr>
      <vt:lpstr>Times New Roman</vt:lpstr>
      <vt:lpstr>Wingdings</vt:lpstr>
      <vt:lpstr>Wingdings 2</vt:lpstr>
      <vt:lpstr>1_ABKGROUP</vt:lpstr>
      <vt:lpstr>Reducing Time and Effort in IC Implementation: A Roadmap of Challenges and Solutions</vt:lpstr>
      <vt:lpstr>Agenda</vt:lpstr>
      <vt:lpstr>Challenge 1: Non-Scaling of Cost, Quality</vt:lpstr>
      <vt:lpstr>A Root of Evil: Unpredictability</vt:lpstr>
      <vt:lpstr>Challenge 2: “Local Minimum” of SOC Design</vt:lpstr>
      <vt:lpstr>Solution 1: A New Design Paradigm</vt:lpstr>
      <vt:lpstr>Solution 2: ML for Time, Effort Reduction</vt:lpstr>
      <vt:lpstr>Agenda</vt:lpstr>
      <vt:lpstr>Stage 1. Mechanization and Automation</vt:lpstr>
      <vt:lpstr>Example: Multi-Armed Bandit</vt:lpstr>
      <vt:lpstr>Stage 2. Orchestration of Search, Optimization</vt:lpstr>
      <vt:lpstr>Stage 3. Modeling and Prediction  </vt:lpstr>
      <vt:lpstr>Example: Predicting Doomed Runs</vt:lpstr>
      <vt:lpstr>Markov Decision Process = “Strategy Card”</vt:lpstr>
      <vt:lpstr>Strategy Card “Completion”</vt:lpstr>
      <vt:lpstr>Also: Improve Analysis Correlation (Accuracy)</vt:lpstr>
      <vt:lpstr>Examples: PBA-lite / K Corners Suffice ?</vt:lpstr>
      <vt:lpstr>Stage 4. Learning  “Intelligence”</vt:lpstr>
      <vt:lpstr>Agenda</vt:lpstr>
      <vt:lpstr>ML in IC Design Requires Infrastructure !</vt:lpstr>
      <vt:lpstr>(This is “METRICS” !)</vt:lpstr>
      <vt:lpstr>Original METRICS Architecture</vt:lpstr>
      <vt:lpstr>Lessons Learned From METRICS</vt:lpstr>
      <vt:lpstr>Agenda</vt:lpstr>
      <vt:lpstr>Developing a Real Roadmap to NHIL, 24h TAT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NDE/Y Place</dc:title>
  <dc:creator>bangqixu</dc:creator>
  <cp:lastModifiedBy>Andrew Kahng</cp:lastModifiedBy>
  <cp:revision>532</cp:revision>
  <cp:lastPrinted>2017-10-17T07:59:52Z</cp:lastPrinted>
  <dcterms:created xsi:type="dcterms:W3CDTF">2017-08-25T20:14:06Z</dcterms:created>
  <dcterms:modified xsi:type="dcterms:W3CDTF">2018-07-05T01:02:04Z</dcterms:modified>
</cp:coreProperties>
</file>