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297" r:id="rId2"/>
    <p:sldId id="389" r:id="rId3"/>
    <p:sldId id="391" r:id="rId4"/>
    <p:sldId id="419" r:id="rId5"/>
    <p:sldId id="392" r:id="rId6"/>
    <p:sldId id="431" r:id="rId7"/>
    <p:sldId id="399" r:id="rId8"/>
    <p:sldId id="425" r:id="rId9"/>
    <p:sldId id="400" r:id="rId10"/>
    <p:sldId id="420" r:id="rId11"/>
    <p:sldId id="401" r:id="rId12"/>
    <p:sldId id="402" r:id="rId13"/>
    <p:sldId id="403" r:id="rId14"/>
    <p:sldId id="404" r:id="rId15"/>
    <p:sldId id="405" r:id="rId16"/>
    <p:sldId id="422" r:id="rId17"/>
    <p:sldId id="417" r:id="rId18"/>
    <p:sldId id="435" r:id="rId19"/>
    <p:sldId id="406" r:id="rId20"/>
    <p:sldId id="434" r:id="rId21"/>
    <p:sldId id="410" r:id="rId22"/>
    <p:sldId id="436" r:id="rId23"/>
    <p:sldId id="437" r:id="rId24"/>
    <p:sldId id="438" r:id="rId25"/>
    <p:sldId id="439" r:id="rId26"/>
    <p:sldId id="440" r:id="rId27"/>
    <p:sldId id="441" r:id="rId28"/>
    <p:sldId id="432" r:id="rId29"/>
    <p:sldId id="442" r:id="rId30"/>
    <p:sldId id="411" r:id="rId31"/>
    <p:sldId id="32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84631" autoAdjust="0"/>
  </p:normalViewPr>
  <p:slideViewPr>
    <p:cSldViewPr snapToGrid="0" snapToObjects="1">
      <p:cViewPr varScale="1">
        <p:scale>
          <a:sx n="84" d="100"/>
          <a:sy n="84" d="100"/>
        </p:scale>
        <p:origin x="1290" y="36"/>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3930"/>
    </p:cViewPr>
  </p:sorterViewPr>
  <p:notesViewPr>
    <p:cSldViewPr snapToGrid="0" snapToObjects="1">
      <p:cViewPr varScale="1">
        <p:scale>
          <a:sx n="46" d="100"/>
          <a:sy n="46" d="100"/>
        </p:scale>
        <p:origin x="1882"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wangsoo\Desktop\bst_ilp_v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wangsoo\Desktop\bst_ilp_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wangsoo\Desktop\bst_ilp_v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adence-my.sharepoint.com/personal/kwangsoo_global_cadence_com/Documents/Personal/UCSD/BST/bst_ilp_v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example_figure1!$C$3</c:f>
              <c:strCache>
                <c:ptCount val="1"/>
                <c:pt idx="0">
                  <c:v>y</c:v>
                </c:pt>
              </c:strCache>
            </c:strRef>
          </c:tx>
          <c:spPr>
            <a:ln w="19050" cap="rnd">
              <a:noFill/>
              <a:round/>
            </a:ln>
            <a:effectLst/>
          </c:spPr>
          <c:marker>
            <c:symbol val="circle"/>
            <c:size val="5"/>
            <c:spPr>
              <a:solidFill>
                <a:schemeClr val="accent1"/>
              </a:solidFill>
              <a:ln w="28575">
                <a:solidFill>
                  <a:schemeClr val="accent1"/>
                </a:solidFill>
              </a:ln>
              <a:effectLst/>
            </c:spPr>
          </c:marker>
          <c:xVal>
            <c:numRef>
              <c:f>example_figure1!$B$4:$B$11</c:f>
              <c:numCache>
                <c:formatCode>General</c:formatCode>
                <c:ptCount val="8"/>
                <c:pt idx="0">
                  <c:v>10</c:v>
                </c:pt>
                <c:pt idx="1">
                  <c:v>50</c:v>
                </c:pt>
                <c:pt idx="2">
                  <c:v>40</c:v>
                </c:pt>
                <c:pt idx="3">
                  <c:v>60</c:v>
                </c:pt>
                <c:pt idx="4">
                  <c:v>50</c:v>
                </c:pt>
                <c:pt idx="5">
                  <c:v>40</c:v>
                </c:pt>
                <c:pt idx="6">
                  <c:v>20</c:v>
                </c:pt>
                <c:pt idx="7">
                  <c:v>10</c:v>
                </c:pt>
              </c:numCache>
            </c:numRef>
          </c:xVal>
          <c:yVal>
            <c:numRef>
              <c:f>example_figure1!$C$4:$C$11</c:f>
              <c:numCache>
                <c:formatCode>General</c:formatCode>
                <c:ptCount val="8"/>
                <c:pt idx="0">
                  <c:v>60</c:v>
                </c:pt>
                <c:pt idx="1">
                  <c:v>50</c:v>
                </c:pt>
                <c:pt idx="2">
                  <c:v>10</c:v>
                </c:pt>
                <c:pt idx="3">
                  <c:v>60</c:v>
                </c:pt>
                <c:pt idx="4">
                  <c:v>60</c:v>
                </c:pt>
                <c:pt idx="5">
                  <c:v>30</c:v>
                </c:pt>
                <c:pt idx="6">
                  <c:v>60</c:v>
                </c:pt>
                <c:pt idx="7">
                  <c:v>10</c:v>
                </c:pt>
              </c:numCache>
            </c:numRef>
          </c:yVal>
          <c:smooth val="0"/>
          <c:extLst>
            <c:ext xmlns:c16="http://schemas.microsoft.com/office/drawing/2014/chart" uri="{C3380CC4-5D6E-409C-BE32-E72D297353CC}">
              <c16:uniqueId val="{00000000-10DE-4F0B-9B63-443B65B8CA7A}"/>
            </c:ext>
          </c:extLst>
        </c:ser>
        <c:dLbls>
          <c:showLegendKey val="0"/>
          <c:showVal val="0"/>
          <c:showCatName val="0"/>
          <c:showSerName val="0"/>
          <c:showPercent val="0"/>
          <c:showBubbleSize val="0"/>
        </c:dLbls>
        <c:axId val="467075448"/>
        <c:axId val="467069216"/>
      </c:scatterChart>
      <c:valAx>
        <c:axId val="467075448"/>
        <c:scaling>
          <c:orientation val="minMax"/>
        </c:scaling>
        <c:delete val="1"/>
        <c:axPos val="b"/>
        <c:numFmt formatCode="General" sourceLinked="1"/>
        <c:majorTickMark val="none"/>
        <c:minorTickMark val="none"/>
        <c:tickLblPos val="nextTo"/>
        <c:crossAx val="467069216"/>
        <c:crosses val="autoZero"/>
        <c:crossBetween val="midCat"/>
        <c:majorUnit val="5"/>
      </c:valAx>
      <c:valAx>
        <c:axId val="467069216"/>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467075448"/>
        <c:crosses val="autoZero"/>
        <c:crossBetween val="midCat"/>
        <c:majorUnit val="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no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example_figure1!$C$3</c:f>
              <c:strCache>
                <c:ptCount val="1"/>
                <c:pt idx="0">
                  <c:v>y</c:v>
                </c:pt>
              </c:strCache>
            </c:strRef>
          </c:tx>
          <c:spPr>
            <a:ln w="19050" cap="rnd">
              <a:noFill/>
              <a:round/>
            </a:ln>
            <a:effectLst/>
          </c:spPr>
          <c:marker>
            <c:symbol val="circle"/>
            <c:size val="5"/>
            <c:spPr>
              <a:solidFill>
                <a:schemeClr val="accent1"/>
              </a:solidFill>
              <a:ln w="28575">
                <a:solidFill>
                  <a:schemeClr val="accent1"/>
                </a:solidFill>
              </a:ln>
              <a:effectLst/>
            </c:spPr>
          </c:marker>
          <c:xVal>
            <c:numRef>
              <c:f>example_figure1!$B$4:$B$11</c:f>
              <c:numCache>
                <c:formatCode>General</c:formatCode>
                <c:ptCount val="8"/>
                <c:pt idx="0">
                  <c:v>10</c:v>
                </c:pt>
                <c:pt idx="1">
                  <c:v>50</c:v>
                </c:pt>
                <c:pt idx="2">
                  <c:v>40</c:v>
                </c:pt>
                <c:pt idx="3">
                  <c:v>60</c:v>
                </c:pt>
                <c:pt idx="4">
                  <c:v>50</c:v>
                </c:pt>
                <c:pt idx="5">
                  <c:v>40</c:v>
                </c:pt>
                <c:pt idx="6">
                  <c:v>20</c:v>
                </c:pt>
                <c:pt idx="7">
                  <c:v>10</c:v>
                </c:pt>
              </c:numCache>
            </c:numRef>
          </c:xVal>
          <c:yVal>
            <c:numRef>
              <c:f>example_figure1!$C$4:$C$11</c:f>
              <c:numCache>
                <c:formatCode>General</c:formatCode>
                <c:ptCount val="8"/>
                <c:pt idx="0">
                  <c:v>60</c:v>
                </c:pt>
                <c:pt idx="1">
                  <c:v>50</c:v>
                </c:pt>
                <c:pt idx="2">
                  <c:v>10</c:v>
                </c:pt>
                <c:pt idx="3">
                  <c:v>60</c:v>
                </c:pt>
                <c:pt idx="4">
                  <c:v>60</c:v>
                </c:pt>
                <c:pt idx="5">
                  <c:v>30</c:v>
                </c:pt>
                <c:pt idx="6">
                  <c:v>60</c:v>
                </c:pt>
                <c:pt idx="7">
                  <c:v>10</c:v>
                </c:pt>
              </c:numCache>
            </c:numRef>
          </c:yVal>
          <c:smooth val="0"/>
          <c:extLst>
            <c:ext xmlns:c16="http://schemas.microsoft.com/office/drawing/2014/chart" uri="{C3380CC4-5D6E-409C-BE32-E72D297353CC}">
              <c16:uniqueId val="{00000000-2C22-402B-AF3F-D80A2F3D317E}"/>
            </c:ext>
          </c:extLst>
        </c:ser>
        <c:dLbls>
          <c:showLegendKey val="0"/>
          <c:showVal val="0"/>
          <c:showCatName val="0"/>
          <c:showSerName val="0"/>
          <c:showPercent val="0"/>
          <c:showBubbleSize val="0"/>
        </c:dLbls>
        <c:axId val="467075448"/>
        <c:axId val="467069216"/>
      </c:scatterChart>
      <c:valAx>
        <c:axId val="467075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7069216"/>
        <c:crosses val="autoZero"/>
        <c:crossBetween val="midCat"/>
        <c:majorUnit val="5"/>
      </c:valAx>
      <c:valAx>
        <c:axId val="467069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7075448"/>
        <c:crosses val="autoZero"/>
        <c:crossBetween val="midCat"/>
        <c:majorUnit val="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example_figure1!$C$3</c:f>
              <c:strCache>
                <c:ptCount val="1"/>
                <c:pt idx="0">
                  <c:v>y</c:v>
                </c:pt>
              </c:strCache>
            </c:strRef>
          </c:tx>
          <c:spPr>
            <a:ln w="19050" cap="rnd">
              <a:noFill/>
              <a:round/>
            </a:ln>
            <a:effectLst/>
          </c:spPr>
          <c:marker>
            <c:symbol val="circle"/>
            <c:size val="5"/>
            <c:spPr>
              <a:solidFill>
                <a:schemeClr val="accent1"/>
              </a:solidFill>
              <a:ln w="28575">
                <a:solidFill>
                  <a:schemeClr val="accent1"/>
                </a:solidFill>
              </a:ln>
              <a:effectLst/>
            </c:spPr>
          </c:marker>
          <c:xVal>
            <c:numRef>
              <c:f>example_figure1!$B$4:$B$11</c:f>
              <c:numCache>
                <c:formatCode>General</c:formatCode>
                <c:ptCount val="8"/>
                <c:pt idx="0">
                  <c:v>10</c:v>
                </c:pt>
                <c:pt idx="1">
                  <c:v>50</c:v>
                </c:pt>
                <c:pt idx="2">
                  <c:v>40</c:v>
                </c:pt>
                <c:pt idx="3">
                  <c:v>60</c:v>
                </c:pt>
                <c:pt idx="4">
                  <c:v>50</c:v>
                </c:pt>
                <c:pt idx="5">
                  <c:v>40</c:v>
                </c:pt>
                <c:pt idx="6">
                  <c:v>20</c:v>
                </c:pt>
                <c:pt idx="7">
                  <c:v>10</c:v>
                </c:pt>
              </c:numCache>
            </c:numRef>
          </c:xVal>
          <c:yVal>
            <c:numRef>
              <c:f>example_figure1!$C$4:$C$11</c:f>
              <c:numCache>
                <c:formatCode>General</c:formatCode>
                <c:ptCount val="8"/>
                <c:pt idx="0">
                  <c:v>60</c:v>
                </c:pt>
                <c:pt idx="1">
                  <c:v>50</c:v>
                </c:pt>
                <c:pt idx="2">
                  <c:v>10</c:v>
                </c:pt>
                <c:pt idx="3">
                  <c:v>60</c:v>
                </c:pt>
                <c:pt idx="4">
                  <c:v>60</c:v>
                </c:pt>
                <c:pt idx="5">
                  <c:v>30</c:v>
                </c:pt>
                <c:pt idx="6">
                  <c:v>60</c:v>
                </c:pt>
                <c:pt idx="7">
                  <c:v>10</c:v>
                </c:pt>
              </c:numCache>
            </c:numRef>
          </c:yVal>
          <c:smooth val="0"/>
          <c:extLst>
            <c:ext xmlns:c16="http://schemas.microsoft.com/office/drawing/2014/chart" uri="{C3380CC4-5D6E-409C-BE32-E72D297353CC}">
              <c16:uniqueId val="{00000000-2C22-402B-AF3F-D80A2F3D317E}"/>
            </c:ext>
          </c:extLst>
        </c:ser>
        <c:dLbls>
          <c:showLegendKey val="0"/>
          <c:showVal val="0"/>
          <c:showCatName val="0"/>
          <c:showSerName val="0"/>
          <c:showPercent val="0"/>
          <c:showBubbleSize val="0"/>
        </c:dLbls>
        <c:axId val="467075448"/>
        <c:axId val="467069216"/>
      </c:scatterChart>
      <c:valAx>
        <c:axId val="467075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7069216"/>
        <c:crosses val="autoZero"/>
        <c:crossBetween val="midCat"/>
        <c:majorUnit val="5"/>
      </c:valAx>
      <c:valAx>
        <c:axId val="467069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7075448"/>
        <c:crosses val="autoZero"/>
        <c:crossBetween val="midCat"/>
        <c:majorUnit val="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Sheet2!$B$5</c:f>
              <c:strCache>
                <c:ptCount val="1"/>
                <c:pt idx="0">
                  <c:v>Unbounded</c:v>
                </c:pt>
              </c:strCache>
            </c:strRef>
          </c:tx>
          <c:spPr>
            <a:solidFill>
              <a:schemeClr val="accent1"/>
            </a:solidFill>
            <a:ln>
              <a:noFill/>
            </a:ln>
            <a:effectLst/>
          </c:spPr>
          <c:invertIfNegative val="0"/>
          <c:cat>
            <c:strRef>
              <c:f>Sheet2!$C$4:$F$4</c:f>
              <c:strCache>
                <c:ptCount val="4"/>
                <c:pt idx="0">
                  <c:v>#terminals = 8</c:v>
                </c:pt>
                <c:pt idx="1">
                  <c:v>#terminals = 10</c:v>
                </c:pt>
                <c:pt idx="2">
                  <c:v>#terminals = 12</c:v>
                </c:pt>
                <c:pt idx="3">
                  <c:v>#terminals = 14</c:v>
                </c:pt>
              </c:strCache>
            </c:strRef>
          </c:cat>
          <c:val>
            <c:numRef>
              <c:f>Sheet2!$C$5:$F$5</c:f>
              <c:numCache>
                <c:formatCode>General</c:formatCode>
                <c:ptCount val="4"/>
                <c:pt idx="0">
                  <c:v>0.33</c:v>
                </c:pt>
                <c:pt idx="1">
                  <c:v>0.5</c:v>
                </c:pt>
                <c:pt idx="2">
                  <c:v>0.68</c:v>
                </c:pt>
                <c:pt idx="3">
                  <c:v>1.04</c:v>
                </c:pt>
              </c:numCache>
            </c:numRef>
          </c:val>
          <c:extLst>
            <c:ext xmlns:c16="http://schemas.microsoft.com/office/drawing/2014/chart" uri="{C3380CC4-5D6E-409C-BE32-E72D297353CC}">
              <c16:uniqueId val="{00000000-A988-46BA-922D-5EE21D9C0E66}"/>
            </c:ext>
          </c:extLst>
        </c:ser>
        <c:ser>
          <c:idx val="1"/>
          <c:order val="1"/>
          <c:tx>
            <c:strRef>
              <c:f>Sheet2!$B$6</c:f>
              <c:strCache>
                <c:ptCount val="1"/>
                <c:pt idx="0">
                  <c:v>0.7 * M</c:v>
                </c:pt>
              </c:strCache>
            </c:strRef>
          </c:tx>
          <c:spPr>
            <a:solidFill>
              <a:schemeClr val="accent2"/>
            </a:solidFill>
            <a:ln>
              <a:noFill/>
            </a:ln>
            <a:effectLst/>
          </c:spPr>
          <c:invertIfNegative val="0"/>
          <c:cat>
            <c:strRef>
              <c:f>Sheet2!$C$4:$F$4</c:f>
              <c:strCache>
                <c:ptCount val="4"/>
                <c:pt idx="0">
                  <c:v>#terminals = 8</c:v>
                </c:pt>
                <c:pt idx="1">
                  <c:v>#terminals = 10</c:v>
                </c:pt>
                <c:pt idx="2">
                  <c:v>#terminals = 12</c:v>
                </c:pt>
                <c:pt idx="3">
                  <c:v>#terminals = 14</c:v>
                </c:pt>
              </c:strCache>
            </c:strRef>
          </c:cat>
          <c:val>
            <c:numRef>
              <c:f>Sheet2!$C$6:$F$6</c:f>
              <c:numCache>
                <c:formatCode>General</c:formatCode>
                <c:ptCount val="4"/>
                <c:pt idx="0">
                  <c:v>2.89</c:v>
                </c:pt>
                <c:pt idx="1">
                  <c:v>5.22</c:v>
                </c:pt>
                <c:pt idx="2">
                  <c:v>41.24</c:v>
                </c:pt>
                <c:pt idx="3">
                  <c:v>130.08000000000001</c:v>
                </c:pt>
              </c:numCache>
            </c:numRef>
          </c:val>
          <c:extLst>
            <c:ext xmlns:c16="http://schemas.microsoft.com/office/drawing/2014/chart" uri="{C3380CC4-5D6E-409C-BE32-E72D297353CC}">
              <c16:uniqueId val="{00000001-A988-46BA-922D-5EE21D9C0E66}"/>
            </c:ext>
          </c:extLst>
        </c:ser>
        <c:ser>
          <c:idx val="2"/>
          <c:order val="2"/>
          <c:tx>
            <c:strRef>
              <c:f>Sheet2!$B$7</c:f>
              <c:strCache>
                <c:ptCount val="1"/>
                <c:pt idx="0">
                  <c:v>0.5 * M</c:v>
                </c:pt>
              </c:strCache>
            </c:strRef>
          </c:tx>
          <c:spPr>
            <a:solidFill>
              <a:schemeClr val="accent3"/>
            </a:solidFill>
            <a:ln>
              <a:noFill/>
            </a:ln>
            <a:effectLst/>
          </c:spPr>
          <c:invertIfNegative val="0"/>
          <c:cat>
            <c:strRef>
              <c:f>Sheet2!$C$4:$F$4</c:f>
              <c:strCache>
                <c:ptCount val="4"/>
                <c:pt idx="0">
                  <c:v>#terminals = 8</c:v>
                </c:pt>
                <c:pt idx="1">
                  <c:v>#terminals = 10</c:v>
                </c:pt>
                <c:pt idx="2">
                  <c:v>#terminals = 12</c:v>
                </c:pt>
                <c:pt idx="3">
                  <c:v>#terminals = 14</c:v>
                </c:pt>
              </c:strCache>
            </c:strRef>
          </c:cat>
          <c:val>
            <c:numRef>
              <c:f>Sheet2!$C$7:$F$7</c:f>
              <c:numCache>
                <c:formatCode>General</c:formatCode>
                <c:ptCount val="4"/>
                <c:pt idx="0">
                  <c:v>13.2</c:v>
                </c:pt>
                <c:pt idx="1">
                  <c:v>74.98</c:v>
                </c:pt>
                <c:pt idx="2">
                  <c:v>364.03</c:v>
                </c:pt>
                <c:pt idx="3">
                  <c:v>1522.25</c:v>
                </c:pt>
              </c:numCache>
            </c:numRef>
          </c:val>
          <c:extLst>
            <c:ext xmlns:c16="http://schemas.microsoft.com/office/drawing/2014/chart" uri="{C3380CC4-5D6E-409C-BE32-E72D297353CC}">
              <c16:uniqueId val="{00000002-A988-46BA-922D-5EE21D9C0E66}"/>
            </c:ext>
          </c:extLst>
        </c:ser>
        <c:ser>
          <c:idx val="3"/>
          <c:order val="3"/>
          <c:tx>
            <c:strRef>
              <c:f>Sheet2!$B$8</c:f>
              <c:strCache>
                <c:ptCount val="1"/>
                <c:pt idx="0">
                  <c:v>0.3 * M</c:v>
                </c:pt>
              </c:strCache>
            </c:strRef>
          </c:tx>
          <c:spPr>
            <a:solidFill>
              <a:schemeClr val="accent4"/>
            </a:solidFill>
            <a:ln>
              <a:noFill/>
            </a:ln>
            <a:effectLst/>
          </c:spPr>
          <c:invertIfNegative val="0"/>
          <c:cat>
            <c:strRef>
              <c:f>Sheet2!$C$4:$F$4</c:f>
              <c:strCache>
                <c:ptCount val="4"/>
                <c:pt idx="0">
                  <c:v>#terminals = 8</c:v>
                </c:pt>
                <c:pt idx="1">
                  <c:v>#terminals = 10</c:v>
                </c:pt>
                <c:pt idx="2">
                  <c:v>#terminals = 12</c:v>
                </c:pt>
                <c:pt idx="3">
                  <c:v>#terminals = 14</c:v>
                </c:pt>
              </c:strCache>
            </c:strRef>
          </c:cat>
          <c:val>
            <c:numRef>
              <c:f>Sheet2!$C$8:$F$8</c:f>
              <c:numCache>
                <c:formatCode>General</c:formatCode>
                <c:ptCount val="4"/>
                <c:pt idx="0">
                  <c:v>320.77</c:v>
                </c:pt>
                <c:pt idx="1">
                  <c:v>662.01</c:v>
                </c:pt>
                <c:pt idx="2">
                  <c:v>2593.59</c:v>
                </c:pt>
                <c:pt idx="3">
                  <c:v>4664.0600000000004</c:v>
                </c:pt>
              </c:numCache>
            </c:numRef>
          </c:val>
          <c:extLst>
            <c:ext xmlns:c16="http://schemas.microsoft.com/office/drawing/2014/chart" uri="{C3380CC4-5D6E-409C-BE32-E72D297353CC}">
              <c16:uniqueId val="{00000003-A988-46BA-922D-5EE21D9C0E66}"/>
            </c:ext>
          </c:extLst>
        </c:ser>
        <c:dLbls>
          <c:showLegendKey val="0"/>
          <c:showVal val="0"/>
          <c:showCatName val="0"/>
          <c:showSerName val="0"/>
          <c:showPercent val="0"/>
          <c:showBubbleSize val="0"/>
        </c:dLbls>
        <c:gapWidth val="219"/>
        <c:overlap val="-27"/>
        <c:axId val="608131056"/>
        <c:axId val="608128104"/>
      </c:barChart>
      <c:catAx>
        <c:axId val="60813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8128104"/>
        <c:crosses val="autoZero"/>
        <c:auto val="1"/>
        <c:lblAlgn val="ctr"/>
        <c:lblOffset val="100"/>
        <c:noMultiLvlLbl val="0"/>
      </c:catAx>
      <c:valAx>
        <c:axId val="608128104"/>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8131056"/>
        <c:crosses val="autoZero"/>
        <c:crossBetween val="between"/>
      </c:valAx>
      <c:spPr>
        <a:noFill/>
        <a:ln>
          <a:noFill/>
        </a:ln>
        <a:effectLst/>
      </c:spPr>
    </c:plotArea>
    <c:legend>
      <c:legendPos val="b"/>
      <c:layout>
        <c:manualLayout>
          <c:xMode val="edge"/>
          <c:yMode val="edge"/>
          <c:x val="0.16969694521095863"/>
          <c:y val="3.083260425780111E-2"/>
          <c:w val="0.71704758941954561"/>
          <c:h val="9.416739574219888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88D9C3-9B6E-7144-B150-FE309F32EFA5}" type="datetimeFigureOut">
              <a:rPr lang="en-US" smtClean="0"/>
              <a:pPr/>
              <a:t>6/23/2018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DC86C2-9417-D242-957F-07D0C93E50AF}" type="slidenum">
              <a:rPr lang="en-US" smtClean="0"/>
              <a:pPr/>
              <a:t>‹#›</a:t>
            </a:fld>
            <a:endParaRPr lang="en-US"/>
          </a:p>
        </p:txBody>
      </p:sp>
    </p:spTree>
    <p:extLst>
      <p:ext uri="{BB962C8B-B14F-4D97-AF65-F5344CB8AC3E}">
        <p14:creationId xmlns:p14="http://schemas.microsoft.com/office/powerpoint/2010/main" val="2857581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the introduction.  The main point of this work is to revisit the bounded-skew and – more generally – the cost-delay and cost-skew tradeoffs -- for interconnect trees.  By formulating ILPs to find optimal solutions, we find that there is a surprising amount of suboptimality still left on the table by current heuristics.</a:t>
            </a:r>
          </a:p>
        </p:txBody>
      </p:sp>
      <p:sp>
        <p:nvSpPr>
          <p:cNvPr id="4" name="Slide Number Placeholder 3"/>
          <p:cNvSpPr>
            <a:spLocks noGrp="1"/>
          </p:cNvSpPr>
          <p:nvPr>
            <p:ph type="sldNum" sz="quarter" idx="10"/>
          </p:nvPr>
        </p:nvSpPr>
        <p:spPr/>
        <p:txBody>
          <a:bodyPr/>
          <a:lstStyle/>
          <a:p>
            <a:fld id="{49DC86C2-9417-D242-957F-07D0C93E50AF}" type="slidenum">
              <a:rPr lang="en-US" smtClean="0"/>
              <a:pPr/>
              <a:t>1</a:t>
            </a:fld>
            <a:endParaRPr lang="en-US"/>
          </a:p>
        </p:txBody>
      </p:sp>
    </p:spTree>
    <p:extLst>
      <p:ext uri="{BB962C8B-B14F-4D97-AF65-F5344CB8AC3E}">
        <p14:creationId xmlns:p14="http://schemas.microsoft.com/office/powerpoint/2010/main" val="2207535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are considering each source-to-sink path separately, we can get each pathlength easily.</a:t>
            </a:r>
          </a:p>
          <a:p>
            <a:r>
              <a:rPr lang="en-US" dirty="0"/>
              <a:t>Then, this constraint just makes sure the pathlength is within target skew range. </a:t>
            </a:r>
          </a:p>
          <a:p>
            <a:r>
              <a:rPr lang="en-US" dirty="0"/>
              <a:t>Here, L is the lower bound which is an input parameter. This could cause suboptimality depending on how the L value is given. </a:t>
            </a:r>
          </a:p>
          <a:p>
            <a:endParaRPr lang="en-US" dirty="0"/>
          </a:p>
          <a:p>
            <a:r>
              <a:rPr lang="en-US" dirty="0"/>
              <a:t>[CLICK] Unfortunately, this could give us invalid solutions with cycles. </a:t>
            </a:r>
          </a:p>
          <a:p>
            <a:r>
              <a:rPr lang="en-US" dirty="0"/>
              <a:t>Right figure shows an example solution. Based on the constraints I just explained, we cannot avoid this cycle. </a:t>
            </a:r>
          </a:p>
          <a:p>
            <a:r>
              <a:rPr lang="en-US" dirty="0"/>
              <a:t>This satisfies flow conservation and skew bound. </a:t>
            </a:r>
          </a:p>
          <a:p>
            <a:r>
              <a:rPr lang="en-US" dirty="0"/>
              <a:t>[CLICK] This happened when the cost of creating cycle is smaller than the cost of detouring to leaf terminals to satisfy target skew. </a:t>
            </a:r>
          </a:p>
          <a:p>
            <a:r>
              <a:rPr lang="en-US" dirty="0"/>
              <a:t>Thus, we need more constraints to avoid this issue and I will explain it on next slide.</a:t>
            </a:r>
          </a:p>
        </p:txBody>
      </p:sp>
      <p:sp>
        <p:nvSpPr>
          <p:cNvPr id="4" name="Slide Number Placeholder 3"/>
          <p:cNvSpPr>
            <a:spLocks noGrp="1"/>
          </p:cNvSpPr>
          <p:nvPr>
            <p:ph type="sldNum" sz="quarter" idx="10"/>
          </p:nvPr>
        </p:nvSpPr>
        <p:spPr/>
        <p:txBody>
          <a:bodyPr/>
          <a:lstStyle/>
          <a:p>
            <a:fld id="{49DC86C2-9417-D242-957F-07D0C93E50AF}" type="slidenum">
              <a:rPr lang="en-US" smtClean="0"/>
              <a:pPr/>
              <a:t>10</a:t>
            </a:fld>
            <a:endParaRPr lang="en-US"/>
          </a:p>
        </p:txBody>
      </p:sp>
    </p:spTree>
    <p:extLst>
      <p:ext uri="{BB962C8B-B14F-4D97-AF65-F5344CB8AC3E}">
        <p14:creationId xmlns:p14="http://schemas.microsoft.com/office/powerpoint/2010/main" val="3314726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define new variable </a:t>
            </a:r>
            <a:r>
              <a:rPr lang="en-US" dirty="0" err="1"/>
              <a:t>d^i_j</a:t>
            </a:r>
            <a:r>
              <a:rPr lang="en-US" dirty="0"/>
              <a:t>, which represent the pathlength from the source to vertex j for the path to sink </a:t>
            </a:r>
            <a:r>
              <a:rPr lang="en-US" dirty="0" err="1"/>
              <a:t>p_i</a:t>
            </a:r>
            <a:r>
              <a:rPr lang="en-US" dirty="0"/>
              <a:t>. </a:t>
            </a:r>
          </a:p>
          <a:p>
            <a:r>
              <a:rPr lang="en-US" dirty="0"/>
              <a:t>With this variable, we can keep pathlength from source to any </a:t>
            </a:r>
            <a:r>
              <a:rPr lang="en-US" b="1" dirty="0"/>
              <a:t>intermediate, </a:t>
            </a:r>
            <a:r>
              <a:rPr lang="en-US" dirty="0"/>
              <a:t> </a:t>
            </a:r>
            <a:r>
              <a:rPr lang="en-US" b="1" dirty="0"/>
              <a:t>non-terminal</a:t>
            </a:r>
            <a:r>
              <a:rPr lang="en-US" dirty="0"/>
              <a:t> vertex j within skew bound.</a:t>
            </a:r>
          </a:p>
          <a:p>
            <a:r>
              <a:rPr lang="en-US" dirty="0"/>
              <a:t>[CLICK] This </a:t>
            </a:r>
            <a:r>
              <a:rPr lang="en-US" dirty="0" err="1"/>
              <a:t>d^i_j</a:t>
            </a:r>
            <a:r>
              <a:rPr lang="en-US" dirty="0"/>
              <a:t> variable should satisfy the following constraints. </a:t>
            </a:r>
          </a:p>
          <a:p>
            <a:r>
              <a:rPr lang="en-US" dirty="0"/>
              <a:t>If vertex j is source, </a:t>
            </a:r>
            <a:r>
              <a:rPr lang="en-US" dirty="0" err="1"/>
              <a:t>d^i_j</a:t>
            </a:r>
            <a:r>
              <a:rPr lang="en-US" dirty="0"/>
              <a:t> is zero. If vertex j is sink, </a:t>
            </a:r>
            <a:r>
              <a:rPr lang="en-US" dirty="0" err="1"/>
              <a:t>d^i_j</a:t>
            </a:r>
            <a:r>
              <a:rPr lang="en-US" dirty="0"/>
              <a:t> should be larger than lower bound L.</a:t>
            </a:r>
          </a:p>
          <a:p>
            <a:r>
              <a:rPr lang="en-US" dirty="0"/>
              <a:t>Otherwise, </a:t>
            </a:r>
            <a:r>
              <a:rPr lang="en-US" dirty="0" err="1"/>
              <a:t>d^i_j</a:t>
            </a:r>
            <a:r>
              <a:rPr lang="en-US" dirty="0"/>
              <a:t> should be smaller than the upper bound L + B.</a:t>
            </a:r>
          </a:p>
          <a:p>
            <a:endParaRPr lang="en-US" dirty="0"/>
          </a:p>
          <a:p>
            <a:r>
              <a:rPr lang="en-US" dirty="0"/>
              <a:t>[CLICK] Then, we need additional constraints to compute </a:t>
            </a:r>
            <a:r>
              <a:rPr lang="en-US" dirty="0" err="1"/>
              <a:t>d^i_j</a:t>
            </a:r>
            <a:r>
              <a:rPr lang="en-US" dirty="0"/>
              <a:t>. </a:t>
            </a:r>
          </a:p>
          <a:p>
            <a:r>
              <a:rPr lang="en-US" dirty="0"/>
              <a:t>If vertex k is a neighbor of vertex j, then </a:t>
            </a:r>
            <a:r>
              <a:rPr lang="en-US" dirty="0" err="1"/>
              <a:t>d^i_j</a:t>
            </a:r>
            <a:r>
              <a:rPr lang="en-US" dirty="0"/>
              <a:t> is equal to the sum of </a:t>
            </a:r>
            <a:r>
              <a:rPr lang="en-US" dirty="0" err="1"/>
              <a:t>d^i_k</a:t>
            </a:r>
            <a:r>
              <a:rPr lang="en-US" dirty="0"/>
              <a:t> and the cost of </a:t>
            </a:r>
            <a:r>
              <a:rPr lang="en-US" dirty="0" err="1"/>
              <a:t>e_kj</a:t>
            </a:r>
            <a:r>
              <a:rPr lang="en-US" dirty="0"/>
              <a:t> </a:t>
            </a:r>
            <a:r>
              <a:rPr lang="en-US" b="1" dirty="0"/>
              <a:t>if</a:t>
            </a:r>
            <a:r>
              <a:rPr lang="en-US" dirty="0"/>
              <a:t> there is flow from vertex k to j. </a:t>
            </a:r>
          </a:p>
          <a:p>
            <a:r>
              <a:rPr lang="en-US" dirty="0"/>
              <a:t>The bottom two constraints achieve this. </a:t>
            </a:r>
          </a:p>
          <a:p>
            <a:r>
              <a:rPr lang="en-US" dirty="0"/>
              <a:t>U is a big constant so that the constraints are always met when there is no flow from vertex k to j.</a:t>
            </a:r>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pPr/>
              <a:t>11</a:t>
            </a:fld>
            <a:endParaRPr lang="en-US"/>
          </a:p>
        </p:txBody>
      </p:sp>
    </p:spTree>
    <p:extLst>
      <p:ext uri="{BB962C8B-B14F-4D97-AF65-F5344CB8AC3E}">
        <p14:creationId xmlns:p14="http://schemas.microsoft.com/office/powerpoint/2010/main" val="1956229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our formulation can find optimal solution, the chief drawback of using ILP is poor scalability.</a:t>
            </a:r>
          </a:p>
          <a:p>
            <a:r>
              <a:rPr lang="en-US" dirty="0"/>
              <a:t>Thus, we add some more constraints for speedup. </a:t>
            </a:r>
          </a:p>
          <a:p>
            <a:r>
              <a:rPr lang="en-US" dirty="0"/>
              <a:t>[CLICK] The idea is to find flow variables that cannot coexist.</a:t>
            </a:r>
          </a:p>
          <a:p>
            <a:r>
              <a:rPr lang="en-US" dirty="0"/>
              <a:t>We define </a:t>
            </a:r>
            <a:r>
              <a:rPr lang="en-US" dirty="0" err="1"/>
              <a:t>m_ji</a:t>
            </a:r>
            <a:r>
              <a:rPr lang="en-US" dirty="0"/>
              <a:t> as Manhattan distance from vertex j to </a:t>
            </a:r>
            <a:r>
              <a:rPr lang="en-US" dirty="0" err="1"/>
              <a:t>i</a:t>
            </a:r>
            <a:r>
              <a:rPr lang="en-US" dirty="0"/>
              <a:t>. </a:t>
            </a:r>
          </a:p>
          <a:p>
            <a:r>
              <a:rPr lang="en-US" dirty="0"/>
              <a:t>[CLICK] Again, we apply this constraints for each path. </a:t>
            </a:r>
          </a:p>
          <a:p>
            <a:r>
              <a:rPr lang="en-US" dirty="0"/>
              <a:t>The first equation means that the Manhattan distance from source to sink </a:t>
            </a:r>
            <a:r>
              <a:rPr lang="en-US" dirty="0" err="1"/>
              <a:t>i</a:t>
            </a:r>
            <a:r>
              <a:rPr lang="en-US" dirty="0"/>
              <a:t> through vertex j is larger than the upper bound.</a:t>
            </a:r>
          </a:p>
          <a:p>
            <a:r>
              <a:rPr lang="en-US" dirty="0"/>
              <a:t>So, in this condition, we can set all incoming and outgoing flows to the vertex j as zero. </a:t>
            </a:r>
          </a:p>
          <a:p>
            <a:r>
              <a:rPr lang="en-US" dirty="0"/>
              <a:t>[CLICK] Similarly, we can consider two intermediate vertices j and j’. </a:t>
            </a:r>
          </a:p>
          <a:p>
            <a:r>
              <a:rPr lang="en-US" dirty="0"/>
              <a:t>If this Manhattan length is larger than the upper bound, any combinations of incoming and outgoing flows going through vertices j and j’ cannot coexist. </a:t>
            </a:r>
          </a:p>
        </p:txBody>
      </p:sp>
      <p:sp>
        <p:nvSpPr>
          <p:cNvPr id="4" name="Slide Number Placeholder 3"/>
          <p:cNvSpPr>
            <a:spLocks noGrp="1"/>
          </p:cNvSpPr>
          <p:nvPr>
            <p:ph type="sldNum" sz="quarter" idx="10"/>
          </p:nvPr>
        </p:nvSpPr>
        <p:spPr/>
        <p:txBody>
          <a:bodyPr/>
          <a:lstStyle/>
          <a:p>
            <a:fld id="{49DC86C2-9417-D242-957F-07D0C93E50AF}" type="slidenum">
              <a:rPr lang="en-US" smtClean="0"/>
              <a:pPr/>
              <a:t>12</a:t>
            </a:fld>
            <a:endParaRPr lang="en-US"/>
          </a:p>
        </p:txBody>
      </p:sp>
    </p:spTree>
    <p:extLst>
      <p:ext uri="{BB962C8B-B14F-4D97-AF65-F5344CB8AC3E}">
        <p14:creationId xmlns:p14="http://schemas.microsoft.com/office/powerpoint/2010/main" val="115300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show our experimental setup and results.</a:t>
            </a:r>
          </a:p>
        </p:txBody>
      </p:sp>
      <p:sp>
        <p:nvSpPr>
          <p:cNvPr id="4" name="Slide Number Placeholder 3"/>
          <p:cNvSpPr>
            <a:spLocks noGrp="1"/>
          </p:cNvSpPr>
          <p:nvPr>
            <p:ph type="sldNum" sz="quarter" idx="10"/>
          </p:nvPr>
        </p:nvSpPr>
        <p:spPr/>
        <p:txBody>
          <a:bodyPr/>
          <a:lstStyle/>
          <a:p>
            <a:fld id="{49DC86C2-9417-D242-957F-07D0C93E50AF}" type="slidenum">
              <a:rPr lang="en-US" smtClean="0"/>
              <a:pPr/>
              <a:t>13</a:t>
            </a:fld>
            <a:endParaRPr lang="en-US"/>
          </a:p>
        </p:txBody>
      </p:sp>
    </p:spTree>
    <p:extLst>
      <p:ext uri="{BB962C8B-B14F-4D97-AF65-F5344CB8AC3E}">
        <p14:creationId xmlns:p14="http://schemas.microsoft.com/office/powerpoint/2010/main" val="1510364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implemented in C++ and we used CPLEX as our ILP solver.</a:t>
            </a:r>
          </a:p>
          <a:p>
            <a:r>
              <a:rPr lang="en-US" dirty="0"/>
              <a:t>[CLICK] Even with the constraints for runtime improvement, our tool can find solutions under limited condition. </a:t>
            </a:r>
            <a:br>
              <a:rPr lang="en-US" dirty="0"/>
            </a:br>
            <a:r>
              <a:rPr lang="en-US" dirty="0"/>
              <a:t>So, the number of terminals is limited to be smaller than 16. Also, based on our study, we constrain number of vertices and edges to be smaller than 140 and 550 respectively.</a:t>
            </a:r>
          </a:p>
          <a:p>
            <a:r>
              <a:rPr lang="en-US" dirty="0"/>
              <a:t>[CLICK] Under this limitation, we create 50 instances for each number of terminals 8, 10, 12, 14 and 16. </a:t>
            </a:r>
          </a:p>
          <a:p>
            <a:r>
              <a:rPr lang="en-US" dirty="0"/>
              <a:t>Terminals are randomly distributed. </a:t>
            </a:r>
          </a:p>
          <a:p>
            <a:r>
              <a:rPr lang="en-US" dirty="0"/>
              <a:t>[CLICK] We run our flow-based ILP for Steiner tree construction with four skew bounds. </a:t>
            </a:r>
          </a:p>
          <a:p>
            <a:r>
              <a:rPr lang="en-US" dirty="0"/>
              <a:t>We cannot use a fixed skew bound for all instances. So, we use max source-to-sink Manhattan length as reference. </a:t>
            </a:r>
          </a:p>
          <a:p>
            <a:r>
              <a:rPr lang="en-US" dirty="0"/>
              <a:t>Then, we set three skew bounds as 0.3, 0.5 and 0.7 times of this reference length. And one is unbounded.</a:t>
            </a:r>
          </a:p>
          <a:p>
            <a:r>
              <a:rPr lang="en-US" dirty="0"/>
              <a:t>[CLICK] Last, we assess three academic tools. Bounded-skew DME, Steiner shallow-light tree and Prim-Dijkstra methods. </a:t>
            </a:r>
          </a:p>
          <a:p>
            <a:r>
              <a:rPr lang="en-US" dirty="0"/>
              <a:t> </a:t>
            </a:r>
          </a:p>
        </p:txBody>
      </p:sp>
      <p:sp>
        <p:nvSpPr>
          <p:cNvPr id="4" name="Slide Number Placeholder 3"/>
          <p:cNvSpPr>
            <a:spLocks noGrp="1"/>
          </p:cNvSpPr>
          <p:nvPr>
            <p:ph type="sldNum" sz="quarter" idx="10"/>
          </p:nvPr>
        </p:nvSpPr>
        <p:spPr/>
        <p:txBody>
          <a:bodyPr/>
          <a:lstStyle/>
          <a:p>
            <a:fld id="{49DC86C2-9417-D242-957F-07D0C93E50AF}" type="slidenum">
              <a:rPr lang="en-US" smtClean="0"/>
              <a:pPr/>
              <a:t>14</a:t>
            </a:fld>
            <a:endParaRPr lang="en-US"/>
          </a:p>
        </p:txBody>
      </p:sp>
    </p:spTree>
    <p:extLst>
      <p:ext uri="{BB962C8B-B14F-4D97-AF65-F5344CB8AC3E}">
        <p14:creationId xmlns:p14="http://schemas.microsoft.com/office/powerpoint/2010/main" val="2813712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instance could have very different cost and skew values. So, we use normalized cost and skew values as metrics for evaluation.</a:t>
            </a:r>
          </a:p>
          <a:p>
            <a:r>
              <a:rPr lang="en-US" dirty="0"/>
              <a:t>The denominator is the min-cost and min-skew from our ILP-based Steiner tree. </a:t>
            </a:r>
          </a:p>
          <a:p>
            <a:r>
              <a:rPr lang="en-US" dirty="0"/>
              <a:t>[CLICK] For academic tools, we sweep input parameters to obtain enough solutions that shows cost-skew tradeoffs. </a:t>
            </a:r>
          </a:p>
          <a:p>
            <a:r>
              <a:rPr lang="en-US" dirty="0"/>
              <a:t>Academic tools give a lot of solutions with different input parameter values. And, it could be noisy if we select all the solutions.</a:t>
            </a:r>
          </a:p>
          <a:p>
            <a:r>
              <a:rPr lang="en-US" dirty="0"/>
              <a:t>So, we select three representative solutions instead. Min-cost solution, min-skew solution and median solution in between. </a:t>
            </a:r>
          </a:p>
          <a:p>
            <a:r>
              <a:rPr lang="en-US" dirty="0"/>
              <a:t>Then, we compute average normalized cost and skew across all 50 instances that have the same number of terminals.</a:t>
            </a:r>
          </a:p>
          <a:p>
            <a:r>
              <a:rPr lang="en-US" dirty="0"/>
              <a:t>   </a:t>
            </a:r>
          </a:p>
        </p:txBody>
      </p:sp>
      <p:sp>
        <p:nvSpPr>
          <p:cNvPr id="4" name="Slide Number Placeholder 3"/>
          <p:cNvSpPr>
            <a:spLocks noGrp="1"/>
          </p:cNvSpPr>
          <p:nvPr>
            <p:ph type="sldNum" sz="quarter" idx="10"/>
          </p:nvPr>
        </p:nvSpPr>
        <p:spPr/>
        <p:txBody>
          <a:bodyPr/>
          <a:lstStyle/>
          <a:p>
            <a:fld id="{49DC86C2-9417-D242-957F-07D0C93E50AF}" type="slidenum">
              <a:rPr lang="en-US" smtClean="0"/>
              <a:pPr/>
              <a:t>15</a:t>
            </a:fld>
            <a:endParaRPr lang="en-US"/>
          </a:p>
        </p:txBody>
      </p:sp>
    </p:spTree>
    <p:extLst>
      <p:ext uri="{BB962C8B-B14F-4D97-AF65-F5344CB8AC3E}">
        <p14:creationId xmlns:p14="http://schemas.microsoft.com/office/powerpoint/2010/main" val="2154974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the results for 8-terminal instances. X-axis is the normalized cost and Y-axis is the normalized skew.</a:t>
            </a:r>
          </a:p>
          <a:p>
            <a:r>
              <a:rPr lang="en-US" dirty="0"/>
              <a:t>Red curve represents our ILP-based Steiner tree solutions and Blue curve is for our spanning tree solutions. </a:t>
            </a:r>
          </a:p>
          <a:p>
            <a:r>
              <a:rPr lang="en-US" dirty="0"/>
              <a:t>Green is for BST-DME. Black is for Prim-Dijkstra and purple is for SALT. </a:t>
            </a:r>
          </a:p>
          <a:p>
            <a:r>
              <a:rPr lang="en-US" dirty="0"/>
              <a:t>As we expected, we have smaller skew tree solution with larger cost. </a:t>
            </a:r>
          </a:p>
          <a:p>
            <a:r>
              <a:rPr lang="en-US" dirty="0"/>
              <a:t>[CLICK] The right two figures show the results for 12 and 16 terminal instances. Overall trend looks similar. </a:t>
            </a:r>
          </a:p>
          <a:p>
            <a:r>
              <a:rPr lang="en-US" dirty="0"/>
              <a:t>[CLICK] In all testcases, our ILP-based Steiner tree dominate all other tools.</a:t>
            </a:r>
          </a:p>
          <a:p>
            <a:r>
              <a:rPr lang="en-US" dirty="0"/>
              <a:t>[CLICK] Compared to our ILP-based Steiner tree, we evaluate the suboptimality of BST-DME. </a:t>
            </a:r>
            <a:br>
              <a:rPr lang="en-US" dirty="0"/>
            </a:br>
            <a:r>
              <a:rPr lang="en-US" dirty="0"/>
              <a:t>From our experiment, BST-DME is up to ~16% suboptimal in cost at </a:t>
            </a:r>
            <a:r>
              <a:rPr lang="en-US" dirty="0" err="1"/>
              <a:t>iso</a:t>
            </a:r>
            <a:r>
              <a:rPr lang="en-US" dirty="0"/>
              <a:t>-skew. </a:t>
            </a:r>
          </a:p>
          <a:p>
            <a:r>
              <a:rPr lang="en-US" dirty="0"/>
              <a:t>[CLICK] Also, It is ~50% suboptimal in skew at </a:t>
            </a:r>
            <a:r>
              <a:rPr lang="en-US" dirty="0" err="1"/>
              <a:t>iso</a:t>
            </a:r>
            <a:r>
              <a:rPr lang="en-US" dirty="0"/>
              <a:t>-cost. This implies there are still a lot of room for improvement. </a:t>
            </a:r>
          </a:p>
          <a:p>
            <a:r>
              <a:rPr lang="en-US" dirty="0"/>
              <a:t>[CLICK] Also, SALT and PD shows ~3X suboptimality in terms of skew. This is because both SALT and PD does not directly optimize skew. </a:t>
            </a:r>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pPr/>
              <a:t>16</a:t>
            </a:fld>
            <a:endParaRPr lang="en-US"/>
          </a:p>
        </p:txBody>
      </p:sp>
    </p:spTree>
    <p:extLst>
      <p:ext uri="{BB962C8B-B14F-4D97-AF65-F5344CB8AC3E}">
        <p14:creationId xmlns:p14="http://schemas.microsoft.com/office/powerpoint/2010/main" val="1028042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say a bit more about the ILP-based spanning tree. </a:t>
            </a:r>
          </a:p>
          <a:p>
            <a:r>
              <a:rPr lang="en-US" dirty="0"/>
              <a:t>Below figures show the results for all five different terminal nets.</a:t>
            </a:r>
          </a:p>
          <a:p>
            <a:r>
              <a:rPr lang="en-US" dirty="0"/>
              <a:t>[CLICK] In general, our ILP-based spanning tree in BLUE shows larger cost than SALT (MAROON) and larger skew than BST-DME (GREEN).</a:t>
            </a:r>
          </a:p>
          <a:p>
            <a:r>
              <a:rPr lang="en-US" dirty="0"/>
              <a:t>[CLICK] But, as the terminal size increases from EIGHT in top-left to 16 in bottom-right, our spanning tree solution is actually comparable to SALT and BST-DME. This implies the optimal spanning tree solution could be a good candidate for high-fanout nets. </a:t>
            </a:r>
          </a:p>
          <a:p>
            <a:endParaRPr lang="en-US" dirty="0"/>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pPr/>
              <a:t>17</a:t>
            </a:fld>
            <a:endParaRPr lang="en-US"/>
          </a:p>
        </p:txBody>
      </p:sp>
    </p:spTree>
    <p:extLst>
      <p:ext uri="{BB962C8B-B14F-4D97-AF65-F5344CB8AC3E}">
        <p14:creationId xmlns:p14="http://schemas.microsoft.com/office/powerpoint/2010/main" val="3551033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an example routing solution from our ILP-based Steiner tree construction method. </a:t>
            </a:r>
          </a:p>
          <a:p>
            <a:r>
              <a:rPr lang="en-US" dirty="0"/>
              <a:t>Red dot is the source and blue dots are sinks. Target skew is unbounded in this case. So, this is a Steiner minimum tree. </a:t>
            </a:r>
          </a:p>
          <a:p>
            <a:r>
              <a:rPr lang="en-US" dirty="0"/>
              <a:t>Cost is 150 and skew is 80.</a:t>
            </a:r>
          </a:p>
          <a:p>
            <a:r>
              <a:rPr lang="en-US" dirty="0"/>
              <a:t>[CLICK] Now, right figure shows the routing solution for tightened target skew of 63.</a:t>
            </a:r>
            <a:br>
              <a:rPr lang="en-US" dirty="0"/>
            </a:br>
            <a:r>
              <a:rPr lang="en-US" dirty="0"/>
              <a:t> Cost is increased to 160 and skew is reduced to 60. </a:t>
            </a:r>
          </a:p>
          <a:p>
            <a:r>
              <a:rPr lang="en-US" dirty="0"/>
              <a:t>[CLICK] With further tighten skew to 45, we obtain this lower-left solution. </a:t>
            </a:r>
            <a:br>
              <a:rPr lang="en-US" dirty="0"/>
            </a:br>
            <a:r>
              <a:rPr lang="en-US" dirty="0"/>
              <a:t>Now cost is 175 and skew is 40. </a:t>
            </a:r>
          </a:p>
          <a:p>
            <a:r>
              <a:rPr lang="en-US" dirty="0"/>
              <a:t>[CLICK] then, we even down the target skew to 27 and got this lower-right solution.</a:t>
            </a:r>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pPr/>
              <a:t>18</a:t>
            </a:fld>
            <a:endParaRPr lang="en-US"/>
          </a:p>
        </p:txBody>
      </p:sp>
    </p:spTree>
    <p:extLst>
      <p:ext uri="{BB962C8B-B14F-4D97-AF65-F5344CB8AC3E}">
        <p14:creationId xmlns:p14="http://schemas.microsoft.com/office/powerpoint/2010/main" val="3392714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I will talk about runtime of our method.</a:t>
            </a:r>
          </a:p>
          <a:p>
            <a:r>
              <a:rPr lang="en-US" sz="1200" kern="1200" dirty="0">
                <a:solidFill>
                  <a:schemeClr val="tx1"/>
                </a:solidFill>
                <a:effectLst/>
                <a:latin typeface="+mn-lt"/>
                <a:ea typeface="+mn-ea"/>
                <a:cs typeface="+mn-cs"/>
              </a:rPr>
              <a:t>Both the number of variables and constraints are proportional to the number of vertices multiplied by the number of points.  </a:t>
            </a:r>
          </a:p>
          <a:p>
            <a:r>
              <a:rPr lang="en-US" sz="1200" kern="1200" dirty="0">
                <a:solidFill>
                  <a:schemeClr val="tx1"/>
                </a:solidFill>
                <a:effectLst/>
                <a:latin typeface="+mn-lt"/>
                <a:ea typeface="+mn-ea"/>
                <a:cs typeface="+mn-cs"/>
              </a:rPr>
              <a:t>[CLICK] Our ILP runs very fast for spanning tree construction. It takes 0.32 sec on average and maximum 4 sec. </a:t>
            </a:r>
          </a:p>
          <a:p>
            <a:r>
              <a:rPr lang="en-US" sz="1200" kern="1200" dirty="0">
                <a:solidFill>
                  <a:schemeClr val="tx1"/>
                </a:solidFill>
                <a:effectLst/>
                <a:latin typeface="+mn-lt"/>
                <a:ea typeface="+mn-ea"/>
                <a:cs typeface="+mn-cs"/>
              </a:rPr>
              <a:t>[CLICK] Here, I show the runtime for Steiner tree construction. X-axis indicates terminal size and Y-axis is the runtime in log scale. From this results, we can see the runtime is more sensitive to skew bound than the terminal size. </a:t>
            </a:r>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pPr/>
              <a:t>19</a:t>
            </a:fld>
            <a:endParaRPr lang="en-US"/>
          </a:p>
        </p:txBody>
      </p:sp>
    </p:spTree>
    <p:extLst>
      <p:ext uri="{BB962C8B-B14F-4D97-AF65-F5344CB8AC3E}">
        <p14:creationId xmlns:p14="http://schemas.microsoft.com/office/powerpoint/2010/main" val="1418148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begin with some background.</a:t>
            </a:r>
          </a:p>
        </p:txBody>
      </p:sp>
      <p:sp>
        <p:nvSpPr>
          <p:cNvPr id="4" name="Slide Number Placeholder 3"/>
          <p:cNvSpPr>
            <a:spLocks noGrp="1"/>
          </p:cNvSpPr>
          <p:nvPr>
            <p:ph type="sldNum" sz="quarter" idx="10"/>
          </p:nvPr>
        </p:nvSpPr>
        <p:spPr/>
        <p:txBody>
          <a:bodyPr/>
          <a:lstStyle/>
          <a:p>
            <a:fld id="{49DC86C2-9417-D242-957F-07D0C93E50AF}" type="slidenum">
              <a:rPr lang="en-US" smtClean="0"/>
              <a:pPr/>
              <a:t>2</a:t>
            </a:fld>
            <a:endParaRPr lang="en-US"/>
          </a:p>
        </p:txBody>
      </p:sp>
    </p:spTree>
    <p:extLst>
      <p:ext uri="{BB962C8B-B14F-4D97-AF65-F5344CB8AC3E}">
        <p14:creationId xmlns:p14="http://schemas.microsoft.com/office/powerpoint/2010/main" val="892408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briefly mentioned in previous slide, variable L is an input to our ILP formulation and could give some suboptimal solution. </a:t>
            </a:r>
          </a:p>
          <a:p>
            <a:r>
              <a:rPr lang="en-US" dirty="0"/>
              <a:t>So, here, we do some experiments how much the suboptimal could be. </a:t>
            </a:r>
          </a:p>
          <a:p>
            <a:r>
              <a:rPr lang="en-US" dirty="0"/>
              <a:t>We first select 10 sample instances. Then, given a fixed target skew B, we vary the L from M-B to B and compare the best cost to the one we used.</a:t>
            </a:r>
          </a:p>
          <a:p>
            <a:r>
              <a:rPr lang="en-US" dirty="0"/>
              <a:t>From this experiment, one out of ten instance shows suboptimality by 2.8%. </a:t>
            </a:r>
          </a:p>
          <a:p>
            <a:r>
              <a:rPr lang="en-US" dirty="0"/>
              <a:t> </a:t>
            </a:r>
          </a:p>
        </p:txBody>
      </p:sp>
      <p:sp>
        <p:nvSpPr>
          <p:cNvPr id="4" name="Slide Number Placeholder 3"/>
          <p:cNvSpPr>
            <a:spLocks noGrp="1"/>
          </p:cNvSpPr>
          <p:nvPr>
            <p:ph type="sldNum" sz="quarter" idx="10"/>
          </p:nvPr>
        </p:nvSpPr>
        <p:spPr/>
        <p:txBody>
          <a:bodyPr/>
          <a:lstStyle/>
          <a:p>
            <a:fld id="{49DC86C2-9417-D242-957F-07D0C93E50AF}" type="slidenum">
              <a:rPr lang="en-US" smtClean="0"/>
              <a:pPr/>
              <a:t>20</a:t>
            </a:fld>
            <a:endParaRPr lang="en-US"/>
          </a:p>
        </p:txBody>
      </p:sp>
    </p:spTree>
    <p:extLst>
      <p:ext uri="{BB962C8B-B14F-4D97-AF65-F5344CB8AC3E}">
        <p14:creationId xmlns:p14="http://schemas.microsoft.com/office/powerpoint/2010/main" val="2125469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pPr/>
              <a:t>21</a:t>
            </a:fld>
            <a:endParaRPr lang="en-US"/>
          </a:p>
        </p:txBody>
      </p:sp>
    </p:spTree>
    <p:extLst>
      <p:ext uri="{BB962C8B-B14F-4D97-AF65-F5344CB8AC3E}">
        <p14:creationId xmlns:p14="http://schemas.microsoft.com/office/powerpoint/2010/main" val="3413040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to gain additional insight into the bounded-skew problem, we also studied a more tractable version, namely, the restriction to ONE DIMENSION. </a:t>
            </a:r>
          </a:p>
          <a:p>
            <a:r>
              <a:rPr lang="en-US" sz="1200" kern="1200" dirty="0">
                <a:solidFill>
                  <a:schemeClr val="tx1"/>
                </a:solidFill>
                <a:effectLst/>
                <a:latin typeface="+mn-lt"/>
                <a:ea typeface="+mn-ea"/>
                <a:cs typeface="+mn-cs"/>
              </a:rPr>
              <a:t>[CLICK] Our objective is to find the set of non-dominated bounded skew trees with respect to cost and skew.</a:t>
            </a:r>
          </a:p>
          <a:p>
            <a:r>
              <a:rPr lang="en-US" sz="1200" kern="1200" dirty="0">
                <a:solidFill>
                  <a:schemeClr val="tx1"/>
                </a:solidFill>
                <a:effectLst/>
                <a:latin typeface="+mn-lt"/>
                <a:ea typeface="+mn-ea"/>
                <a:cs typeface="+mn-cs"/>
              </a:rPr>
              <a:t>[CLICK] We note that an </a:t>
            </a:r>
            <a:r>
              <a:rPr lang="en-US" sz="1200" b="1" kern="1200" dirty="0">
                <a:solidFill>
                  <a:schemeClr val="tx1"/>
                </a:solidFill>
                <a:effectLst/>
                <a:latin typeface="+mn-lt"/>
                <a:ea typeface="+mn-ea"/>
                <a:cs typeface="+mn-cs"/>
              </a:rPr>
              <a:t>optimal</a:t>
            </a:r>
            <a:r>
              <a:rPr lang="en-US" sz="1200" kern="1200" dirty="0">
                <a:solidFill>
                  <a:schemeClr val="tx1"/>
                </a:solidFill>
                <a:effectLst/>
                <a:latin typeface="+mn-lt"/>
                <a:ea typeface="+mn-ea"/>
                <a:cs typeface="+mn-cs"/>
              </a:rPr>
              <a:t> bounded skew tree can be composed from subtrees which are also optimal bounded skew trees.</a:t>
            </a:r>
          </a:p>
          <a:p>
            <a:r>
              <a:rPr lang="en-US" sz="1200" kern="1200" dirty="0">
                <a:solidFill>
                  <a:schemeClr val="tx1"/>
                </a:solidFill>
                <a:effectLst/>
                <a:latin typeface="+mn-lt"/>
                <a:ea typeface="+mn-ea"/>
                <a:cs typeface="+mn-cs"/>
              </a:rPr>
              <a:t>[CLICK] This motivates the creation of a dynamic programming algorithm in order to find optimal bounded skew trees.</a:t>
            </a:r>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pPr/>
              <a:t>22</a:t>
            </a:fld>
            <a:endParaRPr lang="en-US"/>
          </a:p>
        </p:txBody>
      </p:sp>
    </p:spTree>
    <p:extLst>
      <p:ext uri="{BB962C8B-B14F-4D97-AF65-F5344CB8AC3E}">
        <p14:creationId xmlns:p14="http://schemas.microsoft.com/office/powerpoint/2010/main" val="1606812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[CLICK] Here we show how a large optimal bounded skew tree is comprised of small optimal bounded skew trees.</a:t>
            </a:r>
          </a:p>
          <a:p>
            <a:r>
              <a:rPr lang="en-US" sz="1200" b="1" kern="1200" dirty="0">
                <a:solidFill>
                  <a:schemeClr val="tx1"/>
                </a:solidFill>
                <a:effectLst/>
                <a:latin typeface="+mn-lt"/>
                <a:ea typeface="+mn-ea"/>
                <a:cs typeface="+mn-cs"/>
              </a:rPr>
              <a:t>The ordered pairs such as (Two comma Zero) are coordinates on the x-axis, e.g., x = 2, y = 0.</a:t>
            </a:r>
          </a:p>
          <a:p>
            <a:r>
              <a:rPr lang="en-US" sz="1200" b="1" kern="1200" dirty="0">
                <a:solidFill>
                  <a:schemeClr val="tx1"/>
                </a:solidFill>
                <a:effectLst/>
                <a:latin typeface="+mn-lt"/>
                <a:ea typeface="+mn-ea"/>
                <a:cs typeface="+mn-cs"/>
              </a:rPr>
              <a:t>This is an optimal tree over 9 consecutive points on the integer lattice, with </a:t>
            </a:r>
          </a:p>
          <a:p>
            <a:r>
              <a:rPr lang="en-US" sz="1200" kern="1200" dirty="0">
                <a:solidFill>
                  <a:schemeClr val="tx1"/>
                </a:solidFill>
                <a:effectLst/>
                <a:latin typeface="+mn-lt"/>
                <a:ea typeface="+mn-ea"/>
                <a:cs typeface="+mn-cs"/>
              </a:rPr>
              <a:t>[CLICK] The first subtree is contained in the red box. </a:t>
            </a:r>
          </a:p>
          <a:p>
            <a:r>
              <a:rPr lang="en-US" sz="1200" kern="1200" dirty="0">
                <a:solidFill>
                  <a:schemeClr val="tx1"/>
                </a:solidFill>
                <a:effectLst/>
                <a:latin typeface="+mn-lt"/>
                <a:ea typeface="+mn-ea"/>
                <a:cs typeface="+mn-cs"/>
              </a:rPr>
              <a:t>[CLICK x2] Note that it is necessary to waste one unit of wire in order to preserve the skew bound.</a:t>
            </a:r>
          </a:p>
          <a:p>
            <a:r>
              <a:rPr lang="en-US" sz="1200" kern="1200" dirty="0">
                <a:solidFill>
                  <a:schemeClr val="tx1"/>
                </a:solidFill>
                <a:effectLst/>
                <a:latin typeface="+mn-lt"/>
                <a:ea typeface="+mn-ea"/>
                <a:cs typeface="+mn-cs"/>
              </a:rPr>
              <a:t> [CLICK] The left child is also an optimal BST and as we continue looking at the remaining left children of each subtree, we see that each is an optimal subtree. [CLICK until end of slide]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pPr/>
              <a:t>23</a:t>
            </a:fld>
            <a:endParaRPr lang="en-US"/>
          </a:p>
        </p:txBody>
      </p:sp>
    </p:spTree>
    <p:extLst>
      <p:ext uri="{BB962C8B-B14F-4D97-AF65-F5344CB8AC3E}">
        <p14:creationId xmlns:p14="http://schemas.microsoft.com/office/powerpoint/2010/main" val="1508311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Our algorithm begins by creating two four-dimensional arrays, M and S. </a:t>
            </a:r>
          </a:p>
          <a:p>
            <a:r>
              <a:rPr lang="en-US" sz="1200" kern="1200" dirty="0">
                <a:solidFill>
                  <a:schemeClr val="tx1"/>
                </a:solidFill>
                <a:effectLst/>
                <a:latin typeface="+mn-lt"/>
                <a:ea typeface="+mn-ea"/>
                <a:cs typeface="+mn-cs"/>
              </a:rPr>
              <a:t>[Click] </a:t>
            </a:r>
            <a:r>
              <a:rPr lang="en-US" sz="1200" b="1"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 will maintain the optimal cost of a tree given four parameters. </a:t>
            </a:r>
          </a:p>
          <a:p>
            <a:r>
              <a:rPr lang="en-US" sz="1200" b="1" kern="1200" dirty="0">
                <a:solidFill>
                  <a:schemeClr val="tx1"/>
                </a:solidFill>
                <a:effectLst/>
                <a:latin typeface="+mn-lt"/>
                <a:ea typeface="+mn-ea"/>
                <a:cs typeface="+mn-cs"/>
              </a:rPr>
              <a:t>l</a:t>
            </a:r>
            <a:r>
              <a:rPr lang="en-US" sz="1200" kern="1200" dirty="0">
                <a:solidFill>
                  <a:schemeClr val="tx1"/>
                </a:solidFill>
                <a:effectLst/>
                <a:latin typeface="+mn-lt"/>
                <a:ea typeface="+mn-ea"/>
                <a:cs typeface="+mn-cs"/>
              </a:rPr>
              <a:t>: The length of the window of sinks from which we are constructing a tree over. </a:t>
            </a:r>
          </a:p>
          <a:p>
            <a:r>
              <a:rPr lang="en-US" sz="1200" b="1" kern="1200" dirty="0" err="1">
                <a:solidFill>
                  <a:schemeClr val="tx1"/>
                </a:solidFill>
                <a:effectLst/>
                <a:latin typeface="+mn-lt"/>
                <a:ea typeface="+mn-ea"/>
                <a:cs typeface="+mn-cs"/>
              </a:rPr>
              <a:t>sh</a:t>
            </a:r>
            <a:r>
              <a:rPr lang="en-US" sz="1200" kern="1200" dirty="0">
                <a:solidFill>
                  <a:schemeClr val="tx1"/>
                </a:solidFill>
                <a:effectLst/>
                <a:latin typeface="+mn-lt"/>
                <a:ea typeface="+mn-ea"/>
                <a:cs typeface="+mn-cs"/>
              </a:rPr>
              <a:t>: The starting point of this window. </a:t>
            </a:r>
          </a:p>
          <a:p>
            <a:r>
              <a:rPr lang="en-US" sz="1200" b="1" kern="1200" dirty="0">
                <a:solidFill>
                  <a:schemeClr val="tx1"/>
                </a:solidFill>
                <a:effectLst/>
                <a:latin typeface="+mn-lt"/>
                <a:ea typeface="+mn-ea"/>
                <a:cs typeface="+mn-cs"/>
              </a:rPr>
              <a:t>s: </a:t>
            </a:r>
            <a:r>
              <a:rPr lang="en-US" sz="1200" kern="1200" dirty="0">
                <a:solidFill>
                  <a:schemeClr val="tx1"/>
                </a:solidFill>
                <a:effectLst/>
                <a:latin typeface="+mn-lt"/>
                <a:ea typeface="+mn-ea"/>
                <a:cs typeface="+mn-cs"/>
              </a:rPr>
              <a:t>the source location. </a:t>
            </a:r>
          </a:p>
          <a:p>
            <a:r>
              <a:rPr lang="en-US" sz="1200" b="1" kern="1200" dirty="0">
                <a:solidFill>
                  <a:schemeClr val="tx1"/>
                </a:solidFill>
                <a:effectLst/>
                <a:latin typeface="+mn-lt"/>
                <a:ea typeface="+mn-ea"/>
                <a:cs typeface="+mn-cs"/>
              </a:rPr>
              <a:t>B</a:t>
            </a:r>
            <a:r>
              <a:rPr lang="en-US" sz="1200" kern="1200" dirty="0">
                <a:solidFill>
                  <a:schemeClr val="tx1"/>
                </a:solidFill>
                <a:effectLst/>
                <a:latin typeface="+mn-lt"/>
                <a:ea typeface="+mn-ea"/>
                <a:cs typeface="+mn-cs"/>
              </a:rPr>
              <a:t>: the skew bound.</a:t>
            </a:r>
          </a:p>
          <a:p>
            <a:r>
              <a:rPr lang="en-US" sz="1200" kern="1200" dirty="0">
                <a:solidFill>
                  <a:schemeClr val="tx1"/>
                </a:solidFill>
                <a:effectLst/>
                <a:latin typeface="+mn-lt"/>
                <a:ea typeface="+mn-ea"/>
                <a:cs typeface="+mn-cs"/>
              </a:rPr>
              <a:t>[CLICK] Figure (a) shows an example with l=4, s=3, </a:t>
            </a:r>
            <a:r>
              <a:rPr lang="en-US" sz="1200" kern="1200" dirty="0" err="1">
                <a:solidFill>
                  <a:schemeClr val="tx1"/>
                </a:solidFill>
                <a:effectLst/>
                <a:latin typeface="+mn-lt"/>
                <a:ea typeface="+mn-ea"/>
                <a:cs typeface="+mn-cs"/>
              </a:rPr>
              <a:t>sh</a:t>
            </a:r>
            <a:r>
              <a:rPr lang="en-US" sz="1200" kern="1200" dirty="0">
                <a:solidFill>
                  <a:schemeClr val="tx1"/>
                </a:solidFill>
                <a:effectLst/>
                <a:latin typeface="+mn-lt"/>
                <a:ea typeface="+mn-ea"/>
                <a:cs typeface="+mn-cs"/>
              </a:rPr>
              <a:t>=2 and B=1.</a:t>
            </a:r>
          </a:p>
          <a:p>
            <a:r>
              <a:rPr lang="en-US" sz="1200" kern="1200" dirty="0">
                <a:solidFill>
                  <a:schemeClr val="tx1"/>
                </a:solidFill>
                <a:effectLst/>
                <a:latin typeface="+mn-lt"/>
                <a:ea typeface="+mn-ea"/>
                <a:cs typeface="+mn-cs"/>
              </a:rPr>
              <a:t>[CLICK] S maintains the optimal cost of a tree such that the root has only one child. It is indexed in a similar manner. </a:t>
            </a:r>
          </a:p>
          <a:p>
            <a:r>
              <a:rPr lang="en-US" sz="1200" kern="1200" dirty="0">
                <a:solidFill>
                  <a:schemeClr val="tx1"/>
                </a:solidFill>
                <a:effectLst/>
                <a:latin typeface="+mn-lt"/>
                <a:ea typeface="+mn-ea"/>
                <a:cs typeface="+mn-cs"/>
              </a:rPr>
              <a:t>[CLICK] Figure (b) shows an example of what such a tree looks like.</a:t>
            </a:r>
          </a:p>
          <a:p>
            <a:r>
              <a:rPr lang="en-US" sz="1200" kern="1200" dirty="0">
                <a:solidFill>
                  <a:schemeClr val="tx1"/>
                </a:solidFill>
                <a:effectLst/>
                <a:latin typeface="+mn-lt"/>
                <a:ea typeface="+mn-ea"/>
                <a:cs typeface="+mn-cs"/>
              </a:rPr>
              <a:t>The base case for each of these arrays is a tree rooted at each sink. </a:t>
            </a:r>
          </a:p>
          <a:p>
            <a:r>
              <a:rPr lang="en-US" sz="1200" kern="1200" dirty="0">
                <a:solidFill>
                  <a:schemeClr val="tx1"/>
                </a:solidFill>
                <a:effectLst/>
                <a:latin typeface="+mn-lt"/>
                <a:ea typeface="+mn-ea"/>
                <a:cs typeface="+mn-cs"/>
              </a:rPr>
              <a:t>[CLICK] These are the recurrences for such trees.  </a:t>
            </a:r>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pPr/>
              <a:t>24</a:t>
            </a:fld>
            <a:endParaRPr lang="en-US"/>
          </a:p>
        </p:txBody>
      </p:sp>
    </p:spTree>
    <p:extLst>
      <p:ext uri="{BB962C8B-B14F-4D97-AF65-F5344CB8AC3E}">
        <p14:creationId xmlns:p14="http://schemas.microsoft.com/office/powerpoint/2010/main" val="2937844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recursive formulation for M splits the set of sinks in half so that larger problem becomes a smaller problem [CLICK].</a:t>
            </a:r>
          </a:p>
          <a:p>
            <a:r>
              <a:rPr lang="en-US" sz="1200" kern="1200" dirty="0">
                <a:solidFill>
                  <a:schemeClr val="tx1"/>
                </a:solidFill>
                <a:effectLst/>
                <a:latin typeface="+mn-lt"/>
                <a:ea typeface="+mn-ea"/>
                <a:cs typeface="+mn-cs"/>
              </a:rPr>
              <a:t>We consider every possible window size such that each tree is constructed over a window of size at least one. Some shifting will be necessary in the right subtree to ensure that the correct subtree is found in S.</a:t>
            </a:r>
          </a:p>
          <a:p>
            <a:r>
              <a:rPr lang="en-US" sz="1200" kern="1200" dirty="0">
                <a:solidFill>
                  <a:schemeClr val="tx1"/>
                </a:solidFill>
                <a:effectLst/>
                <a:latin typeface="+mn-lt"/>
                <a:ea typeface="+mn-ea"/>
                <a:cs typeface="+mn-cs"/>
              </a:rPr>
              <a:t>[CLICK] Once this is complete, we will also need to see if a better solution could be obtained by having only one child from the root. </a:t>
            </a:r>
          </a:p>
          <a:p>
            <a:r>
              <a:rPr lang="en-US" sz="1200" kern="1200" dirty="0">
                <a:solidFill>
                  <a:schemeClr val="tx1"/>
                </a:solidFill>
                <a:effectLst/>
                <a:latin typeface="+mn-lt"/>
                <a:ea typeface="+mn-ea"/>
                <a:cs typeface="+mn-cs"/>
              </a:rPr>
              <a:t>This is easily accomplished by iterating over all previous solutions and adding the distances between the two sources. </a:t>
            </a:r>
          </a:p>
          <a:p>
            <a:r>
              <a:rPr lang="en-US" sz="1200" kern="1200" dirty="0">
                <a:solidFill>
                  <a:schemeClr val="tx1"/>
                </a:solidFill>
                <a:effectLst/>
                <a:latin typeface="+mn-lt"/>
                <a:ea typeface="+mn-ea"/>
                <a:cs typeface="+mn-cs"/>
              </a:rPr>
              <a:t>The S matrix [CLICK] searches for the best tree with one child from the root. </a:t>
            </a:r>
          </a:p>
          <a:p>
            <a:r>
              <a:rPr lang="en-US" sz="1200" kern="1200" dirty="0">
                <a:solidFill>
                  <a:schemeClr val="tx1"/>
                </a:solidFill>
                <a:effectLst/>
                <a:latin typeface="+mn-lt"/>
                <a:ea typeface="+mn-ea"/>
                <a:cs typeface="+mn-cs"/>
              </a:rPr>
              <a:t>This is accomplished by finding the minimum over all previously computed trees with respect to source location and adding the distance from the source location of the subtree to the source of the new tree.</a:t>
            </a:r>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pPr/>
              <a:t>25</a:t>
            </a:fld>
            <a:endParaRPr lang="en-US"/>
          </a:p>
        </p:txBody>
      </p:sp>
    </p:spTree>
    <p:extLst>
      <p:ext uri="{BB962C8B-B14F-4D97-AF65-F5344CB8AC3E}">
        <p14:creationId xmlns:p14="http://schemas.microsoft.com/office/powerpoint/2010/main" val="164053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we show how to combine two subtrees in S in order to create a final optimal tree for M.</a:t>
            </a:r>
          </a:p>
          <a:p>
            <a:r>
              <a:rPr lang="en-US" sz="1200" kern="1200" dirty="0">
                <a:solidFill>
                  <a:schemeClr val="tx1"/>
                </a:solidFill>
                <a:effectLst/>
                <a:latin typeface="+mn-lt"/>
                <a:ea typeface="+mn-ea"/>
                <a:cs typeface="+mn-cs"/>
              </a:rPr>
              <a:t>We would consider all possible l = 1,2,3 up to 8 for the left subtree and 8,7, down to 1 for the right subtree. </a:t>
            </a:r>
          </a:p>
          <a:p>
            <a:r>
              <a:rPr lang="en-US" sz="1200" kern="1200" dirty="0">
                <a:solidFill>
                  <a:schemeClr val="tx1"/>
                </a:solidFill>
                <a:effectLst/>
                <a:latin typeface="+mn-lt"/>
                <a:ea typeface="+mn-ea"/>
                <a:cs typeface="+mn-cs"/>
              </a:rPr>
              <a:t>I show the best choice for l, 4. Note that we could have chosen l to be 5 or 6 as the subtree would remain the same.</a:t>
            </a:r>
          </a:p>
          <a:p>
            <a:r>
              <a:rPr lang="en-US" sz="1200" kern="1200" dirty="0">
                <a:solidFill>
                  <a:schemeClr val="tx1"/>
                </a:solidFill>
                <a:effectLst/>
                <a:latin typeface="+mn-lt"/>
                <a:ea typeface="+mn-ea"/>
                <a:cs typeface="+mn-cs"/>
              </a:rPr>
              <a:t>[CLICK x2] We can merge these trees together by adding the respective values in the S matrix. </a:t>
            </a:r>
          </a:p>
          <a:p>
            <a:r>
              <a:rPr lang="en-US" sz="1200" kern="1200" dirty="0">
                <a:solidFill>
                  <a:schemeClr val="tx1"/>
                </a:solidFill>
                <a:effectLst/>
                <a:latin typeface="+mn-lt"/>
                <a:ea typeface="+mn-ea"/>
                <a:cs typeface="+mn-cs"/>
              </a:rPr>
              <a:t>But note that we will have to add one additional unit of skew to the edge from the source to the left subtree in order to preserve the skew bound. </a:t>
            </a:r>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pPr/>
              <a:t>26</a:t>
            </a:fld>
            <a:endParaRPr lang="en-US"/>
          </a:p>
        </p:txBody>
      </p:sp>
    </p:spTree>
    <p:extLst>
      <p:ext uri="{BB962C8B-B14F-4D97-AF65-F5344CB8AC3E}">
        <p14:creationId xmlns:p14="http://schemas.microsoft.com/office/powerpoint/2010/main" val="3656585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observe that skew tends to be preserved in higher levels of the tree and then used up in lower levels of the tree. </a:t>
            </a:r>
          </a:p>
          <a:p>
            <a:r>
              <a:rPr lang="en-US" sz="1200" kern="1200" dirty="0">
                <a:solidFill>
                  <a:schemeClr val="tx1"/>
                </a:solidFill>
                <a:effectLst/>
                <a:latin typeface="+mn-lt"/>
                <a:ea typeface="+mn-ea"/>
                <a:cs typeface="+mn-cs"/>
              </a:rPr>
              <a:t>That is, internal nodes at high levels in the tree tend to have low skew, but internal nodes and sinks tend to have high skew.</a:t>
            </a:r>
          </a:p>
          <a:p>
            <a:r>
              <a:rPr lang="en-US" sz="1200" kern="1200" dirty="0">
                <a:solidFill>
                  <a:schemeClr val="tx1"/>
                </a:solidFill>
                <a:effectLst/>
                <a:latin typeface="+mn-lt"/>
                <a:ea typeface="+mn-ea"/>
                <a:cs typeface="+mn-cs"/>
              </a:rPr>
              <a:t>We also observe that it is more expensive to decrease skew if skew is already low rather than to decrease skew when skew is high. </a:t>
            </a:r>
          </a:p>
          <a:p>
            <a:r>
              <a:rPr lang="en-US" sz="1200" b="1" kern="1200" dirty="0">
                <a:solidFill>
                  <a:schemeClr val="tx1"/>
                </a:solidFill>
                <a:effectLst/>
                <a:latin typeface="+mn-lt"/>
                <a:ea typeface="+mn-ea"/>
                <a:cs typeface="+mn-cs"/>
              </a:rPr>
              <a:t>Figures 6 and 7 in the paper </a:t>
            </a:r>
            <a:r>
              <a:rPr lang="en-US" sz="1200" b="0" kern="1200" dirty="0">
                <a:solidFill>
                  <a:schemeClr val="tx1"/>
                </a:solidFill>
                <a:effectLst/>
                <a:latin typeface="+mn-lt"/>
                <a:ea typeface="+mn-ea"/>
                <a:cs typeface="+mn-cs"/>
              </a:rPr>
              <a:t>are examples of insights from our 1-dimensional study:  [LEFT] cost decreases as sparse pointsets are more clumped (shown on the top left), [RIGHT] the growth rate of optimal BSTs with instance size (still an open question, as far as I know), </a:t>
            </a:r>
          </a:p>
          <a:p>
            <a:r>
              <a:rPr lang="en-US" sz="1200" b="0" kern="1200" dirty="0">
                <a:solidFill>
                  <a:schemeClr val="tx1"/>
                </a:solidFill>
                <a:effectLst/>
                <a:latin typeface="+mn-lt"/>
                <a:ea typeface="+mn-ea"/>
                <a:cs typeface="+mn-cs"/>
              </a:rPr>
              <a:t>And the optimal allocation of skew across levels.</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pPr/>
              <a:t>27</a:t>
            </a:fld>
            <a:endParaRPr lang="en-US"/>
          </a:p>
        </p:txBody>
      </p:sp>
    </p:spTree>
    <p:extLst>
      <p:ext uri="{BB962C8B-B14F-4D97-AF65-F5344CB8AC3E}">
        <p14:creationId xmlns:p14="http://schemas.microsoft.com/office/powerpoint/2010/main" val="923034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conclude, let me give a quick comment.</a:t>
            </a:r>
          </a:p>
          <a:p>
            <a:r>
              <a:rPr lang="en-US" dirty="0"/>
              <a:t>This really should be the golden age of System-Level Interconnect Prediction.</a:t>
            </a:r>
          </a:p>
          <a:p>
            <a:r>
              <a:rPr lang="en-US" dirty="0"/>
              <a:t>SLIP should be working on and delivering solutions to major challenges: ……</a:t>
            </a:r>
          </a:p>
          <a:p>
            <a:r>
              <a:rPr lang="en-US" dirty="0"/>
              <a:t>Professor Li’s keynote tells us about ML.  </a:t>
            </a:r>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pPr/>
              <a:t>28</a:t>
            </a:fld>
            <a:endParaRPr lang="en-US"/>
          </a:p>
        </p:txBody>
      </p:sp>
    </p:spTree>
    <p:extLst>
      <p:ext uri="{BB962C8B-B14F-4D97-AF65-F5344CB8AC3E}">
        <p14:creationId xmlns:p14="http://schemas.microsoft.com/office/powerpoint/2010/main" val="857763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conclude my talk.</a:t>
            </a:r>
          </a:p>
        </p:txBody>
      </p:sp>
      <p:sp>
        <p:nvSpPr>
          <p:cNvPr id="4" name="Slide Number Placeholder 3"/>
          <p:cNvSpPr>
            <a:spLocks noGrp="1"/>
          </p:cNvSpPr>
          <p:nvPr>
            <p:ph type="sldNum" sz="quarter" idx="10"/>
          </p:nvPr>
        </p:nvSpPr>
        <p:spPr/>
        <p:txBody>
          <a:bodyPr/>
          <a:lstStyle/>
          <a:p>
            <a:fld id="{49DC86C2-9417-D242-957F-07D0C93E50AF}" type="slidenum">
              <a:rPr lang="en-US" smtClean="0"/>
              <a:pPr/>
              <a:t>29</a:t>
            </a:fld>
            <a:endParaRPr lang="en-US"/>
          </a:p>
        </p:txBody>
      </p:sp>
    </p:spTree>
    <p:extLst>
      <p:ext uri="{BB962C8B-B14F-4D97-AF65-F5344CB8AC3E}">
        <p14:creationId xmlns:p14="http://schemas.microsoft.com/office/powerpoint/2010/main" val="40842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Modern designs such as mobile and IoT are very power sensitive.</a:t>
            </a:r>
          </a:p>
          <a:p>
            <a:r>
              <a:rPr lang="en-US" dirty="0"/>
              <a:t>And, new materials for back-end-of-line interconnect causes poor scaling of RC </a:t>
            </a:r>
            <a:r>
              <a:rPr lang="en-US" dirty="0" err="1"/>
              <a:t>parasitics</a:t>
            </a:r>
            <a:r>
              <a:rPr lang="en-US" dirty="0"/>
              <a:t>.</a:t>
            </a:r>
          </a:p>
          <a:p>
            <a:r>
              <a:rPr lang="en-US" dirty="0"/>
              <a:t>[CLICK] This bring up a new challenge on reducing interconnect tree cost in advanced node.</a:t>
            </a:r>
          </a:p>
          <a:p>
            <a:r>
              <a:rPr lang="en-US" dirty="0"/>
              <a:t>[CLICK] Also, clock distribution strongly affects both power and performance. </a:t>
            </a:r>
            <a:br>
              <a:rPr lang="en-US" dirty="0"/>
            </a:br>
            <a:r>
              <a:rPr lang="en-US" dirty="0"/>
              <a:t>Especially, cost-skew tradeoff is very important in buffered clock tree construction.</a:t>
            </a:r>
          </a:p>
          <a:p>
            <a:r>
              <a:rPr lang="en-US" dirty="0"/>
              <a:t>[CLICK] So, a lot of works have studied the bounded-skew routing tree problem.</a:t>
            </a:r>
          </a:p>
          <a:p>
            <a:r>
              <a:rPr lang="en-US" dirty="0"/>
              <a:t> </a:t>
            </a:r>
          </a:p>
        </p:txBody>
      </p:sp>
      <p:sp>
        <p:nvSpPr>
          <p:cNvPr id="4" name="Slide Number Placeholder 3"/>
          <p:cNvSpPr>
            <a:spLocks noGrp="1"/>
          </p:cNvSpPr>
          <p:nvPr>
            <p:ph type="sldNum" sz="quarter" idx="10"/>
          </p:nvPr>
        </p:nvSpPr>
        <p:spPr/>
        <p:txBody>
          <a:bodyPr/>
          <a:lstStyle/>
          <a:p>
            <a:fld id="{49DC86C2-9417-D242-957F-07D0C93E50AF}" type="slidenum">
              <a:rPr lang="en-US" smtClean="0"/>
              <a:pPr/>
              <a:t>3</a:t>
            </a:fld>
            <a:endParaRPr lang="en-US"/>
          </a:p>
        </p:txBody>
      </p:sp>
    </p:spTree>
    <p:extLst>
      <p:ext uri="{BB962C8B-B14F-4D97-AF65-F5344CB8AC3E}">
        <p14:creationId xmlns:p14="http://schemas.microsoft.com/office/powerpoint/2010/main" val="1412151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work, we formulate flow-based ILP and find optimal cost-skew tradeoffs for our generated testcases.</a:t>
            </a:r>
          </a:p>
          <a:p>
            <a:r>
              <a:rPr lang="en-US" dirty="0"/>
              <a:t>[CLICK] With optimal cost-skew tradeoffs, we evaluate state-of-the-art academic tools.</a:t>
            </a:r>
          </a:p>
          <a:p>
            <a:r>
              <a:rPr lang="en-US" dirty="0"/>
              <a:t>Our observation shows there is still significant room for improvement. </a:t>
            </a:r>
          </a:p>
          <a:p>
            <a:r>
              <a:rPr lang="en-US" dirty="0"/>
              <a:t>BST-DME is up-to 16% suboptimal in cost at </a:t>
            </a:r>
            <a:r>
              <a:rPr lang="en-US" dirty="0" err="1"/>
              <a:t>iso</a:t>
            </a:r>
            <a:r>
              <a:rPr lang="en-US" dirty="0"/>
              <a:t>-skew and around 50% suboptimal in skew at </a:t>
            </a:r>
            <a:r>
              <a:rPr lang="en-US" dirty="0" err="1"/>
              <a:t>iso</a:t>
            </a:r>
            <a:r>
              <a:rPr lang="en-US" dirty="0"/>
              <a:t>-cost.</a:t>
            </a:r>
          </a:p>
          <a:p>
            <a:r>
              <a:rPr lang="en-US" dirty="0"/>
              <a:t>SALT and Prim-Dijkstra methods show up to 3x larger skew at </a:t>
            </a:r>
            <a:r>
              <a:rPr lang="en-US" dirty="0" err="1"/>
              <a:t>iso</a:t>
            </a:r>
            <a:r>
              <a:rPr lang="en-US" dirty="0"/>
              <a:t>-cost. </a:t>
            </a:r>
          </a:p>
          <a:p>
            <a:r>
              <a:rPr lang="en-US" dirty="0"/>
              <a:t>[CLICK] Our future works include as follows.</a:t>
            </a:r>
          </a:p>
          <a:p>
            <a:r>
              <a:rPr lang="en-US" dirty="0"/>
              <a:t>First, we need more scalability study and improvement of the current flow-based ILP formulation.</a:t>
            </a:r>
          </a:p>
          <a:p>
            <a:r>
              <a:rPr lang="en-US" dirty="0"/>
              <a:t>Second, we can extend our suboptimality study to the cost-radius tradeoff.</a:t>
            </a:r>
          </a:p>
          <a:p>
            <a:r>
              <a:rPr lang="en-US" dirty="0"/>
              <a:t>Third, we can generate benchmark suite with known optimal solutions. </a:t>
            </a:r>
          </a:p>
        </p:txBody>
      </p:sp>
      <p:sp>
        <p:nvSpPr>
          <p:cNvPr id="4" name="Slide Number Placeholder 3"/>
          <p:cNvSpPr>
            <a:spLocks noGrp="1"/>
          </p:cNvSpPr>
          <p:nvPr>
            <p:ph type="sldNum" sz="quarter" idx="10"/>
          </p:nvPr>
        </p:nvSpPr>
        <p:spPr/>
        <p:txBody>
          <a:bodyPr/>
          <a:lstStyle/>
          <a:p>
            <a:fld id="{49DC86C2-9417-D242-957F-07D0C93E50AF}" type="slidenum">
              <a:rPr lang="en-US" smtClean="0"/>
              <a:pPr/>
              <a:t>30</a:t>
            </a:fld>
            <a:endParaRPr lang="en-US"/>
          </a:p>
        </p:txBody>
      </p:sp>
    </p:spTree>
    <p:extLst>
      <p:ext uri="{BB962C8B-B14F-4D97-AF65-F5344CB8AC3E}">
        <p14:creationId xmlns:p14="http://schemas.microsoft.com/office/powerpoint/2010/main" val="4070596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attention.</a:t>
            </a:r>
          </a:p>
        </p:txBody>
      </p:sp>
      <p:sp>
        <p:nvSpPr>
          <p:cNvPr id="4" name="Slide Number Placeholder 3"/>
          <p:cNvSpPr>
            <a:spLocks noGrp="1"/>
          </p:cNvSpPr>
          <p:nvPr>
            <p:ph type="sldNum" sz="quarter" idx="10"/>
          </p:nvPr>
        </p:nvSpPr>
        <p:spPr/>
        <p:txBody>
          <a:bodyPr/>
          <a:lstStyle/>
          <a:p>
            <a:fld id="{49DC86C2-9417-D242-957F-07D0C93E50AF}" type="slidenum">
              <a:rPr lang="en-US" smtClean="0"/>
              <a:pPr/>
              <a:t>31</a:t>
            </a:fld>
            <a:endParaRPr lang="en-US"/>
          </a:p>
        </p:txBody>
      </p:sp>
    </p:spTree>
    <p:extLst>
      <p:ext uri="{BB962C8B-B14F-4D97-AF65-F5344CB8AC3E}">
        <p14:creationId xmlns:p14="http://schemas.microsoft.com/office/powerpoint/2010/main" val="2713473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formulate the BST problem as follows.</a:t>
            </a:r>
          </a:p>
          <a:p>
            <a:endParaRPr lang="en-US" dirty="0"/>
          </a:p>
          <a:p>
            <a:r>
              <a:rPr lang="en-US" dirty="0"/>
              <a:t>Given a set of points with their x, y locations, one of which is a prescribed SOURCE, the objective is to construct a minimum-cost tree. There is one constraint, the skew bound, which is max minus min pathlength from the prescribed root. </a:t>
            </a:r>
          </a:p>
          <a:p>
            <a:r>
              <a:rPr lang="en-US" dirty="0"/>
              <a:t>This BST problem is usually formulated in [CLICK] the spanning or [CLICK] the Steiner contexts.</a:t>
            </a:r>
          </a:p>
          <a:p>
            <a:r>
              <a:rPr lang="en-US" dirty="0"/>
              <a:t>Left figure shows an example of spanning tree, in that any two points should be directly connected.</a:t>
            </a:r>
          </a:p>
          <a:p>
            <a:r>
              <a:rPr lang="en-US" dirty="0"/>
              <a:t>And right figure shows the Steiner tree example, which includes Steiner points. </a:t>
            </a:r>
          </a:p>
          <a:p>
            <a:r>
              <a:rPr lang="en-US" dirty="0"/>
              <a:t>Our work applies to both problems. </a:t>
            </a:r>
          </a:p>
        </p:txBody>
      </p:sp>
      <p:sp>
        <p:nvSpPr>
          <p:cNvPr id="4" name="Slide Number Placeholder 3"/>
          <p:cNvSpPr>
            <a:spLocks noGrp="1"/>
          </p:cNvSpPr>
          <p:nvPr>
            <p:ph type="sldNum" sz="quarter" idx="10"/>
          </p:nvPr>
        </p:nvSpPr>
        <p:spPr/>
        <p:txBody>
          <a:bodyPr/>
          <a:lstStyle/>
          <a:p>
            <a:fld id="{49DC86C2-9417-D242-957F-07D0C93E50AF}" type="slidenum">
              <a:rPr lang="en-US" smtClean="0"/>
              <a:pPr/>
              <a:t>4</a:t>
            </a:fld>
            <a:endParaRPr lang="en-US"/>
          </a:p>
        </p:txBody>
      </p:sp>
    </p:spTree>
    <p:extLst>
      <p:ext uri="{BB962C8B-B14F-4D97-AF65-F5344CB8AC3E}">
        <p14:creationId xmlns:p14="http://schemas.microsoft.com/office/powerpoint/2010/main" val="1767060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related literature falls roughly into three areas.</a:t>
            </a:r>
          </a:p>
          <a:p>
            <a:r>
              <a:rPr lang="en-US" dirty="0"/>
              <a:t>First is </a:t>
            </a:r>
            <a:r>
              <a:rPr lang="en-US" b="1" dirty="0"/>
              <a:t>cost-delay tradeoffs</a:t>
            </a:r>
            <a:r>
              <a:rPr lang="en-US" dirty="0"/>
              <a:t>. </a:t>
            </a:r>
          </a:p>
          <a:p>
            <a:r>
              <a:rPr lang="en-US" dirty="0"/>
              <a:t>Our 1995 Prim-Dijkstra algorithm </a:t>
            </a:r>
            <a:r>
              <a:rPr lang="en-US" sz="1200" kern="1200" dirty="0">
                <a:solidFill>
                  <a:schemeClr val="tx1"/>
                </a:solidFill>
                <a:effectLst/>
                <a:latin typeface="+mn-lt"/>
                <a:ea typeface="+mn-ea"/>
                <a:cs typeface="+mn-cs"/>
              </a:rPr>
              <a:t>blends the Prim and Dijkstra constructions to construct a tree with good tradeoff between wirelength and pathlength.</a:t>
            </a:r>
          </a:p>
          <a:p>
            <a:r>
              <a:rPr lang="en-US" sz="1200" kern="1200" dirty="0">
                <a:solidFill>
                  <a:schemeClr val="tx1"/>
                </a:solidFill>
                <a:effectLst/>
                <a:latin typeface="+mn-lt"/>
                <a:ea typeface="+mn-ea"/>
                <a:cs typeface="+mn-cs"/>
              </a:rPr>
              <a:t>Other works study the rectilinear Steiner arborescence problem, which seeks a min-cost shortest-paths Steiner tree.</a:t>
            </a:r>
          </a:p>
          <a:p>
            <a:r>
              <a:rPr lang="en-US" sz="1200" kern="1200" dirty="0">
                <a:solidFill>
                  <a:schemeClr val="tx1"/>
                </a:solidFill>
                <a:effectLst/>
                <a:latin typeface="+mn-lt"/>
                <a:ea typeface="+mn-ea"/>
                <a:cs typeface="+mn-cs"/>
              </a:rPr>
              <a:t>Cong et al. and Rao et al. proposed heuristics on this problem in 1993 and 1992 respectively.</a:t>
            </a:r>
          </a:p>
          <a:p>
            <a:r>
              <a:rPr lang="en-US" sz="1200" kern="1200" dirty="0">
                <a:solidFill>
                  <a:schemeClr val="tx1"/>
                </a:solidFill>
                <a:effectLst/>
                <a:latin typeface="+mn-lt"/>
                <a:ea typeface="+mn-ea"/>
                <a:cs typeface="+mn-cs"/>
              </a:rPr>
              <a:t>Recently, Chen et al. proposed Steiner shallow-light tree construction method, which is called SALT. </a:t>
            </a:r>
          </a:p>
          <a:p>
            <a:r>
              <a:rPr lang="en-US" sz="1200" kern="1200" dirty="0">
                <a:solidFill>
                  <a:schemeClr val="tx1"/>
                </a:solidFill>
                <a:effectLst/>
                <a:latin typeface="+mn-lt"/>
                <a:ea typeface="+mn-ea"/>
                <a:cs typeface="+mn-cs"/>
              </a:rPr>
              <a:t>[CLICK] A second category is </a:t>
            </a:r>
            <a:r>
              <a:rPr lang="en-US" sz="1200" b="1" kern="1200" dirty="0">
                <a:solidFill>
                  <a:schemeClr val="tx1"/>
                </a:solidFill>
                <a:effectLst/>
                <a:latin typeface="+mn-lt"/>
                <a:ea typeface="+mn-ea"/>
                <a:cs typeface="+mn-cs"/>
              </a:rPr>
              <a:t>bounded-skew tree </a:t>
            </a:r>
            <a:r>
              <a:rPr lang="en-US" sz="1200" kern="1200" dirty="0">
                <a:solidFill>
                  <a:schemeClr val="tx1"/>
                </a:solidFill>
                <a:effectLst/>
                <a:latin typeface="+mn-lt"/>
                <a:ea typeface="+mn-ea"/>
                <a:cs typeface="+mn-cs"/>
              </a:rPr>
              <a:t>constructions. </a:t>
            </a:r>
          </a:p>
          <a:p>
            <a:r>
              <a:rPr lang="en-US" dirty="0"/>
              <a:t>Several works proposed the DME method for zero-skew tree constructions. </a:t>
            </a:r>
          </a:p>
          <a:p>
            <a:r>
              <a:rPr lang="en-US" dirty="0"/>
              <a:t>Then, Tsao et al. improved DME to construct trees under general skew constraints. </a:t>
            </a:r>
          </a:p>
          <a:p>
            <a:r>
              <a:rPr lang="en-US" dirty="0"/>
              <a:t>[CLICK] The last category is </a:t>
            </a:r>
            <a:r>
              <a:rPr lang="en-US" b="1" dirty="0"/>
              <a:t>optimal tree </a:t>
            </a:r>
            <a:r>
              <a:rPr lang="en-US" dirty="0"/>
              <a:t>constructions.</a:t>
            </a:r>
          </a:p>
          <a:p>
            <a:r>
              <a:rPr lang="en-US" dirty="0"/>
              <a:t>FLUTE generates optimal rectilinear Steiner minimum tree for instance with up to ~9 pins. </a:t>
            </a:r>
          </a:p>
          <a:p>
            <a:r>
              <a:rPr lang="en-US" dirty="0"/>
              <a:t>Oh et al. used linear programming to find upper and lower bounded path delays for given tree topology. </a:t>
            </a:r>
          </a:p>
          <a:p>
            <a:r>
              <a:rPr lang="en-US" dirty="0"/>
              <a:t>Although many works proposed a lot of methods,</a:t>
            </a:r>
          </a:p>
          <a:p>
            <a:r>
              <a:rPr lang="en-US" dirty="0"/>
              <a:t>[CLICK] We still do not know how much is left on the table, especially in BST problem. </a:t>
            </a:r>
          </a:p>
          <a:p>
            <a:r>
              <a:rPr lang="en-US" dirty="0"/>
              <a:t>So, we focus on </a:t>
            </a:r>
            <a:r>
              <a:rPr lang="en-US" b="1" dirty="0"/>
              <a:t>optimal</a:t>
            </a:r>
            <a:r>
              <a:rPr lang="en-US" dirty="0"/>
              <a:t> </a:t>
            </a:r>
            <a:r>
              <a:rPr lang="en-US" b="1" dirty="0"/>
              <a:t>bounded-skew tree </a:t>
            </a:r>
            <a:r>
              <a:rPr lang="en-US" dirty="0"/>
              <a:t>solutions to assess suboptimality of existing heuristics.  </a:t>
            </a:r>
          </a:p>
        </p:txBody>
      </p:sp>
      <p:sp>
        <p:nvSpPr>
          <p:cNvPr id="4" name="Slide Number Placeholder 3"/>
          <p:cNvSpPr>
            <a:spLocks noGrp="1"/>
          </p:cNvSpPr>
          <p:nvPr>
            <p:ph type="sldNum" sz="quarter" idx="10"/>
          </p:nvPr>
        </p:nvSpPr>
        <p:spPr/>
        <p:txBody>
          <a:bodyPr/>
          <a:lstStyle/>
          <a:p>
            <a:fld id="{49DC86C2-9417-D242-957F-07D0C93E50AF}" type="slidenum">
              <a:rPr lang="en-US" smtClean="0"/>
              <a:pPr/>
              <a:t>5</a:t>
            </a:fld>
            <a:endParaRPr lang="en-US"/>
          </a:p>
        </p:txBody>
      </p:sp>
    </p:spTree>
    <p:extLst>
      <p:ext uri="{BB962C8B-B14F-4D97-AF65-F5344CB8AC3E}">
        <p14:creationId xmlns:p14="http://schemas.microsoft.com/office/powerpoint/2010/main" val="1528539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formulate BST problem as flow-based integer linear program. </a:t>
            </a:r>
          </a:p>
          <a:p>
            <a:r>
              <a:rPr lang="en-US" dirty="0"/>
              <a:t>This is the first-ever study of optimal cost-skew tradeoffs. </a:t>
            </a:r>
          </a:p>
          <a:p>
            <a:r>
              <a:rPr lang="en-US" dirty="0"/>
              <a:t>[CLICK] We evaluate the state-of-the-art academic tools and quantify the remaining suboptimality. </a:t>
            </a:r>
          </a:p>
          <a:p>
            <a:r>
              <a:rPr lang="en-US" dirty="0"/>
              <a:t>[CLICK] In the appendix, we solve the restricted </a:t>
            </a:r>
            <a:r>
              <a:rPr lang="en-US" b="1" dirty="0"/>
              <a:t>1-D BST </a:t>
            </a:r>
            <a:r>
              <a:rPr lang="en-US" dirty="0"/>
              <a:t>problem using dynamic programming. </a:t>
            </a:r>
            <a:br>
              <a:rPr lang="en-US" dirty="0"/>
            </a:br>
            <a:r>
              <a:rPr lang="en-US" dirty="0"/>
              <a:t>This gives additional insights on optimal skew budgeting problem. </a:t>
            </a:r>
          </a:p>
        </p:txBody>
      </p:sp>
      <p:sp>
        <p:nvSpPr>
          <p:cNvPr id="4" name="Slide Number Placeholder 3"/>
          <p:cNvSpPr>
            <a:spLocks noGrp="1"/>
          </p:cNvSpPr>
          <p:nvPr>
            <p:ph type="sldNum" sz="quarter" idx="10"/>
          </p:nvPr>
        </p:nvSpPr>
        <p:spPr/>
        <p:txBody>
          <a:bodyPr/>
          <a:lstStyle/>
          <a:p>
            <a:fld id="{49DC86C2-9417-D242-957F-07D0C93E50AF}" type="slidenum">
              <a:rPr lang="en-US" smtClean="0"/>
              <a:pPr/>
              <a:t>6</a:t>
            </a:fld>
            <a:endParaRPr lang="en-US"/>
          </a:p>
        </p:txBody>
      </p:sp>
    </p:spTree>
    <p:extLst>
      <p:ext uri="{BB962C8B-B14F-4D97-AF65-F5344CB8AC3E}">
        <p14:creationId xmlns:p14="http://schemas.microsoft.com/office/powerpoint/2010/main" val="2719821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explain our flow-based integer linear program.</a:t>
            </a:r>
          </a:p>
        </p:txBody>
      </p:sp>
      <p:sp>
        <p:nvSpPr>
          <p:cNvPr id="4" name="Slide Number Placeholder 3"/>
          <p:cNvSpPr>
            <a:spLocks noGrp="1"/>
          </p:cNvSpPr>
          <p:nvPr>
            <p:ph type="sldNum" sz="quarter" idx="10"/>
          </p:nvPr>
        </p:nvSpPr>
        <p:spPr/>
        <p:txBody>
          <a:bodyPr/>
          <a:lstStyle/>
          <a:p>
            <a:fld id="{49DC86C2-9417-D242-957F-07D0C93E50AF}" type="slidenum">
              <a:rPr lang="en-US" smtClean="0"/>
              <a:pPr/>
              <a:t>7</a:t>
            </a:fld>
            <a:endParaRPr lang="en-US"/>
          </a:p>
        </p:txBody>
      </p:sp>
    </p:spTree>
    <p:extLst>
      <p:ext uri="{BB962C8B-B14F-4D97-AF65-F5344CB8AC3E}">
        <p14:creationId xmlns:p14="http://schemas.microsoft.com/office/powerpoint/2010/main" val="2937190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some definitions.</a:t>
            </a:r>
          </a:p>
          <a:p>
            <a:endParaRPr lang="en-US" dirty="0"/>
          </a:p>
          <a:p>
            <a:r>
              <a:rPr lang="en-US" dirty="0"/>
              <a:t>Give a set of points, we generate routing graph G, which is a collection of vertices and edges. </a:t>
            </a:r>
          </a:p>
          <a:p>
            <a:r>
              <a:rPr lang="en-US" dirty="0"/>
              <a:t>In BST </a:t>
            </a:r>
            <a:r>
              <a:rPr lang="en-US" b="1" dirty="0"/>
              <a:t>spanning</a:t>
            </a:r>
            <a:r>
              <a:rPr lang="en-US" dirty="0"/>
              <a:t> tree problem, G is a complete graph. </a:t>
            </a:r>
          </a:p>
          <a:p>
            <a:r>
              <a:rPr lang="en-US" dirty="0"/>
              <a:t>[CLICK] In Steiner tree context, it is a little bit different. </a:t>
            </a:r>
            <a:br>
              <a:rPr lang="en-US" dirty="0"/>
            </a:br>
            <a:r>
              <a:rPr lang="en-US" dirty="0"/>
              <a:t>Let me explain with this an example. </a:t>
            </a:r>
          </a:p>
          <a:p>
            <a:r>
              <a:rPr lang="en-US" dirty="0"/>
              <a:t>[CLICK] Given a set of points P, we create half-integer grid of P as shown in the right figure.</a:t>
            </a:r>
          </a:p>
          <a:p>
            <a:r>
              <a:rPr lang="en-US" dirty="0"/>
              <a:t>This half-integer grid is required to guarantee our Steiner tree solutions are optimal. </a:t>
            </a:r>
          </a:p>
          <a:p>
            <a:r>
              <a:rPr lang="en-US" dirty="0"/>
              <a:t>In this grid, every crossing point is a vertex.</a:t>
            </a:r>
          </a:p>
          <a:p>
            <a:r>
              <a:rPr lang="en-US" dirty="0"/>
              <a:t>[CLICK] So, point set P is a subset of V. </a:t>
            </a:r>
          </a:p>
          <a:p>
            <a:r>
              <a:rPr lang="en-US" dirty="0"/>
              <a:t>We assumes p_1 is source and the same as v_1. </a:t>
            </a:r>
            <a:br>
              <a:rPr lang="en-US" dirty="0"/>
            </a:br>
            <a:r>
              <a:rPr lang="en-US" dirty="0"/>
              <a:t>Also, p_2 to pp are the sinks and same as v_2 to </a:t>
            </a:r>
            <a:r>
              <a:rPr lang="en-US" dirty="0" err="1"/>
              <a:t>v_p</a:t>
            </a:r>
            <a:r>
              <a:rPr lang="en-US" dirty="0"/>
              <a:t>. </a:t>
            </a:r>
          </a:p>
          <a:p>
            <a:r>
              <a:rPr lang="en-US" dirty="0"/>
              <a:t>Then, the remaining vertices are non-terminal vertices. </a:t>
            </a:r>
          </a:p>
          <a:p>
            <a:r>
              <a:rPr lang="en-US" dirty="0"/>
              <a:t>[CLICK] Each vertex has four incoming and outgoing edges. </a:t>
            </a:r>
          </a:p>
          <a:p>
            <a:r>
              <a:rPr lang="en-US" dirty="0"/>
              <a:t>[CLICK] </a:t>
            </a:r>
            <a:r>
              <a:rPr lang="en-US" dirty="0" err="1"/>
              <a:t>e_jk</a:t>
            </a:r>
            <a:r>
              <a:rPr lang="en-US" dirty="0"/>
              <a:t> means a directed edge from vertex  </a:t>
            </a:r>
            <a:r>
              <a:rPr lang="en-US" dirty="0" err="1"/>
              <a:t>v_j</a:t>
            </a:r>
            <a:r>
              <a:rPr lang="en-US" dirty="0"/>
              <a:t> to </a:t>
            </a:r>
            <a:r>
              <a:rPr lang="en-US" dirty="0" err="1"/>
              <a:t>v_k</a:t>
            </a:r>
            <a:r>
              <a:rPr lang="en-US" dirty="0"/>
              <a:t> and </a:t>
            </a:r>
            <a:r>
              <a:rPr lang="en-US" dirty="0" err="1"/>
              <a:t>c_jk</a:t>
            </a:r>
            <a:r>
              <a:rPr lang="en-US" dirty="0"/>
              <a:t> is the cost of the edge.</a:t>
            </a:r>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pPr/>
              <a:t>8</a:t>
            </a:fld>
            <a:endParaRPr lang="en-US"/>
          </a:p>
        </p:txBody>
      </p:sp>
    </p:spTree>
    <p:extLst>
      <p:ext uri="{BB962C8B-B14F-4D97-AF65-F5344CB8AC3E}">
        <p14:creationId xmlns:p14="http://schemas.microsoft.com/office/powerpoint/2010/main" val="3465409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 is to minimize total cost.  </a:t>
            </a:r>
          </a:p>
          <a:p>
            <a:r>
              <a:rPr lang="en-US" dirty="0" err="1"/>
              <a:t>Lambda_jk</a:t>
            </a:r>
            <a:r>
              <a:rPr lang="en-US" dirty="0"/>
              <a:t> is a binary indicator of whether </a:t>
            </a:r>
            <a:r>
              <a:rPr lang="en-US" dirty="0" err="1"/>
              <a:t>e_jk</a:t>
            </a:r>
            <a:r>
              <a:rPr lang="en-US" dirty="0"/>
              <a:t> is finally selected or not in the solution. </a:t>
            </a:r>
          </a:p>
          <a:p>
            <a:r>
              <a:rPr lang="en-US" dirty="0"/>
              <a:t>[CLICK] Then, we apply the below constraints for each source-to-sink path </a:t>
            </a:r>
            <a:r>
              <a:rPr lang="en-US" b="1" dirty="0"/>
              <a:t>INDIVIDUALLY </a:t>
            </a:r>
            <a:r>
              <a:rPr lang="en-US" b="0" dirty="0"/>
              <a:t>in the solution</a:t>
            </a:r>
            <a:r>
              <a:rPr lang="en-US" dirty="0"/>
              <a:t>.</a:t>
            </a:r>
          </a:p>
          <a:p>
            <a:r>
              <a:rPr lang="en-US" dirty="0"/>
              <a:t>This constraint is to make sure </a:t>
            </a:r>
            <a:r>
              <a:rPr lang="en-US" dirty="0" err="1"/>
              <a:t>Lambda_jk</a:t>
            </a:r>
            <a:r>
              <a:rPr lang="en-US" dirty="0"/>
              <a:t> is one when there is a flow on edge </a:t>
            </a:r>
            <a:r>
              <a:rPr lang="en-US" dirty="0" err="1"/>
              <a:t>e_jk</a:t>
            </a:r>
            <a:r>
              <a:rPr lang="en-US" dirty="0"/>
              <a:t> in </a:t>
            </a:r>
            <a:r>
              <a:rPr lang="en-US" b="1" dirty="0"/>
              <a:t>the path to SOME terminal.</a:t>
            </a:r>
            <a:endParaRPr lang="en-US" dirty="0"/>
          </a:p>
          <a:p>
            <a:r>
              <a:rPr lang="en-US" dirty="0"/>
              <a:t>[CLICK] These constraints are for flow conservation in each path from source to sink </a:t>
            </a:r>
            <a:r>
              <a:rPr lang="en-US" dirty="0" err="1"/>
              <a:t>i</a:t>
            </a:r>
            <a:r>
              <a:rPr lang="en-US" dirty="0"/>
              <a:t>. </a:t>
            </a:r>
          </a:p>
          <a:p>
            <a:r>
              <a:rPr lang="en-US" dirty="0"/>
              <a:t>For each vertex j, if </a:t>
            </a:r>
            <a:r>
              <a:rPr lang="en-US" dirty="0" err="1"/>
              <a:t>v_j</a:t>
            </a:r>
            <a:r>
              <a:rPr lang="en-US" dirty="0"/>
              <a:t> is a source there is one outgoing flow. If it is sink, one incoming flow. </a:t>
            </a:r>
          </a:p>
          <a:p>
            <a:r>
              <a:rPr lang="en-US" dirty="0"/>
              <a:t>Otherwise, it is zero. </a:t>
            </a:r>
          </a:p>
          <a:p>
            <a:r>
              <a:rPr lang="en-US" dirty="0"/>
              <a:t>[CLICK] We have more constraints to enforce the skew bound - next. </a:t>
            </a:r>
          </a:p>
        </p:txBody>
      </p:sp>
      <p:sp>
        <p:nvSpPr>
          <p:cNvPr id="4" name="Slide Number Placeholder 3"/>
          <p:cNvSpPr>
            <a:spLocks noGrp="1"/>
          </p:cNvSpPr>
          <p:nvPr>
            <p:ph type="sldNum" sz="quarter" idx="10"/>
          </p:nvPr>
        </p:nvSpPr>
        <p:spPr/>
        <p:txBody>
          <a:bodyPr/>
          <a:lstStyle/>
          <a:p>
            <a:fld id="{49DC86C2-9417-D242-957F-07D0C93E50AF}" type="slidenum">
              <a:rPr lang="en-US" smtClean="0"/>
              <a:pPr/>
              <a:t>9</a:t>
            </a:fld>
            <a:endParaRPr lang="en-US"/>
          </a:p>
        </p:txBody>
      </p:sp>
    </p:spTree>
    <p:extLst>
      <p:ext uri="{BB962C8B-B14F-4D97-AF65-F5344CB8AC3E}">
        <p14:creationId xmlns:p14="http://schemas.microsoft.com/office/powerpoint/2010/main" val="1792964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59490" name="Rectangle 2"/>
          <p:cNvSpPr>
            <a:spLocks noGrp="1" noChangeArrowheads="1"/>
          </p:cNvSpPr>
          <p:nvPr>
            <p:ph type="ctrTitle"/>
          </p:nvPr>
        </p:nvSpPr>
        <p:spPr>
          <a:xfrm>
            <a:off x="685800" y="1900237"/>
            <a:ext cx="7772400" cy="1143000"/>
          </a:xfrm>
        </p:spPr>
        <p:txBody>
          <a:bodyPr/>
          <a:lstStyle>
            <a:lvl1pPr algn="ctr">
              <a:defRPr sz="4000">
                <a:solidFill>
                  <a:schemeClr val="tx2"/>
                </a:solidFill>
              </a:defRPr>
            </a:lvl1pPr>
          </a:lstStyle>
          <a:p>
            <a:r>
              <a:rPr lang="en-US" altLang="ko-KR" dirty="0"/>
              <a:t>Click to edit Master title style</a:t>
            </a:r>
          </a:p>
        </p:txBody>
      </p:sp>
      <p:sp>
        <p:nvSpPr>
          <p:cNvPr id="959491" name="Rectangle 3"/>
          <p:cNvSpPr>
            <a:spLocks noGrp="1" noChangeArrowheads="1"/>
          </p:cNvSpPr>
          <p:nvPr>
            <p:ph type="subTitle" idx="1"/>
          </p:nvPr>
        </p:nvSpPr>
        <p:spPr>
          <a:xfrm>
            <a:off x="1276350" y="4191000"/>
            <a:ext cx="6400800" cy="1752600"/>
          </a:xfrm>
        </p:spPr>
        <p:txBody>
          <a:bodyPr/>
          <a:lstStyle>
            <a:lvl1pPr marL="0" indent="0" algn="ctr">
              <a:lnSpc>
                <a:spcPct val="95000"/>
              </a:lnSpc>
              <a:buFontTx/>
              <a:buNone/>
              <a:defRPr sz="2400" b="1"/>
            </a:lvl1pPr>
          </a:lstStyle>
          <a:p>
            <a:r>
              <a:rPr lang="en-US" altLang="ko-KR" dirty="0"/>
              <a:t>Click to edit Master subtitle style</a:t>
            </a:r>
          </a:p>
        </p:txBody>
      </p:sp>
      <p:sp>
        <p:nvSpPr>
          <p:cNvPr id="4" name="Line 18"/>
          <p:cNvSpPr>
            <a:spLocks noChangeShapeType="1"/>
          </p:cNvSpPr>
          <p:nvPr/>
        </p:nvSpPr>
        <p:spPr bwMode="auto">
          <a:xfrm flipV="1">
            <a:off x="163513" y="3962400"/>
            <a:ext cx="8845550" cy="0"/>
          </a:xfrm>
          <a:prstGeom prst="line">
            <a:avLst/>
          </a:prstGeom>
          <a:noFill/>
          <a:ln w="57150">
            <a:solidFill>
              <a:srgbClr val="C00000"/>
            </a:solidFill>
            <a:round/>
            <a:headEnd/>
            <a:tailEnd/>
          </a:ln>
        </p:spPr>
        <p:txBody>
          <a:bodyPr wrap="none" anchor="ctr"/>
          <a:lstStyle/>
          <a:p>
            <a:pPr>
              <a:defRPr/>
            </a:pPr>
            <a:endParaRPr lang="en-US">
              <a:solidFill>
                <a:prstClr val="black"/>
              </a:solidFill>
              <a:latin typeface="Tahoma"/>
            </a:endParaRPr>
          </a:p>
        </p:txBody>
      </p:sp>
    </p:spTree>
    <p:extLst>
      <p:ext uri="{BB962C8B-B14F-4D97-AF65-F5344CB8AC3E}">
        <p14:creationId xmlns:p14="http://schemas.microsoft.com/office/powerpoint/2010/main" val="310253397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44463"/>
            <a:ext cx="2212975" cy="6542087"/>
          </a:xfrm>
        </p:spPr>
        <p:txBody>
          <a:bodyPr vert="eaVert"/>
          <a:lstStyle/>
          <a:p>
            <a:r>
              <a:rPr lang="en-US" altLang="ko-KR"/>
              <a:t>Click to edit Master title style</a:t>
            </a:r>
            <a:endParaRPr lang="ko-KR" altLang="en-US"/>
          </a:p>
        </p:txBody>
      </p:sp>
      <p:sp>
        <p:nvSpPr>
          <p:cNvPr id="3" name="Vertical Text Placeholder 2"/>
          <p:cNvSpPr>
            <a:spLocks noGrp="1"/>
          </p:cNvSpPr>
          <p:nvPr>
            <p:ph type="body" orient="vert" idx="1"/>
          </p:nvPr>
        </p:nvSpPr>
        <p:spPr>
          <a:xfrm>
            <a:off x="161925" y="144463"/>
            <a:ext cx="6486525" cy="6542087"/>
          </a:xfrm>
        </p:spPr>
        <p:txBody>
          <a:bodyPr vert="eaVert"/>
          <a:lstStyle>
            <a:lvl1pPr>
              <a:buClr>
                <a:srgbClr val="C00000"/>
              </a:buClr>
              <a:defRPr/>
            </a:lvl1pPr>
            <a:lvl2pPr>
              <a:buClr>
                <a:srgbClr val="C00000"/>
              </a:buClr>
              <a:defRPr/>
            </a:lvl2pPr>
            <a:lvl3pPr>
              <a:buClr>
                <a:srgbClr val="C00000"/>
              </a:buClr>
              <a:defRPr/>
            </a:lvl3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41829820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accent1">
                    <a:lumMod val="50000"/>
                  </a:schemeClr>
                </a:solidFill>
                <a:latin typeface="Arial" panose="020B0604020202020204" pitchFamily="34" charset="0"/>
                <a:cs typeface="Arial" pitchFamily="34" charset="0"/>
              </a:defRPr>
            </a:lvl1pPr>
          </a:lstStyle>
          <a:p>
            <a:r>
              <a:rPr lang="en-US" altLang="ko-KR" dirty="0"/>
              <a:t>Click to edit Master title style</a:t>
            </a:r>
            <a:endParaRPr lang="ko-KR" altLang="en-US" dirty="0"/>
          </a:p>
        </p:txBody>
      </p:sp>
      <p:sp>
        <p:nvSpPr>
          <p:cNvPr id="3" name="Content Placeholder 2"/>
          <p:cNvSpPr>
            <a:spLocks noGrp="1"/>
          </p:cNvSpPr>
          <p:nvPr>
            <p:ph idx="1"/>
          </p:nvPr>
        </p:nvSpPr>
        <p:spPr>
          <a:xfrm>
            <a:off x="171450" y="838200"/>
            <a:ext cx="8836025" cy="5562601"/>
          </a:xfrm>
        </p:spPr>
        <p:txBody>
          <a:bodyPr/>
          <a:lstStyle>
            <a:lvl1pPr>
              <a:buClr>
                <a:srgbClr val="C00000"/>
              </a:buClr>
              <a:defRPr sz="3000">
                <a:latin typeface="Arial" panose="020B0604020202020204" pitchFamily="34" charset="0"/>
                <a:cs typeface="Arial" panose="020B0604020202020204" pitchFamily="34" charset="0"/>
              </a:defRPr>
            </a:lvl1pPr>
            <a:lvl2pPr marL="573088" indent="-290513">
              <a:buClr>
                <a:srgbClr val="C00000"/>
              </a:buClr>
              <a:defRPr sz="2800">
                <a:latin typeface="Arial" panose="020B0604020202020204" pitchFamily="34" charset="0"/>
                <a:cs typeface="Arial" panose="020B0604020202020204" pitchFamily="34" charset="0"/>
              </a:defRPr>
            </a:lvl2pPr>
            <a:lvl3pPr marL="803275" indent="-230188">
              <a:buClr>
                <a:srgbClr val="C00000"/>
              </a:buClr>
              <a:defRPr sz="2600">
                <a:latin typeface="Arial" panose="020B0604020202020204" pitchFamily="34" charset="0"/>
                <a:cs typeface="Arial" panose="020B0604020202020204" pitchFamily="34" charset="0"/>
              </a:defRPr>
            </a:lvl3pPr>
            <a:lvl4pPr marL="1025525" indent="-222250">
              <a:buClr>
                <a:srgbClr val="C00000"/>
              </a:buClr>
              <a:buFont typeface="Arial" pitchFamily="34" charset="0"/>
              <a:buChar char="•"/>
              <a:defRPr>
                <a:latin typeface="Arial" panose="020B0604020202020204" pitchFamily="34" charset="0"/>
                <a:cs typeface="Arial" panose="020B0604020202020204" pitchFamily="34" charset="0"/>
              </a:defRPr>
            </a:lvl4pPr>
            <a:lvl5pPr marL="1255713" indent="-230188">
              <a:defRPr>
                <a:latin typeface="Arial" panose="020B0604020202020204" pitchFamily="34" charset="0"/>
                <a:cs typeface="Arial" panose="020B0604020202020204" pitchFamily="34" charset="0"/>
              </a:defRPr>
            </a:lvl5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135057864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altLang="ko-KR" dirty="0"/>
              <a:t>Click to edit Master title style</a:t>
            </a:r>
            <a:endParaRPr lang="ko-KR" alt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ko-KR"/>
              <a:t>Click to edit Master text styles</a:t>
            </a:r>
          </a:p>
        </p:txBody>
      </p:sp>
    </p:spTree>
    <p:extLst>
      <p:ext uri="{BB962C8B-B14F-4D97-AF65-F5344CB8AC3E}">
        <p14:creationId xmlns:p14="http://schemas.microsoft.com/office/powerpoint/2010/main" val="6735719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Click to edit Master title style</a:t>
            </a:r>
            <a:endParaRPr lang="ko-KR" altLang="en-US" dirty="0"/>
          </a:p>
        </p:txBody>
      </p:sp>
      <p:sp>
        <p:nvSpPr>
          <p:cNvPr id="3" name="Content Placeholder 2"/>
          <p:cNvSpPr>
            <a:spLocks noGrp="1"/>
          </p:cNvSpPr>
          <p:nvPr>
            <p:ph sz="half" idx="1"/>
          </p:nvPr>
        </p:nvSpPr>
        <p:spPr>
          <a:xfrm>
            <a:off x="171450" y="801688"/>
            <a:ext cx="4341813" cy="5884862"/>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4" name="Content Placeholder 3"/>
          <p:cNvSpPr>
            <a:spLocks noGrp="1"/>
          </p:cNvSpPr>
          <p:nvPr>
            <p:ph sz="half" idx="2"/>
          </p:nvPr>
        </p:nvSpPr>
        <p:spPr>
          <a:xfrm>
            <a:off x="4665663" y="801688"/>
            <a:ext cx="4341812" cy="5884862"/>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260908384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Tree>
    <p:extLst>
      <p:ext uri="{BB962C8B-B14F-4D97-AF65-F5344CB8AC3E}">
        <p14:creationId xmlns:p14="http://schemas.microsoft.com/office/powerpoint/2010/main" val="22483295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834875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ko-KR"/>
              <a:t>Click to edit Master title style</a:t>
            </a:r>
            <a:endParaRPr lang="ko-KR" altLang="en-US"/>
          </a:p>
        </p:txBody>
      </p:sp>
      <p:sp>
        <p:nvSpPr>
          <p:cNvPr id="3" name="Content Placeholder 2"/>
          <p:cNvSpPr>
            <a:spLocks noGrp="1"/>
          </p:cNvSpPr>
          <p:nvPr>
            <p:ph idx="1"/>
          </p:nvPr>
        </p:nvSpPr>
        <p:spPr>
          <a:xfrm>
            <a:off x="3575050" y="273050"/>
            <a:ext cx="5111750" cy="5853113"/>
          </a:xfrm>
        </p:spPr>
        <p:txBody>
          <a:bodyPr/>
          <a:lstStyle>
            <a:lvl1pPr>
              <a:buClr>
                <a:srgbClr val="C00000"/>
              </a:buClr>
              <a:defRPr sz="3200">
                <a:latin typeface="Arial" panose="020B0604020202020204" pitchFamily="34" charset="0"/>
                <a:cs typeface="Arial" panose="020B0604020202020204" pitchFamily="34" charset="0"/>
              </a:defRPr>
            </a:lvl1pPr>
            <a:lvl2pPr>
              <a:buClr>
                <a:srgbClr val="C00000"/>
              </a:buClr>
              <a:defRPr sz="2800">
                <a:latin typeface="Arial" panose="020B0604020202020204" pitchFamily="34" charset="0"/>
                <a:cs typeface="Arial" panose="020B0604020202020204" pitchFamily="34" charset="0"/>
              </a:defRPr>
            </a:lvl2pPr>
            <a:lvl3pPr>
              <a:buClr>
                <a:srgbClr val="C00000"/>
              </a:buCl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Tree>
    <p:extLst>
      <p:ext uri="{BB962C8B-B14F-4D97-AF65-F5344CB8AC3E}">
        <p14:creationId xmlns:p14="http://schemas.microsoft.com/office/powerpoint/2010/main" val="400988154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ko-KR"/>
              <a:t>Click to edit Master title style</a:t>
            </a:r>
            <a:endParaRPr lang="ko-KR"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Drag picture to placeholder or click icon to add</a:t>
            </a:r>
            <a:endParaRPr lang="ko-KR"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Tree>
    <p:extLst>
      <p:ext uri="{BB962C8B-B14F-4D97-AF65-F5344CB8AC3E}">
        <p14:creationId xmlns:p14="http://schemas.microsoft.com/office/powerpoint/2010/main" val="167847074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dirty="0"/>
          </a:p>
        </p:txBody>
      </p:sp>
      <p:sp>
        <p:nvSpPr>
          <p:cNvPr id="3" name="Vertical Text Placeholder 2"/>
          <p:cNvSpPr>
            <a:spLocks noGrp="1"/>
          </p:cNvSpPr>
          <p:nvPr>
            <p:ph type="body" orient="vert" idx="1"/>
          </p:nvPr>
        </p:nvSpPr>
        <p:spPr/>
        <p:txBody>
          <a:bodyPr vert="eaVert"/>
          <a:lstStyle>
            <a:lvl1pPr>
              <a:buClr>
                <a:srgbClr val="C00000"/>
              </a:buClr>
              <a:defRPr/>
            </a:lvl1pPr>
            <a:lvl2pPr>
              <a:buClr>
                <a:srgbClr val="C00000"/>
              </a:buClr>
              <a:defRPr/>
            </a:lvl2pPr>
            <a:lvl3pPr>
              <a:buClr>
                <a:srgbClr val="C00000"/>
              </a:buClr>
              <a:defRPr/>
            </a:lvl3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11382211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61925" y="144463"/>
            <a:ext cx="8851900" cy="595312"/>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dirty="0"/>
              <a:t>Slide Title</a:t>
            </a:r>
          </a:p>
        </p:txBody>
      </p:sp>
      <p:sp>
        <p:nvSpPr>
          <p:cNvPr id="3075" name="Rectangle 3"/>
          <p:cNvSpPr>
            <a:spLocks noGrp="1" noChangeArrowheads="1"/>
          </p:cNvSpPr>
          <p:nvPr>
            <p:ph type="body" idx="1"/>
          </p:nvPr>
        </p:nvSpPr>
        <p:spPr bwMode="auto">
          <a:xfrm>
            <a:off x="171450" y="801688"/>
            <a:ext cx="8836025" cy="57467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dirty="0"/>
              <a:t>Body Text</a:t>
            </a:r>
          </a:p>
          <a:p>
            <a:pPr lvl="1"/>
            <a:r>
              <a:rPr lang="en-US" altLang="ko-KR" dirty="0"/>
              <a:t>Second Level</a:t>
            </a:r>
          </a:p>
          <a:p>
            <a:pPr lvl="2"/>
            <a:r>
              <a:rPr lang="en-US" altLang="ko-KR" dirty="0"/>
              <a:t>Third Level</a:t>
            </a:r>
          </a:p>
        </p:txBody>
      </p:sp>
      <p:sp>
        <p:nvSpPr>
          <p:cNvPr id="1028" name="Line 18"/>
          <p:cNvSpPr>
            <a:spLocks noChangeShapeType="1"/>
          </p:cNvSpPr>
          <p:nvPr/>
        </p:nvSpPr>
        <p:spPr bwMode="auto">
          <a:xfrm flipV="1">
            <a:off x="163513" y="684213"/>
            <a:ext cx="8845550" cy="0"/>
          </a:xfrm>
          <a:prstGeom prst="line">
            <a:avLst/>
          </a:prstGeom>
          <a:noFill/>
          <a:ln w="57150">
            <a:solidFill>
              <a:srgbClr val="C00000"/>
            </a:solidFill>
            <a:round/>
            <a:headEnd/>
            <a:tailEnd/>
          </a:ln>
        </p:spPr>
        <p:txBody>
          <a:bodyPr wrap="none" anchor="ctr"/>
          <a:lstStyle/>
          <a:p>
            <a:pPr>
              <a:defRPr/>
            </a:pPr>
            <a:endParaRPr lang="en-US">
              <a:solidFill>
                <a:prstClr val="black"/>
              </a:solidFill>
              <a:latin typeface="Tahoma"/>
            </a:endParaRPr>
          </a:p>
        </p:txBody>
      </p:sp>
      <p:sp>
        <p:nvSpPr>
          <p:cNvPr id="7" name="TextBox 6"/>
          <p:cNvSpPr txBox="1"/>
          <p:nvPr/>
        </p:nvSpPr>
        <p:spPr>
          <a:xfrm>
            <a:off x="8741326" y="6548438"/>
            <a:ext cx="402674" cy="307777"/>
          </a:xfrm>
          <a:prstGeom prst="rect">
            <a:avLst/>
          </a:prstGeom>
          <a:noFill/>
        </p:spPr>
        <p:txBody>
          <a:bodyPr wrap="none">
            <a:spAutoFit/>
          </a:bodyPr>
          <a:lstStyle/>
          <a:p>
            <a:pPr algn="ctr" eaLnBrk="0" hangingPunct="0"/>
            <a:fld id="{16E0590D-16E1-486A-A147-2F126A5F0FEE}" type="slidenum">
              <a:rPr lang="ko-KR" altLang="en-US" sz="1400">
                <a:solidFill>
                  <a:prstClr val="black"/>
                </a:solidFill>
                <a:latin typeface="Arial" pitchFamily="34" charset="0"/>
                <a:cs typeface="Arial" pitchFamily="34" charset="0"/>
              </a:rPr>
              <a:pPr algn="ctr" eaLnBrk="0" hangingPunct="0"/>
              <a:t>‹#›</a:t>
            </a:fld>
            <a:endParaRPr lang="ko-KR" altLang="en-US" sz="1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055320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 id="2147483671" r:id="rId10"/>
  </p:sldLayoutIdLst>
  <p:transition/>
  <p:txStyles>
    <p:titleStyle>
      <a:lvl1pPr algn="l" rtl="0" eaLnBrk="1" fontAlgn="base" hangingPunct="1">
        <a:lnSpc>
          <a:spcPct val="90000"/>
        </a:lnSpc>
        <a:spcBef>
          <a:spcPct val="0"/>
        </a:spcBef>
        <a:spcAft>
          <a:spcPct val="0"/>
        </a:spcAft>
        <a:defRPr sz="3200" b="1" baseline="0">
          <a:solidFill>
            <a:srgbClr val="254061"/>
          </a:solidFill>
          <a:latin typeface="Arial" panose="020B0604020202020204" pitchFamily="34" charset="0"/>
          <a:ea typeface="+mj-ea"/>
          <a:cs typeface="Arial" pitchFamily="34" charset="0"/>
        </a:defRPr>
      </a:lvl1pPr>
      <a:lvl2pPr algn="l" rtl="0" eaLnBrk="1" fontAlgn="base" hangingPunct="1">
        <a:lnSpc>
          <a:spcPct val="90000"/>
        </a:lnSpc>
        <a:spcBef>
          <a:spcPct val="0"/>
        </a:spcBef>
        <a:spcAft>
          <a:spcPct val="0"/>
        </a:spcAft>
        <a:defRPr sz="3200" b="1">
          <a:solidFill>
            <a:srgbClr val="254061"/>
          </a:solidFill>
          <a:latin typeface="Arial" charset="0"/>
          <a:cs typeface="Arial" charset="0"/>
        </a:defRPr>
      </a:lvl2pPr>
      <a:lvl3pPr algn="l" rtl="0" eaLnBrk="1" fontAlgn="base" hangingPunct="1">
        <a:lnSpc>
          <a:spcPct val="90000"/>
        </a:lnSpc>
        <a:spcBef>
          <a:spcPct val="0"/>
        </a:spcBef>
        <a:spcAft>
          <a:spcPct val="0"/>
        </a:spcAft>
        <a:defRPr sz="3200" b="1">
          <a:solidFill>
            <a:srgbClr val="254061"/>
          </a:solidFill>
          <a:latin typeface="Arial" charset="0"/>
          <a:cs typeface="Arial" charset="0"/>
        </a:defRPr>
      </a:lvl3pPr>
      <a:lvl4pPr algn="l" rtl="0" eaLnBrk="1" fontAlgn="base" hangingPunct="1">
        <a:lnSpc>
          <a:spcPct val="90000"/>
        </a:lnSpc>
        <a:spcBef>
          <a:spcPct val="0"/>
        </a:spcBef>
        <a:spcAft>
          <a:spcPct val="0"/>
        </a:spcAft>
        <a:defRPr sz="3200" b="1">
          <a:solidFill>
            <a:srgbClr val="254061"/>
          </a:solidFill>
          <a:latin typeface="Arial" charset="0"/>
          <a:cs typeface="Arial" charset="0"/>
        </a:defRPr>
      </a:lvl4pPr>
      <a:lvl5pPr algn="l" rtl="0" eaLnBrk="1" fontAlgn="base" hangingPunct="1">
        <a:lnSpc>
          <a:spcPct val="90000"/>
        </a:lnSpc>
        <a:spcBef>
          <a:spcPct val="0"/>
        </a:spcBef>
        <a:spcAft>
          <a:spcPct val="0"/>
        </a:spcAft>
        <a:defRPr sz="3200" b="1">
          <a:solidFill>
            <a:srgbClr val="254061"/>
          </a:solidFill>
          <a:latin typeface="Arial" charset="0"/>
          <a:cs typeface="Arial" charset="0"/>
        </a:defRPr>
      </a:lvl5pPr>
      <a:lvl6pPr marL="457200" algn="l" rtl="0" eaLnBrk="1" fontAlgn="base" hangingPunct="1">
        <a:lnSpc>
          <a:spcPct val="90000"/>
        </a:lnSpc>
        <a:spcBef>
          <a:spcPct val="0"/>
        </a:spcBef>
        <a:spcAft>
          <a:spcPct val="0"/>
        </a:spcAft>
        <a:defRPr sz="3200">
          <a:solidFill>
            <a:schemeClr val="hlink"/>
          </a:solidFill>
          <a:latin typeface="Tahoma" pitchFamily="34" charset="0"/>
        </a:defRPr>
      </a:lvl6pPr>
      <a:lvl7pPr marL="914400" algn="l" rtl="0" eaLnBrk="1" fontAlgn="base" hangingPunct="1">
        <a:lnSpc>
          <a:spcPct val="90000"/>
        </a:lnSpc>
        <a:spcBef>
          <a:spcPct val="0"/>
        </a:spcBef>
        <a:spcAft>
          <a:spcPct val="0"/>
        </a:spcAft>
        <a:defRPr sz="3200">
          <a:solidFill>
            <a:schemeClr val="hlink"/>
          </a:solidFill>
          <a:latin typeface="Tahoma" pitchFamily="34" charset="0"/>
        </a:defRPr>
      </a:lvl7pPr>
      <a:lvl8pPr marL="1371600" algn="l" rtl="0" eaLnBrk="1" fontAlgn="base" hangingPunct="1">
        <a:lnSpc>
          <a:spcPct val="90000"/>
        </a:lnSpc>
        <a:spcBef>
          <a:spcPct val="0"/>
        </a:spcBef>
        <a:spcAft>
          <a:spcPct val="0"/>
        </a:spcAft>
        <a:defRPr sz="3200">
          <a:solidFill>
            <a:schemeClr val="hlink"/>
          </a:solidFill>
          <a:latin typeface="Tahoma" pitchFamily="34" charset="0"/>
        </a:defRPr>
      </a:lvl8pPr>
      <a:lvl9pPr marL="1828800" algn="l" rtl="0" eaLnBrk="1" fontAlgn="base" hangingPunct="1">
        <a:lnSpc>
          <a:spcPct val="90000"/>
        </a:lnSpc>
        <a:spcBef>
          <a:spcPct val="0"/>
        </a:spcBef>
        <a:spcAft>
          <a:spcPct val="0"/>
        </a:spcAft>
        <a:defRPr sz="3200">
          <a:solidFill>
            <a:schemeClr val="hlink"/>
          </a:solidFill>
          <a:latin typeface="Tahoma" pitchFamily="34" charset="0"/>
        </a:defRPr>
      </a:lvl9pPr>
    </p:titleStyle>
    <p:bodyStyle>
      <a:lvl1pPr marL="230188" indent="-230188" algn="l" rtl="0" eaLnBrk="1" fontAlgn="base" hangingPunct="1">
        <a:lnSpc>
          <a:spcPct val="85000"/>
        </a:lnSpc>
        <a:spcBef>
          <a:spcPct val="30000"/>
        </a:spcBef>
        <a:spcAft>
          <a:spcPct val="0"/>
        </a:spcAft>
        <a:buClr>
          <a:srgbClr val="C00000"/>
        </a:buClr>
        <a:buChar char="•"/>
        <a:defRPr sz="2800">
          <a:solidFill>
            <a:schemeClr val="tx1"/>
          </a:solidFill>
          <a:latin typeface="Calibri" panose="020F0502020204030204" pitchFamily="34" charset="0"/>
          <a:ea typeface="+mn-ea"/>
          <a:cs typeface="Arial" pitchFamily="34" charset="0"/>
        </a:defRPr>
      </a:lvl1pPr>
      <a:lvl2pPr marL="461963" indent="-231775" algn="l" rtl="0" eaLnBrk="1" fontAlgn="base" hangingPunct="1">
        <a:lnSpc>
          <a:spcPct val="85000"/>
        </a:lnSpc>
        <a:spcBef>
          <a:spcPct val="30000"/>
        </a:spcBef>
        <a:spcAft>
          <a:spcPct val="0"/>
        </a:spcAft>
        <a:buClr>
          <a:srgbClr val="C00000"/>
        </a:buClr>
        <a:buChar char="•"/>
        <a:defRPr sz="2400">
          <a:solidFill>
            <a:schemeClr val="tx1"/>
          </a:solidFill>
          <a:latin typeface="Calibri" panose="020F0502020204030204" pitchFamily="34" charset="0"/>
          <a:cs typeface="Arial" pitchFamily="34" charset="0"/>
        </a:defRPr>
      </a:lvl2pPr>
      <a:lvl3pPr marL="684213" indent="-222250" algn="l" rtl="0" eaLnBrk="1" fontAlgn="base" hangingPunct="1">
        <a:lnSpc>
          <a:spcPct val="85000"/>
        </a:lnSpc>
        <a:spcBef>
          <a:spcPct val="30000"/>
        </a:spcBef>
        <a:spcAft>
          <a:spcPct val="0"/>
        </a:spcAft>
        <a:buClr>
          <a:srgbClr val="C00000"/>
        </a:buClr>
        <a:buChar char="•"/>
        <a:defRPr sz="2000">
          <a:solidFill>
            <a:schemeClr val="tx1"/>
          </a:solidFill>
          <a:latin typeface="Calibri" panose="020F0502020204030204" pitchFamily="34" charset="0"/>
          <a:cs typeface="Arial" pitchFamily="34" charset="0"/>
        </a:defRPr>
      </a:lvl3pPr>
      <a:lvl4pPr marL="1600200" indent="-228600" algn="l" rtl="0" eaLnBrk="1" fontAlgn="base" hangingPunct="1">
        <a:spcBef>
          <a:spcPct val="20000"/>
        </a:spcBef>
        <a:spcAft>
          <a:spcPct val="0"/>
        </a:spcAft>
        <a:buClr>
          <a:srgbClr val="FF3300"/>
        </a:buClr>
        <a:buSzPct val="50000"/>
        <a:buFont typeface="Monotype Sorts"/>
        <a:buChar char="u"/>
        <a:defRPr>
          <a:solidFill>
            <a:schemeClr val="tx1"/>
          </a:solidFill>
          <a:latin typeface="Arial Narrow" pitchFamily="34" charset="0"/>
          <a:cs typeface="Arial" charset="0"/>
        </a:defRPr>
      </a:lvl4pPr>
      <a:lvl5pPr marL="2057400" indent="-228600" algn="l" rtl="0" eaLnBrk="1" fontAlgn="base" hangingPunct="1">
        <a:spcBef>
          <a:spcPct val="20000"/>
        </a:spcBef>
        <a:spcAft>
          <a:spcPct val="0"/>
        </a:spcAft>
        <a:buChar char="•"/>
        <a:defRPr sz="1600">
          <a:solidFill>
            <a:schemeClr val="tx1"/>
          </a:solidFill>
          <a:latin typeface="Arial Narrow" pitchFamily="34" charset="0"/>
          <a:cs typeface="Arial"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7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30.png"/><Relationship Id="rId7" Type="http://schemas.openxmlformats.org/officeDocument/2006/relationships/image" Target="../media/image17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chart" Target="../charts/chart3.xml"/><Relationship Id="rId9" Type="http://schemas.openxmlformats.org/officeDocument/2006/relationships/image" Target="../media/image7.png"/><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62" y="1412227"/>
            <a:ext cx="9134738" cy="1673466"/>
          </a:xfrm>
        </p:spPr>
        <p:txBody>
          <a:bodyPr/>
          <a:lstStyle/>
          <a:p>
            <a:r>
              <a:rPr lang="en-US" sz="3600" dirty="0"/>
              <a:t>A Study of Optimal Cost-Skew Tradeoff and Remaining Suboptimality in Interconnect Tree Constructions</a:t>
            </a:r>
          </a:p>
        </p:txBody>
      </p:sp>
      <p:sp>
        <p:nvSpPr>
          <p:cNvPr id="5" name="Subtitle 4"/>
          <p:cNvSpPr>
            <a:spLocks noGrp="1"/>
          </p:cNvSpPr>
          <p:nvPr>
            <p:ph type="subTitle" idx="1"/>
          </p:nvPr>
        </p:nvSpPr>
        <p:spPr>
          <a:xfrm>
            <a:off x="9262" y="4191000"/>
            <a:ext cx="9134738" cy="2667000"/>
          </a:xfrm>
        </p:spPr>
        <p:txBody>
          <a:bodyPr/>
          <a:lstStyle/>
          <a:p>
            <a:r>
              <a:rPr lang="en-US" sz="2800" dirty="0"/>
              <a:t>Kwangsoo Han, Andrew B. </a:t>
            </a:r>
            <a:r>
              <a:rPr lang="en-US" sz="2800" dirty="0" err="1"/>
              <a:t>Kahng</a:t>
            </a:r>
            <a:r>
              <a:rPr lang="en-US" sz="2800" dirty="0"/>
              <a:t>, Christopher Moyes</a:t>
            </a:r>
          </a:p>
          <a:p>
            <a:r>
              <a:rPr lang="en-US" sz="2800" dirty="0">
                <a:solidFill>
                  <a:schemeClr val="accent6">
                    <a:lumMod val="50000"/>
                  </a:schemeClr>
                </a:solidFill>
              </a:rPr>
              <a:t>UC San Diego CSE and ECE Departments</a:t>
            </a:r>
          </a:p>
          <a:p>
            <a:r>
              <a:rPr lang="en-US" sz="2800" dirty="0"/>
              <a:t>Alex </a:t>
            </a:r>
            <a:r>
              <a:rPr lang="en-US" sz="2800" dirty="0" err="1"/>
              <a:t>Zelikovsky</a:t>
            </a:r>
            <a:endParaRPr lang="en-US" sz="2800" dirty="0"/>
          </a:p>
          <a:p>
            <a:r>
              <a:rPr lang="en-US" sz="2800" dirty="0">
                <a:solidFill>
                  <a:schemeClr val="accent6">
                    <a:lumMod val="50000"/>
                  </a:schemeClr>
                </a:solidFill>
              </a:rPr>
              <a:t>Georgia State University Computer Science Department</a:t>
            </a:r>
          </a:p>
        </p:txBody>
      </p:sp>
    </p:spTree>
    <p:extLst>
      <p:ext uri="{BB962C8B-B14F-4D97-AF65-F5344CB8AC3E}">
        <p14:creationId xmlns:p14="http://schemas.microsoft.com/office/powerpoint/2010/main" val="232845350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0FE0-7637-4FC2-BC5F-D8E80045B2B7}"/>
              </a:ext>
            </a:extLst>
          </p:cNvPr>
          <p:cNvSpPr>
            <a:spLocks noGrp="1"/>
          </p:cNvSpPr>
          <p:nvPr>
            <p:ph type="title"/>
          </p:nvPr>
        </p:nvSpPr>
        <p:spPr/>
        <p:txBody>
          <a:bodyPr/>
          <a:lstStyle/>
          <a:p>
            <a:r>
              <a:rPr lang="en-US" dirty="0"/>
              <a:t>Skew Bound Constraints</a:t>
            </a:r>
          </a:p>
        </p:txBody>
      </p:sp>
      <p:sp>
        <p:nvSpPr>
          <p:cNvPr id="3" name="Content Placeholder 2">
            <a:extLst>
              <a:ext uri="{FF2B5EF4-FFF2-40B4-BE49-F238E27FC236}">
                <a16:creationId xmlns:a16="http://schemas.microsoft.com/office/drawing/2014/main" id="{CC0A7BC7-B2A2-4131-A971-F870580D9B86}"/>
              </a:ext>
            </a:extLst>
          </p:cNvPr>
          <p:cNvSpPr>
            <a:spLocks noGrp="1"/>
          </p:cNvSpPr>
          <p:nvPr>
            <p:ph idx="1"/>
          </p:nvPr>
        </p:nvSpPr>
        <p:spPr>
          <a:xfrm>
            <a:off x="136525" y="2948766"/>
            <a:ext cx="8836025" cy="3629861"/>
          </a:xfrm>
        </p:spPr>
        <p:txBody>
          <a:bodyPr/>
          <a:lstStyle/>
          <a:p>
            <a:r>
              <a:rPr lang="en-US" dirty="0"/>
              <a:t>Invalid Solution with Cycle</a:t>
            </a:r>
          </a:p>
          <a:p>
            <a:pPr lvl="1"/>
            <a:r>
              <a:rPr lang="en-US" dirty="0"/>
              <a:t>Flow conservation </a:t>
            </a:r>
            <a:br>
              <a:rPr lang="en-US" dirty="0"/>
            </a:br>
            <a:r>
              <a:rPr lang="en-US" dirty="0"/>
              <a:t>constraints are satisfied</a:t>
            </a:r>
          </a:p>
          <a:p>
            <a:pPr lvl="1"/>
            <a:r>
              <a:rPr lang="en-US" dirty="0"/>
              <a:t>Cost of creating cycle </a:t>
            </a:r>
            <a:br>
              <a:rPr lang="en-US" dirty="0"/>
            </a:br>
            <a:r>
              <a:rPr lang="en-US" dirty="0"/>
              <a:t>&lt; cost of detouring to </a:t>
            </a:r>
            <a:br>
              <a:rPr lang="en-US" dirty="0"/>
            </a:br>
            <a:r>
              <a:rPr lang="en-US" dirty="0"/>
              <a:t>leaf terminals to satisfy</a:t>
            </a:r>
            <a:br>
              <a:rPr lang="en-US" dirty="0"/>
            </a:br>
            <a:r>
              <a:rPr lang="en-US" dirty="0"/>
              <a:t>target skew </a:t>
            </a:r>
          </a:p>
          <a:p>
            <a:pPr marL="573087" lvl="2" indent="0">
              <a:buNone/>
            </a:pPr>
            <a:endParaRPr lang="en-US" dirty="0"/>
          </a:p>
        </p:txBody>
      </p:sp>
      <p:grpSp>
        <p:nvGrpSpPr>
          <p:cNvPr id="15" name="Group 14">
            <a:extLst>
              <a:ext uri="{FF2B5EF4-FFF2-40B4-BE49-F238E27FC236}">
                <a16:creationId xmlns:a16="http://schemas.microsoft.com/office/drawing/2014/main" id="{6B493AA0-C54A-40F5-B5CB-DB183BA6B160}"/>
              </a:ext>
            </a:extLst>
          </p:cNvPr>
          <p:cNvGrpSpPr/>
          <p:nvPr/>
        </p:nvGrpSpPr>
        <p:grpSpPr>
          <a:xfrm>
            <a:off x="244202" y="943494"/>
            <a:ext cx="8748458" cy="1549897"/>
            <a:chOff x="244202" y="943494"/>
            <a:chExt cx="8748458" cy="1549897"/>
          </a:xfrm>
        </p:grpSpPr>
        <p:sp>
          <p:nvSpPr>
            <p:cNvPr id="4" name="Rectangle 3">
              <a:extLst>
                <a:ext uri="{FF2B5EF4-FFF2-40B4-BE49-F238E27FC236}">
                  <a16:creationId xmlns:a16="http://schemas.microsoft.com/office/drawing/2014/main" id="{BD19FFC3-D227-4957-9112-2088EFB8B882}"/>
                </a:ext>
              </a:extLst>
            </p:cNvPr>
            <p:cNvSpPr/>
            <p:nvPr/>
          </p:nvSpPr>
          <p:spPr bwMode="auto">
            <a:xfrm>
              <a:off x="244202" y="1207974"/>
              <a:ext cx="8748458" cy="1285417"/>
            </a:xfrm>
            <a:prstGeom prst="rect">
              <a:avLst/>
            </a:prstGeom>
            <a:noFill/>
            <a:ln w="25400" cap="sq" cmpd="sng" algn="ctr">
              <a:solidFill>
                <a:schemeClr val="tx2"/>
              </a:solidFill>
              <a:prstDash val="sysDash"/>
              <a:round/>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C3AA9B5-17D6-4E78-B488-745FE6B1D9D9}"/>
                    </a:ext>
                  </a:extLst>
                </p:cNvPr>
                <p:cNvSpPr/>
                <p:nvPr/>
              </p:nvSpPr>
              <p:spPr bwMode="auto">
                <a:xfrm>
                  <a:off x="350993" y="943494"/>
                  <a:ext cx="3460931" cy="52324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eaLnBrk="0" fontAlgn="base" hangingPunct="0">
                    <a:spcBef>
                      <a:spcPct val="0"/>
                    </a:spcBef>
                    <a:spcAft>
                      <a:spcPct val="0"/>
                    </a:spcAft>
                  </a:pPr>
                  <a:r>
                    <a:rPr lang="en-US" sz="2800" b="1" i="1" dirty="0">
                      <a:solidFill>
                        <a:prstClr val="black"/>
                      </a:solidFill>
                      <a:latin typeface="Arial" panose="020B0604020202020204" pitchFamily="34" charset="0"/>
                      <a:cs typeface="Arial" panose="020B0604020202020204" pitchFamily="34" charset="0"/>
                    </a:rPr>
                    <a:t>For each path to </a:t>
                  </a:r>
                  <a14:m>
                    <m:oMath xmlns:m="http://schemas.openxmlformats.org/officeDocument/2006/math">
                      <m:sSub>
                        <m:sSubPr>
                          <m:ctrlPr>
                            <a:rPr lang="en-US" sz="2800" b="0" i="1" smtClean="0">
                              <a:solidFill>
                                <a:prstClr val="black"/>
                              </a:solidFill>
                              <a:latin typeface="Cambria Math" panose="02040503050406030204" pitchFamily="18" charset="0"/>
                            </a:rPr>
                          </m:ctrlPr>
                        </m:sSubPr>
                        <m:e>
                          <m:r>
                            <a:rPr lang="en-US" sz="2800" b="0" i="1" smtClean="0">
                              <a:solidFill>
                                <a:prstClr val="black"/>
                              </a:solidFill>
                              <a:latin typeface="Cambria Math" panose="02040503050406030204" pitchFamily="18" charset="0"/>
                            </a:rPr>
                            <m:t>𝑝</m:t>
                          </m:r>
                        </m:e>
                        <m:sub>
                          <m:r>
                            <a:rPr lang="en-US" sz="2800" b="0" i="1" smtClean="0">
                              <a:solidFill>
                                <a:prstClr val="black"/>
                              </a:solidFill>
                              <a:latin typeface="Cambria Math" panose="02040503050406030204" pitchFamily="18" charset="0"/>
                            </a:rPr>
                            <m:t>𝑖</m:t>
                          </m:r>
                        </m:sub>
                      </m:sSub>
                    </m:oMath>
                  </a14:m>
                  <a:endParaRPr lang="en-US" sz="2800" b="1" i="1" dirty="0">
                    <a:solidFill>
                      <a:prstClr val="black"/>
                    </a:solidFill>
                    <a:latin typeface="Arial" panose="020B0604020202020204" pitchFamily="34" charset="0"/>
                    <a:cs typeface="Arial" panose="020B0604020202020204" pitchFamily="34" charset="0"/>
                  </a:endParaRPr>
                </a:p>
              </p:txBody>
            </p:sp>
          </mc:Choice>
          <mc:Fallback xmlns="">
            <p:sp>
              <p:nvSpPr>
                <p:cNvPr id="5" name="Rectangle 4">
                  <a:extLst>
                    <a:ext uri="{FF2B5EF4-FFF2-40B4-BE49-F238E27FC236}">
                      <a16:creationId xmlns:a16="http://schemas.microsoft.com/office/drawing/2014/main" id="{EC3AA9B5-17D6-4E78-B488-745FE6B1D9D9}"/>
                    </a:ext>
                  </a:extLst>
                </p:cNvPr>
                <p:cNvSpPr>
                  <a:spLocks noRot="1" noChangeAspect="1" noMove="1" noResize="1" noEditPoints="1" noAdjustHandles="1" noChangeArrowheads="1" noChangeShapeType="1" noTextEdit="1"/>
                </p:cNvSpPr>
                <p:nvPr/>
              </p:nvSpPr>
              <p:spPr bwMode="auto">
                <a:xfrm>
                  <a:off x="350993" y="943494"/>
                  <a:ext cx="3460931" cy="523249"/>
                </a:xfrm>
                <a:prstGeom prst="rect">
                  <a:avLst/>
                </a:prstGeom>
                <a:blipFill>
                  <a:blip r:embed="rId3"/>
                  <a:stretch>
                    <a:fillRect l="-1751" t="-8889" b="-27778"/>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9B40980-E575-42D8-9054-49E863320D51}"/>
                    </a:ext>
                  </a:extLst>
                </p:cNvPr>
                <p:cNvSpPr/>
                <p:nvPr/>
              </p:nvSpPr>
              <p:spPr>
                <a:xfrm>
                  <a:off x="244202" y="1419636"/>
                  <a:ext cx="3780522" cy="10737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prstClr val="black"/>
                            </a:solidFill>
                            <a:latin typeface="Cambria Math" panose="02040503050406030204" pitchFamily="18" charset="0"/>
                          </a:rPr>
                          <m:t>𝐿</m:t>
                        </m:r>
                        <m:r>
                          <a:rPr lang="en-US" sz="2400" b="0" i="1" smtClean="0">
                            <a:solidFill>
                              <a:prstClr val="black"/>
                            </a:solidFill>
                            <a:latin typeface="Cambria Math" panose="02040503050406030204" pitchFamily="18" charset="0"/>
                          </a:rPr>
                          <m:t> ≤</m:t>
                        </m:r>
                        <m:nary>
                          <m:naryPr>
                            <m:chr m:val="∑"/>
                            <m:supHide m:val="on"/>
                            <m:ctrlPr>
                              <a:rPr lang="en-US" sz="2400" i="1" smtClean="0">
                                <a:solidFill>
                                  <a:prstClr val="black"/>
                                </a:solidFill>
                                <a:latin typeface="Cambria Math" panose="02040503050406030204" pitchFamily="18" charset="0"/>
                              </a:rPr>
                            </m:ctrlPr>
                          </m:naryPr>
                          <m:sub>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𝑒</m:t>
                                </m:r>
                              </m:e>
                              <m:sub>
                                <m:r>
                                  <a:rPr lang="en-US" sz="2400" i="1">
                                    <a:solidFill>
                                      <a:prstClr val="black"/>
                                    </a:solidFill>
                                    <a:latin typeface="Cambria Math" panose="02040503050406030204" pitchFamily="18" charset="0"/>
                                  </a:rPr>
                                  <m:t>𝑗𝑘</m:t>
                                </m:r>
                              </m:sub>
                            </m:sSub>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𝐸</m:t>
                            </m:r>
                          </m:sub>
                          <m:sup/>
                          <m:e>
                            <m:sSub>
                              <m:sSubPr>
                                <m:ctrlPr>
                                  <a:rPr lang="en-US" sz="2400" i="1">
                                    <a:solidFill>
                                      <a:prstClr val="black"/>
                                    </a:solidFill>
                                    <a:latin typeface="Cambria Math" panose="02040503050406030204" pitchFamily="18" charset="0"/>
                                    <a:ea typeface="Cambria Math"/>
                                  </a:rPr>
                                </m:ctrlPr>
                              </m:sSubPr>
                              <m:e>
                                <m:r>
                                  <a:rPr lang="en-US" sz="2400" i="1">
                                    <a:solidFill>
                                      <a:prstClr val="black"/>
                                    </a:solidFill>
                                    <a:latin typeface="Cambria Math" panose="02040503050406030204" pitchFamily="18" charset="0"/>
                                    <a:ea typeface="Cambria Math"/>
                                  </a:rPr>
                                  <m:t>𝑐</m:t>
                                </m:r>
                              </m:e>
                              <m:sub>
                                <m:r>
                                  <a:rPr lang="en-US" sz="2400" i="1">
                                    <a:solidFill>
                                      <a:prstClr val="black"/>
                                    </a:solidFill>
                                    <a:latin typeface="Cambria Math" panose="02040503050406030204" pitchFamily="18" charset="0"/>
                                    <a:ea typeface="Cambria Math"/>
                                  </a:rPr>
                                  <m:t>𝑗𝑘</m:t>
                                </m:r>
                              </m:sub>
                            </m:sSub>
                            <m:r>
                              <a:rPr lang="en-US" sz="2400" b="0" i="1" smtClean="0">
                                <a:solidFill>
                                  <a:prstClr val="black"/>
                                </a:solidFill>
                                <a:latin typeface="Cambria Math" panose="02040503050406030204" pitchFamily="18" charset="0"/>
                                <a:ea typeface="Cambria Math"/>
                              </a:rPr>
                              <m:t>⋅</m:t>
                            </m:r>
                            <m:sSubSup>
                              <m:sSubSupPr>
                                <m:ctrlPr>
                                  <a:rPr lang="en-US" sz="2400" b="0" i="1" smtClean="0">
                                    <a:solidFill>
                                      <a:prstClr val="black"/>
                                    </a:solidFill>
                                    <a:latin typeface="Cambria Math" panose="02040503050406030204" pitchFamily="18" charset="0"/>
                                    <a:ea typeface="Cambria Math"/>
                                  </a:rPr>
                                </m:ctrlPr>
                              </m:sSubSupPr>
                              <m:e>
                                <m:r>
                                  <a:rPr lang="en-US" sz="2400" b="0" i="1" smtClean="0">
                                    <a:solidFill>
                                      <a:prstClr val="black"/>
                                    </a:solidFill>
                                    <a:latin typeface="Cambria Math" panose="02040503050406030204" pitchFamily="18" charset="0"/>
                                    <a:ea typeface="Cambria Math"/>
                                  </a:rPr>
                                  <m:t>𝑓</m:t>
                                </m:r>
                              </m:e>
                              <m:sub>
                                <m:r>
                                  <a:rPr lang="en-US" sz="2400" b="0" i="1" smtClean="0">
                                    <a:solidFill>
                                      <a:prstClr val="black"/>
                                    </a:solidFill>
                                    <a:latin typeface="Cambria Math" panose="02040503050406030204" pitchFamily="18" charset="0"/>
                                    <a:ea typeface="Cambria Math"/>
                                  </a:rPr>
                                  <m:t>𝑗𝑘</m:t>
                                </m:r>
                              </m:sub>
                              <m:sup>
                                <m:r>
                                  <a:rPr lang="en-US" sz="2400" b="0" i="1" smtClean="0">
                                    <a:solidFill>
                                      <a:prstClr val="black"/>
                                    </a:solidFill>
                                    <a:latin typeface="Cambria Math" panose="02040503050406030204" pitchFamily="18" charset="0"/>
                                    <a:ea typeface="Cambria Math"/>
                                  </a:rPr>
                                  <m:t>𝑖</m:t>
                                </m:r>
                              </m:sup>
                            </m:sSubSup>
                            <m:r>
                              <a:rPr lang="en-US" sz="2400" b="0" i="1" smtClean="0">
                                <a:solidFill>
                                  <a:prstClr val="black"/>
                                </a:solidFill>
                                <a:latin typeface="Cambria Math" panose="02040503050406030204" pitchFamily="18" charset="0"/>
                                <a:ea typeface="Cambria Math"/>
                              </a:rPr>
                              <m:t>≤</m:t>
                            </m:r>
                            <m:r>
                              <a:rPr lang="en-US" sz="2400" b="0" i="1" smtClean="0">
                                <a:solidFill>
                                  <a:prstClr val="black"/>
                                </a:solidFill>
                                <a:latin typeface="Cambria Math" panose="02040503050406030204" pitchFamily="18" charset="0"/>
                                <a:ea typeface="Cambria Math"/>
                              </a:rPr>
                              <m:t>𝐿</m:t>
                            </m:r>
                            <m:r>
                              <a:rPr lang="en-US" sz="2400" b="0" i="1" smtClean="0">
                                <a:solidFill>
                                  <a:prstClr val="black"/>
                                </a:solidFill>
                                <a:latin typeface="Cambria Math" panose="02040503050406030204" pitchFamily="18" charset="0"/>
                                <a:ea typeface="Cambria Math"/>
                              </a:rPr>
                              <m:t>+</m:t>
                            </m:r>
                            <m:r>
                              <a:rPr lang="en-US" sz="2400" b="0" i="1" smtClean="0">
                                <a:solidFill>
                                  <a:prstClr val="black"/>
                                </a:solidFill>
                                <a:latin typeface="Cambria Math" panose="02040503050406030204" pitchFamily="18" charset="0"/>
                                <a:ea typeface="Cambria Math"/>
                              </a:rPr>
                              <m:t>𝐵</m:t>
                            </m:r>
                            <m:r>
                              <a:rPr lang="en-US" sz="2400" b="0" i="1" smtClean="0">
                                <a:solidFill>
                                  <a:prstClr val="black"/>
                                </a:solidFill>
                                <a:latin typeface="Cambria Math" panose="02040503050406030204" pitchFamily="18" charset="0"/>
                                <a:ea typeface="Cambria Math"/>
                              </a:rPr>
                              <m:t> </m:t>
                            </m:r>
                          </m:e>
                        </m:nary>
                      </m:oMath>
                    </m:oMathPara>
                  </a14:m>
                  <a:endParaRPr lang="en-US" sz="2400" dirty="0"/>
                </a:p>
              </p:txBody>
            </p:sp>
          </mc:Choice>
          <mc:Fallback xmlns="">
            <p:sp>
              <p:nvSpPr>
                <p:cNvPr id="6" name="Rectangle 5">
                  <a:extLst>
                    <a:ext uri="{FF2B5EF4-FFF2-40B4-BE49-F238E27FC236}">
                      <a16:creationId xmlns:a16="http://schemas.microsoft.com/office/drawing/2014/main" id="{49B40980-E575-42D8-9054-49E863320D51}"/>
                    </a:ext>
                  </a:extLst>
                </p:cNvPr>
                <p:cNvSpPr>
                  <a:spLocks noRot="1" noChangeAspect="1" noMove="1" noResize="1" noEditPoints="1" noAdjustHandles="1" noChangeArrowheads="1" noChangeShapeType="1" noTextEdit="1"/>
                </p:cNvSpPr>
                <p:nvPr/>
              </p:nvSpPr>
              <p:spPr>
                <a:xfrm>
                  <a:off x="244202" y="1419636"/>
                  <a:ext cx="3780522" cy="1073755"/>
                </a:xfrm>
                <a:prstGeom prst="rect">
                  <a:avLst/>
                </a:prstGeom>
                <a:blipFill>
                  <a:blip r:embed="rId4"/>
                  <a:stretch>
                    <a:fillRect/>
                  </a:stretch>
                </a:blipFill>
              </p:spPr>
              <p:txBody>
                <a:bodyPr/>
                <a:lstStyle/>
                <a:p>
                  <a:r>
                    <a:rPr lang="en-US">
                      <a:noFill/>
                    </a:rPr>
                    <a:t> </a:t>
                  </a:r>
                </a:p>
              </p:txBody>
            </p:sp>
          </mc:Fallback>
        </mc:AlternateContent>
        <p:sp>
          <p:nvSpPr>
            <p:cNvPr id="7" name="TextBox 31">
              <a:extLst>
                <a:ext uri="{FF2B5EF4-FFF2-40B4-BE49-F238E27FC236}">
                  <a16:creationId xmlns:a16="http://schemas.microsoft.com/office/drawing/2014/main" id="{D69C78C4-5CE3-4440-86EA-3EEC18B4C2F8}"/>
                </a:ext>
              </a:extLst>
            </p:cNvPr>
            <p:cNvSpPr txBox="1"/>
            <p:nvPr/>
          </p:nvSpPr>
          <p:spPr>
            <a:xfrm>
              <a:off x="3798160" y="1489460"/>
              <a:ext cx="5118979"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sz="2400" dirty="0">
                  <a:solidFill>
                    <a:srgbClr val="0070C0"/>
                  </a:solidFill>
                  <a:latin typeface="Arial" panose="020B0604020202020204" pitchFamily="34" charset="0"/>
                  <a:cs typeface="Arial" panose="020B0604020202020204" pitchFamily="34" charset="0"/>
                </a:rPr>
                <a:t>⇒ Cost of each path within {L, L + B}  </a:t>
              </a:r>
              <a:br>
                <a:rPr lang="en-US" sz="2400" dirty="0">
                  <a:solidFill>
                    <a:srgbClr val="0070C0"/>
                  </a:solidFill>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    L: lower bound, B: target skew</a:t>
              </a:r>
            </a:p>
          </p:txBody>
        </p:sp>
      </p:grpSp>
      <p:grpSp>
        <p:nvGrpSpPr>
          <p:cNvPr id="16" name="Group 15">
            <a:extLst>
              <a:ext uri="{FF2B5EF4-FFF2-40B4-BE49-F238E27FC236}">
                <a16:creationId xmlns:a16="http://schemas.microsoft.com/office/drawing/2014/main" id="{2A6CF4C3-30F6-418B-A61E-C4A7FED9D690}"/>
              </a:ext>
            </a:extLst>
          </p:cNvPr>
          <p:cNvGrpSpPr/>
          <p:nvPr/>
        </p:nvGrpSpPr>
        <p:grpSpPr>
          <a:xfrm>
            <a:off x="4645584" y="3502664"/>
            <a:ext cx="4276245" cy="3122893"/>
            <a:chOff x="4731230" y="3267356"/>
            <a:chExt cx="4276245" cy="3284537"/>
          </a:xfrm>
        </p:grpSpPr>
        <p:pic>
          <p:nvPicPr>
            <p:cNvPr id="9" name="Picture 8">
              <a:extLst>
                <a:ext uri="{FF2B5EF4-FFF2-40B4-BE49-F238E27FC236}">
                  <a16:creationId xmlns:a16="http://schemas.microsoft.com/office/drawing/2014/main" id="{F04586CA-A8BC-4C3E-B6DA-AEDACD028735}"/>
                </a:ext>
              </a:extLst>
            </p:cNvPr>
            <p:cNvPicPr>
              <a:picLocks noChangeAspect="1"/>
            </p:cNvPicPr>
            <p:nvPr/>
          </p:nvPicPr>
          <p:blipFill>
            <a:blip r:embed="rId5"/>
            <a:stretch>
              <a:fillRect/>
            </a:stretch>
          </p:blipFill>
          <p:spPr>
            <a:xfrm>
              <a:off x="4731230" y="3267356"/>
              <a:ext cx="4276245" cy="3284537"/>
            </a:xfrm>
            <a:prstGeom prst="rect">
              <a:avLst/>
            </a:prstGeom>
          </p:spPr>
        </p:pic>
        <p:sp>
          <p:nvSpPr>
            <p:cNvPr id="10" name="Oval 9">
              <a:extLst>
                <a:ext uri="{FF2B5EF4-FFF2-40B4-BE49-F238E27FC236}">
                  <a16:creationId xmlns:a16="http://schemas.microsoft.com/office/drawing/2014/main" id="{10F38DC8-D726-4C59-AFA1-3941B69E86FE}"/>
                </a:ext>
              </a:extLst>
            </p:cNvPr>
            <p:cNvSpPr/>
            <p:nvPr/>
          </p:nvSpPr>
          <p:spPr bwMode="auto">
            <a:xfrm>
              <a:off x="5521570" y="5532155"/>
              <a:ext cx="407962" cy="376275"/>
            </a:xfrm>
            <a:prstGeom prst="ellipse">
              <a:avLst/>
            </a:prstGeom>
            <a:noFill/>
            <a:ln w="254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cxnSp>
          <p:nvCxnSpPr>
            <p:cNvPr id="12" name="Straight Arrow Connector 11">
              <a:extLst>
                <a:ext uri="{FF2B5EF4-FFF2-40B4-BE49-F238E27FC236}">
                  <a16:creationId xmlns:a16="http://schemas.microsoft.com/office/drawing/2014/main" id="{D6F638EE-036B-455B-9A0F-B10BBE7CF772}"/>
                </a:ext>
              </a:extLst>
            </p:cNvPr>
            <p:cNvCxnSpPr>
              <a:cxnSpLocks/>
            </p:cNvCxnSpPr>
            <p:nvPr/>
          </p:nvCxnSpPr>
          <p:spPr bwMode="auto">
            <a:xfrm>
              <a:off x="5521570" y="4909625"/>
              <a:ext cx="126609" cy="622530"/>
            </a:xfrm>
            <a:prstGeom prst="straightConnector1">
              <a:avLst/>
            </a:prstGeom>
            <a:solidFill>
              <a:schemeClr val="accent1"/>
            </a:solidFill>
            <a:ln w="25400" cap="flat" cmpd="sng" algn="ctr">
              <a:solidFill>
                <a:srgbClr val="C00000"/>
              </a:solidFill>
              <a:prstDash val="solid"/>
              <a:round/>
              <a:headEnd type="none" w="med" len="med"/>
              <a:tailEnd type="triangle"/>
            </a:ln>
            <a:effectLst/>
          </p:spPr>
        </p:cxnSp>
        <p:sp>
          <p:nvSpPr>
            <p:cNvPr id="14" name="TextBox 13">
              <a:extLst>
                <a:ext uri="{FF2B5EF4-FFF2-40B4-BE49-F238E27FC236}">
                  <a16:creationId xmlns:a16="http://schemas.microsoft.com/office/drawing/2014/main" id="{9B119BBC-9DDA-4B71-A241-9DDDF2FA3ECF}"/>
                </a:ext>
              </a:extLst>
            </p:cNvPr>
            <p:cNvSpPr txBox="1"/>
            <p:nvPr/>
          </p:nvSpPr>
          <p:spPr>
            <a:xfrm>
              <a:off x="5212861" y="4579031"/>
              <a:ext cx="716671" cy="369332"/>
            </a:xfrm>
            <a:prstGeom prst="rect">
              <a:avLst/>
            </a:prstGeom>
            <a:noFill/>
          </p:spPr>
          <p:txBody>
            <a:bodyPr wrap="none" rtlCol="0">
              <a:spAutoFit/>
            </a:bodyPr>
            <a:lstStyle/>
            <a:p>
              <a:r>
                <a:rPr lang="en-US" dirty="0">
                  <a:solidFill>
                    <a:srgbClr val="C00000"/>
                  </a:solidFill>
                </a:rPr>
                <a:t>Cycle</a:t>
              </a:r>
            </a:p>
          </p:txBody>
        </p:sp>
      </p:grpSp>
    </p:spTree>
    <p:extLst>
      <p:ext uri="{BB962C8B-B14F-4D97-AF65-F5344CB8AC3E}">
        <p14:creationId xmlns:p14="http://schemas.microsoft.com/office/powerpoint/2010/main" val="18814812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17F7D-8454-492A-8EA3-E61FC5D14172}"/>
              </a:ext>
            </a:extLst>
          </p:cNvPr>
          <p:cNvSpPr>
            <a:spLocks noGrp="1"/>
          </p:cNvSpPr>
          <p:nvPr>
            <p:ph type="title"/>
          </p:nvPr>
        </p:nvSpPr>
        <p:spPr/>
        <p:txBody>
          <a:bodyPr/>
          <a:lstStyle/>
          <a:p>
            <a:r>
              <a:rPr lang="en-US" dirty="0"/>
              <a:t>Cycle Correction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B6A24B6-B883-4936-B4FB-1612CF33A10F}"/>
                  </a:ext>
                </a:extLst>
              </p:cNvPr>
              <p:cNvSpPr>
                <a:spLocks noGrp="1"/>
              </p:cNvSpPr>
              <p:nvPr>
                <p:ph idx="1"/>
              </p:nvPr>
            </p:nvSpPr>
            <p:spPr/>
            <p:txBody>
              <a:bodyPr/>
              <a:lstStyle/>
              <a:p>
                <a:r>
                  <a:rPr lang="en-US" b="1" dirty="0"/>
                  <a:t>New</a:t>
                </a:r>
                <a:r>
                  <a:rPr lang="en-US" dirty="0"/>
                  <a:t>: </a:t>
                </a:r>
                <a14:m>
                  <m:oMath xmlns:m="http://schemas.openxmlformats.org/officeDocument/2006/math">
                    <m:sSubSup>
                      <m:sSubSupPr>
                        <m:ctrlPr>
                          <a:rPr lang="en-US" sz="3200" b="0" i="1" smtClean="0">
                            <a:solidFill>
                              <a:prstClr val="black"/>
                            </a:solidFill>
                            <a:latin typeface="Cambria Math" panose="02040503050406030204" pitchFamily="18" charset="0"/>
                          </a:rPr>
                        </m:ctrlPr>
                      </m:sSubSupPr>
                      <m:e>
                        <m:r>
                          <a:rPr lang="en-US" sz="3200" b="0" i="1" smtClean="0">
                            <a:solidFill>
                              <a:prstClr val="black"/>
                            </a:solidFill>
                            <a:latin typeface="Cambria Math" panose="02040503050406030204" pitchFamily="18" charset="0"/>
                          </a:rPr>
                          <m:t>𝑑</m:t>
                        </m:r>
                      </m:e>
                      <m:sub>
                        <m:r>
                          <a:rPr lang="en-US" sz="3200" b="0" i="1" smtClean="0">
                            <a:solidFill>
                              <a:prstClr val="black"/>
                            </a:solidFill>
                            <a:latin typeface="Cambria Math" panose="02040503050406030204" pitchFamily="18" charset="0"/>
                          </a:rPr>
                          <m:t>𝑗</m:t>
                        </m:r>
                      </m:sub>
                      <m:sup>
                        <m:r>
                          <a:rPr lang="en-US" sz="3200" b="0" i="1" smtClean="0">
                            <a:solidFill>
                              <a:prstClr val="black"/>
                            </a:solidFill>
                            <a:latin typeface="Cambria Math" panose="02040503050406030204" pitchFamily="18" charset="0"/>
                          </a:rPr>
                          <m:t>𝑖</m:t>
                        </m:r>
                      </m:sup>
                    </m:sSubSup>
                  </m:oMath>
                </a14:m>
                <a:r>
                  <a:rPr lang="en-US" dirty="0"/>
                  <a:t>  pathlength from </a:t>
                </a:r>
                <a14:m>
                  <m:oMath xmlns:m="http://schemas.openxmlformats.org/officeDocument/2006/math">
                    <m:sSub>
                      <m:sSubPr>
                        <m:ctrlPr>
                          <a:rPr lang="en-US" sz="2800" b="0" i="1" smtClean="0">
                            <a:solidFill>
                              <a:prstClr val="black"/>
                            </a:solidFill>
                            <a:latin typeface="Cambria Math" panose="02040503050406030204" pitchFamily="18" charset="0"/>
                          </a:rPr>
                        </m:ctrlPr>
                      </m:sSubPr>
                      <m:e>
                        <m:r>
                          <m:rPr>
                            <m:sty m:val="p"/>
                          </m:rPr>
                          <a:rPr lang="en-US" sz="2800" b="0" i="0" smtClean="0">
                            <a:solidFill>
                              <a:prstClr val="black"/>
                            </a:solidFill>
                            <a:latin typeface="Cambria Math" panose="02040503050406030204" pitchFamily="18" charset="0"/>
                          </a:rPr>
                          <m:t>v</m:t>
                        </m:r>
                      </m:e>
                      <m:sub>
                        <m:r>
                          <a:rPr lang="en-US" sz="2800" b="0" i="0" smtClean="0">
                            <a:solidFill>
                              <a:prstClr val="black"/>
                            </a:solidFill>
                            <a:latin typeface="Cambria Math" panose="02040503050406030204" pitchFamily="18" charset="0"/>
                          </a:rPr>
                          <m:t>1</m:t>
                        </m:r>
                      </m:sub>
                    </m:sSub>
                  </m:oMath>
                </a14:m>
                <a:r>
                  <a:rPr lang="en-US" dirty="0"/>
                  <a:t> to </a:t>
                </a:r>
                <a14:m>
                  <m:oMath xmlns:m="http://schemas.openxmlformats.org/officeDocument/2006/math">
                    <m:sSub>
                      <m:sSubPr>
                        <m:ctrlPr>
                          <a:rPr lang="en-US" sz="3200" i="1">
                            <a:solidFill>
                              <a:prstClr val="black"/>
                            </a:solidFill>
                            <a:latin typeface="Cambria Math" panose="02040503050406030204" pitchFamily="18" charset="0"/>
                          </a:rPr>
                        </m:ctrlPr>
                      </m:sSubPr>
                      <m:e>
                        <m:r>
                          <m:rPr>
                            <m:sty m:val="p"/>
                          </m:rPr>
                          <a:rPr lang="en-US" sz="3200">
                            <a:solidFill>
                              <a:prstClr val="black"/>
                            </a:solidFill>
                            <a:latin typeface="Cambria Math" panose="02040503050406030204" pitchFamily="18" charset="0"/>
                          </a:rPr>
                          <m:t>v</m:t>
                        </m:r>
                      </m:e>
                      <m:sub>
                        <m:r>
                          <m:rPr>
                            <m:sty m:val="p"/>
                          </m:rPr>
                          <a:rPr lang="en-US" sz="3200" b="0" i="0" smtClean="0">
                            <a:solidFill>
                              <a:prstClr val="black"/>
                            </a:solidFill>
                            <a:latin typeface="Cambria Math" panose="02040503050406030204" pitchFamily="18" charset="0"/>
                          </a:rPr>
                          <m:t>j</m:t>
                        </m:r>
                      </m:sub>
                    </m:sSub>
                    <m:r>
                      <a:rPr lang="en-US" sz="3200" i="1">
                        <a:solidFill>
                          <a:prstClr val="black"/>
                        </a:solidFill>
                        <a:latin typeface="Cambria Math" panose="02040503050406030204" pitchFamily="18" charset="0"/>
                      </a:rPr>
                      <m:t> </m:t>
                    </m:r>
                  </m:oMath>
                </a14:m>
                <a:r>
                  <a:rPr lang="en-US" dirty="0"/>
                  <a:t>for path to </a:t>
                </a:r>
                <a14:m>
                  <m:oMath xmlns:m="http://schemas.openxmlformats.org/officeDocument/2006/math">
                    <m:sSub>
                      <m:sSubPr>
                        <m:ctrlPr>
                          <a:rPr lang="en-US" sz="3200" i="1">
                            <a:solidFill>
                              <a:prstClr val="black"/>
                            </a:solidFill>
                            <a:latin typeface="Cambria Math" panose="02040503050406030204" pitchFamily="18" charset="0"/>
                          </a:rPr>
                        </m:ctrlPr>
                      </m:sSubPr>
                      <m:e>
                        <m:r>
                          <m:rPr>
                            <m:sty m:val="p"/>
                          </m:rPr>
                          <a:rPr lang="en-US" sz="3200" b="0" i="0" smtClean="0">
                            <a:solidFill>
                              <a:prstClr val="black"/>
                            </a:solidFill>
                            <a:latin typeface="Cambria Math" panose="02040503050406030204" pitchFamily="18" charset="0"/>
                          </a:rPr>
                          <m:t>p</m:t>
                        </m:r>
                      </m:e>
                      <m:sub>
                        <m:r>
                          <m:rPr>
                            <m:sty m:val="p"/>
                          </m:rPr>
                          <a:rPr lang="en-US" sz="3200" b="0" i="0" smtClean="0">
                            <a:solidFill>
                              <a:prstClr val="black"/>
                            </a:solidFill>
                            <a:latin typeface="Cambria Math" panose="02040503050406030204" pitchFamily="18" charset="0"/>
                          </a:rPr>
                          <m:t>i</m:t>
                        </m:r>
                      </m:sub>
                    </m:sSub>
                  </m:oMath>
                </a14:m>
                <a:endParaRPr lang="en-US" dirty="0"/>
              </a:p>
              <a:p>
                <a:endParaRPr lang="en-US" dirty="0"/>
              </a:p>
              <a:p>
                <a:endParaRPr lang="en-US" dirty="0"/>
              </a:p>
              <a:p>
                <a:endParaRPr lang="en-US" dirty="0"/>
              </a:p>
              <a:p>
                <a:endParaRPr lang="en-US" dirty="0"/>
              </a:p>
              <a:p>
                <a:r>
                  <a:rPr lang="en-US" dirty="0"/>
                  <a:t>Additional constraints to compute </a:t>
                </a:r>
                <a14:m>
                  <m:oMath xmlns:m="http://schemas.openxmlformats.org/officeDocument/2006/math">
                    <m:sSubSup>
                      <m:sSubSupPr>
                        <m:ctrlPr>
                          <a:rPr lang="en-US" sz="2800" i="1">
                            <a:solidFill>
                              <a:prstClr val="black"/>
                            </a:solidFill>
                            <a:latin typeface="Cambria Math" panose="02040503050406030204" pitchFamily="18" charset="0"/>
                          </a:rPr>
                        </m:ctrlPr>
                      </m:sSubSupPr>
                      <m:e>
                        <m:r>
                          <a:rPr lang="en-US" sz="2800" i="1">
                            <a:solidFill>
                              <a:prstClr val="black"/>
                            </a:solidFill>
                            <a:latin typeface="Cambria Math" panose="02040503050406030204" pitchFamily="18" charset="0"/>
                          </a:rPr>
                          <m:t>𝑑</m:t>
                        </m:r>
                      </m:e>
                      <m:sub>
                        <m:r>
                          <a:rPr lang="en-US" sz="2800" i="1">
                            <a:solidFill>
                              <a:prstClr val="black"/>
                            </a:solidFill>
                            <a:latin typeface="Cambria Math" panose="02040503050406030204" pitchFamily="18" charset="0"/>
                          </a:rPr>
                          <m:t>𝑗</m:t>
                        </m:r>
                      </m:sub>
                      <m:sup>
                        <m:r>
                          <a:rPr lang="en-US" sz="2800" i="1">
                            <a:solidFill>
                              <a:prstClr val="black"/>
                            </a:solidFill>
                            <a:latin typeface="Cambria Math" panose="02040503050406030204" pitchFamily="18" charset="0"/>
                          </a:rPr>
                          <m:t>𝑖</m:t>
                        </m:r>
                      </m:sup>
                    </m:sSubSup>
                  </m:oMath>
                </a14:m>
                <a:endParaRPr lang="en-US" dirty="0"/>
              </a:p>
              <a:p>
                <a:pPr lvl="1"/>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𝑑</m:t>
                        </m:r>
                      </m:e>
                      <m:sub>
                        <m:r>
                          <a:rPr lang="en-US" i="1">
                            <a:latin typeface="Cambria Math" panose="02040503050406030204" pitchFamily="18" charset="0"/>
                          </a:rPr>
                          <m:t>𝑗</m:t>
                        </m:r>
                      </m:sub>
                      <m:sup>
                        <m:r>
                          <a:rPr lang="en-US" i="1">
                            <a:latin typeface="Cambria Math" panose="02040503050406030204" pitchFamily="18" charset="0"/>
                          </a:rPr>
                          <m:t>𝑖</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𝑑</m:t>
                        </m:r>
                      </m:e>
                      <m:sub>
                        <m:r>
                          <a:rPr lang="en-US" b="0" i="1" smtClean="0">
                            <a:latin typeface="Cambria Math" panose="02040503050406030204" pitchFamily="18" charset="0"/>
                          </a:rPr>
                          <m:t>𝑘</m:t>
                        </m:r>
                      </m:sub>
                      <m:sup>
                        <m:r>
                          <a:rPr lang="en-US" i="1">
                            <a:latin typeface="Cambria Math" panose="02040503050406030204" pitchFamily="18" charset="0"/>
                          </a:rPr>
                          <m:t>𝑖</m:t>
                        </m:r>
                      </m:sup>
                    </m:sSubSup>
                  </m:oMath>
                </a14:m>
                <a:r>
                  <a:rPr lang="en-US" dirty="0"/>
                  <a:t> +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m:t>
                        </m:r>
                      </m:e>
                      <m:sub>
                        <m:r>
                          <m:rPr>
                            <m:sty m:val="p"/>
                          </m:rPr>
                          <a:rPr lang="en-US" b="0" i="0" smtClean="0">
                            <a:latin typeface="Cambria Math" panose="02040503050406030204" pitchFamily="18" charset="0"/>
                          </a:rPr>
                          <m:t>kj</m:t>
                        </m:r>
                      </m:sub>
                    </m:sSub>
                  </m:oMath>
                </a14:m>
                <a:r>
                  <a:rPr lang="en-US" dirty="0"/>
                  <a:t> if </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𝑓</m:t>
                        </m:r>
                      </m:e>
                      <m:sub>
                        <m:r>
                          <a:rPr lang="en-US" i="1">
                            <a:latin typeface="Cambria Math" panose="02040503050406030204" pitchFamily="18" charset="0"/>
                          </a:rPr>
                          <m:t>𝑘</m:t>
                        </m:r>
                        <m:r>
                          <a:rPr lang="en-US" b="0" i="1" smtClean="0">
                            <a:latin typeface="Cambria Math" panose="02040503050406030204" pitchFamily="18" charset="0"/>
                          </a:rPr>
                          <m:t>𝑗</m:t>
                        </m:r>
                      </m:sub>
                      <m:sup>
                        <m:r>
                          <a:rPr lang="en-US" i="1">
                            <a:latin typeface="Cambria Math" panose="02040503050406030204" pitchFamily="18" charset="0"/>
                          </a:rPr>
                          <m:t>𝑖</m:t>
                        </m:r>
                      </m:sup>
                    </m:sSubSup>
                    <m:r>
                      <a:rPr lang="en-US" b="0" i="1" smtClean="0">
                        <a:latin typeface="Cambria Math" panose="02040503050406030204" pitchFamily="18" charset="0"/>
                      </a:rPr>
                      <m:t>=1</m:t>
                    </m:r>
                  </m:oMath>
                </a14:m>
                <a:endParaRPr lang="en-US" dirty="0"/>
              </a:p>
            </p:txBody>
          </p:sp>
        </mc:Choice>
        <mc:Fallback xmlns="">
          <p:sp>
            <p:nvSpPr>
              <p:cNvPr id="3" name="Content Placeholder 2">
                <a:extLst>
                  <a:ext uri="{FF2B5EF4-FFF2-40B4-BE49-F238E27FC236}">
                    <a16:creationId xmlns:a16="http://schemas.microsoft.com/office/drawing/2014/main" id="{DB6A24B6-B883-4936-B4FB-1612CF33A10F}"/>
                  </a:ext>
                </a:extLst>
              </p:cNvPr>
              <p:cNvSpPr>
                <a:spLocks noGrp="1" noRot="1" noChangeAspect="1" noMove="1" noResize="1" noEditPoints="1" noAdjustHandles="1" noChangeArrowheads="1" noChangeShapeType="1" noTextEdit="1"/>
              </p:cNvSpPr>
              <p:nvPr>
                <p:ph idx="1"/>
              </p:nvPr>
            </p:nvSpPr>
            <p:spPr>
              <a:blipFill>
                <a:blip r:embed="rId3"/>
                <a:stretch>
                  <a:fillRect l="-1379" t="-15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229">
                <a:extLst>
                  <a:ext uri="{FF2B5EF4-FFF2-40B4-BE49-F238E27FC236}">
                    <a16:creationId xmlns:a16="http://schemas.microsoft.com/office/drawing/2014/main" id="{73F48D40-02FD-4CC2-B50C-AE721B55B0B2}"/>
                  </a:ext>
                </a:extLst>
              </p:cNvPr>
              <p:cNvSpPr txBox="1"/>
              <p:nvPr/>
            </p:nvSpPr>
            <p:spPr>
              <a:xfrm>
                <a:off x="1344770" y="1445916"/>
                <a:ext cx="6454459" cy="2034788"/>
              </a:xfrm>
              <a:prstGeom prst="rect">
                <a:avLst/>
              </a:prstGeom>
              <a:noFill/>
            </p:spPr>
            <p:txBody>
              <a:bodyPr wrap="none" rtlCol="0">
                <a:spAutoFit/>
              </a:bodyPr>
              <a:lstStyle>
                <a:defPPr>
                  <a:defRPr lang="en-US"/>
                </a:defPPr>
                <a:lvl1pPr algn="l" rtl="0" eaLnBrk="0" fontAlgn="base" hangingPunct="0">
                  <a:spcBef>
                    <a:spcPct val="0"/>
                  </a:spcBef>
                  <a:spcAft>
                    <a:spcPct val="0"/>
                  </a:spcAft>
                  <a:buChar char="•"/>
                  <a:defRPr sz="3200" kern="1200">
                    <a:solidFill>
                      <a:schemeClr val="tx1"/>
                    </a:solidFill>
                    <a:latin typeface="Times New Roman" pitchFamily="16" charset="0"/>
                    <a:ea typeface="+mn-ea"/>
                    <a:cs typeface="+mn-cs"/>
                  </a:defRPr>
                </a:lvl1pPr>
                <a:lvl2pPr marL="457200" algn="l" rtl="0" eaLnBrk="0" fontAlgn="base" hangingPunct="0">
                  <a:spcBef>
                    <a:spcPct val="0"/>
                  </a:spcBef>
                  <a:spcAft>
                    <a:spcPct val="0"/>
                  </a:spcAft>
                  <a:buChar char="•"/>
                  <a:defRPr sz="3200" kern="1200">
                    <a:solidFill>
                      <a:schemeClr val="tx1"/>
                    </a:solidFill>
                    <a:latin typeface="Times New Roman" pitchFamily="16" charset="0"/>
                    <a:ea typeface="+mn-ea"/>
                    <a:cs typeface="+mn-cs"/>
                  </a:defRPr>
                </a:lvl2pPr>
                <a:lvl3pPr marL="914400" algn="l" rtl="0" eaLnBrk="0" fontAlgn="base" hangingPunct="0">
                  <a:spcBef>
                    <a:spcPct val="0"/>
                  </a:spcBef>
                  <a:spcAft>
                    <a:spcPct val="0"/>
                  </a:spcAft>
                  <a:buChar char="•"/>
                  <a:defRPr sz="3200" kern="1200">
                    <a:solidFill>
                      <a:schemeClr val="tx1"/>
                    </a:solidFill>
                    <a:latin typeface="Times New Roman" pitchFamily="16" charset="0"/>
                    <a:ea typeface="+mn-ea"/>
                    <a:cs typeface="+mn-cs"/>
                  </a:defRPr>
                </a:lvl3pPr>
                <a:lvl4pPr marL="1371600" algn="l" rtl="0" eaLnBrk="0" fontAlgn="base" hangingPunct="0">
                  <a:spcBef>
                    <a:spcPct val="0"/>
                  </a:spcBef>
                  <a:spcAft>
                    <a:spcPct val="0"/>
                  </a:spcAft>
                  <a:buChar char="•"/>
                  <a:defRPr sz="3200" kern="1200">
                    <a:solidFill>
                      <a:schemeClr val="tx1"/>
                    </a:solidFill>
                    <a:latin typeface="Times New Roman" pitchFamily="16" charset="0"/>
                    <a:ea typeface="+mn-ea"/>
                    <a:cs typeface="+mn-cs"/>
                  </a:defRPr>
                </a:lvl4pPr>
                <a:lvl5pPr marL="1828800" algn="l" rtl="0" eaLnBrk="0" fontAlgn="base" hangingPunct="0">
                  <a:spcBef>
                    <a:spcPct val="0"/>
                  </a:spcBef>
                  <a:spcAft>
                    <a:spcPct val="0"/>
                  </a:spcAft>
                  <a:buChar char="•"/>
                  <a:defRPr sz="3200" kern="1200">
                    <a:solidFill>
                      <a:schemeClr val="tx1"/>
                    </a:solidFill>
                    <a:latin typeface="Times New Roman" pitchFamily="16" charset="0"/>
                    <a:ea typeface="+mn-ea"/>
                    <a:cs typeface="+mn-cs"/>
                  </a:defRPr>
                </a:lvl5pPr>
                <a:lvl6pPr marL="2286000" algn="l" defTabSz="914400" rtl="0" eaLnBrk="1" latinLnBrk="0" hangingPunct="1">
                  <a:defRPr sz="3200" kern="1200">
                    <a:solidFill>
                      <a:schemeClr val="tx1"/>
                    </a:solidFill>
                    <a:latin typeface="Times New Roman" pitchFamily="16" charset="0"/>
                    <a:ea typeface="+mn-ea"/>
                    <a:cs typeface="+mn-cs"/>
                  </a:defRPr>
                </a:lvl6pPr>
                <a:lvl7pPr marL="2743200" algn="l" defTabSz="914400" rtl="0" eaLnBrk="1" latinLnBrk="0" hangingPunct="1">
                  <a:defRPr sz="3200" kern="1200">
                    <a:solidFill>
                      <a:schemeClr val="tx1"/>
                    </a:solidFill>
                    <a:latin typeface="Times New Roman" pitchFamily="16" charset="0"/>
                    <a:ea typeface="+mn-ea"/>
                    <a:cs typeface="+mn-cs"/>
                  </a:defRPr>
                </a:lvl7pPr>
                <a:lvl8pPr marL="3200400" algn="l" defTabSz="914400" rtl="0" eaLnBrk="1" latinLnBrk="0" hangingPunct="1">
                  <a:defRPr sz="3200" kern="1200">
                    <a:solidFill>
                      <a:schemeClr val="tx1"/>
                    </a:solidFill>
                    <a:latin typeface="Times New Roman" pitchFamily="16" charset="0"/>
                    <a:ea typeface="+mn-ea"/>
                    <a:cs typeface="+mn-cs"/>
                  </a:defRPr>
                </a:lvl8pPr>
                <a:lvl9pPr marL="3657600" algn="l" defTabSz="914400" rtl="0" eaLnBrk="1" latinLnBrk="0" hangingPunct="1">
                  <a:defRPr sz="3200" kern="1200">
                    <a:solidFill>
                      <a:schemeClr val="tx1"/>
                    </a:solidFill>
                    <a:latin typeface="Times New Roman" pitchFamily="16" charset="0"/>
                    <a:ea typeface="+mn-ea"/>
                    <a:cs typeface="+mn-cs"/>
                  </a:defRPr>
                </a:lvl9pPr>
              </a:lstStyle>
              <a:p>
                <a:pPr eaLnBrk="1" fontAlgn="auto" hangingPunct="1">
                  <a:spcBef>
                    <a:spcPts val="0"/>
                  </a:spcBef>
                  <a:spcAft>
                    <a:spcPts val="0"/>
                  </a:spcAft>
                  <a:buFontTx/>
                  <a:buNone/>
                </a:pPr>
                <a14:m>
                  <m:oMathPara xmlns:m="http://schemas.openxmlformats.org/officeDocument/2006/math">
                    <m:oMathParaPr>
                      <m:jc m:val="left"/>
                    </m:oMathParaPr>
                    <m:oMath xmlns:m="http://schemas.openxmlformats.org/officeDocument/2006/math">
                      <m:d>
                        <m:dPr>
                          <m:begChr m:val="{"/>
                          <m:endChr m:val=""/>
                          <m:ctrlPr>
                            <a:rPr lang="en-US" sz="2800" i="1" smtClean="0">
                              <a:solidFill>
                                <a:schemeClr val="tx1"/>
                              </a:solidFill>
                              <a:latin typeface="Cambria Math" panose="02040503050406030204" pitchFamily="18" charset="0"/>
                            </a:rPr>
                          </m:ctrlPr>
                        </m:dPr>
                        <m:e>
                          <m:eqArr>
                            <m:eqArrPr>
                              <m:ctrlPr>
                                <a:rPr lang="en-US" sz="2800" b="0" i="1" smtClean="0">
                                  <a:solidFill>
                                    <a:schemeClr val="tx1"/>
                                  </a:solidFill>
                                  <a:latin typeface="Cambria Math" panose="02040503050406030204" pitchFamily="18" charset="0"/>
                                </a:rPr>
                              </m:ctrlPr>
                            </m:eqArrPr>
                            <m:e>
                              <m:r>
                                <a:rPr lang="en-US" sz="2800" b="0" i="1" smtClean="0">
                                  <a:solidFill>
                                    <a:schemeClr val="tx1"/>
                                  </a:solidFill>
                                  <a:latin typeface="Cambria Math"/>
                                </a:rPr>
                                <m:t>##</m:t>
                              </m:r>
                              <m:sSubSup>
                                <m:sSubSupPr>
                                  <m:ctrlPr>
                                    <a:rPr lang="en-US" sz="2800" b="0" i="1" smtClean="0">
                                      <a:solidFill>
                                        <a:schemeClr val="tx1"/>
                                      </a:solidFill>
                                      <a:latin typeface="Cambria Math" panose="02040503050406030204" pitchFamily="18" charset="0"/>
                                    </a:rPr>
                                  </m:ctrlPr>
                                </m:sSubSupPr>
                                <m:e>
                                  <m:r>
                                    <a:rPr lang="en-US" sz="2800" b="0" i="1" smtClean="0">
                                      <a:solidFill>
                                        <a:schemeClr val="tx1"/>
                                      </a:solidFill>
                                      <a:latin typeface="Cambria Math" panose="02040503050406030204" pitchFamily="18" charset="0"/>
                                    </a:rPr>
                                    <m:t>𝑑</m:t>
                                  </m:r>
                                </m:e>
                                <m:sub>
                                  <m:r>
                                    <a:rPr lang="en-US" sz="2800" b="0" i="1" smtClean="0">
                                      <a:solidFill>
                                        <a:schemeClr val="tx1"/>
                                      </a:solidFill>
                                      <a:latin typeface="Cambria Math" panose="02040503050406030204" pitchFamily="18" charset="0"/>
                                    </a:rPr>
                                    <m:t>𝑗</m:t>
                                  </m:r>
                                </m:sub>
                                <m:sup>
                                  <m:r>
                                    <a:rPr lang="en-US" sz="2800" b="0" i="1" smtClean="0">
                                      <a:solidFill>
                                        <a:schemeClr val="tx1"/>
                                      </a:solidFill>
                                      <a:latin typeface="Cambria Math" panose="02040503050406030204" pitchFamily="18" charset="0"/>
                                    </a:rPr>
                                    <m:t>𝑖</m:t>
                                  </m:r>
                                </m:sup>
                              </m:sSubSup>
                              <m:r>
                                <a:rPr lang="en-US" sz="2800" b="0" i="1" smtClean="0">
                                  <a:solidFill>
                                    <a:schemeClr val="tx1"/>
                                  </a:solidFill>
                                  <a:latin typeface="Cambria Math" panose="02040503050406030204" pitchFamily="18" charset="0"/>
                                </a:rPr>
                                <m:t> =0                </m:t>
                              </m:r>
                              <m:r>
                                <a:rPr lang="en-US" sz="2800" b="0" i="1" smtClean="0">
                                  <a:solidFill>
                                    <a:schemeClr val="tx1"/>
                                  </a:solidFill>
                                  <a:latin typeface="Cambria Math"/>
                                </a:rPr>
                                <m:t>𝑖𝑓</m:t>
                              </m:r>
                              <m:r>
                                <a:rPr lang="en-US" sz="2800" b="0" i="1" smtClean="0">
                                  <a:solidFill>
                                    <a:schemeClr val="tx1"/>
                                  </a:solidFill>
                                  <a:latin typeface="Cambria Math" panose="02040503050406030204" pitchFamily="18" charset="0"/>
                                </a:rPr>
                                <m:t> </m:t>
                              </m:r>
                              <m:sSub>
                                <m:sSubPr>
                                  <m:ctrlPr>
                                    <a:rPr lang="en-US" sz="2800" i="1">
                                      <a:solidFill>
                                        <a:prstClr val="black"/>
                                      </a:solidFill>
                                      <a:latin typeface="Cambria Math" panose="02040503050406030204" pitchFamily="18" charset="0"/>
                                      <a:ea typeface="Cambria Math"/>
                                    </a:rPr>
                                  </m:ctrlPr>
                                </m:sSubPr>
                                <m:e>
                                  <m:r>
                                    <a:rPr lang="en-US" sz="2800" i="1">
                                      <a:solidFill>
                                        <a:prstClr val="black"/>
                                      </a:solidFill>
                                      <a:latin typeface="Cambria Math" panose="02040503050406030204" pitchFamily="18" charset="0"/>
                                      <a:ea typeface="Cambria Math"/>
                                    </a:rPr>
                                    <m:t>𝑣</m:t>
                                  </m:r>
                                </m:e>
                                <m:sub>
                                  <m:r>
                                    <a:rPr lang="en-US" sz="2800" b="0" i="1" smtClean="0">
                                      <a:solidFill>
                                        <a:prstClr val="black"/>
                                      </a:solidFill>
                                      <a:latin typeface="Cambria Math" panose="02040503050406030204" pitchFamily="18" charset="0"/>
                                      <a:ea typeface="Cambria Math"/>
                                    </a:rPr>
                                    <m:t>𝑗</m:t>
                                  </m:r>
                                </m:sub>
                              </m:sSub>
                              <m:r>
                                <a:rPr lang="en-US" sz="2800" b="0" i="1" smtClean="0">
                                  <a:solidFill>
                                    <a:schemeClr val="tx1"/>
                                  </a:solidFill>
                                  <a:latin typeface="Cambria Math"/>
                                </a:rPr>
                                <m:t>=</m:t>
                              </m:r>
                              <m:r>
                                <a:rPr lang="en-US" sz="2800" b="0" i="1" smtClean="0">
                                  <a:solidFill>
                                    <a:schemeClr val="tx1"/>
                                  </a:solidFill>
                                  <a:latin typeface="Cambria Math"/>
                                </a:rPr>
                                <m:t>𝑠𝑜𝑢𝑟𝑐𝑒</m:t>
                              </m:r>
                              <m:r>
                                <a:rPr lang="en-US" sz="2800" b="0" i="1" smtClean="0">
                                  <a:solidFill>
                                    <a:schemeClr val="tx1"/>
                                  </a:solidFill>
                                  <a:latin typeface="Cambria Math" panose="02040503050406030204" pitchFamily="18" charset="0"/>
                                </a:rPr>
                                <m:t> </m:t>
                              </m:r>
                              <m:d>
                                <m:dPr>
                                  <m:ctrlPr>
                                    <a:rPr lang="en-US" sz="2800" b="0" i="1" smtClean="0">
                                      <a:solidFill>
                                        <a:schemeClr val="tx1"/>
                                      </a:solidFill>
                                      <a:latin typeface="Cambria Math" panose="02040503050406030204" pitchFamily="18" charset="0"/>
                                    </a:rPr>
                                  </m:ctrlPr>
                                </m:dPr>
                                <m:e>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𝑣</m:t>
                                      </m:r>
                                    </m:e>
                                    <m:sub>
                                      <m:r>
                                        <a:rPr lang="en-US" sz="2800" b="0" i="1" smtClean="0">
                                          <a:solidFill>
                                            <a:schemeClr val="tx1"/>
                                          </a:solidFill>
                                          <a:latin typeface="Cambria Math" panose="02040503050406030204" pitchFamily="18" charset="0"/>
                                        </a:rPr>
                                        <m:t>1</m:t>
                                      </m:r>
                                    </m:sub>
                                  </m:sSub>
                                </m:e>
                              </m:d>
                              <m:r>
                                <a:rPr lang="en-US" sz="2800" b="0" i="1" smtClean="0">
                                  <a:solidFill>
                                    <a:schemeClr val="tx1"/>
                                  </a:solidFill>
                                  <a:latin typeface="Cambria Math" panose="02040503050406030204" pitchFamily="18" charset="0"/>
                                </a:rPr>
                                <m:t>   </m:t>
                              </m:r>
                            </m:e>
                            <m:e>
                              <m:r>
                                <a:rPr lang="en-US" sz="2800" b="0" i="1" smtClean="0">
                                  <a:solidFill>
                                    <a:schemeClr val="tx1"/>
                                  </a:solidFill>
                                  <a:latin typeface="Cambria Math" panose="02040503050406030204" pitchFamily="18" charset="0"/>
                                </a:rPr>
                                <m:t> </m:t>
                              </m:r>
                              <m:sSubSup>
                                <m:sSubSupPr>
                                  <m:ctrlPr>
                                    <a:rPr lang="en-US" sz="2800" b="0" i="1" smtClean="0">
                                      <a:solidFill>
                                        <a:schemeClr val="tx1"/>
                                      </a:solidFill>
                                      <a:latin typeface="Cambria Math" panose="02040503050406030204" pitchFamily="18" charset="0"/>
                                    </a:rPr>
                                  </m:ctrlPr>
                                </m:sSubSupPr>
                                <m:e>
                                  <m:r>
                                    <a:rPr lang="en-US" sz="2800" b="0" i="1" smtClean="0">
                                      <a:solidFill>
                                        <a:schemeClr val="tx1"/>
                                      </a:solidFill>
                                      <a:latin typeface="Cambria Math" panose="02040503050406030204" pitchFamily="18" charset="0"/>
                                    </a:rPr>
                                    <m:t>𝑑</m:t>
                                  </m:r>
                                </m:e>
                                <m:sub>
                                  <m:r>
                                    <a:rPr lang="en-US" sz="2800" b="0" i="1" smtClean="0">
                                      <a:solidFill>
                                        <a:schemeClr val="tx1"/>
                                      </a:solidFill>
                                      <a:latin typeface="Cambria Math" panose="02040503050406030204" pitchFamily="18" charset="0"/>
                                    </a:rPr>
                                    <m:t>𝑗</m:t>
                                  </m:r>
                                </m:sub>
                                <m:sup>
                                  <m:r>
                                    <a:rPr lang="en-US" sz="2800" b="0" i="1" smtClean="0">
                                      <a:solidFill>
                                        <a:schemeClr val="tx1"/>
                                      </a:solidFill>
                                      <a:latin typeface="Cambria Math" panose="02040503050406030204" pitchFamily="18" charset="0"/>
                                    </a:rPr>
                                    <m:t>𝑖</m:t>
                                  </m:r>
                                </m:sup>
                              </m:sSubSup>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𝐿</m:t>
                              </m:r>
                              <m:r>
                                <a:rPr lang="en-US" sz="2800" i="1" smtClean="0">
                                  <a:solidFill>
                                    <a:schemeClr val="tx1"/>
                                  </a:solidFill>
                                  <a:latin typeface="Cambria Math"/>
                                </a:rPr>
                                <m:t>  </m:t>
                              </m:r>
                              <m:r>
                                <a:rPr lang="en-US" sz="2800" b="0" i="1" smtClean="0">
                                  <a:solidFill>
                                    <a:schemeClr val="tx1"/>
                                  </a:solidFill>
                                  <a:latin typeface="Cambria Math"/>
                                </a:rPr>
                                <m:t> </m:t>
                              </m:r>
                              <m:r>
                                <a:rPr lang="en-US" sz="2800" b="0" i="1" smtClean="0">
                                  <a:solidFill>
                                    <a:schemeClr val="tx1"/>
                                  </a:solidFill>
                                  <a:latin typeface="Cambria Math" panose="02040503050406030204" pitchFamily="18" charset="0"/>
                                </a:rPr>
                                <m:t>              </m:t>
                              </m:r>
                              <m:r>
                                <a:rPr lang="en-US" sz="2800" i="1" smtClean="0">
                                  <a:solidFill>
                                    <a:schemeClr val="tx1"/>
                                  </a:solidFill>
                                  <a:latin typeface="Cambria Math"/>
                                </a:rPr>
                                <m:t>𝑖𝑓</m:t>
                              </m:r>
                              <m:r>
                                <a:rPr lang="en-US" sz="2800" b="0" i="1" smtClean="0">
                                  <a:solidFill>
                                    <a:schemeClr val="tx1"/>
                                  </a:solidFill>
                                  <a:latin typeface="Cambria Math"/>
                                </a:rPr>
                                <m:t> </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𝑣</m:t>
                                  </m:r>
                                </m:e>
                                <m:sub>
                                  <m:r>
                                    <a:rPr lang="en-US" sz="2800" b="0" i="1" smtClean="0">
                                      <a:solidFill>
                                        <a:schemeClr val="tx1"/>
                                      </a:solidFill>
                                      <a:latin typeface="Cambria Math" panose="02040503050406030204" pitchFamily="18" charset="0"/>
                                    </a:rPr>
                                    <m:t>𝑗</m:t>
                                  </m:r>
                                </m:sub>
                              </m:sSub>
                              <m:r>
                                <a:rPr lang="en-US" sz="2800" b="0" i="1" smtClean="0">
                                  <a:solidFill>
                                    <a:schemeClr val="tx1"/>
                                  </a:solidFill>
                                  <a:latin typeface="Cambria Math"/>
                                </a:rPr>
                                <m:t>=</m:t>
                              </m:r>
                              <m:r>
                                <a:rPr lang="en-US" sz="2800" b="0" i="1" smtClean="0">
                                  <a:solidFill>
                                    <a:schemeClr val="tx1"/>
                                  </a:solidFill>
                                  <a:latin typeface="Cambria Math"/>
                                </a:rPr>
                                <m:t>𝑠𝑖𝑛𝑘</m:t>
                              </m:r>
                              <m:r>
                                <a:rPr lang="en-US" sz="2800" b="0" i="1" smtClean="0">
                                  <a:solidFill>
                                    <a:schemeClr val="tx1"/>
                                  </a:solidFill>
                                  <a:latin typeface="Cambria Math"/>
                                </a:rPr>
                                <m:t> </m:t>
                              </m:r>
                              <m:d>
                                <m:dPr>
                                  <m:ctrlPr>
                                    <a:rPr lang="en-US" sz="2800" b="0" i="1" smtClean="0">
                                      <a:solidFill>
                                        <a:schemeClr val="tx1"/>
                                      </a:solidFill>
                                      <a:latin typeface="Cambria Math" panose="02040503050406030204" pitchFamily="18" charset="0"/>
                                    </a:rPr>
                                  </m:ctrlPr>
                                </m:dPr>
                                <m:e>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𝑣</m:t>
                                      </m:r>
                                    </m:e>
                                    <m:sub>
                                      <m:r>
                                        <a:rPr lang="en-US" sz="2800" b="0" i="1" smtClean="0">
                                          <a:solidFill>
                                            <a:schemeClr val="tx1"/>
                                          </a:solidFill>
                                          <a:latin typeface="Cambria Math" panose="02040503050406030204" pitchFamily="18" charset="0"/>
                                        </a:rPr>
                                        <m:t>𝑖</m:t>
                                      </m:r>
                                    </m:sub>
                                  </m:sSub>
                                </m:e>
                              </m:d>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a:rPr>
                                <m:t> </m:t>
                              </m:r>
                            </m:e>
                            <m:e>
                              <m:r>
                                <a:rPr lang="en-US" sz="2800" b="0" i="1" smtClean="0">
                                  <a:solidFill>
                                    <a:schemeClr val="tx1"/>
                                  </a:solidFill>
                                  <a:latin typeface="Cambria Math" panose="02040503050406030204" pitchFamily="18" charset="0"/>
                                </a:rPr>
                                <m:t> </m:t>
                              </m:r>
                              <m:sSubSup>
                                <m:sSubSupPr>
                                  <m:ctrlPr>
                                    <a:rPr lang="en-US" sz="2800" b="0" i="1" smtClean="0">
                                      <a:solidFill>
                                        <a:schemeClr val="tx1"/>
                                      </a:solidFill>
                                      <a:latin typeface="Cambria Math" panose="02040503050406030204" pitchFamily="18" charset="0"/>
                                    </a:rPr>
                                  </m:ctrlPr>
                                </m:sSubSupPr>
                                <m:e>
                                  <m:r>
                                    <a:rPr lang="en-US" sz="2800" b="0" i="1" smtClean="0">
                                      <a:solidFill>
                                        <a:schemeClr val="tx1"/>
                                      </a:solidFill>
                                      <a:latin typeface="Cambria Math" panose="02040503050406030204" pitchFamily="18" charset="0"/>
                                    </a:rPr>
                                    <m:t>𝑑</m:t>
                                  </m:r>
                                </m:e>
                                <m:sub>
                                  <m:r>
                                    <a:rPr lang="en-US" sz="2800" b="0" i="1" smtClean="0">
                                      <a:solidFill>
                                        <a:schemeClr val="tx1"/>
                                      </a:solidFill>
                                      <a:latin typeface="Cambria Math" panose="02040503050406030204" pitchFamily="18" charset="0"/>
                                    </a:rPr>
                                    <m:t>𝑗</m:t>
                                  </m:r>
                                </m:sub>
                                <m:sup>
                                  <m:r>
                                    <a:rPr lang="en-US" sz="2800" b="0" i="1" smtClean="0">
                                      <a:solidFill>
                                        <a:schemeClr val="tx1"/>
                                      </a:solidFill>
                                      <a:latin typeface="Cambria Math" panose="02040503050406030204" pitchFamily="18" charset="0"/>
                                    </a:rPr>
                                    <m:t>𝑖</m:t>
                                  </m:r>
                                </m:sup>
                              </m:sSubSup>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𝐿</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𝐵</m:t>
                              </m:r>
                              <m:r>
                                <a:rPr lang="en-US" sz="2800" i="1" smtClean="0">
                                  <a:solidFill>
                                    <a:schemeClr val="tx1"/>
                                  </a:solidFill>
                                  <a:latin typeface="Cambria Math"/>
                                </a:rPr>
                                <m:t> </m:t>
                              </m:r>
                              <m:r>
                                <a:rPr lang="en-US" sz="2800" b="0" i="1" smtClean="0">
                                  <a:solidFill>
                                    <a:schemeClr val="tx1"/>
                                  </a:solidFill>
                                  <a:latin typeface="Cambria Math" panose="02040503050406030204" pitchFamily="18" charset="0"/>
                                </a:rPr>
                                <m:t>  </m:t>
                              </m:r>
                              <m:r>
                                <a:rPr lang="en-US" sz="2800" i="1" smtClean="0">
                                  <a:solidFill>
                                    <a:schemeClr val="tx1"/>
                                  </a:solidFill>
                                  <a:latin typeface="Cambria Math"/>
                                </a:rPr>
                                <m:t>  </m:t>
                              </m:r>
                              <m:r>
                                <a:rPr lang="en-US" sz="2800" b="0" i="1" smtClean="0">
                                  <a:solidFill>
                                    <a:schemeClr val="tx1"/>
                                  </a:solidFill>
                                  <a:latin typeface="Cambria Math"/>
                                </a:rPr>
                                <m:t>  </m:t>
                              </m:r>
                              <m:r>
                                <a:rPr lang="en-US" sz="2800" i="1" smtClean="0">
                                  <a:solidFill>
                                    <a:schemeClr val="tx1"/>
                                  </a:solidFill>
                                  <a:latin typeface="Cambria Math"/>
                                </a:rPr>
                                <m:t> </m:t>
                              </m:r>
                              <m:r>
                                <a:rPr lang="en-US" sz="2800" b="0" i="1" smtClean="0">
                                  <a:solidFill>
                                    <a:schemeClr val="tx1"/>
                                  </a:solidFill>
                                  <a:latin typeface="Cambria Math"/>
                                </a:rPr>
                                <m:t>𝑜</m:t>
                              </m:r>
                              <m:r>
                                <a:rPr lang="en-US" sz="2800" i="1" smtClean="0">
                                  <a:solidFill>
                                    <a:schemeClr val="tx1"/>
                                  </a:solidFill>
                                  <a:latin typeface="Cambria Math"/>
                                </a:rPr>
                                <m:t>𝑡h𝑒𝑟𝑤𝑖𝑠𝑒</m:t>
                              </m:r>
                              <m:r>
                                <a:rPr lang="en-US" sz="2800" b="0" i="1" smtClean="0">
                                  <a:solidFill>
                                    <a:schemeClr val="tx1"/>
                                  </a:solidFill>
                                  <a:latin typeface="Cambria Math"/>
                                </a:rPr>
                                <m:t>    </m:t>
                              </m:r>
                              <m:r>
                                <a:rPr lang="en-US" sz="2800" b="0" i="1" smtClean="0">
                                  <a:solidFill>
                                    <a:schemeClr val="tx1"/>
                                  </a:solidFill>
                                  <a:latin typeface="Cambria Math" panose="02040503050406030204" pitchFamily="18" charset="0"/>
                                </a:rPr>
                                <m:t>                  </m:t>
                              </m:r>
                            </m:e>
                          </m:eqArr>
                        </m:e>
                      </m:d>
                    </m:oMath>
                  </m:oMathPara>
                </a14:m>
                <a:endParaRPr lang="en-US" sz="2800" dirty="0">
                  <a:solidFill>
                    <a:schemeClr val="tx1"/>
                  </a:solidFill>
                  <a:latin typeface="Tahoma"/>
                </a:endParaRPr>
              </a:p>
            </p:txBody>
          </p:sp>
        </mc:Choice>
        <mc:Fallback xmlns="">
          <p:sp>
            <p:nvSpPr>
              <p:cNvPr id="4" name="TextBox 229">
                <a:extLst>
                  <a:ext uri="{FF2B5EF4-FFF2-40B4-BE49-F238E27FC236}">
                    <a16:creationId xmlns:a16="http://schemas.microsoft.com/office/drawing/2014/main" id="{73F48D40-02FD-4CC2-B50C-AE721B55B0B2}"/>
                  </a:ext>
                </a:extLst>
              </p:cNvPr>
              <p:cNvSpPr txBox="1">
                <a:spLocks noRot="1" noChangeAspect="1" noMove="1" noResize="1" noEditPoints="1" noAdjustHandles="1" noChangeArrowheads="1" noChangeShapeType="1" noTextEdit="1"/>
              </p:cNvSpPr>
              <p:nvPr/>
            </p:nvSpPr>
            <p:spPr>
              <a:xfrm>
                <a:off x="1344770" y="1445916"/>
                <a:ext cx="6454459" cy="203478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EC3612C-0FF1-4BCF-A405-CE1B8335D6FC}"/>
                  </a:ext>
                </a:extLst>
              </p:cNvPr>
              <p:cNvSpPr/>
              <p:nvPr/>
            </p:nvSpPr>
            <p:spPr>
              <a:xfrm>
                <a:off x="1131503" y="4870332"/>
                <a:ext cx="4795608"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r>
                            <a:rPr lang="en-US" sz="2800" i="1">
                              <a:latin typeface="Cambria Math" panose="02040503050406030204" pitchFamily="18" charset="0"/>
                            </a:rPr>
                            <m:t>𝑑</m:t>
                          </m:r>
                        </m:e>
                        <m:sub>
                          <m:r>
                            <a:rPr lang="en-US" sz="2800" i="1">
                              <a:latin typeface="Cambria Math" panose="02040503050406030204" pitchFamily="18" charset="0"/>
                            </a:rPr>
                            <m:t>𝑗</m:t>
                          </m:r>
                        </m:sub>
                        <m:sup>
                          <m:r>
                            <a:rPr lang="en-US" sz="2800" i="1">
                              <a:latin typeface="Cambria Math" panose="02040503050406030204" pitchFamily="18" charset="0"/>
                            </a:rPr>
                            <m:t>𝑖</m:t>
                          </m:r>
                        </m:sup>
                      </m:sSubSup>
                      <m:r>
                        <a:rPr lang="en-US" sz="2800" b="0" i="1" smtClean="0">
                          <a:latin typeface="Cambria Math" panose="02040503050406030204" pitchFamily="18" charset="0"/>
                        </a:rPr>
                        <m:t>+</m:t>
                      </m:r>
                      <m:r>
                        <a:rPr lang="en-US" sz="2800" b="0" i="1" smtClean="0">
                          <a:latin typeface="Cambria Math" panose="02040503050406030204" pitchFamily="18" charset="0"/>
                        </a:rPr>
                        <m:t>𝑈</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𝑓</m:t>
                              </m:r>
                            </m:e>
                            <m:sub>
                              <m:r>
                                <a:rPr lang="en-US" sz="2800" b="0" i="1" smtClean="0">
                                  <a:latin typeface="Cambria Math" panose="02040503050406030204" pitchFamily="18" charset="0"/>
                                </a:rPr>
                                <m:t>𝑘𝑗</m:t>
                              </m:r>
                            </m:sub>
                            <m:sup>
                              <m:r>
                                <a:rPr lang="en-US" sz="2800" b="0" i="1" smtClean="0">
                                  <a:latin typeface="Cambria Math" panose="02040503050406030204" pitchFamily="18" charset="0"/>
                                </a:rPr>
                                <m:t>𝑖</m:t>
                              </m:r>
                            </m:sup>
                          </m:sSubSup>
                        </m:e>
                      </m:d>
                      <m:r>
                        <a:rPr lang="en-US" sz="2800" i="1">
                          <a:latin typeface="Cambria Math" panose="02040503050406030204" pitchFamily="18" charset="0"/>
                        </a:rPr>
                        <m:t>≥</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𝑑</m:t>
                          </m:r>
                        </m:e>
                        <m:sub>
                          <m:r>
                            <a:rPr lang="en-US" sz="2800" b="0" i="1" smtClean="0">
                              <a:latin typeface="Cambria Math" panose="02040503050406030204" pitchFamily="18" charset="0"/>
                            </a:rPr>
                            <m:t>𝑘</m:t>
                          </m:r>
                        </m:sub>
                        <m:sup>
                          <m:r>
                            <a:rPr lang="en-US" sz="2800" b="0" i="1" smtClean="0">
                              <a:latin typeface="Cambria Math" panose="02040503050406030204" pitchFamily="18" charset="0"/>
                            </a:rPr>
                            <m:t>𝑖</m:t>
                          </m:r>
                        </m:sup>
                      </m:sSubSup>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𝑐</m:t>
                          </m:r>
                        </m:e>
                        <m:sub>
                          <m:r>
                            <a:rPr lang="en-US" sz="2800" b="0" i="1" smtClean="0">
                              <a:latin typeface="Cambria Math" panose="02040503050406030204" pitchFamily="18" charset="0"/>
                            </a:rPr>
                            <m:t>𝑘𝑗</m:t>
                          </m:r>
                        </m:sub>
                      </m:sSub>
                      <m:r>
                        <a:rPr lang="en-US" sz="2800" i="1">
                          <a:latin typeface="Cambria Math"/>
                        </a:rPr>
                        <m:t> </m:t>
                      </m:r>
                    </m:oMath>
                  </m:oMathPara>
                </a14:m>
                <a:endParaRPr lang="en-US" sz="2800" dirty="0"/>
              </a:p>
            </p:txBody>
          </p:sp>
        </mc:Choice>
        <mc:Fallback xmlns="">
          <p:sp>
            <p:nvSpPr>
              <p:cNvPr id="5" name="Rectangle 4">
                <a:extLst>
                  <a:ext uri="{FF2B5EF4-FFF2-40B4-BE49-F238E27FC236}">
                    <a16:creationId xmlns:a16="http://schemas.microsoft.com/office/drawing/2014/main" id="{6EC3612C-0FF1-4BCF-A405-CE1B8335D6FC}"/>
                  </a:ext>
                </a:extLst>
              </p:cNvPr>
              <p:cNvSpPr>
                <a:spLocks noRot="1" noChangeAspect="1" noMove="1" noResize="1" noEditPoints="1" noAdjustHandles="1" noChangeArrowheads="1" noChangeShapeType="1" noTextEdit="1"/>
              </p:cNvSpPr>
              <p:nvPr/>
            </p:nvSpPr>
            <p:spPr>
              <a:xfrm>
                <a:off x="1131503" y="4870332"/>
                <a:ext cx="4795608" cy="61279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8E1EB33-9768-4701-9D05-5D873FBC605C}"/>
                  </a:ext>
                </a:extLst>
              </p:cNvPr>
              <p:cNvSpPr/>
              <p:nvPr/>
            </p:nvSpPr>
            <p:spPr>
              <a:xfrm>
                <a:off x="1238182" y="5567465"/>
                <a:ext cx="4760342"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r>
                            <a:rPr lang="en-US" sz="2800" i="1">
                              <a:latin typeface="Cambria Math" panose="02040503050406030204" pitchFamily="18" charset="0"/>
                            </a:rPr>
                            <m:t>𝑑</m:t>
                          </m:r>
                        </m:e>
                        <m:sub>
                          <m:r>
                            <a:rPr lang="en-US" sz="2800" i="1">
                              <a:latin typeface="Cambria Math" panose="02040503050406030204" pitchFamily="18" charset="0"/>
                            </a:rPr>
                            <m:t>𝑗</m:t>
                          </m:r>
                        </m:sub>
                        <m:sup>
                          <m:r>
                            <a:rPr lang="en-US" sz="2800" i="1">
                              <a:latin typeface="Cambria Math" panose="02040503050406030204" pitchFamily="18" charset="0"/>
                            </a:rPr>
                            <m:t>𝑖</m:t>
                          </m:r>
                        </m:sup>
                      </m:sSubSup>
                      <m:r>
                        <a:rPr lang="en-US" sz="2800" b="0" i="1" smtClean="0">
                          <a:latin typeface="Cambria Math" panose="02040503050406030204" pitchFamily="18" charset="0"/>
                        </a:rPr>
                        <m:t>−</m:t>
                      </m:r>
                      <m:r>
                        <a:rPr lang="en-US" sz="2800" b="0" i="1" smtClean="0">
                          <a:latin typeface="Cambria Math" panose="02040503050406030204" pitchFamily="18" charset="0"/>
                        </a:rPr>
                        <m:t>𝑈</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𝑓</m:t>
                              </m:r>
                            </m:e>
                            <m:sub>
                              <m:r>
                                <a:rPr lang="en-US" sz="2800" b="0" i="1" smtClean="0">
                                  <a:latin typeface="Cambria Math" panose="02040503050406030204" pitchFamily="18" charset="0"/>
                                </a:rPr>
                                <m:t>𝑘𝑗</m:t>
                              </m:r>
                            </m:sub>
                            <m:sup>
                              <m:r>
                                <a:rPr lang="en-US" sz="2800" b="0" i="1" smtClean="0">
                                  <a:latin typeface="Cambria Math" panose="02040503050406030204" pitchFamily="18" charset="0"/>
                                </a:rPr>
                                <m:t>𝑖</m:t>
                              </m:r>
                            </m:sup>
                          </m:sSubSup>
                        </m:e>
                      </m:d>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𝑑</m:t>
                          </m:r>
                        </m:e>
                        <m:sub>
                          <m:r>
                            <a:rPr lang="en-US" sz="2800" b="0" i="1" smtClean="0">
                              <a:latin typeface="Cambria Math" panose="02040503050406030204" pitchFamily="18" charset="0"/>
                            </a:rPr>
                            <m:t>𝑘</m:t>
                          </m:r>
                        </m:sub>
                        <m:sup>
                          <m:r>
                            <a:rPr lang="en-US" sz="2800" b="0" i="1" smtClean="0">
                              <a:latin typeface="Cambria Math" panose="02040503050406030204" pitchFamily="18" charset="0"/>
                            </a:rPr>
                            <m:t>𝑖</m:t>
                          </m:r>
                        </m:sup>
                      </m:sSubSup>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𝑐</m:t>
                          </m:r>
                        </m:e>
                        <m:sub>
                          <m:r>
                            <a:rPr lang="en-US" sz="2800" b="0" i="1" smtClean="0">
                              <a:latin typeface="Cambria Math" panose="02040503050406030204" pitchFamily="18" charset="0"/>
                            </a:rPr>
                            <m:t>𝑘𝑗</m:t>
                          </m:r>
                        </m:sub>
                      </m:sSub>
                      <m:r>
                        <a:rPr lang="en-US" sz="2800" i="1">
                          <a:latin typeface="Cambria Math"/>
                        </a:rPr>
                        <m:t> </m:t>
                      </m:r>
                    </m:oMath>
                  </m:oMathPara>
                </a14:m>
                <a:endParaRPr lang="en-US" sz="2800" dirty="0"/>
              </a:p>
            </p:txBody>
          </p:sp>
        </mc:Choice>
        <mc:Fallback xmlns="">
          <p:sp>
            <p:nvSpPr>
              <p:cNvPr id="6" name="Rectangle 5">
                <a:extLst>
                  <a:ext uri="{FF2B5EF4-FFF2-40B4-BE49-F238E27FC236}">
                    <a16:creationId xmlns:a16="http://schemas.microsoft.com/office/drawing/2014/main" id="{28E1EB33-9768-4701-9D05-5D873FBC605C}"/>
                  </a:ext>
                </a:extLst>
              </p:cNvPr>
              <p:cNvSpPr>
                <a:spLocks noRot="1" noChangeAspect="1" noMove="1" noResize="1" noEditPoints="1" noAdjustHandles="1" noChangeArrowheads="1" noChangeShapeType="1" noTextEdit="1"/>
              </p:cNvSpPr>
              <p:nvPr/>
            </p:nvSpPr>
            <p:spPr>
              <a:xfrm>
                <a:off x="1238182" y="5567465"/>
                <a:ext cx="4760342" cy="612796"/>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215271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17F7D-8454-492A-8EA3-E61FC5D14172}"/>
              </a:ext>
            </a:extLst>
          </p:cNvPr>
          <p:cNvSpPr>
            <a:spLocks noGrp="1"/>
          </p:cNvSpPr>
          <p:nvPr>
            <p:ph type="title"/>
          </p:nvPr>
        </p:nvSpPr>
        <p:spPr/>
        <p:txBody>
          <a:bodyPr/>
          <a:lstStyle/>
          <a:p>
            <a:r>
              <a:rPr lang="en-US" dirty="0"/>
              <a:t>Constraints for Runtime Improvement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B6A24B6-B883-4936-B4FB-1612CF33A10F}"/>
                  </a:ext>
                </a:extLst>
              </p:cNvPr>
              <p:cNvSpPr>
                <a:spLocks noGrp="1"/>
              </p:cNvSpPr>
              <p:nvPr>
                <p:ph idx="1"/>
              </p:nvPr>
            </p:nvSpPr>
            <p:spPr>
              <a:xfrm>
                <a:off x="161925" y="838200"/>
                <a:ext cx="8836025" cy="5562601"/>
              </a:xfrm>
            </p:spPr>
            <p:txBody>
              <a:bodyPr/>
              <a:lstStyle/>
              <a:p>
                <a:r>
                  <a:rPr lang="en-US" dirty="0"/>
                  <a:t>Chief drawback of using ILP </a:t>
                </a:r>
                <a:r>
                  <a:rPr lang="en-US" dirty="0">
                    <a:sym typeface="Wingdings" panose="05000000000000000000" pitchFamily="2" charset="2"/>
                  </a:rPr>
                  <a:t> poor scalability</a:t>
                </a:r>
                <a:endParaRPr lang="en-US" dirty="0"/>
              </a:p>
              <a:p>
                <a:r>
                  <a:rPr lang="en-US" dirty="0"/>
                  <a:t>Idea: find flow variables that cannot coexist</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b="0" i="1" smtClean="0">
                            <a:latin typeface="Cambria Math" panose="02040503050406030204" pitchFamily="18" charset="0"/>
                          </a:rPr>
                          <m:t>𝑗𝑖</m:t>
                        </m:r>
                      </m:sub>
                    </m:sSub>
                  </m:oMath>
                </a14:m>
                <a:r>
                  <a:rPr lang="en-US" dirty="0"/>
                  <a:t>: Manhattan distance 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𝑗</m:t>
                        </m:r>
                      </m:sub>
                    </m:sSub>
                  </m:oMath>
                </a14:m>
                <a:r>
                  <a:rPr lang="en-US" dirty="0"/>
                  <a:t>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𝑖</m:t>
                        </m:r>
                      </m:sub>
                    </m:sSub>
                  </m:oMath>
                </a14:m>
                <a:endParaRPr lang="en-US" dirty="0"/>
              </a:p>
              <a:p>
                <a:pPr marL="282575" lvl="1" indent="0">
                  <a:buNone/>
                </a:pPr>
                <a:endParaRPr lang="en-US" dirty="0"/>
              </a:p>
              <a:p>
                <a:pPr lvl="1"/>
                <a:endParaRPr lang="en-US" dirty="0"/>
              </a:p>
              <a:p>
                <a:pPr lvl="1"/>
                <a:endParaRPr lang="en-US" dirty="0"/>
              </a:p>
              <a:p>
                <a:pPr lvl="1"/>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DB6A24B6-B883-4936-B4FB-1612CF33A10F}"/>
                  </a:ext>
                </a:extLst>
              </p:cNvPr>
              <p:cNvSpPr>
                <a:spLocks noGrp="1" noRot="1" noChangeAspect="1" noMove="1" noResize="1" noEditPoints="1" noAdjustHandles="1" noChangeArrowheads="1" noChangeShapeType="1" noTextEdit="1"/>
              </p:cNvSpPr>
              <p:nvPr>
                <p:ph idx="1"/>
              </p:nvPr>
            </p:nvSpPr>
            <p:spPr>
              <a:xfrm>
                <a:off x="161925" y="838200"/>
                <a:ext cx="8836025" cy="5562601"/>
              </a:xfrm>
              <a:blipFill>
                <a:blip r:embed="rId3"/>
                <a:stretch>
                  <a:fillRect l="-1449" t="-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2FE7284-AAC7-4113-B8DB-14D3D871B27D}"/>
                  </a:ext>
                </a:extLst>
              </p:cNvPr>
              <p:cNvSpPr/>
              <p:nvPr/>
            </p:nvSpPr>
            <p:spPr>
              <a:xfrm>
                <a:off x="321206" y="3067646"/>
                <a:ext cx="3702680" cy="10783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𝑖𝑓</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1</m:t>
                          </m:r>
                          <m:r>
                            <a:rPr lang="en-US" sz="2800" b="0" i="1" smtClean="0">
                              <a:latin typeface="Cambria Math" panose="02040503050406030204" pitchFamily="18" charset="0"/>
                            </a:rPr>
                            <m:t>𝑗</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𝑗𝑖</m:t>
                          </m:r>
                        </m:sub>
                      </m:sSub>
                      <m:r>
                        <a:rPr lang="en-US" sz="2800" b="0" i="1" smtClean="0">
                          <a:latin typeface="Cambria Math" panose="02040503050406030204" pitchFamily="18" charset="0"/>
                        </a:rPr>
                        <m:t>&gt;</m:t>
                      </m:r>
                      <m:r>
                        <a:rPr lang="en-US" sz="2800" b="0" i="1" smtClean="0">
                          <a:latin typeface="Cambria Math" panose="02040503050406030204" pitchFamily="18" charset="0"/>
                        </a:rPr>
                        <m:t>𝐿</m:t>
                      </m:r>
                      <m:r>
                        <a:rPr lang="en-US" sz="2800" b="0" i="1" smtClean="0">
                          <a:latin typeface="Cambria Math" panose="02040503050406030204" pitchFamily="18" charset="0"/>
                        </a:rPr>
                        <m:t>+</m:t>
                      </m:r>
                      <m:r>
                        <a:rPr lang="en-US" sz="2800" b="0" i="1" smtClean="0">
                          <a:latin typeface="Cambria Math" panose="02040503050406030204" pitchFamily="18" charset="0"/>
                        </a:rPr>
                        <m:t>𝐵</m:t>
                      </m:r>
                    </m:oMath>
                  </m:oMathPara>
                </a14:m>
                <a:endParaRPr lang="en-US" sz="2800" b="0" dirty="0"/>
              </a:p>
              <a:p>
                <a:r>
                  <a:rPr lang="en-US" sz="2800" dirty="0"/>
                  <a:t> </a:t>
                </a:r>
                <a14:m>
                  <m:oMath xmlns:m="http://schemas.openxmlformats.org/officeDocument/2006/math">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𝑓</m:t>
                        </m:r>
                      </m:e>
                      <m:sub>
                        <m:r>
                          <a:rPr lang="en-US" sz="2800" i="1">
                            <a:latin typeface="Cambria Math" panose="02040503050406030204" pitchFamily="18" charset="0"/>
                          </a:rPr>
                          <m:t>𝑗</m:t>
                        </m:r>
                        <m:r>
                          <a:rPr lang="en-US" sz="2800" b="0" i="1" smtClean="0">
                            <a:latin typeface="Cambria Math" panose="02040503050406030204" pitchFamily="18" charset="0"/>
                          </a:rPr>
                          <m:t>𝑘</m:t>
                        </m:r>
                      </m:sub>
                      <m:sup>
                        <m:r>
                          <a:rPr lang="en-US" sz="2800" b="0" i="1" smtClean="0">
                            <a:latin typeface="Cambria Math" panose="02040503050406030204" pitchFamily="18" charset="0"/>
                          </a:rPr>
                          <m:t>𝑖</m:t>
                        </m:r>
                      </m:sup>
                    </m:sSubSup>
                    <m:r>
                      <a:rPr lang="en-US" sz="2800" b="0" i="1" smtClean="0">
                        <a:latin typeface="Cambria Math" panose="02040503050406030204" pitchFamily="18" charset="0"/>
                      </a:rPr>
                      <m:t>=0,  </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𝑓</m:t>
                        </m:r>
                      </m:e>
                      <m:sub>
                        <m:r>
                          <a:rPr lang="en-US" sz="2800" b="0" i="1" smtClean="0">
                            <a:latin typeface="Cambria Math" panose="02040503050406030204" pitchFamily="18" charset="0"/>
                          </a:rPr>
                          <m:t>𝑘𝑗</m:t>
                        </m:r>
                      </m:sub>
                      <m:sup>
                        <m:r>
                          <a:rPr lang="en-US" sz="2800" b="0" i="1" smtClean="0">
                            <a:latin typeface="Cambria Math" panose="02040503050406030204" pitchFamily="18" charset="0"/>
                          </a:rPr>
                          <m:t>𝑖</m:t>
                        </m:r>
                      </m:sup>
                    </m:sSubSup>
                    <m:r>
                      <a:rPr lang="en-US" sz="2800" b="0" i="1" smtClean="0">
                        <a:latin typeface="Cambria Math" panose="02040503050406030204" pitchFamily="18" charset="0"/>
                      </a:rPr>
                      <m:t>=0</m:t>
                    </m:r>
                  </m:oMath>
                </a14:m>
                <a:endParaRPr lang="en-US" sz="2800" dirty="0"/>
              </a:p>
            </p:txBody>
          </p:sp>
        </mc:Choice>
        <mc:Fallback xmlns="">
          <p:sp>
            <p:nvSpPr>
              <p:cNvPr id="4" name="Rectangle 3">
                <a:extLst>
                  <a:ext uri="{FF2B5EF4-FFF2-40B4-BE49-F238E27FC236}">
                    <a16:creationId xmlns:a16="http://schemas.microsoft.com/office/drawing/2014/main" id="{D2FE7284-AAC7-4113-B8DB-14D3D871B27D}"/>
                  </a:ext>
                </a:extLst>
              </p:cNvPr>
              <p:cNvSpPr>
                <a:spLocks noRot="1" noChangeAspect="1" noMove="1" noResize="1" noEditPoints="1" noAdjustHandles="1" noChangeArrowheads="1" noChangeShapeType="1" noTextEdit="1"/>
              </p:cNvSpPr>
              <p:nvPr/>
            </p:nvSpPr>
            <p:spPr>
              <a:xfrm>
                <a:off x="321206" y="3067646"/>
                <a:ext cx="3702680" cy="1078372"/>
              </a:xfrm>
              <a:prstGeom prst="rect">
                <a:avLst/>
              </a:prstGeom>
              <a:blipFill>
                <a:blip r:embed="rId4"/>
                <a:stretch>
                  <a:fillRect/>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278A0EB7-4E02-4069-8BBF-85048312E7F6}"/>
              </a:ext>
            </a:extLst>
          </p:cNvPr>
          <p:cNvGrpSpPr/>
          <p:nvPr/>
        </p:nvGrpSpPr>
        <p:grpSpPr>
          <a:xfrm>
            <a:off x="233617" y="2452556"/>
            <a:ext cx="8748458" cy="4108264"/>
            <a:chOff x="233617" y="2452556"/>
            <a:chExt cx="8748458" cy="4108264"/>
          </a:xfrm>
        </p:grpSpPr>
        <p:sp>
          <p:nvSpPr>
            <p:cNvPr id="6" name="Rectangle 5">
              <a:extLst>
                <a:ext uri="{FF2B5EF4-FFF2-40B4-BE49-F238E27FC236}">
                  <a16:creationId xmlns:a16="http://schemas.microsoft.com/office/drawing/2014/main" id="{944A377A-BDFD-4BF7-A076-1FEF8F4381A6}"/>
                </a:ext>
              </a:extLst>
            </p:cNvPr>
            <p:cNvSpPr/>
            <p:nvPr/>
          </p:nvSpPr>
          <p:spPr bwMode="auto">
            <a:xfrm>
              <a:off x="233617" y="2701807"/>
              <a:ext cx="8748458" cy="3859013"/>
            </a:xfrm>
            <a:prstGeom prst="rect">
              <a:avLst/>
            </a:prstGeom>
            <a:noFill/>
            <a:ln w="25400" cap="sq" cmpd="sng" algn="ctr">
              <a:solidFill>
                <a:schemeClr val="tx2"/>
              </a:solidFill>
              <a:prstDash val="sysDash"/>
              <a:round/>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7E09EB0-C43A-4AE5-90B6-94C1F6788DDF}"/>
                    </a:ext>
                  </a:extLst>
                </p:cNvPr>
                <p:cNvSpPr/>
                <p:nvPr/>
              </p:nvSpPr>
              <p:spPr bwMode="auto">
                <a:xfrm>
                  <a:off x="513447" y="2452556"/>
                  <a:ext cx="3146301" cy="52324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eaLnBrk="0" fontAlgn="base" hangingPunct="0">
                    <a:spcBef>
                      <a:spcPct val="0"/>
                    </a:spcBef>
                    <a:spcAft>
                      <a:spcPct val="0"/>
                    </a:spcAft>
                  </a:pPr>
                  <a:r>
                    <a:rPr lang="en-US" sz="2800" b="1" i="1" dirty="0">
                      <a:solidFill>
                        <a:prstClr val="black"/>
                      </a:solidFill>
                      <a:latin typeface="Arial" panose="020B0604020202020204" pitchFamily="34" charset="0"/>
                      <a:cs typeface="Arial" panose="020B0604020202020204" pitchFamily="34" charset="0"/>
                    </a:rPr>
                    <a:t>For each point </a:t>
                  </a:r>
                  <a14:m>
                    <m:oMath xmlns:m="http://schemas.openxmlformats.org/officeDocument/2006/math">
                      <m:sSub>
                        <m:sSubPr>
                          <m:ctrlPr>
                            <a:rPr lang="en-US" sz="2800" b="0" i="1" smtClean="0">
                              <a:solidFill>
                                <a:prstClr val="black"/>
                              </a:solidFill>
                              <a:latin typeface="Cambria Math" panose="02040503050406030204" pitchFamily="18" charset="0"/>
                            </a:rPr>
                          </m:ctrlPr>
                        </m:sSubPr>
                        <m:e>
                          <m:r>
                            <a:rPr lang="en-US" sz="2800" b="0" i="1" smtClean="0">
                              <a:solidFill>
                                <a:prstClr val="black"/>
                              </a:solidFill>
                              <a:latin typeface="Cambria Math" panose="02040503050406030204" pitchFamily="18" charset="0"/>
                            </a:rPr>
                            <m:t>𝑝</m:t>
                          </m:r>
                        </m:e>
                        <m:sub>
                          <m:r>
                            <a:rPr lang="en-US" sz="2800" b="0" i="1" smtClean="0">
                              <a:solidFill>
                                <a:prstClr val="black"/>
                              </a:solidFill>
                              <a:latin typeface="Cambria Math" panose="02040503050406030204" pitchFamily="18" charset="0"/>
                            </a:rPr>
                            <m:t>𝑖</m:t>
                          </m:r>
                        </m:sub>
                      </m:sSub>
                    </m:oMath>
                  </a14:m>
                  <a:endParaRPr lang="en-US" sz="2800" b="1" i="1" dirty="0">
                    <a:solidFill>
                      <a:prstClr val="black"/>
                    </a:solidFill>
                    <a:latin typeface="Arial" panose="020B0604020202020204" pitchFamily="34" charset="0"/>
                    <a:cs typeface="Arial" panose="020B0604020202020204" pitchFamily="34" charset="0"/>
                  </a:endParaRPr>
                </a:p>
              </p:txBody>
            </p:sp>
          </mc:Choice>
          <mc:Fallback xmlns="">
            <p:sp>
              <p:nvSpPr>
                <p:cNvPr id="5" name="Rectangle 4">
                  <a:extLst>
                    <a:ext uri="{FF2B5EF4-FFF2-40B4-BE49-F238E27FC236}">
                      <a16:creationId xmlns:a16="http://schemas.microsoft.com/office/drawing/2014/main" id="{47E09EB0-C43A-4AE5-90B6-94C1F6788DDF}"/>
                    </a:ext>
                  </a:extLst>
                </p:cNvPr>
                <p:cNvSpPr>
                  <a:spLocks noRot="1" noChangeAspect="1" noMove="1" noResize="1" noEditPoints="1" noAdjustHandles="1" noChangeArrowheads="1" noChangeShapeType="1" noTextEdit="1"/>
                </p:cNvSpPr>
                <p:nvPr/>
              </p:nvSpPr>
              <p:spPr bwMode="auto">
                <a:xfrm>
                  <a:off x="513447" y="2452556"/>
                  <a:ext cx="3146301" cy="523249"/>
                </a:xfrm>
                <a:prstGeom prst="rect">
                  <a:avLst/>
                </a:prstGeom>
                <a:blipFill>
                  <a:blip r:embed="rId5"/>
                  <a:stretch>
                    <a:fillRect l="-1731" t="-8889" b="-28889"/>
                  </a:stretch>
                </a:blipFill>
                <a:ln>
                  <a:headEnd type="none" w="med" len="med"/>
                  <a:tailEnd type="none" w="med" len="med"/>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14EF43AF-01CC-4202-A514-2AA2FEC643EE}"/>
                  </a:ext>
                </a:extLst>
              </p:cNvPr>
              <p:cNvSpPr/>
              <p:nvPr/>
            </p:nvSpPr>
            <p:spPr>
              <a:xfrm>
                <a:off x="4111475" y="3074670"/>
                <a:ext cx="4472699" cy="1230080"/>
              </a:xfrm>
              <a:prstGeom prst="rect">
                <a:avLst/>
              </a:prstGeom>
            </p:spPr>
            <p:txBody>
              <a:bodyPr wrap="none">
                <a:spAutoFit/>
              </a:bodyPr>
              <a:lstStyle/>
              <a:p>
                <a:r>
                  <a:rPr lang="en-US" sz="2400" dirty="0">
                    <a:solidFill>
                      <a:srgbClr val="0070C0"/>
                    </a:solidFill>
                    <a:latin typeface="Arial" panose="020B0604020202020204" pitchFamily="34" charset="0"/>
                    <a:cs typeface="Arial" panose="020B0604020202020204" pitchFamily="34" charset="0"/>
                  </a:rPr>
                  <a:t>⇒ Sum of Manhattan length </a:t>
                </a:r>
                <a:br>
                  <a:rPr lang="en-US" sz="2400" dirty="0">
                    <a:solidFill>
                      <a:srgbClr val="0070C0"/>
                    </a:solidFill>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    via non-terminal vertex </a:t>
                </a:r>
                <a14:m>
                  <m:oMath xmlns:m="http://schemas.openxmlformats.org/officeDocument/2006/math">
                    <m:sSub>
                      <m:sSubPr>
                        <m:ctrlPr>
                          <a:rPr lang="en-US" sz="2400" i="1" smtClean="0">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𝑣</m:t>
                        </m:r>
                      </m:e>
                      <m:sub>
                        <m:r>
                          <a:rPr lang="en-US" sz="2400" i="1">
                            <a:solidFill>
                              <a:srgbClr val="0070C0"/>
                            </a:solidFill>
                            <a:latin typeface="Cambria Math" panose="02040503050406030204" pitchFamily="18" charset="0"/>
                          </a:rPr>
                          <m:t>𝑗</m:t>
                        </m:r>
                      </m:sub>
                    </m:sSub>
                  </m:oMath>
                </a14:m>
                <a:r>
                  <a:rPr lang="en-US" sz="2400" dirty="0">
                    <a:solidFill>
                      <a:srgbClr val="0070C0"/>
                    </a:solidFill>
                    <a:latin typeface="Arial" panose="020B0604020202020204" pitchFamily="34" charset="0"/>
                    <a:cs typeface="Arial" panose="020B0604020202020204" pitchFamily="34" charset="0"/>
                  </a:rPr>
                  <a:t> </a:t>
                </a:r>
                <a:br>
                  <a:rPr lang="en-US" sz="2400" dirty="0">
                    <a:solidFill>
                      <a:srgbClr val="0070C0"/>
                    </a:solidFill>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    &gt; upper bound on pathlength</a:t>
                </a:r>
                <a:endParaRPr lang="en-US" sz="2400" dirty="0"/>
              </a:p>
            </p:txBody>
          </p:sp>
        </mc:Choice>
        <mc:Fallback xmlns="">
          <p:sp>
            <p:nvSpPr>
              <p:cNvPr id="9" name="Rectangle 8">
                <a:extLst>
                  <a:ext uri="{FF2B5EF4-FFF2-40B4-BE49-F238E27FC236}">
                    <a16:creationId xmlns:a16="http://schemas.microsoft.com/office/drawing/2014/main" id="{14EF43AF-01CC-4202-A514-2AA2FEC643EE}"/>
                  </a:ext>
                </a:extLst>
              </p:cNvPr>
              <p:cNvSpPr>
                <a:spLocks noRot="1" noChangeAspect="1" noMove="1" noResize="1" noEditPoints="1" noAdjustHandles="1" noChangeArrowheads="1" noChangeShapeType="1" noTextEdit="1"/>
              </p:cNvSpPr>
              <p:nvPr/>
            </p:nvSpPr>
            <p:spPr>
              <a:xfrm>
                <a:off x="4111475" y="3074670"/>
                <a:ext cx="4472699" cy="1230080"/>
              </a:xfrm>
              <a:prstGeom prst="rect">
                <a:avLst/>
              </a:prstGeom>
              <a:blipFill>
                <a:blip r:embed="rId6"/>
                <a:stretch>
                  <a:fillRect l="-2044" t="-3960" r="-1499" b="-108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84697E4-EE39-4A7B-AE18-1658F83EBC24}"/>
                  </a:ext>
                </a:extLst>
              </p:cNvPr>
              <p:cNvSpPr/>
              <p:nvPr/>
            </p:nvSpPr>
            <p:spPr>
              <a:xfrm>
                <a:off x="181056" y="4329700"/>
                <a:ext cx="5380832" cy="2603983"/>
              </a:xfrm>
              <a:prstGeom prst="rect">
                <a:avLst/>
              </a:prstGeom>
            </p:spPr>
            <p:txBody>
              <a:bodyPr wrap="none">
                <a:spAutoFit/>
              </a:bodyPr>
              <a:lstStyle/>
              <a:p>
                <a:r>
                  <a:rPr lang="en-US" sz="2800" b="0" dirty="0"/>
                  <a:t>  </a:t>
                </a:r>
                <a14:m>
                  <m:oMath xmlns:m="http://schemas.openxmlformats.org/officeDocument/2006/math">
                    <m:r>
                      <a:rPr lang="en-US" sz="2800" b="0" i="1" smtClean="0">
                        <a:latin typeface="Cambria Math" panose="02040503050406030204" pitchFamily="18" charset="0"/>
                      </a:rPr>
                      <m:t>𝑖𝑓</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1</m:t>
                        </m:r>
                        <m:r>
                          <a:rPr lang="en-US" sz="2800" b="0" i="1" smtClean="0">
                            <a:latin typeface="Cambria Math" panose="02040503050406030204" pitchFamily="18" charset="0"/>
                          </a:rPr>
                          <m:t>𝑗</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𝑗𝑗</m:t>
                        </m:r>
                        <m:r>
                          <a:rPr lang="en-US" sz="2800" b="0" i="1" smtClean="0">
                            <a:latin typeface="Cambria Math" panose="02040503050406030204" pitchFamily="18" charset="0"/>
                          </a:rPr>
                          <m:t>′</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𝑚</m:t>
                        </m:r>
                      </m:e>
                      <m: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𝑗</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𝑖</m:t>
                        </m:r>
                      </m:sub>
                    </m:sSub>
                    <m:r>
                      <a:rPr lang="en-US" sz="2800" b="0" i="1" smtClean="0">
                        <a:latin typeface="Cambria Math" panose="02040503050406030204" pitchFamily="18" charset="0"/>
                      </a:rPr>
                      <m:t>&gt;</m:t>
                    </m:r>
                    <m:r>
                      <a:rPr lang="en-US" sz="2800" b="0" i="1" smtClean="0">
                        <a:latin typeface="Cambria Math" panose="02040503050406030204" pitchFamily="18" charset="0"/>
                      </a:rPr>
                      <m:t>𝐿</m:t>
                    </m:r>
                    <m:r>
                      <a:rPr lang="en-US" sz="2800" b="0" i="1" smtClean="0">
                        <a:latin typeface="Cambria Math" panose="02040503050406030204" pitchFamily="18" charset="0"/>
                      </a:rPr>
                      <m:t>+</m:t>
                    </m:r>
                    <m:r>
                      <a:rPr lang="en-US" sz="2800" b="0" i="1" smtClean="0">
                        <a:latin typeface="Cambria Math" panose="02040503050406030204" pitchFamily="18" charset="0"/>
                      </a:rPr>
                      <m:t>𝐵</m:t>
                    </m:r>
                  </m:oMath>
                </a14:m>
                <a:r>
                  <a:rPr lang="en-US" sz="2800" b="0" dirty="0"/>
                  <a:t> </a:t>
                </a:r>
              </a:p>
              <a:p>
                <a:r>
                  <a:rPr lang="en-US" sz="2800" b="0" dirty="0"/>
                  <a:t> </a:t>
                </a:r>
                <a14:m>
                  <m:oMath xmlns:m="http://schemas.openxmlformats.org/officeDocument/2006/math">
                    <m:r>
                      <a:rPr lang="en-US" sz="2800" b="0" i="0" smtClean="0">
                        <a:latin typeface="Cambria Math" panose="02040503050406030204" pitchFamily="18" charset="0"/>
                      </a:rPr>
                      <m:t> </m:t>
                    </m:r>
                    <m:r>
                      <m:rPr>
                        <m:sty m:val="p"/>
                      </m:rPr>
                      <a:rPr lang="en-US" sz="2800" b="0" i="0" smtClean="0">
                        <a:latin typeface="Cambria Math" panose="02040503050406030204" pitchFamily="18" charset="0"/>
                      </a:rPr>
                      <m:t>and</m:t>
                    </m:r>
                    <m:sSub>
                      <m:sSubPr>
                        <m:ctrlPr>
                          <a:rPr lang="en-US" sz="2800" i="1">
                            <a:latin typeface="Cambria Math" panose="02040503050406030204" pitchFamily="18" charset="0"/>
                          </a:rPr>
                        </m:ctrlPr>
                      </m:sSubPr>
                      <m:e>
                        <m:r>
                          <a:rPr lang="en-US" sz="2800" b="0" i="1" smtClean="0">
                            <a:latin typeface="Cambria Math" panose="02040503050406030204" pitchFamily="18" charset="0"/>
                          </a:rPr>
                          <m:t> </m:t>
                        </m:r>
                        <m:r>
                          <a:rPr lang="en-US" sz="2800" i="1">
                            <a:latin typeface="Cambria Math" panose="02040503050406030204" pitchFamily="18" charset="0"/>
                          </a:rPr>
                          <m:t>𝑚</m:t>
                        </m:r>
                      </m:e>
                      <m:sub>
                        <m:r>
                          <a:rPr lang="en-US" sz="2800" i="1">
                            <a:latin typeface="Cambria Math" panose="02040503050406030204" pitchFamily="18" charset="0"/>
                          </a:rPr>
                          <m:t>1</m:t>
                        </m:r>
                        <m:r>
                          <a:rPr lang="en-US" sz="2800" i="1">
                            <a:latin typeface="Cambria Math" panose="02040503050406030204" pitchFamily="18" charset="0"/>
                          </a:rPr>
                          <m:t>𝑗</m:t>
                        </m:r>
                        <m:r>
                          <a:rPr lang="en-US" sz="2800" b="0" i="1" smtClean="0">
                            <a:latin typeface="Cambria Math" panose="02040503050406030204" pitchFamily="18" charset="0"/>
                          </a:rPr>
                          <m:t>′</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𝑚</m:t>
                        </m:r>
                      </m:e>
                      <m:sub>
                        <m:r>
                          <a:rPr lang="en-US" sz="2800" i="1">
                            <a:latin typeface="Cambria Math" panose="02040503050406030204" pitchFamily="18" charset="0"/>
                          </a:rPr>
                          <m:t>𝑗</m:t>
                        </m:r>
                        <m:r>
                          <a:rPr lang="en-US" sz="2800" b="0" i="1" smtClean="0">
                            <a:latin typeface="Cambria Math" panose="02040503050406030204" pitchFamily="18" charset="0"/>
                          </a:rPr>
                          <m:t>′</m:t>
                        </m:r>
                        <m:r>
                          <a:rPr lang="en-US" sz="2800" i="1">
                            <a:latin typeface="Cambria Math" panose="02040503050406030204" pitchFamily="18" charset="0"/>
                          </a:rPr>
                          <m:t>𝑗</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𝑚</m:t>
                        </m:r>
                      </m:e>
                      <m:sub>
                        <m:r>
                          <a:rPr lang="en-US" sz="2800" b="0" i="1" smtClean="0">
                            <a:latin typeface="Cambria Math" panose="02040503050406030204" pitchFamily="18" charset="0"/>
                          </a:rPr>
                          <m:t>𝑗</m:t>
                        </m:r>
                        <m:r>
                          <a:rPr lang="en-US" sz="2800" i="1">
                            <a:latin typeface="Cambria Math" panose="02040503050406030204" pitchFamily="18" charset="0"/>
                          </a:rPr>
                          <m:t>𝑖</m:t>
                        </m:r>
                      </m:sub>
                    </m:sSub>
                    <m:r>
                      <a:rPr lang="en-US" sz="2800" i="1">
                        <a:latin typeface="Cambria Math" panose="02040503050406030204" pitchFamily="18" charset="0"/>
                      </a:rPr>
                      <m:t>&gt;</m:t>
                    </m:r>
                    <m:r>
                      <a:rPr lang="en-US" sz="2800" i="1">
                        <a:latin typeface="Cambria Math" panose="02040503050406030204" pitchFamily="18" charset="0"/>
                      </a:rPr>
                      <m:t>𝐿</m:t>
                    </m:r>
                    <m:r>
                      <a:rPr lang="en-US" sz="2800" i="1">
                        <a:latin typeface="Cambria Math" panose="02040503050406030204" pitchFamily="18" charset="0"/>
                      </a:rPr>
                      <m:t>+</m:t>
                    </m:r>
                    <m:r>
                      <a:rPr lang="en-US" sz="2800" i="1">
                        <a:latin typeface="Cambria Math" panose="02040503050406030204" pitchFamily="18" charset="0"/>
                      </a:rPr>
                      <m:t>𝐵</m:t>
                    </m:r>
                  </m:oMath>
                </a14:m>
                <a:endParaRPr lang="en-US" sz="2800" b="0" dirty="0"/>
              </a:p>
              <a:p>
                <a:r>
                  <a:rPr lang="en-US" sz="2800" dirty="0"/>
                  <a:t> </a:t>
                </a:r>
                <a14:m>
                  <m:oMath xmlns:m="http://schemas.openxmlformats.org/officeDocument/2006/math">
                    <m:r>
                      <a:rPr lang="en-US" sz="2800" b="0" i="0" smtClean="0">
                        <a:latin typeface="Cambria Math" panose="02040503050406030204" pitchFamily="18" charset="0"/>
                      </a:rPr>
                      <m:t> </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𝑓</m:t>
                        </m:r>
                      </m:e>
                      <m:sub>
                        <m:r>
                          <a:rPr lang="en-US" sz="2800" i="1">
                            <a:latin typeface="Cambria Math" panose="02040503050406030204" pitchFamily="18" charset="0"/>
                          </a:rPr>
                          <m:t>𝑗</m:t>
                        </m:r>
                        <m:r>
                          <a:rPr lang="en-US" sz="2800" b="0" i="1" smtClean="0">
                            <a:latin typeface="Cambria Math" panose="02040503050406030204" pitchFamily="18" charset="0"/>
                          </a:rPr>
                          <m:t>𝑘</m:t>
                        </m:r>
                      </m:sub>
                      <m:sup>
                        <m:r>
                          <a:rPr lang="en-US" sz="2800" b="0" i="1" smtClean="0">
                            <a:latin typeface="Cambria Math" panose="02040503050406030204" pitchFamily="18" charset="0"/>
                          </a:rPr>
                          <m:t>𝑖</m:t>
                        </m:r>
                      </m:sup>
                    </m:sSubSup>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𝑓</m:t>
                        </m:r>
                      </m:e>
                      <m: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𝑗</m:t>
                            </m:r>
                          </m:e>
                          <m:sup>
                            <m:r>
                              <a:rPr lang="en-US" sz="2800" b="0" i="1" smtClean="0">
                                <a:latin typeface="Cambria Math" panose="02040503050406030204" pitchFamily="18" charset="0"/>
                              </a:rPr>
                              <m:t>′</m:t>
                            </m:r>
                          </m:sup>
                        </m:sSup>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𝑘</m:t>
                            </m:r>
                          </m:e>
                          <m:sup>
                            <m:r>
                              <a:rPr lang="en-US" sz="2800" b="0" i="1" smtClean="0">
                                <a:latin typeface="Cambria Math" panose="02040503050406030204" pitchFamily="18" charset="0"/>
                              </a:rPr>
                              <m:t>′</m:t>
                            </m:r>
                          </m:sup>
                        </m:sSup>
                      </m:sub>
                      <m:sup>
                        <m:r>
                          <a:rPr lang="en-US" sz="2800" b="0" i="1" smtClean="0">
                            <a:latin typeface="Cambria Math" panose="02040503050406030204" pitchFamily="18" charset="0"/>
                          </a:rPr>
                          <m:t>𝑖</m:t>
                        </m:r>
                      </m:sup>
                    </m:sSubSup>
                    <m:r>
                      <a:rPr lang="en-US" sz="2800" b="0" i="1" smtClean="0">
                        <a:latin typeface="Cambria Math" panose="02040503050406030204" pitchFamily="18" charset="0"/>
                      </a:rPr>
                      <m:t>=1,   </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𝑓</m:t>
                        </m:r>
                      </m:e>
                      <m:sub>
                        <m:r>
                          <a:rPr lang="en-US" sz="2800" b="0" i="1" smtClean="0">
                            <a:latin typeface="Cambria Math" panose="02040503050406030204" pitchFamily="18" charset="0"/>
                          </a:rPr>
                          <m:t>𝑘𝑗</m:t>
                        </m:r>
                      </m:sub>
                      <m:sup>
                        <m:r>
                          <a:rPr lang="en-US" sz="2800" b="0" i="1" smtClean="0">
                            <a:latin typeface="Cambria Math" panose="02040503050406030204" pitchFamily="18" charset="0"/>
                          </a:rPr>
                          <m:t>𝑖</m:t>
                        </m:r>
                      </m:sup>
                    </m:sSubSup>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𝑓</m:t>
                        </m:r>
                      </m:e>
                      <m: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𝑗</m:t>
                            </m:r>
                          </m:e>
                          <m:sup>
                            <m:r>
                              <a:rPr lang="en-US" sz="2800" b="0" i="1" smtClean="0">
                                <a:latin typeface="Cambria Math" panose="02040503050406030204" pitchFamily="18" charset="0"/>
                              </a:rPr>
                              <m:t>′</m:t>
                            </m:r>
                          </m:sup>
                        </m:sSup>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𝑘</m:t>
                            </m:r>
                          </m:e>
                          <m:sup>
                            <m:r>
                              <a:rPr lang="en-US" sz="2800" b="0" i="1" smtClean="0">
                                <a:latin typeface="Cambria Math" panose="02040503050406030204" pitchFamily="18" charset="0"/>
                              </a:rPr>
                              <m:t>′</m:t>
                            </m:r>
                          </m:sup>
                        </m:sSup>
                      </m:sub>
                      <m:sup>
                        <m:r>
                          <a:rPr lang="en-US" sz="2800" b="0" i="1" smtClean="0">
                            <a:latin typeface="Cambria Math" panose="02040503050406030204" pitchFamily="18" charset="0"/>
                          </a:rPr>
                          <m:t>𝑖</m:t>
                        </m:r>
                      </m:sup>
                    </m:sSubSup>
                    <m:r>
                      <a:rPr lang="en-US" sz="2800" b="0" i="1" smtClean="0">
                        <a:latin typeface="Cambria Math" panose="02040503050406030204" pitchFamily="18" charset="0"/>
                      </a:rPr>
                      <m:t>=1</m:t>
                    </m:r>
                  </m:oMath>
                </a14:m>
                <a:endParaRPr lang="en-US" sz="2800" dirty="0"/>
              </a:p>
              <a:p>
                <a14:m>
                  <m:oMath xmlns:m="http://schemas.openxmlformats.org/officeDocument/2006/math">
                    <m:r>
                      <a:rPr lang="en-US" sz="2800">
                        <a:latin typeface="Cambria Math" panose="02040503050406030204" pitchFamily="18" charset="0"/>
                      </a:rPr>
                      <m:t> </m:t>
                    </m:r>
                    <m:r>
                      <a:rPr lang="en-US" sz="2800" b="0" i="1" smtClean="0">
                        <a:latin typeface="Cambria Math" panose="02040503050406030204" pitchFamily="18" charset="0"/>
                      </a:rPr>
                      <m:t> </m:t>
                    </m:r>
                    <m:sSubSup>
                      <m:sSubSupPr>
                        <m:ctrlPr>
                          <a:rPr lang="en-US" sz="2800" i="1">
                            <a:latin typeface="Cambria Math" panose="02040503050406030204" pitchFamily="18" charset="0"/>
                          </a:rPr>
                        </m:ctrlPr>
                      </m:sSubSupPr>
                      <m:e>
                        <m:r>
                          <a:rPr lang="en-US" sz="2800" i="1">
                            <a:latin typeface="Cambria Math" panose="02040503050406030204" pitchFamily="18" charset="0"/>
                          </a:rPr>
                          <m:t>𝑓</m:t>
                        </m:r>
                      </m:e>
                      <m:sub>
                        <m:r>
                          <a:rPr lang="en-US" sz="2800" i="1">
                            <a:latin typeface="Cambria Math" panose="02040503050406030204" pitchFamily="18" charset="0"/>
                          </a:rPr>
                          <m:t>𝑗𝑘</m:t>
                        </m:r>
                      </m:sub>
                      <m:sup>
                        <m:r>
                          <a:rPr lang="en-US" sz="2800" i="1">
                            <a:latin typeface="Cambria Math" panose="02040503050406030204" pitchFamily="18" charset="0"/>
                          </a:rPr>
                          <m:t>𝑖</m:t>
                        </m:r>
                      </m:sup>
                    </m:sSubSup>
                    <m:r>
                      <a:rPr lang="en-US" sz="2800" i="1">
                        <a:latin typeface="Cambria Math" panose="02040503050406030204" pitchFamily="18" charset="0"/>
                      </a:rPr>
                      <m:t>+</m:t>
                    </m:r>
                    <m:sSubSup>
                      <m:sSubSupPr>
                        <m:ctrlPr>
                          <a:rPr lang="en-US" sz="2800" i="1">
                            <a:latin typeface="Cambria Math" panose="02040503050406030204" pitchFamily="18" charset="0"/>
                          </a:rPr>
                        </m:ctrlPr>
                      </m:sSubSupPr>
                      <m:e>
                        <m:r>
                          <a:rPr lang="en-US" sz="2800" i="1">
                            <a:latin typeface="Cambria Math" panose="02040503050406030204" pitchFamily="18" charset="0"/>
                          </a:rPr>
                          <m:t>𝑓</m:t>
                        </m:r>
                      </m:e>
                      <m:sub>
                        <m:sSup>
                          <m:sSupPr>
                            <m:ctrlPr>
                              <a:rPr lang="en-US" sz="2800" i="1">
                                <a:latin typeface="Cambria Math" panose="02040503050406030204" pitchFamily="18" charset="0"/>
                              </a:rPr>
                            </m:ctrlPr>
                          </m:sSupPr>
                          <m:e>
                            <m:r>
                              <a:rPr lang="en-US" sz="2800" b="0" i="1" smtClean="0">
                                <a:latin typeface="Cambria Math" panose="02040503050406030204" pitchFamily="18" charset="0"/>
                              </a:rPr>
                              <m:t>𝑘</m:t>
                            </m:r>
                          </m:e>
                          <m:sup>
                            <m:r>
                              <a:rPr lang="en-US" sz="2800" i="1">
                                <a:latin typeface="Cambria Math" panose="02040503050406030204" pitchFamily="18" charset="0"/>
                              </a:rPr>
                              <m:t>′</m:t>
                            </m:r>
                          </m:sup>
                        </m:sSup>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𝑗</m:t>
                            </m:r>
                          </m:e>
                          <m:sup>
                            <m:r>
                              <a:rPr lang="en-US" sz="2800" b="0" i="1" smtClean="0">
                                <a:latin typeface="Cambria Math" panose="02040503050406030204" pitchFamily="18" charset="0"/>
                              </a:rPr>
                              <m:t>′</m:t>
                            </m:r>
                          </m:sup>
                        </m:sSup>
                      </m:sub>
                      <m:sup>
                        <m:r>
                          <a:rPr lang="en-US" sz="2800" i="1">
                            <a:latin typeface="Cambria Math" panose="02040503050406030204" pitchFamily="18" charset="0"/>
                          </a:rPr>
                          <m:t>𝑖</m:t>
                        </m:r>
                      </m:sup>
                    </m:sSubSup>
                    <m:r>
                      <a:rPr lang="en-US" sz="2800" i="1">
                        <a:latin typeface="Cambria Math" panose="02040503050406030204" pitchFamily="18" charset="0"/>
                      </a:rPr>
                      <m:t>=1,</m:t>
                    </m:r>
                    <m:r>
                      <a:rPr lang="en-US" sz="2800" b="0" i="1" smtClean="0">
                        <a:latin typeface="Cambria Math" panose="02040503050406030204" pitchFamily="18" charset="0"/>
                      </a:rPr>
                      <m:t>     </m:t>
                    </m:r>
                    <m:sSubSup>
                      <m:sSubSupPr>
                        <m:ctrlPr>
                          <a:rPr lang="en-US" sz="2800" i="1">
                            <a:latin typeface="Cambria Math" panose="02040503050406030204" pitchFamily="18" charset="0"/>
                          </a:rPr>
                        </m:ctrlPr>
                      </m:sSubSupPr>
                      <m:e>
                        <m:r>
                          <a:rPr lang="en-US" sz="2800" i="1">
                            <a:latin typeface="Cambria Math" panose="02040503050406030204" pitchFamily="18" charset="0"/>
                          </a:rPr>
                          <m:t>𝑓</m:t>
                        </m:r>
                      </m:e>
                      <m:sub>
                        <m:r>
                          <a:rPr lang="en-US" sz="2800" i="1">
                            <a:latin typeface="Cambria Math" panose="02040503050406030204" pitchFamily="18" charset="0"/>
                          </a:rPr>
                          <m:t>𝑘𝑗</m:t>
                        </m:r>
                      </m:sub>
                      <m:sup>
                        <m:r>
                          <a:rPr lang="en-US" sz="2800" i="1">
                            <a:latin typeface="Cambria Math" panose="02040503050406030204" pitchFamily="18" charset="0"/>
                          </a:rPr>
                          <m:t>𝑖</m:t>
                        </m:r>
                      </m:sup>
                    </m:sSubSup>
                    <m:r>
                      <a:rPr lang="en-US" sz="2800" i="1">
                        <a:latin typeface="Cambria Math" panose="02040503050406030204" pitchFamily="18" charset="0"/>
                      </a:rPr>
                      <m:t>+</m:t>
                    </m:r>
                    <m:sSubSup>
                      <m:sSubSupPr>
                        <m:ctrlPr>
                          <a:rPr lang="en-US" sz="2800" i="1">
                            <a:latin typeface="Cambria Math" panose="02040503050406030204" pitchFamily="18" charset="0"/>
                          </a:rPr>
                        </m:ctrlPr>
                      </m:sSubSupPr>
                      <m:e>
                        <m:r>
                          <a:rPr lang="en-US" sz="2800" i="1">
                            <a:latin typeface="Cambria Math" panose="02040503050406030204" pitchFamily="18" charset="0"/>
                          </a:rPr>
                          <m:t>𝑓</m:t>
                        </m:r>
                      </m:e>
                      <m:sub>
                        <m:sSup>
                          <m:sSupPr>
                            <m:ctrlPr>
                              <a:rPr lang="en-US" sz="2800" i="1">
                                <a:latin typeface="Cambria Math" panose="02040503050406030204" pitchFamily="18" charset="0"/>
                              </a:rPr>
                            </m:ctrlPr>
                          </m:sSupPr>
                          <m:e>
                            <m:r>
                              <a:rPr lang="en-US" sz="2800" b="0" i="1" smtClean="0">
                                <a:latin typeface="Cambria Math" panose="02040503050406030204" pitchFamily="18" charset="0"/>
                              </a:rPr>
                              <m:t>𝑘</m:t>
                            </m:r>
                          </m:e>
                          <m:sup>
                            <m:r>
                              <a:rPr lang="en-US" sz="2800" i="1">
                                <a:latin typeface="Cambria Math" panose="02040503050406030204" pitchFamily="18" charset="0"/>
                              </a:rPr>
                              <m:t>′</m:t>
                            </m:r>
                          </m:sup>
                        </m:sSup>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𝑗</m:t>
                            </m:r>
                          </m:e>
                          <m:sup>
                            <m:r>
                              <a:rPr lang="en-US" sz="2800" b="0" i="1" smtClean="0">
                                <a:latin typeface="Cambria Math" panose="02040503050406030204" pitchFamily="18" charset="0"/>
                              </a:rPr>
                              <m:t>′</m:t>
                            </m:r>
                          </m:sup>
                        </m:sSup>
                      </m:sub>
                      <m:sup>
                        <m:r>
                          <a:rPr lang="en-US" sz="2800" i="1">
                            <a:latin typeface="Cambria Math" panose="02040503050406030204" pitchFamily="18" charset="0"/>
                          </a:rPr>
                          <m:t>𝑖</m:t>
                        </m:r>
                      </m:sup>
                    </m:sSubSup>
                    <m:r>
                      <a:rPr lang="en-US" sz="2800" i="1">
                        <a:latin typeface="Cambria Math" panose="02040503050406030204" pitchFamily="18" charset="0"/>
                      </a:rPr>
                      <m:t>=1</m:t>
                    </m:r>
                  </m:oMath>
                </a14:m>
                <a:r>
                  <a:rPr lang="en-US" sz="2800" dirty="0"/>
                  <a:t> </a:t>
                </a:r>
              </a:p>
              <a:p>
                <a:endParaRPr lang="en-US" sz="2800" dirty="0"/>
              </a:p>
            </p:txBody>
          </p:sp>
        </mc:Choice>
        <mc:Fallback xmlns="">
          <p:sp>
            <p:nvSpPr>
              <p:cNvPr id="11" name="Rectangle 10">
                <a:extLst>
                  <a:ext uri="{FF2B5EF4-FFF2-40B4-BE49-F238E27FC236}">
                    <a16:creationId xmlns:a16="http://schemas.microsoft.com/office/drawing/2014/main" id="{884697E4-EE39-4A7B-AE18-1658F83EBC24}"/>
                  </a:ext>
                </a:extLst>
              </p:cNvPr>
              <p:cNvSpPr>
                <a:spLocks noRot="1" noChangeAspect="1" noMove="1" noResize="1" noEditPoints="1" noAdjustHandles="1" noChangeArrowheads="1" noChangeShapeType="1" noTextEdit="1"/>
              </p:cNvSpPr>
              <p:nvPr/>
            </p:nvSpPr>
            <p:spPr>
              <a:xfrm>
                <a:off x="181056" y="4329700"/>
                <a:ext cx="5380832" cy="260398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E70E2529-3491-4A16-9802-4258D605B5E8}"/>
                  </a:ext>
                </a:extLst>
              </p:cNvPr>
              <p:cNvSpPr/>
              <p:nvPr/>
            </p:nvSpPr>
            <p:spPr>
              <a:xfrm>
                <a:off x="5277793" y="4877317"/>
                <a:ext cx="3331361" cy="1246623"/>
              </a:xfrm>
              <a:prstGeom prst="rect">
                <a:avLst/>
              </a:prstGeom>
            </p:spPr>
            <p:txBody>
              <a:bodyPr wrap="none">
                <a:spAutoFit/>
              </a:bodyPr>
              <a:lstStyle/>
              <a:p>
                <a:r>
                  <a:rPr lang="en-US" sz="2400" dirty="0">
                    <a:solidFill>
                      <a:srgbClr val="0070C0"/>
                    </a:solidFill>
                    <a:latin typeface="Arial" panose="020B0604020202020204" pitchFamily="34" charset="0"/>
                    <a:cs typeface="Arial" panose="020B0604020202020204" pitchFamily="34" charset="0"/>
                  </a:rPr>
                  <a:t>⇒ Similarly, consider </a:t>
                </a:r>
              </a:p>
              <a:p>
                <a:r>
                  <a:rPr lang="en-US" sz="2400" dirty="0">
                    <a:solidFill>
                      <a:srgbClr val="0070C0"/>
                    </a:solidFill>
                    <a:latin typeface="Arial" panose="020B0604020202020204" pitchFamily="34" charset="0"/>
                    <a:cs typeface="Arial" panose="020B0604020202020204" pitchFamily="34" charset="0"/>
                  </a:rPr>
                  <a:t>    for two non-terminal </a:t>
                </a:r>
              </a:p>
              <a:p>
                <a:r>
                  <a:rPr lang="en-US" sz="2400" dirty="0">
                    <a:solidFill>
                      <a:srgbClr val="0070C0"/>
                    </a:solidFill>
                    <a:latin typeface="Arial" panose="020B0604020202020204" pitchFamily="34" charset="0"/>
                    <a:cs typeface="Arial" panose="020B0604020202020204" pitchFamily="34" charset="0"/>
                  </a:rPr>
                  <a:t>    vertices </a:t>
                </a:r>
                <a14:m>
                  <m:oMath xmlns:m="http://schemas.openxmlformats.org/officeDocument/2006/math">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𝑣</m:t>
                        </m:r>
                      </m:e>
                      <m:sub>
                        <m:r>
                          <a:rPr lang="en-US" sz="2400" i="1">
                            <a:solidFill>
                              <a:srgbClr val="0070C0"/>
                            </a:solidFill>
                            <a:latin typeface="Cambria Math" panose="02040503050406030204" pitchFamily="18" charset="0"/>
                          </a:rPr>
                          <m:t>𝑗</m:t>
                        </m:r>
                      </m:sub>
                    </m:sSub>
                  </m:oMath>
                </a14:m>
                <a:r>
                  <a:rPr lang="en-US" sz="2400" dirty="0">
                    <a:solidFill>
                      <a:srgbClr val="0070C0"/>
                    </a:solidFill>
                    <a:latin typeface="Arial" panose="020B0604020202020204" pitchFamily="34" charset="0"/>
                    <a:cs typeface="Arial" panose="020B0604020202020204" pitchFamily="34" charset="0"/>
                  </a:rPr>
                  <a:t> and </a:t>
                </a:r>
                <a14:m>
                  <m:oMath xmlns:m="http://schemas.openxmlformats.org/officeDocument/2006/math">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𝑣</m:t>
                        </m:r>
                      </m:e>
                      <m:sub>
                        <m:sSup>
                          <m:sSupPr>
                            <m:ctrlPr>
                              <a:rPr lang="en-US" sz="2400" b="0" i="1" smtClean="0">
                                <a:solidFill>
                                  <a:srgbClr val="0070C0"/>
                                </a:solidFill>
                                <a:latin typeface="Cambria Math" panose="02040503050406030204" pitchFamily="18" charset="0"/>
                              </a:rPr>
                            </m:ctrlPr>
                          </m:sSupPr>
                          <m:e>
                            <m:r>
                              <a:rPr lang="en-US" sz="2400" i="1">
                                <a:solidFill>
                                  <a:srgbClr val="0070C0"/>
                                </a:solidFill>
                                <a:latin typeface="Cambria Math" panose="02040503050406030204" pitchFamily="18" charset="0"/>
                              </a:rPr>
                              <m:t>𝑗</m:t>
                            </m:r>
                          </m:e>
                          <m:sup>
                            <m:r>
                              <a:rPr lang="en-US" sz="2400" b="0" i="1" smtClean="0">
                                <a:solidFill>
                                  <a:srgbClr val="0070C0"/>
                                </a:solidFill>
                                <a:latin typeface="Cambria Math" panose="02040503050406030204" pitchFamily="18" charset="0"/>
                              </a:rPr>
                              <m:t>′</m:t>
                            </m:r>
                          </m:sup>
                        </m:sSup>
                      </m:sub>
                    </m:sSub>
                  </m:oMath>
                </a14:m>
                <a:r>
                  <a:rPr lang="en-US" sz="2400" dirty="0">
                    <a:solidFill>
                      <a:srgbClr val="0070C0"/>
                    </a:solidFill>
                    <a:latin typeface="Arial" panose="020B0604020202020204" pitchFamily="34" charset="0"/>
                    <a:cs typeface="Arial" panose="020B0604020202020204" pitchFamily="34" charset="0"/>
                  </a:rPr>
                  <a:t> </a:t>
                </a:r>
                <a:endParaRPr lang="en-US" sz="2400" dirty="0"/>
              </a:p>
            </p:txBody>
          </p:sp>
        </mc:Choice>
        <mc:Fallback xmlns="">
          <p:sp>
            <p:nvSpPr>
              <p:cNvPr id="14" name="Rectangle 13">
                <a:extLst>
                  <a:ext uri="{FF2B5EF4-FFF2-40B4-BE49-F238E27FC236}">
                    <a16:creationId xmlns:a16="http://schemas.microsoft.com/office/drawing/2014/main" id="{E70E2529-3491-4A16-9802-4258D605B5E8}"/>
                  </a:ext>
                </a:extLst>
              </p:cNvPr>
              <p:cNvSpPr>
                <a:spLocks noRot="1" noChangeAspect="1" noMove="1" noResize="1" noEditPoints="1" noAdjustHandles="1" noChangeArrowheads="1" noChangeShapeType="1" noTextEdit="1"/>
              </p:cNvSpPr>
              <p:nvPr/>
            </p:nvSpPr>
            <p:spPr>
              <a:xfrm>
                <a:off x="5277793" y="4877317"/>
                <a:ext cx="3331361" cy="1246623"/>
              </a:xfrm>
              <a:prstGeom prst="rect">
                <a:avLst/>
              </a:prstGeom>
              <a:blipFill>
                <a:blip r:embed="rId8"/>
                <a:stretch>
                  <a:fillRect l="-2930" t="-3902" r="-1832" b="-6341"/>
                </a:stretch>
              </a:blipFill>
            </p:spPr>
            <p:txBody>
              <a:bodyPr/>
              <a:lstStyle/>
              <a:p>
                <a:r>
                  <a:rPr lang="en-US">
                    <a:noFill/>
                  </a:rPr>
                  <a:t> </a:t>
                </a:r>
              </a:p>
            </p:txBody>
          </p:sp>
        </mc:Fallback>
      </mc:AlternateContent>
    </p:spTree>
    <p:extLst>
      <p:ext uri="{BB962C8B-B14F-4D97-AF65-F5344CB8AC3E}">
        <p14:creationId xmlns:p14="http://schemas.microsoft.com/office/powerpoint/2010/main" val="2438263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solidFill>
                  <a:schemeClr val="tx1">
                    <a:lumMod val="50000"/>
                    <a:lumOff val="50000"/>
                  </a:schemeClr>
                </a:solidFill>
              </a:rPr>
              <a:t>Background and Related Work</a:t>
            </a:r>
          </a:p>
          <a:p>
            <a:r>
              <a:rPr lang="en-US" dirty="0">
                <a:solidFill>
                  <a:schemeClr val="tx1">
                    <a:lumMod val="50000"/>
                    <a:lumOff val="50000"/>
                  </a:schemeClr>
                </a:solidFill>
              </a:rPr>
              <a:t>Flow-based Integer Linear Program (ILP)</a:t>
            </a:r>
          </a:p>
          <a:p>
            <a:r>
              <a:rPr lang="en-US" dirty="0"/>
              <a:t>Experimental Setup and Results</a:t>
            </a:r>
          </a:p>
          <a:p>
            <a:r>
              <a:rPr lang="en-US" dirty="0">
                <a:solidFill>
                  <a:schemeClr val="tx1">
                    <a:lumMod val="50000"/>
                    <a:lumOff val="50000"/>
                  </a:schemeClr>
                </a:solidFill>
              </a:rPr>
              <a:t>Appendix: Optimal 1-D Cost-Skew Tradeoff</a:t>
            </a:r>
          </a:p>
          <a:p>
            <a:r>
              <a:rPr lang="en-US" dirty="0">
                <a:solidFill>
                  <a:schemeClr val="tx1">
                    <a:lumMod val="50000"/>
                    <a:lumOff val="50000"/>
                  </a:schemeClr>
                </a:solidFill>
              </a:rPr>
              <a:t>Conclusion</a:t>
            </a:r>
          </a:p>
          <a:p>
            <a:endParaRPr lang="en-US" dirty="0">
              <a:solidFill>
                <a:schemeClr val="tx1">
                  <a:lumMod val="50000"/>
                  <a:lumOff val="50000"/>
                </a:schemeClr>
              </a:solidFill>
              <a:latin typeface="Arial" panose="020B0604020202020204" pitchFamily="34" charset="0"/>
            </a:endParaRPr>
          </a:p>
          <a:p>
            <a:endParaRPr lang="en-US"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6171287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17F7D-8454-492A-8EA3-E61FC5D14172}"/>
              </a:ext>
            </a:extLst>
          </p:cNvPr>
          <p:cNvSpPr>
            <a:spLocks noGrp="1"/>
          </p:cNvSpPr>
          <p:nvPr>
            <p:ph type="title"/>
          </p:nvPr>
        </p:nvSpPr>
        <p:spPr/>
        <p:txBody>
          <a:bodyPr/>
          <a:lstStyle/>
          <a:p>
            <a:r>
              <a:rPr lang="en-US" dirty="0"/>
              <a:t>Experimental Setup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B6A24B6-B883-4936-B4FB-1612CF33A10F}"/>
                  </a:ext>
                </a:extLst>
              </p:cNvPr>
              <p:cNvSpPr>
                <a:spLocks noGrp="1"/>
              </p:cNvSpPr>
              <p:nvPr>
                <p:ph idx="1"/>
              </p:nvPr>
            </p:nvSpPr>
            <p:spPr/>
            <p:txBody>
              <a:bodyPr/>
              <a:lstStyle/>
              <a:p>
                <a:r>
                  <a:rPr lang="en-US" sz="2800" dirty="0"/>
                  <a:t>Implemented in C++ and ILP solver is CPLEX 12.6.1 </a:t>
                </a:r>
              </a:p>
              <a:p>
                <a:r>
                  <a:rPr lang="en-US" sz="2800" dirty="0"/>
                  <a:t>Testcase generation</a:t>
                </a:r>
              </a:p>
              <a:p>
                <a:pPr lvl="1"/>
                <a:r>
                  <a:rPr lang="en-US" sz="2400" dirty="0"/>
                  <a:t>Limited condition: |</a:t>
                </a:r>
                <a14:m>
                  <m:oMath xmlns:m="http://schemas.openxmlformats.org/officeDocument/2006/math">
                    <m:r>
                      <a:rPr lang="en-US" sz="2400" b="0" i="1" smtClean="0">
                        <a:solidFill>
                          <a:prstClr val="black"/>
                        </a:solidFill>
                        <a:latin typeface="Cambria Math" panose="02040503050406030204" pitchFamily="18" charset="0"/>
                        <a:ea typeface="Cambria Math"/>
                      </a:rPr>
                      <m:t>𝑃</m:t>
                    </m:r>
                  </m:oMath>
                </a14:m>
                <a:r>
                  <a:rPr lang="en-US" sz="2400" dirty="0"/>
                  <a:t>| &lt; 16, |</a:t>
                </a:r>
                <a14:m>
                  <m:oMath xmlns:m="http://schemas.openxmlformats.org/officeDocument/2006/math">
                    <m:r>
                      <a:rPr lang="en-US" sz="2400" b="0" i="1" smtClean="0">
                        <a:solidFill>
                          <a:prstClr val="black"/>
                        </a:solidFill>
                        <a:latin typeface="Cambria Math" panose="02040503050406030204" pitchFamily="18" charset="0"/>
                        <a:ea typeface="Cambria Math"/>
                      </a:rPr>
                      <m:t>𝑉</m:t>
                    </m:r>
                  </m:oMath>
                </a14:m>
                <a:r>
                  <a:rPr lang="en-US" sz="2400" dirty="0"/>
                  <a:t>| &lt; ~140, |</a:t>
                </a:r>
                <a14:m>
                  <m:oMath xmlns:m="http://schemas.openxmlformats.org/officeDocument/2006/math">
                    <m:r>
                      <a:rPr lang="en-US" sz="2400" b="0" i="1" smtClean="0">
                        <a:solidFill>
                          <a:prstClr val="black"/>
                        </a:solidFill>
                        <a:latin typeface="Cambria Math" panose="02040503050406030204" pitchFamily="18" charset="0"/>
                        <a:ea typeface="Cambria Math"/>
                      </a:rPr>
                      <m:t>𝐸</m:t>
                    </m:r>
                  </m:oMath>
                </a14:m>
                <a:r>
                  <a:rPr lang="en-US" sz="2400" dirty="0"/>
                  <a:t>| &lt; ~550</a:t>
                </a:r>
              </a:p>
              <a:p>
                <a:pPr lvl="1"/>
                <a:r>
                  <a:rPr lang="en-US" sz="2400" dirty="0"/>
                  <a:t>50 testcases for each |</a:t>
                </a:r>
                <a14:m>
                  <m:oMath xmlns:m="http://schemas.openxmlformats.org/officeDocument/2006/math">
                    <m:r>
                      <a:rPr lang="en-US" sz="2400" i="1">
                        <a:solidFill>
                          <a:prstClr val="black"/>
                        </a:solidFill>
                        <a:latin typeface="Cambria Math" panose="02040503050406030204" pitchFamily="18" charset="0"/>
                        <a:ea typeface="Cambria Math"/>
                      </a:rPr>
                      <m:t>𝑃</m:t>
                    </m:r>
                  </m:oMath>
                </a14:m>
                <a:r>
                  <a:rPr lang="en-US" sz="2400" dirty="0"/>
                  <a:t>| = {8, 10, 12, 14, 16}</a:t>
                </a:r>
              </a:p>
              <a:p>
                <a:pPr lvl="1"/>
                <a:r>
                  <a:rPr lang="en-US" sz="2400" dirty="0"/>
                  <a:t>Terminals are randomly distributed</a:t>
                </a:r>
              </a:p>
              <a:p>
                <a:r>
                  <a:rPr lang="en-US" sz="2600" dirty="0"/>
                  <a:t>Run flow-based ILP</a:t>
                </a:r>
                <a:endParaRPr lang="en-US" sz="2400" b="0" i="1" dirty="0">
                  <a:solidFill>
                    <a:prstClr val="black"/>
                  </a:solidFill>
                  <a:latin typeface="Cambria Math" panose="02040503050406030204" pitchFamily="18" charset="0"/>
                  <a:ea typeface="Cambria Math"/>
                </a:endParaRPr>
              </a:p>
              <a:p>
                <a:pPr lvl="1"/>
                <a14:m>
                  <m:oMath xmlns:m="http://schemas.openxmlformats.org/officeDocument/2006/math">
                    <m:r>
                      <a:rPr lang="en-US" sz="2400" b="0" i="1" smtClean="0">
                        <a:solidFill>
                          <a:prstClr val="black"/>
                        </a:solidFill>
                        <a:latin typeface="Cambria Math" panose="02040503050406030204" pitchFamily="18" charset="0"/>
                        <a:ea typeface="Cambria Math"/>
                      </a:rPr>
                      <m:t>𝑀</m:t>
                    </m:r>
                  </m:oMath>
                </a14:m>
                <a:r>
                  <a:rPr lang="en-US" sz="2400" dirty="0"/>
                  <a:t> = maximum source-to-sink Manhattan length</a:t>
                </a:r>
              </a:p>
              <a:p>
                <a:pPr lvl="1"/>
                <a:r>
                  <a:rPr lang="en-US" sz="2400" dirty="0"/>
                  <a:t>Skew bound </a:t>
                </a:r>
                <a14:m>
                  <m:oMath xmlns:m="http://schemas.openxmlformats.org/officeDocument/2006/math">
                    <m:r>
                      <a:rPr lang="en-US" sz="2400" b="0" i="1" smtClean="0">
                        <a:solidFill>
                          <a:prstClr val="black"/>
                        </a:solidFill>
                        <a:latin typeface="Cambria Math" panose="02040503050406030204" pitchFamily="18" charset="0"/>
                        <a:ea typeface="Cambria Math"/>
                      </a:rPr>
                      <m:t>𝐵</m:t>
                    </m:r>
                  </m:oMath>
                </a14:m>
                <a:r>
                  <a:rPr lang="en-US" sz="2400" dirty="0"/>
                  <a:t> = </a:t>
                </a:r>
                <a14:m>
                  <m:oMath xmlns:m="http://schemas.openxmlformats.org/officeDocument/2006/math">
                    <m:r>
                      <a:rPr lang="en-US" sz="2400" i="1">
                        <a:solidFill>
                          <a:prstClr val="black"/>
                        </a:solidFill>
                        <a:latin typeface="Cambria Math" panose="02040503050406030204" pitchFamily="18" charset="0"/>
                        <a:ea typeface="Cambria Math"/>
                      </a:rPr>
                      <m:t>𝑀</m:t>
                    </m:r>
                    <m:r>
                      <a:rPr lang="en-US" sz="2400" b="0" i="1" smtClean="0">
                        <a:solidFill>
                          <a:prstClr val="black"/>
                        </a:solidFill>
                        <a:latin typeface="Cambria Math" panose="02040503050406030204" pitchFamily="18" charset="0"/>
                        <a:ea typeface="Cambria Math"/>
                      </a:rPr>
                      <m:t>⋅{0.3, 0.5, 0.7, ∞}</m:t>
                    </m:r>
                  </m:oMath>
                </a14:m>
                <a:r>
                  <a:rPr lang="en-US" sz="2400" dirty="0"/>
                  <a:t> </a:t>
                </a:r>
              </a:p>
              <a:p>
                <a:pPr lvl="1"/>
                <a:r>
                  <a:rPr lang="en-US" sz="2400" dirty="0"/>
                  <a:t>Lower bound </a:t>
                </a:r>
                <a14:m>
                  <m:oMath xmlns:m="http://schemas.openxmlformats.org/officeDocument/2006/math">
                    <m:r>
                      <m:rPr>
                        <m:sty m:val="p"/>
                      </m:rPr>
                      <a:rPr lang="en-US" sz="2400" b="0" i="0" smtClean="0">
                        <a:solidFill>
                          <a:prstClr val="black"/>
                        </a:solidFill>
                        <a:latin typeface="Cambria Math" panose="02040503050406030204" pitchFamily="18" charset="0"/>
                        <a:ea typeface="Cambria Math"/>
                      </a:rPr>
                      <m:t>L</m:t>
                    </m:r>
                    <m:r>
                      <a:rPr lang="en-US" sz="2400" b="0" i="0" smtClean="0">
                        <a:solidFill>
                          <a:prstClr val="black"/>
                        </a:solidFill>
                        <a:latin typeface="Cambria Math" panose="02040503050406030204" pitchFamily="18" charset="0"/>
                        <a:ea typeface="Cambria Math"/>
                      </a:rPr>
                      <m:t>= </m:t>
                    </m:r>
                    <m:r>
                      <a:rPr lang="en-US" sz="2400" i="1">
                        <a:solidFill>
                          <a:prstClr val="black"/>
                        </a:solidFill>
                        <a:latin typeface="Cambria Math" panose="02040503050406030204" pitchFamily="18" charset="0"/>
                        <a:ea typeface="Cambria Math"/>
                      </a:rPr>
                      <m:t>𝑀</m:t>
                    </m:r>
                    <m:r>
                      <a:rPr lang="en-US" sz="2400" b="0" i="1" smtClean="0">
                        <a:solidFill>
                          <a:prstClr val="black"/>
                        </a:solidFill>
                        <a:latin typeface="Cambria Math" panose="02040503050406030204" pitchFamily="18" charset="0"/>
                        <a:ea typeface="Cambria Math"/>
                      </a:rPr>
                      <m:t>−</m:t>
                    </m:r>
                    <m:r>
                      <a:rPr lang="en-US" sz="2400" b="0" i="1" smtClean="0">
                        <a:solidFill>
                          <a:prstClr val="black"/>
                        </a:solidFill>
                        <a:latin typeface="Cambria Math" panose="02040503050406030204" pitchFamily="18" charset="0"/>
                        <a:ea typeface="Cambria Math"/>
                      </a:rPr>
                      <m:t>𝐵</m:t>
                    </m:r>
                  </m:oMath>
                </a14:m>
                <a:endParaRPr lang="en-US" sz="2600" dirty="0"/>
              </a:p>
              <a:p>
                <a:r>
                  <a:rPr lang="en-US" sz="2600" dirty="0"/>
                  <a:t>Evaluations of several state-of-the-art academic tools</a:t>
                </a:r>
              </a:p>
              <a:p>
                <a:pPr lvl="1"/>
                <a:r>
                  <a:rPr lang="en-US" sz="2400" dirty="0"/>
                  <a:t>Bounded-skew DME (BST-DME)</a:t>
                </a:r>
              </a:p>
              <a:p>
                <a:pPr lvl="1"/>
                <a:r>
                  <a:rPr lang="en-US" sz="2400" dirty="0"/>
                  <a:t>Steiner shallow-light tree (SALT)</a:t>
                </a:r>
              </a:p>
              <a:p>
                <a:pPr lvl="1"/>
                <a:r>
                  <a:rPr lang="en-US" sz="2400" dirty="0"/>
                  <a:t>Prim-Dijkstra (PD)</a:t>
                </a:r>
              </a:p>
              <a:p>
                <a:endParaRPr lang="en-US" dirty="0"/>
              </a:p>
            </p:txBody>
          </p:sp>
        </mc:Choice>
        <mc:Fallback xmlns="">
          <p:sp>
            <p:nvSpPr>
              <p:cNvPr id="3" name="Content Placeholder 2">
                <a:extLst>
                  <a:ext uri="{FF2B5EF4-FFF2-40B4-BE49-F238E27FC236}">
                    <a16:creationId xmlns:a16="http://schemas.microsoft.com/office/drawing/2014/main" id="{DB6A24B6-B883-4936-B4FB-1612CF33A10F}"/>
                  </a:ext>
                </a:extLst>
              </p:cNvPr>
              <p:cNvSpPr>
                <a:spLocks noGrp="1" noRot="1" noChangeAspect="1" noMove="1" noResize="1" noEditPoints="1" noAdjustHandles="1" noChangeArrowheads="1" noChangeShapeType="1" noTextEdit="1"/>
              </p:cNvSpPr>
              <p:nvPr>
                <p:ph idx="1"/>
              </p:nvPr>
            </p:nvSpPr>
            <p:spPr>
              <a:blipFill>
                <a:blip r:embed="rId3"/>
                <a:stretch>
                  <a:fillRect l="-1241" t="-2412" r="-1034" b="-4057"/>
                </a:stretch>
              </a:blipFill>
            </p:spPr>
            <p:txBody>
              <a:bodyPr/>
              <a:lstStyle/>
              <a:p>
                <a:r>
                  <a:rPr lang="en-US">
                    <a:noFill/>
                  </a:rPr>
                  <a:t> </a:t>
                </a:r>
              </a:p>
            </p:txBody>
          </p:sp>
        </mc:Fallback>
      </mc:AlternateContent>
    </p:spTree>
    <p:extLst>
      <p:ext uri="{BB962C8B-B14F-4D97-AF65-F5344CB8AC3E}">
        <p14:creationId xmlns:p14="http://schemas.microsoft.com/office/powerpoint/2010/main" val="6042411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17F7D-8454-492A-8EA3-E61FC5D14172}"/>
              </a:ext>
            </a:extLst>
          </p:cNvPr>
          <p:cNvSpPr>
            <a:spLocks noGrp="1"/>
          </p:cNvSpPr>
          <p:nvPr>
            <p:ph type="title"/>
          </p:nvPr>
        </p:nvSpPr>
        <p:spPr/>
        <p:txBody>
          <a:bodyPr/>
          <a:lstStyle/>
          <a:p>
            <a:r>
              <a:rPr lang="en-US" sz="2800" dirty="0"/>
              <a:t>Setup for Comparison with State-of-the-art Tools</a:t>
            </a:r>
          </a:p>
        </p:txBody>
      </p:sp>
      <p:sp>
        <p:nvSpPr>
          <p:cNvPr id="3" name="Content Placeholder 2">
            <a:extLst>
              <a:ext uri="{FF2B5EF4-FFF2-40B4-BE49-F238E27FC236}">
                <a16:creationId xmlns:a16="http://schemas.microsoft.com/office/drawing/2014/main" id="{DB6A24B6-B883-4936-B4FB-1612CF33A10F}"/>
              </a:ext>
            </a:extLst>
          </p:cNvPr>
          <p:cNvSpPr>
            <a:spLocks noGrp="1"/>
          </p:cNvSpPr>
          <p:nvPr>
            <p:ph idx="1"/>
          </p:nvPr>
        </p:nvSpPr>
        <p:spPr/>
        <p:txBody>
          <a:bodyPr/>
          <a:lstStyle/>
          <a:p>
            <a:r>
              <a:rPr lang="en-US" sz="3200" dirty="0"/>
              <a:t>Metrics for evaluation</a:t>
            </a:r>
          </a:p>
          <a:p>
            <a:pPr lvl="1"/>
            <a:r>
              <a:rPr lang="en-US" sz="2600" dirty="0"/>
              <a:t>Normalized cost: cost / min-cost from ILP-based Steiner tree</a:t>
            </a:r>
          </a:p>
          <a:p>
            <a:pPr lvl="1"/>
            <a:r>
              <a:rPr lang="en-US" sz="2600" dirty="0"/>
              <a:t>Normalized skew: skew / min-skew from ILP-based Steiner tree</a:t>
            </a:r>
            <a:endParaRPr lang="en-US" sz="2800" dirty="0"/>
          </a:p>
          <a:p>
            <a:r>
              <a:rPr lang="en-US" sz="2800" dirty="0"/>
              <a:t>Sweep input parameters to obtain several solutions for each tool</a:t>
            </a:r>
            <a:endParaRPr lang="en-US" sz="2400" dirty="0"/>
          </a:p>
          <a:p>
            <a:r>
              <a:rPr lang="en-US" sz="3200" dirty="0"/>
              <a:t>How to compare</a:t>
            </a:r>
            <a:endParaRPr lang="en-US" sz="2400" dirty="0"/>
          </a:p>
          <a:p>
            <a:pPr lvl="1"/>
            <a:r>
              <a:rPr lang="en-US" dirty="0"/>
              <a:t>Select three representative solutions</a:t>
            </a:r>
            <a:br>
              <a:rPr lang="en-US" dirty="0"/>
            </a:br>
            <a:r>
              <a:rPr lang="en-US" dirty="0"/>
              <a:t>{min-cost solution, min-skew solution, “median” solution in between}</a:t>
            </a:r>
          </a:p>
          <a:p>
            <a:pPr lvl="1"/>
            <a:r>
              <a:rPr lang="en-US" dirty="0"/>
              <a:t>Compute average normalized cost and skew </a:t>
            </a:r>
          </a:p>
        </p:txBody>
      </p:sp>
    </p:spTree>
    <p:extLst>
      <p:ext uri="{BB962C8B-B14F-4D97-AF65-F5344CB8AC3E}">
        <p14:creationId xmlns:p14="http://schemas.microsoft.com/office/powerpoint/2010/main" val="2893061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2CCF36B-8360-4416-852E-83096ACE8130}"/>
              </a:ext>
            </a:extLst>
          </p:cNvPr>
          <p:cNvGrpSpPr/>
          <p:nvPr/>
        </p:nvGrpSpPr>
        <p:grpSpPr>
          <a:xfrm>
            <a:off x="1045748" y="754560"/>
            <a:ext cx="6902183" cy="5871643"/>
            <a:chOff x="1052119" y="748403"/>
            <a:chExt cx="6902183" cy="5871643"/>
          </a:xfrm>
        </p:grpSpPr>
        <p:grpSp>
          <p:nvGrpSpPr>
            <p:cNvPr id="63" name="Group 62">
              <a:extLst>
                <a:ext uri="{FF2B5EF4-FFF2-40B4-BE49-F238E27FC236}">
                  <a16:creationId xmlns:a16="http://schemas.microsoft.com/office/drawing/2014/main" id="{B52DCF1F-6BC3-421C-9DED-B50D8C840F74}"/>
                </a:ext>
              </a:extLst>
            </p:cNvPr>
            <p:cNvGrpSpPr/>
            <p:nvPr/>
          </p:nvGrpSpPr>
          <p:grpSpPr>
            <a:xfrm>
              <a:off x="1326672" y="1059813"/>
              <a:ext cx="6627630" cy="5136812"/>
              <a:chOff x="1282140" y="994745"/>
              <a:chExt cx="6572250" cy="5248275"/>
            </a:xfrm>
          </p:grpSpPr>
          <p:pic>
            <p:nvPicPr>
              <p:cNvPr id="64" name="Picture 63">
                <a:extLst>
                  <a:ext uri="{FF2B5EF4-FFF2-40B4-BE49-F238E27FC236}">
                    <a16:creationId xmlns:a16="http://schemas.microsoft.com/office/drawing/2014/main" id="{FBAE7C1C-73C9-4B81-90CA-E39D523FE111}"/>
                  </a:ext>
                </a:extLst>
              </p:cNvPr>
              <p:cNvPicPr>
                <a:picLocks noChangeAspect="1"/>
              </p:cNvPicPr>
              <p:nvPr/>
            </p:nvPicPr>
            <p:blipFill>
              <a:blip r:embed="rId3"/>
              <a:stretch>
                <a:fillRect/>
              </a:stretch>
            </p:blipFill>
            <p:spPr>
              <a:xfrm>
                <a:off x="1282140" y="994745"/>
                <a:ext cx="6572250" cy="5248275"/>
              </a:xfrm>
              <a:prstGeom prst="rect">
                <a:avLst/>
              </a:prstGeom>
            </p:spPr>
          </p:pic>
          <p:sp>
            <p:nvSpPr>
              <p:cNvPr id="65" name="Freeform 5">
                <a:extLst>
                  <a:ext uri="{FF2B5EF4-FFF2-40B4-BE49-F238E27FC236}">
                    <a16:creationId xmlns:a16="http://schemas.microsoft.com/office/drawing/2014/main" id="{536275E3-FEFD-4523-87C7-7257933CCCEA}"/>
                  </a:ext>
                </a:extLst>
              </p:cNvPr>
              <p:cNvSpPr/>
              <p:nvPr/>
            </p:nvSpPr>
            <p:spPr bwMode="auto">
              <a:xfrm>
                <a:off x="2379216" y="2681056"/>
                <a:ext cx="2663301" cy="2840855"/>
              </a:xfrm>
              <a:custGeom>
                <a:avLst/>
                <a:gdLst>
                  <a:gd name="connsiteX0" fmla="*/ 0 w 2663301"/>
                  <a:gd name="connsiteY0" fmla="*/ 0 h 2840855"/>
                  <a:gd name="connsiteX1" fmla="*/ 639192 w 2663301"/>
                  <a:gd name="connsiteY1" fmla="*/ 1615736 h 2840855"/>
                  <a:gd name="connsiteX2" fmla="*/ 2663301 w 2663301"/>
                  <a:gd name="connsiteY2" fmla="*/ 2840855 h 2840855"/>
                </a:gdLst>
                <a:ahLst/>
                <a:cxnLst>
                  <a:cxn ang="0">
                    <a:pos x="connsiteX0" y="connsiteY0"/>
                  </a:cxn>
                  <a:cxn ang="0">
                    <a:pos x="connsiteX1" y="connsiteY1"/>
                  </a:cxn>
                  <a:cxn ang="0">
                    <a:pos x="connsiteX2" y="connsiteY2"/>
                  </a:cxn>
                </a:cxnLst>
                <a:rect l="l" t="t" r="r" b="b"/>
                <a:pathLst>
                  <a:path w="2663301" h="2840855">
                    <a:moveTo>
                      <a:pt x="0" y="0"/>
                    </a:moveTo>
                    <a:cubicBezTo>
                      <a:pt x="97654" y="571130"/>
                      <a:pt x="195309" y="1142260"/>
                      <a:pt x="639192" y="1615736"/>
                    </a:cubicBezTo>
                    <a:cubicBezTo>
                      <a:pt x="1083075" y="2089212"/>
                      <a:pt x="2305235" y="2701772"/>
                      <a:pt x="2663301" y="2840855"/>
                    </a:cubicBezTo>
                  </a:path>
                </a:pathLst>
              </a:cu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66" name="Freeform 6">
                <a:extLst>
                  <a:ext uri="{FF2B5EF4-FFF2-40B4-BE49-F238E27FC236}">
                    <a16:creationId xmlns:a16="http://schemas.microsoft.com/office/drawing/2014/main" id="{046250D8-81C5-4382-9DFA-491860305918}"/>
                  </a:ext>
                </a:extLst>
              </p:cNvPr>
              <p:cNvSpPr/>
              <p:nvPr/>
            </p:nvSpPr>
            <p:spPr bwMode="auto">
              <a:xfrm>
                <a:off x="2388093" y="2645546"/>
                <a:ext cx="692458" cy="355106"/>
              </a:xfrm>
              <a:custGeom>
                <a:avLst/>
                <a:gdLst>
                  <a:gd name="connsiteX0" fmla="*/ 0 w 692458"/>
                  <a:gd name="connsiteY0" fmla="*/ 0 h 355106"/>
                  <a:gd name="connsiteX1" fmla="*/ 337352 w 692458"/>
                  <a:gd name="connsiteY1" fmla="*/ 221941 h 355106"/>
                  <a:gd name="connsiteX2" fmla="*/ 692458 w 692458"/>
                  <a:gd name="connsiteY2" fmla="*/ 355106 h 355106"/>
                </a:gdLst>
                <a:ahLst/>
                <a:cxnLst>
                  <a:cxn ang="0">
                    <a:pos x="connsiteX0" y="connsiteY0"/>
                  </a:cxn>
                  <a:cxn ang="0">
                    <a:pos x="connsiteX1" y="connsiteY1"/>
                  </a:cxn>
                  <a:cxn ang="0">
                    <a:pos x="connsiteX2" y="connsiteY2"/>
                  </a:cxn>
                </a:cxnLst>
                <a:rect l="l" t="t" r="r" b="b"/>
                <a:pathLst>
                  <a:path w="692458" h="355106">
                    <a:moveTo>
                      <a:pt x="0" y="0"/>
                    </a:moveTo>
                    <a:cubicBezTo>
                      <a:pt x="110971" y="81378"/>
                      <a:pt x="221942" y="162757"/>
                      <a:pt x="337352" y="221941"/>
                    </a:cubicBezTo>
                    <a:cubicBezTo>
                      <a:pt x="452762" y="281125"/>
                      <a:pt x="602202" y="315157"/>
                      <a:pt x="692458" y="355106"/>
                    </a:cubicBezTo>
                  </a:path>
                </a:pathLst>
              </a:custGeom>
              <a:noFill/>
              <a:ln w="2540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67" name="Freeform 7">
                <a:extLst>
                  <a:ext uri="{FF2B5EF4-FFF2-40B4-BE49-F238E27FC236}">
                    <a16:creationId xmlns:a16="http://schemas.microsoft.com/office/drawing/2014/main" id="{CE2912B2-9DD6-4EEA-804C-76ADE514154A}"/>
                  </a:ext>
                </a:extLst>
              </p:cNvPr>
              <p:cNvSpPr/>
              <p:nvPr/>
            </p:nvSpPr>
            <p:spPr bwMode="auto">
              <a:xfrm>
                <a:off x="3222594" y="2698812"/>
                <a:ext cx="3133818" cy="1811044"/>
              </a:xfrm>
              <a:custGeom>
                <a:avLst/>
                <a:gdLst>
                  <a:gd name="connsiteX0" fmla="*/ 0 w 3133818"/>
                  <a:gd name="connsiteY0" fmla="*/ 0 h 1811044"/>
                  <a:gd name="connsiteX1" fmla="*/ 1242874 w 3133818"/>
                  <a:gd name="connsiteY1" fmla="*/ 1251751 h 1811044"/>
                  <a:gd name="connsiteX2" fmla="*/ 3133818 w 3133818"/>
                  <a:gd name="connsiteY2" fmla="*/ 1811044 h 1811044"/>
                </a:gdLst>
                <a:ahLst/>
                <a:cxnLst>
                  <a:cxn ang="0">
                    <a:pos x="connsiteX0" y="connsiteY0"/>
                  </a:cxn>
                  <a:cxn ang="0">
                    <a:pos x="connsiteX1" y="connsiteY1"/>
                  </a:cxn>
                  <a:cxn ang="0">
                    <a:pos x="connsiteX2" y="connsiteY2"/>
                  </a:cxn>
                </a:cxnLst>
                <a:rect l="l" t="t" r="r" b="b"/>
                <a:pathLst>
                  <a:path w="3133818" h="1811044">
                    <a:moveTo>
                      <a:pt x="0" y="0"/>
                    </a:moveTo>
                    <a:cubicBezTo>
                      <a:pt x="360285" y="474955"/>
                      <a:pt x="720571" y="949910"/>
                      <a:pt x="1242874" y="1251751"/>
                    </a:cubicBezTo>
                    <a:cubicBezTo>
                      <a:pt x="1765177" y="1553592"/>
                      <a:pt x="2781671" y="1769615"/>
                      <a:pt x="3133818" y="1811044"/>
                    </a:cubicBezTo>
                  </a:path>
                </a:pathLst>
              </a:custGeom>
              <a:noFill/>
              <a:ln w="254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68" name="Freeform 8">
                <a:extLst>
                  <a:ext uri="{FF2B5EF4-FFF2-40B4-BE49-F238E27FC236}">
                    <a16:creationId xmlns:a16="http://schemas.microsoft.com/office/drawing/2014/main" id="{985D8ABF-996A-461F-B32A-0273961B0474}"/>
                  </a:ext>
                </a:extLst>
              </p:cNvPr>
              <p:cNvSpPr/>
              <p:nvPr/>
            </p:nvSpPr>
            <p:spPr bwMode="auto">
              <a:xfrm>
                <a:off x="4314548" y="4199138"/>
                <a:ext cx="2627791" cy="1636798"/>
              </a:xfrm>
              <a:custGeom>
                <a:avLst/>
                <a:gdLst>
                  <a:gd name="connsiteX0" fmla="*/ 0 w 2627791"/>
                  <a:gd name="connsiteY0" fmla="*/ 0 h 1636798"/>
                  <a:gd name="connsiteX1" fmla="*/ 1065320 w 2627791"/>
                  <a:gd name="connsiteY1" fmla="*/ 861134 h 1636798"/>
                  <a:gd name="connsiteX2" fmla="*/ 2627790 w 2627791"/>
                  <a:gd name="connsiteY2" fmla="*/ 1580225 h 1636798"/>
                </a:gdLst>
                <a:ahLst/>
                <a:cxnLst>
                  <a:cxn ang="0">
                    <a:pos x="connsiteX0" y="connsiteY0"/>
                  </a:cxn>
                  <a:cxn ang="0">
                    <a:pos x="connsiteX1" y="connsiteY1"/>
                  </a:cxn>
                  <a:cxn ang="0">
                    <a:pos x="connsiteX2" y="connsiteY2"/>
                  </a:cxn>
                </a:cxnLst>
                <a:rect l="l" t="t" r="r" b="b"/>
                <a:pathLst>
                  <a:path w="2627791" h="1636798">
                    <a:moveTo>
                      <a:pt x="0" y="0"/>
                    </a:moveTo>
                    <a:cubicBezTo>
                      <a:pt x="313677" y="298881"/>
                      <a:pt x="627355" y="597763"/>
                      <a:pt x="1065320" y="861134"/>
                    </a:cubicBezTo>
                    <a:cubicBezTo>
                      <a:pt x="1503285" y="1124505"/>
                      <a:pt x="2629270" y="1842116"/>
                      <a:pt x="2627790" y="1580225"/>
                    </a:cubicBezTo>
                  </a:path>
                </a:pathLst>
              </a:custGeom>
              <a:noFill/>
              <a:ln w="254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69" name="Freeform 9">
                <a:extLst>
                  <a:ext uri="{FF2B5EF4-FFF2-40B4-BE49-F238E27FC236}">
                    <a16:creationId xmlns:a16="http://schemas.microsoft.com/office/drawing/2014/main" id="{1975378D-0F13-466E-AB92-A97CA38C5CFC}"/>
                  </a:ext>
                </a:extLst>
              </p:cNvPr>
              <p:cNvSpPr/>
              <p:nvPr/>
            </p:nvSpPr>
            <p:spPr bwMode="auto">
              <a:xfrm>
                <a:off x="3240350" y="1455938"/>
                <a:ext cx="1420427" cy="1544714"/>
              </a:xfrm>
              <a:custGeom>
                <a:avLst/>
                <a:gdLst>
                  <a:gd name="connsiteX0" fmla="*/ 0 w 1420427"/>
                  <a:gd name="connsiteY0" fmla="*/ 0 h 1544714"/>
                  <a:gd name="connsiteX1" fmla="*/ 648069 w 1420427"/>
                  <a:gd name="connsiteY1" fmla="*/ 1083076 h 1544714"/>
                  <a:gd name="connsiteX2" fmla="*/ 1420427 w 1420427"/>
                  <a:gd name="connsiteY2" fmla="*/ 1544714 h 1544714"/>
                </a:gdLst>
                <a:ahLst/>
                <a:cxnLst>
                  <a:cxn ang="0">
                    <a:pos x="connsiteX0" y="connsiteY0"/>
                  </a:cxn>
                  <a:cxn ang="0">
                    <a:pos x="connsiteX1" y="connsiteY1"/>
                  </a:cxn>
                  <a:cxn ang="0">
                    <a:pos x="connsiteX2" y="connsiteY2"/>
                  </a:cxn>
                </a:cxnLst>
                <a:rect l="l" t="t" r="r" b="b"/>
                <a:pathLst>
                  <a:path w="1420427" h="1544714">
                    <a:moveTo>
                      <a:pt x="0" y="0"/>
                    </a:moveTo>
                    <a:cubicBezTo>
                      <a:pt x="205665" y="412812"/>
                      <a:pt x="411331" y="825624"/>
                      <a:pt x="648069" y="1083076"/>
                    </a:cubicBezTo>
                    <a:cubicBezTo>
                      <a:pt x="884807" y="1340528"/>
                      <a:pt x="1279864" y="1466295"/>
                      <a:pt x="1420427" y="1544714"/>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grpSp>
        <p:sp>
          <p:nvSpPr>
            <p:cNvPr id="142" name="TextBox 141">
              <a:extLst>
                <a:ext uri="{FF2B5EF4-FFF2-40B4-BE49-F238E27FC236}">
                  <a16:creationId xmlns:a16="http://schemas.microsoft.com/office/drawing/2014/main" id="{969A4A29-2868-41B9-B8B2-2D2EA98427CD}"/>
                </a:ext>
              </a:extLst>
            </p:cNvPr>
            <p:cNvSpPr txBox="1"/>
            <p:nvPr/>
          </p:nvSpPr>
          <p:spPr>
            <a:xfrm>
              <a:off x="3291495" y="6096826"/>
              <a:ext cx="2704779" cy="523220"/>
            </a:xfrm>
            <a:prstGeom prst="rect">
              <a:avLst/>
            </a:prstGeom>
            <a:noFill/>
          </p:spPr>
          <p:txBody>
            <a:bodyPr wrap="none" rtlCol="0">
              <a:spAutoFit/>
            </a:bodyPr>
            <a:lstStyle/>
            <a:p>
              <a:r>
                <a:rPr lang="en-US" sz="2800" dirty="0"/>
                <a:t>Normalized cost</a:t>
              </a:r>
            </a:p>
          </p:txBody>
        </p:sp>
        <p:sp>
          <p:nvSpPr>
            <p:cNvPr id="143" name="TextBox 142">
              <a:extLst>
                <a:ext uri="{FF2B5EF4-FFF2-40B4-BE49-F238E27FC236}">
                  <a16:creationId xmlns:a16="http://schemas.microsoft.com/office/drawing/2014/main" id="{0BA54780-DD6B-4410-809C-4BF88478C88D}"/>
                </a:ext>
              </a:extLst>
            </p:cNvPr>
            <p:cNvSpPr txBox="1"/>
            <p:nvPr/>
          </p:nvSpPr>
          <p:spPr>
            <a:xfrm rot="16200000">
              <a:off x="47197" y="3333526"/>
              <a:ext cx="2471510" cy="461665"/>
            </a:xfrm>
            <a:prstGeom prst="rect">
              <a:avLst/>
            </a:prstGeom>
            <a:noFill/>
          </p:spPr>
          <p:txBody>
            <a:bodyPr wrap="none" rtlCol="0">
              <a:spAutoFit/>
            </a:bodyPr>
            <a:lstStyle/>
            <a:p>
              <a:r>
                <a:rPr lang="en-US" sz="2400" dirty="0"/>
                <a:t>Normalized skew</a:t>
              </a:r>
            </a:p>
          </p:txBody>
        </p:sp>
        <p:sp>
          <p:nvSpPr>
            <p:cNvPr id="144" name="TextBox 143">
              <a:extLst>
                <a:ext uri="{FF2B5EF4-FFF2-40B4-BE49-F238E27FC236}">
                  <a16:creationId xmlns:a16="http://schemas.microsoft.com/office/drawing/2014/main" id="{CF470070-3065-4C83-B087-6A4E4509A11C}"/>
                </a:ext>
              </a:extLst>
            </p:cNvPr>
            <p:cNvSpPr txBox="1"/>
            <p:nvPr/>
          </p:nvSpPr>
          <p:spPr>
            <a:xfrm>
              <a:off x="3272841" y="748403"/>
              <a:ext cx="2972531" cy="538568"/>
            </a:xfrm>
            <a:prstGeom prst="rect">
              <a:avLst/>
            </a:prstGeom>
            <a:noFill/>
          </p:spPr>
          <p:txBody>
            <a:bodyPr wrap="square" rtlCol="0">
              <a:spAutoFit/>
            </a:bodyPr>
            <a:lstStyle/>
            <a:p>
              <a:r>
                <a:rPr lang="en-US" sz="2800" dirty="0"/>
                <a:t>#terminals = 8 </a:t>
              </a:r>
            </a:p>
          </p:txBody>
        </p:sp>
      </p:grpSp>
      <p:sp>
        <p:nvSpPr>
          <p:cNvPr id="2" name="Title 1">
            <a:extLst>
              <a:ext uri="{FF2B5EF4-FFF2-40B4-BE49-F238E27FC236}">
                <a16:creationId xmlns:a16="http://schemas.microsoft.com/office/drawing/2014/main" id="{3C917F7D-8454-492A-8EA3-E61FC5D14172}"/>
              </a:ext>
            </a:extLst>
          </p:cNvPr>
          <p:cNvSpPr>
            <a:spLocks noGrp="1"/>
          </p:cNvSpPr>
          <p:nvPr>
            <p:ph type="title"/>
          </p:nvPr>
        </p:nvSpPr>
        <p:spPr/>
        <p:txBody>
          <a:bodyPr/>
          <a:lstStyle/>
          <a:p>
            <a:r>
              <a:rPr lang="en-US" dirty="0"/>
              <a:t>Study of Cost-Skew Tradeoff (1)</a:t>
            </a:r>
          </a:p>
        </p:txBody>
      </p:sp>
      <p:grpSp>
        <p:nvGrpSpPr>
          <p:cNvPr id="157" name="Group 156">
            <a:extLst>
              <a:ext uri="{FF2B5EF4-FFF2-40B4-BE49-F238E27FC236}">
                <a16:creationId xmlns:a16="http://schemas.microsoft.com/office/drawing/2014/main" id="{95B79B22-D7C7-4D22-9FFA-DF6326C39277}"/>
              </a:ext>
            </a:extLst>
          </p:cNvPr>
          <p:cNvGrpSpPr/>
          <p:nvPr/>
        </p:nvGrpSpPr>
        <p:grpSpPr>
          <a:xfrm>
            <a:off x="80729" y="3673846"/>
            <a:ext cx="3069781" cy="2900325"/>
            <a:chOff x="80729" y="3673846"/>
            <a:chExt cx="3069781" cy="2900325"/>
          </a:xfrm>
        </p:grpSpPr>
        <p:grpSp>
          <p:nvGrpSpPr>
            <p:cNvPr id="158" name="Group 157">
              <a:extLst>
                <a:ext uri="{FF2B5EF4-FFF2-40B4-BE49-F238E27FC236}">
                  <a16:creationId xmlns:a16="http://schemas.microsoft.com/office/drawing/2014/main" id="{05B7C40D-742D-40B6-AB64-791A7A64C022}"/>
                </a:ext>
              </a:extLst>
            </p:cNvPr>
            <p:cNvGrpSpPr/>
            <p:nvPr/>
          </p:nvGrpSpPr>
          <p:grpSpPr>
            <a:xfrm>
              <a:off x="80729" y="3673846"/>
              <a:ext cx="3069781" cy="2900325"/>
              <a:chOff x="-15436" y="3577396"/>
              <a:chExt cx="3069781" cy="2900325"/>
            </a:xfrm>
          </p:grpSpPr>
          <p:grpSp>
            <p:nvGrpSpPr>
              <p:cNvPr id="163" name="Group 162">
                <a:extLst>
                  <a:ext uri="{FF2B5EF4-FFF2-40B4-BE49-F238E27FC236}">
                    <a16:creationId xmlns:a16="http://schemas.microsoft.com/office/drawing/2014/main" id="{3588FE78-F17D-45F6-8F8D-5081011DAFF1}"/>
                  </a:ext>
                </a:extLst>
              </p:cNvPr>
              <p:cNvGrpSpPr/>
              <p:nvPr/>
            </p:nvGrpSpPr>
            <p:grpSpPr>
              <a:xfrm>
                <a:off x="-15436" y="3577396"/>
                <a:ext cx="3069781" cy="2581297"/>
                <a:chOff x="2986981" y="968726"/>
                <a:chExt cx="3069781" cy="2581297"/>
              </a:xfrm>
            </p:grpSpPr>
            <p:grpSp>
              <p:nvGrpSpPr>
                <p:cNvPr id="165" name="Group 164">
                  <a:extLst>
                    <a:ext uri="{FF2B5EF4-FFF2-40B4-BE49-F238E27FC236}">
                      <a16:creationId xmlns:a16="http://schemas.microsoft.com/office/drawing/2014/main" id="{62C8EC1C-7714-4D62-B84B-D83346B25781}"/>
                    </a:ext>
                  </a:extLst>
                </p:cNvPr>
                <p:cNvGrpSpPr/>
                <p:nvPr/>
              </p:nvGrpSpPr>
              <p:grpSpPr>
                <a:xfrm>
                  <a:off x="3245166" y="1214866"/>
                  <a:ext cx="2811596" cy="2335157"/>
                  <a:chOff x="1301750" y="985837"/>
                  <a:chExt cx="6572250" cy="5248275"/>
                </a:xfrm>
              </p:grpSpPr>
              <p:pic>
                <p:nvPicPr>
                  <p:cNvPr id="168" name="Picture 167">
                    <a:extLst>
                      <a:ext uri="{FF2B5EF4-FFF2-40B4-BE49-F238E27FC236}">
                        <a16:creationId xmlns:a16="http://schemas.microsoft.com/office/drawing/2014/main" id="{05C026C6-935F-454F-B5F3-C54385916593}"/>
                      </a:ext>
                    </a:extLst>
                  </p:cNvPr>
                  <p:cNvPicPr>
                    <a:picLocks noChangeAspect="1"/>
                  </p:cNvPicPr>
                  <p:nvPr/>
                </p:nvPicPr>
                <p:blipFill>
                  <a:blip r:embed="rId3"/>
                  <a:stretch>
                    <a:fillRect/>
                  </a:stretch>
                </p:blipFill>
                <p:spPr>
                  <a:xfrm>
                    <a:off x="1301750" y="985837"/>
                    <a:ext cx="6572250" cy="5248275"/>
                  </a:xfrm>
                  <a:prstGeom prst="rect">
                    <a:avLst/>
                  </a:prstGeom>
                </p:spPr>
              </p:pic>
              <p:sp>
                <p:nvSpPr>
                  <p:cNvPr id="169" name="Freeform 5">
                    <a:extLst>
                      <a:ext uri="{FF2B5EF4-FFF2-40B4-BE49-F238E27FC236}">
                        <a16:creationId xmlns:a16="http://schemas.microsoft.com/office/drawing/2014/main" id="{79297D5D-F13B-463A-80D6-34CA00E8567B}"/>
                      </a:ext>
                    </a:extLst>
                  </p:cNvPr>
                  <p:cNvSpPr/>
                  <p:nvPr/>
                </p:nvSpPr>
                <p:spPr bwMode="auto">
                  <a:xfrm>
                    <a:off x="2379216" y="2681056"/>
                    <a:ext cx="2663301" cy="2840855"/>
                  </a:xfrm>
                  <a:custGeom>
                    <a:avLst/>
                    <a:gdLst>
                      <a:gd name="connsiteX0" fmla="*/ 0 w 2663301"/>
                      <a:gd name="connsiteY0" fmla="*/ 0 h 2840855"/>
                      <a:gd name="connsiteX1" fmla="*/ 639192 w 2663301"/>
                      <a:gd name="connsiteY1" fmla="*/ 1615736 h 2840855"/>
                      <a:gd name="connsiteX2" fmla="*/ 2663301 w 2663301"/>
                      <a:gd name="connsiteY2" fmla="*/ 2840855 h 2840855"/>
                    </a:gdLst>
                    <a:ahLst/>
                    <a:cxnLst>
                      <a:cxn ang="0">
                        <a:pos x="connsiteX0" y="connsiteY0"/>
                      </a:cxn>
                      <a:cxn ang="0">
                        <a:pos x="connsiteX1" y="connsiteY1"/>
                      </a:cxn>
                      <a:cxn ang="0">
                        <a:pos x="connsiteX2" y="connsiteY2"/>
                      </a:cxn>
                    </a:cxnLst>
                    <a:rect l="l" t="t" r="r" b="b"/>
                    <a:pathLst>
                      <a:path w="2663301" h="2840855">
                        <a:moveTo>
                          <a:pt x="0" y="0"/>
                        </a:moveTo>
                        <a:cubicBezTo>
                          <a:pt x="97654" y="571130"/>
                          <a:pt x="195309" y="1142260"/>
                          <a:pt x="639192" y="1615736"/>
                        </a:cubicBezTo>
                        <a:cubicBezTo>
                          <a:pt x="1083075" y="2089212"/>
                          <a:pt x="2305235" y="2701772"/>
                          <a:pt x="2663301" y="2840855"/>
                        </a:cubicBezTo>
                      </a:path>
                    </a:pathLst>
                  </a:cu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170" name="Freeform 6">
                    <a:extLst>
                      <a:ext uri="{FF2B5EF4-FFF2-40B4-BE49-F238E27FC236}">
                        <a16:creationId xmlns:a16="http://schemas.microsoft.com/office/drawing/2014/main" id="{D3A4D28E-F781-4A8E-AC42-EA28ECCC47B0}"/>
                      </a:ext>
                    </a:extLst>
                  </p:cNvPr>
                  <p:cNvSpPr/>
                  <p:nvPr/>
                </p:nvSpPr>
                <p:spPr bwMode="auto">
                  <a:xfrm>
                    <a:off x="2388093" y="2645546"/>
                    <a:ext cx="692458" cy="355106"/>
                  </a:xfrm>
                  <a:custGeom>
                    <a:avLst/>
                    <a:gdLst>
                      <a:gd name="connsiteX0" fmla="*/ 0 w 692458"/>
                      <a:gd name="connsiteY0" fmla="*/ 0 h 355106"/>
                      <a:gd name="connsiteX1" fmla="*/ 337352 w 692458"/>
                      <a:gd name="connsiteY1" fmla="*/ 221941 h 355106"/>
                      <a:gd name="connsiteX2" fmla="*/ 692458 w 692458"/>
                      <a:gd name="connsiteY2" fmla="*/ 355106 h 355106"/>
                    </a:gdLst>
                    <a:ahLst/>
                    <a:cxnLst>
                      <a:cxn ang="0">
                        <a:pos x="connsiteX0" y="connsiteY0"/>
                      </a:cxn>
                      <a:cxn ang="0">
                        <a:pos x="connsiteX1" y="connsiteY1"/>
                      </a:cxn>
                      <a:cxn ang="0">
                        <a:pos x="connsiteX2" y="connsiteY2"/>
                      </a:cxn>
                    </a:cxnLst>
                    <a:rect l="l" t="t" r="r" b="b"/>
                    <a:pathLst>
                      <a:path w="692458" h="355106">
                        <a:moveTo>
                          <a:pt x="0" y="0"/>
                        </a:moveTo>
                        <a:cubicBezTo>
                          <a:pt x="110971" y="81378"/>
                          <a:pt x="221942" y="162757"/>
                          <a:pt x="337352" y="221941"/>
                        </a:cubicBezTo>
                        <a:cubicBezTo>
                          <a:pt x="452762" y="281125"/>
                          <a:pt x="602202" y="315157"/>
                          <a:pt x="692458" y="355106"/>
                        </a:cubicBezTo>
                      </a:path>
                    </a:pathLst>
                  </a:custGeom>
                  <a:noFill/>
                  <a:ln w="2540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171" name="Freeform 7">
                    <a:extLst>
                      <a:ext uri="{FF2B5EF4-FFF2-40B4-BE49-F238E27FC236}">
                        <a16:creationId xmlns:a16="http://schemas.microsoft.com/office/drawing/2014/main" id="{47F7E2B6-961C-4838-8DA9-C62CCB145978}"/>
                      </a:ext>
                    </a:extLst>
                  </p:cNvPr>
                  <p:cNvSpPr/>
                  <p:nvPr/>
                </p:nvSpPr>
                <p:spPr bwMode="auto">
                  <a:xfrm>
                    <a:off x="3222594" y="2698812"/>
                    <a:ext cx="3133818" cy="1811044"/>
                  </a:xfrm>
                  <a:custGeom>
                    <a:avLst/>
                    <a:gdLst>
                      <a:gd name="connsiteX0" fmla="*/ 0 w 3133818"/>
                      <a:gd name="connsiteY0" fmla="*/ 0 h 1811044"/>
                      <a:gd name="connsiteX1" fmla="*/ 1242874 w 3133818"/>
                      <a:gd name="connsiteY1" fmla="*/ 1251751 h 1811044"/>
                      <a:gd name="connsiteX2" fmla="*/ 3133818 w 3133818"/>
                      <a:gd name="connsiteY2" fmla="*/ 1811044 h 1811044"/>
                    </a:gdLst>
                    <a:ahLst/>
                    <a:cxnLst>
                      <a:cxn ang="0">
                        <a:pos x="connsiteX0" y="connsiteY0"/>
                      </a:cxn>
                      <a:cxn ang="0">
                        <a:pos x="connsiteX1" y="connsiteY1"/>
                      </a:cxn>
                      <a:cxn ang="0">
                        <a:pos x="connsiteX2" y="connsiteY2"/>
                      </a:cxn>
                    </a:cxnLst>
                    <a:rect l="l" t="t" r="r" b="b"/>
                    <a:pathLst>
                      <a:path w="3133818" h="1811044">
                        <a:moveTo>
                          <a:pt x="0" y="0"/>
                        </a:moveTo>
                        <a:cubicBezTo>
                          <a:pt x="360285" y="474955"/>
                          <a:pt x="720571" y="949910"/>
                          <a:pt x="1242874" y="1251751"/>
                        </a:cubicBezTo>
                        <a:cubicBezTo>
                          <a:pt x="1765177" y="1553592"/>
                          <a:pt x="2781671" y="1769615"/>
                          <a:pt x="3133818" y="1811044"/>
                        </a:cubicBezTo>
                      </a:path>
                    </a:pathLst>
                  </a:custGeom>
                  <a:noFill/>
                  <a:ln w="254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172" name="Freeform 8">
                    <a:extLst>
                      <a:ext uri="{FF2B5EF4-FFF2-40B4-BE49-F238E27FC236}">
                        <a16:creationId xmlns:a16="http://schemas.microsoft.com/office/drawing/2014/main" id="{347B6286-9F9A-4788-AAED-CA0E5D955960}"/>
                      </a:ext>
                    </a:extLst>
                  </p:cNvPr>
                  <p:cNvSpPr/>
                  <p:nvPr/>
                </p:nvSpPr>
                <p:spPr bwMode="auto">
                  <a:xfrm>
                    <a:off x="4314548" y="4199138"/>
                    <a:ext cx="2627791" cy="1636798"/>
                  </a:xfrm>
                  <a:custGeom>
                    <a:avLst/>
                    <a:gdLst>
                      <a:gd name="connsiteX0" fmla="*/ 0 w 2627791"/>
                      <a:gd name="connsiteY0" fmla="*/ 0 h 1636798"/>
                      <a:gd name="connsiteX1" fmla="*/ 1065320 w 2627791"/>
                      <a:gd name="connsiteY1" fmla="*/ 861134 h 1636798"/>
                      <a:gd name="connsiteX2" fmla="*/ 2627790 w 2627791"/>
                      <a:gd name="connsiteY2" fmla="*/ 1580225 h 1636798"/>
                    </a:gdLst>
                    <a:ahLst/>
                    <a:cxnLst>
                      <a:cxn ang="0">
                        <a:pos x="connsiteX0" y="connsiteY0"/>
                      </a:cxn>
                      <a:cxn ang="0">
                        <a:pos x="connsiteX1" y="connsiteY1"/>
                      </a:cxn>
                      <a:cxn ang="0">
                        <a:pos x="connsiteX2" y="connsiteY2"/>
                      </a:cxn>
                    </a:cxnLst>
                    <a:rect l="l" t="t" r="r" b="b"/>
                    <a:pathLst>
                      <a:path w="2627791" h="1636798">
                        <a:moveTo>
                          <a:pt x="0" y="0"/>
                        </a:moveTo>
                        <a:cubicBezTo>
                          <a:pt x="313677" y="298881"/>
                          <a:pt x="627355" y="597763"/>
                          <a:pt x="1065320" y="861134"/>
                        </a:cubicBezTo>
                        <a:cubicBezTo>
                          <a:pt x="1503285" y="1124505"/>
                          <a:pt x="2629270" y="1842116"/>
                          <a:pt x="2627790" y="1580225"/>
                        </a:cubicBezTo>
                      </a:path>
                    </a:pathLst>
                  </a:custGeom>
                  <a:noFill/>
                  <a:ln w="254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173" name="Freeform 9">
                    <a:extLst>
                      <a:ext uri="{FF2B5EF4-FFF2-40B4-BE49-F238E27FC236}">
                        <a16:creationId xmlns:a16="http://schemas.microsoft.com/office/drawing/2014/main" id="{80F40075-DECB-4372-98FE-5BD05EFC8439}"/>
                      </a:ext>
                    </a:extLst>
                  </p:cNvPr>
                  <p:cNvSpPr/>
                  <p:nvPr/>
                </p:nvSpPr>
                <p:spPr bwMode="auto">
                  <a:xfrm>
                    <a:off x="3240350" y="1455938"/>
                    <a:ext cx="1420427" cy="1544714"/>
                  </a:xfrm>
                  <a:custGeom>
                    <a:avLst/>
                    <a:gdLst>
                      <a:gd name="connsiteX0" fmla="*/ 0 w 1420427"/>
                      <a:gd name="connsiteY0" fmla="*/ 0 h 1544714"/>
                      <a:gd name="connsiteX1" fmla="*/ 648069 w 1420427"/>
                      <a:gd name="connsiteY1" fmla="*/ 1083076 h 1544714"/>
                      <a:gd name="connsiteX2" fmla="*/ 1420427 w 1420427"/>
                      <a:gd name="connsiteY2" fmla="*/ 1544714 h 1544714"/>
                    </a:gdLst>
                    <a:ahLst/>
                    <a:cxnLst>
                      <a:cxn ang="0">
                        <a:pos x="connsiteX0" y="connsiteY0"/>
                      </a:cxn>
                      <a:cxn ang="0">
                        <a:pos x="connsiteX1" y="connsiteY1"/>
                      </a:cxn>
                      <a:cxn ang="0">
                        <a:pos x="connsiteX2" y="connsiteY2"/>
                      </a:cxn>
                    </a:cxnLst>
                    <a:rect l="l" t="t" r="r" b="b"/>
                    <a:pathLst>
                      <a:path w="1420427" h="1544714">
                        <a:moveTo>
                          <a:pt x="0" y="0"/>
                        </a:moveTo>
                        <a:cubicBezTo>
                          <a:pt x="205665" y="412812"/>
                          <a:pt x="411331" y="825624"/>
                          <a:pt x="648069" y="1083076"/>
                        </a:cubicBezTo>
                        <a:cubicBezTo>
                          <a:pt x="884807" y="1340528"/>
                          <a:pt x="1279864" y="1466295"/>
                          <a:pt x="1420427" y="1544714"/>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grpSp>
            <p:sp>
              <p:nvSpPr>
                <p:cNvPr id="166" name="TextBox 165">
                  <a:extLst>
                    <a:ext uri="{FF2B5EF4-FFF2-40B4-BE49-F238E27FC236}">
                      <a16:creationId xmlns:a16="http://schemas.microsoft.com/office/drawing/2014/main" id="{3E085951-212F-4C2A-ABAF-5D71DF01DE37}"/>
                    </a:ext>
                  </a:extLst>
                </p:cNvPr>
                <p:cNvSpPr txBox="1"/>
                <p:nvPr/>
              </p:nvSpPr>
              <p:spPr>
                <a:xfrm rot="16200000">
                  <a:off x="2302210" y="2171361"/>
                  <a:ext cx="1708096" cy="338554"/>
                </a:xfrm>
                <a:prstGeom prst="rect">
                  <a:avLst/>
                </a:prstGeom>
                <a:noFill/>
              </p:spPr>
              <p:txBody>
                <a:bodyPr wrap="none" rtlCol="0">
                  <a:spAutoFit/>
                </a:bodyPr>
                <a:lstStyle/>
                <a:p>
                  <a:r>
                    <a:rPr lang="en-US" sz="1600" dirty="0"/>
                    <a:t>Normalized skew</a:t>
                  </a:r>
                </a:p>
              </p:txBody>
            </p:sp>
            <p:sp>
              <p:nvSpPr>
                <p:cNvPr id="167" name="TextBox 166">
                  <a:extLst>
                    <a:ext uri="{FF2B5EF4-FFF2-40B4-BE49-F238E27FC236}">
                      <a16:creationId xmlns:a16="http://schemas.microsoft.com/office/drawing/2014/main" id="{9C1AC1C9-9277-48F6-9D86-6A534808C739}"/>
                    </a:ext>
                  </a:extLst>
                </p:cNvPr>
                <p:cNvSpPr txBox="1"/>
                <p:nvPr/>
              </p:nvSpPr>
              <p:spPr>
                <a:xfrm>
                  <a:off x="3926781" y="968726"/>
                  <a:ext cx="2030278" cy="369332"/>
                </a:xfrm>
                <a:prstGeom prst="rect">
                  <a:avLst/>
                </a:prstGeom>
                <a:noFill/>
              </p:spPr>
              <p:txBody>
                <a:bodyPr wrap="square" rtlCol="0">
                  <a:spAutoFit/>
                </a:bodyPr>
                <a:lstStyle/>
                <a:p>
                  <a:r>
                    <a:rPr lang="en-US" dirty="0"/>
                    <a:t>#terminals = 8 </a:t>
                  </a:r>
                </a:p>
              </p:txBody>
            </p:sp>
          </p:grpSp>
          <p:sp>
            <p:nvSpPr>
              <p:cNvPr id="164" name="TextBox 163">
                <a:extLst>
                  <a:ext uri="{FF2B5EF4-FFF2-40B4-BE49-F238E27FC236}">
                    <a16:creationId xmlns:a16="http://schemas.microsoft.com/office/drawing/2014/main" id="{80E6A156-8547-489F-9BFC-DBAFD492252A}"/>
                  </a:ext>
                </a:extLst>
              </p:cNvPr>
              <p:cNvSpPr txBox="1"/>
              <p:nvPr/>
            </p:nvSpPr>
            <p:spPr>
              <a:xfrm>
                <a:off x="753108" y="6108389"/>
                <a:ext cx="1802801" cy="369332"/>
              </a:xfrm>
              <a:prstGeom prst="rect">
                <a:avLst/>
              </a:prstGeom>
              <a:noFill/>
            </p:spPr>
            <p:txBody>
              <a:bodyPr wrap="none" rtlCol="0">
                <a:spAutoFit/>
              </a:bodyPr>
              <a:lstStyle/>
              <a:p>
                <a:r>
                  <a:rPr lang="en-US" dirty="0"/>
                  <a:t>Normalized cost</a:t>
                </a:r>
              </a:p>
            </p:txBody>
          </p:sp>
        </p:grpSp>
        <p:cxnSp>
          <p:nvCxnSpPr>
            <p:cNvPr id="159" name="Straight Arrow Connector 158">
              <a:extLst>
                <a:ext uri="{FF2B5EF4-FFF2-40B4-BE49-F238E27FC236}">
                  <a16:creationId xmlns:a16="http://schemas.microsoft.com/office/drawing/2014/main" id="{66213290-A242-4712-AD79-E065F9BC1EAC}"/>
                </a:ext>
              </a:extLst>
            </p:cNvPr>
            <p:cNvCxnSpPr/>
            <p:nvPr/>
          </p:nvCxnSpPr>
          <p:spPr bwMode="auto">
            <a:xfrm>
              <a:off x="1039059" y="5380776"/>
              <a:ext cx="575227" cy="0"/>
            </a:xfrm>
            <a:prstGeom prst="straightConnector1">
              <a:avLst/>
            </a:prstGeom>
            <a:solidFill>
              <a:schemeClr val="accent1"/>
            </a:solidFill>
            <a:ln w="9525" cap="flat" cmpd="sng" algn="ctr">
              <a:solidFill>
                <a:srgbClr val="00B050"/>
              </a:solidFill>
              <a:prstDash val="sysDash"/>
              <a:round/>
              <a:headEnd type="triangle" w="med" len="med"/>
              <a:tailEnd type="none" w="med" len="med"/>
            </a:ln>
            <a:effectLst/>
          </p:spPr>
        </p:cxnSp>
        <p:cxnSp>
          <p:nvCxnSpPr>
            <p:cNvPr id="160" name="Straight Arrow Connector 159">
              <a:extLst>
                <a:ext uri="{FF2B5EF4-FFF2-40B4-BE49-F238E27FC236}">
                  <a16:creationId xmlns:a16="http://schemas.microsoft.com/office/drawing/2014/main" id="{E9C7CE9D-57BD-4A3E-ADF5-92FABED13A06}"/>
                </a:ext>
              </a:extLst>
            </p:cNvPr>
            <p:cNvCxnSpPr>
              <a:cxnSpLocks/>
            </p:cNvCxnSpPr>
            <p:nvPr/>
          </p:nvCxnSpPr>
          <p:spPr bwMode="auto">
            <a:xfrm flipH="1" flipV="1">
              <a:off x="1627783" y="5406151"/>
              <a:ext cx="21706" cy="422025"/>
            </a:xfrm>
            <a:prstGeom prst="straightConnector1">
              <a:avLst/>
            </a:prstGeom>
            <a:solidFill>
              <a:schemeClr val="accent1"/>
            </a:solidFill>
            <a:ln w="9525" cap="flat" cmpd="sng" algn="ctr">
              <a:solidFill>
                <a:srgbClr val="00B050"/>
              </a:solidFill>
              <a:prstDash val="sysDash"/>
              <a:round/>
              <a:headEnd type="triangle" w="med" len="med"/>
              <a:tailEnd type="none" w="med" len="med"/>
            </a:ln>
            <a:effectLst/>
          </p:spPr>
        </p:cxnSp>
        <p:cxnSp>
          <p:nvCxnSpPr>
            <p:cNvPr id="161" name="Straight Arrow Connector 160">
              <a:extLst>
                <a:ext uri="{FF2B5EF4-FFF2-40B4-BE49-F238E27FC236}">
                  <a16:creationId xmlns:a16="http://schemas.microsoft.com/office/drawing/2014/main" id="{F9903E70-8156-43B0-8702-830FB1609277}"/>
                </a:ext>
              </a:extLst>
            </p:cNvPr>
            <p:cNvCxnSpPr>
              <a:cxnSpLocks/>
            </p:cNvCxnSpPr>
            <p:nvPr/>
          </p:nvCxnSpPr>
          <p:spPr bwMode="auto">
            <a:xfrm flipH="1" flipV="1">
              <a:off x="1155176" y="4135982"/>
              <a:ext cx="101555" cy="1419899"/>
            </a:xfrm>
            <a:prstGeom prst="straightConnector1">
              <a:avLst/>
            </a:prstGeom>
            <a:solidFill>
              <a:schemeClr val="accent1"/>
            </a:solidFill>
            <a:ln w="9525" cap="flat" cmpd="sng" algn="ctr">
              <a:solidFill>
                <a:schemeClr val="tx1"/>
              </a:solidFill>
              <a:prstDash val="sysDash"/>
              <a:round/>
              <a:headEnd type="triangle" w="med" len="med"/>
              <a:tailEnd type="none" w="med" len="med"/>
            </a:ln>
            <a:effectLst/>
          </p:spPr>
        </p:cxnSp>
        <p:cxnSp>
          <p:nvCxnSpPr>
            <p:cNvPr id="162" name="Straight Arrow Connector 161">
              <a:extLst>
                <a:ext uri="{FF2B5EF4-FFF2-40B4-BE49-F238E27FC236}">
                  <a16:creationId xmlns:a16="http://schemas.microsoft.com/office/drawing/2014/main" id="{FF79D055-BF61-4B07-A2CE-378609BCFFE6}"/>
                </a:ext>
              </a:extLst>
            </p:cNvPr>
            <p:cNvCxnSpPr>
              <a:cxnSpLocks/>
            </p:cNvCxnSpPr>
            <p:nvPr/>
          </p:nvCxnSpPr>
          <p:spPr bwMode="auto">
            <a:xfrm flipH="1" flipV="1">
              <a:off x="1052483" y="4835020"/>
              <a:ext cx="24552" cy="531435"/>
            </a:xfrm>
            <a:prstGeom prst="straightConnector1">
              <a:avLst/>
            </a:prstGeom>
            <a:solidFill>
              <a:schemeClr val="accent1"/>
            </a:solidFill>
            <a:ln w="9525" cap="flat" cmpd="sng" algn="ctr">
              <a:solidFill>
                <a:srgbClr val="7030A0"/>
              </a:solidFill>
              <a:prstDash val="sysDash"/>
              <a:round/>
              <a:headEnd type="triangle" w="med" len="med"/>
              <a:tailEnd type="none" w="med" len="med"/>
            </a:ln>
            <a:effectLst/>
          </p:spPr>
        </p:cxnSp>
      </p:grpSp>
      <p:grpSp>
        <p:nvGrpSpPr>
          <p:cNvPr id="174" name="Group 173">
            <a:extLst>
              <a:ext uri="{FF2B5EF4-FFF2-40B4-BE49-F238E27FC236}">
                <a16:creationId xmlns:a16="http://schemas.microsoft.com/office/drawing/2014/main" id="{53CD7F41-9008-4701-80B8-CE78D2E38221}"/>
              </a:ext>
            </a:extLst>
          </p:cNvPr>
          <p:cNvGrpSpPr/>
          <p:nvPr/>
        </p:nvGrpSpPr>
        <p:grpSpPr>
          <a:xfrm>
            <a:off x="3344093" y="3617817"/>
            <a:ext cx="5779366" cy="2959601"/>
            <a:chOff x="3344093" y="3617817"/>
            <a:chExt cx="5779366" cy="2959601"/>
          </a:xfrm>
        </p:grpSpPr>
        <p:grpSp>
          <p:nvGrpSpPr>
            <p:cNvPr id="175" name="Group 174">
              <a:extLst>
                <a:ext uri="{FF2B5EF4-FFF2-40B4-BE49-F238E27FC236}">
                  <a16:creationId xmlns:a16="http://schemas.microsoft.com/office/drawing/2014/main" id="{5FB0FAE2-CA2E-4039-9D23-4A52F06028EF}"/>
                </a:ext>
              </a:extLst>
            </p:cNvPr>
            <p:cNvGrpSpPr/>
            <p:nvPr/>
          </p:nvGrpSpPr>
          <p:grpSpPr>
            <a:xfrm>
              <a:off x="6250741" y="3617817"/>
              <a:ext cx="2872718" cy="2892254"/>
              <a:chOff x="6250741" y="3617817"/>
              <a:chExt cx="2872718" cy="2892254"/>
            </a:xfrm>
          </p:grpSpPr>
          <p:grpSp>
            <p:nvGrpSpPr>
              <p:cNvPr id="192" name="Group 191">
                <a:extLst>
                  <a:ext uri="{FF2B5EF4-FFF2-40B4-BE49-F238E27FC236}">
                    <a16:creationId xmlns:a16="http://schemas.microsoft.com/office/drawing/2014/main" id="{8D3FB533-FC37-4140-A515-2D73BB4D4CAC}"/>
                  </a:ext>
                </a:extLst>
              </p:cNvPr>
              <p:cNvGrpSpPr/>
              <p:nvPr/>
            </p:nvGrpSpPr>
            <p:grpSpPr>
              <a:xfrm>
                <a:off x="6250741" y="3617817"/>
                <a:ext cx="2872718" cy="2892254"/>
                <a:chOff x="6137651" y="3733739"/>
                <a:chExt cx="2872718" cy="2892254"/>
              </a:xfrm>
            </p:grpSpPr>
            <p:grpSp>
              <p:nvGrpSpPr>
                <p:cNvPr id="197" name="Group 196">
                  <a:extLst>
                    <a:ext uri="{FF2B5EF4-FFF2-40B4-BE49-F238E27FC236}">
                      <a16:creationId xmlns:a16="http://schemas.microsoft.com/office/drawing/2014/main" id="{E37B4FD8-03E3-4118-A4DD-340EDAB9ED77}"/>
                    </a:ext>
                  </a:extLst>
                </p:cNvPr>
                <p:cNvGrpSpPr/>
                <p:nvPr/>
              </p:nvGrpSpPr>
              <p:grpSpPr>
                <a:xfrm>
                  <a:off x="6137651" y="3945600"/>
                  <a:ext cx="2872718" cy="2680393"/>
                  <a:chOff x="6137651" y="3945600"/>
                  <a:chExt cx="2872718" cy="2680393"/>
                </a:xfrm>
              </p:grpSpPr>
              <p:pic>
                <p:nvPicPr>
                  <p:cNvPr id="199" name="Content Placeholder 3">
                    <a:extLst>
                      <a:ext uri="{FF2B5EF4-FFF2-40B4-BE49-F238E27FC236}">
                        <a16:creationId xmlns:a16="http://schemas.microsoft.com/office/drawing/2014/main" id="{59D5ADC5-7C86-44A5-8D84-B683E0D70CF8}"/>
                      </a:ext>
                    </a:extLst>
                  </p:cNvPr>
                  <p:cNvPicPr>
                    <a:picLocks noChangeAspect="1"/>
                  </p:cNvPicPr>
                  <p:nvPr/>
                </p:nvPicPr>
                <p:blipFill>
                  <a:blip r:embed="rId4"/>
                  <a:stretch>
                    <a:fillRect/>
                  </a:stretch>
                </p:blipFill>
                <p:spPr bwMode="auto">
                  <a:xfrm>
                    <a:off x="6137651" y="3945600"/>
                    <a:ext cx="2872718" cy="2367046"/>
                  </a:xfrm>
                  <a:prstGeom prst="rect">
                    <a:avLst/>
                  </a:prstGeom>
                  <a:noFill/>
                  <a:ln w="9525">
                    <a:noFill/>
                    <a:miter lim="800000"/>
                    <a:headEnd/>
                    <a:tailEnd/>
                  </a:ln>
                </p:spPr>
              </p:pic>
              <p:sp>
                <p:nvSpPr>
                  <p:cNvPr id="200" name="Freeform 32">
                    <a:extLst>
                      <a:ext uri="{FF2B5EF4-FFF2-40B4-BE49-F238E27FC236}">
                        <a16:creationId xmlns:a16="http://schemas.microsoft.com/office/drawing/2014/main" id="{0947608A-B000-447A-9231-CDCC8DACEFF6}"/>
                      </a:ext>
                    </a:extLst>
                  </p:cNvPr>
                  <p:cNvSpPr/>
                  <p:nvPr/>
                </p:nvSpPr>
                <p:spPr bwMode="auto">
                  <a:xfrm>
                    <a:off x="6571503" y="4568122"/>
                    <a:ext cx="1241897" cy="1556305"/>
                  </a:xfrm>
                  <a:custGeom>
                    <a:avLst/>
                    <a:gdLst>
                      <a:gd name="connsiteX0" fmla="*/ 0 w 2902999"/>
                      <a:gd name="connsiteY0" fmla="*/ 0 h 3497802"/>
                      <a:gd name="connsiteX1" fmla="*/ 514905 w 2902999"/>
                      <a:gd name="connsiteY1" fmla="*/ 1855433 h 3497802"/>
                      <a:gd name="connsiteX2" fmla="*/ 2902999 w 2902999"/>
                      <a:gd name="connsiteY2" fmla="*/ 3497802 h 3497802"/>
                    </a:gdLst>
                    <a:ahLst/>
                    <a:cxnLst>
                      <a:cxn ang="0">
                        <a:pos x="connsiteX0" y="connsiteY0"/>
                      </a:cxn>
                      <a:cxn ang="0">
                        <a:pos x="connsiteX1" y="connsiteY1"/>
                      </a:cxn>
                      <a:cxn ang="0">
                        <a:pos x="connsiteX2" y="connsiteY2"/>
                      </a:cxn>
                    </a:cxnLst>
                    <a:rect l="l" t="t" r="r" b="b"/>
                    <a:pathLst>
                      <a:path w="2902999" h="3497802">
                        <a:moveTo>
                          <a:pt x="0" y="0"/>
                        </a:moveTo>
                        <a:cubicBezTo>
                          <a:pt x="15536" y="636233"/>
                          <a:pt x="31072" y="1272466"/>
                          <a:pt x="514905" y="1855433"/>
                        </a:cubicBezTo>
                        <a:cubicBezTo>
                          <a:pt x="998738" y="2438400"/>
                          <a:pt x="2472432" y="3228513"/>
                          <a:pt x="2902999" y="3497802"/>
                        </a:cubicBezTo>
                      </a:path>
                    </a:pathLst>
                  </a:cu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201" name="Freeform 33">
                    <a:extLst>
                      <a:ext uri="{FF2B5EF4-FFF2-40B4-BE49-F238E27FC236}">
                        <a16:creationId xmlns:a16="http://schemas.microsoft.com/office/drawing/2014/main" id="{DAF97543-37D6-496B-A3AD-FCDFB63C8ABA}"/>
                      </a:ext>
                    </a:extLst>
                  </p:cNvPr>
                  <p:cNvSpPr/>
                  <p:nvPr/>
                </p:nvSpPr>
                <p:spPr bwMode="auto">
                  <a:xfrm>
                    <a:off x="6620875" y="4824872"/>
                    <a:ext cx="1150749" cy="805803"/>
                  </a:xfrm>
                  <a:custGeom>
                    <a:avLst/>
                    <a:gdLst>
                      <a:gd name="connsiteX0" fmla="*/ 0 w 2689934"/>
                      <a:gd name="connsiteY0" fmla="*/ 0 h 1811045"/>
                      <a:gd name="connsiteX1" fmla="*/ 772357 w 2689934"/>
                      <a:gd name="connsiteY1" fmla="*/ 1091954 h 1811045"/>
                      <a:gd name="connsiteX2" fmla="*/ 2689934 w 2689934"/>
                      <a:gd name="connsiteY2" fmla="*/ 1811045 h 1811045"/>
                    </a:gdLst>
                    <a:ahLst/>
                    <a:cxnLst>
                      <a:cxn ang="0">
                        <a:pos x="connsiteX0" y="connsiteY0"/>
                      </a:cxn>
                      <a:cxn ang="0">
                        <a:pos x="connsiteX1" y="connsiteY1"/>
                      </a:cxn>
                      <a:cxn ang="0">
                        <a:pos x="connsiteX2" y="connsiteY2"/>
                      </a:cxn>
                    </a:cxnLst>
                    <a:rect l="l" t="t" r="r" b="b"/>
                    <a:pathLst>
                      <a:path w="2689934" h="1811045">
                        <a:moveTo>
                          <a:pt x="0" y="0"/>
                        </a:moveTo>
                        <a:cubicBezTo>
                          <a:pt x="162017" y="395056"/>
                          <a:pt x="324035" y="790113"/>
                          <a:pt x="772357" y="1091954"/>
                        </a:cubicBezTo>
                        <a:cubicBezTo>
                          <a:pt x="1220679" y="1393795"/>
                          <a:pt x="2251969" y="1670482"/>
                          <a:pt x="2689934" y="1811045"/>
                        </a:cubicBezTo>
                      </a:path>
                    </a:pathLst>
                  </a:custGeom>
                  <a:noFill/>
                  <a:ln w="254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202" name="Freeform 34">
                    <a:extLst>
                      <a:ext uri="{FF2B5EF4-FFF2-40B4-BE49-F238E27FC236}">
                        <a16:creationId xmlns:a16="http://schemas.microsoft.com/office/drawing/2014/main" id="{EABE4598-C689-499E-AB1E-F2352EA83E26}"/>
                      </a:ext>
                    </a:extLst>
                  </p:cNvPr>
                  <p:cNvSpPr/>
                  <p:nvPr/>
                </p:nvSpPr>
                <p:spPr bwMode="auto">
                  <a:xfrm>
                    <a:off x="7080415" y="5030273"/>
                    <a:ext cx="1454577" cy="1050703"/>
                  </a:xfrm>
                  <a:custGeom>
                    <a:avLst/>
                    <a:gdLst>
                      <a:gd name="connsiteX0" fmla="*/ 0 w 3400148"/>
                      <a:gd name="connsiteY0" fmla="*/ 0 h 2361460"/>
                      <a:gd name="connsiteX1" fmla="*/ 1091954 w 3400148"/>
                      <a:gd name="connsiteY1" fmla="*/ 1402672 h 2361460"/>
                      <a:gd name="connsiteX2" fmla="*/ 3400148 w 3400148"/>
                      <a:gd name="connsiteY2" fmla="*/ 2361460 h 2361460"/>
                    </a:gdLst>
                    <a:ahLst/>
                    <a:cxnLst>
                      <a:cxn ang="0">
                        <a:pos x="connsiteX0" y="connsiteY0"/>
                      </a:cxn>
                      <a:cxn ang="0">
                        <a:pos x="connsiteX1" y="connsiteY1"/>
                      </a:cxn>
                      <a:cxn ang="0">
                        <a:pos x="connsiteX2" y="connsiteY2"/>
                      </a:cxn>
                    </a:cxnLst>
                    <a:rect l="l" t="t" r="r" b="b"/>
                    <a:pathLst>
                      <a:path w="3400148" h="2361460">
                        <a:moveTo>
                          <a:pt x="0" y="0"/>
                        </a:moveTo>
                        <a:cubicBezTo>
                          <a:pt x="262631" y="504547"/>
                          <a:pt x="525263" y="1009095"/>
                          <a:pt x="1091954" y="1402672"/>
                        </a:cubicBezTo>
                        <a:cubicBezTo>
                          <a:pt x="1658645" y="1796249"/>
                          <a:pt x="3056878" y="2325949"/>
                          <a:pt x="3400148" y="2361460"/>
                        </a:cubicBezTo>
                      </a:path>
                    </a:pathLst>
                  </a:custGeom>
                  <a:noFill/>
                  <a:ln w="254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203" name="Freeform 35">
                    <a:extLst>
                      <a:ext uri="{FF2B5EF4-FFF2-40B4-BE49-F238E27FC236}">
                        <a16:creationId xmlns:a16="http://schemas.microsoft.com/office/drawing/2014/main" id="{D346D64A-0987-443E-B1AF-03CC09AC908E}"/>
                      </a:ext>
                    </a:extLst>
                  </p:cNvPr>
                  <p:cNvSpPr/>
                  <p:nvPr/>
                </p:nvSpPr>
                <p:spPr bwMode="auto">
                  <a:xfrm>
                    <a:off x="6579099" y="4556272"/>
                    <a:ext cx="387381" cy="335751"/>
                  </a:xfrm>
                  <a:custGeom>
                    <a:avLst/>
                    <a:gdLst>
                      <a:gd name="connsiteX0" fmla="*/ 0 w 905522"/>
                      <a:gd name="connsiteY0" fmla="*/ 0 h 754602"/>
                      <a:gd name="connsiteX1" fmla="*/ 443883 w 905522"/>
                      <a:gd name="connsiteY1" fmla="*/ 514905 h 754602"/>
                      <a:gd name="connsiteX2" fmla="*/ 905522 w 905522"/>
                      <a:gd name="connsiteY2" fmla="*/ 754602 h 754602"/>
                    </a:gdLst>
                    <a:ahLst/>
                    <a:cxnLst>
                      <a:cxn ang="0">
                        <a:pos x="connsiteX0" y="connsiteY0"/>
                      </a:cxn>
                      <a:cxn ang="0">
                        <a:pos x="connsiteX1" y="connsiteY1"/>
                      </a:cxn>
                      <a:cxn ang="0">
                        <a:pos x="connsiteX2" y="connsiteY2"/>
                      </a:cxn>
                    </a:cxnLst>
                    <a:rect l="l" t="t" r="r" b="b"/>
                    <a:pathLst>
                      <a:path w="905522" h="754602">
                        <a:moveTo>
                          <a:pt x="0" y="0"/>
                        </a:moveTo>
                        <a:cubicBezTo>
                          <a:pt x="146481" y="194569"/>
                          <a:pt x="292963" y="389138"/>
                          <a:pt x="443883" y="514905"/>
                        </a:cubicBezTo>
                        <a:cubicBezTo>
                          <a:pt x="594803" y="640672"/>
                          <a:pt x="759040" y="750163"/>
                          <a:pt x="905522" y="754602"/>
                        </a:cubicBezTo>
                      </a:path>
                    </a:pathLst>
                  </a:custGeom>
                  <a:noFill/>
                  <a:ln w="2540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204" name="Freeform 36">
                    <a:extLst>
                      <a:ext uri="{FF2B5EF4-FFF2-40B4-BE49-F238E27FC236}">
                        <a16:creationId xmlns:a16="http://schemas.microsoft.com/office/drawing/2014/main" id="{DCB096D1-B8BB-4E63-842C-CBBEE692F106}"/>
                      </a:ext>
                    </a:extLst>
                  </p:cNvPr>
                  <p:cNvSpPr/>
                  <p:nvPr/>
                </p:nvSpPr>
                <p:spPr bwMode="auto">
                  <a:xfrm>
                    <a:off x="6605684" y="4228421"/>
                    <a:ext cx="486125" cy="647802"/>
                  </a:xfrm>
                  <a:custGeom>
                    <a:avLst/>
                    <a:gdLst>
                      <a:gd name="connsiteX0" fmla="*/ 0 w 1136341"/>
                      <a:gd name="connsiteY0" fmla="*/ 0 h 1455938"/>
                      <a:gd name="connsiteX1" fmla="*/ 585926 w 1136341"/>
                      <a:gd name="connsiteY1" fmla="*/ 834501 h 1455938"/>
                      <a:gd name="connsiteX2" fmla="*/ 1136341 w 1136341"/>
                      <a:gd name="connsiteY2" fmla="*/ 1455938 h 1455938"/>
                    </a:gdLst>
                    <a:ahLst/>
                    <a:cxnLst>
                      <a:cxn ang="0">
                        <a:pos x="connsiteX0" y="connsiteY0"/>
                      </a:cxn>
                      <a:cxn ang="0">
                        <a:pos x="connsiteX1" y="connsiteY1"/>
                      </a:cxn>
                      <a:cxn ang="0">
                        <a:pos x="connsiteX2" y="connsiteY2"/>
                      </a:cxn>
                    </a:cxnLst>
                    <a:rect l="l" t="t" r="r" b="b"/>
                    <a:pathLst>
                      <a:path w="1136341" h="1455938">
                        <a:moveTo>
                          <a:pt x="0" y="0"/>
                        </a:moveTo>
                        <a:cubicBezTo>
                          <a:pt x="198268" y="295922"/>
                          <a:pt x="396536" y="591845"/>
                          <a:pt x="585926" y="834501"/>
                        </a:cubicBezTo>
                        <a:cubicBezTo>
                          <a:pt x="775316" y="1077157"/>
                          <a:pt x="1025370" y="1328691"/>
                          <a:pt x="1136341" y="1455938"/>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205" name="TextBox 204">
                    <a:extLst>
                      <a:ext uri="{FF2B5EF4-FFF2-40B4-BE49-F238E27FC236}">
                        <a16:creationId xmlns:a16="http://schemas.microsoft.com/office/drawing/2014/main" id="{31F0D450-53F6-4924-A3D3-3CEFB0BF0CB7}"/>
                      </a:ext>
                    </a:extLst>
                  </p:cNvPr>
                  <p:cNvSpPr txBox="1"/>
                  <p:nvPr/>
                </p:nvSpPr>
                <p:spPr>
                  <a:xfrm>
                    <a:off x="6731852" y="6289495"/>
                    <a:ext cx="1579257" cy="336498"/>
                  </a:xfrm>
                  <a:prstGeom prst="rect">
                    <a:avLst/>
                  </a:prstGeom>
                  <a:noFill/>
                </p:spPr>
                <p:txBody>
                  <a:bodyPr wrap="none" rtlCol="0">
                    <a:spAutoFit/>
                  </a:bodyPr>
                  <a:lstStyle/>
                  <a:p>
                    <a:r>
                      <a:rPr lang="en-US" dirty="0"/>
                      <a:t>Normalized cost</a:t>
                    </a:r>
                  </a:p>
                </p:txBody>
              </p:sp>
            </p:grpSp>
            <p:sp>
              <p:nvSpPr>
                <p:cNvPr id="198" name="TextBox 197">
                  <a:extLst>
                    <a:ext uri="{FF2B5EF4-FFF2-40B4-BE49-F238E27FC236}">
                      <a16:creationId xmlns:a16="http://schemas.microsoft.com/office/drawing/2014/main" id="{E30D07FD-7387-4B2B-A9EE-6F316876CBDD}"/>
                    </a:ext>
                  </a:extLst>
                </p:cNvPr>
                <p:cNvSpPr txBox="1"/>
                <p:nvPr/>
              </p:nvSpPr>
              <p:spPr>
                <a:xfrm>
                  <a:off x="6678119" y="3733739"/>
                  <a:ext cx="2030278" cy="400110"/>
                </a:xfrm>
                <a:prstGeom prst="rect">
                  <a:avLst/>
                </a:prstGeom>
                <a:noFill/>
              </p:spPr>
              <p:txBody>
                <a:bodyPr wrap="square" rtlCol="0">
                  <a:spAutoFit/>
                </a:bodyPr>
                <a:lstStyle/>
                <a:p>
                  <a:r>
                    <a:rPr lang="en-US" sz="2000" dirty="0"/>
                    <a:t>#terminals = 16 </a:t>
                  </a:r>
                </a:p>
              </p:txBody>
            </p:sp>
          </p:grpSp>
          <p:cxnSp>
            <p:nvCxnSpPr>
              <p:cNvPr id="193" name="Straight Arrow Connector 192">
                <a:extLst>
                  <a:ext uri="{FF2B5EF4-FFF2-40B4-BE49-F238E27FC236}">
                    <a16:creationId xmlns:a16="http://schemas.microsoft.com/office/drawing/2014/main" id="{A51E185C-21B8-4503-B16F-8938DAA17189}"/>
                  </a:ext>
                </a:extLst>
              </p:cNvPr>
              <p:cNvCxnSpPr/>
              <p:nvPr/>
            </p:nvCxnSpPr>
            <p:spPr bwMode="auto">
              <a:xfrm>
                <a:off x="6791209" y="5126780"/>
                <a:ext cx="505431" cy="0"/>
              </a:xfrm>
              <a:prstGeom prst="straightConnector1">
                <a:avLst/>
              </a:prstGeom>
              <a:solidFill>
                <a:schemeClr val="accent1"/>
              </a:solidFill>
              <a:ln w="9525" cap="flat" cmpd="sng" algn="ctr">
                <a:solidFill>
                  <a:srgbClr val="00B050"/>
                </a:solidFill>
                <a:prstDash val="sysDash"/>
                <a:round/>
                <a:headEnd type="triangle" w="med" len="med"/>
                <a:tailEnd type="none" w="med" len="med"/>
              </a:ln>
              <a:effectLst/>
            </p:spPr>
          </p:cxnSp>
          <p:cxnSp>
            <p:nvCxnSpPr>
              <p:cNvPr id="194" name="Straight Arrow Connector 193">
                <a:extLst>
                  <a:ext uri="{FF2B5EF4-FFF2-40B4-BE49-F238E27FC236}">
                    <a16:creationId xmlns:a16="http://schemas.microsoft.com/office/drawing/2014/main" id="{B985972F-1A19-46A5-8EB1-C525A13E9C3E}"/>
                  </a:ext>
                </a:extLst>
              </p:cNvPr>
              <p:cNvCxnSpPr>
                <a:cxnSpLocks/>
              </p:cNvCxnSpPr>
              <p:nvPr/>
            </p:nvCxnSpPr>
            <p:spPr bwMode="auto">
              <a:xfrm flipH="1" flipV="1">
                <a:off x="7305542" y="5131202"/>
                <a:ext cx="12804" cy="481976"/>
              </a:xfrm>
              <a:prstGeom prst="straightConnector1">
                <a:avLst/>
              </a:prstGeom>
              <a:solidFill>
                <a:schemeClr val="accent1"/>
              </a:solidFill>
              <a:ln w="9525" cap="flat" cmpd="sng" algn="ctr">
                <a:solidFill>
                  <a:srgbClr val="00B050"/>
                </a:solidFill>
                <a:prstDash val="sysDash"/>
                <a:round/>
                <a:headEnd type="triangle" w="med" len="med"/>
                <a:tailEnd type="none" w="med" len="med"/>
              </a:ln>
              <a:effectLst/>
            </p:spPr>
          </p:cxnSp>
          <p:cxnSp>
            <p:nvCxnSpPr>
              <p:cNvPr id="195" name="Straight Arrow Connector 194">
                <a:extLst>
                  <a:ext uri="{FF2B5EF4-FFF2-40B4-BE49-F238E27FC236}">
                    <a16:creationId xmlns:a16="http://schemas.microsoft.com/office/drawing/2014/main" id="{E21CDE8E-CB60-4B15-976D-8D513A56558E}"/>
                  </a:ext>
                </a:extLst>
              </p:cNvPr>
              <p:cNvCxnSpPr>
                <a:cxnSpLocks/>
              </p:cNvCxnSpPr>
              <p:nvPr/>
            </p:nvCxnSpPr>
            <p:spPr bwMode="auto">
              <a:xfrm flipH="1" flipV="1">
                <a:off x="7128942" y="4701694"/>
                <a:ext cx="41307" cy="847357"/>
              </a:xfrm>
              <a:prstGeom prst="straightConnector1">
                <a:avLst/>
              </a:prstGeom>
              <a:solidFill>
                <a:schemeClr val="accent1"/>
              </a:solidFill>
              <a:ln w="9525" cap="flat" cmpd="sng" algn="ctr">
                <a:solidFill>
                  <a:schemeClr val="tx1"/>
                </a:solidFill>
                <a:prstDash val="sysDash"/>
                <a:round/>
                <a:headEnd type="triangle" w="med" len="med"/>
                <a:tailEnd type="none" w="med" len="med"/>
              </a:ln>
              <a:effectLst/>
            </p:spPr>
          </p:cxnSp>
          <p:cxnSp>
            <p:nvCxnSpPr>
              <p:cNvPr id="196" name="Straight Arrow Connector 195">
                <a:extLst>
                  <a:ext uri="{FF2B5EF4-FFF2-40B4-BE49-F238E27FC236}">
                    <a16:creationId xmlns:a16="http://schemas.microsoft.com/office/drawing/2014/main" id="{94311DEB-7D93-4860-B1D1-CD148AC20166}"/>
                  </a:ext>
                </a:extLst>
              </p:cNvPr>
              <p:cNvCxnSpPr>
                <a:cxnSpLocks/>
              </p:cNvCxnSpPr>
              <p:nvPr/>
            </p:nvCxnSpPr>
            <p:spPr bwMode="auto">
              <a:xfrm flipH="1" flipV="1">
                <a:off x="7038264" y="4776194"/>
                <a:ext cx="32281" cy="662220"/>
              </a:xfrm>
              <a:prstGeom prst="straightConnector1">
                <a:avLst/>
              </a:prstGeom>
              <a:solidFill>
                <a:schemeClr val="accent1"/>
              </a:solidFill>
              <a:ln w="9525" cap="flat" cmpd="sng" algn="ctr">
                <a:solidFill>
                  <a:srgbClr val="7030A0"/>
                </a:solidFill>
                <a:prstDash val="sysDash"/>
                <a:round/>
                <a:headEnd type="triangle" w="med" len="med"/>
                <a:tailEnd type="none" w="med" len="med"/>
              </a:ln>
              <a:effectLst/>
            </p:spPr>
          </p:cxnSp>
        </p:grpSp>
        <p:grpSp>
          <p:nvGrpSpPr>
            <p:cNvPr id="176" name="Group 175">
              <a:extLst>
                <a:ext uri="{FF2B5EF4-FFF2-40B4-BE49-F238E27FC236}">
                  <a16:creationId xmlns:a16="http://schemas.microsoft.com/office/drawing/2014/main" id="{4D8D13B8-279D-457E-8912-775FF46B22A4}"/>
                </a:ext>
              </a:extLst>
            </p:cNvPr>
            <p:cNvGrpSpPr/>
            <p:nvPr/>
          </p:nvGrpSpPr>
          <p:grpSpPr>
            <a:xfrm>
              <a:off x="3344093" y="3678895"/>
              <a:ext cx="2884942" cy="2898523"/>
              <a:chOff x="3344093" y="3678895"/>
              <a:chExt cx="2884942" cy="2898523"/>
            </a:xfrm>
          </p:grpSpPr>
          <p:grpSp>
            <p:nvGrpSpPr>
              <p:cNvPr id="177" name="Group 176">
                <a:extLst>
                  <a:ext uri="{FF2B5EF4-FFF2-40B4-BE49-F238E27FC236}">
                    <a16:creationId xmlns:a16="http://schemas.microsoft.com/office/drawing/2014/main" id="{14A8DBAB-DE1D-4407-9EAA-604067B5C04A}"/>
                  </a:ext>
                </a:extLst>
              </p:cNvPr>
              <p:cNvGrpSpPr/>
              <p:nvPr/>
            </p:nvGrpSpPr>
            <p:grpSpPr>
              <a:xfrm>
                <a:off x="3344093" y="3678895"/>
                <a:ext cx="2884942" cy="2898523"/>
                <a:chOff x="276236" y="3772139"/>
                <a:chExt cx="2884942" cy="2898523"/>
              </a:xfrm>
            </p:grpSpPr>
            <p:grpSp>
              <p:nvGrpSpPr>
                <p:cNvPr id="182" name="Group 181">
                  <a:extLst>
                    <a:ext uri="{FF2B5EF4-FFF2-40B4-BE49-F238E27FC236}">
                      <a16:creationId xmlns:a16="http://schemas.microsoft.com/office/drawing/2014/main" id="{1265E41A-5BAF-4503-813A-32FD5EA8D7F5}"/>
                    </a:ext>
                  </a:extLst>
                </p:cNvPr>
                <p:cNvGrpSpPr/>
                <p:nvPr/>
              </p:nvGrpSpPr>
              <p:grpSpPr>
                <a:xfrm>
                  <a:off x="276236" y="3964774"/>
                  <a:ext cx="2884942" cy="2705888"/>
                  <a:chOff x="276236" y="3964774"/>
                  <a:chExt cx="2884942" cy="2705888"/>
                </a:xfrm>
              </p:grpSpPr>
              <p:grpSp>
                <p:nvGrpSpPr>
                  <p:cNvPr id="184" name="Group 183">
                    <a:extLst>
                      <a:ext uri="{FF2B5EF4-FFF2-40B4-BE49-F238E27FC236}">
                        <a16:creationId xmlns:a16="http://schemas.microsoft.com/office/drawing/2014/main" id="{CA312B81-50C8-4539-9DAF-F76232815AC9}"/>
                      </a:ext>
                    </a:extLst>
                  </p:cNvPr>
                  <p:cNvGrpSpPr/>
                  <p:nvPr/>
                </p:nvGrpSpPr>
                <p:grpSpPr>
                  <a:xfrm>
                    <a:off x="276236" y="3964774"/>
                    <a:ext cx="2884942" cy="2364823"/>
                    <a:chOff x="1216025" y="1085850"/>
                    <a:chExt cx="6743700" cy="5314950"/>
                  </a:xfrm>
                </p:grpSpPr>
                <p:pic>
                  <p:nvPicPr>
                    <p:cNvPr id="186" name="Picture 185">
                      <a:extLst>
                        <a:ext uri="{FF2B5EF4-FFF2-40B4-BE49-F238E27FC236}">
                          <a16:creationId xmlns:a16="http://schemas.microsoft.com/office/drawing/2014/main" id="{B3A1A906-01BC-4CF1-953B-5F17F2CF6BA7}"/>
                        </a:ext>
                      </a:extLst>
                    </p:cNvPr>
                    <p:cNvPicPr>
                      <a:picLocks noChangeAspect="1"/>
                    </p:cNvPicPr>
                    <p:nvPr/>
                  </p:nvPicPr>
                  <p:blipFill>
                    <a:blip r:embed="rId5"/>
                    <a:stretch>
                      <a:fillRect/>
                    </a:stretch>
                  </p:blipFill>
                  <p:spPr>
                    <a:xfrm>
                      <a:off x="1216025" y="1085850"/>
                      <a:ext cx="6743700" cy="5314950"/>
                    </a:xfrm>
                    <a:prstGeom prst="rect">
                      <a:avLst/>
                    </a:prstGeom>
                  </p:spPr>
                </p:pic>
                <p:sp>
                  <p:nvSpPr>
                    <p:cNvPr id="187" name="Freeform 19">
                      <a:extLst>
                        <a:ext uri="{FF2B5EF4-FFF2-40B4-BE49-F238E27FC236}">
                          <a16:creationId xmlns:a16="http://schemas.microsoft.com/office/drawing/2014/main" id="{02687DC1-3CCF-438F-851A-0FD7B7365AFB}"/>
                        </a:ext>
                      </a:extLst>
                    </p:cNvPr>
                    <p:cNvSpPr/>
                    <p:nvPr/>
                  </p:nvSpPr>
                  <p:spPr bwMode="auto">
                    <a:xfrm>
                      <a:off x="2228295" y="2867487"/>
                      <a:ext cx="2947387" cy="2947387"/>
                    </a:xfrm>
                    <a:custGeom>
                      <a:avLst/>
                      <a:gdLst>
                        <a:gd name="connsiteX0" fmla="*/ 0 w 2947387"/>
                        <a:gd name="connsiteY0" fmla="*/ 0 h 2947387"/>
                        <a:gd name="connsiteX1" fmla="*/ 763480 w 2947387"/>
                        <a:gd name="connsiteY1" fmla="*/ 1553593 h 2947387"/>
                        <a:gd name="connsiteX2" fmla="*/ 2947387 w 2947387"/>
                        <a:gd name="connsiteY2" fmla="*/ 2947387 h 2947387"/>
                      </a:gdLst>
                      <a:ahLst/>
                      <a:cxnLst>
                        <a:cxn ang="0">
                          <a:pos x="connsiteX0" y="connsiteY0"/>
                        </a:cxn>
                        <a:cxn ang="0">
                          <a:pos x="connsiteX1" y="connsiteY1"/>
                        </a:cxn>
                        <a:cxn ang="0">
                          <a:pos x="connsiteX2" y="connsiteY2"/>
                        </a:cxn>
                      </a:cxnLst>
                      <a:rect l="l" t="t" r="r" b="b"/>
                      <a:pathLst>
                        <a:path w="2947387" h="2947387">
                          <a:moveTo>
                            <a:pt x="0" y="0"/>
                          </a:moveTo>
                          <a:cubicBezTo>
                            <a:pt x="136124" y="531181"/>
                            <a:pt x="272249" y="1062362"/>
                            <a:pt x="763480" y="1553593"/>
                          </a:cubicBezTo>
                          <a:cubicBezTo>
                            <a:pt x="1254711" y="2044824"/>
                            <a:pt x="2457636" y="2664781"/>
                            <a:pt x="2947387" y="2947387"/>
                          </a:cubicBezTo>
                        </a:path>
                      </a:pathLst>
                    </a:cu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188" name="Freeform 20">
                      <a:extLst>
                        <a:ext uri="{FF2B5EF4-FFF2-40B4-BE49-F238E27FC236}">
                          <a16:creationId xmlns:a16="http://schemas.microsoft.com/office/drawing/2014/main" id="{226314AB-FBED-4D7B-8A96-D87C09D4C258}"/>
                        </a:ext>
                      </a:extLst>
                    </p:cNvPr>
                    <p:cNvSpPr/>
                    <p:nvPr/>
                  </p:nvSpPr>
                  <p:spPr bwMode="auto">
                    <a:xfrm>
                      <a:off x="2263806" y="2858610"/>
                      <a:ext cx="896644" cy="568171"/>
                    </a:xfrm>
                    <a:custGeom>
                      <a:avLst/>
                      <a:gdLst>
                        <a:gd name="connsiteX0" fmla="*/ 0 w 896644"/>
                        <a:gd name="connsiteY0" fmla="*/ 0 h 568171"/>
                        <a:gd name="connsiteX1" fmla="*/ 355107 w 896644"/>
                        <a:gd name="connsiteY1" fmla="*/ 399495 h 568171"/>
                        <a:gd name="connsiteX2" fmla="*/ 896644 w 896644"/>
                        <a:gd name="connsiteY2" fmla="*/ 568171 h 568171"/>
                      </a:gdLst>
                      <a:ahLst/>
                      <a:cxnLst>
                        <a:cxn ang="0">
                          <a:pos x="connsiteX0" y="connsiteY0"/>
                        </a:cxn>
                        <a:cxn ang="0">
                          <a:pos x="connsiteX1" y="connsiteY1"/>
                        </a:cxn>
                        <a:cxn ang="0">
                          <a:pos x="connsiteX2" y="connsiteY2"/>
                        </a:cxn>
                      </a:cxnLst>
                      <a:rect l="l" t="t" r="r" b="b"/>
                      <a:pathLst>
                        <a:path w="896644" h="568171">
                          <a:moveTo>
                            <a:pt x="0" y="0"/>
                          </a:moveTo>
                          <a:cubicBezTo>
                            <a:pt x="102833" y="152400"/>
                            <a:pt x="205666" y="304800"/>
                            <a:pt x="355107" y="399495"/>
                          </a:cubicBezTo>
                          <a:cubicBezTo>
                            <a:pt x="504548" y="494190"/>
                            <a:pt x="540058" y="476435"/>
                            <a:pt x="896644" y="568171"/>
                          </a:cubicBezTo>
                        </a:path>
                      </a:pathLst>
                    </a:custGeom>
                    <a:noFill/>
                    <a:ln w="2540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189" name="Freeform 21">
                      <a:extLst>
                        <a:ext uri="{FF2B5EF4-FFF2-40B4-BE49-F238E27FC236}">
                          <a16:creationId xmlns:a16="http://schemas.microsoft.com/office/drawing/2014/main" id="{38DF5EB5-849F-4E2E-BDEC-AE155B8F6F25}"/>
                        </a:ext>
                      </a:extLst>
                    </p:cNvPr>
                    <p:cNvSpPr/>
                    <p:nvPr/>
                  </p:nvSpPr>
                  <p:spPr bwMode="auto">
                    <a:xfrm>
                      <a:off x="3861786" y="3977196"/>
                      <a:ext cx="2982897" cy="1979721"/>
                    </a:xfrm>
                    <a:custGeom>
                      <a:avLst/>
                      <a:gdLst>
                        <a:gd name="connsiteX0" fmla="*/ 0 w 2982897"/>
                        <a:gd name="connsiteY0" fmla="*/ 0 h 1979721"/>
                        <a:gd name="connsiteX1" fmla="*/ 1162975 w 2982897"/>
                        <a:gd name="connsiteY1" fmla="*/ 1118587 h 1979721"/>
                        <a:gd name="connsiteX2" fmla="*/ 2982897 w 2982897"/>
                        <a:gd name="connsiteY2" fmla="*/ 1979721 h 1979721"/>
                      </a:gdLst>
                      <a:ahLst/>
                      <a:cxnLst>
                        <a:cxn ang="0">
                          <a:pos x="connsiteX0" y="connsiteY0"/>
                        </a:cxn>
                        <a:cxn ang="0">
                          <a:pos x="connsiteX1" y="connsiteY1"/>
                        </a:cxn>
                        <a:cxn ang="0">
                          <a:pos x="connsiteX2" y="connsiteY2"/>
                        </a:cxn>
                      </a:cxnLst>
                      <a:rect l="l" t="t" r="r" b="b"/>
                      <a:pathLst>
                        <a:path w="2982897" h="1979721">
                          <a:moveTo>
                            <a:pt x="0" y="0"/>
                          </a:moveTo>
                          <a:cubicBezTo>
                            <a:pt x="332913" y="394317"/>
                            <a:pt x="665826" y="788634"/>
                            <a:pt x="1162975" y="1118587"/>
                          </a:cubicBezTo>
                          <a:cubicBezTo>
                            <a:pt x="1660125" y="1448541"/>
                            <a:pt x="2709169" y="1895383"/>
                            <a:pt x="2982897" y="1979721"/>
                          </a:cubicBezTo>
                        </a:path>
                      </a:pathLst>
                    </a:custGeom>
                    <a:noFill/>
                    <a:ln w="254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190" name="Freeform 22">
                      <a:extLst>
                        <a:ext uri="{FF2B5EF4-FFF2-40B4-BE49-F238E27FC236}">
                          <a16:creationId xmlns:a16="http://schemas.microsoft.com/office/drawing/2014/main" id="{1DFFE617-E9F0-4850-88A3-A6D10422A478}"/>
                        </a:ext>
                      </a:extLst>
                    </p:cNvPr>
                    <p:cNvSpPr/>
                    <p:nvPr/>
                  </p:nvSpPr>
                  <p:spPr bwMode="auto">
                    <a:xfrm>
                      <a:off x="2849732" y="2716567"/>
                      <a:ext cx="3764132" cy="2139518"/>
                    </a:xfrm>
                    <a:custGeom>
                      <a:avLst/>
                      <a:gdLst>
                        <a:gd name="connsiteX0" fmla="*/ 0 w 3764132"/>
                        <a:gd name="connsiteY0" fmla="*/ 0 h 2139518"/>
                        <a:gd name="connsiteX1" fmla="*/ 1589103 w 3764132"/>
                        <a:gd name="connsiteY1" fmla="*/ 1553592 h 2139518"/>
                        <a:gd name="connsiteX2" fmla="*/ 3764132 w 3764132"/>
                        <a:gd name="connsiteY2" fmla="*/ 2139518 h 2139518"/>
                      </a:gdLst>
                      <a:ahLst/>
                      <a:cxnLst>
                        <a:cxn ang="0">
                          <a:pos x="connsiteX0" y="connsiteY0"/>
                        </a:cxn>
                        <a:cxn ang="0">
                          <a:pos x="connsiteX1" y="connsiteY1"/>
                        </a:cxn>
                        <a:cxn ang="0">
                          <a:pos x="connsiteX2" y="connsiteY2"/>
                        </a:cxn>
                      </a:cxnLst>
                      <a:rect l="l" t="t" r="r" b="b"/>
                      <a:pathLst>
                        <a:path w="3764132" h="2139518">
                          <a:moveTo>
                            <a:pt x="0" y="0"/>
                          </a:moveTo>
                          <a:cubicBezTo>
                            <a:pt x="480874" y="598503"/>
                            <a:pt x="961748" y="1197006"/>
                            <a:pt x="1589103" y="1553592"/>
                          </a:cubicBezTo>
                          <a:cubicBezTo>
                            <a:pt x="2216458" y="1910178"/>
                            <a:pt x="3382392" y="2065537"/>
                            <a:pt x="3764132" y="2139518"/>
                          </a:cubicBezTo>
                        </a:path>
                      </a:pathLst>
                    </a:custGeom>
                    <a:noFill/>
                    <a:ln w="254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191" name="Freeform 23">
                      <a:extLst>
                        <a:ext uri="{FF2B5EF4-FFF2-40B4-BE49-F238E27FC236}">
                          <a16:creationId xmlns:a16="http://schemas.microsoft.com/office/drawing/2014/main" id="{A6300C60-0820-41B9-AA1C-9C02BF2FB226}"/>
                        </a:ext>
                      </a:extLst>
                    </p:cNvPr>
                    <p:cNvSpPr/>
                    <p:nvPr/>
                  </p:nvSpPr>
                  <p:spPr bwMode="auto">
                    <a:xfrm>
                      <a:off x="2867487" y="1660124"/>
                      <a:ext cx="1491449" cy="1775534"/>
                    </a:xfrm>
                    <a:custGeom>
                      <a:avLst/>
                      <a:gdLst>
                        <a:gd name="connsiteX0" fmla="*/ 0 w 1491449"/>
                        <a:gd name="connsiteY0" fmla="*/ 0 h 1775534"/>
                        <a:gd name="connsiteX1" fmla="*/ 896645 w 1491449"/>
                        <a:gd name="connsiteY1" fmla="*/ 1482571 h 1775534"/>
                        <a:gd name="connsiteX2" fmla="*/ 1491449 w 1491449"/>
                        <a:gd name="connsiteY2" fmla="*/ 1775534 h 1775534"/>
                      </a:gdLst>
                      <a:ahLst/>
                      <a:cxnLst>
                        <a:cxn ang="0">
                          <a:pos x="connsiteX0" y="connsiteY0"/>
                        </a:cxn>
                        <a:cxn ang="0">
                          <a:pos x="connsiteX1" y="connsiteY1"/>
                        </a:cxn>
                        <a:cxn ang="0">
                          <a:pos x="connsiteX2" y="connsiteY2"/>
                        </a:cxn>
                      </a:cxnLst>
                      <a:rect l="l" t="t" r="r" b="b"/>
                      <a:pathLst>
                        <a:path w="1491449" h="1775534">
                          <a:moveTo>
                            <a:pt x="0" y="0"/>
                          </a:moveTo>
                          <a:cubicBezTo>
                            <a:pt x="324035" y="593324"/>
                            <a:pt x="648070" y="1186649"/>
                            <a:pt x="896645" y="1482571"/>
                          </a:cubicBezTo>
                          <a:cubicBezTo>
                            <a:pt x="1145220" y="1778493"/>
                            <a:pt x="1358284" y="1729666"/>
                            <a:pt x="1491449" y="1775534"/>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grpSp>
              <p:sp>
                <p:nvSpPr>
                  <p:cNvPr id="185" name="TextBox 184">
                    <a:extLst>
                      <a:ext uri="{FF2B5EF4-FFF2-40B4-BE49-F238E27FC236}">
                        <a16:creationId xmlns:a16="http://schemas.microsoft.com/office/drawing/2014/main" id="{3A609966-3383-4D71-B8E1-6E143ECEBF99}"/>
                      </a:ext>
                    </a:extLst>
                  </p:cNvPr>
                  <p:cNvSpPr txBox="1"/>
                  <p:nvPr/>
                </p:nvSpPr>
                <p:spPr>
                  <a:xfrm>
                    <a:off x="934803" y="6334164"/>
                    <a:ext cx="1579257" cy="336498"/>
                  </a:xfrm>
                  <a:prstGeom prst="rect">
                    <a:avLst/>
                  </a:prstGeom>
                  <a:noFill/>
                </p:spPr>
                <p:txBody>
                  <a:bodyPr wrap="none" rtlCol="0">
                    <a:spAutoFit/>
                  </a:bodyPr>
                  <a:lstStyle/>
                  <a:p>
                    <a:r>
                      <a:rPr lang="en-US" dirty="0"/>
                      <a:t>Normalized cost</a:t>
                    </a:r>
                  </a:p>
                </p:txBody>
              </p:sp>
            </p:grpSp>
            <p:sp>
              <p:nvSpPr>
                <p:cNvPr id="183" name="TextBox 182">
                  <a:extLst>
                    <a:ext uri="{FF2B5EF4-FFF2-40B4-BE49-F238E27FC236}">
                      <a16:creationId xmlns:a16="http://schemas.microsoft.com/office/drawing/2014/main" id="{BE41044C-C0F5-4775-ACAE-DB9AF5848256}"/>
                    </a:ext>
                  </a:extLst>
                </p:cNvPr>
                <p:cNvSpPr txBox="1"/>
                <p:nvPr/>
              </p:nvSpPr>
              <p:spPr>
                <a:xfrm>
                  <a:off x="804245" y="3772139"/>
                  <a:ext cx="2030278" cy="400110"/>
                </a:xfrm>
                <a:prstGeom prst="rect">
                  <a:avLst/>
                </a:prstGeom>
                <a:noFill/>
              </p:spPr>
              <p:txBody>
                <a:bodyPr wrap="square" rtlCol="0">
                  <a:spAutoFit/>
                </a:bodyPr>
                <a:lstStyle/>
                <a:p>
                  <a:r>
                    <a:rPr lang="en-US" sz="2000" dirty="0"/>
                    <a:t>#terminals = 12 </a:t>
                  </a:r>
                </a:p>
              </p:txBody>
            </p:sp>
          </p:grpSp>
          <p:cxnSp>
            <p:nvCxnSpPr>
              <p:cNvPr id="178" name="Straight Arrow Connector 177">
                <a:extLst>
                  <a:ext uri="{FF2B5EF4-FFF2-40B4-BE49-F238E27FC236}">
                    <a16:creationId xmlns:a16="http://schemas.microsoft.com/office/drawing/2014/main" id="{832A4BE8-CAA7-4A22-B33C-424FB3E308B1}"/>
                  </a:ext>
                </a:extLst>
              </p:cNvPr>
              <p:cNvCxnSpPr>
                <a:cxnSpLocks/>
              </p:cNvCxnSpPr>
              <p:nvPr/>
            </p:nvCxnSpPr>
            <p:spPr bwMode="auto">
              <a:xfrm>
                <a:off x="3965034" y="5199872"/>
                <a:ext cx="507554" cy="0"/>
              </a:xfrm>
              <a:prstGeom prst="straightConnector1">
                <a:avLst/>
              </a:prstGeom>
              <a:solidFill>
                <a:schemeClr val="accent1"/>
              </a:solidFill>
              <a:ln w="9525" cap="flat" cmpd="sng" algn="ctr">
                <a:solidFill>
                  <a:srgbClr val="00B050"/>
                </a:solidFill>
                <a:prstDash val="sysDash"/>
                <a:round/>
                <a:headEnd type="triangle" w="med" len="med"/>
                <a:tailEnd type="none" w="med" len="med"/>
              </a:ln>
              <a:effectLst/>
            </p:spPr>
          </p:cxnSp>
          <p:cxnSp>
            <p:nvCxnSpPr>
              <p:cNvPr id="179" name="Straight Arrow Connector 178">
                <a:extLst>
                  <a:ext uri="{FF2B5EF4-FFF2-40B4-BE49-F238E27FC236}">
                    <a16:creationId xmlns:a16="http://schemas.microsoft.com/office/drawing/2014/main" id="{5982E6F7-F80E-422E-AD55-F25A5F342997}"/>
                  </a:ext>
                </a:extLst>
              </p:cNvPr>
              <p:cNvCxnSpPr>
                <a:cxnSpLocks/>
              </p:cNvCxnSpPr>
              <p:nvPr/>
            </p:nvCxnSpPr>
            <p:spPr bwMode="auto">
              <a:xfrm flipH="1" flipV="1">
                <a:off x="4485391" y="5241745"/>
                <a:ext cx="21706" cy="422025"/>
              </a:xfrm>
              <a:prstGeom prst="straightConnector1">
                <a:avLst/>
              </a:prstGeom>
              <a:solidFill>
                <a:schemeClr val="accent1"/>
              </a:solidFill>
              <a:ln w="9525" cap="flat" cmpd="sng" algn="ctr">
                <a:solidFill>
                  <a:srgbClr val="00B050"/>
                </a:solidFill>
                <a:prstDash val="sysDash"/>
                <a:round/>
                <a:headEnd type="triangle" w="med" len="med"/>
                <a:tailEnd type="none" w="med" len="med"/>
              </a:ln>
              <a:effectLst/>
            </p:spPr>
          </p:cxnSp>
          <p:cxnSp>
            <p:nvCxnSpPr>
              <p:cNvPr id="180" name="Straight Arrow Connector 179">
                <a:extLst>
                  <a:ext uri="{FF2B5EF4-FFF2-40B4-BE49-F238E27FC236}">
                    <a16:creationId xmlns:a16="http://schemas.microsoft.com/office/drawing/2014/main" id="{550EEE7E-0B56-47B3-B7C7-A20737C51946}"/>
                  </a:ext>
                </a:extLst>
              </p:cNvPr>
              <p:cNvCxnSpPr>
                <a:cxnSpLocks/>
                <a:stCxn id="187" idx="1"/>
              </p:cNvCxnSpPr>
              <p:nvPr/>
            </p:nvCxnSpPr>
            <p:spPr bwMode="auto">
              <a:xfrm flipH="1" flipV="1">
                <a:off x="4034435" y="4142720"/>
                <a:ext cx="69320" cy="1212780"/>
              </a:xfrm>
              <a:prstGeom prst="straightConnector1">
                <a:avLst/>
              </a:prstGeom>
              <a:solidFill>
                <a:schemeClr val="accent1"/>
              </a:solidFill>
              <a:ln w="9525" cap="flat" cmpd="sng" algn="ctr">
                <a:solidFill>
                  <a:schemeClr val="tx1"/>
                </a:solidFill>
                <a:prstDash val="sysDash"/>
                <a:round/>
                <a:headEnd type="triangle" w="med" len="med"/>
                <a:tailEnd type="none" w="med" len="med"/>
              </a:ln>
              <a:effectLst/>
            </p:spPr>
          </p:cxnSp>
          <p:cxnSp>
            <p:nvCxnSpPr>
              <p:cNvPr id="181" name="Straight Arrow Connector 180">
                <a:extLst>
                  <a:ext uri="{FF2B5EF4-FFF2-40B4-BE49-F238E27FC236}">
                    <a16:creationId xmlns:a16="http://schemas.microsoft.com/office/drawing/2014/main" id="{013E5451-8452-4AED-83F3-7602FBE6CE79}"/>
                  </a:ext>
                </a:extLst>
              </p:cNvPr>
              <p:cNvCxnSpPr>
                <a:cxnSpLocks/>
              </p:cNvCxnSpPr>
              <p:nvPr/>
            </p:nvCxnSpPr>
            <p:spPr bwMode="auto">
              <a:xfrm flipH="1" flipV="1">
                <a:off x="4173069" y="4899242"/>
                <a:ext cx="24552" cy="531435"/>
              </a:xfrm>
              <a:prstGeom prst="straightConnector1">
                <a:avLst/>
              </a:prstGeom>
              <a:solidFill>
                <a:schemeClr val="accent1"/>
              </a:solidFill>
              <a:ln w="9525" cap="flat" cmpd="sng" algn="ctr">
                <a:solidFill>
                  <a:srgbClr val="7030A0"/>
                </a:solidFill>
                <a:prstDash val="sysDash"/>
                <a:round/>
                <a:headEnd type="triangle" w="med" len="med"/>
                <a:tailEnd type="none" w="med" len="med"/>
              </a:ln>
              <a:effectLst/>
            </p:spPr>
          </p:cxnSp>
        </p:grpSp>
      </p:grpSp>
      <p:sp>
        <p:nvSpPr>
          <p:cNvPr id="206" name="Content Placeholder 2">
            <a:extLst>
              <a:ext uri="{FF2B5EF4-FFF2-40B4-BE49-F238E27FC236}">
                <a16:creationId xmlns:a16="http://schemas.microsoft.com/office/drawing/2014/main" id="{0B3B2CB0-339A-4FDD-8E80-51F7A17EE0AF}"/>
              </a:ext>
            </a:extLst>
          </p:cNvPr>
          <p:cNvSpPr txBox="1">
            <a:spLocks/>
          </p:cNvSpPr>
          <p:nvPr/>
        </p:nvSpPr>
        <p:spPr bwMode="auto">
          <a:xfrm>
            <a:off x="171450" y="838200"/>
            <a:ext cx="8836025" cy="556260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3000">
                <a:solidFill>
                  <a:schemeClr val="tx1"/>
                </a:solidFill>
                <a:latin typeface="Arial" panose="020B0604020202020204" pitchFamily="34" charset="0"/>
                <a:ea typeface="+mn-ea"/>
                <a:cs typeface="Arial" panose="020B0604020202020204" pitchFamily="34" charset="0"/>
              </a:defRPr>
            </a:lvl1pPr>
            <a:lvl2pPr marL="573088" indent="-290513"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cs typeface="Arial" panose="020B0604020202020204" pitchFamily="34" charset="0"/>
              </a:defRPr>
            </a:lvl2pPr>
            <a:lvl3pPr marL="803275" indent="-230188" algn="l" rtl="0" eaLnBrk="1" fontAlgn="base" hangingPunct="1">
              <a:lnSpc>
                <a:spcPct val="85000"/>
              </a:lnSpc>
              <a:spcBef>
                <a:spcPct val="30000"/>
              </a:spcBef>
              <a:spcAft>
                <a:spcPct val="0"/>
              </a:spcAft>
              <a:buClr>
                <a:srgbClr val="C00000"/>
              </a:buClr>
              <a:buChar char="•"/>
              <a:defRPr sz="2600">
                <a:solidFill>
                  <a:schemeClr val="tx1"/>
                </a:solidFill>
                <a:latin typeface="Arial" panose="020B0604020202020204" pitchFamily="34" charset="0"/>
                <a:cs typeface="Arial" panose="020B0604020202020204"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defTabSz="914400"/>
            <a:r>
              <a:rPr lang="en-US" sz="2800" kern="0" dirty="0"/>
              <a:t>ILP-based Steiner tree dominates all other tools</a:t>
            </a:r>
          </a:p>
          <a:p>
            <a:pPr defTabSz="914400"/>
            <a:r>
              <a:rPr lang="en-US" sz="2800" kern="0" dirty="0"/>
              <a:t>BST-DME: </a:t>
            </a:r>
          </a:p>
          <a:p>
            <a:pPr lvl="1" defTabSz="914400"/>
            <a:r>
              <a:rPr lang="en-US" sz="2600" kern="0" dirty="0">
                <a:solidFill>
                  <a:srgbClr val="C00000"/>
                </a:solidFill>
              </a:rPr>
              <a:t>Up to ~16% suboptimal in cost </a:t>
            </a:r>
            <a:r>
              <a:rPr lang="en-US" sz="2600" kern="0" dirty="0"/>
              <a:t>at </a:t>
            </a:r>
            <a:r>
              <a:rPr lang="en-US" sz="2600" kern="0" dirty="0" err="1"/>
              <a:t>iso</a:t>
            </a:r>
            <a:r>
              <a:rPr lang="en-US" sz="2600" kern="0" dirty="0"/>
              <a:t>-skew</a:t>
            </a:r>
          </a:p>
          <a:p>
            <a:pPr lvl="1" defTabSz="914400"/>
            <a:r>
              <a:rPr lang="en-US" sz="2600" kern="0" dirty="0">
                <a:solidFill>
                  <a:srgbClr val="C00000"/>
                </a:solidFill>
              </a:rPr>
              <a:t>~50% suboptimal in skew </a:t>
            </a:r>
            <a:r>
              <a:rPr lang="en-US" sz="2600" kern="0" dirty="0"/>
              <a:t>at </a:t>
            </a:r>
            <a:r>
              <a:rPr lang="en-US" sz="2600" kern="0" dirty="0" err="1"/>
              <a:t>iso</a:t>
            </a:r>
            <a:r>
              <a:rPr lang="en-US" sz="2600" kern="0" dirty="0"/>
              <a:t>-cost</a:t>
            </a:r>
          </a:p>
          <a:p>
            <a:pPr defTabSz="914400"/>
            <a:r>
              <a:rPr lang="en-US" sz="2800" kern="0" dirty="0"/>
              <a:t>SALT and PD: large-skew solutions with </a:t>
            </a:r>
            <a:r>
              <a:rPr lang="en-US" sz="2800" kern="0" dirty="0">
                <a:solidFill>
                  <a:srgbClr val="C00000"/>
                </a:solidFill>
              </a:rPr>
              <a:t>up to ~3X suboptimality</a:t>
            </a:r>
          </a:p>
          <a:p>
            <a:pPr defTabSz="914400"/>
            <a:endParaRPr lang="en-US" sz="2400" kern="0" dirty="0"/>
          </a:p>
        </p:txBody>
      </p:sp>
      <p:grpSp>
        <p:nvGrpSpPr>
          <p:cNvPr id="29" name="Group 28">
            <a:extLst>
              <a:ext uri="{FF2B5EF4-FFF2-40B4-BE49-F238E27FC236}">
                <a16:creationId xmlns:a16="http://schemas.microsoft.com/office/drawing/2014/main" id="{BA9496EE-1CBF-4AA2-84ED-135879316878}"/>
              </a:ext>
            </a:extLst>
          </p:cNvPr>
          <p:cNvGrpSpPr/>
          <p:nvPr/>
        </p:nvGrpSpPr>
        <p:grpSpPr>
          <a:xfrm>
            <a:off x="892004" y="5154711"/>
            <a:ext cx="6471953" cy="895811"/>
            <a:chOff x="892004" y="5154711"/>
            <a:chExt cx="6471953" cy="895811"/>
          </a:xfrm>
        </p:grpSpPr>
        <p:cxnSp>
          <p:nvCxnSpPr>
            <p:cNvPr id="25" name="Straight Arrow Connector 24">
              <a:extLst>
                <a:ext uri="{FF2B5EF4-FFF2-40B4-BE49-F238E27FC236}">
                  <a16:creationId xmlns:a16="http://schemas.microsoft.com/office/drawing/2014/main" id="{99F61FEC-AC4D-4074-919E-0417E8A9D50F}"/>
                </a:ext>
              </a:extLst>
            </p:cNvPr>
            <p:cNvCxnSpPr>
              <a:cxnSpLocks/>
            </p:cNvCxnSpPr>
            <p:nvPr/>
          </p:nvCxnSpPr>
          <p:spPr bwMode="auto">
            <a:xfrm flipV="1">
              <a:off x="1320301" y="5408060"/>
              <a:ext cx="44657" cy="342844"/>
            </a:xfrm>
            <a:prstGeom prst="straightConnector1">
              <a:avLst/>
            </a:prstGeom>
            <a:solidFill>
              <a:schemeClr val="accent1"/>
            </a:solidFill>
            <a:ln w="25400" cap="flat" cmpd="sng" algn="ctr">
              <a:solidFill>
                <a:srgbClr val="C00000"/>
              </a:solidFill>
              <a:prstDash val="solid"/>
              <a:round/>
              <a:headEnd type="none" w="med" len="med"/>
              <a:tailEnd type="triangle"/>
            </a:ln>
            <a:effectLst/>
          </p:spPr>
        </p:cxnSp>
        <p:sp>
          <p:nvSpPr>
            <p:cNvPr id="27" name="TextBox 26">
              <a:extLst>
                <a:ext uri="{FF2B5EF4-FFF2-40B4-BE49-F238E27FC236}">
                  <a16:creationId xmlns:a16="http://schemas.microsoft.com/office/drawing/2014/main" id="{73E6EE25-FAC2-439C-9C32-0490D2625091}"/>
                </a:ext>
              </a:extLst>
            </p:cNvPr>
            <p:cNvSpPr txBox="1"/>
            <p:nvPr/>
          </p:nvSpPr>
          <p:spPr>
            <a:xfrm>
              <a:off x="892004" y="5681190"/>
              <a:ext cx="832279" cy="369332"/>
            </a:xfrm>
            <a:prstGeom prst="rect">
              <a:avLst/>
            </a:prstGeom>
            <a:noFill/>
          </p:spPr>
          <p:txBody>
            <a:bodyPr wrap="none" rtlCol="0">
              <a:spAutoFit/>
            </a:bodyPr>
            <a:lstStyle/>
            <a:p>
              <a:r>
                <a:rPr lang="en-US" dirty="0">
                  <a:solidFill>
                    <a:srgbClr val="C00000"/>
                  </a:solidFill>
                </a:rPr>
                <a:t>~13%</a:t>
              </a:r>
            </a:p>
          </p:txBody>
        </p:sp>
        <p:sp>
          <p:nvSpPr>
            <p:cNvPr id="207" name="TextBox 206">
              <a:extLst>
                <a:ext uri="{FF2B5EF4-FFF2-40B4-BE49-F238E27FC236}">
                  <a16:creationId xmlns:a16="http://schemas.microsoft.com/office/drawing/2014/main" id="{2975D4AB-F7D6-47D9-913C-7818E0BA09CE}"/>
                </a:ext>
              </a:extLst>
            </p:cNvPr>
            <p:cNvSpPr txBox="1"/>
            <p:nvPr/>
          </p:nvSpPr>
          <p:spPr>
            <a:xfrm>
              <a:off x="3767071" y="5570784"/>
              <a:ext cx="832279" cy="369332"/>
            </a:xfrm>
            <a:prstGeom prst="rect">
              <a:avLst/>
            </a:prstGeom>
            <a:noFill/>
          </p:spPr>
          <p:txBody>
            <a:bodyPr wrap="none" rtlCol="0">
              <a:spAutoFit/>
            </a:bodyPr>
            <a:lstStyle/>
            <a:p>
              <a:r>
                <a:rPr lang="en-US" dirty="0">
                  <a:solidFill>
                    <a:srgbClr val="C00000"/>
                  </a:solidFill>
                </a:rPr>
                <a:t>~12%</a:t>
              </a:r>
            </a:p>
          </p:txBody>
        </p:sp>
        <p:cxnSp>
          <p:nvCxnSpPr>
            <p:cNvPr id="208" name="Straight Arrow Connector 207">
              <a:extLst>
                <a:ext uri="{FF2B5EF4-FFF2-40B4-BE49-F238E27FC236}">
                  <a16:creationId xmlns:a16="http://schemas.microsoft.com/office/drawing/2014/main" id="{C630EF39-E3E6-4698-9261-55B310DB0963}"/>
                </a:ext>
              </a:extLst>
            </p:cNvPr>
            <p:cNvCxnSpPr>
              <a:cxnSpLocks/>
            </p:cNvCxnSpPr>
            <p:nvPr/>
          </p:nvCxnSpPr>
          <p:spPr bwMode="auto">
            <a:xfrm flipV="1">
              <a:off x="4227044" y="5232235"/>
              <a:ext cx="44657" cy="342844"/>
            </a:xfrm>
            <a:prstGeom prst="straightConnector1">
              <a:avLst/>
            </a:prstGeom>
            <a:solidFill>
              <a:schemeClr val="accent1"/>
            </a:solidFill>
            <a:ln w="25400" cap="flat" cmpd="sng" algn="ctr">
              <a:solidFill>
                <a:srgbClr val="C00000"/>
              </a:solidFill>
              <a:prstDash val="solid"/>
              <a:round/>
              <a:headEnd type="none" w="med" len="med"/>
              <a:tailEnd type="triangle"/>
            </a:ln>
            <a:effectLst/>
          </p:spPr>
        </p:cxnSp>
        <p:sp>
          <p:nvSpPr>
            <p:cNvPr id="209" name="TextBox 208">
              <a:extLst>
                <a:ext uri="{FF2B5EF4-FFF2-40B4-BE49-F238E27FC236}">
                  <a16:creationId xmlns:a16="http://schemas.microsoft.com/office/drawing/2014/main" id="{CA0391BF-E3CE-429E-953C-63E7CC6F45C6}"/>
                </a:ext>
              </a:extLst>
            </p:cNvPr>
            <p:cNvSpPr txBox="1"/>
            <p:nvPr/>
          </p:nvSpPr>
          <p:spPr>
            <a:xfrm>
              <a:off x="6531678" y="5493260"/>
              <a:ext cx="832279" cy="369332"/>
            </a:xfrm>
            <a:prstGeom prst="rect">
              <a:avLst/>
            </a:prstGeom>
            <a:noFill/>
          </p:spPr>
          <p:txBody>
            <a:bodyPr wrap="none" rtlCol="0">
              <a:spAutoFit/>
            </a:bodyPr>
            <a:lstStyle/>
            <a:p>
              <a:r>
                <a:rPr lang="en-US" dirty="0">
                  <a:solidFill>
                    <a:srgbClr val="C00000"/>
                  </a:solidFill>
                </a:rPr>
                <a:t>~16%</a:t>
              </a:r>
            </a:p>
          </p:txBody>
        </p:sp>
        <p:cxnSp>
          <p:nvCxnSpPr>
            <p:cNvPr id="210" name="Straight Arrow Connector 209">
              <a:extLst>
                <a:ext uri="{FF2B5EF4-FFF2-40B4-BE49-F238E27FC236}">
                  <a16:creationId xmlns:a16="http://schemas.microsoft.com/office/drawing/2014/main" id="{AEE9B668-2EA5-437B-BEBA-46FF68A95151}"/>
                </a:ext>
              </a:extLst>
            </p:cNvPr>
            <p:cNvCxnSpPr>
              <a:cxnSpLocks/>
            </p:cNvCxnSpPr>
            <p:nvPr/>
          </p:nvCxnSpPr>
          <p:spPr bwMode="auto">
            <a:xfrm flipV="1">
              <a:off x="6991651" y="5154711"/>
              <a:ext cx="44657" cy="342844"/>
            </a:xfrm>
            <a:prstGeom prst="straightConnector1">
              <a:avLst/>
            </a:prstGeom>
            <a:solidFill>
              <a:schemeClr val="accent1"/>
            </a:solidFill>
            <a:ln w="25400" cap="flat" cmpd="sng" algn="ctr">
              <a:solidFill>
                <a:srgbClr val="C00000"/>
              </a:solidFill>
              <a:prstDash val="solid"/>
              <a:round/>
              <a:headEnd type="none" w="med" len="med"/>
              <a:tailEnd type="triangle"/>
            </a:ln>
            <a:effectLst/>
          </p:spPr>
        </p:cxnSp>
      </p:grpSp>
      <p:grpSp>
        <p:nvGrpSpPr>
          <p:cNvPr id="211" name="Group 210">
            <a:extLst>
              <a:ext uri="{FF2B5EF4-FFF2-40B4-BE49-F238E27FC236}">
                <a16:creationId xmlns:a16="http://schemas.microsoft.com/office/drawing/2014/main" id="{F2182716-AAA6-4F75-9EAA-622785C6B3F7}"/>
              </a:ext>
            </a:extLst>
          </p:cNvPr>
          <p:cNvGrpSpPr/>
          <p:nvPr/>
        </p:nvGrpSpPr>
        <p:grpSpPr>
          <a:xfrm>
            <a:off x="928195" y="5333040"/>
            <a:ext cx="6471953" cy="777896"/>
            <a:chOff x="892004" y="5272626"/>
            <a:chExt cx="6471953" cy="777896"/>
          </a:xfrm>
        </p:grpSpPr>
        <p:cxnSp>
          <p:nvCxnSpPr>
            <p:cNvPr id="212" name="Straight Arrow Connector 211">
              <a:extLst>
                <a:ext uri="{FF2B5EF4-FFF2-40B4-BE49-F238E27FC236}">
                  <a16:creationId xmlns:a16="http://schemas.microsoft.com/office/drawing/2014/main" id="{DA00C70E-1E46-4031-BE9A-65071796A8D2}"/>
                </a:ext>
              </a:extLst>
            </p:cNvPr>
            <p:cNvCxnSpPr>
              <a:cxnSpLocks/>
            </p:cNvCxnSpPr>
            <p:nvPr/>
          </p:nvCxnSpPr>
          <p:spPr bwMode="auto">
            <a:xfrm flipV="1">
              <a:off x="1320301" y="5493260"/>
              <a:ext cx="251641" cy="257644"/>
            </a:xfrm>
            <a:prstGeom prst="straightConnector1">
              <a:avLst/>
            </a:prstGeom>
            <a:solidFill>
              <a:schemeClr val="accent1"/>
            </a:solidFill>
            <a:ln w="25400" cap="flat" cmpd="sng" algn="ctr">
              <a:solidFill>
                <a:srgbClr val="C00000"/>
              </a:solidFill>
              <a:prstDash val="solid"/>
              <a:round/>
              <a:headEnd type="none" w="med" len="med"/>
              <a:tailEnd type="triangle"/>
            </a:ln>
            <a:effectLst/>
          </p:spPr>
        </p:cxnSp>
        <p:sp>
          <p:nvSpPr>
            <p:cNvPr id="213" name="TextBox 212">
              <a:extLst>
                <a:ext uri="{FF2B5EF4-FFF2-40B4-BE49-F238E27FC236}">
                  <a16:creationId xmlns:a16="http://schemas.microsoft.com/office/drawing/2014/main" id="{40BD86B3-6F46-4109-A60B-0B0CF3B00D50}"/>
                </a:ext>
              </a:extLst>
            </p:cNvPr>
            <p:cNvSpPr txBox="1"/>
            <p:nvPr/>
          </p:nvSpPr>
          <p:spPr>
            <a:xfrm>
              <a:off x="892004" y="5681190"/>
              <a:ext cx="832279" cy="369332"/>
            </a:xfrm>
            <a:prstGeom prst="rect">
              <a:avLst/>
            </a:prstGeom>
            <a:noFill/>
          </p:spPr>
          <p:txBody>
            <a:bodyPr wrap="none" rtlCol="0">
              <a:spAutoFit/>
            </a:bodyPr>
            <a:lstStyle/>
            <a:p>
              <a:r>
                <a:rPr lang="en-US" dirty="0">
                  <a:solidFill>
                    <a:srgbClr val="C00000"/>
                  </a:solidFill>
                </a:rPr>
                <a:t>~50%</a:t>
              </a:r>
            </a:p>
          </p:txBody>
        </p:sp>
        <p:sp>
          <p:nvSpPr>
            <p:cNvPr id="214" name="TextBox 213">
              <a:extLst>
                <a:ext uri="{FF2B5EF4-FFF2-40B4-BE49-F238E27FC236}">
                  <a16:creationId xmlns:a16="http://schemas.microsoft.com/office/drawing/2014/main" id="{DE4BB3B0-7225-49A6-BF15-6244089D539E}"/>
                </a:ext>
              </a:extLst>
            </p:cNvPr>
            <p:cNvSpPr txBox="1"/>
            <p:nvPr/>
          </p:nvSpPr>
          <p:spPr>
            <a:xfrm>
              <a:off x="3767071" y="5570784"/>
              <a:ext cx="832279" cy="369332"/>
            </a:xfrm>
            <a:prstGeom prst="rect">
              <a:avLst/>
            </a:prstGeom>
            <a:noFill/>
          </p:spPr>
          <p:txBody>
            <a:bodyPr wrap="none" rtlCol="0">
              <a:spAutoFit/>
            </a:bodyPr>
            <a:lstStyle/>
            <a:p>
              <a:r>
                <a:rPr lang="en-US" dirty="0">
                  <a:solidFill>
                    <a:srgbClr val="C00000"/>
                  </a:solidFill>
                </a:rPr>
                <a:t>~50%</a:t>
              </a:r>
            </a:p>
          </p:txBody>
        </p:sp>
        <p:cxnSp>
          <p:nvCxnSpPr>
            <p:cNvPr id="215" name="Straight Arrow Connector 214">
              <a:extLst>
                <a:ext uri="{FF2B5EF4-FFF2-40B4-BE49-F238E27FC236}">
                  <a16:creationId xmlns:a16="http://schemas.microsoft.com/office/drawing/2014/main" id="{4D65EFBF-0FF5-4A53-BB82-57E1F6887D64}"/>
                </a:ext>
              </a:extLst>
            </p:cNvPr>
            <p:cNvCxnSpPr>
              <a:cxnSpLocks/>
            </p:cNvCxnSpPr>
            <p:nvPr/>
          </p:nvCxnSpPr>
          <p:spPr bwMode="auto">
            <a:xfrm flipV="1">
              <a:off x="4227044" y="5358175"/>
              <a:ext cx="173253" cy="216904"/>
            </a:xfrm>
            <a:prstGeom prst="straightConnector1">
              <a:avLst/>
            </a:prstGeom>
            <a:solidFill>
              <a:schemeClr val="accent1"/>
            </a:solidFill>
            <a:ln w="25400" cap="flat" cmpd="sng" algn="ctr">
              <a:solidFill>
                <a:srgbClr val="C00000"/>
              </a:solidFill>
              <a:prstDash val="solid"/>
              <a:round/>
              <a:headEnd type="none" w="med" len="med"/>
              <a:tailEnd type="triangle"/>
            </a:ln>
            <a:effectLst/>
          </p:spPr>
        </p:cxnSp>
        <p:sp>
          <p:nvSpPr>
            <p:cNvPr id="216" name="TextBox 215">
              <a:extLst>
                <a:ext uri="{FF2B5EF4-FFF2-40B4-BE49-F238E27FC236}">
                  <a16:creationId xmlns:a16="http://schemas.microsoft.com/office/drawing/2014/main" id="{A97BD288-50F6-48AE-93C2-905E5338864F}"/>
                </a:ext>
              </a:extLst>
            </p:cNvPr>
            <p:cNvSpPr txBox="1"/>
            <p:nvPr/>
          </p:nvSpPr>
          <p:spPr>
            <a:xfrm>
              <a:off x="6531678" y="5493260"/>
              <a:ext cx="832279" cy="369332"/>
            </a:xfrm>
            <a:prstGeom prst="rect">
              <a:avLst/>
            </a:prstGeom>
            <a:noFill/>
          </p:spPr>
          <p:txBody>
            <a:bodyPr wrap="none" rtlCol="0">
              <a:spAutoFit/>
            </a:bodyPr>
            <a:lstStyle/>
            <a:p>
              <a:r>
                <a:rPr lang="en-US" dirty="0">
                  <a:solidFill>
                    <a:srgbClr val="C00000"/>
                  </a:solidFill>
                </a:rPr>
                <a:t>~50%</a:t>
              </a:r>
            </a:p>
          </p:txBody>
        </p:sp>
        <p:cxnSp>
          <p:nvCxnSpPr>
            <p:cNvPr id="217" name="Straight Arrow Connector 216">
              <a:extLst>
                <a:ext uri="{FF2B5EF4-FFF2-40B4-BE49-F238E27FC236}">
                  <a16:creationId xmlns:a16="http://schemas.microsoft.com/office/drawing/2014/main" id="{E7490619-7447-43B3-941F-C7F86F8D2557}"/>
                </a:ext>
              </a:extLst>
            </p:cNvPr>
            <p:cNvCxnSpPr>
              <a:cxnSpLocks/>
            </p:cNvCxnSpPr>
            <p:nvPr/>
          </p:nvCxnSpPr>
          <p:spPr bwMode="auto">
            <a:xfrm flipV="1">
              <a:off x="6991651" y="5272626"/>
              <a:ext cx="249671" cy="224929"/>
            </a:xfrm>
            <a:prstGeom prst="straightConnector1">
              <a:avLst/>
            </a:prstGeom>
            <a:solidFill>
              <a:schemeClr val="accent1"/>
            </a:solidFill>
            <a:ln w="25400" cap="flat" cmpd="sng" algn="ctr">
              <a:solidFill>
                <a:srgbClr val="C00000"/>
              </a:solidFill>
              <a:prstDash val="solid"/>
              <a:round/>
              <a:headEnd type="none" w="med" len="med"/>
              <a:tailEnd type="triangle"/>
            </a:ln>
            <a:effectLst/>
          </p:spPr>
        </p:cxnSp>
      </p:grpSp>
    </p:spTree>
    <p:extLst>
      <p:ext uri="{BB962C8B-B14F-4D97-AF65-F5344CB8AC3E}">
        <p14:creationId xmlns:p14="http://schemas.microsoft.com/office/powerpoint/2010/main" val="5229989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2"/>
                                        </p:tgtEl>
                                      </p:cBhvr>
                                      <p:by x="40000" y="40000"/>
                                    </p:animScale>
                                  </p:childTnLst>
                                </p:cTn>
                              </p:par>
                              <p:par>
                                <p:cTn id="11" presetID="42" presetClass="path" presetSubtype="0" accel="50000" decel="50000" fill="hold" nodeType="withEffect">
                                  <p:stCondLst>
                                    <p:cond delay="0"/>
                                  </p:stCondLst>
                                  <p:childTnLst>
                                    <p:animMotion origin="layout" path="M -2.77778E-7 -2.96296E-6 L -0.29375 0.19861 " pathEditMode="relative" rAng="0" ptsTypes="AA">
                                      <p:cBhvr>
                                        <p:cTn id="12" dur="2000" fill="hold"/>
                                        <p:tgtEl>
                                          <p:spTgt spid="22"/>
                                        </p:tgtEl>
                                        <p:attrNameLst>
                                          <p:attrName>ppt_x</p:attrName>
                                          <p:attrName>ppt_y</p:attrName>
                                        </p:attrNameLst>
                                      </p:cBhvr>
                                      <p:rCtr x="-14687" y="9931"/>
                                    </p:animMotion>
                                  </p:childTnLst>
                                </p:cTn>
                              </p:par>
                            </p:childTnLst>
                          </p:cTn>
                        </p:par>
                        <p:par>
                          <p:cTn id="13" fill="hold">
                            <p:stCondLst>
                              <p:cond delay="2000"/>
                            </p:stCondLst>
                            <p:childTnLst>
                              <p:par>
                                <p:cTn id="14" presetID="10" presetClass="exit" presetSubtype="0" fill="hold" nodeType="afterEffect">
                                  <p:stCondLst>
                                    <p:cond delay="0"/>
                                  </p:stCondLst>
                                  <p:childTnLst>
                                    <p:animEffect transition="out" filter="fade">
                                      <p:cBhvr>
                                        <p:cTn id="15" dur="500"/>
                                        <p:tgtEl>
                                          <p:spTgt spid="22"/>
                                        </p:tgtEl>
                                      </p:cBhvr>
                                    </p:animEffect>
                                    <p:set>
                                      <p:cBhvr>
                                        <p:cTn id="16" dur="1" fill="hold">
                                          <p:stCondLst>
                                            <p:cond delay="499"/>
                                          </p:stCondLst>
                                        </p:cTn>
                                        <p:tgtEl>
                                          <p:spTgt spid="22"/>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6">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6">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6">
                                            <p:txEl>
                                              <p:pRg st="3" end="3"/>
                                            </p:txEl>
                                          </p:spTgt>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29"/>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2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6">
                                            <p:txEl>
                                              <p:pRg st="4" end="4"/>
                                            </p:txEl>
                                          </p:spTgt>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2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17F7D-8454-492A-8EA3-E61FC5D14172}"/>
              </a:ext>
            </a:extLst>
          </p:cNvPr>
          <p:cNvSpPr>
            <a:spLocks noGrp="1"/>
          </p:cNvSpPr>
          <p:nvPr>
            <p:ph type="title"/>
          </p:nvPr>
        </p:nvSpPr>
        <p:spPr/>
        <p:txBody>
          <a:bodyPr/>
          <a:lstStyle/>
          <a:p>
            <a:r>
              <a:rPr lang="en-US" dirty="0"/>
              <a:t>Study of Cost-Skew Tradeoff (2)</a:t>
            </a:r>
          </a:p>
        </p:txBody>
      </p:sp>
      <p:grpSp>
        <p:nvGrpSpPr>
          <p:cNvPr id="117" name="Group 116">
            <a:extLst>
              <a:ext uri="{FF2B5EF4-FFF2-40B4-BE49-F238E27FC236}">
                <a16:creationId xmlns:a16="http://schemas.microsoft.com/office/drawing/2014/main" id="{2ED7D5C4-4DCC-4293-8949-52CE56F955A5}"/>
              </a:ext>
            </a:extLst>
          </p:cNvPr>
          <p:cNvGrpSpPr/>
          <p:nvPr/>
        </p:nvGrpSpPr>
        <p:grpSpPr>
          <a:xfrm>
            <a:off x="1501720" y="2230766"/>
            <a:ext cx="2859230" cy="2257203"/>
            <a:chOff x="2950943" y="915288"/>
            <a:chExt cx="3105819" cy="2619467"/>
          </a:xfrm>
        </p:grpSpPr>
        <p:grpSp>
          <p:nvGrpSpPr>
            <p:cNvPr id="63" name="Group 62">
              <a:extLst>
                <a:ext uri="{FF2B5EF4-FFF2-40B4-BE49-F238E27FC236}">
                  <a16:creationId xmlns:a16="http://schemas.microsoft.com/office/drawing/2014/main" id="{B52DCF1F-6BC3-421C-9DED-B50D8C840F74}"/>
                </a:ext>
              </a:extLst>
            </p:cNvPr>
            <p:cNvGrpSpPr/>
            <p:nvPr/>
          </p:nvGrpSpPr>
          <p:grpSpPr>
            <a:xfrm>
              <a:off x="3245166" y="1199598"/>
              <a:ext cx="2811596" cy="2335157"/>
              <a:chOff x="1301750" y="951523"/>
              <a:chExt cx="6572250" cy="5248275"/>
            </a:xfrm>
          </p:grpSpPr>
          <p:pic>
            <p:nvPicPr>
              <p:cNvPr id="64" name="Picture 63">
                <a:extLst>
                  <a:ext uri="{FF2B5EF4-FFF2-40B4-BE49-F238E27FC236}">
                    <a16:creationId xmlns:a16="http://schemas.microsoft.com/office/drawing/2014/main" id="{FBAE7C1C-73C9-4B81-90CA-E39D523FE111}"/>
                  </a:ext>
                </a:extLst>
              </p:cNvPr>
              <p:cNvPicPr>
                <a:picLocks noChangeAspect="1"/>
              </p:cNvPicPr>
              <p:nvPr/>
            </p:nvPicPr>
            <p:blipFill>
              <a:blip r:embed="rId3"/>
              <a:stretch>
                <a:fillRect/>
              </a:stretch>
            </p:blipFill>
            <p:spPr>
              <a:xfrm>
                <a:off x="1301750" y="951523"/>
                <a:ext cx="6572250" cy="5248275"/>
              </a:xfrm>
              <a:prstGeom prst="rect">
                <a:avLst/>
              </a:prstGeom>
            </p:spPr>
          </p:pic>
          <p:sp>
            <p:nvSpPr>
              <p:cNvPr id="65" name="Freeform 5">
                <a:extLst>
                  <a:ext uri="{FF2B5EF4-FFF2-40B4-BE49-F238E27FC236}">
                    <a16:creationId xmlns:a16="http://schemas.microsoft.com/office/drawing/2014/main" id="{536275E3-FEFD-4523-87C7-7257933CCCEA}"/>
                  </a:ext>
                </a:extLst>
              </p:cNvPr>
              <p:cNvSpPr/>
              <p:nvPr/>
            </p:nvSpPr>
            <p:spPr bwMode="auto">
              <a:xfrm>
                <a:off x="2379216" y="2681056"/>
                <a:ext cx="2663301" cy="2840855"/>
              </a:xfrm>
              <a:custGeom>
                <a:avLst/>
                <a:gdLst>
                  <a:gd name="connsiteX0" fmla="*/ 0 w 2663301"/>
                  <a:gd name="connsiteY0" fmla="*/ 0 h 2840855"/>
                  <a:gd name="connsiteX1" fmla="*/ 639192 w 2663301"/>
                  <a:gd name="connsiteY1" fmla="*/ 1615736 h 2840855"/>
                  <a:gd name="connsiteX2" fmla="*/ 2663301 w 2663301"/>
                  <a:gd name="connsiteY2" fmla="*/ 2840855 h 2840855"/>
                </a:gdLst>
                <a:ahLst/>
                <a:cxnLst>
                  <a:cxn ang="0">
                    <a:pos x="connsiteX0" y="connsiteY0"/>
                  </a:cxn>
                  <a:cxn ang="0">
                    <a:pos x="connsiteX1" y="connsiteY1"/>
                  </a:cxn>
                  <a:cxn ang="0">
                    <a:pos x="connsiteX2" y="connsiteY2"/>
                  </a:cxn>
                </a:cxnLst>
                <a:rect l="l" t="t" r="r" b="b"/>
                <a:pathLst>
                  <a:path w="2663301" h="2840855">
                    <a:moveTo>
                      <a:pt x="0" y="0"/>
                    </a:moveTo>
                    <a:cubicBezTo>
                      <a:pt x="97654" y="571130"/>
                      <a:pt x="195309" y="1142260"/>
                      <a:pt x="639192" y="1615736"/>
                    </a:cubicBezTo>
                    <a:cubicBezTo>
                      <a:pt x="1083075" y="2089212"/>
                      <a:pt x="2305235" y="2701772"/>
                      <a:pt x="2663301" y="2840855"/>
                    </a:cubicBezTo>
                  </a:path>
                </a:pathLst>
              </a:cu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66" name="Freeform 6">
                <a:extLst>
                  <a:ext uri="{FF2B5EF4-FFF2-40B4-BE49-F238E27FC236}">
                    <a16:creationId xmlns:a16="http://schemas.microsoft.com/office/drawing/2014/main" id="{046250D8-81C5-4382-9DFA-491860305918}"/>
                  </a:ext>
                </a:extLst>
              </p:cNvPr>
              <p:cNvSpPr/>
              <p:nvPr/>
            </p:nvSpPr>
            <p:spPr bwMode="auto">
              <a:xfrm>
                <a:off x="2388093" y="2645546"/>
                <a:ext cx="692458" cy="355106"/>
              </a:xfrm>
              <a:custGeom>
                <a:avLst/>
                <a:gdLst>
                  <a:gd name="connsiteX0" fmla="*/ 0 w 692458"/>
                  <a:gd name="connsiteY0" fmla="*/ 0 h 355106"/>
                  <a:gd name="connsiteX1" fmla="*/ 337352 w 692458"/>
                  <a:gd name="connsiteY1" fmla="*/ 221941 h 355106"/>
                  <a:gd name="connsiteX2" fmla="*/ 692458 w 692458"/>
                  <a:gd name="connsiteY2" fmla="*/ 355106 h 355106"/>
                </a:gdLst>
                <a:ahLst/>
                <a:cxnLst>
                  <a:cxn ang="0">
                    <a:pos x="connsiteX0" y="connsiteY0"/>
                  </a:cxn>
                  <a:cxn ang="0">
                    <a:pos x="connsiteX1" y="connsiteY1"/>
                  </a:cxn>
                  <a:cxn ang="0">
                    <a:pos x="connsiteX2" y="connsiteY2"/>
                  </a:cxn>
                </a:cxnLst>
                <a:rect l="l" t="t" r="r" b="b"/>
                <a:pathLst>
                  <a:path w="692458" h="355106">
                    <a:moveTo>
                      <a:pt x="0" y="0"/>
                    </a:moveTo>
                    <a:cubicBezTo>
                      <a:pt x="110971" y="81378"/>
                      <a:pt x="221942" y="162757"/>
                      <a:pt x="337352" y="221941"/>
                    </a:cubicBezTo>
                    <a:cubicBezTo>
                      <a:pt x="452762" y="281125"/>
                      <a:pt x="602202" y="315157"/>
                      <a:pt x="692458" y="355106"/>
                    </a:cubicBezTo>
                  </a:path>
                </a:pathLst>
              </a:custGeom>
              <a:noFill/>
              <a:ln w="2540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67" name="Freeform 7">
                <a:extLst>
                  <a:ext uri="{FF2B5EF4-FFF2-40B4-BE49-F238E27FC236}">
                    <a16:creationId xmlns:a16="http://schemas.microsoft.com/office/drawing/2014/main" id="{CE2912B2-9DD6-4EEA-804C-76ADE514154A}"/>
                  </a:ext>
                </a:extLst>
              </p:cNvPr>
              <p:cNvSpPr/>
              <p:nvPr/>
            </p:nvSpPr>
            <p:spPr bwMode="auto">
              <a:xfrm>
                <a:off x="3222594" y="2698812"/>
                <a:ext cx="3133818" cy="1811044"/>
              </a:xfrm>
              <a:custGeom>
                <a:avLst/>
                <a:gdLst>
                  <a:gd name="connsiteX0" fmla="*/ 0 w 3133818"/>
                  <a:gd name="connsiteY0" fmla="*/ 0 h 1811044"/>
                  <a:gd name="connsiteX1" fmla="*/ 1242874 w 3133818"/>
                  <a:gd name="connsiteY1" fmla="*/ 1251751 h 1811044"/>
                  <a:gd name="connsiteX2" fmla="*/ 3133818 w 3133818"/>
                  <a:gd name="connsiteY2" fmla="*/ 1811044 h 1811044"/>
                </a:gdLst>
                <a:ahLst/>
                <a:cxnLst>
                  <a:cxn ang="0">
                    <a:pos x="connsiteX0" y="connsiteY0"/>
                  </a:cxn>
                  <a:cxn ang="0">
                    <a:pos x="connsiteX1" y="connsiteY1"/>
                  </a:cxn>
                  <a:cxn ang="0">
                    <a:pos x="connsiteX2" y="connsiteY2"/>
                  </a:cxn>
                </a:cxnLst>
                <a:rect l="l" t="t" r="r" b="b"/>
                <a:pathLst>
                  <a:path w="3133818" h="1811044">
                    <a:moveTo>
                      <a:pt x="0" y="0"/>
                    </a:moveTo>
                    <a:cubicBezTo>
                      <a:pt x="360285" y="474955"/>
                      <a:pt x="720571" y="949910"/>
                      <a:pt x="1242874" y="1251751"/>
                    </a:cubicBezTo>
                    <a:cubicBezTo>
                      <a:pt x="1765177" y="1553592"/>
                      <a:pt x="2781671" y="1769615"/>
                      <a:pt x="3133818" y="1811044"/>
                    </a:cubicBezTo>
                  </a:path>
                </a:pathLst>
              </a:custGeom>
              <a:noFill/>
              <a:ln w="254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68" name="Freeform 8">
                <a:extLst>
                  <a:ext uri="{FF2B5EF4-FFF2-40B4-BE49-F238E27FC236}">
                    <a16:creationId xmlns:a16="http://schemas.microsoft.com/office/drawing/2014/main" id="{985D8ABF-996A-461F-B32A-0273961B0474}"/>
                  </a:ext>
                </a:extLst>
              </p:cNvPr>
              <p:cNvSpPr/>
              <p:nvPr/>
            </p:nvSpPr>
            <p:spPr bwMode="auto">
              <a:xfrm>
                <a:off x="4314548" y="4199138"/>
                <a:ext cx="2627791" cy="1636798"/>
              </a:xfrm>
              <a:custGeom>
                <a:avLst/>
                <a:gdLst>
                  <a:gd name="connsiteX0" fmla="*/ 0 w 2627791"/>
                  <a:gd name="connsiteY0" fmla="*/ 0 h 1636798"/>
                  <a:gd name="connsiteX1" fmla="*/ 1065320 w 2627791"/>
                  <a:gd name="connsiteY1" fmla="*/ 861134 h 1636798"/>
                  <a:gd name="connsiteX2" fmla="*/ 2627790 w 2627791"/>
                  <a:gd name="connsiteY2" fmla="*/ 1580225 h 1636798"/>
                </a:gdLst>
                <a:ahLst/>
                <a:cxnLst>
                  <a:cxn ang="0">
                    <a:pos x="connsiteX0" y="connsiteY0"/>
                  </a:cxn>
                  <a:cxn ang="0">
                    <a:pos x="connsiteX1" y="connsiteY1"/>
                  </a:cxn>
                  <a:cxn ang="0">
                    <a:pos x="connsiteX2" y="connsiteY2"/>
                  </a:cxn>
                </a:cxnLst>
                <a:rect l="l" t="t" r="r" b="b"/>
                <a:pathLst>
                  <a:path w="2627791" h="1636798">
                    <a:moveTo>
                      <a:pt x="0" y="0"/>
                    </a:moveTo>
                    <a:cubicBezTo>
                      <a:pt x="313677" y="298881"/>
                      <a:pt x="627355" y="597763"/>
                      <a:pt x="1065320" y="861134"/>
                    </a:cubicBezTo>
                    <a:cubicBezTo>
                      <a:pt x="1503285" y="1124505"/>
                      <a:pt x="2629270" y="1842116"/>
                      <a:pt x="2627790" y="1580225"/>
                    </a:cubicBezTo>
                  </a:path>
                </a:pathLst>
              </a:custGeom>
              <a:noFill/>
              <a:ln w="254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69" name="Freeform 9">
                <a:extLst>
                  <a:ext uri="{FF2B5EF4-FFF2-40B4-BE49-F238E27FC236}">
                    <a16:creationId xmlns:a16="http://schemas.microsoft.com/office/drawing/2014/main" id="{1975378D-0F13-466E-AB92-A97CA38C5CFC}"/>
                  </a:ext>
                </a:extLst>
              </p:cNvPr>
              <p:cNvSpPr/>
              <p:nvPr/>
            </p:nvSpPr>
            <p:spPr bwMode="auto">
              <a:xfrm>
                <a:off x="3240350" y="1455938"/>
                <a:ext cx="1420427" cy="1544714"/>
              </a:xfrm>
              <a:custGeom>
                <a:avLst/>
                <a:gdLst>
                  <a:gd name="connsiteX0" fmla="*/ 0 w 1420427"/>
                  <a:gd name="connsiteY0" fmla="*/ 0 h 1544714"/>
                  <a:gd name="connsiteX1" fmla="*/ 648069 w 1420427"/>
                  <a:gd name="connsiteY1" fmla="*/ 1083076 h 1544714"/>
                  <a:gd name="connsiteX2" fmla="*/ 1420427 w 1420427"/>
                  <a:gd name="connsiteY2" fmla="*/ 1544714 h 1544714"/>
                </a:gdLst>
                <a:ahLst/>
                <a:cxnLst>
                  <a:cxn ang="0">
                    <a:pos x="connsiteX0" y="connsiteY0"/>
                  </a:cxn>
                  <a:cxn ang="0">
                    <a:pos x="connsiteX1" y="connsiteY1"/>
                  </a:cxn>
                  <a:cxn ang="0">
                    <a:pos x="connsiteX2" y="connsiteY2"/>
                  </a:cxn>
                </a:cxnLst>
                <a:rect l="l" t="t" r="r" b="b"/>
                <a:pathLst>
                  <a:path w="1420427" h="1544714">
                    <a:moveTo>
                      <a:pt x="0" y="0"/>
                    </a:moveTo>
                    <a:cubicBezTo>
                      <a:pt x="205665" y="412812"/>
                      <a:pt x="411331" y="825624"/>
                      <a:pt x="648069" y="1083076"/>
                    </a:cubicBezTo>
                    <a:cubicBezTo>
                      <a:pt x="884807" y="1340528"/>
                      <a:pt x="1279864" y="1466295"/>
                      <a:pt x="1420427" y="1544714"/>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grpSp>
        <p:sp>
          <p:nvSpPr>
            <p:cNvPr id="97" name="TextBox 96">
              <a:extLst>
                <a:ext uri="{FF2B5EF4-FFF2-40B4-BE49-F238E27FC236}">
                  <a16:creationId xmlns:a16="http://schemas.microsoft.com/office/drawing/2014/main" id="{0B6772B3-3B65-4F2A-B179-BD54FA18CFC3}"/>
                </a:ext>
              </a:extLst>
            </p:cNvPr>
            <p:cNvSpPr txBox="1"/>
            <p:nvPr/>
          </p:nvSpPr>
          <p:spPr>
            <a:xfrm rot="16200000">
              <a:off x="2246375" y="2409608"/>
              <a:ext cx="1732672" cy="323536"/>
            </a:xfrm>
            <a:prstGeom prst="rect">
              <a:avLst/>
            </a:prstGeom>
            <a:noFill/>
          </p:spPr>
          <p:txBody>
            <a:bodyPr wrap="none" rtlCol="0">
              <a:spAutoFit/>
            </a:bodyPr>
            <a:lstStyle/>
            <a:p>
              <a:r>
                <a:rPr lang="en-US" dirty="0"/>
                <a:t>Normalized skew</a:t>
              </a:r>
            </a:p>
          </p:txBody>
        </p:sp>
        <p:sp>
          <p:nvSpPr>
            <p:cNvPr id="102" name="TextBox 101">
              <a:extLst>
                <a:ext uri="{FF2B5EF4-FFF2-40B4-BE49-F238E27FC236}">
                  <a16:creationId xmlns:a16="http://schemas.microsoft.com/office/drawing/2014/main" id="{9F95A898-E0F9-4535-999B-2D819D284333}"/>
                </a:ext>
              </a:extLst>
            </p:cNvPr>
            <p:cNvSpPr txBox="1"/>
            <p:nvPr/>
          </p:nvSpPr>
          <p:spPr>
            <a:xfrm>
              <a:off x="3621338" y="915288"/>
              <a:ext cx="2233305" cy="400110"/>
            </a:xfrm>
            <a:prstGeom prst="rect">
              <a:avLst/>
            </a:prstGeom>
            <a:noFill/>
          </p:spPr>
          <p:txBody>
            <a:bodyPr wrap="square" rtlCol="0">
              <a:spAutoFit/>
            </a:bodyPr>
            <a:lstStyle/>
            <a:p>
              <a:r>
                <a:rPr lang="en-US" sz="2000" dirty="0"/>
                <a:t>#terminals = 8 </a:t>
              </a:r>
            </a:p>
          </p:txBody>
        </p:sp>
      </p:grpSp>
      <p:grpSp>
        <p:nvGrpSpPr>
          <p:cNvPr id="125" name="Group 124">
            <a:extLst>
              <a:ext uri="{FF2B5EF4-FFF2-40B4-BE49-F238E27FC236}">
                <a16:creationId xmlns:a16="http://schemas.microsoft.com/office/drawing/2014/main" id="{B655D3BA-FF2A-4B46-B187-1588D61B25CD}"/>
              </a:ext>
            </a:extLst>
          </p:cNvPr>
          <p:cNvGrpSpPr/>
          <p:nvPr/>
        </p:nvGrpSpPr>
        <p:grpSpPr>
          <a:xfrm>
            <a:off x="4720453" y="2271712"/>
            <a:ext cx="2595870" cy="2275073"/>
            <a:chOff x="6201160" y="970844"/>
            <a:chExt cx="2819746" cy="2640205"/>
          </a:xfrm>
        </p:grpSpPr>
        <p:grpSp>
          <p:nvGrpSpPr>
            <p:cNvPr id="70" name="Group 69">
              <a:extLst>
                <a:ext uri="{FF2B5EF4-FFF2-40B4-BE49-F238E27FC236}">
                  <a16:creationId xmlns:a16="http://schemas.microsoft.com/office/drawing/2014/main" id="{9E0A7C9D-08F7-48F3-B2CC-3FB5547F4EBE}"/>
                </a:ext>
              </a:extLst>
            </p:cNvPr>
            <p:cNvGrpSpPr/>
            <p:nvPr/>
          </p:nvGrpSpPr>
          <p:grpSpPr>
            <a:xfrm>
              <a:off x="6201160" y="1267416"/>
              <a:ext cx="2819746" cy="2343633"/>
              <a:chOff x="1219200" y="1052512"/>
              <a:chExt cx="6591300" cy="5267325"/>
            </a:xfrm>
          </p:grpSpPr>
          <p:pic>
            <p:nvPicPr>
              <p:cNvPr id="71" name="Picture 70">
                <a:extLst>
                  <a:ext uri="{FF2B5EF4-FFF2-40B4-BE49-F238E27FC236}">
                    <a16:creationId xmlns:a16="http://schemas.microsoft.com/office/drawing/2014/main" id="{70D4F555-535D-483D-92DD-FD24EB189A68}"/>
                  </a:ext>
                </a:extLst>
              </p:cNvPr>
              <p:cNvPicPr>
                <a:picLocks noChangeAspect="1"/>
              </p:cNvPicPr>
              <p:nvPr/>
            </p:nvPicPr>
            <p:blipFill>
              <a:blip r:embed="rId4"/>
              <a:stretch>
                <a:fillRect/>
              </a:stretch>
            </p:blipFill>
            <p:spPr>
              <a:xfrm>
                <a:off x="1219200" y="1052512"/>
                <a:ext cx="6591300" cy="5267325"/>
              </a:xfrm>
              <a:prstGeom prst="rect">
                <a:avLst/>
              </a:prstGeom>
            </p:spPr>
          </p:pic>
          <p:sp>
            <p:nvSpPr>
              <p:cNvPr id="72" name="Freeform 12">
                <a:extLst>
                  <a:ext uri="{FF2B5EF4-FFF2-40B4-BE49-F238E27FC236}">
                    <a16:creationId xmlns:a16="http://schemas.microsoft.com/office/drawing/2014/main" id="{AC18F62F-10D1-4CB8-B61F-D2CE31C766F2}"/>
                  </a:ext>
                </a:extLst>
              </p:cNvPr>
              <p:cNvSpPr/>
              <p:nvPr/>
            </p:nvSpPr>
            <p:spPr bwMode="auto">
              <a:xfrm>
                <a:off x="2246050" y="2459115"/>
                <a:ext cx="2672179" cy="3222594"/>
              </a:xfrm>
              <a:custGeom>
                <a:avLst/>
                <a:gdLst>
                  <a:gd name="connsiteX0" fmla="*/ 0 w 2672179"/>
                  <a:gd name="connsiteY0" fmla="*/ 0 h 3222594"/>
                  <a:gd name="connsiteX1" fmla="*/ 506028 w 2672179"/>
                  <a:gd name="connsiteY1" fmla="*/ 1580225 h 3222594"/>
                  <a:gd name="connsiteX2" fmla="*/ 1766657 w 2672179"/>
                  <a:gd name="connsiteY2" fmla="*/ 2654423 h 3222594"/>
                  <a:gd name="connsiteX3" fmla="*/ 2672179 w 2672179"/>
                  <a:gd name="connsiteY3" fmla="*/ 3222594 h 3222594"/>
                </a:gdLst>
                <a:ahLst/>
                <a:cxnLst>
                  <a:cxn ang="0">
                    <a:pos x="connsiteX0" y="connsiteY0"/>
                  </a:cxn>
                  <a:cxn ang="0">
                    <a:pos x="connsiteX1" y="connsiteY1"/>
                  </a:cxn>
                  <a:cxn ang="0">
                    <a:pos x="connsiteX2" y="connsiteY2"/>
                  </a:cxn>
                  <a:cxn ang="0">
                    <a:pos x="connsiteX3" y="connsiteY3"/>
                  </a:cxn>
                </a:cxnLst>
                <a:rect l="l" t="t" r="r" b="b"/>
                <a:pathLst>
                  <a:path w="2672179" h="3222594">
                    <a:moveTo>
                      <a:pt x="0" y="0"/>
                    </a:moveTo>
                    <a:cubicBezTo>
                      <a:pt x="105792" y="568910"/>
                      <a:pt x="211585" y="1137821"/>
                      <a:pt x="506028" y="1580225"/>
                    </a:cubicBezTo>
                    <a:cubicBezTo>
                      <a:pt x="800471" y="2022629"/>
                      <a:pt x="1405632" y="2380695"/>
                      <a:pt x="1766657" y="2654423"/>
                    </a:cubicBezTo>
                    <a:cubicBezTo>
                      <a:pt x="2127682" y="2928151"/>
                      <a:pt x="2444319" y="3074633"/>
                      <a:pt x="2672179" y="3222594"/>
                    </a:cubicBezTo>
                  </a:path>
                </a:pathLst>
              </a:cu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73" name="Freeform 13">
                <a:extLst>
                  <a:ext uri="{FF2B5EF4-FFF2-40B4-BE49-F238E27FC236}">
                    <a16:creationId xmlns:a16="http://schemas.microsoft.com/office/drawing/2014/main" id="{DA7A543C-419F-45A5-B50C-3E0FB3A406D2}"/>
                  </a:ext>
                </a:extLst>
              </p:cNvPr>
              <p:cNvSpPr/>
              <p:nvPr/>
            </p:nvSpPr>
            <p:spPr bwMode="auto">
              <a:xfrm>
                <a:off x="2228295" y="2423604"/>
                <a:ext cx="798990" cy="754602"/>
              </a:xfrm>
              <a:custGeom>
                <a:avLst/>
                <a:gdLst>
                  <a:gd name="connsiteX0" fmla="*/ 0 w 781235"/>
                  <a:gd name="connsiteY0" fmla="*/ 0 h 784396"/>
                  <a:gd name="connsiteX1" fmla="*/ 346229 w 781235"/>
                  <a:gd name="connsiteY1" fmla="*/ 479394 h 784396"/>
                  <a:gd name="connsiteX2" fmla="*/ 781235 w 781235"/>
                  <a:gd name="connsiteY2" fmla="*/ 736846 h 784396"/>
                </a:gdLst>
                <a:ahLst/>
                <a:cxnLst>
                  <a:cxn ang="0">
                    <a:pos x="connsiteX0" y="connsiteY0"/>
                  </a:cxn>
                  <a:cxn ang="0">
                    <a:pos x="connsiteX1" y="connsiteY1"/>
                  </a:cxn>
                  <a:cxn ang="0">
                    <a:pos x="connsiteX2" y="connsiteY2"/>
                  </a:cxn>
                </a:cxnLst>
                <a:rect l="l" t="t" r="r" b="b"/>
                <a:pathLst>
                  <a:path w="781235" h="784396">
                    <a:moveTo>
                      <a:pt x="0" y="0"/>
                    </a:moveTo>
                    <a:cubicBezTo>
                      <a:pt x="108011" y="178293"/>
                      <a:pt x="216023" y="356586"/>
                      <a:pt x="346229" y="479394"/>
                    </a:cubicBezTo>
                    <a:cubicBezTo>
                      <a:pt x="476435" y="602202"/>
                      <a:pt x="670264" y="899603"/>
                      <a:pt x="781235" y="736846"/>
                    </a:cubicBezTo>
                  </a:path>
                </a:pathLst>
              </a:custGeom>
              <a:noFill/>
              <a:ln w="2540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74" name="Freeform 14">
                <a:extLst>
                  <a:ext uri="{FF2B5EF4-FFF2-40B4-BE49-F238E27FC236}">
                    <a16:creationId xmlns:a16="http://schemas.microsoft.com/office/drawing/2014/main" id="{BCD9EBD3-43FE-4F4D-9F13-6D68F9123730}"/>
                  </a:ext>
                </a:extLst>
              </p:cNvPr>
              <p:cNvSpPr/>
              <p:nvPr/>
            </p:nvSpPr>
            <p:spPr bwMode="auto">
              <a:xfrm>
                <a:off x="3027285" y="2681056"/>
                <a:ext cx="3302494" cy="1961965"/>
              </a:xfrm>
              <a:custGeom>
                <a:avLst/>
                <a:gdLst>
                  <a:gd name="connsiteX0" fmla="*/ 0 w 3302494"/>
                  <a:gd name="connsiteY0" fmla="*/ 0 h 1961965"/>
                  <a:gd name="connsiteX1" fmla="*/ 1296140 w 3302494"/>
                  <a:gd name="connsiteY1" fmla="*/ 1349406 h 1961965"/>
                  <a:gd name="connsiteX2" fmla="*/ 3302494 w 3302494"/>
                  <a:gd name="connsiteY2" fmla="*/ 1961965 h 1961965"/>
                </a:gdLst>
                <a:ahLst/>
                <a:cxnLst>
                  <a:cxn ang="0">
                    <a:pos x="connsiteX0" y="connsiteY0"/>
                  </a:cxn>
                  <a:cxn ang="0">
                    <a:pos x="connsiteX1" y="connsiteY1"/>
                  </a:cxn>
                  <a:cxn ang="0">
                    <a:pos x="connsiteX2" y="connsiteY2"/>
                  </a:cxn>
                </a:cxnLst>
                <a:rect l="l" t="t" r="r" b="b"/>
                <a:pathLst>
                  <a:path w="3302494" h="1961965">
                    <a:moveTo>
                      <a:pt x="0" y="0"/>
                    </a:moveTo>
                    <a:cubicBezTo>
                      <a:pt x="372862" y="511206"/>
                      <a:pt x="745724" y="1022412"/>
                      <a:pt x="1296140" y="1349406"/>
                    </a:cubicBezTo>
                    <a:cubicBezTo>
                      <a:pt x="1846556" y="1676400"/>
                      <a:pt x="2978459" y="1876148"/>
                      <a:pt x="3302494" y="1961965"/>
                    </a:cubicBezTo>
                  </a:path>
                </a:pathLst>
              </a:custGeom>
              <a:noFill/>
              <a:ln w="254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75" name="Freeform 15">
                <a:extLst>
                  <a:ext uri="{FF2B5EF4-FFF2-40B4-BE49-F238E27FC236}">
                    <a16:creationId xmlns:a16="http://schemas.microsoft.com/office/drawing/2014/main" id="{B0D3E6D2-2FC6-44EE-8038-767544C83225}"/>
                  </a:ext>
                </a:extLst>
              </p:cNvPr>
              <p:cNvSpPr/>
              <p:nvPr/>
            </p:nvSpPr>
            <p:spPr bwMode="auto">
              <a:xfrm>
                <a:off x="3053918" y="1526959"/>
                <a:ext cx="1287263" cy="1651247"/>
              </a:xfrm>
              <a:custGeom>
                <a:avLst/>
                <a:gdLst>
                  <a:gd name="connsiteX0" fmla="*/ 0 w 1287263"/>
                  <a:gd name="connsiteY0" fmla="*/ 0 h 1651247"/>
                  <a:gd name="connsiteX1" fmla="*/ 594804 w 1287263"/>
                  <a:gd name="connsiteY1" fmla="*/ 1065321 h 1651247"/>
                  <a:gd name="connsiteX2" fmla="*/ 1287263 w 1287263"/>
                  <a:gd name="connsiteY2" fmla="*/ 1651247 h 1651247"/>
                </a:gdLst>
                <a:ahLst/>
                <a:cxnLst>
                  <a:cxn ang="0">
                    <a:pos x="connsiteX0" y="connsiteY0"/>
                  </a:cxn>
                  <a:cxn ang="0">
                    <a:pos x="connsiteX1" y="connsiteY1"/>
                  </a:cxn>
                  <a:cxn ang="0">
                    <a:pos x="connsiteX2" y="connsiteY2"/>
                  </a:cxn>
                </a:cxnLst>
                <a:rect l="l" t="t" r="r" b="b"/>
                <a:pathLst>
                  <a:path w="1287263" h="1651247">
                    <a:moveTo>
                      <a:pt x="0" y="0"/>
                    </a:moveTo>
                    <a:cubicBezTo>
                      <a:pt x="190130" y="395056"/>
                      <a:pt x="380260" y="790113"/>
                      <a:pt x="594804" y="1065321"/>
                    </a:cubicBezTo>
                    <a:cubicBezTo>
                      <a:pt x="809348" y="1340529"/>
                      <a:pt x="1112669" y="1563950"/>
                      <a:pt x="1287263" y="1651247"/>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76" name="Freeform 16">
                <a:extLst>
                  <a:ext uri="{FF2B5EF4-FFF2-40B4-BE49-F238E27FC236}">
                    <a16:creationId xmlns:a16="http://schemas.microsoft.com/office/drawing/2014/main" id="{311DC4D0-70FB-4FA5-B9AA-D01368D3E4D5}"/>
                  </a:ext>
                </a:extLst>
              </p:cNvPr>
              <p:cNvSpPr/>
              <p:nvPr/>
            </p:nvSpPr>
            <p:spPr bwMode="auto">
              <a:xfrm>
                <a:off x="3719744" y="4048217"/>
                <a:ext cx="3080551" cy="1784412"/>
              </a:xfrm>
              <a:custGeom>
                <a:avLst/>
                <a:gdLst>
                  <a:gd name="connsiteX0" fmla="*/ 0 w 3080551"/>
                  <a:gd name="connsiteY0" fmla="*/ 0 h 1784412"/>
                  <a:gd name="connsiteX1" fmla="*/ 1225118 w 3080551"/>
                  <a:gd name="connsiteY1" fmla="*/ 905523 h 1784412"/>
                  <a:gd name="connsiteX2" fmla="*/ 3080551 w 3080551"/>
                  <a:gd name="connsiteY2" fmla="*/ 1784412 h 1784412"/>
                </a:gdLst>
                <a:ahLst/>
                <a:cxnLst>
                  <a:cxn ang="0">
                    <a:pos x="connsiteX0" y="connsiteY0"/>
                  </a:cxn>
                  <a:cxn ang="0">
                    <a:pos x="connsiteX1" y="connsiteY1"/>
                  </a:cxn>
                  <a:cxn ang="0">
                    <a:pos x="connsiteX2" y="connsiteY2"/>
                  </a:cxn>
                </a:cxnLst>
                <a:rect l="l" t="t" r="r" b="b"/>
                <a:pathLst>
                  <a:path w="3080551" h="1784412">
                    <a:moveTo>
                      <a:pt x="0" y="0"/>
                    </a:moveTo>
                    <a:cubicBezTo>
                      <a:pt x="355846" y="304060"/>
                      <a:pt x="711693" y="608121"/>
                      <a:pt x="1225118" y="905523"/>
                    </a:cubicBezTo>
                    <a:cubicBezTo>
                      <a:pt x="1738543" y="1202925"/>
                      <a:pt x="2723965" y="1695635"/>
                      <a:pt x="3080551" y="1784412"/>
                    </a:cubicBezTo>
                  </a:path>
                </a:pathLst>
              </a:custGeom>
              <a:noFill/>
              <a:ln w="254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grpSp>
        <p:sp>
          <p:nvSpPr>
            <p:cNvPr id="118" name="TextBox 117">
              <a:extLst>
                <a:ext uri="{FF2B5EF4-FFF2-40B4-BE49-F238E27FC236}">
                  <a16:creationId xmlns:a16="http://schemas.microsoft.com/office/drawing/2014/main" id="{815221C6-94DA-4A78-BBFE-AD01B3BEA006}"/>
                </a:ext>
              </a:extLst>
            </p:cNvPr>
            <p:cNvSpPr txBox="1"/>
            <p:nvPr/>
          </p:nvSpPr>
          <p:spPr>
            <a:xfrm>
              <a:off x="6494380" y="970844"/>
              <a:ext cx="2233305" cy="400110"/>
            </a:xfrm>
            <a:prstGeom prst="rect">
              <a:avLst/>
            </a:prstGeom>
            <a:noFill/>
          </p:spPr>
          <p:txBody>
            <a:bodyPr wrap="square" rtlCol="0">
              <a:spAutoFit/>
            </a:bodyPr>
            <a:lstStyle/>
            <a:p>
              <a:r>
                <a:rPr lang="en-US" sz="2000" dirty="0"/>
                <a:t>#terminals = 10 </a:t>
              </a:r>
            </a:p>
          </p:txBody>
        </p:sp>
      </p:grpSp>
      <p:grpSp>
        <p:nvGrpSpPr>
          <p:cNvPr id="122" name="Group 121">
            <a:extLst>
              <a:ext uri="{FF2B5EF4-FFF2-40B4-BE49-F238E27FC236}">
                <a16:creationId xmlns:a16="http://schemas.microsoft.com/office/drawing/2014/main" id="{71C642B3-0B3B-4579-8AFE-3A7F8CA9D0A8}"/>
              </a:ext>
            </a:extLst>
          </p:cNvPr>
          <p:cNvGrpSpPr/>
          <p:nvPr/>
        </p:nvGrpSpPr>
        <p:grpSpPr>
          <a:xfrm>
            <a:off x="285939" y="4381948"/>
            <a:ext cx="2918444" cy="2422490"/>
            <a:chOff x="-8962" y="3718701"/>
            <a:chExt cx="3170140" cy="2811281"/>
          </a:xfrm>
        </p:grpSpPr>
        <p:grpSp>
          <p:nvGrpSpPr>
            <p:cNvPr id="115" name="Group 114">
              <a:extLst>
                <a:ext uri="{FF2B5EF4-FFF2-40B4-BE49-F238E27FC236}">
                  <a16:creationId xmlns:a16="http://schemas.microsoft.com/office/drawing/2014/main" id="{2E2FDA5C-403C-4264-8FF6-5A50A6AD8C52}"/>
                </a:ext>
              </a:extLst>
            </p:cNvPr>
            <p:cNvGrpSpPr/>
            <p:nvPr/>
          </p:nvGrpSpPr>
          <p:grpSpPr>
            <a:xfrm>
              <a:off x="-8962" y="3964774"/>
              <a:ext cx="3170140" cy="2565208"/>
              <a:chOff x="-8962" y="3964774"/>
              <a:chExt cx="3170140" cy="2565208"/>
            </a:xfrm>
          </p:grpSpPr>
          <p:grpSp>
            <p:nvGrpSpPr>
              <p:cNvPr id="77" name="Group 76">
                <a:extLst>
                  <a:ext uri="{FF2B5EF4-FFF2-40B4-BE49-F238E27FC236}">
                    <a16:creationId xmlns:a16="http://schemas.microsoft.com/office/drawing/2014/main" id="{40A1ED80-84CE-4A65-8642-9761EC603647}"/>
                  </a:ext>
                </a:extLst>
              </p:cNvPr>
              <p:cNvGrpSpPr/>
              <p:nvPr/>
            </p:nvGrpSpPr>
            <p:grpSpPr>
              <a:xfrm>
                <a:off x="276236" y="3964774"/>
                <a:ext cx="2884942" cy="2364823"/>
                <a:chOff x="1216025" y="1085850"/>
                <a:chExt cx="6743700" cy="5314950"/>
              </a:xfrm>
            </p:grpSpPr>
            <p:pic>
              <p:nvPicPr>
                <p:cNvPr id="78" name="Picture 77">
                  <a:extLst>
                    <a:ext uri="{FF2B5EF4-FFF2-40B4-BE49-F238E27FC236}">
                      <a16:creationId xmlns:a16="http://schemas.microsoft.com/office/drawing/2014/main" id="{1854E5A1-A288-4766-ACB6-6D1E72E8A94D}"/>
                    </a:ext>
                  </a:extLst>
                </p:cNvPr>
                <p:cNvPicPr>
                  <a:picLocks noChangeAspect="1"/>
                </p:cNvPicPr>
                <p:nvPr/>
              </p:nvPicPr>
              <p:blipFill>
                <a:blip r:embed="rId5"/>
                <a:stretch>
                  <a:fillRect/>
                </a:stretch>
              </p:blipFill>
              <p:spPr>
                <a:xfrm>
                  <a:off x="1216025" y="1085850"/>
                  <a:ext cx="6743700" cy="5314950"/>
                </a:xfrm>
                <a:prstGeom prst="rect">
                  <a:avLst/>
                </a:prstGeom>
              </p:spPr>
            </p:pic>
            <p:sp>
              <p:nvSpPr>
                <p:cNvPr id="79" name="Freeform 19">
                  <a:extLst>
                    <a:ext uri="{FF2B5EF4-FFF2-40B4-BE49-F238E27FC236}">
                      <a16:creationId xmlns:a16="http://schemas.microsoft.com/office/drawing/2014/main" id="{09C7D11B-F42B-40B2-9891-AEBC1C9860E5}"/>
                    </a:ext>
                  </a:extLst>
                </p:cNvPr>
                <p:cNvSpPr/>
                <p:nvPr/>
              </p:nvSpPr>
              <p:spPr bwMode="auto">
                <a:xfrm>
                  <a:off x="2228295" y="2867487"/>
                  <a:ext cx="2947387" cy="2947387"/>
                </a:xfrm>
                <a:custGeom>
                  <a:avLst/>
                  <a:gdLst>
                    <a:gd name="connsiteX0" fmla="*/ 0 w 2947387"/>
                    <a:gd name="connsiteY0" fmla="*/ 0 h 2947387"/>
                    <a:gd name="connsiteX1" fmla="*/ 763480 w 2947387"/>
                    <a:gd name="connsiteY1" fmla="*/ 1553593 h 2947387"/>
                    <a:gd name="connsiteX2" fmla="*/ 2947387 w 2947387"/>
                    <a:gd name="connsiteY2" fmla="*/ 2947387 h 2947387"/>
                  </a:gdLst>
                  <a:ahLst/>
                  <a:cxnLst>
                    <a:cxn ang="0">
                      <a:pos x="connsiteX0" y="connsiteY0"/>
                    </a:cxn>
                    <a:cxn ang="0">
                      <a:pos x="connsiteX1" y="connsiteY1"/>
                    </a:cxn>
                    <a:cxn ang="0">
                      <a:pos x="connsiteX2" y="connsiteY2"/>
                    </a:cxn>
                  </a:cxnLst>
                  <a:rect l="l" t="t" r="r" b="b"/>
                  <a:pathLst>
                    <a:path w="2947387" h="2947387">
                      <a:moveTo>
                        <a:pt x="0" y="0"/>
                      </a:moveTo>
                      <a:cubicBezTo>
                        <a:pt x="136124" y="531181"/>
                        <a:pt x="272249" y="1062362"/>
                        <a:pt x="763480" y="1553593"/>
                      </a:cubicBezTo>
                      <a:cubicBezTo>
                        <a:pt x="1254711" y="2044824"/>
                        <a:pt x="2457636" y="2664781"/>
                        <a:pt x="2947387" y="2947387"/>
                      </a:cubicBezTo>
                    </a:path>
                  </a:pathLst>
                </a:cu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80" name="Freeform 20">
                  <a:extLst>
                    <a:ext uri="{FF2B5EF4-FFF2-40B4-BE49-F238E27FC236}">
                      <a16:creationId xmlns:a16="http://schemas.microsoft.com/office/drawing/2014/main" id="{6278FE70-8643-442B-94CF-CB01143F9C1E}"/>
                    </a:ext>
                  </a:extLst>
                </p:cNvPr>
                <p:cNvSpPr/>
                <p:nvPr/>
              </p:nvSpPr>
              <p:spPr bwMode="auto">
                <a:xfrm>
                  <a:off x="2263806" y="2858610"/>
                  <a:ext cx="896644" cy="568171"/>
                </a:xfrm>
                <a:custGeom>
                  <a:avLst/>
                  <a:gdLst>
                    <a:gd name="connsiteX0" fmla="*/ 0 w 896644"/>
                    <a:gd name="connsiteY0" fmla="*/ 0 h 568171"/>
                    <a:gd name="connsiteX1" fmla="*/ 355107 w 896644"/>
                    <a:gd name="connsiteY1" fmla="*/ 399495 h 568171"/>
                    <a:gd name="connsiteX2" fmla="*/ 896644 w 896644"/>
                    <a:gd name="connsiteY2" fmla="*/ 568171 h 568171"/>
                  </a:gdLst>
                  <a:ahLst/>
                  <a:cxnLst>
                    <a:cxn ang="0">
                      <a:pos x="connsiteX0" y="connsiteY0"/>
                    </a:cxn>
                    <a:cxn ang="0">
                      <a:pos x="connsiteX1" y="connsiteY1"/>
                    </a:cxn>
                    <a:cxn ang="0">
                      <a:pos x="connsiteX2" y="connsiteY2"/>
                    </a:cxn>
                  </a:cxnLst>
                  <a:rect l="l" t="t" r="r" b="b"/>
                  <a:pathLst>
                    <a:path w="896644" h="568171">
                      <a:moveTo>
                        <a:pt x="0" y="0"/>
                      </a:moveTo>
                      <a:cubicBezTo>
                        <a:pt x="102833" y="152400"/>
                        <a:pt x="205666" y="304800"/>
                        <a:pt x="355107" y="399495"/>
                      </a:cubicBezTo>
                      <a:cubicBezTo>
                        <a:pt x="504548" y="494190"/>
                        <a:pt x="540058" y="476435"/>
                        <a:pt x="896644" y="568171"/>
                      </a:cubicBezTo>
                    </a:path>
                  </a:pathLst>
                </a:custGeom>
                <a:noFill/>
                <a:ln w="2540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81" name="Freeform 21">
                  <a:extLst>
                    <a:ext uri="{FF2B5EF4-FFF2-40B4-BE49-F238E27FC236}">
                      <a16:creationId xmlns:a16="http://schemas.microsoft.com/office/drawing/2014/main" id="{2A1EBA70-79E8-4D79-BCA7-F95D0B552C66}"/>
                    </a:ext>
                  </a:extLst>
                </p:cNvPr>
                <p:cNvSpPr/>
                <p:nvPr/>
              </p:nvSpPr>
              <p:spPr bwMode="auto">
                <a:xfrm>
                  <a:off x="3861786" y="3977196"/>
                  <a:ext cx="2982897" cy="1979721"/>
                </a:xfrm>
                <a:custGeom>
                  <a:avLst/>
                  <a:gdLst>
                    <a:gd name="connsiteX0" fmla="*/ 0 w 2982897"/>
                    <a:gd name="connsiteY0" fmla="*/ 0 h 1979721"/>
                    <a:gd name="connsiteX1" fmla="*/ 1162975 w 2982897"/>
                    <a:gd name="connsiteY1" fmla="*/ 1118587 h 1979721"/>
                    <a:gd name="connsiteX2" fmla="*/ 2982897 w 2982897"/>
                    <a:gd name="connsiteY2" fmla="*/ 1979721 h 1979721"/>
                  </a:gdLst>
                  <a:ahLst/>
                  <a:cxnLst>
                    <a:cxn ang="0">
                      <a:pos x="connsiteX0" y="connsiteY0"/>
                    </a:cxn>
                    <a:cxn ang="0">
                      <a:pos x="connsiteX1" y="connsiteY1"/>
                    </a:cxn>
                    <a:cxn ang="0">
                      <a:pos x="connsiteX2" y="connsiteY2"/>
                    </a:cxn>
                  </a:cxnLst>
                  <a:rect l="l" t="t" r="r" b="b"/>
                  <a:pathLst>
                    <a:path w="2982897" h="1979721">
                      <a:moveTo>
                        <a:pt x="0" y="0"/>
                      </a:moveTo>
                      <a:cubicBezTo>
                        <a:pt x="332913" y="394317"/>
                        <a:pt x="665826" y="788634"/>
                        <a:pt x="1162975" y="1118587"/>
                      </a:cubicBezTo>
                      <a:cubicBezTo>
                        <a:pt x="1660125" y="1448541"/>
                        <a:pt x="2709169" y="1895383"/>
                        <a:pt x="2982897" y="1979721"/>
                      </a:cubicBezTo>
                    </a:path>
                  </a:pathLst>
                </a:custGeom>
                <a:noFill/>
                <a:ln w="254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82" name="Freeform 22">
                  <a:extLst>
                    <a:ext uri="{FF2B5EF4-FFF2-40B4-BE49-F238E27FC236}">
                      <a16:creationId xmlns:a16="http://schemas.microsoft.com/office/drawing/2014/main" id="{FE053780-36FC-4773-846A-7AA4BB0D8385}"/>
                    </a:ext>
                  </a:extLst>
                </p:cNvPr>
                <p:cNvSpPr/>
                <p:nvPr/>
              </p:nvSpPr>
              <p:spPr bwMode="auto">
                <a:xfrm>
                  <a:off x="2849732" y="2716567"/>
                  <a:ext cx="3764132" cy="2139518"/>
                </a:xfrm>
                <a:custGeom>
                  <a:avLst/>
                  <a:gdLst>
                    <a:gd name="connsiteX0" fmla="*/ 0 w 3764132"/>
                    <a:gd name="connsiteY0" fmla="*/ 0 h 2139518"/>
                    <a:gd name="connsiteX1" fmla="*/ 1589103 w 3764132"/>
                    <a:gd name="connsiteY1" fmla="*/ 1553592 h 2139518"/>
                    <a:gd name="connsiteX2" fmla="*/ 3764132 w 3764132"/>
                    <a:gd name="connsiteY2" fmla="*/ 2139518 h 2139518"/>
                  </a:gdLst>
                  <a:ahLst/>
                  <a:cxnLst>
                    <a:cxn ang="0">
                      <a:pos x="connsiteX0" y="connsiteY0"/>
                    </a:cxn>
                    <a:cxn ang="0">
                      <a:pos x="connsiteX1" y="connsiteY1"/>
                    </a:cxn>
                    <a:cxn ang="0">
                      <a:pos x="connsiteX2" y="connsiteY2"/>
                    </a:cxn>
                  </a:cxnLst>
                  <a:rect l="l" t="t" r="r" b="b"/>
                  <a:pathLst>
                    <a:path w="3764132" h="2139518">
                      <a:moveTo>
                        <a:pt x="0" y="0"/>
                      </a:moveTo>
                      <a:cubicBezTo>
                        <a:pt x="480874" y="598503"/>
                        <a:pt x="961748" y="1197006"/>
                        <a:pt x="1589103" y="1553592"/>
                      </a:cubicBezTo>
                      <a:cubicBezTo>
                        <a:pt x="2216458" y="1910178"/>
                        <a:pt x="3382392" y="2065537"/>
                        <a:pt x="3764132" y="2139518"/>
                      </a:cubicBezTo>
                    </a:path>
                  </a:pathLst>
                </a:custGeom>
                <a:noFill/>
                <a:ln w="254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83" name="Freeform 23">
                  <a:extLst>
                    <a:ext uri="{FF2B5EF4-FFF2-40B4-BE49-F238E27FC236}">
                      <a16:creationId xmlns:a16="http://schemas.microsoft.com/office/drawing/2014/main" id="{6B3825A7-567A-485C-A02B-3F2893A133FB}"/>
                    </a:ext>
                  </a:extLst>
                </p:cNvPr>
                <p:cNvSpPr/>
                <p:nvPr/>
              </p:nvSpPr>
              <p:spPr bwMode="auto">
                <a:xfrm>
                  <a:off x="2867487" y="1660124"/>
                  <a:ext cx="1491449" cy="1775534"/>
                </a:xfrm>
                <a:custGeom>
                  <a:avLst/>
                  <a:gdLst>
                    <a:gd name="connsiteX0" fmla="*/ 0 w 1491449"/>
                    <a:gd name="connsiteY0" fmla="*/ 0 h 1775534"/>
                    <a:gd name="connsiteX1" fmla="*/ 896645 w 1491449"/>
                    <a:gd name="connsiteY1" fmla="*/ 1482571 h 1775534"/>
                    <a:gd name="connsiteX2" fmla="*/ 1491449 w 1491449"/>
                    <a:gd name="connsiteY2" fmla="*/ 1775534 h 1775534"/>
                  </a:gdLst>
                  <a:ahLst/>
                  <a:cxnLst>
                    <a:cxn ang="0">
                      <a:pos x="connsiteX0" y="connsiteY0"/>
                    </a:cxn>
                    <a:cxn ang="0">
                      <a:pos x="connsiteX1" y="connsiteY1"/>
                    </a:cxn>
                    <a:cxn ang="0">
                      <a:pos x="connsiteX2" y="connsiteY2"/>
                    </a:cxn>
                  </a:cxnLst>
                  <a:rect l="l" t="t" r="r" b="b"/>
                  <a:pathLst>
                    <a:path w="1491449" h="1775534">
                      <a:moveTo>
                        <a:pt x="0" y="0"/>
                      </a:moveTo>
                      <a:cubicBezTo>
                        <a:pt x="324035" y="593324"/>
                        <a:pt x="648070" y="1186649"/>
                        <a:pt x="896645" y="1482571"/>
                      </a:cubicBezTo>
                      <a:cubicBezTo>
                        <a:pt x="1145220" y="1778493"/>
                        <a:pt x="1358284" y="1729666"/>
                        <a:pt x="1491449" y="1775534"/>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grpSp>
          <p:sp>
            <p:nvSpPr>
              <p:cNvPr id="101" name="TextBox 100">
                <a:extLst>
                  <a:ext uri="{FF2B5EF4-FFF2-40B4-BE49-F238E27FC236}">
                    <a16:creationId xmlns:a16="http://schemas.microsoft.com/office/drawing/2014/main" id="{34564DCC-F2BB-4616-B42B-C82298EED797}"/>
                  </a:ext>
                </a:extLst>
              </p:cNvPr>
              <p:cNvSpPr txBox="1"/>
              <p:nvPr/>
            </p:nvSpPr>
            <p:spPr>
              <a:xfrm rot="16200000">
                <a:off x="-713531" y="5319733"/>
                <a:ext cx="1732673" cy="323536"/>
              </a:xfrm>
              <a:prstGeom prst="rect">
                <a:avLst/>
              </a:prstGeom>
              <a:noFill/>
            </p:spPr>
            <p:txBody>
              <a:bodyPr wrap="none" rtlCol="0">
                <a:spAutoFit/>
              </a:bodyPr>
              <a:lstStyle/>
              <a:p>
                <a:r>
                  <a:rPr lang="en-US" dirty="0"/>
                  <a:t>Normalized skew</a:t>
                </a:r>
              </a:p>
            </p:txBody>
          </p:sp>
          <p:sp>
            <p:nvSpPr>
              <p:cNvPr id="109" name="TextBox 108">
                <a:extLst>
                  <a:ext uri="{FF2B5EF4-FFF2-40B4-BE49-F238E27FC236}">
                    <a16:creationId xmlns:a16="http://schemas.microsoft.com/office/drawing/2014/main" id="{BA9904E9-A54F-491B-AE5C-A5896F94E0EA}"/>
                  </a:ext>
                </a:extLst>
              </p:cNvPr>
              <p:cNvSpPr txBox="1"/>
              <p:nvPr/>
            </p:nvSpPr>
            <p:spPr>
              <a:xfrm>
                <a:off x="732230" y="6193484"/>
                <a:ext cx="1579258" cy="336498"/>
              </a:xfrm>
              <a:prstGeom prst="rect">
                <a:avLst/>
              </a:prstGeom>
              <a:noFill/>
            </p:spPr>
            <p:txBody>
              <a:bodyPr wrap="none" rtlCol="0">
                <a:spAutoFit/>
              </a:bodyPr>
              <a:lstStyle/>
              <a:p>
                <a:r>
                  <a:rPr lang="en-US" dirty="0"/>
                  <a:t>Normalized cost</a:t>
                </a:r>
              </a:p>
            </p:txBody>
          </p:sp>
        </p:grpSp>
        <p:sp>
          <p:nvSpPr>
            <p:cNvPr id="119" name="TextBox 118">
              <a:extLst>
                <a:ext uri="{FF2B5EF4-FFF2-40B4-BE49-F238E27FC236}">
                  <a16:creationId xmlns:a16="http://schemas.microsoft.com/office/drawing/2014/main" id="{0D096F04-7C4B-4E21-92DA-3616C9F62E8F}"/>
                </a:ext>
              </a:extLst>
            </p:cNvPr>
            <p:cNvSpPr txBox="1"/>
            <p:nvPr/>
          </p:nvSpPr>
          <p:spPr>
            <a:xfrm>
              <a:off x="631276" y="3718701"/>
              <a:ext cx="2233305" cy="400110"/>
            </a:xfrm>
            <a:prstGeom prst="rect">
              <a:avLst/>
            </a:prstGeom>
            <a:noFill/>
          </p:spPr>
          <p:txBody>
            <a:bodyPr wrap="square" rtlCol="0">
              <a:spAutoFit/>
            </a:bodyPr>
            <a:lstStyle/>
            <a:p>
              <a:r>
                <a:rPr lang="en-US" sz="2000" dirty="0"/>
                <a:t>#terminals = 12 </a:t>
              </a:r>
            </a:p>
          </p:txBody>
        </p:sp>
      </p:grpSp>
      <p:grpSp>
        <p:nvGrpSpPr>
          <p:cNvPr id="123" name="Group 122">
            <a:extLst>
              <a:ext uri="{FF2B5EF4-FFF2-40B4-BE49-F238E27FC236}">
                <a16:creationId xmlns:a16="http://schemas.microsoft.com/office/drawing/2014/main" id="{772EDABF-AD51-44F1-B435-B6F8559B19E4}"/>
              </a:ext>
            </a:extLst>
          </p:cNvPr>
          <p:cNvGrpSpPr/>
          <p:nvPr/>
        </p:nvGrpSpPr>
        <p:grpSpPr>
          <a:xfrm>
            <a:off x="3366085" y="4374085"/>
            <a:ext cx="2562108" cy="2430354"/>
            <a:chOff x="3284226" y="3695569"/>
            <a:chExt cx="2783073" cy="2820407"/>
          </a:xfrm>
        </p:grpSpPr>
        <p:grpSp>
          <p:nvGrpSpPr>
            <p:cNvPr id="114" name="Group 113">
              <a:extLst>
                <a:ext uri="{FF2B5EF4-FFF2-40B4-BE49-F238E27FC236}">
                  <a16:creationId xmlns:a16="http://schemas.microsoft.com/office/drawing/2014/main" id="{1ECF1E60-845A-4FEB-B886-54161E9BBFC0}"/>
                </a:ext>
              </a:extLst>
            </p:cNvPr>
            <p:cNvGrpSpPr/>
            <p:nvPr/>
          </p:nvGrpSpPr>
          <p:grpSpPr>
            <a:xfrm>
              <a:off x="3284226" y="3986743"/>
              <a:ext cx="2783073" cy="2529233"/>
              <a:chOff x="3284226" y="3986743"/>
              <a:chExt cx="2783073" cy="2529233"/>
            </a:xfrm>
          </p:grpSpPr>
          <p:grpSp>
            <p:nvGrpSpPr>
              <p:cNvPr id="84" name="Group 83">
                <a:extLst>
                  <a:ext uri="{FF2B5EF4-FFF2-40B4-BE49-F238E27FC236}">
                    <a16:creationId xmlns:a16="http://schemas.microsoft.com/office/drawing/2014/main" id="{E81C5997-3599-4219-A0DA-96F305AD70BE}"/>
                  </a:ext>
                </a:extLst>
              </p:cNvPr>
              <p:cNvGrpSpPr/>
              <p:nvPr/>
            </p:nvGrpSpPr>
            <p:grpSpPr>
              <a:xfrm>
                <a:off x="3284226" y="3986743"/>
                <a:ext cx="2783073" cy="2326681"/>
                <a:chOff x="1335087" y="1001267"/>
                <a:chExt cx="6505575" cy="5229225"/>
              </a:xfrm>
            </p:grpSpPr>
            <p:pic>
              <p:nvPicPr>
                <p:cNvPr id="85" name="Picture 84">
                  <a:extLst>
                    <a:ext uri="{FF2B5EF4-FFF2-40B4-BE49-F238E27FC236}">
                      <a16:creationId xmlns:a16="http://schemas.microsoft.com/office/drawing/2014/main" id="{81954CEC-657D-4EE0-8649-943D3CC92210}"/>
                    </a:ext>
                  </a:extLst>
                </p:cNvPr>
                <p:cNvPicPr>
                  <a:picLocks noChangeAspect="1"/>
                </p:cNvPicPr>
                <p:nvPr/>
              </p:nvPicPr>
              <p:blipFill>
                <a:blip r:embed="rId6"/>
                <a:stretch>
                  <a:fillRect/>
                </a:stretch>
              </p:blipFill>
              <p:spPr>
                <a:xfrm>
                  <a:off x="1335087" y="1001267"/>
                  <a:ext cx="6505575" cy="5229225"/>
                </a:xfrm>
                <a:prstGeom prst="rect">
                  <a:avLst/>
                </a:prstGeom>
              </p:spPr>
            </p:pic>
            <p:sp>
              <p:nvSpPr>
                <p:cNvPr id="86" name="Freeform 26">
                  <a:extLst>
                    <a:ext uri="{FF2B5EF4-FFF2-40B4-BE49-F238E27FC236}">
                      <a16:creationId xmlns:a16="http://schemas.microsoft.com/office/drawing/2014/main" id="{D599A2DC-F208-480F-931F-53EBF8B9AF43}"/>
                    </a:ext>
                  </a:extLst>
                </p:cNvPr>
                <p:cNvSpPr/>
                <p:nvPr/>
              </p:nvSpPr>
              <p:spPr bwMode="auto">
                <a:xfrm>
                  <a:off x="2281561" y="2459115"/>
                  <a:ext cx="3018408" cy="3231471"/>
                </a:xfrm>
                <a:custGeom>
                  <a:avLst/>
                  <a:gdLst>
                    <a:gd name="connsiteX0" fmla="*/ 0 w 3018408"/>
                    <a:gd name="connsiteY0" fmla="*/ 0 h 3269211"/>
                    <a:gd name="connsiteX1" fmla="*/ 497150 w 3018408"/>
                    <a:gd name="connsiteY1" fmla="*/ 1500326 h 3269211"/>
                    <a:gd name="connsiteX2" fmla="*/ 1509204 w 3018408"/>
                    <a:gd name="connsiteY2" fmla="*/ 2467992 h 3269211"/>
                    <a:gd name="connsiteX3" fmla="*/ 3018408 w 3018408"/>
                    <a:gd name="connsiteY3" fmla="*/ 3266982 h 3269211"/>
                  </a:gdLst>
                  <a:ahLst/>
                  <a:cxnLst>
                    <a:cxn ang="0">
                      <a:pos x="connsiteX0" y="connsiteY0"/>
                    </a:cxn>
                    <a:cxn ang="0">
                      <a:pos x="connsiteX1" y="connsiteY1"/>
                    </a:cxn>
                    <a:cxn ang="0">
                      <a:pos x="connsiteX2" y="connsiteY2"/>
                    </a:cxn>
                    <a:cxn ang="0">
                      <a:pos x="connsiteX3" y="connsiteY3"/>
                    </a:cxn>
                  </a:cxnLst>
                  <a:rect l="l" t="t" r="r" b="b"/>
                  <a:pathLst>
                    <a:path w="3018408" h="3269211">
                      <a:moveTo>
                        <a:pt x="0" y="0"/>
                      </a:moveTo>
                      <a:cubicBezTo>
                        <a:pt x="122808" y="544497"/>
                        <a:pt x="245616" y="1088994"/>
                        <a:pt x="497150" y="1500326"/>
                      </a:cubicBezTo>
                      <a:cubicBezTo>
                        <a:pt x="748684" y="1911658"/>
                        <a:pt x="1088994" y="2173549"/>
                        <a:pt x="1509204" y="2467992"/>
                      </a:cubicBezTo>
                      <a:cubicBezTo>
                        <a:pt x="1929414" y="2762435"/>
                        <a:pt x="2715088" y="3308411"/>
                        <a:pt x="3018408" y="3266982"/>
                      </a:cubicBezTo>
                    </a:path>
                  </a:pathLst>
                </a:cu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87" name="Freeform 27">
                  <a:extLst>
                    <a:ext uri="{FF2B5EF4-FFF2-40B4-BE49-F238E27FC236}">
                      <a16:creationId xmlns:a16="http://schemas.microsoft.com/office/drawing/2014/main" id="{E5CB3CA8-68DF-4D1A-BEC4-183A4536FE33}"/>
                    </a:ext>
                  </a:extLst>
                </p:cNvPr>
                <p:cNvSpPr/>
                <p:nvPr/>
              </p:nvSpPr>
              <p:spPr bwMode="auto">
                <a:xfrm>
                  <a:off x="2858610" y="2831977"/>
                  <a:ext cx="3462291" cy="1953087"/>
                </a:xfrm>
                <a:custGeom>
                  <a:avLst/>
                  <a:gdLst>
                    <a:gd name="connsiteX0" fmla="*/ 0 w 3462291"/>
                    <a:gd name="connsiteY0" fmla="*/ 0 h 1953087"/>
                    <a:gd name="connsiteX1" fmla="*/ 1367161 w 3462291"/>
                    <a:gd name="connsiteY1" fmla="*/ 1287262 h 1953087"/>
                    <a:gd name="connsiteX2" fmla="*/ 3462291 w 3462291"/>
                    <a:gd name="connsiteY2" fmla="*/ 1953087 h 1953087"/>
                  </a:gdLst>
                  <a:ahLst/>
                  <a:cxnLst>
                    <a:cxn ang="0">
                      <a:pos x="connsiteX0" y="connsiteY0"/>
                    </a:cxn>
                    <a:cxn ang="0">
                      <a:pos x="connsiteX1" y="connsiteY1"/>
                    </a:cxn>
                    <a:cxn ang="0">
                      <a:pos x="connsiteX2" y="connsiteY2"/>
                    </a:cxn>
                  </a:cxnLst>
                  <a:rect l="l" t="t" r="r" b="b"/>
                  <a:pathLst>
                    <a:path w="3462291" h="1953087">
                      <a:moveTo>
                        <a:pt x="0" y="0"/>
                      </a:moveTo>
                      <a:cubicBezTo>
                        <a:pt x="395056" y="480874"/>
                        <a:pt x="790113" y="961748"/>
                        <a:pt x="1367161" y="1287262"/>
                      </a:cubicBezTo>
                      <a:cubicBezTo>
                        <a:pt x="1944210" y="1612777"/>
                        <a:pt x="2703250" y="1782932"/>
                        <a:pt x="3462291" y="1953087"/>
                      </a:cubicBezTo>
                    </a:path>
                  </a:pathLst>
                </a:custGeom>
                <a:noFill/>
                <a:ln w="254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88" name="Freeform 28">
                  <a:extLst>
                    <a:ext uri="{FF2B5EF4-FFF2-40B4-BE49-F238E27FC236}">
                      <a16:creationId xmlns:a16="http://schemas.microsoft.com/office/drawing/2014/main" id="{E652E73F-39C9-452A-A1FA-4F660E9E65F3}"/>
                    </a:ext>
                  </a:extLst>
                </p:cNvPr>
                <p:cNvSpPr/>
                <p:nvPr/>
              </p:nvSpPr>
              <p:spPr bwMode="auto">
                <a:xfrm>
                  <a:off x="2290439" y="2441359"/>
                  <a:ext cx="887767" cy="861134"/>
                </a:xfrm>
                <a:custGeom>
                  <a:avLst/>
                  <a:gdLst>
                    <a:gd name="connsiteX0" fmla="*/ 0 w 887767"/>
                    <a:gd name="connsiteY0" fmla="*/ 0 h 861134"/>
                    <a:gd name="connsiteX1" fmla="*/ 443883 w 887767"/>
                    <a:gd name="connsiteY1" fmla="*/ 550416 h 861134"/>
                    <a:gd name="connsiteX2" fmla="*/ 887767 w 887767"/>
                    <a:gd name="connsiteY2" fmla="*/ 861134 h 861134"/>
                  </a:gdLst>
                  <a:ahLst/>
                  <a:cxnLst>
                    <a:cxn ang="0">
                      <a:pos x="connsiteX0" y="connsiteY0"/>
                    </a:cxn>
                    <a:cxn ang="0">
                      <a:pos x="connsiteX1" y="connsiteY1"/>
                    </a:cxn>
                    <a:cxn ang="0">
                      <a:pos x="connsiteX2" y="connsiteY2"/>
                    </a:cxn>
                  </a:cxnLst>
                  <a:rect l="l" t="t" r="r" b="b"/>
                  <a:pathLst>
                    <a:path w="887767" h="861134">
                      <a:moveTo>
                        <a:pt x="0" y="0"/>
                      </a:moveTo>
                      <a:cubicBezTo>
                        <a:pt x="147961" y="203447"/>
                        <a:pt x="295922" y="406894"/>
                        <a:pt x="443883" y="550416"/>
                      </a:cubicBezTo>
                      <a:cubicBezTo>
                        <a:pt x="591844" y="693938"/>
                        <a:pt x="806388" y="798990"/>
                        <a:pt x="887767" y="861134"/>
                      </a:cubicBezTo>
                    </a:path>
                  </a:pathLst>
                </a:custGeom>
                <a:noFill/>
                <a:ln w="2540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89" name="Freeform 29">
                  <a:extLst>
                    <a:ext uri="{FF2B5EF4-FFF2-40B4-BE49-F238E27FC236}">
                      <a16:creationId xmlns:a16="http://schemas.microsoft.com/office/drawing/2014/main" id="{1D1C5BD8-5BA9-41BE-A1EC-EC6221712D61}"/>
                    </a:ext>
                  </a:extLst>
                </p:cNvPr>
                <p:cNvSpPr/>
                <p:nvPr/>
              </p:nvSpPr>
              <p:spPr bwMode="auto">
                <a:xfrm>
                  <a:off x="3542190" y="3622089"/>
                  <a:ext cx="3364637" cy="2148396"/>
                </a:xfrm>
                <a:custGeom>
                  <a:avLst/>
                  <a:gdLst>
                    <a:gd name="connsiteX0" fmla="*/ 0 w 3364637"/>
                    <a:gd name="connsiteY0" fmla="*/ 0 h 2148396"/>
                    <a:gd name="connsiteX1" fmla="*/ 1296140 w 3364637"/>
                    <a:gd name="connsiteY1" fmla="*/ 1154097 h 2148396"/>
                    <a:gd name="connsiteX2" fmla="*/ 3364637 w 3364637"/>
                    <a:gd name="connsiteY2" fmla="*/ 2148396 h 2148396"/>
                  </a:gdLst>
                  <a:ahLst/>
                  <a:cxnLst>
                    <a:cxn ang="0">
                      <a:pos x="connsiteX0" y="connsiteY0"/>
                    </a:cxn>
                    <a:cxn ang="0">
                      <a:pos x="connsiteX1" y="connsiteY1"/>
                    </a:cxn>
                    <a:cxn ang="0">
                      <a:pos x="connsiteX2" y="connsiteY2"/>
                    </a:cxn>
                  </a:cxnLst>
                  <a:rect l="l" t="t" r="r" b="b"/>
                  <a:pathLst>
                    <a:path w="3364637" h="2148396">
                      <a:moveTo>
                        <a:pt x="0" y="0"/>
                      </a:moveTo>
                      <a:cubicBezTo>
                        <a:pt x="367683" y="398015"/>
                        <a:pt x="735367" y="796031"/>
                        <a:pt x="1296140" y="1154097"/>
                      </a:cubicBezTo>
                      <a:cubicBezTo>
                        <a:pt x="1856913" y="1512163"/>
                        <a:pt x="2610775" y="1830279"/>
                        <a:pt x="3364637" y="2148396"/>
                      </a:cubicBezTo>
                    </a:path>
                  </a:pathLst>
                </a:custGeom>
                <a:noFill/>
                <a:ln w="254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90" name="Freeform 30">
                  <a:extLst>
                    <a:ext uri="{FF2B5EF4-FFF2-40B4-BE49-F238E27FC236}">
                      <a16:creationId xmlns:a16="http://schemas.microsoft.com/office/drawing/2014/main" id="{E5933687-0F80-44BE-B8D2-20FCC67E70AF}"/>
                    </a:ext>
                  </a:extLst>
                </p:cNvPr>
                <p:cNvSpPr/>
                <p:nvPr/>
              </p:nvSpPr>
              <p:spPr bwMode="auto">
                <a:xfrm>
                  <a:off x="2894120" y="1473693"/>
                  <a:ext cx="1313896" cy="1855433"/>
                </a:xfrm>
                <a:custGeom>
                  <a:avLst/>
                  <a:gdLst>
                    <a:gd name="connsiteX0" fmla="*/ 0 w 1313896"/>
                    <a:gd name="connsiteY0" fmla="*/ 0 h 1855433"/>
                    <a:gd name="connsiteX1" fmla="*/ 852257 w 1313896"/>
                    <a:gd name="connsiteY1" fmla="*/ 1518082 h 1855433"/>
                    <a:gd name="connsiteX2" fmla="*/ 1313896 w 1313896"/>
                    <a:gd name="connsiteY2" fmla="*/ 1855433 h 1855433"/>
                  </a:gdLst>
                  <a:ahLst/>
                  <a:cxnLst>
                    <a:cxn ang="0">
                      <a:pos x="connsiteX0" y="connsiteY0"/>
                    </a:cxn>
                    <a:cxn ang="0">
                      <a:pos x="connsiteX1" y="connsiteY1"/>
                    </a:cxn>
                    <a:cxn ang="0">
                      <a:pos x="connsiteX2" y="connsiteY2"/>
                    </a:cxn>
                  </a:cxnLst>
                  <a:rect l="l" t="t" r="r" b="b"/>
                  <a:pathLst>
                    <a:path w="1313896" h="1855433">
                      <a:moveTo>
                        <a:pt x="0" y="0"/>
                      </a:moveTo>
                      <a:cubicBezTo>
                        <a:pt x="316637" y="604421"/>
                        <a:pt x="633274" y="1208843"/>
                        <a:pt x="852257" y="1518082"/>
                      </a:cubicBezTo>
                      <a:cubicBezTo>
                        <a:pt x="1071240" y="1827321"/>
                        <a:pt x="1213283" y="1759259"/>
                        <a:pt x="1313896" y="1855433"/>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grpSp>
          <p:sp>
            <p:nvSpPr>
              <p:cNvPr id="110" name="TextBox 109">
                <a:extLst>
                  <a:ext uri="{FF2B5EF4-FFF2-40B4-BE49-F238E27FC236}">
                    <a16:creationId xmlns:a16="http://schemas.microsoft.com/office/drawing/2014/main" id="{A84E9098-4EAE-4292-AB89-61B64D6EEAF8}"/>
                  </a:ext>
                </a:extLst>
              </p:cNvPr>
              <p:cNvSpPr txBox="1"/>
              <p:nvPr/>
            </p:nvSpPr>
            <p:spPr>
              <a:xfrm>
                <a:off x="3837891" y="6179477"/>
                <a:ext cx="1579257" cy="336499"/>
              </a:xfrm>
              <a:prstGeom prst="rect">
                <a:avLst/>
              </a:prstGeom>
              <a:noFill/>
            </p:spPr>
            <p:txBody>
              <a:bodyPr wrap="none" rtlCol="0">
                <a:spAutoFit/>
              </a:bodyPr>
              <a:lstStyle/>
              <a:p>
                <a:r>
                  <a:rPr lang="en-US" dirty="0"/>
                  <a:t>Normalized cost</a:t>
                </a:r>
              </a:p>
            </p:txBody>
          </p:sp>
        </p:grpSp>
        <p:sp>
          <p:nvSpPr>
            <p:cNvPr id="120" name="TextBox 119">
              <a:extLst>
                <a:ext uri="{FF2B5EF4-FFF2-40B4-BE49-F238E27FC236}">
                  <a16:creationId xmlns:a16="http://schemas.microsoft.com/office/drawing/2014/main" id="{7604BDFA-7A5D-41EE-B9C4-6810A61D2108}"/>
                </a:ext>
              </a:extLst>
            </p:cNvPr>
            <p:cNvSpPr txBox="1"/>
            <p:nvPr/>
          </p:nvSpPr>
          <p:spPr>
            <a:xfrm>
              <a:off x="3615134" y="3695569"/>
              <a:ext cx="2233306" cy="400110"/>
            </a:xfrm>
            <a:prstGeom prst="rect">
              <a:avLst/>
            </a:prstGeom>
            <a:noFill/>
          </p:spPr>
          <p:txBody>
            <a:bodyPr wrap="square" rtlCol="0">
              <a:spAutoFit/>
            </a:bodyPr>
            <a:lstStyle/>
            <a:p>
              <a:r>
                <a:rPr lang="en-US" sz="2000" dirty="0"/>
                <a:t>#terminals = 14 </a:t>
              </a:r>
            </a:p>
          </p:txBody>
        </p:sp>
      </p:grpSp>
      <p:grpSp>
        <p:nvGrpSpPr>
          <p:cNvPr id="124" name="Group 123">
            <a:extLst>
              <a:ext uri="{FF2B5EF4-FFF2-40B4-BE49-F238E27FC236}">
                <a16:creationId xmlns:a16="http://schemas.microsoft.com/office/drawing/2014/main" id="{66F15BCC-19D5-4A42-B80D-E10F641EDD4B}"/>
              </a:ext>
            </a:extLst>
          </p:cNvPr>
          <p:cNvGrpSpPr/>
          <p:nvPr/>
        </p:nvGrpSpPr>
        <p:grpSpPr>
          <a:xfrm>
            <a:off x="6063801" y="4381948"/>
            <a:ext cx="2644636" cy="2410517"/>
            <a:chOff x="6137651" y="3695569"/>
            <a:chExt cx="2872718" cy="2797386"/>
          </a:xfrm>
        </p:grpSpPr>
        <p:grpSp>
          <p:nvGrpSpPr>
            <p:cNvPr id="113" name="Group 112">
              <a:extLst>
                <a:ext uri="{FF2B5EF4-FFF2-40B4-BE49-F238E27FC236}">
                  <a16:creationId xmlns:a16="http://schemas.microsoft.com/office/drawing/2014/main" id="{20F732EF-50F8-49A9-9167-B7651546F4C7}"/>
                </a:ext>
              </a:extLst>
            </p:cNvPr>
            <p:cNvGrpSpPr/>
            <p:nvPr/>
          </p:nvGrpSpPr>
          <p:grpSpPr>
            <a:xfrm>
              <a:off x="6137651" y="3953232"/>
              <a:ext cx="2872718" cy="2539723"/>
              <a:chOff x="6137651" y="3953232"/>
              <a:chExt cx="2872718" cy="2539723"/>
            </a:xfrm>
          </p:grpSpPr>
          <p:pic>
            <p:nvPicPr>
              <p:cNvPr id="91" name="Content Placeholder 3">
                <a:extLst>
                  <a:ext uri="{FF2B5EF4-FFF2-40B4-BE49-F238E27FC236}">
                    <a16:creationId xmlns:a16="http://schemas.microsoft.com/office/drawing/2014/main" id="{F4B530DA-C2B0-462E-85AF-9D1B09F64932}"/>
                  </a:ext>
                </a:extLst>
              </p:cNvPr>
              <p:cNvPicPr>
                <a:picLocks noChangeAspect="1"/>
              </p:cNvPicPr>
              <p:nvPr/>
            </p:nvPicPr>
            <p:blipFill>
              <a:blip r:embed="rId7"/>
              <a:stretch>
                <a:fillRect/>
              </a:stretch>
            </p:blipFill>
            <p:spPr bwMode="auto">
              <a:xfrm>
                <a:off x="6137651" y="3953232"/>
                <a:ext cx="2872718" cy="2367045"/>
              </a:xfrm>
              <a:prstGeom prst="rect">
                <a:avLst/>
              </a:prstGeom>
              <a:noFill/>
              <a:ln w="9525">
                <a:noFill/>
                <a:miter lim="800000"/>
                <a:headEnd/>
                <a:tailEnd/>
              </a:ln>
            </p:spPr>
          </p:pic>
          <p:sp>
            <p:nvSpPr>
              <p:cNvPr id="92" name="Freeform 32">
                <a:extLst>
                  <a:ext uri="{FF2B5EF4-FFF2-40B4-BE49-F238E27FC236}">
                    <a16:creationId xmlns:a16="http://schemas.microsoft.com/office/drawing/2014/main" id="{35F92702-A397-45CE-BF55-C85175EBD361}"/>
                  </a:ext>
                </a:extLst>
              </p:cNvPr>
              <p:cNvSpPr/>
              <p:nvPr/>
            </p:nvSpPr>
            <p:spPr bwMode="auto">
              <a:xfrm>
                <a:off x="6571503" y="4568122"/>
                <a:ext cx="1241897" cy="1556305"/>
              </a:xfrm>
              <a:custGeom>
                <a:avLst/>
                <a:gdLst>
                  <a:gd name="connsiteX0" fmla="*/ 0 w 2902999"/>
                  <a:gd name="connsiteY0" fmla="*/ 0 h 3497802"/>
                  <a:gd name="connsiteX1" fmla="*/ 514905 w 2902999"/>
                  <a:gd name="connsiteY1" fmla="*/ 1855433 h 3497802"/>
                  <a:gd name="connsiteX2" fmla="*/ 2902999 w 2902999"/>
                  <a:gd name="connsiteY2" fmla="*/ 3497802 h 3497802"/>
                </a:gdLst>
                <a:ahLst/>
                <a:cxnLst>
                  <a:cxn ang="0">
                    <a:pos x="connsiteX0" y="connsiteY0"/>
                  </a:cxn>
                  <a:cxn ang="0">
                    <a:pos x="connsiteX1" y="connsiteY1"/>
                  </a:cxn>
                  <a:cxn ang="0">
                    <a:pos x="connsiteX2" y="connsiteY2"/>
                  </a:cxn>
                </a:cxnLst>
                <a:rect l="l" t="t" r="r" b="b"/>
                <a:pathLst>
                  <a:path w="2902999" h="3497802">
                    <a:moveTo>
                      <a:pt x="0" y="0"/>
                    </a:moveTo>
                    <a:cubicBezTo>
                      <a:pt x="15536" y="636233"/>
                      <a:pt x="31072" y="1272466"/>
                      <a:pt x="514905" y="1855433"/>
                    </a:cubicBezTo>
                    <a:cubicBezTo>
                      <a:pt x="998738" y="2438400"/>
                      <a:pt x="2472432" y="3228513"/>
                      <a:pt x="2902999" y="3497802"/>
                    </a:cubicBezTo>
                  </a:path>
                </a:pathLst>
              </a:cu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93" name="Freeform 33">
                <a:extLst>
                  <a:ext uri="{FF2B5EF4-FFF2-40B4-BE49-F238E27FC236}">
                    <a16:creationId xmlns:a16="http://schemas.microsoft.com/office/drawing/2014/main" id="{CF08E07C-0AD9-4279-BCEB-BA0323C585AD}"/>
                  </a:ext>
                </a:extLst>
              </p:cNvPr>
              <p:cNvSpPr/>
              <p:nvPr/>
            </p:nvSpPr>
            <p:spPr bwMode="auto">
              <a:xfrm>
                <a:off x="6620875" y="4824872"/>
                <a:ext cx="1150749" cy="805803"/>
              </a:xfrm>
              <a:custGeom>
                <a:avLst/>
                <a:gdLst>
                  <a:gd name="connsiteX0" fmla="*/ 0 w 2689934"/>
                  <a:gd name="connsiteY0" fmla="*/ 0 h 1811045"/>
                  <a:gd name="connsiteX1" fmla="*/ 772357 w 2689934"/>
                  <a:gd name="connsiteY1" fmla="*/ 1091954 h 1811045"/>
                  <a:gd name="connsiteX2" fmla="*/ 2689934 w 2689934"/>
                  <a:gd name="connsiteY2" fmla="*/ 1811045 h 1811045"/>
                </a:gdLst>
                <a:ahLst/>
                <a:cxnLst>
                  <a:cxn ang="0">
                    <a:pos x="connsiteX0" y="connsiteY0"/>
                  </a:cxn>
                  <a:cxn ang="0">
                    <a:pos x="connsiteX1" y="connsiteY1"/>
                  </a:cxn>
                  <a:cxn ang="0">
                    <a:pos x="connsiteX2" y="connsiteY2"/>
                  </a:cxn>
                </a:cxnLst>
                <a:rect l="l" t="t" r="r" b="b"/>
                <a:pathLst>
                  <a:path w="2689934" h="1811045">
                    <a:moveTo>
                      <a:pt x="0" y="0"/>
                    </a:moveTo>
                    <a:cubicBezTo>
                      <a:pt x="162017" y="395056"/>
                      <a:pt x="324035" y="790113"/>
                      <a:pt x="772357" y="1091954"/>
                    </a:cubicBezTo>
                    <a:cubicBezTo>
                      <a:pt x="1220679" y="1393795"/>
                      <a:pt x="2251969" y="1670482"/>
                      <a:pt x="2689934" y="1811045"/>
                    </a:cubicBezTo>
                  </a:path>
                </a:pathLst>
              </a:custGeom>
              <a:noFill/>
              <a:ln w="254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94" name="Freeform 34">
                <a:extLst>
                  <a:ext uri="{FF2B5EF4-FFF2-40B4-BE49-F238E27FC236}">
                    <a16:creationId xmlns:a16="http://schemas.microsoft.com/office/drawing/2014/main" id="{5ABCAE4D-A6AB-40F8-858A-E65BA96ABED5}"/>
                  </a:ext>
                </a:extLst>
              </p:cNvPr>
              <p:cNvSpPr/>
              <p:nvPr/>
            </p:nvSpPr>
            <p:spPr bwMode="auto">
              <a:xfrm>
                <a:off x="7080415" y="5030273"/>
                <a:ext cx="1454577" cy="1050703"/>
              </a:xfrm>
              <a:custGeom>
                <a:avLst/>
                <a:gdLst>
                  <a:gd name="connsiteX0" fmla="*/ 0 w 3400148"/>
                  <a:gd name="connsiteY0" fmla="*/ 0 h 2361460"/>
                  <a:gd name="connsiteX1" fmla="*/ 1091954 w 3400148"/>
                  <a:gd name="connsiteY1" fmla="*/ 1402672 h 2361460"/>
                  <a:gd name="connsiteX2" fmla="*/ 3400148 w 3400148"/>
                  <a:gd name="connsiteY2" fmla="*/ 2361460 h 2361460"/>
                </a:gdLst>
                <a:ahLst/>
                <a:cxnLst>
                  <a:cxn ang="0">
                    <a:pos x="connsiteX0" y="connsiteY0"/>
                  </a:cxn>
                  <a:cxn ang="0">
                    <a:pos x="connsiteX1" y="connsiteY1"/>
                  </a:cxn>
                  <a:cxn ang="0">
                    <a:pos x="connsiteX2" y="connsiteY2"/>
                  </a:cxn>
                </a:cxnLst>
                <a:rect l="l" t="t" r="r" b="b"/>
                <a:pathLst>
                  <a:path w="3400148" h="2361460">
                    <a:moveTo>
                      <a:pt x="0" y="0"/>
                    </a:moveTo>
                    <a:cubicBezTo>
                      <a:pt x="262631" y="504547"/>
                      <a:pt x="525263" y="1009095"/>
                      <a:pt x="1091954" y="1402672"/>
                    </a:cubicBezTo>
                    <a:cubicBezTo>
                      <a:pt x="1658645" y="1796249"/>
                      <a:pt x="3056878" y="2325949"/>
                      <a:pt x="3400148" y="2361460"/>
                    </a:cubicBezTo>
                  </a:path>
                </a:pathLst>
              </a:custGeom>
              <a:noFill/>
              <a:ln w="254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95" name="Freeform 35">
                <a:extLst>
                  <a:ext uri="{FF2B5EF4-FFF2-40B4-BE49-F238E27FC236}">
                    <a16:creationId xmlns:a16="http://schemas.microsoft.com/office/drawing/2014/main" id="{9C193AA5-86B6-484A-A822-A2662B74BC9F}"/>
                  </a:ext>
                </a:extLst>
              </p:cNvPr>
              <p:cNvSpPr/>
              <p:nvPr/>
            </p:nvSpPr>
            <p:spPr bwMode="auto">
              <a:xfrm>
                <a:off x="6579099" y="4556272"/>
                <a:ext cx="387381" cy="335751"/>
              </a:xfrm>
              <a:custGeom>
                <a:avLst/>
                <a:gdLst>
                  <a:gd name="connsiteX0" fmla="*/ 0 w 905522"/>
                  <a:gd name="connsiteY0" fmla="*/ 0 h 754602"/>
                  <a:gd name="connsiteX1" fmla="*/ 443883 w 905522"/>
                  <a:gd name="connsiteY1" fmla="*/ 514905 h 754602"/>
                  <a:gd name="connsiteX2" fmla="*/ 905522 w 905522"/>
                  <a:gd name="connsiteY2" fmla="*/ 754602 h 754602"/>
                </a:gdLst>
                <a:ahLst/>
                <a:cxnLst>
                  <a:cxn ang="0">
                    <a:pos x="connsiteX0" y="connsiteY0"/>
                  </a:cxn>
                  <a:cxn ang="0">
                    <a:pos x="connsiteX1" y="connsiteY1"/>
                  </a:cxn>
                  <a:cxn ang="0">
                    <a:pos x="connsiteX2" y="connsiteY2"/>
                  </a:cxn>
                </a:cxnLst>
                <a:rect l="l" t="t" r="r" b="b"/>
                <a:pathLst>
                  <a:path w="905522" h="754602">
                    <a:moveTo>
                      <a:pt x="0" y="0"/>
                    </a:moveTo>
                    <a:cubicBezTo>
                      <a:pt x="146481" y="194569"/>
                      <a:pt x="292963" y="389138"/>
                      <a:pt x="443883" y="514905"/>
                    </a:cubicBezTo>
                    <a:cubicBezTo>
                      <a:pt x="594803" y="640672"/>
                      <a:pt x="759040" y="750163"/>
                      <a:pt x="905522" y="754602"/>
                    </a:cubicBezTo>
                  </a:path>
                </a:pathLst>
              </a:custGeom>
              <a:noFill/>
              <a:ln w="2540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96" name="Freeform 36">
                <a:extLst>
                  <a:ext uri="{FF2B5EF4-FFF2-40B4-BE49-F238E27FC236}">
                    <a16:creationId xmlns:a16="http://schemas.microsoft.com/office/drawing/2014/main" id="{2B0DD29A-AF64-4B34-92E1-E7E2F5F7A5E5}"/>
                  </a:ext>
                </a:extLst>
              </p:cNvPr>
              <p:cNvSpPr/>
              <p:nvPr/>
            </p:nvSpPr>
            <p:spPr bwMode="auto">
              <a:xfrm>
                <a:off x="6605684" y="4228421"/>
                <a:ext cx="486125" cy="647802"/>
              </a:xfrm>
              <a:custGeom>
                <a:avLst/>
                <a:gdLst>
                  <a:gd name="connsiteX0" fmla="*/ 0 w 1136341"/>
                  <a:gd name="connsiteY0" fmla="*/ 0 h 1455938"/>
                  <a:gd name="connsiteX1" fmla="*/ 585926 w 1136341"/>
                  <a:gd name="connsiteY1" fmla="*/ 834501 h 1455938"/>
                  <a:gd name="connsiteX2" fmla="*/ 1136341 w 1136341"/>
                  <a:gd name="connsiteY2" fmla="*/ 1455938 h 1455938"/>
                </a:gdLst>
                <a:ahLst/>
                <a:cxnLst>
                  <a:cxn ang="0">
                    <a:pos x="connsiteX0" y="connsiteY0"/>
                  </a:cxn>
                  <a:cxn ang="0">
                    <a:pos x="connsiteX1" y="connsiteY1"/>
                  </a:cxn>
                  <a:cxn ang="0">
                    <a:pos x="connsiteX2" y="connsiteY2"/>
                  </a:cxn>
                </a:cxnLst>
                <a:rect l="l" t="t" r="r" b="b"/>
                <a:pathLst>
                  <a:path w="1136341" h="1455938">
                    <a:moveTo>
                      <a:pt x="0" y="0"/>
                    </a:moveTo>
                    <a:cubicBezTo>
                      <a:pt x="198268" y="295922"/>
                      <a:pt x="396536" y="591845"/>
                      <a:pt x="585926" y="834501"/>
                    </a:cubicBezTo>
                    <a:cubicBezTo>
                      <a:pt x="775316" y="1077157"/>
                      <a:pt x="1025370" y="1328691"/>
                      <a:pt x="1136341" y="1455938"/>
                    </a:cubicBez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111" name="TextBox 110">
                <a:extLst>
                  <a:ext uri="{FF2B5EF4-FFF2-40B4-BE49-F238E27FC236}">
                    <a16:creationId xmlns:a16="http://schemas.microsoft.com/office/drawing/2014/main" id="{51B6BECE-8CB0-484D-89B5-CC8D3609B580}"/>
                  </a:ext>
                </a:extLst>
              </p:cNvPr>
              <p:cNvSpPr txBox="1"/>
              <p:nvPr/>
            </p:nvSpPr>
            <p:spPr>
              <a:xfrm>
                <a:off x="6686284" y="6156456"/>
                <a:ext cx="1579256" cy="336499"/>
              </a:xfrm>
              <a:prstGeom prst="rect">
                <a:avLst/>
              </a:prstGeom>
              <a:noFill/>
            </p:spPr>
            <p:txBody>
              <a:bodyPr wrap="none" rtlCol="0">
                <a:spAutoFit/>
              </a:bodyPr>
              <a:lstStyle/>
              <a:p>
                <a:r>
                  <a:rPr lang="en-US" dirty="0"/>
                  <a:t>Normalized cost</a:t>
                </a:r>
              </a:p>
            </p:txBody>
          </p:sp>
        </p:grpSp>
        <p:sp>
          <p:nvSpPr>
            <p:cNvPr id="121" name="TextBox 120">
              <a:extLst>
                <a:ext uri="{FF2B5EF4-FFF2-40B4-BE49-F238E27FC236}">
                  <a16:creationId xmlns:a16="http://schemas.microsoft.com/office/drawing/2014/main" id="{83256D04-29D2-4B82-A587-C92FE3FBCC73}"/>
                </a:ext>
              </a:extLst>
            </p:cNvPr>
            <p:cNvSpPr txBox="1"/>
            <p:nvPr/>
          </p:nvSpPr>
          <p:spPr>
            <a:xfrm>
              <a:off x="6469421" y="3695569"/>
              <a:ext cx="2233305" cy="400110"/>
            </a:xfrm>
            <a:prstGeom prst="rect">
              <a:avLst/>
            </a:prstGeom>
            <a:noFill/>
          </p:spPr>
          <p:txBody>
            <a:bodyPr wrap="square" rtlCol="0">
              <a:spAutoFit/>
            </a:bodyPr>
            <a:lstStyle/>
            <a:p>
              <a:r>
                <a:rPr lang="en-US" sz="2000" dirty="0"/>
                <a:t>#terminals = 16 </a:t>
              </a:r>
            </a:p>
          </p:txBody>
        </p:sp>
      </p:grpSp>
      <p:sp>
        <p:nvSpPr>
          <p:cNvPr id="126" name="Content Placeholder 2">
            <a:extLst>
              <a:ext uri="{FF2B5EF4-FFF2-40B4-BE49-F238E27FC236}">
                <a16:creationId xmlns:a16="http://schemas.microsoft.com/office/drawing/2014/main" id="{2AAA3D43-996E-461A-BE22-38F56173DD09}"/>
              </a:ext>
            </a:extLst>
          </p:cNvPr>
          <p:cNvSpPr>
            <a:spLocks noGrp="1"/>
          </p:cNvSpPr>
          <p:nvPr>
            <p:ph idx="1"/>
          </p:nvPr>
        </p:nvSpPr>
        <p:spPr>
          <a:xfrm>
            <a:off x="146050" y="719519"/>
            <a:ext cx="9056673" cy="1230645"/>
          </a:xfrm>
        </p:spPr>
        <p:txBody>
          <a:bodyPr/>
          <a:lstStyle/>
          <a:p>
            <a:pPr>
              <a:lnSpc>
                <a:spcPct val="80000"/>
              </a:lnSpc>
            </a:pPr>
            <a:r>
              <a:rPr lang="en-US" sz="2800" dirty="0"/>
              <a:t>ILP-based spanning tree </a:t>
            </a:r>
          </a:p>
          <a:p>
            <a:pPr lvl="1">
              <a:lnSpc>
                <a:spcPct val="80000"/>
              </a:lnSpc>
            </a:pPr>
            <a:r>
              <a:rPr lang="en-US" sz="2600" dirty="0"/>
              <a:t>Larger cost than SALT, and larger skew than BST-DME</a:t>
            </a:r>
          </a:p>
          <a:p>
            <a:pPr lvl="1">
              <a:lnSpc>
                <a:spcPct val="80000"/>
              </a:lnSpc>
            </a:pPr>
            <a:r>
              <a:rPr lang="en-US" sz="2600" dirty="0"/>
              <a:t>As #terminals increases, comparable or better cost and skew solutions than SALT and BST-DME </a:t>
            </a:r>
          </a:p>
        </p:txBody>
      </p:sp>
      <p:grpSp>
        <p:nvGrpSpPr>
          <p:cNvPr id="14" name="Group 13">
            <a:extLst>
              <a:ext uri="{FF2B5EF4-FFF2-40B4-BE49-F238E27FC236}">
                <a16:creationId xmlns:a16="http://schemas.microsoft.com/office/drawing/2014/main" id="{B41C80F4-4752-4B59-AF9B-08BAF429E33C}"/>
              </a:ext>
            </a:extLst>
          </p:cNvPr>
          <p:cNvGrpSpPr/>
          <p:nvPr/>
        </p:nvGrpSpPr>
        <p:grpSpPr>
          <a:xfrm>
            <a:off x="2139012" y="2962397"/>
            <a:ext cx="1754056" cy="1255455"/>
            <a:chOff x="2139012" y="2962397"/>
            <a:chExt cx="1754056" cy="1255455"/>
          </a:xfrm>
        </p:grpSpPr>
        <p:sp>
          <p:nvSpPr>
            <p:cNvPr id="13" name="Oval 12">
              <a:extLst>
                <a:ext uri="{FF2B5EF4-FFF2-40B4-BE49-F238E27FC236}">
                  <a16:creationId xmlns:a16="http://schemas.microsoft.com/office/drawing/2014/main" id="{A36D2159-A755-48B4-BAEE-E40DAA67E194}"/>
                </a:ext>
              </a:extLst>
            </p:cNvPr>
            <p:cNvSpPr/>
            <p:nvPr/>
          </p:nvSpPr>
          <p:spPr bwMode="auto">
            <a:xfrm>
              <a:off x="2139012" y="2962397"/>
              <a:ext cx="555451" cy="418324"/>
            </a:xfrm>
            <a:prstGeom prst="ellipse">
              <a:avLst/>
            </a:prstGeom>
            <a:solidFill>
              <a:schemeClr val="tx2">
                <a:alpha val="3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03" name="Oval 102">
              <a:extLst>
                <a:ext uri="{FF2B5EF4-FFF2-40B4-BE49-F238E27FC236}">
                  <a16:creationId xmlns:a16="http://schemas.microsoft.com/office/drawing/2014/main" id="{E7BC2B5B-6107-4928-B643-2C5A6ACAA100}"/>
                </a:ext>
              </a:extLst>
            </p:cNvPr>
            <p:cNvSpPr/>
            <p:nvPr/>
          </p:nvSpPr>
          <p:spPr bwMode="auto">
            <a:xfrm>
              <a:off x="3262870" y="3700582"/>
              <a:ext cx="630198" cy="517270"/>
            </a:xfrm>
            <a:prstGeom prst="ellipse">
              <a:avLst/>
            </a:prstGeom>
            <a:solidFill>
              <a:schemeClr val="tx2">
                <a:alpha val="3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grpSp>
      <p:grpSp>
        <p:nvGrpSpPr>
          <p:cNvPr id="104" name="Group 103">
            <a:extLst>
              <a:ext uri="{FF2B5EF4-FFF2-40B4-BE49-F238E27FC236}">
                <a16:creationId xmlns:a16="http://schemas.microsoft.com/office/drawing/2014/main" id="{1B726A7D-9AA8-4538-98BB-56DDB473D1EB}"/>
              </a:ext>
            </a:extLst>
          </p:cNvPr>
          <p:cNvGrpSpPr/>
          <p:nvPr/>
        </p:nvGrpSpPr>
        <p:grpSpPr>
          <a:xfrm>
            <a:off x="6369230" y="5146009"/>
            <a:ext cx="1331249" cy="1090769"/>
            <a:chOff x="2139012" y="2962397"/>
            <a:chExt cx="1331249" cy="1090769"/>
          </a:xfrm>
          <a:solidFill>
            <a:schemeClr val="tx2">
              <a:alpha val="30000"/>
            </a:schemeClr>
          </a:solidFill>
        </p:grpSpPr>
        <p:sp>
          <p:nvSpPr>
            <p:cNvPr id="105" name="Oval 104">
              <a:extLst>
                <a:ext uri="{FF2B5EF4-FFF2-40B4-BE49-F238E27FC236}">
                  <a16:creationId xmlns:a16="http://schemas.microsoft.com/office/drawing/2014/main" id="{7C3F2B05-B92E-42D6-9756-D496B0411A3B}"/>
                </a:ext>
              </a:extLst>
            </p:cNvPr>
            <p:cNvSpPr/>
            <p:nvPr/>
          </p:nvSpPr>
          <p:spPr bwMode="auto">
            <a:xfrm>
              <a:off x="2139012" y="2962397"/>
              <a:ext cx="555451" cy="418324"/>
            </a:xfrm>
            <a:prstGeom prst="ellipse">
              <a:avLst/>
            </a:prstGeom>
            <a:grp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06" name="Oval 105">
              <a:extLst>
                <a:ext uri="{FF2B5EF4-FFF2-40B4-BE49-F238E27FC236}">
                  <a16:creationId xmlns:a16="http://schemas.microsoft.com/office/drawing/2014/main" id="{99691DCC-6D07-4A29-98ED-F9C324CBB7F7}"/>
                </a:ext>
              </a:extLst>
            </p:cNvPr>
            <p:cNvSpPr/>
            <p:nvPr/>
          </p:nvSpPr>
          <p:spPr bwMode="auto">
            <a:xfrm>
              <a:off x="2840063" y="3535896"/>
              <a:ext cx="630198" cy="517270"/>
            </a:xfrm>
            <a:prstGeom prst="ellipse">
              <a:avLst/>
            </a:prstGeom>
            <a:grp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grpSp>
    </p:spTree>
    <p:extLst>
      <p:ext uri="{BB962C8B-B14F-4D97-AF65-F5344CB8AC3E}">
        <p14:creationId xmlns:p14="http://schemas.microsoft.com/office/powerpoint/2010/main" val="5556028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6">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6">
                                            <p:txEl>
                                              <p:pRg st="2" end="2"/>
                                            </p:txEl>
                                          </p:spTgt>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17F7D-8454-492A-8EA3-E61FC5D14172}"/>
              </a:ext>
            </a:extLst>
          </p:cNvPr>
          <p:cNvSpPr>
            <a:spLocks noGrp="1"/>
          </p:cNvSpPr>
          <p:nvPr>
            <p:ph type="title"/>
          </p:nvPr>
        </p:nvSpPr>
        <p:spPr/>
        <p:txBody>
          <a:bodyPr/>
          <a:lstStyle/>
          <a:p>
            <a:r>
              <a:rPr lang="en-US" dirty="0"/>
              <a:t>Example: 14-terminal Instance</a:t>
            </a:r>
          </a:p>
        </p:txBody>
      </p:sp>
      <p:grpSp>
        <p:nvGrpSpPr>
          <p:cNvPr id="3" name="Group 2">
            <a:extLst>
              <a:ext uri="{FF2B5EF4-FFF2-40B4-BE49-F238E27FC236}">
                <a16:creationId xmlns:a16="http://schemas.microsoft.com/office/drawing/2014/main" id="{6F2F040B-C9B3-4CBB-9EB2-613A4B238194}"/>
              </a:ext>
            </a:extLst>
          </p:cNvPr>
          <p:cNvGrpSpPr/>
          <p:nvPr/>
        </p:nvGrpSpPr>
        <p:grpSpPr>
          <a:xfrm>
            <a:off x="1002942" y="814136"/>
            <a:ext cx="6956384" cy="5893849"/>
            <a:chOff x="1002942" y="814136"/>
            <a:chExt cx="6956384" cy="5893849"/>
          </a:xfrm>
        </p:grpSpPr>
        <p:pic>
          <p:nvPicPr>
            <p:cNvPr id="5" name="Picture 4">
              <a:extLst>
                <a:ext uri="{FF2B5EF4-FFF2-40B4-BE49-F238E27FC236}">
                  <a16:creationId xmlns:a16="http://schemas.microsoft.com/office/drawing/2014/main" id="{1E6CD1D1-D169-410C-A39C-8CCEA322DFC1}"/>
                </a:ext>
              </a:extLst>
            </p:cNvPr>
            <p:cNvPicPr>
              <a:picLocks noChangeAspect="1"/>
            </p:cNvPicPr>
            <p:nvPr/>
          </p:nvPicPr>
          <p:blipFill>
            <a:blip r:embed="rId3"/>
            <a:stretch>
              <a:fillRect/>
            </a:stretch>
          </p:blipFill>
          <p:spPr>
            <a:xfrm>
              <a:off x="1002942" y="814136"/>
              <a:ext cx="6956384" cy="5350306"/>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BD44997-172C-4C9F-941F-F0F53935DB97}"/>
                    </a:ext>
                  </a:extLst>
                </p:cNvPr>
                <p:cNvSpPr txBox="1"/>
                <p:nvPr/>
              </p:nvSpPr>
              <p:spPr>
                <a:xfrm>
                  <a:off x="1602897" y="6039117"/>
                  <a:ext cx="5969956" cy="668868"/>
                </a:xfrm>
                <a:prstGeom prst="rect">
                  <a:avLst/>
                </a:prstGeom>
                <a:noFill/>
              </p:spPr>
              <p:txBody>
                <a:bodyPr wrap="square" rtlCol="0">
                  <a:spAutoFit/>
                </a:bodyPr>
                <a:lstStyle/>
                <a:p>
                  <a:r>
                    <a:rPr lang="en-US" sz="3200" dirty="0"/>
                    <a:t>B =</a:t>
                  </a:r>
                  <a:r>
                    <a:rPr lang="en-US" sz="3200" dirty="0">
                      <a:solidFill>
                        <a:prstClr val="black"/>
                      </a:solidFill>
                      <a:ea typeface="Cambria Math"/>
                    </a:rPr>
                    <a:t> </a:t>
                  </a:r>
                  <a14:m>
                    <m:oMath xmlns:m="http://schemas.openxmlformats.org/officeDocument/2006/math">
                      <m:r>
                        <a:rPr lang="en-US" sz="3200" i="1">
                          <a:solidFill>
                            <a:prstClr val="black"/>
                          </a:solidFill>
                          <a:latin typeface="Cambria Math" panose="02040503050406030204" pitchFamily="18" charset="0"/>
                          <a:ea typeface="Cambria Math"/>
                        </a:rPr>
                        <m:t>∞</m:t>
                      </m:r>
                    </m:oMath>
                  </a14:m>
                  <a:r>
                    <a:rPr lang="en-US" sz="3200" dirty="0"/>
                    <a:t>, cost = 150, skew = 80 </a:t>
                  </a:r>
                </a:p>
              </p:txBody>
            </p:sp>
          </mc:Choice>
          <mc:Fallback xmlns="">
            <p:sp>
              <p:nvSpPr>
                <p:cNvPr id="8" name="TextBox 7">
                  <a:extLst>
                    <a:ext uri="{FF2B5EF4-FFF2-40B4-BE49-F238E27FC236}">
                      <a16:creationId xmlns:a16="http://schemas.microsoft.com/office/drawing/2014/main" id="{ABD44997-172C-4C9F-941F-F0F53935DB97}"/>
                    </a:ext>
                  </a:extLst>
                </p:cNvPr>
                <p:cNvSpPr txBox="1">
                  <a:spLocks noRot="1" noChangeAspect="1" noMove="1" noResize="1" noEditPoints="1" noAdjustHandles="1" noChangeArrowheads="1" noChangeShapeType="1" noTextEdit="1"/>
                </p:cNvSpPr>
                <p:nvPr/>
              </p:nvSpPr>
              <p:spPr>
                <a:xfrm>
                  <a:off x="1602897" y="6039117"/>
                  <a:ext cx="5969956" cy="668868"/>
                </a:xfrm>
                <a:prstGeom prst="rect">
                  <a:avLst/>
                </a:prstGeom>
                <a:blipFill>
                  <a:blip r:embed="rId4"/>
                  <a:stretch>
                    <a:fillRect l="-2656" t="-12844" b="-16514"/>
                  </a:stretch>
                </a:blipFill>
              </p:spPr>
              <p:txBody>
                <a:bodyPr/>
                <a:lstStyle/>
                <a:p>
                  <a:r>
                    <a:rPr lang="en-US">
                      <a:noFill/>
                    </a:rPr>
                    <a:t> </a:t>
                  </a:r>
                </a:p>
              </p:txBody>
            </p:sp>
          </mc:Fallback>
        </mc:AlternateContent>
      </p:grpSp>
      <p:grpSp>
        <p:nvGrpSpPr>
          <p:cNvPr id="12" name="Group 11">
            <a:extLst>
              <a:ext uri="{FF2B5EF4-FFF2-40B4-BE49-F238E27FC236}">
                <a16:creationId xmlns:a16="http://schemas.microsoft.com/office/drawing/2014/main" id="{ACB4D896-D6E8-469E-B5C2-300275E33E2F}"/>
              </a:ext>
            </a:extLst>
          </p:cNvPr>
          <p:cNvGrpSpPr/>
          <p:nvPr/>
        </p:nvGrpSpPr>
        <p:grpSpPr>
          <a:xfrm>
            <a:off x="121807" y="739776"/>
            <a:ext cx="3706873" cy="2949568"/>
            <a:chOff x="121807" y="739776"/>
            <a:chExt cx="3706873" cy="2949568"/>
          </a:xfrm>
        </p:grpSpPr>
        <p:pic>
          <p:nvPicPr>
            <p:cNvPr id="13" name="Picture 12">
              <a:extLst>
                <a:ext uri="{FF2B5EF4-FFF2-40B4-BE49-F238E27FC236}">
                  <a16:creationId xmlns:a16="http://schemas.microsoft.com/office/drawing/2014/main" id="{23FE07EF-9B7B-4306-8DC8-D15C9C94C248}"/>
                </a:ext>
              </a:extLst>
            </p:cNvPr>
            <p:cNvPicPr>
              <a:picLocks noChangeAspect="1"/>
            </p:cNvPicPr>
            <p:nvPr/>
          </p:nvPicPr>
          <p:blipFill>
            <a:blip r:embed="rId3"/>
            <a:stretch>
              <a:fillRect/>
            </a:stretch>
          </p:blipFill>
          <p:spPr>
            <a:xfrm>
              <a:off x="443649" y="739776"/>
              <a:ext cx="3385031" cy="2603501"/>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C7A9E6E-D7F7-4C2B-B852-7C573E7C3EAF}"/>
                    </a:ext>
                  </a:extLst>
                </p:cNvPr>
                <p:cNvSpPr txBox="1"/>
                <p:nvPr/>
              </p:nvSpPr>
              <p:spPr>
                <a:xfrm>
                  <a:off x="121807" y="3289234"/>
                  <a:ext cx="3706873" cy="400110"/>
                </a:xfrm>
                <a:prstGeom prst="rect">
                  <a:avLst/>
                </a:prstGeom>
                <a:noFill/>
              </p:spPr>
              <p:txBody>
                <a:bodyPr wrap="square" rtlCol="0">
                  <a:spAutoFit/>
                </a:bodyPr>
                <a:lstStyle/>
                <a:p>
                  <a:r>
                    <a:rPr lang="en-US" sz="2000" dirty="0"/>
                    <a:t>B =</a:t>
                  </a:r>
                  <a:r>
                    <a:rPr lang="en-US" sz="2000" dirty="0">
                      <a:solidFill>
                        <a:prstClr val="black"/>
                      </a:solidFill>
                      <a:ea typeface="Cambria Math"/>
                    </a:rPr>
                    <a:t> </a:t>
                  </a:r>
                  <a14:m>
                    <m:oMath xmlns:m="http://schemas.openxmlformats.org/officeDocument/2006/math">
                      <m:r>
                        <a:rPr lang="en-US" sz="2000" i="1">
                          <a:solidFill>
                            <a:prstClr val="black"/>
                          </a:solidFill>
                          <a:latin typeface="Cambria Math" panose="02040503050406030204" pitchFamily="18" charset="0"/>
                          <a:ea typeface="Cambria Math"/>
                        </a:rPr>
                        <m:t>∞</m:t>
                      </m:r>
                    </m:oMath>
                  </a14:m>
                  <a:r>
                    <a:rPr lang="en-US" sz="2000" dirty="0"/>
                    <a:t>, cost = 150, skew = 80 </a:t>
                  </a:r>
                </a:p>
              </p:txBody>
            </p:sp>
          </mc:Choice>
          <mc:Fallback xmlns="">
            <p:sp>
              <p:nvSpPr>
                <p:cNvPr id="14" name="TextBox 13">
                  <a:extLst>
                    <a:ext uri="{FF2B5EF4-FFF2-40B4-BE49-F238E27FC236}">
                      <a16:creationId xmlns:a16="http://schemas.microsoft.com/office/drawing/2014/main" id="{1C7A9E6E-D7F7-4C2B-B852-7C573E7C3EAF}"/>
                    </a:ext>
                  </a:extLst>
                </p:cNvPr>
                <p:cNvSpPr txBox="1">
                  <a:spLocks noRot="1" noChangeAspect="1" noMove="1" noResize="1" noEditPoints="1" noAdjustHandles="1" noChangeArrowheads="1" noChangeShapeType="1" noTextEdit="1"/>
                </p:cNvSpPr>
                <p:nvPr/>
              </p:nvSpPr>
              <p:spPr>
                <a:xfrm>
                  <a:off x="121807" y="3289234"/>
                  <a:ext cx="3706873" cy="400110"/>
                </a:xfrm>
                <a:prstGeom prst="rect">
                  <a:avLst/>
                </a:prstGeom>
                <a:blipFill>
                  <a:blip r:embed="rId5"/>
                  <a:stretch>
                    <a:fillRect l="-1809" t="-9231" r="-658" b="-27692"/>
                  </a:stretch>
                </a:blipFill>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id="{1F55A93C-B959-4287-B83B-24E33A3F5637}"/>
              </a:ext>
            </a:extLst>
          </p:cNvPr>
          <p:cNvGrpSpPr/>
          <p:nvPr/>
        </p:nvGrpSpPr>
        <p:grpSpPr>
          <a:xfrm>
            <a:off x="4245271" y="739776"/>
            <a:ext cx="4798527" cy="2969484"/>
            <a:chOff x="4245271" y="739776"/>
            <a:chExt cx="4798527" cy="2969484"/>
          </a:xfrm>
        </p:grpSpPr>
        <p:pic>
          <p:nvPicPr>
            <p:cNvPr id="16" name="Picture 15">
              <a:extLst>
                <a:ext uri="{FF2B5EF4-FFF2-40B4-BE49-F238E27FC236}">
                  <a16:creationId xmlns:a16="http://schemas.microsoft.com/office/drawing/2014/main" id="{89BE704F-B821-47D1-8F32-2E597461F209}"/>
                </a:ext>
              </a:extLst>
            </p:cNvPr>
            <p:cNvPicPr>
              <a:picLocks noChangeAspect="1"/>
            </p:cNvPicPr>
            <p:nvPr/>
          </p:nvPicPr>
          <p:blipFill>
            <a:blip r:embed="rId6"/>
            <a:stretch>
              <a:fillRect/>
            </a:stretch>
          </p:blipFill>
          <p:spPr>
            <a:xfrm>
              <a:off x="4713009" y="739776"/>
              <a:ext cx="3350204" cy="2603502"/>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EDDA172-5998-4CC3-8243-05209DBFE28B}"/>
                    </a:ext>
                  </a:extLst>
                </p:cNvPr>
                <p:cNvSpPr txBox="1"/>
                <p:nvPr/>
              </p:nvSpPr>
              <p:spPr>
                <a:xfrm>
                  <a:off x="4245271" y="3309150"/>
                  <a:ext cx="4798527" cy="400110"/>
                </a:xfrm>
                <a:prstGeom prst="rect">
                  <a:avLst/>
                </a:prstGeom>
                <a:noFill/>
              </p:spPr>
              <p:txBody>
                <a:bodyPr wrap="square" rtlCol="0">
                  <a:spAutoFit/>
                </a:bodyPr>
                <a:lstStyle/>
                <a:p>
                  <a:r>
                    <a:rPr lang="en-US" sz="2000" dirty="0"/>
                    <a:t>B =</a:t>
                  </a:r>
                  <a:r>
                    <a:rPr lang="en-US" sz="2000" dirty="0">
                      <a:solidFill>
                        <a:prstClr val="black"/>
                      </a:solidFill>
                      <a:ea typeface="Cambria Math"/>
                    </a:rPr>
                    <a:t> </a:t>
                  </a:r>
                  <a14:m>
                    <m:oMath xmlns:m="http://schemas.openxmlformats.org/officeDocument/2006/math">
                      <m:r>
                        <a:rPr lang="en-US" sz="2000" b="0" i="0" smtClean="0">
                          <a:solidFill>
                            <a:prstClr val="black"/>
                          </a:solidFill>
                          <a:latin typeface="Cambria Math" panose="02040503050406030204" pitchFamily="18" charset="0"/>
                          <a:ea typeface="Cambria Math"/>
                        </a:rPr>
                        <m:t>0.7</m:t>
                      </m:r>
                      <m:r>
                        <a:rPr lang="en-US" sz="2000" b="0" i="1" smtClean="0">
                          <a:solidFill>
                            <a:prstClr val="black"/>
                          </a:solidFill>
                          <a:latin typeface="Cambria Math" panose="02040503050406030204" pitchFamily="18" charset="0"/>
                          <a:ea typeface="Cambria Math"/>
                        </a:rPr>
                        <m:t>⋅</m:t>
                      </m:r>
                      <m:r>
                        <a:rPr lang="en-US" sz="2000" i="1">
                          <a:solidFill>
                            <a:prstClr val="black"/>
                          </a:solidFill>
                          <a:latin typeface="Cambria Math" panose="02040503050406030204" pitchFamily="18" charset="0"/>
                          <a:ea typeface="Cambria Math"/>
                        </a:rPr>
                        <m:t>𝑀</m:t>
                      </m:r>
                    </m:oMath>
                  </a14:m>
                  <a:r>
                    <a:rPr lang="en-US" sz="2000" dirty="0"/>
                    <a:t> (63), cost = 160, skew = 60</a:t>
                  </a:r>
                </a:p>
              </p:txBody>
            </p:sp>
          </mc:Choice>
          <mc:Fallback xmlns="">
            <p:sp>
              <p:nvSpPr>
                <p:cNvPr id="17" name="TextBox 16">
                  <a:extLst>
                    <a:ext uri="{FF2B5EF4-FFF2-40B4-BE49-F238E27FC236}">
                      <a16:creationId xmlns:a16="http://schemas.microsoft.com/office/drawing/2014/main" id="{8EDDA172-5998-4CC3-8243-05209DBFE28B}"/>
                    </a:ext>
                  </a:extLst>
                </p:cNvPr>
                <p:cNvSpPr txBox="1">
                  <a:spLocks noRot="1" noChangeAspect="1" noMove="1" noResize="1" noEditPoints="1" noAdjustHandles="1" noChangeArrowheads="1" noChangeShapeType="1" noTextEdit="1"/>
                </p:cNvSpPr>
                <p:nvPr/>
              </p:nvSpPr>
              <p:spPr>
                <a:xfrm>
                  <a:off x="4245271" y="3309150"/>
                  <a:ext cx="4798527" cy="400110"/>
                </a:xfrm>
                <a:prstGeom prst="rect">
                  <a:avLst/>
                </a:prstGeom>
                <a:blipFill>
                  <a:blip r:embed="rId7"/>
                  <a:stretch>
                    <a:fillRect l="-1269" t="-9231" b="-27692"/>
                  </a:stretch>
                </a:blipFill>
              </p:spPr>
              <p:txBody>
                <a:bodyPr/>
                <a:lstStyle/>
                <a:p>
                  <a:r>
                    <a:rPr lang="en-US">
                      <a:noFill/>
                    </a:rPr>
                    <a:t> </a:t>
                  </a:r>
                </a:p>
              </p:txBody>
            </p:sp>
          </mc:Fallback>
        </mc:AlternateContent>
      </p:grpSp>
      <p:grpSp>
        <p:nvGrpSpPr>
          <p:cNvPr id="18" name="Group 17">
            <a:extLst>
              <a:ext uri="{FF2B5EF4-FFF2-40B4-BE49-F238E27FC236}">
                <a16:creationId xmlns:a16="http://schemas.microsoft.com/office/drawing/2014/main" id="{A5F4D2B0-7025-470E-9A6C-B1FAC58693A1}"/>
              </a:ext>
            </a:extLst>
          </p:cNvPr>
          <p:cNvGrpSpPr/>
          <p:nvPr/>
        </p:nvGrpSpPr>
        <p:grpSpPr>
          <a:xfrm>
            <a:off x="-75975" y="3714515"/>
            <a:ext cx="4798527" cy="2959512"/>
            <a:chOff x="-75975" y="3714515"/>
            <a:chExt cx="4798527" cy="2959512"/>
          </a:xfrm>
        </p:grpSpPr>
        <p:pic>
          <p:nvPicPr>
            <p:cNvPr id="19" name="Picture 18">
              <a:extLst>
                <a:ext uri="{FF2B5EF4-FFF2-40B4-BE49-F238E27FC236}">
                  <a16:creationId xmlns:a16="http://schemas.microsoft.com/office/drawing/2014/main" id="{059DAB5C-8707-4D2E-A69F-D2D404225FB3}"/>
                </a:ext>
              </a:extLst>
            </p:cNvPr>
            <p:cNvPicPr>
              <a:picLocks noChangeAspect="1"/>
            </p:cNvPicPr>
            <p:nvPr/>
          </p:nvPicPr>
          <p:blipFill>
            <a:blip r:embed="rId8"/>
            <a:stretch>
              <a:fillRect/>
            </a:stretch>
          </p:blipFill>
          <p:spPr>
            <a:xfrm>
              <a:off x="501712" y="3714515"/>
              <a:ext cx="3326968" cy="2603500"/>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A2E2A90-786B-4DC1-BFAB-31E99E499A28}"/>
                    </a:ext>
                  </a:extLst>
                </p:cNvPr>
                <p:cNvSpPr txBox="1"/>
                <p:nvPr/>
              </p:nvSpPr>
              <p:spPr>
                <a:xfrm>
                  <a:off x="-75975" y="6273917"/>
                  <a:ext cx="4798527" cy="400110"/>
                </a:xfrm>
                <a:prstGeom prst="rect">
                  <a:avLst/>
                </a:prstGeom>
                <a:noFill/>
              </p:spPr>
              <p:txBody>
                <a:bodyPr wrap="square" rtlCol="0">
                  <a:spAutoFit/>
                </a:bodyPr>
                <a:lstStyle/>
                <a:p>
                  <a:r>
                    <a:rPr lang="en-US" sz="2000" dirty="0"/>
                    <a:t>B =</a:t>
                  </a:r>
                  <a:r>
                    <a:rPr lang="en-US" sz="2000" dirty="0">
                      <a:solidFill>
                        <a:prstClr val="black"/>
                      </a:solidFill>
                      <a:ea typeface="Cambria Math"/>
                    </a:rPr>
                    <a:t> </a:t>
                  </a:r>
                  <a14:m>
                    <m:oMath xmlns:m="http://schemas.openxmlformats.org/officeDocument/2006/math">
                      <m:r>
                        <a:rPr lang="en-US" sz="2000" b="0" i="0" smtClean="0">
                          <a:solidFill>
                            <a:prstClr val="black"/>
                          </a:solidFill>
                          <a:latin typeface="Cambria Math" panose="02040503050406030204" pitchFamily="18" charset="0"/>
                          <a:ea typeface="Cambria Math"/>
                        </a:rPr>
                        <m:t>0.5</m:t>
                      </m:r>
                      <m:r>
                        <a:rPr lang="en-US" sz="2000" b="0" i="1" smtClean="0">
                          <a:solidFill>
                            <a:prstClr val="black"/>
                          </a:solidFill>
                          <a:latin typeface="Cambria Math" panose="02040503050406030204" pitchFamily="18" charset="0"/>
                          <a:ea typeface="Cambria Math"/>
                        </a:rPr>
                        <m:t>⋅</m:t>
                      </m:r>
                      <m:r>
                        <a:rPr lang="en-US" sz="2000" i="1">
                          <a:solidFill>
                            <a:prstClr val="black"/>
                          </a:solidFill>
                          <a:latin typeface="Cambria Math" panose="02040503050406030204" pitchFamily="18" charset="0"/>
                          <a:ea typeface="Cambria Math"/>
                        </a:rPr>
                        <m:t>𝑀</m:t>
                      </m:r>
                    </m:oMath>
                  </a14:m>
                  <a:r>
                    <a:rPr lang="en-US" sz="2000" dirty="0"/>
                    <a:t> (45), cost = 175, skew = 40 </a:t>
                  </a:r>
                </a:p>
              </p:txBody>
            </p:sp>
          </mc:Choice>
          <mc:Fallback xmlns="">
            <p:sp>
              <p:nvSpPr>
                <p:cNvPr id="20" name="TextBox 19">
                  <a:extLst>
                    <a:ext uri="{FF2B5EF4-FFF2-40B4-BE49-F238E27FC236}">
                      <a16:creationId xmlns:a16="http://schemas.microsoft.com/office/drawing/2014/main" id="{9A2E2A90-786B-4DC1-BFAB-31E99E499A28}"/>
                    </a:ext>
                  </a:extLst>
                </p:cNvPr>
                <p:cNvSpPr txBox="1">
                  <a:spLocks noRot="1" noChangeAspect="1" noMove="1" noResize="1" noEditPoints="1" noAdjustHandles="1" noChangeArrowheads="1" noChangeShapeType="1" noTextEdit="1"/>
                </p:cNvSpPr>
                <p:nvPr/>
              </p:nvSpPr>
              <p:spPr>
                <a:xfrm>
                  <a:off x="-75975" y="6273917"/>
                  <a:ext cx="4798527" cy="400110"/>
                </a:xfrm>
                <a:prstGeom prst="rect">
                  <a:avLst/>
                </a:prstGeom>
                <a:blipFill>
                  <a:blip r:embed="rId9"/>
                  <a:stretch>
                    <a:fillRect l="-1398" t="-7576" r="-254" b="-25758"/>
                  </a:stretch>
                </a:blipFill>
              </p:spPr>
              <p:txBody>
                <a:bodyPr/>
                <a:lstStyle/>
                <a:p>
                  <a:r>
                    <a:rPr lang="en-US">
                      <a:noFill/>
                    </a:rPr>
                    <a:t> </a:t>
                  </a:r>
                </a:p>
              </p:txBody>
            </p:sp>
          </mc:Fallback>
        </mc:AlternateContent>
      </p:grpSp>
      <p:grpSp>
        <p:nvGrpSpPr>
          <p:cNvPr id="21" name="Group 20">
            <a:extLst>
              <a:ext uri="{FF2B5EF4-FFF2-40B4-BE49-F238E27FC236}">
                <a16:creationId xmlns:a16="http://schemas.microsoft.com/office/drawing/2014/main" id="{535578F6-E09D-40DB-B0E0-3EF123136018}"/>
              </a:ext>
            </a:extLst>
          </p:cNvPr>
          <p:cNvGrpSpPr/>
          <p:nvPr/>
        </p:nvGrpSpPr>
        <p:grpSpPr>
          <a:xfrm>
            <a:off x="4500794" y="3689344"/>
            <a:ext cx="5098822" cy="2978901"/>
            <a:chOff x="4500794" y="3689344"/>
            <a:chExt cx="5098822" cy="2978901"/>
          </a:xfrm>
        </p:grpSpPr>
        <p:pic>
          <p:nvPicPr>
            <p:cNvPr id="22" name="Picture 21">
              <a:extLst>
                <a:ext uri="{FF2B5EF4-FFF2-40B4-BE49-F238E27FC236}">
                  <a16:creationId xmlns:a16="http://schemas.microsoft.com/office/drawing/2014/main" id="{01215A9A-5FA1-49F0-8CE3-3B38FBEC971E}"/>
                </a:ext>
              </a:extLst>
            </p:cNvPr>
            <p:cNvPicPr>
              <a:picLocks noChangeAspect="1"/>
            </p:cNvPicPr>
            <p:nvPr/>
          </p:nvPicPr>
          <p:blipFill>
            <a:blip r:embed="rId10"/>
            <a:stretch>
              <a:fillRect/>
            </a:stretch>
          </p:blipFill>
          <p:spPr>
            <a:xfrm>
              <a:off x="4722552" y="3689344"/>
              <a:ext cx="3632222" cy="2638090"/>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3642182-7F14-4172-AC2E-03EF8CC70C69}"/>
                    </a:ext>
                  </a:extLst>
                </p:cNvPr>
                <p:cNvSpPr txBox="1"/>
                <p:nvPr/>
              </p:nvSpPr>
              <p:spPr>
                <a:xfrm>
                  <a:off x="4500794" y="6268662"/>
                  <a:ext cx="5098822" cy="399583"/>
                </a:xfrm>
                <a:prstGeom prst="rect">
                  <a:avLst/>
                </a:prstGeom>
                <a:noFill/>
              </p:spPr>
              <p:txBody>
                <a:bodyPr wrap="square" rtlCol="0">
                  <a:spAutoFit/>
                </a:bodyPr>
                <a:lstStyle/>
                <a:p>
                  <a:r>
                    <a:rPr lang="en-US" sz="2000" dirty="0"/>
                    <a:t>B =</a:t>
                  </a:r>
                  <a:r>
                    <a:rPr lang="en-US" sz="2000" dirty="0">
                      <a:solidFill>
                        <a:prstClr val="black"/>
                      </a:solidFill>
                      <a:ea typeface="Cambria Math"/>
                    </a:rPr>
                    <a:t> </a:t>
                  </a:r>
                  <a14:m>
                    <m:oMath xmlns:m="http://schemas.openxmlformats.org/officeDocument/2006/math">
                      <m:r>
                        <a:rPr lang="en-US" sz="2000" b="0" i="0" smtClean="0">
                          <a:solidFill>
                            <a:prstClr val="black"/>
                          </a:solidFill>
                          <a:latin typeface="Cambria Math" panose="02040503050406030204" pitchFamily="18" charset="0"/>
                          <a:ea typeface="Cambria Math"/>
                        </a:rPr>
                        <m:t>0.3</m:t>
                      </m:r>
                      <m:r>
                        <a:rPr lang="en-US" sz="2000" b="0" i="1" smtClean="0">
                          <a:solidFill>
                            <a:prstClr val="black"/>
                          </a:solidFill>
                          <a:latin typeface="Cambria Math" panose="02040503050406030204" pitchFamily="18" charset="0"/>
                          <a:ea typeface="Cambria Math"/>
                        </a:rPr>
                        <m:t>⋅</m:t>
                      </m:r>
                      <m:r>
                        <a:rPr lang="en-US" sz="2000" i="1">
                          <a:solidFill>
                            <a:prstClr val="black"/>
                          </a:solidFill>
                          <a:latin typeface="Cambria Math" panose="02040503050406030204" pitchFamily="18" charset="0"/>
                          <a:ea typeface="Cambria Math"/>
                        </a:rPr>
                        <m:t>𝑀</m:t>
                      </m:r>
                    </m:oMath>
                  </a14:m>
                  <a:r>
                    <a:rPr lang="en-US" sz="2000" dirty="0"/>
                    <a:t> (27), cost = 195, skew = 20 </a:t>
                  </a:r>
                </a:p>
              </p:txBody>
            </p:sp>
          </mc:Choice>
          <mc:Fallback xmlns="">
            <p:sp>
              <p:nvSpPr>
                <p:cNvPr id="23" name="TextBox 22">
                  <a:extLst>
                    <a:ext uri="{FF2B5EF4-FFF2-40B4-BE49-F238E27FC236}">
                      <a16:creationId xmlns:a16="http://schemas.microsoft.com/office/drawing/2014/main" id="{B3642182-7F14-4172-AC2E-03EF8CC70C69}"/>
                    </a:ext>
                  </a:extLst>
                </p:cNvPr>
                <p:cNvSpPr txBox="1">
                  <a:spLocks noRot="1" noChangeAspect="1" noMove="1" noResize="1" noEditPoints="1" noAdjustHandles="1" noChangeArrowheads="1" noChangeShapeType="1" noTextEdit="1"/>
                </p:cNvSpPr>
                <p:nvPr/>
              </p:nvSpPr>
              <p:spPr>
                <a:xfrm>
                  <a:off x="4500794" y="6268662"/>
                  <a:ext cx="5098822" cy="399583"/>
                </a:xfrm>
                <a:prstGeom prst="rect">
                  <a:avLst/>
                </a:prstGeom>
                <a:blipFill>
                  <a:blip r:embed="rId11"/>
                  <a:stretch>
                    <a:fillRect l="-1195" t="-7576" b="-25758"/>
                  </a:stretch>
                </a:blipFill>
              </p:spPr>
              <p:txBody>
                <a:bodyPr/>
                <a:lstStyle/>
                <a:p>
                  <a:r>
                    <a:rPr lang="en-US">
                      <a:noFill/>
                    </a:rPr>
                    <a:t> </a:t>
                  </a:r>
                </a:p>
              </p:txBody>
            </p:sp>
          </mc:Fallback>
        </mc:AlternateContent>
      </p:grpSp>
    </p:spTree>
    <p:extLst>
      <p:ext uri="{BB962C8B-B14F-4D97-AF65-F5344CB8AC3E}">
        <p14:creationId xmlns:p14="http://schemas.microsoft.com/office/powerpoint/2010/main" val="28154277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17F7D-8454-492A-8EA3-E61FC5D14172}"/>
              </a:ext>
            </a:extLst>
          </p:cNvPr>
          <p:cNvSpPr>
            <a:spLocks noGrp="1"/>
          </p:cNvSpPr>
          <p:nvPr>
            <p:ph type="title"/>
          </p:nvPr>
        </p:nvSpPr>
        <p:spPr/>
        <p:txBody>
          <a:bodyPr/>
          <a:lstStyle/>
          <a:p>
            <a:r>
              <a:rPr lang="en-US" dirty="0"/>
              <a:t>Runtime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B6A24B6-B883-4936-B4FB-1612CF33A10F}"/>
                  </a:ext>
                </a:extLst>
              </p:cNvPr>
              <p:cNvSpPr>
                <a:spLocks noGrp="1"/>
              </p:cNvSpPr>
              <p:nvPr>
                <p:ph idx="1"/>
              </p:nvPr>
            </p:nvSpPr>
            <p:spPr/>
            <p:txBody>
              <a:bodyPr/>
              <a:lstStyle/>
              <a:p>
                <a:r>
                  <a:rPr lang="en-US" sz="2800" dirty="0"/>
                  <a:t>#variables and #constraints</a:t>
                </a:r>
              </a:p>
              <a:p>
                <a:pPr lvl="1"/>
                <a:r>
                  <a:rPr lang="en-US" sz="2600" dirty="0"/>
                  <a:t>The number of variables is </a:t>
                </a:r>
                <a14:m>
                  <m:oMath xmlns:m="http://schemas.openxmlformats.org/officeDocument/2006/math">
                    <m:r>
                      <m:rPr>
                        <m:sty m:val="p"/>
                      </m:rPr>
                      <a:rPr lang="en-US" b="0" i="0" smtClean="0">
                        <a:solidFill>
                          <a:prstClr val="black"/>
                        </a:solidFill>
                        <a:latin typeface="Cambria Math" panose="02040503050406030204" pitchFamily="18" charset="0"/>
                        <a:ea typeface="Cambria Math"/>
                      </a:rPr>
                      <m:t>O</m:t>
                    </m:r>
                    <m:r>
                      <a:rPr lang="en-US" b="0" i="0" smtClean="0">
                        <a:solidFill>
                          <a:prstClr val="black"/>
                        </a:solidFill>
                        <a:latin typeface="Cambria Math" panose="02040503050406030204" pitchFamily="18" charset="0"/>
                        <a:ea typeface="Cambria Math"/>
                      </a:rPr>
                      <m:t>(</m:t>
                    </m:r>
                    <m:d>
                      <m:dPr>
                        <m:begChr m:val="|"/>
                        <m:endChr m:val="|"/>
                        <m:ctrlPr>
                          <a:rPr lang="en-US" b="0" i="1" smtClean="0">
                            <a:solidFill>
                              <a:prstClr val="black"/>
                            </a:solidFill>
                            <a:latin typeface="Cambria Math" panose="02040503050406030204" pitchFamily="18" charset="0"/>
                            <a:ea typeface="Cambria Math"/>
                          </a:rPr>
                        </m:ctrlPr>
                      </m:dPr>
                      <m:e>
                        <m:r>
                          <m:rPr>
                            <m:sty m:val="p"/>
                          </m:rPr>
                          <a:rPr lang="en-US" b="0" i="0" smtClean="0">
                            <a:solidFill>
                              <a:prstClr val="black"/>
                            </a:solidFill>
                            <a:latin typeface="Cambria Math" panose="02040503050406030204" pitchFamily="18" charset="0"/>
                            <a:ea typeface="Cambria Math"/>
                          </a:rPr>
                          <m:t>V</m:t>
                        </m:r>
                      </m:e>
                    </m:d>
                    <m:r>
                      <a:rPr lang="en-US" b="0" i="1" smtClean="0">
                        <a:solidFill>
                          <a:prstClr val="black"/>
                        </a:solidFill>
                        <a:latin typeface="Cambria Math" panose="02040503050406030204" pitchFamily="18" charset="0"/>
                        <a:ea typeface="Cambria Math"/>
                      </a:rPr>
                      <m:t>⋅</m:t>
                    </m:r>
                    <m:d>
                      <m:dPr>
                        <m:begChr m:val="|"/>
                        <m:endChr m:val="|"/>
                        <m:ctrlPr>
                          <a:rPr lang="en-US" b="0" i="1" smtClean="0">
                            <a:solidFill>
                              <a:prstClr val="black"/>
                            </a:solidFill>
                            <a:latin typeface="Cambria Math" panose="02040503050406030204" pitchFamily="18" charset="0"/>
                            <a:ea typeface="Cambria Math"/>
                          </a:rPr>
                        </m:ctrlPr>
                      </m:dPr>
                      <m:e>
                        <m:r>
                          <a:rPr lang="en-US" b="0" i="1" smtClean="0">
                            <a:solidFill>
                              <a:prstClr val="black"/>
                            </a:solidFill>
                            <a:latin typeface="Cambria Math" panose="02040503050406030204" pitchFamily="18" charset="0"/>
                            <a:ea typeface="Cambria Math"/>
                          </a:rPr>
                          <m:t>𝑃</m:t>
                        </m:r>
                      </m:e>
                    </m:d>
                    <m:r>
                      <a:rPr lang="en-US" b="0" i="1" smtClean="0">
                        <a:solidFill>
                          <a:prstClr val="black"/>
                        </a:solidFill>
                        <a:latin typeface="Cambria Math" panose="02040503050406030204" pitchFamily="18" charset="0"/>
                        <a:ea typeface="Cambria Math"/>
                      </a:rPr>
                      <m:t>)</m:t>
                    </m:r>
                  </m:oMath>
                </a14:m>
                <a:endParaRPr lang="en-US" sz="2600" dirty="0"/>
              </a:p>
              <a:p>
                <a:pPr lvl="1"/>
                <a:r>
                  <a:rPr lang="en-US" sz="2600" dirty="0"/>
                  <a:t>The number of constraints is </a:t>
                </a:r>
                <a14:m>
                  <m:oMath xmlns:m="http://schemas.openxmlformats.org/officeDocument/2006/math">
                    <m:r>
                      <m:rPr>
                        <m:sty m:val="p"/>
                      </m:rPr>
                      <a:rPr lang="en-US">
                        <a:solidFill>
                          <a:prstClr val="black"/>
                        </a:solidFill>
                        <a:latin typeface="Cambria Math" panose="02040503050406030204" pitchFamily="18" charset="0"/>
                        <a:ea typeface="Cambria Math"/>
                      </a:rPr>
                      <m:t>O</m:t>
                    </m:r>
                    <m:r>
                      <a:rPr lang="en-US">
                        <a:solidFill>
                          <a:prstClr val="black"/>
                        </a:solidFill>
                        <a:latin typeface="Cambria Math" panose="02040503050406030204" pitchFamily="18" charset="0"/>
                        <a:ea typeface="Cambria Math"/>
                      </a:rPr>
                      <m:t>(</m:t>
                    </m:r>
                    <m:d>
                      <m:dPr>
                        <m:begChr m:val="|"/>
                        <m:endChr m:val="|"/>
                        <m:ctrlPr>
                          <a:rPr lang="en-US" i="1">
                            <a:solidFill>
                              <a:prstClr val="black"/>
                            </a:solidFill>
                            <a:latin typeface="Cambria Math" panose="02040503050406030204" pitchFamily="18" charset="0"/>
                            <a:ea typeface="Cambria Math"/>
                          </a:rPr>
                        </m:ctrlPr>
                      </m:dPr>
                      <m:e>
                        <m:r>
                          <m:rPr>
                            <m:sty m:val="p"/>
                          </m:rPr>
                          <a:rPr lang="en-US">
                            <a:solidFill>
                              <a:prstClr val="black"/>
                            </a:solidFill>
                            <a:latin typeface="Cambria Math" panose="02040503050406030204" pitchFamily="18" charset="0"/>
                            <a:ea typeface="Cambria Math"/>
                          </a:rPr>
                          <m:t>V</m:t>
                        </m:r>
                      </m:e>
                    </m:d>
                    <m:r>
                      <a:rPr lang="en-US" i="1">
                        <a:solidFill>
                          <a:prstClr val="black"/>
                        </a:solidFill>
                        <a:latin typeface="Cambria Math" panose="02040503050406030204" pitchFamily="18" charset="0"/>
                        <a:ea typeface="Cambria Math"/>
                      </a:rPr>
                      <m:t>⋅</m:t>
                    </m:r>
                    <m:d>
                      <m:dPr>
                        <m:begChr m:val="|"/>
                        <m:endChr m:val="|"/>
                        <m:ctrlPr>
                          <a:rPr lang="en-US" i="1">
                            <a:solidFill>
                              <a:prstClr val="black"/>
                            </a:solidFill>
                            <a:latin typeface="Cambria Math" panose="02040503050406030204" pitchFamily="18" charset="0"/>
                            <a:ea typeface="Cambria Math"/>
                          </a:rPr>
                        </m:ctrlPr>
                      </m:dPr>
                      <m:e>
                        <m:r>
                          <a:rPr lang="en-US" i="1">
                            <a:solidFill>
                              <a:prstClr val="black"/>
                            </a:solidFill>
                            <a:latin typeface="Cambria Math" panose="02040503050406030204" pitchFamily="18" charset="0"/>
                            <a:ea typeface="Cambria Math"/>
                          </a:rPr>
                          <m:t>𝑃</m:t>
                        </m:r>
                      </m:e>
                    </m:d>
                    <m:r>
                      <a:rPr lang="en-US" i="1">
                        <a:solidFill>
                          <a:prstClr val="black"/>
                        </a:solidFill>
                        <a:latin typeface="Cambria Math" panose="02040503050406030204" pitchFamily="18" charset="0"/>
                        <a:ea typeface="Cambria Math"/>
                      </a:rPr>
                      <m:t>)</m:t>
                    </m:r>
                  </m:oMath>
                </a14:m>
                <a:endParaRPr lang="en-US" sz="2800" dirty="0"/>
              </a:p>
              <a:p>
                <a:r>
                  <a:rPr lang="en-US" sz="2800" dirty="0"/>
                  <a:t>Runtime</a:t>
                </a:r>
              </a:p>
              <a:p>
                <a:pPr lvl="1"/>
                <a:r>
                  <a:rPr lang="en-US" sz="2400" dirty="0"/>
                  <a:t>ILP-based spanning tree: average runtime = 0.32 sec and max runtime is 4 sec</a:t>
                </a:r>
              </a:p>
              <a:p>
                <a:pPr lvl="1"/>
                <a:r>
                  <a:rPr lang="en-US" sz="2400" dirty="0"/>
                  <a:t>ILP-based Steiner tree: </a:t>
                </a:r>
              </a:p>
              <a:p>
                <a:pPr lvl="2"/>
                <a:r>
                  <a:rPr lang="en-US" sz="2200" dirty="0"/>
                  <a:t>Runtime is more sensitive to skew bound than #terminals</a:t>
                </a:r>
              </a:p>
              <a:p>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DB6A24B6-B883-4936-B4FB-1612CF33A10F}"/>
                  </a:ext>
                </a:extLst>
              </p:cNvPr>
              <p:cNvSpPr>
                <a:spLocks noGrp="1" noRot="1" noChangeAspect="1" noMove="1" noResize="1" noEditPoints="1" noAdjustHandles="1" noChangeArrowheads="1" noChangeShapeType="1" noTextEdit="1"/>
              </p:cNvSpPr>
              <p:nvPr>
                <p:ph idx="1"/>
              </p:nvPr>
            </p:nvSpPr>
            <p:spPr>
              <a:blipFill>
                <a:blip r:embed="rId3"/>
                <a:stretch>
                  <a:fillRect l="-1241" t="-2412"/>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E9AC6283-F6E6-4E7A-AD17-B1CB8017059C}"/>
              </a:ext>
            </a:extLst>
          </p:cNvPr>
          <p:cNvGrpSpPr/>
          <p:nvPr/>
        </p:nvGrpSpPr>
        <p:grpSpPr>
          <a:xfrm>
            <a:off x="1045276" y="4420696"/>
            <a:ext cx="7053448" cy="2437304"/>
            <a:chOff x="1748234" y="1700521"/>
            <a:chExt cx="5277516" cy="2743200"/>
          </a:xfrm>
        </p:grpSpPr>
        <p:graphicFrame>
          <p:nvGraphicFramePr>
            <p:cNvPr id="4" name="Chart 3">
              <a:extLst>
                <a:ext uri="{FF2B5EF4-FFF2-40B4-BE49-F238E27FC236}">
                  <a16:creationId xmlns:a16="http://schemas.microsoft.com/office/drawing/2014/main" id="{A35AD87B-C20A-4FD9-B02D-5A3326185CBA}"/>
                </a:ext>
              </a:extLst>
            </p:cNvPr>
            <p:cNvGraphicFramePr>
              <a:graphicFrameLocks/>
            </p:cNvGraphicFramePr>
            <p:nvPr>
              <p:extLst>
                <p:ext uri="{D42A27DB-BD31-4B8C-83A1-F6EECF244321}">
                  <p14:modId xmlns:p14="http://schemas.microsoft.com/office/powerpoint/2010/main" val="1197287736"/>
                </p:ext>
              </p:extLst>
            </p:nvPr>
          </p:nvGraphicFramePr>
          <p:xfrm>
            <a:off x="2075490" y="1700521"/>
            <a:ext cx="495026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6815B6CA-A37B-4BB8-BCE0-3586CEA80BA0}"/>
                </a:ext>
              </a:extLst>
            </p:cNvPr>
            <p:cNvSpPr txBox="1"/>
            <p:nvPr/>
          </p:nvSpPr>
          <p:spPr>
            <a:xfrm rot="16200000">
              <a:off x="1243320" y="2544694"/>
              <a:ext cx="1379160" cy="369332"/>
            </a:xfrm>
            <a:prstGeom prst="rect">
              <a:avLst/>
            </a:prstGeom>
            <a:noFill/>
          </p:spPr>
          <p:txBody>
            <a:bodyPr wrap="none" rtlCol="0">
              <a:spAutoFit/>
            </a:bodyPr>
            <a:lstStyle/>
            <a:p>
              <a:r>
                <a:rPr lang="en-US" dirty="0"/>
                <a:t>Runtime (s)</a:t>
              </a:r>
            </a:p>
          </p:txBody>
        </p:sp>
      </p:grpSp>
    </p:spTree>
    <p:extLst>
      <p:ext uri="{BB962C8B-B14F-4D97-AF65-F5344CB8AC3E}">
        <p14:creationId xmlns:p14="http://schemas.microsoft.com/office/powerpoint/2010/main" val="10398177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latin typeface="Arial" panose="020B0604020202020204" pitchFamily="34" charset="0"/>
              </a:rPr>
              <a:t>Background and Related Work</a:t>
            </a:r>
          </a:p>
          <a:p>
            <a:r>
              <a:rPr lang="en-US" dirty="0">
                <a:solidFill>
                  <a:schemeClr val="tx1">
                    <a:lumMod val="50000"/>
                    <a:lumOff val="50000"/>
                  </a:schemeClr>
                </a:solidFill>
                <a:latin typeface="Arial" panose="020B0604020202020204" pitchFamily="34" charset="0"/>
              </a:rPr>
              <a:t>Flow-based Integer Linear Program (</a:t>
            </a:r>
            <a:r>
              <a:rPr lang="en-US" dirty="0">
                <a:solidFill>
                  <a:schemeClr val="tx1">
                    <a:lumMod val="50000"/>
                    <a:lumOff val="50000"/>
                  </a:schemeClr>
                </a:solidFill>
              </a:rPr>
              <a:t>ILP)</a:t>
            </a:r>
            <a:endParaRPr lang="en-US" dirty="0">
              <a:solidFill>
                <a:schemeClr val="tx1">
                  <a:lumMod val="50000"/>
                  <a:lumOff val="50000"/>
                </a:schemeClr>
              </a:solidFill>
              <a:latin typeface="Arial" panose="020B0604020202020204" pitchFamily="34" charset="0"/>
            </a:endParaRPr>
          </a:p>
          <a:p>
            <a:r>
              <a:rPr lang="en-US" dirty="0">
                <a:solidFill>
                  <a:schemeClr val="tx1">
                    <a:lumMod val="50000"/>
                    <a:lumOff val="50000"/>
                  </a:schemeClr>
                </a:solidFill>
                <a:latin typeface="Arial" panose="020B0604020202020204" pitchFamily="34" charset="0"/>
              </a:rPr>
              <a:t>Experimental Setup and Results</a:t>
            </a:r>
          </a:p>
          <a:p>
            <a:r>
              <a:rPr lang="en-US" dirty="0">
                <a:solidFill>
                  <a:schemeClr val="tx1">
                    <a:lumMod val="50000"/>
                    <a:lumOff val="50000"/>
                  </a:schemeClr>
                </a:solidFill>
              </a:rPr>
              <a:t>Appendix: Optimal 1-D Cost-Skew Tradeoff</a:t>
            </a:r>
            <a:endParaRPr lang="en-US" dirty="0">
              <a:solidFill>
                <a:schemeClr val="tx1">
                  <a:lumMod val="50000"/>
                  <a:lumOff val="50000"/>
                </a:schemeClr>
              </a:solidFill>
              <a:latin typeface="Arial" panose="020B0604020202020204" pitchFamily="34" charset="0"/>
            </a:endParaRPr>
          </a:p>
          <a:p>
            <a:r>
              <a:rPr lang="en-US" dirty="0">
                <a:solidFill>
                  <a:schemeClr val="tx1">
                    <a:lumMod val="50000"/>
                    <a:lumOff val="50000"/>
                  </a:schemeClr>
                </a:solidFill>
                <a:latin typeface="Arial" panose="020B0604020202020204" pitchFamily="34" charset="0"/>
              </a:rPr>
              <a:t>Conclusion</a:t>
            </a:r>
          </a:p>
          <a:p>
            <a:endParaRPr lang="en-US" dirty="0">
              <a:solidFill>
                <a:schemeClr val="tx1">
                  <a:lumMod val="50000"/>
                  <a:lumOff val="50000"/>
                </a:schemeClr>
              </a:solidFill>
              <a:latin typeface="Arial" panose="020B0604020202020204" pitchFamily="34" charset="0"/>
            </a:endParaRPr>
          </a:p>
          <a:p>
            <a:endParaRPr lang="en-US"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159388836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4792C09-37D4-478C-AE21-8E7674AD9784}"/>
                  </a:ext>
                </a:extLst>
              </p:cNvPr>
              <p:cNvSpPr>
                <a:spLocks noGrp="1"/>
              </p:cNvSpPr>
              <p:nvPr>
                <p:ph type="title"/>
              </p:nvPr>
            </p:nvSpPr>
            <p:spPr/>
            <p:txBody>
              <a:bodyPr/>
              <a:lstStyle/>
              <a:p>
                <a:r>
                  <a:rPr lang="en-US" dirty="0"/>
                  <a:t>Possible Suboptimality Fixed </a:t>
                </a:r>
                <a14:m>
                  <m:oMath xmlns:m="http://schemas.openxmlformats.org/officeDocument/2006/math">
                    <m:r>
                      <a:rPr lang="en-US" i="1">
                        <a:latin typeface="Cambria Math" panose="02040503050406030204" pitchFamily="18" charset="0"/>
                        <a:ea typeface="Cambria Math"/>
                      </a:rPr>
                      <m:t>𝐋</m:t>
                    </m:r>
                  </m:oMath>
                </a14:m>
                <a:endParaRPr lang="en-US" dirty="0"/>
              </a:p>
            </p:txBody>
          </p:sp>
        </mc:Choice>
        <mc:Fallback xmlns="">
          <p:sp>
            <p:nvSpPr>
              <p:cNvPr id="2" name="Title 1">
                <a:extLst>
                  <a:ext uri="{FF2B5EF4-FFF2-40B4-BE49-F238E27FC236}">
                    <a16:creationId xmlns:a16="http://schemas.microsoft.com/office/drawing/2014/main" id="{54792C09-37D4-478C-AE21-8E7674AD9784}"/>
                  </a:ext>
                </a:extLst>
              </p:cNvPr>
              <p:cNvSpPr>
                <a:spLocks noGrp="1" noRot="1" noChangeAspect="1" noMove="1" noResize="1" noEditPoints="1" noAdjustHandles="1" noChangeArrowheads="1" noChangeShapeType="1" noTextEdit="1"/>
              </p:cNvSpPr>
              <p:nvPr>
                <p:ph type="title"/>
              </p:nvPr>
            </p:nvSpPr>
            <p:spPr>
              <a:blipFill>
                <a:blip r:embed="rId3"/>
                <a:stretch>
                  <a:fillRect l="-1791" t="-16495" b="-28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61FDC3B-7DE2-4AEF-ADC1-D6C28DDC4C11}"/>
                  </a:ext>
                </a:extLst>
              </p:cNvPr>
              <p:cNvSpPr>
                <a:spLocks noGrp="1"/>
              </p:cNvSpPr>
              <p:nvPr>
                <p:ph idx="1"/>
              </p:nvPr>
            </p:nvSpPr>
            <p:spPr>
              <a:xfrm>
                <a:off x="46049" y="838200"/>
                <a:ext cx="8977301" cy="5562601"/>
              </a:xfrm>
            </p:spPr>
            <p:txBody>
              <a:bodyPr/>
              <a:lstStyle/>
              <a:p>
                <a:r>
                  <a:rPr lang="en-US" sz="3200" dirty="0"/>
                  <a:t>Possible suboptimality with fixed lower bound </a:t>
                </a:r>
                <a14:m>
                  <m:oMath xmlns:m="http://schemas.openxmlformats.org/officeDocument/2006/math">
                    <m:r>
                      <m:rPr>
                        <m:sty m:val="p"/>
                      </m:rPr>
                      <a:rPr lang="en-US" sz="3200">
                        <a:solidFill>
                          <a:prstClr val="black"/>
                        </a:solidFill>
                        <a:latin typeface="Cambria Math" panose="02040503050406030204" pitchFamily="18" charset="0"/>
                        <a:ea typeface="Cambria Math"/>
                      </a:rPr>
                      <m:t>L</m:t>
                    </m:r>
                  </m:oMath>
                </a14:m>
                <a:endParaRPr lang="en-US" sz="3200" dirty="0"/>
              </a:p>
              <a:p>
                <a:pPr lvl="1"/>
                <a:r>
                  <a:rPr lang="en-US" sz="2400" dirty="0"/>
                  <a:t>Select 10 sample instances to study impact of </a:t>
                </a:r>
                <a14:m>
                  <m:oMath xmlns:m="http://schemas.openxmlformats.org/officeDocument/2006/math">
                    <m:r>
                      <m:rPr>
                        <m:sty m:val="p"/>
                      </m:rPr>
                      <a:rPr lang="en-US" sz="2400">
                        <a:solidFill>
                          <a:prstClr val="black"/>
                        </a:solidFill>
                        <a:latin typeface="Cambria Math" panose="02040503050406030204" pitchFamily="18" charset="0"/>
                        <a:ea typeface="Cambria Math"/>
                      </a:rPr>
                      <m:t>L</m:t>
                    </m:r>
                  </m:oMath>
                </a14:m>
                <a:r>
                  <a:rPr lang="en-US" sz="2400" dirty="0"/>
                  <a:t> on suboptimality</a:t>
                </a:r>
              </a:p>
              <a:p>
                <a:pPr lvl="1"/>
                <a:r>
                  <a:rPr lang="en-US" sz="2400" dirty="0"/>
                  <a:t>Vary </a:t>
                </a:r>
                <a14:m>
                  <m:oMath xmlns:m="http://schemas.openxmlformats.org/officeDocument/2006/math">
                    <m:r>
                      <m:rPr>
                        <m:sty m:val="p"/>
                      </m:rPr>
                      <a:rPr lang="en-US" sz="2400">
                        <a:solidFill>
                          <a:prstClr val="black"/>
                        </a:solidFill>
                        <a:latin typeface="Cambria Math" panose="02040503050406030204" pitchFamily="18" charset="0"/>
                        <a:ea typeface="Cambria Math"/>
                      </a:rPr>
                      <m:t>L</m:t>
                    </m:r>
                    <m:r>
                      <a:rPr lang="en-US" sz="2400">
                        <a:solidFill>
                          <a:prstClr val="black"/>
                        </a:solidFill>
                        <a:latin typeface="Cambria Math" panose="02040503050406030204" pitchFamily="18" charset="0"/>
                        <a:ea typeface="Cambria Math"/>
                      </a:rPr>
                      <m:t>={</m:t>
                    </m:r>
                    <m:r>
                      <m:rPr>
                        <m:sty m:val="p"/>
                      </m:rPr>
                      <a:rPr lang="en-US" sz="2400">
                        <a:solidFill>
                          <a:prstClr val="black"/>
                        </a:solidFill>
                        <a:latin typeface="Cambria Math" panose="02040503050406030204" pitchFamily="18" charset="0"/>
                        <a:ea typeface="Cambria Math"/>
                      </a:rPr>
                      <m:t>M</m:t>
                    </m:r>
                    <m:r>
                      <a:rPr lang="en-US" sz="2400">
                        <a:solidFill>
                          <a:prstClr val="black"/>
                        </a:solidFill>
                        <a:latin typeface="Cambria Math" panose="02040503050406030204" pitchFamily="18" charset="0"/>
                        <a:ea typeface="Cambria Math"/>
                      </a:rPr>
                      <m:t>−</m:t>
                    </m:r>
                    <m:r>
                      <m:rPr>
                        <m:sty m:val="p"/>
                      </m:rPr>
                      <a:rPr lang="en-US" sz="2400">
                        <a:solidFill>
                          <a:prstClr val="black"/>
                        </a:solidFill>
                        <a:latin typeface="Cambria Math" panose="02040503050406030204" pitchFamily="18" charset="0"/>
                        <a:ea typeface="Cambria Math"/>
                      </a:rPr>
                      <m:t>B</m:t>
                    </m:r>
                    <m:r>
                      <a:rPr lang="en-US" sz="2400">
                        <a:solidFill>
                          <a:prstClr val="black"/>
                        </a:solidFill>
                        <a:latin typeface="Cambria Math" panose="02040503050406030204" pitchFamily="18" charset="0"/>
                        <a:ea typeface="Cambria Math"/>
                      </a:rPr>
                      <m:t>, </m:t>
                    </m:r>
                    <m:r>
                      <m:rPr>
                        <m:sty m:val="p"/>
                      </m:rPr>
                      <a:rPr lang="en-US" sz="2400">
                        <a:solidFill>
                          <a:prstClr val="black"/>
                        </a:solidFill>
                        <a:latin typeface="Cambria Math" panose="02040503050406030204" pitchFamily="18" charset="0"/>
                        <a:ea typeface="Cambria Math"/>
                      </a:rPr>
                      <m:t>M</m:t>
                    </m:r>
                    <m:r>
                      <a:rPr lang="en-US" sz="2400">
                        <a:solidFill>
                          <a:prstClr val="black"/>
                        </a:solidFill>
                        <a:latin typeface="Cambria Math" panose="02040503050406030204" pitchFamily="18" charset="0"/>
                        <a:ea typeface="Cambria Math"/>
                      </a:rPr>
                      <m:t>}</m:t>
                    </m:r>
                  </m:oMath>
                </a14:m>
                <a:r>
                  <a:rPr lang="en-US" sz="2400" dirty="0"/>
                  <a:t> and compare the best cost to the one from fixed </a:t>
                </a:r>
                <a14:m>
                  <m:oMath xmlns:m="http://schemas.openxmlformats.org/officeDocument/2006/math">
                    <m:r>
                      <m:rPr>
                        <m:sty m:val="p"/>
                      </m:rPr>
                      <a:rPr lang="en-US" sz="2400">
                        <a:solidFill>
                          <a:prstClr val="black"/>
                        </a:solidFill>
                        <a:latin typeface="Cambria Math" panose="02040503050406030204" pitchFamily="18" charset="0"/>
                        <a:ea typeface="Cambria Math"/>
                      </a:rPr>
                      <m:t>L</m:t>
                    </m:r>
                    <m:r>
                      <a:rPr lang="en-US" sz="2400">
                        <a:solidFill>
                          <a:prstClr val="black"/>
                        </a:solidFill>
                        <a:latin typeface="Cambria Math" panose="02040503050406030204" pitchFamily="18" charset="0"/>
                        <a:ea typeface="Cambria Math"/>
                      </a:rPr>
                      <m:t>=</m:t>
                    </m:r>
                    <m:r>
                      <m:rPr>
                        <m:sty m:val="p"/>
                      </m:rPr>
                      <a:rPr lang="en-US" sz="2400">
                        <a:solidFill>
                          <a:prstClr val="black"/>
                        </a:solidFill>
                        <a:latin typeface="Cambria Math" panose="02040503050406030204" pitchFamily="18" charset="0"/>
                        <a:ea typeface="Cambria Math"/>
                      </a:rPr>
                      <m:t>M</m:t>
                    </m:r>
                    <m:r>
                      <a:rPr lang="en-US" sz="2400">
                        <a:solidFill>
                          <a:prstClr val="black"/>
                        </a:solidFill>
                        <a:latin typeface="Cambria Math" panose="02040503050406030204" pitchFamily="18" charset="0"/>
                        <a:ea typeface="Cambria Math"/>
                      </a:rPr>
                      <m:t>−</m:t>
                    </m:r>
                    <m:r>
                      <m:rPr>
                        <m:sty m:val="p"/>
                      </m:rPr>
                      <a:rPr lang="en-US" sz="2400">
                        <a:solidFill>
                          <a:prstClr val="black"/>
                        </a:solidFill>
                        <a:latin typeface="Cambria Math" panose="02040503050406030204" pitchFamily="18" charset="0"/>
                        <a:ea typeface="Cambria Math"/>
                      </a:rPr>
                      <m:t>B</m:t>
                    </m:r>
                  </m:oMath>
                </a14:m>
                <a:endParaRPr lang="en-US" sz="2400" dirty="0"/>
              </a:p>
              <a:p>
                <a:pPr lvl="1"/>
                <a:r>
                  <a:rPr lang="en-US" sz="2400" dirty="0"/>
                  <a:t>Only one out of ten instances is </a:t>
                </a:r>
                <a:r>
                  <a:rPr lang="en-US" sz="2400" dirty="0">
                    <a:solidFill>
                      <a:srgbClr val="C00000"/>
                    </a:solidFill>
                  </a:rPr>
                  <a:t>suboptimal by 2.8%</a:t>
                </a:r>
              </a:p>
              <a:p>
                <a:endParaRPr lang="en-US" dirty="0"/>
              </a:p>
            </p:txBody>
          </p:sp>
        </mc:Choice>
        <mc:Fallback xmlns="">
          <p:sp>
            <p:nvSpPr>
              <p:cNvPr id="3" name="Content Placeholder 2">
                <a:extLst>
                  <a:ext uri="{FF2B5EF4-FFF2-40B4-BE49-F238E27FC236}">
                    <a16:creationId xmlns:a16="http://schemas.microsoft.com/office/drawing/2014/main" id="{E61FDC3B-7DE2-4AEF-ADC1-D6C28DDC4C11}"/>
                  </a:ext>
                </a:extLst>
              </p:cNvPr>
              <p:cNvSpPr>
                <a:spLocks noGrp="1" noRot="1" noChangeAspect="1" noMove="1" noResize="1" noEditPoints="1" noAdjustHandles="1" noChangeArrowheads="1" noChangeShapeType="1" noTextEdit="1"/>
              </p:cNvSpPr>
              <p:nvPr>
                <p:ph idx="1"/>
              </p:nvPr>
            </p:nvSpPr>
            <p:spPr>
              <a:xfrm>
                <a:off x="46049" y="838200"/>
                <a:ext cx="8977301" cy="5562601"/>
              </a:xfrm>
              <a:blipFill>
                <a:blip r:embed="rId4"/>
                <a:stretch>
                  <a:fillRect l="-1563" t="-2741"/>
                </a:stretch>
              </a:blipFill>
            </p:spPr>
            <p:txBody>
              <a:bodyPr/>
              <a:lstStyle/>
              <a:p>
                <a:r>
                  <a:rPr lang="en-US">
                    <a:noFill/>
                  </a:rPr>
                  <a:t> </a:t>
                </a:r>
              </a:p>
            </p:txBody>
          </p:sp>
        </mc:Fallback>
      </mc:AlternateContent>
    </p:spTree>
    <p:extLst>
      <p:ext uri="{BB962C8B-B14F-4D97-AF65-F5344CB8AC3E}">
        <p14:creationId xmlns:p14="http://schemas.microsoft.com/office/powerpoint/2010/main" val="30962096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solidFill>
                  <a:schemeClr val="tx1">
                    <a:lumMod val="50000"/>
                    <a:lumOff val="50000"/>
                  </a:schemeClr>
                </a:solidFill>
              </a:rPr>
              <a:t>Background and Related Work</a:t>
            </a:r>
          </a:p>
          <a:p>
            <a:r>
              <a:rPr lang="en-US" dirty="0">
                <a:solidFill>
                  <a:schemeClr val="tx1">
                    <a:lumMod val="50000"/>
                    <a:lumOff val="50000"/>
                  </a:schemeClr>
                </a:solidFill>
              </a:rPr>
              <a:t>Flow-based Integer Linear Program (ILP)</a:t>
            </a:r>
          </a:p>
          <a:p>
            <a:r>
              <a:rPr lang="en-US" dirty="0">
                <a:solidFill>
                  <a:schemeClr val="tx1">
                    <a:lumMod val="50000"/>
                    <a:lumOff val="50000"/>
                  </a:schemeClr>
                </a:solidFill>
              </a:rPr>
              <a:t>Experimental Setup and Results</a:t>
            </a:r>
          </a:p>
          <a:p>
            <a:r>
              <a:rPr lang="en-US" dirty="0"/>
              <a:t>Appendix: Optimal 1-D Cost-Skew Tradeoff</a:t>
            </a:r>
          </a:p>
          <a:p>
            <a:r>
              <a:rPr lang="en-US" dirty="0">
                <a:solidFill>
                  <a:schemeClr val="tx1">
                    <a:lumMod val="50000"/>
                    <a:lumOff val="50000"/>
                  </a:schemeClr>
                </a:solidFill>
              </a:rPr>
              <a:t>Conclusion</a:t>
            </a:r>
          </a:p>
          <a:p>
            <a:endParaRPr lang="en-US" dirty="0">
              <a:solidFill>
                <a:schemeClr val="tx1">
                  <a:lumMod val="50000"/>
                  <a:lumOff val="50000"/>
                </a:schemeClr>
              </a:solidFill>
              <a:latin typeface="Arial" panose="020B0604020202020204" pitchFamily="34" charset="0"/>
            </a:endParaRPr>
          </a:p>
          <a:p>
            <a:endParaRPr lang="en-US"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243888368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17F7D-8454-492A-8EA3-E61FC5D14172}"/>
              </a:ext>
            </a:extLst>
          </p:cNvPr>
          <p:cNvSpPr>
            <a:spLocks noGrp="1"/>
          </p:cNvSpPr>
          <p:nvPr>
            <p:ph type="title"/>
          </p:nvPr>
        </p:nvSpPr>
        <p:spPr/>
        <p:txBody>
          <a:bodyPr/>
          <a:lstStyle/>
          <a:p>
            <a:r>
              <a:rPr lang="en-US" dirty="0"/>
              <a:t>1-D Bounded Skew Tree (BST) Algorithm</a:t>
            </a:r>
          </a:p>
        </p:txBody>
      </p:sp>
      <p:sp>
        <p:nvSpPr>
          <p:cNvPr id="3" name="Content Placeholder 2">
            <a:extLst>
              <a:ext uri="{FF2B5EF4-FFF2-40B4-BE49-F238E27FC236}">
                <a16:creationId xmlns:a16="http://schemas.microsoft.com/office/drawing/2014/main" id="{DB6A24B6-B883-4936-B4FB-1612CF33A10F}"/>
              </a:ext>
            </a:extLst>
          </p:cNvPr>
          <p:cNvSpPr>
            <a:spLocks noGrp="1"/>
          </p:cNvSpPr>
          <p:nvPr>
            <p:ph idx="1"/>
          </p:nvPr>
        </p:nvSpPr>
        <p:spPr/>
        <p:txBody>
          <a:bodyPr/>
          <a:lstStyle/>
          <a:p>
            <a:r>
              <a:rPr lang="en-US" dirty="0"/>
              <a:t>Objective: Find non-dominated BSTs (cost, skew)</a:t>
            </a:r>
          </a:p>
          <a:p>
            <a:r>
              <a:rPr lang="en-US" dirty="0"/>
              <a:t>Observation: Each optimal BST is comprised of a root with (at most) two subtrees that are optimal BSTs.</a:t>
            </a:r>
          </a:p>
          <a:p>
            <a:pPr marL="0" indent="0">
              <a:buNone/>
            </a:pPr>
            <a:r>
              <a:rPr lang="en-US" dirty="0">
                <a:sym typeface="Wingdings" pitchFamily="2" charset="2"/>
              </a:rPr>
              <a:t>Use dynamic programming. Each subproblem is a (smaller) optimal BST which can be used to build (larger) optimal BSTs.</a:t>
            </a:r>
            <a:endParaRPr lang="en-US" dirty="0"/>
          </a:p>
        </p:txBody>
      </p:sp>
    </p:spTree>
    <p:extLst>
      <p:ext uri="{BB962C8B-B14F-4D97-AF65-F5344CB8AC3E}">
        <p14:creationId xmlns:p14="http://schemas.microsoft.com/office/powerpoint/2010/main" val="537852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17F7D-8454-492A-8EA3-E61FC5D14172}"/>
              </a:ext>
            </a:extLst>
          </p:cNvPr>
          <p:cNvSpPr>
            <a:spLocks noGrp="1"/>
          </p:cNvSpPr>
          <p:nvPr>
            <p:ph type="title"/>
          </p:nvPr>
        </p:nvSpPr>
        <p:spPr/>
        <p:txBody>
          <a:bodyPr/>
          <a:lstStyle/>
          <a:p>
            <a:r>
              <a:rPr lang="en-US" dirty="0"/>
              <a:t>Decomposition of BST with skew = 1</a:t>
            </a:r>
          </a:p>
        </p:txBody>
      </p:sp>
      <p:sp>
        <p:nvSpPr>
          <p:cNvPr id="4" name="Oval 3">
            <a:extLst>
              <a:ext uri="{FF2B5EF4-FFF2-40B4-BE49-F238E27FC236}">
                <a16:creationId xmlns:a16="http://schemas.microsoft.com/office/drawing/2014/main" id="{DD6B9B82-4C7E-B94B-9087-A29182BC38DA}"/>
              </a:ext>
            </a:extLst>
          </p:cNvPr>
          <p:cNvSpPr/>
          <p:nvPr/>
        </p:nvSpPr>
        <p:spPr>
          <a:xfrm>
            <a:off x="320030" y="2979990"/>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91FC9C7-344F-8A4B-AF6E-AECCBB81676F}"/>
              </a:ext>
            </a:extLst>
          </p:cNvPr>
          <p:cNvSpPr/>
          <p:nvPr/>
        </p:nvSpPr>
        <p:spPr>
          <a:xfrm>
            <a:off x="1173766" y="2979990"/>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08EAF1E-A6B2-BF42-BF20-46F5F9502F72}"/>
              </a:ext>
            </a:extLst>
          </p:cNvPr>
          <p:cNvSpPr/>
          <p:nvPr/>
        </p:nvSpPr>
        <p:spPr>
          <a:xfrm>
            <a:off x="2489140" y="2979990"/>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4F30374-0E30-0544-9949-1F6C49F18D78}"/>
              </a:ext>
            </a:extLst>
          </p:cNvPr>
          <p:cNvSpPr/>
          <p:nvPr/>
        </p:nvSpPr>
        <p:spPr>
          <a:xfrm>
            <a:off x="3599427" y="2979990"/>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34D084E-299C-3343-8FC1-C6A8CA387128}"/>
              </a:ext>
            </a:extLst>
          </p:cNvPr>
          <p:cNvSpPr/>
          <p:nvPr/>
        </p:nvSpPr>
        <p:spPr>
          <a:xfrm>
            <a:off x="5105669" y="2979990"/>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6EBDAD0-4DA9-DC47-9187-913070FEC688}"/>
              </a:ext>
            </a:extLst>
          </p:cNvPr>
          <p:cNvSpPr txBox="1"/>
          <p:nvPr/>
        </p:nvSpPr>
        <p:spPr>
          <a:xfrm>
            <a:off x="116835" y="3255198"/>
            <a:ext cx="800473" cy="276999"/>
          </a:xfrm>
          <a:prstGeom prst="rect">
            <a:avLst/>
          </a:prstGeom>
          <a:noFill/>
        </p:spPr>
        <p:txBody>
          <a:bodyPr wrap="square" rtlCol="0">
            <a:spAutoFit/>
          </a:bodyPr>
          <a:lstStyle/>
          <a:p>
            <a:r>
              <a:rPr lang="en-US" sz="1200" dirty="0"/>
              <a:t>p</a:t>
            </a:r>
            <a:r>
              <a:rPr lang="en-US" sz="1200" baseline="-25000" dirty="0"/>
              <a:t>2</a:t>
            </a:r>
            <a:r>
              <a:rPr lang="en-US" sz="1200" dirty="0"/>
              <a:t>=(1,0)</a:t>
            </a:r>
          </a:p>
        </p:txBody>
      </p:sp>
      <p:sp>
        <p:nvSpPr>
          <p:cNvPr id="10" name="TextBox 9">
            <a:extLst>
              <a:ext uri="{FF2B5EF4-FFF2-40B4-BE49-F238E27FC236}">
                <a16:creationId xmlns:a16="http://schemas.microsoft.com/office/drawing/2014/main" id="{8CFC8D19-1A78-114E-A11D-EF1DB2A88814}"/>
              </a:ext>
            </a:extLst>
          </p:cNvPr>
          <p:cNvSpPr txBox="1"/>
          <p:nvPr/>
        </p:nvSpPr>
        <p:spPr>
          <a:xfrm>
            <a:off x="917308" y="3255197"/>
            <a:ext cx="794881" cy="276999"/>
          </a:xfrm>
          <a:prstGeom prst="rect">
            <a:avLst/>
          </a:prstGeom>
          <a:noFill/>
        </p:spPr>
        <p:txBody>
          <a:bodyPr wrap="square" rtlCol="0">
            <a:spAutoFit/>
          </a:bodyPr>
          <a:lstStyle/>
          <a:p>
            <a:r>
              <a:rPr lang="en-US" sz="1200" dirty="0"/>
              <a:t>p</a:t>
            </a:r>
            <a:r>
              <a:rPr lang="en-US" sz="1200" baseline="-25000" dirty="0"/>
              <a:t>3</a:t>
            </a:r>
            <a:r>
              <a:rPr lang="en-US" sz="1200" dirty="0"/>
              <a:t>=(2,0)</a:t>
            </a:r>
          </a:p>
        </p:txBody>
      </p:sp>
      <p:sp>
        <p:nvSpPr>
          <p:cNvPr id="11" name="TextBox 10">
            <a:extLst>
              <a:ext uri="{FF2B5EF4-FFF2-40B4-BE49-F238E27FC236}">
                <a16:creationId xmlns:a16="http://schemas.microsoft.com/office/drawing/2014/main" id="{525E68EE-1C05-C346-BE37-201BEBA12FC2}"/>
              </a:ext>
            </a:extLst>
          </p:cNvPr>
          <p:cNvSpPr txBox="1"/>
          <p:nvPr/>
        </p:nvSpPr>
        <p:spPr>
          <a:xfrm>
            <a:off x="2234651" y="3255196"/>
            <a:ext cx="827245" cy="276999"/>
          </a:xfrm>
          <a:prstGeom prst="rect">
            <a:avLst/>
          </a:prstGeom>
          <a:noFill/>
        </p:spPr>
        <p:txBody>
          <a:bodyPr wrap="square" rtlCol="0">
            <a:spAutoFit/>
          </a:bodyPr>
          <a:lstStyle/>
          <a:p>
            <a:r>
              <a:rPr lang="en-US" sz="1200" dirty="0"/>
              <a:t>p</a:t>
            </a:r>
            <a:r>
              <a:rPr lang="en-US" sz="1200" baseline="-25000" dirty="0"/>
              <a:t>4</a:t>
            </a:r>
            <a:r>
              <a:rPr lang="en-US" sz="1200" dirty="0"/>
              <a:t>=(4,0)</a:t>
            </a:r>
          </a:p>
        </p:txBody>
      </p:sp>
      <p:sp>
        <p:nvSpPr>
          <p:cNvPr id="12" name="TextBox 11">
            <a:extLst>
              <a:ext uri="{FF2B5EF4-FFF2-40B4-BE49-F238E27FC236}">
                <a16:creationId xmlns:a16="http://schemas.microsoft.com/office/drawing/2014/main" id="{995B7C1C-2DDB-BD4C-A241-49AFAD61249C}"/>
              </a:ext>
            </a:extLst>
          </p:cNvPr>
          <p:cNvSpPr txBox="1"/>
          <p:nvPr/>
        </p:nvSpPr>
        <p:spPr>
          <a:xfrm>
            <a:off x="3418411" y="3255195"/>
            <a:ext cx="834640" cy="276999"/>
          </a:xfrm>
          <a:prstGeom prst="rect">
            <a:avLst/>
          </a:prstGeom>
          <a:noFill/>
        </p:spPr>
        <p:txBody>
          <a:bodyPr wrap="square" rtlCol="0">
            <a:spAutoFit/>
          </a:bodyPr>
          <a:lstStyle/>
          <a:p>
            <a:r>
              <a:rPr lang="en-US" sz="1200" dirty="0"/>
              <a:t>p</a:t>
            </a:r>
            <a:r>
              <a:rPr lang="en-US" sz="1200" baseline="-25000" dirty="0"/>
              <a:t>5</a:t>
            </a:r>
            <a:r>
              <a:rPr lang="en-US" sz="1200" dirty="0"/>
              <a:t>=(7,0)</a:t>
            </a:r>
          </a:p>
        </p:txBody>
      </p:sp>
      <p:sp>
        <p:nvSpPr>
          <p:cNvPr id="13" name="TextBox 12">
            <a:extLst>
              <a:ext uri="{FF2B5EF4-FFF2-40B4-BE49-F238E27FC236}">
                <a16:creationId xmlns:a16="http://schemas.microsoft.com/office/drawing/2014/main" id="{D8802D41-E56C-8C42-A9C9-930EB553EAFD}"/>
              </a:ext>
            </a:extLst>
          </p:cNvPr>
          <p:cNvSpPr txBox="1"/>
          <p:nvPr/>
        </p:nvSpPr>
        <p:spPr>
          <a:xfrm>
            <a:off x="4902474" y="3255194"/>
            <a:ext cx="765224" cy="276999"/>
          </a:xfrm>
          <a:prstGeom prst="rect">
            <a:avLst/>
          </a:prstGeom>
          <a:noFill/>
        </p:spPr>
        <p:txBody>
          <a:bodyPr wrap="square" rtlCol="0">
            <a:spAutoFit/>
          </a:bodyPr>
          <a:lstStyle/>
          <a:p>
            <a:r>
              <a:rPr lang="en-US" sz="1200" dirty="0"/>
              <a:t>p</a:t>
            </a:r>
            <a:r>
              <a:rPr lang="en-US" sz="1200" baseline="-25000" dirty="0"/>
              <a:t>6</a:t>
            </a:r>
            <a:r>
              <a:rPr lang="en-US" sz="1200" dirty="0"/>
              <a:t>=(9,0)</a:t>
            </a:r>
          </a:p>
        </p:txBody>
      </p:sp>
      <p:sp>
        <p:nvSpPr>
          <p:cNvPr id="14" name="Oval 13">
            <a:extLst>
              <a:ext uri="{FF2B5EF4-FFF2-40B4-BE49-F238E27FC236}">
                <a16:creationId xmlns:a16="http://schemas.microsoft.com/office/drawing/2014/main" id="{BB6DBA4D-67AA-D041-A546-416492819903}"/>
              </a:ext>
            </a:extLst>
          </p:cNvPr>
          <p:cNvSpPr/>
          <p:nvPr/>
        </p:nvSpPr>
        <p:spPr>
          <a:xfrm>
            <a:off x="1650583" y="770929"/>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D2E14A5-4D8C-1A46-95E2-9F3416F7CD79}"/>
              </a:ext>
            </a:extLst>
          </p:cNvPr>
          <p:cNvSpPr txBox="1"/>
          <p:nvPr/>
        </p:nvSpPr>
        <p:spPr>
          <a:xfrm>
            <a:off x="1926561" y="761002"/>
            <a:ext cx="837788" cy="276999"/>
          </a:xfrm>
          <a:prstGeom prst="rect">
            <a:avLst/>
          </a:prstGeom>
          <a:noFill/>
        </p:spPr>
        <p:txBody>
          <a:bodyPr wrap="square" rtlCol="0">
            <a:spAutoFit/>
          </a:bodyPr>
          <a:lstStyle/>
          <a:p>
            <a:r>
              <a:rPr lang="en-US" sz="1200" dirty="0"/>
              <a:t>p</a:t>
            </a:r>
            <a:r>
              <a:rPr lang="en-US" sz="1200" baseline="-25000" dirty="0"/>
              <a:t>1</a:t>
            </a:r>
            <a:r>
              <a:rPr lang="en-US" sz="1200" dirty="0"/>
              <a:t>=(2,0)</a:t>
            </a:r>
          </a:p>
        </p:txBody>
      </p:sp>
      <p:sp>
        <p:nvSpPr>
          <p:cNvPr id="16" name="Oval 15">
            <a:extLst>
              <a:ext uri="{FF2B5EF4-FFF2-40B4-BE49-F238E27FC236}">
                <a16:creationId xmlns:a16="http://schemas.microsoft.com/office/drawing/2014/main" id="{F541A940-5A29-824A-809A-51B568A62FE4}"/>
              </a:ext>
            </a:extLst>
          </p:cNvPr>
          <p:cNvSpPr/>
          <p:nvPr/>
        </p:nvSpPr>
        <p:spPr>
          <a:xfrm>
            <a:off x="4283239" y="2173602"/>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1335DEA-E38E-8843-AAB9-58673C8D699E}"/>
              </a:ext>
            </a:extLst>
          </p:cNvPr>
          <p:cNvSpPr txBox="1"/>
          <p:nvPr/>
        </p:nvSpPr>
        <p:spPr>
          <a:xfrm>
            <a:off x="4590150" y="2173602"/>
            <a:ext cx="803425" cy="276999"/>
          </a:xfrm>
          <a:prstGeom prst="rect">
            <a:avLst/>
          </a:prstGeom>
          <a:noFill/>
        </p:spPr>
        <p:txBody>
          <a:bodyPr wrap="square" rtlCol="0">
            <a:spAutoFit/>
          </a:bodyPr>
          <a:lstStyle/>
          <a:p>
            <a:r>
              <a:rPr lang="en-US" sz="1200" dirty="0"/>
              <a:t>I</a:t>
            </a:r>
            <a:r>
              <a:rPr lang="en-US" sz="1200" baseline="-25000" dirty="0"/>
              <a:t>3</a:t>
            </a:r>
            <a:r>
              <a:rPr lang="en-US" sz="1200" dirty="0"/>
              <a:t>=(8,0)</a:t>
            </a:r>
          </a:p>
        </p:txBody>
      </p:sp>
      <p:sp>
        <p:nvSpPr>
          <p:cNvPr id="18" name="Oval 17">
            <a:extLst>
              <a:ext uri="{FF2B5EF4-FFF2-40B4-BE49-F238E27FC236}">
                <a16:creationId xmlns:a16="http://schemas.microsoft.com/office/drawing/2014/main" id="{8F18C3B2-88AB-7743-8DD2-D0C65DF11366}"/>
              </a:ext>
            </a:extLst>
          </p:cNvPr>
          <p:cNvSpPr/>
          <p:nvPr/>
        </p:nvSpPr>
        <p:spPr>
          <a:xfrm>
            <a:off x="1862015" y="2173602"/>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D8880DF-ECB2-2F43-A539-93EB556A9A11}"/>
              </a:ext>
            </a:extLst>
          </p:cNvPr>
          <p:cNvSpPr txBox="1"/>
          <p:nvPr/>
        </p:nvSpPr>
        <p:spPr>
          <a:xfrm>
            <a:off x="2186437" y="2156469"/>
            <a:ext cx="756380" cy="276999"/>
          </a:xfrm>
          <a:prstGeom prst="rect">
            <a:avLst/>
          </a:prstGeom>
          <a:noFill/>
        </p:spPr>
        <p:txBody>
          <a:bodyPr wrap="square" rtlCol="0">
            <a:spAutoFit/>
          </a:bodyPr>
          <a:lstStyle/>
          <a:p>
            <a:r>
              <a:rPr lang="en-US" sz="1200" dirty="0"/>
              <a:t>I</a:t>
            </a:r>
            <a:r>
              <a:rPr lang="en-US" sz="1200" baseline="-25000" dirty="0"/>
              <a:t>2</a:t>
            </a:r>
            <a:r>
              <a:rPr lang="en-US" sz="1200" dirty="0"/>
              <a:t>=(3,0)</a:t>
            </a:r>
          </a:p>
        </p:txBody>
      </p:sp>
      <p:cxnSp>
        <p:nvCxnSpPr>
          <p:cNvPr id="20" name="Straight Arrow Connector 19">
            <a:extLst>
              <a:ext uri="{FF2B5EF4-FFF2-40B4-BE49-F238E27FC236}">
                <a16:creationId xmlns:a16="http://schemas.microsoft.com/office/drawing/2014/main" id="{F64686CC-B7FB-FE41-91DC-CE647D9E8B54}"/>
              </a:ext>
            </a:extLst>
          </p:cNvPr>
          <p:cNvCxnSpPr>
            <a:stCxn id="18" idx="3"/>
            <a:endCxn id="5" idx="7"/>
          </p:cNvCxnSpPr>
          <p:nvPr/>
        </p:nvCxnSpPr>
        <p:spPr>
          <a:xfrm flipH="1">
            <a:off x="1408672" y="2408507"/>
            <a:ext cx="493646" cy="611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DEEE0D7-6E1C-5742-9530-F82D281783D9}"/>
              </a:ext>
            </a:extLst>
          </p:cNvPr>
          <p:cNvCxnSpPr>
            <a:cxnSpLocks/>
            <a:stCxn id="18" idx="5"/>
          </p:cNvCxnSpPr>
          <p:nvPr/>
        </p:nvCxnSpPr>
        <p:spPr>
          <a:xfrm>
            <a:off x="2096921" y="2408507"/>
            <a:ext cx="427192" cy="571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BBF4F00-2343-5349-B634-58DD4587368A}"/>
              </a:ext>
            </a:extLst>
          </p:cNvPr>
          <p:cNvSpPr txBox="1"/>
          <p:nvPr/>
        </p:nvSpPr>
        <p:spPr>
          <a:xfrm>
            <a:off x="1448975" y="2437400"/>
            <a:ext cx="263214" cy="276999"/>
          </a:xfrm>
          <a:prstGeom prst="rect">
            <a:avLst/>
          </a:prstGeom>
          <a:noFill/>
        </p:spPr>
        <p:txBody>
          <a:bodyPr wrap="square" rtlCol="0">
            <a:spAutoFit/>
          </a:bodyPr>
          <a:lstStyle/>
          <a:p>
            <a:r>
              <a:rPr lang="en-US" sz="1200" dirty="0"/>
              <a:t>1</a:t>
            </a:r>
          </a:p>
        </p:txBody>
      </p:sp>
      <p:sp>
        <p:nvSpPr>
          <p:cNvPr id="23" name="TextBox 22">
            <a:extLst>
              <a:ext uri="{FF2B5EF4-FFF2-40B4-BE49-F238E27FC236}">
                <a16:creationId xmlns:a16="http://schemas.microsoft.com/office/drawing/2014/main" id="{9F48617C-CAD2-C04C-BDAF-7CAE162B0435}"/>
              </a:ext>
            </a:extLst>
          </p:cNvPr>
          <p:cNvSpPr txBox="1"/>
          <p:nvPr/>
        </p:nvSpPr>
        <p:spPr>
          <a:xfrm>
            <a:off x="2296325" y="2489107"/>
            <a:ext cx="263214" cy="276999"/>
          </a:xfrm>
          <a:prstGeom prst="rect">
            <a:avLst/>
          </a:prstGeom>
          <a:noFill/>
        </p:spPr>
        <p:txBody>
          <a:bodyPr wrap="square" rtlCol="0">
            <a:spAutoFit/>
          </a:bodyPr>
          <a:lstStyle/>
          <a:p>
            <a:r>
              <a:rPr lang="en-US" sz="1200" dirty="0"/>
              <a:t>1</a:t>
            </a:r>
          </a:p>
        </p:txBody>
      </p:sp>
      <p:cxnSp>
        <p:nvCxnSpPr>
          <p:cNvPr id="24" name="Straight Arrow Connector 23">
            <a:extLst>
              <a:ext uri="{FF2B5EF4-FFF2-40B4-BE49-F238E27FC236}">
                <a16:creationId xmlns:a16="http://schemas.microsoft.com/office/drawing/2014/main" id="{0D112918-5F44-2A4D-AD65-26733E14C65C}"/>
              </a:ext>
            </a:extLst>
          </p:cNvPr>
          <p:cNvCxnSpPr>
            <a:cxnSpLocks/>
          </p:cNvCxnSpPr>
          <p:nvPr/>
        </p:nvCxnSpPr>
        <p:spPr>
          <a:xfrm flipH="1">
            <a:off x="3833830" y="2418122"/>
            <a:ext cx="493646" cy="611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C0CB701-55AB-4648-B1AC-CB4004909519}"/>
              </a:ext>
            </a:extLst>
          </p:cNvPr>
          <p:cNvSpPr txBox="1"/>
          <p:nvPr/>
        </p:nvSpPr>
        <p:spPr>
          <a:xfrm>
            <a:off x="3874133" y="2447015"/>
            <a:ext cx="263214" cy="276999"/>
          </a:xfrm>
          <a:prstGeom prst="rect">
            <a:avLst/>
          </a:prstGeom>
          <a:noFill/>
        </p:spPr>
        <p:txBody>
          <a:bodyPr wrap="square" rtlCol="0">
            <a:spAutoFit/>
          </a:bodyPr>
          <a:lstStyle/>
          <a:p>
            <a:r>
              <a:rPr lang="en-US" sz="1200" dirty="0"/>
              <a:t>1</a:t>
            </a:r>
          </a:p>
        </p:txBody>
      </p:sp>
      <p:cxnSp>
        <p:nvCxnSpPr>
          <p:cNvPr id="26" name="Straight Arrow Connector 25">
            <a:extLst>
              <a:ext uri="{FF2B5EF4-FFF2-40B4-BE49-F238E27FC236}">
                <a16:creationId xmlns:a16="http://schemas.microsoft.com/office/drawing/2014/main" id="{76B7A725-2723-DF49-B66C-BE3AE7189861}"/>
              </a:ext>
            </a:extLst>
          </p:cNvPr>
          <p:cNvCxnSpPr>
            <a:cxnSpLocks/>
            <a:stCxn id="16" idx="5"/>
            <a:endCxn id="8" idx="1"/>
          </p:cNvCxnSpPr>
          <p:nvPr/>
        </p:nvCxnSpPr>
        <p:spPr>
          <a:xfrm>
            <a:off x="4518145" y="2408507"/>
            <a:ext cx="627827" cy="611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9515A03-41F1-4A40-ABC6-BA730F50828F}"/>
              </a:ext>
            </a:extLst>
          </p:cNvPr>
          <p:cNvSpPr txBox="1"/>
          <p:nvPr/>
        </p:nvSpPr>
        <p:spPr>
          <a:xfrm>
            <a:off x="4780069" y="2485023"/>
            <a:ext cx="263214" cy="276999"/>
          </a:xfrm>
          <a:prstGeom prst="rect">
            <a:avLst/>
          </a:prstGeom>
          <a:noFill/>
        </p:spPr>
        <p:txBody>
          <a:bodyPr wrap="square" rtlCol="0">
            <a:spAutoFit/>
          </a:bodyPr>
          <a:lstStyle/>
          <a:p>
            <a:r>
              <a:rPr lang="en-US" sz="1200" dirty="0"/>
              <a:t>1</a:t>
            </a:r>
          </a:p>
        </p:txBody>
      </p:sp>
      <p:cxnSp>
        <p:nvCxnSpPr>
          <p:cNvPr id="28" name="Straight Arrow Connector 27">
            <a:extLst>
              <a:ext uri="{FF2B5EF4-FFF2-40B4-BE49-F238E27FC236}">
                <a16:creationId xmlns:a16="http://schemas.microsoft.com/office/drawing/2014/main" id="{355BA86F-BEE6-5847-895E-4185DA04C4AF}"/>
              </a:ext>
            </a:extLst>
          </p:cNvPr>
          <p:cNvCxnSpPr>
            <a:cxnSpLocks/>
            <a:stCxn id="5" idx="2"/>
            <a:endCxn id="4" idx="6"/>
          </p:cNvCxnSpPr>
          <p:nvPr/>
        </p:nvCxnSpPr>
        <p:spPr>
          <a:xfrm flipH="1">
            <a:off x="595239" y="3117594"/>
            <a:ext cx="5785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925B972-E2C8-F049-9701-3435EB347985}"/>
              </a:ext>
            </a:extLst>
          </p:cNvPr>
          <p:cNvSpPr txBox="1"/>
          <p:nvPr/>
        </p:nvSpPr>
        <p:spPr>
          <a:xfrm>
            <a:off x="802078" y="2771793"/>
            <a:ext cx="263214" cy="276999"/>
          </a:xfrm>
          <a:prstGeom prst="rect">
            <a:avLst/>
          </a:prstGeom>
          <a:noFill/>
        </p:spPr>
        <p:txBody>
          <a:bodyPr wrap="square" rtlCol="0">
            <a:spAutoFit/>
          </a:bodyPr>
          <a:lstStyle/>
          <a:p>
            <a:r>
              <a:rPr lang="en-US" sz="1200" dirty="0"/>
              <a:t>1</a:t>
            </a:r>
          </a:p>
        </p:txBody>
      </p:sp>
      <p:sp>
        <p:nvSpPr>
          <p:cNvPr id="30" name="Oval 29">
            <a:extLst>
              <a:ext uri="{FF2B5EF4-FFF2-40B4-BE49-F238E27FC236}">
                <a16:creationId xmlns:a16="http://schemas.microsoft.com/office/drawing/2014/main" id="{4274E1E4-2934-234D-869C-6CD2AB59383A}"/>
              </a:ext>
            </a:extLst>
          </p:cNvPr>
          <p:cNvSpPr/>
          <p:nvPr/>
        </p:nvSpPr>
        <p:spPr>
          <a:xfrm>
            <a:off x="3245086" y="1340581"/>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D5E4F95-47CE-C64E-A76A-4AA9B8659A7B}"/>
              </a:ext>
            </a:extLst>
          </p:cNvPr>
          <p:cNvSpPr txBox="1"/>
          <p:nvPr/>
        </p:nvSpPr>
        <p:spPr>
          <a:xfrm>
            <a:off x="3569508" y="1323448"/>
            <a:ext cx="758789" cy="276999"/>
          </a:xfrm>
          <a:prstGeom prst="rect">
            <a:avLst/>
          </a:prstGeom>
          <a:noFill/>
        </p:spPr>
        <p:txBody>
          <a:bodyPr wrap="square" rtlCol="0">
            <a:spAutoFit/>
          </a:bodyPr>
          <a:lstStyle/>
          <a:p>
            <a:r>
              <a:rPr lang="en-US" sz="1200" dirty="0"/>
              <a:t>I</a:t>
            </a:r>
            <a:r>
              <a:rPr lang="en-US" sz="1200" baseline="-25000" dirty="0"/>
              <a:t>1</a:t>
            </a:r>
            <a:r>
              <a:rPr lang="en-US" sz="1200" dirty="0"/>
              <a:t>=(5,0)</a:t>
            </a:r>
          </a:p>
        </p:txBody>
      </p:sp>
      <p:cxnSp>
        <p:nvCxnSpPr>
          <p:cNvPr id="32" name="Straight Arrow Connector 31">
            <a:extLst>
              <a:ext uri="{FF2B5EF4-FFF2-40B4-BE49-F238E27FC236}">
                <a16:creationId xmlns:a16="http://schemas.microsoft.com/office/drawing/2014/main" id="{A1761CC6-A7DD-124E-A322-7EAA9311EB65}"/>
              </a:ext>
            </a:extLst>
          </p:cNvPr>
          <p:cNvCxnSpPr>
            <a:cxnSpLocks/>
            <a:stCxn id="30" idx="3"/>
            <a:endCxn id="18" idx="7"/>
          </p:cNvCxnSpPr>
          <p:nvPr/>
        </p:nvCxnSpPr>
        <p:spPr>
          <a:xfrm flipH="1">
            <a:off x="2096921" y="1575486"/>
            <a:ext cx="1188468" cy="638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CD8249D-9B8D-EA47-B65F-C4D6A4033338}"/>
              </a:ext>
            </a:extLst>
          </p:cNvPr>
          <p:cNvSpPr txBox="1"/>
          <p:nvPr/>
        </p:nvSpPr>
        <p:spPr>
          <a:xfrm>
            <a:off x="2524112" y="1600447"/>
            <a:ext cx="486067" cy="276999"/>
          </a:xfrm>
          <a:prstGeom prst="rect">
            <a:avLst/>
          </a:prstGeom>
          <a:noFill/>
        </p:spPr>
        <p:txBody>
          <a:bodyPr wrap="square" rtlCol="0">
            <a:spAutoFit/>
          </a:bodyPr>
          <a:lstStyle/>
          <a:p>
            <a:r>
              <a:rPr lang="en-US" sz="1200" dirty="0"/>
              <a:t>2</a:t>
            </a:r>
            <a:r>
              <a:rPr lang="en-US" sz="1200" dirty="0">
                <a:solidFill>
                  <a:srgbClr val="FF0000"/>
                </a:solidFill>
              </a:rPr>
              <a:t>+1</a:t>
            </a:r>
          </a:p>
        </p:txBody>
      </p:sp>
      <p:cxnSp>
        <p:nvCxnSpPr>
          <p:cNvPr id="34" name="Straight Arrow Connector 33">
            <a:extLst>
              <a:ext uri="{FF2B5EF4-FFF2-40B4-BE49-F238E27FC236}">
                <a16:creationId xmlns:a16="http://schemas.microsoft.com/office/drawing/2014/main" id="{310B4291-233D-E348-84A2-3ED35D25A1B6}"/>
              </a:ext>
            </a:extLst>
          </p:cNvPr>
          <p:cNvCxnSpPr>
            <a:cxnSpLocks/>
            <a:stCxn id="30" idx="5"/>
            <a:endCxn id="16" idx="1"/>
          </p:cNvCxnSpPr>
          <p:nvPr/>
        </p:nvCxnSpPr>
        <p:spPr>
          <a:xfrm>
            <a:off x="3479992" y="1575486"/>
            <a:ext cx="843550" cy="638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B742767-9AAB-4D47-8B4D-87DD4A6B56A9}"/>
              </a:ext>
            </a:extLst>
          </p:cNvPr>
          <p:cNvSpPr txBox="1"/>
          <p:nvPr/>
        </p:nvSpPr>
        <p:spPr>
          <a:xfrm>
            <a:off x="3850121" y="1626950"/>
            <a:ext cx="263214" cy="276999"/>
          </a:xfrm>
          <a:prstGeom prst="rect">
            <a:avLst/>
          </a:prstGeom>
          <a:noFill/>
        </p:spPr>
        <p:txBody>
          <a:bodyPr wrap="square" rtlCol="0">
            <a:spAutoFit/>
          </a:bodyPr>
          <a:lstStyle/>
          <a:p>
            <a:r>
              <a:rPr lang="en-US" sz="1200" dirty="0"/>
              <a:t>3</a:t>
            </a:r>
            <a:endParaRPr lang="en-US" sz="1200" dirty="0">
              <a:solidFill>
                <a:srgbClr val="FF0000"/>
              </a:solidFill>
            </a:endParaRPr>
          </a:p>
        </p:txBody>
      </p:sp>
      <p:cxnSp>
        <p:nvCxnSpPr>
          <p:cNvPr id="36" name="Straight Arrow Connector 35">
            <a:extLst>
              <a:ext uri="{FF2B5EF4-FFF2-40B4-BE49-F238E27FC236}">
                <a16:creationId xmlns:a16="http://schemas.microsoft.com/office/drawing/2014/main" id="{EE6E9CF3-F23E-AF44-B142-1093226ACC02}"/>
              </a:ext>
            </a:extLst>
          </p:cNvPr>
          <p:cNvCxnSpPr>
            <a:cxnSpLocks/>
            <a:stCxn id="14" idx="5"/>
            <a:endCxn id="30" idx="2"/>
          </p:cNvCxnSpPr>
          <p:nvPr/>
        </p:nvCxnSpPr>
        <p:spPr>
          <a:xfrm>
            <a:off x="1885489" y="1005834"/>
            <a:ext cx="1359597" cy="472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BE447EC-B089-024A-BC0E-B45DDD02261A}"/>
              </a:ext>
            </a:extLst>
          </p:cNvPr>
          <p:cNvSpPr txBox="1"/>
          <p:nvPr/>
        </p:nvSpPr>
        <p:spPr>
          <a:xfrm>
            <a:off x="2887613" y="986989"/>
            <a:ext cx="263214" cy="276999"/>
          </a:xfrm>
          <a:prstGeom prst="rect">
            <a:avLst/>
          </a:prstGeom>
          <a:noFill/>
        </p:spPr>
        <p:txBody>
          <a:bodyPr wrap="square" rtlCol="0">
            <a:spAutoFit/>
          </a:bodyPr>
          <a:lstStyle/>
          <a:p>
            <a:r>
              <a:rPr lang="en-US" sz="1200" dirty="0"/>
              <a:t>3</a:t>
            </a:r>
            <a:endParaRPr lang="en-US" sz="1200" dirty="0">
              <a:solidFill>
                <a:srgbClr val="FF0000"/>
              </a:solidFill>
            </a:endParaRPr>
          </a:p>
        </p:txBody>
      </p:sp>
      <p:sp>
        <p:nvSpPr>
          <p:cNvPr id="38" name="Oval 37">
            <a:extLst>
              <a:ext uri="{FF2B5EF4-FFF2-40B4-BE49-F238E27FC236}">
                <a16:creationId xmlns:a16="http://schemas.microsoft.com/office/drawing/2014/main" id="{6ED3CFA3-BD00-384C-9BF3-88AC0848144A}"/>
              </a:ext>
            </a:extLst>
          </p:cNvPr>
          <p:cNvSpPr/>
          <p:nvPr/>
        </p:nvSpPr>
        <p:spPr>
          <a:xfrm>
            <a:off x="289842" y="5418297"/>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C63F068-BD27-394E-8E71-FDAA085868AC}"/>
              </a:ext>
            </a:extLst>
          </p:cNvPr>
          <p:cNvSpPr/>
          <p:nvPr/>
        </p:nvSpPr>
        <p:spPr>
          <a:xfrm>
            <a:off x="1143578" y="5418297"/>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471F1D7-482F-6342-82C4-3DDEA944DAE1}"/>
              </a:ext>
            </a:extLst>
          </p:cNvPr>
          <p:cNvSpPr/>
          <p:nvPr/>
        </p:nvSpPr>
        <p:spPr>
          <a:xfrm>
            <a:off x="2458952" y="5418297"/>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C47F605-6AF7-4B40-AE58-BFDDE47D7D9F}"/>
              </a:ext>
            </a:extLst>
          </p:cNvPr>
          <p:cNvSpPr/>
          <p:nvPr/>
        </p:nvSpPr>
        <p:spPr>
          <a:xfrm>
            <a:off x="3357204" y="5418297"/>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32904EA-77FE-5A4F-9CB3-581B11336073}"/>
              </a:ext>
            </a:extLst>
          </p:cNvPr>
          <p:cNvSpPr/>
          <p:nvPr/>
        </p:nvSpPr>
        <p:spPr>
          <a:xfrm>
            <a:off x="4863446" y="5418297"/>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76F89263-84A4-3A4B-B163-4EF1BA79CFBC}"/>
              </a:ext>
            </a:extLst>
          </p:cNvPr>
          <p:cNvSpPr txBox="1"/>
          <p:nvPr/>
        </p:nvSpPr>
        <p:spPr>
          <a:xfrm>
            <a:off x="887120" y="5693504"/>
            <a:ext cx="784731" cy="276999"/>
          </a:xfrm>
          <a:prstGeom prst="rect">
            <a:avLst/>
          </a:prstGeom>
          <a:noFill/>
        </p:spPr>
        <p:txBody>
          <a:bodyPr wrap="square" rtlCol="0">
            <a:spAutoFit/>
          </a:bodyPr>
          <a:lstStyle/>
          <a:p>
            <a:r>
              <a:rPr lang="en-US" sz="1200" dirty="0"/>
              <a:t>p</a:t>
            </a:r>
            <a:r>
              <a:rPr lang="en-US" sz="1200" baseline="-25000" dirty="0"/>
              <a:t>3</a:t>
            </a:r>
            <a:r>
              <a:rPr lang="en-US" sz="1200" dirty="0"/>
              <a:t>=(2,0)</a:t>
            </a:r>
          </a:p>
        </p:txBody>
      </p:sp>
      <p:sp>
        <p:nvSpPr>
          <p:cNvPr id="44" name="TextBox 43">
            <a:extLst>
              <a:ext uri="{FF2B5EF4-FFF2-40B4-BE49-F238E27FC236}">
                <a16:creationId xmlns:a16="http://schemas.microsoft.com/office/drawing/2014/main" id="{C07B929B-AFD3-E74F-9356-2D865850626B}"/>
              </a:ext>
            </a:extLst>
          </p:cNvPr>
          <p:cNvSpPr txBox="1"/>
          <p:nvPr/>
        </p:nvSpPr>
        <p:spPr>
          <a:xfrm>
            <a:off x="2204463" y="5693503"/>
            <a:ext cx="857433" cy="276999"/>
          </a:xfrm>
          <a:prstGeom prst="rect">
            <a:avLst/>
          </a:prstGeom>
          <a:noFill/>
        </p:spPr>
        <p:txBody>
          <a:bodyPr wrap="square" rtlCol="0">
            <a:spAutoFit/>
          </a:bodyPr>
          <a:lstStyle/>
          <a:p>
            <a:r>
              <a:rPr lang="en-US" sz="1200" dirty="0"/>
              <a:t>p</a:t>
            </a:r>
            <a:r>
              <a:rPr lang="en-US" sz="1200" baseline="-25000" dirty="0"/>
              <a:t>4</a:t>
            </a:r>
            <a:r>
              <a:rPr lang="en-US" sz="1200" dirty="0"/>
              <a:t>=(4,0)</a:t>
            </a:r>
          </a:p>
        </p:txBody>
      </p:sp>
      <p:sp>
        <p:nvSpPr>
          <p:cNvPr id="45" name="TextBox 44">
            <a:extLst>
              <a:ext uri="{FF2B5EF4-FFF2-40B4-BE49-F238E27FC236}">
                <a16:creationId xmlns:a16="http://schemas.microsoft.com/office/drawing/2014/main" id="{11283D14-9502-AA4A-88F8-0DE643609120}"/>
              </a:ext>
            </a:extLst>
          </p:cNvPr>
          <p:cNvSpPr txBox="1"/>
          <p:nvPr/>
        </p:nvSpPr>
        <p:spPr>
          <a:xfrm>
            <a:off x="3176188" y="5693502"/>
            <a:ext cx="848316" cy="276999"/>
          </a:xfrm>
          <a:prstGeom prst="rect">
            <a:avLst/>
          </a:prstGeom>
          <a:noFill/>
        </p:spPr>
        <p:txBody>
          <a:bodyPr wrap="square" rtlCol="0">
            <a:spAutoFit/>
          </a:bodyPr>
          <a:lstStyle/>
          <a:p>
            <a:r>
              <a:rPr lang="en-US" sz="1200" dirty="0"/>
              <a:t>p</a:t>
            </a:r>
            <a:r>
              <a:rPr lang="en-US" sz="1200" baseline="-25000" dirty="0"/>
              <a:t>5</a:t>
            </a:r>
            <a:r>
              <a:rPr lang="en-US" sz="1200" dirty="0"/>
              <a:t>=(7,0)</a:t>
            </a:r>
          </a:p>
        </p:txBody>
      </p:sp>
      <p:sp>
        <p:nvSpPr>
          <p:cNvPr id="46" name="TextBox 45">
            <a:extLst>
              <a:ext uri="{FF2B5EF4-FFF2-40B4-BE49-F238E27FC236}">
                <a16:creationId xmlns:a16="http://schemas.microsoft.com/office/drawing/2014/main" id="{E3740635-79E1-5F45-A94B-065F6131DABF}"/>
              </a:ext>
            </a:extLst>
          </p:cNvPr>
          <p:cNvSpPr txBox="1"/>
          <p:nvPr/>
        </p:nvSpPr>
        <p:spPr>
          <a:xfrm>
            <a:off x="4660250" y="5693501"/>
            <a:ext cx="968755" cy="276999"/>
          </a:xfrm>
          <a:prstGeom prst="rect">
            <a:avLst/>
          </a:prstGeom>
          <a:noFill/>
        </p:spPr>
        <p:txBody>
          <a:bodyPr wrap="square" rtlCol="0">
            <a:spAutoFit/>
          </a:bodyPr>
          <a:lstStyle/>
          <a:p>
            <a:r>
              <a:rPr lang="en-US" sz="1200" dirty="0"/>
              <a:t>p</a:t>
            </a:r>
            <a:r>
              <a:rPr lang="en-US" sz="1200" baseline="-25000" dirty="0"/>
              <a:t>6</a:t>
            </a:r>
            <a:r>
              <a:rPr lang="en-US" sz="1200" dirty="0"/>
              <a:t>=(9,0)</a:t>
            </a:r>
          </a:p>
        </p:txBody>
      </p:sp>
      <p:sp>
        <p:nvSpPr>
          <p:cNvPr id="47" name="Oval 46">
            <a:extLst>
              <a:ext uri="{FF2B5EF4-FFF2-40B4-BE49-F238E27FC236}">
                <a16:creationId xmlns:a16="http://schemas.microsoft.com/office/drawing/2014/main" id="{79B9A20A-E52E-5949-96E7-D84763345D4D}"/>
              </a:ext>
            </a:extLst>
          </p:cNvPr>
          <p:cNvSpPr/>
          <p:nvPr/>
        </p:nvSpPr>
        <p:spPr>
          <a:xfrm>
            <a:off x="4041016" y="4611909"/>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E45BA8C-4E3E-B248-9DC3-8B38180DC95D}"/>
              </a:ext>
            </a:extLst>
          </p:cNvPr>
          <p:cNvSpPr txBox="1"/>
          <p:nvPr/>
        </p:nvSpPr>
        <p:spPr>
          <a:xfrm>
            <a:off x="4347927" y="4611909"/>
            <a:ext cx="755226" cy="276999"/>
          </a:xfrm>
          <a:prstGeom prst="rect">
            <a:avLst/>
          </a:prstGeom>
          <a:noFill/>
        </p:spPr>
        <p:txBody>
          <a:bodyPr wrap="square" rtlCol="0">
            <a:spAutoFit/>
          </a:bodyPr>
          <a:lstStyle/>
          <a:p>
            <a:r>
              <a:rPr lang="en-US" sz="1200" dirty="0"/>
              <a:t>I</a:t>
            </a:r>
            <a:r>
              <a:rPr lang="en-US" sz="1200" baseline="-25000" dirty="0"/>
              <a:t>3</a:t>
            </a:r>
            <a:r>
              <a:rPr lang="en-US" sz="1200" dirty="0"/>
              <a:t>=(8,0)</a:t>
            </a:r>
          </a:p>
        </p:txBody>
      </p:sp>
      <p:sp>
        <p:nvSpPr>
          <p:cNvPr id="49" name="Oval 48">
            <a:extLst>
              <a:ext uri="{FF2B5EF4-FFF2-40B4-BE49-F238E27FC236}">
                <a16:creationId xmlns:a16="http://schemas.microsoft.com/office/drawing/2014/main" id="{5187D0C5-D6D8-0544-962C-BFE71F55608C}"/>
              </a:ext>
            </a:extLst>
          </p:cNvPr>
          <p:cNvSpPr/>
          <p:nvPr/>
        </p:nvSpPr>
        <p:spPr>
          <a:xfrm>
            <a:off x="1831827" y="4611909"/>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5742117-3E81-3A4D-96AE-CE3201DDE612}"/>
              </a:ext>
            </a:extLst>
          </p:cNvPr>
          <p:cNvSpPr txBox="1"/>
          <p:nvPr/>
        </p:nvSpPr>
        <p:spPr>
          <a:xfrm>
            <a:off x="2156249" y="4594776"/>
            <a:ext cx="803652" cy="276999"/>
          </a:xfrm>
          <a:prstGeom prst="rect">
            <a:avLst/>
          </a:prstGeom>
          <a:noFill/>
        </p:spPr>
        <p:txBody>
          <a:bodyPr wrap="square" rtlCol="0">
            <a:spAutoFit/>
          </a:bodyPr>
          <a:lstStyle/>
          <a:p>
            <a:r>
              <a:rPr lang="en-US" sz="1200" dirty="0"/>
              <a:t>I</a:t>
            </a:r>
            <a:r>
              <a:rPr lang="en-US" sz="1200" baseline="-25000" dirty="0"/>
              <a:t>2</a:t>
            </a:r>
            <a:r>
              <a:rPr lang="en-US" sz="1200" dirty="0"/>
              <a:t>=(3,0)</a:t>
            </a:r>
          </a:p>
        </p:txBody>
      </p:sp>
      <p:cxnSp>
        <p:nvCxnSpPr>
          <p:cNvPr id="51" name="Straight Arrow Connector 50">
            <a:extLst>
              <a:ext uri="{FF2B5EF4-FFF2-40B4-BE49-F238E27FC236}">
                <a16:creationId xmlns:a16="http://schemas.microsoft.com/office/drawing/2014/main" id="{10BA49B2-33E3-2E41-BDF3-6469EA343639}"/>
              </a:ext>
            </a:extLst>
          </p:cNvPr>
          <p:cNvCxnSpPr>
            <a:stCxn id="49" idx="3"/>
            <a:endCxn id="39" idx="7"/>
          </p:cNvCxnSpPr>
          <p:nvPr/>
        </p:nvCxnSpPr>
        <p:spPr>
          <a:xfrm flipH="1">
            <a:off x="1378484" y="4846814"/>
            <a:ext cx="493646" cy="611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A72CD6C-D6E4-4D47-9807-1FD41A604192}"/>
              </a:ext>
            </a:extLst>
          </p:cNvPr>
          <p:cNvCxnSpPr>
            <a:cxnSpLocks/>
            <a:stCxn id="49" idx="5"/>
          </p:cNvCxnSpPr>
          <p:nvPr/>
        </p:nvCxnSpPr>
        <p:spPr>
          <a:xfrm>
            <a:off x="2066733" y="4846814"/>
            <a:ext cx="427192" cy="571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FF474CC7-4A29-2644-B827-3F0E7B03C1EC}"/>
              </a:ext>
            </a:extLst>
          </p:cNvPr>
          <p:cNvSpPr txBox="1"/>
          <p:nvPr/>
        </p:nvSpPr>
        <p:spPr>
          <a:xfrm>
            <a:off x="1418787" y="4875707"/>
            <a:ext cx="263214" cy="276999"/>
          </a:xfrm>
          <a:prstGeom prst="rect">
            <a:avLst/>
          </a:prstGeom>
          <a:noFill/>
        </p:spPr>
        <p:txBody>
          <a:bodyPr wrap="square" rtlCol="0">
            <a:spAutoFit/>
          </a:bodyPr>
          <a:lstStyle/>
          <a:p>
            <a:r>
              <a:rPr lang="en-US" sz="1200" dirty="0"/>
              <a:t>1</a:t>
            </a:r>
          </a:p>
        </p:txBody>
      </p:sp>
      <p:sp>
        <p:nvSpPr>
          <p:cNvPr id="54" name="TextBox 53">
            <a:extLst>
              <a:ext uri="{FF2B5EF4-FFF2-40B4-BE49-F238E27FC236}">
                <a16:creationId xmlns:a16="http://schemas.microsoft.com/office/drawing/2014/main" id="{B5629D40-B8EF-154E-85B7-D1A0BE74E34E}"/>
              </a:ext>
            </a:extLst>
          </p:cNvPr>
          <p:cNvSpPr txBox="1"/>
          <p:nvPr/>
        </p:nvSpPr>
        <p:spPr>
          <a:xfrm>
            <a:off x="2266137" y="4927414"/>
            <a:ext cx="263214" cy="276999"/>
          </a:xfrm>
          <a:prstGeom prst="rect">
            <a:avLst/>
          </a:prstGeom>
          <a:noFill/>
        </p:spPr>
        <p:txBody>
          <a:bodyPr wrap="square" rtlCol="0">
            <a:spAutoFit/>
          </a:bodyPr>
          <a:lstStyle/>
          <a:p>
            <a:r>
              <a:rPr lang="en-US" sz="1200" dirty="0"/>
              <a:t>1</a:t>
            </a:r>
          </a:p>
        </p:txBody>
      </p:sp>
      <p:cxnSp>
        <p:nvCxnSpPr>
          <p:cNvPr id="55" name="Straight Arrow Connector 54">
            <a:extLst>
              <a:ext uri="{FF2B5EF4-FFF2-40B4-BE49-F238E27FC236}">
                <a16:creationId xmlns:a16="http://schemas.microsoft.com/office/drawing/2014/main" id="{D79D8660-B28F-4446-A9A9-43D1D0D07455}"/>
              </a:ext>
            </a:extLst>
          </p:cNvPr>
          <p:cNvCxnSpPr>
            <a:cxnSpLocks/>
          </p:cNvCxnSpPr>
          <p:nvPr/>
        </p:nvCxnSpPr>
        <p:spPr>
          <a:xfrm flipH="1">
            <a:off x="3591607" y="4856429"/>
            <a:ext cx="493646" cy="611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970DE94B-F021-054B-87C9-7A228C101BAC}"/>
              </a:ext>
            </a:extLst>
          </p:cNvPr>
          <p:cNvSpPr txBox="1"/>
          <p:nvPr/>
        </p:nvSpPr>
        <p:spPr>
          <a:xfrm>
            <a:off x="3631910" y="4885322"/>
            <a:ext cx="263214" cy="276999"/>
          </a:xfrm>
          <a:prstGeom prst="rect">
            <a:avLst/>
          </a:prstGeom>
          <a:noFill/>
        </p:spPr>
        <p:txBody>
          <a:bodyPr wrap="square" rtlCol="0">
            <a:spAutoFit/>
          </a:bodyPr>
          <a:lstStyle/>
          <a:p>
            <a:r>
              <a:rPr lang="en-US" sz="1200" dirty="0"/>
              <a:t>1</a:t>
            </a:r>
          </a:p>
        </p:txBody>
      </p:sp>
      <p:cxnSp>
        <p:nvCxnSpPr>
          <p:cNvPr id="57" name="Straight Arrow Connector 56">
            <a:extLst>
              <a:ext uri="{FF2B5EF4-FFF2-40B4-BE49-F238E27FC236}">
                <a16:creationId xmlns:a16="http://schemas.microsoft.com/office/drawing/2014/main" id="{EE2BF5AF-4109-7E40-AD53-19CE9115BDA0}"/>
              </a:ext>
            </a:extLst>
          </p:cNvPr>
          <p:cNvCxnSpPr>
            <a:cxnSpLocks/>
            <a:stCxn id="47" idx="5"/>
            <a:endCxn id="42" idx="1"/>
          </p:cNvCxnSpPr>
          <p:nvPr/>
        </p:nvCxnSpPr>
        <p:spPr>
          <a:xfrm>
            <a:off x="4275922" y="4846814"/>
            <a:ext cx="627827" cy="611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35B0A6A-CE09-884B-97D4-006A824B1913}"/>
              </a:ext>
            </a:extLst>
          </p:cNvPr>
          <p:cNvSpPr txBox="1"/>
          <p:nvPr/>
        </p:nvSpPr>
        <p:spPr>
          <a:xfrm>
            <a:off x="4537846" y="4923330"/>
            <a:ext cx="263214" cy="276999"/>
          </a:xfrm>
          <a:prstGeom prst="rect">
            <a:avLst/>
          </a:prstGeom>
          <a:noFill/>
        </p:spPr>
        <p:txBody>
          <a:bodyPr wrap="square" rtlCol="0">
            <a:spAutoFit/>
          </a:bodyPr>
          <a:lstStyle/>
          <a:p>
            <a:r>
              <a:rPr lang="en-US" sz="1200" dirty="0"/>
              <a:t>1</a:t>
            </a:r>
          </a:p>
        </p:txBody>
      </p:sp>
      <p:cxnSp>
        <p:nvCxnSpPr>
          <p:cNvPr id="59" name="Straight Arrow Connector 58">
            <a:extLst>
              <a:ext uri="{FF2B5EF4-FFF2-40B4-BE49-F238E27FC236}">
                <a16:creationId xmlns:a16="http://schemas.microsoft.com/office/drawing/2014/main" id="{CFDF4097-B16B-FF49-BC78-AD31DD7B8D6B}"/>
              </a:ext>
            </a:extLst>
          </p:cNvPr>
          <p:cNvCxnSpPr>
            <a:cxnSpLocks/>
            <a:stCxn id="39" idx="2"/>
            <a:endCxn id="38" idx="6"/>
          </p:cNvCxnSpPr>
          <p:nvPr/>
        </p:nvCxnSpPr>
        <p:spPr>
          <a:xfrm flipH="1">
            <a:off x="565051" y="5555901"/>
            <a:ext cx="5785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BCAAE440-6090-1B41-96DC-B3F139B0179B}"/>
              </a:ext>
            </a:extLst>
          </p:cNvPr>
          <p:cNvSpPr txBox="1"/>
          <p:nvPr/>
        </p:nvSpPr>
        <p:spPr>
          <a:xfrm>
            <a:off x="771890" y="5210100"/>
            <a:ext cx="263214" cy="276999"/>
          </a:xfrm>
          <a:prstGeom prst="rect">
            <a:avLst/>
          </a:prstGeom>
          <a:noFill/>
        </p:spPr>
        <p:txBody>
          <a:bodyPr wrap="square" rtlCol="0">
            <a:spAutoFit/>
          </a:bodyPr>
          <a:lstStyle/>
          <a:p>
            <a:r>
              <a:rPr lang="en-US" sz="1200" dirty="0"/>
              <a:t>1</a:t>
            </a:r>
          </a:p>
        </p:txBody>
      </p:sp>
      <p:sp>
        <p:nvSpPr>
          <p:cNvPr id="61" name="Oval 60">
            <a:extLst>
              <a:ext uri="{FF2B5EF4-FFF2-40B4-BE49-F238E27FC236}">
                <a16:creationId xmlns:a16="http://schemas.microsoft.com/office/drawing/2014/main" id="{F59F5945-3E81-F14B-A554-6ADF500E8DAA}"/>
              </a:ext>
            </a:extLst>
          </p:cNvPr>
          <p:cNvSpPr/>
          <p:nvPr/>
        </p:nvSpPr>
        <p:spPr>
          <a:xfrm>
            <a:off x="3214898" y="3778888"/>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a:extLst>
              <a:ext uri="{FF2B5EF4-FFF2-40B4-BE49-F238E27FC236}">
                <a16:creationId xmlns:a16="http://schemas.microsoft.com/office/drawing/2014/main" id="{C521957F-D73B-D14C-9501-B339C542A396}"/>
              </a:ext>
            </a:extLst>
          </p:cNvPr>
          <p:cNvCxnSpPr>
            <a:cxnSpLocks/>
            <a:stCxn id="61" idx="3"/>
            <a:endCxn id="49" idx="7"/>
          </p:cNvCxnSpPr>
          <p:nvPr/>
        </p:nvCxnSpPr>
        <p:spPr>
          <a:xfrm flipH="1">
            <a:off x="2066733" y="4013793"/>
            <a:ext cx="1188468" cy="638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C676B5CA-189A-3241-8E71-6279AA926BDC}"/>
              </a:ext>
            </a:extLst>
          </p:cNvPr>
          <p:cNvSpPr txBox="1"/>
          <p:nvPr/>
        </p:nvSpPr>
        <p:spPr>
          <a:xfrm>
            <a:off x="2493925" y="4038754"/>
            <a:ext cx="516254" cy="276999"/>
          </a:xfrm>
          <a:prstGeom prst="rect">
            <a:avLst/>
          </a:prstGeom>
          <a:noFill/>
        </p:spPr>
        <p:txBody>
          <a:bodyPr wrap="square" rtlCol="0">
            <a:spAutoFit/>
          </a:bodyPr>
          <a:lstStyle/>
          <a:p>
            <a:r>
              <a:rPr lang="en-US" sz="1200" dirty="0"/>
              <a:t>2</a:t>
            </a:r>
            <a:r>
              <a:rPr lang="en-US" sz="1200" dirty="0">
                <a:solidFill>
                  <a:srgbClr val="FF0000"/>
                </a:solidFill>
              </a:rPr>
              <a:t>+1</a:t>
            </a:r>
          </a:p>
        </p:txBody>
      </p:sp>
      <p:cxnSp>
        <p:nvCxnSpPr>
          <p:cNvPr id="64" name="Straight Arrow Connector 63">
            <a:extLst>
              <a:ext uri="{FF2B5EF4-FFF2-40B4-BE49-F238E27FC236}">
                <a16:creationId xmlns:a16="http://schemas.microsoft.com/office/drawing/2014/main" id="{6C530979-049F-F24B-ACB2-D176EB5ADD81}"/>
              </a:ext>
            </a:extLst>
          </p:cNvPr>
          <p:cNvCxnSpPr>
            <a:cxnSpLocks/>
            <a:stCxn id="61" idx="5"/>
            <a:endCxn id="47" idx="1"/>
          </p:cNvCxnSpPr>
          <p:nvPr/>
        </p:nvCxnSpPr>
        <p:spPr>
          <a:xfrm>
            <a:off x="3449804" y="4013793"/>
            <a:ext cx="631515" cy="638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A8E81B96-265A-414F-99A1-4AC4EA20FE1F}"/>
              </a:ext>
            </a:extLst>
          </p:cNvPr>
          <p:cNvSpPr txBox="1"/>
          <p:nvPr/>
        </p:nvSpPr>
        <p:spPr>
          <a:xfrm>
            <a:off x="3872946" y="4144770"/>
            <a:ext cx="263214" cy="276999"/>
          </a:xfrm>
          <a:prstGeom prst="rect">
            <a:avLst/>
          </a:prstGeom>
          <a:noFill/>
        </p:spPr>
        <p:txBody>
          <a:bodyPr wrap="square" rtlCol="0">
            <a:spAutoFit/>
          </a:bodyPr>
          <a:lstStyle/>
          <a:p>
            <a:r>
              <a:rPr lang="en-US" sz="1200" dirty="0"/>
              <a:t>3</a:t>
            </a:r>
            <a:endParaRPr lang="en-US" sz="1200" dirty="0">
              <a:solidFill>
                <a:srgbClr val="FF0000"/>
              </a:solidFill>
            </a:endParaRPr>
          </a:p>
        </p:txBody>
      </p:sp>
      <p:sp>
        <p:nvSpPr>
          <p:cNvPr id="66" name="Oval 65">
            <a:extLst>
              <a:ext uri="{FF2B5EF4-FFF2-40B4-BE49-F238E27FC236}">
                <a16:creationId xmlns:a16="http://schemas.microsoft.com/office/drawing/2014/main" id="{40FFB884-2133-2F41-9BC4-07309D7C37C1}"/>
              </a:ext>
            </a:extLst>
          </p:cNvPr>
          <p:cNvSpPr/>
          <p:nvPr/>
        </p:nvSpPr>
        <p:spPr>
          <a:xfrm>
            <a:off x="5987163" y="5345489"/>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EE1861FC-C9A4-FD4A-8F9E-072C93ED7F48}"/>
              </a:ext>
            </a:extLst>
          </p:cNvPr>
          <p:cNvSpPr/>
          <p:nvPr/>
        </p:nvSpPr>
        <p:spPr>
          <a:xfrm>
            <a:off x="6840899" y="5345489"/>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CD30BED-A6F5-4640-8A25-0E8C8C667DC5}"/>
              </a:ext>
            </a:extLst>
          </p:cNvPr>
          <p:cNvSpPr/>
          <p:nvPr/>
        </p:nvSpPr>
        <p:spPr>
          <a:xfrm>
            <a:off x="8156273" y="5345489"/>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65F76B4-1458-A84F-BC9C-BE4D513D3B13}"/>
              </a:ext>
            </a:extLst>
          </p:cNvPr>
          <p:cNvSpPr txBox="1"/>
          <p:nvPr/>
        </p:nvSpPr>
        <p:spPr>
          <a:xfrm>
            <a:off x="6584441" y="5620696"/>
            <a:ext cx="898465" cy="276999"/>
          </a:xfrm>
          <a:prstGeom prst="rect">
            <a:avLst/>
          </a:prstGeom>
          <a:noFill/>
        </p:spPr>
        <p:txBody>
          <a:bodyPr wrap="square" rtlCol="0">
            <a:spAutoFit/>
          </a:bodyPr>
          <a:lstStyle/>
          <a:p>
            <a:r>
              <a:rPr lang="en-US" sz="1200" dirty="0"/>
              <a:t>p</a:t>
            </a:r>
            <a:r>
              <a:rPr lang="en-US" sz="1200" baseline="-25000" dirty="0"/>
              <a:t>3</a:t>
            </a:r>
            <a:r>
              <a:rPr lang="en-US" sz="1200" dirty="0"/>
              <a:t>=(2,0)</a:t>
            </a:r>
          </a:p>
        </p:txBody>
      </p:sp>
      <p:sp>
        <p:nvSpPr>
          <p:cNvPr id="70" name="TextBox 69">
            <a:extLst>
              <a:ext uri="{FF2B5EF4-FFF2-40B4-BE49-F238E27FC236}">
                <a16:creationId xmlns:a16="http://schemas.microsoft.com/office/drawing/2014/main" id="{72486AA2-D8E2-9D48-B774-9C5A1620DE0E}"/>
              </a:ext>
            </a:extLst>
          </p:cNvPr>
          <p:cNvSpPr txBox="1"/>
          <p:nvPr/>
        </p:nvSpPr>
        <p:spPr>
          <a:xfrm>
            <a:off x="7901784" y="5620695"/>
            <a:ext cx="791646" cy="276999"/>
          </a:xfrm>
          <a:prstGeom prst="rect">
            <a:avLst/>
          </a:prstGeom>
          <a:noFill/>
        </p:spPr>
        <p:txBody>
          <a:bodyPr wrap="square" rtlCol="0">
            <a:spAutoFit/>
          </a:bodyPr>
          <a:lstStyle/>
          <a:p>
            <a:r>
              <a:rPr lang="en-US" sz="1200" dirty="0"/>
              <a:t>p</a:t>
            </a:r>
            <a:r>
              <a:rPr lang="en-US" sz="1200" baseline="-25000" dirty="0"/>
              <a:t>4</a:t>
            </a:r>
            <a:r>
              <a:rPr lang="en-US" sz="1200" dirty="0"/>
              <a:t>=(4,0)</a:t>
            </a:r>
          </a:p>
        </p:txBody>
      </p:sp>
      <p:sp>
        <p:nvSpPr>
          <p:cNvPr id="71" name="Oval 70">
            <a:extLst>
              <a:ext uri="{FF2B5EF4-FFF2-40B4-BE49-F238E27FC236}">
                <a16:creationId xmlns:a16="http://schemas.microsoft.com/office/drawing/2014/main" id="{CB685D37-B072-6B4B-9FF9-F9D3F141A92E}"/>
              </a:ext>
            </a:extLst>
          </p:cNvPr>
          <p:cNvSpPr/>
          <p:nvPr/>
        </p:nvSpPr>
        <p:spPr>
          <a:xfrm>
            <a:off x="7529148" y="4539101"/>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57E038F3-C07B-4F4D-A06D-B462E3963E8A}"/>
              </a:ext>
            </a:extLst>
          </p:cNvPr>
          <p:cNvSpPr txBox="1"/>
          <p:nvPr/>
        </p:nvSpPr>
        <p:spPr>
          <a:xfrm>
            <a:off x="7853570" y="4521968"/>
            <a:ext cx="803652" cy="276999"/>
          </a:xfrm>
          <a:prstGeom prst="rect">
            <a:avLst/>
          </a:prstGeom>
          <a:noFill/>
        </p:spPr>
        <p:txBody>
          <a:bodyPr wrap="square" rtlCol="0">
            <a:spAutoFit/>
          </a:bodyPr>
          <a:lstStyle/>
          <a:p>
            <a:r>
              <a:rPr lang="en-US" sz="1200" dirty="0"/>
              <a:t>I</a:t>
            </a:r>
            <a:r>
              <a:rPr lang="en-US" sz="1200" baseline="-25000" dirty="0"/>
              <a:t>2</a:t>
            </a:r>
            <a:r>
              <a:rPr lang="en-US" sz="1200" dirty="0"/>
              <a:t>=(3,0)</a:t>
            </a:r>
          </a:p>
        </p:txBody>
      </p:sp>
      <p:cxnSp>
        <p:nvCxnSpPr>
          <p:cNvPr id="73" name="Straight Arrow Connector 72">
            <a:extLst>
              <a:ext uri="{FF2B5EF4-FFF2-40B4-BE49-F238E27FC236}">
                <a16:creationId xmlns:a16="http://schemas.microsoft.com/office/drawing/2014/main" id="{8736EB1C-4ED8-6F4A-9601-F8A6FAD7E075}"/>
              </a:ext>
            </a:extLst>
          </p:cNvPr>
          <p:cNvCxnSpPr>
            <a:stCxn id="71" idx="3"/>
            <a:endCxn id="67" idx="7"/>
          </p:cNvCxnSpPr>
          <p:nvPr/>
        </p:nvCxnSpPr>
        <p:spPr>
          <a:xfrm flipH="1">
            <a:off x="7075805" y="4774006"/>
            <a:ext cx="493646" cy="611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C3D6EC91-58E8-8144-9E1B-513DCF67F51A}"/>
              </a:ext>
            </a:extLst>
          </p:cNvPr>
          <p:cNvCxnSpPr>
            <a:cxnSpLocks/>
            <a:stCxn id="71" idx="5"/>
          </p:cNvCxnSpPr>
          <p:nvPr/>
        </p:nvCxnSpPr>
        <p:spPr>
          <a:xfrm>
            <a:off x="7764054" y="4774006"/>
            <a:ext cx="427192" cy="571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AC2D15EA-F036-2449-92D1-2B7A219F2DF8}"/>
              </a:ext>
            </a:extLst>
          </p:cNvPr>
          <p:cNvSpPr txBox="1"/>
          <p:nvPr/>
        </p:nvSpPr>
        <p:spPr>
          <a:xfrm>
            <a:off x="7116108" y="4802899"/>
            <a:ext cx="263214" cy="276999"/>
          </a:xfrm>
          <a:prstGeom prst="rect">
            <a:avLst/>
          </a:prstGeom>
          <a:noFill/>
        </p:spPr>
        <p:txBody>
          <a:bodyPr wrap="square" rtlCol="0">
            <a:spAutoFit/>
          </a:bodyPr>
          <a:lstStyle/>
          <a:p>
            <a:r>
              <a:rPr lang="en-US" sz="1200" dirty="0"/>
              <a:t>1</a:t>
            </a:r>
          </a:p>
        </p:txBody>
      </p:sp>
      <p:sp>
        <p:nvSpPr>
          <p:cNvPr id="76" name="TextBox 75">
            <a:extLst>
              <a:ext uri="{FF2B5EF4-FFF2-40B4-BE49-F238E27FC236}">
                <a16:creationId xmlns:a16="http://schemas.microsoft.com/office/drawing/2014/main" id="{D221145D-DE63-404A-BA69-8F9F687462DB}"/>
              </a:ext>
            </a:extLst>
          </p:cNvPr>
          <p:cNvSpPr txBox="1"/>
          <p:nvPr/>
        </p:nvSpPr>
        <p:spPr>
          <a:xfrm>
            <a:off x="7963458" y="4854606"/>
            <a:ext cx="263214" cy="276999"/>
          </a:xfrm>
          <a:prstGeom prst="rect">
            <a:avLst/>
          </a:prstGeom>
          <a:noFill/>
        </p:spPr>
        <p:txBody>
          <a:bodyPr wrap="square" rtlCol="0">
            <a:spAutoFit/>
          </a:bodyPr>
          <a:lstStyle/>
          <a:p>
            <a:r>
              <a:rPr lang="en-US" sz="1200" dirty="0"/>
              <a:t>1</a:t>
            </a:r>
          </a:p>
        </p:txBody>
      </p:sp>
      <p:cxnSp>
        <p:nvCxnSpPr>
          <p:cNvPr id="77" name="Straight Arrow Connector 76">
            <a:extLst>
              <a:ext uri="{FF2B5EF4-FFF2-40B4-BE49-F238E27FC236}">
                <a16:creationId xmlns:a16="http://schemas.microsoft.com/office/drawing/2014/main" id="{C1B13A6E-FD22-824E-A045-D619BF6E485C}"/>
              </a:ext>
            </a:extLst>
          </p:cNvPr>
          <p:cNvCxnSpPr>
            <a:cxnSpLocks/>
            <a:stCxn id="67" idx="2"/>
            <a:endCxn id="66" idx="6"/>
          </p:cNvCxnSpPr>
          <p:nvPr/>
        </p:nvCxnSpPr>
        <p:spPr>
          <a:xfrm flipH="1">
            <a:off x="6262372" y="5483093"/>
            <a:ext cx="5785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4D8E0076-9006-794A-9F4A-7EBF5DC3C71A}"/>
              </a:ext>
            </a:extLst>
          </p:cNvPr>
          <p:cNvSpPr txBox="1"/>
          <p:nvPr/>
        </p:nvSpPr>
        <p:spPr>
          <a:xfrm>
            <a:off x="6469211" y="5137292"/>
            <a:ext cx="263214" cy="276999"/>
          </a:xfrm>
          <a:prstGeom prst="rect">
            <a:avLst/>
          </a:prstGeom>
          <a:noFill/>
        </p:spPr>
        <p:txBody>
          <a:bodyPr wrap="square" rtlCol="0">
            <a:spAutoFit/>
          </a:bodyPr>
          <a:lstStyle/>
          <a:p>
            <a:r>
              <a:rPr lang="en-US" sz="1200" dirty="0"/>
              <a:t>1</a:t>
            </a:r>
          </a:p>
        </p:txBody>
      </p:sp>
      <p:sp>
        <p:nvSpPr>
          <p:cNvPr id="79" name="Oval 78">
            <a:extLst>
              <a:ext uri="{FF2B5EF4-FFF2-40B4-BE49-F238E27FC236}">
                <a16:creationId xmlns:a16="http://schemas.microsoft.com/office/drawing/2014/main" id="{F5C59742-3B7C-434E-9B2A-300B0FFED0C4}"/>
              </a:ext>
            </a:extLst>
          </p:cNvPr>
          <p:cNvSpPr/>
          <p:nvPr/>
        </p:nvSpPr>
        <p:spPr>
          <a:xfrm>
            <a:off x="7159630" y="2840917"/>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4B7D4C5D-297D-7B41-8DB6-FA2E41673D0C}"/>
              </a:ext>
            </a:extLst>
          </p:cNvPr>
          <p:cNvSpPr/>
          <p:nvPr/>
        </p:nvSpPr>
        <p:spPr>
          <a:xfrm>
            <a:off x="8013366" y="2840917"/>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8498EA8-3CC9-0144-9038-A83AF9EC1477}"/>
              </a:ext>
            </a:extLst>
          </p:cNvPr>
          <p:cNvSpPr txBox="1"/>
          <p:nvPr/>
        </p:nvSpPr>
        <p:spPr>
          <a:xfrm>
            <a:off x="7756908" y="3116124"/>
            <a:ext cx="900314" cy="276999"/>
          </a:xfrm>
          <a:prstGeom prst="rect">
            <a:avLst/>
          </a:prstGeom>
          <a:noFill/>
        </p:spPr>
        <p:txBody>
          <a:bodyPr wrap="square" rtlCol="0">
            <a:spAutoFit/>
          </a:bodyPr>
          <a:lstStyle/>
          <a:p>
            <a:r>
              <a:rPr lang="en-US" sz="1200" dirty="0"/>
              <a:t>p</a:t>
            </a:r>
            <a:r>
              <a:rPr lang="en-US" sz="1200" baseline="-25000" dirty="0"/>
              <a:t>3</a:t>
            </a:r>
            <a:r>
              <a:rPr lang="en-US" sz="1200" dirty="0"/>
              <a:t>=(2,0)</a:t>
            </a:r>
          </a:p>
        </p:txBody>
      </p:sp>
      <p:cxnSp>
        <p:nvCxnSpPr>
          <p:cNvPr id="82" name="Straight Arrow Connector 81">
            <a:extLst>
              <a:ext uri="{FF2B5EF4-FFF2-40B4-BE49-F238E27FC236}">
                <a16:creationId xmlns:a16="http://schemas.microsoft.com/office/drawing/2014/main" id="{AEF38034-39D5-CC44-A530-72A13ABAE5DE}"/>
              </a:ext>
            </a:extLst>
          </p:cNvPr>
          <p:cNvCxnSpPr>
            <a:cxnSpLocks/>
            <a:stCxn id="80" idx="2"/>
            <a:endCxn id="79" idx="6"/>
          </p:cNvCxnSpPr>
          <p:nvPr/>
        </p:nvCxnSpPr>
        <p:spPr>
          <a:xfrm flipH="1">
            <a:off x="7434839" y="2978521"/>
            <a:ext cx="5785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D0A50345-20DA-8F4F-A53B-55A26372E37E}"/>
              </a:ext>
            </a:extLst>
          </p:cNvPr>
          <p:cNvSpPr txBox="1"/>
          <p:nvPr/>
        </p:nvSpPr>
        <p:spPr>
          <a:xfrm>
            <a:off x="7641678" y="2632720"/>
            <a:ext cx="263214" cy="276999"/>
          </a:xfrm>
          <a:prstGeom prst="rect">
            <a:avLst/>
          </a:prstGeom>
          <a:noFill/>
        </p:spPr>
        <p:txBody>
          <a:bodyPr wrap="square" rtlCol="0">
            <a:spAutoFit/>
          </a:bodyPr>
          <a:lstStyle/>
          <a:p>
            <a:r>
              <a:rPr lang="en-US" sz="1200" dirty="0"/>
              <a:t>1</a:t>
            </a:r>
          </a:p>
        </p:txBody>
      </p:sp>
      <p:sp>
        <p:nvSpPr>
          <p:cNvPr id="84" name="TextBox 83">
            <a:extLst>
              <a:ext uri="{FF2B5EF4-FFF2-40B4-BE49-F238E27FC236}">
                <a16:creationId xmlns:a16="http://schemas.microsoft.com/office/drawing/2014/main" id="{141333E6-6DF8-554A-988A-10631C4355C4}"/>
              </a:ext>
            </a:extLst>
          </p:cNvPr>
          <p:cNvSpPr txBox="1"/>
          <p:nvPr/>
        </p:nvSpPr>
        <p:spPr>
          <a:xfrm>
            <a:off x="119549" y="5693501"/>
            <a:ext cx="823750" cy="276999"/>
          </a:xfrm>
          <a:prstGeom prst="rect">
            <a:avLst/>
          </a:prstGeom>
          <a:noFill/>
        </p:spPr>
        <p:txBody>
          <a:bodyPr wrap="square" rtlCol="0">
            <a:spAutoFit/>
          </a:bodyPr>
          <a:lstStyle/>
          <a:p>
            <a:r>
              <a:rPr lang="en-US" sz="1200" dirty="0"/>
              <a:t>p</a:t>
            </a:r>
            <a:r>
              <a:rPr lang="en-US" sz="1200" baseline="-25000" dirty="0"/>
              <a:t>2</a:t>
            </a:r>
            <a:r>
              <a:rPr lang="en-US" sz="1200" dirty="0"/>
              <a:t>=(1,0)</a:t>
            </a:r>
          </a:p>
        </p:txBody>
      </p:sp>
      <p:sp>
        <p:nvSpPr>
          <p:cNvPr id="85" name="TextBox 84">
            <a:extLst>
              <a:ext uri="{FF2B5EF4-FFF2-40B4-BE49-F238E27FC236}">
                <a16:creationId xmlns:a16="http://schemas.microsoft.com/office/drawing/2014/main" id="{7E702300-348C-0E4F-A1B7-742587F0135C}"/>
              </a:ext>
            </a:extLst>
          </p:cNvPr>
          <p:cNvSpPr txBox="1"/>
          <p:nvPr/>
        </p:nvSpPr>
        <p:spPr>
          <a:xfrm>
            <a:off x="5774615" y="5617298"/>
            <a:ext cx="866005" cy="276999"/>
          </a:xfrm>
          <a:prstGeom prst="rect">
            <a:avLst/>
          </a:prstGeom>
          <a:noFill/>
        </p:spPr>
        <p:txBody>
          <a:bodyPr wrap="square" rtlCol="0">
            <a:spAutoFit/>
          </a:bodyPr>
          <a:lstStyle/>
          <a:p>
            <a:r>
              <a:rPr lang="en-US" sz="1200" dirty="0"/>
              <a:t>p</a:t>
            </a:r>
            <a:r>
              <a:rPr lang="en-US" sz="1200" baseline="-25000" dirty="0"/>
              <a:t>2</a:t>
            </a:r>
            <a:r>
              <a:rPr lang="en-US" sz="1200" dirty="0"/>
              <a:t>=(1,0)</a:t>
            </a:r>
          </a:p>
        </p:txBody>
      </p:sp>
      <p:sp>
        <p:nvSpPr>
          <p:cNvPr id="86" name="TextBox 85">
            <a:extLst>
              <a:ext uri="{FF2B5EF4-FFF2-40B4-BE49-F238E27FC236}">
                <a16:creationId xmlns:a16="http://schemas.microsoft.com/office/drawing/2014/main" id="{9CDAB4CA-E635-894E-8D8D-B6610E5CFB3A}"/>
              </a:ext>
            </a:extLst>
          </p:cNvPr>
          <p:cNvSpPr txBox="1"/>
          <p:nvPr/>
        </p:nvSpPr>
        <p:spPr>
          <a:xfrm>
            <a:off x="6947082" y="3116124"/>
            <a:ext cx="809826" cy="276999"/>
          </a:xfrm>
          <a:prstGeom prst="rect">
            <a:avLst/>
          </a:prstGeom>
          <a:noFill/>
        </p:spPr>
        <p:txBody>
          <a:bodyPr wrap="square" rtlCol="0">
            <a:spAutoFit/>
          </a:bodyPr>
          <a:lstStyle/>
          <a:p>
            <a:r>
              <a:rPr lang="en-US" sz="1200" dirty="0"/>
              <a:t>p</a:t>
            </a:r>
            <a:r>
              <a:rPr lang="en-US" sz="1200" baseline="-25000" dirty="0"/>
              <a:t>2</a:t>
            </a:r>
            <a:r>
              <a:rPr lang="en-US" sz="1200" dirty="0"/>
              <a:t>=(1,0)</a:t>
            </a:r>
          </a:p>
        </p:txBody>
      </p:sp>
      <p:sp>
        <p:nvSpPr>
          <p:cNvPr id="87" name="Oval 86">
            <a:extLst>
              <a:ext uri="{FF2B5EF4-FFF2-40B4-BE49-F238E27FC236}">
                <a16:creationId xmlns:a16="http://schemas.microsoft.com/office/drawing/2014/main" id="{C4C82E04-9979-9141-A2B1-4103833858AD}"/>
              </a:ext>
            </a:extLst>
          </p:cNvPr>
          <p:cNvSpPr/>
          <p:nvPr/>
        </p:nvSpPr>
        <p:spPr>
          <a:xfrm>
            <a:off x="7785911" y="1317169"/>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67437A79-FBC0-214A-9D1D-517DCF9BE8EA}"/>
              </a:ext>
            </a:extLst>
          </p:cNvPr>
          <p:cNvSpPr txBox="1"/>
          <p:nvPr/>
        </p:nvSpPr>
        <p:spPr>
          <a:xfrm>
            <a:off x="7573363" y="1592376"/>
            <a:ext cx="858119" cy="276999"/>
          </a:xfrm>
          <a:prstGeom prst="rect">
            <a:avLst/>
          </a:prstGeom>
          <a:noFill/>
        </p:spPr>
        <p:txBody>
          <a:bodyPr wrap="square" rtlCol="0">
            <a:spAutoFit/>
          </a:bodyPr>
          <a:lstStyle/>
          <a:p>
            <a:r>
              <a:rPr lang="en-US" sz="1200" dirty="0"/>
              <a:t>p</a:t>
            </a:r>
            <a:r>
              <a:rPr lang="en-US" sz="1200" baseline="-25000" dirty="0"/>
              <a:t>2</a:t>
            </a:r>
            <a:r>
              <a:rPr lang="en-US" sz="1200" dirty="0"/>
              <a:t>=(1,0)</a:t>
            </a:r>
          </a:p>
        </p:txBody>
      </p:sp>
      <p:sp>
        <p:nvSpPr>
          <p:cNvPr id="89" name="TextBox 88">
            <a:extLst>
              <a:ext uri="{FF2B5EF4-FFF2-40B4-BE49-F238E27FC236}">
                <a16:creationId xmlns:a16="http://schemas.microsoft.com/office/drawing/2014/main" id="{7469FC38-625D-3C46-AB02-61E3C25C6A29}"/>
              </a:ext>
            </a:extLst>
          </p:cNvPr>
          <p:cNvSpPr txBox="1"/>
          <p:nvPr/>
        </p:nvSpPr>
        <p:spPr>
          <a:xfrm>
            <a:off x="3507362" y="3763586"/>
            <a:ext cx="875541" cy="276999"/>
          </a:xfrm>
          <a:prstGeom prst="rect">
            <a:avLst/>
          </a:prstGeom>
          <a:noFill/>
        </p:spPr>
        <p:txBody>
          <a:bodyPr wrap="square" rtlCol="0">
            <a:spAutoFit/>
          </a:bodyPr>
          <a:lstStyle/>
          <a:p>
            <a:r>
              <a:rPr lang="en-US" sz="1200" dirty="0"/>
              <a:t>I</a:t>
            </a:r>
            <a:r>
              <a:rPr lang="en-US" sz="1200" baseline="-25000" dirty="0"/>
              <a:t>1</a:t>
            </a:r>
            <a:r>
              <a:rPr lang="en-US" sz="1200" dirty="0"/>
              <a:t>=(5,0)</a:t>
            </a:r>
          </a:p>
        </p:txBody>
      </p:sp>
      <p:sp>
        <p:nvSpPr>
          <p:cNvPr id="90" name="Rectangle 89">
            <a:extLst>
              <a:ext uri="{FF2B5EF4-FFF2-40B4-BE49-F238E27FC236}">
                <a16:creationId xmlns:a16="http://schemas.microsoft.com/office/drawing/2014/main" id="{AC5DE9A6-C2D2-7E4D-9BB3-56260192F380}"/>
              </a:ext>
            </a:extLst>
          </p:cNvPr>
          <p:cNvSpPr/>
          <p:nvPr/>
        </p:nvSpPr>
        <p:spPr>
          <a:xfrm>
            <a:off x="116835" y="1220489"/>
            <a:ext cx="5550864" cy="24949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ECC825C4-15C4-B742-9A3D-E77850441730}"/>
              </a:ext>
            </a:extLst>
          </p:cNvPr>
          <p:cNvSpPr/>
          <p:nvPr/>
        </p:nvSpPr>
        <p:spPr>
          <a:xfrm>
            <a:off x="116834" y="4377392"/>
            <a:ext cx="2825983" cy="1637498"/>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0FE76C73-F9EC-9747-B056-B7C7CEB4EF48}"/>
              </a:ext>
            </a:extLst>
          </p:cNvPr>
          <p:cNvSpPr/>
          <p:nvPr/>
        </p:nvSpPr>
        <p:spPr>
          <a:xfrm>
            <a:off x="5827198" y="5115887"/>
            <a:ext cx="1541974" cy="861637"/>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68CC248C-B839-324F-9807-15A3D00F27B4}"/>
              </a:ext>
            </a:extLst>
          </p:cNvPr>
          <p:cNvSpPr/>
          <p:nvPr/>
        </p:nvSpPr>
        <p:spPr>
          <a:xfrm>
            <a:off x="6947082" y="2721714"/>
            <a:ext cx="723069" cy="70692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urved Up Arrow 94">
            <a:extLst>
              <a:ext uri="{FF2B5EF4-FFF2-40B4-BE49-F238E27FC236}">
                <a16:creationId xmlns:a16="http://schemas.microsoft.com/office/drawing/2014/main" id="{E0B9058E-388E-D744-B826-06EBC5344D5A}"/>
              </a:ext>
            </a:extLst>
          </p:cNvPr>
          <p:cNvSpPr/>
          <p:nvPr/>
        </p:nvSpPr>
        <p:spPr>
          <a:xfrm>
            <a:off x="2373945" y="6014890"/>
            <a:ext cx="4877934" cy="8061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Curved Left Arrow 95">
            <a:extLst>
              <a:ext uri="{FF2B5EF4-FFF2-40B4-BE49-F238E27FC236}">
                <a16:creationId xmlns:a16="http://schemas.microsoft.com/office/drawing/2014/main" id="{8B5BBB42-30DD-2848-B15A-FF71D70A6822}"/>
              </a:ext>
            </a:extLst>
          </p:cNvPr>
          <p:cNvSpPr/>
          <p:nvPr/>
        </p:nvSpPr>
        <p:spPr>
          <a:xfrm rot="10800000" flipH="1">
            <a:off x="8648886" y="3217144"/>
            <a:ext cx="455963" cy="226594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Curved Left Arrow 96">
            <a:extLst>
              <a:ext uri="{FF2B5EF4-FFF2-40B4-BE49-F238E27FC236}">
                <a16:creationId xmlns:a16="http://schemas.microsoft.com/office/drawing/2014/main" id="{35D32200-8A1A-9848-B580-2F8F7AEEFB23}"/>
              </a:ext>
            </a:extLst>
          </p:cNvPr>
          <p:cNvSpPr/>
          <p:nvPr/>
        </p:nvSpPr>
        <p:spPr>
          <a:xfrm rot="10800000" flipH="1">
            <a:off x="8430685" y="1361476"/>
            <a:ext cx="518850" cy="16576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TextBox 98">
            <a:extLst>
              <a:ext uri="{FF2B5EF4-FFF2-40B4-BE49-F238E27FC236}">
                <a16:creationId xmlns:a16="http://schemas.microsoft.com/office/drawing/2014/main" id="{E4160C69-3462-6846-95B9-1867054ECDC1}"/>
              </a:ext>
            </a:extLst>
          </p:cNvPr>
          <p:cNvSpPr txBox="1"/>
          <p:nvPr/>
        </p:nvSpPr>
        <p:spPr>
          <a:xfrm>
            <a:off x="750802" y="3750296"/>
            <a:ext cx="1470274" cy="415498"/>
          </a:xfrm>
          <a:prstGeom prst="rect">
            <a:avLst/>
          </a:prstGeom>
          <a:noFill/>
        </p:spPr>
        <p:txBody>
          <a:bodyPr wrap="square" rtlCol="0">
            <a:spAutoFit/>
          </a:bodyPr>
          <a:lstStyle/>
          <a:p>
            <a:r>
              <a:rPr lang="en-US" sz="1050" dirty="0">
                <a:solidFill>
                  <a:srgbClr val="FF0000"/>
                </a:solidFill>
              </a:rPr>
              <a:t>Red “+1” = wasted wire (preserves skew)</a:t>
            </a:r>
          </a:p>
        </p:txBody>
      </p:sp>
      <p:cxnSp>
        <p:nvCxnSpPr>
          <p:cNvPr id="100" name="Curved Connector 99">
            <a:extLst>
              <a:ext uri="{FF2B5EF4-FFF2-40B4-BE49-F238E27FC236}">
                <a16:creationId xmlns:a16="http://schemas.microsoft.com/office/drawing/2014/main" id="{652D9EF0-4415-D448-95DA-F24E6A4D7EDC}"/>
              </a:ext>
            </a:extLst>
          </p:cNvPr>
          <p:cNvCxnSpPr>
            <a:cxnSpLocks/>
            <a:stCxn id="99" idx="2"/>
            <a:endCxn id="63" idx="1"/>
          </p:cNvCxnSpPr>
          <p:nvPr/>
        </p:nvCxnSpPr>
        <p:spPr>
          <a:xfrm rot="16200000" flipH="1">
            <a:off x="1984202" y="3667531"/>
            <a:ext cx="11460" cy="1007986"/>
          </a:xfrm>
          <a:prstGeom prst="curved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1" name="Curved Connector 100">
            <a:extLst>
              <a:ext uri="{FF2B5EF4-FFF2-40B4-BE49-F238E27FC236}">
                <a16:creationId xmlns:a16="http://schemas.microsoft.com/office/drawing/2014/main" id="{6D4A866A-4705-8C43-8095-D893F8320D3E}"/>
              </a:ext>
            </a:extLst>
          </p:cNvPr>
          <p:cNvCxnSpPr>
            <a:cxnSpLocks/>
            <a:stCxn id="99" idx="3"/>
            <a:endCxn id="33" idx="3"/>
          </p:cNvCxnSpPr>
          <p:nvPr/>
        </p:nvCxnSpPr>
        <p:spPr>
          <a:xfrm flipV="1">
            <a:off x="2221076" y="1738947"/>
            <a:ext cx="789103" cy="2219098"/>
          </a:xfrm>
          <a:prstGeom prst="curvedConnector3">
            <a:avLst>
              <a:gd name="adj1" fmla="val 128970"/>
            </a:avLst>
          </a:prstGeom>
          <a:ln>
            <a:tailEnd type="triangle"/>
          </a:ln>
        </p:spPr>
        <p:style>
          <a:lnRef idx="1">
            <a:schemeClr val="accent2"/>
          </a:lnRef>
          <a:fillRef idx="0">
            <a:schemeClr val="accent2"/>
          </a:fillRef>
          <a:effectRef idx="0">
            <a:schemeClr val="accent2"/>
          </a:effectRef>
          <a:fontRef idx="minor">
            <a:schemeClr val="tx1"/>
          </a:fontRef>
        </p:style>
      </p:cxnSp>
      <p:sp>
        <p:nvSpPr>
          <p:cNvPr id="102" name="Curved Right Arrow 101">
            <a:extLst>
              <a:ext uri="{FF2B5EF4-FFF2-40B4-BE49-F238E27FC236}">
                <a16:creationId xmlns:a16="http://schemas.microsoft.com/office/drawing/2014/main" id="{1E1CA0AC-713C-CF42-BB4F-46A6F03480A7}"/>
              </a:ext>
            </a:extLst>
          </p:cNvPr>
          <p:cNvSpPr/>
          <p:nvPr/>
        </p:nvSpPr>
        <p:spPr>
          <a:xfrm>
            <a:off x="-8751" y="2085874"/>
            <a:ext cx="373588" cy="293794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809856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1" nodeType="clickEffect">
                                  <p:stCondLst>
                                    <p:cond delay="0"/>
                                  </p:stCondLst>
                                  <p:childTnLst>
                                    <p:set>
                                      <p:cBhvr>
                                        <p:cTn id="82" dur="1" fill="hold">
                                          <p:stCondLst>
                                            <p:cond delay="0"/>
                                          </p:stCondLst>
                                        </p:cTn>
                                        <p:tgtEl>
                                          <p:spTgt spid="9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73"/>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7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7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85"/>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92"/>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96"/>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7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80"/>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8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8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86"/>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81"/>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93"/>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97"/>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87"/>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p:bldP spid="44" grpId="0"/>
      <p:bldP spid="45" grpId="0"/>
      <p:bldP spid="46" grpId="0"/>
      <p:bldP spid="47" grpId="0" animBg="1"/>
      <p:bldP spid="48" grpId="0"/>
      <p:bldP spid="49" grpId="0" animBg="1"/>
      <p:bldP spid="50" grpId="0"/>
      <p:bldP spid="53" grpId="0"/>
      <p:bldP spid="54" grpId="0"/>
      <p:bldP spid="56" grpId="0"/>
      <p:bldP spid="58" grpId="0"/>
      <p:bldP spid="60" grpId="0"/>
      <p:bldP spid="61" grpId="0" animBg="1"/>
      <p:bldP spid="63" grpId="0"/>
      <p:bldP spid="65" grpId="0"/>
      <p:bldP spid="66" grpId="0" animBg="1"/>
      <p:bldP spid="67" grpId="0" animBg="1"/>
      <p:bldP spid="68" grpId="0" animBg="1"/>
      <p:bldP spid="69" grpId="0"/>
      <p:bldP spid="70" grpId="0"/>
      <p:bldP spid="71" grpId="0" animBg="1"/>
      <p:bldP spid="72" grpId="0"/>
      <p:bldP spid="75" grpId="0"/>
      <p:bldP spid="76" grpId="0"/>
      <p:bldP spid="78" grpId="0"/>
      <p:bldP spid="79" grpId="0" animBg="1"/>
      <p:bldP spid="80" grpId="0" animBg="1"/>
      <p:bldP spid="81" grpId="0"/>
      <p:bldP spid="83" grpId="0"/>
      <p:bldP spid="84" grpId="0"/>
      <p:bldP spid="85" grpId="0"/>
      <p:bldP spid="86" grpId="0"/>
      <p:bldP spid="87" grpId="0" animBg="1"/>
      <p:bldP spid="88" grpId="0"/>
      <p:bldP spid="89" grpId="0"/>
      <p:bldP spid="90" grpId="0" animBg="1"/>
      <p:bldP spid="91" grpId="0" animBg="1"/>
      <p:bldP spid="91" grpId="1" animBg="1"/>
      <p:bldP spid="92" grpId="0" animBg="1"/>
      <p:bldP spid="93" grpId="0" animBg="1"/>
      <p:bldP spid="95" grpId="0" animBg="1"/>
      <p:bldP spid="96" grpId="0" animBg="1"/>
      <p:bldP spid="97" grpId="0" animBg="1"/>
      <p:bldP spid="102" grpId="0" animBg="1"/>
      <p:bldP spid="10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17F7D-8454-492A-8EA3-E61FC5D14172}"/>
              </a:ext>
            </a:extLst>
          </p:cNvPr>
          <p:cNvSpPr>
            <a:spLocks noGrp="1"/>
          </p:cNvSpPr>
          <p:nvPr>
            <p:ph type="title"/>
          </p:nvPr>
        </p:nvSpPr>
        <p:spPr/>
        <p:txBody>
          <a:bodyPr/>
          <a:lstStyle/>
          <a:p>
            <a:r>
              <a:rPr lang="en-US" dirty="0"/>
              <a:t>Recursive Formulation</a:t>
            </a:r>
          </a:p>
        </p:txBody>
      </p:sp>
      <p:sp>
        <p:nvSpPr>
          <p:cNvPr id="3" name="Content Placeholder 2">
            <a:extLst>
              <a:ext uri="{FF2B5EF4-FFF2-40B4-BE49-F238E27FC236}">
                <a16:creationId xmlns:a16="http://schemas.microsoft.com/office/drawing/2014/main" id="{DB6A24B6-B883-4936-B4FB-1612CF33A10F}"/>
              </a:ext>
            </a:extLst>
          </p:cNvPr>
          <p:cNvSpPr>
            <a:spLocks noGrp="1"/>
          </p:cNvSpPr>
          <p:nvPr>
            <p:ph idx="1"/>
          </p:nvPr>
        </p:nvSpPr>
        <p:spPr>
          <a:xfrm>
            <a:off x="171450" y="838200"/>
            <a:ext cx="8836025" cy="6019800"/>
          </a:xfrm>
        </p:spPr>
        <p:txBody>
          <a:bodyPr/>
          <a:lstStyle/>
          <a:p>
            <a:r>
              <a:rPr lang="en-US" dirty="0"/>
              <a:t>Create two 4-dimensional arrays M and S</a:t>
            </a:r>
          </a:p>
          <a:p>
            <a:pPr lvl="1"/>
            <a:r>
              <a:rPr lang="en-US" dirty="0"/>
              <a:t>M[l][</a:t>
            </a:r>
            <a:r>
              <a:rPr lang="en-US" dirty="0" err="1"/>
              <a:t>sh</a:t>
            </a:r>
            <a:r>
              <a:rPr lang="en-US" dirty="0"/>
              <a:t>][s][B]: cost of optimal tree</a:t>
            </a:r>
          </a:p>
          <a:p>
            <a:pPr lvl="2"/>
            <a:r>
              <a:rPr lang="en-US" sz="2200" dirty="0"/>
              <a:t>Over vertices from [</a:t>
            </a:r>
            <a:r>
              <a:rPr lang="en-US" sz="2200" dirty="0" err="1"/>
              <a:t>sh</a:t>
            </a:r>
            <a:r>
              <a:rPr lang="en-US" sz="2200" dirty="0"/>
              <a:t>, </a:t>
            </a:r>
            <a:r>
              <a:rPr lang="en-US" sz="2200" dirty="0" err="1"/>
              <a:t>sh+l</a:t>
            </a:r>
            <a:r>
              <a:rPr lang="en-US" sz="2200" dirty="0"/>
              <a:t>]</a:t>
            </a:r>
          </a:p>
          <a:p>
            <a:pPr lvl="2"/>
            <a:r>
              <a:rPr lang="en-US" sz="2200" dirty="0"/>
              <a:t>With root location s and skew bound B</a:t>
            </a:r>
          </a:p>
          <a:p>
            <a:pPr lvl="1"/>
            <a:r>
              <a:rPr lang="en-US" dirty="0"/>
              <a:t>S[l][</a:t>
            </a:r>
            <a:r>
              <a:rPr lang="en-US" dirty="0" err="1"/>
              <a:t>sh</a:t>
            </a:r>
            <a:r>
              <a:rPr lang="en-US" dirty="0"/>
              <a:t>][s][B]: (cost of optimal tree, </a:t>
            </a:r>
            <a:r>
              <a:rPr lang="en-US" i="1" dirty="0"/>
              <a:t>single</a:t>
            </a:r>
            <a:r>
              <a:rPr lang="en-US" dirty="0"/>
              <a:t> child of source)</a:t>
            </a:r>
          </a:p>
          <a:p>
            <a:pPr lvl="2"/>
            <a:r>
              <a:rPr lang="en-US" sz="2200" dirty="0"/>
              <a:t>Over vertices from [</a:t>
            </a:r>
            <a:r>
              <a:rPr lang="en-US" sz="2200" dirty="0" err="1"/>
              <a:t>sh</a:t>
            </a:r>
            <a:r>
              <a:rPr lang="en-US" sz="2200" dirty="0"/>
              <a:t>, </a:t>
            </a:r>
            <a:r>
              <a:rPr lang="en-US" sz="2200" dirty="0" err="1"/>
              <a:t>sh+l</a:t>
            </a:r>
            <a:r>
              <a:rPr lang="en-US" sz="2200" dirty="0"/>
              <a:t>]</a:t>
            </a:r>
          </a:p>
          <a:p>
            <a:pPr lvl="2"/>
            <a:r>
              <a:rPr lang="en-US" sz="2200" dirty="0"/>
              <a:t>With root location s and skew bound B</a:t>
            </a:r>
          </a:p>
          <a:p>
            <a:pPr lvl="2"/>
            <a:r>
              <a:rPr lang="en-US" sz="2200" dirty="0"/>
              <a:t>Root of optimal tree must have one child</a:t>
            </a:r>
          </a:p>
          <a:p>
            <a:pPr lvl="2"/>
            <a:r>
              <a:rPr lang="en-US" sz="2200" dirty="0"/>
              <a:t>Introduced to improve runtime by a factor of n</a:t>
            </a:r>
          </a:p>
          <a:p>
            <a:pPr lvl="1"/>
            <a:r>
              <a:rPr lang="en-US" dirty="0"/>
              <a:t>Base Case: for 1 &lt; </a:t>
            </a:r>
            <a:r>
              <a:rPr lang="en-US" dirty="0" err="1"/>
              <a:t>i</a:t>
            </a:r>
            <a:r>
              <a:rPr lang="en-US" dirty="0"/>
              <a:t> &lt;= n, initialize a tree of 0 cost and 0 skew rooted at p</a:t>
            </a:r>
            <a:r>
              <a:rPr lang="en-US" baseline="-25000" dirty="0"/>
              <a:t>i</a:t>
            </a:r>
            <a:r>
              <a:rPr lang="en-US" dirty="0"/>
              <a:t>.</a:t>
            </a:r>
          </a:p>
          <a:p>
            <a:pPr lvl="2"/>
            <a:r>
              <a:rPr lang="en-US" sz="2200" dirty="0"/>
              <a:t>M[1][</a:t>
            </a:r>
            <a:r>
              <a:rPr lang="en-US" sz="2200" dirty="0" err="1"/>
              <a:t>i</a:t>
            </a:r>
            <a:r>
              <a:rPr lang="en-US" sz="2200" dirty="0"/>
              <a:t>][</a:t>
            </a:r>
            <a:r>
              <a:rPr lang="en-US" sz="2200" dirty="0" err="1"/>
              <a:t>i</a:t>
            </a:r>
            <a:r>
              <a:rPr lang="en-US" sz="2200" dirty="0"/>
              <a:t>][j] = 0 for i = 2,3,…,n for j = 1,2,…,B</a:t>
            </a:r>
          </a:p>
          <a:p>
            <a:pPr lvl="2"/>
            <a:r>
              <a:rPr lang="en-US" sz="2200" dirty="0"/>
              <a:t>S[1][</a:t>
            </a:r>
            <a:r>
              <a:rPr lang="en-US" sz="2200" dirty="0" err="1"/>
              <a:t>i</a:t>
            </a:r>
            <a:r>
              <a:rPr lang="en-US" sz="2200" dirty="0"/>
              <a:t>][j][k] = (|j – 1|, j) for </a:t>
            </a:r>
            <a:r>
              <a:rPr lang="en-US" sz="2200" dirty="0" err="1"/>
              <a:t>i</a:t>
            </a:r>
            <a:r>
              <a:rPr lang="en-US" sz="2200" dirty="0"/>
              <a:t> = 2,3,…,n for j = -n,…,n for k = 1,2,…,B</a:t>
            </a:r>
          </a:p>
        </p:txBody>
      </p:sp>
      <p:sp>
        <p:nvSpPr>
          <p:cNvPr id="4" name="Oval 3">
            <a:extLst>
              <a:ext uri="{FF2B5EF4-FFF2-40B4-BE49-F238E27FC236}">
                <a16:creationId xmlns:a16="http://schemas.microsoft.com/office/drawing/2014/main" id="{C9325FA4-BAFB-BE4D-8CDF-D6DCBC7A0125}"/>
              </a:ext>
            </a:extLst>
          </p:cNvPr>
          <p:cNvSpPr/>
          <p:nvPr/>
        </p:nvSpPr>
        <p:spPr>
          <a:xfrm>
            <a:off x="6288182" y="1724043"/>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6E61835-4737-F847-94A0-68255AA5EA3C}"/>
              </a:ext>
            </a:extLst>
          </p:cNvPr>
          <p:cNvSpPr/>
          <p:nvPr/>
        </p:nvSpPr>
        <p:spPr>
          <a:xfrm>
            <a:off x="7141918" y="1724043"/>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3991CD1-9732-ED4D-8AD8-60CF1738C1C4}"/>
              </a:ext>
            </a:extLst>
          </p:cNvPr>
          <p:cNvSpPr/>
          <p:nvPr/>
        </p:nvSpPr>
        <p:spPr>
          <a:xfrm>
            <a:off x="8457292" y="1724043"/>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F1A5B00-89A6-384D-839C-D695252B8532}"/>
              </a:ext>
            </a:extLst>
          </p:cNvPr>
          <p:cNvSpPr txBox="1"/>
          <p:nvPr/>
        </p:nvSpPr>
        <p:spPr>
          <a:xfrm>
            <a:off x="6885460" y="1999250"/>
            <a:ext cx="681597" cy="276999"/>
          </a:xfrm>
          <a:prstGeom prst="rect">
            <a:avLst/>
          </a:prstGeom>
          <a:noFill/>
        </p:spPr>
        <p:txBody>
          <a:bodyPr wrap="none" rtlCol="0">
            <a:spAutoFit/>
          </a:bodyPr>
          <a:lstStyle/>
          <a:p>
            <a:r>
              <a:rPr lang="en-US" sz="1200" dirty="0"/>
              <a:t>p</a:t>
            </a:r>
            <a:r>
              <a:rPr lang="en-US" sz="1200" baseline="-25000" dirty="0"/>
              <a:t>3</a:t>
            </a:r>
            <a:r>
              <a:rPr lang="en-US" sz="1200" dirty="0"/>
              <a:t>=(4,0)</a:t>
            </a:r>
          </a:p>
        </p:txBody>
      </p:sp>
      <p:sp>
        <p:nvSpPr>
          <p:cNvPr id="8" name="TextBox 7">
            <a:extLst>
              <a:ext uri="{FF2B5EF4-FFF2-40B4-BE49-F238E27FC236}">
                <a16:creationId xmlns:a16="http://schemas.microsoft.com/office/drawing/2014/main" id="{02B93E3F-CBC1-EB4F-B342-4EB6B1190A6A}"/>
              </a:ext>
            </a:extLst>
          </p:cNvPr>
          <p:cNvSpPr txBox="1"/>
          <p:nvPr/>
        </p:nvSpPr>
        <p:spPr>
          <a:xfrm>
            <a:off x="8202803" y="1999249"/>
            <a:ext cx="681597" cy="276999"/>
          </a:xfrm>
          <a:prstGeom prst="rect">
            <a:avLst/>
          </a:prstGeom>
          <a:noFill/>
        </p:spPr>
        <p:txBody>
          <a:bodyPr wrap="none" rtlCol="0">
            <a:spAutoFit/>
          </a:bodyPr>
          <a:lstStyle/>
          <a:p>
            <a:r>
              <a:rPr lang="en-US" sz="1200" dirty="0"/>
              <a:t>p</a:t>
            </a:r>
            <a:r>
              <a:rPr lang="en-US" sz="1200" baseline="-25000" dirty="0"/>
              <a:t>4</a:t>
            </a:r>
            <a:r>
              <a:rPr lang="en-US" sz="1200" dirty="0"/>
              <a:t>=(6,0)</a:t>
            </a:r>
          </a:p>
        </p:txBody>
      </p:sp>
      <p:sp>
        <p:nvSpPr>
          <p:cNvPr id="9" name="Oval 8">
            <a:extLst>
              <a:ext uri="{FF2B5EF4-FFF2-40B4-BE49-F238E27FC236}">
                <a16:creationId xmlns:a16="http://schemas.microsoft.com/office/drawing/2014/main" id="{FC399358-6511-CC4D-A194-0712BC76CC2E}"/>
              </a:ext>
            </a:extLst>
          </p:cNvPr>
          <p:cNvSpPr/>
          <p:nvPr/>
        </p:nvSpPr>
        <p:spPr>
          <a:xfrm>
            <a:off x="7830167" y="917655"/>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A98323B-05E2-F645-A28B-17D676B72645}"/>
              </a:ext>
            </a:extLst>
          </p:cNvPr>
          <p:cNvSpPr txBox="1"/>
          <p:nvPr/>
        </p:nvSpPr>
        <p:spPr>
          <a:xfrm>
            <a:off x="8154589" y="900522"/>
            <a:ext cx="681597" cy="276999"/>
          </a:xfrm>
          <a:prstGeom prst="rect">
            <a:avLst/>
          </a:prstGeom>
          <a:noFill/>
        </p:spPr>
        <p:txBody>
          <a:bodyPr wrap="none" rtlCol="0">
            <a:spAutoFit/>
          </a:bodyPr>
          <a:lstStyle/>
          <a:p>
            <a:r>
              <a:rPr lang="en-US" sz="1200" dirty="0"/>
              <a:t>p</a:t>
            </a:r>
            <a:r>
              <a:rPr lang="en-US" sz="1200" baseline="-25000" dirty="0"/>
              <a:t>1</a:t>
            </a:r>
            <a:r>
              <a:rPr lang="en-US" sz="1200" dirty="0"/>
              <a:t>=(5,0)</a:t>
            </a:r>
          </a:p>
        </p:txBody>
      </p:sp>
      <p:cxnSp>
        <p:nvCxnSpPr>
          <p:cNvPr id="11" name="Straight Arrow Connector 10">
            <a:extLst>
              <a:ext uri="{FF2B5EF4-FFF2-40B4-BE49-F238E27FC236}">
                <a16:creationId xmlns:a16="http://schemas.microsoft.com/office/drawing/2014/main" id="{FAED0777-F19E-C542-B633-75334357305B}"/>
              </a:ext>
            </a:extLst>
          </p:cNvPr>
          <p:cNvCxnSpPr>
            <a:stCxn id="9" idx="3"/>
            <a:endCxn id="5" idx="7"/>
          </p:cNvCxnSpPr>
          <p:nvPr/>
        </p:nvCxnSpPr>
        <p:spPr>
          <a:xfrm flipH="1">
            <a:off x="7376824" y="1152560"/>
            <a:ext cx="493646" cy="611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6FE99CE-969C-7948-845C-67B5BDCE56D8}"/>
              </a:ext>
            </a:extLst>
          </p:cNvPr>
          <p:cNvCxnSpPr>
            <a:cxnSpLocks/>
            <a:stCxn id="9" idx="5"/>
          </p:cNvCxnSpPr>
          <p:nvPr/>
        </p:nvCxnSpPr>
        <p:spPr>
          <a:xfrm>
            <a:off x="8065073" y="1152560"/>
            <a:ext cx="427192" cy="571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44BB204-AB32-9545-BE19-DC72DFAB9114}"/>
              </a:ext>
            </a:extLst>
          </p:cNvPr>
          <p:cNvSpPr txBox="1"/>
          <p:nvPr/>
        </p:nvSpPr>
        <p:spPr>
          <a:xfrm>
            <a:off x="7417127" y="1181453"/>
            <a:ext cx="263214" cy="276999"/>
          </a:xfrm>
          <a:prstGeom prst="rect">
            <a:avLst/>
          </a:prstGeom>
          <a:noFill/>
        </p:spPr>
        <p:txBody>
          <a:bodyPr wrap="none" rtlCol="0">
            <a:spAutoFit/>
          </a:bodyPr>
          <a:lstStyle/>
          <a:p>
            <a:r>
              <a:rPr lang="en-US" sz="1200" dirty="0"/>
              <a:t>1</a:t>
            </a:r>
          </a:p>
        </p:txBody>
      </p:sp>
      <p:sp>
        <p:nvSpPr>
          <p:cNvPr id="14" name="TextBox 13">
            <a:extLst>
              <a:ext uri="{FF2B5EF4-FFF2-40B4-BE49-F238E27FC236}">
                <a16:creationId xmlns:a16="http://schemas.microsoft.com/office/drawing/2014/main" id="{5173170A-59F1-C744-AA00-C846E7771EF9}"/>
              </a:ext>
            </a:extLst>
          </p:cNvPr>
          <p:cNvSpPr txBox="1"/>
          <p:nvPr/>
        </p:nvSpPr>
        <p:spPr>
          <a:xfrm>
            <a:off x="8264477" y="1233160"/>
            <a:ext cx="263214" cy="276999"/>
          </a:xfrm>
          <a:prstGeom prst="rect">
            <a:avLst/>
          </a:prstGeom>
          <a:noFill/>
        </p:spPr>
        <p:txBody>
          <a:bodyPr wrap="none" rtlCol="0">
            <a:spAutoFit/>
          </a:bodyPr>
          <a:lstStyle/>
          <a:p>
            <a:r>
              <a:rPr lang="en-US" sz="1200" dirty="0"/>
              <a:t>1</a:t>
            </a:r>
          </a:p>
        </p:txBody>
      </p:sp>
      <p:cxnSp>
        <p:nvCxnSpPr>
          <p:cNvPr id="15" name="Straight Arrow Connector 14">
            <a:extLst>
              <a:ext uri="{FF2B5EF4-FFF2-40B4-BE49-F238E27FC236}">
                <a16:creationId xmlns:a16="http://schemas.microsoft.com/office/drawing/2014/main" id="{A0B5E4D9-F07B-394A-A3DC-05648E767286}"/>
              </a:ext>
            </a:extLst>
          </p:cNvPr>
          <p:cNvCxnSpPr>
            <a:cxnSpLocks/>
            <a:stCxn id="5" idx="2"/>
            <a:endCxn id="4" idx="6"/>
          </p:cNvCxnSpPr>
          <p:nvPr/>
        </p:nvCxnSpPr>
        <p:spPr>
          <a:xfrm flipH="1">
            <a:off x="6563391" y="1861647"/>
            <a:ext cx="5785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5F1D28C-45ED-9043-92D7-7D3153C54989}"/>
              </a:ext>
            </a:extLst>
          </p:cNvPr>
          <p:cNvSpPr txBox="1"/>
          <p:nvPr/>
        </p:nvSpPr>
        <p:spPr>
          <a:xfrm>
            <a:off x="6770230" y="1515846"/>
            <a:ext cx="263214" cy="276999"/>
          </a:xfrm>
          <a:prstGeom prst="rect">
            <a:avLst/>
          </a:prstGeom>
          <a:noFill/>
        </p:spPr>
        <p:txBody>
          <a:bodyPr wrap="none" rtlCol="0">
            <a:spAutoFit/>
          </a:bodyPr>
          <a:lstStyle/>
          <a:p>
            <a:r>
              <a:rPr lang="en-US" sz="1200" dirty="0"/>
              <a:t>1</a:t>
            </a:r>
          </a:p>
        </p:txBody>
      </p:sp>
      <p:sp>
        <p:nvSpPr>
          <p:cNvPr id="17" name="TextBox 16">
            <a:extLst>
              <a:ext uri="{FF2B5EF4-FFF2-40B4-BE49-F238E27FC236}">
                <a16:creationId xmlns:a16="http://schemas.microsoft.com/office/drawing/2014/main" id="{50BAB3C7-ED03-DC42-863B-898975ADD6D9}"/>
              </a:ext>
            </a:extLst>
          </p:cNvPr>
          <p:cNvSpPr txBox="1"/>
          <p:nvPr/>
        </p:nvSpPr>
        <p:spPr>
          <a:xfrm>
            <a:off x="6117889" y="1999247"/>
            <a:ext cx="681597" cy="276999"/>
          </a:xfrm>
          <a:prstGeom prst="rect">
            <a:avLst/>
          </a:prstGeom>
          <a:noFill/>
        </p:spPr>
        <p:txBody>
          <a:bodyPr wrap="none" rtlCol="0">
            <a:spAutoFit/>
          </a:bodyPr>
          <a:lstStyle/>
          <a:p>
            <a:r>
              <a:rPr lang="en-US" sz="1200" dirty="0"/>
              <a:t>p</a:t>
            </a:r>
            <a:r>
              <a:rPr lang="en-US" sz="1200" baseline="-25000" dirty="0"/>
              <a:t>2</a:t>
            </a:r>
            <a:r>
              <a:rPr lang="en-US" sz="1200" dirty="0"/>
              <a:t>=(3,0)</a:t>
            </a:r>
          </a:p>
        </p:txBody>
      </p:sp>
      <p:sp>
        <p:nvSpPr>
          <p:cNvPr id="18" name="TextBox 17">
            <a:extLst>
              <a:ext uri="{FF2B5EF4-FFF2-40B4-BE49-F238E27FC236}">
                <a16:creationId xmlns:a16="http://schemas.microsoft.com/office/drawing/2014/main" id="{263F2D55-6C8D-C04D-9C0E-E7819024BB85}"/>
              </a:ext>
            </a:extLst>
          </p:cNvPr>
          <p:cNvSpPr txBox="1"/>
          <p:nvPr/>
        </p:nvSpPr>
        <p:spPr>
          <a:xfrm>
            <a:off x="7405478" y="2195472"/>
            <a:ext cx="436338" cy="369332"/>
          </a:xfrm>
          <a:prstGeom prst="rect">
            <a:avLst/>
          </a:prstGeom>
          <a:noFill/>
        </p:spPr>
        <p:txBody>
          <a:bodyPr wrap="none" rtlCol="0">
            <a:spAutoFit/>
          </a:bodyPr>
          <a:lstStyle/>
          <a:p>
            <a:r>
              <a:rPr lang="en-US" dirty="0"/>
              <a:t>(a)</a:t>
            </a:r>
          </a:p>
        </p:txBody>
      </p:sp>
      <p:sp>
        <p:nvSpPr>
          <p:cNvPr id="19" name="Oval 18">
            <a:extLst>
              <a:ext uri="{FF2B5EF4-FFF2-40B4-BE49-F238E27FC236}">
                <a16:creationId xmlns:a16="http://schemas.microsoft.com/office/drawing/2014/main" id="{E94E8386-9A68-3044-99C5-D7EACA1DB1FA}"/>
              </a:ext>
            </a:extLst>
          </p:cNvPr>
          <p:cNvSpPr/>
          <p:nvPr/>
        </p:nvSpPr>
        <p:spPr>
          <a:xfrm>
            <a:off x="6460388" y="4174007"/>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B7D761E-0087-9648-875D-7EB26E27FE73}"/>
              </a:ext>
            </a:extLst>
          </p:cNvPr>
          <p:cNvSpPr/>
          <p:nvPr/>
        </p:nvSpPr>
        <p:spPr>
          <a:xfrm>
            <a:off x="7314124" y="4174007"/>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A46B270-62C8-E84A-A699-D0E5CC7CD319}"/>
              </a:ext>
            </a:extLst>
          </p:cNvPr>
          <p:cNvSpPr/>
          <p:nvPr/>
        </p:nvSpPr>
        <p:spPr>
          <a:xfrm>
            <a:off x="8629498" y="4174007"/>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E14188B-70ED-6142-9F82-6F82D2D371F9}"/>
              </a:ext>
            </a:extLst>
          </p:cNvPr>
          <p:cNvSpPr txBox="1"/>
          <p:nvPr/>
        </p:nvSpPr>
        <p:spPr>
          <a:xfrm>
            <a:off x="7057666" y="4449214"/>
            <a:ext cx="681597" cy="276999"/>
          </a:xfrm>
          <a:prstGeom prst="rect">
            <a:avLst/>
          </a:prstGeom>
          <a:noFill/>
        </p:spPr>
        <p:txBody>
          <a:bodyPr wrap="none" rtlCol="0">
            <a:spAutoFit/>
          </a:bodyPr>
          <a:lstStyle/>
          <a:p>
            <a:r>
              <a:rPr lang="en-US" sz="1200" dirty="0"/>
              <a:t>p</a:t>
            </a:r>
            <a:r>
              <a:rPr lang="en-US" sz="1200" baseline="-25000" dirty="0"/>
              <a:t>3</a:t>
            </a:r>
            <a:r>
              <a:rPr lang="en-US" sz="1200" dirty="0"/>
              <a:t>=(4,0)</a:t>
            </a:r>
          </a:p>
        </p:txBody>
      </p:sp>
      <p:sp>
        <p:nvSpPr>
          <p:cNvPr id="23" name="TextBox 22">
            <a:extLst>
              <a:ext uri="{FF2B5EF4-FFF2-40B4-BE49-F238E27FC236}">
                <a16:creationId xmlns:a16="http://schemas.microsoft.com/office/drawing/2014/main" id="{D45F06DA-888F-6A4D-AB13-A9BA35B9F798}"/>
              </a:ext>
            </a:extLst>
          </p:cNvPr>
          <p:cNvSpPr txBox="1"/>
          <p:nvPr/>
        </p:nvSpPr>
        <p:spPr>
          <a:xfrm>
            <a:off x="8375009" y="4449213"/>
            <a:ext cx="681597" cy="276999"/>
          </a:xfrm>
          <a:prstGeom prst="rect">
            <a:avLst/>
          </a:prstGeom>
          <a:noFill/>
        </p:spPr>
        <p:txBody>
          <a:bodyPr wrap="none" rtlCol="0">
            <a:spAutoFit/>
          </a:bodyPr>
          <a:lstStyle/>
          <a:p>
            <a:r>
              <a:rPr lang="en-US" sz="1200" dirty="0"/>
              <a:t>p</a:t>
            </a:r>
            <a:r>
              <a:rPr lang="en-US" sz="1200" baseline="-25000" dirty="0"/>
              <a:t>4</a:t>
            </a:r>
            <a:r>
              <a:rPr lang="en-US" sz="1200" dirty="0"/>
              <a:t>=(6,0)</a:t>
            </a:r>
          </a:p>
        </p:txBody>
      </p:sp>
      <p:sp>
        <p:nvSpPr>
          <p:cNvPr id="24" name="Oval 23">
            <a:extLst>
              <a:ext uri="{FF2B5EF4-FFF2-40B4-BE49-F238E27FC236}">
                <a16:creationId xmlns:a16="http://schemas.microsoft.com/office/drawing/2014/main" id="{12C18757-A4C8-BD45-BD73-EF18BDAF7DCA}"/>
              </a:ext>
            </a:extLst>
          </p:cNvPr>
          <p:cNvSpPr/>
          <p:nvPr/>
        </p:nvSpPr>
        <p:spPr>
          <a:xfrm>
            <a:off x="8002373" y="3367619"/>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386E839-2DF7-ED4E-9F99-9C8D1F1CD89F}"/>
              </a:ext>
            </a:extLst>
          </p:cNvPr>
          <p:cNvSpPr txBox="1"/>
          <p:nvPr/>
        </p:nvSpPr>
        <p:spPr>
          <a:xfrm>
            <a:off x="8326795" y="3350486"/>
            <a:ext cx="639919" cy="276999"/>
          </a:xfrm>
          <a:prstGeom prst="rect">
            <a:avLst/>
          </a:prstGeom>
          <a:noFill/>
        </p:spPr>
        <p:txBody>
          <a:bodyPr wrap="none" rtlCol="0">
            <a:spAutoFit/>
          </a:bodyPr>
          <a:lstStyle/>
          <a:p>
            <a:r>
              <a:rPr lang="en-US" sz="1200" dirty="0"/>
              <a:t>I</a:t>
            </a:r>
            <a:r>
              <a:rPr lang="en-US" sz="1200" baseline="-25000" dirty="0"/>
              <a:t>1</a:t>
            </a:r>
            <a:r>
              <a:rPr lang="en-US" sz="1200" dirty="0"/>
              <a:t>=(5,0)</a:t>
            </a:r>
          </a:p>
        </p:txBody>
      </p:sp>
      <p:cxnSp>
        <p:nvCxnSpPr>
          <p:cNvPr id="26" name="Straight Arrow Connector 25">
            <a:extLst>
              <a:ext uri="{FF2B5EF4-FFF2-40B4-BE49-F238E27FC236}">
                <a16:creationId xmlns:a16="http://schemas.microsoft.com/office/drawing/2014/main" id="{582955F0-59BF-5B41-B925-29D30F1ACEB7}"/>
              </a:ext>
            </a:extLst>
          </p:cNvPr>
          <p:cNvCxnSpPr>
            <a:stCxn id="24" idx="3"/>
            <a:endCxn id="20" idx="7"/>
          </p:cNvCxnSpPr>
          <p:nvPr/>
        </p:nvCxnSpPr>
        <p:spPr>
          <a:xfrm flipH="1">
            <a:off x="7549030" y="3602524"/>
            <a:ext cx="493646" cy="611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53EC18C-EF28-4F40-99FD-50D8460EAF41}"/>
              </a:ext>
            </a:extLst>
          </p:cNvPr>
          <p:cNvCxnSpPr>
            <a:cxnSpLocks/>
            <a:stCxn id="24" idx="5"/>
          </p:cNvCxnSpPr>
          <p:nvPr/>
        </p:nvCxnSpPr>
        <p:spPr>
          <a:xfrm>
            <a:off x="8237279" y="3602524"/>
            <a:ext cx="427192" cy="571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EF6A382-7D65-0042-AC3A-B0E0A8E54415}"/>
              </a:ext>
            </a:extLst>
          </p:cNvPr>
          <p:cNvSpPr txBox="1"/>
          <p:nvPr/>
        </p:nvSpPr>
        <p:spPr>
          <a:xfrm>
            <a:off x="7589333" y="3631417"/>
            <a:ext cx="263214" cy="276999"/>
          </a:xfrm>
          <a:prstGeom prst="rect">
            <a:avLst/>
          </a:prstGeom>
          <a:noFill/>
        </p:spPr>
        <p:txBody>
          <a:bodyPr wrap="none" rtlCol="0">
            <a:spAutoFit/>
          </a:bodyPr>
          <a:lstStyle/>
          <a:p>
            <a:r>
              <a:rPr lang="en-US" sz="1200" dirty="0"/>
              <a:t>1</a:t>
            </a:r>
          </a:p>
        </p:txBody>
      </p:sp>
      <p:sp>
        <p:nvSpPr>
          <p:cNvPr id="29" name="TextBox 28">
            <a:extLst>
              <a:ext uri="{FF2B5EF4-FFF2-40B4-BE49-F238E27FC236}">
                <a16:creationId xmlns:a16="http://schemas.microsoft.com/office/drawing/2014/main" id="{BEC5790D-1572-FE41-AD3D-12D9DB92A7BC}"/>
              </a:ext>
            </a:extLst>
          </p:cNvPr>
          <p:cNvSpPr txBox="1"/>
          <p:nvPr/>
        </p:nvSpPr>
        <p:spPr>
          <a:xfrm>
            <a:off x="8436683" y="3683124"/>
            <a:ext cx="263214" cy="276999"/>
          </a:xfrm>
          <a:prstGeom prst="rect">
            <a:avLst/>
          </a:prstGeom>
          <a:noFill/>
        </p:spPr>
        <p:txBody>
          <a:bodyPr wrap="none" rtlCol="0">
            <a:spAutoFit/>
          </a:bodyPr>
          <a:lstStyle/>
          <a:p>
            <a:r>
              <a:rPr lang="en-US" sz="1200" dirty="0"/>
              <a:t>1</a:t>
            </a:r>
          </a:p>
        </p:txBody>
      </p:sp>
      <p:cxnSp>
        <p:nvCxnSpPr>
          <p:cNvPr id="30" name="Straight Arrow Connector 29">
            <a:extLst>
              <a:ext uri="{FF2B5EF4-FFF2-40B4-BE49-F238E27FC236}">
                <a16:creationId xmlns:a16="http://schemas.microsoft.com/office/drawing/2014/main" id="{A0167C95-FAF6-DC4D-B553-99C15C62886E}"/>
              </a:ext>
            </a:extLst>
          </p:cNvPr>
          <p:cNvCxnSpPr>
            <a:cxnSpLocks/>
            <a:stCxn id="20" idx="2"/>
            <a:endCxn id="19" idx="6"/>
          </p:cNvCxnSpPr>
          <p:nvPr/>
        </p:nvCxnSpPr>
        <p:spPr>
          <a:xfrm flipH="1">
            <a:off x="6735597" y="4311611"/>
            <a:ext cx="5785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AA13C01-4FBA-4D43-93C6-8B049799BEB0}"/>
              </a:ext>
            </a:extLst>
          </p:cNvPr>
          <p:cNvSpPr txBox="1"/>
          <p:nvPr/>
        </p:nvSpPr>
        <p:spPr>
          <a:xfrm>
            <a:off x="6942436" y="3965810"/>
            <a:ext cx="263214" cy="276999"/>
          </a:xfrm>
          <a:prstGeom prst="rect">
            <a:avLst/>
          </a:prstGeom>
          <a:noFill/>
        </p:spPr>
        <p:txBody>
          <a:bodyPr wrap="none" rtlCol="0">
            <a:spAutoFit/>
          </a:bodyPr>
          <a:lstStyle/>
          <a:p>
            <a:r>
              <a:rPr lang="en-US" sz="1200" dirty="0"/>
              <a:t>1</a:t>
            </a:r>
          </a:p>
        </p:txBody>
      </p:sp>
      <p:sp>
        <p:nvSpPr>
          <p:cNvPr id="32" name="TextBox 31">
            <a:extLst>
              <a:ext uri="{FF2B5EF4-FFF2-40B4-BE49-F238E27FC236}">
                <a16:creationId xmlns:a16="http://schemas.microsoft.com/office/drawing/2014/main" id="{50F2AF08-D105-D74A-B4F3-571157AECC1D}"/>
              </a:ext>
            </a:extLst>
          </p:cNvPr>
          <p:cNvSpPr txBox="1"/>
          <p:nvPr/>
        </p:nvSpPr>
        <p:spPr>
          <a:xfrm>
            <a:off x="6290095" y="4449211"/>
            <a:ext cx="681597" cy="276999"/>
          </a:xfrm>
          <a:prstGeom prst="rect">
            <a:avLst/>
          </a:prstGeom>
          <a:noFill/>
        </p:spPr>
        <p:txBody>
          <a:bodyPr wrap="none" rtlCol="0">
            <a:spAutoFit/>
          </a:bodyPr>
          <a:lstStyle/>
          <a:p>
            <a:r>
              <a:rPr lang="en-US" sz="1200" dirty="0"/>
              <a:t>p</a:t>
            </a:r>
            <a:r>
              <a:rPr lang="en-US" sz="1200" baseline="-25000" dirty="0"/>
              <a:t>2</a:t>
            </a:r>
            <a:r>
              <a:rPr lang="en-US" sz="1200" dirty="0"/>
              <a:t>=(3,0)</a:t>
            </a:r>
          </a:p>
        </p:txBody>
      </p:sp>
      <p:sp>
        <p:nvSpPr>
          <p:cNvPr id="33" name="TextBox 32">
            <a:extLst>
              <a:ext uri="{FF2B5EF4-FFF2-40B4-BE49-F238E27FC236}">
                <a16:creationId xmlns:a16="http://schemas.microsoft.com/office/drawing/2014/main" id="{6C4A318D-C199-7E48-A4B2-F591944EB376}"/>
              </a:ext>
            </a:extLst>
          </p:cNvPr>
          <p:cNvSpPr txBox="1"/>
          <p:nvPr/>
        </p:nvSpPr>
        <p:spPr>
          <a:xfrm>
            <a:off x="7823618" y="4562599"/>
            <a:ext cx="447558" cy="369332"/>
          </a:xfrm>
          <a:prstGeom prst="rect">
            <a:avLst/>
          </a:prstGeom>
          <a:noFill/>
        </p:spPr>
        <p:txBody>
          <a:bodyPr wrap="none" rtlCol="0">
            <a:spAutoFit/>
          </a:bodyPr>
          <a:lstStyle/>
          <a:p>
            <a:r>
              <a:rPr lang="en-US" dirty="0"/>
              <a:t>(b)</a:t>
            </a:r>
          </a:p>
        </p:txBody>
      </p:sp>
      <p:sp>
        <p:nvSpPr>
          <p:cNvPr id="34" name="Oval 33">
            <a:extLst>
              <a:ext uri="{FF2B5EF4-FFF2-40B4-BE49-F238E27FC236}">
                <a16:creationId xmlns:a16="http://schemas.microsoft.com/office/drawing/2014/main" id="{EBAD5204-6EB6-8740-998D-F12343A304E2}"/>
              </a:ext>
            </a:extLst>
          </p:cNvPr>
          <p:cNvSpPr/>
          <p:nvPr/>
        </p:nvSpPr>
        <p:spPr>
          <a:xfrm>
            <a:off x="6411175" y="2994667"/>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59B7D4A-566B-8240-838C-9E311CF1FA8E}"/>
              </a:ext>
            </a:extLst>
          </p:cNvPr>
          <p:cNvSpPr txBox="1"/>
          <p:nvPr/>
        </p:nvSpPr>
        <p:spPr>
          <a:xfrm>
            <a:off x="6735597" y="2977534"/>
            <a:ext cx="681597" cy="276999"/>
          </a:xfrm>
          <a:prstGeom prst="rect">
            <a:avLst/>
          </a:prstGeom>
          <a:noFill/>
        </p:spPr>
        <p:txBody>
          <a:bodyPr wrap="none" rtlCol="0">
            <a:spAutoFit/>
          </a:bodyPr>
          <a:lstStyle/>
          <a:p>
            <a:r>
              <a:rPr lang="en-US" sz="1200" dirty="0"/>
              <a:t>p</a:t>
            </a:r>
            <a:r>
              <a:rPr lang="en-US" sz="1200" baseline="-25000" dirty="0"/>
              <a:t>1</a:t>
            </a:r>
            <a:r>
              <a:rPr lang="en-US" sz="1200" dirty="0"/>
              <a:t>=(3,0)</a:t>
            </a:r>
          </a:p>
        </p:txBody>
      </p:sp>
      <p:cxnSp>
        <p:nvCxnSpPr>
          <p:cNvPr id="36" name="Straight Arrow Connector 35">
            <a:extLst>
              <a:ext uri="{FF2B5EF4-FFF2-40B4-BE49-F238E27FC236}">
                <a16:creationId xmlns:a16="http://schemas.microsoft.com/office/drawing/2014/main" id="{207E3479-A1A3-3746-843F-FD54715C6F6B}"/>
              </a:ext>
            </a:extLst>
          </p:cNvPr>
          <p:cNvCxnSpPr>
            <a:cxnSpLocks/>
            <a:stCxn id="34" idx="5"/>
            <a:endCxn id="24" idx="2"/>
          </p:cNvCxnSpPr>
          <p:nvPr/>
        </p:nvCxnSpPr>
        <p:spPr>
          <a:xfrm>
            <a:off x="6646081" y="3229572"/>
            <a:ext cx="1356292" cy="275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B4F8C0C-E7F9-BB48-A95E-A1D23A152558}"/>
              </a:ext>
            </a:extLst>
          </p:cNvPr>
          <p:cNvSpPr txBox="1"/>
          <p:nvPr/>
        </p:nvSpPr>
        <p:spPr>
          <a:xfrm>
            <a:off x="7280584" y="3128360"/>
            <a:ext cx="263214" cy="276999"/>
          </a:xfrm>
          <a:prstGeom prst="rect">
            <a:avLst/>
          </a:prstGeom>
          <a:noFill/>
        </p:spPr>
        <p:txBody>
          <a:bodyPr wrap="none" rtlCol="0">
            <a:spAutoFit/>
          </a:bodyPr>
          <a:lstStyle/>
          <a:p>
            <a:r>
              <a:rPr lang="en-US" sz="1200" dirty="0"/>
              <a:t>2</a:t>
            </a:r>
          </a:p>
        </p:txBody>
      </p:sp>
      <p:sp>
        <p:nvSpPr>
          <p:cNvPr id="38" name="TextBox 37">
            <a:extLst>
              <a:ext uri="{FF2B5EF4-FFF2-40B4-BE49-F238E27FC236}">
                <a16:creationId xmlns:a16="http://schemas.microsoft.com/office/drawing/2014/main" id="{CFEFC24C-C765-4AC1-915A-D88EAB5B2FF2}"/>
              </a:ext>
            </a:extLst>
          </p:cNvPr>
          <p:cNvSpPr txBox="1"/>
          <p:nvPr/>
        </p:nvSpPr>
        <p:spPr>
          <a:xfrm>
            <a:off x="7546944" y="698735"/>
            <a:ext cx="860455" cy="261610"/>
          </a:xfrm>
          <a:prstGeom prst="rect">
            <a:avLst/>
          </a:prstGeom>
          <a:noFill/>
        </p:spPr>
        <p:txBody>
          <a:bodyPr wrap="square" rtlCol="0">
            <a:spAutoFit/>
          </a:bodyPr>
          <a:lstStyle/>
          <a:p>
            <a:pPr algn="ctr"/>
            <a:r>
              <a:rPr lang="en-US" sz="1100" dirty="0"/>
              <a:t>2 children</a:t>
            </a:r>
          </a:p>
        </p:txBody>
      </p:sp>
      <p:sp>
        <p:nvSpPr>
          <p:cNvPr id="39" name="TextBox 38">
            <a:extLst>
              <a:ext uri="{FF2B5EF4-FFF2-40B4-BE49-F238E27FC236}">
                <a16:creationId xmlns:a16="http://schemas.microsoft.com/office/drawing/2014/main" id="{51166DC2-2E54-4F7D-9E6D-C4172244ABCD}"/>
              </a:ext>
            </a:extLst>
          </p:cNvPr>
          <p:cNvSpPr txBox="1"/>
          <p:nvPr/>
        </p:nvSpPr>
        <p:spPr>
          <a:xfrm>
            <a:off x="5742950" y="3004237"/>
            <a:ext cx="860455" cy="261610"/>
          </a:xfrm>
          <a:prstGeom prst="rect">
            <a:avLst/>
          </a:prstGeom>
          <a:noFill/>
        </p:spPr>
        <p:txBody>
          <a:bodyPr wrap="square" rtlCol="0">
            <a:spAutoFit/>
          </a:bodyPr>
          <a:lstStyle/>
          <a:p>
            <a:pPr algn="ctr"/>
            <a:r>
              <a:rPr lang="en-US" sz="1100" dirty="0"/>
              <a:t>1 child</a:t>
            </a:r>
          </a:p>
        </p:txBody>
      </p:sp>
    </p:spTree>
    <p:extLst>
      <p:ext uri="{BB962C8B-B14F-4D97-AF65-F5344CB8AC3E}">
        <p14:creationId xmlns:p14="http://schemas.microsoft.com/office/powerpoint/2010/main" val="1724471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26"/>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7"/>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3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35"/>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3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37"/>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3">
                                            <p:txEl>
                                              <p:pRg st="9" end="9"/>
                                            </p:txEl>
                                          </p:spTgt>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3">
                                            <p:txEl>
                                              <p:pRg st="10" end="10"/>
                                            </p:txEl>
                                          </p:spTgt>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animBg="1"/>
      <p:bldP spid="10" grpId="0"/>
      <p:bldP spid="13" grpId="0"/>
      <p:bldP spid="14" grpId="0"/>
      <p:bldP spid="16" grpId="0"/>
      <p:bldP spid="17" grpId="0"/>
      <p:bldP spid="18" grpId="0"/>
      <p:bldP spid="19" grpId="0" animBg="1"/>
      <p:bldP spid="20" grpId="0" animBg="1"/>
      <p:bldP spid="21" grpId="0" animBg="1"/>
      <p:bldP spid="22" grpId="0"/>
      <p:bldP spid="23" grpId="0"/>
      <p:bldP spid="24" grpId="0" animBg="1"/>
      <p:bldP spid="25" grpId="0"/>
      <p:bldP spid="28" grpId="0"/>
      <p:bldP spid="29" grpId="0"/>
      <p:bldP spid="31" grpId="0"/>
      <p:bldP spid="32" grpId="0"/>
      <p:bldP spid="33" grpId="0"/>
      <p:bldP spid="34" grpId="0" animBg="1"/>
      <p:bldP spid="35"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17F7D-8454-492A-8EA3-E61FC5D14172}"/>
              </a:ext>
            </a:extLst>
          </p:cNvPr>
          <p:cNvSpPr>
            <a:spLocks noGrp="1"/>
          </p:cNvSpPr>
          <p:nvPr>
            <p:ph type="title"/>
          </p:nvPr>
        </p:nvSpPr>
        <p:spPr/>
        <p:txBody>
          <a:bodyPr/>
          <a:lstStyle/>
          <a:p>
            <a:r>
              <a:rPr lang="en-US" dirty="0"/>
              <a:t>Recursive Formulation</a:t>
            </a:r>
          </a:p>
        </p:txBody>
      </p:sp>
      <p:sp>
        <p:nvSpPr>
          <p:cNvPr id="3" name="Content Placeholder 2">
            <a:extLst>
              <a:ext uri="{FF2B5EF4-FFF2-40B4-BE49-F238E27FC236}">
                <a16:creationId xmlns:a16="http://schemas.microsoft.com/office/drawing/2014/main" id="{DB6A24B6-B883-4936-B4FB-1612CF33A10F}"/>
              </a:ext>
            </a:extLst>
          </p:cNvPr>
          <p:cNvSpPr>
            <a:spLocks noGrp="1"/>
          </p:cNvSpPr>
          <p:nvPr>
            <p:ph idx="1"/>
          </p:nvPr>
        </p:nvSpPr>
        <p:spPr/>
        <p:txBody>
          <a:bodyPr/>
          <a:lstStyle/>
          <a:p>
            <a:r>
              <a:rPr lang="en-US" dirty="0"/>
              <a:t>Recurrence: </a:t>
            </a:r>
          </a:p>
          <a:p>
            <a:pPr lvl="1"/>
            <a:r>
              <a:rPr lang="en-US" sz="2000" dirty="0"/>
              <a:t>M[l][</a:t>
            </a:r>
            <a:r>
              <a:rPr lang="en-US" sz="2000" dirty="0" err="1"/>
              <a:t>sh</a:t>
            </a:r>
            <a:r>
              <a:rPr lang="en-US" sz="2000" dirty="0"/>
              <a:t>][s][B] =</a:t>
            </a:r>
          </a:p>
          <a:p>
            <a:pPr marL="457200" lvl="1" indent="0">
              <a:buNone/>
            </a:pPr>
            <a:r>
              <a:rPr lang="en-US" sz="2000" dirty="0"/>
              <a:t>	min(S[L][</a:t>
            </a:r>
            <a:r>
              <a:rPr lang="en-US" sz="2000" dirty="0" err="1"/>
              <a:t>sh</a:t>
            </a:r>
            <a:r>
              <a:rPr lang="en-US" sz="2000" dirty="0"/>
              <a:t>][s - </a:t>
            </a:r>
            <a:r>
              <a:rPr lang="en-US" sz="2000" dirty="0" err="1"/>
              <a:t>sh</a:t>
            </a:r>
            <a:r>
              <a:rPr lang="en-US" sz="2000" dirty="0"/>
              <a:t>][B] + S[l-L][</a:t>
            </a:r>
            <a:r>
              <a:rPr lang="en-US" sz="2000" dirty="0" err="1"/>
              <a:t>sh</a:t>
            </a:r>
            <a:r>
              <a:rPr lang="en-US" sz="2000" dirty="0"/>
              <a:t> + l][s - </a:t>
            </a:r>
            <a:r>
              <a:rPr lang="en-US" sz="2000" dirty="0" err="1"/>
              <a:t>sh</a:t>
            </a:r>
            <a:r>
              <a:rPr lang="en-US" sz="2000" dirty="0"/>
              <a:t> - l][B] for l = 1,2,…,L, 	   	       M[l][</a:t>
            </a:r>
            <a:r>
              <a:rPr lang="en-US" sz="2000" dirty="0" err="1"/>
              <a:t>sh</a:t>
            </a:r>
            <a:r>
              <a:rPr lang="en-US" sz="2000" dirty="0"/>
              <a:t>][s][B])</a:t>
            </a:r>
          </a:p>
          <a:p>
            <a:pPr lvl="2"/>
            <a:r>
              <a:rPr lang="en-US" sz="2000" dirty="0"/>
              <a:t>Each tree can be split into left (l) and right (L- l) halves</a:t>
            </a:r>
          </a:p>
          <a:p>
            <a:pPr lvl="2"/>
            <a:r>
              <a:rPr lang="en-US" sz="2000" dirty="0"/>
              <a:t>S already has optimal solutions for these subproblems</a:t>
            </a:r>
          </a:p>
          <a:p>
            <a:pPr lvl="2"/>
            <a:r>
              <a:rPr lang="en-US" sz="2000" dirty="0"/>
              <a:t>Once this step is complete</a:t>
            </a:r>
          </a:p>
          <a:p>
            <a:pPr lvl="3"/>
            <a:r>
              <a:rPr lang="en-US" sz="1600" dirty="0"/>
              <a:t>Also, check if any solution is dominated by enforcing the root of the tree have a single child</a:t>
            </a:r>
          </a:p>
          <a:p>
            <a:pPr lvl="1"/>
            <a:r>
              <a:rPr lang="en-US" sz="2000" dirty="0"/>
              <a:t>S[L][</a:t>
            </a:r>
            <a:r>
              <a:rPr lang="en-US" sz="2000" dirty="0" err="1"/>
              <a:t>sh</a:t>
            </a:r>
            <a:r>
              <a:rPr lang="en-US" sz="2000" dirty="0"/>
              <a:t>][s][B] = </a:t>
            </a:r>
          </a:p>
          <a:p>
            <a:pPr marL="914400" lvl="2" indent="0">
              <a:buNone/>
            </a:pPr>
            <a:r>
              <a:rPr lang="en-US" sz="2000" dirty="0"/>
              <a:t>min(M[l][</a:t>
            </a:r>
            <a:r>
              <a:rPr lang="en-US" sz="2000" dirty="0" err="1"/>
              <a:t>sh</a:t>
            </a:r>
            <a:r>
              <a:rPr lang="en-US" sz="2000" dirty="0"/>
              <a:t>][</a:t>
            </a:r>
            <a:r>
              <a:rPr lang="en-US" sz="2000" dirty="0" err="1"/>
              <a:t>ch</a:t>
            </a:r>
            <a:r>
              <a:rPr lang="en-US" sz="2000" dirty="0"/>
              <a:t>][B] + |s – </a:t>
            </a:r>
            <a:r>
              <a:rPr lang="en-US" sz="2000" dirty="0" err="1"/>
              <a:t>ch</a:t>
            </a:r>
            <a:r>
              <a:rPr lang="en-US" sz="2000" dirty="0"/>
              <a:t> + </a:t>
            </a:r>
            <a:r>
              <a:rPr lang="en-US" sz="2000" dirty="0" err="1"/>
              <a:t>sh</a:t>
            </a:r>
            <a:r>
              <a:rPr lang="en-US" sz="2000" dirty="0"/>
              <a:t>| for </a:t>
            </a:r>
            <a:r>
              <a:rPr lang="en-US" sz="2000" dirty="0" err="1"/>
              <a:t>ch</a:t>
            </a:r>
            <a:r>
              <a:rPr lang="en-US" sz="2000" dirty="0"/>
              <a:t> = 1,…,l)</a:t>
            </a:r>
          </a:p>
          <a:p>
            <a:pPr lvl="2"/>
            <a:r>
              <a:rPr lang="en-US" sz="2000" dirty="0"/>
              <a:t>Searches for the best location to add the child of the root</a:t>
            </a:r>
          </a:p>
          <a:p>
            <a:pPr lvl="2"/>
            <a:r>
              <a:rPr lang="en-US" sz="2000" dirty="0"/>
              <a:t>If we know this location, then we can find the best tree in constant time</a:t>
            </a:r>
          </a:p>
        </p:txBody>
      </p:sp>
    </p:spTree>
    <p:extLst>
      <p:ext uri="{BB962C8B-B14F-4D97-AF65-F5344CB8AC3E}">
        <p14:creationId xmlns:p14="http://schemas.microsoft.com/office/powerpoint/2010/main" val="1059177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3459E-E11A-2A43-8198-6032ED10DE45}"/>
              </a:ext>
            </a:extLst>
          </p:cNvPr>
          <p:cNvSpPr>
            <a:spLocks noGrp="1"/>
          </p:cNvSpPr>
          <p:nvPr>
            <p:ph type="title"/>
          </p:nvPr>
        </p:nvSpPr>
        <p:spPr/>
        <p:txBody>
          <a:bodyPr/>
          <a:lstStyle/>
          <a:p>
            <a:r>
              <a:rPr lang="en-US" dirty="0"/>
              <a:t>Constructing M[9][5][0][1]</a:t>
            </a:r>
          </a:p>
        </p:txBody>
      </p:sp>
      <p:sp>
        <p:nvSpPr>
          <p:cNvPr id="4" name="Oval 3">
            <a:extLst>
              <a:ext uri="{FF2B5EF4-FFF2-40B4-BE49-F238E27FC236}">
                <a16:creationId xmlns:a16="http://schemas.microsoft.com/office/drawing/2014/main" id="{CE6B1057-9131-064D-9199-6B9A190786E2}"/>
              </a:ext>
            </a:extLst>
          </p:cNvPr>
          <p:cNvSpPr/>
          <p:nvPr/>
        </p:nvSpPr>
        <p:spPr>
          <a:xfrm>
            <a:off x="1470263" y="5702777"/>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7AB1318-7572-D44B-9361-9E702A7209B5}"/>
              </a:ext>
            </a:extLst>
          </p:cNvPr>
          <p:cNvSpPr/>
          <p:nvPr/>
        </p:nvSpPr>
        <p:spPr>
          <a:xfrm>
            <a:off x="2323999" y="5702777"/>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6877D74-F6B0-4546-9EBA-905A38B27C38}"/>
              </a:ext>
            </a:extLst>
          </p:cNvPr>
          <p:cNvSpPr/>
          <p:nvPr/>
        </p:nvSpPr>
        <p:spPr>
          <a:xfrm>
            <a:off x="3639373" y="5702777"/>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9056096-8D9C-7D48-B44A-86DAA0EB8B0E}"/>
              </a:ext>
            </a:extLst>
          </p:cNvPr>
          <p:cNvSpPr/>
          <p:nvPr/>
        </p:nvSpPr>
        <p:spPr>
          <a:xfrm>
            <a:off x="5478530" y="5702777"/>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DFE7288-CB45-474E-AC2B-79D11C7C784B}"/>
              </a:ext>
            </a:extLst>
          </p:cNvPr>
          <p:cNvSpPr/>
          <p:nvPr/>
        </p:nvSpPr>
        <p:spPr>
          <a:xfrm>
            <a:off x="6984772" y="5702777"/>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759E4E6-4C7F-C442-9257-A0614BE79406}"/>
              </a:ext>
            </a:extLst>
          </p:cNvPr>
          <p:cNvSpPr txBox="1"/>
          <p:nvPr/>
        </p:nvSpPr>
        <p:spPr>
          <a:xfrm>
            <a:off x="2067541" y="5977984"/>
            <a:ext cx="835362" cy="276999"/>
          </a:xfrm>
          <a:prstGeom prst="rect">
            <a:avLst/>
          </a:prstGeom>
          <a:noFill/>
        </p:spPr>
        <p:txBody>
          <a:bodyPr wrap="square" rtlCol="0">
            <a:spAutoFit/>
          </a:bodyPr>
          <a:lstStyle/>
          <a:p>
            <a:r>
              <a:rPr lang="en-US" sz="1200" dirty="0"/>
              <a:t>p</a:t>
            </a:r>
            <a:r>
              <a:rPr lang="en-US" sz="1200" baseline="-25000" dirty="0"/>
              <a:t>3</a:t>
            </a:r>
            <a:r>
              <a:rPr lang="en-US" sz="1200" dirty="0"/>
              <a:t>=(2,0)</a:t>
            </a:r>
          </a:p>
        </p:txBody>
      </p:sp>
      <p:sp>
        <p:nvSpPr>
          <p:cNvPr id="10" name="TextBox 9">
            <a:extLst>
              <a:ext uri="{FF2B5EF4-FFF2-40B4-BE49-F238E27FC236}">
                <a16:creationId xmlns:a16="http://schemas.microsoft.com/office/drawing/2014/main" id="{CC8C65EC-A006-4347-96D3-064E0B1BA3DE}"/>
              </a:ext>
            </a:extLst>
          </p:cNvPr>
          <p:cNvSpPr txBox="1"/>
          <p:nvPr/>
        </p:nvSpPr>
        <p:spPr>
          <a:xfrm>
            <a:off x="3384884" y="5977983"/>
            <a:ext cx="778272" cy="276999"/>
          </a:xfrm>
          <a:prstGeom prst="rect">
            <a:avLst/>
          </a:prstGeom>
          <a:noFill/>
        </p:spPr>
        <p:txBody>
          <a:bodyPr wrap="square" rtlCol="0">
            <a:spAutoFit/>
          </a:bodyPr>
          <a:lstStyle/>
          <a:p>
            <a:r>
              <a:rPr lang="en-US" sz="1200" dirty="0"/>
              <a:t>p</a:t>
            </a:r>
            <a:r>
              <a:rPr lang="en-US" sz="1200" baseline="-25000" dirty="0"/>
              <a:t>4</a:t>
            </a:r>
            <a:r>
              <a:rPr lang="en-US" sz="1200" dirty="0"/>
              <a:t>=(4,0)</a:t>
            </a:r>
          </a:p>
        </p:txBody>
      </p:sp>
      <p:sp>
        <p:nvSpPr>
          <p:cNvPr id="11" name="TextBox 10">
            <a:extLst>
              <a:ext uri="{FF2B5EF4-FFF2-40B4-BE49-F238E27FC236}">
                <a16:creationId xmlns:a16="http://schemas.microsoft.com/office/drawing/2014/main" id="{06A083B5-F1AD-DC40-BB3D-3D2085D012A5}"/>
              </a:ext>
            </a:extLst>
          </p:cNvPr>
          <p:cNvSpPr txBox="1"/>
          <p:nvPr/>
        </p:nvSpPr>
        <p:spPr>
          <a:xfrm>
            <a:off x="5297514" y="5977983"/>
            <a:ext cx="756843" cy="276998"/>
          </a:xfrm>
          <a:prstGeom prst="rect">
            <a:avLst/>
          </a:prstGeom>
          <a:noFill/>
        </p:spPr>
        <p:txBody>
          <a:bodyPr wrap="square" rtlCol="0">
            <a:spAutoFit/>
          </a:bodyPr>
          <a:lstStyle/>
          <a:p>
            <a:r>
              <a:rPr lang="en-US" sz="1200" dirty="0"/>
              <a:t>p</a:t>
            </a:r>
            <a:r>
              <a:rPr lang="en-US" sz="1200" baseline="-25000" dirty="0"/>
              <a:t>5</a:t>
            </a:r>
            <a:r>
              <a:rPr lang="en-US" sz="1200" dirty="0"/>
              <a:t>=(7,0)</a:t>
            </a:r>
          </a:p>
        </p:txBody>
      </p:sp>
      <p:sp>
        <p:nvSpPr>
          <p:cNvPr id="12" name="TextBox 11">
            <a:extLst>
              <a:ext uri="{FF2B5EF4-FFF2-40B4-BE49-F238E27FC236}">
                <a16:creationId xmlns:a16="http://schemas.microsoft.com/office/drawing/2014/main" id="{9E7AF872-F91B-8C42-95FD-8F34B4E649BE}"/>
              </a:ext>
            </a:extLst>
          </p:cNvPr>
          <p:cNvSpPr txBox="1"/>
          <p:nvPr/>
        </p:nvSpPr>
        <p:spPr>
          <a:xfrm>
            <a:off x="6781577" y="5977981"/>
            <a:ext cx="761482" cy="461665"/>
          </a:xfrm>
          <a:prstGeom prst="rect">
            <a:avLst/>
          </a:prstGeom>
          <a:noFill/>
        </p:spPr>
        <p:txBody>
          <a:bodyPr wrap="square" rtlCol="0">
            <a:spAutoFit/>
          </a:bodyPr>
          <a:lstStyle/>
          <a:p>
            <a:r>
              <a:rPr lang="en-US" sz="1200" dirty="0"/>
              <a:t>p</a:t>
            </a:r>
            <a:r>
              <a:rPr lang="en-US" sz="1200" baseline="-25000" dirty="0"/>
              <a:t>6</a:t>
            </a:r>
            <a:r>
              <a:rPr lang="en-US" sz="1200" dirty="0"/>
              <a:t>=(9,0)</a:t>
            </a:r>
          </a:p>
        </p:txBody>
      </p:sp>
      <p:sp>
        <p:nvSpPr>
          <p:cNvPr id="13" name="Oval 12">
            <a:extLst>
              <a:ext uri="{FF2B5EF4-FFF2-40B4-BE49-F238E27FC236}">
                <a16:creationId xmlns:a16="http://schemas.microsoft.com/office/drawing/2014/main" id="{6EFD3F64-2E4C-8942-AC21-A8A0D40B0835}"/>
              </a:ext>
            </a:extLst>
          </p:cNvPr>
          <p:cNvSpPr/>
          <p:nvPr/>
        </p:nvSpPr>
        <p:spPr>
          <a:xfrm>
            <a:off x="6162342" y="4896389"/>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0242E7-110F-3A42-B6BE-B46E10414CE5}"/>
              </a:ext>
            </a:extLst>
          </p:cNvPr>
          <p:cNvSpPr txBox="1"/>
          <p:nvPr/>
        </p:nvSpPr>
        <p:spPr>
          <a:xfrm>
            <a:off x="6469253" y="4896389"/>
            <a:ext cx="935134" cy="276999"/>
          </a:xfrm>
          <a:prstGeom prst="rect">
            <a:avLst/>
          </a:prstGeom>
          <a:noFill/>
        </p:spPr>
        <p:txBody>
          <a:bodyPr wrap="square" rtlCol="0">
            <a:spAutoFit/>
          </a:bodyPr>
          <a:lstStyle/>
          <a:p>
            <a:r>
              <a:rPr lang="en-US" sz="1200" dirty="0"/>
              <a:t>I</a:t>
            </a:r>
            <a:r>
              <a:rPr lang="en-US" sz="1200" baseline="-25000" dirty="0"/>
              <a:t>3</a:t>
            </a:r>
            <a:r>
              <a:rPr lang="en-US" sz="1200" dirty="0"/>
              <a:t>=(8,0)</a:t>
            </a:r>
          </a:p>
        </p:txBody>
      </p:sp>
      <p:sp>
        <p:nvSpPr>
          <p:cNvPr id="15" name="Oval 14">
            <a:extLst>
              <a:ext uri="{FF2B5EF4-FFF2-40B4-BE49-F238E27FC236}">
                <a16:creationId xmlns:a16="http://schemas.microsoft.com/office/drawing/2014/main" id="{748AB685-BC85-3449-BC3E-E4A80BA27E66}"/>
              </a:ext>
            </a:extLst>
          </p:cNvPr>
          <p:cNvSpPr/>
          <p:nvPr/>
        </p:nvSpPr>
        <p:spPr>
          <a:xfrm>
            <a:off x="3012248" y="4896389"/>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46A3030-126A-2A47-A580-A0C79FEE7767}"/>
              </a:ext>
            </a:extLst>
          </p:cNvPr>
          <p:cNvSpPr txBox="1"/>
          <p:nvPr/>
        </p:nvSpPr>
        <p:spPr>
          <a:xfrm>
            <a:off x="3336670" y="4879256"/>
            <a:ext cx="826486" cy="276999"/>
          </a:xfrm>
          <a:prstGeom prst="rect">
            <a:avLst/>
          </a:prstGeom>
          <a:noFill/>
        </p:spPr>
        <p:txBody>
          <a:bodyPr wrap="square" rtlCol="0">
            <a:spAutoFit/>
          </a:bodyPr>
          <a:lstStyle/>
          <a:p>
            <a:r>
              <a:rPr lang="en-US" sz="1200" dirty="0"/>
              <a:t>I</a:t>
            </a:r>
            <a:r>
              <a:rPr lang="en-US" sz="1200" baseline="-25000" dirty="0"/>
              <a:t>2</a:t>
            </a:r>
            <a:r>
              <a:rPr lang="en-US" sz="1200" dirty="0"/>
              <a:t>=(3,0)</a:t>
            </a:r>
          </a:p>
        </p:txBody>
      </p:sp>
      <p:cxnSp>
        <p:nvCxnSpPr>
          <p:cNvPr id="17" name="Straight Arrow Connector 16">
            <a:extLst>
              <a:ext uri="{FF2B5EF4-FFF2-40B4-BE49-F238E27FC236}">
                <a16:creationId xmlns:a16="http://schemas.microsoft.com/office/drawing/2014/main" id="{79B05963-C0F4-9B4F-84A8-A09FDC43CC06}"/>
              </a:ext>
            </a:extLst>
          </p:cNvPr>
          <p:cNvCxnSpPr>
            <a:stCxn id="15" idx="3"/>
            <a:endCxn id="5" idx="7"/>
          </p:cNvCxnSpPr>
          <p:nvPr/>
        </p:nvCxnSpPr>
        <p:spPr>
          <a:xfrm flipH="1">
            <a:off x="2558905" y="5131294"/>
            <a:ext cx="493646" cy="611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D7CB347-C41B-704F-AE11-CC8E2AE234C8}"/>
              </a:ext>
            </a:extLst>
          </p:cNvPr>
          <p:cNvCxnSpPr>
            <a:cxnSpLocks/>
            <a:stCxn id="15" idx="5"/>
          </p:cNvCxnSpPr>
          <p:nvPr/>
        </p:nvCxnSpPr>
        <p:spPr>
          <a:xfrm>
            <a:off x="3247154" y="5131294"/>
            <a:ext cx="427192" cy="571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A3D453A-7515-C549-8580-2886350A3F89}"/>
              </a:ext>
            </a:extLst>
          </p:cNvPr>
          <p:cNvSpPr txBox="1"/>
          <p:nvPr/>
        </p:nvSpPr>
        <p:spPr>
          <a:xfrm>
            <a:off x="2599208" y="5160187"/>
            <a:ext cx="263214" cy="276999"/>
          </a:xfrm>
          <a:prstGeom prst="rect">
            <a:avLst/>
          </a:prstGeom>
          <a:noFill/>
        </p:spPr>
        <p:txBody>
          <a:bodyPr wrap="square" rtlCol="0">
            <a:spAutoFit/>
          </a:bodyPr>
          <a:lstStyle/>
          <a:p>
            <a:r>
              <a:rPr lang="en-US" sz="1200" dirty="0"/>
              <a:t>1</a:t>
            </a:r>
          </a:p>
        </p:txBody>
      </p:sp>
      <p:sp>
        <p:nvSpPr>
          <p:cNvPr id="20" name="TextBox 19">
            <a:extLst>
              <a:ext uri="{FF2B5EF4-FFF2-40B4-BE49-F238E27FC236}">
                <a16:creationId xmlns:a16="http://schemas.microsoft.com/office/drawing/2014/main" id="{C71B7B61-FD46-164F-A356-CB031E56646B}"/>
              </a:ext>
            </a:extLst>
          </p:cNvPr>
          <p:cNvSpPr txBox="1"/>
          <p:nvPr/>
        </p:nvSpPr>
        <p:spPr>
          <a:xfrm>
            <a:off x="3446558" y="5211894"/>
            <a:ext cx="263214" cy="276999"/>
          </a:xfrm>
          <a:prstGeom prst="rect">
            <a:avLst/>
          </a:prstGeom>
          <a:noFill/>
        </p:spPr>
        <p:txBody>
          <a:bodyPr wrap="square" rtlCol="0">
            <a:spAutoFit/>
          </a:bodyPr>
          <a:lstStyle/>
          <a:p>
            <a:r>
              <a:rPr lang="en-US" sz="1200" dirty="0"/>
              <a:t>1</a:t>
            </a:r>
          </a:p>
        </p:txBody>
      </p:sp>
      <p:cxnSp>
        <p:nvCxnSpPr>
          <p:cNvPr id="21" name="Straight Arrow Connector 20">
            <a:extLst>
              <a:ext uri="{FF2B5EF4-FFF2-40B4-BE49-F238E27FC236}">
                <a16:creationId xmlns:a16="http://schemas.microsoft.com/office/drawing/2014/main" id="{BEFBDDBF-178E-BE44-9D7B-898CE2D0C5B5}"/>
              </a:ext>
            </a:extLst>
          </p:cNvPr>
          <p:cNvCxnSpPr>
            <a:cxnSpLocks/>
          </p:cNvCxnSpPr>
          <p:nvPr/>
        </p:nvCxnSpPr>
        <p:spPr>
          <a:xfrm flipH="1">
            <a:off x="5712933" y="5140909"/>
            <a:ext cx="493646" cy="611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850C83-25D8-B849-8C45-9624CED14338}"/>
              </a:ext>
            </a:extLst>
          </p:cNvPr>
          <p:cNvSpPr txBox="1"/>
          <p:nvPr/>
        </p:nvSpPr>
        <p:spPr>
          <a:xfrm>
            <a:off x="5753236" y="5169802"/>
            <a:ext cx="263214" cy="276999"/>
          </a:xfrm>
          <a:prstGeom prst="rect">
            <a:avLst/>
          </a:prstGeom>
          <a:noFill/>
        </p:spPr>
        <p:txBody>
          <a:bodyPr wrap="square" rtlCol="0">
            <a:spAutoFit/>
          </a:bodyPr>
          <a:lstStyle/>
          <a:p>
            <a:r>
              <a:rPr lang="en-US" sz="1200" dirty="0"/>
              <a:t>1</a:t>
            </a:r>
          </a:p>
        </p:txBody>
      </p:sp>
      <p:cxnSp>
        <p:nvCxnSpPr>
          <p:cNvPr id="23" name="Straight Arrow Connector 22">
            <a:extLst>
              <a:ext uri="{FF2B5EF4-FFF2-40B4-BE49-F238E27FC236}">
                <a16:creationId xmlns:a16="http://schemas.microsoft.com/office/drawing/2014/main" id="{1FD7237E-2412-C94A-80B7-75007DBA5FFE}"/>
              </a:ext>
            </a:extLst>
          </p:cNvPr>
          <p:cNvCxnSpPr>
            <a:cxnSpLocks/>
            <a:stCxn id="13" idx="5"/>
            <a:endCxn id="8" idx="1"/>
          </p:cNvCxnSpPr>
          <p:nvPr/>
        </p:nvCxnSpPr>
        <p:spPr>
          <a:xfrm>
            <a:off x="6397248" y="5131294"/>
            <a:ext cx="627827" cy="611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CA96A3C-2119-F24F-A936-1E04A8F3EEEC}"/>
              </a:ext>
            </a:extLst>
          </p:cNvPr>
          <p:cNvSpPr txBox="1"/>
          <p:nvPr/>
        </p:nvSpPr>
        <p:spPr>
          <a:xfrm>
            <a:off x="6659172" y="5207810"/>
            <a:ext cx="263214" cy="276999"/>
          </a:xfrm>
          <a:prstGeom prst="rect">
            <a:avLst/>
          </a:prstGeom>
          <a:noFill/>
        </p:spPr>
        <p:txBody>
          <a:bodyPr wrap="square" rtlCol="0">
            <a:spAutoFit/>
          </a:bodyPr>
          <a:lstStyle/>
          <a:p>
            <a:r>
              <a:rPr lang="en-US" sz="1200" dirty="0"/>
              <a:t>1</a:t>
            </a:r>
          </a:p>
        </p:txBody>
      </p:sp>
      <p:cxnSp>
        <p:nvCxnSpPr>
          <p:cNvPr id="25" name="Straight Arrow Connector 24">
            <a:extLst>
              <a:ext uri="{FF2B5EF4-FFF2-40B4-BE49-F238E27FC236}">
                <a16:creationId xmlns:a16="http://schemas.microsoft.com/office/drawing/2014/main" id="{99EF0BB0-7649-4746-8B46-587339E0F229}"/>
              </a:ext>
            </a:extLst>
          </p:cNvPr>
          <p:cNvCxnSpPr>
            <a:cxnSpLocks/>
            <a:stCxn id="5" idx="2"/>
            <a:endCxn id="4" idx="6"/>
          </p:cNvCxnSpPr>
          <p:nvPr/>
        </p:nvCxnSpPr>
        <p:spPr>
          <a:xfrm flipH="1">
            <a:off x="1745472" y="5840381"/>
            <a:ext cx="5785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61FBBC7-F821-6C44-A4A3-EAD1034D3849}"/>
              </a:ext>
            </a:extLst>
          </p:cNvPr>
          <p:cNvSpPr txBox="1"/>
          <p:nvPr/>
        </p:nvSpPr>
        <p:spPr>
          <a:xfrm>
            <a:off x="1952311" y="5494580"/>
            <a:ext cx="263214" cy="276999"/>
          </a:xfrm>
          <a:prstGeom prst="rect">
            <a:avLst/>
          </a:prstGeom>
          <a:noFill/>
        </p:spPr>
        <p:txBody>
          <a:bodyPr wrap="square" rtlCol="0">
            <a:spAutoFit/>
          </a:bodyPr>
          <a:lstStyle/>
          <a:p>
            <a:r>
              <a:rPr lang="en-US" sz="1200" dirty="0"/>
              <a:t>1</a:t>
            </a:r>
          </a:p>
        </p:txBody>
      </p:sp>
      <p:sp>
        <p:nvSpPr>
          <p:cNvPr id="27" name="Oval 26">
            <a:extLst>
              <a:ext uri="{FF2B5EF4-FFF2-40B4-BE49-F238E27FC236}">
                <a16:creationId xmlns:a16="http://schemas.microsoft.com/office/drawing/2014/main" id="{5C204E8F-8A51-3F42-B1F9-0848951D72C5}"/>
              </a:ext>
            </a:extLst>
          </p:cNvPr>
          <p:cNvSpPr/>
          <p:nvPr/>
        </p:nvSpPr>
        <p:spPr>
          <a:xfrm>
            <a:off x="4395319" y="4063368"/>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762A5131-7803-E64D-BE85-F0BA3EE709F1}"/>
              </a:ext>
            </a:extLst>
          </p:cNvPr>
          <p:cNvCxnSpPr>
            <a:cxnSpLocks/>
            <a:stCxn id="27" idx="3"/>
            <a:endCxn id="15" idx="7"/>
          </p:cNvCxnSpPr>
          <p:nvPr/>
        </p:nvCxnSpPr>
        <p:spPr>
          <a:xfrm flipH="1">
            <a:off x="3247154" y="4298273"/>
            <a:ext cx="1188468" cy="638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B3570C-7DAC-2E4A-B469-6EF4E388391B}"/>
              </a:ext>
            </a:extLst>
          </p:cNvPr>
          <p:cNvSpPr txBox="1"/>
          <p:nvPr/>
        </p:nvSpPr>
        <p:spPr>
          <a:xfrm>
            <a:off x="3674346" y="4323234"/>
            <a:ext cx="418704" cy="276999"/>
          </a:xfrm>
          <a:prstGeom prst="rect">
            <a:avLst/>
          </a:prstGeom>
          <a:noFill/>
        </p:spPr>
        <p:txBody>
          <a:bodyPr wrap="square" rtlCol="0">
            <a:spAutoFit/>
          </a:bodyPr>
          <a:lstStyle/>
          <a:p>
            <a:r>
              <a:rPr lang="en-US" sz="1200" dirty="0"/>
              <a:t>2</a:t>
            </a:r>
            <a:r>
              <a:rPr lang="en-US" sz="1200" dirty="0">
                <a:solidFill>
                  <a:srgbClr val="FF0000"/>
                </a:solidFill>
              </a:rPr>
              <a:t>+1</a:t>
            </a:r>
          </a:p>
        </p:txBody>
      </p:sp>
      <p:cxnSp>
        <p:nvCxnSpPr>
          <p:cNvPr id="30" name="Straight Arrow Connector 29">
            <a:extLst>
              <a:ext uri="{FF2B5EF4-FFF2-40B4-BE49-F238E27FC236}">
                <a16:creationId xmlns:a16="http://schemas.microsoft.com/office/drawing/2014/main" id="{6C39CD61-D97F-874E-8C5C-2ED7C7E0AE67}"/>
              </a:ext>
            </a:extLst>
          </p:cNvPr>
          <p:cNvCxnSpPr>
            <a:cxnSpLocks/>
            <a:stCxn id="27" idx="5"/>
            <a:endCxn id="13" idx="1"/>
          </p:cNvCxnSpPr>
          <p:nvPr/>
        </p:nvCxnSpPr>
        <p:spPr>
          <a:xfrm>
            <a:off x="4630225" y="4298273"/>
            <a:ext cx="1572420" cy="638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EE86638-98FA-444F-B561-313FCFCE9C24}"/>
              </a:ext>
            </a:extLst>
          </p:cNvPr>
          <p:cNvSpPr txBox="1"/>
          <p:nvPr/>
        </p:nvSpPr>
        <p:spPr>
          <a:xfrm>
            <a:off x="5344911" y="4323233"/>
            <a:ext cx="263214" cy="276999"/>
          </a:xfrm>
          <a:prstGeom prst="rect">
            <a:avLst/>
          </a:prstGeom>
          <a:noFill/>
        </p:spPr>
        <p:txBody>
          <a:bodyPr wrap="square" rtlCol="0">
            <a:spAutoFit/>
          </a:bodyPr>
          <a:lstStyle/>
          <a:p>
            <a:r>
              <a:rPr lang="en-US" sz="1200" dirty="0"/>
              <a:t>3</a:t>
            </a:r>
            <a:endParaRPr lang="en-US" sz="1200" dirty="0">
              <a:solidFill>
                <a:srgbClr val="FF0000"/>
              </a:solidFill>
            </a:endParaRPr>
          </a:p>
        </p:txBody>
      </p:sp>
      <p:sp>
        <p:nvSpPr>
          <p:cNvPr id="32" name="TextBox 31">
            <a:extLst>
              <a:ext uri="{FF2B5EF4-FFF2-40B4-BE49-F238E27FC236}">
                <a16:creationId xmlns:a16="http://schemas.microsoft.com/office/drawing/2014/main" id="{D54CA401-E7A5-0942-848E-7539B56C0E55}"/>
              </a:ext>
            </a:extLst>
          </p:cNvPr>
          <p:cNvSpPr txBox="1"/>
          <p:nvPr/>
        </p:nvSpPr>
        <p:spPr>
          <a:xfrm>
            <a:off x="1299970" y="5977981"/>
            <a:ext cx="775455" cy="277000"/>
          </a:xfrm>
          <a:prstGeom prst="rect">
            <a:avLst/>
          </a:prstGeom>
          <a:noFill/>
        </p:spPr>
        <p:txBody>
          <a:bodyPr wrap="square" rtlCol="0">
            <a:spAutoFit/>
          </a:bodyPr>
          <a:lstStyle/>
          <a:p>
            <a:r>
              <a:rPr lang="en-US" sz="1200" dirty="0"/>
              <a:t>p</a:t>
            </a:r>
            <a:r>
              <a:rPr lang="en-US" sz="1200" baseline="-25000" dirty="0"/>
              <a:t>2</a:t>
            </a:r>
            <a:r>
              <a:rPr lang="en-US" sz="1200" dirty="0"/>
              <a:t>=(1,0)</a:t>
            </a:r>
          </a:p>
        </p:txBody>
      </p:sp>
      <p:sp>
        <p:nvSpPr>
          <p:cNvPr id="33" name="TextBox 32">
            <a:extLst>
              <a:ext uri="{FF2B5EF4-FFF2-40B4-BE49-F238E27FC236}">
                <a16:creationId xmlns:a16="http://schemas.microsoft.com/office/drawing/2014/main" id="{CAC125F6-3D19-3F4F-AC77-47E9F2060B2F}"/>
              </a:ext>
            </a:extLst>
          </p:cNvPr>
          <p:cNvSpPr txBox="1"/>
          <p:nvPr/>
        </p:nvSpPr>
        <p:spPr>
          <a:xfrm>
            <a:off x="4687783" y="4048066"/>
            <a:ext cx="920342" cy="276999"/>
          </a:xfrm>
          <a:prstGeom prst="rect">
            <a:avLst/>
          </a:prstGeom>
          <a:noFill/>
        </p:spPr>
        <p:txBody>
          <a:bodyPr wrap="square" rtlCol="0">
            <a:spAutoFit/>
          </a:bodyPr>
          <a:lstStyle/>
          <a:p>
            <a:r>
              <a:rPr lang="en-US" sz="1200" dirty="0"/>
              <a:t>I</a:t>
            </a:r>
            <a:r>
              <a:rPr lang="en-US" sz="1200" baseline="-25000" dirty="0"/>
              <a:t>1</a:t>
            </a:r>
            <a:r>
              <a:rPr lang="en-US" sz="1200" dirty="0"/>
              <a:t>=(5,0)</a:t>
            </a:r>
          </a:p>
        </p:txBody>
      </p:sp>
      <p:sp>
        <p:nvSpPr>
          <p:cNvPr id="34" name="TextBox 33">
            <a:extLst>
              <a:ext uri="{FF2B5EF4-FFF2-40B4-BE49-F238E27FC236}">
                <a16:creationId xmlns:a16="http://schemas.microsoft.com/office/drawing/2014/main" id="{C746972C-2F56-0045-8BE4-C443043EAA87}"/>
              </a:ext>
            </a:extLst>
          </p:cNvPr>
          <p:cNvSpPr txBox="1"/>
          <p:nvPr/>
        </p:nvSpPr>
        <p:spPr>
          <a:xfrm>
            <a:off x="2342040" y="3889004"/>
            <a:ext cx="1470274" cy="415498"/>
          </a:xfrm>
          <a:prstGeom prst="rect">
            <a:avLst/>
          </a:prstGeom>
          <a:noFill/>
        </p:spPr>
        <p:txBody>
          <a:bodyPr wrap="square" rtlCol="0">
            <a:spAutoFit/>
          </a:bodyPr>
          <a:lstStyle/>
          <a:p>
            <a:r>
              <a:rPr lang="en-US" sz="1050" dirty="0">
                <a:solidFill>
                  <a:srgbClr val="FF0000"/>
                </a:solidFill>
              </a:rPr>
              <a:t>Red “+1” = wasted wire</a:t>
            </a:r>
          </a:p>
          <a:p>
            <a:pPr algn="ctr"/>
            <a:r>
              <a:rPr lang="en-US" sz="1050" dirty="0">
                <a:solidFill>
                  <a:srgbClr val="FF0000"/>
                </a:solidFill>
              </a:rPr>
              <a:t>(preserves skew)</a:t>
            </a:r>
          </a:p>
        </p:txBody>
      </p:sp>
      <p:cxnSp>
        <p:nvCxnSpPr>
          <p:cNvPr id="35" name="Curved Connector 34">
            <a:extLst>
              <a:ext uri="{FF2B5EF4-FFF2-40B4-BE49-F238E27FC236}">
                <a16:creationId xmlns:a16="http://schemas.microsoft.com/office/drawing/2014/main" id="{00DAD85F-D7B7-514B-9148-C86164B7A97A}"/>
              </a:ext>
            </a:extLst>
          </p:cNvPr>
          <p:cNvCxnSpPr>
            <a:stCxn id="34" idx="2"/>
            <a:endCxn id="29" idx="1"/>
          </p:cNvCxnSpPr>
          <p:nvPr/>
        </p:nvCxnSpPr>
        <p:spPr>
          <a:xfrm rot="16200000" flipH="1">
            <a:off x="3362932" y="4079932"/>
            <a:ext cx="192427" cy="430399"/>
          </a:xfrm>
          <a:prstGeom prst="curvedConnector2">
            <a:avLst/>
          </a:prstGeom>
          <a:ln>
            <a:tailEnd type="triangle"/>
          </a:ln>
        </p:spPr>
        <p:style>
          <a:lnRef idx="1">
            <a:schemeClr val="accent2"/>
          </a:lnRef>
          <a:fillRef idx="0">
            <a:schemeClr val="accent2"/>
          </a:fillRef>
          <a:effectRef idx="0">
            <a:schemeClr val="accent2"/>
          </a:effectRef>
          <a:fontRef idx="minor">
            <a:schemeClr val="tx1"/>
          </a:fontRef>
        </p:style>
      </p:cxnSp>
      <p:sp>
        <p:nvSpPr>
          <p:cNvPr id="36" name="Oval 35">
            <a:extLst>
              <a:ext uri="{FF2B5EF4-FFF2-40B4-BE49-F238E27FC236}">
                <a16:creationId xmlns:a16="http://schemas.microsoft.com/office/drawing/2014/main" id="{106C894B-F684-264A-83F1-00614F070EDE}"/>
              </a:ext>
            </a:extLst>
          </p:cNvPr>
          <p:cNvSpPr/>
          <p:nvPr/>
        </p:nvSpPr>
        <p:spPr>
          <a:xfrm>
            <a:off x="369569" y="2534246"/>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BF493EB-5168-ED46-9984-646BB4EB1E6F}"/>
              </a:ext>
            </a:extLst>
          </p:cNvPr>
          <p:cNvSpPr/>
          <p:nvPr/>
        </p:nvSpPr>
        <p:spPr>
          <a:xfrm>
            <a:off x="1223305" y="2534246"/>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4C205E9-3C75-5744-9441-86CD9A782297}"/>
              </a:ext>
            </a:extLst>
          </p:cNvPr>
          <p:cNvSpPr/>
          <p:nvPr/>
        </p:nvSpPr>
        <p:spPr>
          <a:xfrm>
            <a:off x="2538679" y="2534246"/>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74E741C-5844-E248-935D-A526D6639041}"/>
              </a:ext>
            </a:extLst>
          </p:cNvPr>
          <p:cNvSpPr txBox="1"/>
          <p:nvPr/>
        </p:nvSpPr>
        <p:spPr>
          <a:xfrm>
            <a:off x="966847" y="2809453"/>
            <a:ext cx="937292" cy="276999"/>
          </a:xfrm>
          <a:prstGeom prst="rect">
            <a:avLst/>
          </a:prstGeom>
          <a:noFill/>
        </p:spPr>
        <p:txBody>
          <a:bodyPr wrap="square" rtlCol="0">
            <a:spAutoFit/>
          </a:bodyPr>
          <a:lstStyle/>
          <a:p>
            <a:r>
              <a:rPr lang="en-US" sz="1200" dirty="0"/>
              <a:t>p</a:t>
            </a:r>
            <a:r>
              <a:rPr lang="en-US" sz="1200" baseline="-25000" dirty="0"/>
              <a:t>3</a:t>
            </a:r>
            <a:r>
              <a:rPr lang="en-US" sz="1200" dirty="0"/>
              <a:t>=(2,0)</a:t>
            </a:r>
          </a:p>
        </p:txBody>
      </p:sp>
      <p:sp>
        <p:nvSpPr>
          <p:cNvPr id="40" name="TextBox 39">
            <a:extLst>
              <a:ext uri="{FF2B5EF4-FFF2-40B4-BE49-F238E27FC236}">
                <a16:creationId xmlns:a16="http://schemas.microsoft.com/office/drawing/2014/main" id="{DA45CC8C-B077-9C41-9AB8-359468D912A5}"/>
              </a:ext>
            </a:extLst>
          </p:cNvPr>
          <p:cNvSpPr txBox="1"/>
          <p:nvPr/>
        </p:nvSpPr>
        <p:spPr>
          <a:xfrm>
            <a:off x="2284190" y="2809452"/>
            <a:ext cx="952415" cy="276999"/>
          </a:xfrm>
          <a:prstGeom prst="rect">
            <a:avLst/>
          </a:prstGeom>
          <a:noFill/>
        </p:spPr>
        <p:txBody>
          <a:bodyPr wrap="square" rtlCol="0">
            <a:spAutoFit/>
          </a:bodyPr>
          <a:lstStyle/>
          <a:p>
            <a:r>
              <a:rPr lang="en-US" sz="1200" dirty="0"/>
              <a:t>p</a:t>
            </a:r>
            <a:r>
              <a:rPr lang="en-US" sz="1200" baseline="-25000" dirty="0"/>
              <a:t>4</a:t>
            </a:r>
            <a:r>
              <a:rPr lang="en-US" sz="1200" dirty="0"/>
              <a:t>=(4,0)</a:t>
            </a:r>
          </a:p>
        </p:txBody>
      </p:sp>
      <p:sp>
        <p:nvSpPr>
          <p:cNvPr id="41" name="Oval 40">
            <a:extLst>
              <a:ext uri="{FF2B5EF4-FFF2-40B4-BE49-F238E27FC236}">
                <a16:creationId xmlns:a16="http://schemas.microsoft.com/office/drawing/2014/main" id="{7CCBBF55-BBE0-4449-9FC9-12AB1B74548D}"/>
              </a:ext>
            </a:extLst>
          </p:cNvPr>
          <p:cNvSpPr/>
          <p:nvPr/>
        </p:nvSpPr>
        <p:spPr>
          <a:xfrm>
            <a:off x="1911554" y="1727858"/>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BF528FA-90A0-6048-B9F6-EDFA7492751F}"/>
              </a:ext>
            </a:extLst>
          </p:cNvPr>
          <p:cNvSpPr txBox="1"/>
          <p:nvPr/>
        </p:nvSpPr>
        <p:spPr>
          <a:xfrm>
            <a:off x="2235976" y="1710725"/>
            <a:ext cx="831042" cy="280931"/>
          </a:xfrm>
          <a:prstGeom prst="rect">
            <a:avLst/>
          </a:prstGeom>
          <a:noFill/>
        </p:spPr>
        <p:txBody>
          <a:bodyPr wrap="square" rtlCol="0">
            <a:spAutoFit/>
          </a:bodyPr>
          <a:lstStyle/>
          <a:p>
            <a:r>
              <a:rPr lang="en-US" sz="1200" dirty="0"/>
              <a:t>I</a:t>
            </a:r>
            <a:r>
              <a:rPr lang="en-US" sz="1200" baseline="-25000" dirty="0"/>
              <a:t>1</a:t>
            </a:r>
            <a:r>
              <a:rPr lang="en-US" sz="1200" dirty="0"/>
              <a:t>=(3,0)</a:t>
            </a:r>
          </a:p>
        </p:txBody>
      </p:sp>
      <p:cxnSp>
        <p:nvCxnSpPr>
          <p:cNvPr id="43" name="Straight Arrow Connector 42">
            <a:extLst>
              <a:ext uri="{FF2B5EF4-FFF2-40B4-BE49-F238E27FC236}">
                <a16:creationId xmlns:a16="http://schemas.microsoft.com/office/drawing/2014/main" id="{44E304DF-BDA5-1549-908C-BD0AA651EC9F}"/>
              </a:ext>
            </a:extLst>
          </p:cNvPr>
          <p:cNvCxnSpPr>
            <a:stCxn id="41" idx="3"/>
            <a:endCxn id="37" idx="7"/>
          </p:cNvCxnSpPr>
          <p:nvPr/>
        </p:nvCxnSpPr>
        <p:spPr>
          <a:xfrm flipH="1">
            <a:off x="1458211" y="1962763"/>
            <a:ext cx="493646" cy="611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3B6BA9F-C547-1F4E-9415-C949D896465C}"/>
              </a:ext>
            </a:extLst>
          </p:cNvPr>
          <p:cNvCxnSpPr>
            <a:cxnSpLocks/>
            <a:stCxn id="41" idx="5"/>
          </p:cNvCxnSpPr>
          <p:nvPr/>
        </p:nvCxnSpPr>
        <p:spPr>
          <a:xfrm>
            <a:off x="2146460" y="1962763"/>
            <a:ext cx="427192" cy="571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54ECBC2-2D25-FA4D-81DD-370C1F8A2E7F}"/>
              </a:ext>
            </a:extLst>
          </p:cNvPr>
          <p:cNvSpPr txBox="1"/>
          <p:nvPr/>
        </p:nvSpPr>
        <p:spPr>
          <a:xfrm>
            <a:off x="1498514" y="1991656"/>
            <a:ext cx="263214" cy="276999"/>
          </a:xfrm>
          <a:prstGeom prst="rect">
            <a:avLst/>
          </a:prstGeom>
          <a:noFill/>
        </p:spPr>
        <p:txBody>
          <a:bodyPr wrap="square" rtlCol="0">
            <a:spAutoFit/>
          </a:bodyPr>
          <a:lstStyle/>
          <a:p>
            <a:r>
              <a:rPr lang="en-US" sz="1200" dirty="0"/>
              <a:t>1</a:t>
            </a:r>
          </a:p>
        </p:txBody>
      </p:sp>
      <p:sp>
        <p:nvSpPr>
          <p:cNvPr id="46" name="TextBox 45">
            <a:extLst>
              <a:ext uri="{FF2B5EF4-FFF2-40B4-BE49-F238E27FC236}">
                <a16:creationId xmlns:a16="http://schemas.microsoft.com/office/drawing/2014/main" id="{7685AFD6-7640-2A4E-833E-B46295F8FDC6}"/>
              </a:ext>
            </a:extLst>
          </p:cNvPr>
          <p:cNvSpPr txBox="1"/>
          <p:nvPr/>
        </p:nvSpPr>
        <p:spPr>
          <a:xfrm>
            <a:off x="2345864" y="2043363"/>
            <a:ext cx="263214" cy="276999"/>
          </a:xfrm>
          <a:prstGeom prst="rect">
            <a:avLst/>
          </a:prstGeom>
          <a:noFill/>
        </p:spPr>
        <p:txBody>
          <a:bodyPr wrap="square" rtlCol="0">
            <a:spAutoFit/>
          </a:bodyPr>
          <a:lstStyle/>
          <a:p>
            <a:r>
              <a:rPr lang="en-US" sz="1200" dirty="0"/>
              <a:t>1</a:t>
            </a:r>
          </a:p>
        </p:txBody>
      </p:sp>
      <p:cxnSp>
        <p:nvCxnSpPr>
          <p:cNvPr id="47" name="Straight Arrow Connector 46">
            <a:extLst>
              <a:ext uri="{FF2B5EF4-FFF2-40B4-BE49-F238E27FC236}">
                <a16:creationId xmlns:a16="http://schemas.microsoft.com/office/drawing/2014/main" id="{CDB81802-C338-2641-A448-A49F89F6860F}"/>
              </a:ext>
            </a:extLst>
          </p:cNvPr>
          <p:cNvCxnSpPr>
            <a:cxnSpLocks/>
            <a:stCxn id="37" idx="2"/>
            <a:endCxn id="36" idx="6"/>
          </p:cNvCxnSpPr>
          <p:nvPr/>
        </p:nvCxnSpPr>
        <p:spPr>
          <a:xfrm flipH="1">
            <a:off x="644778" y="2671850"/>
            <a:ext cx="5785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0ACA3EF-BE9E-7745-BCDD-CEDA0080CA53}"/>
              </a:ext>
            </a:extLst>
          </p:cNvPr>
          <p:cNvSpPr txBox="1"/>
          <p:nvPr/>
        </p:nvSpPr>
        <p:spPr>
          <a:xfrm>
            <a:off x="851617" y="2326049"/>
            <a:ext cx="263214" cy="276999"/>
          </a:xfrm>
          <a:prstGeom prst="rect">
            <a:avLst/>
          </a:prstGeom>
          <a:noFill/>
        </p:spPr>
        <p:txBody>
          <a:bodyPr wrap="square" rtlCol="0">
            <a:spAutoFit/>
          </a:bodyPr>
          <a:lstStyle/>
          <a:p>
            <a:r>
              <a:rPr lang="en-US" sz="1200" dirty="0"/>
              <a:t>1</a:t>
            </a:r>
          </a:p>
        </p:txBody>
      </p:sp>
      <p:sp>
        <p:nvSpPr>
          <p:cNvPr id="49" name="TextBox 48">
            <a:extLst>
              <a:ext uri="{FF2B5EF4-FFF2-40B4-BE49-F238E27FC236}">
                <a16:creationId xmlns:a16="http://schemas.microsoft.com/office/drawing/2014/main" id="{093A50E6-2178-D141-ADDB-8D74A01176B8}"/>
              </a:ext>
            </a:extLst>
          </p:cNvPr>
          <p:cNvSpPr txBox="1"/>
          <p:nvPr/>
        </p:nvSpPr>
        <p:spPr>
          <a:xfrm>
            <a:off x="199276" y="2809450"/>
            <a:ext cx="795877" cy="277001"/>
          </a:xfrm>
          <a:prstGeom prst="rect">
            <a:avLst/>
          </a:prstGeom>
          <a:noFill/>
        </p:spPr>
        <p:txBody>
          <a:bodyPr wrap="square" rtlCol="0">
            <a:spAutoFit/>
          </a:bodyPr>
          <a:lstStyle/>
          <a:p>
            <a:r>
              <a:rPr lang="en-US" sz="1200" dirty="0"/>
              <a:t>p</a:t>
            </a:r>
            <a:r>
              <a:rPr lang="en-US" sz="1200" baseline="-25000" dirty="0"/>
              <a:t>2</a:t>
            </a:r>
            <a:r>
              <a:rPr lang="en-US" sz="1200" dirty="0"/>
              <a:t>=(1,0)</a:t>
            </a:r>
          </a:p>
        </p:txBody>
      </p:sp>
      <p:sp>
        <p:nvSpPr>
          <p:cNvPr id="50" name="Oval 49">
            <a:extLst>
              <a:ext uri="{FF2B5EF4-FFF2-40B4-BE49-F238E27FC236}">
                <a16:creationId xmlns:a16="http://schemas.microsoft.com/office/drawing/2014/main" id="{15BB3F7F-5EC9-6343-AF65-34936901BD3A}"/>
              </a:ext>
            </a:extLst>
          </p:cNvPr>
          <p:cNvSpPr/>
          <p:nvPr/>
        </p:nvSpPr>
        <p:spPr>
          <a:xfrm>
            <a:off x="6223745" y="2345904"/>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69FB506A-D3B6-AA4D-9E67-E96837577F3B}"/>
              </a:ext>
            </a:extLst>
          </p:cNvPr>
          <p:cNvSpPr/>
          <p:nvPr/>
        </p:nvSpPr>
        <p:spPr>
          <a:xfrm>
            <a:off x="7729987" y="2345904"/>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5DC24C87-8E1C-7A4A-92CD-B0D462888D2E}"/>
              </a:ext>
            </a:extLst>
          </p:cNvPr>
          <p:cNvSpPr txBox="1"/>
          <p:nvPr/>
        </p:nvSpPr>
        <p:spPr>
          <a:xfrm>
            <a:off x="7526792" y="2621108"/>
            <a:ext cx="902253" cy="276999"/>
          </a:xfrm>
          <a:prstGeom prst="rect">
            <a:avLst/>
          </a:prstGeom>
          <a:noFill/>
        </p:spPr>
        <p:txBody>
          <a:bodyPr wrap="square" rtlCol="0">
            <a:spAutoFit/>
          </a:bodyPr>
          <a:lstStyle/>
          <a:p>
            <a:r>
              <a:rPr lang="en-US" sz="1200" dirty="0"/>
              <a:t>p</a:t>
            </a:r>
            <a:r>
              <a:rPr lang="en-US" sz="1200" baseline="-25000" dirty="0"/>
              <a:t>6</a:t>
            </a:r>
            <a:r>
              <a:rPr lang="en-US" sz="1200" dirty="0"/>
              <a:t>=(9,0)</a:t>
            </a:r>
          </a:p>
        </p:txBody>
      </p:sp>
      <p:sp>
        <p:nvSpPr>
          <p:cNvPr id="53" name="Oval 52">
            <a:extLst>
              <a:ext uri="{FF2B5EF4-FFF2-40B4-BE49-F238E27FC236}">
                <a16:creationId xmlns:a16="http://schemas.microsoft.com/office/drawing/2014/main" id="{14844933-A428-914B-81A5-0A9128ECEFBF}"/>
              </a:ext>
            </a:extLst>
          </p:cNvPr>
          <p:cNvSpPr/>
          <p:nvPr/>
        </p:nvSpPr>
        <p:spPr>
          <a:xfrm>
            <a:off x="6907557" y="1539516"/>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A369C31C-4094-4C4B-87C6-9979CDE83543}"/>
              </a:ext>
            </a:extLst>
          </p:cNvPr>
          <p:cNvSpPr txBox="1"/>
          <p:nvPr/>
        </p:nvSpPr>
        <p:spPr>
          <a:xfrm>
            <a:off x="7214468" y="1539516"/>
            <a:ext cx="746491" cy="276999"/>
          </a:xfrm>
          <a:prstGeom prst="rect">
            <a:avLst/>
          </a:prstGeom>
          <a:noFill/>
        </p:spPr>
        <p:txBody>
          <a:bodyPr wrap="square" rtlCol="0">
            <a:spAutoFit/>
          </a:bodyPr>
          <a:lstStyle/>
          <a:p>
            <a:r>
              <a:rPr lang="en-US" sz="1200" dirty="0"/>
              <a:t>I</a:t>
            </a:r>
            <a:r>
              <a:rPr lang="en-US" sz="1200" baseline="-25000" dirty="0"/>
              <a:t>3</a:t>
            </a:r>
            <a:r>
              <a:rPr lang="en-US" sz="1200" dirty="0"/>
              <a:t>=(8,0)</a:t>
            </a:r>
          </a:p>
        </p:txBody>
      </p:sp>
      <p:cxnSp>
        <p:nvCxnSpPr>
          <p:cNvPr id="55" name="Straight Arrow Connector 54">
            <a:extLst>
              <a:ext uri="{FF2B5EF4-FFF2-40B4-BE49-F238E27FC236}">
                <a16:creationId xmlns:a16="http://schemas.microsoft.com/office/drawing/2014/main" id="{6901D100-AF5F-E044-B57B-243D4317D37C}"/>
              </a:ext>
            </a:extLst>
          </p:cNvPr>
          <p:cNvCxnSpPr>
            <a:cxnSpLocks/>
          </p:cNvCxnSpPr>
          <p:nvPr/>
        </p:nvCxnSpPr>
        <p:spPr>
          <a:xfrm flipH="1">
            <a:off x="6458148" y="1784036"/>
            <a:ext cx="493646" cy="611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DBAB01B9-875F-914F-A4D7-97D944C4DDFE}"/>
              </a:ext>
            </a:extLst>
          </p:cNvPr>
          <p:cNvSpPr txBox="1"/>
          <p:nvPr/>
        </p:nvSpPr>
        <p:spPr>
          <a:xfrm>
            <a:off x="6498451" y="1812929"/>
            <a:ext cx="263214" cy="276999"/>
          </a:xfrm>
          <a:prstGeom prst="rect">
            <a:avLst/>
          </a:prstGeom>
          <a:noFill/>
        </p:spPr>
        <p:txBody>
          <a:bodyPr wrap="square" rtlCol="0">
            <a:spAutoFit/>
          </a:bodyPr>
          <a:lstStyle/>
          <a:p>
            <a:r>
              <a:rPr lang="en-US" sz="1200" dirty="0"/>
              <a:t>1</a:t>
            </a:r>
          </a:p>
        </p:txBody>
      </p:sp>
      <p:cxnSp>
        <p:nvCxnSpPr>
          <p:cNvPr id="57" name="Straight Arrow Connector 56">
            <a:extLst>
              <a:ext uri="{FF2B5EF4-FFF2-40B4-BE49-F238E27FC236}">
                <a16:creationId xmlns:a16="http://schemas.microsoft.com/office/drawing/2014/main" id="{8293D50A-D105-3D4F-BB86-A1BB4E6A907F}"/>
              </a:ext>
            </a:extLst>
          </p:cNvPr>
          <p:cNvCxnSpPr>
            <a:cxnSpLocks/>
            <a:stCxn id="53" idx="5"/>
            <a:endCxn id="51" idx="1"/>
          </p:cNvCxnSpPr>
          <p:nvPr/>
        </p:nvCxnSpPr>
        <p:spPr>
          <a:xfrm>
            <a:off x="7142463" y="1774421"/>
            <a:ext cx="627827" cy="611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E3AB1296-2BFA-C64A-A9D2-E29EF101FDCA}"/>
              </a:ext>
            </a:extLst>
          </p:cNvPr>
          <p:cNvSpPr txBox="1"/>
          <p:nvPr/>
        </p:nvSpPr>
        <p:spPr>
          <a:xfrm>
            <a:off x="7404387" y="1850937"/>
            <a:ext cx="263214" cy="276999"/>
          </a:xfrm>
          <a:prstGeom prst="rect">
            <a:avLst/>
          </a:prstGeom>
          <a:noFill/>
        </p:spPr>
        <p:txBody>
          <a:bodyPr wrap="square" rtlCol="0">
            <a:spAutoFit/>
          </a:bodyPr>
          <a:lstStyle/>
          <a:p>
            <a:r>
              <a:rPr lang="en-US" sz="1200" dirty="0"/>
              <a:t>1</a:t>
            </a:r>
          </a:p>
        </p:txBody>
      </p:sp>
      <p:sp>
        <p:nvSpPr>
          <p:cNvPr id="60" name="TextBox 59">
            <a:extLst>
              <a:ext uri="{FF2B5EF4-FFF2-40B4-BE49-F238E27FC236}">
                <a16:creationId xmlns:a16="http://schemas.microsoft.com/office/drawing/2014/main" id="{6FC2162F-C171-3440-BF2E-69B22550AC51}"/>
              </a:ext>
            </a:extLst>
          </p:cNvPr>
          <p:cNvSpPr txBox="1"/>
          <p:nvPr/>
        </p:nvSpPr>
        <p:spPr>
          <a:xfrm>
            <a:off x="1118151" y="3315412"/>
            <a:ext cx="1322798" cy="369332"/>
          </a:xfrm>
          <a:prstGeom prst="rect">
            <a:avLst/>
          </a:prstGeom>
          <a:noFill/>
        </p:spPr>
        <p:txBody>
          <a:bodyPr wrap="none" rtlCol="0">
            <a:spAutoFit/>
          </a:bodyPr>
          <a:lstStyle/>
          <a:p>
            <a:r>
              <a:rPr lang="en-US" dirty="0"/>
              <a:t>S[4][5][0][1]</a:t>
            </a:r>
          </a:p>
        </p:txBody>
      </p:sp>
      <p:sp>
        <p:nvSpPr>
          <p:cNvPr id="61" name="Oval 60">
            <a:extLst>
              <a:ext uri="{FF2B5EF4-FFF2-40B4-BE49-F238E27FC236}">
                <a16:creationId xmlns:a16="http://schemas.microsoft.com/office/drawing/2014/main" id="{63C6887D-E209-7E4B-AAC0-551CD41268F6}"/>
              </a:ext>
            </a:extLst>
          </p:cNvPr>
          <p:cNvSpPr/>
          <p:nvPr/>
        </p:nvSpPr>
        <p:spPr>
          <a:xfrm>
            <a:off x="2836046" y="1037232"/>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a:extLst>
              <a:ext uri="{FF2B5EF4-FFF2-40B4-BE49-F238E27FC236}">
                <a16:creationId xmlns:a16="http://schemas.microsoft.com/office/drawing/2014/main" id="{E595C555-6582-8645-87CA-5A8FD955B752}"/>
              </a:ext>
            </a:extLst>
          </p:cNvPr>
          <p:cNvCxnSpPr>
            <a:cxnSpLocks/>
            <a:stCxn id="61" idx="3"/>
            <a:endCxn id="41" idx="7"/>
          </p:cNvCxnSpPr>
          <p:nvPr/>
        </p:nvCxnSpPr>
        <p:spPr>
          <a:xfrm flipH="1">
            <a:off x="2146460" y="1272137"/>
            <a:ext cx="729889" cy="49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CF851974-A0E4-5249-9A0D-67EE9CD884BB}"/>
              </a:ext>
            </a:extLst>
          </p:cNvPr>
          <p:cNvSpPr txBox="1"/>
          <p:nvPr/>
        </p:nvSpPr>
        <p:spPr>
          <a:xfrm>
            <a:off x="2356172" y="1204084"/>
            <a:ext cx="418704" cy="276999"/>
          </a:xfrm>
          <a:prstGeom prst="rect">
            <a:avLst/>
          </a:prstGeom>
          <a:noFill/>
        </p:spPr>
        <p:txBody>
          <a:bodyPr wrap="square" rtlCol="0">
            <a:spAutoFit/>
          </a:bodyPr>
          <a:lstStyle/>
          <a:p>
            <a:r>
              <a:rPr lang="en-US" sz="1200" dirty="0"/>
              <a:t>2</a:t>
            </a:r>
            <a:endParaRPr lang="en-US" sz="1200" dirty="0">
              <a:solidFill>
                <a:srgbClr val="FF0000"/>
              </a:solidFill>
            </a:endParaRPr>
          </a:p>
        </p:txBody>
      </p:sp>
      <p:sp>
        <p:nvSpPr>
          <p:cNvPr id="64" name="TextBox 63">
            <a:extLst>
              <a:ext uri="{FF2B5EF4-FFF2-40B4-BE49-F238E27FC236}">
                <a16:creationId xmlns:a16="http://schemas.microsoft.com/office/drawing/2014/main" id="{21D67148-F298-094E-8850-709E33A1897A}"/>
              </a:ext>
            </a:extLst>
          </p:cNvPr>
          <p:cNvSpPr txBox="1"/>
          <p:nvPr/>
        </p:nvSpPr>
        <p:spPr>
          <a:xfrm>
            <a:off x="3121086" y="1060604"/>
            <a:ext cx="797115" cy="276999"/>
          </a:xfrm>
          <a:prstGeom prst="rect">
            <a:avLst/>
          </a:prstGeom>
          <a:noFill/>
        </p:spPr>
        <p:txBody>
          <a:bodyPr wrap="square" rtlCol="0">
            <a:spAutoFit/>
          </a:bodyPr>
          <a:lstStyle/>
          <a:p>
            <a:r>
              <a:rPr lang="en-US" sz="1200" dirty="0"/>
              <a:t>p</a:t>
            </a:r>
            <a:r>
              <a:rPr lang="en-US" sz="1200" baseline="-25000" dirty="0"/>
              <a:t>1</a:t>
            </a:r>
            <a:r>
              <a:rPr lang="en-US" sz="1200" dirty="0"/>
              <a:t>=(5,0)</a:t>
            </a:r>
          </a:p>
        </p:txBody>
      </p:sp>
      <p:sp>
        <p:nvSpPr>
          <p:cNvPr id="65" name="TextBox 64">
            <a:extLst>
              <a:ext uri="{FF2B5EF4-FFF2-40B4-BE49-F238E27FC236}">
                <a16:creationId xmlns:a16="http://schemas.microsoft.com/office/drawing/2014/main" id="{9F029B06-CDCB-E64E-A804-78113CD28884}"/>
              </a:ext>
            </a:extLst>
          </p:cNvPr>
          <p:cNvSpPr txBox="1"/>
          <p:nvPr/>
        </p:nvSpPr>
        <p:spPr>
          <a:xfrm>
            <a:off x="6054357" y="2630727"/>
            <a:ext cx="853200" cy="286231"/>
          </a:xfrm>
          <a:prstGeom prst="rect">
            <a:avLst/>
          </a:prstGeom>
          <a:noFill/>
        </p:spPr>
        <p:txBody>
          <a:bodyPr wrap="square" rtlCol="0">
            <a:spAutoFit/>
          </a:bodyPr>
          <a:lstStyle/>
          <a:p>
            <a:r>
              <a:rPr lang="en-US" sz="1200" dirty="0"/>
              <a:t>p</a:t>
            </a:r>
            <a:r>
              <a:rPr lang="en-US" sz="1200" baseline="-25000" dirty="0"/>
              <a:t>5</a:t>
            </a:r>
            <a:r>
              <a:rPr lang="en-US" sz="1200" dirty="0"/>
              <a:t>=(7,0)</a:t>
            </a:r>
          </a:p>
        </p:txBody>
      </p:sp>
      <p:sp>
        <p:nvSpPr>
          <p:cNvPr id="66" name="Oval 65">
            <a:extLst>
              <a:ext uri="{FF2B5EF4-FFF2-40B4-BE49-F238E27FC236}">
                <a16:creationId xmlns:a16="http://schemas.microsoft.com/office/drawing/2014/main" id="{4C6F2551-EF29-4F4D-A345-745EC0F8CAF2}"/>
              </a:ext>
            </a:extLst>
          </p:cNvPr>
          <p:cNvSpPr/>
          <p:nvPr/>
        </p:nvSpPr>
        <p:spPr>
          <a:xfrm>
            <a:off x="5728057" y="882770"/>
            <a:ext cx="275209"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a:extLst>
              <a:ext uri="{FF2B5EF4-FFF2-40B4-BE49-F238E27FC236}">
                <a16:creationId xmlns:a16="http://schemas.microsoft.com/office/drawing/2014/main" id="{61FB5FC2-B63D-1342-88D5-8FCBBF137FA4}"/>
              </a:ext>
            </a:extLst>
          </p:cNvPr>
          <p:cNvCxnSpPr>
            <a:cxnSpLocks/>
            <a:stCxn id="66" idx="5"/>
            <a:endCxn id="53" idx="1"/>
          </p:cNvCxnSpPr>
          <p:nvPr/>
        </p:nvCxnSpPr>
        <p:spPr>
          <a:xfrm>
            <a:off x="5962963" y="1117675"/>
            <a:ext cx="984897" cy="462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9424A24F-3D1B-9647-9892-0DA34C45203A}"/>
              </a:ext>
            </a:extLst>
          </p:cNvPr>
          <p:cNvSpPr txBox="1"/>
          <p:nvPr/>
        </p:nvSpPr>
        <p:spPr>
          <a:xfrm>
            <a:off x="6330907" y="1074924"/>
            <a:ext cx="263214" cy="276999"/>
          </a:xfrm>
          <a:prstGeom prst="rect">
            <a:avLst/>
          </a:prstGeom>
          <a:noFill/>
        </p:spPr>
        <p:txBody>
          <a:bodyPr wrap="square" rtlCol="0">
            <a:spAutoFit/>
          </a:bodyPr>
          <a:lstStyle/>
          <a:p>
            <a:r>
              <a:rPr lang="en-US" sz="1200" dirty="0"/>
              <a:t>3</a:t>
            </a:r>
            <a:endParaRPr lang="en-US" sz="1200" dirty="0">
              <a:solidFill>
                <a:srgbClr val="FF0000"/>
              </a:solidFill>
            </a:endParaRPr>
          </a:p>
        </p:txBody>
      </p:sp>
      <p:sp>
        <p:nvSpPr>
          <p:cNvPr id="69" name="TextBox 68">
            <a:extLst>
              <a:ext uri="{FF2B5EF4-FFF2-40B4-BE49-F238E27FC236}">
                <a16:creationId xmlns:a16="http://schemas.microsoft.com/office/drawing/2014/main" id="{88864E89-3FC5-2C43-89D6-5C7256159E48}"/>
              </a:ext>
            </a:extLst>
          </p:cNvPr>
          <p:cNvSpPr txBox="1"/>
          <p:nvPr/>
        </p:nvSpPr>
        <p:spPr>
          <a:xfrm>
            <a:off x="6003266" y="808528"/>
            <a:ext cx="919034" cy="281750"/>
          </a:xfrm>
          <a:prstGeom prst="rect">
            <a:avLst/>
          </a:prstGeom>
          <a:noFill/>
        </p:spPr>
        <p:txBody>
          <a:bodyPr wrap="square" rtlCol="0">
            <a:spAutoFit/>
          </a:bodyPr>
          <a:lstStyle/>
          <a:p>
            <a:r>
              <a:rPr lang="en-US" sz="1200" dirty="0"/>
              <a:t>p</a:t>
            </a:r>
            <a:r>
              <a:rPr lang="en-US" sz="1200" baseline="-25000" dirty="0"/>
              <a:t>1</a:t>
            </a:r>
            <a:r>
              <a:rPr lang="en-US" sz="1200" dirty="0"/>
              <a:t>=(5,0)</a:t>
            </a:r>
          </a:p>
        </p:txBody>
      </p:sp>
      <p:sp>
        <p:nvSpPr>
          <p:cNvPr id="70" name="TextBox 69">
            <a:extLst>
              <a:ext uri="{FF2B5EF4-FFF2-40B4-BE49-F238E27FC236}">
                <a16:creationId xmlns:a16="http://schemas.microsoft.com/office/drawing/2014/main" id="{D534CE5D-E62F-E34D-8A71-9B246AC1C8F1}"/>
              </a:ext>
            </a:extLst>
          </p:cNvPr>
          <p:cNvSpPr txBox="1"/>
          <p:nvPr/>
        </p:nvSpPr>
        <p:spPr>
          <a:xfrm>
            <a:off x="6330907" y="3121175"/>
            <a:ext cx="1322798" cy="369332"/>
          </a:xfrm>
          <a:prstGeom prst="rect">
            <a:avLst/>
          </a:prstGeom>
          <a:noFill/>
        </p:spPr>
        <p:txBody>
          <a:bodyPr wrap="none" rtlCol="0">
            <a:spAutoFit/>
          </a:bodyPr>
          <a:lstStyle/>
          <a:p>
            <a:r>
              <a:rPr lang="en-US" dirty="0"/>
              <a:t>S[5][1][4][1]</a:t>
            </a:r>
          </a:p>
        </p:txBody>
      </p:sp>
      <p:cxnSp>
        <p:nvCxnSpPr>
          <p:cNvPr id="71" name="Straight Arrow Connector 70">
            <a:extLst>
              <a:ext uri="{FF2B5EF4-FFF2-40B4-BE49-F238E27FC236}">
                <a16:creationId xmlns:a16="http://schemas.microsoft.com/office/drawing/2014/main" id="{874CE8EE-12B0-7B43-AE41-C261CFABC176}"/>
              </a:ext>
            </a:extLst>
          </p:cNvPr>
          <p:cNvCxnSpPr/>
          <p:nvPr/>
        </p:nvCxnSpPr>
        <p:spPr>
          <a:xfrm>
            <a:off x="3092937" y="2279273"/>
            <a:ext cx="1036320" cy="1441888"/>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1E75B99C-7614-AD4E-8602-F0F2DF2D3A91}"/>
              </a:ext>
            </a:extLst>
          </p:cNvPr>
          <p:cNvCxnSpPr>
            <a:cxnSpLocks/>
          </p:cNvCxnSpPr>
          <p:nvPr/>
        </p:nvCxnSpPr>
        <p:spPr>
          <a:xfrm flipH="1">
            <a:off x="4686958" y="2354184"/>
            <a:ext cx="1312057" cy="1250331"/>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A3768C82-E559-4F4D-89FB-9BAB284F5A98}"/>
              </a:ext>
            </a:extLst>
          </p:cNvPr>
          <p:cNvSpPr txBox="1"/>
          <p:nvPr/>
        </p:nvSpPr>
        <p:spPr>
          <a:xfrm>
            <a:off x="3930741" y="6313768"/>
            <a:ext cx="1414170" cy="369332"/>
          </a:xfrm>
          <a:prstGeom prst="rect">
            <a:avLst/>
          </a:prstGeom>
          <a:noFill/>
        </p:spPr>
        <p:txBody>
          <a:bodyPr wrap="none" rtlCol="0">
            <a:spAutoFit/>
          </a:bodyPr>
          <a:lstStyle/>
          <a:p>
            <a:r>
              <a:rPr lang="en-US" dirty="0"/>
              <a:t>M[9][5][0][1]</a:t>
            </a:r>
          </a:p>
        </p:txBody>
      </p:sp>
    </p:spTree>
    <p:extLst>
      <p:ext uri="{BB962C8B-B14F-4D97-AF65-F5344CB8AC3E}">
        <p14:creationId xmlns:p14="http://schemas.microsoft.com/office/powerpoint/2010/main" val="41059124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p:bldP spid="11" grpId="0"/>
      <p:bldP spid="12" grpId="0"/>
      <p:bldP spid="13" grpId="0" animBg="1"/>
      <p:bldP spid="14" grpId="0"/>
      <p:bldP spid="15" grpId="0" animBg="1"/>
      <p:bldP spid="16" grpId="0"/>
      <p:bldP spid="19" grpId="0"/>
      <p:bldP spid="20" grpId="0"/>
      <p:bldP spid="22" grpId="0"/>
      <p:bldP spid="24" grpId="0"/>
      <p:bldP spid="26" grpId="0"/>
      <p:bldP spid="27" grpId="0" animBg="1"/>
      <p:bldP spid="29" grpId="0"/>
      <p:bldP spid="31" grpId="0"/>
      <p:bldP spid="32" grpId="0"/>
      <p:bldP spid="33"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B248-1D91-FD4A-B11A-3DE00C072EAA}"/>
              </a:ext>
            </a:extLst>
          </p:cNvPr>
          <p:cNvSpPr>
            <a:spLocks noGrp="1"/>
          </p:cNvSpPr>
          <p:nvPr>
            <p:ph type="title"/>
          </p:nvPr>
        </p:nvSpPr>
        <p:spPr/>
        <p:txBody>
          <a:bodyPr/>
          <a:lstStyle/>
          <a:p>
            <a:r>
              <a:rPr lang="en-US" dirty="0"/>
              <a:t>Observations</a:t>
            </a:r>
          </a:p>
        </p:txBody>
      </p:sp>
      <p:sp>
        <p:nvSpPr>
          <p:cNvPr id="3" name="Content Placeholder 2">
            <a:extLst>
              <a:ext uri="{FF2B5EF4-FFF2-40B4-BE49-F238E27FC236}">
                <a16:creationId xmlns:a16="http://schemas.microsoft.com/office/drawing/2014/main" id="{1593E3D0-E2B2-4B42-A5C2-E0BCE520EB50}"/>
              </a:ext>
            </a:extLst>
          </p:cNvPr>
          <p:cNvSpPr>
            <a:spLocks noGrp="1"/>
          </p:cNvSpPr>
          <p:nvPr>
            <p:ph idx="1"/>
          </p:nvPr>
        </p:nvSpPr>
        <p:spPr>
          <a:xfrm>
            <a:off x="171450" y="838201"/>
            <a:ext cx="8836025" cy="2005668"/>
          </a:xfrm>
        </p:spPr>
        <p:txBody>
          <a:bodyPr/>
          <a:lstStyle/>
          <a:p>
            <a:r>
              <a:rPr lang="en-US" dirty="0"/>
              <a:t>Skew tends be preserved in high levels of the tree</a:t>
            </a:r>
          </a:p>
          <a:p>
            <a:pPr lvl="1"/>
            <a:r>
              <a:rPr lang="en-US" dirty="0"/>
              <a:t>In some cases, wasted wire is necessary in order to maintain a balanced tree</a:t>
            </a:r>
          </a:p>
          <a:p>
            <a:r>
              <a:rPr lang="en-US" dirty="0"/>
              <a:t>Cost-skew tradeoff curve steeper for small skew</a:t>
            </a:r>
          </a:p>
        </p:txBody>
      </p:sp>
      <p:pic>
        <p:nvPicPr>
          <p:cNvPr id="4" name="Picture 3">
            <a:extLst>
              <a:ext uri="{FF2B5EF4-FFF2-40B4-BE49-F238E27FC236}">
                <a16:creationId xmlns:a16="http://schemas.microsoft.com/office/drawing/2014/main" id="{C03C9619-9F38-4F4C-9947-24FF4517E427}"/>
              </a:ext>
            </a:extLst>
          </p:cNvPr>
          <p:cNvPicPr>
            <a:picLocks noChangeAspect="1"/>
          </p:cNvPicPr>
          <p:nvPr/>
        </p:nvPicPr>
        <p:blipFill rotWithShape="1">
          <a:blip r:embed="rId3"/>
          <a:srcRect l="26514" t="22236" r="27431" b="31388"/>
          <a:stretch/>
        </p:blipFill>
        <p:spPr>
          <a:xfrm>
            <a:off x="3776812" y="2927758"/>
            <a:ext cx="5291688" cy="3552389"/>
          </a:xfrm>
          <a:prstGeom prst="rect">
            <a:avLst/>
          </a:prstGeom>
        </p:spPr>
      </p:pic>
      <p:sp>
        <p:nvSpPr>
          <p:cNvPr id="5" name="Content Placeholder 2">
            <a:extLst>
              <a:ext uri="{FF2B5EF4-FFF2-40B4-BE49-F238E27FC236}">
                <a16:creationId xmlns:a16="http://schemas.microsoft.com/office/drawing/2014/main" id="{A1559EB1-B98C-438D-838C-F061F4CD734C}"/>
              </a:ext>
            </a:extLst>
          </p:cNvPr>
          <p:cNvSpPr txBox="1">
            <a:spLocks/>
          </p:cNvSpPr>
          <p:nvPr/>
        </p:nvSpPr>
        <p:spPr bwMode="auto">
          <a:xfrm>
            <a:off x="172848" y="2727124"/>
            <a:ext cx="3761589" cy="200566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3000">
                <a:solidFill>
                  <a:schemeClr val="tx1"/>
                </a:solidFill>
                <a:latin typeface="Arial" panose="020B0604020202020204" pitchFamily="34" charset="0"/>
                <a:ea typeface="+mn-ea"/>
                <a:cs typeface="Arial" panose="020B0604020202020204" pitchFamily="34" charset="0"/>
              </a:defRPr>
            </a:lvl1pPr>
            <a:lvl2pPr marL="573088" indent="-290513"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cs typeface="Arial" panose="020B0604020202020204" pitchFamily="34" charset="0"/>
              </a:defRPr>
            </a:lvl2pPr>
            <a:lvl3pPr marL="803275" indent="-230188" algn="l" rtl="0" eaLnBrk="1" fontAlgn="base" hangingPunct="1">
              <a:lnSpc>
                <a:spcPct val="85000"/>
              </a:lnSpc>
              <a:spcBef>
                <a:spcPct val="30000"/>
              </a:spcBef>
              <a:spcAft>
                <a:spcPct val="0"/>
              </a:spcAft>
              <a:buClr>
                <a:srgbClr val="C00000"/>
              </a:buClr>
              <a:buChar char="•"/>
              <a:defRPr sz="2600">
                <a:solidFill>
                  <a:schemeClr val="tx1"/>
                </a:solidFill>
                <a:latin typeface="Arial" panose="020B0604020202020204" pitchFamily="34" charset="0"/>
                <a:cs typeface="Arial" panose="020B0604020202020204"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defTabSz="914400"/>
            <a:r>
              <a:rPr lang="en-US" kern="0" dirty="0"/>
              <a:t>Other insights</a:t>
            </a:r>
          </a:p>
          <a:p>
            <a:pPr lvl="1" defTabSz="914400"/>
            <a:r>
              <a:rPr lang="en-US" kern="0" dirty="0"/>
              <a:t>Clustering impact on cost (MBFFs)</a:t>
            </a:r>
          </a:p>
          <a:p>
            <a:pPr lvl="1" defTabSz="914400"/>
            <a:r>
              <a:rPr lang="en-US" kern="0" dirty="0"/>
              <a:t>Tree cost vs. #sinks</a:t>
            </a:r>
          </a:p>
          <a:p>
            <a:pPr lvl="1" defTabSz="914400"/>
            <a:r>
              <a:rPr lang="en-US" kern="0" dirty="0"/>
              <a:t>Optimal skew allocation across levels</a:t>
            </a:r>
          </a:p>
        </p:txBody>
      </p:sp>
    </p:spTree>
    <p:extLst>
      <p:ext uri="{BB962C8B-B14F-4D97-AF65-F5344CB8AC3E}">
        <p14:creationId xmlns:p14="http://schemas.microsoft.com/office/powerpoint/2010/main" val="32259017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Comment</a:t>
            </a:r>
          </a:p>
        </p:txBody>
      </p:sp>
      <p:sp>
        <p:nvSpPr>
          <p:cNvPr id="3" name="Content Placeholder 2"/>
          <p:cNvSpPr>
            <a:spLocks noGrp="1"/>
          </p:cNvSpPr>
          <p:nvPr>
            <p:ph idx="1"/>
          </p:nvPr>
        </p:nvSpPr>
        <p:spPr/>
        <p:txBody>
          <a:bodyPr/>
          <a:lstStyle/>
          <a:p>
            <a:r>
              <a:rPr lang="en-US" sz="2800" b="1" dirty="0">
                <a:solidFill>
                  <a:schemeClr val="tx1">
                    <a:lumMod val="50000"/>
                    <a:lumOff val="50000"/>
                  </a:schemeClr>
                </a:solidFill>
              </a:rPr>
              <a:t>This should be the “golden age of SLI</a:t>
            </a:r>
            <a:r>
              <a:rPr lang="en-US" sz="3600" b="1" dirty="0">
                <a:solidFill>
                  <a:srgbClr val="FF0000"/>
                </a:solidFill>
              </a:rPr>
              <a:t>P</a:t>
            </a:r>
            <a:r>
              <a:rPr lang="en-US" sz="2800" b="1" dirty="0">
                <a:solidFill>
                  <a:schemeClr val="tx1">
                    <a:lumMod val="50000"/>
                    <a:lumOff val="50000"/>
                  </a:schemeClr>
                </a:solidFill>
              </a:rPr>
              <a:t>”</a:t>
            </a:r>
          </a:p>
          <a:p>
            <a:pPr lvl="1"/>
            <a:r>
              <a:rPr lang="en-US" sz="2400" dirty="0">
                <a:solidFill>
                  <a:schemeClr val="tx1">
                    <a:lumMod val="50000"/>
                    <a:lumOff val="50000"/>
                  </a:schemeClr>
                </a:solidFill>
              </a:rPr>
              <a:t>Floorplan evaluation and optimization</a:t>
            </a:r>
          </a:p>
          <a:p>
            <a:pPr lvl="1"/>
            <a:r>
              <a:rPr lang="en-US" sz="2400" dirty="0" err="1">
                <a:solidFill>
                  <a:schemeClr val="tx1">
                    <a:lumMod val="50000"/>
                    <a:lumOff val="50000"/>
                  </a:schemeClr>
                </a:solidFill>
              </a:rPr>
              <a:t>Routability</a:t>
            </a:r>
            <a:r>
              <a:rPr lang="en-US" sz="2400" dirty="0">
                <a:solidFill>
                  <a:schemeClr val="tx1">
                    <a:lumMod val="50000"/>
                    <a:lumOff val="50000"/>
                  </a:schemeClr>
                </a:solidFill>
              </a:rPr>
              <a:t> and “doomed runs” prediction</a:t>
            </a:r>
          </a:p>
          <a:p>
            <a:pPr lvl="1"/>
            <a:r>
              <a:rPr lang="en-US" sz="2400" dirty="0">
                <a:solidFill>
                  <a:schemeClr val="tx1">
                    <a:lumMod val="50000"/>
                    <a:lumOff val="50000"/>
                  </a:schemeClr>
                </a:solidFill>
              </a:rPr>
              <a:t>Technology modeling for product pathfinding</a:t>
            </a:r>
          </a:p>
          <a:p>
            <a:pPr lvl="1"/>
            <a:r>
              <a:rPr lang="en-US" sz="2400" dirty="0">
                <a:solidFill>
                  <a:schemeClr val="tx1">
                    <a:lumMod val="50000"/>
                    <a:lumOff val="50000"/>
                  </a:schemeClr>
                </a:solidFill>
              </a:rPr>
              <a:t>Die-Package-Board (interconnect) co-optimization</a:t>
            </a:r>
          </a:p>
          <a:p>
            <a:r>
              <a:rPr lang="en-US" sz="2800" dirty="0">
                <a:solidFill>
                  <a:schemeClr val="tx1">
                    <a:lumMod val="50000"/>
                    <a:lumOff val="50000"/>
                  </a:schemeClr>
                </a:solidFill>
              </a:rPr>
              <a:t>(ML) </a:t>
            </a:r>
            <a:r>
              <a:rPr lang="en-US" sz="2800" b="1" dirty="0">
                <a:solidFill>
                  <a:srgbClr val="FF0000"/>
                </a:solidFill>
              </a:rPr>
              <a:t>Prediction</a:t>
            </a:r>
            <a:r>
              <a:rPr lang="en-US" sz="2800" dirty="0">
                <a:solidFill>
                  <a:schemeClr val="tx1">
                    <a:lumMod val="50000"/>
                    <a:lumOff val="50000"/>
                  </a:schemeClr>
                </a:solidFill>
              </a:rPr>
              <a:t> is also “optimization objective” !!!</a:t>
            </a:r>
          </a:p>
          <a:p>
            <a:r>
              <a:rPr lang="en-US" sz="2800" dirty="0">
                <a:solidFill>
                  <a:schemeClr val="tx1">
                    <a:lumMod val="50000"/>
                    <a:lumOff val="50000"/>
                  </a:schemeClr>
                </a:solidFill>
              </a:rPr>
              <a:t>Related:</a:t>
            </a:r>
          </a:p>
          <a:p>
            <a:pPr lvl="1"/>
            <a:r>
              <a:rPr lang="en-US" sz="2600" dirty="0">
                <a:solidFill>
                  <a:schemeClr val="tx1">
                    <a:lumMod val="50000"/>
                    <a:lumOff val="50000"/>
                  </a:schemeClr>
                </a:solidFill>
              </a:rPr>
              <a:t>MALENDA</a:t>
            </a:r>
          </a:p>
          <a:p>
            <a:pPr marL="282575" lvl="1" indent="0">
              <a:buNone/>
            </a:pPr>
            <a:r>
              <a:rPr lang="en-US" sz="2600" dirty="0">
                <a:solidFill>
                  <a:schemeClr val="tx1">
                    <a:lumMod val="50000"/>
                    <a:lumOff val="50000"/>
                  </a:schemeClr>
                </a:solidFill>
              </a:rPr>
              <a:t>   (tomorrow)</a:t>
            </a:r>
          </a:p>
          <a:p>
            <a:pPr lvl="1"/>
            <a:r>
              <a:rPr lang="en-US" sz="2600" dirty="0">
                <a:solidFill>
                  <a:schemeClr val="tx1">
                    <a:lumMod val="50000"/>
                    <a:lumOff val="50000"/>
                  </a:schemeClr>
                </a:solidFill>
              </a:rPr>
              <a:t>And:                                                                               </a:t>
            </a:r>
            <a:r>
              <a:rPr lang="en-US" sz="1600" dirty="0">
                <a:solidFill>
                  <a:srgbClr val="0070C0"/>
                </a:solidFill>
              </a:rPr>
              <a:t>(see </a:t>
            </a:r>
            <a:r>
              <a:rPr lang="en-US" sz="1600" b="1" dirty="0">
                <a:solidFill>
                  <a:srgbClr val="0070C0"/>
                </a:solidFill>
              </a:rPr>
              <a:t>News</a:t>
            </a:r>
            <a:r>
              <a:rPr lang="en-US" sz="1600" dirty="0">
                <a:solidFill>
                  <a:srgbClr val="0070C0"/>
                </a:solidFill>
              </a:rPr>
              <a:t> at                                                                                                          vlsicad.ucsd.edu)</a:t>
            </a:r>
          </a:p>
          <a:p>
            <a:pPr marL="282575" lvl="1" indent="0">
              <a:buNone/>
            </a:pPr>
            <a:endParaRPr lang="en-US" sz="2600" dirty="0">
              <a:solidFill>
                <a:schemeClr val="tx1">
                  <a:lumMod val="50000"/>
                  <a:lumOff val="50000"/>
                </a:schemeClr>
              </a:solidFill>
            </a:endParaRPr>
          </a:p>
        </p:txBody>
      </p:sp>
      <p:pic>
        <p:nvPicPr>
          <p:cNvPr id="4" name="Picture 3">
            <a:extLst>
              <a:ext uri="{FF2B5EF4-FFF2-40B4-BE49-F238E27FC236}">
                <a16:creationId xmlns:a16="http://schemas.microsoft.com/office/drawing/2014/main" id="{07E74FF0-CD79-4DB4-A433-A13F343E55E9}"/>
              </a:ext>
            </a:extLst>
          </p:cNvPr>
          <p:cNvPicPr>
            <a:picLocks noChangeAspect="1"/>
          </p:cNvPicPr>
          <p:nvPr/>
        </p:nvPicPr>
        <p:blipFill rotWithShape="1">
          <a:blip r:embed="rId3"/>
          <a:srcRect l="15405" t="23750" r="17142" b="26778"/>
          <a:stretch/>
        </p:blipFill>
        <p:spPr>
          <a:xfrm>
            <a:off x="2623930" y="3753606"/>
            <a:ext cx="6114837" cy="2989851"/>
          </a:xfrm>
          <a:prstGeom prst="rect">
            <a:avLst/>
          </a:prstGeom>
          <a:ln w="38100">
            <a:solidFill>
              <a:schemeClr val="tx1"/>
            </a:solidFill>
          </a:ln>
        </p:spPr>
      </p:pic>
    </p:spTree>
    <p:extLst>
      <p:ext uri="{BB962C8B-B14F-4D97-AF65-F5344CB8AC3E}">
        <p14:creationId xmlns:p14="http://schemas.microsoft.com/office/powerpoint/2010/main" val="20119874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fade">
                                      <p:cBhvr>
                                        <p:cTn id="18" dur="500"/>
                                        <p:tgtEl>
                                          <p:spTgt spid="3">
                                            <p:txEl>
                                              <p:pRg st="9" end="9"/>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solidFill>
                  <a:schemeClr val="tx1">
                    <a:lumMod val="50000"/>
                    <a:lumOff val="50000"/>
                  </a:schemeClr>
                </a:solidFill>
              </a:rPr>
              <a:t>Background and Related Work</a:t>
            </a:r>
          </a:p>
          <a:p>
            <a:r>
              <a:rPr lang="en-US" dirty="0">
                <a:solidFill>
                  <a:schemeClr val="tx1">
                    <a:lumMod val="50000"/>
                    <a:lumOff val="50000"/>
                  </a:schemeClr>
                </a:solidFill>
              </a:rPr>
              <a:t>Flow-based Integer Linear Program (ILP)</a:t>
            </a:r>
          </a:p>
          <a:p>
            <a:r>
              <a:rPr lang="en-US" dirty="0">
                <a:solidFill>
                  <a:schemeClr val="tx1">
                    <a:lumMod val="50000"/>
                    <a:lumOff val="50000"/>
                  </a:schemeClr>
                </a:solidFill>
              </a:rPr>
              <a:t>Experimental Setup and Results</a:t>
            </a:r>
          </a:p>
          <a:p>
            <a:r>
              <a:rPr lang="en-US" dirty="0">
                <a:solidFill>
                  <a:schemeClr val="tx1">
                    <a:lumMod val="50000"/>
                    <a:lumOff val="50000"/>
                  </a:schemeClr>
                </a:solidFill>
              </a:rPr>
              <a:t>Appendix: Optimal 1-D Cost-Skew Tradeoff</a:t>
            </a:r>
          </a:p>
          <a:p>
            <a:r>
              <a:rPr lang="en-US" dirty="0"/>
              <a:t>Conclusion</a:t>
            </a:r>
          </a:p>
          <a:p>
            <a:endParaRPr lang="en-US" dirty="0">
              <a:solidFill>
                <a:schemeClr val="tx1">
                  <a:lumMod val="50000"/>
                  <a:lumOff val="50000"/>
                </a:schemeClr>
              </a:solidFill>
              <a:latin typeface="Arial" panose="020B0604020202020204" pitchFamily="34" charset="0"/>
            </a:endParaRPr>
          </a:p>
          <a:p>
            <a:endParaRPr lang="en-US"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122055021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B85DC-2026-4183-8B36-CC0B6284C350}"/>
              </a:ext>
            </a:extLst>
          </p:cNvPr>
          <p:cNvSpPr>
            <a:spLocks noGrp="1"/>
          </p:cNvSpPr>
          <p:nvPr>
            <p:ph type="title"/>
          </p:nvPr>
        </p:nvSpPr>
        <p:spPr/>
        <p:txBody>
          <a:bodyPr/>
          <a:lstStyle/>
          <a:p>
            <a:r>
              <a:rPr lang="en-US" dirty="0"/>
              <a:t>Background and Motivation</a:t>
            </a:r>
          </a:p>
        </p:txBody>
      </p:sp>
      <p:sp>
        <p:nvSpPr>
          <p:cNvPr id="3" name="Content Placeholder 2">
            <a:extLst>
              <a:ext uri="{FF2B5EF4-FFF2-40B4-BE49-F238E27FC236}">
                <a16:creationId xmlns:a16="http://schemas.microsoft.com/office/drawing/2014/main" id="{4C679A86-83FD-4CFF-8DF2-B3B18D6DAA37}"/>
              </a:ext>
            </a:extLst>
          </p:cNvPr>
          <p:cNvSpPr>
            <a:spLocks noGrp="1"/>
          </p:cNvSpPr>
          <p:nvPr>
            <p:ph idx="1"/>
          </p:nvPr>
        </p:nvSpPr>
        <p:spPr>
          <a:xfrm>
            <a:off x="127270" y="838200"/>
            <a:ext cx="8924385" cy="5562601"/>
          </a:xfrm>
        </p:spPr>
        <p:txBody>
          <a:bodyPr/>
          <a:lstStyle/>
          <a:p>
            <a:r>
              <a:rPr lang="en-US" dirty="0"/>
              <a:t>Power-sensitive modern designs (mobile, IoT, …)</a:t>
            </a:r>
          </a:p>
          <a:p>
            <a:r>
              <a:rPr lang="en-US" dirty="0"/>
              <a:t>Lack of new BEOL materials </a:t>
            </a:r>
            <a:r>
              <a:rPr lang="en-US" dirty="0">
                <a:sym typeface="Wingdings" panose="05000000000000000000" pitchFamily="2" charset="2"/>
              </a:rPr>
              <a:t> Poor scaling of wire resistance and capacitance </a:t>
            </a:r>
            <a:endParaRPr lang="en-US" sz="3200" dirty="0">
              <a:sym typeface="Wingdings" panose="05000000000000000000" pitchFamily="2" charset="2"/>
            </a:endParaRPr>
          </a:p>
          <a:p>
            <a:pPr marL="0" indent="0">
              <a:buNone/>
            </a:pPr>
            <a:r>
              <a:rPr lang="en-US" sz="3200" dirty="0">
                <a:sym typeface="Wingdings" panose="05000000000000000000" pitchFamily="2" charset="2"/>
              </a:rPr>
              <a:t> </a:t>
            </a:r>
            <a:r>
              <a:rPr lang="en-US" sz="3200" dirty="0"/>
              <a:t>New focus on the cost of interconnect trees in advanced nodes</a:t>
            </a:r>
          </a:p>
          <a:p>
            <a:r>
              <a:rPr lang="en-US" dirty="0"/>
              <a:t>Clock distribution strongly affects both power and performance</a:t>
            </a:r>
          </a:p>
          <a:p>
            <a:r>
              <a:rPr lang="en-US" dirty="0"/>
              <a:t>Cost-skew tradeoff is particularly important in buffered clock tree construction</a:t>
            </a:r>
          </a:p>
          <a:p>
            <a:pPr marL="0" indent="0">
              <a:buNone/>
            </a:pPr>
            <a:r>
              <a:rPr lang="en-US" dirty="0">
                <a:sym typeface="Wingdings" panose="05000000000000000000" pitchFamily="2" charset="2"/>
              </a:rPr>
              <a:t> Many works have studied the </a:t>
            </a:r>
            <a:r>
              <a:rPr lang="en-US" b="1" i="1" dirty="0">
                <a:solidFill>
                  <a:srgbClr val="C00000"/>
                </a:solidFill>
                <a:sym typeface="Wingdings" panose="05000000000000000000" pitchFamily="2" charset="2"/>
              </a:rPr>
              <a:t>bounded-skew routing tree</a:t>
            </a:r>
            <a:r>
              <a:rPr lang="en-US" dirty="0">
                <a:sym typeface="Wingdings" panose="05000000000000000000" pitchFamily="2" charset="2"/>
              </a:rPr>
              <a:t> problem</a:t>
            </a:r>
            <a:endParaRPr lang="en-US" dirty="0"/>
          </a:p>
        </p:txBody>
      </p:sp>
    </p:spTree>
    <p:extLst>
      <p:ext uri="{BB962C8B-B14F-4D97-AF65-F5344CB8AC3E}">
        <p14:creationId xmlns:p14="http://schemas.microsoft.com/office/powerpoint/2010/main" val="684266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17F7D-8454-492A-8EA3-E61FC5D14172}"/>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DB6A24B6-B883-4936-B4FB-1612CF33A10F}"/>
              </a:ext>
            </a:extLst>
          </p:cNvPr>
          <p:cNvSpPr>
            <a:spLocks noGrp="1"/>
          </p:cNvSpPr>
          <p:nvPr>
            <p:ph idx="1"/>
          </p:nvPr>
        </p:nvSpPr>
        <p:spPr/>
        <p:txBody>
          <a:bodyPr/>
          <a:lstStyle/>
          <a:p>
            <a:r>
              <a:rPr lang="en-US" sz="2800" dirty="0"/>
              <a:t>Optimal cost-skew tradeoffs for generated testcases with number of terminals from 8 to 16</a:t>
            </a:r>
          </a:p>
          <a:p>
            <a:r>
              <a:rPr lang="en-US" sz="2800" dirty="0"/>
              <a:t>Observe significant remaining suboptimality of several state-of-art academic tools</a:t>
            </a:r>
          </a:p>
          <a:p>
            <a:pPr lvl="1"/>
            <a:r>
              <a:rPr lang="en-US" sz="2400" dirty="0"/>
              <a:t>BST-DME: Up to 16% suboptimal in cost at </a:t>
            </a:r>
            <a:r>
              <a:rPr lang="en-US" sz="2400" dirty="0" err="1"/>
              <a:t>iso</a:t>
            </a:r>
            <a:r>
              <a:rPr lang="en-US" sz="2400" dirty="0"/>
              <a:t>-skew</a:t>
            </a:r>
            <a:br>
              <a:rPr lang="en-US" sz="2400" dirty="0"/>
            </a:br>
            <a:r>
              <a:rPr lang="en-US" sz="2400" dirty="0"/>
              <a:t>		   ~50% suboptimal in skew at </a:t>
            </a:r>
            <a:r>
              <a:rPr lang="en-US" sz="2400" dirty="0" err="1"/>
              <a:t>iso</a:t>
            </a:r>
            <a:r>
              <a:rPr lang="en-US" sz="2400" dirty="0"/>
              <a:t>-cost</a:t>
            </a:r>
            <a:endParaRPr lang="en-US" dirty="0"/>
          </a:p>
          <a:p>
            <a:pPr lvl="1"/>
            <a:r>
              <a:rPr lang="en-US" sz="2400" dirty="0"/>
              <a:t>SALT and Prim-Dijkstra: Up to 3x larger skew at </a:t>
            </a:r>
            <a:r>
              <a:rPr lang="en-US" sz="2400" dirty="0" err="1"/>
              <a:t>iso</a:t>
            </a:r>
            <a:r>
              <a:rPr lang="en-US" sz="2400" dirty="0"/>
              <a:t>-cost</a:t>
            </a:r>
          </a:p>
          <a:p>
            <a:r>
              <a:rPr lang="en-US" sz="2800" dirty="0"/>
              <a:t>Future works</a:t>
            </a:r>
          </a:p>
          <a:p>
            <a:pPr lvl="1"/>
            <a:r>
              <a:rPr lang="en-US" sz="2400" dirty="0"/>
              <a:t>Scalability study and improvement of the flow-based ILP formulation</a:t>
            </a:r>
          </a:p>
          <a:p>
            <a:pPr lvl="1"/>
            <a:r>
              <a:rPr lang="en-US" sz="2400" dirty="0"/>
              <a:t>Extensions of our suboptimality study to the cost-radius tradeoff</a:t>
            </a:r>
          </a:p>
          <a:p>
            <a:pPr lvl="1"/>
            <a:r>
              <a:rPr lang="en-US" sz="2400" dirty="0"/>
              <a:t>Benchmark suite generation with known optimal solutions</a:t>
            </a:r>
          </a:p>
        </p:txBody>
      </p:sp>
    </p:spTree>
    <p:extLst>
      <p:ext uri="{BB962C8B-B14F-4D97-AF65-F5344CB8AC3E}">
        <p14:creationId xmlns:p14="http://schemas.microsoft.com/office/powerpoint/2010/main" val="42071945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17968812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B85DC-2026-4183-8B36-CC0B6284C350}"/>
              </a:ext>
            </a:extLst>
          </p:cNvPr>
          <p:cNvSpPr>
            <a:spLocks noGrp="1"/>
          </p:cNvSpPr>
          <p:nvPr>
            <p:ph type="title"/>
          </p:nvPr>
        </p:nvSpPr>
        <p:spPr/>
        <p:txBody>
          <a:bodyPr/>
          <a:lstStyle/>
          <a:p>
            <a:r>
              <a:rPr lang="en-US" dirty="0"/>
              <a:t>Bounded-Skew Routing Tree (BST)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679A86-83FD-4CFF-8DF2-B3B18D6DAA37}"/>
                  </a:ext>
                </a:extLst>
              </p:cNvPr>
              <p:cNvSpPr>
                <a:spLocks noGrp="1"/>
              </p:cNvSpPr>
              <p:nvPr>
                <p:ph idx="1"/>
              </p:nvPr>
            </p:nvSpPr>
            <p:spPr/>
            <p:txBody>
              <a:bodyPr/>
              <a:lstStyle/>
              <a:p>
                <a:r>
                  <a:rPr lang="en-US" dirty="0"/>
                  <a:t>Objective: Minimum cost (wirelength)</a:t>
                </a:r>
              </a:p>
              <a:p>
                <a:r>
                  <a:rPr lang="en-US" dirty="0"/>
                  <a:t>Input: A set of points </a:t>
                </a:r>
                <a14:m>
                  <m:oMath xmlns:m="http://schemas.openxmlformats.org/officeDocument/2006/math">
                    <m:r>
                      <a:rPr lang="en-US" sz="3200" b="0" i="1" smtClean="0">
                        <a:solidFill>
                          <a:prstClr val="black"/>
                        </a:solidFill>
                        <a:latin typeface="Cambria Math" panose="02040503050406030204" pitchFamily="18" charset="0"/>
                        <a:ea typeface="Cambria Math"/>
                      </a:rPr>
                      <m:t>𝑃</m:t>
                    </m:r>
                  </m:oMath>
                </a14:m>
                <a:endParaRPr lang="en-US" dirty="0"/>
              </a:p>
              <a:p>
                <a:r>
                  <a:rPr lang="en-US" dirty="0"/>
                  <a:t>Subject to: </a:t>
                </a:r>
              </a:p>
              <a:p>
                <a:pPr lvl="1"/>
                <a:r>
                  <a:rPr lang="en-US" dirty="0"/>
                  <a:t>Skew bound </a:t>
                </a:r>
                <a14:m>
                  <m:oMath xmlns:m="http://schemas.openxmlformats.org/officeDocument/2006/math">
                    <m:r>
                      <a:rPr lang="en-US" sz="2600" b="0" i="1" smtClean="0">
                        <a:solidFill>
                          <a:prstClr val="black"/>
                        </a:solidFill>
                        <a:latin typeface="Cambria Math" panose="02040503050406030204" pitchFamily="18" charset="0"/>
                        <a:ea typeface="Cambria Math"/>
                      </a:rPr>
                      <m:t>𝐵</m:t>
                    </m:r>
                  </m:oMath>
                </a14:m>
                <a:br>
                  <a:rPr lang="en-US" dirty="0"/>
                </a:br>
                <a:r>
                  <a:rPr lang="en-US" dirty="0">
                    <a:sym typeface="Wingdings" panose="05000000000000000000" pitchFamily="2" charset="2"/>
                  </a:rPr>
                  <a:t> </a:t>
                </a:r>
                <a:r>
                  <a:rPr lang="en-US" dirty="0"/>
                  <a:t>Max pathlength – min pathlength &lt; </a:t>
                </a:r>
                <a14:m>
                  <m:oMath xmlns:m="http://schemas.openxmlformats.org/officeDocument/2006/math">
                    <m:r>
                      <a:rPr lang="en-US" i="1">
                        <a:solidFill>
                          <a:prstClr val="black"/>
                        </a:solidFill>
                        <a:latin typeface="Cambria Math" panose="02040503050406030204" pitchFamily="18" charset="0"/>
                        <a:ea typeface="Cambria Math"/>
                      </a:rPr>
                      <m:t>𝐵</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4C679A86-83FD-4CFF-8DF2-B3B18D6DAA37}"/>
                  </a:ext>
                </a:extLst>
              </p:cNvPr>
              <p:cNvSpPr>
                <a:spLocks noGrp="1" noRot="1" noChangeAspect="1" noMove="1" noResize="1" noEditPoints="1" noAdjustHandles="1" noChangeArrowheads="1" noChangeShapeType="1" noTextEdit="1"/>
              </p:cNvSpPr>
              <p:nvPr>
                <p:ph idx="1"/>
              </p:nvPr>
            </p:nvSpPr>
            <p:spPr>
              <a:blipFill>
                <a:blip r:embed="rId3"/>
                <a:stretch>
                  <a:fillRect l="-1379" t="-2632"/>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B847B40F-29EB-48B2-AFE4-DDEFE1240D3D}"/>
              </a:ext>
            </a:extLst>
          </p:cNvPr>
          <p:cNvGrpSpPr/>
          <p:nvPr/>
        </p:nvGrpSpPr>
        <p:grpSpPr>
          <a:xfrm>
            <a:off x="65546" y="3242173"/>
            <a:ext cx="4383646" cy="3408291"/>
            <a:chOff x="65546" y="3242173"/>
            <a:chExt cx="4383646" cy="3408291"/>
          </a:xfrm>
        </p:grpSpPr>
        <p:sp>
          <p:nvSpPr>
            <p:cNvPr id="11" name="Rectangle 10">
              <a:extLst>
                <a:ext uri="{FF2B5EF4-FFF2-40B4-BE49-F238E27FC236}">
                  <a16:creationId xmlns:a16="http://schemas.microsoft.com/office/drawing/2014/main" id="{1848DCB2-7E94-45A8-A977-15C8C96C1315}"/>
                </a:ext>
              </a:extLst>
            </p:cNvPr>
            <p:cNvSpPr/>
            <p:nvPr/>
          </p:nvSpPr>
          <p:spPr>
            <a:xfrm>
              <a:off x="212391" y="6173295"/>
              <a:ext cx="4236801" cy="461665"/>
            </a:xfrm>
            <a:prstGeom prst="rect">
              <a:avLst/>
            </a:prstGeom>
          </p:spPr>
          <p:txBody>
            <a:bodyPr wrap="none">
              <a:spAutoFit/>
            </a:bodyPr>
            <a:lstStyle/>
            <a:p>
              <a:r>
                <a:rPr lang="en-US" sz="2400" dirty="0"/>
                <a:t>Bounded-Skew Spanning Tree</a:t>
              </a:r>
            </a:p>
          </p:txBody>
        </p:sp>
        <p:grpSp>
          <p:nvGrpSpPr>
            <p:cNvPr id="102" name="Group 101">
              <a:extLst>
                <a:ext uri="{FF2B5EF4-FFF2-40B4-BE49-F238E27FC236}">
                  <a16:creationId xmlns:a16="http://schemas.microsoft.com/office/drawing/2014/main" id="{4B7CB4DD-D249-4856-8F44-76EAC6A1086A}"/>
                </a:ext>
              </a:extLst>
            </p:cNvPr>
            <p:cNvGrpSpPr/>
            <p:nvPr/>
          </p:nvGrpSpPr>
          <p:grpSpPr>
            <a:xfrm>
              <a:off x="65546" y="3242173"/>
              <a:ext cx="3960790" cy="3408291"/>
              <a:chOff x="400184" y="2968434"/>
              <a:chExt cx="3488494" cy="3192633"/>
            </a:xfrm>
          </p:grpSpPr>
          <p:graphicFrame>
            <p:nvGraphicFramePr>
              <p:cNvPr id="21" name="Chart 20">
                <a:extLst>
                  <a:ext uri="{FF2B5EF4-FFF2-40B4-BE49-F238E27FC236}">
                    <a16:creationId xmlns:a16="http://schemas.microsoft.com/office/drawing/2014/main" id="{1C5167B3-220A-4F89-BAD4-D13C5E99F7E9}"/>
                  </a:ext>
                </a:extLst>
              </p:cNvPr>
              <p:cNvGraphicFramePr>
                <a:graphicFrameLocks/>
              </p:cNvGraphicFramePr>
              <p:nvPr>
                <p:extLst>
                  <p:ext uri="{D42A27DB-BD31-4B8C-83A1-F6EECF244321}">
                    <p14:modId xmlns:p14="http://schemas.microsoft.com/office/powerpoint/2010/main" val="2020224976"/>
                  </p:ext>
                </p:extLst>
              </p:nvPr>
            </p:nvGraphicFramePr>
            <p:xfrm>
              <a:off x="400184" y="2968434"/>
              <a:ext cx="3488494" cy="3192633"/>
            </p:xfrm>
            <a:graphic>
              <a:graphicData uri="http://schemas.openxmlformats.org/drawingml/2006/chart">
                <c:chart xmlns:c="http://schemas.openxmlformats.org/drawingml/2006/chart" xmlns:r="http://schemas.openxmlformats.org/officeDocument/2006/relationships" r:id="rId4"/>
              </a:graphicData>
            </a:graphic>
          </p:graphicFrame>
          <p:sp>
            <p:nvSpPr>
              <p:cNvPr id="22" name="Oval 21">
                <a:extLst>
                  <a:ext uri="{FF2B5EF4-FFF2-40B4-BE49-F238E27FC236}">
                    <a16:creationId xmlns:a16="http://schemas.microsoft.com/office/drawing/2014/main" id="{8FD04EAF-5A56-48DD-85DD-102BBA9B044A}"/>
                  </a:ext>
                </a:extLst>
              </p:cNvPr>
              <p:cNvSpPr/>
              <p:nvPr/>
            </p:nvSpPr>
            <p:spPr bwMode="auto">
              <a:xfrm>
                <a:off x="967414" y="3284493"/>
                <a:ext cx="98823" cy="104635"/>
              </a:xfrm>
              <a:prstGeom prst="ellipse">
                <a:avLst/>
              </a:prstGeom>
              <a:solidFill>
                <a:srgbClr val="C0000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cxnSp>
            <p:nvCxnSpPr>
              <p:cNvPr id="24" name="Straight Arrow Connector 23">
                <a:extLst>
                  <a:ext uri="{FF2B5EF4-FFF2-40B4-BE49-F238E27FC236}">
                    <a16:creationId xmlns:a16="http://schemas.microsoft.com/office/drawing/2014/main" id="{952A32CA-34F9-43BF-8B06-06B54F18DD88}"/>
                  </a:ext>
                </a:extLst>
              </p:cNvPr>
              <p:cNvCxnSpPr>
                <a:cxnSpLocks/>
              </p:cNvCxnSpPr>
              <p:nvPr/>
            </p:nvCxnSpPr>
            <p:spPr bwMode="auto">
              <a:xfrm>
                <a:off x="1065321" y="3413295"/>
                <a:ext cx="1388278" cy="2149833"/>
              </a:xfrm>
              <a:prstGeom prst="straightConnector1">
                <a:avLst/>
              </a:prstGeom>
              <a:solidFill>
                <a:schemeClr val="accent1"/>
              </a:solidFill>
              <a:ln w="9525" cap="flat" cmpd="sng" algn="ctr">
                <a:solidFill>
                  <a:schemeClr val="bg1">
                    <a:lumMod val="85000"/>
                  </a:schemeClr>
                </a:solidFill>
                <a:prstDash val="solid"/>
                <a:round/>
                <a:headEnd type="triangle" w="med" len="med"/>
                <a:tailEnd type="triangle" w="med" len="med"/>
              </a:ln>
              <a:effectLst/>
            </p:spPr>
          </p:cxnSp>
          <p:cxnSp>
            <p:nvCxnSpPr>
              <p:cNvPr id="26" name="Straight Arrow Connector 25">
                <a:extLst>
                  <a:ext uri="{FF2B5EF4-FFF2-40B4-BE49-F238E27FC236}">
                    <a16:creationId xmlns:a16="http://schemas.microsoft.com/office/drawing/2014/main" id="{A535ADCD-39D5-4FC0-A680-11AE75AB80E8}"/>
                  </a:ext>
                </a:extLst>
              </p:cNvPr>
              <p:cNvCxnSpPr>
                <a:cxnSpLocks/>
              </p:cNvCxnSpPr>
              <p:nvPr/>
            </p:nvCxnSpPr>
            <p:spPr bwMode="auto">
              <a:xfrm>
                <a:off x="1029065" y="3426451"/>
                <a:ext cx="0" cy="2100112"/>
              </a:xfrm>
              <a:prstGeom prst="straightConnector1">
                <a:avLst/>
              </a:prstGeom>
              <a:solidFill>
                <a:schemeClr val="accent1"/>
              </a:solidFill>
              <a:ln w="9525" cap="flat" cmpd="sng" algn="ctr">
                <a:solidFill>
                  <a:schemeClr val="bg1">
                    <a:lumMod val="85000"/>
                  </a:schemeClr>
                </a:solidFill>
                <a:prstDash val="solid"/>
                <a:round/>
                <a:headEnd type="triangle" w="med" len="med"/>
                <a:tailEnd type="triangle" w="med" len="med"/>
              </a:ln>
              <a:effectLst/>
            </p:spPr>
          </p:cxnSp>
          <p:cxnSp>
            <p:nvCxnSpPr>
              <p:cNvPr id="29" name="Straight Arrow Connector 28">
                <a:extLst>
                  <a:ext uri="{FF2B5EF4-FFF2-40B4-BE49-F238E27FC236}">
                    <a16:creationId xmlns:a16="http://schemas.microsoft.com/office/drawing/2014/main" id="{824D8289-6338-4F6D-83C7-062EF1F473D2}"/>
                  </a:ext>
                </a:extLst>
              </p:cNvPr>
              <p:cNvCxnSpPr>
                <a:cxnSpLocks/>
              </p:cNvCxnSpPr>
              <p:nvPr/>
            </p:nvCxnSpPr>
            <p:spPr bwMode="auto">
              <a:xfrm flipH="1" flipV="1">
                <a:off x="1124909" y="5604056"/>
                <a:ext cx="1328690" cy="6626"/>
              </a:xfrm>
              <a:prstGeom prst="straightConnector1">
                <a:avLst/>
              </a:prstGeom>
              <a:solidFill>
                <a:schemeClr val="accent1"/>
              </a:solidFill>
              <a:ln w="9525" cap="flat" cmpd="sng" algn="ctr">
                <a:solidFill>
                  <a:schemeClr val="bg1">
                    <a:lumMod val="85000"/>
                  </a:schemeClr>
                </a:solidFill>
                <a:prstDash val="solid"/>
                <a:round/>
                <a:headEnd type="triangle" w="med" len="med"/>
                <a:tailEnd type="triangle" w="med" len="med"/>
              </a:ln>
              <a:effectLst/>
            </p:spPr>
          </p:cxnSp>
          <p:cxnSp>
            <p:nvCxnSpPr>
              <p:cNvPr id="46" name="Straight Arrow Connector 45">
                <a:extLst>
                  <a:ext uri="{FF2B5EF4-FFF2-40B4-BE49-F238E27FC236}">
                    <a16:creationId xmlns:a16="http://schemas.microsoft.com/office/drawing/2014/main" id="{396DCBE1-2556-462E-BFF7-592F967003DD}"/>
                  </a:ext>
                </a:extLst>
              </p:cNvPr>
              <p:cNvCxnSpPr>
                <a:cxnSpLocks/>
              </p:cNvCxnSpPr>
              <p:nvPr/>
            </p:nvCxnSpPr>
            <p:spPr bwMode="auto">
              <a:xfrm flipH="1">
                <a:off x="1078477" y="3374133"/>
                <a:ext cx="414824" cy="4066"/>
              </a:xfrm>
              <a:prstGeom prst="straightConnector1">
                <a:avLst/>
              </a:prstGeom>
              <a:solidFill>
                <a:schemeClr val="accent1"/>
              </a:solidFill>
              <a:ln w="9525" cap="flat" cmpd="sng" algn="ctr">
                <a:solidFill>
                  <a:schemeClr val="bg1">
                    <a:lumMod val="85000"/>
                  </a:schemeClr>
                </a:solidFill>
                <a:prstDash val="solid"/>
                <a:round/>
                <a:headEnd type="triangle" w="med" len="med"/>
                <a:tailEnd type="triangle" w="med" len="med"/>
              </a:ln>
              <a:effectLst/>
            </p:spPr>
          </p:cxnSp>
          <p:cxnSp>
            <p:nvCxnSpPr>
              <p:cNvPr id="50" name="Straight Arrow Connector 49">
                <a:extLst>
                  <a:ext uri="{FF2B5EF4-FFF2-40B4-BE49-F238E27FC236}">
                    <a16:creationId xmlns:a16="http://schemas.microsoft.com/office/drawing/2014/main" id="{5B18CC4D-A185-455F-B7E9-ED058CF78E01}"/>
                  </a:ext>
                </a:extLst>
              </p:cNvPr>
              <p:cNvCxnSpPr>
                <a:cxnSpLocks/>
              </p:cNvCxnSpPr>
              <p:nvPr/>
            </p:nvCxnSpPr>
            <p:spPr bwMode="auto">
              <a:xfrm flipH="1" flipV="1">
                <a:off x="1080357" y="3325882"/>
                <a:ext cx="1894844" cy="7918"/>
              </a:xfrm>
              <a:prstGeom prst="straightConnector1">
                <a:avLst/>
              </a:prstGeom>
              <a:solidFill>
                <a:schemeClr val="accent1"/>
              </a:solidFill>
              <a:ln w="9525" cap="flat" cmpd="sng" algn="ctr">
                <a:solidFill>
                  <a:schemeClr val="bg1">
                    <a:lumMod val="85000"/>
                  </a:schemeClr>
                </a:solidFill>
                <a:prstDash val="solid"/>
                <a:round/>
                <a:headEnd type="triangle" w="med" len="med"/>
                <a:tailEnd type="triangle" w="med" len="med"/>
              </a:ln>
              <a:effectLst/>
            </p:spPr>
          </p:cxnSp>
          <p:cxnSp>
            <p:nvCxnSpPr>
              <p:cNvPr id="52" name="Straight Arrow Connector 51">
                <a:extLst>
                  <a:ext uri="{FF2B5EF4-FFF2-40B4-BE49-F238E27FC236}">
                    <a16:creationId xmlns:a16="http://schemas.microsoft.com/office/drawing/2014/main" id="{2FDAA16F-28BE-4FD1-A348-BA77E42E03CE}"/>
                  </a:ext>
                </a:extLst>
              </p:cNvPr>
              <p:cNvCxnSpPr>
                <a:cxnSpLocks/>
              </p:cNvCxnSpPr>
              <p:nvPr/>
            </p:nvCxnSpPr>
            <p:spPr bwMode="auto">
              <a:xfrm flipH="1" flipV="1">
                <a:off x="1063106" y="3274258"/>
                <a:ext cx="2475953" cy="7918"/>
              </a:xfrm>
              <a:prstGeom prst="straightConnector1">
                <a:avLst/>
              </a:prstGeom>
              <a:solidFill>
                <a:schemeClr val="accent1"/>
              </a:solidFill>
              <a:ln w="9525" cap="flat" cmpd="sng" algn="ctr">
                <a:solidFill>
                  <a:schemeClr val="bg1">
                    <a:lumMod val="85000"/>
                  </a:schemeClr>
                </a:solidFill>
                <a:prstDash val="solid"/>
                <a:round/>
                <a:headEnd type="triangle" w="med" len="med"/>
                <a:tailEnd type="triangle" w="med" len="med"/>
              </a:ln>
              <a:effectLst/>
            </p:spPr>
          </p:cxnSp>
          <p:cxnSp>
            <p:nvCxnSpPr>
              <p:cNvPr id="54" name="Straight Arrow Connector 53">
                <a:extLst>
                  <a:ext uri="{FF2B5EF4-FFF2-40B4-BE49-F238E27FC236}">
                    <a16:creationId xmlns:a16="http://schemas.microsoft.com/office/drawing/2014/main" id="{BD9E8B66-1A9C-46AD-B9FC-C3CFC5DC7DF0}"/>
                  </a:ext>
                </a:extLst>
              </p:cNvPr>
              <p:cNvCxnSpPr>
                <a:cxnSpLocks/>
              </p:cNvCxnSpPr>
              <p:nvPr/>
            </p:nvCxnSpPr>
            <p:spPr bwMode="auto">
              <a:xfrm flipH="1" flipV="1">
                <a:off x="1581842" y="3379065"/>
                <a:ext cx="1393359" cy="14187"/>
              </a:xfrm>
              <a:prstGeom prst="straightConnector1">
                <a:avLst/>
              </a:prstGeom>
              <a:solidFill>
                <a:schemeClr val="accent1"/>
              </a:solidFill>
              <a:ln w="9525" cap="flat" cmpd="sng" algn="ctr">
                <a:solidFill>
                  <a:schemeClr val="bg1">
                    <a:lumMod val="85000"/>
                  </a:schemeClr>
                </a:solidFill>
                <a:prstDash val="solid"/>
                <a:round/>
                <a:headEnd type="triangle" w="med" len="med"/>
                <a:tailEnd type="triangle" w="med" len="med"/>
              </a:ln>
              <a:effectLst/>
            </p:spPr>
          </p:cxnSp>
          <p:cxnSp>
            <p:nvCxnSpPr>
              <p:cNvPr id="56" name="Straight Arrow Connector 55">
                <a:extLst>
                  <a:ext uri="{FF2B5EF4-FFF2-40B4-BE49-F238E27FC236}">
                    <a16:creationId xmlns:a16="http://schemas.microsoft.com/office/drawing/2014/main" id="{72E51505-0FAF-4BDF-8C2E-B4CFBB6D75FA}"/>
                  </a:ext>
                </a:extLst>
              </p:cNvPr>
              <p:cNvCxnSpPr>
                <a:cxnSpLocks/>
              </p:cNvCxnSpPr>
              <p:nvPr/>
            </p:nvCxnSpPr>
            <p:spPr bwMode="auto">
              <a:xfrm flipH="1">
                <a:off x="3074791" y="3333801"/>
                <a:ext cx="429968" cy="1"/>
              </a:xfrm>
              <a:prstGeom prst="straightConnector1">
                <a:avLst/>
              </a:prstGeom>
              <a:solidFill>
                <a:schemeClr val="accent1"/>
              </a:solidFill>
              <a:ln w="9525" cap="flat" cmpd="sng" algn="ctr">
                <a:solidFill>
                  <a:schemeClr val="bg1">
                    <a:lumMod val="85000"/>
                  </a:schemeClr>
                </a:solidFill>
                <a:prstDash val="solid"/>
                <a:round/>
                <a:headEnd type="triangle" w="med" len="med"/>
                <a:tailEnd type="triangle" w="med" len="med"/>
              </a:ln>
              <a:effectLst/>
            </p:spPr>
          </p:cxnSp>
          <p:cxnSp>
            <p:nvCxnSpPr>
              <p:cNvPr id="59" name="Straight Arrow Connector 58">
                <a:extLst>
                  <a:ext uri="{FF2B5EF4-FFF2-40B4-BE49-F238E27FC236}">
                    <a16:creationId xmlns:a16="http://schemas.microsoft.com/office/drawing/2014/main" id="{0AD1857F-0965-4762-BF31-397EAB291BE1}"/>
                  </a:ext>
                </a:extLst>
              </p:cNvPr>
              <p:cNvCxnSpPr>
                <a:cxnSpLocks/>
              </p:cNvCxnSpPr>
              <p:nvPr/>
            </p:nvCxnSpPr>
            <p:spPr bwMode="auto">
              <a:xfrm flipH="1">
                <a:off x="1531234" y="3431553"/>
                <a:ext cx="1973525" cy="0"/>
              </a:xfrm>
              <a:prstGeom prst="straightConnector1">
                <a:avLst/>
              </a:prstGeom>
              <a:solidFill>
                <a:schemeClr val="accent1"/>
              </a:solidFill>
              <a:ln w="9525" cap="flat" cmpd="sng" algn="ctr">
                <a:solidFill>
                  <a:schemeClr val="bg1">
                    <a:lumMod val="85000"/>
                  </a:schemeClr>
                </a:solidFill>
                <a:prstDash val="solid"/>
                <a:round/>
                <a:headEnd type="triangle" w="med" len="med"/>
                <a:tailEnd type="triangle" w="med" len="med"/>
              </a:ln>
              <a:effectLst/>
            </p:spPr>
          </p:cxnSp>
          <p:cxnSp>
            <p:nvCxnSpPr>
              <p:cNvPr id="64" name="Straight Arrow Connector 63">
                <a:extLst>
                  <a:ext uri="{FF2B5EF4-FFF2-40B4-BE49-F238E27FC236}">
                    <a16:creationId xmlns:a16="http://schemas.microsoft.com/office/drawing/2014/main" id="{C981237F-3BB2-4464-8592-951711469F4B}"/>
                  </a:ext>
                </a:extLst>
              </p:cNvPr>
              <p:cNvCxnSpPr>
                <a:cxnSpLocks/>
              </p:cNvCxnSpPr>
              <p:nvPr/>
            </p:nvCxnSpPr>
            <p:spPr bwMode="auto">
              <a:xfrm flipH="1">
                <a:off x="2532192" y="3359022"/>
                <a:ext cx="1006867" cy="1274524"/>
              </a:xfrm>
              <a:prstGeom prst="straightConnector1">
                <a:avLst/>
              </a:prstGeom>
              <a:solidFill>
                <a:schemeClr val="accent1"/>
              </a:solidFill>
              <a:ln w="9525" cap="flat" cmpd="sng" algn="ctr">
                <a:solidFill>
                  <a:schemeClr val="bg1">
                    <a:lumMod val="85000"/>
                  </a:schemeClr>
                </a:solidFill>
                <a:prstDash val="solid"/>
                <a:round/>
                <a:headEnd type="triangle" w="med" len="med"/>
                <a:tailEnd type="triangle" w="med" len="med"/>
              </a:ln>
              <a:effectLst/>
            </p:spPr>
          </p:cxnSp>
          <p:cxnSp>
            <p:nvCxnSpPr>
              <p:cNvPr id="67" name="Straight Arrow Connector 66">
                <a:extLst>
                  <a:ext uri="{FF2B5EF4-FFF2-40B4-BE49-F238E27FC236}">
                    <a16:creationId xmlns:a16="http://schemas.microsoft.com/office/drawing/2014/main" id="{0115EEE8-2184-446B-89C3-AFB914430254}"/>
                  </a:ext>
                </a:extLst>
              </p:cNvPr>
              <p:cNvCxnSpPr>
                <a:cxnSpLocks/>
              </p:cNvCxnSpPr>
              <p:nvPr/>
            </p:nvCxnSpPr>
            <p:spPr bwMode="auto">
              <a:xfrm flipH="1">
                <a:off x="2547228" y="3333802"/>
                <a:ext cx="1004488" cy="2223625"/>
              </a:xfrm>
              <a:prstGeom prst="straightConnector1">
                <a:avLst/>
              </a:prstGeom>
              <a:solidFill>
                <a:schemeClr val="accent1"/>
              </a:solidFill>
              <a:ln w="9525" cap="flat" cmpd="sng" algn="ctr">
                <a:solidFill>
                  <a:schemeClr val="bg1">
                    <a:lumMod val="85000"/>
                  </a:schemeClr>
                </a:solidFill>
                <a:prstDash val="solid"/>
                <a:round/>
                <a:headEnd type="triangle" w="med" len="med"/>
                <a:tailEnd type="triangle" w="med" len="med"/>
              </a:ln>
              <a:effectLst/>
            </p:spPr>
          </p:cxnSp>
          <p:cxnSp>
            <p:nvCxnSpPr>
              <p:cNvPr id="70" name="Straight Arrow Connector 69">
                <a:extLst>
                  <a:ext uri="{FF2B5EF4-FFF2-40B4-BE49-F238E27FC236}">
                    <a16:creationId xmlns:a16="http://schemas.microsoft.com/office/drawing/2014/main" id="{D94B5932-0956-4C06-B14F-AEF9C40B3DFE}"/>
                  </a:ext>
                </a:extLst>
              </p:cNvPr>
              <p:cNvCxnSpPr>
                <a:cxnSpLocks/>
              </p:cNvCxnSpPr>
              <p:nvPr/>
            </p:nvCxnSpPr>
            <p:spPr bwMode="auto">
              <a:xfrm>
                <a:off x="1531234" y="3398354"/>
                <a:ext cx="981954" cy="2128209"/>
              </a:xfrm>
              <a:prstGeom prst="straightConnector1">
                <a:avLst/>
              </a:prstGeom>
              <a:solidFill>
                <a:schemeClr val="accent1"/>
              </a:solidFill>
              <a:ln w="9525" cap="flat" cmpd="sng" algn="ctr">
                <a:solidFill>
                  <a:schemeClr val="bg1">
                    <a:lumMod val="85000"/>
                  </a:schemeClr>
                </a:solidFill>
                <a:prstDash val="solid"/>
                <a:round/>
                <a:headEnd type="triangle" w="med" len="med"/>
                <a:tailEnd type="triangle" w="med" len="med"/>
              </a:ln>
              <a:effectLst/>
            </p:spPr>
          </p:cxnSp>
          <p:cxnSp>
            <p:nvCxnSpPr>
              <p:cNvPr id="73" name="Straight Arrow Connector 72">
                <a:extLst>
                  <a:ext uri="{FF2B5EF4-FFF2-40B4-BE49-F238E27FC236}">
                    <a16:creationId xmlns:a16="http://schemas.microsoft.com/office/drawing/2014/main" id="{21FAB43C-482B-45C4-B666-49908AA46F34}"/>
                  </a:ext>
                </a:extLst>
              </p:cNvPr>
              <p:cNvCxnSpPr>
                <a:cxnSpLocks/>
              </p:cNvCxnSpPr>
              <p:nvPr/>
            </p:nvCxnSpPr>
            <p:spPr bwMode="auto">
              <a:xfrm>
                <a:off x="1553383" y="3413295"/>
                <a:ext cx="944434" cy="1220251"/>
              </a:xfrm>
              <a:prstGeom prst="straightConnector1">
                <a:avLst/>
              </a:prstGeom>
              <a:solidFill>
                <a:schemeClr val="accent1"/>
              </a:solidFill>
              <a:ln w="9525" cap="flat" cmpd="sng" algn="ctr">
                <a:solidFill>
                  <a:schemeClr val="bg1">
                    <a:lumMod val="85000"/>
                  </a:schemeClr>
                </a:solidFill>
                <a:prstDash val="solid"/>
                <a:round/>
                <a:headEnd type="triangle" w="med" len="med"/>
                <a:tailEnd type="triangle" w="med" len="med"/>
              </a:ln>
              <a:effectLst/>
            </p:spPr>
          </p:cxnSp>
          <p:cxnSp>
            <p:nvCxnSpPr>
              <p:cNvPr id="76" name="Straight Arrow Connector 75">
                <a:extLst>
                  <a:ext uri="{FF2B5EF4-FFF2-40B4-BE49-F238E27FC236}">
                    <a16:creationId xmlns:a16="http://schemas.microsoft.com/office/drawing/2014/main" id="{B7826648-A8A5-4338-AE1E-DDD5B38AD032}"/>
                  </a:ext>
                </a:extLst>
              </p:cNvPr>
              <p:cNvCxnSpPr>
                <a:cxnSpLocks/>
              </p:cNvCxnSpPr>
              <p:nvPr/>
            </p:nvCxnSpPr>
            <p:spPr bwMode="auto">
              <a:xfrm flipH="1">
                <a:off x="2487639" y="3357271"/>
                <a:ext cx="476091" cy="1260225"/>
              </a:xfrm>
              <a:prstGeom prst="straightConnector1">
                <a:avLst/>
              </a:prstGeom>
              <a:solidFill>
                <a:schemeClr val="accent1"/>
              </a:solidFill>
              <a:ln w="9525" cap="flat" cmpd="sng" algn="ctr">
                <a:solidFill>
                  <a:schemeClr val="bg1">
                    <a:lumMod val="85000"/>
                  </a:schemeClr>
                </a:solidFill>
                <a:prstDash val="solid"/>
                <a:round/>
                <a:headEnd type="triangle" w="med" len="med"/>
                <a:tailEnd type="triangle" w="med" len="med"/>
              </a:ln>
              <a:effectLst/>
            </p:spPr>
          </p:cxnSp>
          <p:cxnSp>
            <p:nvCxnSpPr>
              <p:cNvPr id="79" name="Straight Arrow Connector 78">
                <a:extLst>
                  <a:ext uri="{FF2B5EF4-FFF2-40B4-BE49-F238E27FC236}">
                    <a16:creationId xmlns:a16="http://schemas.microsoft.com/office/drawing/2014/main" id="{BFC720C2-DF87-4F53-8EFB-5746A1B5E93C}"/>
                  </a:ext>
                </a:extLst>
              </p:cNvPr>
              <p:cNvCxnSpPr>
                <a:cxnSpLocks/>
              </p:cNvCxnSpPr>
              <p:nvPr/>
            </p:nvCxnSpPr>
            <p:spPr bwMode="auto">
              <a:xfrm flipH="1">
                <a:off x="1105907" y="3444878"/>
                <a:ext cx="387394" cy="2075408"/>
              </a:xfrm>
              <a:prstGeom prst="straightConnector1">
                <a:avLst/>
              </a:prstGeom>
              <a:solidFill>
                <a:schemeClr val="accent1"/>
              </a:solidFill>
              <a:ln w="9525" cap="flat" cmpd="sng" algn="ctr">
                <a:solidFill>
                  <a:schemeClr val="bg1">
                    <a:lumMod val="85000"/>
                  </a:schemeClr>
                </a:solidFill>
                <a:prstDash val="solid"/>
                <a:round/>
                <a:headEnd type="triangle" w="med" len="med"/>
                <a:tailEnd type="triangle" w="med" len="med"/>
              </a:ln>
              <a:effectLst/>
            </p:spPr>
          </p:cxnSp>
          <p:cxnSp>
            <p:nvCxnSpPr>
              <p:cNvPr id="82" name="Straight Arrow Connector 81">
                <a:extLst>
                  <a:ext uri="{FF2B5EF4-FFF2-40B4-BE49-F238E27FC236}">
                    <a16:creationId xmlns:a16="http://schemas.microsoft.com/office/drawing/2014/main" id="{525C6064-8FF6-4BCF-B0DD-E020158224D9}"/>
                  </a:ext>
                </a:extLst>
              </p:cNvPr>
              <p:cNvCxnSpPr>
                <a:cxnSpLocks/>
              </p:cNvCxnSpPr>
              <p:nvPr/>
            </p:nvCxnSpPr>
            <p:spPr bwMode="auto">
              <a:xfrm flipH="1">
                <a:off x="1124909" y="3345866"/>
                <a:ext cx="1815487" cy="2137098"/>
              </a:xfrm>
              <a:prstGeom prst="straightConnector1">
                <a:avLst/>
              </a:prstGeom>
              <a:solidFill>
                <a:schemeClr val="accent1"/>
              </a:solidFill>
              <a:ln w="9525" cap="flat" cmpd="sng" algn="ctr">
                <a:solidFill>
                  <a:schemeClr val="bg1">
                    <a:lumMod val="85000"/>
                  </a:schemeClr>
                </a:solidFill>
                <a:prstDash val="solid"/>
                <a:round/>
                <a:headEnd type="triangle" w="med" len="med"/>
                <a:tailEnd type="triangle" w="med" len="med"/>
              </a:ln>
              <a:effectLst/>
            </p:spPr>
          </p:cxnSp>
          <p:cxnSp>
            <p:nvCxnSpPr>
              <p:cNvPr id="85" name="Straight Arrow Connector 84">
                <a:extLst>
                  <a:ext uri="{FF2B5EF4-FFF2-40B4-BE49-F238E27FC236}">
                    <a16:creationId xmlns:a16="http://schemas.microsoft.com/office/drawing/2014/main" id="{63A42F99-EE54-46FA-8516-835FF04EA62C}"/>
                  </a:ext>
                </a:extLst>
              </p:cNvPr>
              <p:cNvCxnSpPr>
                <a:cxnSpLocks/>
              </p:cNvCxnSpPr>
              <p:nvPr/>
            </p:nvCxnSpPr>
            <p:spPr bwMode="auto">
              <a:xfrm flipH="1">
                <a:off x="2539266" y="3848635"/>
                <a:ext cx="480488" cy="1740421"/>
              </a:xfrm>
              <a:prstGeom prst="straightConnector1">
                <a:avLst/>
              </a:prstGeom>
              <a:solidFill>
                <a:schemeClr val="accent1"/>
              </a:solidFill>
              <a:ln w="9525" cap="flat" cmpd="sng" algn="ctr">
                <a:solidFill>
                  <a:schemeClr val="bg1">
                    <a:lumMod val="85000"/>
                  </a:schemeClr>
                </a:solidFill>
                <a:prstDash val="solid"/>
                <a:round/>
                <a:headEnd type="triangle" w="med" len="med"/>
                <a:tailEnd type="triangle" w="med" len="med"/>
              </a:ln>
              <a:effectLst/>
            </p:spPr>
          </p:cxnSp>
          <p:cxnSp>
            <p:nvCxnSpPr>
              <p:cNvPr id="88" name="Straight Arrow Connector 87">
                <a:extLst>
                  <a:ext uri="{FF2B5EF4-FFF2-40B4-BE49-F238E27FC236}">
                    <a16:creationId xmlns:a16="http://schemas.microsoft.com/office/drawing/2014/main" id="{4600D1F7-5A3D-4DB3-B819-9A8A386756C3}"/>
                  </a:ext>
                </a:extLst>
              </p:cNvPr>
              <p:cNvCxnSpPr>
                <a:cxnSpLocks/>
              </p:cNvCxnSpPr>
              <p:nvPr/>
            </p:nvCxnSpPr>
            <p:spPr bwMode="auto">
              <a:xfrm>
                <a:off x="3000119" y="3374133"/>
                <a:ext cx="0" cy="405017"/>
              </a:xfrm>
              <a:prstGeom prst="straightConnector1">
                <a:avLst/>
              </a:prstGeom>
              <a:solidFill>
                <a:schemeClr val="accent1"/>
              </a:solidFill>
              <a:ln w="9525" cap="flat" cmpd="sng" algn="ctr">
                <a:solidFill>
                  <a:schemeClr val="tx1"/>
                </a:solidFill>
                <a:prstDash val="solid"/>
                <a:round/>
                <a:headEnd type="triangle" w="med" len="med"/>
                <a:tailEnd type="none" w="med" len="med"/>
              </a:ln>
              <a:effectLst/>
            </p:spPr>
          </p:cxnSp>
          <p:cxnSp>
            <p:nvCxnSpPr>
              <p:cNvPr id="90" name="Straight Arrow Connector 89">
                <a:extLst>
                  <a:ext uri="{FF2B5EF4-FFF2-40B4-BE49-F238E27FC236}">
                    <a16:creationId xmlns:a16="http://schemas.microsoft.com/office/drawing/2014/main" id="{AB157259-1814-4854-828C-29C664EACA93}"/>
                  </a:ext>
                </a:extLst>
              </p:cNvPr>
              <p:cNvCxnSpPr>
                <a:cxnSpLocks/>
              </p:cNvCxnSpPr>
              <p:nvPr/>
            </p:nvCxnSpPr>
            <p:spPr bwMode="auto">
              <a:xfrm>
                <a:off x="1553383" y="3386158"/>
                <a:ext cx="1416114" cy="392992"/>
              </a:xfrm>
              <a:prstGeom prst="straightConnector1">
                <a:avLst/>
              </a:prstGeom>
              <a:solidFill>
                <a:schemeClr val="accent1"/>
              </a:solidFill>
              <a:ln w="9525" cap="flat" cmpd="sng" algn="ctr">
                <a:solidFill>
                  <a:schemeClr val="tx1"/>
                </a:solidFill>
                <a:prstDash val="solid"/>
                <a:round/>
                <a:headEnd type="triangle" w="med" len="med"/>
                <a:tailEnd type="none" w="med" len="med"/>
              </a:ln>
              <a:effectLst/>
            </p:spPr>
          </p:cxnSp>
          <p:cxnSp>
            <p:nvCxnSpPr>
              <p:cNvPr id="93" name="Straight Arrow Connector 92">
                <a:extLst>
                  <a:ext uri="{FF2B5EF4-FFF2-40B4-BE49-F238E27FC236}">
                    <a16:creationId xmlns:a16="http://schemas.microsoft.com/office/drawing/2014/main" id="{BF27978B-696F-4A2B-BE7C-56D6CD87CA0A}"/>
                  </a:ext>
                </a:extLst>
              </p:cNvPr>
              <p:cNvCxnSpPr>
                <a:cxnSpLocks/>
              </p:cNvCxnSpPr>
              <p:nvPr/>
            </p:nvCxnSpPr>
            <p:spPr bwMode="auto">
              <a:xfrm>
                <a:off x="1065321" y="3423824"/>
                <a:ext cx="1934798" cy="381969"/>
              </a:xfrm>
              <a:prstGeom prst="straightConnector1">
                <a:avLst/>
              </a:prstGeom>
              <a:solidFill>
                <a:schemeClr val="accent1"/>
              </a:solidFill>
              <a:ln w="9525" cap="flat" cmpd="sng" algn="ctr">
                <a:solidFill>
                  <a:schemeClr val="bg1">
                    <a:lumMod val="85000"/>
                  </a:schemeClr>
                </a:solidFill>
                <a:prstDash val="solid"/>
                <a:round/>
                <a:headEnd type="triangle" w="med" len="med"/>
                <a:tailEnd type="triangle" w="med" len="med"/>
              </a:ln>
              <a:effectLst/>
            </p:spPr>
          </p:cxnSp>
          <p:cxnSp>
            <p:nvCxnSpPr>
              <p:cNvPr id="96" name="Straight Arrow Connector 95">
                <a:extLst>
                  <a:ext uri="{FF2B5EF4-FFF2-40B4-BE49-F238E27FC236}">
                    <a16:creationId xmlns:a16="http://schemas.microsoft.com/office/drawing/2014/main" id="{DB53D140-B8A4-4C94-A499-DE8CBF8E5C2F}"/>
                  </a:ext>
                </a:extLst>
              </p:cNvPr>
              <p:cNvCxnSpPr>
                <a:cxnSpLocks/>
              </p:cNvCxnSpPr>
              <p:nvPr/>
            </p:nvCxnSpPr>
            <p:spPr bwMode="auto">
              <a:xfrm flipH="1">
                <a:off x="1083818" y="3812349"/>
                <a:ext cx="1908784" cy="1743146"/>
              </a:xfrm>
              <a:prstGeom prst="straightConnector1">
                <a:avLst/>
              </a:prstGeom>
              <a:solidFill>
                <a:schemeClr val="accent1"/>
              </a:solidFill>
              <a:ln w="9525" cap="flat" cmpd="sng" algn="ctr">
                <a:solidFill>
                  <a:schemeClr val="bg1">
                    <a:lumMod val="85000"/>
                  </a:schemeClr>
                </a:solidFill>
                <a:prstDash val="solid"/>
                <a:round/>
                <a:headEnd type="triangle" w="med" len="med"/>
                <a:tailEnd type="triangle" w="med" len="med"/>
              </a:ln>
              <a:effectLst/>
            </p:spPr>
          </p:cxnSp>
          <p:cxnSp>
            <p:nvCxnSpPr>
              <p:cNvPr id="99" name="Straight Arrow Connector 98">
                <a:extLst>
                  <a:ext uri="{FF2B5EF4-FFF2-40B4-BE49-F238E27FC236}">
                    <a16:creationId xmlns:a16="http://schemas.microsoft.com/office/drawing/2014/main" id="{2B713B5C-C34F-4ECD-8880-4BC708921BBB}"/>
                  </a:ext>
                </a:extLst>
              </p:cNvPr>
              <p:cNvCxnSpPr>
                <a:cxnSpLocks/>
              </p:cNvCxnSpPr>
              <p:nvPr/>
            </p:nvCxnSpPr>
            <p:spPr bwMode="auto">
              <a:xfrm flipH="1">
                <a:off x="1035954" y="3272326"/>
                <a:ext cx="2396003" cy="2253480"/>
              </a:xfrm>
              <a:prstGeom prst="straightConnector1">
                <a:avLst/>
              </a:prstGeom>
              <a:solidFill>
                <a:schemeClr val="accent1"/>
              </a:solidFill>
              <a:ln w="9525" cap="flat" cmpd="sng" algn="ctr">
                <a:solidFill>
                  <a:schemeClr val="bg1">
                    <a:lumMod val="85000"/>
                  </a:schemeClr>
                </a:solidFill>
                <a:prstDash val="solid"/>
                <a:round/>
                <a:headEnd type="triangle" w="med" len="med"/>
                <a:tailEnd type="triangle" w="med" len="med"/>
              </a:ln>
              <a:effectLst/>
            </p:spPr>
          </p:cxnSp>
          <p:cxnSp>
            <p:nvCxnSpPr>
              <p:cNvPr id="43" name="Straight Arrow Connector 42">
                <a:extLst>
                  <a:ext uri="{FF2B5EF4-FFF2-40B4-BE49-F238E27FC236}">
                    <a16:creationId xmlns:a16="http://schemas.microsoft.com/office/drawing/2014/main" id="{9FA5D3F5-D10C-406B-B26B-A5596FF842FE}"/>
                  </a:ext>
                </a:extLst>
              </p:cNvPr>
              <p:cNvCxnSpPr>
                <a:cxnSpLocks/>
              </p:cNvCxnSpPr>
              <p:nvPr/>
            </p:nvCxnSpPr>
            <p:spPr bwMode="auto">
              <a:xfrm flipH="1" flipV="1">
                <a:off x="1124910" y="3426451"/>
                <a:ext cx="1362729" cy="1207095"/>
              </a:xfrm>
              <a:prstGeom prst="straightConnector1">
                <a:avLst/>
              </a:prstGeom>
              <a:solidFill>
                <a:schemeClr val="accent1"/>
              </a:solidFill>
              <a:ln w="9525" cap="flat" cmpd="sng" algn="ctr">
                <a:solidFill>
                  <a:schemeClr val="tx1"/>
                </a:solidFill>
                <a:prstDash val="solid"/>
                <a:round/>
                <a:headEnd type="triangle" w="med" len="med"/>
                <a:tailEnd type="none" w="med" len="med"/>
              </a:ln>
              <a:effectLst/>
            </p:spPr>
          </p:cxnSp>
          <p:cxnSp>
            <p:nvCxnSpPr>
              <p:cNvPr id="41" name="Straight Arrow Connector 40">
                <a:extLst>
                  <a:ext uri="{FF2B5EF4-FFF2-40B4-BE49-F238E27FC236}">
                    <a16:creationId xmlns:a16="http://schemas.microsoft.com/office/drawing/2014/main" id="{BBB859D3-6D51-4378-A7DF-2714B51304B1}"/>
                  </a:ext>
                </a:extLst>
              </p:cNvPr>
              <p:cNvCxnSpPr>
                <a:cxnSpLocks/>
              </p:cNvCxnSpPr>
              <p:nvPr/>
            </p:nvCxnSpPr>
            <p:spPr bwMode="auto">
              <a:xfrm flipH="1">
                <a:off x="1063106" y="4710147"/>
                <a:ext cx="1390493" cy="860710"/>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37" name="Straight Arrow Connector 36">
                <a:extLst>
                  <a:ext uri="{FF2B5EF4-FFF2-40B4-BE49-F238E27FC236}">
                    <a16:creationId xmlns:a16="http://schemas.microsoft.com/office/drawing/2014/main" id="{ACA6AC6C-7387-46C1-8348-BF8EE87517AE}"/>
                  </a:ext>
                </a:extLst>
              </p:cNvPr>
              <p:cNvCxnSpPr>
                <a:cxnSpLocks/>
              </p:cNvCxnSpPr>
              <p:nvPr/>
            </p:nvCxnSpPr>
            <p:spPr bwMode="auto">
              <a:xfrm flipH="1">
                <a:off x="2519535" y="3848635"/>
                <a:ext cx="455666" cy="784911"/>
              </a:xfrm>
              <a:prstGeom prst="straightConnector1">
                <a:avLst/>
              </a:prstGeom>
              <a:solidFill>
                <a:schemeClr val="accent1"/>
              </a:solidFill>
              <a:ln w="9525" cap="flat" cmpd="sng" algn="ctr">
                <a:solidFill>
                  <a:schemeClr val="tx1"/>
                </a:solidFill>
                <a:prstDash val="solid"/>
                <a:round/>
                <a:headEnd type="triangle" w="med" len="med"/>
                <a:tailEnd type="none" w="med" len="med"/>
              </a:ln>
              <a:effectLst/>
            </p:spPr>
          </p:cxnSp>
          <p:cxnSp>
            <p:nvCxnSpPr>
              <p:cNvPr id="33" name="Straight Arrow Connector 32">
                <a:extLst>
                  <a:ext uri="{FF2B5EF4-FFF2-40B4-BE49-F238E27FC236}">
                    <a16:creationId xmlns:a16="http://schemas.microsoft.com/office/drawing/2014/main" id="{DFD30B41-ED8B-4373-B161-756EBB52C6A3}"/>
                  </a:ext>
                </a:extLst>
              </p:cNvPr>
              <p:cNvCxnSpPr>
                <a:cxnSpLocks/>
              </p:cNvCxnSpPr>
              <p:nvPr/>
            </p:nvCxnSpPr>
            <p:spPr bwMode="auto">
              <a:xfrm flipV="1">
                <a:off x="2519535" y="4769582"/>
                <a:ext cx="0" cy="793546"/>
              </a:xfrm>
              <a:prstGeom prst="straightConnector1">
                <a:avLst/>
              </a:prstGeom>
              <a:solidFill>
                <a:schemeClr val="accent1"/>
              </a:solidFill>
              <a:ln w="9525" cap="flat" cmpd="sng" algn="ctr">
                <a:solidFill>
                  <a:schemeClr val="tx1"/>
                </a:solidFill>
                <a:prstDash val="solid"/>
                <a:round/>
                <a:headEnd type="triangle" w="med" len="med"/>
                <a:tailEnd type="none" w="med" len="med"/>
              </a:ln>
              <a:effectLst/>
            </p:spPr>
          </p:cxnSp>
          <p:cxnSp>
            <p:nvCxnSpPr>
              <p:cNvPr id="61" name="Straight Arrow Connector 60">
                <a:extLst>
                  <a:ext uri="{FF2B5EF4-FFF2-40B4-BE49-F238E27FC236}">
                    <a16:creationId xmlns:a16="http://schemas.microsoft.com/office/drawing/2014/main" id="{733C1CC1-BD75-4501-BE07-104FFF9DF416}"/>
                  </a:ext>
                </a:extLst>
              </p:cNvPr>
              <p:cNvCxnSpPr>
                <a:cxnSpLocks/>
              </p:cNvCxnSpPr>
              <p:nvPr/>
            </p:nvCxnSpPr>
            <p:spPr bwMode="auto">
              <a:xfrm flipH="1">
                <a:off x="3074792" y="3349419"/>
                <a:ext cx="429967" cy="393700"/>
              </a:xfrm>
              <a:prstGeom prst="straightConnector1">
                <a:avLst/>
              </a:prstGeom>
              <a:solidFill>
                <a:schemeClr val="accent1"/>
              </a:solidFill>
              <a:ln w="9525" cap="flat" cmpd="sng" algn="ctr">
                <a:solidFill>
                  <a:schemeClr val="tx1"/>
                </a:solidFill>
                <a:prstDash val="solid"/>
                <a:round/>
                <a:headEnd type="triangle" w="med" len="med"/>
                <a:tailEnd type="none" w="med" len="med"/>
              </a:ln>
              <a:effectLst/>
            </p:spPr>
          </p:cxnSp>
        </p:grpSp>
      </p:grpSp>
      <p:sp>
        <p:nvSpPr>
          <p:cNvPr id="12" name="Rectangle 11">
            <a:extLst>
              <a:ext uri="{FF2B5EF4-FFF2-40B4-BE49-F238E27FC236}">
                <a16:creationId xmlns:a16="http://schemas.microsoft.com/office/drawing/2014/main" id="{0A1BCA56-DCBD-4C8D-A5C2-581662B8FA1F}"/>
              </a:ext>
            </a:extLst>
          </p:cNvPr>
          <p:cNvSpPr/>
          <p:nvPr/>
        </p:nvSpPr>
        <p:spPr>
          <a:xfrm>
            <a:off x="5029040" y="6209049"/>
            <a:ext cx="3303084" cy="400110"/>
          </a:xfrm>
          <a:prstGeom prst="rect">
            <a:avLst/>
          </a:prstGeom>
        </p:spPr>
        <p:txBody>
          <a:bodyPr wrap="none">
            <a:spAutoFit/>
          </a:bodyPr>
          <a:lstStyle/>
          <a:p>
            <a:r>
              <a:rPr lang="en-US" sz="2000" dirty="0"/>
              <a:t>Bounded-Skew Steiner Tree</a:t>
            </a:r>
          </a:p>
        </p:txBody>
      </p:sp>
      <p:grpSp>
        <p:nvGrpSpPr>
          <p:cNvPr id="123" name="Group 122">
            <a:extLst>
              <a:ext uri="{FF2B5EF4-FFF2-40B4-BE49-F238E27FC236}">
                <a16:creationId xmlns:a16="http://schemas.microsoft.com/office/drawing/2014/main" id="{EB7DF9A5-28E4-4BCF-AD13-E8CDA497E264}"/>
              </a:ext>
            </a:extLst>
          </p:cNvPr>
          <p:cNvGrpSpPr/>
          <p:nvPr/>
        </p:nvGrpSpPr>
        <p:grpSpPr>
          <a:xfrm>
            <a:off x="7167386" y="4926448"/>
            <a:ext cx="1869697" cy="1046653"/>
            <a:chOff x="5269756" y="1843184"/>
            <a:chExt cx="1869697" cy="1046653"/>
          </a:xfrm>
        </p:grpSpPr>
        <p:sp>
          <p:nvSpPr>
            <p:cNvPr id="13" name="Oval 12">
              <a:extLst>
                <a:ext uri="{FF2B5EF4-FFF2-40B4-BE49-F238E27FC236}">
                  <a16:creationId xmlns:a16="http://schemas.microsoft.com/office/drawing/2014/main" id="{29F70AE6-2A62-43BC-B2CD-3BBFF995A1F3}"/>
                </a:ext>
              </a:extLst>
            </p:cNvPr>
            <p:cNvSpPr/>
            <p:nvPr/>
          </p:nvSpPr>
          <p:spPr bwMode="auto">
            <a:xfrm>
              <a:off x="5269756" y="1994492"/>
              <a:ext cx="98823" cy="104635"/>
            </a:xfrm>
            <a:prstGeom prst="ellipse">
              <a:avLst/>
            </a:prstGeom>
            <a:solidFill>
              <a:srgbClr val="C0000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9EBCAFB7-A762-43CC-A92C-15E6E215D6EE}"/>
                </a:ext>
              </a:extLst>
            </p:cNvPr>
            <p:cNvSpPr/>
            <p:nvPr/>
          </p:nvSpPr>
          <p:spPr bwMode="auto">
            <a:xfrm>
              <a:off x="5269756" y="2338757"/>
              <a:ext cx="98823" cy="104635"/>
            </a:xfrm>
            <a:prstGeom prst="ellipse">
              <a:avLst/>
            </a:prstGeom>
            <a:solidFill>
              <a:schemeClr val="accent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62837C45-31C8-4423-99CC-DE023FBDFF1B}"/>
                </a:ext>
              </a:extLst>
            </p:cNvPr>
            <p:cNvSpPr txBox="1"/>
            <p:nvPr/>
          </p:nvSpPr>
          <p:spPr>
            <a:xfrm>
              <a:off x="5368579" y="1843184"/>
              <a:ext cx="1624163"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Source point</a:t>
              </a:r>
            </a:p>
          </p:txBody>
        </p:sp>
        <p:sp>
          <p:nvSpPr>
            <p:cNvPr id="20" name="TextBox 19">
              <a:extLst>
                <a:ext uri="{FF2B5EF4-FFF2-40B4-BE49-F238E27FC236}">
                  <a16:creationId xmlns:a16="http://schemas.microsoft.com/office/drawing/2014/main" id="{8348C6C3-20EB-470B-ABAA-AEB6D2D79386}"/>
                </a:ext>
              </a:extLst>
            </p:cNvPr>
            <p:cNvSpPr txBox="1"/>
            <p:nvPr/>
          </p:nvSpPr>
          <p:spPr>
            <a:xfrm>
              <a:off x="5368579" y="2177668"/>
              <a:ext cx="1439818"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Sink points</a:t>
              </a:r>
            </a:p>
          </p:txBody>
        </p:sp>
        <p:sp>
          <p:nvSpPr>
            <p:cNvPr id="121" name="Oval 120">
              <a:extLst>
                <a:ext uri="{FF2B5EF4-FFF2-40B4-BE49-F238E27FC236}">
                  <a16:creationId xmlns:a16="http://schemas.microsoft.com/office/drawing/2014/main" id="{9951D0E1-AA06-4E75-8F2C-61BC48E27E8C}"/>
                </a:ext>
              </a:extLst>
            </p:cNvPr>
            <p:cNvSpPr/>
            <p:nvPr/>
          </p:nvSpPr>
          <p:spPr bwMode="auto">
            <a:xfrm>
              <a:off x="5286277" y="2660085"/>
              <a:ext cx="98823" cy="104635"/>
            </a:xfrm>
            <a:prstGeom prst="ellipse">
              <a:avLst/>
            </a:prstGeom>
            <a:solidFill>
              <a:srgbClr val="00B05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Narrow" pitchFamily="34" charset="0"/>
              </a:endParaRPr>
            </a:p>
          </p:txBody>
        </p:sp>
        <p:sp>
          <p:nvSpPr>
            <p:cNvPr id="122" name="TextBox 121">
              <a:extLst>
                <a:ext uri="{FF2B5EF4-FFF2-40B4-BE49-F238E27FC236}">
                  <a16:creationId xmlns:a16="http://schemas.microsoft.com/office/drawing/2014/main" id="{5CA360AC-07F3-4BD0-843E-8D9CB8DE5E43}"/>
                </a:ext>
              </a:extLst>
            </p:cNvPr>
            <p:cNvSpPr txBox="1"/>
            <p:nvPr/>
          </p:nvSpPr>
          <p:spPr>
            <a:xfrm>
              <a:off x="5387050" y="2489727"/>
              <a:ext cx="1752403"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Steiner points</a:t>
              </a:r>
            </a:p>
          </p:txBody>
        </p:sp>
      </p:grpSp>
      <p:grpSp>
        <p:nvGrpSpPr>
          <p:cNvPr id="151" name="Group 150">
            <a:extLst>
              <a:ext uri="{FF2B5EF4-FFF2-40B4-BE49-F238E27FC236}">
                <a16:creationId xmlns:a16="http://schemas.microsoft.com/office/drawing/2014/main" id="{32D92867-8B95-4B7E-B7A7-1C62BC9335F2}"/>
              </a:ext>
            </a:extLst>
          </p:cNvPr>
          <p:cNvGrpSpPr/>
          <p:nvPr/>
        </p:nvGrpSpPr>
        <p:grpSpPr>
          <a:xfrm>
            <a:off x="4512820" y="3303631"/>
            <a:ext cx="3239510" cy="3030272"/>
            <a:chOff x="5095345" y="2903181"/>
            <a:chExt cx="3488494" cy="3192633"/>
          </a:xfrm>
        </p:grpSpPr>
        <p:grpSp>
          <p:nvGrpSpPr>
            <p:cNvPr id="5" name="Group 4">
              <a:extLst>
                <a:ext uri="{FF2B5EF4-FFF2-40B4-BE49-F238E27FC236}">
                  <a16:creationId xmlns:a16="http://schemas.microsoft.com/office/drawing/2014/main" id="{AF2503BF-5ED9-4CCC-A594-8481319390CD}"/>
                </a:ext>
              </a:extLst>
            </p:cNvPr>
            <p:cNvGrpSpPr/>
            <p:nvPr/>
          </p:nvGrpSpPr>
          <p:grpSpPr>
            <a:xfrm>
              <a:off x="5095345" y="2903181"/>
              <a:ext cx="3488494" cy="3192633"/>
              <a:chOff x="1083506" y="2053882"/>
              <a:chExt cx="3488494" cy="3192633"/>
            </a:xfrm>
          </p:grpSpPr>
          <p:graphicFrame>
            <p:nvGraphicFramePr>
              <p:cNvPr id="9" name="Chart 8">
                <a:extLst>
                  <a:ext uri="{FF2B5EF4-FFF2-40B4-BE49-F238E27FC236}">
                    <a16:creationId xmlns:a16="http://schemas.microsoft.com/office/drawing/2014/main" id="{8FF789CC-29DF-4C71-9B69-60096E4E5DD5}"/>
                  </a:ext>
                </a:extLst>
              </p:cNvPr>
              <p:cNvGraphicFramePr>
                <a:graphicFrameLocks/>
              </p:cNvGraphicFramePr>
              <p:nvPr>
                <p:extLst>
                  <p:ext uri="{D42A27DB-BD31-4B8C-83A1-F6EECF244321}">
                    <p14:modId xmlns:p14="http://schemas.microsoft.com/office/powerpoint/2010/main" val="4123952861"/>
                  </p:ext>
                </p:extLst>
              </p:nvPr>
            </p:nvGraphicFramePr>
            <p:xfrm>
              <a:off x="1083506" y="2053882"/>
              <a:ext cx="3488494" cy="3192633"/>
            </p:xfrm>
            <a:graphic>
              <a:graphicData uri="http://schemas.openxmlformats.org/drawingml/2006/chart">
                <c:chart xmlns:c="http://schemas.openxmlformats.org/drawingml/2006/chart" xmlns:r="http://schemas.openxmlformats.org/officeDocument/2006/relationships" r:id="rId5"/>
              </a:graphicData>
            </a:graphic>
          </p:graphicFrame>
          <p:sp>
            <p:nvSpPr>
              <p:cNvPr id="10" name="Oval 9">
                <a:extLst>
                  <a:ext uri="{FF2B5EF4-FFF2-40B4-BE49-F238E27FC236}">
                    <a16:creationId xmlns:a16="http://schemas.microsoft.com/office/drawing/2014/main" id="{A5DBD00F-822B-4C1C-BD3F-56112962D22E}"/>
                  </a:ext>
                </a:extLst>
              </p:cNvPr>
              <p:cNvSpPr/>
              <p:nvPr/>
            </p:nvSpPr>
            <p:spPr bwMode="auto">
              <a:xfrm>
                <a:off x="1806339" y="2345742"/>
                <a:ext cx="98823" cy="104635"/>
              </a:xfrm>
              <a:prstGeom prst="ellipse">
                <a:avLst/>
              </a:prstGeom>
              <a:solidFill>
                <a:srgbClr val="C0000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cxnSp>
          <p:nvCxnSpPr>
            <p:cNvPr id="104" name="Straight Connector 103">
              <a:extLst>
                <a:ext uri="{FF2B5EF4-FFF2-40B4-BE49-F238E27FC236}">
                  <a16:creationId xmlns:a16="http://schemas.microsoft.com/office/drawing/2014/main" id="{C93E938C-FEBA-4167-B854-F6D778520E9F}"/>
                </a:ext>
              </a:extLst>
            </p:cNvPr>
            <p:cNvCxnSpPr>
              <a:cxnSpLocks/>
            </p:cNvCxnSpPr>
            <p:nvPr/>
          </p:nvCxnSpPr>
          <p:spPr bwMode="auto">
            <a:xfrm>
              <a:off x="6313186" y="4108126"/>
              <a:ext cx="0" cy="127118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id="{1D82B351-98FB-4C43-B7DA-F183AAB7EAEE}"/>
                </a:ext>
              </a:extLst>
            </p:cNvPr>
            <p:cNvCxnSpPr>
              <a:cxnSpLocks/>
            </p:cNvCxnSpPr>
            <p:nvPr/>
          </p:nvCxnSpPr>
          <p:spPr bwMode="auto">
            <a:xfrm flipV="1">
              <a:off x="6313186" y="3240810"/>
              <a:ext cx="0" cy="839736"/>
            </a:xfrm>
            <a:prstGeom prst="line">
              <a:avLst/>
            </a:prstGeom>
            <a:solidFill>
              <a:schemeClr val="accent1"/>
            </a:solidFill>
            <a:ln w="25400" cap="flat" cmpd="sng" algn="ctr">
              <a:solidFill>
                <a:schemeClr val="tx1"/>
              </a:solidFill>
              <a:prstDash val="solid"/>
              <a:round/>
              <a:headEnd type="none" w="med" len="med"/>
              <a:tailEnd type="triangle" w="med" len="med"/>
            </a:ln>
            <a:effectLst/>
          </p:spPr>
        </p:cxnSp>
        <p:cxnSp>
          <p:nvCxnSpPr>
            <p:cNvPr id="129" name="Straight Connector 128">
              <a:extLst>
                <a:ext uri="{FF2B5EF4-FFF2-40B4-BE49-F238E27FC236}">
                  <a16:creationId xmlns:a16="http://schemas.microsoft.com/office/drawing/2014/main" id="{6E8C70D8-7806-435A-9429-CF4E0029021D}"/>
                </a:ext>
              </a:extLst>
            </p:cNvPr>
            <p:cNvCxnSpPr>
              <a:cxnSpLocks/>
            </p:cNvCxnSpPr>
            <p:nvPr/>
          </p:nvCxnSpPr>
          <p:spPr bwMode="auto">
            <a:xfrm>
              <a:off x="5856527" y="3287330"/>
              <a:ext cx="0" cy="82079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31" name="Straight Connector 130">
              <a:extLst>
                <a:ext uri="{FF2B5EF4-FFF2-40B4-BE49-F238E27FC236}">
                  <a16:creationId xmlns:a16="http://schemas.microsoft.com/office/drawing/2014/main" id="{F28D3286-9BEF-4E98-825B-93673606D4D2}"/>
                </a:ext>
              </a:extLst>
            </p:cNvPr>
            <p:cNvCxnSpPr>
              <a:cxnSpLocks/>
            </p:cNvCxnSpPr>
            <p:nvPr/>
          </p:nvCxnSpPr>
          <p:spPr bwMode="auto">
            <a:xfrm flipV="1">
              <a:off x="5856527" y="4099944"/>
              <a:ext cx="1385312" cy="8182"/>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5BDBEA0F-21DE-46C4-9961-83DA2D651471}"/>
                </a:ext>
              </a:extLst>
            </p:cNvPr>
            <p:cNvCxnSpPr>
              <a:cxnSpLocks/>
            </p:cNvCxnSpPr>
            <p:nvPr/>
          </p:nvCxnSpPr>
          <p:spPr bwMode="auto">
            <a:xfrm>
              <a:off x="7234311" y="4085283"/>
              <a:ext cx="0" cy="441638"/>
            </a:xfrm>
            <a:prstGeom prst="line">
              <a:avLst/>
            </a:prstGeom>
            <a:solidFill>
              <a:schemeClr val="accent1"/>
            </a:solidFill>
            <a:ln w="25400" cap="flat" cmpd="sng" algn="ctr">
              <a:solidFill>
                <a:schemeClr val="tx1"/>
              </a:solidFill>
              <a:prstDash val="solid"/>
              <a:round/>
              <a:headEnd type="none" w="med" len="med"/>
              <a:tailEnd type="triangle" w="med" len="med"/>
            </a:ln>
            <a:effectLst/>
          </p:spPr>
        </p:cxnSp>
        <p:cxnSp>
          <p:nvCxnSpPr>
            <p:cNvPr id="136" name="Straight Connector 135">
              <a:extLst>
                <a:ext uri="{FF2B5EF4-FFF2-40B4-BE49-F238E27FC236}">
                  <a16:creationId xmlns:a16="http://schemas.microsoft.com/office/drawing/2014/main" id="{D80BFD32-4A8E-4931-807A-CEF84330811D}"/>
                </a:ext>
              </a:extLst>
            </p:cNvPr>
            <p:cNvCxnSpPr>
              <a:cxnSpLocks/>
            </p:cNvCxnSpPr>
            <p:nvPr/>
          </p:nvCxnSpPr>
          <p:spPr bwMode="auto">
            <a:xfrm flipV="1">
              <a:off x="7231498" y="3214645"/>
              <a:ext cx="10341" cy="874729"/>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19399A63-8E66-4D76-A865-C0F4DA6A696C}"/>
                </a:ext>
              </a:extLst>
            </p:cNvPr>
            <p:cNvCxnSpPr>
              <a:cxnSpLocks/>
            </p:cNvCxnSpPr>
            <p:nvPr/>
          </p:nvCxnSpPr>
          <p:spPr bwMode="auto">
            <a:xfrm flipV="1">
              <a:off x="7244911" y="3227654"/>
              <a:ext cx="915239" cy="1625"/>
            </a:xfrm>
            <a:prstGeom prst="line">
              <a:avLst/>
            </a:prstGeom>
            <a:solidFill>
              <a:schemeClr val="accent1"/>
            </a:solidFill>
            <a:ln w="25400" cap="flat" cmpd="sng" algn="ctr">
              <a:solidFill>
                <a:schemeClr val="tx1"/>
              </a:solidFill>
              <a:prstDash val="solid"/>
              <a:round/>
              <a:headEnd type="none" w="med" len="med"/>
              <a:tailEnd type="triangle" w="med" len="med"/>
            </a:ln>
            <a:effectLst/>
          </p:spPr>
        </p:cxnSp>
        <p:cxnSp>
          <p:nvCxnSpPr>
            <p:cNvPr id="140" name="Straight Connector 139">
              <a:extLst>
                <a:ext uri="{FF2B5EF4-FFF2-40B4-BE49-F238E27FC236}">
                  <a16:creationId xmlns:a16="http://schemas.microsoft.com/office/drawing/2014/main" id="{8CF826DD-7723-495E-A720-A0FDB40CA045}"/>
                </a:ext>
              </a:extLst>
            </p:cNvPr>
            <p:cNvCxnSpPr>
              <a:cxnSpLocks/>
            </p:cNvCxnSpPr>
            <p:nvPr/>
          </p:nvCxnSpPr>
          <p:spPr bwMode="auto">
            <a:xfrm>
              <a:off x="7682796" y="3227678"/>
              <a:ext cx="0" cy="424331"/>
            </a:xfrm>
            <a:prstGeom prst="line">
              <a:avLst/>
            </a:prstGeom>
            <a:solidFill>
              <a:schemeClr val="accent1"/>
            </a:solidFill>
            <a:ln w="25400" cap="flat" cmpd="sng" algn="ctr">
              <a:solidFill>
                <a:schemeClr val="tx1"/>
              </a:solidFill>
              <a:prstDash val="solid"/>
              <a:round/>
              <a:headEnd type="none" w="med" len="med"/>
              <a:tailEnd type="triangle" w="med" len="med"/>
            </a:ln>
            <a:effectLst/>
          </p:spPr>
        </p:cxnSp>
        <p:sp>
          <p:nvSpPr>
            <p:cNvPr id="119" name="Oval 118">
              <a:extLst>
                <a:ext uri="{FF2B5EF4-FFF2-40B4-BE49-F238E27FC236}">
                  <a16:creationId xmlns:a16="http://schemas.microsoft.com/office/drawing/2014/main" id="{44BB1B95-1669-4B1E-BC1C-6EBC8A8F746A}"/>
                </a:ext>
              </a:extLst>
            </p:cNvPr>
            <p:cNvSpPr/>
            <p:nvPr/>
          </p:nvSpPr>
          <p:spPr bwMode="auto">
            <a:xfrm>
              <a:off x="7182086" y="4035395"/>
              <a:ext cx="98823" cy="104635"/>
            </a:xfrm>
            <a:prstGeom prst="ellipse">
              <a:avLst/>
            </a:prstGeom>
            <a:solidFill>
              <a:srgbClr val="00B05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42" name="Oval 141">
              <a:extLst>
                <a:ext uri="{FF2B5EF4-FFF2-40B4-BE49-F238E27FC236}">
                  <a16:creationId xmlns:a16="http://schemas.microsoft.com/office/drawing/2014/main" id="{F4BBEF0F-99FC-4256-BFC5-3C99DF089E17}"/>
                </a:ext>
              </a:extLst>
            </p:cNvPr>
            <p:cNvSpPr/>
            <p:nvPr/>
          </p:nvSpPr>
          <p:spPr bwMode="auto">
            <a:xfrm>
              <a:off x="6254929" y="4031281"/>
              <a:ext cx="98823" cy="104635"/>
            </a:xfrm>
            <a:prstGeom prst="ellipse">
              <a:avLst/>
            </a:prstGeom>
            <a:solidFill>
              <a:srgbClr val="00B05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43" name="Oval 142">
              <a:extLst>
                <a:ext uri="{FF2B5EF4-FFF2-40B4-BE49-F238E27FC236}">
                  <a16:creationId xmlns:a16="http://schemas.microsoft.com/office/drawing/2014/main" id="{E35E27A5-31D5-4F20-A4DF-65B16E7EB300}"/>
                </a:ext>
              </a:extLst>
            </p:cNvPr>
            <p:cNvSpPr/>
            <p:nvPr/>
          </p:nvSpPr>
          <p:spPr bwMode="auto">
            <a:xfrm>
              <a:off x="6274093" y="5322139"/>
              <a:ext cx="98823" cy="104635"/>
            </a:xfrm>
            <a:prstGeom prst="ellipse">
              <a:avLst/>
            </a:prstGeom>
            <a:solidFill>
              <a:srgbClr val="00B05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cxnSp>
          <p:nvCxnSpPr>
            <p:cNvPr id="144" name="Straight Connector 143">
              <a:extLst>
                <a:ext uri="{FF2B5EF4-FFF2-40B4-BE49-F238E27FC236}">
                  <a16:creationId xmlns:a16="http://schemas.microsoft.com/office/drawing/2014/main" id="{989D48EA-7EF8-47DD-AAFD-F8CBD00F0D7A}"/>
                </a:ext>
              </a:extLst>
            </p:cNvPr>
            <p:cNvCxnSpPr>
              <a:cxnSpLocks/>
              <a:stCxn id="143" idx="6"/>
            </p:cNvCxnSpPr>
            <p:nvPr/>
          </p:nvCxnSpPr>
          <p:spPr bwMode="auto">
            <a:xfrm>
              <a:off x="6372916" y="5374457"/>
              <a:ext cx="842259" cy="4855"/>
            </a:xfrm>
            <a:prstGeom prst="line">
              <a:avLst/>
            </a:prstGeom>
            <a:solidFill>
              <a:schemeClr val="accent1"/>
            </a:solidFill>
            <a:ln w="25400" cap="flat" cmpd="sng" algn="ctr">
              <a:solidFill>
                <a:schemeClr val="tx1"/>
              </a:solidFill>
              <a:prstDash val="solid"/>
              <a:round/>
              <a:headEnd type="none" w="med" len="med"/>
              <a:tailEnd type="triangle" w="med" len="med"/>
            </a:ln>
            <a:effectLst/>
          </p:spPr>
        </p:cxnSp>
        <p:cxnSp>
          <p:nvCxnSpPr>
            <p:cNvPr id="147" name="Straight Connector 146">
              <a:extLst>
                <a:ext uri="{FF2B5EF4-FFF2-40B4-BE49-F238E27FC236}">
                  <a16:creationId xmlns:a16="http://schemas.microsoft.com/office/drawing/2014/main" id="{DEE19538-15CF-45D8-BA3B-23AE7A25DAEB}"/>
                </a:ext>
              </a:extLst>
            </p:cNvPr>
            <p:cNvCxnSpPr>
              <a:cxnSpLocks/>
            </p:cNvCxnSpPr>
            <p:nvPr/>
          </p:nvCxnSpPr>
          <p:spPr bwMode="auto">
            <a:xfrm flipH="1">
              <a:off x="5878488" y="5374456"/>
              <a:ext cx="395606" cy="4856"/>
            </a:xfrm>
            <a:prstGeom prst="line">
              <a:avLst/>
            </a:prstGeom>
            <a:solidFill>
              <a:schemeClr val="accent1"/>
            </a:solidFill>
            <a:ln w="25400" cap="flat" cmpd="sng" algn="ctr">
              <a:solidFill>
                <a:schemeClr val="tx1"/>
              </a:solidFill>
              <a:prstDash val="solid"/>
              <a:round/>
              <a:headEnd type="none" w="med" len="med"/>
              <a:tailEnd type="triangle" w="med" len="med"/>
            </a:ln>
            <a:effectLst/>
          </p:spPr>
        </p:cxnSp>
      </p:grpSp>
    </p:spTree>
    <p:extLst>
      <p:ext uri="{BB962C8B-B14F-4D97-AF65-F5344CB8AC3E}">
        <p14:creationId xmlns:p14="http://schemas.microsoft.com/office/powerpoint/2010/main" val="14421257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17F7D-8454-492A-8EA3-E61FC5D14172}"/>
              </a:ext>
            </a:extLst>
          </p:cNvPr>
          <p:cNvSpPr>
            <a:spLocks noGrp="1"/>
          </p:cNvSpPr>
          <p:nvPr>
            <p:ph type="title"/>
          </p:nvPr>
        </p:nvSpPr>
        <p:spPr/>
        <p:txBody>
          <a:bodyPr/>
          <a:lstStyle/>
          <a:p>
            <a:r>
              <a:rPr lang="en-US" dirty="0"/>
              <a:t>Related Works</a:t>
            </a:r>
          </a:p>
        </p:txBody>
      </p:sp>
      <p:sp>
        <p:nvSpPr>
          <p:cNvPr id="3" name="Content Placeholder 2">
            <a:extLst>
              <a:ext uri="{FF2B5EF4-FFF2-40B4-BE49-F238E27FC236}">
                <a16:creationId xmlns:a16="http://schemas.microsoft.com/office/drawing/2014/main" id="{DB6A24B6-B883-4936-B4FB-1612CF33A10F}"/>
              </a:ext>
            </a:extLst>
          </p:cNvPr>
          <p:cNvSpPr>
            <a:spLocks noGrp="1"/>
          </p:cNvSpPr>
          <p:nvPr>
            <p:ph idx="1"/>
          </p:nvPr>
        </p:nvSpPr>
        <p:spPr>
          <a:xfrm>
            <a:off x="171450" y="838200"/>
            <a:ext cx="8972550" cy="5562601"/>
          </a:xfrm>
        </p:spPr>
        <p:txBody>
          <a:bodyPr/>
          <a:lstStyle/>
          <a:p>
            <a:r>
              <a:rPr lang="en-US" sz="2400" dirty="0"/>
              <a:t>Cost-delay tradeoffs</a:t>
            </a:r>
          </a:p>
          <a:p>
            <a:pPr lvl="1"/>
            <a:r>
              <a:rPr lang="en-US" sz="2000" dirty="0"/>
              <a:t>Prim-Dijkstra algorithm tradeoffs tree cost and maximum source-sink pathlength [Alpert95]</a:t>
            </a:r>
            <a:endParaRPr lang="en-US" sz="1800" dirty="0"/>
          </a:p>
          <a:p>
            <a:pPr lvl="1"/>
            <a:r>
              <a:rPr lang="en-US" sz="2000" dirty="0"/>
              <a:t>Heuristics to find minimum-cost shortest-paths Steiner tree</a:t>
            </a:r>
            <a:br>
              <a:rPr lang="en-US" sz="2000" dirty="0"/>
            </a:br>
            <a:r>
              <a:rPr lang="en-US" sz="2000" dirty="0"/>
              <a:t>[Rao92, Cong93]</a:t>
            </a:r>
          </a:p>
          <a:p>
            <a:pPr lvl="1"/>
            <a:r>
              <a:rPr lang="en-US" sz="2000" dirty="0"/>
              <a:t>Methods for shallow-light tree construction [Cong92, Elkin15, Chen17] </a:t>
            </a:r>
            <a:endParaRPr lang="en-US" sz="2400" dirty="0"/>
          </a:p>
          <a:p>
            <a:r>
              <a:rPr lang="en-US" sz="2400" dirty="0"/>
              <a:t>Bounded-skew tree constructions</a:t>
            </a:r>
          </a:p>
          <a:p>
            <a:pPr lvl="1"/>
            <a:r>
              <a:rPr lang="en-US" sz="2000" dirty="0"/>
              <a:t>Deferred-merge embedding for zero-skew tree constructions [Boese92, Chao92, Lim93] </a:t>
            </a:r>
          </a:p>
          <a:p>
            <a:pPr lvl="1"/>
            <a:r>
              <a:rPr lang="en-US" sz="2000" dirty="0"/>
              <a:t>Extension of DME with bottom-up merging step to construct bounded-skew tree [Tsao02]</a:t>
            </a:r>
            <a:endParaRPr lang="en-US" sz="2400" dirty="0"/>
          </a:p>
          <a:p>
            <a:r>
              <a:rPr lang="en-US" sz="2400" dirty="0"/>
              <a:t>Optimal tree constructions</a:t>
            </a:r>
          </a:p>
          <a:p>
            <a:pPr lvl="1"/>
            <a:r>
              <a:rPr lang="en-US" sz="2000" dirty="0"/>
              <a:t>FLUTE: optimal rectilinear Steiner minimum tree for instance with up to ~9 pins [Chu08]</a:t>
            </a:r>
          </a:p>
          <a:p>
            <a:pPr lvl="1"/>
            <a:r>
              <a:rPr lang="en-US" sz="2000" dirty="0"/>
              <a:t>Linear programming to find Steiner routing trees with upper-and lower-bounded path delays within a prescribed topology [Oh96]</a:t>
            </a:r>
          </a:p>
        </p:txBody>
      </p:sp>
      <p:sp>
        <p:nvSpPr>
          <p:cNvPr id="4" name="Rounded Rectangle 3">
            <a:extLst>
              <a:ext uri="{FF2B5EF4-FFF2-40B4-BE49-F238E27FC236}">
                <a16:creationId xmlns:a16="http://schemas.microsoft.com/office/drawing/2014/main" id="{333B1740-075E-4C1E-A661-36325EE35881}"/>
              </a:ext>
            </a:extLst>
          </p:cNvPr>
          <p:cNvSpPr/>
          <p:nvPr/>
        </p:nvSpPr>
        <p:spPr bwMode="auto">
          <a:xfrm>
            <a:off x="1259095" y="2604317"/>
            <a:ext cx="6797260" cy="2030365"/>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50000" t="50000" r="50000" b="50000"/>
            </a:path>
            <a:tileRect/>
          </a:gradFill>
          <a:ln w="254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algn="l" rtl="0" fontAlgn="base" latinLnBrk="1">
              <a:spcBef>
                <a:spcPct val="0"/>
              </a:spcBef>
              <a:spcAft>
                <a:spcPct val="0"/>
              </a:spcAft>
              <a:defRPr b="1" kern="1200">
                <a:solidFill>
                  <a:schemeClr val="tx1"/>
                </a:solidFill>
                <a:latin typeface="Arial Narrow" pitchFamily="34" charset="0"/>
                <a:ea typeface="굴림" pitchFamily="34" charset="-127"/>
                <a:cs typeface="+mn-cs"/>
              </a:defRPr>
            </a:lvl1pPr>
            <a:lvl2pPr marL="457200" algn="l" rtl="0" fontAlgn="base" latinLnBrk="1">
              <a:spcBef>
                <a:spcPct val="0"/>
              </a:spcBef>
              <a:spcAft>
                <a:spcPct val="0"/>
              </a:spcAft>
              <a:defRPr b="1" kern="1200">
                <a:solidFill>
                  <a:schemeClr val="tx1"/>
                </a:solidFill>
                <a:latin typeface="Arial Narrow" pitchFamily="34" charset="0"/>
                <a:ea typeface="굴림" pitchFamily="34" charset="-127"/>
                <a:cs typeface="+mn-cs"/>
              </a:defRPr>
            </a:lvl2pPr>
            <a:lvl3pPr marL="914400" algn="l" rtl="0" fontAlgn="base" latinLnBrk="1">
              <a:spcBef>
                <a:spcPct val="0"/>
              </a:spcBef>
              <a:spcAft>
                <a:spcPct val="0"/>
              </a:spcAft>
              <a:defRPr b="1" kern="1200">
                <a:solidFill>
                  <a:schemeClr val="tx1"/>
                </a:solidFill>
                <a:latin typeface="Arial Narrow" pitchFamily="34" charset="0"/>
                <a:ea typeface="굴림" pitchFamily="34" charset="-127"/>
                <a:cs typeface="+mn-cs"/>
              </a:defRPr>
            </a:lvl3pPr>
            <a:lvl4pPr marL="1371600" algn="l" rtl="0" fontAlgn="base" latinLnBrk="1">
              <a:spcBef>
                <a:spcPct val="0"/>
              </a:spcBef>
              <a:spcAft>
                <a:spcPct val="0"/>
              </a:spcAft>
              <a:defRPr b="1" kern="1200">
                <a:solidFill>
                  <a:schemeClr val="tx1"/>
                </a:solidFill>
                <a:latin typeface="Arial Narrow" pitchFamily="34" charset="0"/>
                <a:ea typeface="굴림" pitchFamily="34" charset="-127"/>
                <a:cs typeface="+mn-cs"/>
              </a:defRPr>
            </a:lvl4pPr>
            <a:lvl5pPr marL="1828800" algn="l" rtl="0" fontAlgn="base" latinLnBrk="1">
              <a:spcBef>
                <a:spcPct val="0"/>
              </a:spcBef>
              <a:spcAft>
                <a:spcPct val="0"/>
              </a:spcAft>
              <a:defRPr b="1" kern="1200">
                <a:solidFill>
                  <a:schemeClr val="tx1"/>
                </a:solidFill>
                <a:latin typeface="Arial Narrow" pitchFamily="34" charset="0"/>
                <a:ea typeface="굴림" pitchFamily="34" charset="-127"/>
                <a:cs typeface="+mn-cs"/>
              </a:defRPr>
            </a:lvl5pPr>
            <a:lvl6pPr marL="2286000" algn="l" defTabSz="914400" rtl="0" eaLnBrk="1" latinLnBrk="0" hangingPunct="1">
              <a:defRPr b="1" kern="1200">
                <a:solidFill>
                  <a:schemeClr val="tx1"/>
                </a:solidFill>
                <a:latin typeface="Arial Narrow" pitchFamily="34" charset="0"/>
                <a:ea typeface="굴림" pitchFamily="34" charset="-127"/>
                <a:cs typeface="+mn-cs"/>
              </a:defRPr>
            </a:lvl6pPr>
            <a:lvl7pPr marL="2743200" algn="l" defTabSz="914400" rtl="0" eaLnBrk="1" latinLnBrk="0" hangingPunct="1">
              <a:defRPr b="1" kern="1200">
                <a:solidFill>
                  <a:schemeClr val="tx1"/>
                </a:solidFill>
                <a:latin typeface="Arial Narrow" pitchFamily="34" charset="0"/>
                <a:ea typeface="굴림" pitchFamily="34" charset="-127"/>
                <a:cs typeface="+mn-cs"/>
              </a:defRPr>
            </a:lvl7pPr>
            <a:lvl8pPr marL="3200400" algn="l" defTabSz="914400" rtl="0" eaLnBrk="1" latinLnBrk="0" hangingPunct="1">
              <a:defRPr b="1" kern="1200">
                <a:solidFill>
                  <a:schemeClr val="tx1"/>
                </a:solidFill>
                <a:latin typeface="Arial Narrow" pitchFamily="34" charset="0"/>
                <a:ea typeface="굴림" pitchFamily="34" charset="-127"/>
                <a:cs typeface="+mn-cs"/>
              </a:defRPr>
            </a:lvl8pPr>
            <a:lvl9pPr marL="3657600" algn="l" defTabSz="914400" rtl="0" eaLnBrk="1" latinLnBrk="0" hangingPunct="1">
              <a:defRPr b="1" kern="1200">
                <a:solidFill>
                  <a:schemeClr val="tx1"/>
                </a:solidFill>
                <a:latin typeface="Arial Narrow" pitchFamily="34" charset="0"/>
                <a:ea typeface="굴림" pitchFamily="34" charset="-127"/>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effectLst/>
                <a:latin typeface="Arial" panose="020B0604020202020204" pitchFamily="34" charset="0"/>
                <a:cs typeface="Arial" panose="020B0604020202020204" pitchFamily="34" charset="0"/>
              </a:rPr>
              <a:t>How much is left</a:t>
            </a:r>
            <a:r>
              <a:rPr kumimoji="0" lang="en-US" sz="3200" b="1" i="0" u="none" strike="noStrike" cap="none" normalizeH="0" dirty="0">
                <a:ln>
                  <a:noFill/>
                </a:ln>
                <a:effectLst/>
                <a:latin typeface="Arial" panose="020B0604020202020204" pitchFamily="34" charset="0"/>
                <a:cs typeface="Arial" panose="020B0604020202020204" pitchFamily="34" charset="0"/>
              </a:rPr>
              <a:t> on the table?</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31318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85C47-4A0E-4913-8FDE-E823339852BE}"/>
              </a:ext>
            </a:extLst>
          </p:cNvPr>
          <p:cNvSpPr>
            <a:spLocks noGrp="1"/>
          </p:cNvSpPr>
          <p:nvPr>
            <p:ph type="title"/>
          </p:nvPr>
        </p:nvSpPr>
        <p:spPr/>
        <p:txBody>
          <a:bodyPr/>
          <a:lstStyle/>
          <a:p>
            <a:r>
              <a:rPr lang="en-US" dirty="0"/>
              <a:t>Our Contributions</a:t>
            </a:r>
          </a:p>
        </p:txBody>
      </p:sp>
      <p:sp>
        <p:nvSpPr>
          <p:cNvPr id="3" name="Content Placeholder 2">
            <a:extLst>
              <a:ext uri="{FF2B5EF4-FFF2-40B4-BE49-F238E27FC236}">
                <a16:creationId xmlns:a16="http://schemas.microsoft.com/office/drawing/2014/main" id="{2E30578B-688D-459F-85C8-82262251F6EC}"/>
              </a:ext>
            </a:extLst>
          </p:cNvPr>
          <p:cNvSpPr>
            <a:spLocks noGrp="1"/>
          </p:cNvSpPr>
          <p:nvPr>
            <p:ph idx="1"/>
          </p:nvPr>
        </p:nvSpPr>
        <p:spPr/>
        <p:txBody>
          <a:bodyPr/>
          <a:lstStyle/>
          <a:p>
            <a:r>
              <a:rPr lang="en-US" dirty="0"/>
              <a:t>Formulate BST problem as flow-based integer linear program </a:t>
            </a:r>
          </a:p>
          <a:p>
            <a:pPr lvl="1"/>
            <a:r>
              <a:rPr lang="en-US" dirty="0"/>
              <a:t>First-ever study of optimal cost-skew tradeoffs</a:t>
            </a:r>
          </a:p>
          <a:p>
            <a:r>
              <a:rPr lang="en-US" dirty="0"/>
              <a:t>Evaluate state-of-the-art academic tools and quantify remaining suboptimality </a:t>
            </a:r>
          </a:p>
          <a:p>
            <a:r>
              <a:rPr lang="en-US" dirty="0"/>
              <a:t>Solve restricted 1-D BST problem in dynamic programming </a:t>
            </a:r>
          </a:p>
          <a:p>
            <a:pPr lvl="1"/>
            <a:r>
              <a:rPr lang="en-US" dirty="0"/>
              <a:t>Shed light on questions about optimal skew budgeting across levels of a tree</a:t>
            </a:r>
          </a:p>
          <a:p>
            <a:endParaRPr lang="en-US" dirty="0"/>
          </a:p>
        </p:txBody>
      </p:sp>
    </p:spTree>
    <p:extLst>
      <p:ext uri="{BB962C8B-B14F-4D97-AF65-F5344CB8AC3E}">
        <p14:creationId xmlns:p14="http://schemas.microsoft.com/office/powerpoint/2010/main" val="23542262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solidFill>
                  <a:schemeClr val="tx1">
                    <a:lumMod val="50000"/>
                    <a:lumOff val="50000"/>
                  </a:schemeClr>
                </a:solidFill>
              </a:rPr>
              <a:t>Background and Related Work</a:t>
            </a:r>
          </a:p>
          <a:p>
            <a:r>
              <a:rPr lang="en-US" dirty="0"/>
              <a:t>Flow-based Integer Linear Program (ILP)</a:t>
            </a:r>
          </a:p>
          <a:p>
            <a:r>
              <a:rPr lang="en-US" dirty="0">
                <a:solidFill>
                  <a:schemeClr val="tx1">
                    <a:lumMod val="50000"/>
                    <a:lumOff val="50000"/>
                  </a:schemeClr>
                </a:solidFill>
              </a:rPr>
              <a:t>Experimental Setup and Results</a:t>
            </a:r>
          </a:p>
          <a:p>
            <a:r>
              <a:rPr lang="en-US" dirty="0">
                <a:solidFill>
                  <a:schemeClr val="tx1">
                    <a:lumMod val="50000"/>
                    <a:lumOff val="50000"/>
                  </a:schemeClr>
                </a:solidFill>
              </a:rPr>
              <a:t>Appendix: Optimal 1-D Cost-Skew Tradeoff</a:t>
            </a:r>
          </a:p>
          <a:p>
            <a:r>
              <a:rPr lang="en-US" dirty="0">
                <a:solidFill>
                  <a:schemeClr val="tx1">
                    <a:lumMod val="50000"/>
                    <a:lumOff val="50000"/>
                  </a:schemeClr>
                </a:solidFill>
              </a:rPr>
              <a:t>Conclusion</a:t>
            </a:r>
          </a:p>
          <a:p>
            <a:endParaRPr lang="en-US" dirty="0">
              <a:solidFill>
                <a:schemeClr val="tx1">
                  <a:lumMod val="50000"/>
                  <a:lumOff val="50000"/>
                </a:schemeClr>
              </a:solidFill>
              <a:latin typeface="Arial" panose="020B0604020202020204" pitchFamily="34" charset="0"/>
            </a:endParaRPr>
          </a:p>
          <a:p>
            <a:endParaRPr lang="en-US"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10124485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B85DC-2026-4183-8B36-CC0B6284C350}"/>
              </a:ext>
            </a:extLst>
          </p:cNvPr>
          <p:cNvSpPr>
            <a:spLocks noGrp="1"/>
          </p:cNvSpPr>
          <p:nvPr>
            <p:ph type="title"/>
          </p:nvPr>
        </p:nvSpPr>
        <p:spPr/>
        <p:txBody>
          <a:bodyPr/>
          <a:lstStyle/>
          <a:p>
            <a:r>
              <a:rPr lang="en-US" dirty="0"/>
              <a:t>Definitions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679A86-83FD-4CFF-8DF2-B3B18D6DAA37}"/>
                  </a:ext>
                </a:extLst>
              </p:cNvPr>
              <p:cNvSpPr>
                <a:spLocks noGrp="1"/>
              </p:cNvSpPr>
              <p:nvPr>
                <p:ph idx="1"/>
              </p:nvPr>
            </p:nvSpPr>
            <p:spPr>
              <a:xfrm>
                <a:off x="171450" y="838200"/>
                <a:ext cx="8836025" cy="5562601"/>
              </a:xfrm>
            </p:spPr>
            <p:txBody>
              <a:bodyPr/>
              <a:lstStyle/>
              <a:p>
                <a:r>
                  <a:rPr lang="en-US" sz="2800" dirty="0"/>
                  <a:t>Create graph </a:t>
                </a:r>
                <a14:m>
                  <m:oMath xmlns:m="http://schemas.openxmlformats.org/officeDocument/2006/math">
                    <m:r>
                      <a:rPr lang="en-US" sz="2800" i="1">
                        <a:solidFill>
                          <a:prstClr val="black"/>
                        </a:solidFill>
                        <a:latin typeface="Cambria Math" panose="02040503050406030204" pitchFamily="18" charset="0"/>
                        <a:ea typeface="Cambria Math"/>
                      </a:rPr>
                      <m:t>𝐺</m:t>
                    </m:r>
                    <m:r>
                      <a:rPr lang="en-US" sz="2800" i="1">
                        <a:solidFill>
                          <a:prstClr val="black"/>
                        </a:solidFill>
                        <a:latin typeface="Cambria Math" panose="02040503050406030204" pitchFamily="18" charset="0"/>
                        <a:ea typeface="Cambria Math"/>
                      </a:rPr>
                      <m:t>=(</m:t>
                    </m:r>
                    <m:r>
                      <a:rPr lang="en-US" sz="2800" i="1">
                        <a:solidFill>
                          <a:prstClr val="black"/>
                        </a:solidFill>
                        <a:latin typeface="Cambria Math" panose="02040503050406030204" pitchFamily="18" charset="0"/>
                        <a:ea typeface="Cambria Math"/>
                      </a:rPr>
                      <m:t>𝑉</m:t>
                    </m:r>
                    <m:r>
                      <a:rPr lang="en-US" sz="2800" i="1">
                        <a:solidFill>
                          <a:prstClr val="black"/>
                        </a:solidFill>
                        <a:latin typeface="Cambria Math" panose="02040503050406030204" pitchFamily="18" charset="0"/>
                        <a:ea typeface="Cambria Math"/>
                      </a:rPr>
                      <m:t>, </m:t>
                    </m:r>
                    <m:r>
                      <a:rPr lang="en-US" sz="2800" i="1">
                        <a:solidFill>
                          <a:prstClr val="black"/>
                        </a:solidFill>
                        <a:latin typeface="Cambria Math" panose="02040503050406030204" pitchFamily="18" charset="0"/>
                        <a:ea typeface="Cambria Math"/>
                      </a:rPr>
                      <m:t>𝐸</m:t>
                    </m:r>
                    <m:r>
                      <a:rPr lang="en-US" sz="2800" i="1">
                        <a:solidFill>
                          <a:prstClr val="black"/>
                        </a:solidFill>
                        <a:latin typeface="Cambria Math" panose="02040503050406030204" pitchFamily="18" charset="0"/>
                        <a:ea typeface="Cambria Math"/>
                      </a:rPr>
                      <m:t>)</m:t>
                    </m:r>
                  </m:oMath>
                </a14:m>
                <a:endParaRPr lang="en-US" sz="2800" dirty="0"/>
              </a:p>
              <a:p>
                <a:r>
                  <a:rPr lang="en-US" sz="2800" dirty="0"/>
                  <a:t>Spanning tree: </a:t>
                </a:r>
                <a14:m>
                  <m:oMath xmlns:m="http://schemas.openxmlformats.org/officeDocument/2006/math">
                    <m:r>
                      <a:rPr lang="en-US" sz="2800" i="1">
                        <a:solidFill>
                          <a:prstClr val="black"/>
                        </a:solidFill>
                        <a:latin typeface="Cambria Math" panose="02040503050406030204" pitchFamily="18" charset="0"/>
                        <a:ea typeface="Cambria Math"/>
                      </a:rPr>
                      <m:t>𝐺</m:t>
                    </m:r>
                  </m:oMath>
                </a14:m>
                <a:r>
                  <a:rPr lang="en-US" sz="2800" dirty="0"/>
                  <a:t> is a complete graph</a:t>
                </a:r>
              </a:p>
              <a:p>
                <a:r>
                  <a:rPr lang="en-US" sz="2800" dirty="0"/>
                  <a:t>Steiner tree</a:t>
                </a:r>
              </a:p>
              <a:p>
                <a:pPr lvl="1"/>
                <a:r>
                  <a:rPr lang="en-US" sz="2400" dirty="0"/>
                  <a:t>Use half-integer grid of </a:t>
                </a:r>
                <a14:m>
                  <m:oMath xmlns:m="http://schemas.openxmlformats.org/officeDocument/2006/math">
                    <m:r>
                      <a:rPr lang="en-US" sz="2400" i="1">
                        <a:solidFill>
                          <a:prstClr val="black"/>
                        </a:solidFill>
                        <a:latin typeface="Cambria Math" panose="02040503050406030204" pitchFamily="18" charset="0"/>
                        <a:ea typeface="Cambria Math"/>
                      </a:rPr>
                      <m:t>𝑃</m:t>
                    </m:r>
                  </m:oMath>
                </a14:m>
                <a:endParaRPr lang="en-US" sz="2400" dirty="0"/>
              </a:p>
              <a:p>
                <a:pPr lvl="1"/>
                <a14:m>
                  <m:oMath xmlns:m="http://schemas.openxmlformats.org/officeDocument/2006/math">
                    <m:r>
                      <m:rPr>
                        <m:sty m:val="p"/>
                      </m:rPr>
                      <a:rPr lang="en-US" sz="2400" dirty="0">
                        <a:solidFill>
                          <a:prstClr val="black"/>
                        </a:solidFill>
                        <a:latin typeface="Cambria Math" panose="02040503050406030204" pitchFamily="18" charset="0"/>
                        <a:ea typeface="Cambria Math"/>
                      </a:rPr>
                      <m:t>P</m:t>
                    </m:r>
                    <m:r>
                      <a:rPr lang="en-US" sz="2400" i="1" dirty="0">
                        <a:solidFill>
                          <a:prstClr val="black"/>
                        </a:solidFill>
                        <a:latin typeface="Cambria Math" panose="02040503050406030204" pitchFamily="18" charset="0"/>
                        <a:ea typeface="Cambria Math"/>
                      </a:rPr>
                      <m:t>⊂</m:t>
                    </m:r>
                    <m:r>
                      <a:rPr lang="en-US" sz="2400" i="1">
                        <a:solidFill>
                          <a:prstClr val="black"/>
                        </a:solidFill>
                        <a:latin typeface="Cambria Math" panose="02040503050406030204" pitchFamily="18" charset="0"/>
                        <a:ea typeface="Cambria Math"/>
                      </a:rPr>
                      <m:t>𝑉</m:t>
                    </m:r>
                  </m:oMath>
                </a14:m>
                <a:endParaRPr lang="en-US" sz="2400" dirty="0"/>
              </a:p>
              <a:p>
                <a:pPr lvl="1"/>
                <a:r>
                  <a:rPr lang="en-US" sz="2400" dirty="0"/>
                  <a:t>Source </a:t>
                </a:r>
                <a14:m>
                  <m:oMath xmlns:m="http://schemas.openxmlformats.org/officeDocument/2006/math">
                    <m:sSub>
                      <m:sSubPr>
                        <m:ctrlPr>
                          <a:rPr lang="en-US" sz="2400" b="0" i="1" dirty="0" smtClean="0">
                            <a:solidFill>
                              <a:prstClr val="black"/>
                            </a:solidFill>
                            <a:latin typeface="Cambria Math" panose="02040503050406030204" pitchFamily="18" charset="0"/>
                            <a:ea typeface="Cambria Math"/>
                          </a:rPr>
                        </m:ctrlPr>
                      </m:sSubPr>
                      <m:e>
                        <m:r>
                          <m:rPr>
                            <m:sty m:val="p"/>
                          </m:rPr>
                          <a:rPr lang="en-US" sz="2400" b="0" i="0" dirty="0" smtClean="0">
                            <a:solidFill>
                              <a:prstClr val="black"/>
                            </a:solidFill>
                            <a:latin typeface="Cambria Math" panose="02040503050406030204" pitchFamily="18" charset="0"/>
                            <a:ea typeface="Cambria Math"/>
                          </a:rPr>
                          <m:t>p</m:t>
                        </m:r>
                      </m:e>
                      <m:sub>
                        <m:r>
                          <a:rPr lang="en-US" sz="2400" b="0" i="0" dirty="0" smtClean="0">
                            <a:solidFill>
                              <a:prstClr val="black"/>
                            </a:solidFill>
                            <a:latin typeface="Cambria Math" panose="02040503050406030204" pitchFamily="18" charset="0"/>
                            <a:ea typeface="Cambria Math"/>
                          </a:rPr>
                          <m:t>1</m:t>
                        </m:r>
                      </m:sub>
                    </m:sSub>
                    <m:r>
                      <a:rPr lang="en-US" sz="2400" b="0" i="0" dirty="0" smtClean="0">
                        <a:solidFill>
                          <a:prstClr val="black"/>
                        </a:solidFill>
                        <a:latin typeface="Cambria Math" panose="02040503050406030204" pitchFamily="18" charset="0"/>
                        <a:ea typeface="Cambria Math"/>
                      </a:rPr>
                      <m:t>=</m:t>
                    </m:r>
                    <m:sSub>
                      <m:sSubPr>
                        <m:ctrlPr>
                          <a:rPr lang="en-US" sz="2400" b="0" i="1" dirty="0" smtClean="0">
                            <a:solidFill>
                              <a:prstClr val="black"/>
                            </a:solidFill>
                            <a:latin typeface="Cambria Math" panose="02040503050406030204" pitchFamily="18" charset="0"/>
                            <a:ea typeface="Cambria Math"/>
                          </a:rPr>
                        </m:ctrlPr>
                      </m:sSubPr>
                      <m:e>
                        <m:r>
                          <m:rPr>
                            <m:sty m:val="p"/>
                          </m:rPr>
                          <a:rPr lang="en-US" sz="2400" b="0" i="0" dirty="0" smtClean="0">
                            <a:solidFill>
                              <a:prstClr val="black"/>
                            </a:solidFill>
                            <a:latin typeface="Cambria Math" panose="02040503050406030204" pitchFamily="18" charset="0"/>
                            <a:ea typeface="Cambria Math"/>
                          </a:rPr>
                          <m:t>v</m:t>
                        </m:r>
                      </m:e>
                      <m:sub>
                        <m:r>
                          <a:rPr lang="en-US" sz="2400" b="0" i="0" dirty="0" smtClean="0">
                            <a:solidFill>
                              <a:prstClr val="black"/>
                            </a:solidFill>
                            <a:latin typeface="Cambria Math" panose="02040503050406030204" pitchFamily="18" charset="0"/>
                            <a:ea typeface="Cambria Math"/>
                          </a:rPr>
                          <m:t>1</m:t>
                        </m:r>
                      </m:sub>
                    </m:sSub>
                  </m:oMath>
                </a14:m>
                <a:endParaRPr lang="en-US" sz="2400" dirty="0"/>
              </a:p>
              <a:p>
                <a:pPr lvl="1"/>
                <a:r>
                  <a:rPr lang="en-US" sz="2400" dirty="0"/>
                  <a:t>Sinks </a:t>
                </a:r>
                <a14:m>
                  <m:oMath xmlns:m="http://schemas.openxmlformats.org/officeDocument/2006/math">
                    <m:d>
                      <m:dPr>
                        <m:begChr m:val="{"/>
                        <m:endChr m:val="}"/>
                        <m:ctrlPr>
                          <a:rPr lang="en-US" sz="2400" b="0" i="1" dirty="0" smtClean="0">
                            <a:solidFill>
                              <a:prstClr val="black"/>
                            </a:solidFill>
                            <a:latin typeface="Cambria Math" panose="02040503050406030204" pitchFamily="18" charset="0"/>
                            <a:ea typeface="Cambria Math"/>
                          </a:rPr>
                        </m:ctrlPr>
                      </m:dPr>
                      <m:e>
                        <m:sSub>
                          <m:sSubPr>
                            <m:ctrlPr>
                              <a:rPr lang="en-US" sz="2400" i="1" dirty="0" smtClean="0">
                                <a:solidFill>
                                  <a:prstClr val="black"/>
                                </a:solidFill>
                                <a:latin typeface="Cambria Math" panose="02040503050406030204" pitchFamily="18" charset="0"/>
                                <a:ea typeface="Cambria Math"/>
                              </a:rPr>
                            </m:ctrlPr>
                          </m:sSubPr>
                          <m:e>
                            <m:r>
                              <m:rPr>
                                <m:sty m:val="p"/>
                              </m:rPr>
                              <a:rPr lang="en-US" sz="2400" dirty="0">
                                <a:solidFill>
                                  <a:prstClr val="black"/>
                                </a:solidFill>
                                <a:latin typeface="Cambria Math" panose="02040503050406030204" pitchFamily="18" charset="0"/>
                                <a:ea typeface="Cambria Math"/>
                              </a:rPr>
                              <m:t>p</m:t>
                            </m:r>
                          </m:e>
                          <m:sub>
                            <m:r>
                              <a:rPr lang="en-US" sz="2400" b="0" i="0" dirty="0" smtClean="0">
                                <a:solidFill>
                                  <a:prstClr val="black"/>
                                </a:solidFill>
                                <a:latin typeface="Cambria Math" panose="02040503050406030204" pitchFamily="18" charset="0"/>
                                <a:ea typeface="Cambria Math"/>
                              </a:rPr>
                              <m:t>2</m:t>
                            </m:r>
                          </m:sub>
                        </m:sSub>
                        <m:r>
                          <a:rPr lang="en-US" sz="2400" b="0" i="1" dirty="0" smtClean="0">
                            <a:solidFill>
                              <a:prstClr val="black"/>
                            </a:solidFill>
                            <a:latin typeface="Cambria Math" panose="02040503050406030204" pitchFamily="18" charset="0"/>
                            <a:ea typeface="Cambria Math"/>
                          </a:rPr>
                          <m:t>…</m:t>
                        </m:r>
                        <m:sSub>
                          <m:sSubPr>
                            <m:ctrlPr>
                              <a:rPr lang="en-US" sz="2400" b="0" i="1" dirty="0" smtClean="0">
                                <a:solidFill>
                                  <a:prstClr val="black"/>
                                </a:solidFill>
                                <a:latin typeface="Cambria Math" panose="02040503050406030204" pitchFamily="18" charset="0"/>
                                <a:ea typeface="Cambria Math"/>
                              </a:rPr>
                            </m:ctrlPr>
                          </m:sSubPr>
                          <m:e>
                            <m:r>
                              <a:rPr lang="en-US" sz="2400" b="0" i="1" dirty="0" smtClean="0">
                                <a:solidFill>
                                  <a:prstClr val="black"/>
                                </a:solidFill>
                                <a:latin typeface="Cambria Math" panose="02040503050406030204" pitchFamily="18" charset="0"/>
                                <a:ea typeface="Cambria Math"/>
                              </a:rPr>
                              <m:t>𝑝</m:t>
                            </m:r>
                          </m:e>
                          <m:sub>
                            <m:d>
                              <m:dPr>
                                <m:begChr m:val="|"/>
                                <m:endChr m:val="|"/>
                                <m:ctrlPr>
                                  <a:rPr lang="en-US" sz="2400" b="0" i="1" dirty="0" smtClean="0">
                                    <a:solidFill>
                                      <a:prstClr val="black"/>
                                    </a:solidFill>
                                    <a:latin typeface="Cambria Math" panose="02040503050406030204" pitchFamily="18" charset="0"/>
                                    <a:ea typeface="Cambria Math"/>
                                  </a:rPr>
                                </m:ctrlPr>
                              </m:dPr>
                              <m:e>
                                <m:r>
                                  <a:rPr lang="en-US" sz="2400" b="0" i="1" dirty="0" smtClean="0">
                                    <a:solidFill>
                                      <a:prstClr val="black"/>
                                    </a:solidFill>
                                    <a:latin typeface="Cambria Math" panose="02040503050406030204" pitchFamily="18" charset="0"/>
                                    <a:ea typeface="Cambria Math"/>
                                  </a:rPr>
                                  <m:t>𝑃</m:t>
                                </m:r>
                              </m:e>
                            </m:d>
                          </m:sub>
                        </m:sSub>
                      </m:e>
                    </m:d>
                    <m:r>
                      <a:rPr lang="en-US" sz="2400" b="0" i="1" dirty="0" smtClean="0">
                        <a:solidFill>
                          <a:prstClr val="black"/>
                        </a:solidFill>
                        <a:latin typeface="Cambria Math" panose="02040503050406030204" pitchFamily="18" charset="0"/>
                        <a:ea typeface="Cambria Math"/>
                      </a:rPr>
                      <m:t>=</m:t>
                    </m:r>
                    <m:d>
                      <m:dPr>
                        <m:begChr m:val="{"/>
                        <m:endChr m:val="}"/>
                        <m:ctrlPr>
                          <a:rPr lang="en-US" sz="2400" b="0" i="1" dirty="0" smtClean="0">
                            <a:solidFill>
                              <a:prstClr val="black"/>
                            </a:solidFill>
                            <a:latin typeface="Cambria Math" panose="02040503050406030204" pitchFamily="18" charset="0"/>
                            <a:ea typeface="Cambria Math"/>
                          </a:rPr>
                        </m:ctrlPr>
                      </m:dPr>
                      <m:e>
                        <m:sSub>
                          <m:sSubPr>
                            <m:ctrlPr>
                              <a:rPr lang="en-US" sz="2400" b="0" i="1" dirty="0" smtClean="0">
                                <a:solidFill>
                                  <a:prstClr val="black"/>
                                </a:solidFill>
                                <a:latin typeface="Cambria Math" panose="02040503050406030204" pitchFamily="18" charset="0"/>
                                <a:ea typeface="Cambria Math"/>
                              </a:rPr>
                            </m:ctrlPr>
                          </m:sSubPr>
                          <m:e>
                            <m:r>
                              <a:rPr lang="en-US" sz="2400" b="0" i="1" dirty="0" smtClean="0">
                                <a:solidFill>
                                  <a:prstClr val="black"/>
                                </a:solidFill>
                                <a:latin typeface="Cambria Math" panose="02040503050406030204" pitchFamily="18" charset="0"/>
                                <a:ea typeface="Cambria Math"/>
                              </a:rPr>
                              <m:t>𝑣</m:t>
                            </m:r>
                          </m:e>
                          <m:sub>
                            <m:r>
                              <a:rPr lang="en-US" sz="2400" b="0" i="1" dirty="0" smtClean="0">
                                <a:solidFill>
                                  <a:prstClr val="black"/>
                                </a:solidFill>
                                <a:latin typeface="Cambria Math" panose="02040503050406030204" pitchFamily="18" charset="0"/>
                                <a:ea typeface="Cambria Math"/>
                              </a:rPr>
                              <m:t>2</m:t>
                            </m:r>
                          </m:sub>
                        </m:sSub>
                        <m:r>
                          <a:rPr lang="en-US" sz="2400" b="0" i="1" dirty="0" smtClean="0">
                            <a:solidFill>
                              <a:prstClr val="black"/>
                            </a:solidFill>
                            <a:latin typeface="Cambria Math" panose="02040503050406030204" pitchFamily="18" charset="0"/>
                            <a:ea typeface="Cambria Math"/>
                          </a:rPr>
                          <m:t>…</m:t>
                        </m:r>
                        <m:sSub>
                          <m:sSubPr>
                            <m:ctrlPr>
                              <a:rPr lang="en-US" sz="2400" b="0" i="1" dirty="0" smtClean="0">
                                <a:solidFill>
                                  <a:prstClr val="black"/>
                                </a:solidFill>
                                <a:latin typeface="Cambria Math" panose="02040503050406030204" pitchFamily="18" charset="0"/>
                                <a:ea typeface="Cambria Math"/>
                              </a:rPr>
                            </m:ctrlPr>
                          </m:sSubPr>
                          <m:e>
                            <m:r>
                              <a:rPr lang="en-US" sz="2400" b="0" i="1" dirty="0" smtClean="0">
                                <a:solidFill>
                                  <a:prstClr val="black"/>
                                </a:solidFill>
                                <a:latin typeface="Cambria Math" panose="02040503050406030204" pitchFamily="18" charset="0"/>
                                <a:ea typeface="Cambria Math"/>
                              </a:rPr>
                              <m:t>𝑣</m:t>
                            </m:r>
                          </m:e>
                          <m:sub>
                            <m:d>
                              <m:dPr>
                                <m:begChr m:val="|"/>
                                <m:endChr m:val="|"/>
                                <m:ctrlPr>
                                  <a:rPr lang="en-US" sz="2400" b="0" i="1" dirty="0" smtClean="0">
                                    <a:solidFill>
                                      <a:prstClr val="black"/>
                                    </a:solidFill>
                                    <a:latin typeface="Cambria Math" panose="02040503050406030204" pitchFamily="18" charset="0"/>
                                    <a:ea typeface="Cambria Math"/>
                                  </a:rPr>
                                </m:ctrlPr>
                              </m:dPr>
                              <m:e>
                                <m:r>
                                  <a:rPr lang="en-US" sz="2400" b="0" i="1" dirty="0" smtClean="0">
                                    <a:solidFill>
                                      <a:prstClr val="black"/>
                                    </a:solidFill>
                                    <a:latin typeface="Cambria Math" panose="02040503050406030204" pitchFamily="18" charset="0"/>
                                    <a:ea typeface="Cambria Math"/>
                                  </a:rPr>
                                  <m:t>𝑃</m:t>
                                </m:r>
                              </m:e>
                            </m:d>
                          </m:sub>
                        </m:sSub>
                      </m:e>
                    </m:d>
                  </m:oMath>
                </a14:m>
                <a:endParaRPr lang="en-US" sz="2400" dirty="0"/>
              </a:p>
              <a:p>
                <a:pPr lvl="1"/>
                <a:r>
                  <a:rPr lang="en-US" sz="2400" dirty="0"/>
                  <a:t>Additional non-terminal </a:t>
                </a:r>
                <a:br>
                  <a:rPr lang="en-US" sz="2400" dirty="0"/>
                </a:br>
                <a:r>
                  <a:rPr lang="en-US" sz="2400" dirty="0"/>
                  <a:t>vertices </a:t>
                </a:r>
                <a14:m>
                  <m:oMath xmlns:m="http://schemas.openxmlformats.org/officeDocument/2006/math">
                    <m:d>
                      <m:dPr>
                        <m:begChr m:val="{"/>
                        <m:endChr m:val="}"/>
                        <m:ctrlPr>
                          <a:rPr lang="en-US" sz="2400" i="1" dirty="0">
                            <a:solidFill>
                              <a:prstClr val="black"/>
                            </a:solidFill>
                            <a:latin typeface="Cambria Math" panose="02040503050406030204" pitchFamily="18" charset="0"/>
                            <a:ea typeface="Cambria Math"/>
                          </a:rPr>
                        </m:ctrlPr>
                      </m:dPr>
                      <m:e>
                        <m:sSub>
                          <m:sSubPr>
                            <m:ctrlPr>
                              <a:rPr lang="en-US" sz="2400" i="1" dirty="0">
                                <a:solidFill>
                                  <a:prstClr val="black"/>
                                </a:solidFill>
                                <a:latin typeface="Cambria Math" panose="02040503050406030204" pitchFamily="18" charset="0"/>
                                <a:ea typeface="Cambria Math"/>
                              </a:rPr>
                            </m:ctrlPr>
                          </m:sSubPr>
                          <m:e>
                            <m:r>
                              <a:rPr lang="en-US" sz="2400" i="1" dirty="0">
                                <a:solidFill>
                                  <a:prstClr val="black"/>
                                </a:solidFill>
                                <a:latin typeface="Cambria Math" panose="02040503050406030204" pitchFamily="18" charset="0"/>
                                <a:ea typeface="Cambria Math"/>
                              </a:rPr>
                              <m:t>𝑣</m:t>
                            </m:r>
                          </m:e>
                          <m:sub>
                            <m:d>
                              <m:dPr>
                                <m:begChr m:val="|"/>
                                <m:endChr m:val="|"/>
                                <m:ctrlPr>
                                  <a:rPr lang="en-US" sz="2400" b="0" i="1" dirty="0" smtClean="0">
                                    <a:solidFill>
                                      <a:prstClr val="black"/>
                                    </a:solidFill>
                                    <a:latin typeface="Cambria Math" panose="02040503050406030204" pitchFamily="18" charset="0"/>
                                    <a:ea typeface="Cambria Math"/>
                                  </a:rPr>
                                </m:ctrlPr>
                              </m:dPr>
                              <m:e>
                                <m:r>
                                  <a:rPr lang="en-US" sz="2400" b="0" i="1" dirty="0" smtClean="0">
                                    <a:solidFill>
                                      <a:prstClr val="black"/>
                                    </a:solidFill>
                                    <a:latin typeface="Cambria Math" panose="02040503050406030204" pitchFamily="18" charset="0"/>
                                    <a:ea typeface="Cambria Math"/>
                                  </a:rPr>
                                  <m:t>𝑃</m:t>
                                </m:r>
                              </m:e>
                            </m:d>
                            <m:r>
                              <a:rPr lang="en-US" sz="2400" b="0" i="1" dirty="0" smtClean="0">
                                <a:solidFill>
                                  <a:prstClr val="black"/>
                                </a:solidFill>
                                <a:latin typeface="Cambria Math" panose="02040503050406030204" pitchFamily="18" charset="0"/>
                                <a:ea typeface="Cambria Math"/>
                              </a:rPr>
                              <m:t>+1</m:t>
                            </m:r>
                          </m:sub>
                        </m:sSub>
                        <m:r>
                          <a:rPr lang="en-US" sz="2400" i="1" dirty="0">
                            <a:solidFill>
                              <a:prstClr val="black"/>
                            </a:solidFill>
                            <a:latin typeface="Cambria Math" panose="02040503050406030204" pitchFamily="18" charset="0"/>
                            <a:ea typeface="Cambria Math"/>
                          </a:rPr>
                          <m:t>…</m:t>
                        </m:r>
                        <m:sSub>
                          <m:sSubPr>
                            <m:ctrlPr>
                              <a:rPr lang="en-US" sz="2400" i="1" dirty="0">
                                <a:solidFill>
                                  <a:prstClr val="black"/>
                                </a:solidFill>
                                <a:latin typeface="Cambria Math" panose="02040503050406030204" pitchFamily="18" charset="0"/>
                                <a:ea typeface="Cambria Math"/>
                              </a:rPr>
                            </m:ctrlPr>
                          </m:sSubPr>
                          <m:e>
                            <m:r>
                              <a:rPr lang="en-US" sz="2400" i="1" dirty="0">
                                <a:solidFill>
                                  <a:prstClr val="black"/>
                                </a:solidFill>
                                <a:latin typeface="Cambria Math" panose="02040503050406030204" pitchFamily="18" charset="0"/>
                                <a:ea typeface="Cambria Math"/>
                              </a:rPr>
                              <m:t>𝑣</m:t>
                            </m:r>
                          </m:e>
                          <m:sub>
                            <m:d>
                              <m:dPr>
                                <m:begChr m:val="|"/>
                                <m:endChr m:val="|"/>
                                <m:ctrlPr>
                                  <a:rPr lang="en-US" sz="2400" i="1" dirty="0">
                                    <a:solidFill>
                                      <a:prstClr val="black"/>
                                    </a:solidFill>
                                    <a:latin typeface="Cambria Math" panose="02040503050406030204" pitchFamily="18" charset="0"/>
                                    <a:ea typeface="Cambria Math"/>
                                  </a:rPr>
                                </m:ctrlPr>
                              </m:dPr>
                              <m:e>
                                <m:r>
                                  <a:rPr lang="en-US" sz="2400" b="0" i="1" dirty="0" smtClean="0">
                                    <a:solidFill>
                                      <a:prstClr val="black"/>
                                    </a:solidFill>
                                    <a:latin typeface="Cambria Math" panose="02040503050406030204" pitchFamily="18" charset="0"/>
                                    <a:ea typeface="Cambria Math"/>
                                  </a:rPr>
                                  <m:t>𝑉</m:t>
                                </m:r>
                              </m:e>
                            </m:d>
                          </m:sub>
                        </m:sSub>
                      </m:e>
                    </m:d>
                  </m:oMath>
                </a14:m>
                <a:endParaRPr lang="en-US" sz="2400" dirty="0"/>
              </a:p>
              <a:p>
                <a:pPr lvl="1"/>
                <a:r>
                  <a:rPr lang="en-US" sz="2400" dirty="0"/>
                  <a:t>Each vertex has four </a:t>
                </a:r>
                <a:br>
                  <a:rPr lang="en-US" sz="2400" dirty="0"/>
                </a:br>
                <a:r>
                  <a:rPr lang="en-US" sz="2400" dirty="0"/>
                  <a:t>incoming and four outgoing edges</a:t>
                </a:r>
              </a:p>
              <a:p>
                <a:pPr lvl="1"/>
                <a14:m>
                  <m:oMath xmlns:m="http://schemas.openxmlformats.org/officeDocument/2006/math">
                    <m:sSub>
                      <m:sSubPr>
                        <m:ctrlPr>
                          <a:rPr lang="en-US" sz="2400" i="1" dirty="0">
                            <a:solidFill>
                              <a:prstClr val="black"/>
                            </a:solidFill>
                            <a:latin typeface="Cambria Math" panose="02040503050406030204" pitchFamily="18" charset="0"/>
                            <a:ea typeface="Cambria Math"/>
                          </a:rPr>
                        </m:ctrlPr>
                      </m:sSubPr>
                      <m:e>
                        <m:r>
                          <m:rPr>
                            <m:sty m:val="p"/>
                          </m:rPr>
                          <a:rPr lang="en-US" sz="2400" dirty="0">
                            <a:solidFill>
                              <a:prstClr val="black"/>
                            </a:solidFill>
                            <a:latin typeface="Cambria Math" panose="02040503050406030204" pitchFamily="18" charset="0"/>
                            <a:ea typeface="Cambria Math"/>
                          </a:rPr>
                          <m:t>e</m:t>
                        </m:r>
                      </m:e>
                      <m:sub>
                        <m:r>
                          <m:rPr>
                            <m:sty m:val="p"/>
                          </m:rPr>
                          <a:rPr lang="en-US" sz="2400" dirty="0">
                            <a:solidFill>
                              <a:prstClr val="black"/>
                            </a:solidFill>
                            <a:latin typeface="Cambria Math" panose="02040503050406030204" pitchFamily="18" charset="0"/>
                            <a:ea typeface="Cambria Math"/>
                          </a:rPr>
                          <m:t>jk</m:t>
                        </m:r>
                      </m:sub>
                    </m:sSub>
                    <m:r>
                      <a:rPr lang="en-US" sz="2400" i="1" dirty="0">
                        <a:solidFill>
                          <a:prstClr val="black"/>
                        </a:solidFill>
                        <a:latin typeface="Cambria Math" panose="02040503050406030204" pitchFamily="18" charset="0"/>
                        <a:ea typeface="Cambria Math"/>
                      </a:rPr>
                      <m:t> </m:t>
                    </m:r>
                  </m:oMath>
                </a14:m>
                <a:r>
                  <a:rPr lang="en-US" sz="2400" dirty="0"/>
                  <a:t>: a directed edge from vertex </a:t>
                </a:r>
                <a14:m>
                  <m:oMath xmlns:m="http://schemas.openxmlformats.org/officeDocument/2006/math">
                    <m:sSub>
                      <m:sSubPr>
                        <m:ctrlPr>
                          <a:rPr lang="en-US" sz="2400" i="1" dirty="0">
                            <a:solidFill>
                              <a:prstClr val="black"/>
                            </a:solidFill>
                            <a:latin typeface="Cambria Math" panose="02040503050406030204" pitchFamily="18" charset="0"/>
                            <a:ea typeface="Cambria Math"/>
                          </a:rPr>
                        </m:ctrlPr>
                      </m:sSubPr>
                      <m:e>
                        <m:r>
                          <m:rPr>
                            <m:sty m:val="p"/>
                          </m:rPr>
                          <a:rPr lang="en-US" sz="2400" dirty="0">
                            <a:solidFill>
                              <a:prstClr val="black"/>
                            </a:solidFill>
                            <a:latin typeface="Cambria Math" panose="02040503050406030204" pitchFamily="18" charset="0"/>
                            <a:ea typeface="Cambria Math"/>
                          </a:rPr>
                          <m:t>v</m:t>
                        </m:r>
                      </m:e>
                      <m:sub>
                        <m:r>
                          <m:rPr>
                            <m:sty m:val="p"/>
                          </m:rPr>
                          <a:rPr lang="en-US" sz="2400" dirty="0">
                            <a:solidFill>
                              <a:prstClr val="black"/>
                            </a:solidFill>
                            <a:latin typeface="Cambria Math" panose="02040503050406030204" pitchFamily="18" charset="0"/>
                            <a:ea typeface="Cambria Math"/>
                          </a:rPr>
                          <m:t>j</m:t>
                        </m:r>
                      </m:sub>
                    </m:sSub>
                    <m:r>
                      <a:rPr lang="en-US" sz="2400" dirty="0">
                        <a:solidFill>
                          <a:prstClr val="black"/>
                        </a:solidFill>
                        <a:latin typeface="Cambria Math" panose="02040503050406030204" pitchFamily="18" charset="0"/>
                        <a:ea typeface="Cambria Math"/>
                      </a:rPr>
                      <m:t> </m:t>
                    </m:r>
                  </m:oMath>
                </a14:m>
                <a:r>
                  <a:rPr lang="en-US" sz="2400" dirty="0"/>
                  <a:t>to vertex </a:t>
                </a:r>
                <a14:m>
                  <m:oMath xmlns:m="http://schemas.openxmlformats.org/officeDocument/2006/math">
                    <m:sSub>
                      <m:sSubPr>
                        <m:ctrlPr>
                          <a:rPr lang="en-US" sz="2400" i="1" dirty="0">
                            <a:solidFill>
                              <a:prstClr val="black"/>
                            </a:solidFill>
                            <a:latin typeface="Cambria Math" panose="02040503050406030204" pitchFamily="18" charset="0"/>
                            <a:ea typeface="Cambria Math"/>
                          </a:rPr>
                        </m:ctrlPr>
                      </m:sSubPr>
                      <m:e>
                        <m:r>
                          <m:rPr>
                            <m:sty m:val="p"/>
                          </m:rPr>
                          <a:rPr lang="en-US" sz="2400" dirty="0">
                            <a:solidFill>
                              <a:prstClr val="black"/>
                            </a:solidFill>
                            <a:latin typeface="Cambria Math" panose="02040503050406030204" pitchFamily="18" charset="0"/>
                            <a:ea typeface="Cambria Math"/>
                          </a:rPr>
                          <m:t>v</m:t>
                        </m:r>
                      </m:e>
                      <m:sub>
                        <m:r>
                          <m:rPr>
                            <m:sty m:val="p"/>
                          </m:rPr>
                          <a:rPr lang="en-US" sz="2400" dirty="0">
                            <a:solidFill>
                              <a:prstClr val="black"/>
                            </a:solidFill>
                            <a:latin typeface="Cambria Math" panose="02040503050406030204" pitchFamily="18" charset="0"/>
                            <a:ea typeface="Cambria Math"/>
                          </a:rPr>
                          <m:t>k</m:t>
                        </m:r>
                      </m:sub>
                    </m:sSub>
                  </m:oMath>
                </a14:m>
                <a:endParaRPr lang="en-US" sz="2400" dirty="0"/>
              </a:p>
              <a:p>
                <a:pPr lvl="1"/>
                <a14:m>
                  <m:oMath xmlns:m="http://schemas.openxmlformats.org/officeDocument/2006/math">
                    <m:sSub>
                      <m:sSubPr>
                        <m:ctrlPr>
                          <a:rPr lang="en-US" sz="2400" i="1" dirty="0">
                            <a:solidFill>
                              <a:prstClr val="black"/>
                            </a:solidFill>
                            <a:latin typeface="Cambria Math" panose="02040503050406030204" pitchFamily="18" charset="0"/>
                            <a:ea typeface="Cambria Math"/>
                          </a:rPr>
                        </m:ctrlPr>
                      </m:sSubPr>
                      <m:e>
                        <m:r>
                          <m:rPr>
                            <m:sty m:val="p"/>
                          </m:rPr>
                          <a:rPr lang="en-US" sz="2400" dirty="0">
                            <a:solidFill>
                              <a:prstClr val="black"/>
                            </a:solidFill>
                            <a:latin typeface="Cambria Math" panose="02040503050406030204" pitchFamily="18" charset="0"/>
                            <a:ea typeface="Cambria Math"/>
                          </a:rPr>
                          <m:t>c</m:t>
                        </m:r>
                      </m:e>
                      <m:sub>
                        <m:r>
                          <m:rPr>
                            <m:sty m:val="p"/>
                          </m:rPr>
                          <a:rPr lang="en-US" sz="2400" dirty="0">
                            <a:solidFill>
                              <a:prstClr val="black"/>
                            </a:solidFill>
                            <a:latin typeface="Cambria Math" panose="02040503050406030204" pitchFamily="18" charset="0"/>
                            <a:ea typeface="Cambria Math"/>
                          </a:rPr>
                          <m:t>jk</m:t>
                        </m:r>
                      </m:sub>
                    </m:sSub>
                  </m:oMath>
                </a14:m>
                <a:r>
                  <a:rPr lang="en-US" sz="2400" dirty="0"/>
                  <a:t>: cost of </a:t>
                </a:r>
                <a14:m>
                  <m:oMath xmlns:m="http://schemas.openxmlformats.org/officeDocument/2006/math">
                    <m:sSub>
                      <m:sSubPr>
                        <m:ctrlPr>
                          <a:rPr lang="en-US" sz="2400" i="1" dirty="0">
                            <a:solidFill>
                              <a:prstClr val="black"/>
                            </a:solidFill>
                            <a:latin typeface="Cambria Math" panose="02040503050406030204" pitchFamily="18" charset="0"/>
                            <a:ea typeface="Cambria Math"/>
                          </a:rPr>
                        </m:ctrlPr>
                      </m:sSubPr>
                      <m:e>
                        <m:r>
                          <m:rPr>
                            <m:sty m:val="p"/>
                          </m:rPr>
                          <a:rPr lang="en-US" sz="2400" dirty="0">
                            <a:solidFill>
                              <a:prstClr val="black"/>
                            </a:solidFill>
                            <a:latin typeface="Cambria Math" panose="02040503050406030204" pitchFamily="18" charset="0"/>
                            <a:ea typeface="Cambria Math"/>
                          </a:rPr>
                          <m:t>e</m:t>
                        </m:r>
                      </m:e>
                      <m:sub>
                        <m:r>
                          <m:rPr>
                            <m:sty m:val="p"/>
                          </m:rPr>
                          <a:rPr lang="en-US" sz="2400" dirty="0">
                            <a:solidFill>
                              <a:prstClr val="black"/>
                            </a:solidFill>
                            <a:latin typeface="Cambria Math" panose="02040503050406030204" pitchFamily="18" charset="0"/>
                            <a:ea typeface="Cambria Math"/>
                          </a:rPr>
                          <m:t>jk</m:t>
                        </m:r>
                      </m:sub>
                    </m:sSub>
                  </m:oMath>
                </a14:m>
                <a:endParaRPr lang="en-US" sz="3200" dirty="0"/>
              </a:p>
            </p:txBody>
          </p:sp>
        </mc:Choice>
        <mc:Fallback xmlns="">
          <p:sp>
            <p:nvSpPr>
              <p:cNvPr id="3" name="Content Placeholder 2">
                <a:extLst>
                  <a:ext uri="{FF2B5EF4-FFF2-40B4-BE49-F238E27FC236}">
                    <a16:creationId xmlns:a16="http://schemas.microsoft.com/office/drawing/2014/main" id="{4C679A86-83FD-4CFF-8DF2-B3B18D6DAA37}"/>
                  </a:ext>
                </a:extLst>
              </p:cNvPr>
              <p:cNvSpPr>
                <a:spLocks noGrp="1" noRot="1" noChangeAspect="1" noMove="1" noResize="1" noEditPoints="1" noAdjustHandles="1" noChangeArrowheads="1" noChangeShapeType="1" noTextEdit="1"/>
              </p:cNvSpPr>
              <p:nvPr>
                <p:ph idx="1"/>
              </p:nvPr>
            </p:nvSpPr>
            <p:spPr>
              <a:xfrm>
                <a:off x="171450" y="838200"/>
                <a:ext cx="8836025" cy="5562601"/>
              </a:xfrm>
              <a:blipFill>
                <a:blip r:embed="rId3"/>
                <a:stretch>
                  <a:fillRect l="-1241" t="-2412" b="-2851"/>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AF2503BF-5ED9-4CCC-A594-8481319390CD}"/>
              </a:ext>
            </a:extLst>
          </p:cNvPr>
          <p:cNvGrpSpPr/>
          <p:nvPr/>
        </p:nvGrpSpPr>
        <p:grpSpPr>
          <a:xfrm>
            <a:off x="4769353" y="1912403"/>
            <a:ext cx="4244472" cy="3256318"/>
            <a:chOff x="1083506" y="2053882"/>
            <a:chExt cx="3488494" cy="3192633"/>
          </a:xfrm>
        </p:grpSpPr>
        <p:graphicFrame>
          <p:nvGraphicFramePr>
            <p:cNvPr id="9" name="Chart 8">
              <a:extLst>
                <a:ext uri="{FF2B5EF4-FFF2-40B4-BE49-F238E27FC236}">
                  <a16:creationId xmlns:a16="http://schemas.microsoft.com/office/drawing/2014/main" id="{8FF789CC-29DF-4C71-9B69-60096E4E5DD5}"/>
                </a:ext>
              </a:extLst>
            </p:cNvPr>
            <p:cNvGraphicFramePr>
              <a:graphicFrameLocks/>
            </p:cNvGraphicFramePr>
            <p:nvPr>
              <p:extLst/>
            </p:nvPr>
          </p:nvGraphicFramePr>
          <p:xfrm>
            <a:off x="1083506" y="2053882"/>
            <a:ext cx="3488494" cy="3192633"/>
          </p:xfrm>
          <a:graphic>
            <a:graphicData uri="http://schemas.openxmlformats.org/drawingml/2006/chart">
              <c:chart xmlns:c="http://schemas.openxmlformats.org/drawingml/2006/chart" xmlns:r="http://schemas.openxmlformats.org/officeDocument/2006/relationships" r:id="rId4"/>
            </a:graphicData>
          </a:graphic>
        </p:graphicFrame>
        <p:sp>
          <p:nvSpPr>
            <p:cNvPr id="10" name="Oval 9">
              <a:extLst>
                <a:ext uri="{FF2B5EF4-FFF2-40B4-BE49-F238E27FC236}">
                  <a16:creationId xmlns:a16="http://schemas.microsoft.com/office/drawing/2014/main" id="{A5DBD00F-822B-4C1C-BD3F-56112962D22E}"/>
                </a:ext>
              </a:extLst>
            </p:cNvPr>
            <p:cNvSpPr/>
            <p:nvPr/>
          </p:nvSpPr>
          <p:spPr bwMode="auto">
            <a:xfrm>
              <a:off x="1767673" y="2343223"/>
              <a:ext cx="98823" cy="104635"/>
            </a:xfrm>
            <a:prstGeom prst="ellipse">
              <a:avLst/>
            </a:prstGeom>
            <a:solidFill>
              <a:srgbClr val="C0000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grpSp>
      <p:grpSp>
        <p:nvGrpSpPr>
          <p:cNvPr id="4" name="Group 3">
            <a:extLst>
              <a:ext uri="{FF2B5EF4-FFF2-40B4-BE49-F238E27FC236}">
                <a16:creationId xmlns:a16="http://schemas.microsoft.com/office/drawing/2014/main" id="{71F304C1-EDA4-4011-82CA-99FE2BE63326}"/>
              </a:ext>
            </a:extLst>
          </p:cNvPr>
          <p:cNvGrpSpPr/>
          <p:nvPr/>
        </p:nvGrpSpPr>
        <p:grpSpPr>
          <a:xfrm>
            <a:off x="5284042" y="1745850"/>
            <a:ext cx="3615641" cy="2810631"/>
            <a:chOff x="5284042" y="1824788"/>
            <a:chExt cx="3615641" cy="2810631"/>
          </a:xfrm>
        </p:grpSpPr>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CB4B66DD-4B68-45D7-9145-F9CEC4BCC8C9}"/>
                    </a:ext>
                  </a:extLst>
                </p:cNvPr>
                <p:cNvSpPr/>
                <p:nvPr/>
              </p:nvSpPr>
              <p:spPr>
                <a:xfrm>
                  <a:off x="5284042" y="1847552"/>
                  <a:ext cx="58785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ea typeface="Cambria Math"/>
                              </a:rPr>
                            </m:ctrlPr>
                          </m:sSubPr>
                          <m:e>
                            <m:r>
                              <m:rPr>
                                <m:sty m:val="p"/>
                              </m:rPr>
                              <a:rPr lang="en-US" sz="2400" b="0" i="0" dirty="0" smtClean="0">
                                <a:solidFill>
                                  <a:prstClr val="black"/>
                                </a:solidFill>
                                <a:latin typeface="Cambria Math" panose="02040503050406030204" pitchFamily="18" charset="0"/>
                                <a:ea typeface="Cambria Math"/>
                              </a:rPr>
                              <m:t>p</m:t>
                            </m:r>
                          </m:e>
                          <m:sub>
                            <m:r>
                              <a:rPr lang="en-US" sz="2400" dirty="0">
                                <a:solidFill>
                                  <a:prstClr val="black"/>
                                </a:solidFill>
                                <a:latin typeface="Cambria Math" panose="02040503050406030204" pitchFamily="18" charset="0"/>
                                <a:ea typeface="Cambria Math"/>
                              </a:rPr>
                              <m:t>1</m:t>
                            </m:r>
                          </m:sub>
                        </m:sSub>
                      </m:oMath>
                    </m:oMathPara>
                  </a14:m>
                  <a:endParaRPr lang="en-US" sz="2400" dirty="0"/>
                </a:p>
              </p:txBody>
            </p:sp>
          </mc:Choice>
          <mc:Fallback xmlns="">
            <p:sp>
              <p:nvSpPr>
                <p:cNvPr id="11" name="Rectangle 10">
                  <a:extLst>
                    <a:ext uri="{FF2B5EF4-FFF2-40B4-BE49-F238E27FC236}">
                      <a16:creationId xmlns:a16="http://schemas.microsoft.com/office/drawing/2014/main" id="{CB4B66DD-4B68-45D7-9145-F9CEC4BCC8C9}"/>
                    </a:ext>
                  </a:extLst>
                </p:cNvPr>
                <p:cNvSpPr>
                  <a:spLocks noRot="1" noChangeAspect="1" noMove="1" noResize="1" noEditPoints="1" noAdjustHandles="1" noChangeArrowheads="1" noChangeShapeType="1" noTextEdit="1"/>
                </p:cNvSpPr>
                <p:nvPr/>
              </p:nvSpPr>
              <p:spPr>
                <a:xfrm>
                  <a:off x="5284042" y="1847552"/>
                  <a:ext cx="587853" cy="461665"/>
                </a:xfrm>
                <a:prstGeom prst="rect">
                  <a:avLst/>
                </a:prstGeom>
                <a:blipFill>
                  <a:blip r:embed="rId5"/>
                  <a:stretch>
                    <a:fillRect b="-1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2BBEFAB2-64E8-41C4-A1F4-0B65BEB0D675}"/>
                    </a:ext>
                  </a:extLst>
                </p:cNvPr>
                <p:cNvSpPr/>
                <p:nvPr/>
              </p:nvSpPr>
              <p:spPr>
                <a:xfrm>
                  <a:off x="6039763" y="1875113"/>
                  <a:ext cx="59497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ea typeface="Cambria Math"/>
                              </a:rPr>
                            </m:ctrlPr>
                          </m:sSubPr>
                          <m:e>
                            <m:r>
                              <m:rPr>
                                <m:sty m:val="p"/>
                              </m:rPr>
                              <a:rPr lang="en-US" sz="2400" b="0" i="0" dirty="0" smtClean="0">
                                <a:solidFill>
                                  <a:prstClr val="black"/>
                                </a:solidFill>
                                <a:latin typeface="Cambria Math" panose="02040503050406030204" pitchFamily="18" charset="0"/>
                                <a:ea typeface="Cambria Math"/>
                              </a:rPr>
                              <m:t>p</m:t>
                            </m:r>
                          </m:e>
                          <m:sub>
                            <m:r>
                              <a:rPr lang="en-US" sz="2400" b="0" i="0" dirty="0" smtClean="0">
                                <a:solidFill>
                                  <a:prstClr val="black"/>
                                </a:solidFill>
                                <a:latin typeface="Cambria Math" panose="02040503050406030204" pitchFamily="18" charset="0"/>
                                <a:ea typeface="Cambria Math"/>
                              </a:rPr>
                              <m:t>2</m:t>
                            </m:r>
                          </m:sub>
                        </m:sSub>
                      </m:oMath>
                    </m:oMathPara>
                  </a14:m>
                  <a:endParaRPr lang="en-US" sz="2400" dirty="0"/>
                </a:p>
              </p:txBody>
            </p:sp>
          </mc:Choice>
          <mc:Fallback xmlns="">
            <p:sp>
              <p:nvSpPr>
                <p:cNvPr id="12" name="Rectangle 11">
                  <a:extLst>
                    <a:ext uri="{FF2B5EF4-FFF2-40B4-BE49-F238E27FC236}">
                      <a16:creationId xmlns:a16="http://schemas.microsoft.com/office/drawing/2014/main" id="{2BBEFAB2-64E8-41C4-A1F4-0B65BEB0D675}"/>
                    </a:ext>
                  </a:extLst>
                </p:cNvPr>
                <p:cNvSpPr>
                  <a:spLocks noRot="1" noChangeAspect="1" noMove="1" noResize="1" noEditPoints="1" noAdjustHandles="1" noChangeArrowheads="1" noChangeShapeType="1" noTextEdit="1"/>
                </p:cNvSpPr>
                <p:nvPr/>
              </p:nvSpPr>
              <p:spPr>
                <a:xfrm>
                  <a:off x="6039763" y="1875113"/>
                  <a:ext cx="594970" cy="461665"/>
                </a:xfrm>
                <a:prstGeom prst="rect">
                  <a:avLst/>
                </a:prstGeom>
                <a:blipFill>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963C4C4C-001A-4BA2-BB80-2911326385AA}"/>
                    </a:ext>
                  </a:extLst>
                </p:cNvPr>
                <p:cNvSpPr/>
                <p:nvPr/>
              </p:nvSpPr>
              <p:spPr>
                <a:xfrm>
                  <a:off x="7541874" y="1824789"/>
                  <a:ext cx="59497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ea typeface="Cambria Math"/>
                              </a:rPr>
                            </m:ctrlPr>
                          </m:sSubPr>
                          <m:e>
                            <m:r>
                              <m:rPr>
                                <m:sty m:val="p"/>
                              </m:rPr>
                              <a:rPr lang="en-US" sz="2400" b="0" i="0" dirty="0" smtClean="0">
                                <a:solidFill>
                                  <a:prstClr val="black"/>
                                </a:solidFill>
                                <a:latin typeface="Cambria Math" panose="02040503050406030204" pitchFamily="18" charset="0"/>
                                <a:ea typeface="Cambria Math"/>
                              </a:rPr>
                              <m:t>p</m:t>
                            </m:r>
                          </m:e>
                          <m:sub>
                            <m:r>
                              <a:rPr lang="en-US" sz="2400" b="0" i="0" dirty="0" smtClean="0">
                                <a:solidFill>
                                  <a:prstClr val="black"/>
                                </a:solidFill>
                                <a:latin typeface="Cambria Math" panose="02040503050406030204" pitchFamily="18" charset="0"/>
                                <a:ea typeface="Cambria Math"/>
                              </a:rPr>
                              <m:t>3</m:t>
                            </m:r>
                          </m:sub>
                        </m:sSub>
                      </m:oMath>
                    </m:oMathPara>
                  </a14:m>
                  <a:endParaRPr lang="en-US" sz="2400" dirty="0"/>
                </a:p>
              </p:txBody>
            </p:sp>
          </mc:Choice>
          <mc:Fallback xmlns="">
            <p:sp>
              <p:nvSpPr>
                <p:cNvPr id="13" name="Rectangle 12">
                  <a:extLst>
                    <a:ext uri="{FF2B5EF4-FFF2-40B4-BE49-F238E27FC236}">
                      <a16:creationId xmlns:a16="http://schemas.microsoft.com/office/drawing/2014/main" id="{963C4C4C-001A-4BA2-BB80-2911326385AA}"/>
                    </a:ext>
                  </a:extLst>
                </p:cNvPr>
                <p:cNvSpPr>
                  <a:spLocks noRot="1" noChangeAspect="1" noMove="1" noResize="1" noEditPoints="1" noAdjustHandles="1" noChangeArrowheads="1" noChangeShapeType="1" noTextEdit="1"/>
                </p:cNvSpPr>
                <p:nvPr/>
              </p:nvSpPr>
              <p:spPr>
                <a:xfrm>
                  <a:off x="7541874" y="1824789"/>
                  <a:ext cx="594970" cy="461665"/>
                </a:xfrm>
                <a:prstGeom prst="rect">
                  <a:avLst/>
                </a:prstGeom>
                <a:blipFill>
                  <a:blip r:embed="rId7"/>
                  <a:stretch>
                    <a:fillRect b="-1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7D1E9B2D-A63C-4E78-AFC3-54280ECE0340}"/>
                    </a:ext>
                  </a:extLst>
                </p:cNvPr>
                <p:cNvSpPr/>
                <p:nvPr/>
              </p:nvSpPr>
              <p:spPr>
                <a:xfrm>
                  <a:off x="8304713" y="1824788"/>
                  <a:ext cx="59497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ea typeface="Cambria Math"/>
                              </a:rPr>
                            </m:ctrlPr>
                          </m:sSubPr>
                          <m:e>
                            <m:r>
                              <m:rPr>
                                <m:sty m:val="p"/>
                              </m:rPr>
                              <a:rPr lang="en-US" sz="2400" b="0" i="0" dirty="0" smtClean="0">
                                <a:solidFill>
                                  <a:prstClr val="black"/>
                                </a:solidFill>
                                <a:latin typeface="Cambria Math" panose="02040503050406030204" pitchFamily="18" charset="0"/>
                                <a:ea typeface="Cambria Math"/>
                              </a:rPr>
                              <m:t>p</m:t>
                            </m:r>
                          </m:e>
                          <m:sub>
                            <m:r>
                              <a:rPr lang="en-US" sz="2400" b="0" i="0" dirty="0" smtClean="0">
                                <a:solidFill>
                                  <a:prstClr val="black"/>
                                </a:solidFill>
                                <a:latin typeface="Cambria Math" panose="02040503050406030204" pitchFamily="18" charset="0"/>
                                <a:ea typeface="Cambria Math"/>
                              </a:rPr>
                              <m:t>4</m:t>
                            </m:r>
                          </m:sub>
                        </m:sSub>
                      </m:oMath>
                    </m:oMathPara>
                  </a14:m>
                  <a:endParaRPr lang="en-US" sz="2400" dirty="0"/>
                </a:p>
              </p:txBody>
            </p:sp>
          </mc:Choice>
          <mc:Fallback xmlns="">
            <p:sp>
              <p:nvSpPr>
                <p:cNvPr id="14" name="Rectangle 13">
                  <a:extLst>
                    <a:ext uri="{FF2B5EF4-FFF2-40B4-BE49-F238E27FC236}">
                      <a16:creationId xmlns:a16="http://schemas.microsoft.com/office/drawing/2014/main" id="{7D1E9B2D-A63C-4E78-AFC3-54280ECE0340}"/>
                    </a:ext>
                  </a:extLst>
                </p:cNvPr>
                <p:cNvSpPr>
                  <a:spLocks noRot="1" noChangeAspect="1" noMove="1" noResize="1" noEditPoints="1" noAdjustHandles="1" noChangeArrowheads="1" noChangeShapeType="1" noTextEdit="1"/>
                </p:cNvSpPr>
                <p:nvPr/>
              </p:nvSpPr>
              <p:spPr>
                <a:xfrm>
                  <a:off x="8304713" y="1824788"/>
                  <a:ext cx="594970" cy="461665"/>
                </a:xfrm>
                <a:prstGeom prst="rect">
                  <a:avLst/>
                </a:prstGeom>
                <a:blipFill>
                  <a:blip r:embed="rId8"/>
                  <a:stretch>
                    <a:fillRect b="-1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221A3D35-50E8-40D3-9557-162E5DA1F8B3}"/>
                    </a:ext>
                  </a:extLst>
                </p:cNvPr>
                <p:cNvSpPr/>
                <p:nvPr/>
              </p:nvSpPr>
              <p:spPr>
                <a:xfrm>
                  <a:off x="7923713" y="2535988"/>
                  <a:ext cx="59497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ea typeface="Cambria Math"/>
                              </a:rPr>
                            </m:ctrlPr>
                          </m:sSubPr>
                          <m:e>
                            <m:r>
                              <m:rPr>
                                <m:sty m:val="p"/>
                              </m:rPr>
                              <a:rPr lang="en-US" sz="2400" b="0" i="0" dirty="0" smtClean="0">
                                <a:solidFill>
                                  <a:prstClr val="black"/>
                                </a:solidFill>
                                <a:latin typeface="Cambria Math" panose="02040503050406030204" pitchFamily="18" charset="0"/>
                                <a:ea typeface="Cambria Math"/>
                              </a:rPr>
                              <m:t>p</m:t>
                            </m:r>
                          </m:e>
                          <m:sub>
                            <m:r>
                              <a:rPr lang="en-US" sz="2400" b="0" i="0" dirty="0" smtClean="0">
                                <a:solidFill>
                                  <a:prstClr val="black"/>
                                </a:solidFill>
                                <a:latin typeface="Cambria Math" panose="02040503050406030204" pitchFamily="18" charset="0"/>
                                <a:ea typeface="Cambria Math"/>
                              </a:rPr>
                              <m:t>5</m:t>
                            </m:r>
                          </m:sub>
                        </m:sSub>
                      </m:oMath>
                    </m:oMathPara>
                  </a14:m>
                  <a:endParaRPr lang="en-US" sz="2400" dirty="0"/>
                </a:p>
              </p:txBody>
            </p:sp>
          </mc:Choice>
          <mc:Fallback xmlns="">
            <p:sp>
              <p:nvSpPr>
                <p:cNvPr id="15" name="Rectangle 14">
                  <a:extLst>
                    <a:ext uri="{FF2B5EF4-FFF2-40B4-BE49-F238E27FC236}">
                      <a16:creationId xmlns:a16="http://schemas.microsoft.com/office/drawing/2014/main" id="{221A3D35-50E8-40D3-9557-162E5DA1F8B3}"/>
                    </a:ext>
                  </a:extLst>
                </p:cNvPr>
                <p:cNvSpPr>
                  <a:spLocks noRot="1" noChangeAspect="1" noMove="1" noResize="1" noEditPoints="1" noAdjustHandles="1" noChangeArrowheads="1" noChangeShapeType="1" noTextEdit="1"/>
                </p:cNvSpPr>
                <p:nvPr/>
              </p:nvSpPr>
              <p:spPr>
                <a:xfrm>
                  <a:off x="7923713" y="2535988"/>
                  <a:ext cx="594970" cy="461665"/>
                </a:xfrm>
                <a:prstGeom prst="rect">
                  <a:avLst/>
                </a:prstGeom>
                <a:blipFill>
                  <a:blip r:embed="rId9"/>
                  <a:stretch>
                    <a:fillRect b="-1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DC7B7C0A-13C2-44DC-8479-EB465A7D421F}"/>
                    </a:ext>
                  </a:extLst>
                </p:cNvPr>
                <p:cNvSpPr/>
                <p:nvPr/>
              </p:nvSpPr>
              <p:spPr>
                <a:xfrm>
                  <a:off x="7309033" y="3305391"/>
                  <a:ext cx="59497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ea typeface="Cambria Math"/>
                              </a:rPr>
                            </m:ctrlPr>
                          </m:sSubPr>
                          <m:e>
                            <m:r>
                              <m:rPr>
                                <m:sty m:val="p"/>
                              </m:rPr>
                              <a:rPr lang="en-US" sz="2400" b="0" i="0" dirty="0" smtClean="0">
                                <a:solidFill>
                                  <a:prstClr val="black"/>
                                </a:solidFill>
                                <a:latin typeface="Cambria Math" panose="02040503050406030204" pitchFamily="18" charset="0"/>
                                <a:ea typeface="Cambria Math"/>
                              </a:rPr>
                              <m:t>p</m:t>
                            </m:r>
                          </m:e>
                          <m:sub>
                            <m:r>
                              <a:rPr lang="en-US" sz="2400" b="0" i="0" dirty="0" smtClean="0">
                                <a:solidFill>
                                  <a:prstClr val="black"/>
                                </a:solidFill>
                                <a:latin typeface="Cambria Math" panose="02040503050406030204" pitchFamily="18" charset="0"/>
                                <a:ea typeface="Cambria Math"/>
                              </a:rPr>
                              <m:t>6</m:t>
                            </m:r>
                          </m:sub>
                        </m:sSub>
                      </m:oMath>
                    </m:oMathPara>
                  </a14:m>
                  <a:endParaRPr lang="en-US" sz="2400" dirty="0"/>
                </a:p>
              </p:txBody>
            </p:sp>
          </mc:Choice>
          <mc:Fallback xmlns="">
            <p:sp>
              <p:nvSpPr>
                <p:cNvPr id="16" name="Rectangle 15">
                  <a:extLst>
                    <a:ext uri="{FF2B5EF4-FFF2-40B4-BE49-F238E27FC236}">
                      <a16:creationId xmlns:a16="http://schemas.microsoft.com/office/drawing/2014/main" id="{DC7B7C0A-13C2-44DC-8479-EB465A7D421F}"/>
                    </a:ext>
                  </a:extLst>
                </p:cNvPr>
                <p:cNvSpPr>
                  <a:spLocks noRot="1" noChangeAspect="1" noMove="1" noResize="1" noEditPoints="1" noAdjustHandles="1" noChangeArrowheads="1" noChangeShapeType="1" noTextEdit="1"/>
                </p:cNvSpPr>
                <p:nvPr/>
              </p:nvSpPr>
              <p:spPr>
                <a:xfrm>
                  <a:off x="7309033" y="3305391"/>
                  <a:ext cx="594970" cy="461665"/>
                </a:xfrm>
                <a:prstGeom prst="rect">
                  <a:avLst/>
                </a:prstGeom>
                <a:blipFill>
                  <a:blip r:embed="rId10"/>
                  <a:stretch>
                    <a:fillRect b="-1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C500C6CE-A98A-4A95-A2D1-C868FAB0C70E}"/>
                    </a:ext>
                  </a:extLst>
                </p:cNvPr>
                <p:cNvSpPr/>
                <p:nvPr/>
              </p:nvSpPr>
              <p:spPr>
                <a:xfrm>
                  <a:off x="7303953" y="4122954"/>
                  <a:ext cx="59497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ea typeface="Cambria Math"/>
                              </a:rPr>
                            </m:ctrlPr>
                          </m:sSubPr>
                          <m:e>
                            <m:r>
                              <m:rPr>
                                <m:sty m:val="p"/>
                              </m:rPr>
                              <a:rPr lang="en-US" sz="2400" b="0" i="0" dirty="0" smtClean="0">
                                <a:solidFill>
                                  <a:prstClr val="black"/>
                                </a:solidFill>
                                <a:latin typeface="Cambria Math" panose="02040503050406030204" pitchFamily="18" charset="0"/>
                                <a:ea typeface="Cambria Math"/>
                              </a:rPr>
                              <m:t>p</m:t>
                            </m:r>
                          </m:e>
                          <m:sub>
                            <m:r>
                              <a:rPr lang="en-US" sz="2400" b="0" i="0" dirty="0" smtClean="0">
                                <a:solidFill>
                                  <a:prstClr val="black"/>
                                </a:solidFill>
                                <a:latin typeface="Cambria Math" panose="02040503050406030204" pitchFamily="18" charset="0"/>
                                <a:ea typeface="Cambria Math"/>
                              </a:rPr>
                              <m:t>7</m:t>
                            </m:r>
                          </m:sub>
                        </m:sSub>
                      </m:oMath>
                    </m:oMathPara>
                  </a14:m>
                  <a:endParaRPr lang="en-US" sz="2400" dirty="0"/>
                </a:p>
              </p:txBody>
            </p:sp>
          </mc:Choice>
          <mc:Fallback xmlns="">
            <p:sp>
              <p:nvSpPr>
                <p:cNvPr id="17" name="Rectangle 16">
                  <a:extLst>
                    <a:ext uri="{FF2B5EF4-FFF2-40B4-BE49-F238E27FC236}">
                      <a16:creationId xmlns:a16="http://schemas.microsoft.com/office/drawing/2014/main" id="{C500C6CE-A98A-4A95-A2D1-C868FAB0C70E}"/>
                    </a:ext>
                  </a:extLst>
                </p:cNvPr>
                <p:cNvSpPr>
                  <a:spLocks noRot="1" noChangeAspect="1" noMove="1" noResize="1" noEditPoints="1" noAdjustHandles="1" noChangeArrowheads="1" noChangeShapeType="1" noTextEdit="1"/>
                </p:cNvSpPr>
                <p:nvPr/>
              </p:nvSpPr>
              <p:spPr>
                <a:xfrm>
                  <a:off x="7303953" y="4122954"/>
                  <a:ext cx="594970" cy="461665"/>
                </a:xfrm>
                <a:prstGeom prst="rect">
                  <a:avLst/>
                </a:prstGeom>
                <a:blipFill>
                  <a:blip r:embed="rId11"/>
                  <a:stretch>
                    <a:fillRect b="-1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71DC33FA-7C3C-4E5C-972A-2EFA5B109353}"/>
                    </a:ext>
                  </a:extLst>
                </p:cNvPr>
                <p:cNvSpPr/>
                <p:nvPr/>
              </p:nvSpPr>
              <p:spPr>
                <a:xfrm>
                  <a:off x="5569953" y="4173754"/>
                  <a:ext cx="130144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ea typeface="Cambria Math"/>
                              </a:rPr>
                            </m:ctrlPr>
                          </m:sSubPr>
                          <m:e>
                            <m:r>
                              <m:rPr>
                                <m:sty m:val="p"/>
                              </m:rPr>
                              <a:rPr lang="en-US" sz="2400" b="0" i="0" dirty="0" smtClean="0">
                                <a:solidFill>
                                  <a:prstClr val="black"/>
                                </a:solidFill>
                                <a:latin typeface="Cambria Math" panose="02040503050406030204" pitchFamily="18" charset="0"/>
                                <a:ea typeface="Cambria Math"/>
                              </a:rPr>
                              <m:t>p</m:t>
                            </m:r>
                          </m:e>
                          <m:sub>
                            <m:r>
                              <a:rPr lang="en-US" sz="2400" b="0" i="0" dirty="0" smtClean="0">
                                <a:solidFill>
                                  <a:prstClr val="black"/>
                                </a:solidFill>
                                <a:latin typeface="Cambria Math" panose="02040503050406030204" pitchFamily="18" charset="0"/>
                                <a:ea typeface="Cambria Math"/>
                              </a:rPr>
                              <m:t>8</m:t>
                            </m:r>
                          </m:sub>
                        </m:sSub>
                        <m:r>
                          <a:rPr lang="en-US" sz="2400" b="0" i="1" dirty="0" smtClean="0">
                            <a:solidFill>
                              <a:prstClr val="black"/>
                            </a:solidFill>
                            <a:latin typeface="Cambria Math" panose="02040503050406030204" pitchFamily="18" charset="0"/>
                            <a:ea typeface="Cambria Math"/>
                          </a:rPr>
                          <m:t>=</m:t>
                        </m:r>
                        <m:sSub>
                          <m:sSubPr>
                            <m:ctrlPr>
                              <a:rPr lang="en-US" sz="2400" b="0" i="1" dirty="0" smtClean="0">
                                <a:solidFill>
                                  <a:prstClr val="black"/>
                                </a:solidFill>
                                <a:latin typeface="Cambria Math" panose="02040503050406030204" pitchFamily="18" charset="0"/>
                                <a:ea typeface="Cambria Math"/>
                              </a:rPr>
                            </m:ctrlPr>
                          </m:sSubPr>
                          <m:e>
                            <m:r>
                              <a:rPr lang="en-US" sz="2400" b="0" i="1" dirty="0" smtClean="0">
                                <a:solidFill>
                                  <a:prstClr val="black"/>
                                </a:solidFill>
                                <a:latin typeface="Cambria Math" panose="02040503050406030204" pitchFamily="18" charset="0"/>
                                <a:ea typeface="Cambria Math"/>
                              </a:rPr>
                              <m:t>𝑣</m:t>
                            </m:r>
                          </m:e>
                          <m:sub>
                            <m:r>
                              <a:rPr lang="en-US" sz="2400" b="0" i="1" dirty="0" smtClean="0">
                                <a:solidFill>
                                  <a:prstClr val="black"/>
                                </a:solidFill>
                                <a:latin typeface="Cambria Math" panose="02040503050406030204" pitchFamily="18" charset="0"/>
                                <a:ea typeface="Cambria Math"/>
                              </a:rPr>
                              <m:t>8</m:t>
                            </m:r>
                          </m:sub>
                        </m:sSub>
                      </m:oMath>
                    </m:oMathPara>
                  </a14:m>
                  <a:endParaRPr lang="en-US" sz="2400" dirty="0"/>
                </a:p>
              </p:txBody>
            </p:sp>
          </mc:Choice>
          <mc:Fallback xmlns="">
            <p:sp>
              <p:nvSpPr>
                <p:cNvPr id="18" name="Rectangle 17">
                  <a:extLst>
                    <a:ext uri="{FF2B5EF4-FFF2-40B4-BE49-F238E27FC236}">
                      <a16:creationId xmlns:a16="http://schemas.microsoft.com/office/drawing/2014/main" id="{71DC33FA-7C3C-4E5C-972A-2EFA5B109353}"/>
                    </a:ext>
                  </a:extLst>
                </p:cNvPr>
                <p:cNvSpPr>
                  <a:spLocks noRot="1" noChangeAspect="1" noMove="1" noResize="1" noEditPoints="1" noAdjustHandles="1" noChangeArrowheads="1" noChangeShapeType="1" noTextEdit="1"/>
                </p:cNvSpPr>
                <p:nvPr/>
              </p:nvSpPr>
              <p:spPr>
                <a:xfrm>
                  <a:off x="5569953" y="4173754"/>
                  <a:ext cx="1301447" cy="461665"/>
                </a:xfrm>
                <a:prstGeom prst="rect">
                  <a:avLst/>
                </a:prstGeom>
                <a:blipFill>
                  <a:blip r:embed="rId12"/>
                  <a:stretch>
                    <a:fillRect b="-13333"/>
                  </a:stretch>
                </a:blipFill>
              </p:spPr>
              <p:txBody>
                <a:bodyPr/>
                <a:lstStyle/>
                <a:p>
                  <a:r>
                    <a:rPr lang="en-US">
                      <a:noFill/>
                    </a:rPr>
                    <a:t> </a:t>
                  </a:r>
                </a:p>
              </p:txBody>
            </p:sp>
          </mc:Fallback>
        </mc:AlternateContent>
      </p:grpSp>
      <p:grpSp>
        <p:nvGrpSpPr>
          <p:cNvPr id="6" name="Group 5">
            <a:extLst>
              <a:ext uri="{FF2B5EF4-FFF2-40B4-BE49-F238E27FC236}">
                <a16:creationId xmlns:a16="http://schemas.microsoft.com/office/drawing/2014/main" id="{690BF102-4F2D-45C0-BF09-608B1A36FE7E}"/>
              </a:ext>
            </a:extLst>
          </p:cNvPr>
          <p:cNvGrpSpPr/>
          <p:nvPr/>
        </p:nvGrpSpPr>
        <p:grpSpPr>
          <a:xfrm>
            <a:off x="5437330" y="2788688"/>
            <a:ext cx="999079" cy="931271"/>
            <a:chOff x="5437330" y="2867626"/>
            <a:chExt cx="999079" cy="931271"/>
          </a:xfrm>
        </p:grpSpPr>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01425F3F-12C4-4A2B-AA90-2A34BF0C0913}"/>
                    </a:ext>
                  </a:extLst>
                </p:cNvPr>
                <p:cNvSpPr/>
                <p:nvPr/>
              </p:nvSpPr>
              <p:spPr>
                <a:xfrm>
                  <a:off x="5842719" y="3302992"/>
                  <a:ext cx="519629" cy="4959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ea typeface="Cambria Math"/>
                              </a:rPr>
                            </m:ctrlPr>
                          </m:sSubPr>
                          <m:e>
                            <m:r>
                              <m:rPr>
                                <m:sty m:val="p"/>
                              </m:rPr>
                              <a:rPr lang="en-US" sz="2400" dirty="0">
                                <a:solidFill>
                                  <a:prstClr val="black"/>
                                </a:solidFill>
                                <a:latin typeface="Cambria Math" panose="02040503050406030204" pitchFamily="18" charset="0"/>
                                <a:ea typeface="Cambria Math"/>
                              </a:rPr>
                              <m:t>v</m:t>
                            </m:r>
                          </m:e>
                          <m:sub>
                            <m:r>
                              <m:rPr>
                                <m:sty m:val="p"/>
                              </m:rPr>
                              <a:rPr lang="en-US" sz="2400" b="0" i="0" dirty="0" smtClean="0">
                                <a:solidFill>
                                  <a:prstClr val="black"/>
                                </a:solidFill>
                                <a:latin typeface="Cambria Math" panose="02040503050406030204" pitchFamily="18" charset="0"/>
                                <a:ea typeface="Cambria Math"/>
                              </a:rPr>
                              <m:t>j</m:t>
                            </m:r>
                          </m:sub>
                        </m:sSub>
                      </m:oMath>
                    </m:oMathPara>
                  </a14:m>
                  <a:endParaRPr lang="en-US" sz="2400" dirty="0"/>
                </a:p>
              </p:txBody>
            </p:sp>
          </mc:Choice>
          <mc:Fallback xmlns="">
            <p:sp>
              <p:nvSpPr>
                <p:cNvPr id="19" name="Rectangle 18">
                  <a:extLst>
                    <a:ext uri="{FF2B5EF4-FFF2-40B4-BE49-F238E27FC236}">
                      <a16:creationId xmlns:a16="http://schemas.microsoft.com/office/drawing/2014/main" id="{01425F3F-12C4-4A2B-AA90-2A34BF0C0913}"/>
                    </a:ext>
                  </a:extLst>
                </p:cNvPr>
                <p:cNvSpPr>
                  <a:spLocks noRot="1" noChangeAspect="1" noMove="1" noResize="1" noEditPoints="1" noAdjustHandles="1" noChangeArrowheads="1" noChangeShapeType="1" noTextEdit="1"/>
                </p:cNvSpPr>
                <p:nvPr/>
              </p:nvSpPr>
              <p:spPr>
                <a:xfrm>
                  <a:off x="5842719" y="3302992"/>
                  <a:ext cx="519629" cy="495905"/>
                </a:xfrm>
                <a:prstGeom prst="rect">
                  <a:avLst/>
                </a:prstGeom>
                <a:blipFill>
                  <a:blip r:embed="rId13"/>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0A292AC8-E1C6-4DAC-93A9-DC6B63C2DD17}"/>
                    </a:ext>
                  </a:extLst>
                </p:cNvPr>
                <p:cNvSpPr/>
                <p:nvPr/>
              </p:nvSpPr>
              <p:spPr>
                <a:xfrm>
                  <a:off x="5855865" y="2867626"/>
                  <a:ext cx="58054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ea typeface="Cambria Math"/>
                              </a:rPr>
                            </m:ctrlPr>
                          </m:sSubPr>
                          <m:e>
                            <m:r>
                              <m:rPr>
                                <m:sty m:val="p"/>
                              </m:rPr>
                              <a:rPr lang="en-US" sz="2400" dirty="0">
                                <a:solidFill>
                                  <a:prstClr val="black"/>
                                </a:solidFill>
                                <a:latin typeface="Cambria Math" panose="02040503050406030204" pitchFamily="18" charset="0"/>
                                <a:ea typeface="Cambria Math"/>
                              </a:rPr>
                              <m:t>v</m:t>
                            </m:r>
                          </m:e>
                          <m:sub>
                            <m:r>
                              <m:rPr>
                                <m:sty m:val="p"/>
                              </m:rPr>
                              <a:rPr lang="en-US" sz="2400" b="0" i="0" dirty="0" smtClean="0">
                                <a:solidFill>
                                  <a:prstClr val="black"/>
                                </a:solidFill>
                                <a:latin typeface="Cambria Math" panose="02040503050406030204" pitchFamily="18" charset="0"/>
                                <a:ea typeface="Cambria Math"/>
                              </a:rPr>
                              <m:t>k</m:t>
                            </m:r>
                          </m:sub>
                        </m:sSub>
                      </m:oMath>
                    </m:oMathPara>
                  </a14:m>
                  <a:endParaRPr lang="en-US" sz="2400" dirty="0"/>
                </a:p>
              </p:txBody>
            </p:sp>
          </mc:Choice>
          <mc:Fallback xmlns="">
            <p:sp>
              <p:nvSpPr>
                <p:cNvPr id="20" name="Rectangle 19">
                  <a:extLst>
                    <a:ext uri="{FF2B5EF4-FFF2-40B4-BE49-F238E27FC236}">
                      <a16:creationId xmlns:a16="http://schemas.microsoft.com/office/drawing/2014/main" id="{0A292AC8-E1C6-4DAC-93A9-DC6B63C2DD17}"/>
                    </a:ext>
                  </a:extLst>
                </p:cNvPr>
                <p:cNvSpPr>
                  <a:spLocks noRot="1" noChangeAspect="1" noMove="1" noResize="1" noEditPoints="1" noAdjustHandles="1" noChangeArrowheads="1" noChangeShapeType="1" noTextEdit="1"/>
                </p:cNvSpPr>
                <p:nvPr/>
              </p:nvSpPr>
              <p:spPr>
                <a:xfrm>
                  <a:off x="5855865" y="2867626"/>
                  <a:ext cx="580544" cy="461665"/>
                </a:xfrm>
                <a:prstGeom prst="rect">
                  <a:avLst/>
                </a:prstGeom>
                <a:blipFill>
                  <a:blip r:embed="rId14"/>
                  <a:stretch>
                    <a:fillRect b="-5263"/>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53707955-C59E-4D36-8883-79657628708F}"/>
                </a:ext>
              </a:extLst>
            </p:cNvPr>
            <p:cNvSpPr/>
            <p:nvPr/>
          </p:nvSpPr>
          <p:spPr bwMode="auto">
            <a:xfrm>
              <a:off x="5889936" y="3386179"/>
              <a:ext cx="99371" cy="88200"/>
            </a:xfrm>
            <a:prstGeom prst="ellipse">
              <a:avLst/>
            </a:prstGeom>
            <a:solidFill>
              <a:schemeClr val="tx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23" name="Oval 22">
              <a:extLst>
                <a:ext uri="{FF2B5EF4-FFF2-40B4-BE49-F238E27FC236}">
                  <a16:creationId xmlns:a16="http://schemas.microsoft.com/office/drawing/2014/main" id="{0F2125C9-CB94-4946-9DE5-B0F683C8FCB7}"/>
                </a:ext>
              </a:extLst>
            </p:cNvPr>
            <p:cNvSpPr/>
            <p:nvPr/>
          </p:nvSpPr>
          <p:spPr bwMode="auto">
            <a:xfrm>
              <a:off x="5895016" y="3162659"/>
              <a:ext cx="99371" cy="88200"/>
            </a:xfrm>
            <a:prstGeom prst="ellipse">
              <a:avLst/>
            </a:prstGeom>
            <a:solidFill>
              <a:schemeClr val="tx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75E91125-275F-4C49-96A4-36410EB01244}"/>
                    </a:ext>
                  </a:extLst>
                </p:cNvPr>
                <p:cNvSpPr/>
                <p:nvPr/>
              </p:nvSpPr>
              <p:spPr>
                <a:xfrm>
                  <a:off x="5437330" y="3085942"/>
                  <a:ext cx="582146" cy="3950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a:solidFill>
                                  <a:prstClr val="black"/>
                                </a:solidFill>
                                <a:latin typeface="Cambria Math" panose="02040503050406030204" pitchFamily="18" charset="0"/>
                                <a:ea typeface="Cambria Math"/>
                              </a:rPr>
                            </m:ctrlPr>
                          </m:sSubPr>
                          <m:e>
                            <m:r>
                              <m:rPr>
                                <m:sty m:val="p"/>
                              </m:rPr>
                              <a:rPr lang="en-US" dirty="0">
                                <a:solidFill>
                                  <a:prstClr val="black"/>
                                </a:solidFill>
                                <a:latin typeface="Cambria Math" panose="02040503050406030204" pitchFamily="18" charset="0"/>
                                <a:ea typeface="Cambria Math"/>
                              </a:rPr>
                              <m:t>e</m:t>
                            </m:r>
                          </m:e>
                          <m:sub>
                            <m:r>
                              <m:rPr>
                                <m:sty m:val="p"/>
                              </m:rPr>
                              <a:rPr lang="en-US" dirty="0">
                                <a:solidFill>
                                  <a:prstClr val="black"/>
                                </a:solidFill>
                                <a:latin typeface="Cambria Math" panose="02040503050406030204" pitchFamily="18" charset="0"/>
                                <a:ea typeface="Cambria Math"/>
                              </a:rPr>
                              <m:t>jk</m:t>
                            </m:r>
                          </m:sub>
                        </m:sSub>
                        <m:r>
                          <a:rPr lang="en-US" i="1" dirty="0">
                            <a:solidFill>
                              <a:prstClr val="black"/>
                            </a:solidFill>
                            <a:latin typeface="Cambria Math" panose="02040503050406030204" pitchFamily="18" charset="0"/>
                            <a:ea typeface="Cambria Math"/>
                          </a:rPr>
                          <m:t> </m:t>
                        </m:r>
                      </m:oMath>
                    </m:oMathPara>
                  </a14:m>
                  <a:endParaRPr lang="en-US" dirty="0"/>
                </a:p>
              </p:txBody>
            </p:sp>
          </mc:Choice>
          <mc:Fallback xmlns="">
            <p:sp>
              <p:nvSpPr>
                <p:cNvPr id="24" name="Rectangle 23">
                  <a:extLst>
                    <a:ext uri="{FF2B5EF4-FFF2-40B4-BE49-F238E27FC236}">
                      <a16:creationId xmlns:a16="http://schemas.microsoft.com/office/drawing/2014/main" id="{75E91125-275F-4C49-96A4-36410EB01244}"/>
                    </a:ext>
                  </a:extLst>
                </p:cNvPr>
                <p:cNvSpPr>
                  <a:spLocks noRot="1" noChangeAspect="1" noMove="1" noResize="1" noEditPoints="1" noAdjustHandles="1" noChangeArrowheads="1" noChangeShapeType="1" noTextEdit="1"/>
                </p:cNvSpPr>
                <p:nvPr/>
              </p:nvSpPr>
              <p:spPr>
                <a:xfrm>
                  <a:off x="5437330" y="3085942"/>
                  <a:ext cx="582146" cy="395045"/>
                </a:xfrm>
                <a:prstGeom prst="rect">
                  <a:avLst/>
                </a:prstGeom>
                <a:blipFill>
                  <a:blip r:embed="rId15"/>
                  <a:stretch>
                    <a:fillRect b="-9231"/>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27AB1E3C-D2E9-42C1-BAC2-BC58164641E1}"/>
                </a:ext>
              </a:extLst>
            </p:cNvPr>
            <p:cNvCxnSpPr/>
            <p:nvPr/>
          </p:nvCxnSpPr>
          <p:spPr bwMode="auto">
            <a:xfrm flipV="1">
              <a:off x="5944701" y="3223499"/>
              <a:ext cx="0" cy="15942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4252097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17F7D-8454-492A-8EA3-E61FC5D14172}"/>
              </a:ext>
            </a:extLst>
          </p:cNvPr>
          <p:cNvSpPr>
            <a:spLocks noGrp="1"/>
          </p:cNvSpPr>
          <p:nvPr>
            <p:ph type="title"/>
          </p:nvPr>
        </p:nvSpPr>
        <p:spPr/>
        <p:txBody>
          <a:bodyPr/>
          <a:lstStyle/>
          <a:p>
            <a:r>
              <a:rPr lang="en-US" dirty="0"/>
              <a:t>Flow-based ILP</a:t>
            </a:r>
          </a:p>
        </p:txBody>
      </p:sp>
      <p:sp>
        <p:nvSpPr>
          <p:cNvPr id="11" name="TextBox 9">
            <a:extLst>
              <a:ext uri="{FF2B5EF4-FFF2-40B4-BE49-F238E27FC236}">
                <a16:creationId xmlns:a16="http://schemas.microsoft.com/office/drawing/2014/main" id="{EE59D15C-DDBF-4D75-83F7-BE7EE803A92D}"/>
              </a:ext>
            </a:extLst>
          </p:cNvPr>
          <p:cNvSpPr txBox="1"/>
          <p:nvPr/>
        </p:nvSpPr>
        <p:spPr>
          <a:xfrm>
            <a:off x="378671" y="3254196"/>
            <a:ext cx="184731"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endParaRPr lang="en-US" sz="2400" dirty="0">
              <a:solidFill>
                <a:prstClr val="black"/>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39C5A0B5-6ED8-4D13-8419-111AE0E2B94F}"/>
              </a:ext>
            </a:extLst>
          </p:cNvPr>
          <p:cNvGrpSpPr/>
          <p:nvPr/>
        </p:nvGrpSpPr>
        <p:grpSpPr>
          <a:xfrm>
            <a:off x="158503" y="2766001"/>
            <a:ext cx="8748458" cy="3251644"/>
            <a:chOff x="158503" y="2766001"/>
            <a:chExt cx="8748458" cy="3251644"/>
          </a:xfrm>
        </p:grpSpPr>
        <p:sp>
          <p:nvSpPr>
            <p:cNvPr id="19" name="Rectangle 18">
              <a:extLst>
                <a:ext uri="{FF2B5EF4-FFF2-40B4-BE49-F238E27FC236}">
                  <a16:creationId xmlns:a16="http://schemas.microsoft.com/office/drawing/2014/main" id="{28E8AEA2-F9EA-4EAC-B724-C08E63FB4943}"/>
                </a:ext>
              </a:extLst>
            </p:cNvPr>
            <p:cNvSpPr/>
            <p:nvPr/>
          </p:nvSpPr>
          <p:spPr bwMode="auto">
            <a:xfrm>
              <a:off x="158503" y="3040998"/>
              <a:ext cx="8748458" cy="2976647"/>
            </a:xfrm>
            <a:prstGeom prst="rect">
              <a:avLst/>
            </a:prstGeom>
            <a:noFill/>
            <a:ln w="25400" cap="sq" cmpd="sng" algn="ctr">
              <a:solidFill>
                <a:schemeClr val="tx2"/>
              </a:solidFill>
              <a:prstDash val="sysDash"/>
              <a:round/>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EE63CFC0-08A8-418A-B8EE-B85D7CBBE62A}"/>
                    </a:ext>
                  </a:extLst>
                </p:cNvPr>
                <p:cNvSpPr/>
                <p:nvPr/>
              </p:nvSpPr>
              <p:spPr bwMode="auto">
                <a:xfrm>
                  <a:off x="254956" y="2766001"/>
                  <a:ext cx="8204770" cy="52322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eaLnBrk="0" fontAlgn="base" hangingPunct="0">
                    <a:spcBef>
                      <a:spcPct val="0"/>
                    </a:spcBef>
                    <a:spcAft>
                      <a:spcPct val="0"/>
                    </a:spcAft>
                  </a:pPr>
                  <a:r>
                    <a:rPr lang="en-US" sz="2400" b="1" i="1" dirty="0">
                      <a:solidFill>
                        <a:prstClr val="black"/>
                      </a:solidFill>
                      <a:latin typeface="Arial" panose="020B0604020202020204" pitchFamily="34" charset="0"/>
                      <a:cs typeface="Arial" panose="020B0604020202020204" pitchFamily="34" charset="0"/>
                    </a:rPr>
                    <a:t>For each path from source (</a:t>
                  </a:r>
                  <a14:m>
                    <m:oMath xmlns:m="http://schemas.openxmlformats.org/officeDocument/2006/math">
                      <m:sSub>
                        <m:sSubPr>
                          <m:ctrlPr>
                            <a:rPr lang="en-US" sz="2400" i="1">
                              <a:solidFill>
                                <a:prstClr val="black"/>
                              </a:solidFill>
                              <a:latin typeface="Cambria Math" panose="02040503050406030204" pitchFamily="18" charset="0"/>
                              <a:ea typeface="Cambria Math"/>
                            </a:rPr>
                          </m:ctrlPr>
                        </m:sSubPr>
                        <m:e>
                          <m:r>
                            <a:rPr lang="en-US" sz="2400" b="0" i="1" smtClean="0">
                              <a:solidFill>
                                <a:prstClr val="black"/>
                              </a:solidFill>
                              <a:latin typeface="Cambria Math" panose="02040503050406030204" pitchFamily="18" charset="0"/>
                              <a:ea typeface="Cambria Math"/>
                            </a:rPr>
                            <m:t>𝑣</m:t>
                          </m:r>
                        </m:e>
                        <m:sub>
                          <m:r>
                            <a:rPr lang="en-US" sz="2400" b="0" i="1" smtClean="0">
                              <a:solidFill>
                                <a:prstClr val="black"/>
                              </a:solidFill>
                              <a:latin typeface="Cambria Math" panose="02040503050406030204" pitchFamily="18" charset="0"/>
                              <a:ea typeface="Cambria Math"/>
                            </a:rPr>
                            <m:t>1</m:t>
                          </m:r>
                        </m:sub>
                      </m:sSub>
                    </m:oMath>
                  </a14:m>
                  <a:r>
                    <a:rPr lang="en-US" sz="2400" b="1" i="1" dirty="0">
                      <a:solidFill>
                        <a:prstClr val="black"/>
                      </a:solidFill>
                      <a:latin typeface="Arial" panose="020B0604020202020204" pitchFamily="34" charset="0"/>
                      <a:cs typeface="Arial" panose="020B0604020202020204" pitchFamily="34" charset="0"/>
                    </a:rPr>
                    <a:t>) to sink (</a:t>
                  </a:r>
                  <a14:m>
                    <m:oMath xmlns:m="http://schemas.openxmlformats.org/officeDocument/2006/math">
                      <m:sSub>
                        <m:sSubPr>
                          <m:ctrlPr>
                            <a:rPr lang="en-US" sz="2400" i="1">
                              <a:solidFill>
                                <a:prstClr val="black"/>
                              </a:solidFill>
                              <a:latin typeface="Cambria Math" panose="02040503050406030204" pitchFamily="18" charset="0"/>
                              <a:ea typeface="Cambria Math"/>
                            </a:rPr>
                          </m:ctrlPr>
                        </m:sSubPr>
                        <m:e>
                          <m:r>
                            <a:rPr lang="en-US" sz="2400" b="0" i="1" smtClean="0">
                              <a:solidFill>
                                <a:prstClr val="black"/>
                              </a:solidFill>
                              <a:latin typeface="Cambria Math" panose="02040503050406030204" pitchFamily="18" charset="0"/>
                              <a:ea typeface="Cambria Math"/>
                            </a:rPr>
                            <m:t>𝑝</m:t>
                          </m:r>
                        </m:e>
                        <m:sub>
                          <m:r>
                            <a:rPr lang="en-US" sz="2400" b="0" i="1" smtClean="0">
                              <a:solidFill>
                                <a:prstClr val="black"/>
                              </a:solidFill>
                              <a:latin typeface="Cambria Math" panose="02040503050406030204" pitchFamily="18" charset="0"/>
                              <a:ea typeface="Cambria Math"/>
                            </a:rPr>
                            <m:t>𝑖</m:t>
                          </m:r>
                        </m:sub>
                      </m:sSub>
                      <m:r>
                        <a:rPr lang="en-US" sz="2400" b="0" i="1" smtClean="0">
                          <a:solidFill>
                            <a:prstClr val="black"/>
                          </a:solidFill>
                          <a:latin typeface="Cambria Math" panose="02040503050406030204" pitchFamily="18" charset="0"/>
                          <a:ea typeface="Cambria Math"/>
                        </a:rPr>
                        <m:t>=</m:t>
                      </m:r>
                      <m:sSub>
                        <m:sSubPr>
                          <m:ctrlPr>
                            <a:rPr lang="en-US" sz="2400" b="0" i="1" smtClean="0">
                              <a:solidFill>
                                <a:prstClr val="black"/>
                              </a:solidFill>
                              <a:latin typeface="Cambria Math" panose="02040503050406030204" pitchFamily="18" charset="0"/>
                              <a:ea typeface="Cambria Math"/>
                            </a:rPr>
                          </m:ctrlPr>
                        </m:sSubPr>
                        <m:e>
                          <m:r>
                            <a:rPr lang="en-US" sz="2400" b="0" i="1" smtClean="0">
                              <a:solidFill>
                                <a:prstClr val="black"/>
                              </a:solidFill>
                              <a:latin typeface="Cambria Math" panose="02040503050406030204" pitchFamily="18" charset="0"/>
                              <a:ea typeface="Cambria Math"/>
                            </a:rPr>
                            <m:t>𝑣</m:t>
                          </m:r>
                        </m:e>
                        <m:sub>
                          <m:r>
                            <a:rPr lang="en-US" sz="2400" b="0" i="1" smtClean="0">
                              <a:solidFill>
                                <a:prstClr val="black"/>
                              </a:solidFill>
                              <a:latin typeface="Cambria Math" panose="02040503050406030204" pitchFamily="18" charset="0"/>
                              <a:ea typeface="Cambria Math"/>
                            </a:rPr>
                            <m:t>𝑖</m:t>
                          </m:r>
                        </m:sub>
                      </m:sSub>
                    </m:oMath>
                  </a14:m>
                  <a:r>
                    <a:rPr lang="en-US" sz="2400" b="1" i="1" dirty="0">
                      <a:solidFill>
                        <a:prstClr val="black"/>
                      </a:solidFill>
                      <a:latin typeface="Arial" panose="020B0604020202020204" pitchFamily="34" charset="0"/>
                      <a:cs typeface="Arial" panose="020B0604020202020204" pitchFamily="34" charset="0"/>
                    </a:rPr>
                    <a:t>) terminal </a:t>
                  </a:r>
                </a:p>
              </p:txBody>
            </p:sp>
          </mc:Choice>
          <mc:Fallback xmlns="">
            <p:sp>
              <p:nvSpPr>
                <p:cNvPr id="20" name="Rectangle 19">
                  <a:extLst>
                    <a:ext uri="{FF2B5EF4-FFF2-40B4-BE49-F238E27FC236}">
                      <a16:creationId xmlns:a16="http://schemas.microsoft.com/office/drawing/2014/main" id="{EE63CFC0-08A8-418A-B8EE-B85D7CBBE62A}"/>
                    </a:ext>
                  </a:extLst>
                </p:cNvPr>
                <p:cNvSpPr>
                  <a:spLocks noRot="1" noChangeAspect="1" noMove="1" noResize="1" noEditPoints="1" noAdjustHandles="1" noChangeArrowheads="1" noChangeShapeType="1" noTextEdit="1"/>
                </p:cNvSpPr>
                <p:nvPr/>
              </p:nvSpPr>
              <p:spPr bwMode="auto">
                <a:xfrm>
                  <a:off x="254956" y="2766001"/>
                  <a:ext cx="8204770" cy="523220"/>
                </a:xfrm>
                <a:prstGeom prst="rect">
                  <a:avLst/>
                </a:prstGeom>
                <a:blipFill>
                  <a:blip r:embed="rId3"/>
                  <a:stretch>
                    <a:fillRect l="-1185" r="-1185" b="-17778"/>
                  </a:stretch>
                </a:blipFill>
                <a:ln>
                  <a:headEnd type="none" w="med" len="med"/>
                  <a:tailEnd type="none" w="med" len="med"/>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7" name="TextBox 30">
                <a:extLst>
                  <a:ext uri="{FF2B5EF4-FFF2-40B4-BE49-F238E27FC236}">
                    <a16:creationId xmlns:a16="http://schemas.microsoft.com/office/drawing/2014/main" id="{967B3455-85C5-4F0F-9EB2-7C2E96BFCBA2}"/>
                  </a:ext>
                </a:extLst>
              </p:cNvPr>
              <p:cNvSpPr txBox="1"/>
              <p:nvPr/>
            </p:nvSpPr>
            <p:spPr>
              <a:xfrm>
                <a:off x="2261692" y="3514730"/>
                <a:ext cx="6576018" cy="6753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sz="2800" dirty="0">
                    <a:solidFill>
                      <a:srgbClr val="0070C0"/>
                    </a:solidFill>
                    <a:latin typeface="Arial" panose="020B0604020202020204" pitchFamily="34" charset="0"/>
                    <a:cs typeface="Arial" panose="020B0604020202020204" pitchFamily="34" charset="0"/>
                  </a:rPr>
                  <a:t>⇒ Edge </a:t>
                </a:r>
                <a14:m>
                  <m:oMath xmlns:m="http://schemas.openxmlformats.org/officeDocument/2006/math">
                    <m:sSub>
                      <m:sSubPr>
                        <m:ctrlPr>
                          <a:rPr lang="en-US" sz="2800" i="1" smtClean="0">
                            <a:solidFill>
                              <a:srgbClr val="0070C0"/>
                            </a:solidFill>
                            <a:latin typeface="Cambria Math" panose="02040503050406030204" pitchFamily="18" charset="0"/>
                            <a:ea typeface="Cambria Math"/>
                          </a:rPr>
                        </m:ctrlPr>
                      </m:sSubPr>
                      <m:e>
                        <m:r>
                          <a:rPr lang="en-US" sz="2800" b="0" i="1" smtClean="0">
                            <a:solidFill>
                              <a:srgbClr val="0070C0"/>
                            </a:solidFill>
                            <a:latin typeface="Cambria Math" panose="02040503050406030204" pitchFamily="18" charset="0"/>
                            <a:ea typeface="Cambria Math"/>
                          </a:rPr>
                          <m:t>𝑒</m:t>
                        </m:r>
                      </m:e>
                      <m:sub>
                        <m:r>
                          <a:rPr lang="en-US" sz="2800" i="1">
                            <a:solidFill>
                              <a:srgbClr val="0070C0"/>
                            </a:solidFill>
                            <a:latin typeface="Cambria Math" panose="02040503050406030204" pitchFamily="18" charset="0"/>
                            <a:ea typeface="Cambria Math"/>
                          </a:rPr>
                          <m:t>𝑗𝑘</m:t>
                        </m:r>
                      </m:sub>
                    </m:sSub>
                  </m:oMath>
                </a14:m>
                <a:r>
                  <a:rPr lang="en-US" sz="2800" dirty="0">
                    <a:solidFill>
                      <a:srgbClr val="0070C0"/>
                    </a:solidFill>
                    <a:latin typeface="Arial" panose="020B0604020202020204" pitchFamily="34" charset="0"/>
                    <a:cs typeface="Arial" panose="020B0604020202020204" pitchFamily="34" charset="0"/>
                  </a:rPr>
                  <a:t> is taken when there is a flow </a:t>
                </a:r>
              </a:p>
            </p:txBody>
          </p:sp>
        </mc:Choice>
        <mc:Fallback xmlns="">
          <p:sp>
            <p:nvSpPr>
              <p:cNvPr id="17" name="TextBox 30">
                <a:extLst>
                  <a:ext uri="{FF2B5EF4-FFF2-40B4-BE49-F238E27FC236}">
                    <a16:creationId xmlns:a16="http://schemas.microsoft.com/office/drawing/2014/main" id="{967B3455-85C5-4F0F-9EB2-7C2E96BFCBA2}"/>
                  </a:ext>
                </a:extLst>
              </p:cNvPr>
              <p:cNvSpPr txBox="1">
                <a:spLocks noRot="1" noChangeAspect="1" noMove="1" noResize="1" noEditPoints="1" noAdjustHandles="1" noChangeArrowheads="1" noChangeShapeType="1" noTextEdit="1"/>
              </p:cNvSpPr>
              <p:nvPr/>
            </p:nvSpPr>
            <p:spPr>
              <a:xfrm>
                <a:off x="2261692" y="3514730"/>
                <a:ext cx="6576018" cy="675361"/>
              </a:xfrm>
              <a:prstGeom prst="rect">
                <a:avLst/>
              </a:prstGeom>
              <a:blipFill>
                <a:blip r:embed="rId4"/>
                <a:stretch>
                  <a:fillRect l="-1854" t="-10909" r="-2688" b="-1818"/>
                </a:stretch>
              </a:blipFill>
            </p:spPr>
            <p:txBody>
              <a:bodyPr/>
              <a:lstStyle/>
              <a:p>
                <a:r>
                  <a:rPr lang="en-US">
                    <a:noFill/>
                  </a:rPr>
                  <a:t> </a:t>
                </a:r>
              </a:p>
            </p:txBody>
          </p:sp>
        </mc:Fallback>
      </mc:AlternateContent>
      <p:sp>
        <p:nvSpPr>
          <p:cNvPr id="18" name="TextBox 31">
            <a:extLst>
              <a:ext uri="{FF2B5EF4-FFF2-40B4-BE49-F238E27FC236}">
                <a16:creationId xmlns:a16="http://schemas.microsoft.com/office/drawing/2014/main" id="{B982DE4F-CCFE-4F38-BB7A-5D930107D796}"/>
              </a:ext>
            </a:extLst>
          </p:cNvPr>
          <p:cNvSpPr txBox="1"/>
          <p:nvPr/>
        </p:nvSpPr>
        <p:spPr>
          <a:xfrm>
            <a:off x="1390156" y="5388663"/>
            <a:ext cx="611410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sz="2800" dirty="0">
                <a:solidFill>
                  <a:srgbClr val="0070C0"/>
                </a:solidFill>
                <a:latin typeface="Arial" panose="020B0604020202020204" pitchFamily="34" charset="0"/>
                <a:cs typeface="Arial" panose="020B0604020202020204" pitchFamily="34" charset="0"/>
              </a:rPr>
              <a:t>⇒ Flow conservation (= connection) </a:t>
            </a:r>
          </a:p>
        </p:txBody>
      </p:sp>
      <mc:AlternateContent xmlns:mc="http://schemas.openxmlformats.org/markup-compatibility/2006" xmlns:a14="http://schemas.microsoft.com/office/drawing/2010/main">
        <mc:Choice Requires="a14">
          <p:sp>
            <p:nvSpPr>
              <p:cNvPr id="32" name="TextBox 229">
                <a:extLst>
                  <a:ext uri="{FF2B5EF4-FFF2-40B4-BE49-F238E27FC236}">
                    <a16:creationId xmlns:a16="http://schemas.microsoft.com/office/drawing/2014/main" id="{1EE05714-4962-402F-BC6B-C2F227E3DBB4}"/>
                  </a:ext>
                </a:extLst>
              </p:cNvPr>
              <p:cNvSpPr txBox="1"/>
              <p:nvPr/>
            </p:nvSpPr>
            <p:spPr>
              <a:xfrm>
                <a:off x="626150" y="3983376"/>
                <a:ext cx="7941726" cy="1467966"/>
              </a:xfrm>
              <a:prstGeom prst="rect">
                <a:avLst/>
              </a:prstGeom>
              <a:noFill/>
            </p:spPr>
            <p:txBody>
              <a:bodyPr wrap="none" rtlCol="0">
                <a:spAutoFit/>
              </a:bodyPr>
              <a:lstStyle>
                <a:defPPr>
                  <a:defRPr lang="en-US"/>
                </a:defPPr>
                <a:lvl1pPr algn="l" rtl="0" eaLnBrk="0" fontAlgn="base" hangingPunct="0">
                  <a:spcBef>
                    <a:spcPct val="0"/>
                  </a:spcBef>
                  <a:spcAft>
                    <a:spcPct val="0"/>
                  </a:spcAft>
                  <a:buChar char="•"/>
                  <a:defRPr sz="3200" kern="1200">
                    <a:solidFill>
                      <a:schemeClr val="tx1"/>
                    </a:solidFill>
                    <a:latin typeface="Times New Roman" pitchFamily="16" charset="0"/>
                    <a:ea typeface="+mn-ea"/>
                    <a:cs typeface="+mn-cs"/>
                  </a:defRPr>
                </a:lvl1pPr>
                <a:lvl2pPr marL="457200" algn="l" rtl="0" eaLnBrk="0" fontAlgn="base" hangingPunct="0">
                  <a:spcBef>
                    <a:spcPct val="0"/>
                  </a:spcBef>
                  <a:spcAft>
                    <a:spcPct val="0"/>
                  </a:spcAft>
                  <a:buChar char="•"/>
                  <a:defRPr sz="3200" kern="1200">
                    <a:solidFill>
                      <a:schemeClr val="tx1"/>
                    </a:solidFill>
                    <a:latin typeface="Times New Roman" pitchFamily="16" charset="0"/>
                    <a:ea typeface="+mn-ea"/>
                    <a:cs typeface="+mn-cs"/>
                  </a:defRPr>
                </a:lvl2pPr>
                <a:lvl3pPr marL="914400" algn="l" rtl="0" eaLnBrk="0" fontAlgn="base" hangingPunct="0">
                  <a:spcBef>
                    <a:spcPct val="0"/>
                  </a:spcBef>
                  <a:spcAft>
                    <a:spcPct val="0"/>
                  </a:spcAft>
                  <a:buChar char="•"/>
                  <a:defRPr sz="3200" kern="1200">
                    <a:solidFill>
                      <a:schemeClr val="tx1"/>
                    </a:solidFill>
                    <a:latin typeface="Times New Roman" pitchFamily="16" charset="0"/>
                    <a:ea typeface="+mn-ea"/>
                    <a:cs typeface="+mn-cs"/>
                  </a:defRPr>
                </a:lvl3pPr>
                <a:lvl4pPr marL="1371600" algn="l" rtl="0" eaLnBrk="0" fontAlgn="base" hangingPunct="0">
                  <a:spcBef>
                    <a:spcPct val="0"/>
                  </a:spcBef>
                  <a:spcAft>
                    <a:spcPct val="0"/>
                  </a:spcAft>
                  <a:buChar char="•"/>
                  <a:defRPr sz="3200" kern="1200">
                    <a:solidFill>
                      <a:schemeClr val="tx1"/>
                    </a:solidFill>
                    <a:latin typeface="Times New Roman" pitchFamily="16" charset="0"/>
                    <a:ea typeface="+mn-ea"/>
                    <a:cs typeface="+mn-cs"/>
                  </a:defRPr>
                </a:lvl4pPr>
                <a:lvl5pPr marL="1828800" algn="l" rtl="0" eaLnBrk="0" fontAlgn="base" hangingPunct="0">
                  <a:spcBef>
                    <a:spcPct val="0"/>
                  </a:spcBef>
                  <a:spcAft>
                    <a:spcPct val="0"/>
                  </a:spcAft>
                  <a:buChar char="•"/>
                  <a:defRPr sz="3200" kern="1200">
                    <a:solidFill>
                      <a:schemeClr val="tx1"/>
                    </a:solidFill>
                    <a:latin typeface="Times New Roman" pitchFamily="16" charset="0"/>
                    <a:ea typeface="+mn-ea"/>
                    <a:cs typeface="+mn-cs"/>
                  </a:defRPr>
                </a:lvl5pPr>
                <a:lvl6pPr marL="2286000" algn="l" defTabSz="914400" rtl="0" eaLnBrk="1" latinLnBrk="0" hangingPunct="1">
                  <a:defRPr sz="3200" kern="1200">
                    <a:solidFill>
                      <a:schemeClr val="tx1"/>
                    </a:solidFill>
                    <a:latin typeface="Times New Roman" pitchFamily="16" charset="0"/>
                    <a:ea typeface="+mn-ea"/>
                    <a:cs typeface="+mn-cs"/>
                  </a:defRPr>
                </a:lvl6pPr>
                <a:lvl7pPr marL="2743200" algn="l" defTabSz="914400" rtl="0" eaLnBrk="1" latinLnBrk="0" hangingPunct="1">
                  <a:defRPr sz="3200" kern="1200">
                    <a:solidFill>
                      <a:schemeClr val="tx1"/>
                    </a:solidFill>
                    <a:latin typeface="Times New Roman" pitchFamily="16" charset="0"/>
                    <a:ea typeface="+mn-ea"/>
                    <a:cs typeface="+mn-cs"/>
                  </a:defRPr>
                </a:lvl7pPr>
                <a:lvl8pPr marL="3200400" algn="l" defTabSz="914400" rtl="0" eaLnBrk="1" latinLnBrk="0" hangingPunct="1">
                  <a:defRPr sz="3200" kern="1200">
                    <a:solidFill>
                      <a:schemeClr val="tx1"/>
                    </a:solidFill>
                    <a:latin typeface="Times New Roman" pitchFamily="16" charset="0"/>
                    <a:ea typeface="+mn-ea"/>
                    <a:cs typeface="+mn-cs"/>
                  </a:defRPr>
                </a:lvl8pPr>
                <a:lvl9pPr marL="3657600" algn="l" defTabSz="914400" rtl="0" eaLnBrk="1" latinLnBrk="0" hangingPunct="1">
                  <a:defRPr sz="3200" kern="1200">
                    <a:solidFill>
                      <a:schemeClr val="tx1"/>
                    </a:solidFill>
                    <a:latin typeface="Times New Roman" pitchFamily="16" charset="0"/>
                    <a:ea typeface="+mn-ea"/>
                    <a:cs typeface="+mn-cs"/>
                  </a:defRPr>
                </a:lvl9pPr>
              </a:lstStyle>
              <a:p>
                <a:pPr eaLnBrk="1" fontAlgn="auto" hangingPunct="1">
                  <a:spcBef>
                    <a:spcPts val="0"/>
                  </a:spcBef>
                  <a:spcAft>
                    <a:spcPts val="0"/>
                  </a:spcAft>
                  <a:buFontTx/>
                  <a:buNone/>
                </a:pPr>
                <a14:m>
                  <m:oMathPara xmlns:m="http://schemas.openxmlformats.org/officeDocument/2006/math">
                    <m:oMathParaPr>
                      <m:jc m:val="left"/>
                    </m:oMathParaPr>
                    <m:oMath xmlns:m="http://schemas.openxmlformats.org/officeDocument/2006/math">
                      <m:nary>
                        <m:naryPr>
                          <m:chr m:val="∑"/>
                          <m:limLoc m:val="subSup"/>
                          <m:supHide m:val="on"/>
                          <m:ctrlPr>
                            <a:rPr lang="en-US" sz="2800" i="1" smtClean="0">
                              <a:solidFill>
                                <a:schemeClr val="tx1"/>
                              </a:solidFill>
                              <a:latin typeface="Cambria Math" panose="02040503050406030204" pitchFamily="18" charset="0"/>
                            </a:rPr>
                          </m:ctrlPr>
                        </m:naryPr>
                        <m:sub>
                          <m:r>
                            <a:rPr lang="en-US" sz="2800" i="1" smtClean="0">
                              <a:solidFill>
                                <a:schemeClr val="tx1"/>
                              </a:solidFill>
                              <a:latin typeface="Cambria Math"/>
                            </a:rPr>
                            <m:t>𝑗</m:t>
                          </m:r>
                        </m:sub>
                        <m:sup/>
                        <m:e>
                          <m:sSup>
                            <m:sSupPr>
                              <m:ctrlPr>
                                <a:rPr lang="en-US" sz="2800" b="0" i="1" smtClean="0">
                                  <a:solidFill>
                                    <a:schemeClr val="tx1"/>
                                  </a:solidFill>
                                  <a:latin typeface="Cambria Math" panose="02040503050406030204" pitchFamily="18" charset="0"/>
                                </a:rPr>
                              </m:ctrlPr>
                            </m:sSupPr>
                            <m:e>
                              <m:r>
                                <a:rPr lang="en-US" sz="2800" i="1" smtClean="0">
                                  <a:solidFill>
                                    <a:schemeClr val="tx1"/>
                                  </a:solidFill>
                                  <a:latin typeface="Cambria Math"/>
                                </a:rPr>
                                <m:t>𝑓</m:t>
                              </m:r>
                            </m:e>
                            <m:sup>
                              <m:r>
                                <a:rPr lang="en-US" sz="2800" b="0" i="1" smtClean="0">
                                  <a:solidFill>
                                    <a:schemeClr val="tx1"/>
                                  </a:solidFill>
                                  <a:latin typeface="Cambria Math" panose="02040503050406030204" pitchFamily="18" charset="0"/>
                                </a:rPr>
                                <m:t>𝑖</m:t>
                              </m:r>
                            </m:sup>
                          </m:sSup>
                          <m:r>
                            <a:rPr lang="en-US" sz="2800" i="1" baseline="-25000">
                              <a:solidFill>
                                <a:schemeClr val="tx1"/>
                              </a:solidFill>
                              <a:latin typeface="Cambria Math"/>
                            </a:rPr>
                            <m:t>𝑗</m:t>
                          </m:r>
                          <m:r>
                            <a:rPr lang="en-US" sz="2800" b="0" i="1" baseline="-25000" smtClean="0">
                              <a:solidFill>
                                <a:schemeClr val="tx1"/>
                              </a:solidFill>
                              <a:latin typeface="Cambria Math" panose="02040503050406030204" pitchFamily="18" charset="0"/>
                            </a:rPr>
                            <m:t>𝑘</m:t>
                          </m:r>
                        </m:e>
                      </m:nary>
                      <m:r>
                        <a:rPr lang="en-US" sz="2800" i="1" smtClean="0">
                          <a:solidFill>
                            <a:schemeClr val="tx1"/>
                          </a:solidFill>
                          <a:latin typeface="Cambria Math"/>
                        </a:rPr>
                        <m:t>−</m:t>
                      </m:r>
                      <m:nary>
                        <m:naryPr>
                          <m:chr m:val="∑"/>
                          <m:limLoc m:val="subSup"/>
                          <m:supHide m:val="on"/>
                          <m:ctrlPr>
                            <a:rPr lang="en-US" sz="2800" i="1" smtClean="0">
                              <a:solidFill>
                                <a:schemeClr val="tx1"/>
                              </a:solidFill>
                              <a:latin typeface="Cambria Math" panose="02040503050406030204" pitchFamily="18" charset="0"/>
                            </a:rPr>
                          </m:ctrlPr>
                        </m:naryPr>
                        <m:sub>
                          <m:r>
                            <a:rPr lang="en-US" sz="2800" i="1" smtClean="0">
                              <a:solidFill>
                                <a:schemeClr val="tx1"/>
                              </a:solidFill>
                              <a:latin typeface="Cambria Math"/>
                            </a:rPr>
                            <m:t>𝑗</m:t>
                          </m:r>
                        </m:sub>
                        <m:sup/>
                        <m:e>
                          <m:sSup>
                            <m:sSupPr>
                              <m:ctrlPr>
                                <a:rPr lang="en-US" sz="2800" b="0" i="1" smtClean="0">
                                  <a:solidFill>
                                    <a:schemeClr val="tx1"/>
                                  </a:solidFill>
                                  <a:latin typeface="Cambria Math" panose="02040503050406030204" pitchFamily="18" charset="0"/>
                                </a:rPr>
                              </m:ctrlPr>
                            </m:sSupPr>
                            <m:e>
                              <m:r>
                                <a:rPr lang="en-US" sz="2800" i="1" smtClean="0">
                                  <a:solidFill>
                                    <a:schemeClr val="tx1"/>
                                  </a:solidFill>
                                  <a:latin typeface="Cambria Math"/>
                                </a:rPr>
                                <m:t>𝑓</m:t>
                              </m:r>
                            </m:e>
                            <m:sup>
                              <m:r>
                                <a:rPr lang="en-US" sz="2800" b="0" i="1" smtClean="0">
                                  <a:solidFill>
                                    <a:schemeClr val="tx1"/>
                                  </a:solidFill>
                                  <a:latin typeface="Cambria Math" panose="02040503050406030204" pitchFamily="18" charset="0"/>
                                </a:rPr>
                                <m:t>𝑖</m:t>
                              </m:r>
                            </m:sup>
                          </m:sSup>
                          <m:r>
                            <a:rPr lang="en-US" sz="2800" b="0" i="1" baseline="-25000" smtClean="0">
                              <a:solidFill>
                                <a:schemeClr val="tx1"/>
                              </a:solidFill>
                              <a:latin typeface="Cambria Math" panose="02040503050406030204" pitchFamily="18" charset="0"/>
                            </a:rPr>
                            <m:t>𝑘𝑗</m:t>
                          </m:r>
                        </m:e>
                      </m:nary>
                      <m:r>
                        <a:rPr lang="en-US" sz="2800" i="1" smtClean="0">
                          <a:solidFill>
                            <a:schemeClr val="tx1"/>
                          </a:solidFill>
                          <a:latin typeface="Cambria Math"/>
                        </a:rPr>
                        <m:t>=</m:t>
                      </m:r>
                      <m:d>
                        <m:dPr>
                          <m:begChr m:val="{"/>
                          <m:endChr m:val=""/>
                          <m:ctrlPr>
                            <a:rPr lang="en-US" sz="2800" i="1" smtClean="0">
                              <a:solidFill>
                                <a:schemeClr val="tx1"/>
                              </a:solidFill>
                              <a:latin typeface="Cambria Math" panose="02040503050406030204" pitchFamily="18" charset="0"/>
                            </a:rPr>
                          </m:ctrlPr>
                        </m:dPr>
                        <m:e>
                          <m:eqArr>
                            <m:eqArrPr>
                              <m:ctrlPr>
                                <a:rPr lang="en-US" sz="2800" b="0" i="1" smtClean="0">
                                  <a:solidFill>
                                    <a:schemeClr val="tx1"/>
                                  </a:solidFill>
                                  <a:latin typeface="Cambria Math" panose="02040503050406030204" pitchFamily="18" charset="0"/>
                                </a:rPr>
                              </m:ctrlPr>
                            </m:eqArrPr>
                            <m:e>
                              <m:r>
                                <a:rPr lang="en-US" sz="2800" b="0" i="1" smtClean="0">
                                  <a:solidFill>
                                    <a:schemeClr val="tx1"/>
                                  </a:solidFill>
                                  <a:latin typeface="Cambria Math"/>
                                </a:rPr>
                                <m:t> ##</m:t>
                              </m:r>
                              <m:r>
                                <a:rPr lang="en-US" sz="2800" b="0" i="1" smtClean="0">
                                  <a:solidFill>
                                    <a:schemeClr val="tx1"/>
                                  </a:solidFill>
                                  <a:latin typeface="Cambria Math" panose="02040503050406030204" pitchFamily="18" charset="0"/>
                                </a:rPr>
                                <m:t>1         </m:t>
                              </m:r>
                              <m:r>
                                <a:rPr lang="en-US" sz="2800" b="0" i="1" smtClean="0">
                                  <a:solidFill>
                                    <a:schemeClr val="tx1"/>
                                  </a:solidFill>
                                  <a:latin typeface="Cambria Math"/>
                                </a:rPr>
                                <m:t>𝑖𝑓</m:t>
                              </m:r>
                              <m:r>
                                <a:rPr lang="en-US" sz="2800" b="0" i="1" smtClean="0">
                                  <a:solidFill>
                                    <a:schemeClr val="tx1"/>
                                  </a:solidFill>
                                  <a:latin typeface="Cambria Math" panose="02040503050406030204" pitchFamily="18" charset="0"/>
                                </a:rPr>
                                <m:t> </m:t>
                              </m:r>
                              <m:sSub>
                                <m:sSubPr>
                                  <m:ctrlPr>
                                    <a:rPr lang="en-US" sz="2800" i="1">
                                      <a:solidFill>
                                        <a:prstClr val="black"/>
                                      </a:solidFill>
                                      <a:latin typeface="Cambria Math" panose="02040503050406030204" pitchFamily="18" charset="0"/>
                                      <a:ea typeface="Cambria Math"/>
                                    </a:rPr>
                                  </m:ctrlPr>
                                </m:sSubPr>
                                <m:e>
                                  <m:r>
                                    <a:rPr lang="en-US" sz="2800" i="1">
                                      <a:solidFill>
                                        <a:prstClr val="black"/>
                                      </a:solidFill>
                                      <a:latin typeface="Cambria Math" panose="02040503050406030204" pitchFamily="18" charset="0"/>
                                      <a:ea typeface="Cambria Math"/>
                                    </a:rPr>
                                    <m:t>𝑣</m:t>
                                  </m:r>
                                </m:e>
                                <m:sub>
                                  <m:r>
                                    <a:rPr lang="en-US" sz="2800" b="0" i="1" smtClean="0">
                                      <a:solidFill>
                                        <a:prstClr val="black"/>
                                      </a:solidFill>
                                      <a:latin typeface="Cambria Math" panose="02040503050406030204" pitchFamily="18" charset="0"/>
                                      <a:ea typeface="Cambria Math"/>
                                    </a:rPr>
                                    <m:t>𝑘</m:t>
                                  </m:r>
                                </m:sub>
                              </m:sSub>
                              <m:r>
                                <a:rPr lang="en-US" sz="2800" b="0" i="1" smtClean="0">
                                  <a:solidFill>
                                    <a:schemeClr val="tx1"/>
                                  </a:solidFill>
                                  <a:latin typeface="Cambria Math"/>
                                </a:rPr>
                                <m:t>=</m:t>
                              </m:r>
                              <m:r>
                                <a:rPr lang="en-US" sz="2800" b="0" i="1" smtClean="0">
                                  <a:solidFill>
                                    <a:schemeClr val="tx1"/>
                                  </a:solidFill>
                                  <a:latin typeface="Cambria Math"/>
                                </a:rPr>
                                <m:t>𝑠𝑜𝑢𝑟𝑐𝑒</m:t>
                              </m:r>
                              <m:r>
                                <a:rPr lang="en-US" sz="2800" b="0" i="1" smtClean="0">
                                  <a:solidFill>
                                    <a:schemeClr val="tx1"/>
                                  </a:solidFill>
                                  <a:latin typeface="Cambria Math" panose="02040503050406030204" pitchFamily="18" charset="0"/>
                                </a:rPr>
                                <m:t> </m:t>
                              </m:r>
                              <m:d>
                                <m:dPr>
                                  <m:ctrlPr>
                                    <a:rPr lang="en-US" sz="2800" b="0" i="1" smtClean="0">
                                      <a:solidFill>
                                        <a:schemeClr val="tx1"/>
                                      </a:solidFill>
                                      <a:latin typeface="Cambria Math" panose="02040503050406030204" pitchFamily="18" charset="0"/>
                                    </a:rPr>
                                  </m:ctrlPr>
                                </m:dPr>
                                <m:e>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𝑣</m:t>
                                      </m:r>
                                    </m:e>
                                    <m:sub>
                                      <m:r>
                                        <a:rPr lang="en-US" sz="2800" b="0" i="1" smtClean="0">
                                          <a:solidFill>
                                            <a:schemeClr val="tx1"/>
                                          </a:solidFill>
                                          <a:latin typeface="Cambria Math" panose="02040503050406030204" pitchFamily="18" charset="0"/>
                                        </a:rPr>
                                        <m:t>1</m:t>
                                      </m:r>
                                    </m:sub>
                                  </m:sSub>
                                </m:e>
                              </m:d>
                            </m:e>
                            <m:e>
                              <m:r>
                                <a:rPr lang="en-US" sz="2800" i="1">
                                  <a:solidFill>
                                    <a:schemeClr val="tx1"/>
                                  </a:solidFill>
                                  <a:latin typeface="Cambria Math"/>
                                </a:rPr>
                                <m:t>−</m:t>
                              </m:r>
                              <m:r>
                                <a:rPr lang="en-US" sz="2800" i="1" smtClean="0">
                                  <a:solidFill>
                                    <a:schemeClr val="tx1"/>
                                  </a:solidFill>
                                  <a:latin typeface="Cambria Math"/>
                                </a:rPr>
                                <m:t>1  </m:t>
                              </m:r>
                              <m:r>
                                <a:rPr lang="en-US" sz="2800" b="0" i="1" smtClean="0">
                                  <a:solidFill>
                                    <a:schemeClr val="tx1"/>
                                  </a:solidFill>
                                  <a:latin typeface="Cambria Math"/>
                                </a:rPr>
                                <m:t> </m:t>
                              </m:r>
                              <m:r>
                                <a:rPr lang="en-US" sz="2800" b="0" i="1" smtClean="0">
                                  <a:solidFill>
                                    <a:schemeClr val="tx1"/>
                                  </a:solidFill>
                                  <a:latin typeface="Cambria Math" panose="02040503050406030204" pitchFamily="18" charset="0"/>
                                </a:rPr>
                                <m:t>    </m:t>
                              </m:r>
                              <m:r>
                                <a:rPr lang="en-US" sz="2800" i="1" smtClean="0">
                                  <a:solidFill>
                                    <a:schemeClr val="tx1"/>
                                  </a:solidFill>
                                  <a:latin typeface="Cambria Math"/>
                                </a:rPr>
                                <m:t>𝑖𝑓</m:t>
                              </m:r>
                              <m:r>
                                <a:rPr lang="en-US" sz="2800" b="0" i="1" smtClean="0">
                                  <a:solidFill>
                                    <a:schemeClr val="tx1"/>
                                  </a:solidFill>
                                  <a:latin typeface="Cambria Math"/>
                                </a:rPr>
                                <m:t> </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𝑣</m:t>
                                  </m:r>
                                </m:e>
                                <m:sub>
                                  <m:r>
                                    <a:rPr lang="en-US" sz="2800" b="0" i="1" smtClean="0">
                                      <a:solidFill>
                                        <a:schemeClr val="tx1"/>
                                      </a:solidFill>
                                      <a:latin typeface="Cambria Math" panose="02040503050406030204" pitchFamily="18" charset="0"/>
                                    </a:rPr>
                                    <m:t>𝑘</m:t>
                                  </m:r>
                                </m:sub>
                              </m:sSub>
                              <m:r>
                                <a:rPr lang="en-US" sz="2800" b="0" i="1" smtClean="0">
                                  <a:solidFill>
                                    <a:schemeClr val="tx1"/>
                                  </a:solidFill>
                                  <a:latin typeface="Cambria Math"/>
                                </a:rPr>
                                <m:t>=</m:t>
                              </m:r>
                              <m:r>
                                <a:rPr lang="en-US" sz="2800" b="0" i="1" smtClean="0">
                                  <a:solidFill>
                                    <a:schemeClr val="tx1"/>
                                  </a:solidFill>
                                  <a:latin typeface="Cambria Math"/>
                                </a:rPr>
                                <m:t>𝑠𝑖𝑛𝑘</m:t>
                              </m:r>
                              <m:r>
                                <a:rPr lang="en-US" sz="2800" b="0" i="1" smtClean="0">
                                  <a:solidFill>
                                    <a:schemeClr val="tx1"/>
                                  </a:solidFill>
                                  <a:latin typeface="Cambria Math"/>
                                </a:rPr>
                                <m:t> </m:t>
                              </m:r>
                              <m:d>
                                <m:dPr>
                                  <m:ctrlPr>
                                    <a:rPr lang="en-US" sz="2800" b="0" i="1" smtClean="0">
                                      <a:solidFill>
                                        <a:schemeClr val="tx1"/>
                                      </a:solidFill>
                                      <a:latin typeface="Cambria Math" panose="02040503050406030204" pitchFamily="18" charset="0"/>
                                    </a:rPr>
                                  </m:ctrlPr>
                                </m:dPr>
                                <m:e>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𝑣</m:t>
                                      </m:r>
                                    </m:e>
                                    <m:sub>
                                      <m:r>
                                        <a:rPr lang="en-US" sz="2800" b="0" i="1" smtClean="0">
                                          <a:solidFill>
                                            <a:schemeClr val="tx1"/>
                                          </a:solidFill>
                                          <a:latin typeface="Cambria Math" panose="02040503050406030204" pitchFamily="18" charset="0"/>
                                        </a:rPr>
                                        <m:t>𝑖</m:t>
                                      </m:r>
                                    </m:sub>
                                  </m:sSub>
                                </m:e>
                              </m:d>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a:rPr>
                                <m:t> </m:t>
                              </m:r>
                            </m:e>
                            <m:e>
                              <m:r>
                                <a:rPr lang="en-US" sz="2800" i="1" smtClean="0">
                                  <a:solidFill>
                                    <a:schemeClr val="tx1"/>
                                  </a:solidFill>
                                  <a:latin typeface="Cambria Math"/>
                                </a:rPr>
                                <m:t>0 </m:t>
                              </m:r>
                              <m:r>
                                <a:rPr lang="en-US" sz="2800" b="0" i="1" smtClean="0">
                                  <a:solidFill>
                                    <a:schemeClr val="tx1"/>
                                  </a:solidFill>
                                  <a:latin typeface="Cambria Math" panose="02040503050406030204" pitchFamily="18" charset="0"/>
                                </a:rPr>
                                <m:t>  </m:t>
                              </m:r>
                              <m:r>
                                <a:rPr lang="en-US" sz="2800" i="1" smtClean="0">
                                  <a:solidFill>
                                    <a:schemeClr val="tx1"/>
                                  </a:solidFill>
                                  <a:latin typeface="Cambria Math"/>
                                </a:rPr>
                                <m:t>  </m:t>
                              </m:r>
                              <m:r>
                                <a:rPr lang="en-US" sz="2800" b="0" i="1" smtClean="0">
                                  <a:solidFill>
                                    <a:schemeClr val="tx1"/>
                                  </a:solidFill>
                                  <a:latin typeface="Cambria Math"/>
                                </a:rPr>
                                <m:t>  </m:t>
                              </m:r>
                              <m:r>
                                <a:rPr lang="en-US" sz="2800" i="1" smtClean="0">
                                  <a:solidFill>
                                    <a:schemeClr val="tx1"/>
                                  </a:solidFill>
                                  <a:latin typeface="Cambria Math"/>
                                </a:rPr>
                                <m:t> </m:t>
                              </m:r>
                              <m:r>
                                <a:rPr lang="en-US" sz="2800" b="0" i="1" smtClean="0">
                                  <a:solidFill>
                                    <a:schemeClr val="tx1"/>
                                  </a:solidFill>
                                  <a:latin typeface="Cambria Math"/>
                                </a:rPr>
                                <m:t>𝑜</m:t>
                              </m:r>
                              <m:r>
                                <a:rPr lang="en-US" sz="2800" i="1" smtClean="0">
                                  <a:solidFill>
                                    <a:schemeClr val="tx1"/>
                                  </a:solidFill>
                                  <a:latin typeface="Cambria Math"/>
                                </a:rPr>
                                <m:t>𝑡h𝑒𝑟𝑤𝑖𝑠𝑒</m:t>
                              </m:r>
                              <m:r>
                                <a:rPr lang="en-US" sz="2800" b="0" i="1" smtClean="0">
                                  <a:solidFill>
                                    <a:schemeClr val="tx1"/>
                                  </a:solidFill>
                                  <a:latin typeface="Cambria Math"/>
                                </a:rPr>
                                <m:t>    </m:t>
                              </m:r>
                              <m:r>
                                <a:rPr lang="en-US" sz="2800" b="0" i="1" smtClean="0">
                                  <a:solidFill>
                                    <a:schemeClr val="tx1"/>
                                  </a:solidFill>
                                  <a:latin typeface="Cambria Math" panose="02040503050406030204" pitchFamily="18" charset="0"/>
                                </a:rPr>
                                <m:t>             </m:t>
                              </m:r>
                            </m:e>
                          </m:eqArr>
                        </m:e>
                      </m:d>
                    </m:oMath>
                  </m:oMathPara>
                </a14:m>
                <a:endParaRPr lang="en-US" sz="2800" dirty="0">
                  <a:solidFill>
                    <a:schemeClr val="tx1"/>
                  </a:solidFill>
                  <a:latin typeface="Tahoma"/>
                </a:endParaRPr>
              </a:p>
            </p:txBody>
          </p:sp>
        </mc:Choice>
        <mc:Fallback xmlns="">
          <p:sp>
            <p:nvSpPr>
              <p:cNvPr id="32" name="TextBox 229">
                <a:extLst>
                  <a:ext uri="{FF2B5EF4-FFF2-40B4-BE49-F238E27FC236}">
                    <a16:creationId xmlns:a16="http://schemas.microsoft.com/office/drawing/2014/main" id="{1EE05714-4962-402F-BC6B-C2F227E3DBB4}"/>
                  </a:ext>
                </a:extLst>
              </p:cNvPr>
              <p:cNvSpPr txBox="1">
                <a:spLocks noRot="1" noChangeAspect="1" noMove="1" noResize="1" noEditPoints="1" noAdjustHandles="1" noChangeArrowheads="1" noChangeShapeType="1" noTextEdit="1"/>
              </p:cNvSpPr>
              <p:nvPr/>
            </p:nvSpPr>
            <p:spPr>
              <a:xfrm>
                <a:off x="626150" y="3983376"/>
                <a:ext cx="7941726" cy="146796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BA361CB5-D4BF-4B28-BB4B-202C8B81EA37}"/>
                  </a:ext>
                </a:extLst>
              </p:cNvPr>
              <p:cNvSpPr/>
              <p:nvPr/>
            </p:nvSpPr>
            <p:spPr>
              <a:xfrm>
                <a:off x="626150" y="3433258"/>
                <a:ext cx="1734706"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prstClr val="black"/>
                              </a:solidFill>
                              <a:latin typeface="Cambria Math" panose="02040503050406030204" pitchFamily="18" charset="0"/>
                              <a:ea typeface="Cambria Math"/>
                            </a:rPr>
                          </m:ctrlPr>
                        </m:sSubPr>
                        <m:e>
                          <m:r>
                            <a:rPr lang="en-US" sz="2800" i="1">
                              <a:solidFill>
                                <a:prstClr val="black"/>
                              </a:solidFill>
                              <a:latin typeface="Cambria Math"/>
                              <a:ea typeface="Cambria Math"/>
                            </a:rPr>
                            <m:t>𝜆</m:t>
                          </m:r>
                        </m:e>
                        <m:sub>
                          <m:r>
                            <a:rPr lang="en-US" sz="2800" i="1">
                              <a:solidFill>
                                <a:prstClr val="black"/>
                              </a:solidFill>
                              <a:latin typeface="Cambria Math" panose="02040503050406030204" pitchFamily="18" charset="0"/>
                              <a:ea typeface="Cambria Math"/>
                            </a:rPr>
                            <m:t>𝑗𝑘</m:t>
                          </m:r>
                        </m:sub>
                      </m:sSub>
                      <m:r>
                        <a:rPr lang="en-US" sz="2800" b="0" i="1" smtClean="0">
                          <a:solidFill>
                            <a:prstClr val="black"/>
                          </a:solidFill>
                          <a:latin typeface="Cambria Math" panose="02040503050406030204" pitchFamily="18" charset="0"/>
                          <a:ea typeface="Cambria Math"/>
                        </a:rPr>
                        <m:t>≥</m:t>
                      </m:r>
                      <m:sSubSup>
                        <m:sSubSupPr>
                          <m:ctrlPr>
                            <a:rPr lang="en-US" sz="2800" b="0" i="1" smtClean="0">
                              <a:solidFill>
                                <a:prstClr val="black"/>
                              </a:solidFill>
                              <a:latin typeface="Cambria Math" panose="02040503050406030204" pitchFamily="18" charset="0"/>
                              <a:ea typeface="Cambria Math"/>
                            </a:rPr>
                          </m:ctrlPr>
                        </m:sSubSupPr>
                        <m:e>
                          <m:r>
                            <a:rPr lang="en-US" sz="2800" b="0" i="1" smtClean="0">
                              <a:solidFill>
                                <a:prstClr val="black"/>
                              </a:solidFill>
                              <a:latin typeface="Cambria Math" panose="02040503050406030204" pitchFamily="18" charset="0"/>
                              <a:ea typeface="Cambria Math"/>
                            </a:rPr>
                            <m:t>𝑓</m:t>
                          </m:r>
                        </m:e>
                        <m:sub>
                          <m:r>
                            <a:rPr lang="en-US" sz="2800" b="0" i="1" smtClean="0">
                              <a:solidFill>
                                <a:prstClr val="black"/>
                              </a:solidFill>
                              <a:latin typeface="Cambria Math" panose="02040503050406030204" pitchFamily="18" charset="0"/>
                              <a:ea typeface="Cambria Math"/>
                            </a:rPr>
                            <m:t>𝑗𝑘</m:t>
                          </m:r>
                        </m:sub>
                        <m:sup>
                          <m:r>
                            <a:rPr lang="en-US" sz="2800" b="0" i="1" smtClean="0">
                              <a:solidFill>
                                <a:prstClr val="black"/>
                              </a:solidFill>
                              <a:latin typeface="Cambria Math" panose="02040503050406030204" pitchFamily="18" charset="0"/>
                              <a:ea typeface="Cambria Math"/>
                            </a:rPr>
                            <m:t>𝑖</m:t>
                          </m:r>
                        </m:sup>
                      </m:sSubSup>
                      <m:r>
                        <a:rPr lang="en-US" sz="2800" b="0" i="1" smtClean="0">
                          <a:solidFill>
                            <a:prstClr val="black"/>
                          </a:solidFill>
                          <a:latin typeface="Cambria Math" panose="02040503050406030204" pitchFamily="18" charset="0"/>
                          <a:ea typeface="Cambria Math"/>
                        </a:rPr>
                        <m:t> </m:t>
                      </m:r>
                    </m:oMath>
                  </m:oMathPara>
                </a14:m>
                <a:endParaRPr lang="en-US" sz="2800" dirty="0"/>
              </a:p>
            </p:txBody>
          </p:sp>
        </mc:Choice>
        <mc:Fallback xmlns="">
          <p:sp>
            <p:nvSpPr>
              <p:cNvPr id="33" name="Rectangle 32">
                <a:extLst>
                  <a:ext uri="{FF2B5EF4-FFF2-40B4-BE49-F238E27FC236}">
                    <a16:creationId xmlns:a16="http://schemas.microsoft.com/office/drawing/2014/main" id="{BA361CB5-D4BF-4B28-BB4B-202C8B81EA37}"/>
                  </a:ext>
                </a:extLst>
              </p:cNvPr>
              <p:cNvSpPr>
                <a:spLocks noRot="1" noChangeAspect="1" noMove="1" noResize="1" noEditPoints="1" noAdjustHandles="1" noChangeArrowheads="1" noChangeShapeType="1" noTextEdit="1"/>
              </p:cNvSpPr>
              <p:nvPr/>
            </p:nvSpPr>
            <p:spPr>
              <a:xfrm>
                <a:off x="626150" y="3433258"/>
                <a:ext cx="1734706" cy="612796"/>
              </a:xfrm>
              <a:prstGeom prst="rect">
                <a:avLst/>
              </a:prstGeom>
              <a:blipFill>
                <a:blip r:embed="rId6"/>
                <a:stretch>
                  <a:fillRect/>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1EE844B9-5AF5-489F-9E9B-04C364277D86}"/>
              </a:ext>
            </a:extLst>
          </p:cNvPr>
          <p:cNvGrpSpPr/>
          <p:nvPr/>
        </p:nvGrpSpPr>
        <p:grpSpPr>
          <a:xfrm>
            <a:off x="148536" y="939490"/>
            <a:ext cx="8790414" cy="1641472"/>
            <a:chOff x="148536" y="939490"/>
            <a:chExt cx="8790414" cy="1641472"/>
          </a:xfrm>
        </p:grpSpPr>
        <p:grpSp>
          <p:nvGrpSpPr>
            <p:cNvPr id="4" name="Group 3">
              <a:extLst>
                <a:ext uri="{FF2B5EF4-FFF2-40B4-BE49-F238E27FC236}">
                  <a16:creationId xmlns:a16="http://schemas.microsoft.com/office/drawing/2014/main" id="{B61D78D2-98C7-4BF4-BF17-BCA6A973A23A}"/>
                </a:ext>
              </a:extLst>
            </p:cNvPr>
            <p:cNvGrpSpPr/>
            <p:nvPr/>
          </p:nvGrpSpPr>
          <p:grpSpPr>
            <a:xfrm>
              <a:off x="1104749" y="1305191"/>
              <a:ext cx="6056848" cy="1237390"/>
              <a:chOff x="948923" y="842156"/>
              <a:chExt cx="6056848" cy="1237390"/>
            </a:xfrm>
          </p:grpSpPr>
          <mc:AlternateContent xmlns:mc="http://schemas.openxmlformats.org/markup-compatibility/2006" xmlns:a14="http://schemas.microsoft.com/office/drawing/2010/main">
            <mc:Choice Requires="a14">
              <p:sp>
                <p:nvSpPr>
                  <p:cNvPr id="8" name="TextBox 4">
                    <a:extLst>
                      <a:ext uri="{FF2B5EF4-FFF2-40B4-BE49-F238E27FC236}">
                        <a16:creationId xmlns:a16="http://schemas.microsoft.com/office/drawing/2014/main" id="{E2F2B3A5-1F3E-4CCD-900A-337E51B64C83}"/>
                      </a:ext>
                    </a:extLst>
                  </p:cNvPr>
                  <p:cNvSpPr txBox="1"/>
                  <p:nvPr/>
                </p:nvSpPr>
                <p:spPr>
                  <a:xfrm>
                    <a:off x="948923" y="842156"/>
                    <a:ext cx="2889124" cy="123739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14:m>
                      <m:oMathPara xmlns:m="http://schemas.openxmlformats.org/officeDocument/2006/math">
                        <m:oMathParaPr>
                          <m:jc m:val="centerGroup"/>
                        </m:oMathParaPr>
                        <m:oMath xmlns:m="http://schemas.openxmlformats.org/officeDocument/2006/math">
                          <m:func>
                            <m:funcPr>
                              <m:ctrlPr>
                                <a:rPr lang="en-US" sz="2800" i="1" smtClean="0">
                                  <a:solidFill>
                                    <a:prstClr val="black"/>
                                  </a:solidFill>
                                  <a:latin typeface="Cambria Math" panose="02040503050406030204" pitchFamily="18" charset="0"/>
                                </a:rPr>
                              </m:ctrlPr>
                            </m:funcPr>
                            <m:fName>
                              <m:r>
                                <m:rPr>
                                  <m:sty m:val="p"/>
                                </m:rPr>
                                <a:rPr lang="en-US" sz="2800">
                                  <a:solidFill>
                                    <a:prstClr val="black"/>
                                  </a:solidFill>
                                  <a:latin typeface="Cambria Math"/>
                                </a:rPr>
                                <m:t>min</m:t>
                              </m:r>
                            </m:fName>
                            <m:e>
                              <m:nary>
                                <m:naryPr>
                                  <m:chr m:val="∑"/>
                                  <m:supHide m:val="on"/>
                                  <m:ctrlPr>
                                    <a:rPr lang="en-US" sz="2800" i="1">
                                      <a:solidFill>
                                        <a:prstClr val="black"/>
                                      </a:solidFill>
                                      <a:latin typeface="Cambria Math" panose="02040503050406030204" pitchFamily="18" charset="0"/>
                                    </a:rPr>
                                  </m:ctrlPr>
                                </m:naryPr>
                                <m:sub>
                                  <m:sSub>
                                    <m:sSubPr>
                                      <m:ctrlPr>
                                        <a:rPr lang="en-US" sz="2800" b="0" i="1" smtClean="0">
                                          <a:solidFill>
                                            <a:prstClr val="black"/>
                                          </a:solidFill>
                                          <a:latin typeface="Cambria Math" panose="02040503050406030204" pitchFamily="18" charset="0"/>
                                        </a:rPr>
                                      </m:ctrlPr>
                                    </m:sSubPr>
                                    <m:e>
                                      <m:r>
                                        <a:rPr lang="en-US" sz="2800" b="0" i="1" smtClean="0">
                                          <a:solidFill>
                                            <a:prstClr val="black"/>
                                          </a:solidFill>
                                          <a:latin typeface="Cambria Math" panose="02040503050406030204" pitchFamily="18" charset="0"/>
                                        </a:rPr>
                                        <m:t>𝑒</m:t>
                                      </m:r>
                                    </m:e>
                                    <m:sub>
                                      <m:r>
                                        <a:rPr lang="en-US" sz="2800" b="0" i="1" smtClean="0">
                                          <a:solidFill>
                                            <a:prstClr val="black"/>
                                          </a:solidFill>
                                          <a:latin typeface="Cambria Math" panose="02040503050406030204" pitchFamily="18" charset="0"/>
                                        </a:rPr>
                                        <m:t>𝑗𝑘</m:t>
                                      </m:r>
                                    </m:sub>
                                  </m:sSub>
                                  <m:r>
                                    <a:rPr lang="en-US" sz="2800" b="0" i="1" smtClean="0">
                                      <a:solidFill>
                                        <a:prstClr val="black"/>
                                      </a:solidFill>
                                      <a:latin typeface="Cambria Math" panose="02040503050406030204" pitchFamily="18" charset="0"/>
                                    </a:rPr>
                                    <m:t>∈</m:t>
                                  </m:r>
                                  <m:r>
                                    <a:rPr lang="en-US" sz="2800" b="0" i="1" smtClean="0">
                                      <a:solidFill>
                                        <a:prstClr val="black"/>
                                      </a:solidFill>
                                      <a:latin typeface="Cambria Math" panose="02040503050406030204" pitchFamily="18" charset="0"/>
                                    </a:rPr>
                                    <m:t>𝐸</m:t>
                                  </m:r>
                                </m:sub>
                                <m:sup/>
                                <m:e>
                                  <m:sSub>
                                    <m:sSubPr>
                                      <m:ctrlPr>
                                        <a:rPr lang="en-US" sz="2800" b="0" i="1" smtClean="0">
                                          <a:solidFill>
                                            <a:prstClr val="black"/>
                                          </a:solidFill>
                                          <a:latin typeface="Cambria Math" panose="02040503050406030204" pitchFamily="18" charset="0"/>
                                          <a:ea typeface="Cambria Math"/>
                                        </a:rPr>
                                      </m:ctrlPr>
                                    </m:sSubPr>
                                    <m:e>
                                      <m:r>
                                        <a:rPr lang="en-US" sz="2800" i="1">
                                          <a:solidFill>
                                            <a:prstClr val="black"/>
                                          </a:solidFill>
                                          <a:latin typeface="Cambria Math"/>
                                          <a:ea typeface="Cambria Math"/>
                                        </a:rPr>
                                        <m:t>𝜆</m:t>
                                      </m:r>
                                    </m:e>
                                    <m:sub>
                                      <m:r>
                                        <a:rPr lang="en-US" sz="2800" b="0" i="1" smtClean="0">
                                          <a:solidFill>
                                            <a:prstClr val="black"/>
                                          </a:solidFill>
                                          <a:latin typeface="Cambria Math" panose="02040503050406030204" pitchFamily="18" charset="0"/>
                                          <a:ea typeface="Cambria Math"/>
                                        </a:rPr>
                                        <m:t>𝑗𝑘</m:t>
                                      </m:r>
                                    </m:sub>
                                  </m:sSub>
                                  <m:r>
                                    <a:rPr lang="en-US" sz="2800" b="0" i="1" smtClean="0">
                                      <a:solidFill>
                                        <a:prstClr val="black"/>
                                      </a:solidFill>
                                      <a:latin typeface="Cambria Math" panose="02040503050406030204" pitchFamily="18" charset="0"/>
                                      <a:ea typeface="Cambria Math"/>
                                    </a:rPr>
                                    <m:t>⋅</m:t>
                                  </m:r>
                                  <m:sSub>
                                    <m:sSubPr>
                                      <m:ctrlPr>
                                        <a:rPr lang="en-US" sz="2800" b="0" i="1" smtClean="0">
                                          <a:solidFill>
                                            <a:prstClr val="black"/>
                                          </a:solidFill>
                                          <a:latin typeface="Cambria Math" panose="02040503050406030204" pitchFamily="18" charset="0"/>
                                          <a:ea typeface="Cambria Math"/>
                                        </a:rPr>
                                      </m:ctrlPr>
                                    </m:sSubPr>
                                    <m:e>
                                      <m:r>
                                        <a:rPr lang="en-US" sz="2800" b="0" i="1" smtClean="0">
                                          <a:solidFill>
                                            <a:prstClr val="black"/>
                                          </a:solidFill>
                                          <a:latin typeface="Cambria Math" panose="02040503050406030204" pitchFamily="18" charset="0"/>
                                          <a:ea typeface="Cambria Math"/>
                                        </a:rPr>
                                        <m:t>𝑐</m:t>
                                      </m:r>
                                    </m:e>
                                    <m:sub>
                                      <m:r>
                                        <a:rPr lang="en-US" sz="2800" b="0" i="1" smtClean="0">
                                          <a:solidFill>
                                            <a:prstClr val="black"/>
                                          </a:solidFill>
                                          <a:latin typeface="Cambria Math" panose="02040503050406030204" pitchFamily="18" charset="0"/>
                                          <a:ea typeface="Cambria Math"/>
                                        </a:rPr>
                                        <m:t>𝑗𝑘</m:t>
                                      </m:r>
                                    </m:sub>
                                  </m:sSub>
                                </m:e>
                              </m:nary>
                            </m:e>
                          </m:func>
                        </m:oMath>
                      </m:oMathPara>
                    </a14:m>
                    <a:endParaRPr lang="en-US" sz="2800" dirty="0">
                      <a:solidFill>
                        <a:prstClr val="black"/>
                      </a:solidFill>
                      <a:latin typeface="Arial" panose="020B0604020202020204" pitchFamily="34" charset="0"/>
                      <a:cs typeface="Arial" panose="020B0604020202020204" pitchFamily="34" charset="0"/>
                    </a:endParaRPr>
                  </a:p>
                </p:txBody>
              </p:sp>
            </mc:Choice>
            <mc:Fallback xmlns="">
              <p:sp>
                <p:nvSpPr>
                  <p:cNvPr id="8" name="TextBox 4">
                    <a:extLst>
                      <a:ext uri="{FF2B5EF4-FFF2-40B4-BE49-F238E27FC236}">
                        <a16:creationId xmlns:a16="http://schemas.microsoft.com/office/drawing/2014/main" id="{E2F2B3A5-1F3E-4CCD-900A-337E51B64C83}"/>
                      </a:ext>
                    </a:extLst>
                  </p:cNvPr>
                  <p:cNvSpPr txBox="1">
                    <a:spLocks noRot="1" noChangeAspect="1" noMove="1" noResize="1" noEditPoints="1" noAdjustHandles="1" noChangeArrowheads="1" noChangeShapeType="1" noTextEdit="1"/>
                  </p:cNvSpPr>
                  <p:nvPr/>
                </p:nvSpPr>
                <p:spPr>
                  <a:xfrm>
                    <a:off x="948923" y="842156"/>
                    <a:ext cx="2889124" cy="1237390"/>
                  </a:xfrm>
                  <a:prstGeom prst="rect">
                    <a:avLst/>
                  </a:prstGeom>
                  <a:blipFill>
                    <a:blip r:embed="rId7"/>
                    <a:stretch>
                      <a:fillRect/>
                    </a:stretch>
                  </a:blipFill>
                </p:spPr>
                <p:txBody>
                  <a:bodyPr/>
                  <a:lstStyle/>
                  <a:p>
                    <a:r>
                      <a:rPr lang="en-US">
                        <a:noFill/>
                      </a:rPr>
                      <a:t> </a:t>
                    </a:r>
                  </a:p>
                </p:txBody>
              </p:sp>
            </mc:Fallback>
          </mc:AlternateContent>
          <p:sp>
            <p:nvSpPr>
              <p:cNvPr id="9" name="TextBox 6">
                <a:extLst>
                  <a:ext uri="{FF2B5EF4-FFF2-40B4-BE49-F238E27FC236}">
                    <a16:creationId xmlns:a16="http://schemas.microsoft.com/office/drawing/2014/main" id="{98702B91-E041-4177-B4BE-47D9B2AB9667}"/>
                  </a:ext>
                </a:extLst>
              </p:cNvPr>
              <p:cNvSpPr txBox="1"/>
              <p:nvPr/>
            </p:nvSpPr>
            <p:spPr>
              <a:xfrm>
                <a:off x="3908655" y="1198098"/>
                <a:ext cx="309711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sz="2800" dirty="0">
                    <a:solidFill>
                      <a:srgbClr val="0070C0"/>
                    </a:solidFill>
                    <a:latin typeface="Arial" panose="020B0604020202020204" pitchFamily="34" charset="0"/>
                    <a:cs typeface="Arial" panose="020B0604020202020204" pitchFamily="34" charset="0"/>
                    <a:sym typeface="Wingdings" panose="05000000000000000000" pitchFamily="2" charset="2"/>
                  </a:rPr>
                  <a:t>⇒ </a:t>
                </a:r>
                <a:r>
                  <a:rPr lang="en-US" sz="2800" dirty="0">
                    <a:solidFill>
                      <a:srgbClr val="0070C0"/>
                    </a:solidFill>
                    <a:latin typeface="Arial" panose="020B0604020202020204" pitchFamily="34" charset="0"/>
                    <a:cs typeface="Arial" panose="020B0604020202020204" pitchFamily="34" charset="0"/>
                  </a:rPr>
                  <a:t>Minimize cost</a:t>
                </a:r>
              </a:p>
            </p:txBody>
          </p:sp>
        </p:grpSp>
        <p:grpSp>
          <p:nvGrpSpPr>
            <p:cNvPr id="5" name="Group 4">
              <a:extLst>
                <a:ext uri="{FF2B5EF4-FFF2-40B4-BE49-F238E27FC236}">
                  <a16:creationId xmlns:a16="http://schemas.microsoft.com/office/drawing/2014/main" id="{CE51FB94-7FFB-419C-98CB-6C40BB0F2959}"/>
                </a:ext>
              </a:extLst>
            </p:cNvPr>
            <p:cNvGrpSpPr/>
            <p:nvPr/>
          </p:nvGrpSpPr>
          <p:grpSpPr>
            <a:xfrm>
              <a:off x="148536" y="939490"/>
              <a:ext cx="8748458" cy="1641472"/>
              <a:chOff x="140817" y="734870"/>
              <a:chExt cx="8748458" cy="1515958"/>
            </a:xfrm>
          </p:grpSpPr>
          <p:sp>
            <p:nvSpPr>
              <p:cNvPr id="6" name="Rectangle 5">
                <a:extLst>
                  <a:ext uri="{FF2B5EF4-FFF2-40B4-BE49-F238E27FC236}">
                    <a16:creationId xmlns:a16="http://schemas.microsoft.com/office/drawing/2014/main" id="{FE316E32-DAB0-4F1D-BFBD-9760F7417011}"/>
                  </a:ext>
                </a:extLst>
              </p:cNvPr>
              <p:cNvSpPr/>
              <p:nvPr/>
            </p:nvSpPr>
            <p:spPr bwMode="auto">
              <a:xfrm>
                <a:off x="140817" y="963307"/>
                <a:ext cx="8748458" cy="1287521"/>
              </a:xfrm>
              <a:prstGeom prst="rect">
                <a:avLst/>
              </a:prstGeom>
              <a:noFill/>
              <a:ln w="25400" cap="sq" cmpd="sng" algn="ctr">
                <a:solidFill>
                  <a:schemeClr val="tx2"/>
                </a:solidFill>
                <a:prstDash val="sysDash"/>
                <a:round/>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dirty="0">
                  <a:solidFill>
                    <a:prstClr val="black"/>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B2E274C-8AC6-4E93-A7C6-BE2773B87F54}"/>
                  </a:ext>
                </a:extLst>
              </p:cNvPr>
              <p:cNvSpPr/>
              <p:nvPr/>
            </p:nvSpPr>
            <p:spPr bwMode="auto">
              <a:xfrm>
                <a:off x="256062" y="734870"/>
                <a:ext cx="2186819" cy="4572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eaLnBrk="0" fontAlgn="base" hangingPunct="0">
                  <a:spcBef>
                    <a:spcPct val="0"/>
                  </a:spcBef>
                  <a:spcAft>
                    <a:spcPct val="0"/>
                  </a:spcAft>
                </a:pPr>
                <a:r>
                  <a:rPr lang="en-US" sz="2800" b="1" i="1" dirty="0">
                    <a:solidFill>
                      <a:prstClr val="black"/>
                    </a:solidFill>
                    <a:latin typeface="Arial" panose="020B0604020202020204" pitchFamily="34" charset="0"/>
                    <a:cs typeface="Arial" panose="020B0604020202020204" pitchFamily="34" charset="0"/>
                  </a:rPr>
                  <a:t>Objective  </a:t>
                </a:r>
              </a:p>
            </p:txBody>
          </p:sp>
        </p:grpSp>
        <p:sp>
          <p:nvSpPr>
            <p:cNvPr id="34" name="Rectangle 33">
              <a:extLst>
                <a:ext uri="{FF2B5EF4-FFF2-40B4-BE49-F238E27FC236}">
                  <a16:creationId xmlns:a16="http://schemas.microsoft.com/office/drawing/2014/main" id="{CE240C69-9C42-4155-AB9B-0D506243DD8C}"/>
                </a:ext>
              </a:extLst>
            </p:cNvPr>
            <p:cNvSpPr/>
            <p:nvPr/>
          </p:nvSpPr>
          <p:spPr>
            <a:xfrm>
              <a:off x="5355918" y="1174044"/>
              <a:ext cx="3583032" cy="461665"/>
            </a:xfrm>
            <a:prstGeom prst="rect">
              <a:avLst/>
            </a:prstGeom>
          </p:spPr>
          <p:txBody>
            <a:bodyPr wrap="none">
              <a:spAutoFit/>
            </a:bodyPr>
            <a:lstStyle/>
            <a:p>
              <a:r>
                <a:rPr lang="en-US" sz="2400" dirty="0">
                  <a:solidFill>
                    <a:srgbClr val="0070C0"/>
                  </a:solidFill>
                  <a:latin typeface="Arial" panose="020B0604020202020204" pitchFamily="34" charset="0"/>
                  <a:cs typeface="Arial" panose="020B0604020202020204" pitchFamily="34" charset="0"/>
                </a:rPr>
                <a:t>c: cost    e: edge    f: flow</a:t>
              </a:r>
              <a:endParaRPr lang="en-US" sz="2400" dirty="0"/>
            </a:p>
          </p:txBody>
        </p:sp>
      </p:grpSp>
      <p:sp>
        <p:nvSpPr>
          <p:cNvPr id="36" name="TextBox 31">
            <a:extLst>
              <a:ext uri="{FF2B5EF4-FFF2-40B4-BE49-F238E27FC236}">
                <a16:creationId xmlns:a16="http://schemas.microsoft.com/office/drawing/2014/main" id="{53EC234E-CE33-44F0-917C-CE94C530A967}"/>
              </a:ext>
            </a:extLst>
          </p:cNvPr>
          <p:cNvSpPr txBox="1"/>
          <p:nvPr/>
        </p:nvSpPr>
        <p:spPr>
          <a:xfrm>
            <a:off x="433328" y="6091498"/>
            <a:ext cx="8023583"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sz="3200" dirty="0">
                <a:solidFill>
                  <a:srgbClr val="0070C0"/>
                </a:solidFill>
                <a:latin typeface="Arial" panose="020B0604020202020204" pitchFamily="34" charset="0"/>
                <a:cs typeface="Arial" panose="020B0604020202020204" pitchFamily="34" charset="0"/>
              </a:rPr>
              <a:t>+ more constraints to support skew bound</a:t>
            </a:r>
          </a:p>
        </p:txBody>
      </p:sp>
    </p:spTree>
    <p:extLst>
      <p:ext uri="{BB962C8B-B14F-4D97-AF65-F5344CB8AC3E}">
        <p14:creationId xmlns:p14="http://schemas.microsoft.com/office/powerpoint/2010/main" val="20443983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2" grpId="0"/>
      <p:bldP spid="33" grpId="0"/>
      <p:bldP spid="36" grpId="0"/>
    </p:bldLst>
  </p:timing>
</p:sld>
</file>

<file path=ppt/theme/theme1.xml><?xml version="1.0" encoding="utf-8"?>
<a:theme xmlns:a="http://schemas.openxmlformats.org/drawingml/2006/main" name="1_ABKGRO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srcPresentation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gsrcPresentationTemplate 1">
        <a:dk1>
          <a:srgbClr val="0033CC"/>
        </a:dk1>
        <a:lt1>
          <a:srgbClr val="99FFFF"/>
        </a:lt1>
        <a:dk2>
          <a:srgbClr val="000000"/>
        </a:dk2>
        <a:lt2>
          <a:srgbClr val="000000"/>
        </a:lt2>
        <a:accent1>
          <a:srgbClr val="00B8A5"/>
        </a:accent1>
        <a:accent2>
          <a:srgbClr val="2C005E"/>
        </a:accent2>
        <a:accent3>
          <a:srgbClr val="CAFFFF"/>
        </a:accent3>
        <a:accent4>
          <a:srgbClr val="002AAE"/>
        </a:accent4>
        <a:accent5>
          <a:srgbClr val="AAD8CF"/>
        </a:accent5>
        <a:accent6>
          <a:srgbClr val="270054"/>
        </a:accent6>
        <a:hlink>
          <a:srgbClr val="4C82FF"/>
        </a:hlink>
        <a:folHlink>
          <a:srgbClr val="FFB833"/>
        </a:folHlink>
      </a:clrScheme>
      <a:clrMap bg1="lt1" tx1="dk1" bg2="lt2" tx2="dk2" accent1="accent1" accent2="accent2" accent3="accent3" accent4="accent4" accent5="accent5" accent6="accent6" hlink="hlink" folHlink="folHlink"/>
    </a:extraClrScheme>
    <a:extraClrScheme>
      <a:clrScheme name="gsrcPresentationTemplate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rcPresentationTemplate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gsrcPresentationTemplate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rcPresentationTemplate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rcPresentationTemplate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rcPresentationTemplat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gsrcPresentationTemplate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18180</TotalTime>
  <Words>4824</Words>
  <Application>Microsoft Office PowerPoint</Application>
  <PresentationFormat>On-screen Show (4:3)</PresentationFormat>
  <Paragraphs>592</Paragraphs>
  <Slides>31</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굴림</vt:lpstr>
      <vt:lpstr>Arial</vt:lpstr>
      <vt:lpstr>Arial Narrow</vt:lpstr>
      <vt:lpstr>Calibri</vt:lpstr>
      <vt:lpstr>Cambria Math</vt:lpstr>
      <vt:lpstr>Monotype Sorts</vt:lpstr>
      <vt:lpstr>Tahoma</vt:lpstr>
      <vt:lpstr>Wingdings</vt:lpstr>
      <vt:lpstr>1_ABKGROUP</vt:lpstr>
      <vt:lpstr>A Study of Optimal Cost-Skew Tradeoff and Remaining Suboptimality in Interconnect Tree Constructions</vt:lpstr>
      <vt:lpstr>Outline</vt:lpstr>
      <vt:lpstr>Background and Motivation</vt:lpstr>
      <vt:lpstr>Bounded-Skew Routing Tree (BST) Problem</vt:lpstr>
      <vt:lpstr>Related Works</vt:lpstr>
      <vt:lpstr>Our Contributions</vt:lpstr>
      <vt:lpstr>Outline</vt:lpstr>
      <vt:lpstr>Definitions</vt:lpstr>
      <vt:lpstr>Flow-based ILP</vt:lpstr>
      <vt:lpstr>Skew Bound Constraints</vt:lpstr>
      <vt:lpstr>Cycle Correction</vt:lpstr>
      <vt:lpstr>Constraints for Runtime Improvement</vt:lpstr>
      <vt:lpstr>Outline</vt:lpstr>
      <vt:lpstr>Experimental Setup</vt:lpstr>
      <vt:lpstr>Setup for Comparison with State-of-the-art Tools</vt:lpstr>
      <vt:lpstr>Study of Cost-Skew Tradeoff (1)</vt:lpstr>
      <vt:lpstr>Study of Cost-Skew Tradeoff (2)</vt:lpstr>
      <vt:lpstr>Example: 14-terminal Instance</vt:lpstr>
      <vt:lpstr>Runtime</vt:lpstr>
      <vt:lpstr>Possible Suboptimality Fixed L</vt:lpstr>
      <vt:lpstr>Outline</vt:lpstr>
      <vt:lpstr>1-D Bounded Skew Tree (BST) Algorithm</vt:lpstr>
      <vt:lpstr>Decomposition of BST with skew = 1</vt:lpstr>
      <vt:lpstr>Recursive Formulation</vt:lpstr>
      <vt:lpstr>Recursive Formulation</vt:lpstr>
      <vt:lpstr>Constructing M[9][5][0][1]</vt:lpstr>
      <vt:lpstr>Observations</vt:lpstr>
      <vt:lpstr>A Comment</vt:lpstr>
      <vt:lpstr>Outline</vt:lpstr>
      <vt:lpstr>Conclusion</vt:lpstr>
      <vt:lpstr>Thank you!</vt:lpstr>
    </vt:vector>
  </TitlesOfParts>
  <Company>UCSD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MinRazor</dc:title>
  <dc:creator>Jiajia</dc:creator>
  <cp:lastModifiedBy>Andrew Kahng</cp:lastModifiedBy>
  <cp:revision>484</cp:revision>
  <cp:lastPrinted>2014-03-22T18:48:34Z</cp:lastPrinted>
  <dcterms:created xsi:type="dcterms:W3CDTF">2013-05-15T05:21:47Z</dcterms:created>
  <dcterms:modified xsi:type="dcterms:W3CDTF">2018-06-23T16:32:27Z</dcterms:modified>
</cp:coreProperties>
</file>