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handoutMasterIdLst>
    <p:handoutMasterId r:id="rId31"/>
  </p:handoutMasterIdLst>
  <p:sldIdLst>
    <p:sldId id="261" r:id="rId2"/>
    <p:sldId id="696" r:id="rId3"/>
    <p:sldId id="648" r:id="rId4"/>
    <p:sldId id="677" r:id="rId5"/>
    <p:sldId id="678" r:id="rId6"/>
    <p:sldId id="679" r:id="rId7"/>
    <p:sldId id="671" r:id="rId8"/>
    <p:sldId id="672" r:id="rId9"/>
    <p:sldId id="680" r:id="rId10"/>
    <p:sldId id="673" r:id="rId11"/>
    <p:sldId id="674" r:id="rId12"/>
    <p:sldId id="675" r:id="rId13"/>
    <p:sldId id="681" r:id="rId14"/>
    <p:sldId id="692" r:id="rId15"/>
    <p:sldId id="693" r:id="rId16"/>
    <p:sldId id="682" r:id="rId17"/>
    <p:sldId id="650" r:id="rId18"/>
    <p:sldId id="651" r:id="rId19"/>
    <p:sldId id="653" r:id="rId20"/>
    <p:sldId id="683" r:id="rId21"/>
    <p:sldId id="656" r:id="rId22"/>
    <p:sldId id="691" r:id="rId23"/>
    <p:sldId id="657" r:id="rId24"/>
    <p:sldId id="658" r:id="rId25"/>
    <p:sldId id="659" r:id="rId26"/>
    <p:sldId id="684" r:id="rId27"/>
    <p:sldId id="665" r:id="rId28"/>
    <p:sldId id="685"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8624" autoAdjust="0"/>
    <p:restoredTop sz="51649" autoAdjust="0"/>
  </p:normalViewPr>
  <p:slideViewPr>
    <p:cSldViewPr snapToGrid="0">
      <p:cViewPr varScale="1">
        <p:scale>
          <a:sx n="50" d="100"/>
          <a:sy n="50" d="100"/>
        </p:scale>
        <p:origin x="1650" y="24"/>
      </p:cViewPr>
      <p:guideLst>
        <p:guide orient="horz" pos="2160"/>
        <p:guide pos="2880"/>
      </p:guideLst>
    </p:cSldViewPr>
  </p:slideViewPr>
  <p:notesTextViewPr>
    <p:cViewPr>
      <p:scale>
        <a:sx n="1" d="1"/>
        <a:sy n="1" d="1"/>
      </p:scale>
      <p:origin x="0" y="0"/>
    </p:cViewPr>
  </p:notesTextViewPr>
  <p:sorterViewPr>
    <p:cViewPr varScale="1">
      <p:scale>
        <a:sx n="1" d="1"/>
        <a:sy n="1" d="1"/>
      </p:scale>
      <p:origin x="0" y="-39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8212F5-99C7-46BD-B995-41DE7D4CF4B6}" type="datetimeFigureOut">
              <a:rPr lang="en-US" smtClean="0"/>
              <a:t>3/30/2018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E199E6-7344-4F80-A393-1CC699188305}" type="slidenum">
              <a:rPr lang="en-US" smtClean="0"/>
              <a:t>‹#›</a:t>
            </a:fld>
            <a:endParaRPr lang="en-US"/>
          </a:p>
        </p:txBody>
      </p:sp>
    </p:spTree>
    <p:extLst>
      <p:ext uri="{BB962C8B-B14F-4D97-AF65-F5344CB8AC3E}">
        <p14:creationId xmlns:p14="http://schemas.microsoft.com/office/powerpoint/2010/main" val="2876444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23706-0482-458B-B0AB-6152E230582C}" type="datetimeFigureOut">
              <a:rPr lang="en-US" smtClean="0"/>
              <a:t>3/30/2018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4B3332-ADA4-4F2F-96D9-040A8ED782B9}" type="slidenum">
              <a:rPr lang="en-US" smtClean="0"/>
              <a:t>‹#›</a:t>
            </a:fld>
            <a:endParaRPr lang="en-US" dirty="0"/>
          </a:p>
        </p:txBody>
      </p:sp>
    </p:spTree>
    <p:extLst>
      <p:ext uri="{BB962C8B-B14F-4D97-AF65-F5344CB8AC3E}">
        <p14:creationId xmlns:p14="http://schemas.microsoft.com/office/powerpoint/2010/main" val="867610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Welcome to Session 6 of ISPD, which honors Professor T. C. Hu with ISPD’s Lifetime Achievement Award.</a:t>
            </a:r>
          </a:p>
        </p:txBody>
      </p:sp>
      <p:sp>
        <p:nvSpPr>
          <p:cNvPr id="4" name="Slide Number Placeholder 3"/>
          <p:cNvSpPr>
            <a:spLocks noGrp="1"/>
          </p:cNvSpPr>
          <p:nvPr>
            <p:ph type="sldNum" sz="quarter" idx="10"/>
          </p:nvPr>
        </p:nvSpPr>
        <p:spPr/>
        <p:txBody>
          <a:bodyPr/>
          <a:lstStyle/>
          <a:p>
            <a:fld id="{584B3332-ADA4-4F2F-96D9-040A8ED782B9}" type="slidenum">
              <a:rPr lang="en-US" smtClean="0"/>
              <a:t>1</a:t>
            </a:fld>
            <a:endParaRPr lang="en-US" dirty="0"/>
          </a:p>
        </p:txBody>
      </p:sp>
    </p:spTree>
    <p:extLst>
      <p:ext uri="{BB962C8B-B14F-4D97-AF65-F5344CB8AC3E}">
        <p14:creationId xmlns:p14="http://schemas.microsoft.com/office/powerpoint/2010/main" val="2187128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Placement is a fundamental problem in many applications. The module placement problem is one of the classical problems of VLSI layout. A special case of the problem is the optimal linear ordering (O. L. O.) problem, where n pins should be placed in n holes. All holes are in a line, and are unit distance apart. The problem can be described using a graph. Each node represents a pin, and each edge represent a wire. Each edge can be associated with a capacity representing the number of connections between its two nodes. </a:t>
            </a:r>
          </a:p>
          <a:p>
            <a:endParaRPr lang="en-US" dirty="0"/>
          </a:p>
          <a:p>
            <a:r>
              <a:rPr lang="en-US" dirty="0" err="1"/>
              <a:t>Gomory</a:t>
            </a:r>
            <a:r>
              <a:rPr lang="en-US" dirty="0"/>
              <a:t> and Hu show that n(n − 1)/2 max flow values between any two source, sink nodes can be obtained with only n−1 max flow problems, giving n−1 “fundamental cuts”. </a:t>
            </a:r>
          </a:p>
          <a:p>
            <a:r>
              <a:rPr lang="en-US" dirty="0" err="1"/>
              <a:t>Adolphson</a:t>
            </a:r>
            <a:r>
              <a:rPr lang="en-US" dirty="0"/>
              <a:t> and Hu [1] show that the sum of the values of the n − 1 fundamental cuts is a lower bound on the total wirelength of the O.L.O. problem. The key theorem is shown here. In 1987, Professor Cheng showed that (n-1) cuts is the solution to the O.L.O. problem if the </a:t>
            </a:r>
            <a:r>
              <a:rPr lang="en-US" dirty="0" err="1"/>
              <a:t>Gomory</a:t>
            </a:r>
            <a:r>
              <a:rPr lang="en-US" dirty="0"/>
              <a:t>-Hu cut tree is a chain.</a:t>
            </a:r>
          </a:p>
          <a:p>
            <a:endParaRPr lang="en-US" dirty="0"/>
          </a:p>
          <a:p>
            <a:r>
              <a:rPr lang="en-US" dirty="0"/>
              <a:t>“Optimal Linear Ordering,” D. </a:t>
            </a:r>
            <a:r>
              <a:rPr lang="en-US" dirty="0" err="1"/>
              <a:t>Adolphson</a:t>
            </a:r>
            <a:r>
              <a:rPr lang="en-US" dirty="0"/>
              <a:t> and T.C. Hu, Mathematical Programming,</a:t>
            </a:r>
          </a:p>
          <a:p>
            <a:r>
              <a:rPr lang="en-US" dirty="0"/>
              <a:t>Vol. 4, No. 1, 1973, pp. 108 – 109.</a:t>
            </a:r>
          </a:p>
          <a:p>
            <a:endParaRPr lang="en-US" dirty="0"/>
          </a:p>
        </p:txBody>
      </p:sp>
      <p:sp>
        <p:nvSpPr>
          <p:cNvPr id="4" name="Slide Number Placeholder 3"/>
          <p:cNvSpPr>
            <a:spLocks noGrp="1"/>
          </p:cNvSpPr>
          <p:nvPr>
            <p:ph type="sldNum" sz="quarter" idx="10"/>
          </p:nvPr>
        </p:nvSpPr>
        <p:spPr/>
        <p:txBody>
          <a:bodyPr/>
          <a:lstStyle/>
          <a:p>
            <a:fld id="{DD9D994D-EF21-4DCD-90B5-BD248A89747F}" type="slidenum">
              <a:rPr lang="en-US" smtClean="0"/>
              <a:t>10</a:t>
            </a:fld>
            <a:endParaRPr lang="en-US"/>
          </a:p>
        </p:txBody>
      </p:sp>
    </p:spTree>
    <p:extLst>
      <p:ext uri="{BB962C8B-B14F-4D97-AF65-F5344CB8AC3E}">
        <p14:creationId xmlns:p14="http://schemas.microsoft.com/office/powerpoint/2010/main" val="1111515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min-cuts in placement. Cheng87 present the universal application of the recursive min-cut approach to VLSI placement. In later years, min-cut has been often applied in conjunction with analytic methods. Capo uses a top-down, min-cut bisection algorithm. It seeks to decompose a given placement instance into smaller instances by subdividing the placement region, assigning modules to </a:t>
            </a:r>
            <a:r>
              <a:rPr lang="en-US" dirty="0" err="1"/>
              <a:t>subregions</a:t>
            </a:r>
            <a:r>
              <a:rPr lang="en-US" dirty="0"/>
              <a:t> and inducing corresponding netlist sub-hypergraphs. Feng </a:t>
            </a:r>
            <a:r>
              <a:rPr lang="en-US" dirty="0" err="1"/>
              <a:t>Shui</a:t>
            </a:r>
            <a:r>
              <a:rPr lang="en-US" dirty="0"/>
              <a:t> also use recursive min cuts and it is capable of general purpose mix-size placer. </a:t>
            </a:r>
          </a:p>
          <a:p>
            <a:endParaRPr lang="en-US" dirty="0"/>
          </a:p>
          <a:p>
            <a:r>
              <a:rPr lang="en-US" dirty="0"/>
              <a:t>Yang96 applies the duality between maximum flows and minimum cuts. They use maximum flow to find a balanced minimum cut in a netlist hypergraph. Their work models the circuit netlist by a flow network, and heuristically achieves a balanced bipartition using repeated max-flow min-cut computations. </a:t>
            </a:r>
            <a:r>
              <a:rPr lang="en-US" dirty="0" err="1"/>
              <a:t>MLPart</a:t>
            </a:r>
            <a:r>
              <a:rPr lang="en-US" dirty="0"/>
              <a:t> examines the time-quality tradeoff continuum from multilevel KL-FM partitioning, to flat KL-FM partitioning, to flow-based approaches, to implicit enumeration (branch-and-bound) within the top-down placement framework. Since the number of cell rows in a </a:t>
            </a:r>
            <a:r>
              <a:rPr lang="en-US" dirty="0" err="1"/>
              <a:t>standardcell</a:t>
            </a:r>
            <a:r>
              <a:rPr lang="en-US" dirty="0"/>
              <a:t> block is often smaller than the number of cells per row, the “one-dimensional” linear placement problem is of special interest even within top-down placement of a “two-dimensional” layout.</a:t>
            </a:r>
          </a:p>
        </p:txBody>
      </p:sp>
      <p:sp>
        <p:nvSpPr>
          <p:cNvPr id="4" name="Slide Number Placeholder 3"/>
          <p:cNvSpPr>
            <a:spLocks noGrp="1"/>
          </p:cNvSpPr>
          <p:nvPr>
            <p:ph type="sldNum" sz="quarter" idx="10"/>
          </p:nvPr>
        </p:nvSpPr>
        <p:spPr/>
        <p:txBody>
          <a:bodyPr/>
          <a:lstStyle/>
          <a:p>
            <a:fld id="{DD9D994D-EF21-4DCD-90B5-BD248A89747F}" type="slidenum">
              <a:rPr lang="en-US" smtClean="0"/>
              <a:t>11</a:t>
            </a:fld>
            <a:endParaRPr lang="en-US"/>
          </a:p>
        </p:txBody>
      </p:sp>
    </p:spTree>
    <p:extLst>
      <p:ext uri="{BB962C8B-B14F-4D97-AF65-F5344CB8AC3E}">
        <p14:creationId xmlns:p14="http://schemas.microsoft.com/office/powerpoint/2010/main" val="3719345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academic children and grandchildren of Professor Hu – Paul Tucker, Igor Markov, and many others – have worked on linear placement.</a:t>
            </a:r>
          </a:p>
          <a:p>
            <a:endParaRPr lang="en-US" dirty="0"/>
          </a:p>
          <a:p>
            <a:r>
              <a:rPr lang="en-US" dirty="0"/>
              <a:t>Today there is a tremendous interest in linear placement-related problem formulations and results in the physical design literature.  This is a consequence of increasingly intrusive manufacturing-induced placement constraints, such as minimum implant area, avoidance of OD notches, etc..</a:t>
            </a:r>
          </a:p>
          <a:p>
            <a:endParaRPr lang="en-US" dirty="0"/>
          </a:p>
          <a:p>
            <a:r>
              <a:rPr lang="en-US" dirty="0"/>
              <a:t>The work of Paul Tucker in 1999 proposed a single-row placement formulation that differs from classical linear placement in three ways: first, cells have variable width; second, each row has fixed length with free sites; and third, cell ordering is fixed. The objective is to legalize all cells while minimizing the wirelength. The blue rows in the right figure shows an example row placement, with intra-row and inter-row nets. In the figure, C1, . . . ,Cn gives the fixed left-to-right order of cells. For each legal position of each cell, a minimum-cost constrained prefix placement can be obtained. A ‘clumping’ technique exploit the convexity of the wirelength objective.</a:t>
            </a:r>
          </a:p>
          <a:p>
            <a:r>
              <a:rPr lang="en-US" dirty="0"/>
              <a:t>Lately, linear placement goes beyond ordered single-row placement, to multi-row detailed placement considering layout-dependent effects. For example, this figure shows that the diffusion height difference between neighboring transistors cause performance variation. This led to recent work on double-row dynamic programming-based approach, supporting cell reordering, and double-height cells.</a:t>
            </a:r>
          </a:p>
          <a:p>
            <a:endParaRPr lang="en-US" dirty="0"/>
          </a:p>
          <a:p>
            <a:endParaRPr lang="en-US" dirty="0"/>
          </a:p>
        </p:txBody>
      </p:sp>
      <p:sp>
        <p:nvSpPr>
          <p:cNvPr id="4" name="Slide Number Placeholder 3"/>
          <p:cNvSpPr>
            <a:spLocks noGrp="1"/>
          </p:cNvSpPr>
          <p:nvPr>
            <p:ph type="sldNum" sz="quarter" idx="10"/>
          </p:nvPr>
        </p:nvSpPr>
        <p:spPr/>
        <p:txBody>
          <a:bodyPr/>
          <a:lstStyle/>
          <a:p>
            <a:fld id="{DD9D994D-EF21-4DCD-90B5-BD248A89747F}" type="slidenum">
              <a:rPr lang="en-US" smtClean="0"/>
              <a:t>12</a:t>
            </a:fld>
            <a:endParaRPr lang="en-US"/>
          </a:p>
        </p:txBody>
      </p:sp>
    </p:spTree>
    <p:extLst>
      <p:ext uri="{BB962C8B-B14F-4D97-AF65-F5344CB8AC3E}">
        <p14:creationId xmlns:p14="http://schemas.microsoft.com/office/powerpoint/2010/main" val="2131549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B3332-ADA4-4F2F-96D9-040A8ED782B9}" type="slidenum">
              <a:rPr lang="en-US" smtClean="0"/>
              <a:t>13</a:t>
            </a:fld>
            <a:endParaRPr lang="en-US" dirty="0"/>
          </a:p>
        </p:txBody>
      </p:sp>
    </p:spTree>
    <p:extLst>
      <p:ext uri="{BB962C8B-B14F-4D97-AF65-F5344CB8AC3E}">
        <p14:creationId xmlns:p14="http://schemas.microsoft.com/office/powerpoint/2010/main" val="147508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This paper from Hu and </a:t>
            </a:r>
            <a:r>
              <a:rPr lang="en-US" dirty="0" err="1"/>
              <a:t>Moerder</a:t>
            </a:r>
            <a:r>
              <a:rPr lang="en-US" dirty="0"/>
              <a:t> addresses a challenging VLSI layout problem</a:t>
            </a:r>
          </a:p>
          <a:p>
            <a:r>
              <a:rPr lang="en-US" dirty="0"/>
              <a:t>[CLICK] How should a hyperedge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The answer to this has applications for analytic placement and for exploiting sparse matrix codes for layouts</a:t>
            </a:r>
          </a:p>
          <a:p>
            <a:r>
              <a:rPr lang="en-US" dirty="0"/>
              <a:t>[CLICK] A new hyperedge net model is proposed. It consists of p pin nodes and one star node to represent a p-pin hyperedge</a:t>
            </a:r>
          </a:p>
        </p:txBody>
      </p:sp>
      <p:sp>
        <p:nvSpPr>
          <p:cNvPr id="4" name="Slide Number Placeholder 3"/>
          <p:cNvSpPr>
            <a:spLocks noGrp="1"/>
          </p:cNvSpPr>
          <p:nvPr>
            <p:ph type="sldNum" sz="quarter" idx="10"/>
          </p:nvPr>
        </p:nvSpPr>
        <p:spPr/>
        <p:txBody>
          <a:bodyPr/>
          <a:lstStyle/>
          <a:p>
            <a:fld id="{49DC86C2-9417-D242-957F-07D0C93E50AF}" type="slidenum">
              <a:rPr lang="en-US" smtClean="0"/>
              <a:pPr/>
              <a:t>14</a:t>
            </a:fld>
            <a:endParaRPr lang="en-US"/>
          </a:p>
        </p:txBody>
      </p:sp>
    </p:spTree>
    <p:extLst>
      <p:ext uri="{BB962C8B-B14F-4D97-AF65-F5344CB8AC3E}">
        <p14:creationId xmlns:p14="http://schemas.microsoft.com/office/powerpoint/2010/main" val="3818404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A given netlist hypergraph is transformed into an equivalent hypergraph model by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adding one star node for each signal net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And then, connecting the star node to each of the net’s pin nodes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Here’s an example of a circuit with 5 modules and 3 nets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The equivalent hypergraph looks like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Theorem: exactly captures true cut cost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Star model used since this work – for example, famously used in </a:t>
            </a:r>
            <a:r>
              <a:rPr lang="en-US" dirty="0" err="1"/>
              <a:t>BonnPlace</a:t>
            </a:r>
            <a:endParaRPr lang="en-US" dirty="0"/>
          </a:p>
        </p:txBody>
      </p:sp>
      <p:sp>
        <p:nvSpPr>
          <p:cNvPr id="4" name="Slide Number Placeholder 3"/>
          <p:cNvSpPr>
            <a:spLocks noGrp="1"/>
          </p:cNvSpPr>
          <p:nvPr>
            <p:ph type="sldNum" sz="quarter" idx="10"/>
          </p:nvPr>
        </p:nvSpPr>
        <p:spPr/>
        <p:txBody>
          <a:bodyPr/>
          <a:lstStyle/>
          <a:p>
            <a:fld id="{3E4061D9-ECA4-4CED-903E-8395C236FDCB}" type="slidenum">
              <a:rPr lang="en-US" smtClean="0"/>
              <a:t>15</a:t>
            </a:fld>
            <a:endParaRPr lang="en-US"/>
          </a:p>
        </p:txBody>
      </p:sp>
    </p:spTree>
    <p:extLst>
      <p:ext uri="{BB962C8B-B14F-4D97-AF65-F5344CB8AC3E}">
        <p14:creationId xmlns:p14="http://schemas.microsoft.com/office/powerpoint/2010/main" val="1478702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heard yesterday, it is 25 years since Professor Hu’s Prim-Dijkstra Tradeoff paper appeared.</a:t>
            </a:r>
          </a:p>
        </p:txBody>
      </p:sp>
      <p:sp>
        <p:nvSpPr>
          <p:cNvPr id="4" name="Slide Number Placeholder 3"/>
          <p:cNvSpPr>
            <a:spLocks noGrp="1"/>
          </p:cNvSpPr>
          <p:nvPr>
            <p:ph type="sldNum" sz="quarter" idx="10"/>
          </p:nvPr>
        </p:nvSpPr>
        <p:spPr/>
        <p:txBody>
          <a:bodyPr/>
          <a:lstStyle/>
          <a:p>
            <a:fld id="{584B3332-ADA4-4F2F-96D9-040A8ED782B9}" type="slidenum">
              <a:rPr lang="en-US" smtClean="0"/>
              <a:t>16</a:t>
            </a:fld>
            <a:endParaRPr lang="en-US" dirty="0"/>
          </a:p>
        </p:txBody>
      </p:sp>
    </p:spTree>
    <p:extLst>
      <p:ext uri="{BB962C8B-B14F-4D97-AF65-F5344CB8AC3E}">
        <p14:creationId xmlns:p14="http://schemas.microsoft.com/office/powerpoint/2010/main" val="2868706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Prim’s algorithm constructs a MST by adding an edge </a:t>
            </a:r>
            <a:r>
              <a:rPr lang="en-US" dirty="0" err="1"/>
              <a:t>e_ij</a:t>
            </a:r>
            <a:r>
              <a:rPr lang="en-US" dirty="0"/>
              <a:t> to the growing tree such that the edge cost is minimum. This minimizes the tree WL.</a:t>
            </a:r>
          </a:p>
          <a:p>
            <a:r>
              <a:rPr lang="en-US" dirty="0"/>
              <a:t>Dijkstra’s algorithm adds edges to the growing tree to minimize the sum of edge cost and source-to-sink pathlength. This results in shortest-path tree.</a:t>
            </a:r>
          </a:p>
          <a:p>
            <a:r>
              <a:rPr lang="en-US" dirty="0"/>
              <a:t>If we notice the labels, we see that they are quite similar. This is 0 times li and this 1 times li.</a:t>
            </a:r>
          </a:p>
          <a:p>
            <a:r>
              <a:rPr lang="en-US" dirty="0"/>
              <a:t>This was leveraged to create the Prim-Dijkstra algorithm. This algorithm adds an edge by minimizing the weighted combination of edge cost and source-to-sink pathlength. </a:t>
            </a:r>
          </a:p>
          <a:p>
            <a:r>
              <a:rPr lang="en-US" dirty="0"/>
              <a:t>alpha = 0 gives Prim’s MST, and alpha = 1 gives Dijkstra’s SPT</a:t>
            </a:r>
          </a:p>
          <a:p>
            <a:r>
              <a:rPr lang="en-US" dirty="0"/>
              <a:t>alpha enables trading off WL and PL</a:t>
            </a:r>
          </a:p>
          <a:p>
            <a:r>
              <a:rPr lang="en-US" dirty="0"/>
              <a:t>Alternative: </a:t>
            </a:r>
            <a:r>
              <a:rPr lang="en-US" dirty="0" err="1"/>
              <a:t>Lp</a:t>
            </a:r>
            <a:r>
              <a:rPr lang="en-US" dirty="0"/>
              <a:t> norm sum which was called “PD2” in the original paper.</a:t>
            </a:r>
          </a:p>
        </p:txBody>
      </p:sp>
      <p:sp>
        <p:nvSpPr>
          <p:cNvPr id="4" name="Slide Number Placeholder 3"/>
          <p:cNvSpPr>
            <a:spLocks noGrp="1"/>
          </p:cNvSpPr>
          <p:nvPr>
            <p:ph type="sldNum" sz="quarter" idx="10"/>
          </p:nvPr>
        </p:nvSpPr>
        <p:spPr/>
        <p:txBody>
          <a:bodyPr/>
          <a:lstStyle/>
          <a:p>
            <a:fld id="{49DC86C2-9417-D242-957F-07D0C93E50AF}" type="slidenum">
              <a:rPr lang="en-US" smtClean="0"/>
              <a:pPr/>
              <a:t>17</a:t>
            </a:fld>
            <a:endParaRPr lang="en-US"/>
          </a:p>
        </p:txBody>
      </p:sp>
    </p:spTree>
    <p:extLst>
      <p:ext uri="{BB962C8B-B14F-4D97-AF65-F5344CB8AC3E}">
        <p14:creationId xmlns:p14="http://schemas.microsoft.com/office/powerpoint/2010/main" val="3266305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Here’s an example. Prim’s MST gives a tree with minimum WL, but results in large PLs to some sinks</a:t>
            </a:r>
          </a:p>
          <a:p>
            <a:r>
              <a:rPr lang="en-US" sz="1200" kern="1200" dirty="0">
                <a:solidFill>
                  <a:schemeClr val="tx1"/>
                </a:solidFill>
                <a:effectLst/>
                <a:latin typeface="+mn-lt"/>
                <a:ea typeface="+mn-ea"/>
                <a:cs typeface="+mn-cs"/>
              </a:rPr>
              <a:t>Whereas Dijkstra’s SPT minimizes source-to-sink pathlengths, but gives a large tree WL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Prim and Dijkstra objectives are blended together to tradeoff between WL and PL, as seen in this example.</a:t>
            </a:r>
          </a:p>
          <a:p>
            <a:r>
              <a:rPr lang="en-US" sz="1200" kern="1200" dirty="0">
                <a:solidFill>
                  <a:schemeClr val="tx1"/>
                </a:solidFill>
                <a:effectLst/>
                <a:latin typeface="+mn-lt"/>
                <a:ea typeface="+mn-ea"/>
                <a:cs typeface="+mn-cs"/>
              </a:rPr>
              <a:t>Tunable parameter alpha enables easy tradeoff.  </a:t>
            </a:r>
          </a:p>
        </p:txBody>
      </p:sp>
      <p:sp>
        <p:nvSpPr>
          <p:cNvPr id="4" name="Slide Number Placeholder 3"/>
          <p:cNvSpPr>
            <a:spLocks noGrp="1"/>
          </p:cNvSpPr>
          <p:nvPr>
            <p:ph type="sldNum" sz="quarter" idx="10"/>
          </p:nvPr>
        </p:nvSpPr>
        <p:spPr/>
        <p:txBody>
          <a:bodyPr/>
          <a:lstStyle/>
          <a:p>
            <a:fld id="{F5595F73-ECBE-4053-B154-643031F57BC4}" type="slidenum">
              <a:rPr lang="en-US" smtClean="0"/>
              <a:t>18</a:t>
            </a:fld>
            <a:endParaRPr lang="en-US"/>
          </a:p>
        </p:txBody>
      </p:sp>
    </p:spTree>
    <p:extLst>
      <p:ext uri="{BB962C8B-B14F-4D97-AF65-F5344CB8AC3E}">
        <p14:creationId xmlns:p14="http://schemas.microsoft.com/office/powerpoint/2010/main" val="3735907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PD algorithm has been widely used in EDA and other domains, as is evident from the numerous paper- and patent-citations. </a:t>
            </a:r>
          </a:p>
          <a:p>
            <a:r>
              <a:rPr lang="en-US" sz="1200" b="0" i="0" u="none" strike="noStrike" kern="1200" baseline="0" dirty="0">
                <a:solidFill>
                  <a:schemeClr val="tx1"/>
                </a:solidFill>
                <a:latin typeface="+mn-lt"/>
                <a:ea typeface="+mn-ea"/>
                <a:cs typeface="+mn-cs"/>
              </a:rPr>
              <a:t>In EDA, this has been used for timing estimation</a:t>
            </a:r>
          </a:p>
          <a:p>
            <a:r>
              <a:rPr lang="en-US" sz="1200" b="0" i="0" u="none" strike="noStrike" kern="1200" baseline="0" dirty="0">
                <a:solidFill>
                  <a:schemeClr val="tx1"/>
                </a:solidFill>
                <a:latin typeface="+mn-lt"/>
                <a:ea typeface="+mn-ea"/>
                <a:cs typeface="+mn-cs"/>
              </a:rPr>
              <a:t>argue that the PD WL is sufficiently close to minimal</a:t>
            </a:r>
          </a:p>
          <a:p>
            <a:r>
              <a:rPr lang="en-US" sz="1200" b="0" i="0" u="none" strike="noStrike" kern="1200" baseline="0" dirty="0">
                <a:solidFill>
                  <a:schemeClr val="tx1"/>
                </a:solidFill>
                <a:latin typeface="+mn-lt"/>
                <a:ea typeface="+mn-ea"/>
                <a:cs typeface="+mn-cs"/>
              </a:rPr>
              <a:t>concludes that PD obtains the best tradeoff between WL and PL compared to other spanning tree constructions such as BRBC [23], KRY [52]</a:t>
            </a:r>
            <a:endParaRPr lang="en-US" dirty="0"/>
          </a:p>
        </p:txBody>
      </p:sp>
      <p:sp>
        <p:nvSpPr>
          <p:cNvPr id="4" name="Slide Number Placeholder 3"/>
          <p:cNvSpPr>
            <a:spLocks noGrp="1"/>
          </p:cNvSpPr>
          <p:nvPr>
            <p:ph type="sldNum" sz="quarter" idx="10"/>
          </p:nvPr>
        </p:nvSpPr>
        <p:spPr/>
        <p:txBody>
          <a:bodyPr/>
          <a:lstStyle/>
          <a:p>
            <a:fld id="{49DC86C2-9417-D242-957F-07D0C93E50AF}" type="slidenum">
              <a:rPr lang="en-US" smtClean="0"/>
              <a:pPr/>
              <a:t>19</a:t>
            </a:fld>
            <a:endParaRPr lang="en-US"/>
          </a:p>
        </p:txBody>
      </p:sp>
    </p:spTree>
    <p:extLst>
      <p:ext uri="{BB962C8B-B14F-4D97-AF65-F5344CB8AC3E}">
        <p14:creationId xmlns:p14="http://schemas.microsoft.com/office/powerpoint/2010/main" val="929397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It’s my privilege to be able to present a small part of Professor Hu’s contributions to Physical Design.</a:t>
            </a:r>
          </a:p>
        </p:txBody>
      </p:sp>
      <p:sp>
        <p:nvSpPr>
          <p:cNvPr id="4" name="Slide Number Placeholder 3"/>
          <p:cNvSpPr>
            <a:spLocks noGrp="1"/>
          </p:cNvSpPr>
          <p:nvPr>
            <p:ph type="sldNum" sz="quarter" idx="10"/>
          </p:nvPr>
        </p:nvSpPr>
        <p:spPr/>
        <p:txBody>
          <a:bodyPr/>
          <a:lstStyle/>
          <a:p>
            <a:fld id="{584B3332-ADA4-4F2F-96D9-040A8ED782B9}" type="slidenum">
              <a:rPr lang="en-US" smtClean="0"/>
              <a:t>2</a:t>
            </a:fld>
            <a:endParaRPr lang="en-US" dirty="0"/>
          </a:p>
        </p:txBody>
      </p:sp>
    </p:spTree>
    <p:extLst>
      <p:ext uri="{BB962C8B-B14F-4D97-AF65-F5344CB8AC3E}">
        <p14:creationId xmlns:p14="http://schemas.microsoft.com/office/powerpoint/2010/main" val="368310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B3332-ADA4-4F2F-96D9-040A8ED782B9}" type="slidenum">
              <a:rPr lang="en-US" smtClean="0"/>
              <a:t>20</a:t>
            </a:fld>
            <a:endParaRPr lang="en-US" dirty="0"/>
          </a:p>
        </p:txBody>
      </p:sp>
    </p:spTree>
    <p:extLst>
      <p:ext uri="{BB962C8B-B14F-4D97-AF65-F5344CB8AC3E}">
        <p14:creationId xmlns:p14="http://schemas.microsoft.com/office/powerpoint/2010/main" val="2259587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Connection-finding is a fundamental element of any routing approach.</a:t>
            </a:r>
          </a:p>
          <a:p>
            <a:endParaRPr lang="en-US" dirty="0"/>
          </a:p>
          <a:p>
            <a:r>
              <a:rPr lang="en-US" dirty="0"/>
              <a:t>[Click] In Prof. Hu’s alpha-beta routing work, they develop algorithm to find connections given edge and vertex costs. [Click] It also solves a “history-dependence” problem which was left unaddressed in previous works. Basically their algorithm comprehend the cost of having a “turn” at vertex. [Click] Moreover, alpha-beta routing provides unified elements for Dijkstra’s algorithm and best-first search (A* search).</a:t>
            </a:r>
          </a:p>
        </p:txBody>
      </p:sp>
      <p:sp>
        <p:nvSpPr>
          <p:cNvPr id="4" name="Slide Number Placeholder 3"/>
          <p:cNvSpPr>
            <a:spLocks noGrp="1"/>
          </p:cNvSpPr>
          <p:nvPr>
            <p:ph type="sldNum" sz="quarter" idx="10"/>
          </p:nvPr>
        </p:nvSpPr>
        <p:spPr/>
        <p:txBody>
          <a:bodyPr/>
          <a:lstStyle/>
          <a:p>
            <a:fld id="{49DC86C2-9417-D242-957F-07D0C93E50AF}" type="slidenum">
              <a:rPr lang="en-US" smtClean="0"/>
              <a:pPr/>
              <a:t>21</a:t>
            </a:fld>
            <a:endParaRPr lang="en-US"/>
          </a:p>
        </p:txBody>
      </p:sp>
    </p:spTree>
    <p:extLst>
      <p:ext uri="{BB962C8B-B14F-4D97-AF65-F5344CB8AC3E}">
        <p14:creationId xmlns:p14="http://schemas.microsoft.com/office/powerpoint/2010/main" val="2158007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Professor Hu in 1992.  </a:t>
            </a:r>
          </a:p>
          <a:p>
            <a:endParaRPr lang="en-US" dirty="0"/>
          </a:p>
          <a:p>
            <a:r>
              <a:rPr lang="en-US" dirty="0"/>
              <a:t>This is an idea he had since 1963 – that is, a discrete version of the 150 year-old minimum surface problem could be solved using the duality of cuts and flows.</a:t>
            </a:r>
          </a:p>
          <a:p>
            <a:endParaRPr lang="en-US" dirty="0"/>
          </a:p>
          <a:p>
            <a:r>
              <a:rPr lang="en-US" dirty="0"/>
              <a:t>Here is me in a picture with Professor Hu and Gabriel Robins – three academic generations – back when I had long hair.</a:t>
            </a:r>
          </a:p>
        </p:txBody>
      </p:sp>
      <p:sp>
        <p:nvSpPr>
          <p:cNvPr id="4" name="Slide Number Placeholder 3"/>
          <p:cNvSpPr>
            <a:spLocks noGrp="1"/>
          </p:cNvSpPr>
          <p:nvPr>
            <p:ph type="sldNum" sz="quarter" idx="10"/>
          </p:nvPr>
        </p:nvSpPr>
        <p:spPr/>
        <p:txBody>
          <a:bodyPr/>
          <a:lstStyle/>
          <a:p>
            <a:fld id="{584B3332-ADA4-4F2F-96D9-040A8ED782B9}" type="slidenum">
              <a:rPr lang="en-US" smtClean="0"/>
              <a:t>22</a:t>
            </a:fld>
            <a:endParaRPr lang="en-US" dirty="0"/>
          </a:p>
        </p:txBody>
      </p:sp>
    </p:spTree>
    <p:extLst>
      <p:ext uri="{BB962C8B-B14F-4D97-AF65-F5344CB8AC3E}">
        <p14:creationId xmlns:p14="http://schemas.microsoft.com/office/powerpoint/2010/main" val="3620307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1993, similarly the question was asked: if a robot or a Mars rover has non-zero width, how do you a minimum-cost WIDE path in a general environment?</a:t>
            </a:r>
          </a:p>
          <a:p>
            <a:endParaRPr lang="en-US" dirty="0"/>
          </a:p>
          <a:p>
            <a:r>
              <a:rPr lang="en-US" dirty="0"/>
              <a:t>That is, we want a minimum-cost, source-destination path with prescribed width. The width is shown as “d” in the figure below, which indicates the diameter of the robot.</a:t>
            </a:r>
          </a:p>
          <a:p>
            <a:endParaRPr lang="en-US" dirty="0"/>
          </a:p>
          <a:p>
            <a:r>
              <a:rPr lang="en-US" dirty="0"/>
              <a:t> </a:t>
            </a:r>
          </a:p>
        </p:txBody>
      </p:sp>
      <p:sp>
        <p:nvSpPr>
          <p:cNvPr id="4" name="Slide Number Placeholder 3"/>
          <p:cNvSpPr>
            <a:spLocks noGrp="1"/>
          </p:cNvSpPr>
          <p:nvPr>
            <p:ph type="sldNum" sz="quarter" idx="10"/>
          </p:nvPr>
        </p:nvSpPr>
        <p:spPr/>
        <p:txBody>
          <a:bodyPr/>
          <a:lstStyle/>
          <a:p>
            <a:fld id="{49DC86C2-9417-D242-957F-07D0C93E50AF}" type="slidenum">
              <a:rPr lang="en-US" smtClean="0"/>
              <a:pPr/>
              <a:t>23</a:t>
            </a:fld>
            <a:endParaRPr lang="en-US"/>
          </a:p>
        </p:txBody>
      </p:sp>
    </p:spTree>
    <p:extLst>
      <p:ext uri="{BB962C8B-B14F-4D97-AF65-F5344CB8AC3E}">
        <p14:creationId xmlns:p14="http://schemas.microsoft.com/office/powerpoint/2010/main" val="617109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t>Prof. Hu et al. exploit the duality between cuts and flows to find a minimum-cost robust path between given source and terminal nodes s and t.</a:t>
            </a:r>
          </a:p>
          <a:p>
            <a:endParaRPr lang="en-US" sz="1050" dirty="0"/>
          </a:p>
          <a:p>
            <a:r>
              <a:rPr lang="en-US" sz="1050" dirty="0"/>
              <a:t>By connecting every vertex to every other vertex within distance D, it is impossible to separate the left from the right by removing nodes and edges of a path with width less than D.</a:t>
            </a:r>
          </a:p>
          <a:p>
            <a:endParaRPr lang="en-US" sz="1050" dirty="0"/>
          </a:p>
          <a:p>
            <a:r>
              <a:rPr lang="en-US" sz="1050" dirty="0"/>
              <a:t>A path having enough width WILL disconnect the network.</a:t>
            </a:r>
          </a:p>
          <a:p>
            <a:endParaRPr lang="en-US" sz="1050" dirty="0"/>
          </a:p>
          <a:p>
            <a:r>
              <a:rPr lang="en-US" sz="1050" dirty="0"/>
              <a:t>[Click] SO… A minimum cut between s and t contains all vertices and edges on a robust path. By the duality between cuts and flows, we can find this path with a max-flow computation.</a:t>
            </a:r>
          </a:p>
        </p:txBody>
      </p:sp>
      <p:sp>
        <p:nvSpPr>
          <p:cNvPr id="4" name="Slide Number Placeholder 3"/>
          <p:cNvSpPr>
            <a:spLocks noGrp="1"/>
          </p:cNvSpPr>
          <p:nvPr>
            <p:ph type="sldNum" sz="quarter" idx="10"/>
          </p:nvPr>
        </p:nvSpPr>
        <p:spPr/>
        <p:txBody>
          <a:bodyPr/>
          <a:lstStyle/>
          <a:p>
            <a:fld id="{49DC86C2-9417-D242-957F-07D0C93E50AF}" type="slidenum">
              <a:rPr lang="en-US" smtClean="0"/>
              <a:pPr/>
              <a:t>24</a:t>
            </a:fld>
            <a:endParaRPr lang="en-US"/>
          </a:p>
        </p:txBody>
      </p:sp>
    </p:spTree>
    <p:extLst>
      <p:ext uri="{BB962C8B-B14F-4D97-AF65-F5344CB8AC3E}">
        <p14:creationId xmlns:p14="http://schemas.microsoft.com/office/powerpoint/2010/main" val="32065760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wide paths are relevant to many difficult and time-consuming connection formulations. Such formulations include top-level bus routing, bus feedthrough determination, etc.</a:t>
            </a:r>
          </a:p>
          <a:p>
            <a:endParaRPr lang="en-US" dirty="0"/>
          </a:p>
          <a:p>
            <a:r>
              <a:rPr lang="en-US" dirty="0"/>
              <a:t>[Click] Here is a picture showing package routing, which could be attacked using multicommodity flows for WIDW path finding.</a:t>
            </a:r>
          </a:p>
          <a:p>
            <a:endParaRPr lang="en-US" dirty="0"/>
          </a:p>
        </p:txBody>
      </p:sp>
      <p:sp>
        <p:nvSpPr>
          <p:cNvPr id="4" name="Slide Number Placeholder 3"/>
          <p:cNvSpPr>
            <a:spLocks noGrp="1"/>
          </p:cNvSpPr>
          <p:nvPr>
            <p:ph type="sldNum" sz="quarter" idx="10"/>
          </p:nvPr>
        </p:nvSpPr>
        <p:spPr/>
        <p:txBody>
          <a:bodyPr/>
          <a:lstStyle/>
          <a:p>
            <a:fld id="{49DC86C2-9417-D242-957F-07D0C93E50AF}" type="slidenum">
              <a:rPr lang="en-US" smtClean="0"/>
              <a:pPr/>
              <a:t>25</a:t>
            </a:fld>
            <a:endParaRPr lang="en-US"/>
          </a:p>
        </p:txBody>
      </p:sp>
    </p:spTree>
    <p:extLst>
      <p:ext uri="{BB962C8B-B14F-4D97-AF65-F5344CB8AC3E}">
        <p14:creationId xmlns:p14="http://schemas.microsoft.com/office/powerpoint/2010/main" val="16128828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a:t>
            </a:r>
          </a:p>
        </p:txBody>
      </p:sp>
      <p:sp>
        <p:nvSpPr>
          <p:cNvPr id="4" name="Slide Number Placeholder 3"/>
          <p:cNvSpPr>
            <a:spLocks noGrp="1"/>
          </p:cNvSpPr>
          <p:nvPr>
            <p:ph type="sldNum" sz="quarter" idx="10"/>
          </p:nvPr>
        </p:nvSpPr>
        <p:spPr/>
        <p:txBody>
          <a:bodyPr/>
          <a:lstStyle/>
          <a:p>
            <a:fld id="{584B3332-ADA4-4F2F-96D9-040A8ED782B9}" type="slidenum">
              <a:rPr lang="en-US" smtClean="0"/>
              <a:t>26</a:t>
            </a:fld>
            <a:endParaRPr lang="en-US" dirty="0"/>
          </a:p>
        </p:txBody>
      </p:sp>
    </p:spTree>
    <p:extLst>
      <p:ext uri="{BB962C8B-B14F-4D97-AF65-F5344CB8AC3E}">
        <p14:creationId xmlns:p14="http://schemas.microsoft.com/office/powerpoint/2010/main" val="7872391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B2022EF5-6C12-485B-BDCD-90276CD92FBC}"/>
              </a:ext>
            </a:extLst>
          </p:cNvPr>
          <p:cNvSpPr>
            <a:spLocks noGrp="1" noChangeArrowheads="1"/>
          </p:cNvSpPr>
          <p:nvPr>
            <p:ph type="sldNum" sz="quarter" idx="5"/>
          </p:nvPr>
        </p:nvSpPr>
        <p:spPr>
          <a:noFill/>
        </p:spPr>
        <p:txBody>
          <a:bodyPr/>
          <a:lstStyle>
            <a:lvl1pPr defTabSz="920750">
              <a:defRPr sz="2000" b="1">
                <a:solidFill>
                  <a:schemeClr val="tx1"/>
                </a:solidFill>
                <a:latin typeface="Arial" panose="020B0604020202020204" pitchFamily="34" charset="0"/>
                <a:cs typeface="Arial" panose="020B0604020202020204" pitchFamily="34" charset="0"/>
              </a:defRPr>
            </a:lvl1pPr>
            <a:lvl2pPr marL="742950" indent="-285750" defTabSz="920750">
              <a:defRPr sz="2000" b="1">
                <a:solidFill>
                  <a:schemeClr val="tx1"/>
                </a:solidFill>
                <a:latin typeface="Arial" panose="020B0604020202020204" pitchFamily="34" charset="0"/>
                <a:cs typeface="Arial" panose="020B0604020202020204" pitchFamily="34" charset="0"/>
              </a:defRPr>
            </a:lvl2pPr>
            <a:lvl3pPr marL="1143000" indent="-228600" defTabSz="920750">
              <a:defRPr sz="2000" b="1">
                <a:solidFill>
                  <a:schemeClr val="tx1"/>
                </a:solidFill>
                <a:latin typeface="Arial" panose="020B0604020202020204" pitchFamily="34" charset="0"/>
                <a:cs typeface="Arial" panose="020B0604020202020204" pitchFamily="34" charset="0"/>
              </a:defRPr>
            </a:lvl3pPr>
            <a:lvl4pPr marL="1600200" indent="-228600" defTabSz="920750">
              <a:defRPr sz="2000" b="1">
                <a:solidFill>
                  <a:schemeClr val="tx1"/>
                </a:solidFill>
                <a:latin typeface="Arial" panose="020B0604020202020204" pitchFamily="34" charset="0"/>
                <a:cs typeface="Arial" panose="020B0604020202020204" pitchFamily="34" charset="0"/>
              </a:defRPr>
            </a:lvl4pPr>
            <a:lvl5pPr marL="2057400" indent="-228600" defTabSz="920750">
              <a:defRPr sz="2000" b="1">
                <a:solidFill>
                  <a:schemeClr val="tx1"/>
                </a:solidFill>
                <a:latin typeface="Arial" panose="020B0604020202020204" pitchFamily="34" charset="0"/>
                <a:cs typeface="Arial" panose="020B0604020202020204" pitchFamily="34" charset="0"/>
              </a:defRPr>
            </a:lvl5pPr>
            <a:lvl6pPr marL="2514600" indent="-228600" defTabSz="92075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defTabSz="92075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defTabSz="92075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defTabSz="92075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fld id="{F81858B3-9F83-4572-9C98-DC0ECF20DC9C}" type="slidenum">
              <a:rPr lang="en-US" altLang="en-US" sz="1300" b="0" smtClean="0">
                <a:latin typeface="Times New Roman" panose="02020603050405020304" pitchFamily="18" charset="0"/>
              </a:rPr>
              <a:pPr/>
              <a:t>27</a:t>
            </a:fld>
            <a:endParaRPr lang="en-US" altLang="en-US" sz="1300" b="0">
              <a:latin typeface="Times New Roman" panose="02020603050405020304" pitchFamily="18" charset="0"/>
            </a:endParaRPr>
          </a:p>
        </p:txBody>
      </p:sp>
      <p:sp>
        <p:nvSpPr>
          <p:cNvPr id="6147" name="Rectangle 2">
            <a:extLst>
              <a:ext uri="{FF2B5EF4-FFF2-40B4-BE49-F238E27FC236}">
                <a16:creationId xmlns:a16="http://schemas.microsoft.com/office/drawing/2014/main" id="{E5815E6F-ABE6-455E-A165-9D7D5583982C}"/>
              </a:ext>
            </a:extLst>
          </p:cNvPr>
          <p:cNvSpPr>
            <a:spLocks noGrp="1" noRot="1" noChangeAspect="1" noChangeArrowheads="1" noTextEdit="1"/>
          </p:cNvSpPr>
          <p:nvPr>
            <p:ph type="sldImg"/>
          </p:nvPr>
        </p:nvSpPr>
        <p:spPr>
          <a:xfrm>
            <a:off x="1177925" y="696913"/>
            <a:ext cx="4641850" cy="3481387"/>
          </a:xfrm>
          <a:ln/>
        </p:spPr>
      </p:sp>
      <p:sp>
        <p:nvSpPr>
          <p:cNvPr id="6148" name="Rectangle 3">
            <a:extLst>
              <a:ext uri="{FF2B5EF4-FFF2-40B4-BE49-F238E27FC236}">
                <a16:creationId xmlns:a16="http://schemas.microsoft.com/office/drawing/2014/main" id="{D91518CC-80AE-4CA4-AACC-7E11DB986DBA}"/>
              </a:ext>
            </a:extLst>
          </p:cNvPr>
          <p:cNvSpPr>
            <a:spLocks noGrp="1" noChangeArrowheads="1"/>
          </p:cNvSpPr>
          <p:nvPr>
            <p:ph type="body" idx="1"/>
          </p:nvPr>
        </p:nvSpPr>
        <p:spPr>
          <a:xfrm>
            <a:off x="700088" y="4410075"/>
            <a:ext cx="5597525" cy="4176713"/>
          </a:xfrm>
          <a:noFill/>
        </p:spPr>
        <p:txBody>
          <a:bodyPr/>
          <a:lstStyle/>
          <a:p>
            <a:pPr eaLnBrk="1" hangingPunct="1"/>
            <a:r>
              <a:rPr lang="en-US" altLang="en-US" dirty="0"/>
              <a:t>Let me say that today, Professor Hu has 96 Ph.D. descendants in 4 generations.  There are many familiar names here.</a:t>
            </a:r>
          </a:p>
          <a:p>
            <a:pPr eaLnBrk="1" hangingPunct="1"/>
            <a:endParaRPr lang="en-US" altLang="en-US" dirty="0"/>
          </a:p>
          <a:p>
            <a:pPr eaLnBrk="1" hangingPunct="1"/>
            <a:r>
              <a:rPr lang="en-US" altLang="en-US" dirty="0"/>
              <a:t>I would not be here without Professor Hu’s having been my advisor, and cannot find words to thank him for this.</a:t>
            </a:r>
          </a:p>
        </p:txBody>
      </p:sp>
    </p:spTree>
    <p:extLst>
      <p:ext uri="{BB962C8B-B14F-4D97-AF65-F5344CB8AC3E}">
        <p14:creationId xmlns:p14="http://schemas.microsoft.com/office/powerpoint/2010/main" val="5750710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Professor Hu. </a:t>
            </a:r>
          </a:p>
        </p:txBody>
      </p:sp>
      <p:sp>
        <p:nvSpPr>
          <p:cNvPr id="4" name="Slide Number Placeholder 3"/>
          <p:cNvSpPr>
            <a:spLocks noGrp="1"/>
          </p:cNvSpPr>
          <p:nvPr>
            <p:ph type="sldNum" sz="quarter" idx="10"/>
          </p:nvPr>
        </p:nvSpPr>
        <p:spPr/>
        <p:txBody>
          <a:bodyPr/>
          <a:lstStyle/>
          <a:p>
            <a:fld id="{584B3332-ADA4-4F2F-96D9-040A8ED782B9}" type="slidenum">
              <a:rPr lang="en-US" smtClean="0"/>
              <a:t>28</a:t>
            </a:fld>
            <a:endParaRPr lang="en-US" dirty="0"/>
          </a:p>
        </p:txBody>
      </p:sp>
    </p:spTree>
    <p:extLst>
      <p:ext uri="{BB962C8B-B14F-4D97-AF65-F5344CB8AC3E}">
        <p14:creationId xmlns:p14="http://schemas.microsoft.com/office/powerpoint/2010/main" val="2750034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Professor Hu brought many combinatorial and mathematical programming frameworks to VLSI Layout.  In this, he was often far in advance of the field.</a:t>
            </a:r>
          </a:p>
          <a:p>
            <a:endParaRPr lang="en-US" dirty="0"/>
          </a:p>
          <a:p>
            <a:r>
              <a:rPr lang="en-US" dirty="0"/>
              <a:t>We can see in many results the combination of geometry, graph theory and algorithms, and combinatorial algorithms:   Multiterminal maximum flows, linear placement, hypergraph modeling, detailed routing.</a:t>
            </a:r>
          </a:p>
          <a:p>
            <a:endParaRPr lang="en-US" dirty="0"/>
          </a:p>
          <a:p>
            <a:r>
              <a:rPr lang="en-US" dirty="0"/>
              <a:t>Professor Cheng will review several works with applications of duality in the next talk.</a:t>
            </a:r>
          </a:p>
        </p:txBody>
      </p:sp>
      <p:sp>
        <p:nvSpPr>
          <p:cNvPr id="4" name="Slide Number Placeholder 3"/>
          <p:cNvSpPr>
            <a:spLocks noGrp="1"/>
          </p:cNvSpPr>
          <p:nvPr>
            <p:ph type="sldNum" sz="quarter" idx="10"/>
          </p:nvPr>
        </p:nvSpPr>
        <p:spPr/>
        <p:txBody>
          <a:bodyPr/>
          <a:lstStyle/>
          <a:p>
            <a:fld id="{584B3332-ADA4-4F2F-96D9-040A8ED782B9}" type="slidenum">
              <a:rPr lang="en-US" smtClean="0"/>
              <a:t>3</a:t>
            </a:fld>
            <a:endParaRPr lang="en-US" dirty="0"/>
          </a:p>
        </p:txBody>
      </p:sp>
    </p:spTree>
    <p:extLst>
      <p:ext uri="{BB962C8B-B14F-4D97-AF65-F5344CB8AC3E}">
        <p14:creationId xmlns:p14="http://schemas.microsoft.com/office/powerpoint/2010/main" val="2189634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books have influenced generations of students.</a:t>
            </a:r>
          </a:p>
          <a:p>
            <a:endParaRPr lang="en-US" dirty="0"/>
          </a:p>
          <a:p>
            <a:r>
              <a:rPr lang="en-US" dirty="0"/>
              <a:t>This is the copy from my lab.   </a:t>
            </a:r>
          </a:p>
        </p:txBody>
      </p:sp>
      <p:sp>
        <p:nvSpPr>
          <p:cNvPr id="4" name="Slide Number Placeholder 3"/>
          <p:cNvSpPr>
            <a:spLocks noGrp="1"/>
          </p:cNvSpPr>
          <p:nvPr>
            <p:ph type="sldNum" sz="quarter" idx="10"/>
          </p:nvPr>
        </p:nvSpPr>
        <p:spPr/>
        <p:txBody>
          <a:bodyPr/>
          <a:lstStyle/>
          <a:p>
            <a:fld id="{584B3332-ADA4-4F2F-96D9-040A8ED782B9}" type="slidenum">
              <a:rPr lang="en-US" smtClean="0"/>
              <a:t>4</a:t>
            </a:fld>
            <a:endParaRPr lang="en-US" dirty="0"/>
          </a:p>
        </p:txBody>
      </p:sp>
    </p:spTree>
    <p:extLst>
      <p:ext uri="{BB962C8B-B14F-4D97-AF65-F5344CB8AC3E}">
        <p14:creationId xmlns:p14="http://schemas.microsoft.com/office/powerpoint/2010/main" val="717188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let me mention just a few examples of how Professor Hu’s ideas can be found throughout physical design.</a:t>
            </a:r>
          </a:p>
        </p:txBody>
      </p:sp>
      <p:sp>
        <p:nvSpPr>
          <p:cNvPr id="4" name="Slide Number Placeholder 3"/>
          <p:cNvSpPr>
            <a:spLocks noGrp="1"/>
          </p:cNvSpPr>
          <p:nvPr>
            <p:ph type="sldNum" sz="quarter" idx="10"/>
          </p:nvPr>
        </p:nvSpPr>
        <p:spPr/>
        <p:txBody>
          <a:bodyPr/>
          <a:lstStyle/>
          <a:p>
            <a:fld id="{584B3332-ADA4-4F2F-96D9-040A8ED782B9}" type="slidenum">
              <a:rPr lang="en-US" smtClean="0"/>
              <a:t>5</a:t>
            </a:fld>
            <a:endParaRPr lang="en-US" dirty="0"/>
          </a:p>
        </p:txBody>
      </p:sp>
    </p:spTree>
    <p:extLst>
      <p:ext uri="{BB962C8B-B14F-4D97-AF65-F5344CB8AC3E}">
        <p14:creationId xmlns:p14="http://schemas.microsoft.com/office/powerpoint/2010/main" val="4242453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at least 1986, Professor Hu wanted to apply TACP in layout.</a:t>
            </a:r>
          </a:p>
        </p:txBody>
      </p:sp>
      <p:sp>
        <p:nvSpPr>
          <p:cNvPr id="4" name="Slide Number Placeholder 3"/>
          <p:cNvSpPr>
            <a:spLocks noGrp="1"/>
          </p:cNvSpPr>
          <p:nvPr>
            <p:ph type="sldNum" sz="quarter" idx="10"/>
          </p:nvPr>
        </p:nvSpPr>
        <p:spPr/>
        <p:txBody>
          <a:bodyPr/>
          <a:lstStyle/>
          <a:p>
            <a:fld id="{584B3332-ADA4-4F2F-96D9-040A8ED782B9}" type="slidenum">
              <a:rPr lang="en-US" smtClean="0"/>
              <a:t>6</a:t>
            </a:fld>
            <a:endParaRPr lang="en-US" dirty="0"/>
          </a:p>
        </p:txBody>
      </p:sp>
    </p:spTree>
    <p:extLst>
      <p:ext uri="{BB962C8B-B14F-4D97-AF65-F5344CB8AC3E}">
        <p14:creationId xmlns:p14="http://schemas.microsoft.com/office/powerpoint/2010/main" val="3599319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Fixed-outline </a:t>
            </a:r>
            <a:r>
              <a:rPr lang="en-US" dirty="0" err="1"/>
              <a:t>floorplanning</a:t>
            </a:r>
            <a:r>
              <a:rPr lang="en-US" dirty="0"/>
              <a:t> is motivated by the modern fixed-die concept. The aspect ratio of the floorplan is fixed. But the aspect ratios for the blocks can vary. Proposed in the ISPD-2000 “Classical </a:t>
            </a:r>
            <a:r>
              <a:rPr lang="en-US" dirty="0" err="1"/>
              <a:t>Floorplanning</a:t>
            </a:r>
            <a:r>
              <a:rPr lang="en-US" dirty="0"/>
              <a:t> Harmful” </a:t>
            </a:r>
            <a:r>
              <a:rPr lang="en-US" dirty="0" err="1"/>
              <a:t>papera</a:t>
            </a:r>
            <a:r>
              <a:rPr lang="en-US" dirty="0"/>
              <a:t> perfect rectilinear </a:t>
            </a:r>
            <a:r>
              <a:rPr lang="en-US" dirty="0" err="1"/>
              <a:t>floorplanning</a:t>
            </a:r>
            <a:r>
              <a:rPr lang="en-US" dirty="0"/>
              <a:t> formulation. It seeks zero-whitespace in a fixed-die regime. </a:t>
            </a:r>
          </a:p>
          <a:p>
            <a:endParaRPr lang="en-US" dirty="0"/>
          </a:p>
          <a:p>
            <a:r>
              <a:rPr lang="en-US" dirty="0"/>
              <a:t>Professor Hu proposed the tentative assignment and competitive pricing concept in 1980. Blocks can have irregular shapes, and can even overlap with each other. The figure below shows fixed-die </a:t>
            </a:r>
            <a:r>
              <a:rPr lang="en-US" dirty="0" err="1"/>
              <a:t>floorplanning</a:t>
            </a:r>
            <a:r>
              <a:rPr lang="en-US" dirty="0"/>
              <a:t>. The middle figure shows two blocks with irregular shapes, and the third figure shows block overlapping. For example, two blocks with equal amounts of cell area could be placed into adjacent disjoint regions, with each block having depth = 1 in its respective region. An alternative would be to place each block with uniform depth = 1/2 into the union of the two regions.</a:t>
            </a:r>
          </a:p>
        </p:txBody>
      </p:sp>
      <p:sp>
        <p:nvSpPr>
          <p:cNvPr id="4" name="Slide Number Placeholder 3"/>
          <p:cNvSpPr>
            <a:spLocks noGrp="1"/>
          </p:cNvSpPr>
          <p:nvPr>
            <p:ph type="sldNum" sz="quarter" idx="10"/>
          </p:nvPr>
        </p:nvSpPr>
        <p:spPr/>
        <p:txBody>
          <a:bodyPr/>
          <a:lstStyle/>
          <a:p>
            <a:fld id="{DD9D994D-EF21-4DCD-90B5-BD248A89747F}" type="slidenum">
              <a:rPr lang="en-US" smtClean="0"/>
              <a:t>7</a:t>
            </a:fld>
            <a:endParaRPr lang="en-US"/>
          </a:p>
        </p:txBody>
      </p:sp>
    </p:spTree>
    <p:extLst>
      <p:ext uri="{BB962C8B-B14F-4D97-AF65-F5344CB8AC3E}">
        <p14:creationId xmlns:p14="http://schemas.microsoft.com/office/powerpoint/2010/main" val="1046392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concept of competitive pricing in a TACP iteration is based on the shadow price in linear programming duality. Column generation and shadow price have been applied to VLSI global routing, with primal-dual iterations being widely studied around 20 years ago. </a:t>
            </a:r>
          </a:p>
          <a:p>
            <a:endParaRPr lang="en-US" dirty="0"/>
          </a:p>
          <a:p>
            <a:r>
              <a:rPr lang="en-US" dirty="0"/>
              <a:t>Shadow price has also been used in global placement. The top equation shows the classical analytical global placement objective, the bottom equation shows the recent </a:t>
            </a:r>
            <a:r>
              <a:rPr lang="en-US" dirty="0" err="1"/>
              <a:t>onstraint</a:t>
            </a:r>
            <a:r>
              <a:rPr lang="en-US" dirty="0"/>
              <a:t>-oriented local density objective. </a:t>
            </a:r>
            <a:r>
              <a:rPr lang="en-US" altLang="zh-CN" dirty="0"/>
              <a:t>In the equations, </a:t>
            </a:r>
            <a:r>
              <a:rPr lang="en-US" dirty="0"/>
              <a:t>W(v) is the approximated total half-perimeter wirelength, and D(v) represents the density cost. These two terms are connected using a </a:t>
            </a:r>
            <a:r>
              <a:rPr lang="en-US" dirty="0" err="1"/>
              <a:t>Lagrangian</a:t>
            </a:r>
            <a:r>
              <a:rPr lang="en-US" dirty="0"/>
              <a:t> multiplier λ. The new local-density function comprehends local density at per-bin granularity. It accelerates cell spreading for overflowed bins to resolve cell overlapping, while preserving the wirelength elsewhere.</a:t>
            </a:r>
          </a:p>
        </p:txBody>
      </p:sp>
      <p:sp>
        <p:nvSpPr>
          <p:cNvPr id="4" name="Slide Number Placeholder 3"/>
          <p:cNvSpPr>
            <a:spLocks noGrp="1"/>
          </p:cNvSpPr>
          <p:nvPr>
            <p:ph type="sldNum" sz="quarter" idx="10"/>
          </p:nvPr>
        </p:nvSpPr>
        <p:spPr/>
        <p:txBody>
          <a:bodyPr/>
          <a:lstStyle/>
          <a:p>
            <a:fld id="{DD9D994D-EF21-4DCD-90B5-BD248A89747F}" type="slidenum">
              <a:rPr lang="en-US" smtClean="0"/>
              <a:t>8</a:t>
            </a:fld>
            <a:endParaRPr lang="en-US"/>
          </a:p>
        </p:txBody>
      </p:sp>
    </p:spTree>
    <p:extLst>
      <p:ext uri="{BB962C8B-B14F-4D97-AF65-F5344CB8AC3E}">
        <p14:creationId xmlns:p14="http://schemas.microsoft.com/office/powerpoint/2010/main" val="161438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B3332-ADA4-4F2F-96D9-040A8ED782B9}" type="slidenum">
              <a:rPr lang="en-US" smtClean="0"/>
              <a:t>9</a:t>
            </a:fld>
            <a:endParaRPr lang="en-US" dirty="0"/>
          </a:p>
        </p:txBody>
      </p:sp>
    </p:spTree>
    <p:extLst>
      <p:ext uri="{BB962C8B-B14F-4D97-AF65-F5344CB8AC3E}">
        <p14:creationId xmlns:p14="http://schemas.microsoft.com/office/powerpoint/2010/main" val="13655459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59490" name="Rectangle 2"/>
          <p:cNvSpPr>
            <a:spLocks noGrp="1" noChangeArrowheads="1"/>
          </p:cNvSpPr>
          <p:nvPr>
            <p:ph type="ctrTitle"/>
          </p:nvPr>
        </p:nvSpPr>
        <p:spPr>
          <a:xfrm>
            <a:off x="685800" y="1900237"/>
            <a:ext cx="7772400" cy="1143000"/>
          </a:xfrm>
        </p:spPr>
        <p:txBody>
          <a:bodyPr/>
          <a:lstStyle>
            <a:lvl1pPr algn="ctr">
              <a:defRPr sz="4000">
                <a:solidFill>
                  <a:schemeClr val="tx2"/>
                </a:solidFill>
              </a:defRPr>
            </a:lvl1pPr>
          </a:lstStyle>
          <a:p>
            <a:r>
              <a:rPr lang="en-US" altLang="ko-KR" dirty="0"/>
              <a:t>Click to edit Master title style</a:t>
            </a:r>
          </a:p>
        </p:txBody>
      </p:sp>
      <p:sp>
        <p:nvSpPr>
          <p:cNvPr id="959491" name="Rectangle 3"/>
          <p:cNvSpPr>
            <a:spLocks noGrp="1" noChangeArrowheads="1"/>
          </p:cNvSpPr>
          <p:nvPr>
            <p:ph type="subTitle" idx="1"/>
          </p:nvPr>
        </p:nvSpPr>
        <p:spPr>
          <a:xfrm>
            <a:off x="1276350" y="4191000"/>
            <a:ext cx="6400800" cy="1752600"/>
          </a:xfrm>
        </p:spPr>
        <p:txBody>
          <a:bodyPr/>
          <a:lstStyle>
            <a:lvl1pPr marL="0" indent="0" algn="ctr">
              <a:lnSpc>
                <a:spcPct val="95000"/>
              </a:lnSpc>
              <a:buFontTx/>
              <a:buNone/>
              <a:defRPr sz="2400" b="1"/>
            </a:lvl1pPr>
          </a:lstStyle>
          <a:p>
            <a:r>
              <a:rPr lang="en-US" altLang="ko-KR" dirty="0"/>
              <a:t>Click to edit Master subtitle style</a:t>
            </a:r>
          </a:p>
        </p:txBody>
      </p:sp>
      <p:sp>
        <p:nvSpPr>
          <p:cNvPr id="4" name="Line 18"/>
          <p:cNvSpPr>
            <a:spLocks noChangeShapeType="1"/>
          </p:cNvSpPr>
          <p:nvPr/>
        </p:nvSpPr>
        <p:spPr bwMode="auto">
          <a:xfrm flipV="1">
            <a:off x="163513" y="3962400"/>
            <a:ext cx="8845550" cy="0"/>
          </a:xfrm>
          <a:prstGeom prst="line">
            <a:avLst/>
          </a:prstGeom>
          <a:noFill/>
          <a:ln w="57150">
            <a:solidFill>
              <a:srgbClr val="C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mn-cs"/>
            </a:endParaRPr>
          </a:p>
        </p:txBody>
      </p:sp>
      <p:pic>
        <p:nvPicPr>
          <p:cNvPr id="5" name="Picture 4" descr="UCSDa1"/>
          <p:cNvPicPr>
            <a:picLocks noChangeAspect="1" noChangeArrowheads="1"/>
          </p:cNvPicPr>
          <p:nvPr/>
        </p:nvPicPr>
        <p:blipFill>
          <a:blip r:embed="rId2" cstate="print"/>
          <a:srcRect/>
          <a:stretch>
            <a:fillRect/>
          </a:stretch>
        </p:blipFill>
        <p:spPr bwMode="auto">
          <a:xfrm>
            <a:off x="76200" y="6486525"/>
            <a:ext cx="457200" cy="369888"/>
          </a:xfrm>
          <a:prstGeom prst="rect">
            <a:avLst/>
          </a:prstGeom>
          <a:noFill/>
          <a:ln w="9525">
            <a:noFill/>
            <a:miter lim="800000"/>
            <a:headEnd/>
            <a:tailEnd/>
          </a:ln>
        </p:spPr>
      </p:pic>
      <p:sp>
        <p:nvSpPr>
          <p:cNvPr id="8" name="TextBox 7">
            <a:extLst>
              <a:ext uri="{FF2B5EF4-FFF2-40B4-BE49-F238E27FC236}">
                <a16:creationId xmlns:a16="http://schemas.microsoft.com/office/drawing/2014/main" id="{2B4546B7-515F-4F74-90A5-091B77C0490E}"/>
              </a:ext>
            </a:extLst>
          </p:cNvPr>
          <p:cNvSpPr txBox="1"/>
          <p:nvPr userDrawn="1"/>
        </p:nvSpPr>
        <p:spPr>
          <a:xfrm>
            <a:off x="6720427" y="6624972"/>
            <a:ext cx="2106667" cy="246221"/>
          </a:xfrm>
          <a:prstGeom prst="rect">
            <a:avLst/>
          </a:prstGeom>
          <a:noFill/>
        </p:spPr>
        <p:txBody>
          <a:bodyPr wrap="none">
            <a:spAutoFit/>
          </a:bodyPr>
          <a:lstStyle/>
          <a:p>
            <a:pPr algn="ctr" eaLnBrk="0" hangingPunct="0"/>
            <a:r>
              <a:rPr lang="en-US" altLang="ko-KR" sz="1000" b="1" dirty="0">
                <a:solidFill>
                  <a:prstClr val="black"/>
                </a:solidFill>
                <a:latin typeface="Arial" charset="0"/>
                <a:ea typeface="Arial" charset="0"/>
                <a:cs typeface="Arial" charset="0"/>
              </a:rPr>
              <a:t>A. B. Kahng, 180327 ISPD--2018</a:t>
            </a:r>
          </a:p>
        </p:txBody>
      </p:sp>
    </p:spTree>
    <p:extLst>
      <p:ext uri="{BB962C8B-B14F-4D97-AF65-F5344CB8AC3E}">
        <p14:creationId xmlns:p14="http://schemas.microsoft.com/office/powerpoint/2010/main" val="130003052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44463"/>
            <a:ext cx="2212975" cy="6542087"/>
          </a:xfrm>
        </p:spPr>
        <p:txBody>
          <a:bodyPr vert="eaVert"/>
          <a:lstStyle/>
          <a:p>
            <a:r>
              <a:rPr lang="en-US" altLang="ko-KR"/>
              <a:t>Click to edit Master title style</a:t>
            </a:r>
            <a:endParaRPr lang="ko-KR" altLang="en-US"/>
          </a:p>
        </p:txBody>
      </p:sp>
      <p:sp>
        <p:nvSpPr>
          <p:cNvPr id="3" name="Vertical Text Placeholder 2"/>
          <p:cNvSpPr>
            <a:spLocks noGrp="1"/>
          </p:cNvSpPr>
          <p:nvPr>
            <p:ph type="body" orient="vert" idx="1"/>
          </p:nvPr>
        </p:nvSpPr>
        <p:spPr>
          <a:xfrm>
            <a:off x="161925" y="144463"/>
            <a:ext cx="6486525" cy="6542087"/>
          </a:xfrm>
        </p:spPr>
        <p:txBody>
          <a:bodyPr vert="eaVert"/>
          <a:lstStyle>
            <a:lvl1pPr>
              <a:buClr>
                <a:srgbClr val="C00000"/>
              </a:buClr>
              <a:defRPr/>
            </a:lvl1pPr>
            <a:lvl2pPr>
              <a:buClr>
                <a:srgbClr val="C00000"/>
              </a:buClr>
              <a:defRPr/>
            </a:lvl2pPr>
            <a:lvl3pPr>
              <a:buClr>
                <a:srgbClr val="C00000"/>
              </a:buClr>
              <a:defRPr/>
            </a:lvl3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Tree>
    <p:extLst>
      <p:ext uri="{BB962C8B-B14F-4D97-AF65-F5344CB8AC3E}">
        <p14:creationId xmlns:p14="http://schemas.microsoft.com/office/powerpoint/2010/main" val="153853356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450" y="838200"/>
            <a:ext cx="8836025" cy="5562601"/>
          </a:xfrm>
        </p:spPr>
        <p:txBody>
          <a:bodyPr/>
          <a:lstStyle>
            <a:lvl1pPr>
              <a:buClr>
                <a:srgbClr val="C00000"/>
              </a:buClr>
              <a:defRPr>
                <a:latin typeface="Arial" panose="020B0604020202020204" pitchFamily="34" charset="0"/>
                <a:cs typeface="Arial" panose="020B0604020202020204" pitchFamily="34" charset="0"/>
              </a:defRPr>
            </a:lvl1pPr>
            <a:lvl2pPr marL="569913" indent="-222250">
              <a:buClr>
                <a:srgbClr val="C00000"/>
              </a:buClr>
              <a:defRPr>
                <a:latin typeface="Arial" panose="020B0604020202020204" pitchFamily="34" charset="0"/>
                <a:cs typeface="Arial" panose="020B0604020202020204" pitchFamily="34" charset="0"/>
              </a:defRPr>
            </a:lvl2pPr>
            <a:lvl3pPr marL="803275" indent="-230188">
              <a:buClr>
                <a:srgbClr val="C00000"/>
              </a:buClr>
              <a:defRPr>
                <a:latin typeface="Arial" panose="020B0604020202020204" pitchFamily="34" charset="0"/>
                <a:cs typeface="Arial" panose="020B0604020202020204" pitchFamily="34" charset="0"/>
              </a:defRPr>
            </a:lvl3pPr>
            <a:lvl4pPr marL="1025525" indent="-222250">
              <a:buClr>
                <a:srgbClr val="C00000"/>
              </a:buClr>
              <a:buFont typeface="Arial" pitchFamily="34" charset="0"/>
              <a:buChar char="•"/>
              <a:defRPr>
                <a:latin typeface="Arial" panose="020B0604020202020204" pitchFamily="34" charset="0"/>
                <a:cs typeface="Arial" panose="020B0604020202020204" pitchFamily="34" charset="0"/>
              </a:defRPr>
            </a:lvl4pPr>
            <a:lvl5pPr marL="1255713" indent="-230188">
              <a:defRPr>
                <a:latin typeface="Arial" panose="020B0604020202020204" pitchFamily="34" charset="0"/>
                <a:cs typeface="Arial" panose="020B0604020202020204" pitchFamily="34" charset="0"/>
              </a:defRPr>
            </a:lvl5pPr>
          </a:lstStyle>
          <a:p>
            <a:pPr lvl="0"/>
            <a:r>
              <a:rPr lang="en-US" altLang="ko-KR" dirty="0"/>
              <a:t>Click to 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4" name="Title 3"/>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63191790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en-US" altLang="ko-KR" dirty="0"/>
              <a:t>Click to edit Master title style</a:t>
            </a:r>
            <a:endParaRPr lang="ko-KR" alt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ko-KR"/>
              <a:t>Click to edit Master text styles</a:t>
            </a:r>
          </a:p>
        </p:txBody>
      </p:sp>
    </p:spTree>
    <p:extLst>
      <p:ext uri="{BB962C8B-B14F-4D97-AF65-F5344CB8AC3E}">
        <p14:creationId xmlns:p14="http://schemas.microsoft.com/office/powerpoint/2010/main" val="194144381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Click to edit Master title style</a:t>
            </a:r>
            <a:endParaRPr lang="ko-KR" altLang="en-US" dirty="0"/>
          </a:p>
        </p:txBody>
      </p:sp>
      <p:sp>
        <p:nvSpPr>
          <p:cNvPr id="3" name="Content Placeholder 2"/>
          <p:cNvSpPr>
            <a:spLocks noGrp="1"/>
          </p:cNvSpPr>
          <p:nvPr>
            <p:ph sz="half" idx="1"/>
          </p:nvPr>
        </p:nvSpPr>
        <p:spPr>
          <a:xfrm>
            <a:off x="171450" y="801688"/>
            <a:ext cx="4341813" cy="5884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
        <p:nvSpPr>
          <p:cNvPr id="4" name="Content Placeholder 3"/>
          <p:cNvSpPr>
            <a:spLocks noGrp="1"/>
          </p:cNvSpPr>
          <p:nvPr>
            <p:ph sz="half" idx="2"/>
          </p:nvPr>
        </p:nvSpPr>
        <p:spPr>
          <a:xfrm>
            <a:off x="4665663" y="801688"/>
            <a:ext cx="4341812" cy="5884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Tree>
    <p:extLst>
      <p:ext uri="{BB962C8B-B14F-4D97-AF65-F5344CB8AC3E}">
        <p14:creationId xmlns:p14="http://schemas.microsoft.com/office/powerpoint/2010/main" val="261672429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ko-KR" altLang="en-US"/>
          </a:p>
        </p:txBody>
      </p:sp>
    </p:spTree>
    <p:extLst>
      <p:ext uri="{BB962C8B-B14F-4D97-AF65-F5344CB8AC3E}">
        <p14:creationId xmlns:p14="http://schemas.microsoft.com/office/powerpoint/2010/main" val="71964796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59727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ko-KR"/>
              <a:t>Click to edit Master title style</a:t>
            </a:r>
            <a:endParaRPr lang="ko-KR" altLang="en-US"/>
          </a:p>
        </p:txBody>
      </p:sp>
      <p:sp>
        <p:nvSpPr>
          <p:cNvPr id="3" name="Content Placeholder 2"/>
          <p:cNvSpPr>
            <a:spLocks noGrp="1"/>
          </p:cNvSpPr>
          <p:nvPr>
            <p:ph idx="1"/>
          </p:nvPr>
        </p:nvSpPr>
        <p:spPr>
          <a:xfrm>
            <a:off x="3575050" y="273050"/>
            <a:ext cx="5111750" cy="5853113"/>
          </a:xfrm>
        </p:spPr>
        <p:txBody>
          <a:bodyPr/>
          <a:lstStyle>
            <a:lvl1pPr>
              <a:buClr>
                <a:srgbClr val="C00000"/>
              </a:buClr>
              <a:defRPr sz="3200"/>
            </a:lvl1pPr>
            <a:lvl2pPr>
              <a:buClr>
                <a:srgbClr val="C00000"/>
              </a:buClr>
              <a:defRPr sz="2800"/>
            </a:lvl2pPr>
            <a:lvl3pPr>
              <a:buClr>
                <a:srgbClr val="C00000"/>
              </a:buClr>
              <a:defRPr sz="2400"/>
            </a:lvl3pPr>
            <a:lvl4pPr>
              <a:defRPr sz="2000"/>
            </a:lvl4pPr>
            <a:lvl5pPr>
              <a:defRPr sz="2000"/>
            </a:lvl5pPr>
            <a:lvl6pPr>
              <a:defRPr sz="2000"/>
            </a:lvl6pPr>
            <a:lvl7pPr>
              <a:defRPr sz="2000"/>
            </a:lvl7pPr>
            <a:lvl8pPr>
              <a:defRPr sz="2000"/>
            </a:lvl8pPr>
            <a:lvl9pPr>
              <a:defRPr sz="20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Tree>
    <p:extLst>
      <p:ext uri="{BB962C8B-B14F-4D97-AF65-F5344CB8AC3E}">
        <p14:creationId xmlns:p14="http://schemas.microsoft.com/office/powerpoint/2010/main" val="297969264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ko-KR"/>
              <a:t>Click to edit Master title style</a:t>
            </a:r>
            <a:endParaRPr lang="ko-KR"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dirty="0"/>
              <a:t>Drag picture to placeholder or click icon to add</a:t>
            </a:r>
            <a:endParaRPr lang="ko-KR"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Tree>
    <p:extLst>
      <p:ext uri="{BB962C8B-B14F-4D97-AF65-F5344CB8AC3E}">
        <p14:creationId xmlns:p14="http://schemas.microsoft.com/office/powerpoint/2010/main" val="30590514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ko-KR" altLang="en-US" dirty="0"/>
          </a:p>
        </p:txBody>
      </p:sp>
      <p:sp>
        <p:nvSpPr>
          <p:cNvPr id="3" name="Vertical Text Placeholder 2"/>
          <p:cNvSpPr>
            <a:spLocks noGrp="1"/>
          </p:cNvSpPr>
          <p:nvPr>
            <p:ph type="body" orient="vert" idx="1"/>
          </p:nvPr>
        </p:nvSpPr>
        <p:spPr/>
        <p:txBody>
          <a:bodyPr vert="eaVert"/>
          <a:lstStyle>
            <a:lvl1pPr>
              <a:buClr>
                <a:srgbClr val="C00000"/>
              </a:buClr>
              <a:defRPr/>
            </a:lvl1pPr>
            <a:lvl2pPr>
              <a:buClr>
                <a:srgbClr val="C00000"/>
              </a:buClr>
              <a:defRPr/>
            </a:lvl2pPr>
            <a:lvl3pPr>
              <a:buClr>
                <a:srgbClr val="C00000"/>
              </a:buClr>
              <a:defRPr/>
            </a:lvl3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Tree>
    <p:extLst>
      <p:ext uri="{BB962C8B-B14F-4D97-AF65-F5344CB8AC3E}">
        <p14:creationId xmlns:p14="http://schemas.microsoft.com/office/powerpoint/2010/main" val="124843809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61925" y="144463"/>
            <a:ext cx="8851900" cy="595312"/>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ko-KR" dirty="0"/>
              <a:t>Slide Title</a:t>
            </a:r>
          </a:p>
        </p:txBody>
      </p:sp>
      <p:sp>
        <p:nvSpPr>
          <p:cNvPr id="3075" name="Rectangle 3"/>
          <p:cNvSpPr>
            <a:spLocks noGrp="1" noChangeArrowheads="1"/>
          </p:cNvSpPr>
          <p:nvPr>
            <p:ph type="body" idx="1"/>
          </p:nvPr>
        </p:nvSpPr>
        <p:spPr bwMode="auto">
          <a:xfrm>
            <a:off x="171450" y="801688"/>
            <a:ext cx="8836025" cy="574675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ko-KR" dirty="0"/>
              <a:t>Body Text</a:t>
            </a:r>
          </a:p>
          <a:p>
            <a:pPr lvl="1"/>
            <a:r>
              <a:rPr lang="en-US" altLang="ko-KR" dirty="0"/>
              <a:t>Second Level</a:t>
            </a:r>
          </a:p>
          <a:p>
            <a:pPr lvl="2"/>
            <a:r>
              <a:rPr lang="en-US" altLang="ko-KR" dirty="0"/>
              <a:t>Third Level</a:t>
            </a:r>
          </a:p>
        </p:txBody>
      </p:sp>
      <p:sp>
        <p:nvSpPr>
          <p:cNvPr id="1028" name="Line 18"/>
          <p:cNvSpPr>
            <a:spLocks noChangeShapeType="1"/>
          </p:cNvSpPr>
          <p:nvPr/>
        </p:nvSpPr>
        <p:spPr bwMode="auto">
          <a:xfrm flipV="1">
            <a:off x="163513" y="684213"/>
            <a:ext cx="8845550" cy="0"/>
          </a:xfrm>
          <a:prstGeom prst="line">
            <a:avLst/>
          </a:prstGeom>
          <a:noFill/>
          <a:ln w="57150">
            <a:solidFill>
              <a:srgbClr val="C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mn-cs"/>
            </a:endParaRPr>
          </a:p>
        </p:txBody>
      </p:sp>
      <p:pic>
        <p:nvPicPr>
          <p:cNvPr id="3077" name="Picture 4" descr="UCSDa1"/>
          <p:cNvPicPr>
            <a:picLocks noChangeAspect="1" noChangeArrowheads="1"/>
          </p:cNvPicPr>
          <p:nvPr/>
        </p:nvPicPr>
        <p:blipFill>
          <a:blip r:embed="rId12" cstate="print"/>
          <a:srcRect/>
          <a:stretch>
            <a:fillRect/>
          </a:stretch>
        </p:blipFill>
        <p:spPr bwMode="auto">
          <a:xfrm>
            <a:off x="76200" y="6486525"/>
            <a:ext cx="457200" cy="369888"/>
          </a:xfrm>
          <a:prstGeom prst="rect">
            <a:avLst/>
          </a:prstGeom>
          <a:noFill/>
          <a:ln w="9525">
            <a:noFill/>
            <a:miter lim="800000"/>
            <a:headEnd/>
            <a:tailEnd/>
          </a:ln>
        </p:spPr>
      </p:pic>
      <p:sp>
        <p:nvSpPr>
          <p:cNvPr id="7" name="TextBox 6"/>
          <p:cNvSpPr txBox="1"/>
          <p:nvPr/>
        </p:nvSpPr>
        <p:spPr>
          <a:xfrm>
            <a:off x="8741326" y="6548438"/>
            <a:ext cx="402674" cy="307777"/>
          </a:xfrm>
          <a:prstGeom prst="rect">
            <a:avLst/>
          </a:prstGeom>
          <a:noFill/>
        </p:spPr>
        <p:txBody>
          <a:bodyPr wrap="non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fld id="{16E0590D-16E1-486A-A147-2F126A5F0FEE}" type="slidenum">
              <a:rPr kumimoji="0" lang="ko-KR" altLang="en-US" sz="1400"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ctr" defTabSz="457200" rtl="0" eaLnBrk="0" fontAlgn="auto" latinLnBrk="0" hangingPunct="0">
                <a:lnSpc>
                  <a:spcPct val="100000"/>
                </a:lnSpc>
                <a:spcBef>
                  <a:spcPts val="0"/>
                </a:spcBef>
                <a:spcAft>
                  <a:spcPts val="0"/>
                </a:spcAft>
                <a:buClrTx/>
                <a:buSzTx/>
                <a:buFontTx/>
                <a:buNone/>
                <a:tabLst/>
                <a:defRPr/>
              </a:pPr>
              <a:t>‹#›</a:t>
            </a:fld>
            <a:endParaRPr kumimoji="0" lang="ko-KR" alt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9" name="TextBox 8">
            <a:extLst>
              <a:ext uri="{FF2B5EF4-FFF2-40B4-BE49-F238E27FC236}">
                <a16:creationId xmlns:a16="http://schemas.microsoft.com/office/drawing/2014/main" id="{DAA2A754-25B4-4174-AF20-F56AE1F95A35}"/>
              </a:ext>
            </a:extLst>
          </p:cNvPr>
          <p:cNvSpPr txBox="1"/>
          <p:nvPr userDrawn="1"/>
        </p:nvSpPr>
        <p:spPr>
          <a:xfrm>
            <a:off x="6720427" y="6624972"/>
            <a:ext cx="2106667" cy="246221"/>
          </a:xfrm>
          <a:prstGeom prst="rect">
            <a:avLst/>
          </a:prstGeom>
          <a:noFill/>
        </p:spPr>
        <p:txBody>
          <a:bodyPr wrap="none">
            <a:spAutoFit/>
          </a:bodyPr>
          <a:lstStyle/>
          <a:p>
            <a:pPr algn="ctr" eaLnBrk="0" hangingPunct="0"/>
            <a:r>
              <a:rPr lang="en-US" altLang="ko-KR" sz="1000" b="1" dirty="0">
                <a:solidFill>
                  <a:prstClr val="black"/>
                </a:solidFill>
                <a:latin typeface="Arial" charset="0"/>
                <a:ea typeface="Arial" charset="0"/>
                <a:cs typeface="Arial" charset="0"/>
              </a:rPr>
              <a:t>A. B. Kahng, 180327 ISPD--2018</a:t>
            </a:r>
          </a:p>
        </p:txBody>
      </p:sp>
    </p:spTree>
    <p:extLst>
      <p:ext uri="{BB962C8B-B14F-4D97-AF65-F5344CB8AC3E}">
        <p14:creationId xmlns:p14="http://schemas.microsoft.com/office/powerpoint/2010/main" val="14542700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transition/>
  <p:txStyles>
    <p:titleStyle>
      <a:lvl1pPr algn="l" rtl="0" eaLnBrk="1" fontAlgn="base" hangingPunct="1">
        <a:lnSpc>
          <a:spcPct val="90000"/>
        </a:lnSpc>
        <a:spcBef>
          <a:spcPct val="0"/>
        </a:spcBef>
        <a:spcAft>
          <a:spcPct val="0"/>
        </a:spcAft>
        <a:defRPr sz="3200" b="1" baseline="0">
          <a:solidFill>
            <a:srgbClr val="254061"/>
          </a:solidFill>
          <a:latin typeface="Arial" panose="020B0604020202020204" pitchFamily="34" charset="0"/>
          <a:ea typeface="+mj-ea"/>
          <a:cs typeface="Arial" pitchFamily="34" charset="0"/>
        </a:defRPr>
      </a:lvl1pPr>
      <a:lvl2pPr algn="l" rtl="0" eaLnBrk="1" fontAlgn="base" hangingPunct="1">
        <a:lnSpc>
          <a:spcPct val="90000"/>
        </a:lnSpc>
        <a:spcBef>
          <a:spcPct val="0"/>
        </a:spcBef>
        <a:spcAft>
          <a:spcPct val="0"/>
        </a:spcAft>
        <a:defRPr sz="3200" b="1">
          <a:solidFill>
            <a:srgbClr val="254061"/>
          </a:solidFill>
          <a:latin typeface="Arial" charset="0"/>
          <a:cs typeface="Arial" charset="0"/>
        </a:defRPr>
      </a:lvl2pPr>
      <a:lvl3pPr algn="l" rtl="0" eaLnBrk="1" fontAlgn="base" hangingPunct="1">
        <a:lnSpc>
          <a:spcPct val="90000"/>
        </a:lnSpc>
        <a:spcBef>
          <a:spcPct val="0"/>
        </a:spcBef>
        <a:spcAft>
          <a:spcPct val="0"/>
        </a:spcAft>
        <a:defRPr sz="3200" b="1">
          <a:solidFill>
            <a:srgbClr val="254061"/>
          </a:solidFill>
          <a:latin typeface="Arial" charset="0"/>
          <a:cs typeface="Arial" charset="0"/>
        </a:defRPr>
      </a:lvl3pPr>
      <a:lvl4pPr algn="l" rtl="0" eaLnBrk="1" fontAlgn="base" hangingPunct="1">
        <a:lnSpc>
          <a:spcPct val="90000"/>
        </a:lnSpc>
        <a:spcBef>
          <a:spcPct val="0"/>
        </a:spcBef>
        <a:spcAft>
          <a:spcPct val="0"/>
        </a:spcAft>
        <a:defRPr sz="3200" b="1">
          <a:solidFill>
            <a:srgbClr val="254061"/>
          </a:solidFill>
          <a:latin typeface="Arial" charset="0"/>
          <a:cs typeface="Arial" charset="0"/>
        </a:defRPr>
      </a:lvl4pPr>
      <a:lvl5pPr algn="l" rtl="0" eaLnBrk="1" fontAlgn="base" hangingPunct="1">
        <a:lnSpc>
          <a:spcPct val="90000"/>
        </a:lnSpc>
        <a:spcBef>
          <a:spcPct val="0"/>
        </a:spcBef>
        <a:spcAft>
          <a:spcPct val="0"/>
        </a:spcAft>
        <a:defRPr sz="3200" b="1">
          <a:solidFill>
            <a:srgbClr val="254061"/>
          </a:solidFill>
          <a:latin typeface="Arial" charset="0"/>
          <a:cs typeface="Arial" charset="0"/>
        </a:defRPr>
      </a:lvl5pPr>
      <a:lvl6pPr marL="457200" algn="l" rtl="0" eaLnBrk="1" fontAlgn="base" hangingPunct="1">
        <a:lnSpc>
          <a:spcPct val="90000"/>
        </a:lnSpc>
        <a:spcBef>
          <a:spcPct val="0"/>
        </a:spcBef>
        <a:spcAft>
          <a:spcPct val="0"/>
        </a:spcAft>
        <a:defRPr sz="3200">
          <a:solidFill>
            <a:schemeClr val="hlink"/>
          </a:solidFill>
          <a:latin typeface="Tahoma" pitchFamily="34" charset="0"/>
        </a:defRPr>
      </a:lvl6pPr>
      <a:lvl7pPr marL="914400" algn="l" rtl="0" eaLnBrk="1" fontAlgn="base" hangingPunct="1">
        <a:lnSpc>
          <a:spcPct val="90000"/>
        </a:lnSpc>
        <a:spcBef>
          <a:spcPct val="0"/>
        </a:spcBef>
        <a:spcAft>
          <a:spcPct val="0"/>
        </a:spcAft>
        <a:defRPr sz="3200">
          <a:solidFill>
            <a:schemeClr val="hlink"/>
          </a:solidFill>
          <a:latin typeface="Tahoma" pitchFamily="34" charset="0"/>
        </a:defRPr>
      </a:lvl7pPr>
      <a:lvl8pPr marL="1371600" algn="l" rtl="0" eaLnBrk="1" fontAlgn="base" hangingPunct="1">
        <a:lnSpc>
          <a:spcPct val="90000"/>
        </a:lnSpc>
        <a:spcBef>
          <a:spcPct val="0"/>
        </a:spcBef>
        <a:spcAft>
          <a:spcPct val="0"/>
        </a:spcAft>
        <a:defRPr sz="3200">
          <a:solidFill>
            <a:schemeClr val="hlink"/>
          </a:solidFill>
          <a:latin typeface="Tahoma" pitchFamily="34" charset="0"/>
        </a:defRPr>
      </a:lvl8pPr>
      <a:lvl9pPr marL="1828800" algn="l" rtl="0" eaLnBrk="1" fontAlgn="base" hangingPunct="1">
        <a:lnSpc>
          <a:spcPct val="90000"/>
        </a:lnSpc>
        <a:spcBef>
          <a:spcPct val="0"/>
        </a:spcBef>
        <a:spcAft>
          <a:spcPct val="0"/>
        </a:spcAft>
        <a:defRPr sz="3200">
          <a:solidFill>
            <a:schemeClr val="hlink"/>
          </a:solidFill>
          <a:latin typeface="Tahoma" pitchFamily="34" charset="0"/>
        </a:defRPr>
      </a:lvl9pPr>
    </p:titleStyle>
    <p:bodyStyle>
      <a:lvl1pPr marL="230188" indent="-230188" algn="l" rtl="0" eaLnBrk="1" fontAlgn="base" hangingPunct="1">
        <a:lnSpc>
          <a:spcPct val="85000"/>
        </a:lnSpc>
        <a:spcBef>
          <a:spcPct val="30000"/>
        </a:spcBef>
        <a:spcAft>
          <a:spcPct val="0"/>
        </a:spcAft>
        <a:buClr>
          <a:srgbClr val="C00000"/>
        </a:buClr>
        <a:buChar char="•"/>
        <a:defRPr sz="2800">
          <a:solidFill>
            <a:schemeClr val="tx1"/>
          </a:solidFill>
          <a:latin typeface="Arial" panose="020B0604020202020204" pitchFamily="34" charset="0"/>
          <a:ea typeface="+mn-ea"/>
          <a:cs typeface="Arial" pitchFamily="34" charset="0"/>
        </a:defRPr>
      </a:lvl1pPr>
      <a:lvl2pPr marL="461963" indent="-231775" algn="l" rtl="0" eaLnBrk="1" fontAlgn="base" hangingPunct="1">
        <a:lnSpc>
          <a:spcPct val="85000"/>
        </a:lnSpc>
        <a:spcBef>
          <a:spcPct val="30000"/>
        </a:spcBef>
        <a:spcAft>
          <a:spcPct val="0"/>
        </a:spcAft>
        <a:buClr>
          <a:srgbClr val="C00000"/>
        </a:buClr>
        <a:buChar char="•"/>
        <a:defRPr sz="2400">
          <a:solidFill>
            <a:schemeClr val="tx1"/>
          </a:solidFill>
          <a:latin typeface="Arial" panose="020B0604020202020204" pitchFamily="34" charset="0"/>
          <a:cs typeface="Arial" pitchFamily="34" charset="0"/>
        </a:defRPr>
      </a:lvl2pPr>
      <a:lvl3pPr marL="684213" indent="-222250" algn="l" rtl="0" eaLnBrk="1" fontAlgn="base" hangingPunct="1">
        <a:lnSpc>
          <a:spcPct val="85000"/>
        </a:lnSpc>
        <a:spcBef>
          <a:spcPct val="30000"/>
        </a:spcBef>
        <a:spcAft>
          <a:spcPct val="0"/>
        </a:spcAft>
        <a:buClr>
          <a:srgbClr val="C00000"/>
        </a:buClr>
        <a:buChar char="•"/>
        <a:defRPr sz="2000">
          <a:solidFill>
            <a:schemeClr val="tx1"/>
          </a:solidFill>
          <a:latin typeface="Arial" panose="020B0604020202020204" pitchFamily="34" charset="0"/>
          <a:cs typeface="Arial" pitchFamily="34" charset="0"/>
        </a:defRPr>
      </a:lvl3pPr>
      <a:lvl4pPr marL="1600200" indent="-228600" algn="l" rtl="0" eaLnBrk="1" fontAlgn="base" hangingPunct="1">
        <a:spcBef>
          <a:spcPct val="20000"/>
        </a:spcBef>
        <a:spcAft>
          <a:spcPct val="0"/>
        </a:spcAft>
        <a:buClr>
          <a:srgbClr val="FF3300"/>
        </a:buClr>
        <a:buSzPct val="50000"/>
        <a:buFont typeface="Monotype Sorts"/>
        <a:buChar char="u"/>
        <a:defRPr>
          <a:solidFill>
            <a:schemeClr val="tx1"/>
          </a:solidFill>
          <a:latin typeface="Arial Narrow" pitchFamily="34" charset="0"/>
          <a:cs typeface="Arial" charset="0"/>
        </a:defRPr>
      </a:lvl4pPr>
      <a:lvl5pPr marL="2057400" indent="-228600" algn="l" rtl="0" eaLnBrk="1" fontAlgn="base" hangingPunct="1">
        <a:spcBef>
          <a:spcPct val="20000"/>
        </a:spcBef>
        <a:spcAft>
          <a:spcPct val="0"/>
        </a:spcAft>
        <a:buChar char="•"/>
        <a:defRPr sz="1600">
          <a:solidFill>
            <a:schemeClr val="tx1"/>
          </a:solidFill>
          <a:latin typeface="Arial Narrow" pitchFamily="34" charset="0"/>
          <a:cs typeface="Arial"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 y="381000"/>
            <a:ext cx="8549640" cy="1143000"/>
          </a:xfrm>
        </p:spPr>
        <p:txBody>
          <a:bodyPr/>
          <a:lstStyle/>
          <a:p>
            <a:r>
              <a:rPr lang="en-US" altLang="ko-KR" dirty="0">
                <a:ea typeface="굴림" pitchFamily="34" charset="-127"/>
              </a:rPr>
              <a:t>Professor T. C. Hu </a:t>
            </a:r>
            <a:br>
              <a:rPr lang="en-US" altLang="ko-KR" dirty="0">
                <a:ea typeface="굴림" pitchFamily="34" charset="-127"/>
              </a:rPr>
            </a:br>
            <a:r>
              <a:rPr lang="en-US" altLang="ko-KR" dirty="0">
                <a:ea typeface="굴림" pitchFamily="34" charset="-127"/>
              </a:rPr>
              <a:t>ISPD-2018 Lifetime Achievement Commemoration</a:t>
            </a:r>
            <a:endParaRPr lang="en-US" dirty="0"/>
          </a:p>
        </p:txBody>
      </p:sp>
      <p:sp>
        <p:nvSpPr>
          <p:cNvPr id="7" name="Rectangle 6">
            <a:extLst>
              <a:ext uri="{FF2B5EF4-FFF2-40B4-BE49-F238E27FC236}">
                <a16:creationId xmlns:a16="http://schemas.microsoft.com/office/drawing/2014/main" id="{88720BF6-4A69-4709-9896-CD07DB03B2CB}"/>
              </a:ext>
            </a:extLst>
          </p:cNvPr>
          <p:cNvSpPr/>
          <p:nvPr/>
        </p:nvSpPr>
        <p:spPr bwMode="auto">
          <a:xfrm>
            <a:off x="-342900" y="3352800"/>
            <a:ext cx="9839325" cy="914400"/>
          </a:xfrm>
          <a:prstGeom prst="rect">
            <a:avLst/>
          </a:prstGeom>
          <a:solidFill>
            <a:schemeClr val="bg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pic>
        <p:nvPicPr>
          <p:cNvPr id="6" name="Picture 5">
            <a:extLst>
              <a:ext uri="{FF2B5EF4-FFF2-40B4-BE49-F238E27FC236}">
                <a16:creationId xmlns:a16="http://schemas.microsoft.com/office/drawing/2014/main" id="{E33E32EA-20EC-4D16-87EB-9BBCA56BBA24}"/>
              </a:ext>
            </a:extLst>
          </p:cNvPr>
          <p:cNvPicPr>
            <a:picLocks noChangeAspect="1"/>
          </p:cNvPicPr>
          <p:nvPr/>
        </p:nvPicPr>
        <p:blipFill rotWithShape="1">
          <a:blip r:embed="rId3"/>
          <a:srcRect l="70104" t="45625" r="9271" b="18281"/>
          <a:stretch/>
        </p:blipFill>
        <p:spPr>
          <a:xfrm>
            <a:off x="2847975" y="1971675"/>
            <a:ext cx="3952875" cy="4611685"/>
          </a:xfrm>
          <a:prstGeom prst="rect">
            <a:avLst/>
          </a:prstGeom>
        </p:spPr>
      </p:pic>
    </p:spTree>
    <p:extLst>
      <p:ext uri="{BB962C8B-B14F-4D97-AF65-F5344CB8AC3E}">
        <p14:creationId xmlns:p14="http://schemas.microsoft.com/office/powerpoint/2010/main" val="77724418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BE89C-9A02-4974-9944-4DE0BD7DBFE7}"/>
              </a:ext>
            </a:extLst>
          </p:cNvPr>
          <p:cNvSpPr>
            <a:spLocks noGrp="1"/>
          </p:cNvSpPr>
          <p:nvPr>
            <p:ph type="title"/>
          </p:nvPr>
        </p:nvSpPr>
        <p:spPr/>
        <p:txBody>
          <a:bodyPr/>
          <a:lstStyle/>
          <a:p>
            <a:r>
              <a:rPr lang="en-US" dirty="0"/>
              <a:t>Linear Placement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3F867C-74FB-4812-8A98-F8C6BB509938}"/>
                  </a:ext>
                </a:extLst>
              </p:cNvPr>
              <p:cNvSpPr>
                <a:spLocks noGrp="1"/>
              </p:cNvSpPr>
              <p:nvPr>
                <p:ph idx="1"/>
              </p:nvPr>
            </p:nvSpPr>
            <p:spPr/>
            <p:txBody>
              <a:bodyPr/>
              <a:lstStyle/>
              <a:p>
                <a:r>
                  <a:rPr lang="en-US" dirty="0"/>
                  <a:t>Optimal linear ordering (O.L.O.) problem</a:t>
                </a:r>
              </a:p>
              <a:p>
                <a:pPr lvl="1"/>
                <a14:m>
                  <m:oMath xmlns:m="http://schemas.openxmlformats.org/officeDocument/2006/math">
                    <m:r>
                      <a:rPr lang="en-US" b="0" i="1" dirty="0" smtClean="0">
                        <a:latin typeface="Cambria Math" panose="02040503050406030204" pitchFamily="18" charset="0"/>
                      </a:rPr>
                      <m:t>𝑛</m:t>
                    </m:r>
                  </m:oMath>
                </a14:m>
                <a:r>
                  <a:rPr lang="en-US" dirty="0"/>
                  <a:t> pins in </a:t>
                </a:r>
                <a14:m>
                  <m:oMath xmlns:m="http://schemas.openxmlformats.org/officeDocument/2006/math">
                    <m:r>
                      <a:rPr lang="en-US" i="1" dirty="0">
                        <a:latin typeface="Cambria Math" panose="02040503050406030204" pitchFamily="18" charset="0"/>
                      </a:rPr>
                      <m:t>𝑛</m:t>
                    </m:r>
                  </m:oMath>
                </a14:m>
                <a:r>
                  <a:rPr lang="en-US" dirty="0"/>
                  <a:t> holes, </a:t>
                </a:r>
                <a14:m>
                  <m:oMath xmlns:m="http://schemas.openxmlformats.org/officeDocument/2006/math">
                    <m:r>
                      <a:rPr lang="en-US" b="0" i="1" smtClean="0">
                        <a:latin typeface="Cambria Math" panose="02040503050406030204" pitchFamily="18" charset="0"/>
                      </a:rPr>
                      <m:t>1</m:t>
                    </m:r>
                  </m:oMath>
                </a14:m>
                <a:r>
                  <a:rPr lang="en-US" dirty="0"/>
                  <a:t> pin per hole</a:t>
                </a:r>
              </a:p>
              <a:p>
                <a:pPr lvl="1"/>
                <a:r>
                  <a:rPr lang="en-US" dirty="0"/>
                  <a:t>Holes in a line, unit distance apart</a:t>
                </a:r>
              </a:p>
              <a:p>
                <a:pPr lvl="1"/>
                <a:r>
                  <a:rPr lang="en-US" dirty="0"/>
                  <a:t>Minimize the wirelength</a:t>
                </a:r>
              </a:p>
              <a:p>
                <a:r>
                  <a:rPr lang="en-US" dirty="0" err="1"/>
                  <a:t>Gomory</a:t>
                </a:r>
                <a:r>
                  <a:rPr lang="en-US" dirty="0"/>
                  <a:t> and Hu / </a:t>
                </a:r>
                <a:r>
                  <a:rPr lang="en-US" dirty="0" err="1"/>
                  <a:t>Adolphson</a:t>
                </a:r>
                <a:r>
                  <a:rPr lang="en-US" dirty="0"/>
                  <a:t> and Hu</a:t>
                </a:r>
              </a:p>
              <a:p>
                <a:pPr lvl="1"/>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−1)/2 </m:t>
                    </m:r>
                  </m:oMath>
                </a14:m>
                <a:r>
                  <a:rPr lang="en-US" dirty="0"/>
                  <a:t>max flow values between any source / sink nodes can be obtained with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−1) </m:t>
                    </m:r>
                  </m:oMath>
                </a14:m>
                <a:r>
                  <a:rPr lang="en-US" dirty="0"/>
                  <a:t>max flow problems, giving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−1) </m:t>
                    </m:r>
                  </m:oMath>
                </a14:m>
                <a:r>
                  <a:rPr lang="en-US" dirty="0"/>
                  <a:t>fundamental cuts</a:t>
                </a:r>
              </a:p>
              <a:p>
                <a:pPr lvl="1"/>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−1) </m:t>
                    </m:r>
                  </m:oMath>
                </a14:m>
                <a:r>
                  <a:rPr lang="en-US" dirty="0"/>
                  <a:t>fundamental cuts are lower bound for O.L.O.</a:t>
                </a:r>
              </a:p>
            </p:txBody>
          </p:sp>
        </mc:Choice>
        <mc:Fallback xmlns="">
          <p:sp>
            <p:nvSpPr>
              <p:cNvPr id="3" name="Content Placeholder 2">
                <a:extLst>
                  <a:ext uri="{FF2B5EF4-FFF2-40B4-BE49-F238E27FC236}">
                    <a16:creationId xmlns:a16="http://schemas.microsoft.com/office/drawing/2014/main" id="{623F867C-74FB-4812-8A98-F8C6BB509938}"/>
                  </a:ext>
                </a:extLst>
              </p:cNvPr>
              <p:cNvSpPr>
                <a:spLocks noGrp="1" noRot="1" noChangeAspect="1" noMove="1" noResize="1" noEditPoints="1" noAdjustHandles="1" noChangeArrowheads="1" noChangeShapeType="1" noTextEdit="1"/>
              </p:cNvSpPr>
              <p:nvPr>
                <p:ph idx="1"/>
              </p:nvPr>
            </p:nvSpPr>
            <p:spPr>
              <a:blipFill>
                <a:blip r:embed="rId3"/>
                <a:stretch>
                  <a:fillRect l="-1241" t="-2500"/>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05FBEB3A-995A-4A38-B85E-25022092F833}"/>
              </a:ext>
            </a:extLst>
          </p:cNvPr>
          <p:cNvSpPr txBox="1"/>
          <p:nvPr/>
        </p:nvSpPr>
        <p:spPr>
          <a:xfrm>
            <a:off x="1066297" y="4671315"/>
            <a:ext cx="7011405"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a:t>The min-cut defines an ordered partition that is consistent with an optimal vertex order in the linear placement problem.</a:t>
            </a:r>
          </a:p>
        </p:txBody>
      </p:sp>
    </p:spTree>
    <p:extLst>
      <p:ext uri="{BB962C8B-B14F-4D97-AF65-F5344CB8AC3E}">
        <p14:creationId xmlns:p14="http://schemas.microsoft.com/office/powerpoint/2010/main" val="39342159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13F82-FC73-4C66-BFF1-1624736E96E9}"/>
              </a:ext>
            </a:extLst>
          </p:cNvPr>
          <p:cNvSpPr>
            <a:spLocks noGrp="1"/>
          </p:cNvSpPr>
          <p:nvPr>
            <p:ph type="title"/>
          </p:nvPr>
        </p:nvSpPr>
        <p:spPr/>
        <p:txBody>
          <a:bodyPr/>
          <a:lstStyle/>
          <a:p>
            <a:r>
              <a:rPr lang="en-US" dirty="0"/>
              <a:t>Minimum Cuts in Placement</a:t>
            </a:r>
          </a:p>
        </p:txBody>
      </p:sp>
      <p:sp>
        <p:nvSpPr>
          <p:cNvPr id="3" name="Content Placeholder 2">
            <a:extLst>
              <a:ext uri="{FF2B5EF4-FFF2-40B4-BE49-F238E27FC236}">
                <a16:creationId xmlns:a16="http://schemas.microsoft.com/office/drawing/2014/main" id="{CB7D41AD-8EF4-4B05-B24D-A9118176DF4B}"/>
              </a:ext>
            </a:extLst>
          </p:cNvPr>
          <p:cNvSpPr>
            <a:spLocks noGrp="1"/>
          </p:cNvSpPr>
          <p:nvPr>
            <p:ph idx="1"/>
          </p:nvPr>
        </p:nvSpPr>
        <p:spPr>
          <a:xfrm>
            <a:off x="107283" y="801690"/>
            <a:ext cx="9149012" cy="5366883"/>
          </a:xfrm>
        </p:spPr>
        <p:txBody>
          <a:bodyPr/>
          <a:lstStyle/>
          <a:p>
            <a:r>
              <a:rPr lang="en-US" dirty="0"/>
              <a:t>Recursive min-cut</a:t>
            </a:r>
          </a:p>
          <a:p>
            <a:pPr lvl="1"/>
            <a:r>
              <a:rPr lang="en-US" dirty="0"/>
              <a:t>[Cheng87]: universal application to VLSI placement</a:t>
            </a:r>
          </a:p>
          <a:p>
            <a:pPr lvl="1"/>
            <a:r>
              <a:rPr lang="en-US" dirty="0"/>
              <a:t>Capo: top-down, min-cut bisection</a:t>
            </a:r>
          </a:p>
          <a:p>
            <a:pPr lvl="1"/>
            <a:r>
              <a:rPr lang="en-US" dirty="0"/>
              <a:t>Feng </a:t>
            </a:r>
            <a:r>
              <a:rPr lang="en-US" dirty="0" err="1"/>
              <a:t>Shui</a:t>
            </a:r>
            <a:r>
              <a:rPr lang="en-US" dirty="0"/>
              <a:t>: general purpose mixed-size placer</a:t>
            </a:r>
          </a:p>
          <a:p>
            <a:r>
              <a:rPr lang="en-US" dirty="0"/>
              <a:t>Duality between max flows and min cuts</a:t>
            </a:r>
          </a:p>
          <a:p>
            <a:pPr lvl="1"/>
            <a:r>
              <a:rPr lang="en-US" dirty="0"/>
              <a:t>[Yang96]: flow-based balanced netlist bipartition</a:t>
            </a:r>
          </a:p>
          <a:p>
            <a:pPr lvl="1"/>
            <a:r>
              <a:rPr lang="en-US" dirty="0" err="1"/>
              <a:t>MLPart</a:t>
            </a:r>
            <a:r>
              <a:rPr lang="en-US" dirty="0"/>
              <a:t>: multilevel KL-FM/ flat KL-FM / flow-based partitioning</a:t>
            </a:r>
          </a:p>
          <a:p>
            <a:endParaRPr lang="en-US" dirty="0"/>
          </a:p>
        </p:txBody>
      </p:sp>
    </p:spTree>
    <p:extLst>
      <p:ext uri="{BB962C8B-B14F-4D97-AF65-F5344CB8AC3E}">
        <p14:creationId xmlns:p14="http://schemas.microsoft.com/office/powerpoint/2010/main" val="35076020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F6CB6-8DBD-4244-BC9A-D0A32D81FE93}"/>
              </a:ext>
            </a:extLst>
          </p:cNvPr>
          <p:cNvSpPr>
            <a:spLocks noGrp="1"/>
          </p:cNvSpPr>
          <p:nvPr>
            <p:ph type="title"/>
          </p:nvPr>
        </p:nvSpPr>
        <p:spPr/>
        <p:txBody>
          <a:bodyPr/>
          <a:lstStyle/>
          <a:p>
            <a:r>
              <a:rPr lang="en-US" dirty="0"/>
              <a:t>Linear Placements Today</a:t>
            </a:r>
          </a:p>
        </p:txBody>
      </p:sp>
      <p:sp>
        <p:nvSpPr>
          <p:cNvPr id="3" name="Content Placeholder 2">
            <a:extLst>
              <a:ext uri="{FF2B5EF4-FFF2-40B4-BE49-F238E27FC236}">
                <a16:creationId xmlns:a16="http://schemas.microsoft.com/office/drawing/2014/main" id="{01D74621-3269-4B17-BBE3-23769902E266}"/>
              </a:ext>
            </a:extLst>
          </p:cNvPr>
          <p:cNvSpPr>
            <a:spLocks noGrp="1"/>
          </p:cNvSpPr>
          <p:nvPr>
            <p:ph idx="1"/>
          </p:nvPr>
        </p:nvSpPr>
        <p:spPr/>
        <p:txBody>
          <a:bodyPr/>
          <a:lstStyle/>
          <a:p>
            <a:r>
              <a:rPr lang="en-US" dirty="0"/>
              <a:t>Single-row placement</a:t>
            </a:r>
          </a:p>
          <a:p>
            <a:pPr lvl="1"/>
            <a:r>
              <a:rPr lang="en-US" dirty="0"/>
              <a:t>Variable cell width</a:t>
            </a:r>
          </a:p>
          <a:p>
            <a:pPr lvl="1"/>
            <a:r>
              <a:rPr lang="en-US" dirty="0"/>
              <a:t>Fixed row length with free sites</a:t>
            </a:r>
          </a:p>
          <a:p>
            <a:pPr lvl="1"/>
            <a:r>
              <a:rPr lang="en-US" dirty="0"/>
              <a:t>Fixed cell ordering</a:t>
            </a:r>
          </a:p>
          <a:p>
            <a:endParaRPr lang="en-US" dirty="0"/>
          </a:p>
          <a:p>
            <a:endParaRPr lang="en-US" dirty="0"/>
          </a:p>
          <a:p>
            <a:r>
              <a:rPr lang="en-US" dirty="0"/>
              <a:t>Multi-row placement</a:t>
            </a:r>
          </a:p>
          <a:p>
            <a:pPr lvl="1"/>
            <a:r>
              <a:rPr lang="en-US" dirty="0"/>
              <a:t>Local layout effect-aware</a:t>
            </a:r>
          </a:p>
          <a:p>
            <a:pPr lvl="1"/>
            <a:r>
              <a:rPr lang="en-US" dirty="0"/>
              <a:t>Reorderable cells</a:t>
            </a:r>
          </a:p>
          <a:p>
            <a:pPr lvl="1"/>
            <a:r>
              <a:rPr lang="en-US" dirty="0"/>
              <a:t>Support of multi-height cells</a:t>
            </a:r>
          </a:p>
          <a:p>
            <a:endParaRPr lang="en-US" dirty="0"/>
          </a:p>
        </p:txBody>
      </p:sp>
      <p:pic>
        <p:nvPicPr>
          <p:cNvPr id="4" name="Picture 3">
            <a:extLst>
              <a:ext uri="{FF2B5EF4-FFF2-40B4-BE49-F238E27FC236}">
                <a16:creationId xmlns:a16="http://schemas.microsoft.com/office/drawing/2014/main" id="{BF82982B-BF9B-4733-B917-0E31B2C31635}"/>
              </a:ext>
            </a:extLst>
          </p:cNvPr>
          <p:cNvPicPr>
            <a:picLocks noChangeAspect="1"/>
          </p:cNvPicPr>
          <p:nvPr/>
        </p:nvPicPr>
        <p:blipFill rotWithShape="1">
          <a:blip r:embed="rId3"/>
          <a:srcRect l="22291" t="-2146" b="2146"/>
          <a:stretch/>
        </p:blipFill>
        <p:spPr>
          <a:xfrm>
            <a:off x="5117432" y="689427"/>
            <a:ext cx="4026568" cy="2305050"/>
          </a:xfrm>
          <a:prstGeom prst="rect">
            <a:avLst/>
          </a:prstGeom>
        </p:spPr>
      </p:pic>
      <p:pic>
        <p:nvPicPr>
          <p:cNvPr id="5" name="Picture 4">
            <a:extLst>
              <a:ext uri="{FF2B5EF4-FFF2-40B4-BE49-F238E27FC236}">
                <a16:creationId xmlns:a16="http://schemas.microsoft.com/office/drawing/2014/main" id="{AA792838-1071-41A8-BFD8-3D3C083E458D}"/>
              </a:ext>
            </a:extLst>
          </p:cNvPr>
          <p:cNvPicPr>
            <a:picLocks noChangeAspect="1"/>
          </p:cNvPicPr>
          <p:nvPr/>
        </p:nvPicPr>
        <p:blipFill rotWithShape="1">
          <a:blip r:embed="rId4"/>
          <a:srcRect r="28457"/>
          <a:stretch/>
        </p:blipFill>
        <p:spPr>
          <a:xfrm>
            <a:off x="4728244" y="3111048"/>
            <a:ext cx="4415756" cy="2038350"/>
          </a:xfrm>
          <a:prstGeom prst="rect">
            <a:avLst/>
          </a:prstGeom>
        </p:spPr>
      </p:pic>
      <p:pic>
        <p:nvPicPr>
          <p:cNvPr id="6" name="Picture 5">
            <a:extLst>
              <a:ext uri="{FF2B5EF4-FFF2-40B4-BE49-F238E27FC236}">
                <a16:creationId xmlns:a16="http://schemas.microsoft.com/office/drawing/2014/main" id="{9421E8C0-8B33-4E76-8FC2-567ED47308BA}"/>
              </a:ext>
            </a:extLst>
          </p:cNvPr>
          <p:cNvPicPr>
            <a:picLocks noChangeAspect="1"/>
          </p:cNvPicPr>
          <p:nvPr/>
        </p:nvPicPr>
        <p:blipFill rotWithShape="1">
          <a:blip r:embed="rId4"/>
          <a:srcRect l="73229" t="17062" b="16042"/>
          <a:stretch/>
        </p:blipFill>
        <p:spPr>
          <a:xfrm>
            <a:off x="7423401" y="5149398"/>
            <a:ext cx="1652337" cy="1363579"/>
          </a:xfrm>
          <a:prstGeom prst="rect">
            <a:avLst/>
          </a:prstGeom>
        </p:spPr>
      </p:pic>
    </p:spTree>
    <p:extLst>
      <p:ext uri="{BB962C8B-B14F-4D97-AF65-F5344CB8AC3E}">
        <p14:creationId xmlns:p14="http://schemas.microsoft.com/office/powerpoint/2010/main" val="32585411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fade">
                                      <p:cBhvr>
                                        <p:cTn id="16" dur="500"/>
                                        <p:tgtEl>
                                          <p:spTgt spid="3">
                                            <p:txEl>
                                              <p:pRg st="9" end="9"/>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 y="96757"/>
            <a:ext cx="8851900" cy="595312"/>
          </a:xfrm>
        </p:spPr>
        <p:txBody>
          <a:bodyPr/>
          <a:lstStyle/>
          <a:p>
            <a:r>
              <a:rPr lang="en-US" dirty="0"/>
              <a:t>A Few Examples</a:t>
            </a:r>
          </a:p>
        </p:txBody>
      </p:sp>
      <p:sp>
        <p:nvSpPr>
          <p:cNvPr id="3" name="Content Placeholder 2"/>
          <p:cNvSpPr>
            <a:spLocks noGrp="1"/>
          </p:cNvSpPr>
          <p:nvPr>
            <p:ph idx="1"/>
          </p:nvPr>
        </p:nvSpPr>
        <p:spPr/>
        <p:txBody>
          <a:bodyPr/>
          <a:lstStyle/>
          <a:p>
            <a:r>
              <a:rPr lang="en-US" b="1" dirty="0"/>
              <a:t>Tentative Assignment / Competitive Pricing</a:t>
            </a:r>
          </a:p>
          <a:p>
            <a:r>
              <a:rPr lang="en-US" b="1" dirty="0"/>
              <a:t>Optimal Linear Ordering</a:t>
            </a:r>
          </a:p>
          <a:p>
            <a:r>
              <a:rPr lang="en-US" b="1" dirty="0">
                <a:solidFill>
                  <a:srgbClr val="0070C0"/>
                </a:solidFill>
              </a:rPr>
              <a:t>Hyperedge Net Model</a:t>
            </a:r>
          </a:p>
          <a:p>
            <a:r>
              <a:rPr lang="en-US" b="1" dirty="0"/>
              <a:t>The Prim-Dijkstra Tradeoff</a:t>
            </a:r>
          </a:p>
          <a:p>
            <a:r>
              <a:rPr lang="en-US" b="1" dirty="0"/>
              <a:t>The Discrete Plateau Problem and Finding a Wide Path </a:t>
            </a:r>
            <a:endParaRPr lang="en-US" dirty="0"/>
          </a:p>
        </p:txBody>
      </p:sp>
    </p:spTree>
    <p:extLst>
      <p:ext uri="{BB962C8B-B14F-4D97-AF65-F5344CB8AC3E}">
        <p14:creationId xmlns:p14="http://schemas.microsoft.com/office/powerpoint/2010/main" val="91619687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B85CBA-979A-403A-9ADB-D0072B4639EF}"/>
              </a:ext>
            </a:extLst>
          </p:cNvPr>
          <p:cNvSpPr/>
          <p:nvPr/>
        </p:nvSpPr>
        <p:spPr bwMode="auto">
          <a:xfrm>
            <a:off x="171450" y="4544787"/>
            <a:ext cx="8515350" cy="990600"/>
          </a:xfrm>
          <a:prstGeom prst="rect">
            <a:avLst/>
          </a:prstGeom>
          <a:solidFill>
            <a:srgbClr val="FFFF00"/>
          </a:solid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2" name="Title 1">
            <a:extLst>
              <a:ext uri="{FF2B5EF4-FFF2-40B4-BE49-F238E27FC236}">
                <a16:creationId xmlns:a16="http://schemas.microsoft.com/office/drawing/2014/main" id="{BCE606A6-45E0-4605-8EA0-324A143B2A61}"/>
              </a:ext>
            </a:extLst>
          </p:cNvPr>
          <p:cNvSpPr>
            <a:spLocks noGrp="1"/>
          </p:cNvSpPr>
          <p:nvPr>
            <p:ph type="title"/>
          </p:nvPr>
        </p:nvSpPr>
        <p:spPr/>
        <p:txBody>
          <a:bodyPr/>
          <a:lstStyle/>
          <a:p>
            <a:r>
              <a:rPr lang="en-US" dirty="0"/>
              <a:t>Net Modeling</a:t>
            </a:r>
          </a:p>
        </p:txBody>
      </p:sp>
      <p:sp>
        <p:nvSpPr>
          <p:cNvPr id="3" name="Content Placeholder 2">
            <a:extLst>
              <a:ext uri="{FF2B5EF4-FFF2-40B4-BE49-F238E27FC236}">
                <a16:creationId xmlns:a16="http://schemas.microsoft.com/office/drawing/2014/main" id="{A7984A9A-EA6E-4100-B26A-D94B0E050229}"/>
              </a:ext>
            </a:extLst>
          </p:cNvPr>
          <p:cNvSpPr>
            <a:spLocks noGrp="1"/>
          </p:cNvSpPr>
          <p:nvPr>
            <p:ph idx="1"/>
          </p:nvPr>
        </p:nvSpPr>
        <p:spPr>
          <a:xfrm>
            <a:off x="171450" y="914400"/>
            <a:ext cx="8836025" cy="3051875"/>
          </a:xfrm>
        </p:spPr>
        <p:txBody>
          <a:bodyPr/>
          <a:lstStyle/>
          <a:p>
            <a:r>
              <a:rPr lang="en-US" dirty="0"/>
              <a:t>“Multiterminal Flows in a Hypergraph”, Hu and </a:t>
            </a:r>
            <a:r>
              <a:rPr lang="en-US" dirty="0" err="1"/>
              <a:t>Moerder</a:t>
            </a:r>
            <a:r>
              <a:rPr lang="en-US" dirty="0"/>
              <a:t>, 1985</a:t>
            </a:r>
          </a:p>
          <a:p>
            <a:endParaRPr lang="en-US" dirty="0"/>
          </a:p>
          <a:p>
            <a:r>
              <a:rPr lang="en-US" dirty="0"/>
              <a:t>Challenging question:</a:t>
            </a:r>
          </a:p>
          <a:p>
            <a:pPr lvl="1"/>
            <a:r>
              <a:rPr lang="en-US" dirty="0"/>
              <a:t>How should a hyperedge of a hypergraph be modeled by graph edges in a graph model of the hypergraph?</a:t>
            </a:r>
          </a:p>
          <a:p>
            <a:pPr lvl="1"/>
            <a:r>
              <a:rPr lang="en-US" dirty="0"/>
              <a:t>Applications for analytic placement, for exploiting sparse-matrix codes for layouts</a:t>
            </a:r>
          </a:p>
          <a:p>
            <a:pPr lvl="1"/>
            <a:endParaRPr lang="en-US" dirty="0"/>
          </a:p>
          <a:p>
            <a:r>
              <a:rPr lang="en-US" b="1" dirty="0"/>
              <a:t>New hyperedge net model - </a:t>
            </a:r>
            <a:r>
              <a:rPr lang="en-US" dirty="0"/>
              <a:t>p pin nodes and one star node to represent a p-pin hyperedge</a:t>
            </a:r>
          </a:p>
        </p:txBody>
      </p:sp>
    </p:spTree>
    <p:extLst>
      <p:ext uri="{BB962C8B-B14F-4D97-AF65-F5344CB8AC3E}">
        <p14:creationId xmlns:p14="http://schemas.microsoft.com/office/powerpoint/2010/main" val="9407662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81150E-55F1-43CB-9DEE-0E2706490C25}"/>
              </a:ext>
            </a:extLst>
          </p:cNvPr>
          <p:cNvSpPr>
            <a:spLocks noGrp="1"/>
          </p:cNvSpPr>
          <p:nvPr>
            <p:ph idx="1"/>
          </p:nvPr>
        </p:nvSpPr>
        <p:spPr>
          <a:xfrm>
            <a:off x="171450" y="838201"/>
            <a:ext cx="8836025" cy="1766990"/>
          </a:xfrm>
        </p:spPr>
        <p:txBody>
          <a:bodyPr/>
          <a:lstStyle/>
          <a:p>
            <a:r>
              <a:rPr lang="en-US" dirty="0"/>
              <a:t>Transform netlist hypergraph</a:t>
            </a:r>
          </a:p>
          <a:p>
            <a:pPr lvl="1"/>
            <a:r>
              <a:rPr lang="en-US" dirty="0"/>
              <a:t>Add one star node for each signal net</a:t>
            </a:r>
          </a:p>
          <a:p>
            <a:pPr lvl="1"/>
            <a:r>
              <a:rPr lang="en-US" dirty="0"/>
              <a:t>Connect star node to each pin node (via a graph edge)</a:t>
            </a:r>
          </a:p>
          <a:p>
            <a:pPr lvl="1"/>
            <a:r>
              <a:rPr lang="en-US" dirty="0"/>
              <a:t>Sparse, symmetric + exactly captures true cut cost</a:t>
            </a:r>
          </a:p>
          <a:p>
            <a:r>
              <a:rPr lang="en-US" dirty="0"/>
              <a:t>Star model: [Brenner01], </a:t>
            </a:r>
            <a:r>
              <a:rPr lang="en-US" dirty="0" err="1"/>
              <a:t>BonnPlace</a:t>
            </a:r>
            <a:r>
              <a:rPr lang="en-US" dirty="0"/>
              <a:t> [Brenner08]</a:t>
            </a:r>
          </a:p>
        </p:txBody>
      </p:sp>
      <p:sp>
        <p:nvSpPr>
          <p:cNvPr id="3" name="Title 2">
            <a:extLst>
              <a:ext uri="{FF2B5EF4-FFF2-40B4-BE49-F238E27FC236}">
                <a16:creationId xmlns:a16="http://schemas.microsoft.com/office/drawing/2014/main" id="{EFDB7C3C-43C2-4BBF-AAC8-6850B2444254}"/>
              </a:ext>
            </a:extLst>
          </p:cNvPr>
          <p:cNvSpPr>
            <a:spLocks noGrp="1"/>
          </p:cNvSpPr>
          <p:nvPr>
            <p:ph type="title"/>
          </p:nvPr>
        </p:nvSpPr>
        <p:spPr/>
        <p:txBody>
          <a:bodyPr/>
          <a:lstStyle/>
          <a:p>
            <a:r>
              <a:rPr lang="en-US" dirty="0"/>
              <a:t>Example Transformation</a:t>
            </a:r>
          </a:p>
        </p:txBody>
      </p:sp>
      <p:pic>
        <p:nvPicPr>
          <p:cNvPr id="5" name="Picture 4">
            <a:extLst>
              <a:ext uri="{FF2B5EF4-FFF2-40B4-BE49-F238E27FC236}">
                <a16:creationId xmlns:a16="http://schemas.microsoft.com/office/drawing/2014/main" id="{02FB4BE8-A8A7-4D32-B4E7-330C15F46A5C}"/>
              </a:ext>
            </a:extLst>
          </p:cNvPr>
          <p:cNvPicPr>
            <a:picLocks noChangeAspect="1"/>
          </p:cNvPicPr>
          <p:nvPr/>
        </p:nvPicPr>
        <p:blipFill rotWithShape="1">
          <a:blip r:embed="rId3"/>
          <a:srcRect r="44079" b="25607"/>
          <a:stretch/>
        </p:blipFill>
        <p:spPr>
          <a:xfrm>
            <a:off x="519411" y="3300515"/>
            <a:ext cx="4093968" cy="2643920"/>
          </a:xfrm>
          <a:prstGeom prst="rect">
            <a:avLst/>
          </a:prstGeom>
        </p:spPr>
      </p:pic>
      <p:pic>
        <p:nvPicPr>
          <p:cNvPr id="6" name="Picture 5">
            <a:extLst>
              <a:ext uri="{FF2B5EF4-FFF2-40B4-BE49-F238E27FC236}">
                <a16:creationId xmlns:a16="http://schemas.microsoft.com/office/drawing/2014/main" id="{A076670D-DF70-490C-A357-61EF97631614}"/>
              </a:ext>
            </a:extLst>
          </p:cNvPr>
          <p:cNvPicPr>
            <a:picLocks noChangeAspect="1"/>
          </p:cNvPicPr>
          <p:nvPr/>
        </p:nvPicPr>
        <p:blipFill rotWithShape="1">
          <a:blip r:embed="rId3"/>
          <a:srcRect l="68339" b="19539"/>
          <a:stretch/>
        </p:blipFill>
        <p:spPr>
          <a:xfrm>
            <a:off x="5649377" y="3088244"/>
            <a:ext cx="2487241" cy="3068462"/>
          </a:xfrm>
          <a:prstGeom prst="rect">
            <a:avLst/>
          </a:prstGeom>
        </p:spPr>
      </p:pic>
      <p:sp>
        <p:nvSpPr>
          <p:cNvPr id="4" name="Rectangle 3">
            <a:extLst>
              <a:ext uri="{FF2B5EF4-FFF2-40B4-BE49-F238E27FC236}">
                <a16:creationId xmlns:a16="http://schemas.microsoft.com/office/drawing/2014/main" id="{7B58BF3A-9E63-498D-99F1-EC2E9955C577}"/>
              </a:ext>
            </a:extLst>
          </p:cNvPr>
          <p:cNvSpPr/>
          <p:nvPr/>
        </p:nvSpPr>
        <p:spPr>
          <a:xfrm>
            <a:off x="314977" y="5884128"/>
            <a:ext cx="4502836" cy="830997"/>
          </a:xfrm>
          <a:prstGeom prst="rect">
            <a:avLst/>
          </a:prstGeom>
        </p:spPr>
        <p:txBody>
          <a:bodyPr wrap="none">
            <a:spAutoFit/>
          </a:bodyPr>
          <a:lstStyle/>
          <a:p>
            <a:pPr algn="ctr"/>
            <a:r>
              <a:rPr lang="en-US" sz="2400" dirty="0"/>
              <a:t>Example circuit with 5 modules </a:t>
            </a:r>
            <a:br>
              <a:rPr lang="en-US" sz="2400" dirty="0"/>
            </a:br>
            <a:r>
              <a:rPr lang="en-US" sz="2400" dirty="0"/>
              <a:t>and 3 nets</a:t>
            </a:r>
          </a:p>
        </p:txBody>
      </p:sp>
      <p:sp>
        <p:nvSpPr>
          <p:cNvPr id="7" name="Rectangle 6">
            <a:extLst>
              <a:ext uri="{FF2B5EF4-FFF2-40B4-BE49-F238E27FC236}">
                <a16:creationId xmlns:a16="http://schemas.microsoft.com/office/drawing/2014/main" id="{3171650B-CE03-4ACD-A54B-ED1436CDEB79}"/>
              </a:ext>
            </a:extLst>
          </p:cNvPr>
          <p:cNvSpPr/>
          <p:nvPr/>
        </p:nvSpPr>
        <p:spPr>
          <a:xfrm>
            <a:off x="4995941" y="6048375"/>
            <a:ext cx="4148059" cy="461665"/>
          </a:xfrm>
          <a:prstGeom prst="rect">
            <a:avLst/>
          </a:prstGeom>
        </p:spPr>
        <p:txBody>
          <a:bodyPr wrap="none">
            <a:spAutoFit/>
          </a:bodyPr>
          <a:lstStyle/>
          <a:p>
            <a:r>
              <a:rPr lang="en-US" sz="2400" dirty="0"/>
              <a:t>Equivalent hypergraph model</a:t>
            </a:r>
          </a:p>
        </p:txBody>
      </p:sp>
      <p:sp>
        <p:nvSpPr>
          <p:cNvPr id="8" name="Arrow: Right 7">
            <a:extLst>
              <a:ext uri="{FF2B5EF4-FFF2-40B4-BE49-F238E27FC236}">
                <a16:creationId xmlns:a16="http://schemas.microsoft.com/office/drawing/2014/main" id="{133C3507-BB92-4EE9-85C6-A4185F31D16D}"/>
              </a:ext>
            </a:extLst>
          </p:cNvPr>
          <p:cNvSpPr/>
          <p:nvPr/>
        </p:nvSpPr>
        <p:spPr bwMode="auto">
          <a:xfrm>
            <a:off x="4613379" y="4489779"/>
            <a:ext cx="932439" cy="369332"/>
          </a:xfrm>
          <a:prstGeom prst="rightArrow">
            <a:avLst/>
          </a:prstGeom>
          <a:solidFill>
            <a:schemeClr val="accent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30693650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 y="96757"/>
            <a:ext cx="8851900" cy="595312"/>
          </a:xfrm>
        </p:spPr>
        <p:txBody>
          <a:bodyPr/>
          <a:lstStyle/>
          <a:p>
            <a:r>
              <a:rPr lang="en-US" dirty="0"/>
              <a:t>A Few Examples</a:t>
            </a:r>
          </a:p>
        </p:txBody>
      </p:sp>
      <p:sp>
        <p:nvSpPr>
          <p:cNvPr id="3" name="Content Placeholder 2"/>
          <p:cNvSpPr>
            <a:spLocks noGrp="1"/>
          </p:cNvSpPr>
          <p:nvPr>
            <p:ph idx="1"/>
          </p:nvPr>
        </p:nvSpPr>
        <p:spPr/>
        <p:txBody>
          <a:bodyPr/>
          <a:lstStyle/>
          <a:p>
            <a:r>
              <a:rPr lang="en-US" b="1" dirty="0"/>
              <a:t>Tentative Assignment / Competitive Pricing</a:t>
            </a:r>
          </a:p>
          <a:p>
            <a:r>
              <a:rPr lang="en-US" b="1" dirty="0"/>
              <a:t>Optimal Linear Ordering</a:t>
            </a:r>
          </a:p>
          <a:p>
            <a:r>
              <a:rPr lang="en-US" b="1" dirty="0"/>
              <a:t>Hyperedge Net Model</a:t>
            </a:r>
          </a:p>
          <a:p>
            <a:r>
              <a:rPr lang="en-US" b="1" dirty="0">
                <a:solidFill>
                  <a:srgbClr val="0070C0"/>
                </a:solidFill>
              </a:rPr>
              <a:t>The Prim-Dijkstra Tradeoff</a:t>
            </a:r>
          </a:p>
          <a:p>
            <a:r>
              <a:rPr lang="en-US" b="1" dirty="0"/>
              <a:t>The Discrete Plateau Problem and Finding a Wide Path </a:t>
            </a:r>
            <a:endParaRPr lang="en-US" dirty="0"/>
          </a:p>
        </p:txBody>
      </p:sp>
    </p:spTree>
    <p:extLst>
      <p:ext uri="{BB962C8B-B14F-4D97-AF65-F5344CB8AC3E}">
        <p14:creationId xmlns:p14="http://schemas.microsoft.com/office/powerpoint/2010/main" val="110761243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606A6-45E0-4605-8EA0-324A143B2A61}"/>
              </a:ext>
            </a:extLst>
          </p:cNvPr>
          <p:cNvSpPr>
            <a:spLocks noGrp="1"/>
          </p:cNvSpPr>
          <p:nvPr>
            <p:ph type="title"/>
          </p:nvPr>
        </p:nvSpPr>
        <p:spPr/>
        <p:txBody>
          <a:bodyPr/>
          <a:lstStyle/>
          <a:p>
            <a:r>
              <a:rPr lang="en-US" dirty="0"/>
              <a:t>The Prim-Dijkstra Tradeoff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7984A9A-EA6E-4100-B26A-D94B0E050229}"/>
                  </a:ext>
                </a:extLst>
              </p:cNvPr>
              <p:cNvSpPr>
                <a:spLocks noGrp="1"/>
              </p:cNvSpPr>
              <p:nvPr>
                <p:ph idx="1"/>
              </p:nvPr>
            </p:nvSpPr>
            <p:spPr/>
            <p:txBody>
              <a:bodyPr/>
              <a:lstStyle/>
              <a:p>
                <a:r>
                  <a:rPr lang="en-US" sz="2400" b="1" dirty="0">
                    <a:solidFill>
                      <a:schemeClr val="tx1"/>
                    </a:solidFill>
                  </a:rPr>
                  <a:t>Prim’s Minimum Spanning Tree (MST)</a:t>
                </a:r>
              </a:p>
              <a:p>
                <a:pPr lvl="1"/>
                <a:r>
                  <a:rPr lang="en-US" sz="2000" dirty="0">
                    <a:solidFill>
                      <a:schemeClr val="tx1"/>
                    </a:solidFill>
                  </a:rPr>
                  <a:t>Iteratively add edge </a:t>
                </a:r>
                <a:r>
                  <a:rPr lang="en-US" sz="2000" dirty="0" err="1">
                    <a:solidFill>
                      <a:schemeClr val="tx1"/>
                    </a:solidFill>
                  </a:rPr>
                  <a:t>e</a:t>
                </a:r>
                <a:r>
                  <a:rPr lang="en-US" sz="2000" baseline="-25000" dirty="0" err="1">
                    <a:solidFill>
                      <a:schemeClr val="tx1"/>
                    </a:solidFill>
                  </a:rPr>
                  <a:t>ij</a:t>
                </a:r>
                <a:r>
                  <a:rPr lang="en-US" sz="2000" dirty="0">
                    <a:solidFill>
                      <a:schemeClr val="tx1"/>
                    </a:solidFill>
                  </a:rPr>
                  <a:t> to T, such that v</a:t>
                </a:r>
                <a:r>
                  <a:rPr lang="en-US" sz="2000" baseline="-25000" dirty="0">
                    <a:solidFill>
                      <a:schemeClr val="tx1"/>
                    </a:solidFill>
                  </a:rPr>
                  <a:t>i</a:t>
                </a:r>
                <a:r>
                  <a:rPr lang="en-US" sz="2000" dirty="0">
                    <a:solidFill>
                      <a:schemeClr val="tx1"/>
                    </a:solidFill>
                  </a:rPr>
                  <a:t> </a:t>
                </a:r>
                <a:r>
                  <a:rPr lang="el-GR" sz="2000" dirty="0">
                    <a:solidFill>
                      <a:schemeClr val="tx1"/>
                    </a:solidFill>
                  </a:rPr>
                  <a:t>ϵ</a:t>
                </a:r>
                <a:r>
                  <a:rPr lang="en-US" sz="2000" dirty="0">
                    <a:solidFill>
                      <a:schemeClr val="tx1"/>
                    </a:solidFill>
                  </a:rPr>
                  <a:t> T, v</a:t>
                </a:r>
                <a:r>
                  <a:rPr lang="en-US" sz="2000" baseline="-25000" dirty="0">
                    <a:solidFill>
                      <a:schemeClr val="tx1"/>
                    </a:solidFill>
                  </a:rPr>
                  <a:t>i</a:t>
                </a:r>
                <a:r>
                  <a:rPr lang="en-US" sz="2000" dirty="0">
                    <a:solidFill>
                      <a:schemeClr val="tx1"/>
                    </a:solidFill>
                  </a:rPr>
                  <a:t> ∉ T and </a:t>
                </a:r>
                <a:r>
                  <a:rPr lang="en-US" sz="2000" dirty="0" err="1">
                    <a:solidFill>
                      <a:schemeClr val="tx1"/>
                    </a:solidFill>
                  </a:rPr>
                  <a:t>d</a:t>
                </a:r>
                <a:r>
                  <a:rPr lang="en-US" sz="2000" baseline="-25000" dirty="0" err="1">
                    <a:solidFill>
                      <a:schemeClr val="tx1"/>
                    </a:solidFill>
                  </a:rPr>
                  <a:t>ij</a:t>
                </a:r>
                <a:r>
                  <a:rPr lang="en-US" sz="2000" dirty="0">
                    <a:solidFill>
                      <a:schemeClr val="tx1"/>
                    </a:solidFill>
                  </a:rPr>
                  <a:t> is minimum</a:t>
                </a:r>
              </a:p>
              <a:p>
                <a:pPr lvl="1"/>
                <a:r>
                  <a:rPr lang="en-US" sz="2000" b="1" dirty="0">
                    <a:solidFill>
                      <a:schemeClr val="tx1"/>
                    </a:solidFill>
                  </a:rPr>
                  <a:t>Minimizes tree wirelength (WL)</a:t>
                </a:r>
              </a:p>
              <a:p>
                <a:endParaRPr lang="en-US" sz="2400" b="1" dirty="0">
                  <a:solidFill>
                    <a:schemeClr val="tx1"/>
                  </a:solidFill>
                </a:endParaRPr>
              </a:p>
              <a:p>
                <a:r>
                  <a:rPr lang="en-US" sz="2400" b="1" dirty="0">
                    <a:solidFill>
                      <a:schemeClr val="tx1"/>
                    </a:solidFill>
                  </a:rPr>
                  <a:t>Dijkstra’s Shortest Path Tree (SPT)</a:t>
                </a:r>
              </a:p>
              <a:p>
                <a:pPr lvl="1"/>
                <a:r>
                  <a:rPr lang="en-US" sz="2000" dirty="0">
                    <a:solidFill>
                      <a:schemeClr val="tx1"/>
                    </a:solidFill>
                  </a:rPr>
                  <a:t>Iteratively add edge </a:t>
                </a:r>
                <a:r>
                  <a:rPr lang="en-US" sz="2000" dirty="0" err="1">
                    <a:solidFill>
                      <a:schemeClr val="tx1"/>
                    </a:solidFill>
                  </a:rPr>
                  <a:t>e</a:t>
                </a:r>
                <a:r>
                  <a:rPr lang="en-US" sz="2000" baseline="-25000" dirty="0" err="1">
                    <a:solidFill>
                      <a:schemeClr val="tx1"/>
                    </a:solidFill>
                  </a:rPr>
                  <a:t>ij</a:t>
                </a:r>
                <a:r>
                  <a:rPr lang="en-US" sz="2000" dirty="0">
                    <a:solidFill>
                      <a:schemeClr val="tx1"/>
                    </a:solidFill>
                  </a:rPr>
                  <a:t> to T, such that v</a:t>
                </a:r>
                <a:r>
                  <a:rPr lang="en-US" sz="2000" baseline="-25000" dirty="0">
                    <a:solidFill>
                      <a:schemeClr val="tx1"/>
                    </a:solidFill>
                  </a:rPr>
                  <a:t>i</a:t>
                </a:r>
                <a:r>
                  <a:rPr lang="en-US" sz="2000" dirty="0">
                    <a:solidFill>
                      <a:schemeClr val="tx1"/>
                    </a:solidFill>
                  </a:rPr>
                  <a:t> </a:t>
                </a:r>
                <a:r>
                  <a:rPr lang="el-GR" sz="2000" dirty="0">
                    <a:solidFill>
                      <a:schemeClr val="tx1"/>
                    </a:solidFill>
                  </a:rPr>
                  <a:t>ϵ</a:t>
                </a:r>
                <a:r>
                  <a:rPr lang="en-US" sz="2000" dirty="0">
                    <a:solidFill>
                      <a:schemeClr val="tx1"/>
                    </a:solidFill>
                  </a:rPr>
                  <a:t> T, v</a:t>
                </a:r>
                <a:r>
                  <a:rPr lang="en-US" sz="2000" baseline="-25000" dirty="0">
                    <a:solidFill>
                      <a:schemeClr val="tx1"/>
                    </a:solidFill>
                  </a:rPr>
                  <a:t>i</a:t>
                </a:r>
                <a:r>
                  <a:rPr lang="en-US" sz="2000" dirty="0">
                    <a:solidFill>
                      <a:schemeClr val="tx1"/>
                    </a:solidFill>
                  </a:rPr>
                  <a:t> ∉ T and l</a:t>
                </a:r>
                <a:r>
                  <a:rPr lang="en-US" sz="2000" baseline="-25000" dirty="0">
                    <a:solidFill>
                      <a:schemeClr val="tx1"/>
                    </a:solidFill>
                  </a:rPr>
                  <a:t>i</a:t>
                </a:r>
                <a:r>
                  <a:rPr lang="en-US" sz="2000" dirty="0">
                    <a:solidFill>
                      <a:schemeClr val="tx1"/>
                    </a:solidFill>
                  </a:rPr>
                  <a:t> + </a:t>
                </a:r>
                <a:r>
                  <a:rPr lang="en-US" sz="2000" dirty="0" err="1">
                    <a:solidFill>
                      <a:schemeClr val="tx1"/>
                    </a:solidFill>
                  </a:rPr>
                  <a:t>d</a:t>
                </a:r>
                <a:r>
                  <a:rPr lang="en-US" sz="2000" baseline="-25000" dirty="0" err="1">
                    <a:solidFill>
                      <a:schemeClr val="tx1"/>
                    </a:solidFill>
                  </a:rPr>
                  <a:t>ij</a:t>
                </a:r>
                <a:r>
                  <a:rPr lang="en-US" sz="2000" dirty="0">
                    <a:solidFill>
                      <a:schemeClr val="tx1"/>
                    </a:solidFill>
                  </a:rPr>
                  <a:t> is minimum (where </a:t>
                </a:r>
                <a14:m>
                  <m:oMath xmlns:m="http://schemas.openxmlformats.org/officeDocument/2006/math">
                    <m:sSub>
                      <m:sSubPr>
                        <m:ctrlPr>
                          <a:rPr lang="en-US" sz="2000" i="1" dirty="0">
                            <a:solidFill>
                              <a:schemeClr val="tx1"/>
                            </a:solidFill>
                            <a:latin typeface="Cambria Math" panose="02040503050406030204" pitchFamily="18" charset="0"/>
                          </a:rPr>
                        </m:ctrlPr>
                      </m:sSubPr>
                      <m:e>
                        <m:r>
                          <m:rPr>
                            <m:sty m:val="p"/>
                          </m:rPr>
                          <a:rPr lang="en-US" sz="2000" dirty="0">
                            <a:solidFill>
                              <a:schemeClr val="tx1"/>
                            </a:solidFill>
                            <a:latin typeface="Cambria Math" panose="02040503050406030204" pitchFamily="18" charset="0"/>
                          </a:rPr>
                          <m:t>l</m:t>
                        </m:r>
                      </m:e>
                      <m:sub>
                        <m:r>
                          <m:rPr>
                            <m:sty m:val="p"/>
                          </m:rPr>
                          <a:rPr lang="en-US" sz="2000" dirty="0">
                            <a:solidFill>
                              <a:schemeClr val="tx1"/>
                            </a:solidFill>
                            <a:latin typeface="Cambria Math" panose="02040503050406030204" pitchFamily="18" charset="0"/>
                          </a:rPr>
                          <m:t>i</m:t>
                        </m:r>
                      </m:sub>
                    </m:sSub>
                  </m:oMath>
                </a14:m>
                <a:r>
                  <a:rPr lang="en-US" sz="2000" dirty="0">
                    <a:solidFill>
                      <a:schemeClr val="tx1"/>
                    </a:solidFill>
                  </a:rPr>
                  <a:t> is source-to-sink pathlength of </a:t>
                </a:r>
                <a14:m>
                  <m:oMath xmlns:m="http://schemas.openxmlformats.org/officeDocument/2006/math">
                    <m:sSub>
                      <m:sSubPr>
                        <m:ctrlPr>
                          <a:rPr lang="en-US" sz="2000" i="1" dirty="0">
                            <a:solidFill>
                              <a:schemeClr val="tx1"/>
                            </a:solidFill>
                            <a:latin typeface="Cambria Math" panose="02040503050406030204" pitchFamily="18" charset="0"/>
                          </a:rPr>
                        </m:ctrlPr>
                      </m:sSubPr>
                      <m:e>
                        <m:r>
                          <m:rPr>
                            <m:sty m:val="p"/>
                          </m:rPr>
                          <a:rPr lang="en-US" sz="2000" b="0" i="0" dirty="0" smtClean="0">
                            <a:solidFill>
                              <a:schemeClr val="tx1"/>
                            </a:solidFill>
                            <a:latin typeface="Cambria Math" panose="02040503050406030204" pitchFamily="18" charset="0"/>
                          </a:rPr>
                          <m:t>v</m:t>
                        </m:r>
                      </m:e>
                      <m:sub>
                        <m:r>
                          <m:rPr>
                            <m:sty m:val="p"/>
                          </m:rPr>
                          <a:rPr lang="en-US" sz="2000" dirty="0">
                            <a:solidFill>
                              <a:schemeClr val="tx1"/>
                            </a:solidFill>
                            <a:latin typeface="Cambria Math" panose="02040503050406030204" pitchFamily="18" charset="0"/>
                          </a:rPr>
                          <m:t>i</m:t>
                        </m:r>
                      </m:sub>
                    </m:sSub>
                  </m:oMath>
                </a14:m>
                <a:r>
                  <a:rPr lang="en-US" sz="2000" dirty="0">
                    <a:solidFill>
                      <a:schemeClr val="tx1"/>
                    </a:solidFill>
                  </a:rPr>
                  <a:t>)</a:t>
                </a:r>
              </a:p>
              <a:p>
                <a:pPr lvl="1"/>
                <a:r>
                  <a:rPr lang="en-US" sz="2000" b="1" dirty="0">
                    <a:solidFill>
                      <a:schemeClr val="tx1"/>
                    </a:solidFill>
                  </a:rPr>
                  <a:t>Minimizes source-to-sink pathlengths (PLs) </a:t>
                </a:r>
              </a:p>
              <a:p>
                <a:endParaRPr lang="en-US" sz="2400" dirty="0">
                  <a:solidFill>
                    <a:schemeClr val="tx1"/>
                  </a:solidFill>
                </a:endParaRPr>
              </a:p>
              <a:p>
                <a:pPr marL="287338" indent="-285750">
                  <a:buFont typeface="Arial" panose="020B0604020202020204" pitchFamily="34" charset="0"/>
                  <a:buChar char="•"/>
                </a:pPr>
                <a:r>
                  <a:rPr lang="en-US" sz="2400" b="1" dirty="0"/>
                  <a:t>Prim-Dijkstra Tradeoff (Alpert, Hu, Huang, Kahng, 1993)</a:t>
                </a:r>
              </a:p>
              <a:p>
                <a:pPr marL="454025" indent="-285750">
                  <a:buFont typeface="Arial" panose="020B0604020202020204" pitchFamily="34" charset="0"/>
                  <a:buChar char="•"/>
                </a:pPr>
                <a:r>
                  <a:rPr lang="en-US" sz="2000" b="1" dirty="0"/>
                  <a:t>“PD1” tradeoff: iteratively add </a:t>
                </a:r>
                <a:r>
                  <a:rPr lang="en-US" sz="2000" b="1" dirty="0" err="1"/>
                  <a:t>e</a:t>
                </a:r>
                <a:r>
                  <a:rPr lang="en-US" sz="2000" b="1" baseline="-25000" dirty="0" err="1"/>
                  <a:t>ij</a:t>
                </a:r>
                <a:r>
                  <a:rPr lang="en-US" sz="2000" b="1" dirty="0"/>
                  <a:t> to T that minimizes c </a:t>
                </a:r>
                <a:r>
                  <a:rPr lang="en-US" sz="2000" b="1" dirty="0">
                    <a:sym typeface="Symbol" panose="05050102010706020507" pitchFamily="18" charset="2"/>
                  </a:rPr>
                  <a:t> </a:t>
                </a:r>
                <a:r>
                  <a:rPr lang="en-US" sz="2000" b="1" dirty="0"/>
                  <a:t>l</a:t>
                </a:r>
                <a:r>
                  <a:rPr lang="en-US" sz="2000" b="1" baseline="-25000" dirty="0"/>
                  <a:t>i</a:t>
                </a:r>
                <a:r>
                  <a:rPr lang="en-US" sz="2000" b="1" dirty="0"/>
                  <a:t> + </a:t>
                </a:r>
                <a:r>
                  <a:rPr lang="en-US" sz="2000" b="1" dirty="0" err="1"/>
                  <a:t>d</a:t>
                </a:r>
                <a:r>
                  <a:rPr lang="en-US" sz="2000" b="1" baseline="-25000" dirty="0" err="1"/>
                  <a:t>ij</a:t>
                </a:r>
                <a:endParaRPr lang="en-US" sz="2000" b="1" baseline="-25000" dirty="0"/>
              </a:p>
              <a:p>
                <a:pPr marL="793750" lvl="1" indent="-285750">
                  <a:buFont typeface="Arial" panose="020B0604020202020204" pitchFamily="34" charset="0"/>
                  <a:buChar char="•"/>
                </a:pPr>
                <a:r>
                  <a:rPr lang="en-US" sz="1800" dirty="0">
                    <a:sym typeface="Symbol" panose="05050102010706020507" pitchFamily="18" charset="2"/>
                  </a:rPr>
                  <a:t>c = 0 </a:t>
                </a:r>
                <a:r>
                  <a:rPr lang="en-US" sz="1800" dirty="0">
                    <a:sym typeface="Wingdings" panose="05000000000000000000" pitchFamily="2" charset="2"/>
                  </a:rPr>
                  <a:t> Prim’s MST</a:t>
                </a:r>
              </a:p>
              <a:p>
                <a:pPr marL="793750" lvl="1" indent="-285750">
                  <a:buFont typeface="Arial" panose="020B0604020202020204" pitchFamily="34" charset="0"/>
                  <a:buChar char="•"/>
                </a:pPr>
                <a:r>
                  <a:rPr lang="en-US" sz="1800" dirty="0">
                    <a:sym typeface="Symbol" panose="05050102010706020507" pitchFamily="18" charset="2"/>
                  </a:rPr>
                  <a:t>c = 1 </a:t>
                </a:r>
                <a:r>
                  <a:rPr lang="en-US" sz="1800" dirty="0">
                    <a:sym typeface="Wingdings" panose="05000000000000000000" pitchFamily="2" charset="2"/>
                  </a:rPr>
                  <a:t> Dijkstra’s </a:t>
                </a:r>
                <a:r>
                  <a:rPr lang="en-US" sz="1800" dirty="0"/>
                  <a:t>SPT     </a:t>
                </a:r>
                <a:r>
                  <a:rPr lang="en-US" sz="1800" dirty="0">
                    <a:solidFill>
                      <a:srgbClr val="00B0F0"/>
                    </a:solidFill>
                  </a:rPr>
                  <a:t>// c enables balancing of tree WL, source-sink PLs</a:t>
                </a:r>
              </a:p>
              <a:p>
                <a:pPr marL="454025" indent="-285750">
                  <a:buFont typeface="Arial" panose="020B0604020202020204" pitchFamily="34" charset="0"/>
                  <a:buChar char="•"/>
                </a:pPr>
                <a:r>
                  <a:rPr lang="en-US" sz="2000" b="1" dirty="0">
                    <a:sym typeface="Symbol" panose="05050102010706020507" pitchFamily="18" charset="2"/>
                  </a:rPr>
                  <a:t>“PD2” tradeoff: iteratively add </a:t>
                </a:r>
                <a:r>
                  <a:rPr lang="en-US" sz="2000" b="1" dirty="0" err="1"/>
                  <a:t>e</a:t>
                </a:r>
                <a:r>
                  <a:rPr lang="en-US" sz="2000" b="1" baseline="-25000" dirty="0" err="1"/>
                  <a:t>ij</a:t>
                </a:r>
                <a:r>
                  <a:rPr lang="en-US" sz="2000" b="1" dirty="0"/>
                  <a:t> to T that minimizes </a:t>
                </a:r>
                <a:r>
                  <a:rPr lang="en-US" sz="2000" b="1" kern="1200" dirty="0"/>
                  <a:t>( l</a:t>
                </a:r>
                <a:r>
                  <a:rPr lang="en-US" sz="2000" b="1" kern="1200" baseline="-25000" dirty="0"/>
                  <a:t>i</a:t>
                </a:r>
                <a:r>
                  <a:rPr lang="en-US" sz="2000" b="1" kern="1200" baseline="30000" dirty="0"/>
                  <a:t>p</a:t>
                </a:r>
                <a:r>
                  <a:rPr lang="en-US" sz="2000" b="1" kern="1200" dirty="0"/>
                  <a:t>  +  </a:t>
                </a:r>
                <a:r>
                  <a:rPr lang="en-US" sz="2000" b="1" kern="1200" dirty="0" err="1"/>
                  <a:t>d</a:t>
                </a:r>
                <a:r>
                  <a:rPr lang="en-US" sz="2000" b="1" kern="1200" baseline="-25000" dirty="0" err="1"/>
                  <a:t>ij</a:t>
                </a:r>
                <a:r>
                  <a:rPr lang="en-US" sz="2000" b="1" kern="1200" baseline="-25000" dirty="0"/>
                  <a:t> </a:t>
                </a:r>
                <a:r>
                  <a:rPr lang="en-US" sz="2000" b="1" kern="1200" dirty="0"/>
                  <a:t>)</a:t>
                </a:r>
                <a:r>
                  <a:rPr lang="en-US" sz="2000" b="1" kern="1200" baseline="30000" dirty="0"/>
                  <a:t>1/p</a:t>
                </a:r>
                <a:endParaRPr lang="en-US" sz="1600" b="1" kern="1200" baseline="30000" dirty="0"/>
              </a:p>
              <a:p>
                <a:pPr marL="793750" lvl="1" indent="-285750">
                  <a:buFont typeface="Arial" panose="020B0604020202020204" pitchFamily="34" charset="0"/>
                  <a:buChar char="•"/>
                </a:pPr>
                <a:r>
                  <a:rPr lang="en-US" sz="1800" dirty="0"/>
                  <a:t>p = ∞ </a:t>
                </a:r>
                <a:r>
                  <a:rPr lang="en-US" sz="1800" dirty="0">
                    <a:sym typeface="Wingdings" panose="05000000000000000000" pitchFamily="2" charset="2"/>
                  </a:rPr>
                  <a:t> Prim’s </a:t>
                </a:r>
                <a:r>
                  <a:rPr lang="en-US" sz="1800" dirty="0"/>
                  <a:t>MST;</a:t>
                </a:r>
              </a:p>
              <a:p>
                <a:pPr marL="793750" lvl="1" indent="-285750">
                  <a:buFont typeface="Arial" panose="020B0604020202020204" pitchFamily="34" charset="0"/>
                  <a:buChar char="•"/>
                </a:pPr>
                <a:r>
                  <a:rPr lang="en-US" sz="1800" dirty="0"/>
                  <a:t>p = 1 </a:t>
                </a:r>
                <a:r>
                  <a:rPr lang="en-US" sz="1800" dirty="0">
                    <a:sym typeface="Wingdings" panose="05000000000000000000" pitchFamily="2" charset="2"/>
                  </a:rPr>
                  <a:t> Dijkstra’s </a:t>
                </a:r>
                <a:r>
                  <a:rPr lang="en-US" sz="1800" dirty="0"/>
                  <a:t>SPT</a:t>
                </a:r>
                <a:endParaRPr lang="en-US" sz="1800" baseline="30000" dirty="0"/>
              </a:p>
              <a:p>
                <a:pPr marL="454025" indent="-285750">
                  <a:buFont typeface="Arial" panose="020B0604020202020204" pitchFamily="34" charset="0"/>
                  <a:buChar char="•"/>
                </a:pPr>
                <a:endParaRPr lang="en-US" sz="2000" b="1" dirty="0">
                  <a:solidFill>
                    <a:srgbClr val="0070C0"/>
                  </a:solidFill>
                </a:endParaRPr>
              </a:p>
              <a:p>
                <a:pPr marL="454025" indent="-285750">
                  <a:buFont typeface="Arial" panose="020B0604020202020204" pitchFamily="34" charset="0"/>
                  <a:buChar char="•"/>
                </a:pPr>
                <a:endParaRPr lang="en-US" sz="2400" dirty="0"/>
              </a:p>
            </p:txBody>
          </p:sp>
        </mc:Choice>
        <mc:Fallback xmlns="">
          <p:sp>
            <p:nvSpPr>
              <p:cNvPr id="3" name="Content Placeholder 2">
                <a:extLst>
                  <a:ext uri="{FF2B5EF4-FFF2-40B4-BE49-F238E27FC236}">
                    <a16:creationId xmlns:a16="http://schemas.microsoft.com/office/drawing/2014/main" id="{A7984A9A-EA6E-4100-B26A-D94B0E050229}"/>
                  </a:ext>
                </a:extLst>
              </p:cNvPr>
              <p:cNvSpPr>
                <a:spLocks noGrp="1" noRot="1" noChangeAspect="1" noMove="1" noResize="1" noEditPoints="1" noAdjustHandles="1" noChangeArrowheads="1" noChangeShapeType="1" noTextEdit="1"/>
              </p:cNvSpPr>
              <p:nvPr>
                <p:ph idx="1"/>
              </p:nvPr>
            </p:nvSpPr>
            <p:spPr>
              <a:blipFill>
                <a:blip r:embed="rId3"/>
                <a:stretch>
                  <a:fillRect l="-897" t="-1754" b="-4496"/>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04F346BD-CD3F-44CA-A264-6965DC9A3922}"/>
              </a:ext>
            </a:extLst>
          </p:cNvPr>
          <p:cNvSpPr/>
          <p:nvPr/>
        </p:nvSpPr>
        <p:spPr bwMode="auto">
          <a:xfrm>
            <a:off x="6886741" y="1042513"/>
            <a:ext cx="385501" cy="687977"/>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5" name="Oval 4">
            <a:extLst>
              <a:ext uri="{FF2B5EF4-FFF2-40B4-BE49-F238E27FC236}">
                <a16:creationId xmlns:a16="http://schemas.microsoft.com/office/drawing/2014/main" id="{A5A9BF89-856B-4EF9-B305-BD601158F60B}"/>
              </a:ext>
            </a:extLst>
          </p:cNvPr>
          <p:cNvSpPr/>
          <p:nvPr/>
        </p:nvSpPr>
        <p:spPr bwMode="auto">
          <a:xfrm>
            <a:off x="6868331" y="2629439"/>
            <a:ext cx="796674" cy="687977"/>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6" name="Oval 5">
            <a:extLst>
              <a:ext uri="{FF2B5EF4-FFF2-40B4-BE49-F238E27FC236}">
                <a16:creationId xmlns:a16="http://schemas.microsoft.com/office/drawing/2014/main" id="{B1CB7D3C-F77D-410F-82C2-6B4AC4AE61D5}"/>
              </a:ext>
            </a:extLst>
          </p:cNvPr>
          <p:cNvSpPr/>
          <p:nvPr/>
        </p:nvSpPr>
        <p:spPr bwMode="auto">
          <a:xfrm>
            <a:off x="6842991" y="4494322"/>
            <a:ext cx="1521615" cy="519537"/>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25461565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500"/>
                                        <p:tgtEl>
                                          <p:spTgt spid="3">
                                            <p:txEl>
                                              <p:pRg st="10" end="10"/>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fade">
                                      <p:cBhvr>
                                        <p:cTn id="54" dur="500"/>
                                        <p:tgtEl>
                                          <p:spTgt spid="3">
                                            <p:txEl>
                                              <p:pRg st="11" end="1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
                                            <p:txEl>
                                              <p:pRg st="12" end="12"/>
                                            </p:txEl>
                                          </p:spTgt>
                                        </p:tgtEl>
                                        <p:attrNameLst>
                                          <p:attrName>style.visibility</p:attrName>
                                        </p:attrNameLst>
                                      </p:cBhvr>
                                      <p:to>
                                        <p:strVal val="visible"/>
                                      </p:to>
                                    </p:set>
                                    <p:animEffect transition="in" filter="fade">
                                      <p:cBhvr>
                                        <p:cTn id="64" dur="500"/>
                                        <p:tgtEl>
                                          <p:spTgt spid="3">
                                            <p:txEl>
                                              <p:pRg st="12" end="12"/>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Effect transition="in" filter="fade">
                                      <p:cBhvr>
                                        <p:cTn id="67" dur="500"/>
                                        <p:tgtEl>
                                          <p:spTgt spid="3">
                                            <p:txEl>
                                              <p:pRg st="13" end="13"/>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3">
                                            <p:txEl>
                                              <p:pRg st="14" end="14"/>
                                            </p:txEl>
                                          </p:spTgt>
                                        </p:tgtEl>
                                        <p:attrNameLst>
                                          <p:attrName>style.visibility</p:attrName>
                                        </p:attrNameLst>
                                      </p:cBhvr>
                                      <p:to>
                                        <p:strVal val="visible"/>
                                      </p:to>
                                    </p:set>
                                    <p:animEffect transition="in" filter="fade">
                                      <p:cBhvr>
                                        <p:cTn id="70"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463"/>
            <a:ext cx="9144000" cy="595312"/>
          </a:xfrm>
        </p:spPr>
        <p:txBody>
          <a:bodyPr/>
          <a:lstStyle/>
          <a:p>
            <a:r>
              <a:rPr lang="en-US" dirty="0"/>
              <a:t>Prim-Dijkstra Construction</a:t>
            </a:r>
          </a:p>
        </p:txBody>
      </p:sp>
      <p:sp>
        <p:nvSpPr>
          <p:cNvPr id="4" name="Rectangle 3">
            <a:extLst>
              <a:ext uri="{FF2B5EF4-FFF2-40B4-BE49-F238E27FC236}">
                <a16:creationId xmlns:a16="http://schemas.microsoft.com/office/drawing/2014/main" id="{6167F355-EECB-4D9A-A529-7B16532F1FE2}"/>
              </a:ext>
            </a:extLst>
          </p:cNvPr>
          <p:cNvSpPr/>
          <p:nvPr/>
        </p:nvSpPr>
        <p:spPr>
          <a:xfrm>
            <a:off x="115730" y="817361"/>
            <a:ext cx="4318297" cy="646331"/>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latin typeface="Arial" panose="020B0604020202020204" pitchFamily="34" charset="0"/>
                <a:cs typeface="Arial" panose="020B0604020202020204" pitchFamily="34" charset="0"/>
              </a:rPr>
              <a:t>Prim’s Minimum Spanning Tree (MST)</a:t>
            </a:r>
          </a:p>
          <a:p>
            <a:pPr algn="ctr"/>
            <a:r>
              <a:rPr lang="en-US" b="0" dirty="0">
                <a:latin typeface="Arial" panose="020B0604020202020204" pitchFamily="34" charset="0"/>
                <a:cs typeface="Arial" panose="020B0604020202020204" pitchFamily="34" charset="0"/>
              </a:rPr>
              <a:t>Minimizes wirelength</a:t>
            </a:r>
          </a:p>
        </p:txBody>
      </p:sp>
      <p:sp>
        <p:nvSpPr>
          <p:cNvPr id="5" name="Rectangle 4">
            <a:extLst>
              <a:ext uri="{FF2B5EF4-FFF2-40B4-BE49-F238E27FC236}">
                <a16:creationId xmlns:a16="http://schemas.microsoft.com/office/drawing/2014/main" id="{3C016FDE-7618-4CFF-8C9D-4550BA738B7B}"/>
              </a:ext>
            </a:extLst>
          </p:cNvPr>
          <p:cNvSpPr/>
          <p:nvPr/>
        </p:nvSpPr>
        <p:spPr>
          <a:xfrm>
            <a:off x="349843" y="3590013"/>
            <a:ext cx="4404154" cy="707886"/>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latin typeface="Arial" panose="020B0604020202020204" pitchFamily="34" charset="0"/>
                <a:cs typeface="Arial" panose="020B0604020202020204" pitchFamily="34" charset="0"/>
              </a:rPr>
              <a:t>Dijkstra’s Shortest Path Tree (SPT)</a:t>
            </a:r>
          </a:p>
          <a:p>
            <a:pPr algn="ctr"/>
            <a:r>
              <a:rPr lang="en-US" sz="2000" b="0" dirty="0">
                <a:latin typeface="Arial" panose="020B0604020202020204" pitchFamily="34" charset="0"/>
                <a:cs typeface="Arial" panose="020B0604020202020204" pitchFamily="34" charset="0"/>
              </a:rPr>
              <a:t>Minimizes source-sink pathlengths</a:t>
            </a:r>
          </a:p>
        </p:txBody>
      </p:sp>
      <p:sp>
        <p:nvSpPr>
          <p:cNvPr id="35" name="Rectangle 34">
            <a:extLst>
              <a:ext uri="{FF2B5EF4-FFF2-40B4-BE49-F238E27FC236}">
                <a16:creationId xmlns:a16="http://schemas.microsoft.com/office/drawing/2014/main" id="{F9F72B14-9E9C-43A6-A68D-FE5E948747DA}"/>
              </a:ext>
            </a:extLst>
          </p:cNvPr>
          <p:cNvSpPr/>
          <p:nvPr/>
        </p:nvSpPr>
        <p:spPr>
          <a:xfrm>
            <a:off x="5242593" y="1844996"/>
            <a:ext cx="3785222" cy="400110"/>
          </a:xfrm>
          <a:prstGeom prst="rect">
            <a:avLst/>
          </a:prstGeom>
          <a:solidFill>
            <a:srgbClr val="FFFF00"/>
          </a:solidFill>
        </p:spPr>
        <p:txBody>
          <a:bodyPr wrap="square">
            <a:spAutoFit/>
          </a:bodyPr>
          <a:lstStyle/>
          <a:p>
            <a:pPr algn="ctr"/>
            <a:r>
              <a:rPr lang="en-US" sz="2000" b="1" dirty="0">
                <a:latin typeface="Arial" panose="020B0604020202020204" pitchFamily="34" charset="0"/>
                <a:cs typeface="Arial" panose="020B0604020202020204" pitchFamily="34" charset="0"/>
              </a:rPr>
              <a:t>Prim-Dijkstra (PD) tradeoff</a:t>
            </a:r>
            <a:endParaRPr lang="en-US" sz="2000" b="0" dirty="0">
              <a:latin typeface="Arial" panose="020B0604020202020204" pitchFamily="34" charset="0"/>
              <a:cs typeface="Arial" panose="020B0604020202020204" pitchFamily="34" charset="0"/>
            </a:endParaRPr>
          </a:p>
        </p:txBody>
      </p:sp>
      <p:sp>
        <p:nvSpPr>
          <p:cNvPr id="53" name="Arrow: Right 52">
            <a:extLst>
              <a:ext uri="{FF2B5EF4-FFF2-40B4-BE49-F238E27FC236}">
                <a16:creationId xmlns:a16="http://schemas.microsoft.com/office/drawing/2014/main" id="{DB6EAA81-F72D-4C52-BB2B-B0BAB4BBC71C}"/>
              </a:ext>
            </a:extLst>
          </p:cNvPr>
          <p:cNvSpPr/>
          <p:nvPr/>
        </p:nvSpPr>
        <p:spPr bwMode="auto">
          <a:xfrm>
            <a:off x="4445161" y="3061186"/>
            <a:ext cx="1051133" cy="302765"/>
          </a:xfrm>
          <a:prstGeom prst="rightArrow">
            <a:avLst/>
          </a:prstGeom>
          <a:solidFill>
            <a:schemeClr val="accent1"/>
          </a:solidFill>
          <a:ln w="2540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78" name="Rectangle 77">
            <a:extLst>
              <a:ext uri="{FF2B5EF4-FFF2-40B4-BE49-F238E27FC236}">
                <a16:creationId xmlns:a16="http://schemas.microsoft.com/office/drawing/2014/main" id="{ED8DDFFE-1640-4CB0-ABAF-AD4C1B8960F0}"/>
              </a:ext>
            </a:extLst>
          </p:cNvPr>
          <p:cNvSpPr/>
          <p:nvPr/>
        </p:nvSpPr>
        <p:spPr>
          <a:xfrm>
            <a:off x="5253259" y="4836253"/>
            <a:ext cx="3569846" cy="728928"/>
          </a:xfrm>
          <a:prstGeom prst="rect">
            <a:avLst/>
          </a:prstGeom>
          <a:solidFill>
            <a:schemeClr val="accent2"/>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dirty="0">
                <a:solidFill>
                  <a:schemeClr val="bg1"/>
                </a:solidFill>
                <a:latin typeface="Arial" panose="020B0604020202020204" pitchFamily="34" charset="0"/>
                <a:cs typeface="Arial" panose="020B0604020202020204" pitchFamily="34" charset="0"/>
              </a:rPr>
              <a:t>Directly trades off the </a:t>
            </a:r>
          </a:p>
          <a:p>
            <a:pPr algn="ctr" eaLnBrk="0" fontAlgn="base" hangingPunct="0">
              <a:spcBef>
                <a:spcPct val="0"/>
              </a:spcBef>
              <a:spcAft>
                <a:spcPct val="0"/>
              </a:spcAft>
            </a:pPr>
            <a:r>
              <a:rPr lang="en-US" sz="2000" b="1" dirty="0">
                <a:solidFill>
                  <a:schemeClr val="bg1"/>
                </a:solidFill>
                <a:latin typeface="Arial" panose="020B0604020202020204" pitchFamily="34" charset="0"/>
                <a:cs typeface="Arial" panose="020B0604020202020204" pitchFamily="34" charset="0"/>
              </a:rPr>
              <a:t>Prim, Dijkstra constructions</a:t>
            </a:r>
          </a:p>
        </p:txBody>
      </p:sp>
      <p:grpSp>
        <p:nvGrpSpPr>
          <p:cNvPr id="51" name="Group 50">
            <a:extLst>
              <a:ext uri="{FF2B5EF4-FFF2-40B4-BE49-F238E27FC236}">
                <a16:creationId xmlns:a16="http://schemas.microsoft.com/office/drawing/2014/main" id="{69997848-6E00-43C9-9551-9B6AEC570F5B}"/>
              </a:ext>
            </a:extLst>
          </p:cNvPr>
          <p:cNvGrpSpPr/>
          <p:nvPr/>
        </p:nvGrpSpPr>
        <p:grpSpPr>
          <a:xfrm>
            <a:off x="145680" y="1460391"/>
            <a:ext cx="3832656" cy="1928360"/>
            <a:chOff x="10893024" y="4783601"/>
            <a:chExt cx="4232646" cy="2230509"/>
          </a:xfrm>
        </p:grpSpPr>
        <p:sp>
          <p:nvSpPr>
            <p:cNvPr id="52" name="Oval 51">
              <a:extLst>
                <a:ext uri="{FF2B5EF4-FFF2-40B4-BE49-F238E27FC236}">
                  <a16:creationId xmlns:a16="http://schemas.microsoft.com/office/drawing/2014/main" id="{D271FC72-EFF9-4C22-BC83-77B1EDEA0851}"/>
                </a:ext>
              </a:extLst>
            </p:cNvPr>
            <p:cNvSpPr/>
            <p:nvPr/>
          </p:nvSpPr>
          <p:spPr bwMode="auto">
            <a:xfrm>
              <a:off x="12700724" y="5949807"/>
              <a:ext cx="346058" cy="316368"/>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200" b="1" dirty="0">
                  <a:latin typeface="Arial" panose="020B0604020202020204" pitchFamily="34" charset="0"/>
                  <a:cs typeface="Arial" panose="020B0604020202020204" pitchFamily="34" charset="0"/>
                </a:rPr>
                <a:t>0</a:t>
              </a:r>
            </a:p>
          </p:txBody>
        </p:sp>
        <p:grpSp>
          <p:nvGrpSpPr>
            <p:cNvPr id="54" name="Group 53">
              <a:extLst>
                <a:ext uri="{FF2B5EF4-FFF2-40B4-BE49-F238E27FC236}">
                  <a16:creationId xmlns:a16="http://schemas.microsoft.com/office/drawing/2014/main" id="{9C1DEF0B-550B-4AA7-9EB0-DCD167899149}"/>
                </a:ext>
              </a:extLst>
            </p:cNvPr>
            <p:cNvGrpSpPr/>
            <p:nvPr/>
          </p:nvGrpSpPr>
          <p:grpSpPr>
            <a:xfrm>
              <a:off x="10893024" y="4783601"/>
              <a:ext cx="4232646" cy="2230509"/>
              <a:chOff x="10893024" y="4783601"/>
              <a:chExt cx="4232646" cy="2230509"/>
            </a:xfrm>
          </p:grpSpPr>
          <p:sp>
            <p:nvSpPr>
              <p:cNvPr id="55" name="Rectangle 54">
                <a:extLst>
                  <a:ext uri="{FF2B5EF4-FFF2-40B4-BE49-F238E27FC236}">
                    <a16:creationId xmlns:a16="http://schemas.microsoft.com/office/drawing/2014/main" id="{6BE05CC3-3138-482B-8BA6-87D062D9ED71}"/>
                  </a:ext>
                </a:extLst>
              </p:cNvPr>
              <p:cNvSpPr/>
              <p:nvPr/>
            </p:nvSpPr>
            <p:spPr>
              <a:xfrm>
                <a:off x="10893024" y="4908772"/>
                <a:ext cx="2822686" cy="74760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But large pathlengths to nodes 3,4,5</a:t>
                </a:r>
              </a:p>
            </p:txBody>
          </p:sp>
          <p:grpSp>
            <p:nvGrpSpPr>
              <p:cNvPr id="56" name="Group 55">
                <a:extLst>
                  <a:ext uri="{FF2B5EF4-FFF2-40B4-BE49-F238E27FC236}">
                    <a16:creationId xmlns:a16="http://schemas.microsoft.com/office/drawing/2014/main" id="{2BDABC3F-F12E-41B3-903F-B8ED115FDC4F}"/>
                  </a:ext>
                </a:extLst>
              </p:cNvPr>
              <p:cNvGrpSpPr/>
              <p:nvPr/>
            </p:nvGrpSpPr>
            <p:grpSpPr>
              <a:xfrm>
                <a:off x="12712615" y="4783601"/>
                <a:ext cx="2413055" cy="2230509"/>
                <a:chOff x="12712615" y="4783601"/>
                <a:chExt cx="2413055" cy="2230509"/>
              </a:xfrm>
            </p:grpSpPr>
            <p:sp>
              <p:nvSpPr>
                <p:cNvPr id="57" name="Oval 56">
                  <a:extLst>
                    <a:ext uri="{FF2B5EF4-FFF2-40B4-BE49-F238E27FC236}">
                      <a16:creationId xmlns:a16="http://schemas.microsoft.com/office/drawing/2014/main" id="{06F05EB1-C961-4D33-A546-1104E7DF7BD7}"/>
                    </a:ext>
                  </a:extLst>
                </p:cNvPr>
                <p:cNvSpPr/>
                <p:nvPr/>
              </p:nvSpPr>
              <p:spPr bwMode="auto">
                <a:xfrm>
                  <a:off x="13711392" y="6735532"/>
                  <a:ext cx="304721" cy="278578"/>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200" b="1" dirty="0">
                      <a:latin typeface="Arial" panose="020B0604020202020204" pitchFamily="34" charset="0"/>
                      <a:cs typeface="Arial" panose="020B0604020202020204" pitchFamily="34" charset="0"/>
                    </a:rPr>
                    <a:t>2</a:t>
                  </a:r>
                </a:p>
              </p:txBody>
            </p:sp>
            <p:sp>
              <p:nvSpPr>
                <p:cNvPr id="58" name="Oval 57">
                  <a:extLst>
                    <a:ext uri="{FF2B5EF4-FFF2-40B4-BE49-F238E27FC236}">
                      <a16:creationId xmlns:a16="http://schemas.microsoft.com/office/drawing/2014/main" id="{2B27BA91-3194-42E6-B470-56A4FF75111F}"/>
                    </a:ext>
                  </a:extLst>
                </p:cNvPr>
                <p:cNvSpPr/>
                <p:nvPr/>
              </p:nvSpPr>
              <p:spPr bwMode="auto">
                <a:xfrm>
                  <a:off x="12712615" y="6696783"/>
                  <a:ext cx="346058" cy="316368"/>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200" b="1" dirty="0">
                      <a:latin typeface="Arial" panose="020B0604020202020204" pitchFamily="34" charset="0"/>
                      <a:cs typeface="Arial" panose="020B0604020202020204" pitchFamily="34" charset="0"/>
                    </a:rPr>
                    <a:t>1</a:t>
                  </a:r>
                </a:p>
              </p:txBody>
            </p:sp>
            <p:cxnSp>
              <p:nvCxnSpPr>
                <p:cNvPr id="59" name="Straight Arrow Connector 58">
                  <a:extLst>
                    <a:ext uri="{FF2B5EF4-FFF2-40B4-BE49-F238E27FC236}">
                      <a16:creationId xmlns:a16="http://schemas.microsoft.com/office/drawing/2014/main" id="{DC26ABE0-12AA-4E95-A235-70CFB1971885}"/>
                    </a:ext>
                  </a:extLst>
                </p:cNvPr>
                <p:cNvCxnSpPr>
                  <a:cxnSpLocks/>
                  <a:stCxn id="58" idx="6"/>
                  <a:endCxn id="57" idx="2"/>
                </p:cNvCxnSpPr>
                <p:nvPr/>
              </p:nvCxnSpPr>
              <p:spPr bwMode="auto">
                <a:xfrm>
                  <a:off x="13058673" y="6854967"/>
                  <a:ext cx="652719" cy="19855"/>
                </a:xfrm>
                <a:prstGeom prst="straightConnector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cxnSp>
            <p:sp>
              <p:nvSpPr>
                <p:cNvPr id="60" name="Oval 59">
                  <a:extLst>
                    <a:ext uri="{FF2B5EF4-FFF2-40B4-BE49-F238E27FC236}">
                      <a16:creationId xmlns:a16="http://schemas.microsoft.com/office/drawing/2014/main" id="{7D05A873-54A1-4C1B-A3D7-5F9C1CA0227E}"/>
                    </a:ext>
                  </a:extLst>
                </p:cNvPr>
                <p:cNvSpPr/>
                <p:nvPr/>
              </p:nvSpPr>
              <p:spPr bwMode="auto">
                <a:xfrm>
                  <a:off x="14797833" y="6340431"/>
                  <a:ext cx="327837" cy="29971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200" b="1" dirty="0">
                      <a:latin typeface="Arial" panose="020B0604020202020204" pitchFamily="34" charset="0"/>
                      <a:cs typeface="Arial" panose="020B0604020202020204" pitchFamily="34" charset="0"/>
                    </a:rPr>
                    <a:t>3</a:t>
                  </a:r>
                </a:p>
              </p:txBody>
            </p:sp>
            <p:cxnSp>
              <p:nvCxnSpPr>
                <p:cNvPr id="61" name="Straight Arrow Connector 60">
                  <a:extLst>
                    <a:ext uri="{FF2B5EF4-FFF2-40B4-BE49-F238E27FC236}">
                      <a16:creationId xmlns:a16="http://schemas.microsoft.com/office/drawing/2014/main" id="{7CD5797E-FAF7-4BCD-B919-E4FBA2E1C048}"/>
                    </a:ext>
                  </a:extLst>
                </p:cNvPr>
                <p:cNvCxnSpPr>
                  <a:cxnSpLocks/>
                  <a:stCxn id="52" idx="4"/>
                  <a:endCxn id="58" idx="0"/>
                </p:cNvCxnSpPr>
                <p:nvPr/>
              </p:nvCxnSpPr>
              <p:spPr bwMode="auto">
                <a:xfrm>
                  <a:off x="12873754" y="6266174"/>
                  <a:ext cx="11891" cy="430609"/>
                </a:xfrm>
                <a:prstGeom prst="straightConnector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cxnSp>
            <p:cxnSp>
              <p:nvCxnSpPr>
                <p:cNvPr id="62" name="Straight Arrow Connector 61">
                  <a:extLst>
                    <a:ext uri="{FF2B5EF4-FFF2-40B4-BE49-F238E27FC236}">
                      <a16:creationId xmlns:a16="http://schemas.microsoft.com/office/drawing/2014/main" id="{A3E743AC-618F-4827-9854-D6072435FCCA}"/>
                    </a:ext>
                  </a:extLst>
                </p:cNvPr>
                <p:cNvCxnSpPr>
                  <a:cxnSpLocks/>
                  <a:stCxn id="57" idx="6"/>
                  <a:endCxn id="60" idx="3"/>
                </p:cNvCxnSpPr>
                <p:nvPr/>
              </p:nvCxnSpPr>
              <p:spPr bwMode="auto">
                <a:xfrm flipV="1">
                  <a:off x="14016113" y="6596250"/>
                  <a:ext cx="829731" cy="278572"/>
                </a:xfrm>
                <a:prstGeom prst="straightConnector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cxnSp>
            <p:sp>
              <p:nvSpPr>
                <p:cNvPr id="63" name="Oval 62">
                  <a:extLst>
                    <a:ext uri="{FF2B5EF4-FFF2-40B4-BE49-F238E27FC236}">
                      <a16:creationId xmlns:a16="http://schemas.microsoft.com/office/drawing/2014/main" id="{95D860A1-8416-4FE0-90D2-07EED4E2905F}"/>
                    </a:ext>
                  </a:extLst>
                </p:cNvPr>
                <p:cNvSpPr/>
                <p:nvPr/>
              </p:nvSpPr>
              <p:spPr bwMode="auto">
                <a:xfrm>
                  <a:off x="14706145" y="5376718"/>
                  <a:ext cx="327738" cy="299619"/>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200" b="1" dirty="0">
                      <a:latin typeface="Arial" panose="020B0604020202020204" pitchFamily="34" charset="0"/>
                      <a:cs typeface="Arial" panose="020B0604020202020204" pitchFamily="34" charset="0"/>
                    </a:rPr>
                    <a:t>4</a:t>
                  </a:r>
                </a:p>
              </p:txBody>
            </p:sp>
            <p:sp>
              <p:nvSpPr>
                <p:cNvPr id="64" name="Oval 63">
                  <a:extLst>
                    <a:ext uri="{FF2B5EF4-FFF2-40B4-BE49-F238E27FC236}">
                      <a16:creationId xmlns:a16="http://schemas.microsoft.com/office/drawing/2014/main" id="{863C058D-1105-47D2-BA0D-094B4933AD01}"/>
                    </a:ext>
                  </a:extLst>
                </p:cNvPr>
                <p:cNvSpPr/>
                <p:nvPr/>
              </p:nvSpPr>
              <p:spPr bwMode="auto">
                <a:xfrm>
                  <a:off x="14046995" y="4783601"/>
                  <a:ext cx="364367" cy="333106"/>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200" b="1" dirty="0">
                      <a:latin typeface="Arial" panose="020B0604020202020204" pitchFamily="34" charset="0"/>
                      <a:cs typeface="Arial" panose="020B0604020202020204" pitchFamily="34" charset="0"/>
                    </a:rPr>
                    <a:t>5</a:t>
                  </a:r>
                </a:p>
              </p:txBody>
            </p:sp>
            <p:cxnSp>
              <p:nvCxnSpPr>
                <p:cNvPr id="65" name="Straight Arrow Connector 64">
                  <a:extLst>
                    <a:ext uri="{FF2B5EF4-FFF2-40B4-BE49-F238E27FC236}">
                      <a16:creationId xmlns:a16="http://schemas.microsoft.com/office/drawing/2014/main" id="{7E0FB2C6-3707-4F59-AA8F-783C9CA07303}"/>
                    </a:ext>
                  </a:extLst>
                </p:cNvPr>
                <p:cNvCxnSpPr>
                  <a:cxnSpLocks/>
                  <a:stCxn id="60" idx="0"/>
                  <a:endCxn id="63" idx="4"/>
                </p:cNvCxnSpPr>
                <p:nvPr/>
              </p:nvCxnSpPr>
              <p:spPr bwMode="auto">
                <a:xfrm flipH="1" flipV="1">
                  <a:off x="14870014" y="5676337"/>
                  <a:ext cx="91737" cy="664095"/>
                </a:xfrm>
                <a:prstGeom prst="straightConnector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cxnSp>
            <p:cxnSp>
              <p:nvCxnSpPr>
                <p:cNvPr id="66" name="Straight Arrow Connector 65">
                  <a:extLst>
                    <a:ext uri="{FF2B5EF4-FFF2-40B4-BE49-F238E27FC236}">
                      <a16:creationId xmlns:a16="http://schemas.microsoft.com/office/drawing/2014/main" id="{869B86BF-A71C-4946-AAF7-42910D2EA04E}"/>
                    </a:ext>
                  </a:extLst>
                </p:cNvPr>
                <p:cNvCxnSpPr>
                  <a:cxnSpLocks/>
                  <a:stCxn id="63" idx="1"/>
                  <a:endCxn id="64" idx="5"/>
                </p:cNvCxnSpPr>
                <p:nvPr/>
              </p:nvCxnSpPr>
              <p:spPr bwMode="auto">
                <a:xfrm flipH="1" flipV="1">
                  <a:off x="14358002" y="5067925"/>
                  <a:ext cx="396139" cy="352670"/>
                </a:xfrm>
                <a:prstGeom prst="straightConnector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cxnSp>
          </p:grpSp>
        </p:grpSp>
      </p:grpSp>
      <p:grpSp>
        <p:nvGrpSpPr>
          <p:cNvPr id="67" name="Group 66">
            <a:extLst>
              <a:ext uri="{FF2B5EF4-FFF2-40B4-BE49-F238E27FC236}">
                <a16:creationId xmlns:a16="http://schemas.microsoft.com/office/drawing/2014/main" id="{109085DA-AF75-4D85-B6AD-0633BF60D2B6}"/>
              </a:ext>
            </a:extLst>
          </p:cNvPr>
          <p:cNvGrpSpPr/>
          <p:nvPr/>
        </p:nvGrpSpPr>
        <p:grpSpPr>
          <a:xfrm>
            <a:off x="424621" y="4449535"/>
            <a:ext cx="3665193" cy="1690183"/>
            <a:chOff x="13338891" y="5429010"/>
            <a:chExt cx="4520794" cy="2343787"/>
          </a:xfrm>
        </p:grpSpPr>
        <p:sp>
          <p:nvSpPr>
            <p:cNvPr id="68" name="Oval 67">
              <a:extLst>
                <a:ext uri="{FF2B5EF4-FFF2-40B4-BE49-F238E27FC236}">
                  <a16:creationId xmlns:a16="http://schemas.microsoft.com/office/drawing/2014/main" id="{26BC42EC-9ABD-4CC3-8A37-B90A18EB3EED}"/>
                </a:ext>
              </a:extLst>
            </p:cNvPr>
            <p:cNvSpPr/>
            <p:nvPr/>
          </p:nvSpPr>
          <p:spPr bwMode="auto">
            <a:xfrm>
              <a:off x="16351081" y="7386851"/>
              <a:ext cx="422162" cy="385944"/>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200" b="1" dirty="0">
                  <a:latin typeface="Arial" panose="020B0604020202020204" pitchFamily="34" charset="0"/>
                  <a:cs typeface="Arial" panose="020B0604020202020204" pitchFamily="34" charset="0"/>
                </a:rPr>
                <a:t>2</a:t>
              </a:r>
            </a:p>
          </p:txBody>
        </p:sp>
        <p:sp>
          <p:nvSpPr>
            <p:cNvPr id="69" name="Oval 68">
              <a:extLst>
                <a:ext uri="{FF2B5EF4-FFF2-40B4-BE49-F238E27FC236}">
                  <a16:creationId xmlns:a16="http://schemas.microsoft.com/office/drawing/2014/main" id="{5C2C6CCC-1379-41DD-98B4-3728B356A3A6}"/>
                </a:ext>
              </a:extLst>
            </p:cNvPr>
            <p:cNvSpPr/>
            <p:nvPr/>
          </p:nvSpPr>
          <p:spPr bwMode="auto">
            <a:xfrm>
              <a:off x="15412546" y="7386853"/>
              <a:ext cx="422162" cy="385944"/>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200" b="1" dirty="0">
                  <a:latin typeface="Arial" panose="020B0604020202020204" pitchFamily="34" charset="0"/>
                  <a:cs typeface="Arial" panose="020B0604020202020204" pitchFamily="34" charset="0"/>
                </a:rPr>
                <a:t>1</a:t>
              </a:r>
            </a:p>
          </p:txBody>
        </p:sp>
        <p:cxnSp>
          <p:nvCxnSpPr>
            <p:cNvPr id="70" name="Straight Arrow Connector 69">
              <a:extLst>
                <a:ext uri="{FF2B5EF4-FFF2-40B4-BE49-F238E27FC236}">
                  <a16:creationId xmlns:a16="http://schemas.microsoft.com/office/drawing/2014/main" id="{27EAE521-EE5B-4CC6-B4B2-E0261C7E2476}"/>
                </a:ext>
              </a:extLst>
            </p:cNvPr>
            <p:cNvCxnSpPr>
              <a:cxnSpLocks/>
              <a:stCxn id="71" idx="5"/>
              <a:endCxn id="68" idx="2"/>
            </p:cNvCxnSpPr>
            <p:nvPr/>
          </p:nvCxnSpPr>
          <p:spPr bwMode="auto">
            <a:xfrm>
              <a:off x="15772884" y="6968339"/>
              <a:ext cx="578197" cy="611485"/>
            </a:xfrm>
            <a:prstGeom prst="straightConnector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cxnSp>
        <p:sp>
          <p:nvSpPr>
            <p:cNvPr id="71" name="Oval 70">
              <a:extLst>
                <a:ext uri="{FF2B5EF4-FFF2-40B4-BE49-F238E27FC236}">
                  <a16:creationId xmlns:a16="http://schemas.microsoft.com/office/drawing/2014/main" id="{C44C73AD-7100-47FB-9B71-B601995C1927}"/>
                </a:ext>
              </a:extLst>
            </p:cNvPr>
            <p:cNvSpPr/>
            <p:nvPr/>
          </p:nvSpPr>
          <p:spPr bwMode="auto">
            <a:xfrm>
              <a:off x="15412546" y="6638916"/>
              <a:ext cx="422162" cy="385944"/>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200" b="1" dirty="0">
                  <a:latin typeface="Arial" panose="020B0604020202020204" pitchFamily="34" charset="0"/>
                  <a:cs typeface="Arial" panose="020B0604020202020204" pitchFamily="34" charset="0"/>
                </a:rPr>
                <a:t>0</a:t>
              </a:r>
            </a:p>
          </p:txBody>
        </p:sp>
        <p:sp>
          <p:nvSpPr>
            <p:cNvPr id="72" name="Oval 71">
              <a:extLst>
                <a:ext uri="{FF2B5EF4-FFF2-40B4-BE49-F238E27FC236}">
                  <a16:creationId xmlns:a16="http://schemas.microsoft.com/office/drawing/2014/main" id="{C015990C-F3AB-4E00-BAE5-04ED19FF9068}"/>
                </a:ext>
              </a:extLst>
            </p:cNvPr>
            <p:cNvSpPr/>
            <p:nvPr/>
          </p:nvSpPr>
          <p:spPr bwMode="auto">
            <a:xfrm>
              <a:off x="17437523" y="7012884"/>
              <a:ext cx="422162" cy="385944"/>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200" b="1" dirty="0">
                  <a:latin typeface="Arial" panose="020B0604020202020204" pitchFamily="34" charset="0"/>
                  <a:cs typeface="Arial" panose="020B0604020202020204" pitchFamily="34" charset="0"/>
                </a:rPr>
                <a:t>3</a:t>
              </a:r>
            </a:p>
          </p:txBody>
        </p:sp>
        <p:cxnSp>
          <p:nvCxnSpPr>
            <p:cNvPr id="73" name="Straight Arrow Connector 72">
              <a:extLst>
                <a:ext uri="{FF2B5EF4-FFF2-40B4-BE49-F238E27FC236}">
                  <a16:creationId xmlns:a16="http://schemas.microsoft.com/office/drawing/2014/main" id="{E9D937E5-2386-4D7D-AF27-8D850FFB1EA1}"/>
                </a:ext>
              </a:extLst>
            </p:cNvPr>
            <p:cNvCxnSpPr>
              <a:cxnSpLocks/>
              <a:stCxn id="71" idx="4"/>
              <a:endCxn id="69" idx="0"/>
            </p:cNvCxnSpPr>
            <p:nvPr/>
          </p:nvCxnSpPr>
          <p:spPr bwMode="auto">
            <a:xfrm>
              <a:off x="15623627" y="7024860"/>
              <a:ext cx="0" cy="361993"/>
            </a:xfrm>
            <a:prstGeom prst="straightConnector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cxnSp>
        <p:cxnSp>
          <p:nvCxnSpPr>
            <p:cNvPr id="74" name="Straight Arrow Connector 73">
              <a:extLst>
                <a:ext uri="{FF2B5EF4-FFF2-40B4-BE49-F238E27FC236}">
                  <a16:creationId xmlns:a16="http://schemas.microsoft.com/office/drawing/2014/main" id="{2E10FE4F-DCFF-4B2B-A753-6F14202A5487}"/>
                </a:ext>
              </a:extLst>
            </p:cNvPr>
            <p:cNvCxnSpPr>
              <a:cxnSpLocks/>
              <a:stCxn id="71" idx="6"/>
              <a:endCxn id="72" idx="2"/>
            </p:cNvCxnSpPr>
            <p:nvPr/>
          </p:nvCxnSpPr>
          <p:spPr bwMode="auto">
            <a:xfrm>
              <a:off x="15834708" y="6831889"/>
              <a:ext cx="1602815" cy="373968"/>
            </a:xfrm>
            <a:prstGeom prst="straightConnector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cxnSp>
        <p:sp>
          <p:nvSpPr>
            <p:cNvPr id="75" name="Oval 74">
              <a:extLst>
                <a:ext uri="{FF2B5EF4-FFF2-40B4-BE49-F238E27FC236}">
                  <a16:creationId xmlns:a16="http://schemas.microsoft.com/office/drawing/2014/main" id="{C9920AD2-E53B-4DA7-8CFB-5C1086AE6D50}"/>
                </a:ext>
              </a:extLst>
            </p:cNvPr>
            <p:cNvSpPr/>
            <p:nvPr/>
          </p:nvSpPr>
          <p:spPr bwMode="auto">
            <a:xfrm>
              <a:off x="17273704" y="5973529"/>
              <a:ext cx="422162" cy="385944"/>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200" b="1" dirty="0">
                  <a:latin typeface="Arial" panose="020B0604020202020204" pitchFamily="34" charset="0"/>
                  <a:cs typeface="Arial" panose="020B0604020202020204" pitchFamily="34" charset="0"/>
                </a:rPr>
                <a:t>4</a:t>
              </a:r>
            </a:p>
          </p:txBody>
        </p:sp>
        <p:sp>
          <p:nvSpPr>
            <p:cNvPr id="76" name="Oval 75">
              <a:extLst>
                <a:ext uri="{FF2B5EF4-FFF2-40B4-BE49-F238E27FC236}">
                  <a16:creationId xmlns:a16="http://schemas.microsoft.com/office/drawing/2014/main" id="{A72FEF0A-9022-4EE6-9D84-02FB234C79ED}"/>
                </a:ext>
              </a:extLst>
            </p:cNvPr>
            <p:cNvSpPr/>
            <p:nvPr/>
          </p:nvSpPr>
          <p:spPr bwMode="auto">
            <a:xfrm>
              <a:off x="16773243" y="5429010"/>
              <a:ext cx="422162" cy="385944"/>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200" b="1" dirty="0">
                  <a:latin typeface="Arial" panose="020B0604020202020204" pitchFamily="34" charset="0"/>
                  <a:cs typeface="Arial" panose="020B0604020202020204" pitchFamily="34" charset="0"/>
                </a:rPr>
                <a:t>5</a:t>
              </a:r>
            </a:p>
          </p:txBody>
        </p:sp>
        <p:cxnSp>
          <p:nvCxnSpPr>
            <p:cNvPr id="77" name="Straight Arrow Connector 76">
              <a:extLst>
                <a:ext uri="{FF2B5EF4-FFF2-40B4-BE49-F238E27FC236}">
                  <a16:creationId xmlns:a16="http://schemas.microsoft.com/office/drawing/2014/main" id="{A71E1FE1-3B84-4C3A-A862-7D43A1C13876}"/>
                </a:ext>
              </a:extLst>
            </p:cNvPr>
            <p:cNvCxnSpPr>
              <a:cxnSpLocks/>
              <a:stCxn id="71" idx="7"/>
              <a:endCxn id="75" idx="3"/>
            </p:cNvCxnSpPr>
            <p:nvPr/>
          </p:nvCxnSpPr>
          <p:spPr bwMode="auto">
            <a:xfrm flipV="1">
              <a:off x="15772884" y="6302952"/>
              <a:ext cx="1562643" cy="392485"/>
            </a:xfrm>
            <a:prstGeom prst="straightConnector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cxnSp>
        <p:cxnSp>
          <p:nvCxnSpPr>
            <p:cNvPr id="79" name="Straight Arrow Connector 78">
              <a:extLst>
                <a:ext uri="{FF2B5EF4-FFF2-40B4-BE49-F238E27FC236}">
                  <a16:creationId xmlns:a16="http://schemas.microsoft.com/office/drawing/2014/main" id="{C1D14B04-2C7F-4A5C-BE76-52526058B75D}"/>
                </a:ext>
              </a:extLst>
            </p:cNvPr>
            <p:cNvCxnSpPr>
              <a:cxnSpLocks/>
              <a:stCxn id="71" idx="7"/>
              <a:endCxn id="76" idx="3"/>
            </p:cNvCxnSpPr>
            <p:nvPr/>
          </p:nvCxnSpPr>
          <p:spPr bwMode="auto">
            <a:xfrm flipV="1">
              <a:off x="15772884" y="5758433"/>
              <a:ext cx="1062183" cy="937004"/>
            </a:xfrm>
            <a:prstGeom prst="straightConnector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cxnSp>
        <p:sp>
          <p:nvSpPr>
            <p:cNvPr id="80" name="Rectangle 79">
              <a:extLst>
                <a:ext uri="{FF2B5EF4-FFF2-40B4-BE49-F238E27FC236}">
                  <a16:creationId xmlns:a16="http://schemas.microsoft.com/office/drawing/2014/main" id="{47C37AF0-2BB1-4DFC-9078-DAFE13C1C292}"/>
                </a:ext>
              </a:extLst>
            </p:cNvPr>
            <p:cNvSpPr/>
            <p:nvPr/>
          </p:nvSpPr>
          <p:spPr>
            <a:xfrm>
              <a:off x="13338891" y="5487358"/>
              <a:ext cx="1927634" cy="89627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But large tree</a:t>
              </a:r>
            </a:p>
            <a:p>
              <a:pPr algn="ctr"/>
              <a:r>
                <a:rPr lang="en-US" dirty="0">
                  <a:latin typeface="Arial" panose="020B0604020202020204" pitchFamily="34" charset="0"/>
                  <a:cs typeface="Arial" panose="020B0604020202020204" pitchFamily="34" charset="0"/>
                </a:rPr>
                <a:t>wirelength!</a:t>
              </a:r>
            </a:p>
          </p:txBody>
        </p:sp>
      </p:grpSp>
      <p:grpSp>
        <p:nvGrpSpPr>
          <p:cNvPr id="81" name="Group 80">
            <a:extLst>
              <a:ext uri="{FF2B5EF4-FFF2-40B4-BE49-F238E27FC236}">
                <a16:creationId xmlns:a16="http://schemas.microsoft.com/office/drawing/2014/main" id="{39FA2CC5-A11F-4C9E-88F1-E46C0A668C5D}"/>
              </a:ext>
            </a:extLst>
          </p:cNvPr>
          <p:cNvGrpSpPr/>
          <p:nvPr/>
        </p:nvGrpSpPr>
        <p:grpSpPr>
          <a:xfrm>
            <a:off x="5831552" y="2408968"/>
            <a:ext cx="2421565" cy="2306562"/>
            <a:chOff x="12755892" y="4840003"/>
            <a:chExt cx="2378053" cy="2265120"/>
          </a:xfrm>
        </p:grpSpPr>
        <p:sp>
          <p:nvSpPr>
            <p:cNvPr id="82" name="Oval 81">
              <a:extLst>
                <a:ext uri="{FF2B5EF4-FFF2-40B4-BE49-F238E27FC236}">
                  <a16:creationId xmlns:a16="http://schemas.microsoft.com/office/drawing/2014/main" id="{6F191902-ED6A-40DE-AFAE-CBF98E942FF3}"/>
                </a:ext>
              </a:extLst>
            </p:cNvPr>
            <p:cNvSpPr/>
            <p:nvPr/>
          </p:nvSpPr>
          <p:spPr bwMode="auto">
            <a:xfrm>
              <a:off x="12772855" y="6049909"/>
              <a:ext cx="336113" cy="307278"/>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200" b="1" dirty="0">
                  <a:latin typeface="Arial" panose="020B0604020202020204" pitchFamily="34" charset="0"/>
                  <a:cs typeface="Arial" panose="020B0604020202020204" pitchFamily="34" charset="0"/>
                </a:rPr>
                <a:t>0</a:t>
              </a:r>
            </a:p>
          </p:txBody>
        </p:sp>
        <p:grpSp>
          <p:nvGrpSpPr>
            <p:cNvPr id="85" name="Group 84">
              <a:extLst>
                <a:ext uri="{FF2B5EF4-FFF2-40B4-BE49-F238E27FC236}">
                  <a16:creationId xmlns:a16="http://schemas.microsoft.com/office/drawing/2014/main" id="{A9E94189-46CF-4154-9458-DA07DAC7650B}"/>
                </a:ext>
              </a:extLst>
            </p:cNvPr>
            <p:cNvGrpSpPr/>
            <p:nvPr/>
          </p:nvGrpSpPr>
          <p:grpSpPr>
            <a:xfrm>
              <a:off x="12755892" y="4840003"/>
              <a:ext cx="2378053" cy="2265120"/>
              <a:chOff x="12755892" y="4840003"/>
              <a:chExt cx="2378053" cy="2265120"/>
            </a:xfrm>
          </p:grpSpPr>
          <p:sp>
            <p:nvSpPr>
              <p:cNvPr id="86" name="Oval 85">
                <a:extLst>
                  <a:ext uri="{FF2B5EF4-FFF2-40B4-BE49-F238E27FC236}">
                    <a16:creationId xmlns:a16="http://schemas.microsoft.com/office/drawing/2014/main" id="{14BE8B73-35AA-40EE-A182-AFB85CC74143}"/>
                  </a:ext>
                </a:extLst>
              </p:cNvPr>
              <p:cNvSpPr/>
              <p:nvPr/>
            </p:nvSpPr>
            <p:spPr bwMode="auto">
              <a:xfrm>
                <a:off x="13711390" y="6797845"/>
                <a:ext cx="336113" cy="307278"/>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200" b="1" dirty="0">
                    <a:latin typeface="Arial" panose="020B0604020202020204" pitchFamily="34" charset="0"/>
                    <a:cs typeface="Arial" panose="020B0604020202020204" pitchFamily="34" charset="0"/>
                  </a:rPr>
                  <a:t>2</a:t>
                </a:r>
              </a:p>
            </p:txBody>
          </p:sp>
          <p:sp>
            <p:nvSpPr>
              <p:cNvPr id="87" name="Oval 86">
                <a:extLst>
                  <a:ext uri="{FF2B5EF4-FFF2-40B4-BE49-F238E27FC236}">
                    <a16:creationId xmlns:a16="http://schemas.microsoft.com/office/drawing/2014/main" id="{B9BA5C8F-9BCF-4381-A500-92FAF701C3F2}"/>
                  </a:ext>
                </a:extLst>
              </p:cNvPr>
              <p:cNvSpPr/>
              <p:nvPr/>
            </p:nvSpPr>
            <p:spPr bwMode="auto">
              <a:xfrm>
                <a:off x="12755892" y="6766666"/>
                <a:ext cx="336113" cy="307278"/>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200" b="1" dirty="0">
                    <a:latin typeface="Arial" panose="020B0604020202020204" pitchFamily="34" charset="0"/>
                    <a:cs typeface="Arial" panose="020B0604020202020204" pitchFamily="34" charset="0"/>
                  </a:rPr>
                  <a:t>1</a:t>
                </a:r>
              </a:p>
            </p:txBody>
          </p:sp>
          <p:cxnSp>
            <p:nvCxnSpPr>
              <p:cNvPr id="88" name="Straight Arrow Connector 87">
                <a:extLst>
                  <a:ext uri="{FF2B5EF4-FFF2-40B4-BE49-F238E27FC236}">
                    <a16:creationId xmlns:a16="http://schemas.microsoft.com/office/drawing/2014/main" id="{CEDEFDDE-F971-4191-B424-3703CD6C49A6}"/>
                  </a:ext>
                </a:extLst>
              </p:cNvPr>
              <p:cNvCxnSpPr>
                <a:cxnSpLocks/>
                <a:stCxn id="87" idx="6"/>
                <a:endCxn id="86" idx="2"/>
              </p:cNvCxnSpPr>
              <p:nvPr/>
            </p:nvCxnSpPr>
            <p:spPr bwMode="auto">
              <a:xfrm>
                <a:off x="13092005" y="6920305"/>
                <a:ext cx="619385" cy="31179"/>
              </a:xfrm>
              <a:prstGeom prst="straightConnector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cxnSp>
          <p:sp>
            <p:nvSpPr>
              <p:cNvPr id="89" name="Oval 88">
                <a:extLst>
                  <a:ext uri="{FF2B5EF4-FFF2-40B4-BE49-F238E27FC236}">
                    <a16:creationId xmlns:a16="http://schemas.microsoft.com/office/drawing/2014/main" id="{4CB2E157-9D74-4448-A8D0-F37A075F1D8B}"/>
                  </a:ext>
                </a:extLst>
              </p:cNvPr>
              <p:cNvSpPr/>
              <p:nvPr/>
            </p:nvSpPr>
            <p:spPr bwMode="auto">
              <a:xfrm>
                <a:off x="14797832" y="6423877"/>
                <a:ext cx="336113" cy="307278"/>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200" b="1" dirty="0">
                    <a:latin typeface="Arial" panose="020B0604020202020204" pitchFamily="34" charset="0"/>
                    <a:cs typeface="Arial" panose="020B0604020202020204" pitchFamily="34" charset="0"/>
                  </a:rPr>
                  <a:t>3</a:t>
                </a:r>
              </a:p>
            </p:txBody>
          </p:sp>
          <p:cxnSp>
            <p:nvCxnSpPr>
              <p:cNvPr id="90" name="Straight Arrow Connector 89">
                <a:extLst>
                  <a:ext uri="{FF2B5EF4-FFF2-40B4-BE49-F238E27FC236}">
                    <a16:creationId xmlns:a16="http://schemas.microsoft.com/office/drawing/2014/main" id="{8FED2F59-46A5-47AD-9B96-0F1AD63F2D71}"/>
                  </a:ext>
                </a:extLst>
              </p:cNvPr>
              <p:cNvCxnSpPr>
                <a:cxnSpLocks/>
                <a:stCxn id="82" idx="4"/>
                <a:endCxn id="87" idx="0"/>
              </p:cNvCxnSpPr>
              <p:nvPr/>
            </p:nvCxnSpPr>
            <p:spPr bwMode="auto">
              <a:xfrm flipH="1">
                <a:off x="12923949" y="6357187"/>
                <a:ext cx="16963" cy="409479"/>
              </a:xfrm>
              <a:prstGeom prst="straightConnector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cxnSp>
          <p:cxnSp>
            <p:nvCxnSpPr>
              <p:cNvPr id="91" name="Straight Arrow Connector 90">
                <a:extLst>
                  <a:ext uri="{FF2B5EF4-FFF2-40B4-BE49-F238E27FC236}">
                    <a16:creationId xmlns:a16="http://schemas.microsoft.com/office/drawing/2014/main" id="{59A9D17C-2F2A-412E-B134-7D75156AE735}"/>
                  </a:ext>
                </a:extLst>
              </p:cNvPr>
              <p:cNvCxnSpPr>
                <a:cxnSpLocks/>
                <a:stCxn id="86" idx="6"/>
                <a:endCxn id="89" idx="3"/>
              </p:cNvCxnSpPr>
              <p:nvPr/>
            </p:nvCxnSpPr>
            <p:spPr bwMode="auto">
              <a:xfrm flipV="1">
                <a:off x="14047504" y="6686155"/>
                <a:ext cx="799551" cy="265329"/>
              </a:xfrm>
              <a:prstGeom prst="straightConnector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cxnSp>
          <p:sp>
            <p:nvSpPr>
              <p:cNvPr id="92" name="Oval 91">
                <a:extLst>
                  <a:ext uri="{FF2B5EF4-FFF2-40B4-BE49-F238E27FC236}">
                    <a16:creationId xmlns:a16="http://schemas.microsoft.com/office/drawing/2014/main" id="{4353DF8D-99ED-40EB-BE1E-28C611E3A09F}"/>
                  </a:ext>
                </a:extLst>
              </p:cNvPr>
              <p:cNvSpPr/>
              <p:nvPr/>
            </p:nvSpPr>
            <p:spPr bwMode="auto">
              <a:xfrm>
                <a:off x="14634013" y="5384522"/>
                <a:ext cx="336113" cy="307278"/>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200" b="1" dirty="0">
                    <a:latin typeface="Arial" panose="020B0604020202020204" pitchFamily="34" charset="0"/>
                    <a:cs typeface="Arial" panose="020B0604020202020204" pitchFamily="34" charset="0"/>
                  </a:rPr>
                  <a:t>4</a:t>
                </a:r>
              </a:p>
            </p:txBody>
          </p:sp>
          <p:sp>
            <p:nvSpPr>
              <p:cNvPr id="93" name="Oval 92">
                <a:extLst>
                  <a:ext uri="{FF2B5EF4-FFF2-40B4-BE49-F238E27FC236}">
                    <a16:creationId xmlns:a16="http://schemas.microsoft.com/office/drawing/2014/main" id="{069D9A50-A8DD-4076-AB88-ECA78230549F}"/>
                  </a:ext>
                </a:extLst>
              </p:cNvPr>
              <p:cNvSpPr/>
              <p:nvPr/>
            </p:nvSpPr>
            <p:spPr bwMode="auto">
              <a:xfrm>
                <a:off x="14133552" y="4840003"/>
                <a:ext cx="336113" cy="307278"/>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200" b="1" dirty="0">
                    <a:latin typeface="Arial" panose="020B0604020202020204" pitchFamily="34" charset="0"/>
                    <a:cs typeface="Arial" panose="020B0604020202020204" pitchFamily="34" charset="0"/>
                  </a:rPr>
                  <a:t>5</a:t>
                </a:r>
              </a:p>
            </p:txBody>
          </p:sp>
          <p:cxnSp>
            <p:nvCxnSpPr>
              <p:cNvPr id="94" name="Straight Arrow Connector 93">
                <a:extLst>
                  <a:ext uri="{FF2B5EF4-FFF2-40B4-BE49-F238E27FC236}">
                    <a16:creationId xmlns:a16="http://schemas.microsoft.com/office/drawing/2014/main" id="{913E23B0-D3AC-4BF4-AA03-50A6C4D8BBC9}"/>
                  </a:ext>
                </a:extLst>
              </p:cNvPr>
              <p:cNvCxnSpPr>
                <a:cxnSpLocks/>
                <a:stCxn id="82" idx="7"/>
                <a:endCxn id="93" idx="3"/>
              </p:cNvCxnSpPr>
              <p:nvPr/>
            </p:nvCxnSpPr>
            <p:spPr bwMode="auto">
              <a:xfrm flipV="1">
                <a:off x="13059745" y="5102281"/>
                <a:ext cx="1123029" cy="992627"/>
              </a:xfrm>
              <a:prstGeom prst="straightConnector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cxnSp>
          <p:cxnSp>
            <p:nvCxnSpPr>
              <p:cNvPr id="95" name="Straight Arrow Connector 94">
                <a:extLst>
                  <a:ext uri="{FF2B5EF4-FFF2-40B4-BE49-F238E27FC236}">
                    <a16:creationId xmlns:a16="http://schemas.microsoft.com/office/drawing/2014/main" id="{F4ED6669-3747-419B-9FD8-2DDBE6BDBBF9}"/>
                  </a:ext>
                </a:extLst>
              </p:cNvPr>
              <p:cNvCxnSpPr>
                <a:cxnSpLocks/>
                <a:stCxn id="93" idx="5"/>
                <a:endCxn id="92" idx="0"/>
              </p:cNvCxnSpPr>
              <p:nvPr/>
            </p:nvCxnSpPr>
            <p:spPr bwMode="auto">
              <a:xfrm>
                <a:off x="14420443" y="5102281"/>
                <a:ext cx="381627" cy="282240"/>
              </a:xfrm>
              <a:prstGeom prst="straightConnector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cxnSp>
        </p:grpSp>
      </p:grpSp>
    </p:spTree>
    <p:extLst>
      <p:ext uri="{BB962C8B-B14F-4D97-AF65-F5344CB8AC3E}">
        <p14:creationId xmlns:p14="http://schemas.microsoft.com/office/powerpoint/2010/main" val="2348327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fade">
                                      <p:cBhvr>
                                        <p:cTn id="10" dur="500"/>
                                        <p:tgtEl>
                                          <p:spTgt spid="6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nodeType="withEffect">
                                  <p:stCondLst>
                                    <p:cond delay="0"/>
                                  </p:stCondLst>
                                  <p:childTnLst>
                                    <p:set>
                                      <p:cBhvr>
                                        <p:cTn id="17" dur="1" fill="hold">
                                          <p:stCondLst>
                                            <p:cond delay="0"/>
                                          </p:stCondLst>
                                        </p:cTn>
                                        <p:tgtEl>
                                          <p:spTgt spid="81"/>
                                        </p:tgtEl>
                                        <p:attrNameLst>
                                          <p:attrName>style.visibility</p:attrName>
                                        </p:attrNameLst>
                                      </p:cBhvr>
                                      <p:to>
                                        <p:strVal val="visible"/>
                                      </p:to>
                                    </p:set>
                                    <p:animEffect transition="in" filter="fade">
                                      <p:cBhvr>
                                        <p:cTn id="18" dur="500"/>
                                        <p:tgtEl>
                                          <p:spTgt spid="8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8"/>
                                        </p:tgtEl>
                                        <p:attrNameLst>
                                          <p:attrName>style.visibility</p:attrName>
                                        </p:attrNameLst>
                                      </p:cBhvr>
                                      <p:to>
                                        <p:strVal val="visible"/>
                                      </p:to>
                                    </p:set>
                                    <p:animEffect transition="in" filter="fade">
                                      <p:cBhvr>
                                        <p:cTn id="2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5" grpId="0" animBg="1"/>
      <p:bldP spid="53" grpId="0" animBg="1"/>
      <p:bldP spid="7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1FD63-EFCB-4F0D-9FD4-66A613D4F84F}"/>
              </a:ext>
            </a:extLst>
          </p:cNvPr>
          <p:cNvSpPr>
            <a:spLocks noGrp="1"/>
          </p:cNvSpPr>
          <p:nvPr>
            <p:ph type="title"/>
          </p:nvPr>
        </p:nvSpPr>
        <p:spPr/>
        <p:txBody>
          <a:bodyPr/>
          <a:lstStyle/>
          <a:p>
            <a:r>
              <a:rPr lang="en-US" dirty="0"/>
              <a:t>PD Tradeoff: 25 Years of Impact</a:t>
            </a:r>
          </a:p>
        </p:txBody>
      </p:sp>
      <p:sp>
        <p:nvSpPr>
          <p:cNvPr id="3" name="Content Placeholder 2">
            <a:extLst>
              <a:ext uri="{FF2B5EF4-FFF2-40B4-BE49-F238E27FC236}">
                <a16:creationId xmlns:a16="http://schemas.microsoft.com/office/drawing/2014/main" id="{BB696794-E1AD-4D85-B520-6113C6B93D91}"/>
              </a:ext>
            </a:extLst>
          </p:cNvPr>
          <p:cNvSpPr>
            <a:spLocks noGrp="1"/>
          </p:cNvSpPr>
          <p:nvPr>
            <p:ph idx="1"/>
          </p:nvPr>
        </p:nvSpPr>
        <p:spPr>
          <a:xfrm>
            <a:off x="153987" y="759751"/>
            <a:ext cx="8836025" cy="4269449"/>
          </a:xfrm>
        </p:spPr>
        <p:txBody>
          <a:bodyPr/>
          <a:lstStyle/>
          <a:p>
            <a:pPr marL="339725" indent="-279400">
              <a:buFont typeface="Arial" panose="020B0604020202020204" pitchFamily="34" charset="0"/>
              <a:buChar char="•"/>
            </a:pPr>
            <a:r>
              <a:rPr lang="en-US" kern="1200" dirty="0"/>
              <a:t>Widely used </a:t>
            </a:r>
          </a:p>
          <a:p>
            <a:pPr marL="679450" lvl="1" indent="-279400">
              <a:buFont typeface="Arial" panose="020B0604020202020204" pitchFamily="34" charset="0"/>
              <a:buChar char="•"/>
            </a:pPr>
            <a:r>
              <a:rPr lang="en-US" kern="1200" dirty="0"/>
              <a:t>In EDA for timing estimation, buffer tree construction and global routing</a:t>
            </a:r>
          </a:p>
          <a:p>
            <a:pPr marL="679450" lvl="1" indent="-279400">
              <a:buFont typeface="Arial" panose="020B0604020202020204" pitchFamily="34" charset="0"/>
              <a:buChar char="•"/>
            </a:pPr>
            <a:r>
              <a:rPr lang="en-US" kern="1200" dirty="0"/>
              <a:t>In flood control, biomedical, military, wireless sensor networks, etc.</a:t>
            </a:r>
          </a:p>
          <a:p>
            <a:pPr marL="296863" indent="-271463">
              <a:buFont typeface="Arial" panose="020B0604020202020204" pitchFamily="34" charset="0"/>
              <a:buChar char="•"/>
            </a:pPr>
            <a:r>
              <a:rPr lang="en-US" dirty="0"/>
              <a:t>Simple and fast – O(n log n)</a:t>
            </a:r>
          </a:p>
          <a:p>
            <a:pPr marL="296863" indent="-271463">
              <a:buFont typeface="Arial" panose="020B0604020202020204" pitchFamily="34" charset="0"/>
              <a:buChar char="•"/>
            </a:pPr>
            <a:r>
              <a:rPr lang="en-US" dirty="0"/>
              <a:t>Alpert et al., DAC06:  PD is practically ‘free’</a:t>
            </a:r>
          </a:p>
          <a:p>
            <a:pPr marL="296863" indent="-271463">
              <a:buFont typeface="Arial" panose="020B0604020202020204" pitchFamily="34" charset="0"/>
              <a:buChar char="•"/>
            </a:pPr>
            <a:endParaRPr lang="en-US" dirty="0"/>
          </a:p>
          <a:p>
            <a:pPr marL="296863" indent="-271463">
              <a:buFont typeface="Arial" panose="020B0604020202020204" pitchFamily="34" charset="0"/>
              <a:buChar char="•"/>
            </a:pPr>
            <a:r>
              <a:rPr lang="en-US" dirty="0"/>
              <a:t>Yesterday:  “PD Revisited”</a:t>
            </a:r>
          </a:p>
          <a:p>
            <a:pPr marL="636588" lvl="1" indent="-271463">
              <a:buFont typeface="Arial" panose="020B0604020202020204" pitchFamily="34" charset="0"/>
              <a:buChar char="•"/>
            </a:pPr>
            <a:r>
              <a:rPr lang="en-US" dirty="0"/>
              <a:t>Iterative repair of spanning tree</a:t>
            </a:r>
          </a:p>
          <a:p>
            <a:pPr marL="636588" lvl="1" indent="-271463">
              <a:buFont typeface="Arial" panose="020B0604020202020204" pitchFamily="34" charset="0"/>
              <a:buChar char="•"/>
            </a:pPr>
            <a:r>
              <a:rPr lang="en-US" dirty="0"/>
              <a:t>Detour-aware </a:t>
            </a:r>
            <a:r>
              <a:rPr lang="en-US" dirty="0" err="1"/>
              <a:t>Steinerization</a:t>
            </a:r>
            <a:endParaRPr lang="en-US" dirty="0"/>
          </a:p>
          <a:p>
            <a:pPr marL="636588" lvl="1" indent="-271463">
              <a:buFont typeface="Arial" panose="020B0604020202020204" pitchFamily="34" charset="0"/>
              <a:buChar char="•"/>
            </a:pPr>
            <a:r>
              <a:rPr lang="en-US" dirty="0"/>
              <a:t>Better WL, PL tradeoff</a:t>
            </a:r>
          </a:p>
        </p:txBody>
      </p:sp>
    </p:spTree>
    <p:extLst>
      <p:ext uri="{BB962C8B-B14F-4D97-AF65-F5344CB8AC3E}">
        <p14:creationId xmlns:p14="http://schemas.microsoft.com/office/powerpoint/2010/main" val="35392797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 y="1676400"/>
            <a:ext cx="8549640" cy="1143000"/>
          </a:xfrm>
        </p:spPr>
        <p:txBody>
          <a:bodyPr/>
          <a:lstStyle/>
          <a:p>
            <a:r>
              <a:rPr lang="en-US" altLang="ko-KR" dirty="0">
                <a:ea typeface="굴림" pitchFamily="34" charset="-127"/>
              </a:rPr>
              <a:t>Influence of Professor T. C. Hu’s Works on Fundamental Approaches in Layout</a:t>
            </a:r>
            <a:endParaRPr lang="en-US" dirty="0"/>
          </a:p>
        </p:txBody>
      </p:sp>
      <p:sp>
        <p:nvSpPr>
          <p:cNvPr id="3" name="Subtitle 2"/>
          <p:cNvSpPr>
            <a:spLocks noGrp="1"/>
          </p:cNvSpPr>
          <p:nvPr>
            <p:ph type="subTitle" idx="1"/>
          </p:nvPr>
        </p:nvSpPr>
        <p:spPr>
          <a:xfrm>
            <a:off x="1276350" y="4343400"/>
            <a:ext cx="6400800" cy="1752600"/>
          </a:xfrm>
        </p:spPr>
        <p:txBody>
          <a:bodyPr/>
          <a:lstStyle/>
          <a:p>
            <a:pPr marL="533400" indent="-533400">
              <a:lnSpc>
                <a:spcPct val="65000"/>
              </a:lnSpc>
            </a:pPr>
            <a:r>
              <a:rPr lang="en-US" altLang="zh-CN" dirty="0">
                <a:ea typeface="굴림" pitchFamily="34" charset="-127"/>
              </a:rPr>
              <a:t>Andrew B. Kahng</a:t>
            </a:r>
          </a:p>
          <a:p>
            <a:pPr marL="533400" indent="-533400">
              <a:lnSpc>
                <a:spcPct val="65000"/>
              </a:lnSpc>
            </a:pPr>
            <a:r>
              <a:rPr lang="en-US" altLang="zh-CN" dirty="0">
                <a:ea typeface="굴림" pitchFamily="34" charset="-127"/>
              </a:rPr>
              <a:t>CSE and ECE Departments</a:t>
            </a:r>
          </a:p>
          <a:p>
            <a:pPr marL="533400" indent="-533400">
              <a:lnSpc>
                <a:spcPct val="65000"/>
              </a:lnSpc>
            </a:pPr>
            <a:r>
              <a:rPr lang="en-US" altLang="zh-CN" dirty="0">
                <a:ea typeface="굴림" pitchFamily="34" charset="-127"/>
              </a:rPr>
              <a:t>UC San Diego</a:t>
            </a:r>
          </a:p>
          <a:p>
            <a:pPr marL="533400" indent="-533400">
              <a:lnSpc>
                <a:spcPct val="65000"/>
              </a:lnSpc>
            </a:pPr>
            <a:endParaRPr lang="en-US" altLang="zh-CN" dirty="0">
              <a:ea typeface="굴림" pitchFamily="34" charset="-127"/>
            </a:endParaRPr>
          </a:p>
          <a:p>
            <a:pPr marL="533400" indent="-533400">
              <a:lnSpc>
                <a:spcPct val="65000"/>
              </a:lnSpc>
            </a:pPr>
            <a:r>
              <a:rPr lang="en-US" altLang="zh-CN" dirty="0">
                <a:ea typeface="굴림" pitchFamily="34" charset="-127"/>
              </a:rPr>
              <a:t>http://vlsicad.ucsd.edu</a:t>
            </a:r>
          </a:p>
        </p:txBody>
      </p:sp>
    </p:spTree>
    <p:extLst>
      <p:ext uri="{BB962C8B-B14F-4D97-AF65-F5344CB8AC3E}">
        <p14:creationId xmlns:p14="http://schemas.microsoft.com/office/powerpoint/2010/main" val="269517432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 y="96757"/>
            <a:ext cx="8851900" cy="595312"/>
          </a:xfrm>
        </p:spPr>
        <p:txBody>
          <a:bodyPr/>
          <a:lstStyle/>
          <a:p>
            <a:r>
              <a:rPr lang="en-US" dirty="0"/>
              <a:t>A Few Examples</a:t>
            </a:r>
          </a:p>
        </p:txBody>
      </p:sp>
      <p:sp>
        <p:nvSpPr>
          <p:cNvPr id="3" name="Content Placeholder 2"/>
          <p:cNvSpPr>
            <a:spLocks noGrp="1"/>
          </p:cNvSpPr>
          <p:nvPr>
            <p:ph idx="1"/>
          </p:nvPr>
        </p:nvSpPr>
        <p:spPr/>
        <p:txBody>
          <a:bodyPr/>
          <a:lstStyle/>
          <a:p>
            <a:r>
              <a:rPr lang="en-US" b="1" dirty="0"/>
              <a:t>Tentative Assignment / Competitive Pricing</a:t>
            </a:r>
          </a:p>
          <a:p>
            <a:r>
              <a:rPr lang="en-US" b="1" dirty="0"/>
              <a:t>Optimal Linear Ordering</a:t>
            </a:r>
          </a:p>
          <a:p>
            <a:r>
              <a:rPr lang="en-US" b="1" dirty="0"/>
              <a:t>Hyperedge Net Model</a:t>
            </a:r>
          </a:p>
          <a:p>
            <a:r>
              <a:rPr lang="en-US" b="1" dirty="0"/>
              <a:t>The Prim-Dijkstra Tradeoff</a:t>
            </a:r>
          </a:p>
          <a:p>
            <a:r>
              <a:rPr lang="en-US" b="1" dirty="0">
                <a:solidFill>
                  <a:srgbClr val="0070C0"/>
                </a:solidFill>
              </a:rPr>
              <a:t>The Discrete Plateau Problem and Finding a Wide Path </a:t>
            </a:r>
            <a:endParaRPr lang="en-US" dirty="0">
              <a:solidFill>
                <a:srgbClr val="0070C0"/>
              </a:solidFill>
            </a:endParaRPr>
          </a:p>
        </p:txBody>
      </p:sp>
    </p:spTree>
    <p:extLst>
      <p:ext uri="{BB962C8B-B14F-4D97-AF65-F5344CB8AC3E}">
        <p14:creationId xmlns:p14="http://schemas.microsoft.com/office/powerpoint/2010/main" val="366682282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7214D-6D79-4CF6-8DC7-58ADA7A68529}"/>
              </a:ext>
            </a:extLst>
          </p:cNvPr>
          <p:cNvSpPr>
            <a:spLocks noGrp="1"/>
          </p:cNvSpPr>
          <p:nvPr>
            <p:ph type="title"/>
          </p:nvPr>
        </p:nvSpPr>
        <p:spPr/>
        <p:txBody>
          <a:bodyPr/>
          <a:lstStyle/>
          <a:p>
            <a:r>
              <a:rPr lang="en-US" dirty="0"/>
              <a:t>Connection Finding </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303689FD-7D50-47EB-9230-5817EB7DBF10}"/>
                  </a:ext>
                </a:extLst>
              </p:cNvPr>
              <p:cNvSpPr>
                <a:spLocks noGrp="1"/>
              </p:cNvSpPr>
              <p:nvPr>
                <p:ph idx="1"/>
              </p:nvPr>
            </p:nvSpPr>
            <p:spPr/>
            <p:txBody>
              <a:bodyPr/>
              <a:lstStyle/>
              <a:p>
                <a:r>
                  <a:rPr lang="en-US" dirty="0"/>
                  <a:t>Basic element of any routing approach</a:t>
                </a:r>
              </a:p>
              <a:p>
                <a14:m>
                  <m:oMath xmlns:m="http://schemas.openxmlformats.org/officeDocument/2006/math">
                    <m:r>
                      <a:rPr lang="en-US" b="0" i="1" smtClean="0">
                        <a:latin typeface="Cambria Math" panose="02040503050406030204" pitchFamily="18" charset="0"/>
                      </a:rPr>
                      <m:t>𝛼</m:t>
                    </m:r>
                  </m:oMath>
                </a14:m>
                <a:r>
                  <a:rPr lang="en-US" dirty="0"/>
                  <a:t>-</a:t>
                </a:r>
                <a14:m>
                  <m:oMath xmlns:m="http://schemas.openxmlformats.org/officeDocument/2006/math">
                    <m:r>
                      <a:rPr lang="en-US" i="1">
                        <a:latin typeface="Cambria Math" panose="02040503050406030204" pitchFamily="18" charset="0"/>
                      </a:rPr>
                      <m:t>𝛽</m:t>
                    </m:r>
                  </m:oMath>
                </a14:m>
                <a:r>
                  <a:rPr lang="en-US" dirty="0"/>
                  <a:t> routing (Hu and </a:t>
                </a:r>
                <a:r>
                  <a:rPr lang="en-US" dirty="0" err="1"/>
                  <a:t>Shing</a:t>
                </a:r>
                <a:r>
                  <a:rPr lang="en-US" dirty="0"/>
                  <a:t>, 1985)</a:t>
                </a:r>
              </a:p>
              <a:p>
                <a:pPr lvl="1"/>
                <a:r>
                  <a:rPr lang="en-US" dirty="0"/>
                  <a:t>Find connections given edge and vertex costs</a:t>
                </a:r>
              </a:p>
              <a:p>
                <a:pPr lvl="1"/>
                <a:r>
                  <a:rPr lang="en-US" dirty="0"/>
                  <a:t>Comprehend existence of “turn” at vertex</a:t>
                </a:r>
              </a:p>
              <a:p>
                <a:pPr lvl="1"/>
                <a:r>
                  <a:rPr lang="en-US" dirty="0"/>
                  <a:t>Provide unified elements for</a:t>
                </a:r>
              </a:p>
              <a:p>
                <a:pPr lvl="2"/>
                <a:r>
                  <a:rPr lang="en-US" dirty="0"/>
                  <a:t>Dijkstra’s algorithm</a:t>
                </a:r>
              </a:p>
              <a:p>
                <a:pPr lvl="2"/>
                <a:r>
                  <a:rPr lang="en-US" dirty="0"/>
                  <a:t>Best-first (A*) search</a:t>
                </a:r>
              </a:p>
              <a:p>
                <a:pPr lvl="1"/>
                <a:endParaRPr lang="en-US" dirty="0"/>
              </a:p>
              <a:p>
                <a:pPr lvl="1"/>
                <a:endParaRPr lang="en-US" dirty="0"/>
              </a:p>
            </p:txBody>
          </p:sp>
        </mc:Choice>
        <mc:Fallback xmlns="">
          <p:sp>
            <p:nvSpPr>
              <p:cNvPr id="4" name="Content Placeholder 3">
                <a:extLst>
                  <a:ext uri="{FF2B5EF4-FFF2-40B4-BE49-F238E27FC236}">
                    <a16:creationId xmlns:a16="http://schemas.microsoft.com/office/drawing/2014/main" id="{303689FD-7D50-47EB-9230-5817EB7DBF10}"/>
                  </a:ext>
                </a:extLst>
              </p:cNvPr>
              <p:cNvSpPr>
                <a:spLocks noGrp="1" noRot="1" noChangeAspect="1" noMove="1" noResize="1" noEditPoints="1" noAdjustHandles="1" noChangeArrowheads="1" noChangeShapeType="1" noTextEdit="1"/>
              </p:cNvSpPr>
              <p:nvPr>
                <p:ph idx="1"/>
              </p:nvPr>
            </p:nvSpPr>
            <p:spPr>
              <a:blipFill>
                <a:blip r:embed="rId3"/>
                <a:stretch>
                  <a:fillRect l="-1241" t="-2412"/>
                </a:stretch>
              </a:blipFill>
            </p:spPr>
            <p:txBody>
              <a:bodyPr/>
              <a:lstStyle/>
              <a:p>
                <a:r>
                  <a:rPr lang="en-US">
                    <a:noFill/>
                  </a:rPr>
                  <a:t> </a:t>
                </a:r>
              </a:p>
            </p:txBody>
          </p:sp>
        </mc:Fallback>
      </mc:AlternateContent>
    </p:spTree>
    <p:extLst>
      <p:ext uri="{BB962C8B-B14F-4D97-AF65-F5344CB8AC3E}">
        <p14:creationId xmlns:p14="http://schemas.microsoft.com/office/powerpoint/2010/main" val="2870649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72351-C29C-49D1-8C08-7DF24D0F0839}"/>
              </a:ext>
            </a:extLst>
          </p:cNvPr>
          <p:cNvSpPr>
            <a:spLocks noGrp="1"/>
          </p:cNvSpPr>
          <p:nvPr>
            <p:ph type="title"/>
          </p:nvPr>
        </p:nvSpPr>
        <p:spPr>
          <a:xfrm>
            <a:off x="137377" y="101504"/>
            <a:ext cx="8851900" cy="595312"/>
          </a:xfrm>
        </p:spPr>
        <p:txBody>
          <a:bodyPr/>
          <a:lstStyle/>
          <a:p>
            <a:r>
              <a:rPr lang="en-US" dirty="0"/>
              <a:t>Proc. Nat. Acad. Sci., October 1992</a:t>
            </a:r>
          </a:p>
        </p:txBody>
      </p:sp>
      <p:pic>
        <p:nvPicPr>
          <p:cNvPr id="4" name="Picture 4" descr="http://www.cs.virginia.edu/~robins/images/news/robins31.gif">
            <a:extLst>
              <a:ext uri="{FF2B5EF4-FFF2-40B4-BE49-F238E27FC236}">
                <a16:creationId xmlns:a16="http://schemas.microsoft.com/office/drawing/2014/main" id="{2F098110-68C3-4B44-B3BD-09666F1D2DE3}"/>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32102" b="21584"/>
          <a:stretch/>
        </p:blipFill>
        <p:spPr bwMode="auto">
          <a:xfrm>
            <a:off x="153375" y="871172"/>
            <a:ext cx="8263742" cy="2921438"/>
          </a:xfrm>
          <a:prstGeom prst="rect">
            <a:avLst/>
          </a:prstGeom>
          <a:noFill/>
          <a:ln w="57150">
            <a:solidFill>
              <a:srgbClr val="C00000"/>
            </a:solidFill>
          </a:ln>
          <a:extLst>
            <a:ext uri="{909E8E84-426E-40DD-AFC4-6F175D3DCCD1}">
              <a14:hiddenFill xmlns:a14="http://schemas.microsoft.com/office/drawing/2010/main">
                <a:solidFill>
                  <a:srgbClr val="FFFFFF"/>
                </a:solidFill>
              </a14:hiddenFill>
            </a:ext>
          </a:extLst>
        </p:spPr>
      </p:pic>
      <p:pic>
        <p:nvPicPr>
          <p:cNvPr id="5" name="Picture 2" descr="http://www.cs.virginia.edu/~robins/images/news/robins41.gif">
            <a:extLst>
              <a:ext uri="{FF2B5EF4-FFF2-40B4-BE49-F238E27FC236}">
                <a16:creationId xmlns:a16="http://schemas.microsoft.com/office/drawing/2014/main" id="{6D07DD38-0917-42C2-94B8-3574975818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554" b="37401"/>
          <a:stretch/>
        </p:blipFill>
        <p:spPr bwMode="auto">
          <a:xfrm>
            <a:off x="4092318" y="4093322"/>
            <a:ext cx="4932994" cy="2270657"/>
          </a:xfrm>
          <a:prstGeom prst="rect">
            <a:avLst/>
          </a:prstGeom>
          <a:noFill/>
          <a:ln w="5715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C3DC3BDD-97E4-4730-8AA5-40F255570F45}"/>
              </a:ext>
            </a:extLst>
          </p:cNvPr>
          <p:cNvSpPr txBox="1">
            <a:spLocks/>
          </p:cNvSpPr>
          <p:nvPr/>
        </p:nvSpPr>
        <p:spPr bwMode="auto">
          <a:xfrm>
            <a:off x="0" y="4163350"/>
            <a:ext cx="4092319" cy="245224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30188" indent="-230188" algn="l" rtl="0" eaLnBrk="1" fontAlgn="base" hangingPunct="1">
              <a:lnSpc>
                <a:spcPct val="85000"/>
              </a:lnSpc>
              <a:spcBef>
                <a:spcPct val="30000"/>
              </a:spcBef>
              <a:spcAft>
                <a:spcPct val="0"/>
              </a:spcAft>
              <a:buClr>
                <a:srgbClr val="C00000"/>
              </a:buClr>
              <a:buChar char="•"/>
              <a:defRPr sz="2800">
                <a:solidFill>
                  <a:schemeClr val="tx1"/>
                </a:solidFill>
                <a:latin typeface="Arial" panose="020B0604020202020204" pitchFamily="34" charset="0"/>
                <a:ea typeface="+mn-ea"/>
                <a:cs typeface="Arial" pitchFamily="34" charset="0"/>
              </a:defRPr>
            </a:lvl1pPr>
            <a:lvl2pPr marL="569913" indent="-222250" algn="l" rtl="0" eaLnBrk="1" fontAlgn="base" hangingPunct="1">
              <a:lnSpc>
                <a:spcPct val="85000"/>
              </a:lnSpc>
              <a:spcBef>
                <a:spcPct val="30000"/>
              </a:spcBef>
              <a:spcAft>
                <a:spcPct val="0"/>
              </a:spcAft>
              <a:buClr>
                <a:srgbClr val="C00000"/>
              </a:buClr>
              <a:buChar char="•"/>
              <a:defRPr sz="2400">
                <a:solidFill>
                  <a:schemeClr val="tx1"/>
                </a:solidFill>
                <a:latin typeface="Arial" panose="020B0604020202020204" pitchFamily="34" charset="0"/>
                <a:cs typeface="Arial" pitchFamily="34" charset="0"/>
              </a:defRPr>
            </a:lvl2pPr>
            <a:lvl3pPr marL="803275" indent="-230188" algn="l" rtl="0" eaLnBrk="1" fontAlgn="base" hangingPunct="1">
              <a:lnSpc>
                <a:spcPct val="85000"/>
              </a:lnSpc>
              <a:spcBef>
                <a:spcPct val="30000"/>
              </a:spcBef>
              <a:spcAft>
                <a:spcPct val="0"/>
              </a:spcAft>
              <a:buClr>
                <a:srgbClr val="C00000"/>
              </a:buClr>
              <a:buChar char="•"/>
              <a:defRPr sz="2000">
                <a:solidFill>
                  <a:schemeClr val="tx1"/>
                </a:solidFill>
                <a:latin typeface="Arial" panose="020B0604020202020204" pitchFamily="34" charset="0"/>
                <a:cs typeface="Arial" pitchFamily="34" charset="0"/>
              </a:defRPr>
            </a:lvl3pPr>
            <a:lvl4pPr marL="1025525" indent="-222250" algn="l" rtl="0" eaLnBrk="1" fontAlgn="base" hangingPunct="1">
              <a:spcBef>
                <a:spcPct val="20000"/>
              </a:spcBef>
              <a:spcAft>
                <a:spcPct val="0"/>
              </a:spcAft>
              <a:buClr>
                <a:srgbClr val="C00000"/>
              </a:buClr>
              <a:buSzPct val="50000"/>
              <a:buFont typeface="Arial" pitchFamily="34" charset="0"/>
              <a:buChar char="•"/>
              <a:defRPr>
                <a:solidFill>
                  <a:schemeClr val="tx1"/>
                </a:solidFill>
                <a:latin typeface="Arial" panose="020B0604020202020204" pitchFamily="34" charset="0"/>
                <a:cs typeface="Arial" panose="020B0604020202020204" pitchFamily="34" charset="0"/>
              </a:defRPr>
            </a:lvl4pPr>
            <a:lvl5pPr marL="1255713" indent="-230188" algn="l" rtl="0" eaLnBrk="1" fontAlgn="base" hangingPunct="1">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a:lstStyle>
          <a:p>
            <a:pPr defTabSz="914400"/>
            <a:r>
              <a:rPr lang="en-US" kern="0" dirty="0"/>
              <a:t>Discrete version of Plateau’s minimum-surface problem</a:t>
            </a:r>
          </a:p>
          <a:p>
            <a:pPr defTabSz="914400"/>
            <a:r>
              <a:rPr lang="en-US" kern="0" dirty="0"/>
              <a:t>Solved using duality of cuts and flow</a:t>
            </a:r>
          </a:p>
          <a:p>
            <a:pPr lvl="1" defTabSz="914400"/>
            <a:endParaRPr lang="en-US" kern="0" dirty="0"/>
          </a:p>
        </p:txBody>
      </p:sp>
    </p:spTree>
    <p:extLst>
      <p:ext uri="{BB962C8B-B14F-4D97-AF65-F5344CB8AC3E}">
        <p14:creationId xmlns:p14="http://schemas.microsoft.com/office/powerpoint/2010/main" val="37172930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29D93-FF1B-454F-B306-6CAA2D879D38}"/>
              </a:ext>
            </a:extLst>
          </p:cNvPr>
          <p:cNvSpPr>
            <a:spLocks noGrp="1"/>
          </p:cNvSpPr>
          <p:nvPr>
            <p:ph type="title"/>
          </p:nvPr>
        </p:nvSpPr>
        <p:spPr/>
        <p:txBody>
          <a:bodyPr/>
          <a:lstStyle/>
          <a:p>
            <a:r>
              <a:rPr lang="en-US" dirty="0"/>
              <a:t>Towards Robust (Wide) Path Finding</a:t>
            </a:r>
          </a:p>
        </p:txBody>
      </p:sp>
      <p:sp>
        <p:nvSpPr>
          <p:cNvPr id="3" name="Content Placeholder 2">
            <a:extLst>
              <a:ext uri="{FF2B5EF4-FFF2-40B4-BE49-F238E27FC236}">
                <a16:creationId xmlns:a16="http://schemas.microsoft.com/office/drawing/2014/main" id="{A91EE10B-1377-41B7-A3B3-C9B43A737797}"/>
              </a:ext>
            </a:extLst>
          </p:cNvPr>
          <p:cNvSpPr>
            <a:spLocks noGrp="1"/>
          </p:cNvSpPr>
          <p:nvPr>
            <p:ph idx="1"/>
          </p:nvPr>
        </p:nvSpPr>
        <p:spPr>
          <a:xfrm>
            <a:off x="177800" y="856610"/>
            <a:ext cx="8836025" cy="5562601"/>
          </a:xfrm>
        </p:spPr>
        <p:txBody>
          <a:bodyPr/>
          <a:lstStyle/>
          <a:p>
            <a:r>
              <a:rPr lang="en-US" dirty="0"/>
              <a:t>Robust path finding problem</a:t>
            </a:r>
          </a:p>
          <a:p>
            <a:pPr lvl="1"/>
            <a:r>
              <a:rPr lang="en-US" dirty="0"/>
              <a:t>Source-destination routing with prescribed width</a:t>
            </a:r>
          </a:p>
          <a:p>
            <a:pPr lvl="1"/>
            <a:r>
              <a:rPr lang="en-US" dirty="0"/>
              <a:t>Seek minimum-cost path that has robustness (width) = d</a:t>
            </a:r>
          </a:p>
          <a:p>
            <a:pPr lvl="1"/>
            <a:r>
              <a:rPr lang="en-US" dirty="0"/>
              <a:t>E.g., a mobile agent with finite width</a:t>
            </a:r>
          </a:p>
          <a:p>
            <a:pPr lvl="1"/>
            <a:endParaRPr lang="en-US" dirty="0"/>
          </a:p>
        </p:txBody>
      </p:sp>
      <p:pic>
        <p:nvPicPr>
          <p:cNvPr id="20" name="Picture 19">
            <a:extLst>
              <a:ext uri="{FF2B5EF4-FFF2-40B4-BE49-F238E27FC236}">
                <a16:creationId xmlns:a16="http://schemas.microsoft.com/office/drawing/2014/main" id="{416A3DDC-010A-4407-A532-22994DC20AA2}"/>
              </a:ext>
            </a:extLst>
          </p:cNvPr>
          <p:cNvPicPr>
            <a:picLocks noChangeAspect="1"/>
          </p:cNvPicPr>
          <p:nvPr/>
        </p:nvPicPr>
        <p:blipFill>
          <a:blip r:embed="rId3"/>
          <a:stretch>
            <a:fillRect/>
          </a:stretch>
        </p:blipFill>
        <p:spPr>
          <a:xfrm>
            <a:off x="2823251" y="3142731"/>
            <a:ext cx="3425149" cy="3068628"/>
          </a:xfrm>
          <a:prstGeom prst="rect">
            <a:avLst/>
          </a:prstGeom>
        </p:spPr>
      </p:pic>
    </p:spTree>
    <p:extLst>
      <p:ext uri="{BB962C8B-B14F-4D97-AF65-F5344CB8AC3E}">
        <p14:creationId xmlns:p14="http://schemas.microsoft.com/office/powerpoint/2010/main" val="248174953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BAC39-4D2A-4A51-9DB5-61FAFAC32407}"/>
              </a:ext>
            </a:extLst>
          </p:cNvPr>
          <p:cNvSpPr>
            <a:spLocks noGrp="1"/>
          </p:cNvSpPr>
          <p:nvPr>
            <p:ph type="title"/>
          </p:nvPr>
        </p:nvSpPr>
        <p:spPr/>
        <p:txBody>
          <a:bodyPr/>
          <a:lstStyle/>
          <a:p>
            <a:r>
              <a:rPr lang="en-US" dirty="0"/>
              <a:t>Network Flow Approach</a:t>
            </a:r>
          </a:p>
        </p:txBody>
      </p:sp>
      <p:sp>
        <p:nvSpPr>
          <p:cNvPr id="3" name="Content Placeholder 2">
            <a:extLst>
              <a:ext uri="{FF2B5EF4-FFF2-40B4-BE49-F238E27FC236}">
                <a16:creationId xmlns:a16="http://schemas.microsoft.com/office/drawing/2014/main" id="{6944EF53-545F-4C5A-A113-B828AE679171}"/>
              </a:ext>
            </a:extLst>
          </p:cNvPr>
          <p:cNvSpPr>
            <a:spLocks noGrp="1"/>
          </p:cNvSpPr>
          <p:nvPr>
            <p:ph idx="1"/>
          </p:nvPr>
        </p:nvSpPr>
        <p:spPr>
          <a:xfrm>
            <a:off x="171450" y="838200"/>
            <a:ext cx="8836025" cy="5562601"/>
          </a:xfrm>
        </p:spPr>
        <p:txBody>
          <a:bodyPr/>
          <a:lstStyle/>
          <a:p>
            <a:r>
              <a:rPr lang="en-US" dirty="0"/>
              <a:t>Discretize routing environment</a:t>
            </a:r>
          </a:p>
          <a:p>
            <a:r>
              <a:rPr lang="en-US" dirty="0"/>
              <a:t>A minimum cut in flow network</a:t>
            </a:r>
          </a:p>
          <a:p>
            <a:pPr lvl="1"/>
            <a:r>
              <a:rPr lang="en-US" dirty="0"/>
              <a:t>Contain all vertices and edges on a robust path</a:t>
            </a:r>
          </a:p>
          <a:p>
            <a:pPr lvl="1"/>
            <a:r>
              <a:rPr lang="en-US" dirty="0"/>
              <a:t>Correspond to a maximum flow by duality</a:t>
            </a:r>
          </a:p>
          <a:p>
            <a:pPr lvl="1"/>
            <a:r>
              <a:rPr lang="en-US" dirty="0"/>
              <a:t>Return a robust path</a:t>
            </a:r>
          </a:p>
          <a:p>
            <a:endParaRPr lang="en-US" dirty="0"/>
          </a:p>
        </p:txBody>
      </p:sp>
      <p:pic>
        <p:nvPicPr>
          <p:cNvPr id="267" name="Picture 266">
            <a:extLst>
              <a:ext uri="{FF2B5EF4-FFF2-40B4-BE49-F238E27FC236}">
                <a16:creationId xmlns:a16="http://schemas.microsoft.com/office/drawing/2014/main" id="{839E7CA1-4F4D-4B11-9AE5-B692DEF9A4E4}"/>
              </a:ext>
            </a:extLst>
          </p:cNvPr>
          <p:cNvPicPr>
            <a:picLocks noChangeAspect="1"/>
          </p:cNvPicPr>
          <p:nvPr/>
        </p:nvPicPr>
        <p:blipFill>
          <a:blip r:embed="rId3"/>
          <a:stretch>
            <a:fillRect/>
          </a:stretch>
        </p:blipFill>
        <p:spPr>
          <a:xfrm>
            <a:off x="4697941" y="3490863"/>
            <a:ext cx="3042761" cy="2976613"/>
          </a:xfrm>
          <a:prstGeom prst="rect">
            <a:avLst/>
          </a:prstGeom>
        </p:spPr>
      </p:pic>
      <p:sp>
        <p:nvSpPr>
          <p:cNvPr id="268" name="Arrow: Right 267">
            <a:extLst>
              <a:ext uri="{FF2B5EF4-FFF2-40B4-BE49-F238E27FC236}">
                <a16:creationId xmlns:a16="http://schemas.microsoft.com/office/drawing/2014/main" id="{B5FFEBFA-8F1E-42D3-B8CF-6B40CEAF578E}"/>
              </a:ext>
            </a:extLst>
          </p:cNvPr>
          <p:cNvSpPr/>
          <p:nvPr/>
        </p:nvSpPr>
        <p:spPr bwMode="auto">
          <a:xfrm>
            <a:off x="3452869" y="4768455"/>
            <a:ext cx="1051133" cy="302765"/>
          </a:xfrm>
          <a:prstGeom prst="rightArrow">
            <a:avLst/>
          </a:prstGeom>
          <a:solidFill>
            <a:schemeClr val="accent1"/>
          </a:solidFill>
          <a:ln w="2540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pic>
        <p:nvPicPr>
          <p:cNvPr id="269" name="Picture 268">
            <a:extLst>
              <a:ext uri="{FF2B5EF4-FFF2-40B4-BE49-F238E27FC236}">
                <a16:creationId xmlns:a16="http://schemas.microsoft.com/office/drawing/2014/main" id="{8D8152D4-6C07-47EB-B235-E952E0FAE687}"/>
              </a:ext>
            </a:extLst>
          </p:cNvPr>
          <p:cNvPicPr>
            <a:picLocks noChangeAspect="1"/>
          </p:cNvPicPr>
          <p:nvPr/>
        </p:nvPicPr>
        <p:blipFill>
          <a:blip r:embed="rId4"/>
          <a:stretch>
            <a:fillRect/>
          </a:stretch>
        </p:blipFill>
        <p:spPr>
          <a:xfrm>
            <a:off x="139686" y="3586776"/>
            <a:ext cx="2965800" cy="2675468"/>
          </a:xfrm>
          <a:prstGeom prst="rect">
            <a:avLst/>
          </a:prstGeom>
        </p:spPr>
      </p:pic>
      <p:pic>
        <p:nvPicPr>
          <p:cNvPr id="4" name="Picture 3">
            <a:extLst>
              <a:ext uri="{FF2B5EF4-FFF2-40B4-BE49-F238E27FC236}">
                <a16:creationId xmlns:a16="http://schemas.microsoft.com/office/drawing/2014/main" id="{BE7D86D4-64DE-43D5-9133-2E350EE5FE19}"/>
              </a:ext>
            </a:extLst>
          </p:cNvPr>
          <p:cNvPicPr>
            <a:picLocks noChangeAspect="1"/>
          </p:cNvPicPr>
          <p:nvPr/>
        </p:nvPicPr>
        <p:blipFill rotWithShape="1">
          <a:blip r:embed="rId5"/>
          <a:srcRect l="51146" t="22031" r="31979" b="58906"/>
          <a:stretch/>
        </p:blipFill>
        <p:spPr>
          <a:xfrm>
            <a:off x="7306455" y="857249"/>
            <a:ext cx="1720122" cy="1295401"/>
          </a:xfrm>
          <a:prstGeom prst="rect">
            <a:avLst/>
          </a:prstGeom>
        </p:spPr>
      </p:pic>
      <p:pic>
        <p:nvPicPr>
          <p:cNvPr id="12" name="Picture 11">
            <a:extLst>
              <a:ext uri="{FF2B5EF4-FFF2-40B4-BE49-F238E27FC236}">
                <a16:creationId xmlns:a16="http://schemas.microsoft.com/office/drawing/2014/main" id="{C6957863-EE65-4ED2-BE93-982F26FC75B9}"/>
              </a:ext>
            </a:extLst>
          </p:cNvPr>
          <p:cNvPicPr>
            <a:picLocks noChangeAspect="1"/>
          </p:cNvPicPr>
          <p:nvPr/>
        </p:nvPicPr>
        <p:blipFill rotWithShape="1">
          <a:blip r:embed="rId5"/>
          <a:srcRect l="51146" t="22031" r="31979" b="58906"/>
          <a:stretch/>
        </p:blipFill>
        <p:spPr>
          <a:xfrm>
            <a:off x="7373130" y="2390774"/>
            <a:ext cx="1720122" cy="1295401"/>
          </a:xfrm>
          <a:prstGeom prst="rect">
            <a:avLst/>
          </a:prstGeom>
        </p:spPr>
      </p:pic>
      <p:cxnSp>
        <p:nvCxnSpPr>
          <p:cNvPr id="9" name="Straight Connector 8">
            <a:extLst>
              <a:ext uri="{FF2B5EF4-FFF2-40B4-BE49-F238E27FC236}">
                <a16:creationId xmlns:a16="http://schemas.microsoft.com/office/drawing/2014/main" id="{E962D306-ECB3-46B1-B90C-8B0F87A72422}"/>
              </a:ext>
            </a:extLst>
          </p:cNvPr>
          <p:cNvCxnSpPr/>
          <p:nvPr/>
        </p:nvCxnSpPr>
        <p:spPr bwMode="auto">
          <a:xfrm>
            <a:off x="10525125" y="1657350"/>
            <a:ext cx="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11" name="Rectangle 10">
            <a:extLst>
              <a:ext uri="{FF2B5EF4-FFF2-40B4-BE49-F238E27FC236}">
                <a16:creationId xmlns:a16="http://schemas.microsoft.com/office/drawing/2014/main" id="{1373E281-6486-4D04-8F7B-E917D0391726}"/>
              </a:ext>
            </a:extLst>
          </p:cNvPr>
          <p:cNvSpPr/>
          <p:nvPr/>
        </p:nvSpPr>
        <p:spPr bwMode="auto">
          <a:xfrm>
            <a:off x="7572375" y="739775"/>
            <a:ext cx="466725" cy="1527175"/>
          </a:xfrm>
          <a:prstGeom prst="rect">
            <a:avLst/>
          </a:prstGeom>
          <a:solidFill>
            <a:srgbClr val="FFC000">
              <a:alpha val="10000"/>
            </a:srgbClr>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16" name="Rectangle 15">
            <a:extLst>
              <a:ext uri="{FF2B5EF4-FFF2-40B4-BE49-F238E27FC236}">
                <a16:creationId xmlns:a16="http://schemas.microsoft.com/office/drawing/2014/main" id="{0D09253C-4AD5-40B6-BC37-2ECCC7B8EA81}"/>
              </a:ext>
            </a:extLst>
          </p:cNvPr>
          <p:cNvSpPr/>
          <p:nvPr/>
        </p:nvSpPr>
        <p:spPr bwMode="auto">
          <a:xfrm>
            <a:off x="7658100" y="2435225"/>
            <a:ext cx="743266" cy="1527175"/>
          </a:xfrm>
          <a:prstGeom prst="rect">
            <a:avLst/>
          </a:prstGeom>
          <a:solidFill>
            <a:srgbClr val="FFC000">
              <a:alpha val="10000"/>
            </a:srgbClr>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16780706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500"/>
                                        <p:tgtEl>
                                          <p:spTgt spid="3">
                                            <p:txEl>
                                              <p:pRg st="3" end="3"/>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67"/>
                                        </p:tgtEl>
                                        <p:attrNameLst>
                                          <p:attrName>style.visibility</p:attrName>
                                        </p:attrNameLst>
                                      </p:cBhvr>
                                      <p:to>
                                        <p:strVal val="visible"/>
                                      </p:to>
                                    </p:set>
                                    <p:animEffect transition="in" filter="fade">
                                      <p:cBhvr>
                                        <p:cTn id="44" dur="500"/>
                                        <p:tgtEl>
                                          <p:spTgt spid="26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68"/>
                                        </p:tgtEl>
                                        <p:attrNameLst>
                                          <p:attrName>style.visibility</p:attrName>
                                        </p:attrNameLst>
                                      </p:cBhvr>
                                      <p:to>
                                        <p:strVal val="visible"/>
                                      </p:to>
                                    </p:set>
                                    <p:animEffect transition="in" filter="fade">
                                      <p:cBhvr>
                                        <p:cTn id="47" dur="500"/>
                                        <p:tgtEl>
                                          <p:spTgt spid="268"/>
                                        </p:tgtEl>
                                      </p:cBhvr>
                                    </p:animEffect>
                                  </p:childTnLst>
                                </p:cTn>
                              </p:par>
                              <p:par>
                                <p:cTn id="48" presetID="10" presetClass="entr" presetSubtype="0" fill="hold" nodeType="withEffect">
                                  <p:stCondLst>
                                    <p:cond delay="0"/>
                                  </p:stCondLst>
                                  <p:childTnLst>
                                    <p:set>
                                      <p:cBhvr>
                                        <p:cTn id="49" dur="1" fill="hold">
                                          <p:stCondLst>
                                            <p:cond delay="0"/>
                                          </p:stCondLst>
                                        </p:cTn>
                                        <p:tgtEl>
                                          <p:spTgt spid="269"/>
                                        </p:tgtEl>
                                        <p:attrNameLst>
                                          <p:attrName>style.visibility</p:attrName>
                                        </p:attrNameLst>
                                      </p:cBhvr>
                                      <p:to>
                                        <p:strVal val="visible"/>
                                      </p:to>
                                    </p:set>
                                    <p:animEffect transition="in" filter="fade">
                                      <p:cBhvr>
                                        <p:cTn id="50" dur="500"/>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 grpId="0" animBg="1"/>
      <p:bldP spid="11"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08C95-80D3-4CE4-9C51-1051B8B59FA9}"/>
              </a:ext>
            </a:extLst>
          </p:cNvPr>
          <p:cNvSpPr>
            <a:spLocks noGrp="1"/>
          </p:cNvSpPr>
          <p:nvPr>
            <p:ph type="title"/>
          </p:nvPr>
        </p:nvSpPr>
        <p:spPr/>
        <p:txBody>
          <a:bodyPr/>
          <a:lstStyle/>
          <a:p>
            <a:r>
              <a:rPr lang="en-US" dirty="0"/>
              <a:t>Applications Today</a:t>
            </a:r>
          </a:p>
        </p:txBody>
      </p:sp>
      <p:sp>
        <p:nvSpPr>
          <p:cNvPr id="3" name="Content Placeholder 2">
            <a:extLst>
              <a:ext uri="{FF2B5EF4-FFF2-40B4-BE49-F238E27FC236}">
                <a16:creationId xmlns:a16="http://schemas.microsoft.com/office/drawing/2014/main" id="{7ECA2EFA-A356-4BF4-8133-EAF133AF4F9C}"/>
              </a:ext>
            </a:extLst>
          </p:cNvPr>
          <p:cNvSpPr>
            <a:spLocks noGrp="1"/>
          </p:cNvSpPr>
          <p:nvPr>
            <p:ph idx="1"/>
          </p:nvPr>
        </p:nvSpPr>
        <p:spPr>
          <a:xfrm>
            <a:off x="171450" y="838200"/>
            <a:ext cx="8842375" cy="5562601"/>
          </a:xfrm>
        </p:spPr>
        <p:txBody>
          <a:bodyPr/>
          <a:lstStyle/>
          <a:p>
            <a:r>
              <a:rPr lang="en-US" dirty="0"/>
              <a:t>Relevant to many difficult problems</a:t>
            </a:r>
          </a:p>
          <a:p>
            <a:pPr lvl="1"/>
            <a:r>
              <a:rPr lang="en-US" dirty="0"/>
              <a:t>Bus routing, bus feedthrough  determination, etc.</a:t>
            </a:r>
          </a:p>
          <a:p>
            <a:r>
              <a:rPr lang="en-US" dirty="0"/>
              <a:t>IC package routing</a:t>
            </a:r>
          </a:p>
          <a:p>
            <a:pPr lvl="1"/>
            <a:r>
              <a:rPr lang="en-US" dirty="0"/>
              <a:t>Per-net PI/SI requirement</a:t>
            </a:r>
          </a:p>
          <a:p>
            <a:pPr lvl="1"/>
            <a:r>
              <a:rPr lang="en-US" dirty="0"/>
              <a:t>Need traces of various width</a:t>
            </a:r>
          </a:p>
          <a:p>
            <a:pPr lvl="1"/>
            <a:r>
              <a:rPr lang="en-US" dirty="0"/>
              <a:t>Wide path finding (with multiple commodities) can be useful</a:t>
            </a:r>
          </a:p>
        </p:txBody>
      </p:sp>
      <p:pic>
        <p:nvPicPr>
          <p:cNvPr id="4" name="Picture 3">
            <a:extLst>
              <a:ext uri="{FF2B5EF4-FFF2-40B4-BE49-F238E27FC236}">
                <a16:creationId xmlns:a16="http://schemas.microsoft.com/office/drawing/2014/main" id="{67D9E8AB-9276-48D8-9BB4-9AFACF07D08F}"/>
              </a:ext>
            </a:extLst>
          </p:cNvPr>
          <p:cNvPicPr>
            <a:picLocks noChangeAspect="1"/>
          </p:cNvPicPr>
          <p:nvPr/>
        </p:nvPicPr>
        <p:blipFill rotWithShape="1">
          <a:blip r:embed="rId3"/>
          <a:srcRect l="-4167" r="-6286" b="-3916"/>
          <a:stretch/>
        </p:blipFill>
        <p:spPr>
          <a:xfrm>
            <a:off x="2792941" y="3945468"/>
            <a:ext cx="3983280" cy="2743200"/>
          </a:xfrm>
          <a:prstGeom prst="rect">
            <a:avLst/>
          </a:prstGeom>
        </p:spPr>
      </p:pic>
    </p:spTree>
    <p:extLst>
      <p:ext uri="{BB962C8B-B14F-4D97-AF65-F5344CB8AC3E}">
        <p14:creationId xmlns:p14="http://schemas.microsoft.com/office/powerpoint/2010/main" val="22444874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 y="96757"/>
            <a:ext cx="8851900" cy="595312"/>
          </a:xfrm>
        </p:spPr>
        <p:txBody>
          <a:bodyPr/>
          <a:lstStyle/>
          <a:p>
            <a:r>
              <a:rPr lang="en-US" dirty="0"/>
              <a:t>Conclusion</a:t>
            </a:r>
          </a:p>
        </p:txBody>
      </p:sp>
    </p:spTree>
    <p:extLst>
      <p:ext uri="{BB962C8B-B14F-4D97-AF65-F5344CB8AC3E}">
        <p14:creationId xmlns:p14="http://schemas.microsoft.com/office/powerpoint/2010/main" val="9093644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a:extLst>
              <a:ext uri="{FF2B5EF4-FFF2-40B4-BE49-F238E27FC236}">
                <a16:creationId xmlns:a16="http://schemas.microsoft.com/office/drawing/2014/main" id="{0D74B601-3151-4CBE-A348-DC6E496AC1DF}"/>
              </a:ext>
            </a:extLst>
          </p:cNvPr>
          <p:cNvSpPr>
            <a:spLocks noGrp="1"/>
          </p:cNvSpPr>
          <p:nvPr>
            <p:ph type="sldNum" sz="quarter" idx="10"/>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200" dirty="0"/>
          </a:p>
        </p:txBody>
      </p:sp>
      <p:sp>
        <p:nvSpPr>
          <p:cNvPr id="5123" name="AutoShape 2">
            <a:extLst>
              <a:ext uri="{FF2B5EF4-FFF2-40B4-BE49-F238E27FC236}">
                <a16:creationId xmlns:a16="http://schemas.microsoft.com/office/drawing/2014/main" id="{A4245333-58E1-4D9E-90C7-3B6107D0EF3B}"/>
              </a:ext>
            </a:extLst>
          </p:cNvPr>
          <p:cNvSpPr>
            <a:spLocks noChangeArrowheads="1"/>
          </p:cNvSpPr>
          <p:nvPr/>
        </p:nvSpPr>
        <p:spPr bwMode="auto">
          <a:xfrm>
            <a:off x="77788" y="3503613"/>
            <a:ext cx="582612" cy="304800"/>
          </a:xfrm>
          <a:prstGeom prst="roundRect">
            <a:avLst>
              <a:gd name="adj" fmla="val 16667"/>
            </a:avLst>
          </a:prstGeom>
          <a:solidFill>
            <a:srgbClr val="C3D9FF"/>
          </a:solidFill>
          <a:ln w="19050">
            <a:solidFill>
              <a:srgbClr val="C3D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000" b="1" dirty="0"/>
              <a:t>T. C. Hu</a:t>
            </a:r>
          </a:p>
        </p:txBody>
      </p:sp>
      <p:sp>
        <p:nvSpPr>
          <p:cNvPr id="5124" name="AutoShape 3">
            <a:extLst>
              <a:ext uri="{FF2B5EF4-FFF2-40B4-BE49-F238E27FC236}">
                <a16:creationId xmlns:a16="http://schemas.microsoft.com/office/drawing/2014/main" id="{29A4DDD7-592F-4BD3-867E-208BD0623D71}"/>
              </a:ext>
            </a:extLst>
          </p:cNvPr>
          <p:cNvSpPr>
            <a:spLocks noChangeArrowheads="1"/>
          </p:cNvSpPr>
          <p:nvPr/>
        </p:nvSpPr>
        <p:spPr bwMode="auto">
          <a:xfrm>
            <a:off x="1073150" y="1028700"/>
            <a:ext cx="1050925" cy="230188"/>
          </a:xfrm>
          <a:prstGeom prst="roundRect">
            <a:avLst>
              <a:gd name="adj" fmla="val 16667"/>
            </a:avLst>
          </a:prstGeom>
          <a:solidFill>
            <a:srgbClr val="CCFF99"/>
          </a:solidFill>
          <a:ln w="19050">
            <a:solidFill>
              <a:srgbClr val="CCFF99"/>
            </a:solidFill>
            <a:round/>
            <a:headEnd/>
            <a:tailEnd/>
          </a:ln>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000" b="0" dirty="0"/>
              <a:t>W. T. Torres</a:t>
            </a:r>
          </a:p>
        </p:txBody>
      </p:sp>
      <p:sp>
        <p:nvSpPr>
          <p:cNvPr id="5125" name="AutoShape 4">
            <a:extLst>
              <a:ext uri="{FF2B5EF4-FFF2-40B4-BE49-F238E27FC236}">
                <a16:creationId xmlns:a16="http://schemas.microsoft.com/office/drawing/2014/main" id="{F2120A1B-3849-4757-94D1-28EC4A1A56AE}"/>
              </a:ext>
            </a:extLst>
          </p:cNvPr>
          <p:cNvSpPr>
            <a:spLocks noChangeArrowheads="1"/>
          </p:cNvSpPr>
          <p:nvPr/>
        </p:nvSpPr>
        <p:spPr bwMode="auto">
          <a:xfrm>
            <a:off x="1073150" y="1616075"/>
            <a:ext cx="1050925" cy="230188"/>
          </a:xfrm>
          <a:prstGeom prst="roundRect">
            <a:avLst>
              <a:gd name="adj" fmla="val 16667"/>
            </a:avLst>
          </a:prstGeom>
          <a:solidFill>
            <a:srgbClr val="CCFF99"/>
          </a:solidFill>
          <a:ln w="19050">
            <a:solidFill>
              <a:srgbClr val="CCFF99"/>
            </a:solidFill>
            <a:round/>
            <a:headEnd/>
            <a:tailEnd/>
          </a:ln>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000" b="0"/>
              <a:t>K-C. Tan</a:t>
            </a:r>
          </a:p>
        </p:txBody>
      </p:sp>
      <p:sp>
        <p:nvSpPr>
          <p:cNvPr id="5126" name="AutoShape 5">
            <a:extLst>
              <a:ext uri="{FF2B5EF4-FFF2-40B4-BE49-F238E27FC236}">
                <a16:creationId xmlns:a16="http://schemas.microsoft.com/office/drawing/2014/main" id="{0C45B746-D3A0-450D-9EB7-8E1878533C84}"/>
              </a:ext>
            </a:extLst>
          </p:cNvPr>
          <p:cNvSpPr>
            <a:spLocks noChangeArrowheads="1"/>
          </p:cNvSpPr>
          <p:nvPr/>
        </p:nvSpPr>
        <p:spPr bwMode="auto">
          <a:xfrm>
            <a:off x="1073150" y="4559300"/>
            <a:ext cx="1050925" cy="230188"/>
          </a:xfrm>
          <a:prstGeom prst="roundRect">
            <a:avLst>
              <a:gd name="adj" fmla="val 16667"/>
            </a:avLst>
          </a:prstGeom>
          <a:solidFill>
            <a:srgbClr val="CCFF99"/>
          </a:solidFill>
          <a:ln w="19050">
            <a:solidFill>
              <a:srgbClr val="CCFF99"/>
            </a:solidFill>
            <a:round/>
            <a:headEnd/>
            <a:tailEnd/>
          </a:ln>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000" b="0" dirty="0"/>
              <a:t>Y. S. </a:t>
            </a:r>
            <a:r>
              <a:rPr lang="en-US" altLang="en-US" sz="1000" b="0" dirty="0" err="1"/>
              <a:t>Kuo</a:t>
            </a:r>
            <a:endParaRPr lang="en-US" altLang="en-US" sz="1000" b="0" dirty="0"/>
          </a:p>
        </p:txBody>
      </p:sp>
      <p:sp>
        <p:nvSpPr>
          <p:cNvPr id="5127" name="AutoShape 6">
            <a:extLst>
              <a:ext uri="{FF2B5EF4-FFF2-40B4-BE49-F238E27FC236}">
                <a16:creationId xmlns:a16="http://schemas.microsoft.com/office/drawing/2014/main" id="{17C47382-D776-4B48-AC79-F02C06888F2E}"/>
              </a:ext>
            </a:extLst>
          </p:cNvPr>
          <p:cNvSpPr>
            <a:spLocks noChangeArrowheads="1"/>
          </p:cNvSpPr>
          <p:nvPr/>
        </p:nvSpPr>
        <p:spPr bwMode="auto">
          <a:xfrm>
            <a:off x="1073150" y="6324600"/>
            <a:ext cx="1050925" cy="230188"/>
          </a:xfrm>
          <a:prstGeom prst="roundRect">
            <a:avLst>
              <a:gd name="adj" fmla="val 16667"/>
            </a:avLst>
          </a:prstGeom>
          <a:solidFill>
            <a:srgbClr val="CCFF99"/>
          </a:solidFill>
          <a:ln w="19050">
            <a:solidFill>
              <a:srgbClr val="CCFF99"/>
            </a:solidFill>
            <a:round/>
            <a:headEnd/>
            <a:tailEnd/>
          </a:ln>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000" b="0" dirty="0"/>
              <a:t>P. A. Tucker</a:t>
            </a:r>
          </a:p>
        </p:txBody>
      </p:sp>
      <p:sp>
        <p:nvSpPr>
          <p:cNvPr id="5128" name="AutoShape 7">
            <a:extLst>
              <a:ext uri="{FF2B5EF4-FFF2-40B4-BE49-F238E27FC236}">
                <a16:creationId xmlns:a16="http://schemas.microsoft.com/office/drawing/2014/main" id="{D212898D-116E-4589-98E6-1B8C6C272443}"/>
              </a:ext>
            </a:extLst>
          </p:cNvPr>
          <p:cNvSpPr>
            <a:spLocks noChangeArrowheads="1"/>
          </p:cNvSpPr>
          <p:nvPr/>
        </p:nvSpPr>
        <p:spPr bwMode="auto">
          <a:xfrm>
            <a:off x="1073150" y="5735638"/>
            <a:ext cx="1050925" cy="230187"/>
          </a:xfrm>
          <a:prstGeom prst="roundRect">
            <a:avLst>
              <a:gd name="adj" fmla="val 16667"/>
            </a:avLst>
          </a:prstGeom>
          <a:solidFill>
            <a:srgbClr val="CCFF99"/>
          </a:solidFill>
          <a:ln w="19050">
            <a:solidFill>
              <a:srgbClr val="CCFF99"/>
            </a:solidFill>
            <a:round/>
            <a:headEnd/>
            <a:tailEnd/>
          </a:ln>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000" b="0" dirty="0"/>
              <a:t>A. B. Kahng</a:t>
            </a:r>
          </a:p>
        </p:txBody>
      </p:sp>
      <p:sp>
        <p:nvSpPr>
          <p:cNvPr id="5129" name="AutoShape 8">
            <a:extLst>
              <a:ext uri="{FF2B5EF4-FFF2-40B4-BE49-F238E27FC236}">
                <a16:creationId xmlns:a16="http://schemas.microsoft.com/office/drawing/2014/main" id="{74D81384-0844-4B16-A40F-80C56BBB7136}"/>
              </a:ext>
            </a:extLst>
          </p:cNvPr>
          <p:cNvSpPr>
            <a:spLocks noChangeArrowheads="1"/>
          </p:cNvSpPr>
          <p:nvPr/>
        </p:nvSpPr>
        <p:spPr bwMode="auto">
          <a:xfrm>
            <a:off x="1073150" y="5148263"/>
            <a:ext cx="1050925" cy="230187"/>
          </a:xfrm>
          <a:prstGeom prst="roundRect">
            <a:avLst>
              <a:gd name="adj" fmla="val 16667"/>
            </a:avLst>
          </a:prstGeom>
          <a:solidFill>
            <a:srgbClr val="CCFF99"/>
          </a:solidFill>
          <a:ln w="19050">
            <a:solidFill>
              <a:srgbClr val="CCFF99"/>
            </a:solidFill>
            <a:round/>
            <a:headEnd/>
            <a:tailEnd/>
          </a:ln>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en-US" sz="1000" b="0" dirty="0"/>
              <a:t>K. E. Moerder</a:t>
            </a:r>
            <a:endParaRPr lang="en-US" altLang="en-US" sz="1000" b="0" dirty="0"/>
          </a:p>
        </p:txBody>
      </p:sp>
      <p:sp>
        <p:nvSpPr>
          <p:cNvPr id="5130" name="AutoShape 9">
            <a:extLst>
              <a:ext uri="{FF2B5EF4-FFF2-40B4-BE49-F238E27FC236}">
                <a16:creationId xmlns:a16="http://schemas.microsoft.com/office/drawing/2014/main" id="{AFA97F45-6049-426D-9AD6-F1416A128C21}"/>
              </a:ext>
            </a:extLst>
          </p:cNvPr>
          <p:cNvSpPr>
            <a:spLocks noChangeArrowheads="1"/>
          </p:cNvSpPr>
          <p:nvPr/>
        </p:nvSpPr>
        <p:spPr bwMode="auto">
          <a:xfrm>
            <a:off x="1073150" y="3971925"/>
            <a:ext cx="1050925" cy="230188"/>
          </a:xfrm>
          <a:prstGeom prst="roundRect">
            <a:avLst>
              <a:gd name="adj" fmla="val 16667"/>
            </a:avLst>
          </a:prstGeom>
          <a:solidFill>
            <a:srgbClr val="CCFF99"/>
          </a:solidFill>
          <a:ln w="19050">
            <a:solidFill>
              <a:srgbClr val="CCFF99"/>
            </a:solidFill>
            <a:round/>
            <a:headEnd/>
            <a:tailEnd/>
          </a:ln>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000" b="0" dirty="0"/>
              <a:t>M.-T. </a:t>
            </a:r>
            <a:r>
              <a:rPr lang="en-US" altLang="en-US" sz="1000" b="0" dirty="0" err="1"/>
              <a:t>Shing</a:t>
            </a:r>
            <a:endParaRPr lang="en-US" altLang="en-US" sz="1000" b="0" dirty="0"/>
          </a:p>
        </p:txBody>
      </p:sp>
      <p:sp>
        <p:nvSpPr>
          <p:cNvPr id="5131" name="AutoShape 10">
            <a:extLst>
              <a:ext uri="{FF2B5EF4-FFF2-40B4-BE49-F238E27FC236}">
                <a16:creationId xmlns:a16="http://schemas.microsoft.com/office/drawing/2014/main" id="{F43F4DF4-EFF4-4ABD-8B39-306E712208C8}"/>
              </a:ext>
            </a:extLst>
          </p:cNvPr>
          <p:cNvSpPr>
            <a:spLocks noChangeArrowheads="1"/>
          </p:cNvSpPr>
          <p:nvPr/>
        </p:nvSpPr>
        <p:spPr bwMode="auto">
          <a:xfrm>
            <a:off x="1073150" y="3381375"/>
            <a:ext cx="1050925" cy="231775"/>
          </a:xfrm>
          <a:prstGeom prst="roundRect">
            <a:avLst>
              <a:gd name="adj" fmla="val 16667"/>
            </a:avLst>
          </a:prstGeom>
          <a:solidFill>
            <a:srgbClr val="CCFF99"/>
          </a:solidFill>
          <a:ln w="19050">
            <a:solidFill>
              <a:srgbClr val="CCFF99"/>
            </a:solidFill>
            <a:round/>
            <a:headEnd/>
            <a:tailEnd/>
          </a:ln>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000" b="0"/>
              <a:t>F. Ruskey </a:t>
            </a:r>
          </a:p>
        </p:txBody>
      </p:sp>
      <p:sp>
        <p:nvSpPr>
          <p:cNvPr id="5132" name="AutoShape 11">
            <a:extLst>
              <a:ext uri="{FF2B5EF4-FFF2-40B4-BE49-F238E27FC236}">
                <a16:creationId xmlns:a16="http://schemas.microsoft.com/office/drawing/2014/main" id="{D60F369D-C90A-4F25-831B-DDD5E650A116}"/>
              </a:ext>
            </a:extLst>
          </p:cNvPr>
          <p:cNvSpPr>
            <a:spLocks noChangeArrowheads="1"/>
          </p:cNvSpPr>
          <p:nvPr/>
        </p:nvSpPr>
        <p:spPr bwMode="auto">
          <a:xfrm>
            <a:off x="1073150" y="2205038"/>
            <a:ext cx="1050925" cy="230187"/>
          </a:xfrm>
          <a:prstGeom prst="roundRect">
            <a:avLst>
              <a:gd name="adj" fmla="val 16667"/>
            </a:avLst>
          </a:prstGeom>
          <a:solidFill>
            <a:srgbClr val="CCFF99"/>
          </a:solidFill>
          <a:ln w="19050">
            <a:solidFill>
              <a:srgbClr val="CCFF99"/>
            </a:solidFill>
            <a:round/>
            <a:headEnd/>
            <a:tailEnd/>
          </a:ln>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000" b="0"/>
              <a:t>D. Adolphson</a:t>
            </a:r>
          </a:p>
        </p:txBody>
      </p:sp>
      <p:sp>
        <p:nvSpPr>
          <p:cNvPr id="5133" name="AutoShape 12">
            <a:extLst>
              <a:ext uri="{FF2B5EF4-FFF2-40B4-BE49-F238E27FC236}">
                <a16:creationId xmlns:a16="http://schemas.microsoft.com/office/drawing/2014/main" id="{12A53ABD-F196-4CE2-B9C5-13619876A382}"/>
              </a:ext>
            </a:extLst>
          </p:cNvPr>
          <p:cNvSpPr>
            <a:spLocks noChangeArrowheads="1"/>
          </p:cNvSpPr>
          <p:nvPr/>
        </p:nvSpPr>
        <p:spPr bwMode="auto">
          <a:xfrm>
            <a:off x="1073150" y="2794000"/>
            <a:ext cx="1050925" cy="230188"/>
          </a:xfrm>
          <a:prstGeom prst="roundRect">
            <a:avLst>
              <a:gd name="adj" fmla="val 16667"/>
            </a:avLst>
          </a:prstGeom>
          <a:solidFill>
            <a:srgbClr val="CCFF99"/>
          </a:solidFill>
          <a:ln w="19050">
            <a:solidFill>
              <a:srgbClr val="CCFF99"/>
            </a:solidFill>
            <a:round/>
            <a:headEnd/>
            <a:tailEnd/>
          </a:ln>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000" b="0" dirty="0"/>
              <a:t>B. N. Tien</a:t>
            </a:r>
          </a:p>
        </p:txBody>
      </p:sp>
      <p:sp>
        <p:nvSpPr>
          <p:cNvPr id="9230" name="AutoShape 23">
            <a:extLst>
              <a:ext uri="{FF2B5EF4-FFF2-40B4-BE49-F238E27FC236}">
                <a16:creationId xmlns:a16="http://schemas.microsoft.com/office/drawing/2014/main" id="{DCAE02B4-756E-46E7-AEE1-4883D1954C80}"/>
              </a:ext>
            </a:extLst>
          </p:cNvPr>
          <p:cNvSpPr>
            <a:spLocks noChangeArrowheads="1"/>
          </p:cNvSpPr>
          <p:nvPr/>
        </p:nvSpPr>
        <p:spPr bwMode="auto">
          <a:xfrm>
            <a:off x="2706688" y="1447800"/>
            <a:ext cx="971550" cy="179388"/>
          </a:xfrm>
          <a:prstGeom prst="roundRect">
            <a:avLst>
              <a:gd name="adj" fmla="val 16667"/>
            </a:avLst>
          </a:prstGeom>
          <a:solidFill>
            <a:schemeClr val="accent2">
              <a:lumMod val="40000"/>
              <a:lumOff val="60000"/>
            </a:schemeClr>
          </a:solidFill>
          <a:ln w="19050">
            <a:solidFill>
              <a:schemeClr val="accent2">
                <a:lumMod val="40000"/>
                <a:lumOff val="6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dirty="0"/>
              <a:t>D.R. van </a:t>
            </a:r>
            <a:r>
              <a:rPr lang="en-US" altLang="en-US" sz="1000" b="0" dirty="0" err="1"/>
              <a:t>Baronaigien</a:t>
            </a:r>
            <a:endParaRPr lang="en-US" altLang="en-US" sz="1000" b="0" dirty="0"/>
          </a:p>
        </p:txBody>
      </p:sp>
      <p:sp>
        <p:nvSpPr>
          <p:cNvPr id="9231" name="AutoShape 24">
            <a:extLst>
              <a:ext uri="{FF2B5EF4-FFF2-40B4-BE49-F238E27FC236}">
                <a16:creationId xmlns:a16="http://schemas.microsoft.com/office/drawing/2014/main" id="{443E1A3C-65C0-4D4B-83EE-19EF280AD28C}"/>
              </a:ext>
            </a:extLst>
          </p:cNvPr>
          <p:cNvSpPr>
            <a:spLocks noChangeArrowheads="1"/>
          </p:cNvSpPr>
          <p:nvPr/>
        </p:nvSpPr>
        <p:spPr bwMode="auto">
          <a:xfrm>
            <a:off x="2706688" y="1658938"/>
            <a:ext cx="971550" cy="180975"/>
          </a:xfrm>
          <a:prstGeom prst="roundRect">
            <a:avLst>
              <a:gd name="adj" fmla="val 16667"/>
            </a:avLst>
          </a:prstGeom>
          <a:solidFill>
            <a:schemeClr val="accent2">
              <a:lumMod val="40000"/>
              <a:lumOff val="60000"/>
            </a:schemeClr>
          </a:solidFill>
          <a:ln w="19050">
            <a:solidFill>
              <a:schemeClr val="accent2">
                <a:lumMod val="40000"/>
                <a:lumOff val="6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dirty="0"/>
              <a:t>Y. </a:t>
            </a:r>
            <a:r>
              <a:rPr lang="en-US" altLang="en-US" sz="1000" b="0" dirty="0" err="1"/>
              <a:t>Koda</a:t>
            </a:r>
            <a:endParaRPr lang="en-US" altLang="en-US" sz="1000" b="0" dirty="0"/>
          </a:p>
        </p:txBody>
      </p:sp>
      <p:sp>
        <p:nvSpPr>
          <p:cNvPr id="9232" name="AutoShape 25">
            <a:extLst>
              <a:ext uri="{FF2B5EF4-FFF2-40B4-BE49-F238E27FC236}">
                <a16:creationId xmlns:a16="http://schemas.microsoft.com/office/drawing/2014/main" id="{74FE2F39-4C0A-4551-A1E1-1E21AC0E21B2}"/>
              </a:ext>
            </a:extLst>
          </p:cNvPr>
          <p:cNvSpPr>
            <a:spLocks noChangeArrowheads="1"/>
          </p:cNvSpPr>
          <p:nvPr/>
        </p:nvSpPr>
        <p:spPr bwMode="auto">
          <a:xfrm>
            <a:off x="2706688" y="2084388"/>
            <a:ext cx="971550" cy="179387"/>
          </a:xfrm>
          <a:prstGeom prst="roundRect">
            <a:avLst>
              <a:gd name="adj" fmla="val 16667"/>
            </a:avLst>
          </a:prstGeom>
          <a:solidFill>
            <a:schemeClr val="accent2">
              <a:lumMod val="40000"/>
              <a:lumOff val="60000"/>
            </a:schemeClr>
          </a:solidFill>
          <a:ln w="19050">
            <a:solidFill>
              <a:schemeClr val="accent2">
                <a:lumMod val="40000"/>
                <a:lumOff val="6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P. Evans</a:t>
            </a:r>
          </a:p>
        </p:txBody>
      </p:sp>
      <p:sp>
        <p:nvSpPr>
          <p:cNvPr id="9233" name="AutoShape 26">
            <a:extLst>
              <a:ext uri="{FF2B5EF4-FFF2-40B4-BE49-F238E27FC236}">
                <a16:creationId xmlns:a16="http://schemas.microsoft.com/office/drawing/2014/main" id="{EF2304DB-049A-454D-A95A-8B9BF3D45D1E}"/>
              </a:ext>
            </a:extLst>
          </p:cNvPr>
          <p:cNvSpPr>
            <a:spLocks noChangeArrowheads="1"/>
          </p:cNvSpPr>
          <p:nvPr/>
        </p:nvSpPr>
        <p:spPr bwMode="auto">
          <a:xfrm>
            <a:off x="5880100" y="847725"/>
            <a:ext cx="971550" cy="179388"/>
          </a:xfrm>
          <a:prstGeom prst="roundRect">
            <a:avLst>
              <a:gd name="adj" fmla="val 16667"/>
            </a:avLst>
          </a:prstGeom>
          <a:solidFill>
            <a:schemeClr val="accent5">
              <a:lumMod val="60000"/>
              <a:lumOff val="40000"/>
            </a:schemeClr>
          </a:solidFill>
          <a:ln w="19050">
            <a:solidFill>
              <a:schemeClr val="accent5">
                <a:lumMod val="60000"/>
                <a:lumOff val="4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dirty="0"/>
              <a:t>A. Smith</a:t>
            </a:r>
          </a:p>
        </p:txBody>
      </p:sp>
      <p:sp>
        <p:nvSpPr>
          <p:cNvPr id="9234" name="AutoShape 27">
            <a:extLst>
              <a:ext uri="{FF2B5EF4-FFF2-40B4-BE49-F238E27FC236}">
                <a16:creationId xmlns:a16="http://schemas.microsoft.com/office/drawing/2014/main" id="{2D88A483-D949-4E3B-BC0E-1118B2828829}"/>
              </a:ext>
            </a:extLst>
          </p:cNvPr>
          <p:cNvSpPr>
            <a:spLocks noChangeArrowheads="1"/>
          </p:cNvSpPr>
          <p:nvPr/>
        </p:nvSpPr>
        <p:spPr bwMode="auto">
          <a:xfrm>
            <a:off x="2706688" y="2297113"/>
            <a:ext cx="971550" cy="179387"/>
          </a:xfrm>
          <a:prstGeom prst="roundRect">
            <a:avLst>
              <a:gd name="adj" fmla="val 16667"/>
            </a:avLst>
          </a:prstGeom>
          <a:solidFill>
            <a:schemeClr val="accent2">
              <a:lumMod val="40000"/>
              <a:lumOff val="60000"/>
            </a:schemeClr>
          </a:solidFill>
          <a:ln w="19050">
            <a:solidFill>
              <a:schemeClr val="accent2">
                <a:lumMod val="40000"/>
                <a:lumOff val="6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K. Wong</a:t>
            </a:r>
          </a:p>
        </p:txBody>
      </p:sp>
      <p:sp>
        <p:nvSpPr>
          <p:cNvPr id="9235" name="AutoShape 28">
            <a:extLst>
              <a:ext uri="{FF2B5EF4-FFF2-40B4-BE49-F238E27FC236}">
                <a16:creationId xmlns:a16="http://schemas.microsoft.com/office/drawing/2014/main" id="{20BF3E8B-7CE6-49D8-9848-EB772E3DEB3D}"/>
              </a:ext>
            </a:extLst>
          </p:cNvPr>
          <p:cNvSpPr>
            <a:spLocks noChangeArrowheads="1"/>
          </p:cNvSpPr>
          <p:nvPr/>
        </p:nvSpPr>
        <p:spPr bwMode="auto">
          <a:xfrm>
            <a:off x="2706688" y="2508250"/>
            <a:ext cx="971550" cy="180975"/>
          </a:xfrm>
          <a:prstGeom prst="roundRect">
            <a:avLst>
              <a:gd name="adj" fmla="val 16667"/>
            </a:avLst>
          </a:prstGeom>
          <a:solidFill>
            <a:schemeClr val="accent2">
              <a:lumMod val="40000"/>
              <a:lumOff val="60000"/>
            </a:schemeClr>
          </a:solidFill>
          <a:ln w="19050">
            <a:solidFill>
              <a:schemeClr val="accent2">
                <a:lumMod val="40000"/>
                <a:lumOff val="6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dirty="0"/>
              <a:t>J. Sawada</a:t>
            </a:r>
          </a:p>
        </p:txBody>
      </p:sp>
      <p:sp>
        <p:nvSpPr>
          <p:cNvPr id="9236" name="AutoShape 29">
            <a:extLst>
              <a:ext uri="{FF2B5EF4-FFF2-40B4-BE49-F238E27FC236}">
                <a16:creationId xmlns:a16="http://schemas.microsoft.com/office/drawing/2014/main" id="{16017C3F-25AB-4219-A5C1-ED2794815188}"/>
              </a:ext>
            </a:extLst>
          </p:cNvPr>
          <p:cNvSpPr>
            <a:spLocks noChangeArrowheads="1"/>
          </p:cNvSpPr>
          <p:nvPr/>
        </p:nvSpPr>
        <p:spPr bwMode="auto">
          <a:xfrm>
            <a:off x="2706688" y="2720975"/>
            <a:ext cx="971550" cy="180975"/>
          </a:xfrm>
          <a:prstGeom prst="roundRect">
            <a:avLst>
              <a:gd name="adj" fmla="val 16667"/>
            </a:avLst>
          </a:prstGeom>
          <a:solidFill>
            <a:schemeClr val="accent2">
              <a:lumMod val="40000"/>
              <a:lumOff val="60000"/>
            </a:schemeClr>
          </a:solidFill>
          <a:ln w="19050">
            <a:solidFill>
              <a:schemeClr val="accent2">
                <a:lumMod val="40000"/>
                <a:lumOff val="6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dirty="0"/>
              <a:t>S. Chow</a:t>
            </a:r>
          </a:p>
        </p:txBody>
      </p:sp>
      <p:sp>
        <p:nvSpPr>
          <p:cNvPr id="9237" name="AutoShape 30">
            <a:extLst>
              <a:ext uri="{FF2B5EF4-FFF2-40B4-BE49-F238E27FC236}">
                <a16:creationId xmlns:a16="http://schemas.microsoft.com/office/drawing/2014/main" id="{9D4307BF-84A9-4B58-9497-A30E61C38FF5}"/>
              </a:ext>
            </a:extLst>
          </p:cNvPr>
          <p:cNvSpPr>
            <a:spLocks noChangeArrowheads="1"/>
          </p:cNvSpPr>
          <p:nvPr/>
        </p:nvSpPr>
        <p:spPr bwMode="auto">
          <a:xfrm>
            <a:off x="2706688" y="4532313"/>
            <a:ext cx="971550" cy="180975"/>
          </a:xfrm>
          <a:prstGeom prst="roundRect">
            <a:avLst>
              <a:gd name="adj" fmla="val 16667"/>
            </a:avLst>
          </a:prstGeom>
          <a:solidFill>
            <a:schemeClr val="accent2">
              <a:lumMod val="40000"/>
              <a:lumOff val="60000"/>
            </a:schemeClr>
          </a:solidFill>
          <a:ln w="19050">
            <a:solidFill>
              <a:schemeClr val="accent2">
                <a:lumMod val="40000"/>
                <a:lumOff val="6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M.R. Kindl</a:t>
            </a:r>
          </a:p>
        </p:txBody>
      </p:sp>
      <p:sp>
        <p:nvSpPr>
          <p:cNvPr id="9238" name="AutoShape 31">
            <a:extLst>
              <a:ext uri="{FF2B5EF4-FFF2-40B4-BE49-F238E27FC236}">
                <a16:creationId xmlns:a16="http://schemas.microsoft.com/office/drawing/2014/main" id="{E4579815-045F-405F-83BF-1E0A1000F261}"/>
              </a:ext>
            </a:extLst>
          </p:cNvPr>
          <p:cNvSpPr>
            <a:spLocks noChangeArrowheads="1"/>
          </p:cNvSpPr>
          <p:nvPr/>
        </p:nvSpPr>
        <p:spPr bwMode="auto">
          <a:xfrm>
            <a:off x="2706688" y="4745038"/>
            <a:ext cx="971550" cy="180975"/>
          </a:xfrm>
          <a:prstGeom prst="roundRect">
            <a:avLst>
              <a:gd name="adj" fmla="val 16667"/>
            </a:avLst>
          </a:prstGeom>
          <a:solidFill>
            <a:schemeClr val="accent2">
              <a:lumMod val="40000"/>
              <a:lumOff val="60000"/>
            </a:schemeClr>
          </a:solidFill>
          <a:ln w="19050">
            <a:solidFill>
              <a:schemeClr val="accent2">
                <a:lumMod val="40000"/>
                <a:lumOff val="6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M.M. Cordeiro</a:t>
            </a:r>
          </a:p>
        </p:txBody>
      </p:sp>
      <p:sp>
        <p:nvSpPr>
          <p:cNvPr id="9239" name="AutoShape 32">
            <a:extLst>
              <a:ext uri="{FF2B5EF4-FFF2-40B4-BE49-F238E27FC236}">
                <a16:creationId xmlns:a16="http://schemas.microsoft.com/office/drawing/2014/main" id="{ECF2385B-B920-4D33-AC30-CE664EBABA8B}"/>
              </a:ext>
            </a:extLst>
          </p:cNvPr>
          <p:cNvSpPr>
            <a:spLocks noChangeArrowheads="1"/>
          </p:cNvSpPr>
          <p:nvPr/>
        </p:nvSpPr>
        <p:spPr bwMode="auto">
          <a:xfrm>
            <a:off x="2706688" y="4321175"/>
            <a:ext cx="971550" cy="179388"/>
          </a:xfrm>
          <a:prstGeom prst="roundRect">
            <a:avLst>
              <a:gd name="adj" fmla="val 16667"/>
            </a:avLst>
          </a:prstGeom>
          <a:solidFill>
            <a:schemeClr val="accent2">
              <a:lumMod val="40000"/>
              <a:lumOff val="60000"/>
            </a:schemeClr>
          </a:solidFill>
          <a:ln w="19050">
            <a:solidFill>
              <a:schemeClr val="accent2">
                <a:lumMod val="40000"/>
                <a:lumOff val="6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J. Chen</a:t>
            </a:r>
          </a:p>
        </p:txBody>
      </p:sp>
      <p:sp>
        <p:nvSpPr>
          <p:cNvPr id="9240" name="AutoShape 43">
            <a:extLst>
              <a:ext uri="{FF2B5EF4-FFF2-40B4-BE49-F238E27FC236}">
                <a16:creationId xmlns:a16="http://schemas.microsoft.com/office/drawing/2014/main" id="{6EBF8C3F-14CE-4B66-95B5-BCD11DD6E859}"/>
              </a:ext>
            </a:extLst>
          </p:cNvPr>
          <p:cNvSpPr>
            <a:spLocks noChangeArrowheads="1"/>
          </p:cNvSpPr>
          <p:nvPr/>
        </p:nvSpPr>
        <p:spPr bwMode="auto">
          <a:xfrm>
            <a:off x="4130675" y="1289050"/>
            <a:ext cx="973138" cy="179388"/>
          </a:xfrm>
          <a:prstGeom prst="roundRect">
            <a:avLst>
              <a:gd name="adj" fmla="val 16667"/>
            </a:avLst>
          </a:prstGeom>
          <a:solidFill>
            <a:schemeClr val="accent2">
              <a:lumMod val="40000"/>
              <a:lumOff val="60000"/>
            </a:schemeClr>
          </a:solidFill>
          <a:ln w="19050">
            <a:solidFill>
              <a:schemeClr val="accent2">
                <a:lumMod val="40000"/>
                <a:lumOff val="6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G. Robins</a:t>
            </a:r>
          </a:p>
        </p:txBody>
      </p:sp>
      <p:sp>
        <p:nvSpPr>
          <p:cNvPr id="9241" name="AutoShape 44">
            <a:extLst>
              <a:ext uri="{FF2B5EF4-FFF2-40B4-BE49-F238E27FC236}">
                <a16:creationId xmlns:a16="http://schemas.microsoft.com/office/drawing/2014/main" id="{3FE55487-6F72-4A2C-9ECD-1DAB9FB61BA5}"/>
              </a:ext>
            </a:extLst>
          </p:cNvPr>
          <p:cNvSpPr>
            <a:spLocks noChangeArrowheads="1"/>
          </p:cNvSpPr>
          <p:nvPr/>
        </p:nvSpPr>
        <p:spPr bwMode="auto">
          <a:xfrm>
            <a:off x="4130675" y="1900238"/>
            <a:ext cx="973138" cy="179387"/>
          </a:xfrm>
          <a:prstGeom prst="roundRect">
            <a:avLst>
              <a:gd name="adj" fmla="val 16667"/>
            </a:avLst>
          </a:prstGeom>
          <a:solidFill>
            <a:schemeClr val="accent2">
              <a:lumMod val="40000"/>
              <a:lumOff val="60000"/>
            </a:schemeClr>
          </a:solidFill>
          <a:ln w="19050">
            <a:solidFill>
              <a:schemeClr val="accent2">
                <a:lumMod val="40000"/>
                <a:lumOff val="6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C.J. Alpert</a:t>
            </a:r>
          </a:p>
        </p:txBody>
      </p:sp>
      <p:sp>
        <p:nvSpPr>
          <p:cNvPr id="9242" name="AutoShape 45">
            <a:extLst>
              <a:ext uri="{FF2B5EF4-FFF2-40B4-BE49-F238E27FC236}">
                <a16:creationId xmlns:a16="http://schemas.microsoft.com/office/drawing/2014/main" id="{6F153000-3441-4F6D-B311-A474499A632B}"/>
              </a:ext>
            </a:extLst>
          </p:cNvPr>
          <p:cNvSpPr>
            <a:spLocks noChangeArrowheads="1"/>
          </p:cNvSpPr>
          <p:nvPr/>
        </p:nvSpPr>
        <p:spPr bwMode="auto">
          <a:xfrm>
            <a:off x="4130675" y="1695450"/>
            <a:ext cx="973138" cy="180975"/>
          </a:xfrm>
          <a:prstGeom prst="roundRect">
            <a:avLst>
              <a:gd name="adj" fmla="val 16667"/>
            </a:avLst>
          </a:prstGeom>
          <a:solidFill>
            <a:schemeClr val="accent2">
              <a:lumMod val="40000"/>
              <a:lumOff val="60000"/>
            </a:schemeClr>
          </a:solidFill>
          <a:ln w="19050">
            <a:solidFill>
              <a:schemeClr val="accent2">
                <a:lumMod val="40000"/>
                <a:lumOff val="6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K.D. Boese</a:t>
            </a:r>
          </a:p>
        </p:txBody>
      </p:sp>
      <p:sp>
        <p:nvSpPr>
          <p:cNvPr id="9243" name="AutoShape 46">
            <a:extLst>
              <a:ext uri="{FF2B5EF4-FFF2-40B4-BE49-F238E27FC236}">
                <a16:creationId xmlns:a16="http://schemas.microsoft.com/office/drawing/2014/main" id="{2F02AAC1-4759-4855-B434-718F807E3A72}"/>
              </a:ext>
            </a:extLst>
          </p:cNvPr>
          <p:cNvSpPr>
            <a:spLocks noChangeArrowheads="1"/>
          </p:cNvSpPr>
          <p:nvPr/>
        </p:nvSpPr>
        <p:spPr bwMode="auto">
          <a:xfrm>
            <a:off x="4130675" y="3529013"/>
            <a:ext cx="973138" cy="179387"/>
          </a:xfrm>
          <a:prstGeom prst="roundRect">
            <a:avLst>
              <a:gd name="adj" fmla="val 16667"/>
            </a:avLst>
          </a:prstGeom>
          <a:solidFill>
            <a:schemeClr val="accent2">
              <a:lumMod val="40000"/>
              <a:lumOff val="60000"/>
            </a:schemeClr>
          </a:solidFill>
          <a:ln w="19050">
            <a:solidFill>
              <a:schemeClr val="accent2">
                <a:lumMod val="40000"/>
                <a:lumOff val="6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Y. Chen</a:t>
            </a:r>
          </a:p>
        </p:txBody>
      </p:sp>
      <p:sp>
        <p:nvSpPr>
          <p:cNvPr id="9244" name="AutoShape 47">
            <a:extLst>
              <a:ext uri="{FF2B5EF4-FFF2-40B4-BE49-F238E27FC236}">
                <a16:creationId xmlns:a16="http://schemas.microsoft.com/office/drawing/2014/main" id="{D90EA9EF-8C0B-4A79-9E6E-881B36F57F8E}"/>
              </a:ext>
            </a:extLst>
          </p:cNvPr>
          <p:cNvSpPr>
            <a:spLocks noChangeArrowheads="1"/>
          </p:cNvSpPr>
          <p:nvPr/>
        </p:nvSpPr>
        <p:spPr bwMode="auto">
          <a:xfrm>
            <a:off x="4130675" y="2714625"/>
            <a:ext cx="973138" cy="179388"/>
          </a:xfrm>
          <a:prstGeom prst="roundRect">
            <a:avLst>
              <a:gd name="adj" fmla="val 16667"/>
            </a:avLst>
          </a:prstGeom>
          <a:solidFill>
            <a:schemeClr val="accent2">
              <a:lumMod val="40000"/>
              <a:lumOff val="60000"/>
            </a:schemeClr>
          </a:solidFill>
          <a:ln w="19050">
            <a:solidFill>
              <a:schemeClr val="accent2">
                <a:lumMod val="40000"/>
                <a:lumOff val="6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K. Masuko</a:t>
            </a:r>
          </a:p>
        </p:txBody>
      </p:sp>
      <p:sp>
        <p:nvSpPr>
          <p:cNvPr id="9245" name="AutoShape 48">
            <a:extLst>
              <a:ext uri="{FF2B5EF4-FFF2-40B4-BE49-F238E27FC236}">
                <a16:creationId xmlns:a16="http://schemas.microsoft.com/office/drawing/2014/main" id="{51CFC596-FBDD-4DAB-86E0-CF605B4904B5}"/>
              </a:ext>
            </a:extLst>
          </p:cNvPr>
          <p:cNvSpPr>
            <a:spLocks noChangeArrowheads="1"/>
          </p:cNvSpPr>
          <p:nvPr/>
        </p:nvSpPr>
        <p:spPr bwMode="auto">
          <a:xfrm>
            <a:off x="4130675" y="4343400"/>
            <a:ext cx="973138" cy="179388"/>
          </a:xfrm>
          <a:prstGeom prst="roundRect">
            <a:avLst>
              <a:gd name="adj" fmla="val 16667"/>
            </a:avLst>
          </a:prstGeom>
          <a:solidFill>
            <a:schemeClr val="accent2">
              <a:lumMod val="40000"/>
              <a:lumOff val="60000"/>
            </a:schemeClr>
          </a:solidFill>
          <a:ln w="19050">
            <a:solidFill>
              <a:schemeClr val="accent2">
                <a:lumMod val="40000"/>
                <a:lumOff val="6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P. Gupta</a:t>
            </a:r>
          </a:p>
        </p:txBody>
      </p:sp>
      <p:sp>
        <p:nvSpPr>
          <p:cNvPr id="9246" name="AutoShape 49">
            <a:extLst>
              <a:ext uri="{FF2B5EF4-FFF2-40B4-BE49-F238E27FC236}">
                <a16:creationId xmlns:a16="http://schemas.microsoft.com/office/drawing/2014/main" id="{7B4873C3-E753-4888-BEE0-02DAE54D7B75}"/>
              </a:ext>
            </a:extLst>
          </p:cNvPr>
          <p:cNvSpPr>
            <a:spLocks noChangeArrowheads="1"/>
          </p:cNvSpPr>
          <p:nvPr/>
        </p:nvSpPr>
        <p:spPr bwMode="auto">
          <a:xfrm>
            <a:off x="4130675" y="1492250"/>
            <a:ext cx="973138" cy="179388"/>
          </a:xfrm>
          <a:prstGeom prst="roundRect">
            <a:avLst>
              <a:gd name="adj" fmla="val 16667"/>
            </a:avLst>
          </a:prstGeom>
          <a:solidFill>
            <a:schemeClr val="accent2">
              <a:lumMod val="40000"/>
              <a:lumOff val="60000"/>
            </a:schemeClr>
          </a:solidFill>
          <a:ln w="19050">
            <a:solidFill>
              <a:schemeClr val="accent2">
                <a:lumMod val="40000"/>
                <a:lumOff val="6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L. Hagen</a:t>
            </a:r>
          </a:p>
        </p:txBody>
      </p:sp>
      <p:sp>
        <p:nvSpPr>
          <p:cNvPr id="9247" name="AutoShape 50">
            <a:extLst>
              <a:ext uri="{FF2B5EF4-FFF2-40B4-BE49-F238E27FC236}">
                <a16:creationId xmlns:a16="http://schemas.microsoft.com/office/drawing/2014/main" id="{30A49666-7894-4C83-882C-3467D4924401}"/>
              </a:ext>
            </a:extLst>
          </p:cNvPr>
          <p:cNvSpPr>
            <a:spLocks noChangeArrowheads="1"/>
          </p:cNvSpPr>
          <p:nvPr/>
        </p:nvSpPr>
        <p:spPr bwMode="auto">
          <a:xfrm>
            <a:off x="4130675" y="2509838"/>
            <a:ext cx="973138" cy="180975"/>
          </a:xfrm>
          <a:prstGeom prst="roundRect">
            <a:avLst>
              <a:gd name="adj" fmla="val 16667"/>
            </a:avLst>
          </a:prstGeom>
          <a:solidFill>
            <a:schemeClr val="accent2">
              <a:lumMod val="40000"/>
              <a:lumOff val="60000"/>
            </a:schemeClr>
          </a:solidFill>
          <a:ln w="19050">
            <a:solidFill>
              <a:schemeClr val="accent2">
                <a:lumMod val="40000"/>
                <a:lumOff val="6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D.J. Huang</a:t>
            </a:r>
          </a:p>
        </p:txBody>
      </p:sp>
      <p:sp>
        <p:nvSpPr>
          <p:cNvPr id="9248" name="AutoShape 51">
            <a:extLst>
              <a:ext uri="{FF2B5EF4-FFF2-40B4-BE49-F238E27FC236}">
                <a16:creationId xmlns:a16="http://schemas.microsoft.com/office/drawing/2014/main" id="{E69E030A-7D8D-44FF-9485-F5F9A2E4BBD1}"/>
              </a:ext>
            </a:extLst>
          </p:cNvPr>
          <p:cNvSpPr>
            <a:spLocks noChangeArrowheads="1"/>
          </p:cNvSpPr>
          <p:nvPr/>
        </p:nvSpPr>
        <p:spPr bwMode="auto">
          <a:xfrm>
            <a:off x="4130675" y="3121025"/>
            <a:ext cx="973138" cy="180975"/>
          </a:xfrm>
          <a:prstGeom prst="roundRect">
            <a:avLst>
              <a:gd name="adj" fmla="val 16667"/>
            </a:avLst>
          </a:prstGeom>
          <a:solidFill>
            <a:schemeClr val="accent2">
              <a:lumMod val="40000"/>
              <a:lumOff val="60000"/>
            </a:schemeClr>
          </a:solidFill>
          <a:ln w="19050">
            <a:solidFill>
              <a:schemeClr val="accent2">
                <a:lumMod val="40000"/>
                <a:lumOff val="6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B. Liu</a:t>
            </a:r>
          </a:p>
        </p:txBody>
      </p:sp>
      <p:sp>
        <p:nvSpPr>
          <p:cNvPr id="9249" name="AutoShape 52">
            <a:extLst>
              <a:ext uri="{FF2B5EF4-FFF2-40B4-BE49-F238E27FC236}">
                <a16:creationId xmlns:a16="http://schemas.microsoft.com/office/drawing/2014/main" id="{83F80DC4-1E04-457A-8D51-C7A8D6AE16DD}"/>
              </a:ext>
            </a:extLst>
          </p:cNvPr>
          <p:cNvSpPr>
            <a:spLocks noChangeArrowheads="1"/>
          </p:cNvSpPr>
          <p:nvPr/>
        </p:nvSpPr>
        <p:spPr bwMode="auto">
          <a:xfrm>
            <a:off x="4130675" y="3324225"/>
            <a:ext cx="973138" cy="180975"/>
          </a:xfrm>
          <a:prstGeom prst="roundRect">
            <a:avLst>
              <a:gd name="adj" fmla="val 16667"/>
            </a:avLst>
          </a:prstGeom>
          <a:solidFill>
            <a:schemeClr val="accent2">
              <a:lumMod val="40000"/>
              <a:lumOff val="60000"/>
            </a:schemeClr>
          </a:solidFill>
          <a:ln w="19050">
            <a:solidFill>
              <a:schemeClr val="accent2">
                <a:lumMod val="40000"/>
                <a:lumOff val="6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S. Mantik</a:t>
            </a:r>
          </a:p>
        </p:txBody>
      </p:sp>
      <p:sp>
        <p:nvSpPr>
          <p:cNvPr id="9250" name="AutoShape 53">
            <a:extLst>
              <a:ext uri="{FF2B5EF4-FFF2-40B4-BE49-F238E27FC236}">
                <a16:creationId xmlns:a16="http://schemas.microsoft.com/office/drawing/2014/main" id="{B1F4AEAB-A6DA-4D6D-B0D8-FAFDF6ACE635}"/>
              </a:ext>
            </a:extLst>
          </p:cNvPr>
          <p:cNvSpPr>
            <a:spLocks noChangeArrowheads="1"/>
          </p:cNvSpPr>
          <p:nvPr/>
        </p:nvSpPr>
        <p:spPr bwMode="auto">
          <a:xfrm>
            <a:off x="4130675" y="2917825"/>
            <a:ext cx="973138" cy="179388"/>
          </a:xfrm>
          <a:prstGeom prst="roundRect">
            <a:avLst>
              <a:gd name="adj" fmla="val 16667"/>
            </a:avLst>
          </a:prstGeom>
          <a:solidFill>
            <a:schemeClr val="accent2">
              <a:lumMod val="40000"/>
              <a:lumOff val="60000"/>
            </a:schemeClr>
          </a:solidFill>
          <a:ln w="19050">
            <a:solidFill>
              <a:schemeClr val="accent2">
                <a:lumMod val="40000"/>
                <a:lumOff val="6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I. Markov</a:t>
            </a:r>
          </a:p>
        </p:txBody>
      </p:sp>
      <p:sp>
        <p:nvSpPr>
          <p:cNvPr id="9251" name="AutoShape 54">
            <a:extLst>
              <a:ext uri="{FF2B5EF4-FFF2-40B4-BE49-F238E27FC236}">
                <a16:creationId xmlns:a16="http://schemas.microsoft.com/office/drawing/2014/main" id="{B2E6014D-5260-4A94-873F-9CF835E33130}"/>
              </a:ext>
            </a:extLst>
          </p:cNvPr>
          <p:cNvSpPr>
            <a:spLocks noChangeArrowheads="1"/>
          </p:cNvSpPr>
          <p:nvPr/>
        </p:nvSpPr>
        <p:spPr bwMode="auto">
          <a:xfrm>
            <a:off x="4130675" y="2103438"/>
            <a:ext cx="973138" cy="179387"/>
          </a:xfrm>
          <a:prstGeom prst="roundRect">
            <a:avLst>
              <a:gd name="adj" fmla="val 16667"/>
            </a:avLst>
          </a:prstGeom>
          <a:solidFill>
            <a:schemeClr val="accent2">
              <a:lumMod val="40000"/>
              <a:lumOff val="60000"/>
            </a:schemeClr>
          </a:solidFill>
          <a:ln w="19050">
            <a:solidFill>
              <a:schemeClr val="accent2">
                <a:lumMod val="40000"/>
                <a:lumOff val="6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S. Muddu</a:t>
            </a:r>
          </a:p>
        </p:txBody>
      </p:sp>
      <p:sp>
        <p:nvSpPr>
          <p:cNvPr id="9252" name="AutoShape 55">
            <a:extLst>
              <a:ext uri="{FF2B5EF4-FFF2-40B4-BE49-F238E27FC236}">
                <a16:creationId xmlns:a16="http://schemas.microsoft.com/office/drawing/2014/main" id="{A5D5EF52-F4E8-4FD2-BDC2-7A6A846C8D64}"/>
              </a:ext>
            </a:extLst>
          </p:cNvPr>
          <p:cNvSpPr>
            <a:spLocks noChangeArrowheads="1"/>
          </p:cNvSpPr>
          <p:nvPr/>
        </p:nvSpPr>
        <p:spPr bwMode="auto">
          <a:xfrm>
            <a:off x="4130675" y="3732213"/>
            <a:ext cx="973138" cy="179387"/>
          </a:xfrm>
          <a:prstGeom prst="roundRect">
            <a:avLst>
              <a:gd name="adj" fmla="val 16667"/>
            </a:avLst>
          </a:prstGeom>
          <a:solidFill>
            <a:schemeClr val="accent2">
              <a:lumMod val="40000"/>
              <a:lumOff val="60000"/>
            </a:schemeClr>
          </a:solidFill>
          <a:ln w="19050">
            <a:solidFill>
              <a:schemeClr val="accent2">
                <a:lumMod val="40000"/>
                <a:lumOff val="6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S. Reda</a:t>
            </a:r>
          </a:p>
        </p:txBody>
      </p:sp>
      <p:sp>
        <p:nvSpPr>
          <p:cNvPr id="9253" name="AutoShape 56">
            <a:extLst>
              <a:ext uri="{FF2B5EF4-FFF2-40B4-BE49-F238E27FC236}">
                <a16:creationId xmlns:a16="http://schemas.microsoft.com/office/drawing/2014/main" id="{D252EB71-3C9D-427D-BC63-0CDB2E9BBAD3}"/>
              </a:ext>
            </a:extLst>
          </p:cNvPr>
          <p:cNvSpPr>
            <a:spLocks noChangeArrowheads="1"/>
          </p:cNvSpPr>
          <p:nvPr/>
        </p:nvSpPr>
        <p:spPr bwMode="auto">
          <a:xfrm>
            <a:off x="4130675" y="2306638"/>
            <a:ext cx="973138" cy="179387"/>
          </a:xfrm>
          <a:prstGeom prst="roundRect">
            <a:avLst>
              <a:gd name="adj" fmla="val 16667"/>
            </a:avLst>
          </a:prstGeom>
          <a:solidFill>
            <a:schemeClr val="accent2">
              <a:lumMod val="40000"/>
              <a:lumOff val="60000"/>
            </a:schemeClr>
          </a:solidFill>
          <a:ln w="19050">
            <a:solidFill>
              <a:schemeClr val="accent2">
                <a:lumMod val="40000"/>
                <a:lumOff val="6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C-W.A. Tsao</a:t>
            </a:r>
          </a:p>
        </p:txBody>
      </p:sp>
      <p:sp>
        <p:nvSpPr>
          <p:cNvPr id="9254" name="AutoShape 57">
            <a:extLst>
              <a:ext uri="{FF2B5EF4-FFF2-40B4-BE49-F238E27FC236}">
                <a16:creationId xmlns:a16="http://schemas.microsoft.com/office/drawing/2014/main" id="{241C7139-3D64-4B35-AD5C-97D0297BA987}"/>
              </a:ext>
            </a:extLst>
          </p:cNvPr>
          <p:cNvSpPr>
            <a:spLocks noChangeArrowheads="1"/>
          </p:cNvSpPr>
          <p:nvPr/>
        </p:nvSpPr>
        <p:spPr bwMode="auto">
          <a:xfrm>
            <a:off x="4130675" y="3935413"/>
            <a:ext cx="973138" cy="180975"/>
          </a:xfrm>
          <a:prstGeom prst="roundRect">
            <a:avLst>
              <a:gd name="adj" fmla="val 16667"/>
            </a:avLst>
          </a:prstGeom>
          <a:solidFill>
            <a:schemeClr val="accent2">
              <a:lumMod val="40000"/>
              <a:lumOff val="60000"/>
            </a:schemeClr>
          </a:solidFill>
          <a:ln w="19050">
            <a:solidFill>
              <a:schemeClr val="accent2">
                <a:lumMod val="40000"/>
                <a:lumOff val="6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Q. Wang</a:t>
            </a:r>
          </a:p>
        </p:txBody>
      </p:sp>
      <p:sp>
        <p:nvSpPr>
          <p:cNvPr id="9255" name="AutoShape 58">
            <a:extLst>
              <a:ext uri="{FF2B5EF4-FFF2-40B4-BE49-F238E27FC236}">
                <a16:creationId xmlns:a16="http://schemas.microsoft.com/office/drawing/2014/main" id="{48BBAC7A-C72F-49E8-89EC-93213BCBF988}"/>
              </a:ext>
            </a:extLst>
          </p:cNvPr>
          <p:cNvSpPr>
            <a:spLocks noChangeArrowheads="1"/>
          </p:cNvSpPr>
          <p:nvPr/>
        </p:nvSpPr>
        <p:spPr bwMode="auto">
          <a:xfrm>
            <a:off x="4130675" y="4140200"/>
            <a:ext cx="973138" cy="179388"/>
          </a:xfrm>
          <a:prstGeom prst="roundRect">
            <a:avLst>
              <a:gd name="adj" fmla="val 16667"/>
            </a:avLst>
          </a:prstGeom>
          <a:solidFill>
            <a:schemeClr val="accent2">
              <a:lumMod val="40000"/>
              <a:lumOff val="60000"/>
            </a:schemeClr>
          </a:solidFill>
          <a:ln w="19050">
            <a:solidFill>
              <a:schemeClr val="accent2">
                <a:lumMod val="40000"/>
                <a:lumOff val="6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X. Xu</a:t>
            </a:r>
          </a:p>
        </p:txBody>
      </p:sp>
      <p:sp>
        <p:nvSpPr>
          <p:cNvPr id="9256" name="AutoShape 75">
            <a:extLst>
              <a:ext uri="{FF2B5EF4-FFF2-40B4-BE49-F238E27FC236}">
                <a16:creationId xmlns:a16="http://schemas.microsoft.com/office/drawing/2014/main" id="{BBE885EE-4158-4D9B-B0BC-6E32C6E4D3B9}"/>
              </a:ext>
            </a:extLst>
          </p:cNvPr>
          <p:cNvSpPr>
            <a:spLocks noChangeArrowheads="1"/>
          </p:cNvSpPr>
          <p:nvPr/>
        </p:nvSpPr>
        <p:spPr bwMode="auto">
          <a:xfrm>
            <a:off x="5880100" y="1192213"/>
            <a:ext cx="971550" cy="179387"/>
          </a:xfrm>
          <a:prstGeom prst="roundRect">
            <a:avLst>
              <a:gd name="adj" fmla="val 16667"/>
            </a:avLst>
          </a:prstGeom>
          <a:solidFill>
            <a:schemeClr val="accent5">
              <a:lumMod val="60000"/>
              <a:lumOff val="40000"/>
            </a:schemeClr>
          </a:solidFill>
          <a:ln w="19050">
            <a:solidFill>
              <a:schemeClr val="accent5">
                <a:lumMod val="60000"/>
                <a:lumOff val="4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M. Alexander</a:t>
            </a:r>
          </a:p>
        </p:txBody>
      </p:sp>
      <p:sp>
        <p:nvSpPr>
          <p:cNvPr id="9257" name="AutoShape 76">
            <a:extLst>
              <a:ext uri="{FF2B5EF4-FFF2-40B4-BE49-F238E27FC236}">
                <a16:creationId xmlns:a16="http://schemas.microsoft.com/office/drawing/2014/main" id="{4797412E-F41F-41C8-B317-5C340563F4EA}"/>
              </a:ext>
            </a:extLst>
          </p:cNvPr>
          <p:cNvSpPr>
            <a:spLocks noChangeArrowheads="1"/>
          </p:cNvSpPr>
          <p:nvPr/>
        </p:nvSpPr>
        <p:spPr bwMode="auto">
          <a:xfrm>
            <a:off x="5880100" y="1401763"/>
            <a:ext cx="971550" cy="180975"/>
          </a:xfrm>
          <a:prstGeom prst="roundRect">
            <a:avLst>
              <a:gd name="adj" fmla="val 16667"/>
            </a:avLst>
          </a:prstGeom>
          <a:solidFill>
            <a:schemeClr val="accent5">
              <a:lumMod val="60000"/>
              <a:lumOff val="40000"/>
            </a:schemeClr>
          </a:solidFill>
          <a:ln w="19050">
            <a:solidFill>
              <a:schemeClr val="accent5">
                <a:lumMod val="60000"/>
                <a:lumOff val="4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T. Zhang</a:t>
            </a:r>
          </a:p>
        </p:txBody>
      </p:sp>
      <p:sp>
        <p:nvSpPr>
          <p:cNvPr id="9258" name="AutoShape 79">
            <a:extLst>
              <a:ext uri="{FF2B5EF4-FFF2-40B4-BE49-F238E27FC236}">
                <a16:creationId xmlns:a16="http://schemas.microsoft.com/office/drawing/2014/main" id="{5DDFA666-6557-4032-A1A7-D5024B1DDAE0}"/>
              </a:ext>
            </a:extLst>
          </p:cNvPr>
          <p:cNvSpPr>
            <a:spLocks noChangeArrowheads="1"/>
          </p:cNvSpPr>
          <p:nvPr/>
        </p:nvSpPr>
        <p:spPr bwMode="auto">
          <a:xfrm>
            <a:off x="7086600" y="2481263"/>
            <a:ext cx="971550" cy="179387"/>
          </a:xfrm>
          <a:prstGeom prst="roundRect">
            <a:avLst>
              <a:gd name="adj" fmla="val 16667"/>
            </a:avLst>
          </a:prstGeom>
          <a:solidFill>
            <a:schemeClr val="accent5">
              <a:lumMod val="60000"/>
              <a:lumOff val="40000"/>
            </a:schemeClr>
          </a:solidFill>
          <a:ln w="19050">
            <a:solidFill>
              <a:schemeClr val="accent5">
                <a:lumMod val="60000"/>
                <a:lumOff val="4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dirty="0"/>
              <a:t>A Ramani</a:t>
            </a:r>
          </a:p>
        </p:txBody>
      </p:sp>
      <p:sp>
        <p:nvSpPr>
          <p:cNvPr id="9259" name="AutoShape 80">
            <a:extLst>
              <a:ext uri="{FF2B5EF4-FFF2-40B4-BE49-F238E27FC236}">
                <a16:creationId xmlns:a16="http://schemas.microsoft.com/office/drawing/2014/main" id="{F0A266C9-B532-4AF8-86AA-C0BBF51817EE}"/>
              </a:ext>
            </a:extLst>
          </p:cNvPr>
          <p:cNvSpPr>
            <a:spLocks noChangeArrowheads="1"/>
          </p:cNvSpPr>
          <p:nvPr/>
        </p:nvSpPr>
        <p:spPr bwMode="auto">
          <a:xfrm>
            <a:off x="7086600" y="2273300"/>
            <a:ext cx="971550" cy="179388"/>
          </a:xfrm>
          <a:prstGeom prst="roundRect">
            <a:avLst>
              <a:gd name="adj" fmla="val 16667"/>
            </a:avLst>
          </a:prstGeom>
          <a:solidFill>
            <a:schemeClr val="accent5">
              <a:lumMod val="60000"/>
              <a:lumOff val="40000"/>
            </a:schemeClr>
          </a:solidFill>
          <a:ln w="19050">
            <a:solidFill>
              <a:schemeClr val="accent5">
                <a:lumMod val="60000"/>
                <a:lumOff val="4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dirty="0"/>
              <a:t>S. </a:t>
            </a:r>
            <a:r>
              <a:rPr lang="en-US" altLang="en-US" sz="1000" b="0" dirty="0" err="1"/>
              <a:t>Adya</a:t>
            </a:r>
            <a:endParaRPr lang="en-US" altLang="en-US" sz="1000" b="0" dirty="0"/>
          </a:p>
        </p:txBody>
      </p:sp>
      <p:sp>
        <p:nvSpPr>
          <p:cNvPr id="9260" name="AutoShape 83">
            <a:extLst>
              <a:ext uri="{FF2B5EF4-FFF2-40B4-BE49-F238E27FC236}">
                <a16:creationId xmlns:a16="http://schemas.microsoft.com/office/drawing/2014/main" id="{35E41B4A-2931-45FC-AC1D-FB78A5805F53}"/>
              </a:ext>
            </a:extLst>
          </p:cNvPr>
          <p:cNvSpPr>
            <a:spLocks noChangeArrowheads="1"/>
          </p:cNvSpPr>
          <p:nvPr/>
        </p:nvSpPr>
        <p:spPr bwMode="auto">
          <a:xfrm>
            <a:off x="2706688" y="1871663"/>
            <a:ext cx="971550" cy="179387"/>
          </a:xfrm>
          <a:prstGeom prst="roundRect">
            <a:avLst>
              <a:gd name="adj" fmla="val 16667"/>
            </a:avLst>
          </a:prstGeom>
          <a:solidFill>
            <a:schemeClr val="accent2">
              <a:lumMod val="40000"/>
              <a:lumOff val="60000"/>
            </a:schemeClr>
          </a:solidFill>
          <a:ln w="19050">
            <a:solidFill>
              <a:schemeClr val="accent2">
                <a:lumMod val="40000"/>
                <a:lumOff val="6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dirty="0"/>
              <a:t>G. </a:t>
            </a:r>
            <a:r>
              <a:rPr lang="en-US" altLang="en-US" sz="1000" b="0" dirty="0" err="1"/>
              <a:t>Pruesse</a:t>
            </a:r>
            <a:endParaRPr lang="en-US" altLang="en-US" sz="1000" b="0" dirty="0"/>
          </a:p>
        </p:txBody>
      </p:sp>
      <p:sp>
        <p:nvSpPr>
          <p:cNvPr id="9261" name="AutoShape 85">
            <a:extLst>
              <a:ext uri="{FF2B5EF4-FFF2-40B4-BE49-F238E27FC236}">
                <a16:creationId xmlns:a16="http://schemas.microsoft.com/office/drawing/2014/main" id="{DBEA46BD-4276-448E-8D32-6CC9FD96164D}"/>
              </a:ext>
            </a:extLst>
          </p:cNvPr>
          <p:cNvSpPr>
            <a:spLocks noChangeArrowheads="1"/>
          </p:cNvSpPr>
          <p:nvPr/>
        </p:nvSpPr>
        <p:spPr bwMode="auto">
          <a:xfrm>
            <a:off x="2706688" y="890588"/>
            <a:ext cx="971550" cy="179387"/>
          </a:xfrm>
          <a:prstGeom prst="roundRect">
            <a:avLst>
              <a:gd name="adj" fmla="val 16667"/>
            </a:avLst>
          </a:prstGeom>
          <a:solidFill>
            <a:schemeClr val="accent2">
              <a:lumMod val="40000"/>
              <a:lumOff val="60000"/>
            </a:schemeClr>
          </a:solidFill>
          <a:ln w="19050">
            <a:solidFill>
              <a:schemeClr val="accent2">
                <a:lumMod val="40000"/>
                <a:lumOff val="6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dirty="0"/>
              <a:t>G. Thomas</a:t>
            </a:r>
          </a:p>
        </p:txBody>
      </p:sp>
      <p:sp>
        <p:nvSpPr>
          <p:cNvPr id="9262" name="AutoShape 86">
            <a:extLst>
              <a:ext uri="{FF2B5EF4-FFF2-40B4-BE49-F238E27FC236}">
                <a16:creationId xmlns:a16="http://schemas.microsoft.com/office/drawing/2014/main" id="{81FC9CC9-173F-4D4F-883A-628F0AFB9EDC}"/>
              </a:ext>
            </a:extLst>
          </p:cNvPr>
          <p:cNvSpPr>
            <a:spLocks noChangeArrowheads="1"/>
          </p:cNvSpPr>
          <p:nvPr/>
        </p:nvSpPr>
        <p:spPr bwMode="auto">
          <a:xfrm>
            <a:off x="2706688" y="1103313"/>
            <a:ext cx="971550" cy="179387"/>
          </a:xfrm>
          <a:prstGeom prst="roundRect">
            <a:avLst>
              <a:gd name="adj" fmla="val 16667"/>
            </a:avLst>
          </a:prstGeom>
          <a:solidFill>
            <a:schemeClr val="accent2">
              <a:lumMod val="40000"/>
              <a:lumOff val="60000"/>
            </a:schemeClr>
          </a:solidFill>
          <a:ln w="19050">
            <a:solidFill>
              <a:schemeClr val="accent2">
                <a:lumMod val="40000"/>
                <a:lumOff val="6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A. Zaki</a:t>
            </a:r>
          </a:p>
        </p:txBody>
      </p:sp>
      <p:sp>
        <p:nvSpPr>
          <p:cNvPr id="9263" name="AutoShape 89">
            <a:extLst>
              <a:ext uri="{FF2B5EF4-FFF2-40B4-BE49-F238E27FC236}">
                <a16:creationId xmlns:a16="http://schemas.microsoft.com/office/drawing/2014/main" id="{E6E734DA-513F-4A34-AD18-6646A540DF15}"/>
              </a:ext>
            </a:extLst>
          </p:cNvPr>
          <p:cNvSpPr>
            <a:spLocks noChangeArrowheads="1"/>
          </p:cNvSpPr>
          <p:nvPr/>
        </p:nvSpPr>
        <p:spPr bwMode="auto">
          <a:xfrm>
            <a:off x="2706688" y="5072063"/>
            <a:ext cx="971550" cy="179387"/>
          </a:xfrm>
          <a:prstGeom prst="roundRect">
            <a:avLst>
              <a:gd name="adj" fmla="val 16667"/>
            </a:avLst>
          </a:prstGeom>
          <a:solidFill>
            <a:schemeClr val="accent2">
              <a:lumMod val="40000"/>
              <a:lumOff val="60000"/>
            </a:schemeClr>
          </a:solidFill>
          <a:ln w="19050">
            <a:solidFill>
              <a:schemeClr val="accent2">
                <a:lumMod val="40000"/>
                <a:lumOff val="6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S-J. Su</a:t>
            </a:r>
          </a:p>
        </p:txBody>
      </p:sp>
      <p:sp>
        <p:nvSpPr>
          <p:cNvPr id="9264" name="AutoShape 90">
            <a:extLst>
              <a:ext uri="{FF2B5EF4-FFF2-40B4-BE49-F238E27FC236}">
                <a16:creationId xmlns:a16="http://schemas.microsoft.com/office/drawing/2014/main" id="{F60EC8E9-439A-4B32-BF9A-3D578001F054}"/>
              </a:ext>
            </a:extLst>
          </p:cNvPr>
          <p:cNvSpPr>
            <a:spLocks noChangeArrowheads="1"/>
          </p:cNvSpPr>
          <p:nvPr/>
        </p:nvSpPr>
        <p:spPr bwMode="auto">
          <a:xfrm>
            <a:off x="2706688" y="5284788"/>
            <a:ext cx="971550" cy="179387"/>
          </a:xfrm>
          <a:prstGeom prst="roundRect">
            <a:avLst>
              <a:gd name="adj" fmla="val 16667"/>
            </a:avLst>
          </a:prstGeom>
          <a:solidFill>
            <a:schemeClr val="accent2">
              <a:lumMod val="40000"/>
              <a:lumOff val="60000"/>
            </a:schemeClr>
          </a:solidFill>
          <a:ln w="19050">
            <a:solidFill>
              <a:schemeClr val="accent2">
                <a:lumMod val="40000"/>
                <a:lumOff val="6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Y-H. Hsu</a:t>
            </a:r>
          </a:p>
        </p:txBody>
      </p:sp>
      <p:sp>
        <p:nvSpPr>
          <p:cNvPr id="9265" name="AutoShape 91">
            <a:extLst>
              <a:ext uri="{FF2B5EF4-FFF2-40B4-BE49-F238E27FC236}">
                <a16:creationId xmlns:a16="http://schemas.microsoft.com/office/drawing/2014/main" id="{3918A965-B05C-4311-A3F4-752D75A05DE9}"/>
              </a:ext>
            </a:extLst>
          </p:cNvPr>
          <p:cNvSpPr>
            <a:spLocks noChangeArrowheads="1"/>
          </p:cNvSpPr>
          <p:nvPr/>
        </p:nvSpPr>
        <p:spPr bwMode="auto">
          <a:xfrm>
            <a:off x="2706688" y="5497513"/>
            <a:ext cx="971550" cy="179387"/>
          </a:xfrm>
          <a:prstGeom prst="roundRect">
            <a:avLst>
              <a:gd name="adj" fmla="val 16667"/>
            </a:avLst>
          </a:prstGeom>
          <a:solidFill>
            <a:schemeClr val="accent2">
              <a:lumMod val="40000"/>
              <a:lumOff val="60000"/>
            </a:schemeClr>
          </a:solidFill>
          <a:ln w="19050">
            <a:solidFill>
              <a:schemeClr val="accent2">
                <a:lumMod val="40000"/>
                <a:lumOff val="6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C-C. Jung</a:t>
            </a:r>
          </a:p>
        </p:txBody>
      </p:sp>
      <p:sp>
        <p:nvSpPr>
          <p:cNvPr id="5170" name="Rectangle 95">
            <a:extLst>
              <a:ext uri="{FF2B5EF4-FFF2-40B4-BE49-F238E27FC236}">
                <a16:creationId xmlns:a16="http://schemas.microsoft.com/office/drawing/2014/main" id="{4353C735-F5E2-47A7-A96A-35423AD56220}"/>
              </a:ext>
            </a:extLst>
          </p:cNvPr>
          <p:cNvSpPr>
            <a:spLocks noChangeArrowheads="1"/>
          </p:cNvSpPr>
          <p:nvPr/>
        </p:nvSpPr>
        <p:spPr bwMode="auto">
          <a:xfrm>
            <a:off x="664369" y="-18932"/>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ko-KR" b="1" dirty="0">
                <a:solidFill>
                  <a:schemeClr val="tx2"/>
                </a:solidFill>
                <a:ea typeface="굴림" panose="020B0600000101010101" pitchFamily="34" charset="-127"/>
              </a:rPr>
              <a:t>Professor Hu’s 96 Ph.D. Descendants</a:t>
            </a:r>
          </a:p>
        </p:txBody>
      </p:sp>
      <p:sp>
        <p:nvSpPr>
          <p:cNvPr id="9267" name="AutoShape 46">
            <a:extLst>
              <a:ext uri="{FF2B5EF4-FFF2-40B4-BE49-F238E27FC236}">
                <a16:creationId xmlns:a16="http://schemas.microsoft.com/office/drawing/2014/main" id="{BF300EBD-919C-4EEC-A596-9E41114AAE2A}"/>
              </a:ext>
            </a:extLst>
          </p:cNvPr>
          <p:cNvSpPr>
            <a:spLocks noChangeArrowheads="1"/>
          </p:cNvSpPr>
          <p:nvPr/>
        </p:nvSpPr>
        <p:spPr bwMode="auto">
          <a:xfrm>
            <a:off x="4130675" y="5768975"/>
            <a:ext cx="973138" cy="179388"/>
          </a:xfrm>
          <a:prstGeom prst="roundRect">
            <a:avLst>
              <a:gd name="adj" fmla="val 16667"/>
            </a:avLst>
          </a:prstGeom>
          <a:solidFill>
            <a:schemeClr val="accent2">
              <a:lumMod val="40000"/>
              <a:lumOff val="60000"/>
            </a:schemeClr>
          </a:solidFill>
          <a:ln w="19050">
            <a:solidFill>
              <a:schemeClr val="accent2">
                <a:lumMod val="40000"/>
                <a:lumOff val="6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S. Kang</a:t>
            </a:r>
          </a:p>
        </p:txBody>
      </p:sp>
      <p:sp>
        <p:nvSpPr>
          <p:cNvPr id="9268" name="AutoShape 47">
            <a:extLst>
              <a:ext uri="{FF2B5EF4-FFF2-40B4-BE49-F238E27FC236}">
                <a16:creationId xmlns:a16="http://schemas.microsoft.com/office/drawing/2014/main" id="{268E023F-BEDE-46F2-B684-1A0015DD265A}"/>
              </a:ext>
            </a:extLst>
          </p:cNvPr>
          <p:cNvSpPr>
            <a:spLocks noChangeArrowheads="1"/>
          </p:cNvSpPr>
          <p:nvPr/>
        </p:nvSpPr>
        <p:spPr bwMode="auto">
          <a:xfrm>
            <a:off x="4130675" y="4954588"/>
            <a:ext cx="973138" cy="179387"/>
          </a:xfrm>
          <a:prstGeom prst="roundRect">
            <a:avLst>
              <a:gd name="adj" fmla="val 16667"/>
            </a:avLst>
          </a:prstGeom>
          <a:solidFill>
            <a:schemeClr val="accent2">
              <a:lumMod val="40000"/>
              <a:lumOff val="60000"/>
            </a:schemeClr>
          </a:solidFill>
          <a:ln w="19050">
            <a:solidFill>
              <a:schemeClr val="accent2">
                <a:lumMod val="40000"/>
                <a:lumOff val="6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C. H. Park</a:t>
            </a:r>
          </a:p>
        </p:txBody>
      </p:sp>
      <p:sp>
        <p:nvSpPr>
          <p:cNvPr id="9269" name="AutoShape 48">
            <a:extLst>
              <a:ext uri="{FF2B5EF4-FFF2-40B4-BE49-F238E27FC236}">
                <a16:creationId xmlns:a16="http://schemas.microsoft.com/office/drawing/2014/main" id="{1129D760-467F-428D-9EAF-218C4FFF4886}"/>
              </a:ext>
            </a:extLst>
          </p:cNvPr>
          <p:cNvSpPr>
            <a:spLocks noChangeArrowheads="1"/>
          </p:cNvSpPr>
          <p:nvPr/>
        </p:nvSpPr>
        <p:spPr bwMode="auto">
          <a:xfrm>
            <a:off x="4130675" y="6583363"/>
            <a:ext cx="973138" cy="179387"/>
          </a:xfrm>
          <a:prstGeom prst="roundRect">
            <a:avLst>
              <a:gd name="adj" fmla="val 16667"/>
            </a:avLst>
          </a:prstGeom>
          <a:solidFill>
            <a:schemeClr val="accent2">
              <a:lumMod val="40000"/>
              <a:lumOff val="60000"/>
            </a:schemeClr>
          </a:solidFill>
          <a:ln w="19050">
            <a:solidFill>
              <a:schemeClr val="accent2">
                <a:lumMod val="40000"/>
                <a:lumOff val="6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W. Chan</a:t>
            </a:r>
          </a:p>
        </p:txBody>
      </p:sp>
      <p:sp>
        <p:nvSpPr>
          <p:cNvPr id="9270" name="AutoShape 50">
            <a:extLst>
              <a:ext uri="{FF2B5EF4-FFF2-40B4-BE49-F238E27FC236}">
                <a16:creationId xmlns:a16="http://schemas.microsoft.com/office/drawing/2014/main" id="{E7655648-278D-4388-82BD-510F5E5CF992}"/>
              </a:ext>
            </a:extLst>
          </p:cNvPr>
          <p:cNvSpPr>
            <a:spLocks noChangeArrowheads="1"/>
          </p:cNvSpPr>
          <p:nvPr/>
        </p:nvSpPr>
        <p:spPr bwMode="auto">
          <a:xfrm>
            <a:off x="4130675" y="4749800"/>
            <a:ext cx="973138" cy="180975"/>
          </a:xfrm>
          <a:prstGeom prst="roundRect">
            <a:avLst>
              <a:gd name="adj" fmla="val 16667"/>
            </a:avLst>
          </a:prstGeom>
          <a:solidFill>
            <a:schemeClr val="accent2">
              <a:lumMod val="40000"/>
              <a:lumOff val="60000"/>
            </a:schemeClr>
          </a:solidFill>
          <a:ln w="19050">
            <a:solidFill>
              <a:schemeClr val="accent2">
                <a:lumMod val="40000"/>
                <a:lumOff val="6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S. Muddu</a:t>
            </a:r>
          </a:p>
        </p:txBody>
      </p:sp>
      <p:sp>
        <p:nvSpPr>
          <p:cNvPr id="9271" name="AutoShape 51">
            <a:extLst>
              <a:ext uri="{FF2B5EF4-FFF2-40B4-BE49-F238E27FC236}">
                <a16:creationId xmlns:a16="http://schemas.microsoft.com/office/drawing/2014/main" id="{444F3177-F21C-413E-A167-873DA2ADAD9F}"/>
              </a:ext>
            </a:extLst>
          </p:cNvPr>
          <p:cNvSpPr>
            <a:spLocks noChangeArrowheads="1"/>
          </p:cNvSpPr>
          <p:nvPr/>
        </p:nvSpPr>
        <p:spPr bwMode="auto">
          <a:xfrm>
            <a:off x="4130675" y="5360988"/>
            <a:ext cx="973138" cy="180975"/>
          </a:xfrm>
          <a:prstGeom prst="roundRect">
            <a:avLst>
              <a:gd name="adj" fmla="val 16667"/>
            </a:avLst>
          </a:prstGeom>
          <a:solidFill>
            <a:schemeClr val="accent2">
              <a:lumMod val="40000"/>
              <a:lumOff val="60000"/>
            </a:schemeClr>
          </a:solidFill>
          <a:ln w="19050">
            <a:solidFill>
              <a:schemeClr val="accent2">
                <a:lumMod val="40000"/>
                <a:lumOff val="6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K. Samadi</a:t>
            </a:r>
          </a:p>
        </p:txBody>
      </p:sp>
      <p:sp>
        <p:nvSpPr>
          <p:cNvPr id="9272" name="AutoShape 52">
            <a:extLst>
              <a:ext uri="{FF2B5EF4-FFF2-40B4-BE49-F238E27FC236}">
                <a16:creationId xmlns:a16="http://schemas.microsoft.com/office/drawing/2014/main" id="{576C235A-1BC9-4C15-A047-8235974AB964}"/>
              </a:ext>
            </a:extLst>
          </p:cNvPr>
          <p:cNvSpPr>
            <a:spLocks noChangeArrowheads="1"/>
          </p:cNvSpPr>
          <p:nvPr/>
        </p:nvSpPr>
        <p:spPr bwMode="auto">
          <a:xfrm>
            <a:off x="4130675" y="5565775"/>
            <a:ext cx="973138" cy="179388"/>
          </a:xfrm>
          <a:prstGeom prst="roundRect">
            <a:avLst>
              <a:gd name="adj" fmla="val 16667"/>
            </a:avLst>
          </a:prstGeom>
          <a:solidFill>
            <a:schemeClr val="accent2">
              <a:lumMod val="40000"/>
              <a:lumOff val="60000"/>
            </a:schemeClr>
          </a:solidFill>
          <a:ln w="19050">
            <a:solidFill>
              <a:schemeClr val="accent2">
                <a:lumMod val="40000"/>
                <a:lumOff val="6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K. Jeong</a:t>
            </a:r>
          </a:p>
        </p:txBody>
      </p:sp>
      <p:sp>
        <p:nvSpPr>
          <p:cNvPr id="9273" name="AutoShape 53">
            <a:extLst>
              <a:ext uri="{FF2B5EF4-FFF2-40B4-BE49-F238E27FC236}">
                <a16:creationId xmlns:a16="http://schemas.microsoft.com/office/drawing/2014/main" id="{F32CAC50-D45F-43F0-B486-635EC60CDCF7}"/>
              </a:ext>
            </a:extLst>
          </p:cNvPr>
          <p:cNvSpPr>
            <a:spLocks noChangeArrowheads="1"/>
          </p:cNvSpPr>
          <p:nvPr/>
        </p:nvSpPr>
        <p:spPr bwMode="auto">
          <a:xfrm>
            <a:off x="4130675" y="5157788"/>
            <a:ext cx="973138" cy="179387"/>
          </a:xfrm>
          <a:prstGeom prst="roundRect">
            <a:avLst>
              <a:gd name="adj" fmla="val 16667"/>
            </a:avLst>
          </a:prstGeom>
          <a:solidFill>
            <a:schemeClr val="accent2">
              <a:lumMod val="40000"/>
              <a:lumOff val="60000"/>
            </a:schemeClr>
          </a:solidFill>
          <a:ln w="19050">
            <a:solidFill>
              <a:schemeClr val="accent2">
                <a:lumMod val="40000"/>
                <a:lumOff val="6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R. O. Topaloglu</a:t>
            </a:r>
          </a:p>
        </p:txBody>
      </p:sp>
      <p:sp>
        <p:nvSpPr>
          <p:cNvPr id="9274" name="AutoShape 55">
            <a:extLst>
              <a:ext uri="{FF2B5EF4-FFF2-40B4-BE49-F238E27FC236}">
                <a16:creationId xmlns:a16="http://schemas.microsoft.com/office/drawing/2014/main" id="{21EEE1E4-EC87-4710-9DBA-62ABA21C2BAB}"/>
              </a:ext>
            </a:extLst>
          </p:cNvPr>
          <p:cNvSpPr>
            <a:spLocks noChangeArrowheads="1"/>
          </p:cNvSpPr>
          <p:nvPr/>
        </p:nvSpPr>
        <p:spPr bwMode="auto">
          <a:xfrm>
            <a:off x="4130675" y="5972175"/>
            <a:ext cx="973138" cy="180975"/>
          </a:xfrm>
          <a:prstGeom prst="roundRect">
            <a:avLst>
              <a:gd name="adj" fmla="val 16667"/>
            </a:avLst>
          </a:prstGeom>
          <a:solidFill>
            <a:schemeClr val="accent2">
              <a:lumMod val="40000"/>
              <a:lumOff val="60000"/>
            </a:schemeClr>
          </a:solidFill>
          <a:ln w="19050">
            <a:solidFill>
              <a:schemeClr val="accent2">
                <a:lumMod val="40000"/>
                <a:lumOff val="6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T. Chan</a:t>
            </a:r>
          </a:p>
        </p:txBody>
      </p:sp>
      <p:sp>
        <p:nvSpPr>
          <p:cNvPr id="9275" name="AutoShape 56">
            <a:extLst>
              <a:ext uri="{FF2B5EF4-FFF2-40B4-BE49-F238E27FC236}">
                <a16:creationId xmlns:a16="http://schemas.microsoft.com/office/drawing/2014/main" id="{D35DA7BC-4EFE-4350-AEFF-01BC160A7E4F}"/>
              </a:ext>
            </a:extLst>
          </p:cNvPr>
          <p:cNvSpPr>
            <a:spLocks noChangeArrowheads="1"/>
          </p:cNvSpPr>
          <p:nvPr/>
        </p:nvSpPr>
        <p:spPr bwMode="auto">
          <a:xfrm>
            <a:off x="4130675" y="4546600"/>
            <a:ext cx="973138" cy="180975"/>
          </a:xfrm>
          <a:prstGeom prst="roundRect">
            <a:avLst>
              <a:gd name="adj" fmla="val 16667"/>
            </a:avLst>
          </a:prstGeom>
          <a:solidFill>
            <a:schemeClr val="accent2">
              <a:lumMod val="40000"/>
              <a:lumOff val="60000"/>
            </a:schemeClr>
          </a:solidFill>
          <a:ln w="19050">
            <a:solidFill>
              <a:schemeClr val="accent2">
                <a:lumMod val="40000"/>
                <a:lumOff val="6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P. Sharma</a:t>
            </a:r>
          </a:p>
        </p:txBody>
      </p:sp>
      <p:sp>
        <p:nvSpPr>
          <p:cNvPr id="9276" name="AutoShape 57">
            <a:extLst>
              <a:ext uri="{FF2B5EF4-FFF2-40B4-BE49-F238E27FC236}">
                <a16:creationId xmlns:a16="http://schemas.microsoft.com/office/drawing/2014/main" id="{1B8F06C7-B485-41CE-B6D0-D3E77BC294DA}"/>
              </a:ext>
            </a:extLst>
          </p:cNvPr>
          <p:cNvSpPr>
            <a:spLocks noChangeArrowheads="1"/>
          </p:cNvSpPr>
          <p:nvPr/>
        </p:nvSpPr>
        <p:spPr bwMode="auto">
          <a:xfrm>
            <a:off x="4130675" y="6175375"/>
            <a:ext cx="973138" cy="180975"/>
          </a:xfrm>
          <a:prstGeom prst="roundRect">
            <a:avLst>
              <a:gd name="adj" fmla="val 16667"/>
            </a:avLst>
          </a:prstGeom>
          <a:solidFill>
            <a:schemeClr val="accent2">
              <a:lumMod val="40000"/>
              <a:lumOff val="60000"/>
            </a:schemeClr>
          </a:solidFill>
          <a:ln w="19050">
            <a:solidFill>
              <a:schemeClr val="accent2">
                <a:lumMod val="40000"/>
                <a:lumOff val="6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S. Nath</a:t>
            </a:r>
          </a:p>
        </p:txBody>
      </p:sp>
      <p:sp>
        <p:nvSpPr>
          <p:cNvPr id="9277" name="AutoShape 58">
            <a:extLst>
              <a:ext uri="{FF2B5EF4-FFF2-40B4-BE49-F238E27FC236}">
                <a16:creationId xmlns:a16="http://schemas.microsoft.com/office/drawing/2014/main" id="{2F05F9A9-3D13-4D93-907E-D4EEA37A499A}"/>
              </a:ext>
            </a:extLst>
          </p:cNvPr>
          <p:cNvSpPr>
            <a:spLocks noChangeArrowheads="1"/>
          </p:cNvSpPr>
          <p:nvPr/>
        </p:nvSpPr>
        <p:spPr bwMode="auto">
          <a:xfrm>
            <a:off x="4130675" y="6380163"/>
            <a:ext cx="973138" cy="179387"/>
          </a:xfrm>
          <a:prstGeom prst="roundRect">
            <a:avLst>
              <a:gd name="adj" fmla="val 16667"/>
            </a:avLst>
          </a:prstGeom>
          <a:solidFill>
            <a:schemeClr val="accent2">
              <a:lumMod val="40000"/>
              <a:lumOff val="60000"/>
            </a:schemeClr>
          </a:solidFill>
          <a:ln w="19050">
            <a:solidFill>
              <a:schemeClr val="accent2">
                <a:lumMod val="40000"/>
                <a:lumOff val="6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J. Li</a:t>
            </a:r>
          </a:p>
        </p:txBody>
      </p:sp>
      <p:sp>
        <p:nvSpPr>
          <p:cNvPr id="9278" name="AutoShape 24">
            <a:extLst>
              <a:ext uri="{FF2B5EF4-FFF2-40B4-BE49-F238E27FC236}">
                <a16:creationId xmlns:a16="http://schemas.microsoft.com/office/drawing/2014/main" id="{F28D0A11-6708-41A7-8923-3BE3F4640FC5}"/>
              </a:ext>
            </a:extLst>
          </p:cNvPr>
          <p:cNvSpPr>
            <a:spLocks noChangeArrowheads="1"/>
          </p:cNvSpPr>
          <p:nvPr/>
        </p:nvSpPr>
        <p:spPr bwMode="auto">
          <a:xfrm>
            <a:off x="2706688" y="2933700"/>
            <a:ext cx="971550" cy="179388"/>
          </a:xfrm>
          <a:prstGeom prst="roundRect">
            <a:avLst>
              <a:gd name="adj" fmla="val 16667"/>
            </a:avLst>
          </a:prstGeom>
          <a:solidFill>
            <a:schemeClr val="accent2">
              <a:lumMod val="40000"/>
              <a:lumOff val="60000"/>
            </a:schemeClr>
          </a:solidFill>
          <a:ln w="19050">
            <a:solidFill>
              <a:schemeClr val="accent2">
                <a:lumMod val="40000"/>
                <a:lumOff val="6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dirty="0"/>
              <a:t>M. Weston</a:t>
            </a:r>
          </a:p>
        </p:txBody>
      </p:sp>
      <p:sp>
        <p:nvSpPr>
          <p:cNvPr id="9279" name="AutoShape 25">
            <a:extLst>
              <a:ext uri="{FF2B5EF4-FFF2-40B4-BE49-F238E27FC236}">
                <a16:creationId xmlns:a16="http://schemas.microsoft.com/office/drawing/2014/main" id="{462CE767-1305-41A6-A50C-64E729D5C6FA}"/>
              </a:ext>
            </a:extLst>
          </p:cNvPr>
          <p:cNvSpPr>
            <a:spLocks noChangeArrowheads="1"/>
          </p:cNvSpPr>
          <p:nvPr/>
        </p:nvSpPr>
        <p:spPr bwMode="auto">
          <a:xfrm>
            <a:off x="2706688" y="3359150"/>
            <a:ext cx="971550" cy="179388"/>
          </a:xfrm>
          <a:prstGeom prst="roundRect">
            <a:avLst>
              <a:gd name="adj" fmla="val 16667"/>
            </a:avLst>
          </a:prstGeom>
          <a:solidFill>
            <a:schemeClr val="accent2">
              <a:lumMod val="40000"/>
              <a:lumOff val="60000"/>
            </a:schemeClr>
          </a:solidFill>
          <a:ln w="19050">
            <a:solidFill>
              <a:schemeClr val="accent2">
                <a:lumMod val="40000"/>
                <a:lumOff val="6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dirty="0"/>
              <a:t>B. </a:t>
            </a:r>
            <a:r>
              <a:rPr lang="en-US" altLang="en-US" sz="1000" b="0" dirty="0" err="1"/>
              <a:t>Bultena</a:t>
            </a:r>
            <a:endParaRPr lang="en-US" altLang="en-US" sz="1000" b="0" dirty="0"/>
          </a:p>
        </p:txBody>
      </p:sp>
      <p:sp>
        <p:nvSpPr>
          <p:cNvPr id="9280" name="AutoShape 27">
            <a:extLst>
              <a:ext uri="{FF2B5EF4-FFF2-40B4-BE49-F238E27FC236}">
                <a16:creationId xmlns:a16="http://schemas.microsoft.com/office/drawing/2014/main" id="{6D163C41-3525-4752-BE0E-65F39690336E}"/>
              </a:ext>
            </a:extLst>
          </p:cNvPr>
          <p:cNvSpPr>
            <a:spLocks noChangeArrowheads="1"/>
          </p:cNvSpPr>
          <p:nvPr/>
        </p:nvSpPr>
        <p:spPr bwMode="auto">
          <a:xfrm>
            <a:off x="2706688" y="3570288"/>
            <a:ext cx="971550" cy="180975"/>
          </a:xfrm>
          <a:prstGeom prst="roundRect">
            <a:avLst>
              <a:gd name="adj" fmla="val 16667"/>
            </a:avLst>
          </a:prstGeom>
          <a:solidFill>
            <a:schemeClr val="accent2">
              <a:lumMod val="40000"/>
              <a:lumOff val="60000"/>
            </a:schemeClr>
          </a:solidFill>
          <a:ln w="19050">
            <a:solidFill>
              <a:schemeClr val="accent2">
                <a:lumMod val="40000"/>
                <a:lumOff val="6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dirty="0"/>
              <a:t>A. Erickson</a:t>
            </a:r>
          </a:p>
        </p:txBody>
      </p:sp>
      <p:sp>
        <p:nvSpPr>
          <p:cNvPr id="9281" name="AutoShape 28">
            <a:extLst>
              <a:ext uri="{FF2B5EF4-FFF2-40B4-BE49-F238E27FC236}">
                <a16:creationId xmlns:a16="http://schemas.microsoft.com/office/drawing/2014/main" id="{3E644DA4-3D10-40A0-A541-07AD6E2AABB3}"/>
              </a:ext>
            </a:extLst>
          </p:cNvPr>
          <p:cNvSpPr>
            <a:spLocks noChangeArrowheads="1"/>
          </p:cNvSpPr>
          <p:nvPr/>
        </p:nvSpPr>
        <p:spPr bwMode="auto">
          <a:xfrm>
            <a:off x="2706688" y="3783013"/>
            <a:ext cx="971550" cy="180975"/>
          </a:xfrm>
          <a:prstGeom prst="roundRect">
            <a:avLst>
              <a:gd name="adj" fmla="val 16667"/>
            </a:avLst>
          </a:prstGeom>
          <a:solidFill>
            <a:schemeClr val="accent2">
              <a:lumMod val="40000"/>
              <a:lumOff val="60000"/>
            </a:schemeClr>
          </a:solidFill>
          <a:ln w="19050">
            <a:solidFill>
              <a:schemeClr val="accent2">
                <a:lumMod val="40000"/>
                <a:lumOff val="6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dirty="0"/>
              <a:t>A. </a:t>
            </a:r>
            <a:r>
              <a:rPr lang="en-US" altLang="en-US" sz="1000" b="0" dirty="0" err="1"/>
              <a:t>Mamakani</a:t>
            </a:r>
            <a:endParaRPr lang="en-US" altLang="en-US" sz="1000" b="0" dirty="0"/>
          </a:p>
        </p:txBody>
      </p:sp>
      <p:sp>
        <p:nvSpPr>
          <p:cNvPr id="9282" name="AutoShape 29">
            <a:extLst>
              <a:ext uri="{FF2B5EF4-FFF2-40B4-BE49-F238E27FC236}">
                <a16:creationId xmlns:a16="http://schemas.microsoft.com/office/drawing/2014/main" id="{352F84D5-8FF3-4570-9A5C-858083AB38C8}"/>
              </a:ext>
            </a:extLst>
          </p:cNvPr>
          <p:cNvSpPr>
            <a:spLocks noChangeArrowheads="1"/>
          </p:cNvSpPr>
          <p:nvPr/>
        </p:nvSpPr>
        <p:spPr bwMode="auto">
          <a:xfrm>
            <a:off x="2706688" y="3995738"/>
            <a:ext cx="971550" cy="179387"/>
          </a:xfrm>
          <a:prstGeom prst="roundRect">
            <a:avLst>
              <a:gd name="adj" fmla="val 16667"/>
            </a:avLst>
          </a:prstGeom>
          <a:solidFill>
            <a:schemeClr val="accent2">
              <a:lumMod val="40000"/>
              <a:lumOff val="60000"/>
            </a:schemeClr>
          </a:solidFill>
          <a:ln w="19050">
            <a:solidFill>
              <a:schemeClr val="accent2">
                <a:lumMod val="40000"/>
                <a:lumOff val="6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dirty="0"/>
              <a:t>V. Irvine</a:t>
            </a:r>
          </a:p>
        </p:txBody>
      </p:sp>
      <p:sp>
        <p:nvSpPr>
          <p:cNvPr id="9283" name="AutoShape 83">
            <a:extLst>
              <a:ext uri="{FF2B5EF4-FFF2-40B4-BE49-F238E27FC236}">
                <a16:creationId xmlns:a16="http://schemas.microsoft.com/office/drawing/2014/main" id="{3F1171E6-EBE4-45FF-9FF9-149F85CB38E2}"/>
              </a:ext>
            </a:extLst>
          </p:cNvPr>
          <p:cNvSpPr>
            <a:spLocks noChangeArrowheads="1"/>
          </p:cNvSpPr>
          <p:nvPr/>
        </p:nvSpPr>
        <p:spPr bwMode="auto">
          <a:xfrm>
            <a:off x="2706688" y="3146425"/>
            <a:ext cx="971550" cy="179388"/>
          </a:xfrm>
          <a:prstGeom prst="roundRect">
            <a:avLst>
              <a:gd name="adj" fmla="val 16667"/>
            </a:avLst>
          </a:prstGeom>
          <a:solidFill>
            <a:schemeClr val="accent2">
              <a:lumMod val="40000"/>
              <a:lumOff val="60000"/>
            </a:schemeClr>
          </a:solidFill>
          <a:ln w="19050">
            <a:solidFill>
              <a:schemeClr val="accent2">
                <a:lumMod val="40000"/>
                <a:lumOff val="6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dirty="0"/>
              <a:t>A. Williams</a:t>
            </a:r>
          </a:p>
        </p:txBody>
      </p:sp>
      <p:sp>
        <p:nvSpPr>
          <p:cNvPr id="9284" name="AutoShape 75">
            <a:extLst>
              <a:ext uri="{FF2B5EF4-FFF2-40B4-BE49-F238E27FC236}">
                <a16:creationId xmlns:a16="http://schemas.microsoft.com/office/drawing/2014/main" id="{9CD8BF64-F941-4E90-B058-DBD048605592}"/>
              </a:ext>
            </a:extLst>
          </p:cNvPr>
          <p:cNvSpPr>
            <a:spLocks noChangeArrowheads="1"/>
          </p:cNvSpPr>
          <p:nvPr/>
        </p:nvSpPr>
        <p:spPr bwMode="auto">
          <a:xfrm>
            <a:off x="5880100" y="1612900"/>
            <a:ext cx="971550" cy="179388"/>
          </a:xfrm>
          <a:prstGeom prst="roundRect">
            <a:avLst>
              <a:gd name="adj" fmla="val 16667"/>
            </a:avLst>
          </a:prstGeom>
          <a:solidFill>
            <a:schemeClr val="accent5">
              <a:lumMod val="60000"/>
              <a:lumOff val="40000"/>
            </a:schemeClr>
          </a:solidFill>
          <a:ln w="19050">
            <a:solidFill>
              <a:schemeClr val="accent5">
                <a:lumMod val="60000"/>
                <a:lumOff val="4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L. Bolotnyy</a:t>
            </a:r>
          </a:p>
        </p:txBody>
      </p:sp>
      <p:sp>
        <p:nvSpPr>
          <p:cNvPr id="9285" name="AutoShape 76">
            <a:extLst>
              <a:ext uri="{FF2B5EF4-FFF2-40B4-BE49-F238E27FC236}">
                <a16:creationId xmlns:a16="http://schemas.microsoft.com/office/drawing/2014/main" id="{4FE59BFF-ABB2-4963-B7C3-E70C2864B4CC}"/>
              </a:ext>
            </a:extLst>
          </p:cNvPr>
          <p:cNvSpPr>
            <a:spLocks noChangeArrowheads="1"/>
          </p:cNvSpPr>
          <p:nvPr/>
        </p:nvSpPr>
        <p:spPr bwMode="auto">
          <a:xfrm>
            <a:off x="5880100" y="1822450"/>
            <a:ext cx="971550" cy="180975"/>
          </a:xfrm>
          <a:prstGeom prst="roundRect">
            <a:avLst>
              <a:gd name="adj" fmla="val 16667"/>
            </a:avLst>
          </a:prstGeom>
          <a:solidFill>
            <a:schemeClr val="accent5">
              <a:lumMod val="60000"/>
              <a:lumOff val="40000"/>
            </a:schemeClr>
          </a:solidFill>
          <a:ln w="19050">
            <a:solidFill>
              <a:schemeClr val="accent5">
                <a:lumMod val="60000"/>
                <a:lumOff val="4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C. Taylor</a:t>
            </a:r>
          </a:p>
        </p:txBody>
      </p:sp>
      <p:sp>
        <p:nvSpPr>
          <p:cNvPr id="9286" name="AutoShape 75">
            <a:extLst>
              <a:ext uri="{FF2B5EF4-FFF2-40B4-BE49-F238E27FC236}">
                <a16:creationId xmlns:a16="http://schemas.microsoft.com/office/drawing/2014/main" id="{36EE1EFF-F146-4F3D-9986-110E76B3D131}"/>
              </a:ext>
            </a:extLst>
          </p:cNvPr>
          <p:cNvSpPr>
            <a:spLocks noChangeArrowheads="1"/>
          </p:cNvSpPr>
          <p:nvPr/>
        </p:nvSpPr>
        <p:spPr bwMode="auto">
          <a:xfrm>
            <a:off x="5880100" y="2033588"/>
            <a:ext cx="971550" cy="179387"/>
          </a:xfrm>
          <a:prstGeom prst="roundRect">
            <a:avLst>
              <a:gd name="adj" fmla="val 16667"/>
            </a:avLst>
          </a:prstGeom>
          <a:solidFill>
            <a:schemeClr val="accent5">
              <a:lumMod val="60000"/>
              <a:lumOff val="40000"/>
            </a:schemeClr>
          </a:solidFill>
          <a:ln w="19050">
            <a:solidFill>
              <a:schemeClr val="accent5">
                <a:lumMod val="60000"/>
                <a:lumOff val="4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K. Chawla</a:t>
            </a:r>
          </a:p>
        </p:txBody>
      </p:sp>
      <p:sp>
        <p:nvSpPr>
          <p:cNvPr id="9287" name="AutoShape 76">
            <a:extLst>
              <a:ext uri="{FF2B5EF4-FFF2-40B4-BE49-F238E27FC236}">
                <a16:creationId xmlns:a16="http://schemas.microsoft.com/office/drawing/2014/main" id="{E368DA39-47BE-4C6E-98E4-70DD12A8EF65}"/>
              </a:ext>
            </a:extLst>
          </p:cNvPr>
          <p:cNvSpPr>
            <a:spLocks noChangeArrowheads="1"/>
          </p:cNvSpPr>
          <p:nvPr/>
        </p:nvSpPr>
        <p:spPr bwMode="auto">
          <a:xfrm>
            <a:off x="5880100" y="2243138"/>
            <a:ext cx="971550" cy="180975"/>
          </a:xfrm>
          <a:prstGeom prst="roundRect">
            <a:avLst>
              <a:gd name="adj" fmla="val 16667"/>
            </a:avLst>
          </a:prstGeom>
          <a:solidFill>
            <a:schemeClr val="accent5">
              <a:lumMod val="60000"/>
              <a:lumOff val="40000"/>
            </a:schemeClr>
          </a:solidFill>
          <a:ln w="19050">
            <a:solidFill>
              <a:schemeClr val="accent5">
                <a:lumMod val="60000"/>
                <a:lumOff val="4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R. Layer</a:t>
            </a:r>
          </a:p>
        </p:txBody>
      </p:sp>
      <p:sp>
        <p:nvSpPr>
          <p:cNvPr id="9288" name="AutoShape 75">
            <a:extLst>
              <a:ext uri="{FF2B5EF4-FFF2-40B4-BE49-F238E27FC236}">
                <a16:creationId xmlns:a16="http://schemas.microsoft.com/office/drawing/2014/main" id="{D1B8646D-F1F5-4F23-9365-2B6E1AB1C72B}"/>
              </a:ext>
            </a:extLst>
          </p:cNvPr>
          <p:cNvSpPr>
            <a:spLocks noChangeArrowheads="1"/>
          </p:cNvSpPr>
          <p:nvPr/>
        </p:nvSpPr>
        <p:spPr bwMode="auto">
          <a:xfrm>
            <a:off x="5880100" y="2454275"/>
            <a:ext cx="971550" cy="179388"/>
          </a:xfrm>
          <a:prstGeom prst="roundRect">
            <a:avLst>
              <a:gd name="adj" fmla="val 16667"/>
            </a:avLst>
          </a:prstGeom>
          <a:solidFill>
            <a:schemeClr val="accent5">
              <a:lumMod val="60000"/>
              <a:lumOff val="40000"/>
            </a:schemeClr>
          </a:solidFill>
          <a:ln w="19050">
            <a:solidFill>
              <a:schemeClr val="accent5">
                <a:lumMod val="60000"/>
                <a:lumOff val="4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N. Brunelle</a:t>
            </a:r>
          </a:p>
        </p:txBody>
      </p:sp>
      <p:sp>
        <p:nvSpPr>
          <p:cNvPr id="5193" name="AutoShape 75">
            <a:extLst>
              <a:ext uri="{FF2B5EF4-FFF2-40B4-BE49-F238E27FC236}">
                <a16:creationId xmlns:a16="http://schemas.microsoft.com/office/drawing/2014/main" id="{D688E270-B55C-428B-BEB9-C21CD9A67483}"/>
              </a:ext>
            </a:extLst>
          </p:cNvPr>
          <p:cNvSpPr>
            <a:spLocks noChangeArrowheads="1"/>
          </p:cNvSpPr>
          <p:nvPr/>
        </p:nvSpPr>
        <p:spPr bwMode="auto">
          <a:xfrm>
            <a:off x="8121650" y="1555750"/>
            <a:ext cx="971550" cy="180975"/>
          </a:xfrm>
          <a:prstGeom prst="roundRect">
            <a:avLst>
              <a:gd name="adj" fmla="val 16667"/>
            </a:avLst>
          </a:prstGeom>
          <a:solidFill>
            <a:srgbClr val="00B0F0"/>
          </a:solidFill>
          <a:ln w="19050">
            <a:solidFill>
              <a:srgbClr val="00B0F0"/>
            </a:solidFill>
            <a:round/>
            <a:headEnd/>
            <a:tailEnd/>
          </a:ln>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000" b="0"/>
              <a:t>A. M. Eren</a:t>
            </a:r>
          </a:p>
        </p:txBody>
      </p:sp>
      <p:sp>
        <p:nvSpPr>
          <p:cNvPr id="5194" name="AutoShape 76">
            <a:extLst>
              <a:ext uri="{FF2B5EF4-FFF2-40B4-BE49-F238E27FC236}">
                <a16:creationId xmlns:a16="http://schemas.microsoft.com/office/drawing/2014/main" id="{E00A59AD-0D1E-462B-8255-191D8F70C65E}"/>
              </a:ext>
            </a:extLst>
          </p:cNvPr>
          <p:cNvSpPr>
            <a:spLocks noChangeArrowheads="1"/>
          </p:cNvSpPr>
          <p:nvPr/>
        </p:nvSpPr>
        <p:spPr bwMode="auto">
          <a:xfrm>
            <a:off x="8121650" y="1765300"/>
            <a:ext cx="971550" cy="180975"/>
          </a:xfrm>
          <a:prstGeom prst="roundRect">
            <a:avLst>
              <a:gd name="adj" fmla="val 16667"/>
            </a:avLst>
          </a:prstGeom>
          <a:solidFill>
            <a:srgbClr val="00B0F0"/>
          </a:solidFill>
          <a:ln w="19050">
            <a:solidFill>
              <a:srgbClr val="00B0F0"/>
            </a:solidFill>
            <a:round/>
            <a:headEnd/>
            <a:tailEnd/>
          </a:ln>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000" b="0"/>
              <a:t>G. Xu</a:t>
            </a:r>
          </a:p>
        </p:txBody>
      </p:sp>
      <p:sp>
        <p:nvSpPr>
          <p:cNvPr id="5195" name="AutoShape 75">
            <a:extLst>
              <a:ext uri="{FF2B5EF4-FFF2-40B4-BE49-F238E27FC236}">
                <a16:creationId xmlns:a16="http://schemas.microsoft.com/office/drawing/2014/main" id="{D08F4D6F-EB5A-425D-8C15-975322DA74F0}"/>
              </a:ext>
            </a:extLst>
          </p:cNvPr>
          <p:cNvSpPr>
            <a:spLocks noChangeArrowheads="1"/>
          </p:cNvSpPr>
          <p:nvPr/>
        </p:nvSpPr>
        <p:spPr bwMode="auto">
          <a:xfrm>
            <a:off x="8121650" y="1974850"/>
            <a:ext cx="971550" cy="180975"/>
          </a:xfrm>
          <a:prstGeom prst="roundRect">
            <a:avLst>
              <a:gd name="adj" fmla="val 16667"/>
            </a:avLst>
          </a:prstGeom>
          <a:solidFill>
            <a:srgbClr val="00B0F0"/>
          </a:solidFill>
          <a:ln w="19050">
            <a:solidFill>
              <a:srgbClr val="00B0F0"/>
            </a:solidFill>
            <a:round/>
            <a:headEnd/>
            <a:tailEnd/>
          </a:ln>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000" b="0"/>
              <a:t>V. Maffei</a:t>
            </a:r>
          </a:p>
        </p:txBody>
      </p:sp>
      <p:sp>
        <p:nvSpPr>
          <p:cNvPr id="9292" name="AutoShape 75">
            <a:extLst>
              <a:ext uri="{FF2B5EF4-FFF2-40B4-BE49-F238E27FC236}">
                <a16:creationId xmlns:a16="http://schemas.microsoft.com/office/drawing/2014/main" id="{2DFC8F4F-813D-418A-9DA9-3809661FD703}"/>
              </a:ext>
            </a:extLst>
          </p:cNvPr>
          <p:cNvSpPr>
            <a:spLocks noChangeArrowheads="1"/>
          </p:cNvSpPr>
          <p:nvPr/>
        </p:nvSpPr>
        <p:spPr bwMode="auto">
          <a:xfrm>
            <a:off x="7086600" y="2687638"/>
            <a:ext cx="971550" cy="180975"/>
          </a:xfrm>
          <a:prstGeom prst="roundRect">
            <a:avLst>
              <a:gd name="adj" fmla="val 16667"/>
            </a:avLst>
          </a:prstGeom>
          <a:solidFill>
            <a:schemeClr val="accent5">
              <a:lumMod val="60000"/>
              <a:lumOff val="40000"/>
            </a:schemeClr>
          </a:solidFill>
          <a:ln w="19050">
            <a:solidFill>
              <a:schemeClr val="accent5">
                <a:lumMod val="60000"/>
                <a:lumOff val="4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G. Viamontes</a:t>
            </a:r>
          </a:p>
        </p:txBody>
      </p:sp>
      <p:sp>
        <p:nvSpPr>
          <p:cNvPr id="9293" name="AutoShape 76">
            <a:extLst>
              <a:ext uri="{FF2B5EF4-FFF2-40B4-BE49-F238E27FC236}">
                <a16:creationId xmlns:a16="http://schemas.microsoft.com/office/drawing/2014/main" id="{CE7699EC-1E13-448A-85F4-C795585CC1B5}"/>
              </a:ext>
            </a:extLst>
          </p:cNvPr>
          <p:cNvSpPr>
            <a:spLocks noChangeArrowheads="1"/>
          </p:cNvSpPr>
          <p:nvPr/>
        </p:nvSpPr>
        <p:spPr bwMode="auto">
          <a:xfrm>
            <a:off x="7086600" y="2895600"/>
            <a:ext cx="971550" cy="179388"/>
          </a:xfrm>
          <a:prstGeom prst="roundRect">
            <a:avLst>
              <a:gd name="adj" fmla="val 16667"/>
            </a:avLst>
          </a:prstGeom>
          <a:solidFill>
            <a:schemeClr val="accent5">
              <a:lumMod val="60000"/>
              <a:lumOff val="40000"/>
            </a:schemeClr>
          </a:solidFill>
          <a:ln w="19050">
            <a:solidFill>
              <a:schemeClr val="accent5">
                <a:lumMod val="60000"/>
                <a:lumOff val="4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K-H. Chang</a:t>
            </a:r>
          </a:p>
        </p:txBody>
      </p:sp>
      <p:sp>
        <p:nvSpPr>
          <p:cNvPr id="9294" name="AutoShape 75">
            <a:extLst>
              <a:ext uri="{FF2B5EF4-FFF2-40B4-BE49-F238E27FC236}">
                <a16:creationId xmlns:a16="http://schemas.microsoft.com/office/drawing/2014/main" id="{2D6266CE-FDF6-46B0-B483-FC7F7A53092F}"/>
              </a:ext>
            </a:extLst>
          </p:cNvPr>
          <p:cNvSpPr>
            <a:spLocks noChangeArrowheads="1"/>
          </p:cNvSpPr>
          <p:nvPr/>
        </p:nvSpPr>
        <p:spPr bwMode="auto">
          <a:xfrm>
            <a:off x="7086600" y="3103563"/>
            <a:ext cx="971550" cy="179387"/>
          </a:xfrm>
          <a:prstGeom prst="roundRect">
            <a:avLst>
              <a:gd name="adj" fmla="val 16667"/>
            </a:avLst>
          </a:prstGeom>
          <a:solidFill>
            <a:schemeClr val="accent5">
              <a:lumMod val="60000"/>
              <a:lumOff val="40000"/>
            </a:schemeClr>
          </a:solidFill>
          <a:ln w="19050">
            <a:solidFill>
              <a:schemeClr val="accent5">
                <a:lumMod val="60000"/>
                <a:lumOff val="4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S. Krishnaswamy</a:t>
            </a:r>
          </a:p>
        </p:txBody>
      </p:sp>
      <p:sp>
        <p:nvSpPr>
          <p:cNvPr id="9295" name="AutoShape 76">
            <a:extLst>
              <a:ext uri="{FF2B5EF4-FFF2-40B4-BE49-F238E27FC236}">
                <a16:creationId xmlns:a16="http://schemas.microsoft.com/office/drawing/2014/main" id="{7B6BD481-B281-402D-93ED-1578001A2DFA}"/>
              </a:ext>
            </a:extLst>
          </p:cNvPr>
          <p:cNvSpPr>
            <a:spLocks noChangeArrowheads="1"/>
          </p:cNvSpPr>
          <p:nvPr/>
        </p:nvSpPr>
        <p:spPr bwMode="auto">
          <a:xfrm>
            <a:off x="7086600" y="3309938"/>
            <a:ext cx="971550" cy="180975"/>
          </a:xfrm>
          <a:prstGeom prst="roundRect">
            <a:avLst>
              <a:gd name="adj" fmla="val 16667"/>
            </a:avLst>
          </a:prstGeom>
          <a:solidFill>
            <a:schemeClr val="accent5">
              <a:lumMod val="60000"/>
              <a:lumOff val="40000"/>
            </a:schemeClr>
          </a:solidFill>
          <a:ln w="19050">
            <a:solidFill>
              <a:schemeClr val="accent5">
                <a:lumMod val="60000"/>
                <a:lumOff val="4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S. Plaza</a:t>
            </a:r>
          </a:p>
        </p:txBody>
      </p:sp>
      <p:sp>
        <p:nvSpPr>
          <p:cNvPr id="9296" name="AutoShape 75">
            <a:extLst>
              <a:ext uri="{FF2B5EF4-FFF2-40B4-BE49-F238E27FC236}">
                <a16:creationId xmlns:a16="http://schemas.microsoft.com/office/drawing/2014/main" id="{D98861A3-C25A-4AE6-94B9-E15443259AED}"/>
              </a:ext>
            </a:extLst>
          </p:cNvPr>
          <p:cNvSpPr>
            <a:spLocks noChangeArrowheads="1"/>
          </p:cNvSpPr>
          <p:nvPr/>
        </p:nvSpPr>
        <p:spPr bwMode="auto">
          <a:xfrm>
            <a:off x="7086600" y="3517900"/>
            <a:ext cx="971550" cy="179388"/>
          </a:xfrm>
          <a:prstGeom prst="roundRect">
            <a:avLst>
              <a:gd name="adj" fmla="val 16667"/>
            </a:avLst>
          </a:prstGeom>
          <a:solidFill>
            <a:schemeClr val="accent5">
              <a:lumMod val="60000"/>
              <a:lumOff val="40000"/>
            </a:schemeClr>
          </a:solidFill>
          <a:ln w="19050">
            <a:solidFill>
              <a:schemeClr val="accent5">
                <a:lumMod val="60000"/>
                <a:lumOff val="4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J. Roy</a:t>
            </a:r>
          </a:p>
        </p:txBody>
      </p:sp>
      <p:sp>
        <p:nvSpPr>
          <p:cNvPr id="9297" name="AutoShape 76">
            <a:extLst>
              <a:ext uri="{FF2B5EF4-FFF2-40B4-BE49-F238E27FC236}">
                <a16:creationId xmlns:a16="http://schemas.microsoft.com/office/drawing/2014/main" id="{4AE4EEE3-75A4-424D-808B-DDDC065D390D}"/>
              </a:ext>
            </a:extLst>
          </p:cNvPr>
          <p:cNvSpPr>
            <a:spLocks noChangeArrowheads="1"/>
          </p:cNvSpPr>
          <p:nvPr/>
        </p:nvSpPr>
        <p:spPr bwMode="auto">
          <a:xfrm>
            <a:off x="7086600" y="3724275"/>
            <a:ext cx="971550" cy="180975"/>
          </a:xfrm>
          <a:prstGeom prst="roundRect">
            <a:avLst>
              <a:gd name="adj" fmla="val 16667"/>
            </a:avLst>
          </a:prstGeom>
          <a:solidFill>
            <a:schemeClr val="accent5">
              <a:lumMod val="60000"/>
              <a:lumOff val="40000"/>
            </a:schemeClr>
          </a:solidFill>
          <a:ln w="19050">
            <a:solidFill>
              <a:schemeClr val="accent5">
                <a:lumMod val="60000"/>
                <a:lumOff val="4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D. Papa</a:t>
            </a:r>
          </a:p>
        </p:txBody>
      </p:sp>
      <p:sp>
        <p:nvSpPr>
          <p:cNvPr id="9298" name="AutoShape 76">
            <a:extLst>
              <a:ext uri="{FF2B5EF4-FFF2-40B4-BE49-F238E27FC236}">
                <a16:creationId xmlns:a16="http://schemas.microsoft.com/office/drawing/2014/main" id="{2A13B792-466A-4B0A-BADD-51788AC7E514}"/>
              </a:ext>
            </a:extLst>
          </p:cNvPr>
          <p:cNvSpPr>
            <a:spLocks noChangeArrowheads="1"/>
          </p:cNvSpPr>
          <p:nvPr/>
        </p:nvSpPr>
        <p:spPr bwMode="auto">
          <a:xfrm>
            <a:off x="7086600" y="3932238"/>
            <a:ext cx="971550" cy="179387"/>
          </a:xfrm>
          <a:prstGeom prst="roundRect">
            <a:avLst>
              <a:gd name="adj" fmla="val 16667"/>
            </a:avLst>
          </a:prstGeom>
          <a:solidFill>
            <a:schemeClr val="accent5">
              <a:lumMod val="60000"/>
              <a:lumOff val="40000"/>
            </a:schemeClr>
          </a:solidFill>
          <a:ln w="19050">
            <a:solidFill>
              <a:schemeClr val="accent5">
                <a:lumMod val="60000"/>
                <a:lumOff val="4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D. Lee</a:t>
            </a:r>
          </a:p>
        </p:txBody>
      </p:sp>
      <p:sp>
        <p:nvSpPr>
          <p:cNvPr id="9299" name="AutoShape 75">
            <a:extLst>
              <a:ext uri="{FF2B5EF4-FFF2-40B4-BE49-F238E27FC236}">
                <a16:creationId xmlns:a16="http://schemas.microsoft.com/office/drawing/2014/main" id="{D7C9525C-E0D6-4BC8-B48F-256E01659FE2}"/>
              </a:ext>
            </a:extLst>
          </p:cNvPr>
          <p:cNvSpPr>
            <a:spLocks noChangeArrowheads="1"/>
          </p:cNvSpPr>
          <p:nvPr/>
        </p:nvSpPr>
        <p:spPr bwMode="auto">
          <a:xfrm>
            <a:off x="7086600" y="4140200"/>
            <a:ext cx="971550" cy="179388"/>
          </a:xfrm>
          <a:prstGeom prst="roundRect">
            <a:avLst>
              <a:gd name="adj" fmla="val 16667"/>
            </a:avLst>
          </a:prstGeom>
          <a:solidFill>
            <a:schemeClr val="accent5">
              <a:lumMod val="60000"/>
              <a:lumOff val="40000"/>
            </a:schemeClr>
          </a:solidFill>
          <a:ln w="19050">
            <a:solidFill>
              <a:schemeClr val="accent5">
                <a:lumMod val="60000"/>
                <a:lumOff val="4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M. Kim</a:t>
            </a:r>
          </a:p>
        </p:txBody>
      </p:sp>
      <p:sp>
        <p:nvSpPr>
          <p:cNvPr id="9300" name="AutoShape 76">
            <a:extLst>
              <a:ext uri="{FF2B5EF4-FFF2-40B4-BE49-F238E27FC236}">
                <a16:creationId xmlns:a16="http://schemas.microsoft.com/office/drawing/2014/main" id="{B43651AE-79EC-46F7-B11C-1FC866D0009E}"/>
              </a:ext>
            </a:extLst>
          </p:cNvPr>
          <p:cNvSpPr>
            <a:spLocks noChangeArrowheads="1"/>
          </p:cNvSpPr>
          <p:nvPr/>
        </p:nvSpPr>
        <p:spPr bwMode="auto">
          <a:xfrm>
            <a:off x="7086600" y="4346575"/>
            <a:ext cx="971550" cy="180975"/>
          </a:xfrm>
          <a:prstGeom prst="roundRect">
            <a:avLst>
              <a:gd name="adj" fmla="val 16667"/>
            </a:avLst>
          </a:prstGeom>
          <a:solidFill>
            <a:schemeClr val="accent5">
              <a:lumMod val="60000"/>
              <a:lumOff val="40000"/>
            </a:schemeClr>
          </a:solidFill>
          <a:ln w="19050">
            <a:solidFill>
              <a:schemeClr val="accent5">
                <a:lumMod val="60000"/>
                <a:lumOff val="4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J. Hu</a:t>
            </a:r>
          </a:p>
        </p:txBody>
      </p:sp>
      <p:sp>
        <p:nvSpPr>
          <p:cNvPr id="9301" name="AutoShape 75">
            <a:extLst>
              <a:ext uri="{FF2B5EF4-FFF2-40B4-BE49-F238E27FC236}">
                <a16:creationId xmlns:a16="http://schemas.microsoft.com/office/drawing/2014/main" id="{9706C94B-12EC-4077-955E-1A7B88159036}"/>
              </a:ext>
            </a:extLst>
          </p:cNvPr>
          <p:cNvSpPr>
            <a:spLocks noChangeArrowheads="1"/>
          </p:cNvSpPr>
          <p:nvPr/>
        </p:nvSpPr>
        <p:spPr bwMode="auto">
          <a:xfrm>
            <a:off x="7086600" y="4554538"/>
            <a:ext cx="971550" cy="179387"/>
          </a:xfrm>
          <a:prstGeom prst="roundRect">
            <a:avLst>
              <a:gd name="adj" fmla="val 16667"/>
            </a:avLst>
          </a:prstGeom>
          <a:solidFill>
            <a:schemeClr val="accent5">
              <a:lumMod val="60000"/>
              <a:lumOff val="40000"/>
            </a:schemeClr>
          </a:solidFill>
          <a:ln w="19050">
            <a:solidFill>
              <a:schemeClr val="accent5">
                <a:lumMod val="60000"/>
                <a:lumOff val="4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H. J. Garcia</a:t>
            </a:r>
          </a:p>
        </p:txBody>
      </p:sp>
      <p:sp>
        <p:nvSpPr>
          <p:cNvPr id="9302" name="AutoShape 76">
            <a:extLst>
              <a:ext uri="{FF2B5EF4-FFF2-40B4-BE49-F238E27FC236}">
                <a16:creationId xmlns:a16="http://schemas.microsoft.com/office/drawing/2014/main" id="{CEB36C91-E2DE-4414-BB3B-B4808C01593A}"/>
              </a:ext>
            </a:extLst>
          </p:cNvPr>
          <p:cNvSpPr>
            <a:spLocks noChangeArrowheads="1"/>
          </p:cNvSpPr>
          <p:nvPr/>
        </p:nvSpPr>
        <p:spPr bwMode="auto">
          <a:xfrm>
            <a:off x="5848350" y="3429000"/>
            <a:ext cx="971550" cy="179388"/>
          </a:xfrm>
          <a:prstGeom prst="roundRect">
            <a:avLst>
              <a:gd name="adj" fmla="val 16667"/>
            </a:avLst>
          </a:prstGeom>
          <a:solidFill>
            <a:schemeClr val="accent5">
              <a:lumMod val="60000"/>
              <a:lumOff val="40000"/>
            </a:schemeClr>
          </a:solidFill>
          <a:ln w="19050">
            <a:solidFill>
              <a:schemeClr val="accent5">
                <a:lumMod val="60000"/>
                <a:lumOff val="4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R. Cochran</a:t>
            </a:r>
          </a:p>
        </p:txBody>
      </p:sp>
      <p:sp>
        <p:nvSpPr>
          <p:cNvPr id="9303" name="AutoShape 75">
            <a:extLst>
              <a:ext uri="{FF2B5EF4-FFF2-40B4-BE49-F238E27FC236}">
                <a16:creationId xmlns:a16="http://schemas.microsoft.com/office/drawing/2014/main" id="{13E4D8DF-296B-483A-A71F-87EA179189E7}"/>
              </a:ext>
            </a:extLst>
          </p:cNvPr>
          <p:cNvSpPr>
            <a:spLocks noChangeArrowheads="1"/>
          </p:cNvSpPr>
          <p:nvPr/>
        </p:nvSpPr>
        <p:spPr bwMode="auto">
          <a:xfrm>
            <a:off x="5848350" y="3638550"/>
            <a:ext cx="971550" cy="180975"/>
          </a:xfrm>
          <a:prstGeom prst="roundRect">
            <a:avLst>
              <a:gd name="adj" fmla="val 16667"/>
            </a:avLst>
          </a:prstGeom>
          <a:solidFill>
            <a:schemeClr val="accent5">
              <a:lumMod val="60000"/>
              <a:lumOff val="40000"/>
            </a:schemeClr>
          </a:solidFill>
          <a:ln w="19050">
            <a:solidFill>
              <a:schemeClr val="accent5">
                <a:lumMod val="60000"/>
                <a:lumOff val="4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N. Abdullah</a:t>
            </a:r>
          </a:p>
        </p:txBody>
      </p:sp>
      <p:sp>
        <p:nvSpPr>
          <p:cNvPr id="9304" name="AutoShape 76">
            <a:extLst>
              <a:ext uri="{FF2B5EF4-FFF2-40B4-BE49-F238E27FC236}">
                <a16:creationId xmlns:a16="http://schemas.microsoft.com/office/drawing/2014/main" id="{1F37B3D2-5C69-472D-995B-872639FF7FAB}"/>
              </a:ext>
            </a:extLst>
          </p:cNvPr>
          <p:cNvSpPr>
            <a:spLocks noChangeArrowheads="1"/>
          </p:cNvSpPr>
          <p:nvPr/>
        </p:nvSpPr>
        <p:spPr bwMode="auto">
          <a:xfrm>
            <a:off x="5848350" y="3849688"/>
            <a:ext cx="971550" cy="179387"/>
          </a:xfrm>
          <a:prstGeom prst="roundRect">
            <a:avLst>
              <a:gd name="adj" fmla="val 16667"/>
            </a:avLst>
          </a:prstGeom>
          <a:solidFill>
            <a:schemeClr val="accent5">
              <a:lumMod val="60000"/>
              <a:lumOff val="40000"/>
            </a:schemeClr>
          </a:solidFill>
          <a:ln w="19050">
            <a:solidFill>
              <a:schemeClr val="accent5">
                <a:lumMod val="60000"/>
                <a:lumOff val="4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K. Nepal</a:t>
            </a:r>
          </a:p>
        </p:txBody>
      </p:sp>
      <p:sp>
        <p:nvSpPr>
          <p:cNvPr id="9305" name="AutoShape 75">
            <a:extLst>
              <a:ext uri="{FF2B5EF4-FFF2-40B4-BE49-F238E27FC236}">
                <a16:creationId xmlns:a16="http://schemas.microsoft.com/office/drawing/2014/main" id="{19FCD886-8E30-44C8-9A16-1AE016A7858B}"/>
              </a:ext>
            </a:extLst>
          </p:cNvPr>
          <p:cNvSpPr>
            <a:spLocks noChangeArrowheads="1"/>
          </p:cNvSpPr>
          <p:nvPr/>
        </p:nvSpPr>
        <p:spPr bwMode="auto">
          <a:xfrm>
            <a:off x="5848350" y="4059238"/>
            <a:ext cx="971550" cy="179387"/>
          </a:xfrm>
          <a:prstGeom prst="roundRect">
            <a:avLst>
              <a:gd name="adj" fmla="val 16667"/>
            </a:avLst>
          </a:prstGeom>
          <a:solidFill>
            <a:schemeClr val="accent5">
              <a:lumMod val="60000"/>
              <a:lumOff val="40000"/>
            </a:schemeClr>
          </a:solidFill>
          <a:ln w="19050">
            <a:solidFill>
              <a:schemeClr val="accent5">
                <a:lumMod val="60000"/>
                <a:lumOff val="4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K. Dev</a:t>
            </a:r>
          </a:p>
        </p:txBody>
      </p:sp>
      <p:sp>
        <p:nvSpPr>
          <p:cNvPr id="9306" name="AutoShape 76">
            <a:extLst>
              <a:ext uri="{FF2B5EF4-FFF2-40B4-BE49-F238E27FC236}">
                <a16:creationId xmlns:a16="http://schemas.microsoft.com/office/drawing/2014/main" id="{1A382DCF-A63B-4A3F-879B-49420C1D6E0E}"/>
              </a:ext>
            </a:extLst>
          </p:cNvPr>
          <p:cNvSpPr>
            <a:spLocks noChangeArrowheads="1"/>
          </p:cNvSpPr>
          <p:nvPr/>
        </p:nvSpPr>
        <p:spPr bwMode="auto">
          <a:xfrm>
            <a:off x="5848350" y="4268788"/>
            <a:ext cx="971550" cy="180975"/>
          </a:xfrm>
          <a:prstGeom prst="roundRect">
            <a:avLst>
              <a:gd name="adj" fmla="val 16667"/>
            </a:avLst>
          </a:prstGeom>
          <a:solidFill>
            <a:schemeClr val="accent5">
              <a:lumMod val="60000"/>
              <a:lumOff val="40000"/>
            </a:schemeClr>
          </a:solidFill>
          <a:ln w="19050">
            <a:solidFill>
              <a:schemeClr val="accent5">
                <a:lumMod val="60000"/>
                <a:lumOff val="4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X. Zhan</a:t>
            </a:r>
          </a:p>
        </p:txBody>
      </p:sp>
      <p:sp>
        <p:nvSpPr>
          <p:cNvPr id="9307" name="AutoShape 76">
            <a:extLst>
              <a:ext uri="{FF2B5EF4-FFF2-40B4-BE49-F238E27FC236}">
                <a16:creationId xmlns:a16="http://schemas.microsoft.com/office/drawing/2014/main" id="{A7353D08-22DA-49DD-92F6-305AB64D1139}"/>
              </a:ext>
            </a:extLst>
          </p:cNvPr>
          <p:cNvSpPr>
            <a:spLocks noChangeArrowheads="1"/>
          </p:cNvSpPr>
          <p:nvPr/>
        </p:nvSpPr>
        <p:spPr bwMode="auto">
          <a:xfrm>
            <a:off x="5848350" y="4479925"/>
            <a:ext cx="971550" cy="179388"/>
          </a:xfrm>
          <a:prstGeom prst="roundRect">
            <a:avLst>
              <a:gd name="adj" fmla="val 16667"/>
            </a:avLst>
          </a:prstGeom>
          <a:solidFill>
            <a:schemeClr val="accent5">
              <a:lumMod val="60000"/>
              <a:lumOff val="40000"/>
            </a:schemeClr>
          </a:solidFill>
          <a:ln w="19050">
            <a:solidFill>
              <a:schemeClr val="accent5">
                <a:lumMod val="60000"/>
                <a:lumOff val="4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S. Hashemi</a:t>
            </a:r>
          </a:p>
        </p:txBody>
      </p:sp>
      <p:sp>
        <p:nvSpPr>
          <p:cNvPr id="9308" name="AutoShape 75">
            <a:extLst>
              <a:ext uri="{FF2B5EF4-FFF2-40B4-BE49-F238E27FC236}">
                <a16:creationId xmlns:a16="http://schemas.microsoft.com/office/drawing/2014/main" id="{FB92CC48-74D5-4171-976D-CB4B81FBE27B}"/>
              </a:ext>
            </a:extLst>
          </p:cNvPr>
          <p:cNvSpPr>
            <a:spLocks noChangeArrowheads="1"/>
          </p:cNvSpPr>
          <p:nvPr/>
        </p:nvSpPr>
        <p:spPr bwMode="auto">
          <a:xfrm>
            <a:off x="5848350" y="4689475"/>
            <a:ext cx="971550" cy="179388"/>
          </a:xfrm>
          <a:prstGeom prst="roundRect">
            <a:avLst>
              <a:gd name="adj" fmla="val 16667"/>
            </a:avLst>
          </a:prstGeom>
          <a:solidFill>
            <a:schemeClr val="accent5">
              <a:lumMod val="60000"/>
              <a:lumOff val="40000"/>
            </a:schemeClr>
          </a:solidFill>
          <a:ln w="19050">
            <a:solidFill>
              <a:schemeClr val="accent5">
                <a:lumMod val="60000"/>
                <a:lumOff val="4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R. Azimi</a:t>
            </a:r>
          </a:p>
        </p:txBody>
      </p:sp>
      <p:sp>
        <p:nvSpPr>
          <p:cNvPr id="9309" name="AutoShape 76">
            <a:extLst>
              <a:ext uri="{FF2B5EF4-FFF2-40B4-BE49-F238E27FC236}">
                <a16:creationId xmlns:a16="http://schemas.microsoft.com/office/drawing/2014/main" id="{282B3EA1-7784-4A15-AB59-DF8716BC29DE}"/>
              </a:ext>
            </a:extLst>
          </p:cNvPr>
          <p:cNvSpPr>
            <a:spLocks noChangeArrowheads="1"/>
          </p:cNvSpPr>
          <p:nvPr/>
        </p:nvSpPr>
        <p:spPr bwMode="auto">
          <a:xfrm>
            <a:off x="5872163" y="5053013"/>
            <a:ext cx="971550" cy="179387"/>
          </a:xfrm>
          <a:prstGeom prst="roundRect">
            <a:avLst>
              <a:gd name="adj" fmla="val 16667"/>
            </a:avLst>
          </a:prstGeom>
          <a:solidFill>
            <a:schemeClr val="accent5">
              <a:lumMod val="60000"/>
              <a:lumOff val="40000"/>
            </a:schemeClr>
          </a:solidFill>
          <a:ln w="19050">
            <a:solidFill>
              <a:schemeClr val="accent5">
                <a:lumMod val="60000"/>
                <a:lumOff val="4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J. Lee</a:t>
            </a:r>
          </a:p>
        </p:txBody>
      </p:sp>
      <p:sp>
        <p:nvSpPr>
          <p:cNvPr id="9310" name="AutoShape 75">
            <a:extLst>
              <a:ext uri="{FF2B5EF4-FFF2-40B4-BE49-F238E27FC236}">
                <a16:creationId xmlns:a16="http://schemas.microsoft.com/office/drawing/2014/main" id="{4EB43A7E-F1CF-4C5A-8BDC-AFDFF2FD4139}"/>
              </a:ext>
            </a:extLst>
          </p:cNvPr>
          <p:cNvSpPr>
            <a:spLocks noChangeArrowheads="1"/>
          </p:cNvSpPr>
          <p:nvPr/>
        </p:nvSpPr>
        <p:spPr bwMode="auto">
          <a:xfrm>
            <a:off x="5872163" y="5265738"/>
            <a:ext cx="971550" cy="179387"/>
          </a:xfrm>
          <a:prstGeom prst="roundRect">
            <a:avLst>
              <a:gd name="adj" fmla="val 16667"/>
            </a:avLst>
          </a:prstGeom>
          <a:solidFill>
            <a:schemeClr val="accent5">
              <a:lumMod val="60000"/>
              <a:lumOff val="40000"/>
            </a:schemeClr>
          </a:solidFill>
          <a:ln w="19050">
            <a:solidFill>
              <a:schemeClr val="accent5">
                <a:lumMod val="60000"/>
                <a:lumOff val="4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L. Cheng</a:t>
            </a:r>
          </a:p>
        </p:txBody>
      </p:sp>
      <p:sp>
        <p:nvSpPr>
          <p:cNvPr id="9311" name="AutoShape 76">
            <a:extLst>
              <a:ext uri="{FF2B5EF4-FFF2-40B4-BE49-F238E27FC236}">
                <a16:creationId xmlns:a16="http://schemas.microsoft.com/office/drawing/2014/main" id="{3C451E33-FD9A-4745-B335-1F60C02B8F20}"/>
              </a:ext>
            </a:extLst>
          </p:cNvPr>
          <p:cNvSpPr>
            <a:spLocks noChangeArrowheads="1"/>
          </p:cNvSpPr>
          <p:nvPr/>
        </p:nvSpPr>
        <p:spPr bwMode="auto">
          <a:xfrm>
            <a:off x="5872163" y="5476875"/>
            <a:ext cx="971550" cy="179388"/>
          </a:xfrm>
          <a:prstGeom prst="roundRect">
            <a:avLst>
              <a:gd name="adj" fmla="val 16667"/>
            </a:avLst>
          </a:prstGeom>
          <a:solidFill>
            <a:schemeClr val="accent5">
              <a:lumMod val="60000"/>
              <a:lumOff val="40000"/>
            </a:schemeClr>
          </a:solidFill>
          <a:ln w="19050">
            <a:solidFill>
              <a:schemeClr val="accent5">
                <a:lumMod val="60000"/>
                <a:lumOff val="4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R. Ghaida</a:t>
            </a:r>
          </a:p>
        </p:txBody>
      </p:sp>
      <p:sp>
        <p:nvSpPr>
          <p:cNvPr id="9312" name="AutoShape 75">
            <a:extLst>
              <a:ext uri="{FF2B5EF4-FFF2-40B4-BE49-F238E27FC236}">
                <a16:creationId xmlns:a16="http://schemas.microsoft.com/office/drawing/2014/main" id="{49E70E1A-A3BE-4E31-8FD0-D0162DA5428F}"/>
              </a:ext>
            </a:extLst>
          </p:cNvPr>
          <p:cNvSpPr>
            <a:spLocks noChangeArrowheads="1"/>
          </p:cNvSpPr>
          <p:nvPr/>
        </p:nvSpPr>
        <p:spPr bwMode="auto">
          <a:xfrm>
            <a:off x="5872163" y="5689600"/>
            <a:ext cx="971550" cy="179388"/>
          </a:xfrm>
          <a:prstGeom prst="roundRect">
            <a:avLst>
              <a:gd name="adj" fmla="val 16667"/>
            </a:avLst>
          </a:prstGeom>
          <a:solidFill>
            <a:schemeClr val="accent5">
              <a:lumMod val="60000"/>
              <a:lumOff val="40000"/>
            </a:schemeClr>
          </a:solidFill>
          <a:ln w="19050">
            <a:solidFill>
              <a:schemeClr val="accent5">
                <a:lumMod val="60000"/>
                <a:lumOff val="4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A. A. Kagalwalla</a:t>
            </a:r>
          </a:p>
        </p:txBody>
      </p:sp>
      <p:sp>
        <p:nvSpPr>
          <p:cNvPr id="9313" name="AutoShape 76">
            <a:extLst>
              <a:ext uri="{FF2B5EF4-FFF2-40B4-BE49-F238E27FC236}">
                <a16:creationId xmlns:a16="http://schemas.microsoft.com/office/drawing/2014/main" id="{79F7B56D-951B-4D03-A899-C6F85A82A3CB}"/>
              </a:ext>
            </a:extLst>
          </p:cNvPr>
          <p:cNvSpPr>
            <a:spLocks noChangeArrowheads="1"/>
          </p:cNvSpPr>
          <p:nvPr/>
        </p:nvSpPr>
        <p:spPr bwMode="auto">
          <a:xfrm>
            <a:off x="5872163" y="5900738"/>
            <a:ext cx="971550" cy="179387"/>
          </a:xfrm>
          <a:prstGeom prst="roundRect">
            <a:avLst>
              <a:gd name="adj" fmla="val 16667"/>
            </a:avLst>
          </a:prstGeom>
          <a:solidFill>
            <a:schemeClr val="accent5">
              <a:lumMod val="60000"/>
              <a:lumOff val="40000"/>
            </a:schemeClr>
          </a:solidFill>
          <a:ln w="19050">
            <a:solidFill>
              <a:schemeClr val="accent5">
                <a:lumMod val="60000"/>
                <a:lumOff val="4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L. Lai</a:t>
            </a:r>
          </a:p>
        </p:txBody>
      </p:sp>
      <p:sp>
        <p:nvSpPr>
          <p:cNvPr id="9314" name="AutoShape 76">
            <a:extLst>
              <a:ext uri="{FF2B5EF4-FFF2-40B4-BE49-F238E27FC236}">
                <a16:creationId xmlns:a16="http://schemas.microsoft.com/office/drawing/2014/main" id="{047FBE67-F9AB-4D4D-8F3B-03DE189446B8}"/>
              </a:ext>
            </a:extLst>
          </p:cNvPr>
          <p:cNvSpPr>
            <a:spLocks noChangeArrowheads="1"/>
          </p:cNvSpPr>
          <p:nvPr/>
        </p:nvSpPr>
        <p:spPr bwMode="auto">
          <a:xfrm>
            <a:off x="5872163" y="6113463"/>
            <a:ext cx="971550" cy="179387"/>
          </a:xfrm>
          <a:prstGeom prst="roundRect">
            <a:avLst>
              <a:gd name="adj" fmla="val 16667"/>
            </a:avLst>
          </a:prstGeom>
          <a:solidFill>
            <a:schemeClr val="accent5">
              <a:lumMod val="60000"/>
              <a:lumOff val="40000"/>
            </a:schemeClr>
          </a:solidFill>
          <a:ln w="19050">
            <a:solidFill>
              <a:schemeClr val="accent5">
                <a:lumMod val="60000"/>
                <a:lumOff val="4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M. Gottscho</a:t>
            </a:r>
          </a:p>
        </p:txBody>
      </p:sp>
      <p:sp>
        <p:nvSpPr>
          <p:cNvPr id="9315" name="AutoShape 75">
            <a:extLst>
              <a:ext uri="{FF2B5EF4-FFF2-40B4-BE49-F238E27FC236}">
                <a16:creationId xmlns:a16="http://schemas.microsoft.com/office/drawing/2014/main" id="{29D30E45-0684-48FB-8879-1C5D25D10952}"/>
              </a:ext>
            </a:extLst>
          </p:cNvPr>
          <p:cNvSpPr>
            <a:spLocks noChangeArrowheads="1"/>
          </p:cNvSpPr>
          <p:nvPr/>
        </p:nvSpPr>
        <p:spPr bwMode="auto">
          <a:xfrm>
            <a:off x="5872163" y="6324600"/>
            <a:ext cx="971550" cy="179388"/>
          </a:xfrm>
          <a:prstGeom prst="roundRect">
            <a:avLst>
              <a:gd name="adj" fmla="val 16667"/>
            </a:avLst>
          </a:prstGeom>
          <a:solidFill>
            <a:schemeClr val="accent5">
              <a:lumMod val="60000"/>
              <a:lumOff val="40000"/>
            </a:schemeClr>
          </a:solidFill>
          <a:ln w="19050">
            <a:solidFill>
              <a:schemeClr val="accent5">
                <a:lumMod val="60000"/>
                <a:lumOff val="4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S. Wang</a:t>
            </a:r>
          </a:p>
        </p:txBody>
      </p:sp>
      <p:sp>
        <p:nvSpPr>
          <p:cNvPr id="5220" name="왼쪽 중괄호 2">
            <a:extLst>
              <a:ext uri="{FF2B5EF4-FFF2-40B4-BE49-F238E27FC236}">
                <a16:creationId xmlns:a16="http://schemas.microsoft.com/office/drawing/2014/main" id="{6D976432-F1A7-45C5-B3CC-5AF45FD154F8}"/>
              </a:ext>
            </a:extLst>
          </p:cNvPr>
          <p:cNvSpPr>
            <a:spLocks/>
          </p:cNvSpPr>
          <p:nvPr/>
        </p:nvSpPr>
        <p:spPr bwMode="auto">
          <a:xfrm>
            <a:off x="3913188" y="1285875"/>
            <a:ext cx="165100" cy="5472113"/>
          </a:xfrm>
          <a:prstGeom prst="leftBrace">
            <a:avLst>
              <a:gd name="adj1" fmla="val 34832"/>
              <a:gd name="adj2" fmla="val 83421"/>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ko-KR" altLang="en-US" sz="2000">
              <a:ea typeface="굴림" panose="020B0600000101010101" pitchFamily="34" charset="-127"/>
            </a:endParaRPr>
          </a:p>
        </p:txBody>
      </p:sp>
      <p:sp>
        <p:nvSpPr>
          <p:cNvPr id="5221" name="왼쪽 중괄호 190">
            <a:extLst>
              <a:ext uri="{FF2B5EF4-FFF2-40B4-BE49-F238E27FC236}">
                <a16:creationId xmlns:a16="http://schemas.microsoft.com/office/drawing/2014/main" id="{50E31E7A-3E27-4251-8BE3-05142C4567D2}"/>
              </a:ext>
            </a:extLst>
          </p:cNvPr>
          <p:cNvSpPr>
            <a:spLocks/>
          </p:cNvSpPr>
          <p:nvPr/>
        </p:nvSpPr>
        <p:spPr bwMode="auto">
          <a:xfrm>
            <a:off x="2509838" y="890588"/>
            <a:ext cx="130175" cy="388937"/>
          </a:xfrm>
          <a:prstGeom prst="leftBrace">
            <a:avLst>
              <a:gd name="adj1" fmla="val 34872"/>
              <a:gd name="adj2" fmla="val 51782"/>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ko-KR" altLang="en-US" sz="2000">
              <a:ea typeface="굴림" panose="020B0600000101010101" pitchFamily="34" charset="-127"/>
            </a:endParaRPr>
          </a:p>
        </p:txBody>
      </p:sp>
      <p:sp>
        <p:nvSpPr>
          <p:cNvPr id="5222" name="왼쪽 중괄호 191">
            <a:extLst>
              <a:ext uri="{FF2B5EF4-FFF2-40B4-BE49-F238E27FC236}">
                <a16:creationId xmlns:a16="http://schemas.microsoft.com/office/drawing/2014/main" id="{4D630E95-6D31-46A3-9E67-84765DE59995}"/>
              </a:ext>
            </a:extLst>
          </p:cNvPr>
          <p:cNvSpPr>
            <a:spLocks/>
          </p:cNvSpPr>
          <p:nvPr/>
        </p:nvSpPr>
        <p:spPr bwMode="auto">
          <a:xfrm>
            <a:off x="2490788" y="1436688"/>
            <a:ext cx="165100" cy="2722562"/>
          </a:xfrm>
          <a:prstGeom prst="leftBrace">
            <a:avLst>
              <a:gd name="adj1" fmla="val 25575"/>
              <a:gd name="adj2" fmla="val 75713"/>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ko-KR" altLang="en-US" sz="2000">
              <a:ea typeface="굴림" panose="020B0600000101010101" pitchFamily="34" charset="-127"/>
            </a:endParaRPr>
          </a:p>
        </p:txBody>
      </p:sp>
      <p:cxnSp>
        <p:nvCxnSpPr>
          <p:cNvPr id="5223" name="연결선: 꺾임 7326">
            <a:extLst>
              <a:ext uri="{FF2B5EF4-FFF2-40B4-BE49-F238E27FC236}">
                <a16:creationId xmlns:a16="http://schemas.microsoft.com/office/drawing/2014/main" id="{6CBC2A15-DA61-40A2-96EC-C7290FA65F0E}"/>
              </a:ext>
            </a:extLst>
          </p:cNvPr>
          <p:cNvCxnSpPr>
            <a:cxnSpLocks/>
            <a:stCxn id="5131" idx="3"/>
            <a:endCxn id="5222" idx="1"/>
          </p:cNvCxnSpPr>
          <p:nvPr/>
        </p:nvCxnSpPr>
        <p:spPr bwMode="auto">
          <a:xfrm>
            <a:off x="2124075" y="3497263"/>
            <a:ext cx="366713" cy="1587"/>
          </a:xfrm>
          <a:prstGeom prst="bentConnector3">
            <a:avLst>
              <a:gd name="adj1" fmla="val 50000"/>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24" name="왼쪽 중괄호 195">
            <a:extLst>
              <a:ext uri="{FF2B5EF4-FFF2-40B4-BE49-F238E27FC236}">
                <a16:creationId xmlns:a16="http://schemas.microsoft.com/office/drawing/2014/main" id="{08F35E3A-DBA0-4E3F-87C4-98233703C704}"/>
              </a:ext>
            </a:extLst>
          </p:cNvPr>
          <p:cNvSpPr>
            <a:spLocks/>
          </p:cNvSpPr>
          <p:nvPr/>
        </p:nvSpPr>
        <p:spPr bwMode="auto">
          <a:xfrm>
            <a:off x="842963" y="993775"/>
            <a:ext cx="155575" cy="5527675"/>
          </a:xfrm>
          <a:prstGeom prst="leftBrace">
            <a:avLst>
              <a:gd name="adj1" fmla="val 25661"/>
              <a:gd name="adj2" fmla="val 4812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ko-KR" altLang="en-US" sz="2000">
              <a:ea typeface="굴림" panose="020B0600000101010101" pitchFamily="34" charset="-127"/>
            </a:endParaRPr>
          </a:p>
        </p:txBody>
      </p:sp>
      <p:cxnSp>
        <p:nvCxnSpPr>
          <p:cNvPr id="5225" name="직선 화살표 연결선 129">
            <a:extLst>
              <a:ext uri="{FF2B5EF4-FFF2-40B4-BE49-F238E27FC236}">
                <a16:creationId xmlns:a16="http://schemas.microsoft.com/office/drawing/2014/main" id="{36A32971-64D8-4BE4-9A5A-07AE5D09ACF8}"/>
              </a:ext>
            </a:extLst>
          </p:cNvPr>
          <p:cNvCxnSpPr>
            <a:cxnSpLocks/>
            <a:stCxn id="5123" idx="3"/>
            <a:endCxn id="5224" idx="1"/>
          </p:cNvCxnSpPr>
          <p:nvPr/>
        </p:nvCxnSpPr>
        <p:spPr bwMode="auto">
          <a:xfrm flipV="1">
            <a:off x="660400" y="3654425"/>
            <a:ext cx="182563" cy="1588"/>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26" name="연결선: 꺾임 200">
            <a:extLst>
              <a:ext uri="{FF2B5EF4-FFF2-40B4-BE49-F238E27FC236}">
                <a16:creationId xmlns:a16="http://schemas.microsoft.com/office/drawing/2014/main" id="{E873792C-12E1-4E63-991A-133BA19F6366}"/>
              </a:ext>
            </a:extLst>
          </p:cNvPr>
          <p:cNvCxnSpPr>
            <a:cxnSpLocks/>
            <a:stCxn id="5132" idx="3"/>
            <a:endCxn id="5221" idx="1"/>
          </p:cNvCxnSpPr>
          <p:nvPr/>
        </p:nvCxnSpPr>
        <p:spPr bwMode="auto">
          <a:xfrm flipV="1">
            <a:off x="2124075" y="1092200"/>
            <a:ext cx="385763" cy="1228725"/>
          </a:xfrm>
          <a:prstGeom prst="bentConnector3">
            <a:avLst>
              <a:gd name="adj1" fmla="val 50000"/>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27" name="왼쪽 중괄호 203">
            <a:extLst>
              <a:ext uri="{FF2B5EF4-FFF2-40B4-BE49-F238E27FC236}">
                <a16:creationId xmlns:a16="http://schemas.microsoft.com/office/drawing/2014/main" id="{D73C5AB5-BCCC-43EE-9B14-C8C5EFC61470}"/>
              </a:ext>
            </a:extLst>
          </p:cNvPr>
          <p:cNvSpPr>
            <a:spLocks/>
          </p:cNvSpPr>
          <p:nvPr/>
        </p:nvSpPr>
        <p:spPr bwMode="auto">
          <a:xfrm>
            <a:off x="2524125" y="4329113"/>
            <a:ext cx="130175" cy="596900"/>
          </a:xfrm>
          <a:prstGeom prst="leftBrace">
            <a:avLst>
              <a:gd name="adj1" fmla="val 54409"/>
              <a:gd name="adj2" fmla="val 33032"/>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ko-KR" altLang="en-US" sz="2000">
              <a:ea typeface="굴림" panose="020B0600000101010101" pitchFamily="34" charset="-127"/>
            </a:endParaRPr>
          </a:p>
        </p:txBody>
      </p:sp>
      <p:cxnSp>
        <p:nvCxnSpPr>
          <p:cNvPr id="5228" name="연결선: 꺾임 204">
            <a:extLst>
              <a:ext uri="{FF2B5EF4-FFF2-40B4-BE49-F238E27FC236}">
                <a16:creationId xmlns:a16="http://schemas.microsoft.com/office/drawing/2014/main" id="{8C556522-D2CE-485F-9E20-CB48E91D8F2D}"/>
              </a:ext>
            </a:extLst>
          </p:cNvPr>
          <p:cNvCxnSpPr>
            <a:cxnSpLocks/>
            <a:stCxn id="5130" idx="3"/>
            <a:endCxn id="5227" idx="1"/>
          </p:cNvCxnSpPr>
          <p:nvPr/>
        </p:nvCxnSpPr>
        <p:spPr bwMode="auto">
          <a:xfrm>
            <a:off x="2124075" y="4086225"/>
            <a:ext cx="400050" cy="439738"/>
          </a:xfrm>
          <a:prstGeom prst="bentConnector3">
            <a:avLst>
              <a:gd name="adj1" fmla="val 50000"/>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29" name="왼쪽 중괄호 207">
            <a:extLst>
              <a:ext uri="{FF2B5EF4-FFF2-40B4-BE49-F238E27FC236}">
                <a16:creationId xmlns:a16="http://schemas.microsoft.com/office/drawing/2014/main" id="{5D4C8231-6F69-47D8-BD41-8F809D0DACFA}"/>
              </a:ext>
            </a:extLst>
          </p:cNvPr>
          <p:cNvSpPr>
            <a:spLocks/>
          </p:cNvSpPr>
          <p:nvPr/>
        </p:nvSpPr>
        <p:spPr bwMode="auto">
          <a:xfrm>
            <a:off x="2524125" y="5076825"/>
            <a:ext cx="130175" cy="595313"/>
          </a:xfrm>
          <a:prstGeom prst="leftBrace">
            <a:avLst>
              <a:gd name="adj1" fmla="val 54264"/>
              <a:gd name="adj2" fmla="val 32583"/>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ko-KR" altLang="en-US" sz="2000">
              <a:ea typeface="굴림" panose="020B0600000101010101" pitchFamily="34" charset="-127"/>
            </a:endParaRPr>
          </a:p>
        </p:txBody>
      </p:sp>
      <p:cxnSp>
        <p:nvCxnSpPr>
          <p:cNvPr id="5230" name="연결선: 꺾임 208">
            <a:extLst>
              <a:ext uri="{FF2B5EF4-FFF2-40B4-BE49-F238E27FC236}">
                <a16:creationId xmlns:a16="http://schemas.microsoft.com/office/drawing/2014/main" id="{3B3F67AB-7BD4-4838-9283-6EFE4AC0CF54}"/>
              </a:ext>
            </a:extLst>
          </p:cNvPr>
          <p:cNvCxnSpPr>
            <a:cxnSpLocks/>
            <a:stCxn id="5126" idx="3"/>
            <a:endCxn id="5229" idx="1"/>
          </p:cNvCxnSpPr>
          <p:nvPr/>
        </p:nvCxnSpPr>
        <p:spPr bwMode="auto">
          <a:xfrm>
            <a:off x="2124075" y="4675188"/>
            <a:ext cx="400050" cy="595312"/>
          </a:xfrm>
          <a:prstGeom prst="bentConnector3">
            <a:avLst>
              <a:gd name="adj1" fmla="val 50000"/>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31" name="연결선: 꺾임 215">
            <a:extLst>
              <a:ext uri="{FF2B5EF4-FFF2-40B4-BE49-F238E27FC236}">
                <a16:creationId xmlns:a16="http://schemas.microsoft.com/office/drawing/2014/main" id="{FFB0BD63-6AEA-410A-B2E9-B9E86CD5B9D2}"/>
              </a:ext>
            </a:extLst>
          </p:cNvPr>
          <p:cNvCxnSpPr>
            <a:cxnSpLocks/>
            <a:stCxn id="9232" idx="3"/>
            <a:endCxn id="9233" idx="1"/>
          </p:cNvCxnSpPr>
          <p:nvPr/>
        </p:nvCxnSpPr>
        <p:spPr bwMode="auto">
          <a:xfrm flipV="1">
            <a:off x="3678238" y="938213"/>
            <a:ext cx="2201862" cy="1236662"/>
          </a:xfrm>
          <a:prstGeom prst="bentConnector3">
            <a:avLst>
              <a:gd name="adj1" fmla="val 8472"/>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32" name="연결선: 꺾임 223">
            <a:extLst>
              <a:ext uri="{FF2B5EF4-FFF2-40B4-BE49-F238E27FC236}">
                <a16:creationId xmlns:a16="http://schemas.microsoft.com/office/drawing/2014/main" id="{02EC0075-8C68-41BC-9BD4-188CCAD82D56}"/>
              </a:ext>
            </a:extLst>
          </p:cNvPr>
          <p:cNvCxnSpPr>
            <a:cxnSpLocks/>
            <a:stCxn id="5128" idx="3"/>
            <a:endCxn id="5220" idx="1"/>
          </p:cNvCxnSpPr>
          <p:nvPr/>
        </p:nvCxnSpPr>
        <p:spPr bwMode="auto">
          <a:xfrm flipV="1">
            <a:off x="2124075" y="5849938"/>
            <a:ext cx="1789113" cy="1587"/>
          </a:xfrm>
          <a:prstGeom prst="bentConnector3">
            <a:avLst>
              <a:gd name="adj1" fmla="val 50000"/>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33" name="왼쪽 중괄호 227">
            <a:extLst>
              <a:ext uri="{FF2B5EF4-FFF2-40B4-BE49-F238E27FC236}">
                <a16:creationId xmlns:a16="http://schemas.microsoft.com/office/drawing/2014/main" id="{3E6BD08E-EF3D-4F27-BD64-7D8B480378F6}"/>
              </a:ext>
            </a:extLst>
          </p:cNvPr>
          <p:cNvSpPr>
            <a:spLocks/>
          </p:cNvSpPr>
          <p:nvPr/>
        </p:nvSpPr>
        <p:spPr bwMode="auto">
          <a:xfrm>
            <a:off x="6897688" y="2279650"/>
            <a:ext cx="165100" cy="2465388"/>
          </a:xfrm>
          <a:prstGeom prst="leftBrace">
            <a:avLst>
              <a:gd name="adj1" fmla="val 25579"/>
              <a:gd name="adj2" fmla="val 29532"/>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ko-KR" altLang="en-US" sz="2000">
              <a:ea typeface="굴림" panose="020B0600000101010101" pitchFamily="34" charset="-127"/>
            </a:endParaRPr>
          </a:p>
        </p:txBody>
      </p:sp>
      <p:cxnSp>
        <p:nvCxnSpPr>
          <p:cNvPr id="5234" name="연결선: 꺾임 228">
            <a:extLst>
              <a:ext uri="{FF2B5EF4-FFF2-40B4-BE49-F238E27FC236}">
                <a16:creationId xmlns:a16="http://schemas.microsoft.com/office/drawing/2014/main" id="{E077AEE2-D6C9-463A-882A-12ADBFD4D5A0}"/>
              </a:ext>
            </a:extLst>
          </p:cNvPr>
          <p:cNvCxnSpPr>
            <a:cxnSpLocks/>
            <a:stCxn id="9250" idx="3"/>
            <a:endCxn id="5233" idx="1"/>
          </p:cNvCxnSpPr>
          <p:nvPr/>
        </p:nvCxnSpPr>
        <p:spPr bwMode="auto">
          <a:xfrm>
            <a:off x="5103813" y="3008313"/>
            <a:ext cx="1793875" cy="0"/>
          </a:xfrm>
          <a:prstGeom prst="bentConnector3">
            <a:avLst>
              <a:gd name="adj1" fmla="val 50000"/>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35" name="왼쪽 중괄호 235">
            <a:extLst>
              <a:ext uri="{FF2B5EF4-FFF2-40B4-BE49-F238E27FC236}">
                <a16:creationId xmlns:a16="http://schemas.microsoft.com/office/drawing/2014/main" id="{D43E789B-0272-43A8-A86B-AEC341FC8943}"/>
              </a:ext>
            </a:extLst>
          </p:cNvPr>
          <p:cNvSpPr>
            <a:spLocks/>
          </p:cNvSpPr>
          <p:nvPr/>
        </p:nvSpPr>
        <p:spPr bwMode="auto">
          <a:xfrm>
            <a:off x="5607050" y="3430588"/>
            <a:ext cx="200025" cy="1428750"/>
          </a:xfrm>
          <a:prstGeom prst="leftBrace">
            <a:avLst>
              <a:gd name="adj1" fmla="val 25628"/>
              <a:gd name="adj2" fmla="val 27338"/>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ko-KR" altLang="en-US" sz="2000">
              <a:ea typeface="굴림" panose="020B0600000101010101" pitchFamily="34" charset="-127"/>
            </a:endParaRPr>
          </a:p>
        </p:txBody>
      </p:sp>
      <p:cxnSp>
        <p:nvCxnSpPr>
          <p:cNvPr id="5236" name="연결선: 꺾임 236">
            <a:extLst>
              <a:ext uri="{FF2B5EF4-FFF2-40B4-BE49-F238E27FC236}">
                <a16:creationId xmlns:a16="http://schemas.microsoft.com/office/drawing/2014/main" id="{939CF487-BB6E-446B-B447-EB7463632DAB}"/>
              </a:ext>
            </a:extLst>
          </p:cNvPr>
          <p:cNvCxnSpPr>
            <a:cxnSpLocks/>
            <a:stCxn id="9252" idx="3"/>
            <a:endCxn id="5235" idx="1"/>
          </p:cNvCxnSpPr>
          <p:nvPr/>
        </p:nvCxnSpPr>
        <p:spPr bwMode="auto">
          <a:xfrm>
            <a:off x="5103813" y="3822700"/>
            <a:ext cx="503237" cy="0"/>
          </a:xfrm>
          <a:prstGeom prst="bentConnector3">
            <a:avLst>
              <a:gd name="adj1" fmla="val 50000"/>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37" name="왼쪽 중괄호 239">
            <a:extLst>
              <a:ext uri="{FF2B5EF4-FFF2-40B4-BE49-F238E27FC236}">
                <a16:creationId xmlns:a16="http://schemas.microsoft.com/office/drawing/2014/main" id="{E3B2643A-2360-4A99-88D4-FB1D546C3045}"/>
              </a:ext>
            </a:extLst>
          </p:cNvPr>
          <p:cNvSpPr>
            <a:spLocks/>
          </p:cNvSpPr>
          <p:nvPr/>
        </p:nvSpPr>
        <p:spPr bwMode="auto">
          <a:xfrm>
            <a:off x="5630863" y="1200150"/>
            <a:ext cx="200025" cy="1428750"/>
          </a:xfrm>
          <a:prstGeom prst="leftBrace">
            <a:avLst>
              <a:gd name="adj1" fmla="val 25628"/>
              <a:gd name="adj2" fmla="val 12505"/>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ko-KR" altLang="en-US" sz="2000">
              <a:ea typeface="굴림" panose="020B0600000101010101" pitchFamily="34" charset="-127"/>
            </a:endParaRPr>
          </a:p>
        </p:txBody>
      </p:sp>
      <p:cxnSp>
        <p:nvCxnSpPr>
          <p:cNvPr id="5238" name="연결선: 꺾임 240">
            <a:extLst>
              <a:ext uri="{FF2B5EF4-FFF2-40B4-BE49-F238E27FC236}">
                <a16:creationId xmlns:a16="http://schemas.microsoft.com/office/drawing/2014/main" id="{2E089C65-6AC5-40E2-A1C4-4BE34466911C}"/>
              </a:ext>
            </a:extLst>
          </p:cNvPr>
          <p:cNvCxnSpPr>
            <a:cxnSpLocks/>
            <a:stCxn id="9240" idx="3"/>
            <a:endCxn id="5237" idx="1"/>
          </p:cNvCxnSpPr>
          <p:nvPr/>
        </p:nvCxnSpPr>
        <p:spPr bwMode="auto">
          <a:xfrm>
            <a:off x="5103813" y="1379538"/>
            <a:ext cx="527050" cy="0"/>
          </a:xfrm>
          <a:prstGeom prst="bentConnector3">
            <a:avLst>
              <a:gd name="adj1" fmla="val 50000"/>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39" name="왼쪽 중괄호 243">
            <a:extLst>
              <a:ext uri="{FF2B5EF4-FFF2-40B4-BE49-F238E27FC236}">
                <a16:creationId xmlns:a16="http://schemas.microsoft.com/office/drawing/2014/main" id="{9D72714C-DF15-4640-B755-DFB724AA0899}"/>
              </a:ext>
            </a:extLst>
          </p:cNvPr>
          <p:cNvSpPr>
            <a:spLocks/>
          </p:cNvSpPr>
          <p:nvPr/>
        </p:nvSpPr>
        <p:spPr bwMode="auto">
          <a:xfrm>
            <a:off x="5638800" y="5075238"/>
            <a:ext cx="165100" cy="1641475"/>
          </a:xfrm>
          <a:prstGeom prst="leftBrace">
            <a:avLst>
              <a:gd name="adj1" fmla="val 25592"/>
              <a:gd name="adj2" fmla="val 47338"/>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ko-KR" altLang="en-US" sz="2000">
              <a:ea typeface="굴림" panose="020B0600000101010101" pitchFamily="34" charset="-127"/>
            </a:endParaRPr>
          </a:p>
        </p:txBody>
      </p:sp>
      <p:cxnSp>
        <p:nvCxnSpPr>
          <p:cNvPr id="5240" name="연결선: 꺾임 244">
            <a:extLst>
              <a:ext uri="{FF2B5EF4-FFF2-40B4-BE49-F238E27FC236}">
                <a16:creationId xmlns:a16="http://schemas.microsoft.com/office/drawing/2014/main" id="{08A49F3B-2996-4866-86E1-D608798EC5A9}"/>
              </a:ext>
            </a:extLst>
          </p:cNvPr>
          <p:cNvCxnSpPr>
            <a:cxnSpLocks/>
            <a:stCxn id="9245" idx="3"/>
            <a:endCxn id="5239" idx="1"/>
          </p:cNvCxnSpPr>
          <p:nvPr/>
        </p:nvCxnSpPr>
        <p:spPr bwMode="auto">
          <a:xfrm>
            <a:off x="5103813" y="4433888"/>
            <a:ext cx="534987" cy="1417637"/>
          </a:xfrm>
          <a:prstGeom prst="bentConnector3">
            <a:avLst>
              <a:gd name="adj1" fmla="val 50000"/>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41" name="왼쪽 중괄호 250">
            <a:extLst>
              <a:ext uri="{FF2B5EF4-FFF2-40B4-BE49-F238E27FC236}">
                <a16:creationId xmlns:a16="http://schemas.microsoft.com/office/drawing/2014/main" id="{33B5E675-7AFC-496C-A16C-DFF44A4D5E17}"/>
              </a:ext>
            </a:extLst>
          </p:cNvPr>
          <p:cNvSpPr>
            <a:spLocks/>
          </p:cNvSpPr>
          <p:nvPr/>
        </p:nvSpPr>
        <p:spPr bwMode="auto">
          <a:xfrm>
            <a:off x="7947025" y="1557338"/>
            <a:ext cx="130175" cy="596900"/>
          </a:xfrm>
          <a:prstGeom prst="leftBrace">
            <a:avLst>
              <a:gd name="adj1" fmla="val 54409"/>
              <a:gd name="adj2" fmla="val 59759"/>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ko-KR" altLang="en-US" sz="2000">
              <a:ea typeface="굴림" panose="020B0600000101010101" pitchFamily="34" charset="-127"/>
            </a:endParaRPr>
          </a:p>
        </p:txBody>
      </p:sp>
      <p:cxnSp>
        <p:nvCxnSpPr>
          <p:cNvPr id="5242" name="연결선: 꺾임 251">
            <a:extLst>
              <a:ext uri="{FF2B5EF4-FFF2-40B4-BE49-F238E27FC236}">
                <a16:creationId xmlns:a16="http://schemas.microsoft.com/office/drawing/2014/main" id="{80D60948-AD07-4B7F-8872-8BC48061E773}"/>
              </a:ext>
            </a:extLst>
          </p:cNvPr>
          <p:cNvCxnSpPr>
            <a:cxnSpLocks/>
            <a:stCxn id="9285" idx="3"/>
            <a:endCxn id="5241" idx="1"/>
          </p:cNvCxnSpPr>
          <p:nvPr/>
        </p:nvCxnSpPr>
        <p:spPr bwMode="auto">
          <a:xfrm>
            <a:off x="6851650" y="1912938"/>
            <a:ext cx="1095375" cy="1587"/>
          </a:xfrm>
          <a:prstGeom prst="bentConnector3">
            <a:avLst>
              <a:gd name="adj1" fmla="val 50000"/>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339" name="AutoShape 75">
            <a:extLst>
              <a:ext uri="{FF2B5EF4-FFF2-40B4-BE49-F238E27FC236}">
                <a16:creationId xmlns:a16="http://schemas.microsoft.com/office/drawing/2014/main" id="{C50D7877-BAD6-4E96-9149-B09AC46B02EC}"/>
              </a:ext>
            </a:extLst>
          </p:cNvPr>
          <p:cNvSpPr>
            <a:spLocks noChangeArrowheads="1"/>
          </p:cNvSpPr>
          <p:nvPr/>
        </p:nvSpPr>
        <p:spPr bwMode="auto">
          <a:xfrm>
            <a:off x="5872163" y="6537325"/>
            <a:ext cx="971550" cy="179388"/>
          </a:xfrm>
          <a:prstGeom prst="roundRect">
            <a:avLst>
              <a:gd name="adj" fmla="val 16667"/>
            </a:avLst>
          </a:prstGeom>
          <a:solidFill>
            <a:schemeClr val="accent5">
              <a:lumMod val="60000"/>
              <a:lumOff val="40000"/>
            </a:schemeClr>
          </a:solidFill>
          <a:ln w="19050">
            <a:solidFill>
              <a:schemeClr val="accent5">
                <a:lumMod val="60000"/>
                <a:lumOff val="40000"/>
              </a:schemeClr>
            </a:solidFill>
            <a:round/>
            <a:headEnd/>
            <a:tailEnd/>
          </a:ln>
          <a:effectLst/>
        </p:spPr>
        <p:txBody>
          <a:bodyPr wrap="none" lIns="82589" tIns="41294" rIns="82589" bIns="41294" anchor="ctr"/>
          <a:lstStyle>
            <a:lvl1pPr defTabSz="825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255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255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255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00" b="0"/>
              <a:t>Y. Badr</a:t>
            </a:r>
          </a:p>
        </p:txBody>
      </p:sp>
    </p:spTree>
    <p:extLst>
      <p:ext uri="{BB962C8B-B14F-4D97-AF65-F5344CB8AC3E}">
        <p14:creationId xmlns:p14="http://schemas.microsoft.com/office/powerpoint/2010/main" val="702175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450" y="2798859"/>
            <a:ext cx="8836025" cy="3601942"/>
          </a:xfrm>
        </p:spPr>
        <p:txBody>
          <a:bodyPr/>
          <a:lstStyle/>
          <a:p>
            <a:pPr marL="0" indent="0" algn="ctr">
              <a:buNone/>
            </a:pPr>
            <a:r>
              <a:rPr lang="en-US" b="1" dirty="0"/>
              <a:t>Thank you, Professor Hu.</a:t>
            </a:r>
            <a:endParaRPr lang="en-US" dirty="0">
              <a:solidFill>
                <a:srgbClr val="0070C0"/>
              </a:solidFill>
            </a:endParaRPr>
          </a:p>
        </p:txBody>
      </p:sp>
    </p:spTree>
    <p:extLst>
      <p:ext uri="{BB962C8B-B14F-4D97-AF65-F5344CB8AC3E}">
        <p14:creationId xmlns:p14="http://schemas.microsoft.com/office/powerpoint/2010/main" val="251661011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Professor T. C. Hu</a:t>
            </a:r>
          </a:p>
        </p:txBody>
      </p:sp>
      <p:sp>
        <p:nvSpPr>
          <p:cNvPr id="3" name="Content Placeholder 2"/>
          <p:cNvSpPr>
            <a:spLocks noGrp="1"/>
          </p:cNvSpPr>
          <p:nvPr>
            <p:ph idx="1"/>
          </p:nvPr>
        </p:nvSpPr>
        <p:spPr/>
        <p:txBody>
          <a:bodyPr/>
          <a:lstStyle/>
          <a:p>
            <a:r>
              <a:rPr lang="en-US" b="1" dirty="0"/>
              <a:t>Introduced combinatorial optimization, and mathematical programming formulations and methods, to VLSI Layout</a:t>
            </a:r>
          </a:p>
          <a:p>
            <a:r>
              <a:rPr lang="en-US" b="1" dirty="0"/>
              <a:t>Many works reflect unique ability to combine geometric, graph-theoretic, and combinatorial-algorithmic ideas</a:t>
            </a:r>
          </a:p>
          <a:p>
            <a:pPr lvl="1"/>
            <a:r>
              <a:rPr lang="en-US" b="1" dirty="0"/>
              <a:t>1961: </a:t>
            </a:r>
            <a:r>
              <a:rPr lang="en-US" b="1" dirty="0" err="1"/>
              <a:t>Gomory</a:t>
            </a:r>
            <a:r>
              <a:rPr lang="en-US" b="1" dirty="0"/>
              <a:t>-Hu cut tree</a:t>
            </a:r>
          </a:p>
          <a:p>
            <a:pPr lvl="1"/>
            <a:r>
              <a:rPr lang="en-US" b="1" dirty="0"/>
              <a:t>1973: </a:t>
            </a:r>
            <a:r>
              <a:rPr lang="en-US" b="1" dirty="0" err="1"/>
              <a:t>Adolphson</a:t>
            </a:r>
            <a:r>
              <a:rPr lang="en-US" b="1" dirty="0"/>
              <a:t>-Hu cut-based linear placement</a:t>
            </a:r>
          </a:p>
          <a:p>
            <a:pPr lvl="1"/>
            <a:r>
              <a:rPr lang="en-US" b="1" dirty="0"/>
              <a:t>1985: Hu-</a:t>
            </a:r>
            <a:r>
              <a:rPr lang="en-US" b="1" dirty="0" err="1"/>
              <a:t>Moerder</a:t>
            </a:r>
            <a:r>
              <a:rPr lang="en-US" b="1" dirty="0"/>
              <a:t> hyperedge net model</a:t>
            </a:r>
          </a:p>
          <a:p>
            <a:pPr lvl="1"/>
            <a:r>
              <a:rPr lang="en-US" b="1" dirty="0"/>
              <a:t>1985: Hu-</a:t>
            </a:r>
            <a:r>
              <a:rPr lang="en-US" b="1" dirty="0" err="1"/>
              <a:t>Shing</a:t>
            </a:r>
            <a:r>
              <a:rPr lang="en-US" b="1" dirty="0"/>
              <a:t> </a:t>
            </a:r>
            <a:r>
              <a:rPr lang="en-US" b="1" dirty="0">
                <a:sym typeface="Symbol" panose="05050102010706020507" pitchFamily="18" charset="2"/>
              </a:rPr>
              <a:t>- routing</a:t>
            </a:r>
            <a:endParaRPr lang="en-US" b="1" dirty="0"/>
          </a:p>
          <a:p>
            <a:r>
              <a:rPr lang="en-US" b="1" dirty="0"/>
              <a:t>Applications of duality: flows and cuts, shadow price </a:t>
            </a:r>
            <a:r>
              <a:rPr lang="en-US" b="1" dirty="0">
                <a:sym typeface="Wingdings" panose="05000000000000000000" pitchFamily="2" charset="2"/>
              </a:rPr>
              <a:t> Professor C.-K. Cheng in next talk</a:t>
            </a:r>
            <a:endParaRPr lang="en-US" b="1" dirty="0"/>
          </a:p>
        </p:txBody>
      </p:sp>
    </p:spTree>
    <p:extLst>
      <p:ext uri="{BB962C8B-B14F-4D97-AF65-F5344CB8AC3E}">
        <p14:creationId xmlns:p14="http://schemas.microsoft.com/office/powerpoint/2010/main" val="37052701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Professor T. C. Hu</a:t>
            </a:r>
          </a:p>
        </p:txBody>
      </p:sp>
      <p:pic>
        <p:nvPicPr>
          <p:cNvPr id="4" name="Picture 3">
            <a:extLst>
              <a:ext uri="{FF2B5EF4-FFF2-40B4-BE49-F238E27FC236}">
                <a16:creationId xmlns:a16="http://schemas.microsoft.com/office/drawing/2014/main" id="{9345D901-6A64-40D2-899D-75A37930FD8A}"/>
              </a:ext>
            </a:extLst>
          </p:cNvPr>
          <p:cNvPicPr>
            <a:picLocks noChangeAspect="1"/>
          </p:cNvPicPr>
          <p:nvPr/>
        </p:nvPicPr>
        <p:blipFill rotWithShape="1">
          <a:blip r:embed="rId3"/>
          <a:srcRect l="44870" t="21793" r="27826" b="23815"/>
          <a:stretch/>
        </p:blipFill>
        <p:spPr>
          <a:xfrm>
            <a:off x="4850298" y="1134205"/>
            <a:ext cx="3959749" cy="5258645"/>
          </a:xfrm>
          <a:prstGeom prst="rect">
            <a:avLst/>
          </a:prstGeom>
        </p:spPr>
      </p:pic>
      <p:pic>
        <p:nvPicPr>
          <p:cNvPr id="7" name="Picture 6">
            <a:extLst>
              <a:ext uri="{FF2B5EF4-FFF2-40B4-BE49-F238E27FC236}">
                <a16:creationId xmlns:a16="http://schemas.microsoft.com/office/drawing/2014/main" id="{1ED7731F-D3C2-4D9D-843F-E2386B7F8750}"/>
              </a:ext>
            </a:extLst>
          </p:cNvPr>
          <p:cNvPicPr>
            <a:picLocks noChangeAspect="1"/>
          </p:cNvPicPr>
          <p:nvPr/>
        </p:nvPicPr>
        <p:blipFill rotWithShape="1">
          <a:blip r:embed="rId4"/>
          <a:srcRect l="25304" t="7859" r="33565" b="11684"/>
          <a:stretch/>
        </p:blipFill>
        <p:spPr>
          <a:xfrm>
            <a:off x="564541" y="1136204"/>
            <a:ext cx="4037000" cy="5264597"/>
          </a:xfrm>
          <a:prstGeom prst="rect">
            <a:avLst/>
          </a:prstGeom>
        </p:spPr>
      </p:pic>
    </p:spTree>
    <p:extLst>
      <p:ext uri="{BB962C8B-B14F-4D97-AF65-F5344CB8AC3E}">
        <p14:creationId xmlns:p14="http://schemas.microsoft.com/office/powerpoint/2010/main" val="422867377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 y="96757"/>
            <a:ext cx="8851900" cy="595312"/>
          </a:xfrm>
        </p:spPr>
        <p:txBody>
          <a:bodyPr/>
          <a:lstStyle/>
          <a:p>
            <a:r>
              <a:rPr lang="en-US" dirty="0"/>
              <a:t>A Few Examples</a:t>
            </a:r>
          </a:p>
        </p:txBody>
      </p:sp>
      <p:sp>
        <p:nvSpPr>
          <p:cNvPr id="3" name="Content Placeholder 2"/>
          <p:cNvSpPr>
            <a:spLocks noGrp="1"/>
          </p:cNvSpPr>
          <p:nvPr>
            <p:ph idx="1"/>
          </p:nvPr>
        </p:nvSpPr>
        <p:spPr/>
        <p:txBody>
          <a:bodyPr/>
          <a:lstStyle/>
          <a:p>
            <a:r>
              <a:rPr lang="en-US" b="1" dirty="0"/>
              <a:t>Tentative Assignment / Competitive Pricing</a:t>
            </a:r>
          </a:p>
          <a:p>
            <a:r>
              <a:rPr lang="en-US" b="1" dirty="0"/>
              <a:t>Optimal Linear Ordering</a:t>
            </a:r>
          </a:p>
          <a:p>
            <a:r>
              <a:rPr lang="en-US" b="1" dirty="0"/>
              <a:t>Hyperedge Net Model</a:t>
            </a:r>
          </a:p>
          <a:p>
            <a:r>
              <a:rPr lang="en-US" b="1" dirty="0"/>
              <a:t>The Prim-Dijkstra Tradeoff</a:t>
            </a:r>
          </a:p>
          <a:p>
            <a:r>
              <a:rPr lang="en-US" b="1" dirty="0"/>
              <a:t>The Discrete Plateau Problem and Finding a Wide Path </a:t>
            </a:r>
            <a:endParaRPr lang="en-US" dirty="0"/>
          </a:p>
        </p:txBody>
      </p:sp>
    </p:spTree>
    <p:extLst>
      <p:ext uri="{BB962C8B-B14F-4D97-AF65-F5344CB8AC3E}">
        <p14:creationId xmlns:p14="http://schemas.microsoft.com/office/powerpoint/2010/main" val="288399364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 y="96757"/>
            <a:ext cx="8851900" cy="595312"/>
          </a:xfrm>
        </p:spPr>
        <p:txBody>
          <a:bodyPr/>
          <a:lstStyle/>
          <a:p>
            <a:r>
              <a:rPr lang="en-US" dirty="0"/>
              <a:t>A Few Examples</a:t>
            </a:r>
          </a:p>
        </p:txBody>
      </p:sp>
      <p:sp>
        <p:nvSpPr>
          <p:cNvPr id="3" name="Content Placeholder 2"/>
          <p:cNvSpPr>
            <a:spLocks noGrp="1"/>
          </p:cNvSpPr>
          <p:nvPr>
            <p:ph idx="1"/>
          </p:nvPr>
        </p:nvSpPr>
        <p:spPr/>
        <p:txBody>
          <a:bodyPr/>
          <a:lstStyle/>
          <a:p>
            <a:r>
              <a:rPr lang="en-US" b="1" dirty="0">
                <a:solidFill>
                  <a:srgbClr val="0070C0"/>
                </a:solidFill>
              </a:rPr>
              <a:t>Tentative Assignment / Competitive Pricing</a:t>
            </a:r>
          </a:p>
          <a:p>
            <a:r>
              <a:rPr lang="en-US" b="1" dirty="0"/>
              <a:t>Optimal Linear Ordering</a:t>
            </a:r>
          </a:p>
          <a:p>
            <a:r>
              <a:rPr lang="en-US" b="1" dirty="0"/>
              <a:t>Hyperedge Net Model</a:t>
            </a:r>
          </a:p>
          <a:p>
            <a:r>
              <a:rPr lang="en-US" b="1" dirty="0"/>
              <a:t>The Prim-Dijkstra Tradeoff</a:t>
            </a:r>
          </a:p>
          <a:p>
            <a:r>
              <a:rPr lang="en-US" b="1" dirty="0"/>
              <a:t>The Discrete Plateau Problem and Finding a Wide Path </a:t>
            </a:r>
            <a:endParaRPr lang="en-US" dirty="0"/>
          </a:p>
        </p:txBody>
      </p:sp>
    </p:spTree>
    <p:extLst>
      <p:ext uri="{BB962C8B-B14F-4D97-AF65-F5344CB8AC3E}">
        <p14:creationId xmlns:p14="http://schemas.microsoft.com/office/powerpoint/2010/main" val="58000764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8EC10-69D5-4CF9-AC01-C11375458C37}"/>
              </a:ext>
            </a:extLst>
          </p:cNvPr>
          <p:cNvSpPr>
            <a:spLocks noGrp="1"/>
          </p:cNvSpPr>
          <p:nvPr>
            <p:ph type="title"/>
          </p:nvPr>
        </p:nvSpPr>
        <p:spPr/>
        <p:txBody>
          <a:bodyPr/>
          <a:lstStyle/>
          <a:p>
            <a:r>
              <a:rPr lang="en-US" dirty="0"/>
              <a:t>TACP and Shadow Price (1)</a:t>
            </a:r>
          </a:p>
        </p:txBody>
      </p:sp>
      <p:sp>
        <p:nvSpPr>
          <p:cNvPr id="3" name="Content Placeholder 2">
            <a:extLst>
              <a:ext uri="{FF2B5EF4-FFF2-40B4-BE49-F238E27FC236}">
                <a16:creationId xmlns:a16="http://schemas.microsoft.com/office/drawing/2014/main" id="{EAD30105-2E6C-4F0F-90C8-1C0DC240C108}"/>
              </a:ext>
            </a:extLst>
          </p:cNvPr>
          <p:cNvSpPr>
            <a:spLocks noGrp="1"/>
          </p:cNvSpPr>
          <p:nvPr>
            <p:ph idx="1"/>
          </p:nvPr>
        </p:nvSpPr>
        <p:spPr>
          <a:xfrm>
            <a:off x="171450" y="838200"/>
            <a:ext cx="9067800" cy="5562601"/>
          </a:xfrm>
        </p:spPr>
        <p:txBody>
          <a:bodyPr/>
          <a:lstStyle/>
          <a:p>
            <a:r>
              <a:rPr lang="en-US" dirty="0"/>
              <a:t>TACP: tentative assignment and competitive pricing</a:t>
            </a:r>
          </a:p>
          <a:p>
            <a:r>
              <a:rPr lang="en-US" dirty="0"/>
              <a:t>Application: Fixed-outline </a:t>
            </a:r>
            <a:r>
              <a:rPr lang="en-US" dirty="0" err="1"/>
              <a:t>floorplanning</a:t>
            </a:r>
            <a:endParaRPr lang="en-US" dirty="0"/>
          </a:p>
          <a:p>
            <a:pPr lvl="1"/>
            <a:r>
              <a:rPr lang="en-US" dirty="0"/>
              <a:t>Fixed die, fixed block aspect ratio </a:t>
            </a:r>
            <a:r>
              <a:rPr lang="en-US" dirty="0">
                <a:solidFill>
                  <a:srgbClr val="00B0F0"/>
                </a:solidFill>
              </a:rPr>
              <a:t> </a:t>
            </a:r>
          </a:p>
          <a:p>
            <a:pPr marL="347663" lvl="1" indent="0">
              <a:buNone/>
            </a:pPr>
            <a:r>
              <a:rPr lang="en-US" dirty="0">
                <a:solidFill>
                  <a:srgbClr val="00B0F0"/>
                </a:solidFill>
                <a:sym typeface="Symbol" panose="05050102010706020507" pitchFamily="18" charset="2"/>
              </a:rPr>
              <a:t>       classical “packing” that minimizes whitespace, etc. !!!</a:t>
            </a:r>
            <a:endParaRPr lang="en-US" dirty="0"/>
          </a:p>
          <a:p>
            <a:pPr lvl="1"/>
            <a:r>
              <a:rPr lang="en-US" dirty="0"/>
              <a:t>Seeks “perfect” rectilinear </a:t>
            </a:r>
            <a:r>
              <a:rPr lang="en-US" dirty="0" err="1"/>
              <a:t>floorplanning</a:t>
            </a:r>
            <a:r>
              <a:rPr lang="en-US" dirty="0"/>
              <a:t>: zero whitespace</a:t>
            </a:r>
          </a:p>
          <a:p>
            <a:pPr lvl="2"/>
            <a:r>
              <a:rPr lang="en-US" dirty="0"/>
              <a:t>Irregular block shape</a:t>
            </a:r>
          </a:p>
          <a:p>
            <a:pPr lvl="2"/>
            <a:r>
              <a:rPr lang="en-US" dirty="0"/>
              <a:t>Overlapping blocks</a:t>
            </a:r>
          </a:p>
          <a:p>
            <a:pPr lvl="1"/>
            <a:endParaRPr lang="en-US" dirty="0"/>
          </a:p>
          <a:p>
            <a:pPr lvl="1"/>
            <a:endParaRPr lang="en-US" dirty="0"/>
          </a:p>
        </p:txBody>
      </p:sp>
      <p:pic>
        <p:nvPicPr>
          <p:cNvPr id="4" name="Picture 3">
            <a:extLst>
              <a:ext uri="{FF2B5EF4-FFF2-40B4-BE49-F238E27FC236}">
                <a16:creationId xmlns:a16="http://schemas.microsoft.com/office/drawing/2014/main" id="{10070A7F-AAA1-4241-B13F-3E17B4F4E64E}"/>
              </a:ext>
            </a:extLst>
          </p:cNvPr>
          <p:cNvPicPr>
            <a:picLocks noChangeAspect="1"/>
          </p:cNvPicPr>
          <p:nvPr/>
        </p:nvPicPr>
        <p:blipFill rotWithShape="1">
          <a:blip r:embed="rId3"/>
          <a:srcRect b="5391"/>
          <a:stretch/>
        </p:blipFill>
        <p:spPr>
          <a:xfrm>
            <a:off x="171451" y="3859159"/>
            <a:ext cx="8982075" cy="2580743"/>
          </a:xfrm>
          <a:prstGeom prst="rect">
            <a:avLst/>
          </a:prstGeom>
        </p:spPr>
      </p:pic>
    </p:spTree>
    <p:extLst>
      <p:ext uri="{BB962C8B-B14F-4D97-AF65-F5344CB8AC3E}">
        <p14:creationId xmlns:p14="http://schemas.microsoft.com/office/powerpoint/2010/main" val="1796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CBC72-D2CA-4B23-96D1-13BABB0901B8}"/>
              </a:ext>
            </a:extLst>
          </p:cNvPr>
          <p:cNvSpPr>
            <a:spLocks noGrp="1"/>
          </p:cNvSpPr>
          <p:nvPr>
            <p:ph type="title"/>
          </p:nvPr>
        </p:nvSpPr>
        <p:spPr/>
        <p:txBody>
          <a:bodyPr/>
          <a:lstStyle/>
          <a:p>
            <a:r>
              <a:rPr lang="en-US" dirty="0"/>
              <a:t>TACP and Shadow Price (2)</a:t>
            </a:r>
          </a:p>
        </p:txBody>
      </p:sp>
      <p:sp>
        <p:nvSpPr>
          <p:cNvPr id="3" name="Content Placeholder 2">
            <a:extLst>
              <a:ext uri="{FF2B5EF4-FFF2-40B4-BE49-F238E27FC236}">
                <a16:creationId xmlns:a16="http://schemas.microsoft.com/office/drawing/2014/main" id="{C310E53E-2BD0-42BF-9668-0464CC0CAD73}"/>
              </a:ext>
            </a:extLst>
          </p:cNvPr>
          <p:cNvSpPr>
            <a:spLocks noGrp="1"/>
          </p:cNvSpPr>
          <p:nvPr>
            <p:ph idx="1"/>
          </p:nvPr>
        </p:nvSpPr>
        <p:spPr/>
        <p:txBody>
          <a:bodyPr/>
          <a:lstStyle/>
          <a:p>
            <a:r>
              <a:rPr lang="en-US" dirty="0"/>
              <a:t>Shadow price in linear programming duality</a:t>
            </a:r>
          </a:p>
          <a:p>
            <a:pPr lvl="1"/>
            <a:r>
              <a:rPr lang="en-US" dirty="0"/>
              <a:t>Primal-dual iterations in global routing</a:t>
            </a:r>
          </a:p>
          <a:p>
            <a:pPr lvl="1"/>
            <a:r>
              <a:rPr lang="en-US" dirty="0"/>
              <a:t>Local density in global placement</a:t>
            </a:r>
          </a:p>
          <a:p>
            <a:pPr lvl="2"/>
            <a:r>
              <a:rPr lang="en-US" sz="2400" dirty="0"/>
              <a:t>Global density</a:t>
            </a:r>
            <a:endParaRPr lang="en-US" dirty="0"/>
          </a:p>
          <a:p>
            <a:pPr lvl="2"/>
            <a:endParaRPr lang="en-US" sz="2400" dirty="0"/>
          </a:p>
          <a:p>
            <a:pPr lvl="2"/>
            <a:r>
              <a:rPr lang="en-US" sz="2400" dirty="0"/>
              <a:t>More recent: constraint-oriented local density</a:t>
            </a:r>
          </a:p>
          <a:p>
            <a:pPr lvl="1"/>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DBFB5A3-32E4-4FA3-931D-0300F08EA931}"/>
                  </a:ext>
                </a:extLst>
              </p:cNvPr>
              <p:cNvSpPr txBox="1"/>
              <p:nvPr/>
            </p:nvSpPr>
            <p:spPr>
              <a:xfrm>
                <a:off x="3022505" y="2452544"/>
                <a:ext cx="406303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i="1" smtClean="0">
                          <a:latin typeface="Cambria Math" panose="02040503050406030204" pitchFamily="18" charset="0"/>
                        </a:rPr>
                        <m:t>m</m:t>
                      </m:r>
                      <m:r>
                        <a:rPr lang="en-US" sz="2400" b="0" i="1" smtClean="0">
                          <a:latin typeface="Cambria Math" panose="02040503050406030204" pitchFamily="18" charset="0"/>
                        </a:rPr>
                        <m:t>𝑖𝑛</m:t>
                      </m:r>
                      <m:r>
                        <a:rPr lang="en-US" sz="2400" b="0" i="1" smtClean="0">
                          <a:latin typeface="Cambria Math" panose="02040503050406030204" pitchFamily="18" charset="0"/>
                        </a:rPr>
                        <m:t> </m:t>
                      </m:r>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𝒗</m:t>
                          </m:r>
                        </m:e>
                      </m:d>
                      <m:r>
                        <a:rPr lang="en-US" sz="2400" b="0" i="1" smtClean="0">
                          <a:latin typeface="Cambria Math" panose="02040503050406030204" pitchFamily="18" charset="0"/>
                        </a:rPr>
                        <m:t>=</m:t>
                      </m:r>
                      <m:r>
                        <a:rPr lang="en-US" sz="2400" b="0" i="1" smtClean="0">
                          <a:latin typeface="Cambria Math" panose="02040503050406030204" pitchFamily="18" charset="0"/>
                        </a:rPr>
                        <m:t>𝑊</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𝒗</m:t>
                          </m:r>
                        </m:e>
                      </m:d>
                      <m:r>
                        <a:rPr lang="en-US" sz="2400" b="0" i="1" smtClean="0">
                          <a:latin typeface="Cambria Math" panose="02040503050406030204" pitchFamily="18" charset="0"/>
                        </a:rPr>
                        <m:t>+</m:t>
                      </m:r>
                      <m:r>
                        <a:rPr lang="en-US" sz="2400" b="0" i="1" smtClean="0">
                          <a:latin typeface="Cambria Math" panose="02040503050406030204" pitchFamily="18" charset="0"/>
                        </a:rPr>
                        <m:t>𝜆</m:t>
                      </m:r>
                      <m:r>
                        <a:rPr lang="en-US" sz="2400" b="0" i="1" smtClean="0">
                          <a:latin typeface="Cambria Math" panose="02040503050406030204" pitchFamily="18" charset="0"/>
                        </a:rPr>
                        <m:t>⋅</m:t>
                      </m:r>
                      <m:r>
                        <a:rPr lang="en-US" sz="2400" b="0" i="1" smtClean="0">
                          <a:latin typeface="Cambria Math" panose="02040503050406030204" pitchFamily="18" charset="0"/>
                        </a:rPr>
                        <m:t>𝐷</m:t>
                      </m:r>
                      <m:r>
                        <a:rPr lang="en-US" sz="2400" b="0" i="1" smtClean="0">
                          <a:latin typeface="Cambria Math" panose="02040503050406030204" pitchFamily="18" charset="0"/>
                        </a:rPr>
                        <m:t>(</m:t>
                      </m:r>
                      <m:r>
                        <a:rPr lang="en-US" sz="2400" b="1" i="1" smtClean="0">
                          <a:latin typeface="Cambria Math" panose="02040503050406030204" pitchFamily="18" charset="0"/>
                        </a:rPr>
                        <m:t>𝒗</m:t>
                      </m:r>
                      <m:r>
                        <a:rPr lang="en-US" sz="2400" b="0" i="1" smtClean="0">
                          <a:latin typeface="Cambria Math" panose="02040503050406030204" pitchFamily="18" charset="0"/>
                        </a:rPr>
                        <m:t>)</m:t>
                      </m:r>
                    </m:oMath>
                  </m:oMathPara>
                </a14:m>
                <a:endParaRPr lang="en-US" sz="2400" dirty="0"/>
              </a:p>
            </p:txBody>
          </p:sp>
        </mc:Choice>
        <mc:Fallback xmlns="">
          <p:sp>
            <p:nvSpPr>
              <p:cNvPr id="4" name="TextBox 3">
                <a:extLst>
                  <a:ext uri="{FF2B5EF4-FFF2-40B4-BE49-F238E27FC236}">
                    <a16:creationId xmlns:a16="http://schemas.microsoft.com/office/drawing/2014/main" id="{BDBFB5A3-32E4-4FA3-931D-0300F08EA931}"/>
                  </a:ext>
                </a:extLst>
              </p:cNvPr>
              <p:cNvSpPr txBox="1">
                <a:spLocks noRot="1" noChangeAspect="1" noMove="1" noResize="1" noEditPoints="1" noAdjustHandles="1" noChangeArrowheads="1" noChangeShapeType="1" noTextEdit="1"/>
              </p:cNvSpPr>
              <p:nvPr/>
            </p:nvSpPr>
            <p:spPr>
              <a:xfrm>
                <a:off x="3022505" y="2452544"/>
                <a:ext cx="4063035" cy="461665"/>
              </a:xfrm>
              <a:prstGeom prst="rect">
                <a:avLst/>
              </a:prstGeom>
              <a:blipFill>
                <a:blip r:embed="rId3"/>
                <a:stretch>
                  <a:fillRect b="-19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BDBEFAF-FB17-48D8-B93E-D3A5863301C2}"/>
                  </a:ext>
                </a:extLst>
              </p:cNvPr>
              <p:cNvSpPr txBox="1"/>
              <p:nvPr/>
            </p:nvSpPr>
            <p:spPr>
              <a:xfrm>
                <a:off x="3022505" y="3312178"/>
                <a:ext cx="449603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i="1" smtClean="0">
                          <a:latin typeface="Cambria Math" panose="02040503050406030204" pitchFamily="18" charset="0"/>
                        </a:rPr>
                        <m:t>m</m:t>
                      </m:r>
                      <m:r>
                        <a:rPr lang="en-US" sz="2400" b="0" i="1" smtClean="0">
                          <a:latin typeface="Cambria Math" panose="02040503050406030204" pitchFamily="18" charset="0"/>
                        </a:rPr>
                        <m:t>𝑖𝑛</m:t>
                      </m:r>
                      <m:r>
                        <a:rPr lang="en-US" sz="2400" b="0" i="1" smtClean="0">
                          <a:latin typeface="Cambria Math" panose="02040503050406030204" pitchFamily="18" charset="0"/>
                        </a:rPr>
                        <m:t> </m:t>
                      </m:r>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𝒗</m:t>
                          </m:r>
                        </m:e>
                      </m:d>
                      <m:r>
                        <a:rPr lang="en-US" sz="2400" b="0" i="1" smtClean="0">
                          <a:latin typeface="Cambria Math" panose="02040503050406030204" pitchFamily="18" charset="0"/>
                        </a:rPr>
                        <m:t>=</m:t>
                      </m:r>
                      <m:r>
                        <a:rPr lang="en-US" sz="2400" b="0" i="1" smtClean="0">
                          <a:latin typeface="Cambria Math" panose="02040503050406030204" pitchFamily="18" charset="0"/>
                        </a:rPr>
                        <m:t>𝑊</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𝒗</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Σ</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𝜆</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b="1" i="1" smtClean="0">
                          <a:latin typeface="Cambria Math" panose="02040503050406030204" pitchFamily="18" charset="0"/>
                        </a:rPr>
                        <m:t>𝒗</m:t>
                      </m:r>
                      <m:r>
                        <a:rPr lang="en-US" sz="2400" b="0" i="1" smtClean="0">
                          <a:latin typeface="Cambria Math" panose="02040503050406030204" pitchFamily="18" charset="0"/>
                        </a:rPr>
                        <m:t>)</m:t>
                      </m:r>
                    </m:oMath>
                  </m:oMathPara>
                </a14:m>
                <a:endParaRPr lang="en-US" sz="2400" dirty="0"/>
              </a:p>
            </p:txBody>
          </p:sp>
        </mc:Choice>
        <mc:Fallback xmlns="">
          <p:sp>
            <p:nvSpPr>
              <p:cNvPr id="5" name="TextBox 4">
                <a:extLst>
                  <a:ext uri="{FF2B5EF4-FFF2-40B4-BE49-F238E27FC236}">
                    <a16:creationId xmlns:a16="http://schemas.microsoft.com/office/drawing/2014/main" id="{DBDBEFAF-FB17-48D8-B93E-D3A5863301C2}"/>
                  </a:ext>
                </a:extLst>
              </p:cNvPr>
              <p:cNvSpPr txBox="1">
                <a:spLocks noRot="1" noChangeAspect="1" noMove="1" noResize="1" noEditPoints="1" noAdjustHandles="1" noChangeArrowheads="1" noChangeShapeType="1" noTextEdit="1"/>
              </p:cNvSpPr>
              <p:nvPr/>
            </p:nvSpPr>
            <p:spPr>
              <a:xfrm>
                <a:off x="3022505" y="3312178"/>
                <a:ext cx="4496039" cy="461665"/>
              </a:xfrm>
              <a:prstGeom prst="rect">
                <a:avLst/>
              </a:prstGeom>
              <a:blipFill>
                <a:blip r:embed="rId4"/>
                <a:stretch>
                  <a:fillRect b="-19737"/>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895D96D4-BE77-488F-BD0D-C6F374D113AE}"/>
              </a:ext>
            </a:extLst>
          </p:cNvPr>
          <p:cNvSpPr txBox="1"/>
          <p:nvPr/>
        </p:nvSpPr>
        <p:spPr>
          <a:xfrm>
            <a:off x="1466513" y="4303453"/>
            <a:ext cx="6482687"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a:t>Better cell spreading, better wirelength! </a:t>
            </a:r>
          </a:p>
        </p:txBody>
      </p:sp>
    </p:spTree>
    <p:extLst>
      <p:ext uri="{BB962C8B-B14F-4D97-AF65-F5344CB8AC3E}">
        <p14:creationId xmlns:p14="http://schemas.microsoft.com/office/powerpoint/2010/main" val="272929940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 y="96757"/>
            <a:ext cx="8851900" cy="595312"/>
          </a:xfrm>
        </p:spPr>
        <p:txBody>
          <a:bodyPr/>
          <a:lstStyle/>
          <a:p>
            <a:r>
              <a:rPr lang="en-US" dirty="0"/>
              <a:t>A Few Examples</a:t>
            </a:r>
          </a:p>
        </p:txBody>
      </p:sp>
      <p:sp>
        <p:nvSpPr>
          <p:cNvPr id="3" name="Content Placeholder 2"/>
          <p:cNvSpPr>
            <a:spLocks noGrp="1"/>
          </p:cNvSpPr>
          <p:nvPr>
            <p:ph idx="1"/>
          </p:nvPr>
        </p:nvSpPr>
        <p:spPr/>
        <p:txBody>
          <a:bodyPr/>
          <a:lstStyle/>
          <a:p>
            <a:r>
              <a:rPr lang="en-US" b="1" dirty="0"/>
              <a:t>Tentative Assignment / Competitive Pricing</a:t>
            </a:r>
          </a:p>
          <a:p>
            <a:r>
              <a:rPr lang="en-US" b="1" dirty="0">
                <a:solidFill>
                  <a:srgbClr val="0070C0"/>
                </a:solidFill>
              </a:rPr>
              <a:t>Optimal Linear Ordering</a:t>
            </a:r>
          </a:p>
          <a:p>
            <a:r>
              <a:rPr lang="en-US" b="1" dirty="0"/>
              <a:t>Hyperedge Net Model</a:t>
            </a:r>
          </a:p>
          <a:p>
            <a:r>
              <a:rPr lang="en-US" b="1" dirty="0"/>
              <a:t>The Prim-Dijkstra Tradeoff</a:t>
            </a:r>
          </a:p>
          <a:p>
            <a:r>
              <a:rPr lang="en-US" b="1" dirty="0"/>
              <a:t>The Discrete Plateau Problem and Finding a Wide Path </a:t>
            </a:r>
            <a:endParaRPr lang="en-US" dirty="0"/>
          </a:p>
        </p:txBody>
      </p:sp>
    </p:spTree>
    <p:extLst>
      <p:ext uri="{BB962C8B-B14F-4D97-AF65-F5344CB8AC3E}">
        <p14:creationId xmlns:p14="http://schemas.microsoft.com/office/powerpoint/2010/main" val="1308727294"/>
      </p:ext>
    </p:extLst>
  </p:cSld>
  <p:clrMapOvr>
    <a:masterClrMapping/>
  </p:clrMapOvr>
  <p:transition/>
</p:sld>
</file>

<file path=ppt/theme/theme1.xml><?xml version="1.0" encoding="utf-8"?>
<a:theme xmlns:a="http://schemas.openxmlformats.org/drawingml/2006/main" name="1_ABKGROU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srcPresentation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gsrcPresentationTemplate 1">
        <a:dk1>
          <a:srgbClr val="0033CC"/>
        </a:dk1>
        <a:lt1>
          <a:srgbClr val="99FFFF"/>
        </a:lt1>
        <a:dk2>
          <a:srgbClr val="000000"/>
        </a:dk2>
        <a:lt2>
          <a:srgbClr val="000000"/>
        </a:lt2>
        <a:accent1>
          <a:srgbClr val="00B8A5"/>
        </a:accent1>
        <a:accent2>
          <a:srgbClr val="2C005E"/>
        </a:accent2>
        <a:accent3>
          <a:srgbClr val="CAFFFF"/>
        </a:accent3>
        <a:accent4>
          <a:srgbClr val="002AAE"/>
        </a:accent4>
        <a:accent5>
          <a:srgbClr val="AAD8CF"/>
        </a:accent5>
        <a:accent6>
          <a:srgbClr val="270054"/>
        </a:accent6>
        <a:hlink>
          <a:srgbClr val="4C82FF"/>
        </a:hlink>
        <a:folHlink>
          <a:srgbClr val="FFB833"/>
        </a:folHlink>
      </a:clrScheme>
      <a:clrMap bg1="lt1" tx1="dk1" bg2="lt2" tx2="dk2" accent1="accent1" accent2="accent2" accent3="accent3" accent4="accent4" accent5="accent5" accent6="accent6" hlink="hlink" folHlink="folHlink"/>
    </a:extraClrScheme>
    <a:extraClrScheme>
      <a:clrScheme name="gsrcPresentationTemplate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rcPresentationTemplate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gsrcPresentationTemplate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rcPresentationTemplate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rcPresentationTemplate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rcPresentationTemplate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gsrcPresentationTemplate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8714</TotalTime>
  <Words>3641</Words>
  <Application>Microsoft Office PowerPoint</Application>
  <PresentationFormat>On-screen Show (4:3)</PresentationFormat>
  <Paragraphs>418</Paragraphs>
  <Slides>28</Slides>
  <Notes>28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等线</vt:lpstr>
      <vt:lpstr>굴림</vt:lpstr>
      <vt:lpstr>Arial</vt:lpstr>
      <vt:lpstr>Arial Narrow</vt:lpstr>
      <vt:lpstr>Calibri</vt:lpstr>
      <vt:lpstr>Cambria Math</vt:lpstr>
      <vt:lpstr>Monotype Sorts</vt:lpstr>
      <vt:lpstr>Symbol</vt:lpstr>
      <vt:lpstr>Tahoma</vt:lpstr>
      <vt:lpstr>Times New Roman</vt:lpstr>
      <vt:lpstr>Wingdings</vt:lpstr>
      <vt:lpstr>1_ABKGROUP</vt:lpstr>
      <vt:lpstr>Professor T. C. Hu  ISPD-2018 Lifetime Achievement Commemoration</vt:lpstr>
      <vt:lpstr>Influence of Professor T. C. Hu’s Works on Fundamental Approaches in Layout</vt:lpstr>
      <vt:lpstr>Professor T. C. Hu</vt:lpstr>
      <vt:lpstr>Professor T. C. Hu</vt:lpstr>
      <vt:lpstr>A Few Examples</vt:lpstr>
      <vt:lpstr>A Few Examples</vt:lpstr>
      <vt:lpstr>TACP and Shadow Price (1)</vt:lpstr>
      <vt:lpstr>TACP and Shadow Price (2)</vt:lpstr>
      <vt:lpstr>A Few Examples</vt:lpstr>
      <vt:lpstr>Linear Placement</vt:lpstr>
      <vt:lpstr>Minimum Cuts in Placement</vt:lpstr>
      <vt:lpstr>Linear Placements Today</vt:lpstr>
      <vt:lpstr>A Few Examples</vt:lpstr>
      <vt:lpstr>Net Modeling</vt:lpstr>
      <vt:lpstr>Example Transformation</vt:lpstr>
      <vt:lpstr>A Few Examples</vt:lpstr>
      <vt:lpstr>The Prim-Dijkstra Tradeoff</vt:lpstr>
      <vt:lpstr>Prim-Dijkstra Construction</vt:lpstr>
      <vt:lpstr>PD Tradeoff: 25 Years of Impact</vt:lpstr>
      <vt:lpstr>A Few Examples</vt:lpstr>
      <vt:lpstr>Connection Finding </vt:lpstr>
      <vt:lpstr>Proc. Nat. Acad. Sci., October 1992</vt:lpstr>
      <vt:lpstr>Towards Robust (Wide) Path Finding</vt:lpstr>
      <vt:lpstr>Network Flow Approach</vt:lpstr>
      <vt:lpstr>Applications Today</vt:lpstr>
      <vt:lpstr>Conclusion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NDE/Y Place</dc:title>
  <dc:creator>bangqixu</dc:creator>
  <cp:lastModifiedBy>Andrew Kahng</cp:lastModifiedBy>
  <cp:revision>427</cp:revision>
  <cp:lastPrinted>2017-10-17T07:59:52Z</cp:lastPrinted>
  <dcterms:created xsi:type="dcterms:W3CDTF">2017-08-25T20:14:06Z</dcterms:created>
  <dcterms:modified xsi:type="dcterms:W3CDTF">2018-03-30T19:31:00Z</dcterms:modified>
</cp:coreProperties>
</file>