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6"/>
  </p:notesMasterIdLst>
  <p:sldIdLst>
    <p:sldId id="297" r:id="rId2"/>
    <p:sldId id="413" r:id="rId3"/>
    <p:sldId id="414" r:id="rId4"/>
    <p:sldId id="408" r:id="rId5"/>
    <p:sldId id="412" r:id="rId6"/>
    <p:sldId id="355" r:id="rId7"/>
    <p:sldId id="374" r:id="rId8"/>
    <p:sldId id="375" r:id="rId9"/>
    <p:sldId id="407" r:id="rId10"/>
    <p:sldId id="340" r:id="rId11"/>
    <p:sldId id="354" r:id="rId12"/>
    <p:sldId id="377" r:id="rId13"/>
    <p:sldId id="342" r:id="rId14"/>
    <p:sldId id="378" r:id="rId15"/>
    <p:sldId id="382" r:id="rId16"/>
    <p:sldId id="379" r:id="rId17"/>
    <p:sldId id="381" r:id="rId18"/>
    <p:sldId id="380" r:id="rId19"/>
    <p:sldId id="409" r:id="rId20"/>
    <p:sldId id="411" r:id="rId21"/>
    <p:sldId id="410" r:id="rId22"/>
    <p:sldId id="345" r:id="rId23"/>
    <p:sldId id="398" r:id="rId24"/>
    <p:sldId id="399" r:id="rId25"/>
    <p:sldId id="400" r:id="rId26"/>
    <p:sldId id="401" r:id="rId27"/>
    <p:sldId id="402" r:id="rId28"/>
    <p:sldId id="403" r:id="rId29"/>
    <p:sldId id="404" r:id="rId30"/>
    <p:sldId id="405" r:id="rId31"/>
    <p:sldId id="406" r:id="rId32"/>
    <p:sldId id="346" r:id="rId33"/>
    <p:sldId id="369" r:id="rId34"/>
    <p:sldId id="325" r:id="rId3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34" autoAdjust="0"/>
    <p:restoredTop sz="73294" autoAdjust="0"/>
  </p:normalViewPr>
  <p:slideViewPr>
    <p:cSldViewPr snapToGrid="0" snapToObjects="1">
      <p:cViewPr varScale="1">
        <p:scale>
          <a:sx n="62" d="100"/>
          <a:sy n="62" d="100"/>
        </p:scale>
        <p:origin x="2046" y="72"/>
      </p:cViewPr>
      <p:guideLst>
        <p:guide orient="horz" pos="2160"/>
        <p:guide pos="2880"/>
      </p:guideLst>
    </p:cSldViewPr>
  </p:slideViewPr>
  <p:notesTextViewPr>
    <p:cViewPr>
      <p:scale>
        <a:sx n="125" d="100"/>
        <a:sy n="125" d="100"/>
      </p:scale>
      <p:origin x="0" y="0"/>
    </p:cViewPr>
  </p:notesTextViewPr>
  <p:sorterViewPr>
    <p:cViewPr varScale="1">
      <p:scale>
        <a:sx n="100" d="100"/>
        <a:sy n="100" d="100"/>
      </p:scale>
      <p:origin x="0" y="0"/>
    </p:cViewPr>
  </p:sorterViewPr>
  <p:notesViewPr>
    <p:cSldViewPr snapToGrid="0" snapToObjects="1">
      <p:cViewPr varScale="1">
        <p:scale>
          <a:sx n="46" d="100"/>
          <a:sy n="46" d="100"/>
        </p:scale>
        <p:origin x="1882" y="3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rira\Dropbox\ABK%20Lab\P-D%20Revisited\Cadence_pdbu_result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13"/>
          <c:order val="0"/>
          <c:spPr>
            <a:ln w="25400" cap="rnd">
              <a:solidFill>
                <a:schemeClr val="accent2">
                  <a:lumMod val="80000"/>
                  <a:lumOff val="20000"/>
                </a:schemeClr>
              </a:solidFill>
              <a:round/>
            </a:ln>
            <a:effectLst/>
          </c:spPr>
          <c:marker>
            <c:symbol val="circle"/>
            <c:size val="10"/>
            <c:spPr>
              <a:solidFill>
                <a:srgbClr val="FF0000"/>
              </a:solidFill>
              <a:ln w="9525">
                <a:solidFill>
                  <a:schemeClr val="accent2">
                    <a:lumMod val="80000"/>
                    <a:lumOff val="20000"/>
                    <a:alpha val="99000"/>
                  </a:schemeClr>
                </a:solidFill>
                <a:round/>
              </a:ln>
              <a:effectLst/>
            </c:spPr>
          </c:marker>
          <c:xVal>
            <c:numRef>
              <c:f>'Sweep_a,b'!$R$4:$R$24</c:f>
              <c:numCache>
                <c:formatCode>General</c:formatCode>
                <c:ptCount val="21"/>
                <c:pt idx="0">
                  <c:v>3360.94</c:v>
                </c:pt>
                <c:pt idx="1">
                  <c:v>3363.93</c:v>
                </c:pt>
                <c:pt idx="2">
                  <c:v>3372.84</c:v>
                </c:pt>
                <c:pt idx="3">
                  <c:v>3387.73</c:v>
                </c:pt>
                <c:pt idx="4">
                  <c:v>3408.73</c:v>
                </c:pt>
                <c:pt idx="5">
                  <c:v>3436.87</c:v>
                </c:pt>
                <c:pt idx="6">
                  <c:v>3469.71</c:v>
                </c:pt>
                <c:pt idx="7">
                  <c:v>3510.56</c:v>
                </c:pt>
                <c:pt idx="8">
                  <c:v>3556.45</c:v>
                </c:pt>
                <c:pt idx="9">
                  <c:v>3612.15</c:v>
                </c:pt>
                <c:pt idx="10">
                  <c:v>3675.22</c:v>
                </c:pt>
                <c:pt idx="11">
                  <c:v>3747.55</c:v>
                </c:pt>
                <c:pt idx="12">
                  <c:v>3831.96</c:v>
                </c:pt>
                <c:pt idx="13">
                  <c:v>3928.11</c:v>
                </c:pt>
                <c:pt idx="14">
                  <c:v>4041.26</c:v>
                </c:pt>
                <c:pt idx="15">
                  <c:v>4171.3100000000004</c:v>
                </c:pt>
                <c:pt idx="16">
                  <c:v>4329.41</c:v>
                </c:pt>
                <c:pt idx="17">
                  <c:v>4511.12</c:v>
                </c:pt>
                <c:pt idx="18">
                  <c:v>4723.7</c:v>
                </c:pt>
                <c:pt idx="19">
                  <c:v>4990.21</c:v>
                </c:pt>
                <c:pt idx="20">
                  <c:v>5290.37</c:v>
                </c:pt>
              </c:numCache>
            </c:numRef>
          </c:xVal>
          <c:yVal>
            <c:numRef>
              <c:f>'Sweep_a,b'!$S$4:$S$24</c:f>
              <c:numCache>
                <c:formatCode>General</c:formatCode>
                <c:ptCount val="21"/>
                <c:pt idx="0">
                  <c:v>4941.45</c:v>
                </c:pt>
                <c:pt idx="1">
                  <c:v>4397.97</c:v>
                </c:pt>
                <c:pt idx="2">
                  <c:v>3898.14</c:v>
                </c:pt>
                <c:pt idx="3">
                  <c:v>3426.76</c:v>
                </c:pt>
                <c:pt idx="4">
                  <c:v>2978.76</c:v>
                </c:pt>
                <c:pt idx="5">
                  <c:v>2569.16</c:v>
                </c:pt>
                <c:pt idx="6">
                  <c:v>2229.6</c:v>
                </c:pt>
                <c:pt idx="7">
                  <c:v>1907.69</c:v>
                </c:pt>
                <c:pt idx="8">
                  <c:v>1624.59</c:v>
                </c:pt>
                <c:pt idx="9">
                  <c:v>1363.17</c:v>
                </c:pt>
                <c:pt idx="10">
                  <c:v>1130.6500000000001</c:v>
                </c:pt>
                <c:pt idx="11">
                  <c:v>929.92499999999995</c:v>
                </c:pt>
                <c:pt idx="12">
                  <c:v>743.74900000000002</c:v>
                </c:pt>
                <c:pt idx="13">
                  <c:v>578.36300000000006</c:v>
                </c:pt>
                <c:pt idx="14">
                  <c:v>435.125</c:v>
                </c:pt>
                <c:pt idx="15">
                  <c:v>309.92599999999999</c:v>
                </c:pt>
                <c:pt idx="16">
                  <c:v>202.23400000000001</c:v>
                </c:pt>
                <c:pt idx="17">
                  <c:v>117.262</c:v>
                </c:pt>
                <c:pt idx="18">
                  <c:v>54.776000000000003</c:v>
                </c:pt>
                <c:pt idx="19">
                  <c:v>14.055400000000001</c:v>
                </c:pt>
                <c:pt idx="20">
                  <c:v>0</c:v>
                </c:pt>
              </c:numCache>
            </c:numRef>
          </c:yVal>
          <c:smooth val="0"/>
          <c:extLst>
            <c:ext xmlns:c15="http://schemas.microsoft.com/office/drawing/2012/chart" uri="{02D57815-91ED-43cb-92C2-25804820EDAC}">
              <c15:filteredSeriesTitle>
                <c15:tx>
                  <c:v>UCSD_PD</c:v>
                </c15:tx>
              </c15:filteredSeriesTitle>
            </c:ext>
            <c:ext xmlns:c16="http://schemas.microsoft.com/office/drawing/2014/chart" uri="{C3380CC4-5D6E-409C-BE32-E72D297353CC}">
              <c16:uniqueId val="{00000000-247C-4141-B727-1CAEBE63E8D1}"/>
            </c:ext>
          </c:extLst>
        </c:ser>
        <c:dLbls>
          <c:showLegendKey val="0"/>
          <c:showVal val="0"/>
          <c:showCatName val="0"/>
          <c:showSerName val="0"/>
          <c:showPercent val="0"/>
          <c:showBubbleSize val="0"/>
        </c:dLbls>
        <c:axId val="596091184"/>
        <c:axId val="596085280"/>
      </c:scatterChart>
      <c:valAx>
        <c:axId val="596091184"/>
        <c:scaling>
          <c:orientation val="minMax"/>
          <c:min val="3000"/>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a:t>Wirelength</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596085280"/>
        <c:crosses val="autoZero"/>
        <c:crossBetween val="midCat"/>
      </c:valAx>
      <c:valAx>
        <c:axId val="596085280"/>
        <c:scaling>
          <c:orientation val="minMax"/>
          <c:max val="6000"/>
        </c:scaling>
        <c:delete val="1"/>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dirty="0"/>
                  <a:t>Pathlength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crossAx val="596091184"/>
        <c:crosses val="autoZero"/>
        <c:crossBetween val="midCat"/>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Sheet1!$F$19</c:f>
              <c:strCache>
                <c:ptCount val="1"/>
                <c:pt idx="0">
                  <c:v>Small</c:v>
                </c:pt>
              </c:strCache>
            </c:strRef>
          </c:tx>
          <c:spPr>
            <a:solidFill>
              <a:schemeClr val="accent1"/>
            </a:solidFill>
            <a:ln>
              <a:noFill/>
            </a:ln>
            <a:effectLst/>
          </c:spPr>
          <c:invertIfNegative val="0"/>
          <c:cat>
            <c:numRef>
              <c:f>Sheet1!$G$9:$L$9</c:f>
              <c:numCache>
                <c:formatCode>0%</c:formatCode>
                <c:ptCount val="6"/>
                <c:pt idx="0">
                  <c:v>0.01</c:v>
                </c:pt>
                <c:pt idx="1">
                  <c:v>0.02</c:v>
                </c:pt>
                <c:pt idx="2">
                  <c:v>0.04</c:v>
                </c:pt>
                <c:pt idx="3">
                  <c:v>7.0000000000000007E-2</c:v>
                </c:pt>
                <c:pt idx="4">
                  <c:v>0.1</c:v>
                </c:pt>
                <c:pt idx="5">
                  <c:v>0.15</c:v>
                </c:pt>
              </c:numCache>
            </c:numRef>
          </c:cat>
          <c:val>
            <c:numRef>
              <c:f>Sheet1!$G$19:$L$19</c:f>
              <c:numCache>
                <c:formatCode>General</c:formatCode>
                <c:ptCount val="6"/>
                <c:pt idx="0">
                  <c:v>0.26</c:v>
                </c:pt>
                <c:pt idx="1">
                  <c:v>0.42</c:v>
                </c:pt>
                <c:pt idx="2">
                  <c:v>0.78</c:v>
                </c:pt>
                <c:pt idx="3">
                  <c:v>1.1499999999999999</c:v>
                </c:pt>
                <c:pt idx="4">
                  <c:v>1.36</c:v>
                </c:pt>
                <c:pt idx="5">
                  <c:v>1.63</c:v>
                </c:pt>
              </c:numCache>
            </c:numRef>
          </c:val>
          <c:extLst>
            <c:ext xmlns:c16="http://schemas.microsoft.com/office/drawing/2014/chart" uri="{C3380CC4-5D6E-409C-BE32-E72D297353CC}">
              <c16:uniqueId val="{00000000-9B67-4716-97EF-2381BF5C1492}"/>
            </c:ext>
          </c:extLst>
        </c:ser>
        <c:ser>
          <c:idx val="1"/>
          <c:order val="1"/>
          <c:tx>
            <c:strRef>
              <c:f>Sheet1!$F$20</c:f>
              <c:strCache>
                <c:ptCount val="1"/>
                <c:pt idx="0">
                  <c:v>Medium</c:v>
                </c:pt>
              </c:strCache>
            </c:strRef>
          </c:tx>
          <c:spPr>
            <a:solidFill>
              <a:schemeClr val="accent2"/>
            </a:solidFill>
            <a:ln>
              <a:noFill/>
            </a:ln>
            <a:effectLst/>
          </c:spPr>
          <c:invertIfNegative val="0"/>
          <c:cat>
            <c:numRef>
              <c:f>Sheet1!$G$9:$L$9</c:f>
              <c:numCache>
                <c:formatCode>0%</c:formatCode>
                <c:ptCount val="6"/>
                <c:pt idx="0">
                  <c:v>0.01</c:v>
                </c:pt>
                <c:pt idx="1">
                  <c:v>0.02</c:v>
                </c:pt>
                <c:pt idx="2">
                  <c:v>0.04</c:v>
                </c:pt>
                <c:pt idx="3">
                  <c:v>7.0000000000000007E-2</c:v>
                </c:pt>
                <c:pt idx="4">
                  <c:v>0.1</c:v>
                </c:pt>
                <c:pt idx="5">
                  <c:v>0.15</c:v>
                </c:pt>
              </c:numCache>
            </c:numRef>
          </c:cat>
          <c:val>
            <c:numRef>
              <c:f>Sheet1!$G$20:$L$20</c:f>
              <c:numCache>
                <c:formatCode>General</c:formatCode>
                <c:ptCount val="6"/>
                <c:pt idx="0">
                  <c:v>0.93</c:v>
                </c:pt>
                <c:pt idx="1">
                  <c:v>2.33</c:v>
                </c:pt>
                <c:pt idx="2">
                  <c:v>4.07</c:v>
                </c:pt>
                <c:pt idx="3">
                  <c:v>5.66</c:v>
                </c:pt>
                <c:pt idx="4">
                  <c:v>6.62</c:v>
                </c:pt>
                <c:pt idx="5">
                  <c:v>7.68</c:v>
                </c:pt>
              </c:numCache>
            </c:numRef>
          </c:val>
          <c:extLst>
            <c:ext xmlns:c16="http://schemas.microsoft.com/office/drawing/2014/chart" uri="{C3380CC4-5D6E-409C-BE32-E72D297353CC}">
              <c16:uniqueId val="{00000001-9B67-4716-97EF-2381BF5C1492}"/>
            </c:ext>
          </c:extLst>
        </c:ser>
        <c:ser>
          <c:idx val="2"/>
          <c:order val="2"/>
          <c:tx>
            <c:strRef>
              <c:f>Sheet1!$F$21</c:f>
              <c:strCache>
                <c:ptCount val="1"/>
                <c:pt idx="0">
                  <c:v>Large</c:v>
                </c:pt>
              </c:strCache>
            </c:strRef>
          </c:tx>
          <c:spPr>
            <a:solidFill>
              <a:schemeClr val="accent3"/>
            </a:solidFill>
            <a:ln>
              <a:noFill/>
            </a:ln>
            <a:effectLst/>
          </c:spPr>
          <c:invertIfNegative val="0"/>
          <c:cat>
            <c:numRef>
              <c:f>Sheet1!$G$9:$L$9</c:f>
              <c:numCache>
                <c:formatCode>0%</c:formatCode>
                <c:ptCount val="6"/>
                <c:pt idx="0">
                  <c:v>0.01</c:v>
                </c:pt>
                <c:pt idx="1">
                  <c:v>0.02</c:v>
                </c:pt>
                <c:pt idx="2">
                  <c:v>0.04</c:v>
                </c:pt>
                <c:pt idx="3">
                  <c:v>7.0000000000000007E-2</c:v>
                </c:pt>
                <c:pt idx="4">
                  <c:v>0.1</c:v>
                </c:pt>
                <c:pt idx="5">
                  <c:v>0.15</c:v>
                </c:pt>
              </c:numCache>
            </c:numRef>
          </c:cat>
          <c:val>
            <c:numRef>
              <c:f>Sheet1!$G$21:$L$21</c:f>
              <c:numCache>
                <c:formatCode>General</c:formatCode>
                <c:ptCount val="6"/>
                <c:pt idx="0">
                  <c:v>2.89</c:v>
                </c:pt>
                <c:pt idx="1">
                  <c:v>5.66</c:v>
                </c:pt>
                <c:pt idx="2">
                  <c:v>8.64</c:v>
                </c:pt>
                <c:pt idx="3">
                  <c:v>11</c:v>
                </c:pt>
                <c:pt idx="4">
                  <c:v>12.32</c:v>
                </c:pt>
                <c:pt idx="5">
                  <c:v>13.52</c:v>
                </c:pt>
              </c:numCache>
            </c:numRef>
          </c:val>
          <c:extLst>
            <c:ext xmlns:c16="http://schemas.microsoft.com/office/drawing/2014/chart" uri="{C3380CC4-5D6E-409C-BE32-E72D297353CC}">
              <c16:uniqueId val="{00000002-9B67-4716-97EF-2381BF5C1492}"/>
            </c:ext>
          </c:extLst>
        </c:ser>
        <c:ser>
          <c:idx val="3"/>
          <c:order val="3"/>
          <c:tx>
            <c:strRef>
              <c:f>Sheet1!$F$22</c:f>
              <c:strCache>
                <c:ptCount val="1"/>
                <c:pt idx="0">
                  <c:v>Huge</c:v>
                </c:pt>
              </c:strCache>
            </c:strRef>
          </c:tx>
          <c:spPr>
            <a:solidFill>
              <a:schemeClr val="accent4"/>
            </a:solidFill>
            <a:ln>
              <a:noFill/>
            </a:ln>
            <a:effectLst/>
          </c:spPr>
          <c:invertIfNegative val="0"/>
          <c:cat>
            <c:numRef>
              <c:f>Sheet1!$G$9:$L$9</c:f>
              <c:numCache>
                <c:formatCode>0%</c:formatCode>
                <c:ptCount val="6"/>
                <c:pt idx="0">
                  <c:v>0.01</c:v>
                </c:pt>
                <c:pt idx="1">
                  <c:v>0.02</c:v>
                </c:pt>
                <c:pt idx="2">
                  <c:v>0.04</c:v>
                </c:pt>
                <c:pt idx="3">
                  <c:v>7.0000000000000007E-2</c:v>
                </c:pt>
                <c:pt idx="4">
                  <c:v>0.1</c:v>
                </c:pt>
                <c:pt idx="5">
                  <c:v>0.15</c:v>
                </c:pt>
              </c:numCache>
            </c:numRef>
          </c:cat>
          <c:val>
            <c:numRef>
              <c:f>Sheet1!$G$22:$L$22</c:f>
              <c:numCache>
                <c:formatCode>General</c:formatCode>
                <c:ptCount val="6"/>
                <c:pt idx="0">
                  <c:v>4.91</c:v>
                </c:pt>
                <c:pt idx="1">
                  <c:v>8.7899999999999991</c:v>
                </c:pt>
                <c:pt idx="2">
                  <c:v>12.06</c:v>
                </c:pt>
                <c:pt idx="3">
                  <c:v>15.14</c:v>
                </c:pt>
                <c:pt idx="4">
                  <c:v>16.27</c:v>
                </c:pt>
                <c:pt idx="5">
                  <c:v>18.87</c:v>
                </c:pt>
              </c:numCache>
            </c:numRef>
          </c:val>
          <c:extLst>
            <c:ext xmlns:c16="http://schemas.microsoft.com/office/drawing/2014/chart" uri="{C3380CC4-5D6E-409C-BE32-E72D297353CC}">
              <c16:uniqueId val="{00000003-9B67-4716-97EF-2381BF5C1492}"/>
            </c:ext>
          </c:extLst>
        </c:ser>
        <c:dLbls>
          <c:showLegendKey val="0"/>
          <c:showVal val="0"/>
          <c:showCatName val="0"/>
          <c:showSerName val="0"/>
          <c:showPercent val="0"/>
          <c:showBubbleSize val="0"/>
        </c:dLbls>
        <c:gapWidth val="219"/>
        <c:overlap val="-27"/>
        <c:axId val="682372008"/>
        <c:axId val="682361840"/>
      </c:barChart>
      <c:catAx>
        <c:axId val="682372008"/>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WL threshold</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82361840"/>
        <c:crosses val="autoZero"/>
        <c:auto val="1"/>
        <c:lblAlgn val="ctr"/>
        <c:lblOffset val="100"/>
        <c:noMultiLvlLbl val="0"/>
      </c:catAx>
      <c:valAx>
        <c:axId val="682361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PL improvement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82372008"/>
        <c:crosses val="autoZero"/>
        <c:crossBetween val="between"/>
      </c:valAx>
      <c:spPr>
        <a:noFill/>
        <a:ln>
          <a:noFill/>
        </a:ln>
        <a:effectLst/>
      </c:spPr>
    </c:plotArea>
    <c:legend>
      <c:legendPos val="b"/>
      <c:layout>
        <c:manualLayout>
          <c:xMode val="edge"/>
          <c:yMode val="edge"/>
          <c:x val="0.25684299187074872"/>
          <c:y val="0.875915318277523"/>
          <c:w val="0.59557404595090124"/>
          <c:h val="9.280089988751405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Sheet1!$F$25</c:f>
              <c:strCache>
                <c:ptCount val="1"/>
                <c:pt idx="0">
                  <c:v>Small</c:v>
                </c:pt>
              </c:strCache>
            </c:strRef>
          </c:tx>
          <c:spPr>
            <a:solidFill>
              <a:schemeClr val="accent1"/>
            </a:solidFill>
            <a:ln>
              <a:noFill/>
            </a:ln>
            <a:effectLst/>
          </c:spPr>
          <c:invertIfNegative val="0"/>
          <c:cat>
            <c:numRef>
              <c:f>Sheet1!$G$9:$L$9</c:f>
              <c:numCache>
                <c:formatCode>0%</c:formatCode>
                <c:ptCount val="6"/>
                <c:pt idx="0">
                  <c:v>0.01</c:v>
                </c:pt>
                <c:pt idx="1">
                  <c:v>0.02</c:v>
                </c:pt>
                <c:pt idx="2">
                  <c:v>0.04</c:v>
                </c:pt>
                <c:pt idx="3">
                  <c:v>7.0000000000000007E-2</c:v>
                </c:pt>
                <c:pt idx="4">
                  <c:v>0.1</c:v>
                </c:pt>
                <c:pt idx="5">
                  <c:v>0.15</c:v>
                </c:pt>
              </c:numCache>
            </c:numRef>
          </c:cat>
          <c:val>
            <c:numRef>
              <c:f>Sheet1!$G$25:$L$25</c:f>
              <c:numCache>
                <c:formatCode>General</c:formatCode>
                <c:ptCount val="6"/>
                <c:pt idx="0">
                  <c:v>46.14</c:v>
                </c:pt>
                <c:pt idx="1">
                  <c:v>52.31</c:v>
                </c:pt>
                <c:pt idx="2">
                  <c:v>61.15</c:v>
                </c:pt>
                <c:pt idx="3">
                  <c:v>70.849999999999994</c:v>
                </c:pt>
                <c:pt idx="4">
                  <c:v>77.3</c:v>
                </c:pt>
                <c:pt idx="5">
                  <c:v>83.67</c:v>
                </c:pt>
              </c:numCache>
            </c:numRef>
          </c:val>
          <c:extLst>
            <c:ext xmlns:c16="http://schemas.microsoft.com/office/drawing/2014/chart" uri="{C3380CC4-5D6E-409C-BE32-E72D297353CC}">
              <c16:uniqueId val="{00000000-D91C-42F8-9AB3-0D268202F020}"/>
            </c:ext>
          </c:extLst>
        </c:ser>
        <c:ser>
          <c:idx val="1"/>
          <c:order val="1"/>
          <c:tx>
            <c:strRef>
              <c:f>Sheet1!$F$26</c:f>
              <c:strCache>
                <c:ptCount val="1"/>
                <c:pt idx="0">
                  <c:v>Medium</c:v>
                </c:pt>
              </c:strCache>
            </c:strRef>
          </c:tx>
          <c:spPr>
            <a:solidFill>
              <a:schemeClr val="accent2"/>
            </a:solidFill>
            <a:ln>
              <a:noFill/>
            </a:ln>
            <a:effectLst/>
          </c:spPr>
          <c:invertIfNegative val="0"/>
          <c:cat>
            <c:numRef>
              <c:f>Sheet1!$G$9:$L$9</c:f>
              <c:numCache>
                <c:formatCode>0%</c:formatCode>
                <c:ptCount val="6"/>
                <c:pt idx="0">
                  <c:v>0.01</c:v>
                </c:pt>
                <c:pt idx="1">
                  <c:v>0.02</c:v>
                </c:pt>
                <c:pt idx="2">
                  <c:v>0.04</c:v>
                </c:pt>
                <c:pt idx="3">
                  <c:v>7.0000000000000007E-2</c:v>
                </c:pt>
                <c:pt idx="4">
                  <c:v>0.1</c:v>
                </c:pt>
                <c:pt idx="5">
                  <c:v>0.15</c:v>
                </c:pt>
              </c:numCache>
            </c:numRef>
          </c:cat>
          <c:val>
            <c:numRef>
              <c:f>Sheet1!$G$26:$L$26</c:f>
              <c:numCache>
                <c:formatCode>General</c:formatCode>
                <c:ptCount val="6"/>
                <c:pt idx="0">
                  <c:v>15.43</c:v>
                </c:pt>
                <c:pt idx="1">
                  <c:v>23.3</c:v>
                </c:pt>
                <c:pt idx="2">
                  <c:v>35.78</c:v>
                </c:pt>
                <c:pt idx="3">
                  <c:v>49.07</c:v>
                </c:pt>
                <c:pt idx="4">
                  <c:v>57.24</c:v>
                </c:pt>
                <c:pt idx="5">
                  <c:v>65.58</c:v>
                </c:pt>
              </c:numCache>
            </c:numRef>
          </c:val>
          <c:extLst>
            <c:ext xmlns:c16="http://schemas.microsoft.com/office/drawing/2014/chart" uri="{C3380CC4-5D6E-409C-BE32-E72D297353CC}">
              <c16:uniqueId val="{00000001-D91C-42F8-9AB3-0D268202F020}"/>
            </c:ext>
          </c:extLst>
        </c:ser>
        <c:ser>
          <c:idx val="2"/>
          <c:order val="2"/>
          <c:tx>
            <c:strRef>
              <c:f>Sheet1!$F$27</c:f>
              <c:strCache>
                <c:ptCount val="1"/>
                <c:pt idx="0">
                  <c:v>Large</c:v>
                </c:pt>
              </c:strCache>
            </c:strRef>
          </c:tx>
          <c:spPr>
            <a:solidFill>
              <a:schemeClr val="accent3"/>
            </a:solidFill>
            <a:ln>
              <a:noFill/>
            </a:ln>
            <a:effectLst/>
          </c:spPr>
          <c:invertIfNegative val="0"/>
          <c:cat>
            <c:numRef>
              <c:f>Sheet1!$G$9:$L$9</c:f>
              <c:numCache>
                <c:formatCode>0%</c:formatCode>
                <c:ptCount val="6"/>
                <c:pt idx="0">
                  <c:v>0.01</c:v>
                </c:pt>
                <c:pt idx="1">
                  <c:v>0.02</c:v>
                </c:pt>
                <c:pt idx="2">
                  <c:v>0.04</c:v>
                </c:pt>
                <c:pt idx="3">
                  <c:v>7.0000000000000007E-2</c:v>
                </c:pt>
                <c:pt idx="4">
                  <c:v>0.1</c:v>
                </c:pt>
                <c:pt idx="5">
                  <c:v>0.15</c:v>
                </c:pt>
              </c:numCache>
            </c:numRef>
          </c:cat>
          <c:val>
            <c:numRef>
              <c:f>Sheet1!$G$27:$L$27</c:f>
              <c:numCache>
                <c:formatCode>General</c:formatCode>
                <c:ptCount val="6"/>
                <c:pt idx="0">
                  <c:v>12.01</c:v>
                </c:pt>
                <c:pt idx="1">
                  <c:v>18.07</c:v>
                </c:pt>
                <c:pt idx="2">
                  <c:v>29.73</c:v>
                </c:pt>
                <c:pt idx="3">
                  <c:v>40.36</c:v>
                </c:pt>
                <c:pt idx="4">
                  <c:v>46.08</c:v>
                </c:pt>
                <c:pt idx="5">
                  <c:v>50.93</c:v>
                </c:pt>
              </c:numCache>
            </c:numRef>
          </c:val>
          <c:extLst>
            <c:ext xmlns:c16="http://schemas.microsoft.com/office/drawing/2014/chart" uri="{C3380CC4-5D6E-409C-BE32-E72D297353CC}">
              <c16:uniqueId val="{00000002-D91C-42F8-9AB3-0D268202F020}"/>
            </c:ext>
          </c:extLst>
        </c:ser>
        <c:ser>
          <c:idx val="3"/>
          <c:order val="3"/>
          <c:tx>
            <c:strRef>
              <c:f>Sheet1!$F$28</c:f>
              <c:strCache>
                <c:ptCount val="1"/>
                <c:pt idx="0">
                  <c:v>Huge</c:v>
                </c:pt>
              </c:strCache>
            </c:strRef>
          </c:tx>
          <c:spPr>
            <a:solidFill>
              <a:schemeClr val="accent4"/>
            </a:solidFill>
            <a:ln>
              <a:noFill/>
            </a:ln>
            <a:effectLst/>
          </c:spPr>
          <c:invertIfNegative val="0"/>
          <c:cat>
            <c:numRef>
              <c:f>Sheet1!$G$9:$L$9</c:f>
              <c:numCache>
                <c:formatCode>0%</c:formatCode>
                <c:ptCount val="6"/>
                <c:pt idx="0">
                  <c:v>0.01</c:v>
                </c:pt>
                <c:pt idx="1">
                  <c:v>0.02</c:v>
                </c:pt>
                <c:pt idx="2">
                  <c:v>0.04</c:v>
                </c:pt>
                <c:pt idx="3">
                  <c:v>7.0000000000000007E-2</c:v>
                </c:pt>
                <c:pt idx="4">
                  <c:v>0.1</c:v>
                </c:pt>
                <c:pt idx="5">
                  <c:v>0.15</c:v>
                </c:pt>
              </c:numCache>
            </c:numRef>
          </c:cat>
          <c:val>
            <c:numRef>
              <c:f>Sheet1!$G$28:$L$28</c:f>
              <c:numCache>
                <c:formatCode>General</c:formatCode>
                <c:ptCount val="6"/>
                <c:pt idx="0">
                  <c:v>8.36</c:v>
                </c:pt>
                <c:pt idx="1">
                  <c:v>15.14</c:v>
                </c:pt>
                <c:pt idx="2">
                  <c:v>27.82</c:v>
                </c:pt>
                <c:pt idx="3">
                  <c:v>36.36</c:v>
                </c:pt>
                <c:pt idx="4">
                  <c:v>39.74</c:v>
                </c:pt>
                <c:pt idx="5">
                  <c:v>41.69</c:v>
                </c:pt>
              </c:numCache>
            </c:numRef>
          </c:val>
          <c:extLst>
            <c:ext xmlns:c16="http://schemas.microsoft.com/office/drawing/2014/chart" uri="{C3380CC4-5D6E-409C-BE32-E72D297353CC}">
              <c16:uniqueId val="{00000003-D91C-42F8-9AB3-0D268202F020}"/>
            </c:ext>
          </c:extLst>
        </c:ser>
        <c:dLbls>
          <c:showLegendKey val="0"/>
          <c:showVal val="0"/>
          <c:showCatName val="0"/>
          <c:showSerName val="0"/>
          <c:showPercent val="0"/>
          <c:showBubbleSize val="0"/>
        </c:dLbls>
        <c:gapWidth val="219"/>
        <c:overlap val="-27"/>
        <c:axId val="682372008"/>
        <c:axId val="682361840"/>
      </c:barChart>
      <c:catAx>
        <c:axId val="682372008"/>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WL threshold</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82361840"/>
        <c:crosses val="autoZero"/>
        <c:auto val="1"/>
        <c:lblAlgn val="ctr"/>
        <c:lblOffset val="100"/>
        <c:noMultiLvlLbl val="0"/>
      </c:catAx>
      <c:valAx>
        <c:axId val="682361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PL improvement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82372008"/>
        <c:crosses val="autoZero"/>
        <c:crossBetween val="between"/>
      </c:valAx>
      <c:spPr>
        <a:noFill/>
        <a:ln>
          <a:noFill/>
        </a:ln>
        <a:effectLst/>
      </c:spPr>
    </c:plotArea>
    <c:legend>
      <c:legendPos val="b"/>
      <c:layout>
        <c:manualLayout>
          <c:xMode val="edge"/>
          <c:yMode val="edge"/>
          <c:x val="0.25684299187074872"/>
          <c:y val="0.875915318277523"/>
          <c:w val="0.59557404595090124"/>
          <c:h val="9.280089988751405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Sheet1!$F$10</c:f>
              <c:strCache>
                <c:ptCount val="1"/>
                <c:pt idx="0">
                  <c:v>Small</c:v>
                </c:pt>
              </c:strCache>
            </c:strRef>
          </c:tx>
          <c:spPr>
            <a:solidFill>
              <a:schemeClr val="accent1"/>
            </a:solidFill>
            <a:ln>
              <a:noFill/>
            </a:ln>
            <a:effectLst/>
          </c:spPr>
          <c:invertIfNegative val="0"/>
          <c:cat>
            <c:numRef>
              <c:f>Sheet1!$G$9:$L$9</c:f>
              <c:numCache>
                <c:formatCode>0%</c:formatCode>
                <c:ptCount val="6"/>
                <c:pt idx="0">
                  <c:v>0.01</c:v>
                </c:pt>
                <c:pt idx="1">
                  <c:v>0.02</c:v>
                </c:pt>
                <c:pt idx="2">
                  <c:v>0.04</c:v>
                </c:pt>
                <c:pt idx="3">
                  <c:v>7.0000000000000007E-2</c:v>
                </c:pt>
                <c:pt idx="4">
                  <c:v>0.1</c:v>
                </c:pt>
                <c:pt idx="5">
                  <c:v>0.15</c:v>
                </c:pt>
              </c:numCache>
            </c:numRef>
          </c:cat>
          <c:val>
            <c:numRef>
              <c:f>Sheet1!$G$10:$L$10</c:f>
              <c:numCache>
                <c:formatCode>General</c:formatCode>
                <c:ptCount val="6"/>
                <c:pt idx="0">
                  <c:v>-27.29</c:v>
                </c:pt>
                <c:pt idx="1">
                  <c:v>-23.85</c:v>
                </c:pt>
                <c:pt idx="2">
                  <c:v>-17.98</c:v>
                </c:pt>
                <c:pt idx="3">
                  <c:v>-8.8000000000000007</c:v>
                </c:pt>
                <c:pt idx="4">
                  <c:v>-0.86</c:v>
                </c:pt>
                <c:pt idx="5">
                  <c:v>7.9</c:v>
                </c:pt>
              </c:numCache>
            </c:numRef>
          </c:val>
          <c:extLst>
            <c:ext xmlns:c16="http://schemas.microsoft.com/office/drawing/2014/chart" uri="{C3380CC4-5D6E-409C-BE32-E72D297353CC}">
              <c16:uniqueId val="{00000000-7CB0-4590-88D8-6942BF5459F4}"/>
            </c:ext>
          </c:extLst>
        </c:ser>
        <c:ser>
          <c:idx val="1"/>
          <c:order val="1"/>
          <c:tx>
            <c:strRef>
              <c:f>Sheet1!$F$11</c:f>
              <c:strCache>
                <c:ptCount val="1"/>
                <c:pt idx="0">
                  <c:v>Medium</c:v>
                </c:pt>
              </c:strCache>
            </c:strRef>
          </c:tx>
          <c:spPr>
            <a:solidFill>
              <a:schemeClr val="accent2"/>
            </a:solidFill>
            <a:ln>
              <a:noFill/>
            </a:ln>
            <a:effectLst/>
          </c:spPr>
          <c:invertIfNegative val="0"/>
          <c:cat>
            <c:numRef>
              <c:f>Sheet1!$G$9:$L$9</c:f>
              <c:numCache>
                <c:formatCode>0%</c:formatCode>
                <c:ptCount val="6"/>
                <c:pt idx="0">
                  <c:v>0.01</c:v>
                </c:pt>
                <c:pt idx="1">
                  <c:v>0.02</c:v>
                </c:pt>
                <c:pt idx="2">
                  <c:v>0.04</c:v>
                </c:pt>
                <c:pt idx="3">
                  <c:v>7.0000000000000007E-2</c:v>
                </c:pt>
                <c:pt idx="4">
                  <c:v>0.1</c:v>
                </c:pt>
                <c:pt idx="5">
                  <c:v>0.15</c:v>
                </c:pt>
              </c:numCache>
            </c:numRef>
          </c:cat>
          <c:val>
            <c:numRef>
              <c:f>Sheet1!$G$11:$L$11</c:f>
              <c:numCache>
                <c:formatCode>General</c:formatCode>
                <c:ptCount val="6"/>
                <c:pt idx="0">
                  <c:v>-1.95</c:v>
                </c:pt>
                <c:pt idx="1">
                  <c:v>-1.66</c:v>
                </c:pt>
                <c:pt idx="2">
                  <c:v>2.76</c:v>
                </c:pt>
                <c:pt idx="3">
                  <c:v>11.32</c:v>
                </c:pt>
                <c:pt idx="4">
                  <c:v>17.63</c:v>
                </c:pt>
                <c:pt idx="5">
                  <c:v>21.15</c:v>
                </c:pt>
              </c:numCache>
            </c:numRef>
          </c:val>
          <c:extLst>
            <c:ext xmlns:c16="http://schemas.microsoft.com/office/drawing/2014/chart" uri="{C3380CC4-5D6E-409C-BE32-E72D297353CC}">
              <c16:uniqueId val="{00000001-7CB0-4590-88D8-6942BF5459F4}"/>
            </c:ext>
          </c:extLst>
        </c:ser>
        <c:ser>
          <c:idx val="2"/>
          <c:order val="2"/>
          <c:tx>
            <c:strRef>
              <c:f>Sheet1!$F$12</c:f>
              <c:strCache>
                <c:ptCount val="1"/>
                <c:pt idx="0">
                  <c:v>Large</c:v>
                </c:pt>
              </c:strCache>
            </c:strRef>
          </c:tx>
          <c:spPr>
            <a:solidFill>
              <a:schemeClr val="accent3"/>
            </a:solidFill>
            <a:ln>
              <a:noFill/>
            </a:ln>
            <a:effectLst/>
          </c:spPr>
          <c:invertIfNegative val="0"/>
          <c:cat>
            <c:numRef>
              <c:f>Sheet1!$G$9:$L$9</c:f>
              <c:numCache>
                <c:formatCode>0%</c:formatCode>
                <c:ptCount val="6"/>
                <c:pt idx="0">
                  <c:v>0.01</c:v>
                </c:pt>
                <c:pt idx="1">
                  <c:v>0.02</c:v>
                </c:pt>
                <c:pt idx="2">
                  <c:v>0.04</c:v>
                </c:pt>
                <c:pt idx="3">
                  <c:v>7.0000000000000007E-2</c:v>
                </c:pt>
                <c:pt idx="4">
                  <c:v>0.1</c:v>
                </c:pt>
                <c:pt idx="5">
                  <c:v>0.15</c:v>
                </c:pt>
              </c:numCache>
            </c:numRef>
          </c:cat>
          <c:val>
            <c:numRef>
              <c:f>Sheet1!$G$12:$L$12</c:f>
              <c:numCache>
                <c:formatCode>General</c:formatCode>
                <c:ptCount val="6"/>
                <c:pt idx="0">
                  <c:v>7.91</c:v>
                </c:pt>
                <c:pt idx="1">
                  <c:v>8.66</c:v>
                </c:pt>
                <c:pt idx="2">
                  <c:v>13.77</c:v>
                </c:pt>
                <c:pt idx="3">
                  <c:v>20.92</c:v>
                </c:pt>
                <c:pt idx="4">
                  <c:v>23.09</c:v>
                </c:pt>
                <c:pt idx="5">
                  <c:v>17.309999999999999</c:v>
                </c:pt>
              </c:numCache>
            </c:numRef>
          </c:val>
          <c:extLst>
            <c:ext xmlns:c16="http://schemas.microsoft.com/office/drawing/2014/chart" uri="{C3380CC4-5D6E-409C-BE32-E72D297353CC}">
              <c16:uniqueId val="{00000002-7CB0-4590-88D8-6942BF5459F4}"/>
            </c:ext>
          </c:extLst>
        </c:ser>
        <c:ser>
          <c:idx val="3"/>
          <c:order val="3"/>
          <c:tx>
            <c:strRef>
              <c:f>Sheet1!$F$13</c:f>
              <c:strCache>
                <c:ptCount val="1"/>
                <c:pt idx="0">
                  <c:v>Huge</c:v>
                </c:pt>
              </c:strCache>
            </c:strRef>
          </c:tx>
          <c:spPr>
            <a:solidFill>
              <a:schemeClr val="accent4"/>
            </a:solidFill>
            <a:ln>
              <a:noFill/>
            </a:ln>
            <a:effectLst/>
          </c:spPr>
          <c:invertIfNegative val="0"/>
          <c:cat>
            <c:numRef>
              <c:f>Sheet1!$G$9:$L$9</c:f>
              <c:numCache>
                <c:formatCode>0%</c:formatCode>
                <c:ptCount val="6"/>
                <c:pt idx="0">
                  <c:v>0.01</c:v>
                </c:pt>
                <c:pt idx="1">
                  <c:v>0.02</c:v>
                </c:pt>
                <c:pt idx="2">
                  <c:v>0.04</c:v>
                </c:pt>
                <c:pt idx="3">
                  <c:v>7.0000000000000007E-2</c:v>
                </c:pt>
                <c:pt idx="4">
                  <c:v>0.1</c:v>
                </c:pt>
                <c:pt idx="5">
                  <c:v>0.15</c:v>
                </c:pt>
              </c:numCache>
            </c:numRef>
          </c:cat>
          <c:val>
            <c:numRef>
              <c:f>Sheet1!$G$13:$L$13</c:f>
              <c:numCache>
                <c:formatCode>General</c:formatCode>
                <c:ptCount val="6"/>
                <c:pt idx="0">
                  <c:v>17.010000000000002</c:v>
                </c:pt>
                <c:pt idx="1">
                  <c:v>18.79</c:v>
                </c:pt>
                <c:pt idx="2">
                  <c:v>27.18</c:v>
                </c:pt>
                <c:pt idx="3">
                  <c:v>34.44</c:v>
                </c:pt>
                <c:pt idx="4">
                  <c:v>36.46</c:v>
                </c:pt>
                <c:pt idx="5">
                  <c:v>29.71</c:v>
                </c:pt>
              </c:numCache>
            </c:numRef>
          </c:val>
          <c:extLst>
            <c:ext xmlns:c16="http://schemas.microsoft.com/office/drawing/2014/chart" uri="{C3380CC4-5D6E-409C-BE32-E72D297353CC}">
              <c16:uniqueId val="{00000003-7CB0-4590-88D8-6942BF5459F4}"/>
            </c:ext>
          </c:extLst>
        </c:ser>
        <c:dLbls>
          <c:showLegendKey val="0"/>
          <c:showVal val="0"/>
          <c:showCatName val="0"/>
          <c:showSerName val="0"/>
          <c:showPercent val="0"/>
          <c:showBubbleSize val="0"/>
        </c:dLbls>
        <c:gapWidth val="219"/>
        <c:overlap val="-27"/>
        <c:axId val="682372008"/>
        <c:axId val="682361840"/>
      </c:barChart>
      <c:catAx>
        <c:axId val="682372008"/>
        <c:scaling>
          <c:orientation val="minMax"/>
        </c:scaling>
        <c:delete val="0"/>
        <c:axPos val="b"/>
        <c:title>
          <c:tx>
            <c:rich>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WL threshold</a:t>
                </a:r>
              </a:p>
            </c:rich>
          </c:tx>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82361840"/>
        <c:crosses val="autoZero"/>
        <c:auto val="1"/>
        <c:lblAlgn val="ctr"/>
        <c:lblOffset val="100"/>
        <c:noMultiLvlLbl val="0"/>
      </c:catAx>
      <c:valAx>
        <c:axId val="6823618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PL improvement (%)</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682372008"/>
        <c:crosses val="autoZero"/>
        <c:crossBetween val="between"/>
      </c:valAx>
      <c:spPr>
        <a:noFill/>
        <a:ln>
          <a:noFill/>
        </a:ln>
        <a:effectLst/>
      </c:spPr>
    </c:plotArea>
    <c:legend>
      <c:legendPos val="b"/>
      <c:layout>
        <c:manualLayout>
          <c:xMode val="edge"/>
          <c:yMode val="edge"/>
          <c:x val="0.25684293896018978"/>
          <c:y val="0.859009229435579"/>
          <c:w val="0.59557404595090124"/>
          <c:h val="9.2800899887514054E-2"/>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9D1493-7EB5-44CE-AA00-BF47B53C2801}" type="doc">
      <dgm:prSet loTypeId="urn:microsoft.com/office/officeart/2005/8/layout/chevron1" loCatId="process" qsTypeId="urn:microsoft.com/office/officeart/2005/8/quickstyle/simple1" qsCatId="simple" csTypeId="urn:microsoft.com/office/officeart/2005/8/colors/accent1_2" csCatId="accent1" phldr="1"/>
      <dgm:spPr/>
    </dgm:pt>
    <dgm:pt modelId="{A078DC61-3819-4BBF-940D-FF54BA1AF495}">
      <dgm:prSet phldrT="[Text]"/>
      <dgm:spPr>
        <a:solidFill>
          <a:schemeClr val="accent1">
            <a:hueOff val="0"/>
            <a:satOff val="0"/>
            <a:lumOff val="0"/>
            <a:alpha val="20000"/>
          </a:schemeClr>
        </a:solidFill>
      </dgm:spPr>
      <dgm:t>
        <a:bodyPr/>
        <a:lstStyle/>
        <a:p>
          <a:r>
            <a:rPr lang="en-US" dirty="0"/>
            <a:t>PD</a:t>
          </a:r>
        </a:p>
      </dgm:t>
    </dgm:pt>
    <dgm:pt modelId="{B606E41C-CC39-4BC2-BBD8-EA499D59D2C5}" type="parTrans" cxnId="{C8270CEB-91C7-48B5-ABF0-E50B40F54676}">
      <dgm:prSet/>
      <dgm:spPr/>
      <dgm:t>
        <a:bodyPr/>
        <a:lstStyle/>
        <a:p>
          <a:endParaRPr lang="en-US"/>
        </a:p>
      </dgm:t>
    </dgm:pt>
    <dgm:pt modelId="{1FF8D88F-67B4-428E-8137-B723D94E7A5E}" type="sibTrans" cxnId="{C8270CEB-91C7-48B5-ABF0-E50B40F54676}">
      <dgm:prSet/>
      <dgm:spPr/>
      <dgm:t>
        <a:bodyPr/>
        <a:lstStyle/>
        <a:p>
          <a:endParaRPr lang="en-US"/>
        </a:p>
      </dgm:t>
    </dgm:pt>
    <dgm:pt modelId="{1B2598E9-0654-4CA2-8DC4-B5F7BB57A06E}">
      <dgm:prSet phldrT="[Text]"/>
      <dgm:spPr/>
      <dgm:t>
        <a:bodyPr/>
        <a:lstStyle/>
        <a:p>
          <a:r>
            <a:rPr lang="en-US" dirty="0"/>
            <a:t>PD-II</a:t>
          </a:r>
        </a:p>
      </dgm:t>
    </dgm:pt>
    <dgm:pt modelId="{31202448-277F-4800-9403-19593C4E2A52}" type="parTrans" cxnId="{B39533AC-A543-4571-A035-6AB9A9D5BB2B}">
      <dgm:prSet/>
      <dgm:spPr/>
      <dgm:t>
        <a:bodyPr/>
        <a:lstStyle/>
        <a:p>
          <a:endParaRPr lang="en-US"/>
        </a:p>
      </dgm:t>
    </dgm:pt>
    <dgm:pt modelId="{BE38B70F-567D-4166-966A-562CBFAAF3CF}" type="sibTrans" cxnId="{B39533AC-A543-4571-A035-6AB9A9D5BB2B}">
      <dgm:prSet/>
      <dgm:spPr/>
      <dgm:t>
        <a:bodyPr/>
        <a:lstStyle/>
        <a:p>
          <a:endParaRPr lang="en-US"/>
        </a:p>
      </dgm:t>
    </dgm:pt>
    <dgm:pt modelId="{7A2A1FF2-2EB8-4A3F-AF4E-F1FA5A686047}">
      <dgm:prSet phldrT="[Text]"/>
      <dgm:spPr>
        <a:solidFill>
          <a:schemeClr val="accent1">
            <a:hueOff val="0"/>
            <a:satOff val="0"/>
            <a:lumOff val="0"/>
            <a:alpha val="20000"/>
          </a:schemeClr>
        </a:solidFill>
      </dgm:spPr>
      <dgm:t>
        <a:bodyPr/>
        <a:lstStyle/>
        <a:p>
          <a:r>
            <a:rPr lang="en-US" dirty="0"/>
            <a:t>HVW</a:t>
          </a:r>
        </a:p>
      </dgm:t>
    </dgm:pt>
    <dgm:pt modelId="{A5CB09DF-233A-42CC-B676-D58B9DFD462B}" type="parTrans" cxnId="{57A0EFD7-87AA-4ABA-995B-263F705DD486}">
      <dgm:prSet/>
      <dgm:spPr/>
      <dgm:t>
        <a:bodyPr/>
        <a:lstStyle/>
        <a:p>
          <a:endParaRPr lang="en-US"/>
        </a:p>
      </dgm:t>
    </dgm:pt>
    <dgm:pt modelId="{03FF1D97-5D52-4987-BD54-4AF89D751392}" type="sibTrans" cxnId="{57A0EFD7-87AA-4ABA-995B-263F705DD486}">
      <dgm:prSet/>
      <dgm:spPr/>
      <dgm:t>
        <a:bodyPr/>
        <a:lstStyle/>
        <a:p>
          <a:endParaRPr lang="en-US"/>
        </a:p>
      </dgm:t>
    </dgm:pt>
    <dgm:pt modelId="{83EE558A-EEB4-41E2-B6C6-9B8A2C5BAB10}">
      <dgm:prSet phldrT="[Text]"/>
      <dgm:spPr>
        <a:solidFill>
          <a:schemeClr val="accent1">
            <a:hueOff val="0"/>
            <a:satOff val="0"/>
            <a:lumOff val="0"/>
            <a:alpha val="20000"/>
          </a:schemeClr>
        </a:solidFill>
      </dgm:spPr>
      <dgm:t>
        <a:bodyPr/>
        <a:lstStyle/>
        <a:p>
          <a:r>
            <a:rPr lang="en-US" dirty="0"/>
            <a:t>DAS</a:t>
          </a:r>
        </a:p>
      </dgm:t>
    </dgm:pt>
    <dgm:pt modelId="{2DFA2482-8CEA-44D0-9906-599B02242A56}" type="parTrans" cxnId="{28B05E51-43A9-4D20-895B-74953A2B0909}">
      <dgm:prSet/>
      <dgm:spPr/>
      <dgm:t>
        <a:bodyPr/>
        <a:lstStyle/>
        <a:p>
          <a:endParaRPr lang="en-US"/>
        </a:p>
      </dgm:t>
    </dgm:pt>
    <dgm:pt modelId="{DFDC3E43-3A98-444A-B335-401FAB6DAB8A}" type="sibTrans" cxnId="{28B05E51-43A9-4D20-895B-74953A2B0909}">
      <dgm:prSet/>
      <dgm:spPr/>
      <dgm:t>
        <a:bodyPr/>
        <a:lstStyle/>
        <a:p>
          <a:endParaRPr lang="en-US"/>
        </a:p>
      </dgm:t>
    </dgm:pt>
    <dgm:pt modelId="{E343B23B-D1E3-4090-A49C-7865C6A1300D}" type="pres">
      <dgm:prSet presAssocID="{C39D1493-7EB5-44CE-AA00-BF47B53C2801}" presName="Name0" presStyleCnt="0">
        <dgm:presLayoutVars>
          <dgm:dir/>
          <dgm:animLvl val="lvl"/>
          <dgm:resizeHandles val="exact"/>
        </dgm:presLayoutVars>
      </dgm:prSet>
      <dgm:spPr/>
    </dgm:pt>
    <dgm:pt modelId="{5F561789-5260-4A9E-909F-FCE0AC017CF7}" type="pres">
      <dgm:prSet presAssocID="{A078DC61-3819-4BBF-940D-FF54BA1AF495}" presName="parTxOnly" presStyleLbl="node1" presStyleIdx="0" presStyleCnt="4">
        <dgm:presLayoutVars>
          <dgm:chMax val="0"/>
          <dgm:chPref val="0"/>
          <dgm:bulletEnabled val="1"/>
        </dgm:presLayoutVars>
      </dgm:prSet>
      <dgm:spPr/>
    </dgm:pt>
    <dgm:pt modelId="{C932A157-E30A-4BE5-9DBA-44309FD605C1}" type="pres">
      <dgm:prSet presAssocID="{1FF8D88F-67B4-428E-8137-B723D94E7A5E}" presName="parTxOnlySpace" presStyleCnt="0"/>
      <dgm:spPr/>
    </dgm:pt>
    <dgm:pt modelId="{C1815686-6DA3-45F9-98D0-ABC2E8FD757D}" type="pres">
      <dgm:prSet presAssocID="{1B2598E9-0654-4CA2-8DC4-B5F7BB57A06E}" presName="parTxOnly" presStyleLbl="node1" presStyleIdx="1" presStyleCnt="4">
        <dgm:presLayoutVars>
          <dgm:chMax val="0"/>
          <dgm:chPref val="0"/>
          <dgm:bulletEnabled val="1"/>
        </dgm:presLayoutVars>
      </dgm:prSet>
      <dgm:spPr/>
    </dgm:pt>
    <dgm:pt modelId="{BAD85EC9-5292-4ACD-8EB2-3E90FB9DDBBD}" type="pres">
      <dgm:prSet presAssocID="{BE38B70F-567D-4166-966A-562CBFAAF3CF}" presName="parTxOnlySpace" presStyleCnt="0"/>
      <dgm:spPr/>
    </dgm:pt>
    <dgm:pt modelId="{7FE15689-AC72-4CDD-8170-CB7AF7492A60}" type="pres">
      <dgm:prSet presAssocID="{7A2A1FF2-2EB8-4A3F-AF4E-F1FA5A686047}" presName="parTxOnly" presStyleLbl="node1" presStyleIdx="2" presStyleCnt="4">
        <dgm:presLayoutVars>
          <dgm:chMax val="0"/>
          <dgm:chPref val="0"/>
          <dgm:bulletEnabled val="1"/>
        </dgm:presLayoutVars>
      </dgm:prSet>
      <dgm:spPr/>
    </dgm:pt>
    <dgm:pt modelId="{98AF5683-713E-4D8E-8EB0-1F6589989C57}" type="pres">
      <dgm:prSet presAssocID="{03FF1D97-5D52-4987-BD54-4AF89D751392}" presName="parTxOnlySpace" presStyleCnt="0"/>
      <dgm:spPr/>
    </dgm:pt>
    <dgm:pt modelId="{E68C158C-54B0-4F4F-98B0-0985525B46FA}" type="pres">
      <dgm:prSet presAssocID="{83EE558A-EEB4-41E2-B6C6-9B8A2C5BAB10}" presName="parTxOnly" presStyleLbl="node1" presStyleIdx="3" presStyleCnt="4">
        <dgm:presLayoutVars>
          <dgm:chMax val="0"/>
          <dgm:chPref val="0"/>
          <dgm:bulletEnabled val="1"/>
        </dgm:presLayoutVars>
      </dgm:prSet>
      <dgm:spPr/>
    </dgm:pt>
  </dgm:ptLst>
  <dgm:cxnLst>
    <dgm:cxn modelId="{28B05E51-43A9-4D20-895B-74953A2B0909}" srcId="{C39D1493-7EB5-44CE-AA00-BF47B53C2801}" destId="{83EE558A-EEB4-41E2-B6C6-9B8A2C5BAB10}" srcOrd="3" destOrd="0" parTransId="{2DFA2482-8CEA-44D0-9906-599B02242A56}" sibTransId="{DFDC3E43-3A98-444A-B335-401FAB6DAB8A}"/>
    <dgm:cxn modelId="{5EA4CC52-F95C-4F0D-AA47-140F1E4AEA29}" type="presOf" srcId="{7A2A1FF2-2EB8-4A3F-AF4E-F1FA5A686047}" destId="{7FE15689-AC72-4CDD-8170-CB7AF7492A60}" srcOrd="0" destOrd="0" presId="urn:microsoft.com/office/officeart/2005/8/layout/chevron1"/>
    <dgm:cxn modelId="{D915E087-ED39-4261-A47F-8A4812AEE829}" type="presOf" srcId="{1B2598E9-0654-4CA2-8DC4-B5F7BB57A06E}" destId="{C1815686-6DA3-45F9-98D0-ABC2E8FD757D}" srcOrd="0" destOrd="0" presId="urn:microsoft.com/office/officeart/2005/8/layout/chevron1"/>
    <dgm:cxn modelId="{95DD8F96-0F9A-470D-81CB-7660ADA65B05}" type="presOf" srcId="{A078DC61-3819-4BBF-940D-FF54BA1AF495}" destId="{5F561789-5260-4A9E-909F-FCE0AC017CF7}" srcOrd="0" destOrd="0" presId="urn:microsoft.com/office/officeart/2005/8/layout/chevron1"/>
    <dgm:cxn modelId="{B39533AC-A543-4571-A035-6AB9A9D5BB2B}" srcId="{C39D1493-7EB5-44CE-AA00-BF47B53C2801}" destId="{1B2598E9-0654-4CA2-8DC4-B5F7BB57A06E}" srcOrd="1" destOrd="0" parTransId="{31202448-277F-4800-9403-19593C4E2A52}" sibTransId="{BE38B70F-567D-4166-966A-562CBFAAF3CF}"/>
    <dgm:cxn modelId="{57A0EFD7-87AA-4ABA-995B-263F705DD486}" srcId="{C39D1493-7EB5-44CE-AA00-BF47B53C2801}" destId="{7A2A1FF2-2EB8-4A3F-AF4E-F1FA5A686047}" srcOrd="2" destOrd="0" parTransId="{A5CB09DF-233A-42CC-B676-D58B9DFD462B}" sibTransId="{03FF1D97-5D52-4987-BD54-4AF89D751392}"/>
    <dgm:cxn modelId="{C8270CEB-91C7-48B5-ABF0-E50B40F54676}" srcId="{C39D1493-7EB5-44CE-AA00-BF47B53C2801}" destId="{A078DC61-3819-4BBF-940D-FF54BA1AF495}" srcOrd="0" destOrd="0" parTransId="{B606E41C-CC39-4BC2-BBD8-EA499D59D2C5}" sibTransId="{1FF8D88F-67B4-428E-8137-B723D94E7A5E}"/>
    <dgm:cxn modelId="{0B64E3F0-9AFA-4AB5-9F01-67D67A4A304F}" type="presOf" srcId="{83EE558A-EEB4-41E2-B6C6-9B8A2C5BAB10}" destId="{E68C158C-54B0-4F4F-98B0-0985525B46FA}" srcOrd="0" destOrd="0" presId="urn:microsoft.com/office/officeart/2005/8/layout/chevron1"/>
    <dgm:cxn modelId="{86C7E1F4-5509-41DF-BF70-D9DE8E884087}" type="presOf" srcId="{C39D1493-7EB5-44CE-AA00-BF47B53C2801}" destId="{E343B23B-D1E3-4090-A49C-7865C6A1300D}" srcOrd="0" destOrd="0" presId="urn:microsoft.com/office/officeart/2005/8/layout/chevron1"/>
    <dgm:cxn modelId="{4DD03E7C-DC1A-454C-9A7E-4EFE4EBC8A98}" type="presParOf" srcId="{E343B23B-D1E3-4090-A49C-7865C6A1300D}" destId="{5F561789-5260-4A9E-909F-FCE0AC017CF7}" srcOrd="0" destOrd="0" presId="urn:microsoft.com/office/officeart/2005/8/layout/chevron1"/>
    <dgm:cxn modelId="{3CE67E2D-07DF-4551-9E7F-2AF63F12E212}" type="presParOf" srcId="{E343B23B-D1E3-4090-A49C-7865C6A1300D}" destId="{C932A157-E30A-4BE5-9DBA-44309FD605C1}" srcOrd="1" destOrd="0" presId="urn:microsoft.com/office/officeart/2005/8/layout/chevron1"/>
    <dgm:cxn modelId="{89B38FC0-E388-469A-896F-8EA04C76E8D3}" type="presParOf" srcId="{E343B23B-D1E3-4090-A49C-7865C6A1300D}" destId="{C1815686-6DA3-45F9-98D0-ABC2E8FD757D}" srcOrd="2" destOrd="0" presId="urn:microsoft.com/office/officeart/2005/8/layout/chevron1"/>
    <dgm:cxn modelId="{18A3BAFE-C41F-4E52-A265-BA3E6A40ED17}" type="presParOf" srcId="{E343B23B-D1E3-4090-A49C-7865C6A1300D}" destId="{BAD85EC9-5292-4ACD-8EB2-3E90FB9DDBBD}" srcOrd="3" destOrd="0" presId="urn:microsoft.com/office/officeart/2005/8/layout/chevron1"/>
    <dgm:cxn modelId="{01346284-C007-42E2-8D5E-166173BB7AF8}" type="presParOf" srcId="{E343B23B-D1E3-4090-A49C-7865C6A1300D}" destId="{7FE15689-AC72-4CDD-8170-CB7AF7492A60}" srcOrd="4" destOrd="0" presId="urn:microsoft.com/office/officeart/2005/8/layout/chevron1"/>
    <dgm:cxn modelId="{BADEF603-6FE6-4193-831E-598D713A5E1B}" type="presParOf" srcId="{E343B23B-D1E3-4090-A49C-7865C6A1300D}" destId="{98AF5683-713E-4D8E-8EB0-1F6589989C57}" srcOrd="5" destOrd="0" presId="urn:microsoft.com/office/officeart/2005/8/layout/chevron1"/>
    <dgm:cxn modelId="{F6B56128-57A7-4127-A5BC-BA117197EFC0}" type="presParOf" srcId="{E343B23B-D1E3-4090-A49C-7865C6A1300D}" destId="{E68C158C-54B0-4F4F-98B0-0985525B46FA}"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9D1493-7EB5-44CE-AA00-BF47B53C2801}" type="doc">
      <dgm:prSet loTypeId="urn:microsoft.com/office/officeart/2005/8/layout/chevron1" loCatId="process" qsTypeId="urn:microsoft.com/office/officeart/2005/8/quickstyle/simple1" qsCatId="simple" csTypeId="urn:microsoft.com/office/officeart/2005/8/colors/accent1_2" csCatId="accent1" phldr="1"/>
      <dgm:spPr/>
    </dgm:pt>
    <dgm:pt modelId="{A078DC61-3819-4BBF-940D-FF54BA1AF495}">
      <dgm:prSet phldrT="[Text]"/>
      <dgm:spPr>
        <a:solidFill>
          <a:schemeClr val="accent1">
            <a:hueOff val="0"/>
            <a:satOff val="0"/>
            <a:lumOff val="0"/>
            <a:alpha val="20000"/>
          </a:schemeClr>
        </a:solidFill>
      </dgm:spPr>
      <dgm:t>
        <a:bodyPr/>
        <a:lstStyle/>
        <a:p>
          <a:r>
            <a:rPr lang="en-US" dirty="0"/>
            <a:t>PD</a:t>
          </a:r>
        </a:p>
      </dgm:t>
    </dgm:pt>
    <dgm:pt modelId="{B606E41C-CC39-4BC2-BBD8-EA499D59D2C5}" type="parTrans" cxnId="{C8270CEB-91C7-48B5-ABF0-E50B40F54676}">
      <dgm:prSet/>
      <dgm:spPr/>
      <dgm:t>
        <a:bodyPr/>
        <a:lstStyle/>
        <a:p>
          <a:endParaRPr lang="en-US"/>
        </a:p>
      </dgm:t>
    </dgm:pt>
    <dgm:pt modelId="{1FF8D88F-67B4-428E-8137-B723D94E7A5E}" type="sibTrans" cxnId="{C8270CEB-91C7-48B5-ABF0-E50B40F54676}">
      <dgm:prSet/>
      <dgm:spPr/>
      <dgm:t>
        <a:bodyPr/>
        <a:lstStyle/>
        <a:p>
          <a:endParaRPr lang="en-US"/>
        </a:p>
      </dgm:t>
    </dgm:pt>
    <dgm:pt modelId="{1B2598E9-0654-4CA2-8DC4-B5F7BB57A06E}">
      <dgm:prSet phldrT="[Text]"/>
      <dgm:spPr/>
      <dgm:t>
        <a:bodyPr/>
        <a:lstStyle/>
        <a:p>
          <a:r>
            <a:rPr lang="en-US" dirty="0"/>
            <a:t>PD-II</a:t>
          </a:r>
        </a:p>
      </dgm:t>
    </dgm:pt>
    <dgm:pt modelId="{31202448-277F-4800-9403-19593C4E2A52}" type="parTrans" cxnId="{B39533AC-A543-4571-A035-6AB9A9D5BB2B}">
      <dgm:prSet/>
      <dgm:spPr/>
      <dgm:t>
        <a:bodyPr/>
        <a:lstStyle/>
        <a:p>
          <a:endParaRPr lang="en-US"/>
        </a:p>
      </dgm:t>
    </dgm:pt>
    <dgm:pt modelId="{BE38B70F-567D-4166-966A-562CBFAAF3CF}" type="sibTrans" cxnId="{B39533AC-A543-4571-A035-6AB9A9D5BB2B}">
      <dgm:prSet/>
      <dgm:spPr/>
      <dgm:t>
        <a:bodyPr/>
        <a:lstStyle/>
        <a:p>
          <a:endParaRPr lang="en-US"/>
        </a:p>
      </dgm:t>
    </dgm:pt>
    <dgm:pt modelId="{7A2A1FF2-2EB8-4A3F-AF4E-F1FA5A686047}">
      <dgm:prSet phldrT="[Text]"/>
      <dgm:spPr>
        <a:solidFill>
          <a:schemeClr val="accent1">
            <a:hueOff val="0"/>
            <a:satOff val="0"/>
            <a:lumOff val="0"/>
            <a:alpha val="20000"/>
          </a:schemeClr>
        </a:solidFill>
      </dgm:spPr>
      <dgm:t>
        <a:bodyPr/>
        <a:lstStyle/>
        <a:p>
          <a:r>
            <a:rPr lang="en-US" dirty="0"/>
            <a:t>HVW</a:t>
          </a:r>
        </a:p>
      </dgm:t>
    </dgm:pt>
    <dgm:pt modelId="{A5CB09DF-233A-42CC-B676-D58B9DFD462B}" type="parTrans" cxnId="{57A0EFD7-87AA-4ABA-995B-263F705DD486}">
      <dgm:prSet/>
      <dgm:spPr/>
      <dgm:t>
        <a:bodyPr/>
        <a:lstStyle/>
        <a:p>
          <a:endParaRPr lang="en-US"/>
        </a:p>
      </dgm:t>
    </dgm:pt>
    <dgm:pt modelId="{03FF1D97-5D52-4987-BD54-4AF89D751392}" type="sibTrans" cxnId="{57A0EFD7-87AA-4ABA-995B-263F705DD486}">
      <dgm:prSet/>
      <dgm:spPr/>
      <dgm:t>
        <a:bodyPr/>
        <a:lstStyle/>
        <a:p>
          <a:endParaRPr lang="en-US"/>
        </a:p>
      </dgm:t>
    </dgm:pt>
    <dgm:pt modelId="{83EE558A-EEB4-41E2-B6C6-9B8A2C5BAB10}">
      <dgm:prSet phldrT="[Text]"/>
      <dgm:spPr>
        <a:solidFill>
          <a:schemeClr val="accent1">
            <a:hueOff val="0"/>
            <a:satOff val="0"/>
            <a:lumOff val="0"/>
            <a:alpha val="20000"/>
          </a:schemeClr>
        </a:solidFill>
      </dgm:spPr>
      <dgm:t>
        <a:bodyPr/>
        <a:lstStyle/>
        <a:p>
          <a:r>
            <a:rPr lang="en-US" dirty="0"/>
            <a:t>DAS</a:t>
          </a:r>
        </a:p>
      </dgm:t>
    </dgm:pt>
    <dgm:pt modelId="{2DFA2482-8CEA-44D0-9906-599B02242A56}" type="parTrans" cxnId="{28B05E51-43A9-4D20-895B-74953A2B0909}">
      <dgm:prSet/>
      <dgm:spPr/>
      <dgm:t>
        <a:bodyPr/>
        <a:lstStyle/>
        <a:p>
          <a:endParaRPr lang="en-US"/>
        </a:p>
      </dgm:t>
    </dgm:pt>
    <dgm:pt modelId="{DFDC3E43-3A98-444A-B335-401FAB6DAB8A}" type="sibTrans" cxnId="{28B05E51-43A9-4D20-895B-74953A2B0909}">
      <dgm:prSet/>
      <dgm:spPr/>
      <dgm:t>
        <a:bodyPr/>
        <a:lstStyle/>
        <a:p>
          <a:endParaRPr lang="en-US"/>
        </a:p>
      </dgm:t>
    </dgm:pt>
    <dgm:pt modelId="{E343B23B-D1E3-4090-A49C-7865C6A1300D}" type="pres">
      <dgm:prSet presAssocID="{C39D1493-7EB5-44CE-AA00-BF47B53C2801}" presName="Name0" presStyleCnt="0">
        <dgm:presLayoutVars>
          <dgm:dir/>
          <dgm:animLvl val="lvl"/>
          <dgm:resizeHandles val="exact"/>
        </dgm:presLayoutVars>
      </dgm:prSet>
      <dgm:spPr/>
    </dgm:pt>
    <dgm:pt modelId="{5F561789-5260-4A9E-909F-FCE0AC017CF7}" type="pres">
      <dgm:prSet presAssocID="{A078DC61-3819-4BBF-940D-FF54BA1AF495}" presName="parTxOnly" presStyleLbl="node1" presStyleIdx="0" presStyleCnt="4">
        <dgm:presLayoutVars>
          <dgm:chMax val="0"/>
          <dgm:chPref val="0"/>
          <dgm:bulletEnabled val="1"/>
        </dgm:presLayoutVars>
      </dgm:prSet>
      <dgm:spPr/>
    </dgm:pt>
    <dgm:pt modelId="{C932A157-E30A-4BE5-9DBA-44309FD605C1}" type="pres">
      <dgm:prSet presAssocID="{1FF8D88F-67B4-428E-8137-B723D94E7A5E}" presName="parTxOnlySpace" presStyleCnt="0"/>
      <dgm:spPr/>
    </dgm:pt>
    <dgm:pt modelId="{C1815686-6DA3-45F9-98D0-ABC2E8FD757D}" type="pres">
      <dgm:prSet presAssocID="{1B2598E9-0654-4CA2-8DC4-B5F7BB57A06E}" presName="parTxOnly" presStyleLbl="node1" presStyleIdx="1" presStyleCnt="4">
        <dgm:presLayoutVars>
          <dgm:chMax val="0"/>
          <dgm:chPref val="0"/>
          <dgm:bulletEnabled val="1"/>
        </dgm:presLayoutVars>
      </dgm:prSet>
      <dgm:spPr/>
    </dgm:pt>
    <dgm:pt modelId="{BAD85EC9-5292-4ACD-8EB2-3E90FB9DDBBD}" type="pres">
      <dgm:prSet presAssocID="{BE38B70F-567D-4166-966A-562CBFAAF3CF}" presName="parTxOnlySpace" presStyleCnt="0"/>
      <dgm:spPr/>
    </dgm:pt>
    <dgm:pt modelId="{7FE15689-AC72-4CDD-8170-CB7AF7492A60}" type="pres">
      <dgm:prSet presAssocID="{7A2A1FF2-2EB8-4A3F-AF4E-F1FA5A686047}" presName="parTxOnly" presStyleLbl="node1" presStyleIdx="2" presStyleCnt="4">
        <dgm:presLayoutVars>
          <dgm:chMax val="0"/>
          <dgm:chPref val="0"/>
          <dgm:bulletEnabled val="1"/>
        </dgm:presLayoutVars>
      </dgm:prSet>
      <dgm:spPr/>
    </dgm:pt>
    <dgm:pt modelId="{98AF5683-713E-4D8E-8EB0-1F6589989C57}" type="pres">
      <dgm:prSet presAssocID="{03FF1D97-5D52-4987-BD54-4AF89D751392}" presName="parTxOnlySpace" presStyleCnt="0"/>
      <dgm:spPr/>
    </dgm:pt>
    <dgm:pt modelId="{E68C158C-54B0-4F4F-98B0-0985525B46FA}" type="pres">
      <dgm:prSet presAssocID="{83EE558A-EEB4-41E2-B6C6-9B8A2C5BAB10}" presName="parTxOnly" presStyleLbl="node1" presStyleIdx="3" presStyleCnt="4">
        <dgm:presLayoutVars>
          <dgm:chMax val="0"/>
          <dgm:chPref val="0"/>
          <dgm:bulletEnabled val="1"/>
        </dgm:presLayoutVars>
      </dgm:prSet>
      <dgm:spPr/>
    </dgm:pt>
  </dgm:ptLst>
  <dgm:cxnLst>
    <dgm:cxn modelId="{28B05E51-43A9-4D20-895B-74953A2B0909}" srcId="{C39D1493-7EB5-44CE-AA00-BF47B53C2801}" destId="{83EE558A-EEB4-41E2-B6C6-9B8A2C5BAB10}" srcOrd="3" destOrd="0" parTransId="{2DFA2482-8CEA-44D0-9906-599B02242A56}" sibTransId="{DFDC3E43-3A98-444A-B335-401FAB6DAB8A}"/>
    <dgm:cxn modelId="{5EA4CC52-F95C-4F0D-AA47-140F1E4AEA29}" type="presOf" srcId="{7A2A1FF2-2EB8-4A3F-AF4E-F1FA5A686047}" destId="{7FE15689-AC72-4CDD-8170-CB7AF7492A60}" srcOrd="0" destOrd="0" presId="urn:microsoft.com/office/officeart/2005/8/layout/chevron1"/>
    <dgm:cxn modelId="{D915E087-ED39-4261-A47F-8A4812AEE829}" type="presOf" srcId="{1B2598E9-0654-4CA2-8DC4-B5F7BB57A06E}" destId="{C1815686-6DA3-45F9-98D0-ABC2E8FD757D}" srcOrd="0" destOrd="0" presId="urn:microsoft.com/office/officeart/2005/8/layout/chevron1"/>
    <dgm:cxn modelId="{95DD8F96-0F9A-470D-81CB-7660ADA65B05}" type="presOf" srcId="{A078DC61-3819-4BBF-940D-FF54BA1AF495}" destId="{5F561789-5260-4A9E-909F-FCE0AC017CF7}" srcOrd="0" destOrd="0" presId="urn:microsoft.com/office/officeart/2005/8/layout/chevron1"/>
    <dgm:cxn modelId="{B39533AC-A543-4571-A035-6AB9A9D5BB2B}" srcId="{C39D1493-7EB5-44CE-AA00-BF47B53C2801}" destId="{1B2598E9-0654-4CA2-8DC4-B5F7BB57A06E}" srcOrd="1" destOrd="0" parTransId="{31202448-277F-4800-9403-19593C4E2A52}" sibTransId="{BE38B70F-567D-4166-966A-562CBFAAF3CF}"/>
    <dgm:cxn modelId="{57A0EFD7-87AA-4ABA-995B-263F705DD486}" srcId="{C39D1493-7EB5-44CE-AA00-BF47B53C2801}" destId="{7A2A1FF2-2EB8-4A3F-AF4E-F1FA5A686047}" srcOrd="2" destOrd="0" parTransId="{A5CB09DF-233A-42CC-B676-D58B9DFD462B}" sibTransId="{03FF1D97-5D52-4987-BD54-4AF89D751392}"/>
    <dgm:cxn modelId="{C8270CEB-91C7-48B5-ABF0-E50B40F54676}" srcId="{C39D1493-7EB5-44CE-AA00-BF47B53C2801}" destId="{A078DC61-3819-4BBF-940D-FF54BA1AF495}" srcOrd="0" destOrd="0" parTransId="{B606E41C-CC39-4BC2-BBD8-EA499D59D2C5}" sibTransId="{1FF8D88F-67B4-428E-8137-B723D94E7A5E}"/>
    <dgm:cxn modelId="{0B64E3F0-9AFA-4AB5-9F01-67D67A4A304F}" type="presOf" srcId="{83EE558A-EEB4-41E2-B6C6-9B8A2C5BAB10}" destId="{E68C158C-54B0-4F4F-98B0-0985525B46FA}" srcOrd="0" destOrd="0" presId="urn:microsoft.com/office/officeart/2005/8/layout/chevron1"/>
    <dgm:cxn modelId="{86C7E1F4-5509-41DF-BF70-D9DE8E884087}" type="presOf" srcId="{C39D1493-7EB5-44CE-AA00-BF47B53C2801}" destId="{E343B23B-D1E3-4090-A49C-7865C6A1300D}" srcOrd="0" destOrd="0" presId="urn:microsoft.com/office/officeart/2005/8/layout/chevron1"/>
    <dgm:cxn modelId="{4DD03E7C-DC1A-454C-9A7E-4EFE4EBC8A98}" type="presParOf" srcId="{E343B23B-D1E3-4090-A49C-7865C6A1300D}" destId="{5F561789-5260-4A9E-909F-FCE0AC017CF7}" srcOrd="0" destOrd="0" presId="urn:microsoft.com/office/officeart/2005/8/layout/chevron1"/>
    <dgm:cxn modelId="{3CE67E2D-07DF-4551-9E7F-2AF63F12E212}" type="presParOf" srcId="{E343B23B-D1E3-4090-A49C-7865C6A1300D}" destId="{C932A157-E30A-4BE5-9DBA-44309FD605C1}" srcOrd="1" destOrd="0" presId="urn:microsoft.com/office/officeart/2005/8/layout/chevron1"/>
    <dgm:cxn modelId="{89B38FC0-E388-469A-896F-8EA04C76E8D3}" type="presParOf" srcId="{E343B23B-D1E3-4090-A49C-7865C6A1300D}" destId="{C1815686-6DA3-45F9-98D0-ABC2E8FD757D}" srcOrd="2" destOrd="0" presId="urn:microsoft.com/office/officeart/2005/8/layout/chevron1"/>
    <dgm:cxn modelId="{18A3BAFE-C41F-4E52-A265-BA3E6A40ED17}" type="presParOf" srcId="{E343B23B-D1E3-4090-A49C-7865C6A1300D}" destId="{BAD85EC9-5292-4ACD-8EB2-3E90FB9DDBBD}" srcOrd="3" destOrd="0" presId="urn:microsoft.com/office/officeart/2005/8/layout/chevron1"/>
    <dgm:cxn modelId="{01346284-C007-42E2-8D5E-166173BB7AF8}" type="presParOf" srcId="{E343B23B-D1E3-4090-A49C-7865C6A1300D}" destId="{7FE15689-AC72-4CDD-8170-CB7AF7492A60}" srcOrd="4" destOrd="0" presId="urn:microsoft.com/office/officeart/2005/8/layout/chevron1"/>
    <dgm:cxn modelId="{BADEF603-6FE6-4193-831E-598D713A5E1B}" type="presParOf" srcId="{E343B23B-D1E3-4090-A49C-7865C6A1300D}" destId="{98AF5683-713E-4D8E-8EB0-1F6589989C57}" srcOrd="5" destOrd="0" presId="urn:microsoft.com/office/officeart/2005/8/layout/chevron1"/>
    <dgm:cxn modelId="{F6B56128-57A7-4127-A5BC-BA117197EFC0}" type="presParOf" srcId="{E343B23B-D1E3-4090-A49C-7865C6A1300D}" destId="{E68C158C-54B0-4F4F-98B0-0985525B46FA}"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39D1493-7EB5-44CE-AA00-BF47B53C2801}" type="doc">
      <dgm:prSet loTypeId="urn:microsoft.com/office/officeart/2005/8/layout/chevron1" loCatId="process" qsTypeId="urn:microsoft.com/office/officeart/2005/8/quickstyle/simple1" qsCatId="simple" csTypeId="urn:microsoft.com/office/officeart/2005/8/colors/accent1_2" csCatId="accent1" phldr="1"/>
      <dgm:spPr/>
    </dgm:pt>
    <dgm:pt modelId="{A078DC61-3819-4BBF-940D-FF54BA1AF495}">
      <dgm:prSet phldrT="[Text]"/>
      <dgm:spPr>
        <a:solidFill>
          <a:schemeClr val="accent1">
            <a:hueOff val="0"/>
            <a:satOff val="0"/>
            <a:lumOff val="0"/>
            <a:alpha val="20000"/>
          </a:schemeClr>
        </a:solidFill>
      </dgm:spPr>
      <dgm:t>
        <a:bodyPr/>
        <a:lstStyle/>
        <a:p>
          <a:r>
            <a:rPr lang="en-US" dirty="0"/>
            <a:t>PD</a:t>
          </a:r>
        </a:p>
      </dgm:t>
    </dgm:pt>
    <dgm:pt modelId="{B606E41C-CC39-4BC2-BBD8-EA499D59D2C5}" type="parTrans" cxnId="{C8270CEB-91C7-48B5-ABF0-E50B40F54676}">
      <dgm:prSet/>
      <dgm:spPr/>
      <dgm:t>
        <a:bodyPr/>
        <a:lstStyle/>
        <a:p>
          <a:endParaRPr lang="en-US"/>
        </a:p>
      </dgm:t>
    </dgm:pt>
    <dgm:pt modelId="{1FF8D88F-67B4-428E-8137-B723D94E7A5E}" type="sibTrans" cxnId="{C8270CEB-91C7-48B5-ABF0-E50B40F54676}">
      <dgm:prSet/>
      <dgm:spPr/>
      <dgm:t>
        <a:bodyPr/>
        <a:lstStyle/>
        <a:p>
          <a:endParaRPr lang="en-US"/>
        </a:p>
      </dgm:t>
    </dgm:pt>
    <dgm:pt modelId="{1B2598E9-0654-4CA2-8DC4-B5F7BB57A06E}">
      <dgm:prSet phldrT="[Text]"/>
      <dgm:spPr/>
      <dgm:t>
        <a:bodyPr/>
        <a:lstStyle/>
        <a:p>
          <a:r>
            <a:rPr lang="en-US" dirty="0"/>
            <a:t>PD-II</a:t>
          </a:r>
        </a:p>
      </dgm:t>
    </dgm:pt>
    <dgm:pt modelId="{31202448-277F-4800-9403-19593C4E2A52}" type="parTrans" cxnId="{B39533AC-A543-4571-A035-6AB9A9D5BB2B}">
      <dgm:prSet/>
      <dgm:spPr/>
      <dgm:t>
        <a:bodyPr/>
        <a:lstStyle/>
        <a:p>
          <a:endParaRPr lang="en-US"/>
        </a:p>
      </dgm:t>
    </dgm:pt>
    <dgm:pt modelId="{BE38B70F-567D-4166-966A-562CBFAAF3CF}" type="sibTrans" cxnId="{B39533AC-A543-4571-A035-6AB9A9D5BB2B}">
      <dgm:prSet/>
      <dgm:spPr/>
      <dgm:t>
        <a:bodyPr/>
        <a:lstStyle/>
        <a:p>
          <a:endParaRPr lang="en-US"/>
        </a:p>
      </dgm:t>
    </dgm:pt>
    <dgm:pt modelId="{7A2A1FF2-2EB8-4A3F-AF4E-F1FA5A686047}">
      <dgm:prSet phldrT="[Text]"/>
      <dgm:spPr>
        <a:solidFill>
          <a:schemeClr val="accent1">
            <a:hueOff val="0"/>
            <a:satOff val="0"/>
            <a:lumOff val="0"/>
            <a:alpha val="20000"/>
          </a:schemeClr>
        </a:solidFill>
      </dgm:spPr>
      <dgm:t>
        <a:bodyPr/>
        <a:lstStyle/>
        <a:p>
          <a:r>
            <a:rPr lang="en-US" dirty="0"/>
            <a:t>HVW</a:t>
          </a:r>
        </a:p>
      </dgm:t>
    </dgm:pt>
    <dgm:pt modelId="{A5CB09DF-233A-42CC-B676-D58B9DFD462B}" type="parTrans" cxnId="{57A0EFD7-87AA-4ABA-995B-263F705DD486}">
      <dgm:prSet/>
      <dgm:spPr/>
      <dgm:t>
        <a:bodyPr/>
        <a:lstStyle/>
        <a:p>
          <a:endParaRPr lang="en-US"/>
        </a:p>
      </dgm:t>
    </dgm:pt>
    <dgm:pt modelId="{03FF1D97-5D52-4987-BD54-4AF89D751392}" type="sibTrans" cxnId="{57A0EFD7-87AA-4ABA-995B-263F705DD486}">
      <dgm:prSet/>
      <dgm:spPr/>
      <dgm:t>
        <a:bodyPr/>
        <a:lstStyle/>
        <a:p>
          <a:endParaRPr lang="en-US"/>
        </a:p>
      </dgm:t>
    </dgm:pt>
    <dgm:pt modelId="{83EE558A-EEB4-41E2-B6C6-9B8A2C5BAB10}">
      <dgm:prSet phldrT="[Text]"/>
      <dgm:spPr>
        <a:solidFill>
          <a:schemeClr val="accent1">
            <a:hueOff val="0"/>
            <a:satOff val="0"/>
            <a:lumOff val="0"/>
            <a:alpha val="20000"/>
          </a:schemeClr>
        </a:solidFill>
      </dgm:spPr>
      <dgm:t>
        <a:bodyPr/>
        <a:lstStyle/>
        <a:p>
          <a:r>
            <a:rPr lang="en-US" dirty="0"/>
            <a:t>DAS</a:t>
          </a:r>
        </a:p>
      </dgm:t>
    </dgm:pt>
    <dgm:pt modelId="{2DFA2482-8CEA-44D0-9906-599B02242A56}" type="parTrans" cxnId="{28B05E51-43A9-4D20-895B-74953A2B0909}">
      <dgm:prSet/>
      <dgm:spPr/>
      <dgm:t>
        <a:bodyPr/>
        <a:lstStyle/>
        <a:p>
          <a:endParaRPr lang="en-US"/>
        </a:p>
      </dgm:t>
    </dgm:pt>
    <dgm:pt modelId="{DFDC3E43-3A98-444A-B335-401FAB6DAB8A}" type="sibTrans" cxnId="{28B05E51-43A9-4D20-895B-74953A2B0909}">
      <dgm:prSet/>
      <dgm:spPr/>
      <dgm:t>
        <a:bodyPr/>
        <a:lstStyle/>
        <a:p>
          <a:endParaRPr lang="en-US"/>
        </a:p>
      </dgm:t>
    </dgm:pt>
    <dgm:pt modelId="{E343B23B-D1E3-4090-A49C-7865C6A1300D}" type="pres">
      <dgm:prSet presAssocID="{C39D1493-7EB5-44CE-AA00-BF47B53C2801}" presName="Name0" presStyleCnt="0">
        <dgm:presLayoutVars>
          <dgm:dir/>
          <dgm:animLvl val="lvl"/>
          <dgm:resizeHandles val="exact"/>
        </dgm:presLayoutVars>
      </dgm:prSet>
      <dgm:spPr/>
    </dgm:pt>
    <dgm:pt modelId="{5F561789-5260-4A9E-909F-FCE0AC017CF7}" type="pres">
      <dgm:prSet presAssocID="{A078DC61-3819-4BBF-940D-FF54BA1AF495}" presName="parTxOnly" presStyleLbl="node1" presStyleIdx="0" presStyleCnt="4">
        <dgm:presLayoutVars>
          <dgm:chMax val="0"/>
          <dgm:chPref val="0"/>
          <dgm:bulletEnabled val="1"/>
        </dgm:presLayoutVars>
      </dgm:prSet>
      <dgm:spPr/>
    </dgm:pt>
    <dgm:pt modelId="{C932A157-E30A-4BE5-9DBA-44309FD605C1}" type="pres">
      <dgm:prSet presAssocID="{1FF8D88F-67B4-428E-8137-B723D94E7A5E}" presName="parTxOnlySpace" presStyleCnt="0"/>
      <dgm:spPr/>
    </dgm:pt>
    <dgm:pt modelId="{C1815686-6DA3-45F9-98D0-ABC2E8FD757D}" type="pres">
      <dgm:prSet presAssocID="{1B2598E9-0654-4CA2-8DC4-B5F7BB57A06E}" presName="parTxOnly" presStyleLbl="node1" presStyleIdx="1" presStyleCnt="4">
        <dgm:presLayoutVars>
          <dgm:chMax val="0"/>
          <dgm:chPref val="0"/>
          <dgm:bulletEnabled val="1"/>
        </dgm:presLayoutVars>
      </dgm:prSet>
      <dgm:spPr/>
    </dgm:pt>
    <dgm:pt modelId="{BAD85EC9-5292-4ACD-8EB2-3E90FB9DDBBD}" type="pres">
      <dgm:prSet presAssocID="{BE38B70F-567D-4166-966A-562CBFAAF3CF}" presName="parTxOnlySpace" presStyleCnt="0"/>
      <dgm:spPr/>
    </dgm:pt>
    <dgm:pt modelId="{7FE15689-AC72-4CDD-8170-CB7AF7492A60}" type="pres">
      <dgm:prSet presAssocID="{7A2A1FF2-2EB8-4A3F-AF4E-F1FA5A686047}" presName="parTxOnly" presStyleLbl="node1" presStyleIdx="2" presStyleCnt="4">
        <dgm:presLayoutVars>
          <dgm:chMax val="0"/>
          <dgm:chPref val="0"/>
          <dgm:bulletEnabled val="1"/>
        </dgm:presLayoutVars>
      </dgm:prSet>
      <dgm:spPr/>
    </dgm:pt>
    <dgm:pt modelId="{98AF5683-713E-4D8E-8EB0-1F6589989C57}" type="pres">
      <dgm:prSet presAssocID="{03FF1D97-5D52-4987-BD54-4AF89D751392}" presName="parTxOnlySpace" presStyleCnt="0"/>
      <dgm:spPr/>
    </dgm:pt>
    <dgm:pt modelId="{E68C158C-54B0-4F4F-98B0-0985525B46FA}" type="pres">
      <dgm:prSet presAssocID="{83EE558A-EEB4-41E2-B6C6-9B8A2C5BAB10}" presName="parTxOnly" presStyleLbl="node1" presStyleIdx="3" presStyleCnt="4">
        <dgm:presLayoutVars>
          <dgm:chMax val="0"/>
          <dgm:chPref val="0"/>
          <dgm:bulletEnabled val="1"/>
        </dgm:presLayoutVars>
      </dgm:prSet>
      <dgm:spPr/>
    </dgm:pt>
  </dgm:ptLst>
  <dgm:cxnLst>
    <dgm:cxn modelId="{28B05E51-43A9-4D20-895B-74953A2B0909}" srcId="{C39D1493-7EB5-44CE-AA00-BF47B53C2801}" destId="{83EE558A-EEB4-41E2-B6C6-9B8A2C5BAB10}" srcOrd="3" destOrd="0" parTransId="{2DFA2482-8CEA-44D0-9906-599B02242A56}" sibTransId="{DFDC3E43-3A98-444A-B335-401FAB6DAB8A}"/>
    <dgm:cxn modelId="{5EA4CC52-F95C-4F0D-AA47-140F1E4AEA29}" type="presOf" srcId="{7A2A1FF2-2EB8-4A3F-AF4E-F1FA5A686047}" destId="{7FE15689-AC72-4CDD-8170-CB7AF7492A60}" srcOrd="0" destOrd="0" presId="urn:microsoft.com/office/officeart/2005/8/layout/chevron1"/>
    <dgm:cxn modelId="{D915E087-ED39-4261-A47F-8A4812AEE829}" type="presOf" srcId="{1B2598E9-0654-4CA2-8DC4-B5F7BB57A06E}" destId="{C1815686-6DA3-45F9-98D0-ABC2E8FD757D}" srcOrd="0" destOrd="0" presId="urn:microsoft.com/office/officeart/2005/8/layout/chevron1"/>
    <dgm:cxn modelId="{95DD8F96-0F9A-470D-81CB-7660ADA65B05}" type="presOf" srcId="{A078DC61-3819-4BBF-940D-FF54BA1AF495}" destId="{5F561789-5260-4A9E-909F-FCE0AC017CF7}" srcOrd="0" destOrd="0" presId="urn:microsoft.com/office/officeart/2005/8/layout/chevron1"/>
    <dgm:cxn modelId="{B39533AC-A543-4571-A035-6AB9A9D5BB2B}" srcId="{C39D1493-7EB5-44CE-AA00-BF47B53C2801}" destId="{1B2598E9-0654-4CA2-8DC4-B5F7BB57A06E}" srcOrd="1" destOrd="0" parTransId="{31202448-277F-4800-9403-19593C4E2A52}" sibTransId="{BE38B70F-567D-4166-966A-562CBFAAF3CF}"/>
    <dgm:cxn modelId="{57A0EFD7-87AA-4ABA-995B-263F705DD486}" srcId="{C39D1493-7EB5-44CE-AA00-BF47B53C2801}" destId="{7A2A1FF2-2EB8-4A3F-AF4E-F1FA5A686047}" srcOrd="2" destOrd="0" parTransId="{A5CB09DF-233A-42CC-B676-D58B9DFD462B}" sibTransId="{03FF1D97-5D52-4987-BD54-4AF89D751392}"/>
    <dgm:cxn modelId="{C8270CEB-91C7-48B5-ABF0-E50B40F54676}" srcId="{C39D1493-7EB5-44CE-AA00-BF47B53C2801}" destId="{A078DC61-3819-4BBF-940D-FF54BA1AF495}" srcOrd="0" destOrd="0" parTransId="{B606E41C-CC39-4BC2-BBD8-EA499D59D2C5}" sibTransId="{1FF8D88F-67B4-428E-8137-B723D94E7A5E}"/>
    <dgm:cxn modelId="{0B64E3F0-9AFA-4AB5-9F01-67D67A4A304F}" type="presOf" srcId="{83EE558A-EEB4-41E2-B6C6-9B8A2C5BAB10}" destId="{E68C158C-54B0-4F4F-98B0-0985525B46FA}" srcOrd="0" destOrd="0" presId="urn:microsoft.com/office/officeart/2005/8/layout/chevron1"/>
    <dgm:cxn modelId="{86C7E1F4-5509-41DF-BF70-D9DE8E884087}" type="presOf" srcId="{C39D1493-7EB5-44CE-AA00-BF47B53C2801}" destId="{E343B23B-D1E3-4090-A49C-7865C6A1300D}" srcOrd="0" destOrd="0" presId="urn:microsoft.com/office/officeart/2005/8/layout/chevron1"/>
    <dgm:cxn modelId="{4DD03E7C-DC1A-454C-9A7E-4EFE4EBC8A98}" type="presParOf" srcId="{E343B23B-D1E3-4090-A49C-7865C6A1300D}" destId="{5F561789-5260-4A9E-909F-FCE0AC017CF7}" srcOrd="0" destOrd="0" presId="urn:microsoft.com/office/officeart/2005/8/layout/chevron1"/>
    <dgm:cxn modelId="{3CE67E2D-07DF-4551-9E7F-2AF63F12E212}" type="presParOf" srcId="{E343B23B-D1E3-4090-A49C-7865C6A1300D}" destId="{C932A157-E30A-4BE5-9DBA-44309FD605C1}" srcOrd="1" destOrd="0" presId="urn:microsoft.com/office/officeart/2005/8/layout/chevron1"/>
    <dgm:cxn modelId="{89B38FC0-E388-469A-896F-8EA04C76E8D3}" type="presParOf" srcId="{E343B23B-D1E3-4090-A49C-7865C6A1300D}" destId="{C1815686-6DA3-45F9-98D0-ABC2E8FD757D}" srcOrd="2" destOrd="0" presId="urn:microsoft.com/office/officeart/2005/8/layout/chevron1"/>
    <dgm:cxn modelId="{18A3BAFE-C41F-4E52-A265-BA3E6A40ED17}" type="presParOf" srcId="{E343B23B-D1E3-4090-A49C-7865C6A1300D}" destId="{BAD85EC9-5292-4ACD-8EB2-3E90FB9DDBBD}" srcOrd="3" destOrd="0" presId="urn:microsoft.com/office/officeart/2005/8/layout/chevron1"/>
    <dgm:cxn modelId="{01346284-C007-42E2-8D5E-166173BB7AF8}" type="presParOf" srcId="{E343B23B-D1E3-4090-A49C-7865C6A1300D}" destId="{7FE15689-AC72-4CDD-8170-CB7AF7492A60}" srcOrd="4" destOrd="0" presId="urn:microsoft.com/office/officeart/2005/8/layout/chevron1"/>
    <dgm:cxn modelId="{BADEF603-6FE6-4193-831E-598D713A5E1B}" type="presParOf" srcId="{E343B23B-D1E3-4090-A49C-7865C6A1300D}" destId="{98AF5683-713E-4D8E-8EB0-1F6589989C57}" srcOrd="5" destOrd="0" presId="urn:microsoft.com/office/officeart/2005/8/layout/chevron1"/>
    <dgm:cxn modelId="{F6B56128-57A7-4127-A5BC-BA117197EFC0}" type="presParOf" srcId="{E343B23B-D1E3-4090-A49C-7865C6A1300D}" destId="{E68C158C-54B0-4F4F-98B0-0985525B46FA}"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39D1493-7EB5-44CE-AA00-BF47B53C2801}" type="doc">
      <dgm:prSet loTypeId="urn:microsoft.com/office/officeart/2005/8/layout/chevron1" loCatId="process" qsTypeId="urn:microsoft.com/office/officeart/2005/8/quickstyle/simple1" qsCatId="simple" csTypeId="urn:microsoft.com/office/officeart/2005/8/colors/accent1_2" csCatId="accent1" phldr="1"/>
      <dgm:spPr/>
    </dgm:pt>
    <dgm:pt modelId="{A078DC61-3819-4BBF-940D-FF54BA1AF495}">
      <dgm:prSet phldrT="[Text]"/>
      <dgm:spPr>
        <a:solidFill>
          <a:schemeClr val="accent1">
            <a:hueOff val="0"/>
            <a:satOff val="0"/>
            <a:lumOff val="0"/>
            <a:alpha val="20000"/>
          </a:schemeClr>
        </a:solidFill>
      </dgm:spPr>
      <dgm:t>
        <a:bodyPr/>
        <a:lstStyle/>
        <a:p>
          <a:r>
            <a:rPr lang="en-US" dirty="0"/>
            <a:t>PD</a:t>
          </a:r>
        </a:p>
      </dgm:t>
    </dgm:pt>
    <dgm:pt modelId="{B606E41C-CC39-4BC2-BBD8-EA499D59D2C5}" type="parTrans" cxnId="{C8270CEB-91C7-48B5-ABF0-E50B40F54676}">
      <dgm:prSet/>
      <dgm:spPr/>
      <dgm:t>
        <a:bodyPr/>
        <a:lstStyle/>
        <a:p>
          <a:endParaRPr lang="en-US"/>
        </a:p>
      </dgm:t>
    </dgm:pt>
    <dgm:pt modelId="{1FF8D88F-67B4-428E-8137-B723D94E7A5E}" type="sibTrans" cxnId="{C8270CEB-91C7-48B5-ABF0-E50B40F54676}">
      <dgm:prSet/>
      <dgm:spPr/>
      <dgm:t>
        <a:bodyPr/>
        <a:lstStyle/>
        <a:p>
          <a:endParaRPr lang="en-US"/>
        </a:p>
      </dgm:t>
    </dgm:pt>
    <dgm:pt modelId="{1B2598E9-0654-4CA2-8DC4-B5F7BB57A06E}">
      <dgm:prSet phldrT="[Text]"/>
      <dgm:spPr>
        <a:solidFill>
          <a:schemeClr val="accent1">
            <a:hueOff val="0"/>
            <a:satOff val="0"/>
            <a:lumOff val="0"/>
            <a:alpha val="20000"/>
          </a:schemeClr>
        </a:solidFill>
      </dgm:spPr>
      <dgm:t>
        <a:bodyPr/>
        <a:lstStyle/>
        <a:p>
          <a:r>
            <a:rPr lang="en-US" dirty="0"/>
            <a:t>PD-II</a:t>
          </a:r>
        </a:p>
      </dgm:t>
    </dgm:pt>
    <dgm:pt modelId="{31202448-277F-4800-9403-19593C4E2A52}" type="parTrans" cxnId="{B39533AC-A543-4571-A035-6AB9A9D5BB2B}">
      <dgm:prSet/>
      <dgm:spPr/>
      <dgm:t>
        <a:bodyPr/>
        <a:lstStyle/>
        <a:p>
          <a:endParaRPr lang="en-US"/>
        </a:p>
      </dgm:t>
    </dgm:pt>
    <dgm:pt modelId="{BE38B70F-567D-4166-966A-562CBFAAF3CF}" type="sibTrans" cxnId="{B39533AC-A543-4571-A035-6AB9A9D5BB2B}">
      <dgm:prSet/>
      <dgm:spPr/>
      <dgm:t>
        <a:bodyPr/>
        <a:lstStyle/>
        <a:p>
          <a:endParaRPr lang="en-US"/>
        </a:p>
      </dgm:t>
    </dgm:pt>
    <dgm:pt modelId="{7A2A1FF2-2EB8-4A3F-AF4E-F1FA5A686047}">
      <dgm:prSet phldrT="[Text]"/>
      <dgm:spPr>
        <a:solidFill>
          <a:schemeClr val="accent1">
            <a:hueOff val="0"/>
            <a:satOff val="0"/>
            <a:lumOff val="0"/>
          </a:schemeClr>
        </a:solidFill>
      </dgm:spPr>
      <dgm:t>
        <a:bodyPr/>
        <a:lstStyle/>
        <a:p>
          <a:r>
            <a:rPr lang="en-US" dirty="0"/>
            <a:t>HVW</a:t>
          </a:r>
        </a:p>
      </dgm:t>
    </dgm:pt>
    <dgm:pt modelId="{A5CB09DF-233A-42CC-B676-D58B9DFD462B}" type="parTrans" cxnId="{57A0EFD7-87AA-4ABA-995B-263F705DD486}">
      <dgm:prSet/>
      <dgm:spPr/>
      <dgm:t>
        <a:bodyPr/>
        <a:lstStyle/>
        <a:p>
          <a:endParaRPr lang="en-US"/>
        </a:p>
      </dgm:t>
    </dgm:pt>
    <dgm:pt modelId="{03FF1D97-5D52-4987-BD54-4AF89D751392}" type="sibTrans" cxnId="{57A0EFD7-87AA-4ABA-995B-263F705DD486}">
      <dgm:prSet/>
      <dgm:spPr/>
      <dgm:t>
        <a:bodyPr/>
        <a:lstStyle/>
        <a:p>
          <a:endParaRPr lang="en-US"/>
        </a:p>
      </dgm:t>
    </dgm:pt>
    <dgm:pt modelId="{83EE558A-EEB4-41E2-B6C6-9B8A2C5BAB10}">
      <dgm:prSet phldrT="[Text]"/>
      <dgm:spPr>
        <a:solidFill>
          <a:schemeClr val="accent1">
            <a:hueOff val="0"/>
            <a:satOff val="0"/>
            <a:lumOff val="0"/>
            <a:alpha val="20000"/>
          </a:schemeClr>
        </a:solidFill>
      </dgm:spPr>
      <dgm:t>
        <a:bodyPr/>
        <a:lstStyle/>
        <a:p>
          <a:r>
            <a:rPr lang="en-US" dirty="0"/>
            <a:t>DAS</a:t>
          </a:r>
        </a:p>
      </dgm:t>
    </dgm:pt>
    <dgm:pt modelId="{2DFA2482-8CEA-44D0-9906-599B02242A56}" type="parTrans" cxnId="{28B05E51-43A9-4D20-895B-74953A2B0909}">
      <dgm:prSet/>
      <dgm:spPr/>
      <dgm:t>
        <a:bodyPr/>
        <a:lstStyle/>
        <a:p>
          <a:endParaRPr lang="en-US"/>
        </a:p>
      </dgm:t>
    </dgm:pt>
    <dgm:pt modelId="{DFDC3E43-3A98-444A-B335-401FAB6DAB8A}" type="sibTrans" cxnId="{28B05E51-43A9-4D20-895B-74953A2B0909}">
      <dgm:prSet/>
      <dgm:spPr/>
      <dgm:t>
        <a:bodyPr/>
        <a:lstStyle/>
        <a:p>
          <a:endParaRPr lang="en-US"/>
        </a:p>
      </dgm:t>
    </dgm:pt>
    <dgm:pt modelId="{E343B23B-D1E3-4090-A49C-7865C6A1300D}" type="pres">
      <dgm:prSet presAssocID="{C39D1493-7EB5-44CE-AA00-BF47B53C2801}" presName="Name0" presStyleCnt="0">
        <dgm:presLayoutVars>
          <dgm:dir/>
          <dgm:animLvl val="lvl"/>
          <dgm:resizeHandles val="exact"/>
        </dgm:presLayoutVars>
      </dgm:prSet>
      <dgm:spPr/>
    </dgm:pt>
    <dgm:pt modelId="{5F561789-5260-4A9E-909F-FCE0AC017CF7}" type="pres">
      <dgm:prSet presAssocID="{A078DC61-3819-4BBF-940D-FF54BA1AF495}" presName="parTxOnly" presStyleLbl="node1" presStyleIdx="0" presStyleCnt="4">
        <dgm:presLayoutVars>
          <dgm:chMax val="0"/>
          <dgm:chPref val="0"/>
          <dgm:bulletEnabled val="1"/>
        </dgm:presLayoutVars>
      </dgm:prSet>
      <dgm:spPr/>
    </dgm:pt>
    <dgm:pt modelId="{C932A157-E30A-4BE5-9DBA-44309FD605C1}" type="pres">
      <dgm:prSet presAssocID="{1FF8D88F-67B4-428E-8137-B723D94E7A5E}" presName="parTxOnlySpace" presStyleCnt="0"/>
      <dgm:spPr/>
    </dgm:pt>
    <dgm:pt modelId="{C1815686-6DA3-45F9-98D0-ABC2E8FD757D}" type="pres">
      <dgm:prSet presAssocID="{1B2598E9-0654-4CA2-8DC4-B5F7BB57A06E}" presName="parTxOnly" presStyleLbl="node1" presStyleIdx="1" presStyleCnt="4">
        <dgm:presLayoutVars>
          <dgm:chMax val="0"/>
          <dgm:chPref val="0"/>
          <dgm:bulletEnabled val="1"/>
        </dgm:presLayoutVars>
      </dgm:prSet>
      <dgm:spPr/>
    </dgm:pt>
    <dgm:pt modelId="{BAD85EC9-5292-4ACD-8EB2-3E90FB9DDBBD}" type="pres">
      <dgm:prSet presAssocID="{BE38B70F-567D-4166-966A-562CBFAAF3CF}" presName="parTxOnlySpace" presStyleCnt="0"/>
      <dgm:spPr/>
    </dgm:pt>
    <dgm:pt modelId="{7FE15689-AC72-4CDD-8170-CB7AF7492A60}" type="pres">
      <dgm:prSet presAssocID="{7A2A1FF2-2EB8-4A3F-AF4E-F1FA5A686047}" presName="parTxOnly" presStyleLbl="node1" presStyleIdx="2" presStyleCnt="4">
        <dgm:presLayoutVars>
          <dgm:chMax val="0"/>
          <dgm:chPref val="0"/>
          <dgm:bulletEnabled val="1"/>
        </dgm:presLayoutVars>
      </dgm:prSet>
      <dgm:spPr/>
    </dgm:pt>
    <dgm:pt modelId="{98AF5683-713E-4D8E-8EB0-1F6589989C57}" type="pres">
      <dgm:prSet presAssocID="{03FF1D97-5D52-4987-BD54-4AF89D751392}" presName="parTxOnlySpace" presStyleCnt="0"/>
      <dgm:spPr/>
    </dgm:pt>
    <dgm:pt modelId="{E68C158C-54B0-4F4F-98B0-0985525B46FA}" type="pres">
      <dgm:prSet presAssocID="{83EE558A-EEB4-41E2-B6C6-9B8A2C5BAB10}" presName="parTxOnly" presStyleLbl="node1" presStyleIdx="3" presStyleCnt="4">
        <dgm:presLayoutVars>
          <dgm:chMax val="0"/>
          <dgm:chPref val="0"/>
          <dgm:bulletEnabled val="1"/>
        </dgm:presLayoutVars>
      </dgm:prSet>
      <dgm:spPr/>
    </dgm:pt>
  </dgm:ptLst>
  <dgm:cxnLst>
    <dgm:cxn modelId="{28B05E51-43A9-4D20-895B-74953A2B0909}" srcId="{C39D1493-7EB5-44CE-AA00-BF47B53C2801}" destId="{83EE558A-EEB4-41E2-B6C6-9B8A2C5BAB10}" srcOrd="3" destOrd="0" parTransId="{2DFA2482-8CEA-44D0-9906-599B02242A56}" sibTransId="{DFDC3E43-3A98-444A-B335-401FAB6DAB8A}"/>
    <dgm:cxn modelId="{5EA4CC52-F95C-4F0D-AA47-140F1E4AEA29}" type="presOf" srcId="{7A2A1FF2-2EB8-4A3F-AF4E-F1FA5A686047}" destId="{7FE15689-AC72-4CDD-8170-CB7AF7492A60}" srcOrd="0" destOrd="0" presId="urn:microsoft.com/office/officeart/2005/8/layout/chevron1"/>
    <dgm:cxn modelId="{D915E087-ED39-4261-A47F-8A4812AEE829}" type="presOf" srcId="{1B2598E9-0654-4CA2-8DC4-B5F7BB57A06E}" destId="{C1815686-6DA3-45F9-98D0-ABC2E8FD757D}" srcOrd="0" destOrd="0" presId="urn:microsoft.com/office/officeart/2005/8/layout/chevron1"/>
    <dgm:cxn modelId="{95DD8F96-0F9A-470D-81CB-7660ADA65B05}" type="presOf" srcId="{A078DC61-3819-4BBF-940D-FF54BA1AF495}" destId="{5F561789-5260-4A9E-909F-FCE0AC017CF7}" srcOrd="0" destOrd="0" presId="urn:microsoft.com/office/officeart/2005/8/layout/chevron1"/>
    <dgm:cxn modelId="{B39533AC-A543-4571-A035-6AB9A9D5BB2B}" srcId="{C39D1493-7EB5-44CE-AA00-BF47B53C2801}" destId="{1B2598E9-0654-4CA2-8DC4-B5F7BB57A06E}" srcOrd="1" destOrd="0" parTransId="{31202448-277F-4800-9403-19593C4E2A52}" sibTransId="{BE38B70F-567D-4166-966A-562CBFAAF3CF}"/>
    <dgm:cxn modelId="{57A0EFD7-87AA-4ABA-995B-263F705DD486}" srcId="{C39D1493-7EB5-44CE-AA00-BF47B53C2801}" destId="{7A2A1FF2-2EB8-4A3F-AF4E-F1FA5A686047}" srcOrd="2" destOrd="0" parTransId="{A5CB09DF-233A-42CC-B676-D58B9DFD462B}" sibTransId="{03FF1D97-5D52-4987-BD54-4AF89D751392}"/>
    <dgm:cxn modelId="{C8270CEB-91C7-48B5-ABF0-E50B40F54676}" srcId="{C39D1493-7EB5-44CE-AA00-BF47B53C2801}" destId="{A078DC61-3819-4BBF-940D-FF54BA1AF495}" srcOrd="0" destOrd="0" parTransId="{B606E41C-CC39-4BC2-BBD8-EA499D59D2C5}" sibTransId="{1FF8D88F-67B4-428E-8137-B723D94E7A5E}"/>
    <dgm:cxn modelId="{0B64E3F0-9AFA-4AB5-9F01-67D67A4A304F}" type="presOf" srcId="{83EE558A-EEB4-41E2-B6C6-9B8A2C5BAB10}" destId="{E68C158C-54B0-4F4F-98B0-0985525B46FA}" srcOrd="0" destOrd="0" presId="urn:microsoft.com/office/officeart/2005/8/layout/chevron1"/>
    <dgm:cxn modelId="{86C7E1F4-5509-41DF-BF70-D9DE8E884087}" type="presOf" srcId="{C39D1493-7EB5-44CE-AA00-BF47B53C2801}" destId="{E343B23B-D1E3-4090-A49C-7865C6A1300D}" srcOrd="0" destOrd="0" presId="urn:microsoft.com/office/officeart/2005/8/layout/chevron1"/>
    <dgm:cxn modelId="{4DD03E7C-DC1A-454C-9A7E-4EFE4EBC8A98}" type="presParOf" srcId="{E343B23B-D1E3-4090-A49C-7865C6A1300D}" destId="{5F561789-5260-4A9E-909F-FCE0AC017CF7}" srcOrd="0" destOrd="0" presId="urn:microsoft.com/office/officeart/2005/8/layout/chevron1"/>
    <dgm:cxn modelId="{3CE67E2D-07DF-4551-9E7F-2AF63F12E212}" type="presParOf" srcId="{E343B23B-D1E3-4090-A49C-7865C6A1300D}" destId="{C932A157-E30A-4BE5-9DBA-44309FD605C1}" srcOrd="1" destOrd="0" presId="urn:microsoft.com/office/officeart/2005/8/layout/chevron1"/>
    <dgm:cxn modelId="{89B38FC0-E388-469A-896F-8EA04C76E8D3}" type="presParOf" srcId="{E343B23B-D1E3-4090-A49C-7865C6A1300D}" destId="{C1815686-6DA3-45F9-98D0-ABC2E8FD757D}" srcOrd="2" destOrd="0" presId="urn:microsoft.com/office/officeart/2005/8/layout/chevron1"/>
    <dgm:cxn modelId="{18A3BAFE-C41F-4E52-A265-BA3E6A40ED17}" type="presParOf" srcId="{E343B23B-D1E3-4090-A49C-7865C6A1300D}" destId="{BAD85EC9-5292-4ACD-8EB2-3E90FB9DDBBD}" srcOrd="3" destOrd="0" presId="urn:microsoft.com/office/officeart/2005/8/layout/chevron1"/>
    <dgm:cxn modelId="{01346284-C007-42E2-8D5E-166173BB7AF8}" type="presParOf" srcId="{E343B23B-D1E3-4090-A49C-7865C6A1300D}" destId="{7FE15689-AC72-4CDD-8170-CB7AF7492A60}" srcOrd="4" destOrd="0" presId="urn:microsoft.com/office/officeart/2005/8/layout/chevron1"/>
    <dgm:cxn modelId="{BADEF603-6FE6-4193-831E-598D713A5E1B}" type="presParOf" srcId="{E343B23B-D1E3-4090-A49C-7865C6A1300D}" destId="{98AF5683-713E-4D8E-8EB0-1F6589989C57}" srcOrd="5" destOrd="0" presId="urn:microsoft.com/office/officeart/2005/8/layout/chevron1"/>
    <dgm:cxn modelId="{F6B56128-57A7-4127-A5BC-BA117197EFC0}" type="presParOf" srcId="{E343B23B-D1E3-4090-A49C-7865C6A1300D}" destId="{E68C158C-54B0-4F4F-98B0-0985525B46FA}"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9D1493-7EB5-44CE-AA00-BF47B53C2801}" type="doc">
      <dgm:prSet loTypeId="urn:microsoft.com/office/officeart/2005/8/layout/chevron1" loCatId="process" qsTypeId="urn:microsoft.com/office/officeart/2005/8/quickstyle/simple1" qsCatId="simple" csTypeId="urn:microsoft.com/office/officeart/2005/8/colors/accent1_2" csCatId="accent1" phldr="1"/>
      <dgm:spPr/>
    </dgm:pt>
    <dgm:pt modelId="{A078DC61-3819-4BBF-940D-FF54BA1AF495}">
      <dgm:prSet phldrT="[Text]"/>
      <dgm:spPr>
        <a:solidFill>
          <a:schemeClr val="accent1">
            <a:hueOff val="0"/>
            <a:satOff val="0"/>
            <a:lumOff val="0"/>
            <a:alpha val="20000"/>
          </a:schemeClr>
        </a:solidFill>
      </dgm:spPr>
      <dgm:t>
        <a:bodyPr/>
        <a:lstStyle/>
        <a:p>
          <a:r>
            <a:rPr lang="en-US" dirty="0"/>
            <a:t>PD</a:t>
          </a:r>
        </a:p>
      </dgm:t>
    </dgm:pt>
    <dgm:pt modelId="{B606E41C-CC39-4BC2-BBD8-EA499D59D2C5}" type="parTrans" cxnId="{C8270CEB-91C7-48B5-ABF0-E50B40F54676}">
      <dgm:prSet/>
      <dgm:spPr/>
      <dgm:t>
        <a:bodyPr/>
        <a:lstStyle/>
        <a:p>
          <a:endParaRPr lang="en-US"/>
        </a:p>
      </dgm:t>
    </dgm:pt>
    <dgm:pt modelId="{1FF8D88F-67B4-428E-8137-B723D94E7A5E}" type="sibTrans" cxnId="{C8270CEB-91C7-48B5-ABF0-E50B40F54676}">
      <dgm:prSet/>
      <dgm:spPr/>
      <dgm:t>
        <a:bodyPr/>
        <a:lstStyle/>
        <a:p>
          <a:endParaRPr lang="en-US"/>
        </a:p>
      </dgm:t>
    </dgm:pt>
    <dgm:pt modelId="{1B2598E9-0654-4CA2-8DC4-B5F7BB57A06E}">
      <dgm:prSet phldrT="[Text]"/>
      <dgm:spPr>
        <a:solidFill>
          <a:schemeClr val="accent1">
            <a:hueOff val="0"/>
            <a:satOff val="0"/>
            <a:lumOff val="0"/>
            <a:alpha val="20000"/>
          </a:schemeClr>
        </a:solidFill>
      </dgm:spPr>
      <dgm:t>
        <a:bodyPr/>
        <a:lstStyle/>
        <a:p>
          <a:r>
            <a:rPr lang="en-US" dirty="0"/>
            <a:t>PD-II</a:t>
          </a:r>
        </a:p>
      </dgm:t>
    </dgm:pt>
    <dgm:pt modelId="{31202448-277F-4800-9403-19593C4E2A52}" type="parTrans" cxnId="{B39533AC-A543-4571-A035-6AB9A9D5BB2B}">
      <dgm:prSet/>
      <dgm:spPr/>
      <dgm:t>
        <a:bodyPr/>
        <a:lstStyle/>
        <a:p>
          <a:endParaRPr lang="en-US"/>
        </a:p>
      </dgm:t>
    </dgm:pt>
    <dgm:pt modelId="{BE38B70F-567D-4166-966A-562CBFAAF3CF}" type="sibTrans" cxnId="{B39533AC-A543-4571-A035-6AB9A9D5BB2B}">
      <dgm:prSet/>
      <dgm:spPr/>
      <dgm:t>
        <a:bodyPr/>
        <a:lstStyle/>
        <a:p>
          <a:endParaRPr lang="en-US"/>
        </a:p>
      </dgm:t>
    </dgm:pt>
    <dgm:pt modelId="{7A2A1FF2-2EB8-4A3F-AF4E-F1FA5A686047}">
      <dgm:prSet phldrT="[Text]"/>
      <dgm:spPr>
        <a:solidFill>
          <a:schemeClr val="accent1">
            <a:hueOff val="0"/>
            <a:satOff val="0"/>
            <a:lumOff val="0"/>
            <a:alpha val="20000"/>
          </a:schemeClr>
        </a:solidFill>
      </dgm:spPr>
      <dgm:t>
        <a:bodyPr/>
        <a:lstStyle/>
        <a:p>
          <a:r>
            <a:rPr lang="en-US" dirty="0"/>
            <a:t>HVW</a:t>
          </a:r>
        </a:p>
      </dgm:t>
    </dgm:pt>
    <dgm:pt modelId="{A5CB09DF-233A-42CC-B676-D58B9DFD462B}" type="parTrans" cxnId="{57A0EFD7-87AA-4ABA-995B-263F705DD486}">
      <dgm:prSet/>
      <dgm:spPr/>
      <dgm:t>
        <a:bodyPr/>
        <a:lstStyle/>
        <a:p>
          <a:endParaRPr lang="en-US"/>
        </a:p>
      </dgm:t>
    </dgm:pt>
    <dgm:pt modelId="{03FF1D97-5D52-4987-BD54-4AF89D751392}" type="sibTrans" cxnId="{57A0EFD7-87AA-4ABA-995B-263F705DD486}">
      <dgm:prSet/>
      <dgm:spPr/>
      <dgm:t>
        <a:bodyPr/>
        <a:lstStyle/>
        <a:p>
          <a:endParaRPr lang="en-US"/>
        </a:p>
      </dgm:t>
    </dgm:pt>
    <dgm:pt modelId="{83EE558A-EEB4-41E2-B6C6-9B8A2C5BAB10}">
      <dgm:prSet phldrT="[Text]"/>
      <dgm:spPr>
        <a:solidFill>
          <a:schemeClr val="accent1">
            <a:hueOff val="0"/>
            <a:satOff val="0"/>
            <a:lumOff val="0"/>
          </a:schemeClr>
        </a:solidFill>
      </dgm:spPr>
      <dgm:t>
        <a:bodyPr/>
        <a:lstStyle/>
        <a:p>
          <a:r>
            <a:rPr lang="en-US" dirty="0"/>
            <a:t>DAS</a:t>
          </a:r>
        </a:p>
      </dgm:t>
    </dgm:pt>
    <dgm:pt modelId="{2DFA2482-8CEA-44D0-9906-599B02242A56}" type="parTrans" cxnId="{28B05E51-43A9-4D20-895B-74953A2B0909}">
      <dgm:prSet/>
      <dgm:spPr/>
      <dgm:t>
        <a:bodyPr/>
        <a:lstStyle/>
        <a:p>
          <a:endParaRPr lang="en-US"/>
        </a:p>
      </dgm:t>
    </dgm:pt>
    <dgm:pt modelId="{DFDC3E43-3A98-444A-B335-401FAB6DAB8A}" type="sibTrans" cxnId="{28B05E51-43A9-4D20-895B-74953A2B0909}">
      <dgm:prSet/>
      <dgm:spPr/>
      <dgm:t>
        <a:bodyPr/>
        <a:lstStyle/>
        <a:p>
          <a:endParaRPr lang="en-US"/>
        </a:p>
      </dgm:t>
    </dgm:pt>
    <dgm:pt modelId="{E343B23B-D1E3-4090-A49C-7865C6A1300D}" type="pres">
      <dgm:prSet presAssocID="{C39D1493-7EB5-44CE-AA00-BF47B53C2801}" presName="Name0" presStyleCnt="0">
        <dgm:presLayoutVars>
          <dgm:dir/>
          <dgm:animLvl val="lvl"/>
          <dgm:resizeHandles val="exact"/>
        </dgm:presLayoutVars>
      </dgm:prSet>
      <dgm:spPr/>
    </dgm:pt>
    <dgm:pt modelId="{5F561789-5260-4A9E-909F-FCE0AC017CF7}" type="pres">
      <dgm:prSet presAssocID="{A078DC61-3819-4BBF-940D-FF54BA1AF495}" presName="parTxOnly" presStyleLbl="node1" presStyleIdx="0" presStyleCnt="4">
        <dgm:presLayoutVars>
          <dgm:chMax val="0"/>
          <dgm:chPref val="0"/>
          <dgm:bulletEnabled val="1"/>
        </dgm:presLayoutVars>
      </dgm:prSet>
      <dgm:spPr/>
    </dgm:pt>
    <dgm:pt modelId="{C932A157-E30A-4BE5-9DBA-44309FD605C1}" type="pres">
      <dgm:prSet presAssocID="{1FF8D88F-67B4-428E-8137-B723D94E7A5E}" presName="parTxOnlySpace" presStyleCnt="0"/>
      <dgm:spPr/>
    </dgm:pt>
    <dgm:pt modelId="{C1815686-6DA3-45F9-98D0-ABC2E8FD757D}" type="pres">
      <dgm:prSet presAssocID="{1B2598E9-0654-4CA2-8DC4-B5F7BB57A06E}" presName="parTxOnly" presStyleLbl="node1" presStyleIdx="1" presStyleCnt="4">
        <dgm:presLayoutVars>
          <dgm:chMax val="0"/>
          <dgm:chPref val="0"/>
          <dgm:bulletEnabled val="1"/>
        </dgm:presLayoutVars>
      </dgm:prSet>
      <dgm:spPr/>
    </dgm:pt>
    <dgm:pt modelId="{BAD85EC9-5292-4ACD-8EB2-3E90FB9DDBBD}" type="pres">
      <dgm:prSet presAssocID="{BE38B70F-567D-4166-966A-562CBFAAF3CF}" presName="parTxOnlySpace" presStyleCnt="0"/>
      <dgm:spPr/>
    </dgm:pt>
    <dgm:pt modelId="{7FE15689-AC72-4CDD-8170-CB7AF7492A60}" type="pres">
      <dgm:prSet presAssocID="{7A2A1FF2-2EB8-4A3F-AF4E-F1FA5A686047}" presName="parTxOnly" presStyleLbl="node1" presStyleIdx="2" presStyleCnt="4">
        <dgm:presLayoutVars>
          <dgm:chMax val="0"/>
          <dgm:chPref val="0"/>
          <dgm:bulletEnabled val="1"/>
        </dgm:presLayoutVars>
      </dgm:prSet>
      <dgm:spPr/>
    </dgm:pt>
    <dgm:pt modelId="{98AF5683-713E-4D8E-8EB0-1F6589989C57}" type="pres">
      <dgm:prSet presAssocID="{03FF1D97-5D52-4987-BD54-4AF89D751392}" presName="parTxOnlySpace" presStyleCnt="0"/>
      <dgm:spPr/>
    </dgm:pt>
    <dgm:pt modelId="{E68C158C-54B0-4F4F-98B0-0985525B46FA}" type="pres">
      <dgm:prSet presAssocID="{83EE558A-EEB4-41E2-B6C6-9B8A2C5BAB10}" presName="parTxOnly" presStyleLbl="node1" presStyleIdx="3" presStyleCnt="4">
        <dgm:presLayoutVars>
          <dgm:chMax val="0"/>
          <dgm:chPref val="0"/>
          <dgm:bulletEnabled val="1"/>
        </dgm:presLayoutVars>
      </dgm:prSet>
      <dgm:spPr/>
    </dgm:pt>
  </dgm:ptLst>
  <dgm:cxnLst>
    <dgm:cxn modelId="{28B05E51-43A9-4D20-895B-74953A2B0909}" srcId="{C39D1493-7EB5-44CE-AA00-BF47B53C2801}" destId="{83EE558A-EEB4-41E2-B6C6-9B8A2C5BAB10}" srcOrd="3" destOrd="0" parTransId="{2DFA2482-8CEA-44D0-9906-599B02242A56}" sibTransId="{DFDC3E43-3A98-444A-B335-401FAB6DAB8A}"/>
    <dgm:cxn modelId="{5EA4CC52-F95C-4F0D-AA47-140F1E4AEA29}" type="presOf" srcId="{7A2A1FF2-2EB8-4A3F-AF4E-F1FA5A686047}" destId="{7FE15689-AC72-4CDD-8170-CB7AF7492A60}" srcOrd="0" destOrd="0" presId="urn:microsoft.com/office/officeart/2005/8/layout/chevron1"/>
    <dgm:cxn modelId="{D915E087-ED39-4261-A47F-8A4812AEE829}" type="presOf" srcId="{1B2598E9-0654-4CA2-8DC4-B5F7BB57A06E}" destId="{C1815686-6DA3-45F9-98D0-ABC2E8FD757D}" srcOrd="0" destOrd="0" presId="urn:microsoft.com/office/officeart/2005/8/layout/chevron1"/>
    <dgm:cxn modelId="{95DD8F96-0F9A-470D-81CB-7660ADA65B05}" type="presOf" srcId="{A078DC61-3819-4BBF-940D-FF54BA1AF495}" destId="{5F561789-5260-4A9E-909F-FCE0AC017CF7}" srcOrd="0" destOrd="0" presId="urn:microsoft.com/office/officeart/2005/8/layout/chevron1"/>
    <dgm:cxn modelId="{B39533AC-A543-4571-A035-6AB9A9D5BB2B}" srcId="{C39D1493-7EB5-44CE-AA00-BF47B53C2801}" destId="{1B2598E9-0654-4CA2-8DC4-B5F7BB57A06E}" srcOrd="1" destOrd="0" parTransId="{31202448-277F-4800-9403-19593C4E2A52}" sibTransId="{BE38B70F-567D-4166-966A-562CBFAAF3CF}"/>
    <dgm:cxn modelId="{57A0EFD7-87AA-4ABA-995B-263F705DD486}" srcId="{C39D1493-7EB5-44CE-AA00-BF47B53C2801}" destId="{7A2A1FF2-2EB8-4A3F-AF4E-F1FA5A686047}" srcOrd="2" destOrd="0" parTransId="{A5CB09DF-233A-42CC-B676-D58B9DFD462B}" sibTransId="{03FF1D97-5D52-4987-BD54-4AF89D751392}"/>
    <dgm:cxn modelId="{C8270CEB-91C7-48B5-ABF0-E50B40F54676}" srcId="{C39D1493-7EB5-44CE-AA00-BF47B53C2801}" destId="{A078DC61-3819-4BBF-940D-FF54BA1AF495}" srcOrd="0" destOrd="0" parTransId="{B606E41C-CC39-4BC2-BBD8-EA499D59D2C5}" sibTransId="{1FF8D88F-67B4-428E-8137-B723D94E7A5E}"/>
    <dgm:cxn modelId="{0B64E3F0-9AFA-4AB5-9F01-67D67A4A304F}" type="presOf" srcId="{83EE558A-EEB4-41E2-B6C6-9B8A2C5BAB10}" destId="{E68C158C-54B0-4F4F-98B0-0985525B46FA}" srcOrd="0" destOrd="0" presId="urn:microsoft.com/office/officeart/2005/8/layout/chevron1"/>
    <dgm:cxn modelId="{86C7E1F4-5509-41DF-BF70-D9DE8E884087}" type="presOf" srcId="{C39D1493-7EB5-44CE-AA00-BF47B53C2801}" destId="{E343B23B-D1E3-4090-A49C-7865C6A1300D}" srcOrd="0" destOrd="0" presId="urn:microsoft.com/office/officeart/2005/8/layout/chevron1"/>
    <dgm:cxn modelId="{4DD03E7C-DC1A-454C-9A7E-4EFE4EBC8A98}" type="presParOf" srcId="{E343B23B-D1E3-4090-A49C-7865C6A1300D}" destId="{5F561789-5260-4A9E-909F-FCE0AC017CF7}" srcOrd="0" destOrd="0" presId="urn:microsoft.com/office/officeart/2005/8/layout/chevron1"/>
    <dgm:cxn modelId="{3CE67E2D-07DF-4551-9E7F-2AF63F12E212}" type="presParOf" srcId="{E343B23B-D1E3-4090-A49C-7865C6A1300D}" destId="{C932A157-E30A-4BE5-9DBA-44309FD605C1}" srcOrd="1" destOrd="0" presId="urn:microsoft.com/office/officeart/2005/8/layout/chevron1"/>
    <dgm:cxn modelId="{89B38FC0-E388-469A-896F-8EA04C76E8D3}" type="presParOf" srcId="{E343B23B-D1E3-4090-A49C-7865C6A1300D}" destId="{C1815686-6DA3-45F9-98D0-ABC2E8FD757D}" srcOrd="2" destOrd="0" presId="urn:microsoft.com/office/officeart/2005/8/layout/chevron1"/>
    <dgm:cxn modelId="{18A3BAFE-C41F-4E52-A265-BA3E6A40ED17}" type="presParOf" srcId="{E343B23B-D1E3-4090-A49C-7865C6A1300D}" destId="{BAD85EC9-5292-4ACD-8EB2-3E90FB9DDBBD}" srcOrd="3" destOrd="0" presId="urn:microsoft.com/office/officeart/2005/8/layout/chevron1"/>
    <dgm:cxn modelId="{01346284-C007-42E2-8D5E-166173BB7AF8}" type="presParOf" srcId="{E343B23B-D1E3-4090-A49C-7865C6A1300D}" destId="{7FE15689-AC72-4CDD-8170-CB7AF7492A60}" srcOrd="4" destOrd="0" presId="urn:microsoft.com/office/officeart/2005/8/layout/chevron1"/>
    <dgm:cxn modelId="{BADEF603-6FE6-4193-831E-598D713A5E1B}" type="presParOf" srcId="{E343B23B-D1E3-4090-A49C-7865C6A1300D}" destId="{98AF5683-713E-4D8E-8EB0-1F6589989C57}" srcOrd="5" destOrd="0" presId="urn:microsoft.com/office/officeart/2005/8/layout/chevron1"/>
    <dgm:cxn modelId="{F6B56128-57A7-4127-A5BC-BA117197EFC0}" type="presParOf" srcId="{E343B23B-D1E3-4090-A49C-7865C6A1300D}" destId="{E68C158C-54B0-4F4F-98B0-0985525B46FA}" srcOrd="6"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39D1493-7EB5-44CE-AA00-BF47B53C2801}" type="doc">
      <dgm:prSet loTypeId="urn:microsoft.com/office/officeart/2005/8/layout/chevron1" loCatId="process" qsTypeId="urn:microsoft.com/office/officeart/2005/8/quickstyle/simple1" qsCatId="simple" csTypeId="urn:microsoft.com/office/officeart/2005/8/colors/accent1_2" csCatId="accent1" phldr="1"/>
      <dgm:spPr/>
    </dgm:pt>
    <dgm:pt modelId="{A078DC61-3819-4BBF-940D-FF54BA1AF495}">
      <dgm:prSet phldrT="[Text]"/>
      <dgm:spPr>
        <a:solidFill>
          <a:schemeClr val="accent1">
            <a:hueOff val="0"/>
            <a:satOff val="0"/>
            <a:lumOff val="0"/>
            <a:alpha val="20000"/>
          </a:schemeClr>
        </a:solidFill>
      </dgm:spPr>
      <dgm:t>
        <a:bodyPr/>
        <a:lstStyle/>
        <a:p>
          <a:r>
            <a:rPr lang="en-US" dirty="0"/>
            <a:t>PD</a:t>
          </a:r>
        </a:p>
      </dgm:t>
    </dgm:pt>
    <dgm:pt modelId="{B606E41C-CC39-4BC2-BBD8-EA499D59D2C5}" type="parTrans" cxnId="{C8270CEB-91C7-48B5-ABF0-E50B40F54676}">
      <dgm:prSet/>
      <dgm:spPr/>
      <dgm:t>
        <a:bodyPr/>
        <a:lstStyle/>
        <a:p>
          <a:endParaRPr lang="en-US"/>
        </a:p>
      </dgm:t>
    </dgm:pt>
    <dgm:pt modelId="{1FF8D88F-67B4-428E-8137-B723D94E7A5E}" type="sibTrans" cxnId="{C8270CEB-91C7-48B5-ABF0-E50B40F54676}">
      <dgm:prSet/>
      <dgm:spPr/>
      <dgm:t>
        <a:bodyPr/>
        <a:lstStyle/>
        <a:p>
          <a:endParaRPr lang="en-US"/>
        </a:p>
      </dgm:t>
    </dgm:pt>
    <dgm:pt modelId="{1B2598E9-0654-4CA2-8DC4-B5F7BB57A06E}">
      <dgm:prSet phldrT="[Text]"/>
      <dgm:spPr>
        <a:solidFill>
          <a:schemeClr val="accent1">
            <a:hueOff val="0"/>
            <a:satOff val="0"/>
            <a:lumOff val="0"/>
            <a:alpha val="20000"/>
          </a:schemeClr>
        </a:solidFill>
      </dgm:spPr>
      <dgm:t>
        <a:bodyPr/>
        <a:lstStyle/>
        <a:p>
          <a:r>
            <a:rPr lang="en-US" dirty="0"/>
            <a:t>PD-II</a:t>
          </a:r>
        </a:p>
      </dgm:t>
    </dgm:pt>
    <dgm:pt modelId="{31202448-277F-4800-9403-19593C4E2A52}" type="parTrans" cxnId="{B39533AC-A543-4571-A035-6AB9A9D5BB2B}">
      <dgm:prSet/>
      <dgm:spPr/>
      <dgm:t>
        <a:bodyPr/>
        <a:lstStyle/>
        <a:p>
          <a:endParaRPr lang="en-US"/>
        </a:p>
      </dgm:t>
    </dgm:pt>
    <dgm:pt modelId="{BE38B70F-567D-4166-966A-562CBFAAF3CF}" type="sibTrans" cxnId="{B39533AC-A543-4571-A035-6AB9A9D5BB2B}">
      <dgm:prSet/>
      <dgm:spPr/>
      <dgm:t>
        <a:bodyPr/>
        <a:lstStyle/>
        <a:p>
          <a:endParaRPr lang="en-US"/>
        </a:p>
      </dgm:t>
    </dgm:pt>
    <dgm:pt modelId="{7A2A1FF2-2EB8-4A3F-AF4E-F1FA5A686047}">
      <dgm:prSet phldrT="[Text]"/>
      <dgm:spPr>
        <a:solidFill>
          <a:schemeClr val="accent1">
            <a:hueOff val="0"/>
            <a:satOff val="0"/>
            <a:lumOff val="0"/>
            <a:alpha val="20000"/>
          </a:schemeClr>
        </a:solidFill>
      </dgm:spPr>
      <dgm:t>
        <a:bodyPr/>
        <a:lstStyle/>
        <a:p>
          <a:r>
            <a:rPr lang="en-US" dirty="0"/>
            <a:t>HVW</a:t>
          </a:r>
        </a:p>
      </dgm:t>
    </dgm:pt>
    <dgm:pt modelId="{A5CB09DF-233A-42CC-B676-D58B9DFD462B}" type="parTrans" cxnId="{57A0EFD7-87AA-4ABA-995B-263F705DD486}">
      <dgm:prSet/>
      <dgm:spPr/>
      <dgm:t>
        <a:bodyPr/>
        <a:lstStyle/>
        <a:p>
          <a:endParaRPr lang="en-US"/>
        </a:p>
      </dgm:t>
    </dgm:pt>
    <dgm:pt modelId="{03FF1D97-5D52-4987-BD54-4AF89D751392}" type="sibTrans" cxnId="{57A0EFD7-87AA-4ABA-995B-263F705DD486}">
      <dgm:prSet/>
      <dgm:spPr/>
      <dgm:t>
        <a:bodyPr/>
        <a:lstStyle/>
        <a:p>
          <a:endParaRPr lang="en-US"/>
        </a:p>
      </dgm:t>
    </dgm:pt>
    <dgm:pt modelId="{83EE558A-EEB4-41E2-B6C6-9B8A2C5BAB10}">
      <dgm:prSet phldrT="[Text]"/>
      <dgm:spPr>
        <a:solidFill>
          <a:schemeClr val="accent1">
            <a:hueOff val="0"/>
            <a:satOff val="0"/>
            <a:lumOff val="0"/>
          </a:schemeClr>
        </a:solidFill>
      </dgm:spPr>
      <dgm:t>
        <a:bodyPr/>
        <a:lstStyle/>
        <a:p>
          <a:r>
            <a:rPr lang="en-US" dirty="0"/>
            <a:t>DAS</a:t>
          </a:r>
        </a:p>
      </dgm:t>
    </dgm:pt>
    <dgm:pt modelId="{2DFA2482-8CEA-44D0-9906-599B02242A56}" type="parTrans" cxnId="{28B05E51-43A9-4D20-895B-74953A2B0909}">
      <dgm:prSet/>
      <dgm:spPr/>
      <dgm:t>
        <a:bodyPr/>
        <a:lstStyle/>
        <a:p>
          <a:endParaRPr lang="en-US"/>
        </a:p>
      </dgm:t>
    </dgm:pt>
    <dgm:pt modelId="{DFDC3E43-3A98-444A-B335-401FAB6DAB8A}" type="sibTrans" cxnId="{28B05E51-43A9-4D20-895B-74953A2B0909}">
      <dgm:prSet/>
      <dgm:spPr/>
      <dgm:t>
        <a:bodyPr/>
        <a:lstStyle/>
        <a:p>
          <a:endParaRPr lang="en-US"/>
        </a:p>
      </dgm:t>
    </dgm:pt>
    <dgm:pt modelId="{E343B23B-D1E3-4090-A49C-7865C6A1300D}" type="pres">
      <dgm:prSet presAssocID="{C39D1493-7EB5-44CE-AA00-BF47B53C2801}" presName="Name0" presStyleCnt="0">
        <dgm:presLayoutVars>
          <dgm:dir/>
          <dgm:animLvl val="lvl"/>
          <dgm:resizeHandles val="exact"/>
        </dgm:presLayoutVars>
      </dgm:prSet>
      <dgm:spPr/>
    </dgm:pt>
    <dgm:pt modelId="{5F561789-5260-4A9E-909F-FCE0AC017CF7}" type="pres">
      <dgm:prSet presAssocID="{A078DC61-3819-4BBF-940D-FF54BA1AF495}" presName="parTxOnly" presStyleLbl="node1" presStyleIdx="0" presStyleCnt="4">
        <dgm:presLayoutVars>
          <dgm:chMax val="0"/>
          <dgm:chPref val="0"/>
          <dgm:bulletEnabled val="1"/>
        </dgm:presLayoutVars>
      </dgm:prSet>
      <dgm:spPr/>
    </dgm:pt>
    <dgm:pt modelId="{C932A157-E30A-4BE5-9DBA-44309FD605C1}" type="pres">
      <dgm:prSet presAssocID="{1FF8D88F-67B4-428E-8137-B723D94E7A5E}" presName="parTxOnlySpace" presStyleCnt="0"/>
      <dgm:spPr/>
    </dgm:pt>
    <dgm:pt modelId="{C1815686-6DA3-45F9-98D0-ABC2E8FD757D}" type="pres">
      <dgm:prSet presAssocID="{1B2598E9-0654-4CA2-8DC4-B5F7BB57A06E}" presName="parTxOnly" presStyleLbl="node1" presStyleIdx="1" presStyleCnt="4">
        <dgm:presLayoutVars>
          <dgm:chMax val="0"/>
          <dgm:chPref val="0"/>
          <dgm:bulletEnabled val="1"/>
        </dgm:presLayoutVars>
      </dgm:prSet>
      <dgm:spPr/>
    </dgm:pt>
    <dgm:pt modelId="{BAD85EC9-5292-4ACD-8EB2-3E90FB9DDBBD}" type="pres">
      <dgm:prSet presAssocID="{BE38B70F-567D-4166-966A-562CBFAAF3CF}" presName="parTxOnlySpace" presStyleCnt="0"/>
      <dgm:spPr/>
    </dgm:pt>
    <dgm:pt modelId="{7FE15689-AC72-4CDD-8170-CB7AF7492A60}" type="pres">
      <dgm:prSet presAssocID="{7A2A1FF2-2EB8-4A3F-AF4E-F1FA5A686047}" presName="parTxOnly" presStyleLbl="node1" presStyleIdx="2" presStyleCnt="4">
        <dgm:presLayoutVars>
          <dgm:chMax val="0"/>
          <dgm:chPref val="0"/>
          <dgm:bulletEnabled val="1"/>
        </dgm:presLayoutVars>
      </dgm:prSet>
      <dgm:spPr/>
    </dgm:pt>
    <dgm:pt modelId="{98AF5683-713E-4D8E-8EB0-1F6589989C57}" type="pres">
      <dgm:prSet presAssocID="{03FF1D97-5D52-4987-BD54-4AF89D751392}" presName="parTxOnlySpace" presStyleCnt="0"/>
      <dgm:spPr/>
    </dgm:pt>
    <dgm:pt modelId="{E68C158C-54B0-4F4F-98B0-0985525B46FA}" type="pres">
      <dgm:prSet presAssocID="{83EE558A-EEB4-41E2-B6C6-9B8A2C5BAB10}" presName="parTxOnly" presStyleLbl="node1" presStyleIdx="3" presStyleCnt="4">
        <dgm:presLayoutVars>
          <dgm:chMax val="0"/>
          <dgm:chPref val="0"/>
          <dgm:bulletEnabled val="1"/>
        </dgm:presLayoutVars>
      </dgm:prSet>
      <dgm:spPr/>
    </dgm:pt>
  </dgm:ptLst>
  <dgm:cxnLst>
    <dgm:cxn modelId="{28B05E51-43A9-4D20-895B-74953A2B0909}" srcId="{C39D1493-7EB5-44CE-AA00-BF47B53C2801}" destId="{83EE558A-EEB4-41E2-B6C6-9B8A2C5BAB10}" srcOrd="3" destOrd="0" parTransId="{2DFA2482-8CEA-44D0-9906-599B02242A56}" sibTransId="{DFDC3E43-3A98-444A-B335-401FAB6DAB8A}"/>
    <dgm:cxn modelId="{5EA4CC52-F95C-4F0D-AA47-140F1E4AEA29}" type="presOf" srcId="{7A2A1FF2-2EB8-4A3F-AF4E-F1FA5A686047}" destId="{7FE15689-AC72-4CDD-8170-CB7AF7492A60}" srcOrd="0" destOrd="0" presId="urn:microsoft.com/office/officeart/2005/8/layout/chevron1"/>
    <dgm:cxn modelId="{D915E087-ED39-4261-A47F-8A4812AEE829}" type="presOf" srcId="{1B2598E9-0654-4CA2-8DC4-B5F7BB57A06E}" destId="{C1815686-6DA3-45F9-98D0-ABC2E8FD757D}" srcOrd="0" destOrd="0" presId="urn:microsoft.com/office/officeart/2005/8/layout/chevron1"/>
    <dgm:cxn modelId="{95DD8F96-0F9A-470D-81CB-7660ADA65B05}" type="presOf" srcId="{A078DC61-3819-4BBF-940D-FF54BA1AF495}" destId="{5F561789-5260-4A9E-909F-FCE0AC017CF7}" srcOrd="0" destOrd="0" presId="urn:microsoft.com/office/officeart/2005/8/layout/chevron1"/>
    <dgm:cxn modelId="{B39533AC-A543-4571-A035-6AB9A9D5BB2B}" srcId="{C39D1493-7EB5-44CE-AA00-BF47B53C2801}" destId="{1B2598E9-0654-4CA2-8DC4-B5F7BB57A06E}" srcOrd="1" destOrd="0" parTransId="{31202448-277F-4800-9403-19593C4E2A52}" sibTransId="{BE38B70F-567D-4166-966A-562CBFAAF3CF}"/>
    <dgm:cxn modelId="{57A0EFD7-87AA-4ABA-995B-263F705DD486}" srcId="{C39D1493-7EB5-44CE-AA00-BF47B53C2801}" destId="{7A2A1FF2-2EB8-4A3F-AF4E-F1FA5A686047}" srcOrd="2" destOrd="0" parTransId="{A5CB09DF-233A-42CC-B676-D58B9DFD462B}" sibTransId="{03FF1D97-5D52-4987-BD54-4AF89D751392}"/>
    <dgm:cxn modelId="{C8270CEB-91C7-48B5-ABF0-E50B40F54676}" srcId="{C39D1493-7EB5-44CE-AA00-BF47B53C2801}" destId="{A078DC61-3819-4BBF-940D-FF54BA1AF495}" srcOrd="0" destOrd="0" parTransId="{B606E41C-CC39-4BC2-BBD8-EA499D59D2C5}" sibTransId="{1FF8D88F-67B4-428E-8137-B723D94E7A5E}"/>
    <dgm:cxn modelId="{0B64E3F0-9AFA-4AB5-9F01-67D67A4A304F}" type="presOf" srcId="{83EE558A-EEB4-41E2-B6C6-9B8A2C5BAB10}" destId="{E68C158C-54B0-4F4F-98B0-0985525B46FA}" srcOrd="0" destOrd="0" presId="urn:microsoft.com/office/officeart/2005/8/layout/chevron1"/>
    <dgm:cxn modelId="{86C7E1F4-5509-41DF-BF70-D9DE8E884087}" type="presOf" srcId="{C39D1493-7EB5-44CE-AA00-BF47B53C2801}" destId="{E343B23B-D1E3-4090-A49C-7865C6A1300D}" srcOrd="0" destOrd="0" presId="urn:microsoft.com/office/officeart/2005/8/layout/chevron1"/>
    <dgm:cxn modelId="{4DD03E7C-DC1A-454C-9A7E-4EFE4EBC8A98}" type="presParOf" srcId="{E343B23B-D1E3-4090-A49C-7865C6A1300D}" destId="{5F561789-5260-4A9E-909F-FCE0AC017CF7}" srcOrd="0" destOrd="0" presId="urn:microsoft.com/office/officeart/2005/8/layout/chevron1"/>
    <dgm:cxn modelId="{3CE67E2D-07DF-4551-9E7F-2AF63F12E212}" type="presParOf" srcId="{E343B23B-D1E3-4090-A49C-7865C6A1300D}" destId="{C932A157-E30A-4BE5-9DBA-44309FD605C1}" srcOrd="1" destOrd="0" presId="urn:microsoft.com/office/officeart/2005/8/layout/chevron1"/>
    <dgm:cxn modelId="{89B38FC0-E388-469A-896F-8EA04C76E8D3}" type="presParOf" srcId="{E343B23B-D1E3-4090-A49C-7865C6A1300D}" destId="{C1815686-6DA3-45F9-98D0-ABC2E8FD757D}" srcOrd="2" destOrd="0" presId="urn:microsoft.com/office/officeart/2005/8/layout/chevron1"/>
    <dgm:cxn modelId="{18A3BAFE-C41F-4E52-A265-BA3E6A40ED17}" type="presParOf" srcId="{E343B23B-D1E3-4090-A49C-7865C6A1300D}" destId="{BAD85EC9-5292-4ACD-8EB2-3E90FB9DDBBD}" srcOrd="3" destOrd="0" presId="urn:microsoft.com/office/officeart/2005/8/layout/chevron1"/>
    <dgm:cxn modelId="{01346284-C007-42E2-8D5E-166173BB7AF8}" type="presParOf" srcId="{E343B23B-D1E3-4090-A49C-7865C6A1300D}" destId="{7FE15689-AC72-4CDD-8170-CB7AF7492A60}" srcOrd="4" destOrd="0" presId="urn:microsoft.com/office/officeart/2005/8/layout/chevron1"/>
    <dgm:cxn modelId="{BADEF603-6FE6-4193-831E-598D713A5E1B}" type="presParOf" srcId="{E343B23B-D1E3-4090-A49C-7865C6A1300D}" destId="{98AF5683-713E-4D8E-8EB0-1F6589989C57}" srcOrd="5" destOrd="0" presId="urn:microsoft.com/office/officeart/2005/8/layout/chevron1"/>
    <dgm:cxn modelId="{F6B56128-57A7-4127-A5BC-BA117197EFC0}" type="presParOf" srcId="{E343B23B-D1E3-4090-A49C-7865C6A1300D}" destId="{E68C158C-54B0-4F4F-98B0-0985525B46FA}" srcOrd="6"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61789-5260-4A9E-909F-FCE0AC017CF7}">
      <dsp:nvSpPr>
        <dsp:cNvPr id="0" name=""/>
        <dsp:cNvSpPr/>
      </dsp:nvSpPr>
      <dsp:spPr>
        <a:xfrm>
          <a:off x="2427" y="0"/>
          <a:ext cx="1413148" cy="373186"/>
        </a:xfrm>
        <a:prstGeom prst="chevron">
          <a:avLst/>
        </a:prstGeom>
        <a:solidFill>
          <a:schemeClr val="accent1">
            <a:hueOff val="0"/>
            <a:satOff val="0"/>
            <a:lumOff val="0"/>
            <a:alpha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PD</a:t>
          </a:r>
        </a:p>
      </dsp:txBody>
      <dsp:txXfrm>
        <a:off x="189020" y="0"/>
        <a:ext cx="1039962" cy="373186"/>
      </dsp:txXfrm>
    </dsp:sp>
    <dsp:sp modelId="{C1815686-6DA3-45F9-98D0-ABC2E8FD757D}">
      <dsp:nvSpPr>
        <dsp:cNvPr id="0" name=""/>
        <dsp:cNvSpPr/>
      </dsp:nvSpPr>
      <dsp:spPr>
        <a:xfrm>
          <a:off x="1274260" y="0"/>
          <a:ext cx="1413148" cy="37318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PD-II</a:t>
          </a:r>
        </a:p>
      </dsp:txBody>
      <dsp:txXfrm>
        <a:off x="1460853" y="0"/>
        <a:ext cx="1039962" cy="373186"/>
      </dsp:txXfrm>
    </dsp:sp>
    <dsp:sp modelId="{7FE15689-AC72-4CDD-8170-CB7AF7492A60}">
      <dsp:nvSpPr>
        <dsp:cNvPr id="0" name=""/>
        <dsp:cNvSpPr/>
      </dsp:nvSpPr>
      <dsp:spPr>
        <a:xfrm>
          <a:off x="2546094" y="0"/>
          <a:ext cx="1413148" cy="373186"/>
        </a:xfrm>
        <a:prstGeom prst="chevron">
          <a:avLst/>
        </a:prstGeom>
        <a:solidFill>
          <a:schemeClr val="accent1">
            <a:hueOff val="0"/>
            <a:satOff val="0"/>
            <a:lumOff val="0"/>
            <a:alpha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HVW</a:t>
          </a:r>
        </a:p>
      </dsp:txBody>
      <dsp:txXfrm>
        <a:off x="2732687" y="0"/>
        <a:ext cx="1039962" cy="373186"/>
      </dsp:txXfrm>
    </dsp:sp>
    <dsp:sp modelId="{E68C158C-54B0-4F4F-98B0-0985525B46FA}">
      <dsp:nvSpPr>
        <dsp:cNvPr id="0" name=""/>
        <dsp:cNvSpPr/>
      </dsp:nvSpPr>
      <dsp:spPr>
        <a:xfrm>
          <a:off x="3817927" y="0"/>
          <a:ext cx="1413148" cy="373186"/>
        </a:xfrm>
        <a:prstGeom prst="chevron">
          <a:avLst/>
        </a:prstGeom>
        <a:solidFill>
          <a:schemeClr val="accent1">
            <a:hueOff val="0"/>
            <a:satOff val="0"/>
            <a:lumOff val="0"/>
            <a:alpha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DAS</a:t>
          </a:r>
        </a:p>
      </dsp:txBody>
      <dsp:txXfrm>
        <a:off x="4004520" y="0"/>
        <a:ext cx="1039962" cy="3731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61789-5260-4A9E-909F-FCE0AC017CF7}">
      <dsp:nvSpPr>
        <dsp:cNvPr id="0" name=""/>
        <dsp:cNvSpPr/>
      </dsp:nvSpPr>
      <dsp:spPr>
        <a:xfrm>
          <a:off x="2427" y="0"/>
          <a:ext cx="1413148" cy="373186"/>
        </a:xfrm>
        <a:prstGeom prst="chevron">
          <a:avLst/>
        </a:prstGeom>
        <a:solidFill>
          <a:schemeClr val="accent1">
            <a:hueOff val="0"/>
            <a:satOff val="0"/>
            <a:lumOff val="0"/>
            <a:alpha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PD</a:t>
          </a:r>
        </a:p>
      </dsp:txBody>
      <dsp:txXfrm>
        <a:off x="189020" y="0"/>
        <a:ext cx="1039962" cy="373186"/>
      </dsp:txXfrm>
    </dsp:sp>
    <dsp:sp modelId="{C1815686-6DA3-45F9-98D0-ABC2E8FD757D}">
      <dsp:nvSpPr>
        <dsp:cNvPr id="0" name=""/>
        <dsp:cNvSpPr/>
      </dsp:nvSpPr>
      <dsp:spPr>
        <a:xfrm>
          <a:off x="1274260" y="0"/>
          <a:ext cx="1413148" cy="37318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PD-II</a:t>
          </a:r>
        </a:p>
      </dsp:txBody>
      <dsp:txXfrm>
        <a:off x="1460853" y="0"/>
        <a:ext cx="1039962" cy="373186"/>
      </dsp:txXfrm>
    </dsp:sp>
    <dsp:sp modelId="{7FE15689-AC72-4CDD-8170-CB7AF7492A60}">
      <dsp:nvSpPr>
        <dsp:cNvPr id="0" name=""/>
        <dsp:cNvSpPr/>
      </dsp:nvSpPr>
      <dsp:spPr>
        <a:xfrm>
          <a:off x="2546094" y="0"/>
          <a:ext cx="1413148" cy="373186"/>
        </a:xfrm>
        <a:prstGeom prst="chevron">
          <a:avLst/>
        </a:prstGeom>
        <a:solidFill>
          <a:schemeClr val="accent1">
            <a:hueOff val="0"/>
            <a:satOff val="0"/>
            <a:lumOff val="0"/>
            <a:alpha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HVW</a:t>
          </a:r>
        </a:p>
      </dsp:txBody>
      <dsp:txXfrm>
        <a:off x="2732687" y="0"/>
        <a:ext cx="1039962" cy="373186"/>
      </dsp:txXfrm>
    </dsp:sp>
    <dsp:sp modelId="{E68C158C-54B0-4F4F-98B0-0985525B46FA}">
      <dsp:nvSpPr>
        <dsp:cNvPr id="0" name=""/>
        <dsp:cNvSpPr/>
      </dsp:nvSpPr>
      <dsp:spPr>
        <a:xfrm>
          <a:off x="3817927" y="0"/>
          <a:ext cx="1413148" cy="373186"/>
        </a:xfrm>
        <a:prstGeom prst="chevron">
          <a:avLst/>
        </a:prstGeom>
        <a:solidFill>
          <a:schemeClr val="accent1">
            <a:hueOff val="0"/>
            <a:satOff val="0"/>
            <a:lumOff val="0"/>
            <a:alpha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DAS</a:t>
          </a:r>
        </a:p>
      </dsp:txBody>
      <dsp:txXfrm>
        <a:off x="4004520" y="0"/>
        <a:ext cx="1039962" cy="3731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61789-5260-4A9E-909F-FCE0AC017CF7}">
      <dsp:nvSpPr>
        <dsp:cNvPr id="0" name=""/>
        <dsp:cNvSpPr/>
      </dsp:nvSpPr>
      <dsp:spPr>
        <a:xfrm>
          <a:off x="2427" y="0"/>
          <a:ext cx="1413148" cy="373186"/>
        </a:xfrm>
        <a:prstGeom prst="chevron">
          <a:avLst/>
        </a:prstGeom>
        <a:solidFill>
          <a:schemeClr val="accent1">
            <a:hueOff val="0"/>
            <a:satOff val="0"/>
            <a:lumOff val="0"/>
            <a:alpha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PD</a:t>
          </a:r>
        </a:p>
      </dsp:txBody>
      <dsp:txXfrm>
        <a:off x="189020" y="0"/>
        <a:ext cx="1039962" cy="373186"/>
      </dsp:txXfrm>
    </dsp:sp>
    <dsp:sp modelId="{C1815686-6DA3-45F9-98D0-ABC2E8FD757D}">
      <dsp:nvSpPr>
        <dsp:cNvPr id="0" name=""/>
        <dsp:cNvSpPr/>
      </dsp:nvSpPr>
      <dsp:spPr>
        <a:xfrm>
          <a:off x="1274260" y="0"/>
          <a:ext cx="1413148" cy="373186"/>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PD-II</a:t>
          </a:r>
        </a:p>
      </dsp:txBody>
      <dsp:txXfrm>
        <a:off x="1460853" y="0"/>
        <a:ext cx="1039962" cy="373186"/>
      </dsp:txXfrm>
    </dsp:sp>
    <dsp:sp modelId="{7FE15689-AC72-4CDD-8170-CB7AF7492A60}">
      <dsp:nvSpPr>
        <dsp:cNvPr id="0" name=""/>
        <dsp:cNvSpPr/>
      </dsp:nvSpPr>
      <dsp:spPr>
        <a:xfrm>
          <a:off x="2546094" y="0"/>
          <a:ext cx="1413148" cy="373186"/>
        </a:xfrm>
        <a:prstGeom prst="chevron">
          <a:avLst/>
        </a:prstGeom>
        <a:solidFill>
          <a:schemeClr val="accent1">
            <a:hueOff val="0"/>
            <a:satOff val="0"/>
            <a:lumOff val="0"/>
            <a:alpha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HVW</a:t>
          </a:r>
        </a:p>
      </dsp:txBody>
      <dsp:txXfrm>
        <a:off x="2732687" y="0"/>
        <a:ext cx="1039962" cy="373186"/>
      </dsp:txXfrm>
    </dsp:sp>
    <dsp:sp modelId="{E68C158C-54B0-4F4F-98B0-0985525B46FA}">
      <dsp:nvSpPr>
        <dsp:cNvPr id="0" name=""/>
        <dsp:cNvSpPr/>
      </dsp:nvSpPr>
      <dsp:spPr>
        <a:xfrm>
          <a:off x="3817927" y="0"/>
          <a:ext cx="1413148" cy="373186"/>
        </a:xfrm>
        <a:prstGeom prst="chevron">
          <a:avLst/>
        </a:prstGeom>
        <a:solidFill>
          <a:schemeClr val="accent1">
            <a:hueOff val="0"/>
            <a:satOff val="0"/>
            <a:lumOff val="0"/>
            <a:alpha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DAS</a:t>
          </a:r>
        </a:p>
      </dsp:txBody>
      <dsp:txXfrm>
        <a:off x="4004520" y="0"/>
        <a:ext cx="1039962" cy="37318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61789-5260-4A9E-909F-FCE0AC017CF7}">
      <dsp:nvSpPr>
        <dsp:cNvPr id="0" name=""/>
        <dsp:cNvSpPr/>
      </dsp:nvSpPr>
      <dsp:spPr>
        <a:xfrm>
          <a:off x="2427" y="0"/>
          <a:ext cx="1413148" cy="373186"/>
        </a:xfrm>
        <a:prstGeom prst="chevron">
          <a:avLst/>
        </a:prstGeom>
        <a:solidFill>
          <a:schemeClr val="accent1">
            <a:hueOff val="0"/>
            <a:satOff val="0"/>
            <a:lumOff val="0"/>
            <a:alpha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PD</a:t>
          </a:r>
        </a:p>
      </dsp:txBody>
      <dsp:txXfrm>
        <a:off x="189020" y="0"/>
        <a:ext cx="1039962" cy="373186"/>
      </dsp:txXfrm>
    </dsp:sp>
    <dsp:sp modelId="{C1815686-6DA3-45F9-98D0-ABC2E8FD757D}">
      <dsp:nvSpPr>
        <dsp:cNvPr id="0" name=""/>
        <dsp:cNvSpPr/>
      </dsp:nvSpPr>
      <dsp:spPr>
        <a:xfrm>
          <a:off x="1274260" y="0"/>
          <a:ext cx="1413148" cy="373186"/>
        </a:xfrm>
        <a:prstGeom prst="chevron">
          <a:avLst/>
        </a:prstGeom>
        <a:solidFill>
          <a:schemeClr val="accent1">
            <a:hueOff val="0"/>
            <a:satOff val="0"/>
            <a:lumOff val="0"/>
            <a:alpha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PD-II</a:t>
          </a:r>
        </a:p>
      </dsp:txBody>
      <dsp:txXfrm>
        <a:off x="1460853" y="0"/>
        <a:ext cx="1039962" cy="373186"/>
      </dsp:txXfrm>
    </dsp:sp>
    <dsp:sp modelId="{7FE15689-AC72-4CDD-8170-CB7AF7492A60}">
      <dsp:nvSpPr>
        <dsp:cNvPr id="0" name=""/>
        <dsp:cNvSpPr/>
      </dsp:nvSpPr>
      <dsp:spPr>
        <a:xfrm>
          <a:off x="2546094" y="0"/>
          <a:ext cx="1413148" cy="373186"/>
        </a:xfrm>
        <a:prstGeom prst="chevron">
          <a:avLst/>
        </a:prstGeom>
        <a:solidFill>
          <a:schemeClr val="accent1">
            <a:hueOff val="0"/>
            <a:satOff val="0"/>
            <a:lum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HVW</a:t>
          </a:r>
        </a:p>
      </dsp:txBody>
      <dsp:txXfrm>
        <a:off x="2732687" y="0"/>
        <a:ext cx="1039962" cy="373186"/>
      </dsp:txXfrm>
    </dsp:sp>
    <dsp:sp modelId="{E68C158C-54B0-4F4F-98B0-0985525B46FA}">
      <dsp:nvSpPr>
        <dsp:cNvPr id="0" name=""/>
        <dsp:cNvSpPr/>
      </dsp:nvSpPr>
      <dsp:spPr>
        <a:xfrm>
          <a:off x="3817927" y="0"/>
          <a:ext cx="1413148" cy="373186"/>
        </a:xfrm>
        <a:prstGeom prst="chevron">
          <a:avLst/>
        </a:prstGeom>
        <a:solidFill>
          <a:schemeClr val="accent1">
            <a:hueOff val="0"/>
            <a:satOff val="0"/>
            <a:lumOff val="0"/>
            <a:alpha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DAS</a:t>
          </a:r>
        </a:p>
      </dsp:txBody>
      <dsp:txXfrm>
        <a:off x="4004520" y="0"/>
        <a:ext cx="1039962" cy="3731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61789-5260-4A9E-909F-FCE0AC017CF7}">
      <dsp:nvSpPr>
        <dsp:cNvPr id="0" name=""/>
        <dsp:cNvSpPr/>
      </dsp:nvSpPr>
      <dsp:spPr>
        <a:xfrm>
          <a:off x="2427" y="0"/>
          <a:ext cx="1413148" cy="373186"/>
        </a:xfrm>
        <a:prstGeom prst="chevron">
          <a:avLst/>
        </a:prstGeom>
        <a:solidFill>
          <a:schemeClr val="accent1">
            <a:hueOff val="0"/>
            <a:satOff val="0"/>
            <a:lumOff val="0"/>
            <a:alpha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PD</a:t>
          </a:r>
        </a:p>
      </dsp:txBody>
      <dsp:txXfrm>
        <a:off x="189020" y="0"/>
        <a:ext cx="1039962" cy="373186"/>
      </dsp:txXfrm>
    </dsp:sp>
    <dsp:sp modelId="{C1815686-6DA3-45F9-98D0-ABC2E8FD757D}">
      <dsp:nvSpPr>
        <dsp:cNvPr id="0" name=""/>
        <dsp:cNvSpPr/>
      </dsp:nvSpPr>
      <dsp:spPr>
        <a:xfrm>
          <a:off x="1274260" y="0"/>
          <a:ext cx="1413148" cy="373186"/>
        </a:xfrm>
        <a:prstGeom prst="chevron">
          <a:avLst/>
        </a:prstGeom>
        <a:solidFill>
          <a:schemeClr val="accent1">
            <a:hueOff val="0"/>
            <a:satOff val="0"/>
            <a:lumOff val="0"/>
            <a:alpha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PD-II</a:t>
          </a:r>
        </a:p>
      </dsp:txBody>
      <dsp:txXfrm>
        <a:off x="1460853" y="0"/>
        <a:ext cx="1039962" cy="373186"/>
      </dsp:txXfrm>
    </dsp:sp>
    <dsp:sp modelId="{7FE15689-AC72-4CDD-8170-CB7AF7492A60}">
      <dsp:nvSpPr>
        <dsp:cNvPr id="0" name=""/>
        <dsp:cNvSpPr/>
      </dsp:nvSpPr>
      <dsp:spPr>
        <a:xfrm>
          <a:off x="2546094" y="0"/>
          <a:ext cx="1413148" cy="373186"/>
        </a:xfrm>
        <a:prstGeom prst="chevron">
          <a:avLst/>
        </a:prstGeom>
        <a:solidFill>
          <a:schemeClr val="accent1">
            <a:hueOff val="0"/>
            <a:satOff val="0"/>
            <a:lumOff val="0"/>
            <a:alpha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HVW</a:t>
          </a:r>
        </a:p>
      </dsp:txBody>
      <dsp:txXfrm>
        <a:off x="2732687" y="0"/>
        <a:ext cx="1039962" cy="373186"/>
      </dsp:txXfrm>
    </dsp:sp>
    <dsp:sp modelId="{E68C158C-54B0-4F4F-98B0-0985525B46FA}">
      <dsp:nvSpPr>
        <dsp:cNvPr id="0" name=""/>
        <dsp:cNvSpPr/>
      </dsp:nvSpPr>
      <dsp:spPr>
        <a:xfrm>
          <a:off x="3817927" y="0"/>
          <a:ext cx="1413148" cy="373186"/>
        </a:xfrm>
        <a:prstGeom prst="chevron">
          <a:avLst/>
        </a:prstGeom>
        <a:solidFill>
          <a:schemeClr val="accent1">
            <a:hueOff val="0"/>
            <a:satOff val="0"/>
            <a:lum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DAS</a:t>
          </a:r>
        </a:p>
      </dsp:txBody>
      <dsp:txXfrm>
        <a:off x="4004520" y="0"/>
        <a:ext cx="1039962" cy="37318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561789-5260-4A9E-909F-FCE0AC017CF7}">
      <dsp:nvSpPr>
        <dsp:cNvPr id="0" name=""/>
        <dsp:cNvSpPr/>
      </dsp:nvSpPr>
      <dsp:spPr>
        <a:xfrm>
          <a:off x="2427" y="0"/>
          <a:ext cx="1413148" cy="373186"/>
        </a:xfrm>
        <a:prstGeom prst="chevron">
          <a:avLst/>
        </a:prstGeom>
        <a:solidFill>
          <a:schemeClr val="accent1">
            <a:hueOff val="0"/>
            <a:satOff val="0"/>
            <a:lumOff val="0"/>
            <a:alpha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PD</a:t>
          </a:r>
        </a:p>
      </dsp:txBody>
      <dsp:txXfrm>
        <a:off x="189020" y="0"/>
        <a:ext cx="1039962" cy="373186"/>
      </dsp:txXfrm>
    </dsp:sp>
    <dsp:sp modelId="{C1815686-6DA3-45F9-98D0-ABC2E8FD757D}">
      <dsp:nvSpPr>
        <dsp:cNvPr id="0" name=""/>
        <dsp:cNvSpPr/>
      </dsp:nvSpPr>
      <dsp:spPr>
        <a:xfrm>
          <a:off x="1274260" y="0"/>
          <a:ext cx="1413148" cy="373186"/>
        </a:xfrm>
        <a:prstGeom prst="chevron">
          <a:avLst/>
        </a:prstGeom>
        <a:solidFill>
          <a:schemeClr val="accent1">
            <a:hueOff val="0"/>
            <a:satOff val="0"/>
            <a:lumOff val="0"/>
            <a:alpha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PD-II</a:t>
          </a:r>
        </a:p>
      </dsp:txBody>
      <dsp:txXfrm>
        <a:off x="1460853" y="0"/>
        <a:ext cx="1039962" cy="373186"/>
      </dsp:txXfrm>
    </dsp:sp>
    <dsp:sp modelId="{7FE15689-AC72-4CDD-8170-CB7AF7492A60}">
      <dsp:nvSpPr>
        <dsp:cNvPr id="0" name=""/>
        <dsp:cNvSpPr/>
      </dsp:nvSpPr>
      <dsp:spPr>
        <a:xfrm>
          <a:off x="2546094" y="0"/>
          <a:ext cx="1413148" cy="373186"/>
        </a:xfrm>
        <a:prstGeom prst="chevron">
          <a:avLst/>
        </a:prstGeom>
        <a:solidFill>
          <a:schemeClr val="accent1">
            <a:hueOff val="0"/>
            <a:satOff val="0"/>
            <a:lumOff val="0"/>
            <a:alpha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HVW</a:t>
          </a:r>
        </a:p>
      </dsp:txBody>
      <dsp:txXfrm>
        <a:off x="2732687" y="0"/>
        <a:ext cx="1039962" cy="373186"/>
      </dsp:txXfrm>
    </dsp:sp>
    <dsp:sp modelId="{E68C158C-54B0-4F4F-98B0-0985525B46FA}">
      <dsp:nvSpPr>
        <dsp:cNvPr id="0" name=""/>
        <dsp:cNvSpPr/>
      </dsp:nvSpPr>
      <dsp:spPr>
        <a:xfrm>
          <a:off x="3817927" y="0"/>
          <a:ext cx="1413148" cy="373186"/>
        </a:xfrm>
        <a:prstGeom prst="chevron">
          <a:avLst/>
        </a:prstGeom>
        <a:solidFill>
          <a:schemeClr val="accent1">
            <a:hueOff val="0"/>
            <a:satOff val="0"/>
            <a:lum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011" tIns="29337" rIns="29337" bIns="29337" numCol="1" spcCol="1270" anchor="ctr" anchorCtr="0">
          <a:noAutofit/>
        </a:bodyPr>
        <a:lstStyle/>
        <a:p>
          <a:pPr marL="0" lvl="0" indent="0" algn="ctr" defTabSz="977900">
            <a:lnSpc>
              <a:spcPct val="90000"/>
            </a:lnSpc>
            <a:spcBef>
              <a:spcPct val="0"/>
            </a:spcBef>
            <a:spcAft>
              <a:spcPct val="35000"/>
            </a:spcAft>
            <a:buNone/>
          </a:pPr>
          <a:r>
            <a:rPr lang="en-US" sz="2200" kern="1200" dirty="0"/>
            <a:t>DAS</a:t>
          </a:r>
        </a:p>
      </dsp:txBody>
      <dsp:txXfrm>
        <a:off x="4004520" y="0"/>
        <a:ext cx="1039962" cy="37318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88D9C3-9B6E-7144-B150-FE309F32EFA5}" type="datetimeFigureOut">
              <a:rPr lang="en-US" smtClean="0"/>
              <a:pPr/>
              <a:t>3/26/2018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DC86C2-9417-D242-957F-07D0C93E50AF}" type="slidenum">
              <a:rPr lang="en-US" smtClean="0"/>
              <a:pPr/>
              <a:t>‹#›</a:t>
            </a:fld>
            <a:endParaRPr lang="en-US"/>
          </a:p>
        </p:txBody>
      </p:sp>
    </p:spTree>
    <p:extLst>
      <p:ext uri="{BB962C8B-B14F-4D97-AF65-F5344CB8AC3E}">
        <p14:creationId xmlns:p14="http://schemas.microsoft.com/office/powerpoint/2010/main" val="28575814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morning, I am Sriram Venkatesh, a second year Masters student at UCSD.</a:t>
            </a:r>
          </a:p>
          <a:p>
            <a:r>
              <a:rPr lang="en-US" dirty="0"/>
              <a:t>My talk today is on “Prim-Dijkstra Revisited”, jointly done between UCSD and Cadence.</a:t>
            </a:r>
          </a:p>
        </p:txBody>
      </p:sp>
      <p:sp>
        <p:nvSpPr>
          <p:cNvPr id="4" name="Slide Number Placeholder 3"/>
          <p:cNvSpPr>
            <a:spLocks noGrp="1"/>
          </p:cNvSpPr>
          <p:nvPr>
            <p:ph type="sldNum" sz="quarter" idx="10"/>
          </p:nvPr>
        </p:nvSpPr>
        <p:spPr/>
        <p:txBody>
          <a:bodyPr/>
          <a:lstStyle/>
          <a:p>
            <a:fld id="{49DC86C2-9417-D242-957F-07D0C93E50AF}" type="slidenum">
              <a:rPr lang="en-US" smtClean="0"/>
              <a:pPr/>
              <a:t>1</a:t>
            </a:fld>
            <a:endParaRPr lang="en-US"/>
          </a:p>
        </p:txBody>
      </p:sp>
    </p:spTree>
    <p:extLst>
      <p:ext uri="{BB962C8B-B14F-4D97-AF65-F5344CB8AC3E}">
        <p14:creationId xmlns:p14="http://schemas.microsoft.com/office/powerpoint/2010/main" val="2207535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I will review related literature briefly.</a:t>
            </a:r>
          </a:p>
        </p:txBody>
      </p:sp>
      <p:sp>
        <p:nvSpPr>
          <p:cNvPr id="4" name="Slide Number Placeholder 3"/>
          <p:cNvSpPr>
            <a:spLocks noGrp="1"/>
          </p:cNvSpPr>
          <p:nvPr>
            <p:ph type="sldNum" sz="quarter" idx="10"/>
          </p:nvPr>
        </p:nvSpPr>
        <p:spPr/>
        <p:txBody>
          <a:bodyPr/>
          <a:lstStyle/>
          <a:p>
            <a:fld id="{49DC86C2-9417-D242-957F-07D0C93E50AF}" type="slidenum">
              <a:rPr lang="en-US" smtClean="0"/>
              <a:pPr/>
              <a:t>10</a:t>
            </a:fld>
            <a:endParaRPr lang="en-US"/>
          </a:p>
        </p:txBody>
      </p:sp>
    </p:spTree>
    <p:extLst>
      <p:ext uri="{BB962C8B-B14F-4D97-AF65-F5344CB8AC3E}">
        <p14:creationId xmlns:p14="http://schemas.microsoft.com/office/powerpoint/2010/main" val="1934629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pt-BR" sz="1200" b="0" i="0" u="none" strike="noStrike" kern="1200" baseline="0" dirty="0">
                <a:solidFill>
                  <a:schemeClr val="tx1"/>
                </a:solidFill>
                <a:latin typeface="+mn-lt"/>
                <a:ea typeface="+mn-ea"/>
                <a:cs typeface="+mn-cs"/>
              </a:rPr>
              <a:t>There is a rich history for spanning and Steiner tree algorithms.</a:t>
            </a:r>
          </a:p>
          <a:p>
            <a:pPr marL="0" marR="0" lvl="0" indent="0" algn="l" defTabSz="457200" rtl="0" eaLnBrk="1" fontAlgn="auto" latinLnBrk="0" hangingPunct="1">
              <a:lnSpc>
                <a:spcPct val="100000"/>
              </a:lnSpc>
              <a:spcBef>
                <a:spcPts val="0"/>
              </a:spcBef>
              <a:spcAft>
                <a:spcPts val="0"/>
              </a:spcAft>
              <a:buClrTx/>
              <a:buSzTx/>
              <a:buFontTx/>
              <a:buNone/>
              <a:tabLst/>
              <a:defRPr/>
            </a:pPr>
            <a:r>
              <a:rPr lang="pt-BR" sz="1200" b="0" i="0" u="none" strike="noStrike" kern="1200" baseline="0" dirty="0">
                <a:solidFill>
                  <a:schemeClr val="tx1"/>
                </a:solidFill>
                <a:latin typeface="+mn-lt"/>
                <a:ea typeface="+mn-ea"/>
                <a:cs typeface="+mn-cs"/>
              </a:rPr>
              <a:t>[CLICK] Prim-Dijkstra was one of the prominent spanning tree constructions from the early 90s. Cong et al. and Khuller et al. also proposed spanning constructions with bounded PL and WL.</a:t>
            </a:r>
          </a:p>
          <a:p>
            <a:r>
              <a:rPr lang="en-US" sz="1200" dirty="0"/>
              <a:t>[CLICK] We classify prominent Steiner constructions into 2 categories. Constructions that obtain minimum WL and constructions that optimize both WL and PL.</a:t>
            </a:r>
          </a:p>
          <a:p>
            <a:r>
              <a:rPr lang="en-US" sz="1200" dirty="0"/>
              <a:t>[CLICK] The first category includes the Iterated 1-Steiner heuristic, the optimal edge-overlapping method of Ho et al., and FLUTE which generates near-optimal WL Steiner trees using lookup tables</a:t>
            </a:r>
            <a:endParaRPr lang="pt-BR"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The second category includes the s</a:t>
            </a:r>
            <a:r>
              <a:rPr lang="en-US" sz="1200" dirty="0"/>
              <a:t>hallow-light Steiner construction by Elkin et al.</a:t>
            </a:r>
          </a:p>
          <a:p>
            <a:r>
              <a:rPr lang="en-US" sz="1200" dirty="0"/>
              <a:t>//that identify breakpoints and reduce detours. </a:t>
            </a:r>
          </a:p>
          <a:p>
            <a:r>
              <a:rPr lang="en-US" sz="1200" dirty="0" err="1"/>
              <a:t>Scheifele</a:t>
            </a:r>
            <a:r>
              <a:rPr lang="en-US" sz="1200" dirty="0"/>
              <a:t> et al. give a Steiner construction with bounded Elmore delays. And Chen et al. give us SALT, a state-of-the-art algorithm with improvement over the [Elkin15] method for superior tradeoffs between WL and PL.</a:t>
            </a:r>
          </a:p>
          <a:p>
            <a:r>
              <a:rPr lang="en-US" sz="1200" kern="1200" dirty="0">
                <a:solidFill>
                  <a:schemeClr val="tx1"/>
                </a:solidFill>
                <a:effectLst/>
                <a:latin typeface="+mn-lt"/>
                <a:ea typeface="+mn-ea"/>
                <a:cs typeface="+mn-cs"/>
              </a:rPr>
              <a:t>[CLICK] Our work includes iterative improvement algorithms for spanning and Steiner constructions, with superior WL and PL tradeoffs</a:t>
            </a:r>
          </a:p>
        </p:txBody>
      </p:sp>
      <p:sp>
        <p:nvSpPr>
          <p:cNvPr id="4" name="Slide Number Placeholder 3"/>
          <p:cNvSpPr>
            <a:spLocks noGrp="1"/>
          </p:cNvSpPr>
          <p:nvPr>
            <p:ph type="sldNum" sz="quarter" idx="10"/>
          </p:nvPr>
        </p:nvSpPr>
        <p:spPr/>
        <p:txBody>
          <a:bodyPr/>
          <a:lstStyle/>
          <a:p>
            <a:fld id="{F5595F73-ECBE-4053-B154-643031F57BC4}" type="slidenum">
              <a:rPr lang="en-US" smtClean="0"/>
              <a:t>11</a:t>
            </a:fld>
            <a:endParaRPr lang="en-US"/>
          </a:p>
        </p:txBody>
      </p:sp>
    </p:spTree>
    <p:extLst>
      <p:ext uri="{BB962C8B-B14F-4D97-AF65-F5344CB8AC3E}">
        <p14:creationId xmlns:p14="http://schemas.microsoft.com/office/powerpoint/2010/main" val="17794815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Our contributions include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[CLICK] Addressing the shortcomings in the PD algorithm.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PD produces a WL-PL tradeoff curve as shown here. Each point represents the WL and PL for a tree obtained with an alpha value between 0 and 1.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[CLICK] We want to push this curve down and to the left!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[CLICK] We minimize the detour cost metric in our algorithms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[CLICK] We propose two iterative improvement algorithms - PD-II to improve WL and PL of a spanning construction, and DAS to repair the Steiner construction. Both these algorithms push the curve down and to the left!</a:t>
            </a:r>
            <a:endParaRPr lang="en-US" dirty="0"/>
          </a:p>
        </p:txBody>
      </p:sp>
      <p:sp>
        <p:nvSpPr>
          <p:cNvPr id="4" name="Slide Number Placeholder 3"/>
          <p:cNvSpPr>
            <a:spLocks noGrp="1"/>
          </p:cNvSpPr>
          <p:nvPr>
            <p:ph type="sldNum" sz="quarter" idx="10"/>
          </p:nvPr>
        </p:nvSpPr>
        <p:spPr/>
        <p:txBody>
          <a:bodyPr/>
          <a:lstStyle/>
          <a:p>
            <a:fld id="{49DC86C2-9417-D242-957F-07D0C93E50AF}" type="slidenum">
              <a:rPr lang="en-US" smtClean="0"/>
              <a:pPr/>
              <a:t>12</a:t>
            </a:fld>
            <a:endParaRPr lang="en-US"/>
          </a:p>
        </p:txBody>
      </p:sp>
    </p:spTree>
    <p:extLst>
      <p:ext uri="{BB962C8B-B14F-4D97-AF65-F5344CB8AC3E}">
        <p14:creationId xmlns:p14="http://schemas.microsoft.com/office/powerpoint/2010/main" val="36735409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now explain our methodology.</a:t>
            </a:r>
          </a:p>
        </p:txBody>
      </p:sp>
      <p:sp>
        <p:nvSpPr>
          <p:cNvPr id="4" name="Slide Number Placeholder 3"/>
          <p:cNvSpPr>
            <a:spLocks noGrp="1"/>
          </p:cNvSpPr>
          <p:nvPr>
            <p:ph type="sldNum" sz="quarter" idx="10"/>
          </p:nvPr>
        </p:nvSpPr>
        <p:spPr/>
        <p:txBody>
          <a:bodyPr/>
          <a:lstStyle/>
          <a:p>
            <a:fld id="{49DC86C2-9417-D242-957F-07D0C93E50AF}" type="slidenum">
              <a:rPr lang="en-US" smtClean="0"/>
              <a:pPr/>
              <a:t>13</a:t>
            </a:fld>
            <a:endParaRPr lang="en-US"/>
          </a:p>
        </p:txBody>
      </p:sp>
    </p:spTree>
    <p:extLst>
      <p:ext uri="{BB962C8B-B14F-4D97-AF65-F5344CB8AC3E}">
        <p14:creationId xmlns:p14="http://schemas.microsoft.com/office/powerpoint/2010/main" val="19346294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high-level view of our methodology.</a:t>
            </a:r>
          </a:p>
          <a:p>
            <a:r>
              <a:rPr lang="en-US" dirty="0"/>
              <a:t>[CLICK] First, we construct the Prim-Dijkstra tree. The figure on the right shows the PD construction for an example net. The normalized values of the tree WL and tree PL are shown below.</a:t>
            </a:r>
          </a:p>
          <a:p>
            <a:r>
              <a:rPr lang="en-US" dirty="0"/>
              <a:t>[CLICK] Next, we add our PD-II algorithms to iteratively improve the WL and PL of the spanning tree.</a:t>
            </a:r>
          </a:p>
          <a:p>
            <a:r>
              <a:rPr lang="en-US" dirty="0"/>
              <a:t>[CLICK] Then, we convert the improved spanning tree into a Steiner tree using the maximal edge-overlapping algorithm of Ho et al. </a:t>
            </a:r>
          </a:p>
          <a:p>
            <a:r>
              <a:rPr lang="en-US" dirty="0"/>
              <a:t>[CLICK] Finally, we improve the Steiner tree using our DAS algorithm, to recover both WL and PL.</a:t>
            </a:r>
          </a:p>
          <a:p>
            <a:r>
              <a:rPr lang="en-US" dirty="0"/>
              <a:t>[CLICK] PD-II and DAS algorithms are our main contributions</a:t>
            </a:r>
          </a:p>
        </p:txBody>
      </p:sp>
      <p:sp>
        <p:nvSpPr>
          <p:cNvPr id="4" name="Slide Number Placeholder 3"/>
          <p:cNvSpPr>
            <a:spLocks noGrp="1"/>
          </p:cNvSpPr>
          <p:nvPr>
            <p:ph type="sldNum" sz="quarter" idx="10"/>
          </p:nvPr>
        </p:nvSpPr>
        <p:spPr/>
        <p:txBody>
          <a:bodyPr/>
          <a:lstStyle/>
          <a:p>
            <a:fld id="{49DC86C2-9417-D242-957F-07D0C93E50AF}" type="slidenum">
              <a:rPr lang="en-US" smtClean="0"/>
              <a:pPr/>
              <a:t>14</a:t>
            </a:fld>
            <a:endParaRPr lang="en-US"/>
          </a:p>
        </p:txBody>
      </p:sp>
    </p:spTree>
    <p:extLst>
      <p:ext uri="{BB962C8B-B14F-4D97-AF65-F5344CB8AC3E}">
        <p14:creationId xmlns:p14="http://schemas.microsoft.com/office/powerpoint/2010/main" val="1775900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figures recap how each step of our flow improves the tree.</a:t>
            </a:r>
          </a:p>
        </p:txBody>
      </p:sp>
      <p:sp>
        <p:nvSpPr>
          <p:cNvPr id="4" name="Slide Number Placeholder 3"/>
          <p:cNvSpPr>
            <a:spLocks noGrp="1"/>
          </p:cNvSpPr>
          <p:nvPr>
            <p:ph type="sldNum" sz="quarter" idx="10"/>
          </p:nvPr>
        </p:nvSpPr>
        <p:spPr/>
        <p:txBody>
          <a:bodyPr/>
          <a:lstStyle/>
          <a:p>
            <a:fld id="{49DC86C2-9417-D242-957F-07D0C93E50AF}" type="slidenum">
              <a:rPr lang="en-US" smtClean="0"/>
              <a:pPr/>
              <a:t>15</a:t>
            </a:fld>
            <a:endParaRPr lang="en-US"/>
          </a:p>
        </p:txBody>
      </p:sp>
    </p:spTree>
    <p:extLst>
      <p:ext uri="{BB962C8B-B14F-4D97-AF65-F5344CB8AC3E}">
        <p14:creationId xmlns:p14="http://schemas.microsoft.com/office/powerpoint/2010/main" val="1923374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 12 minutes</a:t>
            </a:r>
          </a:p>
          <a:p>
            <a:r>
              <a:rPr lang="en-US" sz="1200" b="0" i="0" u="none" strike="noStrike" kern="1200" baseline="0" dirty="0">
                <a:solidFill>
                  <a:schemeClr val="tx1"/>
                </a:solidFill>
                <a:latin typeface="+mn-lt"/>
                <a:ea typeface="+mn-ea"/>
                <a:cs typeface="+mn-cs"/>
              </a:rPr>
              <a:t>I will now describe our PD-II algorithm.</a:t>
            </a:r>
          </a:p>
          <a:p>
            <a:r>
              <a:rPr lang="en-US" sz="1200" b="0" i="0" u="none" strike="noStrike" kern="1200" baseline="0" dirty="0">
                <a:solidFill>
                  <a:schemeClr val="tx1"/>
                </a:solidFill>
                <a:latin typeface="+mn-lt"/>
                <a:ea typeface="+mn-ea"/>
                <a:cs typeface="+mn-cs"/>
              </a:rPr>
              <a:t>[CLICK] Our objective is to recover both WL and PL of a given spanning tree. As we have seen before, detour cost minimizes PL effectively.</a:t>
            </a:r>
          </a:p>
          <a:p>
            <a:r>
              <a:rPr lang="en-US" sz="1200" b="0" i="0" u="none" strike="noStrike" kern="1200" baseline="0" dirty="0">
                <a:solidFill>
                  <a:schemeClr val="tx1"/>
                </a:solidFill>
                <a:latin typeface="+mn-lt"/>
                <a:ea typeface="+mn-ea"/>
                <a:cs typeface="+mn-cs"/>
              </a:rPr>
              <a:t>[CLICK] Hence, we minimize a weighted sum of detour cost and wirelength, using the weighting factor alpha</a:t>
            </a:r>
          </a:p>
          <a:p>
            <a:r>
              <a:rPr lang="en-US" sz="1200" b="0" i="0" u="none" strike="noStrike" kern="1200" baseline="0" dirty="0">
                <a:solidFill>
                  <a:schemeClr val="tx1"/>
                </a:solidFill>
                <a:latin typeface="+mn-lt"/>
                <a:ea typeface="+mn-ea"/>
                <a:cs typeface="+mn-cs"/>
              </a:rPr>
              <a:t>[CLICK] To do this, we obtain the neighbors of each node in the tree. Two nodes are said to be neighbors if the smallest bounding box containing them contains no other nodes</a:t>
            </a:r>
          </a:p>
          <a:p>
            <a:r>
              <a:rPr lang="en-US" sz="1200" b="0" i="0" u="none" strike="noStrike" kern="1200" baseline="0" dirty="0">
                <a:solidFill>
                  <a:schemeClr val="tx1"/>
                </a:solidFill>
                <a:latin typeface="+mn-lt"/>
                <a:ea typeface="+mn-ea"/>
                <a:cs typeface="+mn-cs"/>
              </a:rPr>
              <a:t>[CLICK] Then, we perform a tree surgery procedure called edge-flipping.</a:t>
            </a:r>
          </a:p>
        </p:txBody>
      </p:sp>
      <p:sp>
        <p:nvSpPr>
          <p:cNvPr id="4" name="Slide Number Placeholder 3"/>
          <p:cNvSpPr>
            <a:spLocks noGrp="1"/>
          </p:cNvSpPr>
          <p:nvPr>
            <p:ph type="sldNum" sz="quarter" idx="10"/>
          </p:nvPr>
        </p:nvSpPr>
        <p:spPr/>
        <p:txBody>
          <a:bodyPr/>
          <a:lstStyle/>
          <a:p>
            <a:fld id="{49DC86C2-9417-D242-957F-07D0C93E50AF}" type="slidenum">
              <a:rPr lang="en-US" smtClean="0"/>
              <a:pPr/>
              <a:t>16</a:t>
            </a:fld>
            <a:endParaRPr lang="en-US"/>
          </a:p>
        </p:txBody>
      </p:sp>
    </p:spTree>
    <p:extLst>
      <p:ext uri="{BB962C8B-B14F-4D97-AF65-F5344CB8AC3E}">
        <p14:creationId xmlns:p14="http://schemas.microsoft.com/office/powerpoint/2010/main" val="10309684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Edge flipping is a procedure where one edge is removed from the tree and another is added, while reducing the tree cost.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PD-II takes an input tree and searches for edge flips that improve flip cost. If the flip cost improves, the flip is taken for the edge flip with the max improvement in flip cost.</a:t>
            </a:r>
            <a:endParaRPr lang="en-US" sz="1200" b="0" i="0" u="none" strike="noStrike" kern="1200" baseline="0" dirty="0">
              <a:solidFill>
                <a:schemeClr val="tx1"/>
              </a:solidFill>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[CLICK] This is an example rooted tree, represented as a DAG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[CLICK] Edge-flipping involves removing this edge and adding this new edge in red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[CLICK] One of the directed edges in the new rooted tree is reversed from its previous orientation in order to maintain a well-formed rooted tree.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[CLICK] </a:t>
            </a:r>
            <a:r>
              <a:rPr lang="en-US" dirty="0"/>
              <a:t>Considering all pairs of possible swaps could be expensive. Hence, we use a restriction called flipping distance to r</a:t>
            </a:r>
            <a:r>
              <a:rPr lang="en-US" sz="1200" dirty="0"/>
              <a:t>estrict the number of possible flips.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[CLICK] In the above example, the flipping distance is one, since only one edge changes direction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[CLICK] In practice, we find that having a flipping distance of &gt;1 has very little benefit, but with an added runtime penalty. This is a tunable parameter in our methodology.</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This way, edge-flipping repairs the spanning tree to recover both WL and DC</a:t>
            </a:r>
          </a:p>
        </p:txBody>
      </p:sp>
      <p:sp>
        <p:nvSpPr>
          <p:cNvPr id="4" name="Slide Number Placeholder 3"/>
          <p:cNvSpPr>
            <a:spLocks noGrp="1"/>
          </p:cNvSpPr>
          <p:nvPr>
            <p:ph type="sldNum" sz="quarter" idx="10"/>
          </p:nvPr>
        </p:nvSpPr>
        <p:spPr/>
        <p:txBody>
          <a:bodyPr/>
          <a:lstStyle/>
          <a:p>
            <a:fld id="{49DC86C2-9417-D242-957F-07D0C93E50AF}" type="slidenum">
              <a:rPr lang="en-US" smtClean="0"/>
              <a:pPr/>
              <a:t>17</a:t>
            </a:fld>
            <a:endParaRPr lang="en-US"/>
          </a:p>
        </p:txBody>
      </p:sp>
    </p:spTree>
    <p:extLst>
      <p:ext uri="{BB962C8B-B14F-4D97-AF65-F5344CB8AC3E}">
        <p14:creationId xmlns:p14="http://schemas.microsoft.com/office/powerpoint/2010/main" val="2993678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I would like to stress on some of the details about PD-II.</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[CLICK] PD-II can improve any input spanning tree, but starting with a PD tree is beneficial since it gives us a strong starting point w.r.t. WL and PL.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[CLICK] The neighbor calculation step has a worst case complexity of log n.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 ([Naamad84] showed that the expected number of maximal empty boxes amidst n random points in a plane – upper bound of O(n log 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Our analysis of placements of net sinks shows the average number of neighbors is 2.58, 4.27, 6.15 and 8.24 for </a:t>
            </a:r>
            <a:r>
              <a:rPr lang="en-US" sz="1200" dirty="0">
                <a:solidFill>
                  <a:srgbClr val="FF0000"/>
                </a:solidFill>
              </a:rPr>
              <a:t>small, medium, large and huge nets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[CLICK] We have a PD implementation which runs in O(</a:t>
            </a:r>
            <a:r>
              <a:rPr lang="en-US" sz="1200" dirty="0" err="1"/>
              <a:t>nlogn</a:t>
            </a:r>
            <a:r>
              <a:rPr lang="en-US" sz="1200" dirty="0"/>
              <a:t>) time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[CLICK] The runtime complexity of PD-II is O(n^3), which reduces to D.n^2 with the distance restriction. However, in practice, converges rapidly.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solidFill>
                  <a:srgbClr val="FF0000"/>
                </a:solidFill>
              </a:rPr>
              <a:t>[CLICK] Here, I report the runtimes of production codes of these algorithms on an industry design. PD takes …. And PD-II takes…. The runtime penalty of PD-II is negligible, taking less than 1 additional second of runtime per million nets</a:t>
            </a:r>
          </a:p>
          <a:p>
            <a:endParaRPr lang="en-US" dirty="0"/>
          </a:p>
        </p:txBody>
      </p:sp>
      <p:sp>
        <p:nvSpPr>
          <p:cNvPr id="4" name="Slide Number Placeholder 3"/>
          <p:cNvSpPr>
            <a:spLocks noGrp="1"/>
          </p:cNvSpPr>
          <p:nvPr>
            <p:ph type="sldNum" sz="quarter" idx="10"/>
          </p:nvPr>
        </p:nvSpPr>
        <p:spPr/>
        <p:txBody>
          <a:bodyPr/>
          <a:lstStyle/>
          <a:p>
            <a:fld id="{49DC86C2-9417-D242-957F-07D0C93E50AF}" type="slidenum">
              <a:rPr lang="en-US" smtClean="0"/>
              <a:pPr/>
              <a:t>18</a:t>
            </a:fld>
            <a:endParaRPr lang="en-US"/>
          </a:p>
        </p:txBody>
      </p:sp>
    </p:spTree>
    <p:extLst>
      <p:ext uri="{BB962C8B-B14F-4D97-AF65-F5344CB8AC3E}">
        <p14:creationId xmlns:p14="http://schemas.microsoft.com/office/powerpoint/2010/main" val="19602924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Next up, we convert the spanning trees into Steiner trees, since Steiner trees are beneficial for timing estimation, congestion prediction and physical synthesis optimization.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convert the PD-II trees into Steiner trees using the maximal edge-overlapping heuristic by Ho, Vijayan and Wong.</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//HVW traverses the tree from the leaves and iteratively maximize overlaps with the currently visited edge and its immediate children edges.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However, HVW is not aware of DC. How do we recover the DC from the resulting Steiner tree?</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49DC86C2-9417-D242-957F-07D0C93E50AF}" type="slidenum">
              <a:rPr lang="en-US" smtClean="0"/>
              <a:pPr/>
              <a:t>19</a:t>
            </a:fld>
            <a:endParaRPr lang="en-US"/>
          </a:p>
        </p:txBody>
      </p:sp>
    </p:spTree>
    <p:extLst>
      <p:ext uri="{BB962C8B-B14F-4D97-AF65-F5344CB8AC3E}">
        <p14:creationId xmlns:p14="http://schemas.microsoft.com/office/powerpoint/2010/main" val="162579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I begin the talk, one of our authors, Dr. Alpert would like to say a few words through this video.</a:t>
            </a:r>
          </a:p>
          <a:p>
            <a:r>
              <a:rPr lang="en-US" dirty="0"/>
              <a:t>[CLICK] Video</a:t>
            </a:r>
          </a:p>
        </p:txBody>
      </p:sp>
      <p:sp>
        <p:nvSpPr>
          <p:cNvPr id="4" name="Slide Number Placeholder 3"/>
          <p:cNvSpPr>
            <a:spLocks noGrp="1"/>
          </p:cNvSpPr>
          <p:nvPr>
            <p:ph type="sldNum" sz="quarter" idx="10"/>
          </p:nvPr>
        </p:nvSpPr>
        <p:spPr/>
        <p:txBody>
          <a:bodyPr/>
          <a:lstStyle/>
          <a:p>
            <a:fld id="{49DC86C2-9417-D242-957F-07D0C93E50AF}" type="slidenum">
              <a:rPr lang="en-US" smtClean="0"/>
              <a:pPr/>
              <a:t>2</a:t>
            </a:fld>
            <a:endParaRPr lang="en-US"/>
          </a:p>
        </p:txBody>
      </p:sp>
    </p:spTree>
    <p:extLst>
      <p:ext uri="{BB962C8B-B14F-4D97-AF65-F5344CB8AC3E}">
        <p14:creationId xmlns:p14="http://schemas.microsoft.com/office/powerpoint/2010/main" val="18343006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Hence, we formulate the problem of minimizing WL and DC in Steiner trees.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[CLICK] We perform two phases of optimization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[CLICK] First, a WL reduction step by bottom-up tree traversal and swapping edges to minimize WL. We remove a directed edge from the tree and add a new edge, while ensuring well-formed trees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//(by ensuring that the new parent of the edge is not in the sub-tree of the child of the edge)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[CLICK] We allow for a controlled degradation in PL to obtain large benefits in WL</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49DC86C2-9417-D242-957F-07D0C93E50AF}" type="slidenum">
              <a:rPr lang="en-US" smtClean="0"/>
              <a:pPr/>
              <a:t>20</a:t>
            </a:fld>
            <a:endParaRPr lang="en-US"/>
          </a:p>
        </p:txBody>
      </p:sp>
    </p:spTree>
    <p:extLst>
      <p:ext uri="{BB962C8B-B14F-4D97-AF65-F5344CB8AC3E}">
        <p14:creationId xmlns:p14="http://schemas.microsoft.com/office/powerpoint/2010/main" val="3121336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second phase is a DC reduction step. We perform a top-down tree traversal and swap edges to reduce DC. Note that reducing the DC of sinks closer to the source will reduce the DC of all the downstream sinks</a:t>
            </a:r>
          </a:p>
          <a:p>
            <a:r>
              <a:rPr lang="en-US" dirty="0"/>
              <a:t>Swap edges to reduce DC, without allowing for WL degradation</a:t>
            </a:r>
          </a:p>
          <a:p>
            <a:r>
              <a:rPr lang="en-US" dirty="0"/>
              <a:t>[CLICK] The complexity of DAS is O(n2), but closer to O(</a:t>
            </a:r>
            <a:r>
              <a:rPr lang="en-US" dirty="0" err="1"/>
              <a:t>nlogn</a:t>
            </a:r>
            <a:r>
              <a:rPr lang="en-US" dirty="0"/>
              <a:t>) in practice. Runtime are shown below</a:t>
            </a:r>
          </a:p>
        </p:txBody>
      </p:sp>
      <p:sp>
        <p:nvSpPr>
          <p:cNvPr id="4" name="Slide Number Placeholder 3"/>
          <p:cNvSpPr>
            <a:spLocks noGrp="1"/>
          </p:cNvSpPr>
          <p:nvPr>
            <p:ph type="sldNum" sz="quarter" idx="10"/>
          </p:nvPr>
        </p:nvSpPr>
        <p:spPr/>
        <p:txBody>
          <a:bodyPr/>
          <a:lstStyle/>
          <a:p>
            <a:fld id="{49DC86C2-9417-D242-957F-07D0C93E50AF}" type="slidenum">
              <a:rPr lang="en-US" smtClean="0"/>
              <a:pPr/>
              <a:t>21</a:t>
            </a:fld>
            <a:endParaRPr lang="en-US"/>
          </a:p>
        </p:txBody>
      </p:sp>
    </p:spTree>
    <p:extLst>
      <p:ext uri="{BB962C8B-B14F-4D97-AF65-F5344CB8AC3E}">
        <p14:creationId xmlns:p14="http://schemas.microsoft.com/office/powerpoint/2010/main" val="20667681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I’m going to give a brief description of our experimental setup before showing results</a:t>
            </a:r>
          </a:p>
        </p:txBody>
      </p:sp>
      <p:sp>
        <p:nvSpPr>
          <p:cNvPr id="4" name="Slide Number Placeholder 3"/>
          <p:cNvSpPr>
            <a:spLocks noGrp="1"/>
          </p:cNvSpPr>
          <p:nvPr>
            <p:ph type="sldNum" sz="quarter" idx="10"/>
          </p:nvPr>
        </p:nvSpPr>
        <p:spPr/>
        <p:txBody>
          <a:bodyPr/>
          <a:lstStyle/>
          <a:p>
            <a:fld id="{49DC86C2-9417-D242-957F-07D0C93E50AF}" type="slidenum">
              <a:rPr lang="en-US" smtClean="0"/>
              <a:pPr/>
              <a:t>22</a:t>
            </a:fld>
            <a:endParaRPr lang="en-US"/>
          </a:p>
        </p:txBody>
      </p:sp>
    </p:spTree>
    <p:extLst>
      <p:ext uri="{BB962C8B-B14F-4D97-AF65-F5344CB8AC3E}">
        <p14:creationId xmlns:p14="http://schemas.microsoft.com/office/powerpoint/2010/main" val="19346294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 17 minutes</a:t>
            </a:r>
          </a:p>
          <a:p>
            <a:r>
              <a:rPr lang="en-US" sz="1200" b="0" i="0" u="none" strike="noStrike" kern="1200" baseline="0" dirty="0">
                <a:solidFill>
                  <a:schemeClr val="tx1"/>
                </a:solidFill>
                <a:latin typeface="+mn-lt"/>
                <a:ea typeface="+mn-ea"/>
                <a:cs typeface="+mn-cs"/>
              </a:rPr>
              <a:t>[CLICK] Our code is implemented in C++ and can easily be added as an extension to existing tools based on PD</a:t>
            </a:r>
          </a:p>
          <a:p>
            <a:r>
              <a:rPr lang="en-US" sz="1200" b="0" i="0" u="none" strike="noStrike" kern="1200" baseline="0" dirty="0">
                <a:solidFill>
                  <a:schemeClr val="tx1"/>
                </a:solidFill>
                <a:latin typeface="+mn-lt"/>
                <a:ea typeface="+mn-ea"/>
                <a:cs typeface="+mn-cs"/>
              </a:rPr>
              <a:t>[CLICK] We analyze the nets of the DAC 2012 Placement benchmarks, and placed using </a:t>
            </a:r>
            <a:r>
              <a:rPr lang="en-US" sz="1200" b="0" i="0" u="none" strike="noStrike" kern="1200" baseline="0" dirty="0" err="1">
                <a:solidFill>
                  <a:schemeClr val="tx1"/>
                </a:solidFill>
                <a:latin typeface="+mn-lt"/>
                <a:ea typeface="+mn-ea"/>
                <a:cs typeface="+mn-cs"/>
              </a:rPr>
              <a:t>ePlace</a:t>
            </a:r>
            <a:r>
              <a:rPr lang="en-US" sz="1200" b="0" i="0" u="none" strike="noStrike" kern="1200" baseline="0" dirty="0">
                <a:solidFill>
                  <a:schemeClr val="tx1"/>
                </a:solidFill>
                <a:latin typeface="+mn-lt"/>
                <a:ea typeface="+mn-ea"/>
                <a:cs typeface="+mn-cs"/>
              </a:rPr>
              <a:t>, a state-of-the-art academic placer. Nets are extracted from these designs and are grouped into 4 clusters based on the fanouts. Here are some statistics of the number of nets in these designs</a:t>
            </a:r>
          </a:p>
          <a:p>
            <a:r>
              <a:rPr lang="en-US" sz="1200" b="0" i="0" u="none" strike="noStrike" kern="1200" baseline="0" dirty="0">
                <a:solidFill>
                  <a:schemeClr val="tx1"/>
                </a:solidFill>
                <a:latin typeface="+mn-lt"/>
                <a:ea typeface="+mn-ea"/>
                <a:cs typeface="+mn-cs"/>
              </a:rPr>
              <a:t>[CLICK] We report our results as normalized WL and PL, where the WL normalization is done using MST WL for spanning trees and FLUTE WL for Steiner trees. PLs are normalized by the sum of source-to-sink Manhattan distances</a:t>
            </a:r>
          </a:p>
        </p:txBody>
      </p:sp>
      <p:sp>
        <p:nvSpPr>
          <p:cNvPr id="4" name="Slide Number Placeholder 3"/>
          <p:cNvSpPr>
            <a:spLocks noGrp="1"/>
          </p:cNvSpPr>
          <p:nvPr>
            <p:ph type="sldNum" sz="quarter" idx="10"/>
          </p:nvPr>
        </p:nvSpPr>
        <p:spPr/>
        <p:txBody>
          <a:bodyPr/>
          <a:lstStyle/>
          <a:p>
            <a:fld id="{F5595F73-ECBE-4053-B154-643031F57BC4}" type="slidenum">
              <a:rPr lang="en-US" smtClean="0"/>
              <a:t>23</a:t>
            </a:fld>
            <a:endParaRPr lang="en-US"/>
          </a:p>
        </p:txBody>
      </p:sp>
    </p:spTree>
    <p:extLst>
      <p:ext uri="{BB962C8B-B14F-4D97-AF65-F5344CB8AC3E}">
        <p14:creationId xmlns:p14="http://schemas.microsoft.com/office/powerpoint/2010/main" val="3777493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WL and PL tradeoff Pareto curves show a good picture of the improvement due to our algorithms. The x-axis is the normalized WL and y-axis is the normalized PL. Each point in the plot depicts the (WL,PL) value for a particular value of alpha.</a:t>
            </a:r>
          </a:p>
          <a:p>
            <a:r>
              <a:rPr lang="en-US" dirty="0"/>
              <a:t>[CLICK] This is the Pareto curve for large nets – fanouts of 16 to 31. The red line is the result from PD, and the blue line is the result from PD-II. We see that we are able to meaningfully shift the Pareto curve towards the origin.</a:t>
            </a:r>
          </a:p>
          <a:p>
            <a:r>
              <a:rPr lang="en-US" dirty="0"/>
              <a:t>[CLICK] Lower WLs and PLs result in reduced delays and reduced capacitances!</a:t>
            </a:r>
          </a:p>
        </p:txBody>
      </p:sp>
      <p:sp>
        <p:nvSpPr>
          <p:cNvPr id="4" name="Slide Number Placeholder 3"/>
          <p:cNvSpPr>
            <a:spLocks noGrp="1"/>
          </p:cNvSpPr>
          <p:nvPr>
            <p:ph type="sldNum" sz="quarter" idx="10"/>
          </p:nvPr>
        </p:nvSpPr>
        <p:spPr/>
        <p:txBody>
          <a:bodyPr/>
          <a:lstStyle/>
          <a:p>
            <a:fld id="{49DC86C2-9417-D242-957F-07D0C93E50AF}" type="slidenum">
              <a:rPr lang="en-US" smtClean="0"/>
              <a:pPr/>
              <a:t>24</a:t>
            </a:fld>
            <a:endParaRPr lang="en-US"/>
          </a:p>
        </p:txBody>
      </p:sp>
    </p:spTree>
    <p:extLst>
      <p:ext uri="{BB962C8B-B14F-4D97-AF65-F5344CB8AC3E}">
        <p14:creationId xmlns:p14="http://schemas.microsoft.com/office/powerpoint/2010/main" val="39470948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 show the benefit of our DAS algorithm. To do this, we compare the results from the traditional PD+HVW flow (in red) to the results with DAS added (in blue)</a:t>
            </a:r>
          </a:p>
          <a:p>
            <a:r>
              <a:rPr lang="en-US" dirty="0"/>
              <a:t>[CLICK] This is the Pareto curve for large nets – fanouts of 16 to 31. Again, we are able to meaningfully shift the Pareto curve towards the origin.</a:t>
            </a:r>
          </a:p>
          <a:p>
            <a:r>
              <a:rPr lang="en-US" dirty="0"/>
              <a:t>[CLICK] Hence, we can squeeze more out of a given technology node.</a:t>
            </a:r>
          </a:p>
          <a:p>
            <a:endParaRPr lang="en-US" dirty="0"/>
          </a:p>
        </p:txBody>
      </p:sp>
      <p:sp>
        <p:nvSpPr>
          <p:cNvPr id="4" name="Slide Number Placeholder 3"/>
          <p:cNvSpPr>
            <a:spLocks noGrp="1"/>
          </p:cNvSpPr>
          <p:nvPr>
            <p:ph type="sldNum" sz="quarter" idx="10"/>
          </p:nvPr>
        </p:nvSpPr>
        <p:spPr/>
        <p:txBody>
          <a:bodyPr/>
          <a:lstStyle/>
          <a:p>
            <a:fld id="{49DC86C2-9417-D242-957F-07D0C93E50AF}" type="slidenum">
              <a:rPr lang="en-US" smtClean="0"/>
              <a:pPr/>
              <a:t>25</a:t>
            </a:fld>
            <a:endParaRPr lang="en-US"/>
          </a:p>
        </p:txBody>
      </p:sp>
    </p:spTree>
    <p:extLst>
      <p:ext uri="{BB962C8B-B14F-4D97-AF65-F5344CB8AC3E}">
        <p14:creationId xmlns:p14="http://schemas.microsoft.com/office/powerpoint/2010/main" val="2485294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Pareto curves help in visualizing the direction of improvement. However, it becomes hard to quantify the improvement.</a:t>
                </a:r>
              </a:p>
              <a:p>
                <a:r>
                  <a:rPr lang="en-US" dirty="0"/>
                  <a:t>[CLICK] Hence, I am going to describe an alternative analysis method to quantify the improvements in WL and PL separately. We first choose thresholds of permissible WL degradation w.r.t. the reference tree WL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And then, find the </a:t>
                </a:r>
                <a:r>
                  <a:rPr lang="en-US" sz="1200" dirty="0"/>
                  <a:t>minimum PL solution that meets the WL threshold across different </a:t>
                </a:r>
                <a14:m>
                  <m:oMath xmlns:m="http://schemas.openxmlformats.org/officeDocument/2006/math">
                    <m:r>
                      <a:rPr lang="en-US" sz="1200" i="1">
                        <a:latin typeface="Cambria Math" panose="02040503050406030204" pitchFamily="18" charset="0"/>
                      </a:rPr>
                      <m:t>𝛼</m:t>
                    </m:r>
                  </m:oMath>
                </a14:m>
                <a:r>
                  <a:rPr lang="en-US" sz="120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Here is an example. If the normalized PL of tree A is 1.15 and of tree B is 1.12, we say that tree B has 20% better PL than tree A</a:t>
                </a:r>
              </a:p>
              <a:p>
                <a:endParaRPr lang="en-US" dirty="0"/>
              </a:p>
            </p:txBody>
          </p:sp>
        </mc:Choice>
        <mc:Fallback xmlns="">
          <p:sp>
            <p:nvSpPr>
              <p:cNvPr id="3" name="Notes Placeholder 2"/>
              <p:cNvSpPr>
                <a:spLocks noGrp="1"/>
              </p:cNvSpPr>
              <p:nvPr>
                <p:ph type="body" idx="1"/>
              </p:nvPr>
            </p:nvSpPr>
            <p:spPr/>
            <p:txBody>
              <a:bodyPr/>
              <a:lstStyle/>
              <a:p>
                <a:r>
                  <a:rPr lang="en-US" dirty="0"/>
                  <a:t>Pareto curves help in visualizing the direction of improvement. However, it becomes hard to quantify the improvement.</a:t>
                </a:r>
              </a:p>
              <a:p>
                <a:r>
                  <a:rPr lang="en-US" dirty="0"/>
                  <a:t>[CLICK] Hence, I am going to describe an alternative analysis method to quantify the improvements in WL and PL separately. We first choose thresholds of permissible WL degradation w.r.t. the reference tree W</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And then, find the </a:t>
                </a:r>
                <a:r>
                  <a:rPr lang="en-US" sz="1200" dirty="0"/>
                  <a:t>minimum normalized PL solution that meets the WL threshold across different </a:t>
                </a:r>
                <a:r>
                  <a:rPr lang="en-US" sz="1200" i="0">
                    <a:latin typeface="Cambria Math" panose="02040503050406030204" pitchFamily="18" charset="0"/>
                  </a:rPr>
                  <a:t>𝛼</a:t>
                </a:r>
                <a:r>
                  <a:rPr lang="en-US" sz="1200" dirty="0"/>
                  <a: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Here, I show an example for calculating the PL improvement. If the normalized PL of tree A is 1.15 and of tree B is 1.12, we say that tree B has 20% better PL than tree A</a:t>
                </a:r>
              </a:p>
              <a:p>
                <a:endParaRPr lang="en-US" dirty="0"/>
              </a:p>
            </p:txBody>
          </p:sp>
        </mc:Fallback>
      </mc:AlternateContent>
      <p:sp>
        <p:nvSpPr>
          <p:cNvPr id="4" name="Slide Number Placeholder 3"/>
          <p:cNvSpPr>
            <a:spLocks noGrp="1"/>
          </p:cNvSpPr>
          <p:nvPr>
            <p:ph type="sldNum" sz="quarter" idx="10"/>
          </p:nvPr>
        </p:nvSpPr>
        <p:spPr/>
        <p:txBody>
          <a:bodyPr/>
          <a:lstStyle/>
          <a:p>
            <a:fld id="{49DC86C2-9417-D242-957F-07D0C93E50AF}" type="slidenum">
              <a:rPr lang="en-US" smtClean="0"/>
              <a:pPr/>
              <a:t>26</a:t>
            </a:fld>
            <a:endParaRPr lang="en-US"/>
          </a:p>
        </p:txBody>
      </p:sp>
    </p:spTree>
    <p:extLst>
      <p:ext uri="{BB962C8B-B14F-4D97-AF65-F5344CB8AC3E}">
        <p14:creationId xmlns:p14="http://schemas.microsoft.com/office/powerpoint/2010/main" val="78003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This is the percent improvement in normalized PL due to PD-II over PD. For each threshold, we see that PD-II shows better results than PD across all groups of nets. </a:t>
            </a:r>
          </a:p>
          <a:p>
            <a:r>
              <a:rPr lang="en-US" dirty="0"/>
              <a:t>[CLICK] Small PL improvements on nets with small fanouts, since detour cost is close to optimal for smaller nets</a:t>
            </a:r>
          </a:p>
          <a:p>
            <a:r>
              <a:rPr lang="en-US" dirty="0"/>
              <a:t>[CLICK] Large PL improvements on nets with large fanouts</a:t>
            </a:r>
          </a:p>
        </p:txBody>
      </p:sp>
      <p:sp>
        <p:nvSpPr>
          <p:cNvPr id="4" name="Slide Number Placeholder 3"/>
          <p:cNvSpPr>
            <a:spLocks noGrp="1"/>
          </p:cNvSpPr>
          <p:nvPr>
            <p:ph type="sldNum" sz="quarter" idx="10"/>
          </p:nvPr>
        </p:nvSpPr>
        <p:spPr/>
        <p:txBody>
          <a:bodyPr/>
          <a:lstStyle/>
          <a:p>
            <a:fld id="{49DC86C2-9417-D242-957F-07D0C93E50AF}" type="slidenum">
              <a:rPr lang="en-US" smtClean="0"/>
              <a:pPr/>
              <a:t>27</a:t>
            </a:fld>
            <a:endParaRPr lang="en-US"/>
          </a:p>
        </p:txBody>
      </p:sp>
    </p:spTree>
    <p:extLst>
      <p:ext uri="{BB962C8B-B14F-4D97-AF65-F5344CB8AC3E}">
        <p14:creationId xmlns:p14="http://schemas.microsoft.com/office/powerpoint/2010/main" val="4656865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Similarly, DAS consistently results in trees with lower PL than the HVW trees. </a:t>
            </a:r>
          </a:p>
          <a:p>
            <a:r>
              <a:rPr lang="en-US" dirty="0"/>
              <a:t>[CLICK] Significant improvement in PL of ~83% for small nets, when WL degradation threshold dropped to 15%. </a:t>
            </a:r>
          </a:p>
          <a:p>
            <a:r>
              <a:rPr lang="en-US" dirty="0"/>
              <a:t>[CLICK] There is much larger improvement on small nets, suggesting that </a:t>
            </a:r>
            <a:r>
              <a:rPr lang="en-US" dirty="0" err="1"/>
              <a:t>Steinerization</a:t>
            </a:r>
            <a:r>
              <a:rPr lang="en-US" dirty="0"/>
              <a:t> has further scope for improvement</a:t>
            </a:r>
          </a:p>
        </p:txBody>
      </p:sp>
      <p:sp>
        <p:nvSpPr>
          <p:cNvPr id="4" name="Slide Number Placeholder 3"/>
          <p:cNvSpPr>
            <a:spLocks noGrp="1"/>
          </p:cNvSpPr>
          <p:nvPr>
            <p:ph type="sldNum" sz="quarter" idx="10"/>
          </p:nvPr>
        </p:nvSpPr>
        <p:spPr/>
        <p:txBody>
          <a:bodyPr/>
          <a:lstStyle/>
          <a:p>
            <a:fld id="{49DC86C2-9417-D242-957F-07D0C93E50AF}" type="slidenum">
              <a:rPr lang="en-US" smtClean="0"/>
              <a:pPr/>
              <a:t>28</a:t>
            </a:fld>
            <a:endParaRPr lang="en-US"/>
          </a:p>
        </p:txBody>
      </p:sp>
    </p:spTree>
    <p:extLst>
      <p:ext uri="{BB962C8B-B14F-4D97-AF65-F5344CB8AC3E}">
        <p14:creationId xmlns:p14="http://schemas.microsoft.com/office/powerpoint/2010/main" val="11552070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compare our results with the state-of-the-art Steiner construction, SALT. </a:t>
            </a:r>
          </a:p>
          <a:p>
            <a:r>
              <a:rPr lang="en-US" dirty="0"/>
              <a:t>[CLICK] In their construction, FLUTE is used as the starting tree. However, FLUTE gives optimal WL trees for fanouts less than 9.</a:t>
            </a:r>
          </a:p>
          <a:p>
            <a:r>
              <a:rPr lang="en-US" dirty="0"/>
              <a:t>[CLICK] In order to have an equivalent comparison, we use the following metaheuristic. We run both FLUTE and our flow. If FLUTE dominates our solution in both WL and PL, we pick the FLUTE solution. Otherwise, we use our solution.</a:t>
            </a:r>
          </a:p>
          <a:p>
            <a:endParaRPr lang="en-US" dirty="0"/>
          </a:p>
        </p:txBody>
      </p:sp>
      <p:sp>
        <p:nvSpPr>
          <p:cNvPr id="4" name="Slide Number Placeholder 3"/>
          <p:cNvSpPr>
            <a:spLocks noGrp="1"/>
          </p:cNvSpPr>
          <p:nvPr>
            <p:ph type="sldNum" sz="quarter" idx="10"/>
          </p:nvPr>
        </p:nvSpPr>
        <p:spPr/>
        <p:txBody>
          <a:bodyPr/>
          <a:lstStyle/>
          <a:p>
            <a:fld id="{49DC86C2-9417-D242-957F-07D0C93E50AF}" type="slidenum">
              <a:rPr lang="en-US" smtClean="0"/>
              <a:pPr/>
              <a:t>29</a:t>
            </a:fld>
            <a:endParaRPr lang="en-US"/>
          </a:p>
        </p:txBody>
      </p:sp>
    </p:spTree>
    <p:extLst>
      <p:ext uri="{BB962C8B-B14F-4D97-AF65-F5344CB8AC3E}">
        <p14:creationId xmlns:p14="http://schemas.microsoft.com/office/powerpoint/2010/main" val="1626311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first present the background and motivation behind this work.</a:t>
            </a:r>
          </a:p>
        </p:txBody>
      </p:sp>
      <p:sp>
        <p:nvSpPr>
          <p:cNvPr id="4" name="Slide Number Placeholder 3"/>
          <p:cNvSpPr>
            <a:spLocks noGrp="1"/>
          </p:cNvSpPr>
          <p:nvPr>
            <p:ph type="sldNum" sz="quarter" idx="10"/>
          </p:nvPr>
        </p:nvSpPr>
        <p:spPr/>
        <p:txBody>
          <a:bodyPr/>
          <a:lstStyle/>
          <a:p>
            <a:fld id="{49DC86C2-9417-D242-957F-07D0C93E50AF}" type="slidenum">
              <a:rPr lang="en-US" smtClean="0"/>
              <a:pPr/>
              <a:t>3</a:t>
            </a:fld>
            <a:endParaRPr lang="en-US"/>
          </a:p>
        </p:txBody>
      </p:sp>
    </p:spTree>
    <p:extLst>
      <p:ext uri="{BB962C8B-B14F-4D97-AF65-F5344CB8AC3E}">
        <p14:creationId xmlns:p14="http://schemas.microsoft.com/office/powerpoint/2010/main" val="33121596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this metaheuristic approach, we see that our flow shows better WL and PL tradeoff for medium to huge nets.</a:t>
            </a:r>
          </a:p>
        </p:txBody>
      </p:sp>
      <p:sp>
        <p:nvSpPr>
          <p:cNvPr id="4" name="Slide Number Placeholder 3"/>
          <p:cNvSpPr>
            <a:spLocks noGrp="1"/>
          </p:cNvSpPr>
          <p:nvPr>
            <p:ph type="sldNum" sz="quarter" idx="10"/>
          </p:nvPr>
        </p:nvSpPr>
        <p:spPr/>
        <p:txBody>
          <a:bodyPr/>
          <a:lstStyle/>
          <a:p>
            <a:fld id="{49DC86C2-9417-D242-957F-07D0C93E50AF}" type="slidenum">
              <a:rPr lang="en-US" smtClean="0"/>
              <a:pPr/>
              <a:t>30</a:t>
            </a:fld>
            <a:endParaRPr lang="en-US"/>
          </a:p>
        </p:txBody>
      </p:sp>
    </p:spTree>
    <p:extLst>
      <p:ext uri="{BB962C8B-B14F-4D97-AF65-F5344CB8AC3E}">
        <p14:creationId xmlns:p14="http://schemas.microsoft.com/office/powerpoint/2010/main" val="40852341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SALT gives better PL than our method under 2 conditions – for nets with small fanout, and when WL threshold is less than 10%. </a:t>
            </a:r>
          </a:p>
          <a:p>
            <a:r>
              <a:rPr lang="en-US" dirty="0"/>
              <a:t>[CLICK] Our method outperforms SALT for all other cases, with the added benefit of easy-to-tune parameters.</a:t>
            </a:r>
          </a:p>
          <a:p>
            <a:r>
              <a:rPr lang="en-US" dirty="0"/>
              <a:t>[CLICK] As WL threshold increases, the PL improvements due to our method are significantly bigger</a:t>
            </a:r>
          </a:p>
          <a:p>
            <a:endParaRPr lang="en-US" dirty="0"/>
          </a:p>
          <a:p>
            <a:endParaRPr lang="en-US" dirty="0"/>
          </a:p>
        </p:txBody>
      </p:sp>
      <p:sp>
        <p:nvSpPr>
          <p:cNvPr id="4" name="Slide Number Placeholder 3"/>
          <p:cNvSpPr>
            <a:spLocks noGrp="1"/>
          </p:cNvSpPr>
          <p:nvPr>
            <p:ph type="sldNum" sz="quarter" idx="10"/>
          </p:nvPr>
        </p:nvSpPr>
        <p:spPr/>
        <p:txBody>
          <a:bodyPr/>
          <a:lstStyle/>
          <a:p>
            <a:fld id="{49DC86C2-9417-D242-957F-07D0C93E50AF}" type="slidenum">
              <a:rPr lang="en-US" smtClean="0"/>
              <a:pPr/>
              <a:t>31</a:t>
            </a:fld>
            <a:endParaRPr lang="en-US"/>
          </a:p>
        </p:txBody>
      </p:sp>
    </p:spTree>
    <p:extLst>
      <p:ext uri="{BB962C8B-B14F-4D97-AF65-F5344CB8AC3E}">
        <p14:creationId xmlns:p14="http://schemas.microsoft.com/office/powerpoint/2010/main" val="27710935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brings us to the end of this presentation.</a:t>
            </a:r>
          </a:p>
        </p:txBody>
      </p:sp>
      <p:sp>
        <p:nvSpPr>
          <p:cNvPr id="4" name="Slide Number Placeholder 3"/>
          <p:cNvSpPr>
            <a:spLocks noGrp="1"/>
          </p:cNvSpPr>
          <p:nvPr>
            <p:ph type="sldNum" sz="quarter" idx="10"/>
          </p:nvPr>
        </p:nvSpPr>
        <p:spPr/>
        <p:txBody>
          <a:bodyPr/>
          <a:lstStyle/>
          <a:p>
            <a:fld id="{49DC86C2-9417-D242-957F-07D0C93E50AF}" type="slidenum">
              <a:rPr lang="en-US" smtClean="0"/>
              <a:pPr/>
              <a:t>32</a:t>
            </a:fld>
            <a:endParaRPr lang="en-US"/>
          </a:p>
        </p:txBody>
      </p:sp>
    </p:spTree>
    <p:extLst>
      <p:ext uri="{BB962C8B-B14F-4D97-AF65-F5344CB8AC3E}">
        <p14:creationId xmlns:p14="http://schemas.microsoft.com/office/powerpoint/2010/main" val="19346294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seen that, with our algorithms, PD-II and DAS, we can achieve up to 18% improved PL and up to 13% improved WL for spanning and Steiner trees</a:t>
            </a:r>
          </a:p>
          <a:p>
            <a:r>
              <a:rPr lang="en-US" dirty="0"/>
              <a:t>[CLICK] These benefits translate into lower capacitances and reduced delays, enabling us to squeeze more out of a given technology node</a:t>
            </a:r>
          </a:p>
          <a:p>
            <a:r>
              <a:rPr lang="en-US" dirty="0"/>
              <a:t>[CLICK] We achieve better WL and PL metrics than SALT, for most cases</a:t>
            </a:r>
          </a:p>
          <a:p>
            <a:r>
              <a:rPr lang="en-US" dirty="0"/>
              <a:t>[CLICK] And, we have plans of extending the PD algorithm for bounded clock skew routing. </a:t>
            </a:r>
          </a:p>
        </p:txBody>
      </p:sp>
      <p:sp>
        <p:nvSpPr>
          <p:cNvPr id="4" name="Slide Number Placeholder 3"/>
          <p:cNvSpPr>
            <a:spLocks noGrp="1"/>
          </p:cNvSpPr>
          <p:nvPr>
            <p:ph type="sldNum" sz="quarter" idx="10"/>
          </p:nvPr>
        </p:nvSpPr>
        <p:spPr/>
        <p:txBody>
          <a:bodyPr/>
          <a:lstStyle/>
          <a:p>
            <a:fld id="{49DC86C2-9417-D242-957F-07D0C93E50AF}" type="slidenum">
              <a:rPr lang="en-US" smtClean="0"/>
              <a:pPr/>
              <a:t>33</a:t>
            </a:fld>
            <a:endParaRPr lang="en-US"/>
          </a:p>
        </p:txBody>
      </p:sp>
    </p:spTree>
    <p:extLst>
      <p:ext uri="{BB962C8B-B14F-4D97-AF65-F5344CB8AC3E}">
        <p14:creationId xmlns:p14="http://schemas.microsoft.com/office/powerpoint/2010/main" val="2622016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very much for listening. Any questions?</a:t>
            </a:r>
          </a:p>
        </p:txBody>
      </p:sp>
      <p:sp>
        <p:nvSpPr>
          <p:cNvPr id="4" name="Slide Number Placeholder 3"/>
          <p:cNvSpPr>
            <a:spLocks noGrp="1"/>
          </p:cNvSpPr>
          <p:nvPr>
            <p:ph type="sldNum" sz="quarter" idx="10"/>
          </p:nvPr>
        </p:nvSpPr>
        <p:spPr/>
        <p:txBody>
          <a:bodyPr/>
          <a:lstStyle/>
          <a:p>
            <a:fld id="{49DC86C2-9417-D242-957F-07D0C93E50AF}" type="slidenum">
              <a:rPr lang="en-US" smtClean="0"/>
              <a:pPr/>
              <a:t>34</a:t>
            </a:fld>
            <a:endParaRPr lang="en-US"/>
          </a:p>
        </p:txBody>
      </p:sp>
    </p:spTree>
    <p:extLst>
      <p:ext uri="{BB962C8B-B14F-4D97-AF65-F5344CB8AC3E}">
        <p14:creationId xmlns:p14="http://schemas.microsoft.com/office/powerpoint/2010/main" val="4178700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basic definitions. </a:t>
            </a:r>
          </a:p>
          <a:p>
            <a:r>
              <a:rPr lang="en-US" dirty="0"/>
              <a:t>[CLICK] A signal net has n pins with source V-zero, and N minus one sinks. </a:t>
            </a:r>
          </a:p>
          <a:p>
            <a:r>
              <a:rPr lang="en-US" dirty="0"/>
              <a:t>Underlying weighted graph has edge costs </a:t>
            </a:r>
            <a:r>
              <a:rPr lang="en-US" dirty="0" err="1"/>
              <a:t>d_ij</a:t>
            </a:r>
            <a:r>
              <a:rPr lang="en-US" dirty="0"/>
              <a:t> - for example, Manhattan distances</a:t>
            </a:r>
          </a:p>
          <a:p>
            <a:r>
              <a:rPr lang="en-US" dirty="0"/>
              <a:t>A routing tree is a spanning subgraph of G, with n-1 edges</a:t>
            </a:r>
          </a:p>
          <a:p>
            <a:r>
              <a:rPr lang="en-US" dirty="0"/>
              <a:t>[CLICK] The total WL of the tree is the sum of the edge costs. And the source-to-sink pathlength is defined as the sum of edge costs of the path from source to sink.</a:t>
            </a:r>
          </a:p>
          <a:p>
            <a:r>
              <a:rPr lang="en-US" dirty="0"/>
              <a:t>[CLICK] In Physical Design, small WL implies low power, and small PL results in small delays. For competitive VLSI routing, we need both PL and WL to be small. This is a tradeoff in practice!</a:t>
            </a:r>
          </a:p>
        </p:txBody>
      </p:sp>
      <p:sp>
        <p:nvSpPr>
          <p:cNvPr id="4" name="Slide Number Placeholder 3"/>
          <p:cNvSpPr>
            <a:spLocks noGrp="1"/>
          </p:cNvSpPr>
          <p:nvPr>
            <p:ph type="sldNum" sz="quarter" idx="10"/>
          </p:nvPr>
        </p:nvSpPr>
        <p:spPr/>
        <p:txBody>
          <a:bodyPr/>
          <a:lstStyle/>
          <a:p>
            <a:fld id="{49DC86C2-9417-D242-957F-07D0C93E50AF}" type="slidenum">
              <a:rPr lang="en-US" smtClean="0"/>
              <a:pPr/>
              <a:t>4</a:t>
            </a:fld>
            <a:endParaRPr lang="en-US"/>
          </a:p>
        </p:txBody>
      </p:sp>
    </p:spTree>
    <p:extLst>
      <p:ext uri="{BB962C8B-B14F-4D97-AF65-F5344CB8AC3E}">
        <p14:creationId xmlns:p14="http://schemas.microsoft.com/office/powerpoint/2010/main" val="329713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going to quickly recap two common greedy tree constructions.</a:t>
            </a:r>
          </a:p>
          <a:p>
            <a:r>
              <a:rPr lang="en-US" dirty="0"/>
              <a:t>[CLICK] Prim’s algorithm constructs a MST by adding an edge </a:t>
            </a:r>
            <a:r>
              <a:rPr lang="en-US" dirty="0" err="1"/>
              <a:t>e_ij</a:t>
            </a:r>
            <a:r>
              <a:rPr lang="en-US" dirty="0"/>
              <a:t> to the growing tree such that the edge cost is minimum. This minimizes the tree WL.</a:t>
            </a:r>
          </a:p>
          <a:p>
            <a:r>
              <a:rPr lang="en-US" dirty="0"/>
              <a:t>[CLICK] Dijkstra’s algorithm adds edges to the growing tree to minimize the sum of edge cost and source-to-sink pathlength. This results in shortest-path tree.</a:t>
            </a:r>
          </a:p>
          <a:p>
            <a:r>
              <a:rPr lang="en-US" dirty="0"/>
              <a:t>[CLICK] If we notice the labels, we see that they are quite similar. This is 0 times li and this 1 times li.</a:t>
            </a:r>
          </a:p>
          <a:p>
            <a:r>
              <a:rPr lang="en-US" dirty="0"/>
              <a:t>[CLICK] This was leveraged to create the Prim-Dijkstra algorithm. This algorithm adds an edge by minimizing the weighted combination of edge cost and source-to-sink pathlength. </a:t>
            </a:r>
          </a:p>
          <a:p>
            <a:r>
              <a:rPr lang="en-US" dirty="0"/>
              <a:t>[CLICK] alpha 0 gives Prim’s MST, and alpha 1 gives Dijkstra’s SPT</a:t>
            </a:r>
          </a:p>
          <a:p>
            <a:r>
              <a:rPr lang="en-US" dirty="0"/>
              <a:t>[CLICK] alpha enables trading off WL and PL</a:t>
            </a:r>
          </a:p>
        </p:txBody>
      </p:sp>
      <p:sp>
        <p:nvSpPr>
          <p:cNvPr id="4" name="Slide Number Placeholder 3"/>
          <p:cNvSpPr>
            <a:spLocks noGrp="1"/>
          </p:cNvSpPr>
          <p:nvPr>
            <p:ph type="sldNum" sz="quarter" idx="10"/>
          </p:nvPr>
        </p:nvSpPr>
        <p:spPr/>
        <p:txBody>
          <a:bodyPr/>
          <a:lstStyle/>
          <a:p>
            <a:fld id="{49DC86C2-9417-D242-957F-07D0C93E50AF}" type="slidenum">
              <a:rPr lang="en-US" smtClean="0"/>
              <a:pPr/>
              <a:t>5</a:t>
            </a:fld>
            <a:endParaRPr lang="en-US"/>
          </a:p>
        </p:txBody>
      </p:sp>
    </p:spTree>
    <p:extLst>
      <p:ext uri="{BB962C8B-B14F-4D97-AF65-F5344CB8AC3E}">
        <p14:creationId xmlns:p14="http://schemas.microsoft.com/office/powerpoint/2010/main" val="705063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an example. Prim’s MST gives a tree with minimum WL, but results in large PLs to some sinks</a:t>
            </a:r>
          </a:p>
          <a:p>
            <a:r>
              <a:rPr lang="en-US" sz="1200" kern="1200" dirty="0">
                <a:solidFill>
                  <a:schemeClr val="tx1"/>
                </a:solidFill>
                <a:effectLst/>
                <a:latin typeface="+mn-lt"/>
                <a:ea typeface="+mn-ea"/>
                <a:cs typeface="+mn-cs"/>
              </a:rPr>
              <a:t>[CLICK] Whereas Dijkstra’s SPT minimizes source-to-sink pathlengths, but gives a large tree WL</a:t>
            </a:r>
          </a:p>
          <a:p>
            <a:r>
              <a:rPr lang="en-US" sz="1200" kern="1200" dirty="0">
                <a:solidFill>
                  <a:schemeClr val="tx1"/>
                </a:solidFill>
                <a:effectLst/>
                <a:latin typeface="+mn-lt"/>
                <a:ea typeface="+mn-ea"/>
                <a:cs typeface="+mn-cs"/>
              </a:rPr>
              <a:t>[PAUSE]</a:t>
            </a:r>
          </a:p>
          <a:p>
            <a:r>
              <a:rPr lang="en-US" sz="1200" kern="1200" dirty="0">
                <a:solidFill>
                  <a:schemeClr val="tx1"/>
                </a:solidFill>
                <a:effectLst/>
                <a:latin typeface="+mn-lt"/>
                <a:ea typeface="+mn-ea"/>
                <a:cs typeface="+mn-cs"/>
              </a:rPr>
              <a:t>[CLICK] The Prim and Dijkstra objectives are blended together to tradeoff between WL and PL, as seen in this example.</a:t>
            </a:r>
          </a:p>
          <a:p>
            <a:r>
              <a:rPr lang="en-US" sz="1200" kern="1200" dirty="0">
                <a:solidFill>
                  <a:schemeClr val="tx1"/>
                </a:solidFill>
                <a:effectLst/>
                <a:latin typeface="+mn-lt"/>
                <a:ea typeface="+mn-ea"/>
                <a:cs typeface="+mn-cs"/>
              </a:rPr>
              <a:t>[CLICK] Tunable parameter alpha enables easy tradeoff.  </a:t>
            </a:r>
          </a:p>
        </p:txBody>
      </p:sp>
      <p:sp>
        <p:nvSpPr>
          <p:cNvPr id="4" name="Slide Number Placeholder 3"/>
          <p:cNvSpPr>
            <a:spLocks noGrp="1"/>
          </p:cNvSpPr>
          <p:nvPr>
            <p:ph type="sldNum" sz="quarter" idx="10"/>
          </p:nvPr>
        </p:nvSpPr>
        <p:spPr/>
        <p:txBody>
          <a:bodyPr/>
          <a:lstStyle/>
          <a:p>
            <a:fld id="{F5595F73-ECBE-4053-B154-643031F57BC4}" type="slidenum">
              <a:rPr lang="en-US" smtClean="0"/>
              <a:t>6</a:t>
            </a:fld>
            <a:endParaRPr lang="en-US"/>
          </a:p>
        </p:txBody>
      </p:sp>
    </p:spTree>
    <p:extLst>
      <p:ext uri="{BB962C8B-B14F-4D97-AF65-F5344CB8AC3E}">
        <p14:creationId xmlns:p14="http://schemas.microsoft.com/office/powerpoint/2010/main" val="2791850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PD algorithm is widely used in EDA for timing estimation, buffer tree construction and global routing. Alpha is typically set to be between 0.2 and 0.5.</a:t>
            </a:r>
          </a:p>
          <a:p>
            <a:r>
              <a:rPr lang="en-US" dirty="0"/>
              <a:t>[CLICK] There are numerous advantages to using the PD algorithm. Its simple, fast and flexible. It has been successfully used in commercial routers for over 20 years. The weighting factor enables easy tradeoff between WL and PL.</a:t>
            </a:r>
          </a:p>
          <a:p>
            <a:r>
              <a:rPr lang="en-US" dirty="0"/>
              <a:t>[CLICK] However, we have found cases where PD leads to high PLs with lots of detours, leading to large delays. </a:t>
            </a:r>
          </a:p>
          <a:p>
            <a:r>
              <a:rPr lang="en-US" dirty="0"/>
              <a:t>PD algorithm’s greedy addition of edges causes some suboptimalities. Once the edge is added to the tree, there is no repair done to recover WL, resulting in large WLs and increased power. </a:t>
            </a:r>
          </a:p>
          <a:p>
            <a:r>
              <a:rPr lang="en-US" dirty="0"/>
              <a:t>[CLICK] In recent times, we have very challenging power and frequency targets. Even a 1% reduction in power is seen as a huge win! Hence, we want to improve this construction.</a:t>
            </a:r>
          </a:p>
        </p:txBody>
      </p:sp>
      <p:sp>
        <p:nvSpPr>
          <p:cNvPr id="4" name="Slide Number Placeholder 3"/>
          <p:cNvSpPr>
            <a:spLocks noGrp="1"/>
          </p:cNvSpPr>
          <p:nvPr>
            <p:ph type="sldNum" sz="quarter" idx="10"/>
          </p:nvPr>
        </p:nvSpPr>
        <p:spPr/>
        <p:txBody>
          <a:bodyPr/>
          <a:lstStyle/>
          <a:p>
            <a:fld id="{49DC86C2-9417-D242-957F-07D0C93E50AF}" type="slidenum">
              <a:rPr lang="en-US" smtClean="0"/>
              <a:pPr/>
              <a:t>7</a:t>
            </a:fld>
            <a:endParaRPr lang="en-US"/>
          </a:p>
        </p:txBody>
      </p:sp>
    </p:spTree>
    <p:extLst>
      <p:ext uri="{BB962C8B-B14F-4D97-AF65-F5344CB8AC3E}">
        <p14:creationId xmlns:p14="http://schemas.microsoft.com/office/powerpoint/2010/main" val="3779131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Here’s an example where the Prim-Dijkstra algorithm gives a less-desirable solution. I define two metrics – tree WL and tree PL</a:t>
            </a:r>
          </a:p>
          <a:p>
            <a:r>
              <a:rPr lang="en-US" dirty="0"/>
              <a:t>[CLICK] Figure (a) shows the PD construction with alpha = 0.2. It constructs a tree equivalent to Prim’s MST, with the smallest tree WL possible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Figure (b) shows the PD construction with alpha = 0.8. It constructs a tree equivalent to Dijkstra’s SPT, with the smallest possible tree PL</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Figure shows a PD construction with alpha = 0.4 – gives a tradeoff which is suboptimal in both tree WL and PL.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[CLICK] In fact, no value of alpha produces the best tradeoff solution depicted in Figure (d). I will present our proposal to this in the next few slides</a:t>
            </a:r>
          </a:p>
        </p:txBody>
      </p:sp>
      <p:sp>
        <p:nvSpPr>
          <p:cNvPr id="4" name="Slide Number Placeholder 3"/>
          <p:cNvSpPr>
            <a:spLocks noGrp="1"/>
          </p:cNvSpPr>
          <p:nvPr>
            <p:ph type="sldNum" sz="quarter" idx="10"/>
          </p:nvPr>
        </p:nvSpPr>
        <p:spPr/>
        <p:txBody>
          <a:bodyPr/>
          <a:lstStyle/>
          <a:p>
            <a:fld id="{49DC86C2-9417-D242-957F-07D0C93E50AF}" type="slidenum">
              <a:rPr lang="en-US" smtClean="0"/>
              <a:pPr/>
              <a:t>8</a:t>
            </a:fld>
            <a:endParaRPr lang="en-US"/>
          </a:p>
        </p:txBody>
      </p:sp>
    </p:spTree>
    <p:extLst>
      <p:ext uri="{BB962C8B-B14F-4D97-AF65-F5344CB8AC3E}">
        <p14:creationId xmlns:p14="http://schemas.microsoft.com/office/powerpoint/2010/main" val="998893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 7 minutes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Conventional shallow-light constructions bound shallowness and lightness. A tree is said to have lightness L if tree WL is at most L times the MST WL, and is said to have shallowness S if each of the source-to-sink PLs are at most S times the source-to-sink Manhattan distance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However, these metrics do not capture the quality of the tree effectively.</a:t>
            </a:r>
          </a:p>
          <a:p>
            <a:r>
              <a:rPr lang="en-US" dirty="0"/>
              <a:t>[CLICK] For example, both trees shown here have the same shallowness and lightness. However, it is clear that the Figure on the right is preferable to the one on the left, since the left sinks have shorter PLs</a:t>
            </a:r>
          </a:p>
          <a:p>
            <a:r>
              <a:rPr lang="en-US" dirty="0"/>
              <a:t>[CLICK] Hence, we propose a new metric for optimization – called detour cost. We define the detour cost of a sink as the difference between the source-to-sink PL and the source-to-sink Manhattan distance. The total detour cost of the tree is just the sum of detour costs of each sink in the tree</a:t>
            </a:r>
          </a:p>
        </p:txBody>
      </p:sp>
      <p:sp>
        <p:nvSpPr>
          <p:cNvPr id="4" name="Slide Number Placeholder 3"/>
          <p:cNvSpPr>
            <a:spLocks noGrp="1"/>
          </p:cNvSpPr>
          <p:nvPr>
            <p:ph type="sldNum" sz="quarter" idx="10"/>
          </p:nvPr>
        </p:nvSpPr>
        <p:spPr/>
        <p:txBody>
          <a:bodyPr/>
          <a:lstStyle/>
          <a:p>
            <a:fld id="{49DC86C2-9417-D242-957F-07D0C93E50AF}" type="slidenum">
              <a:rPr lang="en-US" smtClean="0"/>
              <a:pPr/>
              <a:t>9</a:t>
            </a:fld>
            <a:endParaRPr lang="en-US"/>
          </a:p>
        </p:txBody>
      </p:sp>
    </p:spTree>
    <p:extLst>
      <p:ext uri="{BB962C8B-B14F-4D97-AF65-F5344CB8AC3E}">
        <p14:creationId xmlns:p14="http://schemas.microsoft.com/office/powerpoint/2010/main" val="1325631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59490" name="Rectangle 2"/>
          <p:cNvSpPr>
            <a:spLocks noGrp="1" noChangeArrowheads="1"/>
          </p:cNvSpPr>
          <p:nvPr>
            <p:ph type="ctrTitle"/>
          </p:nvPr>
        </p:nvSpPr>
        <p:spPr>
          <a:xfrm>
            <a:off x="685800" y="1900237"/>
            <a:ext cx="7772400" cy="1143000"/>
          </a:xfrm>
        </p:spPr>
        <p:txBody>
          <a:bodyPr/>
          <a:lstStyle>
            <a:lvl1pPr algn="ctr">
              <a:defRPr sz="4000">
                <a:solidFill>
                  <a:schemeClr val="tx2"/>
                </a:solidFill>
              </a:defRPr>
            </a:lvl1pPr>
          </a:lstStyle>
          <a:p>
            <a:r>
              <a:rPr lang="en-US" altLang="ko-KR" dirty="0"/>
              <a:t>Click to edit Master title style</a:t>
            </a:r>
          </a:p>
        </p:txBody>
      </p:sp>
      <p:sp>
        <p:nvSpPr>
          <p:cNvPr id="959491" name="Rectangle 3"/>
          <p:cNvSpPr>
            <a:spLocks noGrp="1" noChangeArrowheads="1"/>
          </p:cNvSpPr>
          <p:nvPr>
            <p:ph type="subTitle" idx="1"/>
          </p:nvPr>
        </p:nvSpPr>
        <p:spPr>
          <a:xfrm>
            <a:off x="1276350" y="4191000"/>
            <a:ext cx="6400800" cy="1752600"/>
          </a:xfrm>
        </p:spPr>
        <p:txBody>
          <a:bodyPr/>
          <a:lstStyle>
            <a:lvl1pPr marL="0" indent="0" algn="ctr">
              <a:lnSpc>
                <a:spcPct val="95000"/>
              </a:lnSpc>
              <a:buFontTx/>
              <a:buNone/>
              <a:defRPr sz="2400" b="1"/>
            </a:lvl1pPr>
          </a:lstStyle>
          <a:p>
            <a:r>
              <a:rPr lang="en-US" altLang="ko-KR" dirty="0"/>
              <a:t>Click to edit Master subtitle style</a:t>
            </a:r>
          </a:p>
        </p:txBody>
      </p:sp>
      <p:sp>
        <p:nvSpPr>
          <p:cNvPr id="4" name="Line 18"/>
          <p:cNvSpPr>
            <a:spLocks noChangeShapeType="1"/>
          </p:cNvSpPr>
          <p:nvPr/>
        </p:nvSpPr>
        <p:spPr bwMode="auto">
          <a:xfrm flipV="1">
            <a:off x="163513" y="3962400"/>
            <a:ext cx="8845550" cy="0"/>
          </a:xfrm>
          <a:prstGeom prst="line">
            <a:avLst/>
          </a:prstGeom>
          <a:noFill/>
          <a:ln w="57150">
            <a:solidFill>
              <a:srgbClr val="C00000"/>
            </a:solidFill>
            <a:round/>
            <a:headEnd/>
            <a:tailEnd/>
          </a:ln>
        </p:spPr>
        <p:txBody>
          <a:bodyPr wrap="none" anchor="ctr"/>
          <a:lstStyle/>
          <a:p>
            <a:pPr>
              <a:defRPr/>
            </a:pPr>
            <a:endParaRPr lang="en-US">
              <a:solidFill>
                <a:prstClr val="black"/>
              </a:solidFill>
              <a:latin typeface="Tahoma"/>
            </a:endParaRPr>
          </a:p>
        </p:txBody>
      </p:sp>
    </p:spTree>
    <p:extLst>
      <p:ext uri="{BB962C8B-B14F-4D97-AF65-F5344CB8AC3E}">
        <p14:creationId xmlns:p14="http://schemas.microsoft.com/office/powerpoint/2010/main" val="310253397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144463"/>
            <a:ext cx="2212975" cy="6542087"/>
          </a:xfrm>
        </p:spPr>
        <p:txBody>
          <a:bodyPr vert="eaVert"/>
          <a:lstStyle/>
          <a:p>
            <a:r>
              <a:rPr lang="en-US" altLang="ko-KR"/>
              <a:t>Click to edit Master title style</a:t>
            </a:r>
            <a:endParaRPr lang="ko-KR" altLang="en-US"/>
          </a:p>
        </p:txBody>
      </p:sp>
      <p:sp>
        <p:nvSpPr>
          <p:cNvPr id="3" name="Vertical Text Placeholder 2"/>
          <p:cNvSpPr>
            <a:spLocks noGrp="1"/>
          </p:cNvSpPr>
          <p:nvPr>
            <p:ph type="body" orient="vert" idx="1"/>
          </p:nvPr>
        </p:nvSpPr>
        <p:spPr>
          <a:xfrm>
            <a:off x="161925" y="144463"/>
            <a:ext cx="6486525" cy="6542087"/>
          </a:xfrm>
        </p:spPr>
        <p:txBody>
          <a:bodyPr vert="eaVert"/>
          <a:lstStyle>
            <a:lvl1pPr>
              <a:buClr>
                <a:srgbClr val="C00000"/>
              </a:buClr>
              <a:defRPr/>
            </a:lvl1pPr>
            <a:lvl2pPr>
              <a:buClr>
                <a:srgbClr val="C00000"/>
              </a:buClr>
              <a:defRPr/>
            </a:lvl2pPr>
            <a:lvl3pPr>
              <a:buClr>
                <a:srgbClr val="C00000"/>
              </a:buClr>
              <a:defRPr/>
            </a:lvl3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418298208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accent1">
                    <a:lumMod val="50000"/>
                  </a:schemeClr>
                </a:solidFill>
                <a:latin typeface="Arial" panose="020B0604020202020204" pitchFamily="34" charset="0"/>
                <a:cs typeface="Arial" pitchFamily="34" charset="0"/>
              </a:defRPr>
            </a:lvl1pPr>
          </a:lstStyle>
          <a:p>
            <a:r>
              <a:rPr lang="en-US" altLang="ko-KR" dirty="0"/>
              <a:t>Click to edit Master title style</a:t>
            </a:r>
            <a:endParaRPr lang="ko-KR" altLang="en-US" dirty="0"/>
          </a:p>
        </p:txBody>
      </p:sp>
      <p:sp>
        <p:nvSpPr>
          <p:cNvPr id="3" name="Content Placeholder 2"/>
          <p:cNvSpPr>
            <a:spLocks noGrp="1"/>
          </p:cNvSpPr>
          <p:nvPr>
            <p:ph idx="1"/>
          </p:nvPr>
        </p:nvSpPr>
        <p:spPr>
          <a:xfrm>
            <a:off x="171450" y="838200"/>
            <a:ext cx="8836025" cy="5562601"/>
          </a:xfrm>
        </p:spPr>
        <p:txBody>
          <a:bodyPr/>
          <a:lstStyle>
            <a:lvl1pPr>
              <a:buClr>
                <a:srgbClr val="C00000"/>
              </a:buClr>
              <a:defRPr sz="3000">
                <a:latin typeface="Arial" panose="020B0604020202020204" pitchFamily="34" charset="0"/>
                <a:cs typeface="Arial" panose="020B0604020202020204" pitchFamily="34" charset="0"/>
              </a:defRPr>
            </a:lvl1pPr>
            <a:lvl2pPr marL="573088" indent="-290513">
              <a:buClr>
                <a:srgbClr val="C00000"/>
              </a:buClr>
              <a:defRPr sz="2800">
                <a:latin typeface="Arial" panose="020B0604020202020204" pitchFamily="34" charset="0"/>
                <a:cs typeface="Arial" panose="020B0604020202020204" pitchFamily="34" charset="0"/>
              </a:defRPr>
            </a:lvl2pPr>
            <a:lvl3pPr marL="803275" indent="-230188">
              <a:buClr>
                <a:srgbClr val="C00000"/>
              </a:buClr>
              <a:defRPr sz="2600">
                <a:latin typeface="Arial" panose="020B0604020202020204" pitchFamily="34" charset="0"/>
                <a:cs typeface="Arial" panose="020B0604020202020204" pitchFamily="34" charset="0"/>
              </a:defRPr>
            </a:lvl3pPr>
            <a:lvl4pPr marL="1025525" indent="-222250">
              <a:buClr>
                <a:srgbClr val="C00000"/>
              </a:buClr>
              <a:buSzPct val="75000"/>
              <a:buFont typeface="Arial" pitchFamily="34" charset="0"/>
              <a:buChar char="•"/>
              <a:defRPr>
                <a:latin typeface="Arial" panose="020B0604020202020204" pitchFamily="34" charset="0"/>
                <a:cs typeface="Arial" panose="020B0604020202020204" pitchFamily="34" charset="0"/>
              </a:defRPr>
            </a:lvl4pPr>
            <a:lvl5pPr marL="1255713" indent="-230188">
              <a:defRPr>
                <a:latin typeface="Arial" panose="020B0604020202020204" pitchFamily="34" charset="0"/>
                <a:cs typeface="Arial" panose="020B0604020202020204" pitchFamily="34" charset="0"/>
              </a:defRPr>
            </a:lvl5p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endParaRPr lang="ko-KR" altLang="en-US" dirty="0"/>
          </a:p>
        </p:txBody>
      </p:sp>
    </p:spTree>
    <p:extLst>
      <p:ext uri="{BB962C8B-B14F-4D97-AF65-F5344CB8AC3E}">
        <p14:creationId xmlns:p14="http://schemas.microsoft.com/office/powerpoint/2010/main" val="135057864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2"/>
                </a:solidFill>
              </a:defRPr>
            </a:lvl1pPr>
          </a:lstStyle>
          <a:p>
            <a:r>
              <a:rPr lang="en-US" altLang="ko-KR" dirty="0"/>
              <a:t>Click to edit Master title style</a:t>
            </a:r>
            <a:endParaRPr lang="ko-KR" alt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ltLang="ko-KR"/>
              <a:t>Click to edit Master text styles</a:t>
            </a:r>
          </a:p>
        </p:txBody>
      </p:sp>
    </p:spTree>
    <p:extLst>
      <p:ext uri="{BB962C8B-B14F-4D97-AF65-F5344CB8AC3E}">
        <p14:creationId xmlns:p14="http://schemas.microsoft.com/office/powerpoint/2010/main" val="67357199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dirty="0"/>
              <a:t>Click to edit Master title style</a:t>
            </a:r>
            <a:endParaRPr lang="ko-KR" altLang="en-US" dirty="0"/>
          </a:p>
        </p:txBody>
      </p:sp>
      <p:sp>
        <p:nvSpPr>
          <p:cNvPr id="3" name="Content Placeholder 2"/>
          <p:cNvSpPr>
            <a:spLocks noGrp="1"/>
          </p:cNvSpPr>
          <p:nvPr>
            <p:ph sz="half" idx="1"/>
          </p:nvPr>
        </p:nvSpPr>
        <p:spPr>
          <a:xfrm>
            <a:off x="171450" y="801688"/>
            <a:ext cx="4341813" cy="5884862"/>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ltLang="ko-KR" dirty="0"/>
              <a:t>Click to edit Master text styles</a:t>
            </a:r>
          </a:p>
          <a:p>
            <a:pPr lvl="1"/>
            <a:r>
              <a:rPr lang="en-US" altLang="ko-KR" dirty="0"/>
              <a:t>Second level</a:t>
            </a:r>
          </a:p>
          <a:p>
            <a:pPr lvl="2"/>
            <a:r>
              <a:rPr lang="en-US" altLang="ko-KR" dirty="0"/>
              <a:t>Third level</a:t>
            </a:r>
          </a:p>
          <a:p>
            <a:pPr lvl="3"/>
            <a:r>
              <a:rPr lang="en-US" altLang="ko-KR" dirty="0"/>
              <a:t>Fourth level</a:t>
            </a:r>
          </a:p>
          <a:p>
            <a:pPr lvl="4"/>
            <a:r>
              <a:rPr lang="en-US" altLang="ko-KR" dirty="0"/>
              <a:t>Fifth level</a:t>
            </a:r>
            <a:endParaRPr lang="ko-KR" altLang="en-US" dirty="0"/>
          </a:p>
        </p:txBody>
      </p:sp>
      <p:sp>
        <p:nvSpPr>
          <p:cNvPr id="4" name="Content Placeholder 3"/>
          <p:cNvSpPr>
            <a:spLocks noGrp="1"/>
          </p:cNvSpPr>
          <p:nvPr>
            <p:ph sz="half" idx="2"/>
          </p:nvPr>
        </p:nvSpPr>
        <p:spPr>
          <a:xfrm>
            <a:off x="4665663" y="801688"/>
            <a:ext cx="4341812" cy="5884862"/>
          </a:xfrm>
        </p:spPr>
        <p:txBody>
          <a:bodyPr/>
          <a:lstStyle>
            <a:lvl1pPr>
              <a:defRPr sz="28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260908384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a:p>
        </p:txBody>
      </p:sp>
    </p:spTree>
    <p:extLst>
      <p:ext uri="{BB962C8B-B14F-4D97-AF65-F5344CB8AC3E}">
        <p14:creationId xmlns:p14="http://schemas.microsoft.com/office/powerpoint/2010/main" val="22483295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34875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ltLang="ko-KR"/>
              <a:t>Click to edit Master title style</a:t>
            </a:r>
            <a:endParaRPr lang="ko-KR" altLang="en-US"/>
          </a:p>
        </p:txBody>
      </p:sp>
      <p:sp>
        <p:nvSpPr>
          <p:cNvPr id="3" name="Content Placeholder 2"/>
          <p:cNvSpPr>
            <a:spLocks noGrp="1"/>
          </p:cNvSpPr>
          <p:nvPr>
            <p:ph idx="1"/>
          </p:nvPr>
        </p:nvSpPr>
        <p:spPr>
          <a:xfrm>
            <a:off x="3575050" y="273050"/>
            <a:ext cx="5111750" cy="5853113"/>
          </a:xfrm>
        </p:spPr>
        <p:txBody>
          <a:bodyPr/>
          <a:lstStyle>
            <a:lvl1pPr>
              <a:buClr>
                <a:srgbClr val="C00000"/>
              </a:buClr>
              <a:defRPr sz="3200">
                <a:latin typeface="Arial" panose="020B0604020202020204" pitchFamily="34" charset="0"/>
                <a:cs typeface="Arial" panose="020B0604020202020204" pitchFamily="34" charset="0"/>
              </a:defRPr>
            </a:lvl1pPr>
            <a:lvl2pPr>
              <a:buClr>
                <a:srgbClr val="C00000"/>
              </a:buClr>
              <a:defRPr sz="2800">
                <a:latin typeface="Arial" panose="020B0604020202020204" pitchFamily="34" charset="0"/>
                <a:cs typeface="Arial" panose="020B0604020202020204" pitchFamily="34" charset="0"/>
              </a:defRPr>
            </a:lvl2pPr>
            <a:lvl3pPr>
              <a:buClr>
                <a:srgbClr val="C00000"/>
              </a:buCl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Click to edit Master text styles</a:t>
            </a:r>
          </a:p>
        </p:txBody>
      </p:sp>
    </p:spTree>
    <p:extLst>
      <p:ext uri="{BB962C8B-B14F-4D97-AF65-F5344CB8AC3E}">
        <p14:creationId xmlns:p14="http://schemas.microsoft.com/office/powerpoint/2010/main" val="400988154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ltLang="ko-KR"/>
              <a:t>Click to edit Master title style</a:t>
            </a:r>
            <a:endParaRPr lang="ko-KR" alt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altLang="ko-KR" noProof="0"/>
              <a:t>Drag picture to placeholder or click icon to add</a:t>
            </a:r>
            <a:endParaRPr lang="ko-KR"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ltLang="ko-KR"/>
              <a:t>Click to edit Master text styles</a:t>
            </a:r>
          </a:p>
        </p:txBody>
      </p:sp>
    </p:spTree>
    <p:extLst>
      <p:ext uri="{BB962C8B-B14F-4D97-AF65-F5344CB8AC3E}">
        <p14:creationId xmlns:p14="http://schemas.microsoft.com/office/powerpoint/2010/main" val="167847074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a:t>Click to edit Master title style</a:t>
            </a:r>
            <a:endParaRPr lang="ko-KR" altLang="en-US" dirty="0"/>
          </a:p>
        </p:txBody>
      </p:sp>
      <p:sp>
        <p:nvSpPr>
          <p:cNvPr id="3" name="Vertical Text Placeholder 2"/>
          <p:cNvSpPr>
            <a:spLocks noGrp="1"/>
          </p:cNvSpPr>
          <p:nvPr>
            <p:ph type="body" orient="vert" idx="1"/>
          </p:nvPr>
        </p:nvSpPr>
        <p:spPr/>
        <p:txBody>
          <a:bodyPr vert="eaVert"/>
          <a:lstStyle>
            <a:lvl1pPr>
              <a:buClr>
                <a:srgbClr val="C00000"/>
              </a:buClr>
              <a:defRPr/>
            </a:lvl1pPr>
            <a:lvl2pPr>
              <a:buClr>
                <a:srgbClr val="C00000"/>
              </a:buClr>
              <a:defRPr/>
            </a:lvl2pPr>
            <a:lvl3pPr>
              <a:buClr>
                <a:srgbClr val="C00000"/>
              </a:buClr>
              <a:defRPr/>
            </a:lvl3pPr>
          </a:lstStyle>
          <a:p>
            <a:pPr lvl="0"/>
            <a:r>
              <a:rPr lang="en-US" altLang="ko-KR"/>
              <a:t>Click to edit Master text styles</a:t>
            </a:r>
          </a:p>
          <a:p>
            <a:pPr lvl="1"/>
            <a:r>
              <a:rPr lang="en-US" altLang="ko-KR"/>
              <a:t>Second level</a:t>
            </a:r>
          </a:p>
          <a:p>
            <a:pPr lvl="2"/>
            <a:r>
              <a:rPr lang="en-US" altLang="ko-KR"/>
              <a:t>Third level</a:t>
            </a:r>
          </a:p>
          <a:p>
            <a:pPr lvl="3"/>
            <a:r>
              <a:rPr lang="en-US" altLang="ko-KR"/>
              <a:t>Fourth level</a:t>
            </a:r>
          </a:p>
          <a:p>
            <a:pPr lvl="4"/>
            <a:r>
              <a:rPr lang="en-US" altLang="ko-KR"/>
              <a:t>Fifth level</a:t>
            </a:r>
            <a:endParaRPr lang="ko-KR" altLang="en-US" dirty="0"/>
          </a:p>
        </p:txBody>
      </p:sp>
    </p:spTree>
    <p:extLst>
      <p:ext uri="{BB962C8B-B14F-4D97-AF65-F5344CB8AC3E}">
        <p14:creationId xmlns:p14="http://schemas.microsoft.com/office/powerpoint/2010/main" val="113822119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61925" y="144463"/>
            <a:ext cx="8851900" cy="595312"/>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ltLang="ko-KR" dirty="0"/>
              <a:t>Slide Title</a:t>
            </a:r>
          </a:p>
        </p:txBody>
      </p:sp>
      <p:sp>
        <p:nvSpPr>
          <p:cNvPr id="3075" name="Rectangle 3"/>
          <p:cNvSpPr>
            <a:spLocks noGrp="1" noChangeArrowheads="1"/>
          </p:cNvSpPr>
          <p:nvPr>
            <p:ph type="body" idx="1"/>
          </p:nvPr>
        </p:nvSpPr>
        <p:spPr bwMode="auto">
          <a:xfrm>
            <a:off x="171450" y="801688"/>
            <a:ext cx="8836025" cy="574675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ltLang="ko-KR" dirty="0"/>
              <a:t>Body Text</a:t>
            </a:r>
          </a:p>
          <a:p>
            <a:pPr lvl="1"/>
            <a:r>
              <a:rPr lang="en-US" altLang="ko-KR" dirty="0"/>
              <a:t>Second Level</a:t>
            </a:r>
          </a:p>
          <a:p>
            <a:pPr lvl="2"/>
            <a:r>
              <a:rPr lang="en-US" altLang="ko-KR" dirty="0"/>
              <a:t>Third Level</a:t>
            </a:r>
          </a:p>
        </p:txBody>
      </p:sp>
      <p:sp>
        <p:nvSpPr>
          <p:cNvPr id="1028" name="Line 18"/>
          <p:cNvSpPr>
            <a:spLocks noChangeShapeType="1"/>
          </p:cNvSpPr>
          <p:nvPr/>
        </p:nvSpPr>
        <p:spPr bwMode="auto">
          <a:xfrm flipV="1">
            <a:off x="163513" y="684213"/>
            <a:ext cx="8845550" cy="0"/>
          </a:xfrm>
          <a:prstGeom prst="line">
            <a:avLst/>
          </a:prstGeom>
          <a:noFill/>
          <a:ln w="57150">
            <a:solidFill>
              <a:srgbClr val="C00000"/>
            </a:solidFill>
            <a:round/>
            <a:headEnd/>
            <a:tailEnd/>
          </a:ln>
        </p:spPr>
        <p:txBody>
          <a:bodyPr wrap="none" anchor="ctr"/>
          <a:lstStyle/>
          <a:p>
            <a:pPr>
              <a:defRPr/>
            </a:pPr>
            <a:endParaRPr lang="en-US">
              <a:solidFill>
                <a:prstClr val="black"/>
              </a:solidFill>
              <a:latin typeface="Tahoma"/>
            </a:endParaRPr>
          </a:p>
        </p:txBody>
      </p:sp>
      <p:sp>
        <p:nvSpPr>
          <p:cNvPr id="7" name="TextBox 6"/>
          <p:cNvSpPr txBox="1"/>
          <p:nvPr/>
        </p:nvSpPr>
        <p:spPr>
          <a:xfrm>
            <a:off x="8741326" y="6548438"/>
            <a:ext cx="402674" cy="307777"/>
          </a:xfrm>
          <a:prstGeom prst="rect">
            <a:avLst/>
          </a:prstGeom>
          <a:noFill/>
        </p:spPr>
        <p:txBody>
          <a:bodyPr wrap="none">
            <a:spAutoFit/>
          </a:bodyPr>
          <a:lstStyle/>
          <a:p>
            <a:pPr algn="ctr" eaLnBrk="0" hangingPunct="0"/>
            <a:fld id="{16E0590D-16E1-486A-A147-2F126A5F0FEE}" type="slidenum">
              <a:rPr lang="ko-KR" altLang="en-US" sz="1400">
                <a:solidFill>
                  <a:prstClr val="black"/>
                </a:solidFill>
                <a:latin typeface="Arial" pitchFamily="34" charset="0"/>
                <a:cs typeface="Arial" pitchFamily="34" charset="0"/>
              </a:rPr>
              <a:pPr algn="ctr" eaLnBrk="0" hangingPunct="0"/>
              <a:t>‹#›</a:t>
            </a:fld>
            <a:endParaRPr lang="ko-KR" altLang="en-US" sz="14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0553206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1" r:id="rId10"/>
  </p:sldLayoutIdLst>
  <p:transition/>
  <p:txStyles>
    <p:titleStyle>
      <a:lvl1pPr algn="l" rtl="0" eaLnBrk="1" fontAlgn="base" hangingPunct="1">
        <a:lnSpc>
          <a:spcPct val="90000"/>
        </a:lnSpc>
        <a:spcBef>
          <a:spcPct val="0"/>
        </a:spcBef>
        <a:spcAft>
          <a:spcPct val="0"/>
        </a:spcAft>
        <a:defRPr sz="3200" b="1" baseline="0">
          <a:solidFill>
            <a:srgbClr val="254061"/>
          </a:solidFill>
          <a:latin typeface="Arial" panose="020B0604020202020204" pitchFamily="34" charset="0"/>
          <a:ea typeface="+mj-ea"/>
          <a:cs typeface="Arial" pitchFamily="34" charset="0"/>
        </a:defRPr>
      </a:lvl1pPr>
      <a:lvl2pPr algn="l" rtl="0" eaLnBrk="1" fontAlgn="base" hangingPunct="1">
        <a:lnSpc>
          <a:spcPct val="90000"/>
        </a:lnSpc>
        <a:spcBef>
          <a:spcPct val="0"/>
        </a:spcBef>
        <a:spcAft>
          <a:spcPct val="0"/>
        </a:spcAft>
        <a:defRPr sz="3200" b="1">
          <a:solidFill>
            <a:srgbClr val="254061"/>
          </a:solidFill>
          <a:latin typeface="Arial" charset="0"/>
          <a:cs typeface="Arial" charset="0"/>
        </a:defRPr>
      </a:lvl2pPr>
      <a:lvl3pPr algn="l" rtl="0" eaLnBrk="1" fontAlgn="base" hangingPunct="1">
        <a:lnSpc>
          <a:spcPct val="90000"/>
        </a:lnSpc>
        <a:spcBef>
          <a:spcPct val="0"/>
        </a:spcBef>
        <a:spcAft>
          <a:spcPct val="0"/>
        </a:spcAft>
        <a:defRPr sz="3200" b="1">
          <a:solidFill>
            <a:srgbClr val="254061"/>
          </a:solidFill>
          <a:latin typeface="Arial" charset="0"/>
          <a:cs typeface="Arial" charset="0"/>
        </a:defRPr>
      </a:lvl3pPr>
      <a:lvl4pPr algn="l" rtl="0" eaLnBrk="1" fontAlgn="base" hangingPunct="1">
        <a:lnSpc>
          <a:spcPct val="90000"/>
        </a:lnSpc>
        <a:spcBef>
          <a:spcPct val="0"/>
        </a:spcBef>
        <a:spcAft>
          <a:spcPct val="0"/>
        </a:spcAft>
        <a:defRPr sz="3200" b="1">
          <a:solidFill>
            <a:srgbClr val="254061"/>
          </a:solidFill>
          <a:latin typeface="Arial" charset="0"/>
          <a:cs typeface="Arial" charset="0"/>
        </a:defRPr>
      </a:lvl4pPr>
      <a:lvl5pPr algn="l" rtl="0" eaLnBrk="1" fontAlgn="base" hangingPunct="1">
        <a:lnSpc>
          <a:spcPct val="90000"/>
        </a:lnSpc>
        <a:spcBef>
          <a:spcPct val="0"/>
        </a:spcBef>
        <a:spcAft>
          <a:spcPct val="0"/>
        </a:spcAft>
        <a:defRPr sz="3200" b="1">
          <a:solidFill>
            <a:srgbClr val="254061"/>
          </a:solidFill>
          <a:latin typeface="Arial" charset="0"/>
          <a:cs typeface="Arial" charset="0"/>
        </a:defRPr>
      </a:lvl5pPr>
      <a:lvl6pPr marL="457200" algn="l" rtl="0" eaLnBrk="1" fontAlgn="base" hangingPunct="1">
        <a:lnSpc>
          <a:spcPct val="90000"/>
        </a:lnSpc>
        <a:spcBef>
          <a:spcPct val="0"/>
        </a:spcBef>
        <a:spcAft>
          <a:spcPct val="0"/>
        </a:spcAft>
        <a:defRPr sz="3200">
          <a:solidFill>
            <a:schemeClr val="hlink"/>
          </a:solidFill>
          <a:latin typeface="Tahoma" pitchFamily="34" charset="0"/>
        </a:defRPr>
      </a:lvl6pPr>
      <a:lvl7pPr marL="914400" algn="l" rtl="0" eaLnBrk="1" fontAlgn="base" hangingPunct="1">
        <a:lnSpc>
          <a:spcPct val="90000"/>
        </a:lnSpc>
        <a:spcBef>
          <a:spcPct val="0"/>
        </a:spcBef>
        <a:spcAft>
          <a:spcPct val="0"/>
        </a:spcAft>
        <a:defRPr sz="3200">
          <a:solidFill>
            <a:schemeClr val="hlink"/>
          </a:solidFill>
          <a:latin typeface="Tahoma" pitchFamily="34" charset="0"/>
        </a:defRPr>
      </a:lvl7pPr>
      <a:lvl8pPr marL="1371600" algn="l" rtl="0" eaLnBrk="1" fontAlgn="base" hangingPunct="1">
        <a:lnSpc>
          <a:spcPct val="90000"/>
        </a:lnSpc>
        <a:spcBef>
          <a:spcPct val="0"/>
        </a:spcBef>
        <a:spcAft>
          <a:spcPct val="0"/>
        </a:spcAft>
        <a:defRPr sz="3200">
          <a:solidFill>
            <a:schemeClr val="hlink"/>
          </a:solidFill>
          <a:latin typeface="Tahoma" pitchFamily="34" charset="0"/>
        </a:defRPr>
      </a:lvl8pPr>
      <a:lvl9pPr marL="1828800" algn="l" rtl="0" eaLnBrk="1" fontAlgn="base" hangingPunct="1">
        <a:lnSpc>
          <a:spcPct val="90000"/>
        </a:lnSpc>
        <a:spcBef>
          <a:spcPct val="0"/>
        </a:spcBef>
        <a:spcAft>
          <a:spcPct val="0"/>
        </a:spcAft>
        <a:defRPr sz="3200">
          <a:solidFill>
            <a:schemeClr val="hlink"/>
          </a:solidFill>
          <a:latin typeface="Tahoma" pitchFamily="34" charset="0"/>
        </a:defRPr>
      </a:lvl9pPr>
    </p:titleStyle>
    <p:bodyStyle>
      <a:lvl1pPr marL="230188" indent="-230188" algn="l" rtl="0" eaLnBrk="1" fontAlgn="base" hangingPunct="1">
        <a:lnSpc>
          <a:spcPct val="85000"/>
        </a:lnSpc>
        <a:spcBef>
          <a:spcPct val="30000"/>
        </a:spcBef>
        <a:spcAft>
          <a:spcPct val="0"/>
        </a:spcAft>
        <a:buClr>
          <a:srgbClr val="C00000"/>
        </a:buClr>
        <a:buChar char="•"/>
        <a:defRPr sz="2800">
          <a:solidFill>
            <a:schemeClr val="tx1"/>
          </a:solidFill>
          <a:latin typeface="Calibri" panose="020F0502020204030204" pitchFamily="34" charset="0"/>
          <a:ea typeface="+mn-ea"/>
          <a:cs typeface="Arial" pitchFamily="34" charset="0"/>
        </a:defRPr>
      </a:lvl1pPr>
      <a:lvl2pPr marL="461963" indent="-231775" algn="l" rtl="0" eaLnBrk="1" fontAlgn="base" hangingPunct="1">
        <a:lnSpc>
          <a:spcPct val="85000"/>
        </a:lnSpc>
        <a:spcBef>
          <a:spcPct val="30000"/>
        </a:spcBef>
        <a:spcAft>
          <a:spcPct val="0"/>
        </a:spcAft>
        <a:buClr>
          <a:srgbClr val="C00000"/>
        </a:buClr>
        <a:buChar char="•"/>
        <a:defRPr sz="2400">
          <a:solidFill>
            <a:schemeClr val="tx1"/>
          </a:solidFill>
          <a:latin typeface="Calibri" panose="020F0502020204030204" pitchFamily="34" charset="0"/>
          <a:cs typeface="Arial" pitchFamily="34" charset="0"/>
        </a:defRPr>
      </a:lvl2pPr>
      <a:lvl3pPr marL="684213" indent="-222250" algn="l" rtl="0" eaLnBrk="1" fontAlgn="base" hangingPunct="1">
        <a:lnSpc>
          <a:spcPct val="85000"/>
        </a:lnSpc>
        <a:spcBef>
          <a:spcPct val="30000"/>
        </a:spcBef>
        <a:spcAft>
          <a:spcPct val="0"/>
        </a:spcAft>
        <a:buClr>
          <a:srgbClr val="C00000"/>
        </a:buClr>
        <a:buChar char="•"/>
        <a:defRPr sz="2000">
          <a:solidFill>
            <a:schemeClr val="tx1"/>
          </a:solidFill>
          <a:latin typeface="Calibri" panose="020F0502020204030204" pitchFamily="34" charset="0"/>
          <a:cs typeface="Arial" pitchFamily="34" charset="0"/>
        </a:defRPr>
      </a:lvl3pPr>
      <a:lvl4pPr marL="1600200" indent="-228600" algn="l" rtl="0" eaLnBrk="1" fontAlgn="base" hangingPunct="1">
        <a:spcBef>
          <a:spcPct val="20000"/>
        </a:spcBef>
        <a:spcAft>
          <a:spcPct val="0"/>
        </a:spcAft>
        <a:buClr>
          <a:srgbClr val="FF3300"/>
        </a:buClr>
        <a:buSzPct val="50000"/>
        <a:buFont typeface="Monotype Sorts"/>
        <a:buChar char="u"/>
        <a:defRPr>
          <a:solidFill>
            <a:schemeClr val="tx1"/>
          </a:solidFill>
          <a:latin typeface="Arial Narrow" pitchFamily="34" charset="0"/>
          <a:cs typeface="Arial" charset="0"/>
        </a:defRPr>
      </a:lvl4pPr>
      <a:lvl5pPr marL="2057400" indent="-228600" algn="l" rtl="0" eaLnBrk="1" fontAlgn="base" hangingPunct="1">
        <a:spcBef>
          <a:spcPct val="20000"/>
        </a:spcBef>
        <a:spcAft>
          <a:spcPct val="0"/>
        </a:spcAft>
        <a:buChar char="•"/>
        <a:defRPr sz="1600">
          <a:solidFill>
            <a:schemeClr val="tx1"/>
          </a:solidFill>
          <a:latin typeface="Arial Narrow" pitchFamily="34" charset="0"/>
          <a:cs typeface="Arial"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10.png"/><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5.png"/><Relationship Id="rId7" Type="http://schemas.openxmlformats.org/officeDocument/2006/relationships/diagramColors" Target="../diagrams/colors5.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62" y="2248960"/>
            <a:ext cx="9105884" cy="1673466"/>
          </a:xfrm>
        </p:spPr>
        <p:txBody>
          <a:bodyPr/>
          <a:lstStyle/>
          <a:p>
            <a:r>
              <a:rPr lang="en-US" sz="3600" dirty="0"/>
              <a:t>Prim-Dijkstra Revisited: Achieving Superior Timing-driven Routing Trees </a:t>
            </a:r>
          </a:p>
        </p:txBody>
      </p:sp>
      <p:sp>
        <p:nvSpPr>
          <p:cNvPr id="5" name="Subtitle 4"/>
          <p:cNvSpPr>
            <a:spLocks noGrp="1"/>
          </p:cNvSpPr>
          <p:nvPr>
            <p:ph type="subTitle" idx="1"/>
          </p:nvPr>
        </p:nvSpPr>
        <p:spPr>
          <a:xfrm>
            <a:off x="9262" y="4191000"/>
            <a:ext cx="9134738" cy="2667000"/>
          </a:xfrm>
        </p:spPr>
        <p:txBody>
          <a:bodyPr/>
          <a:lstStyle/>
          <a:p>
            <a:r>
              <a:rPr lang="en-US" sz="2800" dirty="0"/>
              <a:t>Charles J. Alpert</a:t>
            </a:r>
            <a:r>
              <a:rPr lang="en-US" sz="2800" baseline="30000" dirty="0"/>
              <a:t>[1]</a:t>
            </a:r>
            <a:r>
              <a:rPr lang="en-US" sz="2800" dirty="0"/>
              <a:t>, Wing-Kai Chow</a:t>
            </a:r>
            <a:r>
              <a:rPr lang="en-US" sz="2800" baseline="30000" dirty="0"/>
              <a:t>[1]</a:t>
            </a:r>
            <a:r>
              <a:rPr lang="en-US" sz="2800" dirty="0"/>
              <a:t>, </a:t>
            </a:r>
            <a:r>
              <a:rPr lang="en-US" sz="2800" dirty="0" err="1"/>
              <a:t>Kwangsoo</a:t>
            </a:r>
            <a:r>
              <a:rPr lang="en-US" sz="2800" dirty="0"/>
              <a:t> Han</a:t>
            </a:r>
            <a:r>
              <a:rPr lang="en-US" sz="2800" baseline="30000" dirty="0"/>
              <a:t>[1] [3]</a:t>
            </a:r>
            <a:r>
              <a:rPr lang="en-US" sz="2800" dirty="0"/>
              <a:t>, </a:t>
            </a:r>
            <a:br>
              <a:rPr lang="en-US" sz="2800" dirty="0"/>
            </a:br>
            <a:r>
              <a:rPr lang="en-US" sz="2800" dirty="0"/>
              <a:t>Andrew B. </a:t>
            </a:r>
            <a:r>
              <a:rPr lang="en-US" sz="2800" dirty="0" err="1"/>
              <a:t>Kahng</a:t>
            </a:r>
            <a:r>
              <a:rPr lang="en-US" sz="2800" baseline="30000" dirty="0"/>
              <a:t>[2] [3]</a:t>
            </a:r>
            <a:r>
              <a:rPr lang="en-US" sz="2800" dirty="0"/>
              <a:t>, </a:t>
            </a:r>
            <a:r>
              <a:rPr lang="en-US" sz="2800" dirty="0" err="1"/>
              <a:t>Zhuo</a:t>
            </a:r>
            <a:r>
              <a:rPr lang="en-US" sz="2800" dirty="0"/>
              <a:t> Li</a:t>
            </a:r>
            <a:r>
              <a:rPr lang="en-US" sz="2800" baseline="30000" dirty="0"/>
              <a:t>[1]</a:t>
            </a:r>
            <a:r>
              <a:rPr lang="en-US" sz="2800" dirty="0"/>
              <a:t>, </a:t>
            </a:r>
            <a:br>
              <a:rPr lang="en-US" sz="2800" dirty="0"/>
            </a:br>
            <a:r>
              <a:rPr lang="en-US" sz="2800" dirty="0" err="1"/>
              <a:t>Derong</a:t>
            </a:r>
            <a:r>
              <a:rPr lang="en-US" sz="2800" dirty="0"/>
              <a:t> Liu</a:t>
            </a:r>
            <a:r>
              <a:rPr lang="en-US" sz="2800" baseline="30000" dirty="0"/>
              <a:t>[1]</a:t>
            </a:r>
            <a:r>
              <a:rPr lang="en-US" sz="2800" dirty="0"/>
              <a:t> and Sriram Venkatesh</a:t>
            </a:r>
            <a:r>
              <a:rPr lang="en-US" sz="2800" baseline="30000" dirty="0"/>
              <a:t>[2]</a:t>
            </a:r>
            <a:endParaRPr lang="en-US" sz="2800" dirty="0"/>
          </a:p>
          <a:p>
            <a:r>
              <a:rPr lang="en-US" sz="2800" baseline="30000" dirty="0">
                <a:solidFill>
                  <a:schemeClr val="accent6">
                    <a:lumMod val="50000"/>
                  </a:schemeClr>
                </a:solidFill>
              </a:rPr>
              <a:t>[1]</a:t>
            </a:r>
            <a:r>
              <a:rPr lang="en-US" sz="2800" dirty="0">
                <a:solidFill>
                  <a:schemeClr val="accent6">
                    <a:lumMod val="50000"/>
                  </a:schemeClr>
                </a:solidFill>
              </a:rPr>
              <a:t>Cadence Design Systems, Inc</a:t>
            </a:r>
          </a:p>
          <a:p>
            <a:r>
              <a:rPr lang="en-US" sz="2800" dirty="0">
                <a:solidFill>
                  <a:schemeClr val="accent6">
                    <a:lumMod val="50000"/>
                  </a:schemeClr>
                </a:solidFill>
              </a:rPr>
              <a:t>UC San Diego </a:t>
            </a:r>
            <a:r>
              <a:rPr lang="en-US" sz="2800" baseline="30000" dirty="0">
                <a:solidFill>
                  <a:schemeClr val="accent6">
                    <a:lumMod val="50000"/>
                  </a:schemeClr>
                </a:solidFill>
              </a:rPr>
              <a:t>[2] </a:t>
            </a:r>
            <a:r>
              <a:rPr lang="en-US" sz="2800" dirty="0">
                <a:solidFill>
                  <a:schemeClr val="accent6">
                    <a:lumMod val="50000"/>
                  </a:schemeClr>
                </a:solidFill>
              </a:rPr>
              <a:t>CSE and </a:t>
            </a:r>
            <a:r>
              <a:rPr lang="en-US" sz="2800" baseline="30000" dirty="0">
                <a:solidFill>
                  <a:schemeClr val="accent6">
                    <a:lumMod val="50000"/>
                  </a:schemeClr>
                </a:solidFill>
              </a:rPr>
              <a:t>[3] </a:t>
            </a:r>
            <a:r>
              <a:rPr lang="en-US" sz="2800" dirty="0">
                <a:solidFill>
                  <a:schemeClr val="accent6">
                    <a:lumMod val="50000"/>
                  </a:schemeClr>
                </a:solidFill>
              </a:rPr>
              <a:t>ECE Departments</a:t>
            </a:r>
          </a:p>
          <a:p>
            <a:endParaRPr lang="en-US" sz="2800" dirty="0">
              <a:solidFill>
                <a:schemeClr val="accent6">
                  <a:lumMod val="50000"/>
                </a:schemeClr>
              </a:solidFill>
            </a:endParaRPr>
          </a:p>
        </p:txBody>
      </p:sp>
    </p:spTree>
    <p:extLst>
      <p:ext uri="{BB962C8B-B14F-4D97-AF65-F5344CB8AC3E}">
        <p14:creationId xmlns:p14="http://schemas.microsoft.com/office/powerpoint/2010/main" val="232845350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solidFill>
                  <a:schemeClr val="tx1">
                    <a:lumMod val="50000"/>
                    <a:lumOff val="50000"/>
                  </a:schemeClr>
                </a:solidFill>
              </a:rPr>
              <a:t>Background and Motivation</a:t>
            </a:r>
          </a:p>
          <a:p>
            <a:r>
              <a:rPr lang="en-US" dirty="0">
                <a:latin typeface="Arial" panose="020B0604020202020204" pitchFamily="34" charset="0"/>
              </a:rPr>
              <a:t>Related Work</a:t>
            </a:r>
          </a:p>
          <a:p>
            <a:r>
              <a:rPr lang="en-US" dirty="0">
                <a:solidFill>
                  <a:schemeClr val="tx1">
                    <a:lumMod val="50000"/>
                    <a:lumOff val="50000"/>
                  </a:schemeClr>
                </a:solidFill>
                <a:latin typeface="Arial" panose="020B0604020202020204" pitchFamily="34" charset="0"/>
              </a:rPr>
              <a:t>Our Methodology</a:t>
            </a:r>
          </a:p>
          <a:p>
            <a:r>
              <a:rPr lang="en-US" dirty="0">
                <a:solidFill>
                  <a:schemeClr val="tx1">
                    <a:lumMod val="50000"/>
                    <a:lumOff val="50000"/>
                  </a:schemeClr>
                </a:solidFill>
                <a:latin typeface="Arial" panose="020B0604020202020204" pitchFamily="34" charset="0"/>
              </a:rPr>
              <a:t>Experimental Setup and Results</a:t>
            </a:r>
          </a:p>
          <a:p>
            <a:r>
              <a:rPr lang="en-US" dirty="0">
                <a:solidFill>
                  <a:schemeClr val="tx1">
                    <a:lumMod val="50000"/>
                    <a:lumOff val="50000"/>
                  </a:schemeClr>
                </a:solidFill>
                <a:latin typeface="Arial" panose="020B0604020202020204" pitchFamily="34" charset="0"/>
              </a:rPr>
              <a:t>Conclusion</a:t>
            </a:r>
          </a:p>
        </p:txBody>
      </p:sp>
    </p:spTree>
    <p:extLst>
      <p:ext uri="{BB962C8B-B14F-4D97-AF65-F5344CB8AC3E}">
        <p14:creationId xmlns:p14="http://schemas.microsoft.com/office/powerpoint/2010/main" val="419932695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Works</a:t>
            </a:r>
          </a:p>
        </p:txBody>
      </p:sp>
      <p:sp>
        <p:nvSpPr>
          <p:cNvPr id="3" name="Content Placeholder 2"/>
          <p:cNvSpPr>
            <a:spLocks noGrp="1"/>
          </p:cNvSpPr>
          <p:nvPr>
            <p:ph idx="1"/>
          </p:nvPr>
        </p:nvSpPr>
        <p:spPr>
          <a:xfrm>
            <a:off x="171450" y="812562"/>
            <a:ext cx="8836025" cy="5562601"/>
          </a:xfrm>
        </p:spPr>
        <p:txBody>
          <a:bodyPr/>
          <a:lstStyle/>
          <a:p>
            <a:pPr marL="0" indent="0">
              <a:buNone/>
            </a:pPr>
            <a:r>
              <a:rPr lang="en-US" sz="2400" b="1" dirty="0">
                <a:solidFill>
                  <a:srgbClr val="0000FF"/>
                </a:solidFill>
              </a:rPr>
              <a:t>Spanning Tree Constructions</a:t>
            </a:r>
          </a:p>
          <a:p>
            <a:r>
              <a:rPr lang="en-US" sz="2000" dirty="0"/>
              <a:t>[Alpert93]: Prim-Dijkstra algorithm for a “shallow-light” construction</a:t>
            </a:r>
          </a:p>
          <a:p>
            <a:r>
              <a:rPr lang="en-US" sz="2000" dirty="0"/>
              <a:t>[Cong92] and [Khuller93]: Spanning tree constructions with bounded PL and WL</a:t>
            </a:r>
          </a:p>
          <a:p>
            <a:pPr marL="0" indent="0">
              <a:buNone/>
            </a:pPr>
            <a:endParaRPr lang="en-US" sz="2400" b="1" dirty="0">
              <a:solidFill>
                <a:srgbClr val="0000FF"/>
              </a:solidFill>
            </a:endParaRPr>
          </a:p>
          <a:p>
            <a:pPr marL="0" indent="0">
              <a:buNone/>
            </a:pPr>
            <a:r>
              <a:rPr lang="en-US" sz="2400" b="1" dirty="0">
                <a:solidFill>
                  <a:srgbClr val="0000FF"/>
                </a:solidFill>
              </a:rPr>
              <a:t>Steiner Tree Constructions</a:t>
            </a:r>
          </a:p>
          <a:p>
            <a:r>
              <a:rPr lang="en-US" sz="2000" dirty="0"/>
              <a:t>Minimum WL Steiner Trees</a:t>
            </a:r>
          </a:p>
          <a:p>
            <a:pPr lvl="1"/>
            <a:r>
              <a:rPr lang="en-US" sz="2000" dirty="0"/>
              <a:t>[Kahng92]: Iterated 1-Steiner heuristic </a:t>
            </a:r>
          </a:p>
          <a:p>
            <a:pPr lvl="1"/>
            <a:r>
              <a:rPr lang="en-US" sz="2000" dirty="0"/>
              <a:t>[Ho90]: Optimal edge-overlapping separable MSTs</a:t>
            </a:r>
          </a:p>
          <a:p>
            <a:pPr lvl="1"/>
            <a:r>
              <a:rPr lang="en-US" sz="2000" dirty="0"/>
              <a:t>[Chu08]: FLUTE heuristic to generate near-optimal WL Steiner trees using lookup tables</a:t>
            </a:r>
          </a:p>
          <a:p>
            <a:r>
              <a:rPr lang="en-US" sz="2000" dirty="0"/>
              <a:t>Steiner Constructions that Optimize both WL and PL</a:t>
            </a:r>
          </a:p>
          <a:p>
            <a:pPr lvl="1"/>
            <a:r>
              <a:rPr lang="en-US" sz="2000" dirty="0"/>
              <a:t>[Elkin15] Shallow-light Steiner construction</a:t>
            </a:r>
          </a:p>
          <a:p>
            <a:pPr lvl="1"/>
            <a:r>
              <a:rPr lang="en-US" sz="2000" dirty="0"/>
              <a:t>[Scheifele17] Steiner tree construction with bounded Elmore delays</a:t>
            </a:r>
          </a:p>
          <a:p>
            <a:pPr lvl="1"/>
            <a:r>
              <a:rPr lang="en-US" sz="2000" dirty="0"/>
              <a:t>[Chen17] SALT – most recent academic heuristic</a:t>
            </a:r>
          </a:p>
        </p:txBody>
      </p:sp>
      <p:sp>
        <p:nvSpPr>
          <p:cNvPr id="6" name="Content Placeholder 2">
            <a:extLst>
              <a:ext uri="{FF2B5EF4-FFF2-40B4-BE49-F238E27FC236}">
                <a16:creationId xmlns:a16="http://schemas.microsoft.com/office/drawing/2014/main" id="{B04420EF-A3B9-4DED-95D3-D2AE11131BCB}"/>
              </a:ext>
            </a:extLst>
          </p:cNvPr>
          <p:cNvSpPr txBox="1">
            <a:spLocks/>
          </p:cNvSpPr>
          <p:nvPr/>
        </p:nvSpPr>
        <p:spPr bwMode="auto">
          <a:xfrm>
            <a:off x="177800" y="812565"/>
            <a:ext cx="8836025" cy="5562601"/>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lvl1pPr marL="230188" indent="-230188" algn="l" rtl="0" eaLnBrk="1" fontAlgn="base" hangingPunct="1">
              <a:lnSpc>
                <a:spcPct val="85000"/>
              </a:lnSpc>
              <a:spcBef>
                <a:spcPct val="30000"/>
              </a:spcBef>
              <a:spcAft>
                <a:spcPct val="0"/>
              </a:spcAft>
              <a:buClr>
                <a:srgbClr val="C00000"/>
              </a:buClr>
              <a:buChar char="•"/>
              <a:defRPr sz="3000">
                <a:solidFill>
                  <a:schemeClr val="tx1"/>
                </a:solidFill>
                <a:latin typeface="Arial" panose="020B0604020202020204" pitchFamily="34" charset="0"/>
                <a:ea typeface="+mn-ea"/>
                <a:cs typeface="Arial" panose="020B0604020202020204" pitchFamily="34" charset="0"/>
              </a:defRPr>
            </a:lvl1pPr>
            <a:lvl2pPr marL="573088" indent="-290513" algn="l" rtl="0" eaLnBrk="1" fontAlgn="base" hangingPunct="1">
              <a:lnSpc>
                <a:spcPct val="85000"/>
              </a:lnSpc>
              <a:spcBef>
                <a:spcPct val="30000"/>
              </a:spcBef>
              <a:spcAft>
                <a:spcPct val="0"/>
              </a:spcAft>
              <a:buClr>
                <a:srgbClr val="C00000"/>
              </a:buClr>
              <a:buChar char="•"/>
              <a:defRPr sz="2800">
                <a:solidFill>
                  <a:schemeClr val="tx1"/>
                </a:solidFill>
                <a:latin typeface="Arial" panose="020B0604020202020204" pitchFamily="34" charset="0"/>
                <a:cs typeface="Arial" panose="020B0604020202020204" pitchFamily="34" charset="0"/>
              </a:defRPr>
            </a:lvl2pPr>
            <a:lvl3pPr marL="803275" indent="-230188" algn="l" rtl="0" eaLnBrk="1" fontAlgn="base" hangingPunct="1">
              <a:lnSpc>
                <a:spcPct val="85000"/>
              </a:lnSpc>
              <a:spcBef>
                <a:spcPct val="30000"/>
              </a:spcBef>
              <a:spcAft>
                <a:spcPct val="0"/>
              </a:spcAft>
              <a:buClr>
                <a:srgbClr val="C00000"/>
              </a:buClr>
              <a:buChar char="•"/>
              <a:defRPr sz="2600">
                <a:solidFill>
                  <a:schemeClr val="tx1"/>
                </a:solidFill>
                <a:latin typeface="Arial" panose="020B0604020202020204" pitchFamily="34" charset="0"/>
                <a:cs typeface="Arial" panose="020B0604020202020204" pitchFamily="34" charset="0"/>
              </a:defRPr>
            </a:lvl3pPr>
            <a:lvl4pPr marL="1025525" indent="-222250" algn="l" rtl="0" eaLnBrk="1" fontAlgn="base" hangingPunct="1">
              <a:spcBef>
                <a:spcPct val="20000"/>
              </a:spcBef>
              <a:spcAft>
                <a:spcPct val="0"/>
              </a:spcAft>
              <a:buClr>
                <a:srgbClr val="C00000"/>
              </a:buClr>
              <a:buSzPct val="75000"/>
              <a:buFont typeface="Arial" pitchFamily="34" charset="0"/>
              <a:buChar char="•"/>
              <a:defRPr>
                <a:solidFill>
                  <a:schemeClr val="tx1"/>
                </a:solidFill>
                <a:latin typeface="Arial" panose="020B0604020202020204" pitchFamily="34" charset="0"/>
                <a:cs typeface="Arial" panose="020B0604020202020204" pitchFamily="34" charset="0"/>
              </a:defRPr>
            </a:lvl4pPr>
            <a:lvl5pPr marL="1255713" indent="-230188" algn="l" rtl="0" eaLnBrk="1" fontAlgn="base" hangingPunct="1">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5pPr>
            <a:lvl6pPr marL="2514600" indent="-228600" algn="l" rtl="0" eaLnBrk="1" fontAlgn="base" hangingPunct="1">
              <a:spcBef>
                <a:spcPct val="20000"/>
              </a:spcBef>
              <a:spcAft>
                <a:spcPct val="0"/>
              </a:spcAft>
              <a:buChar char="•"/>
              <a:defRPr sz="1600">
                <a:solidFill>
                  <a:schemeClr val="tx1"/>
                </a:solidFill>
                <a:latin typeface="Arial Narrow" pitchFamily="34" charset="0"/>
              </a:defRPr>
            </a:lvl6pPr>
            <a:lvl7pPr marL="2971800" indent="-228600" algn="l" rtl="0" eaLnBrk="1" fontAlgn="base" hangingPunct="1">
              <a:spcBef>
                <a:spcPct val="20000"/>
              </a:spcBef>
              <a:spcAft>
                <a:spcPct val="0"/>
              </a:spcAft>
              <a:buChar char="•"/>
              <a:defRPr sz="1600">
                <a:solidFill>
                  <a:schemeClr val="tx1"/>
                </a:solidFill>
                <a:latin typeface="Arial Narrow" pitchFamily="34" charset="0"/>
              </a:defRPr>
            </a:lvl7pPr>
            <a:lvl8pPr marL="3429000" indent="-228600" algn="l" rtl="0" eaLnBrk="1" fontAlgn="base" hangingPunct="1">
              <a:spcBef>
                <a:spcPct val="20000"/>
              </a:spcBef>
              <a:spcAft>
                <a:spcPct val="0"/>
              </a:spcAft>
              <a:buChar char="•"/>
              <a:defRPr sz="1600">
                <a:solidFill>
                  <a:schemeClr val="tx1"/>
                </a:solidFill>
                <a:latin typeface="Arial Narrow" pitchFamily="34" charset="0"/>
              </a:defRPr>
            </a:lvl8pPr>
            <a:lvl9pPr marL="3886200" indent="-228600" algn="l" rtl="0" eaLnBrk="1" fontAlgn="base" hangingPunct="1">
              <a:spcBef>
                <a:spcPct val="20000"/>
              </a:spcBef>
              <a:spcAft>
                <a:spcPct val="0"/>
              </a:spcAft>
              <a:buChar char="•"/>
              <a:defRPr sz="1600">
                <a:solidFill>
                  <a:schemeClr val="tx1"/>
                </a:solidFill>
                <a:latin typeface="Arial Narrow" pitchFamily="34" charset="0"/>
              </a:defRPr>
            </a:lvl9pPr>
          </a:lstStyle>
          <a:p>
            <a:pPr marL="0" indent="0" defTabSz="914400">
              <a:buFontTx/>
              <a:buNone/>
            </a:pPr>
            <a:r>
              <a:rPr lang="en-US" sz="2400" b="1" kern="0" dirty="0">
                <a:solidFill>
                  <a:schemeClr val="bg1">
                    <a:lumMod val="75000"/>
                  </a:schemeClr>
                </a:solidFill>
              </a:rPr>
              <a:t>Spanning Tree Constructions</a:t>
            </a:r>
          </a:p>
          <a:p>
            <a:pPr defTabSz="914400"/>
            <a:r>
              <a:rPr lang="en-US" sz="2000" kern="0" dirty="0">
                <a:solidFill>
                  <a:schemeClr val="bg1">
                    <a:lumMod val="75000"/>
                  </a:schemeClr>
                </a:solidFill>
              </a:rPr>
              <a:t>[Alpert93]: Prim-Dijkstra algorithm for a “shallow-light” construction</a:t>
            </a:r>
          </a:p>
          <a:p>
            <a:pPr defTabSz="914400"/>
            <a:r>
              <a:rPr lang="en-US" sz="2000" kern="0" dirty="0">
                <a:solidFill>
                  <a:schemeClr val="bg1">
                    <a:lumMod val="75000"/>
                  </a:schemeClr>
                </a:solidFill>
              </a:rPr>
              <a:t>[Cong92] and [Khuller93]: Spanning tree constructions with bounded PL and WL</a:t>
            </a:r>
          </a:p>
          <a:p>
            <a:pPr marL="0" indent="0" defTabSz="914400">
              <a:buFontTx/>
              <a:buNone/>
            </a:pPr>
            <a:endParaRPr lang="en-US" sz="2400" b="1" kern="0" dirty="0">
              <a:solidFill>
                <a:schemeClr val="bg1">
                  <a:lumMod val="75000"/>
                </a:schemeClr>
              </a:solidFill>
            </a:endParaRPr>
          </a:p>
          <a:p>
            <a:pPr marL="0" indent="0" defTabSz="914400">
              <a:buFontTx/>
              <a:buNone/>
            </a:pPr>
            <a:r>
              <a:rPr lang="en-US" sz="2400" b="1" kern="0" dirty="0">
                <a:solidFill>
                  <a:schemeClr val="bg1">
                    <a:lumMod val="75000"/>
                  </a:schemeClr>
                </a:solidFill>
              </a:rPr>
              <a:t>Steiner Tree Constructions</a:t>
            </a:r>
          </a:p>
          <a:p>
            <a:pPr defTabSz="914400"/>
            <a:r>
              <a:rPr lang="en-US" sz="2000" kern="0" dirty="0">
                <a:solidFill>
                  <a:schemeClr val="bg1">
                    <a:lumMod val="75000"/>
                  </a:schemeClr>
                </a:solidFill>
              </a:rPr>
              <a:t>Minimum WL Steiner Trees</a:t>
            </a:r>
          </a:p>
          <a:p>
            <a:pPr lvl="1" defTabSz="914400"/>
            <a:r>
              <a:rPr lang="en-US" sz="2000" kern="0" dirty="0">
                <a:solidFill>
                  <a:schemeClr val="bg1">
                    <a:lumMod val="75000"/>
                  </a:schemeClr>
                </a:solidFill>
              </a:rPr>
              <a:t>[Kahng92]: Iterated 1-Steiner heuristic </a:t>
            </a:r>
          </a:p>
          <a:p>
            <a:pPr lvl="1" defTabSz="914400"/>
            <a:r>
              <a:rPr lang="en-US" sz="2000" kern="0" dirty="0">
                <a:solidFill>
                  <a:schemeClr val="bg1">
                    <a:lumMod val="75000"/>
                  </a:schemeClr>
                </a:solidFill>
              </a:rPr>
              <a:t>[Ho90]: Optimal edge-overlapping separable MSTs</a:t>
            </a:r>
          </a:p>
          <a:p>
            <a:pPr lvl="1" defTabSz="914400"/>
            <a:r>
              <a:rPr lang="en-US" sz="2000" kern="0" dirty="0">
                <a:solidFill>
                  <a:schemeClr val="bg1">
                    <a:lumMod val="75000"/>
                  </a:schemeClr>
                </a:solidFill>
              </a:rPr>
              <a:t>[Chu08]: FLUTE heuristic to generate near-optimal WL Steiner trees using lookup tables</a:t>
            </a:r>
          </a:p>
          <a:p>
            <a:pPr defTabSz="914400"/>
            <a:r>
              <a:rPr lang="en-US" sz="2000" kern="0" dirty="0">
                <a:solidFill>
                  <a:schemeClr val="bg1">
                    <a:lumMod val="75000"/>
                  </a:schemeClr>
                </a:solidFill>
              </a:rPr>
              <a:t>Steiner Constructions that Optimize both WL and PL</a:t>
            </a:r>
          </a:p>
          <a:p>
            <a:pPr lvl="1" defTabSz="914400"/>
            <a:r>
              <a:rPr lang="en-US" sz="2000" kern="0" dirty="0">
                <a:solidFill>
                  <a:schemeClr val="bg1">
                    <a:lumMod val="75000"/>
                  </a:schemeClr>
                </a:solidFill>
              </a:rPr>
              <a:t>[Elkin15] Shallow-light Steiner construction</a:t>
            </a:r>
          </a:p>
          <a:p>
            <a:pPr lvl="1" defTabSz="914400"/>
            <a:r>
              <a:rPr lang="en-US" sz="2000" kern="0" dirty="0">
                <a:solidFill>
                  <a:schemeClr val="bg1">
                    <a:lumMod val="75000"/>
                  </a:schemeClr>
                </a:solidFill>
              </a:rPr>
              <a:t>[Scheifele17] Steiner tree construction with bounded Elmore delays</a:t>
            </a:r>
          </a:p>
          <a:p>
            <a:pPr lvl="1" defTabSz="914400"/>
            <a:r>
              <a:rPr lang="en-US" sz="2000" kern="0" dirty="0">
                <a:solidFill>
                  <a:schemeClr val="bg1">
                    <a:lumMod val="75000"/>
                  </a:schemeClr>
                </a:solidFill>
              </a:rPr>
              <a:t>[Chen17] SALT – most recent academic heuristic</a:t>
            </a:r>
          </a:p>
        </p:txBody>
      </p:sp>
      <p:sp>
        <p:nvSpPr>
          <p:cNvPr id="4" name="Rounded Rectangle 3"/>
          <p:cNvSpPr/>
          <p:nvPr/>
        </p:nvSpPr>
        <p:spPr bwMode="auto">
          <a:xfrm>
            <a:off x="1608957" y="2599236"/>
            <a:ext cx="5973710" cy="1659528"/>
          </a:xfrm>
          <a:prstGeom prst="roundRect">
            <a:avLst/>
          </a:prstGeom>
          <a:solidFill>
            <a:schemeClr val="accent2"/>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kumimoji="0" lang="en-US" sz="2400" b="1" i="0" u="sng" strike="noStrike" cap="none" normalizeH="0" baseline="0" dirty="0">
                <a:ln>
                  <a:noFill/>
                </a:ln>
                <a:solidFill>
                  <a:schemeClr val="bg1"/>
                </a:solidFill>
                <a:latin typeface="Arial" panose="020B0604020202020204" pitchFamily="34" charset="0"/>
                <a:cs typeface="Arial" panose="020B0604020202020204" pitchFamily="34" charset="0"/>
              </a:rPr>
              <a:t>Our Work</a:t>
            </a:r>
          </a:p>
          <a:p>
            <a:pPr marL="342900" indent="-342900" eaLnBrk="0" fontAlgn="base" hangingPunct="0">
              <a:spcBef>
                <a:spcPct val="0"/>
              </a:spcBef>
              <a:spcAft>
                <a:spcPct val="0"/>
              </a:spcAft>
              <a:buFont typeface="Arial" panose="020B0604020202020204" pitchFamily="34" charset="0"/>
              <a:buChar char="•"/>
            </a:pPr>
            <a:r>
              <a:rPr kumimoji="0" lang="en-US" sz="2400" b="1" i="0" u="sng" strike="noStrike" cap="none" normalizeH="0" baseline="0" dirty="0">
                <a:ln>
                  <a:noFill/>
                </a:ln>
                <a:solidFill>
                  <a:schemeClr val="bg1"/>
                </a:solidFill>
                <a:latin typeface="Arial" panose="020B0604020202020204" pitchFamily="34" charset="0"/>
                <a:cs typeface="Arial" panose="020B0604020202020204" pitchFamily="34" charset="0"/>
              </a:rPr>
              <a:t>Iterative improvement</a:t>
            </a:r>
            <a:r>
              <a:rPr kumimoji="0" lang="en-US" sz="2400" b="1" i="0" u="sng" strike="noStrike" cap="none" normalizeH="0" dirty="0">
                <a:ln>
                  <a:noFill/>
                </a:ln>
                <a:solidFill>
                  <a:schemeClr val="bg1"/>
                </a:solidFill>
                <a:latin typeface="Arial" panose="020B0604020202020204" pitchFamily="34" charset="0"/>
                <a:cs typeface="Arial" panose="020B0604020202020204" pitchFamily="34" charset="0"/>
              </a:rPr>
              <a:t> algorithms for </a:t>
            </a:r>
            <a:br>
              <a:rPr kumimoji="0" lang="en-US" sz="2400" b="1" i="0" u="sng" strike="noStrike" cap="none" normalizeH="0" dirty="0">
                <a:ln>
                  <a:noFill/>
                </a:ln>
                <a:solidFill>
                  <a:schemeClr val="bg1"/>
                </a:solidFill>
                <a:latin typeface="Arial" panose="020B0604020202020204" pitchFamily="34" charset="0"/>
                <a:cs typeface="Arial" panose="020B0604020202020204" pitchFamily="34" charset="0"/>
              </a:rPr>
            </a:br>
            <a:r>
              <a:rPr kumimoji="0" lang="en-US" sz="2400" b="1" i="0" u="sng" strike="noStrike" cap="none" normalizeH="0" dirty="0">
                <a:ln>
                  <a:noFill/>
                </a:ln>
                <a:solidFill>
                  <a:schemeClr val="bg1"/>
                </a:solidFill>
                <a:latin typeface="Arial" panose="020B0604020202020204" pitchFamily="34" charset="0"/>
                <a:cs typeface="Arial" panose="020B0604020202020204" pitchFamily="34" charset="0"/>
              </a:rPr>
              <a:t>spanning and Steiner constructions</a:t>
            </a:r>
          </a:p>
          <a:p>
            <a:pPr marL="342900" indent="-342900" eaLnBrk="0" fontAlgn="base" hangingPunct="0">
              <a:spcBef>
                <a:spcPct val="0"/>
              </a:spcBef>
              <a:spcAft>
                <a:spcPct val="0"/>
              </a:spcAft>
              <a:buFont typeface="Arial" panose="020B0604020202020204" pitchFamily="34" charset="0"/>
              <a:buChar char="•"/>
            </a:pPr>
            <a:r>
              <a:rPr kumimoji="0" lang="en-US" sz="2400" b="1" i="0" u="sng" strike="noStrike" cap="none" normalizeH="0" dirty="0">
                <a:ln>
                  <a:noFill/>
                </a:ln>
                <a:solidFill>
                  <a:schemeClr val="bg1"/>
                </a:solidFill>
                <a:latin typeface="Arial" panose="020B0604020202020204" pitchFamily="34" charset="0"/>
                <a:cs typeface="Arial" panose="020B0604020202020204" pitchFamily="34" charset="0"/>
              </a:rPr>
              <a:t>Superior WL and </a:t>
            </a:r>
            <a:r>
              <a:rPr lang="en-US" sz="2400" b="1" u="sng" dirty="0">
                <a:solidFill>
                  <a:schemeClr val="bg1"/>
                </a:solidFill>
                <a:latin typeface="Arial" panose="020B0604020202020204" pitchFamily="34" charset="0"/>
                <a:cs typeface="Arial" panose="020B0604020202020204" pitchFamily="34" charset="0"/>
              </a:rPr>
              <a:t>PL tradeoffs</a:t>
            </a:r>
            <a:endParaRPr kumimoji="0" lang="en-US" sz="2400" b="1" i="0" u="sng" strike="noStrike" cap="none" normalizeH="0" baseline="0" dirty="0">
              <a:ln>
                <a:noFill/>
              </a:ln>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77359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500"/>
                                        <p:tgtEl>
                                          <p:spTgt spid="3">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Effect transition="in" filter="fade">
                                      <p:cBhvr>
                                        <p:cTn id="46" dur="500"/>
                                        <p:tgtEl>
                                          <p:spTgt spid="3">
                                            <p:txEl>
                                              <p:pRg st="12" end="1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
                                            <p:txEl>
                                              <p:pRg st="0" end="0"/>
                                            </p:txEl>
                                          </p:spTgt>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3">
                                            <p:txEl>
                                              <p:pRg st="1" end="1"/>
                                            </p:txEl>
                                          </p:spTgt>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3">
                                            <p:txEl>
                                              <p:pRg st="2" end="2"/>
                                            </p:txEl>
                                          </p:spTgt>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3">
                                            <p:txEl>
                                              <p:pRg st="4" end="4"/>
                                            </p:txEl>
                                          </p:spTgt>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
                                            <p:txEl>
                                              <p:pRg st="5" end="5"/>
                                            </p:txEl>
                                          </p:spTgt>
                                        </p:tgtEl>
                                        <p:attrNameLst>
                                          <p:attrName>style.visibility</p:attrName>
                                        </p:attrNameLst>
                                      </p:cBhvr>
                                      <p:to>
                                        <p:strVal val="hidden"/>
                                      </p:to>
                                    </p:set>
                                  </p:childTnLst>
                                </p:cTn>
                              </p:par>
                              <p:par>
                                <p:cTn id="59" presetID="1" presetClass="exit" presetSubtype="0" fill="hold" grpId="1" nodeType="withEffect">
                                  <p:stCondLst>
                                    <p:cond delay="0"/>
                                  </p:stCondLst>
                                  <p:childTnLst>
                                    <p:set>
                                      <p:cBhvr>
                                        <p:cTn id="60" dur="1" fill="hold">
                                          <p:stCondLst>
                                            <p:cond delay="0"/>
                                          </p:stCondLst>
                                        </p:cTn>
                                        <p:tgtEl>
                                          <p:spTgt spid="3">
                                            <p:txEl>
                                              <p:pRg st="6" end="6"/>
                                            </p:txEl>
                                          </p:spTgt>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3">
                                            <p:txEl>
                                              <p:pRg st="7" end="7"/>
                                            </p:txEl>
                                          </p:spTgt>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3">
                                            <p:txEl>
                                              <p:pRg st="8" end="8"/>
                                            </p:txEl>
                                          </p:spTgt>
                                        </p:tgtEl>
                                        <p:attrNameLst>
                                          <p:attrName>style.visibility</p:attrName>
                                        </p:attrNameLst>
                                      </p:cBhvr>
                                      <p:to>
                                        <p:strVal val="hidden"/>
                                      </p:to>
                                    </p:set>
                                  </p:childTnLst>
                                </p:cTn>
                              </p:par>
                              <p:par>
                                <p:cTn id="65" presetID="1" presetClass="exit" presetSubtype="0" fill="hold" grpId="1" nodeType="withEffect">
                                  <p:stCondLst>
                                    <p:cond delay="0"/>
                                  </p:stCondLst>
                                  <p:childTnLst>
                                    <p:set>
                                      <p:cBhvr>
                                        <p:cTn id="66" dur="1" fill="hold">
                                          <p:stCondLst>
                                            <p:cond delay="0"/>
                                          </p:stCondLst>
                                        </p:cTn>
                                        <p:tgtEl>
                                          <p:spTgt spid="3">
                                            <p:txEl>
                                              <p:pRg st="9" end="9"/>
                                            </p:txEl>
                                          </p:spTgt>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3">
                                            <p:txEl>
                                              <p:pRg st="10" end="10"/>
                                            </p:txEl>
                                          </p:spTgt>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3">
                                            <p:txEl>
                                              <p:pRg st="11" end="11"/>
                                            </p:txEl>
                                          </p:spTgt>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3">
                                            <p:txEl>
                                              <p:pRg st="12" end="12"/>
                                            </p:txEl>
                                          </p:spTgt>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6"/>
                                        </p:tgtEl>
                                        <p:attrNameLst>
                                          <p:attrName>style.visibility</p:attrName>
                                        </p:attrNameLst>
                                      </p:cBhvr>
                                      <p:to>
                                        <p:strVal val="visible"/>
                                      </p:to>
                                    </p:set>
                                  </p:childTnLst>
                                </p:cTn>
                              </p:par>
                              <p:par>
                                <p:cTn id="75" presetID="10" presetClass="entr" presetSubtype="0" fill="hold" grpId="0"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fade">
                                      <p:cBhvr>
                                        <p:cTn id="77" dur="500"/>
                                        <p:tgtEl>
                                          <p:spTgt spid="4"/>
                                        </p:tgtEl>
                                      </p:cBhvr>
                                    </p:animEffect>
                                  </p:childTnLst>
                                </p:cTn>
                              </p:par>
                              <p:par>
                                <p:cTn id="78" presetID="10" presetClass="entr" presetSubtype="0" fill="hold" nodeType="withEffect">
                                  <p:stCondLst>
                                    <p:cond delay="0"/>
                                  </p:stCondLst>
                                  <p:childTnLst>
                                    <p:set>
                                      <p:cBhvr>
                                        <p:cTn id="79" dur="1" fill="hold">
                                          <p:stCondLst>
                                            <p:cond delay="0"/>
                                          </p:stCondLst>
                                        </p:cTn>
                                        <p:tgtEl>
                                          <p:spTgt spid="4">
                                            <p:txEl>
                                              <p:pRg st="0" end="0"/>
                                            </p:txEl>
                                          </p:spTgt>
                                        </p:tgtEl>
                                        <p:attrNameLst>
                                          <p:attrName>style.visibility</p:attrName>
                                        </p:attrNameLst>
                                      </p:cBhvr>
                                      <p:to>
                                        <p:strVal val="visible"/>
                                      </p:to>
                                    </p:set>
                                    <p:animEffect transition="in" filter="fade">
                                      <p:cBhvr>
                                        <p:cTn id="80" dur="500"/>
                                        <p:tgtEl>
                                          <p:spTgt spid="4">
                                            <p:txEl>
                                              <p:pRg st="0" end="0"/>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4">
                                            <p:txEl>
                                              <p:pRg st="1" end="1"/>
                                            </p:txEl>
                                          </p:spTgt>
                                        </p:tgtEl>
                                        <p:attrNameLst>
                                          <p:attrName>style.visibility</p:attrName>
                                        </p:attrNameLst>
                                      </p:cBhvr>
                                      <p:to>
                                        <p:strVal val="visible"/>
                                      </p:to>
                                    </p:set>
                                    <p:animEffect transition="in" filter="fade">
                                      <p:cBhvr>
                                        <p:cTn id="83" dur="500"/>
                                        <p:tgtEl>
                                          <p:spTgt spid="4">
                                            <p:txEl>
                                              <p:pRg st="1" end="1"/>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4">
                                            <p:txEl>
                                              <p:pRg st="2" end="2"/>
                                            </p:txEl>
                                          </p:spTgt>
                                        </p:tgtEl>
                                        <p:attrNameLst>
                                          <p:attrName>style.visibility</p:attrName>
                                        </p:attrNameLst>
                                      </p:cBhvr>
                                      <p:to>
                                        <p:strVal val="visible"/>
                                      </p:to>
                                    </p:set>
                                    <p:animEffect transition="in" filter="fade">
                                      <p:cBhvr>
                                        <p:cTn id="8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uiExpand="1" build="p"/>
      <p:bldP spid="6" grpId="0"/>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9074B7-6394-4377-8734-56ABAA85AA8A}"/>
              </a:ext>
            </a:extLst>
          </p:cNvPr>
          <p:cNvSpPr/>
          <p:nvPr/>
        </p:nvSpPr>
        <p:spPr bwMode="auto">
          <a:xfrm>
            <a:off x="774915" y="3967573"/>
            <a:ext cx="7443467" cy="1162374"/>
          </a:xfrm>
          <a:prstGeom prst="rect">
            <a:avLst/>
          </a:prstGeom>
          <a:solidFill>
            <a:srgbClr val="FFFF00"/>
          </a:solidFill>
          <a:ln w="254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2" name="Title 1">
            <a:extLst>
              <a:ext uri="{FF2B5EF4-FFF2-40B4-BE49-F238E27FC236}">
                <a16:creationId xmlns:a16="http://schemas.microsoft.com/office/drawing/2014/main" id="{3A7C56DB-21BD-4652-978E-C25A333E2B4B}"/>
              </a:ext>
            </a:extLst>
          </p:cNvPr>
          <p:cNvSpPr>
            <a:spLocks noGrp="1"/>
          </p:cNvSpPr>
          <p:nvPr>
            <p:ph type="title"/>
          </p:nvPr>
        </p:nvSpPr>
        <p:spPr/>
        <p:txBody>
          <a:bodyPr/>
          <a:lstStyle/>
          <a:p>
            <a:r>
              <a:rPr lang="en-US" dirty="0"/>
              <a:t>Contributions of this Paper</a:t>
            </a:r>
          </a:p>
        </p:txBody>
      </p:sp>
      <p:sp>
        <p:nvSpPr>
          <p:cNvPr id="3" name="Content Placeholder 2">
            <a:extLst>
              <a:ext uri="{FF2B5EF4-FFF2-40B4-BE49-F238E27FC236}">
                <a16:creationId xmlns:a16="http://schemas.microsoft.com/office/drawing/2014/main" id="{007C9EE3-8BB3-443B-9724-BB668CC7B9D6}"/>
              </a:ext>
            </a:extLst>
          </p:cNvPr>
          <p:cNvSpPr>
            <a:spLocks noGrp="1"/>
          </p:cNvSpPr>
          <p:nvPr>
            <p:ph idx="1"/>
          </p:nvPr>
        </p:nvSpPr>
        <p:spPr>
          <a:xfrm>
            <a:off x="171450" y="838201"/>
            <a:ext cx="8836025" cy="2312960"/>
          </a:xfrm>
        </p:spPr>
        <p:txBody>
          <a:bodyPr/>
          <a:lstStyle/>
          <a:p>
            <a:endParaRPr lang="en-US" sz="2400" dirty="0"/>
          </a:p>
          <a:p>
            <a:r>
              <a:rPr lang="en-US" sz="2400" dirty="0"/>
              <a:t>Address shortcomings in PD </a:t>
            </a:r>
          </a:p>
          <a:p>
            <a:endParaRPr lang="en-US" sz="2400" dirty="0"/>
          </a:p>
          <a:p>
            <a:r>
              <a:rPr lang="en-US" sz="2400" dirty="0"/>
              <a:t>Minimize detour cost </a:t>
            </a:r>
            <a:br>
              <a:rPr lang="en-US" sz="2400" dirty="0"/>
            </a:br>
            <a:r>
              <a:rPr lang="en-US" sz="2400" dirty="0"/>
              <a:t>objective</a:t>
            </a:r>
          </a:p>
          <a:p>
            <a:endParaRPr lang="en-US" sz="2400" dirty="0"/>
          </a:p>
          <a:p>
            <a:r>
              <a:rPr lang="en-US" sz="2400" dirty="0"/>
              <a:t>Iterative improvement of </a:t>
            </a:r>
            <a:br>
              <a:rPr lang="en-US" sz="2400" dirty="0"/>
            </a:br>
            <a:r>
              <a:rPr lang="en-US" sz="2400" dirty="0"/>
              <a:t>both WL and PL</a:t>
            </a:r>
          </a:p>
          <a:p>
            <a:pPr lvl="2"/>
            <a:r>
              <a:rPr lang="en-US" sz="2400" b="1" dirty="0"/>
              <a:t>PD-II algorithm for spanning tree improvement</a:t>
            </a:r>
          </a:p>
          <a:p>
            <a:pPr lvl="2"/>
            <a:r>
              <a:rPr lang="en-US" sz="2400" b="1" dirty="0"/>
              <a:t>Detour-Aware </a:t>
            </a:r>
            <a:r>
              <a:rPr lang="en-US" sz="2400" b="1" dirty="0" err="1"/>
              <a:t>Steinerization</a:t>
            </a:r>
            <a:r>
              <a:rPr lang="en-US" sz="2400" b="1" dirty="0"/>
              <a:t> (DAS) algorithm for Steiner tree improvement</a:t>
            </a:r>
          </a:p>
        </p:txBody>
      </p:sp>
      <p:grpSp>
        <p:nvGrpSpPr>
          <p:cNvPr id="5" name="Group 4">
            <a:extLst>
              <a:ext uri="{FF2B5EF4-FFF2-40B4-BE49-F238E27FC236}">
                <a16:creationId xmlns:a16="http://schemas.microsoft.com/office/drawing/2014/main" id="{C45D670B-7E13-4B07-9638-DDF198703031}"/>
              </a:ext>
            </a:extLst>
          </p:cNvPr>
          <p:cNvGrpSpPr/>
          <p:nvPr/>
        </p:nvGrpSpPr>
        <p:grpSpPr>
          <a:xfrm>
            <a:off x="4304714" y="739775"/>
            <a:ext cx="4709111" cy="2988163"/>
            <a:chOff x="627784" y="981310"/>
            <a:chExt cx="7920182" cy="5703454"/>
          </a:xfrm>
        </p:grpSpPr>
        <p:graphicFrame>
          <p:nvGraphicFramePr>
            <p:cNvPr id="6" name="Chart 5">
              <a:extLst>
                <a:ext uri="{FF2B5EF4-FFF2-40B4-BE49-F238E27FC236}">
                  <a16:creationId xmlns:a16="http://schemas.microsoft.com/office/drawing/2014/main" id="{C1C19EA0-D0D0-4B9A-8899-E93B5E7D2D20}"/>
                </a:ext>
              </a:extLst>
            </p:cNvPr>
            <p:cNvGraphicFramePr>
              <a:graphicFrameLocks/>
            </p:cNvGraphicFramePr>
            <p:nvPr>
              <p:extLst>
                <p:ext uri="{D42A27DB-BD31-4B8C-83A1-F6EECF244321}">
                  <p14:modId xmlns:p14="http://schemas.microsoft.com/office/powerpoint/2010/main" val="3452760027"/>
                </p:ext>
              </p:extLst>
            </p:nvPr>
          </p:nvGraphicFramePr>
          <p:xfrm>
            <a:off x="627784" y="981310"/>
            <a:ext cx="7920182" cy="5703454"/>
          </p:xfrm>
          <a:graphic>
            <a:graphicData uri="http://schemas.openxmlformats.org/drawingml/2006/chart">
              <c:chart xmlns:c="http://schemas.openxmlformats.org/drawingml/2006/chart" xmlns:r="http://schemas.openxmlformats.org/officeDocument/2006/relationships" r:id="rId3"/>
            </a:graphicData>
          </a:graphic>
        </p:graphicFrame>
        <p:cxnSp>
          <p:nvCxnSpPr>
            <p:cNvPr id="7" name="Straight Connector 6">
              <a:extLst>
                <a:ext uri="{FF2B5EF4-FFF2-40B4-BE49-F238E27FC236}">
                  <a16:creationId xmlns:a16="http://schemas.microsoft.com/office/drawing/2014/main" id="{CF757738-FAC5-448E-B2E9-3EAEF4042F97}"/>
                </a:ext>
              </a:extLst>
            </p:cNvPr>
            <p:cNvCxnSpPr>
              <a:cxnSpLocks/>
            </p:cNvCxnSpPr>
            <p:nvPr/>
          </p:nvCxnSpPr>
          <p:spPr bwMode="auto">
            <a:xfrm>
              <a:off x="2337756" y="1948329"/>
              <a:ext cx="0" cy="3877211"/>
            </a:xfrm>
            <a:prstGeom prst="line">
              <a:avLst/>
            </a:prstGeom>
            <a:solidFill>
              <a:schemeClr val="accent1"/>
            </a:solidFill>
            <a:ln w="19050" cap="flat" cmpd="sng" algn="ctr">
              <a:solidFill>
                <a:schemeClr val="tx1"/>
              </a:solidFill>
              <a:prstDash val="dashDot"/>
              <a:round/>
              <a:headEnd type="none" w="med" len="med"/>
              <a:tailEnd type="none" w="med" len="med"/>
            </a:ln>
            <a:effectLst/>
          </p:spPr>
        </p:cxnSp>
        <p:sp>
          <p:nvSpPr>
            <p:cNvPr id="8" name="TextBox 7">
              <a:extLst>
                <a:ext uri="{FF2B5EF4-FFF2-40B4-BE49-F238E27FC236}">
                  <a16:creationId xmlns:a16="http://schemas.microsoft.com/office/drawing/2014/main" id="{FF1816E9-31C9-4C88-805C-C4ECC9BE7693}"/>
                </a:ext>
              </a:extLst>
            </p:cNvPr>
            <p:cNvSpPr txBox="1"/>
            <p:nvPr/>
          </p:nvSpPr>
          <p:spPr>
            <a:xfrm>
              <a:off x="3060630" y="1181537"/>
              <a:ext cx="3671497" cy="763683"/>
            </a:xfrm>
            <a:prstGeom prst="rect">
              <a:avLst/>
            </a:prstGeom>
            <a:noFill/>
            <a:ln>
              <a:solidFill>
                <a:schemeClr val="tx1"/>
              </a:solidFill>
            </a:ln>
          </p:spPr>
          <p:txBody>
            <a:bodyPr wrap="square" rtlCol="0">
              <a:spAutoFit/>
            </a:bodyPr>
            <a:lstStyle/>
            <a:p>
              <a:pPr algn="ctr"/>
              <a:r>
                <a:rPr lang="en-US" sz="2000" dirty="0"/>
                <a:t>MST (lowest WL)</a:t>
              </a:r>
            </a:p>
          </p:txBody>
        </p:sp>
        <p:cxnSp>
          <p:nvCxnSpPr>
            <p:cNvPr id="9" name="Connector: Curved 8">
              <a:extLst>
                <a:ext uri="{FF2B5EF4-FFF2-40B4-BE49-F238E27FC236}">
                  <a16:creationId xmlns:a16="http://schemas.microsoft.com/office/drawing/2014/main" id="{B783C265-4724-45F3-A4C3-371CA9B2BB5F}"/>
                </a:ext>
              </a:extLst>
            </p:cNvPr>
            <p:cNvCxnSpPr>
              <a:cxnSpLocks/>
              <a:stCxn id="8" idx="1"/>
            </p:cNvCxnSpPr>
            <p:nvPr/>
          </p:nvCxnSpPr>
          <p:spPr bwMode="auto">
            <a:xfrm rot="10800000" flipV="1">
              <a:off x="2337756" y="1563378"/>
              <a:ext cx="722874" cy="264482"/>
            </a:xfrm>
            <a:prstGeom prst="curvedConnector3">
              <a:avLst>
                <a:gd name="adj1" fmla="val 50000"/>
              </a:avLst>
            </a:prstGeom>
            <a:solidFill>
              <a:schemeClr val="accent1"/>
            </a:solidFill>
            <a:ln w="25400" cap="flat" cmpd="sng" algn="ctr">
              <a:solidFill>
                <a:schemeClr val="tx1"/>
              </a:solidFill>
              <a:prstDash val="solid"/>
              <a:round/>
              <a:headEnd type="none" w="med" len="med"/>
              <a:tailEnd type="triangle"/>
            </a:ln>
            <a:effectLst/>
          </p:spPr>
        </p:cxnSp>
        <p:sp>
          <p:nvSpPr>
            <p:cNvPr id="10" name="TextBox 9">
              <a:extLst>
                <a:ext uri="{FF2B5EF4-FFF2-40B4-BE49-F238E27FC236}">
                  <a16:creationId xmlns:a16="http://schemas.microsoft.com/office/drawing/2014/main" id="{C28B05AC-C379-49BD-9BEE-D11CAE346CCA}"/>
                </a:ext>
              </a:extLst>
            </p:cNvPr>
            <p:cNvSpPr txBox="1"/>
            <p:nvPr/>
          </p:nvSpPr>
          <p:spPr>
            <a:xfrm>
              <a:off x="5904028" y="3677480"/>
              <a:ext cx="2612189" cy="1233641"/>
            </a:xfrm>
            <a:prstGeom prst="rect">
              <a:avLst/>
            </a:prstGeom>
            <a:noFill/>
            <a:ln>
              <a:solidFill>
                <a:schemeClr val="tx1"/>
              </a:solidFill>
            </a:ln>
          </p:spPr>
          <p:txBody>
            <a:bodyPr wrap="square" rtlCol="0">
              <a:spAutoFit/>
            </a:bodyPr>
            <a:lstStyle/>
            <a:p>
              <a:pPr algn="ctr"/>
              <a:r>
                <a:rPr lang="en-US" dirty="0"/>
                <a:t>SPT</a:t>
              </a:r>
              <a:br>
                <a:rPr lang="en-US" dirty="0"/>
              </a:br>
              <a:r>
                <a:rPr lang="en-US" dirty="0"/>
                <a:t>(least PL)</a:t>
              </a:r>
            </a:p>
          </p:txBody>
        </p:sp>
        <p:cxnSp>
          <p:nvCxnSpPr>
            <p:cNvPr id="11" name="Connector: Curved 10">
              <a:extLst>
                <a:ext uri="{FF2B5EF4-FFF2-40B4-BE49-F238E27FC236}">
                  <a16:creationId xmlns:a16="http://schemas.microsoft.com/office/drawing/2014/main" id="{F24DD3F2-4D78-4E6C-BB5C-3361F949C61C}"/>
                </a:ext>
              </a:extLst>
            </p:cNvPr>
            <p:cNvCxnSpPr>
              <a:cxnSpLocks/>
              <a:stCxn id="10" idx="2"/>
            </p:cNvCxnSpPr>
            <p:nvPr/>
          </p:nvCxnSpPr>
          <p:spPr bwMode="auto">
            <a:xfrm rot="16200000" flipH="1">
              <a:off x="7096119" y="5025122"/>
              <a:ext cx="672759" cy="444753"/>
            </a:xfrm>
            <a:prstGeom prst="curvedConnector3">
              <a:avLst>
                <a:gd name="adj1" fmla="val 50000"/>
              </a:avLst>
            </a:prstGeom>
            <a:solidFill>
              <a:schemeClr val="accent1"/>
            </a:solidFill>
            <a:ln w="25400" cap="flat" cmpd="sng" algn="ctr">
              <a:solidFill>
                <a:schemeClr val="tx1"/>
              </a:solidFill>
              <a:prstDash val="solid"/>
              <a:round/>
              <a:headEnd type="none" w="med" len="med"/>
              <a:tailEnd type="triangle"/>
            </a:ln>
            <a:effectLst/>
          </p:spPr>
        </p:cxnSp>
      </p:grpSp>
      <p:sp>
        <p:nvSpPr>
          <p:cNvPr id="18" name="Arrow: Down 17">
            <a:extLst>
              <a:ext uri="{FF2B5EF4-FFF2-40B4-BE49-F238E27FC236}">
                <a16:creationId xmlns:a16="http://schemas.microsoft.com/office/drawing/2014/main" id="{41CDBEF9-E275-44FD-8599-2978DDA4673A}"/>
              </a:ext>
            </a:extLst>
          </p:cNvPr>
          <p:cNvSpPr/>
          <p:nvPr/>
        </p:nvSpPr>
        <p:spPr bwMode="auto">
          <a:xfrm rot="2786029">
            <a:off x="5708028" y="1971695"/>
            <a:ext cx="407957" cy="1294931"/>
          </a:xfrm>
          <a:prstGeom prst="downArrow">
            <a:avLst/>
          </a:prstGeom>
          <a:solidFill>
            <a:schemeClr val="accent2"/>
          </a:solidFill>
          <a:ln w="254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4165988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500" fill="hold"/>
                                        <p:tgtEl>
                                          <p:spTgt spid="18"/>
                                        </p:tgtEl>
                                        <p:attrNameLst>
                                          <p:attrName>ppt_w</p:attrName>
                                        </p:attrNameLst>
                                      </p:cBhvr>
                                      <p:tavLst>
                                        <p:tav tm="0">
                                          <p:val>
                                            <p:fltVal val="0"/>
                                          </p:val>
                                        </p:tav>
                                        <p:tav tm="100000">
                                          <p:val>
                                            <p:strVal val="#ppt_w"/>
                                          </p:val>
                                        </p:tav>
                                      </p:tavLst>
                                    </p:anim>
                                    <p:anim calcmode="lin" valueType="num">
                                      <p:cBhvr>
                                        <p:cTn id="16" dur="500" fill="hold"/>
                                        <p:tgtEl>
                                          <p:spTgt spid="18"/>
                                        </p:tgtEl>
                                        <p:attrNameLst>
                                          <p:attrName>ppt_h</p:attrName>
                                        </p:attrNameLst>
                                      </p:cBhvr>
                                      <p:tavLst>
                                        <p:tav tm="0">
                                          <p:val>
                                            <p:fltVal val="0"/>
                                          </p:val>
                                        </p:tav>
                                        <p:tav tm="100000">
                                          <p:val>
                                            <p:strVal val="#ppt_h"/>
                                          </p:val>
                                        </p:tav>
                                      </p:tavLst>
                                    </p:anim>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fade">
                                      <p:cBhvr>
                                        <p:cTn id="30" dur="500"/>
                                        <p:tgtEl>
                                          <p:spTgt spid="3">
                                            <p:txEl>
                                              <p:pRg st="6" end="6"/>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fade">
                                      <p:cBhvr>
                                        <p:cTn id="33" dur="500"/>
                                        <p:tgtEl>
                                          <p:spTgt spid="3">
                                            <p:txEl>
                                              <p:pRg st="7" end="7"/>
                                            </p:txEl>
                                          </p:spTgt>
                                        </p:tgtEl>
                                      </p:cBhvr>
                                    </p:animEffect>
                                  </p:childTnLst>
                                </p:cTn>
                              </p:par>
                              <p:par>
                                <p:cTn id="34" presetID="1"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1"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solidFill>
                  <a:schemeClr val="tx1">
                    <a:lumMod val="50000"/>
                    <a:lumOff val="50000"/>
                  </a:schemeClr>
                </a:solidFill>
              </a:rPr>
              <a:t>Background and Motivation</a:t>
            </a:r>
          </a:p>
          <a:p>
            <a:r>
              <a:rPr lang="en-US" dirty="0">
                <a:solidFill>
                  <a:schemeClr val="tx1">
                    <a:lumMod val="50000"/>
                    <a:lumOff val="50000"/>
                  </a:schemeClr>
                </a:solidFill>
              </a:rPr>
              <a:t>Related Work</a:t>
            </a:r>
          </a:p>
          <a:p>
            <a:r>
              <a:rPr lang="en-US" dirty="0">
                <a:latin typeface="Arial" panose="020B0604020202020204" pitchFamily="34" charset="0"/>
              </a:rPr>
              <a:t>Our Methodology</a:t>
            </a:r>
          </a:p>
          <a:p>
            <a:r>
              <a:rPr lang="en-US" dirty="0">
                <a:solidFill>
                  <a:schemeClr val="tx1">
                    <a:lumMod val="50000"/>
                    <a:lumOff val="50000"/>
                  </a:schemeClr>
                </a:solidFill>
                <a:latin typeface="Arial" panose="020B0604020202020204" pitchFamily="34" charset="0"/>
              </a:rPr>
              <a:t>Experimental Setup and Results</a:t>
            </a:r>
          </a:p>
          <a:p>
            <a:r>
              <a:rPr lang="en-US" dirty="0">
                <a:solidFill>
                  <a:schemeClr val="tx1">
                    <a:lumMod val="50000"/>
                    <a:lumOff val="50000"/>
                  </a:schemeClr>
                </a:solidFill>
                <a:latin typeface="Arial" panose="020B0604020202020204" pitchFamily="34" charset="0"/>
              </a:rPr>
              <a:t>Conclusion</a:t>
            </a:r>
          </a:p>
        </p:txBody>
      </p:sp>
    </p:spTree>
    <p:extLst>
      <p:ext uri="{BB962C8B-B14F-4D97-AF65-F5344CB8AC3E}">
        <p14:creationId xmlns:p14="http://schemas.microsoft.com/office/powerpoint/2010/main" val="384138575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A1A3A-16FD-4491-94A9-9603893DD818}"/>
              </a:ext>
            </a:extLst>
          </p:cNvPr>
          <p:cNvSpPr>
            <a:spLocks noGrp="1"/>
          </p:cNvSpPr>
          <p:nvPr>
            <p:ph type="title"/>
          </p:nvPr>
        </p:nvSpPr>
        <p:spPr/>
        <p:txBody>
          <a:bodyPr/>
          <a:lstStyle/>
          <a:p>
            <a:r>
              <a:rPr lang="en-US" dirty="0"/>
              <a:t>Our Algorithms</a:t>
            </a:r>
          </a:p>
        </p:txBody>
      </p:sp>
      <p:sp>
        <p:nvSpPr>
          <p:cNvPr id="4" name="Rectangle 3">
            <a:extLst>
              <a:ext uri="{FF2B5EF4-FFF2-40B4-BE49-F238E27FC236}">
                <a16:creationId xmlns:a16="http://schemas.microsoft.com/office/drawing/2014/main" id="{62F2BE27-0175-4DFE-B6F3-A7C42D8D4F25}"/>
              </a:ext>
            </a:extLst>
          </p:cNvPr>
          <p:cNvSpPr/>
          <p:nvPr/>
        </p:nvSpPr>
        <p:spPr>
          <a:xfrm>
            <a:off x="251744" y="1118674"/>
            <a:ext cx="4573752" cy="4354294"/>
          </a:xfrm>
          <a:prstGeom prst="rect">
            <a:avLst/>
          </a:prstGeom>
          <a:noFill/>
          <a:ln>
            <a:noFill/>
          </a:ln>
        </p:spPr>
      </p:sp>
      <p:grpSp>
        <p:nvGrpSpPr>
          <p:cNvPr id="15" name="Group 14">
            <a:extLst>
              <a:ext uri="{FF2B5EF4-FFF2-40B4-BE49-F238E27FC236}">
                <a16:creationId xmlns:a16="http://schemas.microsoft.com/office/drawing/2014/main" id="{51AD540A-96E7-46F4-9FA1-212B3F7425C1}"/>
              </a:ext>
            </a:extLst>
          </p:cNvPr>
          <p:cNvGrpSpPr/>
          <p:nvPr/>
        </p:nvGrpSpPr>
        <p:grpSpPr>
          <a:xfrm>
            <a:off x="66389" y="1123848"/>
            <a:ext cx="5002801" cy="1200084"/>
            <a:chOff x="450923" y="918775"/>
            <a:chExt cx="8223058" cy="1163170"/>
          </a:xfrm>
        </p:grpSpPr>
        <p:sp>
          <p:nvSpPr>
            <p:cNvPr id="7" name="Freeform: Shape 6">
              <a:extLst>
                <a:ext uri="{FF2B5EF4-FFF2-40B4-BE49-F238E27FC236}">
                  <a16:creationId xmlns:a16="http://schemas.microsoft.com/office/drawing/2014/main" id="{00176527-5BFF-4303-84A2-38B0B5F2D634}"/>
                </a:ext>
              </a:extLst>
            </p:cNvPr>
            <p:cNvSpPr/>
            <p:nvPr/>
          </p:nvSpPr>
          <p:spPr>
            <a:xfrm>
              <a:off x="450923" y="918775"/>
              <a:ext cx="814219" cy="1163170"/>
            </a:xfrm>
            <a:custGeom>
              <a:avLst/>
              <a:gdLst>
                <a:gd name="connsiteX0" fmla="*/ 0 w 1163169"/>
                <a:gd name="connsiteY0" fmla="*/ 0 h 814218"/>
                <a:gd name="connsiteX1" fmla="*/ 756060 w 1163169"/>
                <a:gd name="connsiteY1" fmla="*/ 0 h 814218"/>
                <a:gd name="connsiteX2" fmla="*/ 1163169 w 1163169"/>
                <a:gd name="connsiteY2" fmla="*/ 407109 h 814218"/>
                <a:gd name="connsiteX3" fmla="*/ 756060 w 1163169"/>
                <a:gd name="connsiteY3" fmla="*/ 814218 h 814218"/>
                <a:gd name="connsiteX4" fmla="*/ 0 w 1163169"/>
                <a:gd name="connsiteY4" fmla="*/ 814218 h 814218"/>
                <a:gd name="connsiteX5" fmla="*/ 407109 w 1163169"/>
                <a:gd name="connsiteY5" fmla="*/ 407109 h 814218"/>
                <a:gd name="connsiteX6" fmla="*/ 0 w 1163169"/>
                <a:gd name="connsiteY6" fmla="*/ 0 h 81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169" h="814218">
                  <a:moveTo>
                    <a:pt x="1163168" y="0"/>
                  </a:moveTo>
                  <a:lnTo>
                    <a:pt x="1163168" y="529242"/>
                  </a:lnTo>
                  <a:lnTo>
                    <a:pt x="581585" y="814218"/>
                  </a:lnTo>
                  <a:lnTo>
                    <a:pt x="1" y="529242"/>
                  </a:lnTo>
                  <a:lnTo>
                    <a:pt x="1" y="0"/>
                  </a:lnTo>
                  <a:lnTo>
                    <a:pt x="581585" y="284976"/>
                  </a:lnTo>
                  <a:lnTo>
                    <a:pt x="1163168"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241" tIns="422349" rIns="15240" bIns="422350" numCol="1" spcCol="1270" anchor="ctr" anchorCtr="0">
              <a:noAutofit/>
            </a:bodyPr>
            <a:lstStyle/>
            <a:p>
              <a:pPr marL="0" lvl="0" indent="0" algn="ctr" defTabSz="1066800">
                <a:lnSpc>
                  <a:spcPct val="90000"/>
                </a:lnSpc>
                <a:spcBef>
                  <a:spcPct val="0"/>
                </a:spcBef>
                <a:spcAft>
                  <a:spcPct val="35000"/>
                </a:spcAft>
                <a:buNone/>
              </a:pPr>
              <a:r>
                <a:rPr lang="en-US" sz="2000" kern="1200" dirty="0"/>
                <a:t>PD</a:t>
              </a:r>
            </a:p>
          </p:txBody>
        </p:sp>
        <p:sp>
          <p:nvSpPr>
            <p:cNvPr id="8" name="Freeform: Shape 7">
              <a:extLst>
                <a:ext uri="{FF2B5EF4-FFF2-40B4-BE49-F238E27FC236}">
                  <a16:creationId xmlns:a16="http://schemas.microsoft.com/office/drawing/2014/main" id="{8B3F50FB-455C-44E1-9F33-1FC3DED97C0C}"/>
                </a:ext>
              </a:extLst>
            </p:cNvPr>
            <p:cNvSpPr/>
            <p:nvPr/>
          </p:nvSpPr>
          <p:spPr>
            <a:xfrm>
              <a:off x="1265141" y="922143"/>
              <a:ext cx="7408840" cy="756459"/>
            </a:xfrm>
            <a:custGeom>
              <a:avLst/>
              <a:gdLst>
                <a:gd name="connsiteX0" fmla="*/ 126079 w 756458"/>
                <a:gd name="connsiteY0" fmla="*/ 0 h 7408839"/>
                <a:gd name="connsiteX1" fmla="*/ 630379 w 756458"/>
                <a:gd name="connsiteY1" fmla="*/ 0 h 7408839"/>
                <a:gd name="connsiteX2" fmla="*/ 756458 w 756458"/>
                <a:gd name="connsiteY2" fmla="*/ 126079 h 7408839"/>
                <a:gd name="connsiteX3" fmla="*/ 756458 w 756458"/>
                <a:gd name="connsiteY3" fmla="*/ 7408839 h 7408839"/>
                <a:gd name="connsiteX4" fmla="*/ 756458 w 756458"/>
                <a:gd name="connsiteY4" fmla="*/ 7408839 h 7408839"/>
                <a:gd name="connsiteX5" fmla="*/ 0 w 756458"/>
                <a:gd name="connsiteY5" fmla="*/ 7408839 h 7408839"/>
                <a:gd name="connsiteX6" fmla="*/ 0 w 756458"/>
                <a:gd name="connsiteY6" fmla="*/ 7408839 h 7408839"/>
                <a:gd name="connsiteX7" fmla="*/ 0 w 756458"/>
                <a:gd name="connsiteY7" fmla="*/ 126079 h 7408839"/>
                <a:gd name="connsiteX8" fmla="*/ 126079 w 756458"/>
                <a:gd name="connsiteY8" fmla="*/ 0 h 740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458" h="7408839">
                  <a:moveTo>
                    <a:pt x="756458" y="1234836"/>
                  </a:moveTo>
                  <a:lnTo>
                    <a:pt x="756458" y="6174003"/>
                  </a:lnTo>
                  <a:cubicBezTo>
                    <a:pt x="756458" y="6855986"/>
                    <a:pt x="750695" y="7408834"/>
                    <a:pt x="743585" y="7408834"/>
                  </a:cubicBezTo>
                  <a:lnTo>
                    <a:pt x="0" y="7408834"/>
                  </a:lnTo>
                  <a:lnTo>
                    <a:pt x="0" y="7408834"/>
                  </a:lnTo>
                  <a:lnTo>
                    <a:pt x="0" y="5"/>
                  </a:lnTo>
                  <a:lnTo>
                    <a:pt x="0" y="5"/>
                  </a:lnTo>
                  <a:lnTo>
                    <a:pt x="743585" y="5"/>
                  </a:lnTo>
                  <a:cubicBezTo>
                    <a:pt x="750695" y="5"/>
                    <a:pt x="756458" y="552853"/>
                    <a:pt x="756458" y="1234836"/>
                  </a:cubicBez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1" tIns="49627" rIns="49627" bIns="49628" numCol="1" spcCol="1270" anchor="ctr" anchorCtr="0">
              <a:noAutofit/>
            </a:bodyPr>
            <a:lstStyle/>
            <a:p>
              <a:pPr marL="228600" lvl="1" indent="-228600" algn="l" defTabSz="889000">
                <a:lnSpc>
                  <a:spcPct val="90000"/>
                </a:lnSpc>
                <a:spcBef>
                  <a:spcPct val="0"/>
                </a:spcBef>
                <a:spcAft>
                  <a:spcPct val="15000"/>
                </a:spcAft>
                <a:buChar char="•"/>
              </a:pPr>
              <a:r>
                <a:rPr lang="en-US" kern="1200" dirty="0"/>
                <a:t>Prim-Dijkstra [Alpert93] - Spanning tree construction</a:t>
              </a:r>
            </a:p>
          </p:txBody>
        </p:sp>
      </p:grpSp>
      <p:grpSp>
        <p:nvGrpSpPr>
          <p:cNvPr id="16" name="Group 15">
            <a:extLst>
              <a:ext uri="{FF2B5EF4-FFF2-40B4-BE49-F238E27FC236}">
                <a16:creationId xmlns:a16="http://schemas.microsoft.com/office/drawing/2014/main" id="{DD25DCE4-2882-49C4-8F39-1DB364380466}"/>
              </a:ext>
            </a:extLst>
          </p:cNvPr>
          <p:cNvGrpSpPr/>
          <p:nvPr/>
        </p:nvGrpSpPr>
        <p:grpSpPr>
          <a:xfrm>
            <a:off x="66389" y="2174926"/>
            <a:ext cx="5002801" cy="1200084"/>
            <a:chOff x="450923" y="1969853"/>
            <a:chExt cx="8223058" cy="1163170"/>
          </a:xfrm>
        </p:grpSpPr>
        <p:sp>
          <p:nvSpPr>
            <p:cNvPr id="9" name="Freeform: Shape 8">
              <a:extLst>
                <a:ext uri="{FF2B5EF4-FFF2-40B4-BE49-F238E27FC236}">
                  <a16:creationId xmlns:a16="http://schemas.microsoft.com/office/drawing/2014/main" id="{0082CE9C-6F0B-47D6-843E-996DB4DBE02A}"/>
                </a:ext>
              </a:extLst>
            </p:cNvPr>
            <p:cNvSpPr/>
            <p:nvPr/>
          </p:nvSpPr>
          <p:spPr>
            <a:xfrm>
              <a:off x="450923" y="1969853"/>
              <a:ext cx="814219" cy="1163170"/>
            </a:xfrm>
            <a:custGeom>
              <a:avLst/>
              <a:gdLst>
                <a:gd name="connsiteX0" fmla="*/ 0 w 1163169"/>
                <a:gd name="connsiteY0" fmla="*/ 0 h 814218"/>
                <a:gd name="connsiteX1" fmla="*/ 756060 w 1163169"/>
                <a:gd name="connsiteY1" fmla="*/ 0 h 814218"/>
                <a:gd name="connsiteX2" fmla="*/ 1163169 w 1163169"/>
                <a:gd name="connsiteY2" fmla="*/ 407109 h 814218"/>
                <a:gd name="connsiteX3" fmla="*/ 756060 w 1163169"/>
                <a:gd name="connsiteY3" fmla="*/ 814218 h 814218"/>
                <a:gd name="connsiteX4" fmla="*/ 0 w 1163169"/>
                <a:gd name="connsiteY4" fmla="*/ 814218 h 814218"/>
                <a:gd name="connsiteX5" fmla="*/ 407109 w 1163169"/>
                <a:gd name="connsiteY5" fmla="*/ 407109 h 814218"/>
                <a:gd name="connsiteX6" fmla="*/ 0 w 1163169"/>
                <a:gd name="connsiteY6" fmla="*/ 0 h 81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169" h="814218">
                  <a:moveTo>
                    <a:pt x="1163168" y="0"/>
                  </a:moveTo>
                  <a:lnTo>
                    <a:pt x="1163168" y="529242"/>
                  </a:lnTo>
                  <a:lnTo>
                    <a:pt x="581585" y="814218"/>
                  </a:lnTo>
                  <a:lnTo>
                    <a:pt x="1" y="529242"/>
                  </a:lnTo>
                  <a:lnTo>
                    <a:pt x="1" y="0"/>
                  </a:lnTo>
                  <a:lnTo>
                    <a:pt x="581585" y="284976"/>
                  </a:lnTo>
                  <a:lnTo>
                    <a:pt x="1163168"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241" tIns="422349" rIns="15240" bIns="422350" numCol="1" spcCol="1270" anchor="ctr" anchorCtr="0">
              <a:noAutofit/>
            </a:bodyPr>
            <a:lstStyle/>
            <a:p>
              <a:pPr marL="0" lvl="0" indent="0" algn="ctr" defTabSz="1066800">
                <a:lnSpc>
                  <a:spcPct val="90000"/>
                </a:lnSpc>
                <a:spcBef>
                  <a:spcPct val="0"/>
                </a:spcBef>
                <a:spcAft>
                  <a:spcPct val="35000"/>
                </a:spcAft>
                <a:buNone/>
              </a:pPr>
              <a:r>
                <a:rPr lang="en-US" sz="1600" kern="1200" dirty="0"/>
                <a:t>PD-II</a:t>
              </a:r>
            </a:p>
          </p:txBody>
        </p:sp>
        <p:sp>
          <p:nvSpPr>
            <p:cNvPr id="10" name="Freeform: Shape 9">
              <a:extLst>
                <a:ext uri="{FF2B5EF4-FFF2-40B4-BE49-F238E27FC236}">
                  <a16:creationId xmlns:a16="http://schemas.microsoft.com/office/drawing/2014/main" id="{D12D946E-CC4D-4BFE-AFAE-0FF763772BA1}"/>
                </a:ext>
              </a:extLst>
            </p:cNvPr>
            <p:cNvSpPr/>
            <p:nvPr/>
          </p:nvSpPr>
          <p:spPr>
            <a:xfrm>
              <a:off x="1265141" y="1969873"/>
              <a:ext cx="7408840" cy="756061"/>
            </a:xfrm>
            <a:custGeom>
              <a:avLst/>
              <a:gdLst>
                <a:gd name="connsiteX0" fmla="*/ 126013 w 756060"/>
                <a:gd name="connsiteY0" fmla="*/ 0 h 7408839"/>
                <a:gd name="connsiteX1" fmla="*/ 630047 w 756060"/>
                <a:gd name="connsiteY1" fmla="*/ 0 h 7408839"/>
                <a:gd name="connsiteX2" fmla="*/ 756060 w 756060"/>
                <a:gd name="connsiteY2" fmla="*/ 126013 h 7408839"/>
                <a:gd name="connsiteX3" fmla="*/ 756060 w 756060"/>
                <a:gd name="connsiteY3" fmla="*/ 7408839 h 7408839"/>
                <a:gd name="connsiteX4" fmla="*/ 756060 w 756060"/>
                <a:gd name="connsiteY4" fmla="*/ 7408839 h 7408839"/>
                <a:gd name="connsiteX5" fmla="*/ 0 w 756060"/>
                <a:gd name="connsiteY5" fmla="*/ 7408839 h 7408839"/>
                <a:gd name="connsiteX6" fmla="*/ 0 w 756060"/>
                <a:gd name="connsiteY6" fmla="*/ 7408839 h 7408839"/>
                <a:gd name="connsiteX7" fmla="*/ 0 w 756060"/>
                <a:gd name="connsiteY7" fmla="*/ 126013 h 7408839"/>
                <a:gd name="connsiteX8" fmla="*/ 126013 w 756060"/>
                <a:gd name="connsiteY8" fmla="*/ 0 h 740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060" h="7408839">
                  <a:moveTo>
                    <a:pt x="756060" y="1234839"/>
                  </a:moveTo>
                  <a:lnTo>
                    <a:pt x="756060" y="6174000"/>
                  </a:lnTo>
                  <a:cubicBezTo>
                    <a:pt x="756060" y="6855979"/>
                    <a:pt x="750303" y="7408834"/>
                    <a:pt x="743201" y="7408834"/>
                  </a:cubicBezTo>
                  <a:lnTo>
                    <a:pt x="0" y="7408834"/>
                  </a:lnTo>
                  <a:lnTo>
                    <a:pt x="0" y="7408834"/>
                  </a:lnTo>
                  <a:lnTo>
                    <a:pt x="0" y="5"/>
                  </a:lnTo>
                  <a:lnTo>
                    <a:pt x="0" y="5"/>
                  </a:lnTo>
                  <a:lnTo>
                    <a:pt x="743201" y="5"/>
                  </a:lnTo>
                  <a:cubicBezTo>
                    <a:pt x="750303" y="5"/>
                    <a:pt x="756060" y="552860"/>
                    <a:pt x="756060" y="1234839"/>
                  </a:cubicBez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1" tIns="49608" rIns="49608" bIns="49609" numCol="1" spcCol="1270" anchor="ctr" anchorCtr="0">
              <a:noAutofit/>
            </a:bodyPr>
            <a:lstStyle/>
            <a:p>
              <a:pPr marL="228600" lvl="1" indent="-228600" algn="l" defTabSz="889000">
                <a:lnSpc>
                  <a:spcPct val="90000"/>
                </a:lnSpc>
                <a:spcBef>
                  <a:spcPct val="0"/>
                </a:spcBef>
                <a:spcAft>
                  <a:spcPct val="15000"/>
                </a:spcAft>
                <a:buChar char="•"/>
              </a:pPr>
              <a:r>
                <a:rPr lang="en-US" b="1" kern="1200" dirty="0">
                  <a:solidFill>
                    <a:srgbClr val="FF0000"/>
                  </a:solidFill>
                </a:rPr>
                <a:t>PD-II - Iterative repair of spanning tree to improve WL and PL</a:t>
              </a:r>
            </a:p>
          </p:txBody>
        </p:sp>
      </p:grpSp>
      <p:grpSp>
        <p:nvGrpSpPr>
          <p:cNvPr id="17" name="Group 16">
            <a:extLst>
              <a:ext uri="{FF2B5EF4-FFF2-40B4-BE49-F238E27FC236}">
                <a16:creationId xmlns:a16="http://schemas.microsoft.com/office/drawing/2014/main" id="{D8B765B9-3F19-4786-AC57-0A6888190A4D}"/>
              </a:ext>
            </a:extLst>
          </p:cNvPr>
          <p:cNvGrpSpPr/>
          <p:nvPr/>
        </p:nvGrpSpPr>
        <p:grpSpPr>
          <a:xfrm>
            <a:off x="66390" y="3170091"/>
            <a:ext cx="5002800" cy="1200084"/>
            <a:chOff x="450923" y="2965018"/>
            <a:chExt cx="8223057" cy="1163170"/>
          </a:xfrm>
        </p:grpSpPr>
        <p:sp>
          <p:nvSpPr>
            <p:cNvPr id="11" name="Freeform: Shape 10">
              <a:extLst>
                <a:ext uri="{FF2B5EF4-FFF2-40B4-BE49-F238E27FC236}">
                  <a16:creationId xmlns:a16="http://schemas.microsoft.com/office/drawing/2014/main" id="{A5BED753-0FB2-48D8-A349-847BFB77C9E2}"/>
                </a:ext>
              </a:extLst>
            </p:cNvPr>
            <p:cNvSpPr/>
            <p:nvPr/>
          </p:nvSpPr>
          <p:spPr>
            <a:xfrm>
              <a:off x="450923" y="2965018"/>
              <a:ext cx="814219" cy="1163170"/>
            </a:xfrm>
            <a:custGeom>
              <a:avLst/>
              <a:gdLst>
                <a:gd name="connsiteX0" fmla="*/ 0 w 1163169"/>
                <a:gd name="connsiteY0" fmla="*/ 0 h 814218"/>
                <a:gd name="connsiteX1" fmla="*/ 756060 w 1163169"/>
                <a:gd name="connsiteY1" fmla="*/ 0 h 814218"/>
                <a:gd name="connsiteX2" fmla="*/ 1163169 w 1163169"/>
                <a:gd name="connsiteY2" fmla="*/ 407109 h 814218"/>
                <a:gd name="connsiteX3" fmla="*/ 756060 w 1163169"/>
                <a:gd name="connsiteY3" fmla="*/ 814218 h 814218"/>
                <a:gd name="connsiteX4" fmla="*/ 0 w 1163169"/>
                <a:gd name="connsiteY4" fmla="*/ 814218 h 814218"/>
                <a:gd name="connsiteX5" fmla="*/ 407109 w 1163169"/>
                <a:gd name="connsiteY5" fmla="*/ 407109 h 814218"/>
                <a:gd name="connsiteX6" fmla="*/ 0 w 1163169"/>
                <a:gd name="connsiteY6" fmla="*/ 0 h 81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169" h="814218">
                  <a:moveTo>
                    <a:pt x="1163168" y="0"/>
                  </a:moveTo>
                  <a:lnTo>
                    <a:pt x="1163168" y="529242"/>
                  </a:lnTo>
                  <a:lnTo>
                    <a:pt x="581585" y="814218"/>
                  </a:lnTo>
                  <a:lnTo>
                    <a:pt x="1" y="529242"/>
                  </a:lnTo>
                  <a:lnTo>
                    <a:pt x="1" y="0"/>
                  </a:lnTo>
                  <a:lnTo>
                    <a:pt x="581585" y="284976"/>
                  </a:lnTo>
                  <a:lnTo>
                    <a:pt x="1163168"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241" tIns="422349" rIns="15240" bIns="422350" numCol="1" spcCol="1270" anchor="ctr" anchorCtr="0">
              <a:noAutofit/>
            </a:bodyPr>
            <a:lstStyle/>
            <a:p>
              <a:pPr marL="0" lvl="0" indent="0" algn="ctr" defTabSz="1066800">
                <a:lnSpc>
                  <a:spcPct val="90000"/>
                </a:lnSpc>
                <a:spcBef>
                  <a:spcPct val="0"/>
                </a:spcBef>
                <a:spcAft>
                  <a:spcPct val="35000"/>
                </a:spcAft>
                <a:buNone/>
              </a:pPr>
              <a:r>
                <a:rPr lang="en-US" sz="1600" kern="1200" dirty="0"/>
                <a:t>HVW</a:t>
              </a:r>
            </a:p>
          </p:txBody>
        </p:sp>
        <p:sp>
          <p:nvSpPr>
            <p:cNvPr id="12" name="Freeform: Shape 11">
              <a:extLst>
                <a:ext uri="{FF2B5EF4-FFF2-40B4-BE49-F238E27FC236}">
                  <a16:creationId xmlns:a16="http://schemas.microsoft.com/office/drawing/2014/main" id="{CD3D0FA6-8D40-47CD-9552-0B4057724BCA}"/>
                </a:ext>
              </a:extLst>
            </p:cNvPr>
            <p:cNvSpPr/>
            <p:nvPr/>
          </p:nvSpPr>
          <p:spPr>
            <a:xfrm>
              <a:off x="1265141" y="2967290"/>
              <a:ext cx="7408839" cy="747743"/>
            </a:xfrm>
            <a:custGeom>
              <a:avLst/>
              <a:gdLst>
                <a:gd name="connsiteX0" fmla="*/ 124626 w 747743"/>
                <a:gd name="connsiteY0" fmla="*/ 0 h 7408839"/>
                <a:gd name="connsiteX1" fmla="*/ 623117 w 747743"/>
                <a:gd name="connsiteY1" fmla="*/ 0 h 7408839"/>
                <a:gd name="connsiteX2" fmla="*/ 747743 w 747743"/>
                <a:gd name="connsiteY2" fmla="*/ 124626 h 7408839"/>
                <a:gd name="connsiteX3" fmla="*/ 747743 w 747743"/>
                <a:gd name="connsiteY3" fmla="*/ 7408839 h 7408839"/>
                <a:gd name="connsiteX4" fmla="*/ 747743 w 747743"/>
                <a:gd name="connsiteY4" fmla="*/ 7408839 h 7408839"/>
                <a:gd name="connsiteX5" fmla="*/ 0 w 747743"/>
                <a:gd name="connsiteY5" fmla="*/ 7408839 h 7408839"/>
                <a:gd name="connsiteX6" fmla="*/ 0 w 747743"/>
                <a:gd name="connsiteY6" fmla="*/ 7408839 h 7408839"/>
                <a:gd name="connsiteX7" fmla="*/ 0 w 747743"/>
                <a:gd name="connsiteY7" fmla="*/ 124626 h 7408839"/>
                <a:gd name="connsiteX8" fmla="*/ 124626 w 747743"/>
                <a:gd name="connsiteY8" fmla="*/ 0 h 740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743" h="7408839">
                  <a:moveTo>
                    <a:pt x="747743" y="1234831"/>
                  </a:moveTo>
                  <a:lnTo>
                    <a:pt x="747743" y="6174008"/>
                  </a:lnTo>
                  <a:cubicBezTo>
                    <a:pt x="747743" y="6855983"/>
                    <a:pt x="742112" y="7408834"/>
                    <a:pt x="735165" y="7408834"/>
                  </a:cubicBezTo>
                  <a:lnTo>
                    <a:pt x="0" y="7408834"/>
                  </a:lnTo>
                  <a:lnTo>
                    <a:pt x="0" y="7408834"/>
                  </a:lnTo>
                  <a:lnTo>
                    <a:pt x="0" y="5"/>
                  </a:lnTo>
                  <a:lnTo>
                    <a:pt x="0" y="5"/>
                  </a:lnTo>
                  <a:lnTo>
                    <a:pt x="735165" y="5"/>
                  </a:lnTo>
                  <a:cubicBezTo>
                    <a:pt x="742112" y="5"/>
                    <a:pt x="747743" y="552856"/>
                    <a:pt x="747743" y="1234831"/>
                  </a:cubicBez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49202" rIns="49202" bIns="49202" numCol="1" spcCol="1270" anchor="ctr" anchorCtr="0">
              <a:noAutofit/>
            </a:bodyPr>
            <a:lstStyle/>
            <a:p>
              <a:pPr marL="228600" lvl="1" indent="-228600" algn="l" defTabSz="889000">
                <a:lnSpc>
                  <a:spcPct val="90000"/>
                </a:lnSpc>
                <a:spcBef>
                  <a:spcPct val="0"/>
                </a:spcBef>
                <a:spcAft>
                  <a:spcPct val="15000"/>
                </a:spcAft>
                <a:buChar char="•"/>
              </a:pPr>
              <a:r>
                <a:rPr lang="en-US" kern="1200" dirty="0" err="1"/>
                <a:t>Steinerization</a:t>
              </a:r>
              <a:r>
                <a:rPr lang="en-US" kern="1200" dirty="0"/>
                <a:t> [Ho90] – Convert spanning tree to Steiner tree through maximum edge overlapping</a:t>
              </a:r>
            </a:p>
          </p:txBody>
        </p:sp>
      </p:grpSp>
      <p:grpSp>
        <p:nvGrpSpPr>
          <p:cNvPr id="18" name="Group 17">
            <a:extLst>
              <a:ext uri="{FF2B5EF4-FFF2-40B4-BE49-F238E27FC236}">
                <a16:creationId xmlns:a16="http://schemas.microsoft.com/office/drawing/2014/main" id="{5B48FC5D-10C1-4D0A-A78A-B1A64A5DEDC9}"/>
              </a:ext>
            </a:extLst>
          </p:cNvPr>
          <p:cNvGrpSpPr/>
          <p:nvPr/>
        </p:nvGrpSpPr>
        <p:grpSpPr>
          <a:xfrm>
            <a:off x="66389" y="4170444"/>
            <a:ext cx="5002801" cy="1200329"/>
            <a:chOff x="450923" y="3965371"/>
            <a:chExt cx="8223058" cy="1163407"/>
          </a:xfrm>
        </p:grpSpPr>
        <p:sp>
          <p:nvSpPr>
            <p:cNvPr id="13" name="Freeform: Shape 12">
              <a:extLst>
                <a:ext uri="{FF2B5EF4-FFF2-40B4-BE49-F238E27FC236}">
                  <a16:creationId xmlns:a16="http://schemas.microsoft.com/office/drawing/2014/main" id="{9AB67EF1-34F9-4D6B-8294-4204F22BA4F3}"/>
                </a:ext>
              </a:extLst>
            </p:cNvPr>
            <p:cNvSpPr/>
            <p:nvPr/>
          </p:nvSpPr>
          <p:spPr>
            <a:xfrm>
              <a:off x="450923" y="3965608"/>
              <a:ext cx="814219" cy="1163170"/>
            </a:xfrm>
            <a:custGeom>
              <a:avLst/>
              <a:gdLst>
                <a:gd name="connsiteX0" fmla="*/ 0 w 1163169"/>
                <a:gd name="connsiteY0" fmla="*/ 0 h 814218"/>
                <a:gd name="connsiteX1" fmla="*/ 756060 w 1163169"/>
                <a:gd name="connsiteY1" fmla="*/ 0 h 814218"/>
                <a:gd name="connsiteX2" fmla="*/ 1163169 w 1163169"/>
                <a:gd name="connsiteY2" fmla="*/ 407109 h 814218"/>
                <a:gd name="connsiteX3" fmla="*/ 756060 w 1163169"/>
                <a:gd name="connsiteY3" fmla="*/ 814218 h 814218"/>
                <a:gd name="connsiteX4" fmla="*/ 0 w 1163169"/>
                <a:gd name="connsiteY4" fmla="*/ 814218 h 814218"/>
                <a:gd name="connsiteX5" fmla="*/ 407109 w 1163169"/>
                <a:gd name="connsiteY5" fmla="*/ 407109 h 814218"/>
                <a:gd name="connsiteX6" fmla="*/ 0 w 1163169"/>
                <a:gd name="connsiteY6" fmla="*/ 0 h 814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3169" h="814218">
                  <a:moveTo>
                    <a:pt x="1163168" y="0"/>
                  </a:moveTo>
                  <a:lnTo>
                    <a:pt x="1163168" y="529242"/>
                  </a:lnTo>
                  <a:lnTo>
                    <a:pt x="581585" y="814218"/>
                  </a:lnTo>
                  <a:lnTo>
                    <a:pt x="1" y="529242"/>
                  </a:lnTo>
                  <a:lnTo>
                    <a:pt x="1" y="0"/>
                  </a:lnTo>
                  <a:lnTo>
                    <a:pt x="581585" y="284976"/>
                  </a:lnTo>
                  <a:lnTo>
                    <a:pt x="1163168" y="0"/>
                  </a:lnTo>
                  <a:close/>
                </a:path>
              </a:pathLst>
            </a:cu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5241" tIns="422349" rIns="15240" bIns="422350" numCol="1" spcCol="1270" anchor="ctr" anchorCtr="0">
              <a:noAutofit/>
            </a:bodyPr>
            <a:lstStyle/>
            <a:p>
              <a:pPr marL="0" lvl="0" indent="0" algn="ctr" defTabSz="1066800">
                <a:lnSpc>
                  <a:spcPct val="90000"/>
                </a:lnSpc>
                <a:spcBef>
                  <a:spcPct val="0"/>
                </a:spcBef>
                <a:spcAft>
                  <a:spcPct val="35000"/>
                </a:spcAft>
                <a:buNone/>
              </a:pPr>
              <a:r>
                <a:rPr lang="en-US" kern="1200" dirty="0"/>
                <a:t>DAS</a:t>
              </a:r>
              <a:endParaRPr lang="en-US" sz="2000" kern="1200" dirty="0"/>
            </a:p>
          </p:txBody>
        </p:sp>
        <p:sp>
          <p:nvSpPr>
            <p:cNvPr id="14" name="Freeform: Shape 13">
              <a:extLst>
                <a:ext uri="{FF2B5EF4-FFF2-40B4-BE49-F238E27FC236}">
                  <a16:creationId xmlns:a16="http://schemas.microsoft.com/office/drawing/2014/main" id="{15A62C5B-747B-4EB1-B308-0613E61ACAA3}"/>
                </a:ext>
              </a:extLst>
            </p:cNvPr>
            <p:cNvSpPr/>
            <p:nvPr/>
          </p:nvSpPr>
          <p:spPr>
            <a:xfrm>
              <a:off x="1265141" y="3965371"/>
              <a:ext cx="7408840" cy="756537"/>
            </a:xfrm>
            <a:custGeom>
              <a:avLst/>
              <a:gdLst>
                <a:gd name="connsiteX0" fmla="*/ 126092 w 756536"/>
                <a:gd name="connsiteY0" fmla="*/ 0 h 7408839"/>
                <a:gd name="connsiteX1" fmla="*/ 630444 w 756536"/>
                <a:gd name="connsiteY1" fmla="*/ 0 h 7408839"/>
                <a:gd name="connsiteX2" fmla="*/ 756536 w 756536"/>
                <a:gd name="connsiteY2" fmla="*/ 126092 h 7408839"/>
                <a:gd name="connsiteX3" fmla="*/ 756536 w 756536"/>
                <a:gd name="connsiteY3" fmla="*/ 7408839 h 7408839"/>
                <a:gd name="connsiteX4" fmla="*/ 756536 w 756536"/>
                <a:gd name="connsiteY4" fmla="*/ 7408839 h 7408839"/>
                <a:gd name="connsiteX5" fmla="*/ 0 w 756536"/>
                <a:gd name="connsiteY5" fmla="*/ 7408839 h 7408839"/>
                <a:gd name="connsiteX6" fmla="*/ 0 w 756536"/>
                <a:gd name="connsiteY6" fmla="*/ 7408839 h 7408839"/>
                <a:gd name="connsiteX7" fmla="*/ 0 w 756536"/>
                <a:gd name="connsiteY7" fmla="*/ 126092 h 7408839"/>
                <a:gd name="connsiteX8" fmla="*/ 126092 w 756536"/>
                <a:gd name="connsiteY8" fmla="*/ 0 h 740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536" h="7408839">
                  <a:moveTo>
                    <a:pt x="756536" y="1234836"/>
                  </a:moveTo>
                  <a:lnTo>
                    <a:pt x="756536" y="6174003"/>
                  </a:lnTo>
                  <a:cubicBezTo>
                    <a:pt x="756536" y="6855984"/>
                    <a:pt x="750771" y="7408834"/>
                    <a:pt x="743660" y="7408834"/>
                  </a:cubicBezTo>
                  <a:lnTo>
                    <a:pt x="0" y="7408834"/>
                  </a:lnTo>
                  <a:lnTo>
                    <a:pt x="0" y="7408834"/>
                  </a:lnTo>
                  <a:lnTo>
                    <a:pt x="0" y="5"/>
                  </a:lnTo>
                  <a:lnTo>
                    <a:pt x="0" y="5"/>
                  </a:lnTo>
                  <a:lnTo>
                    <a:pt x="743660" y="5"/>
                  </a:lnTo>
                  <a:cubicBezTo>
                    <a:pt x="750771" y="5"/>
                    <a:pt x="756536" y="552855"/>
                    <a:pt x="756536" y="1234836"/>
                  </a:cubicBezTo>
                  <a:close/>
                </a:path>
              </a:pathLst>
            </a:custGeom>
          </p:spPr>
          <p:style>
            <a:lnRef idx="2">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1" tIns="49631" rIns="49631" bIns="49632" numCol="1" spcCol="1270" anchor="ctr" anchorCtr="0">
              <a:noAutofit/>
            </a:bodyPr>
            <a:lstStyle/>
            <a:p>
              <a:pPr marL="228600" lvl="1" indent="-228600" algn="l" defTabSz="889000">
                <a:lnSpc>
                  <a:spcPct val="90000"/>
                </a:lnSpc>
                <a:spcBef>
                  <a:spcPct val="0"/>
                </a:spcBef>
                <a:spcAft>
                  <a:spcPct val="15000"/>
                </a:spcAft>
                <a:buChar char="•"/>
              </a:pPr>
              <a:r>
                <a:rPr lang="en-US" b="1" kern="1200" dirty="0">
                  <a:solidFill>
                    <a:srgbClr val="FF0000"/>
                  </a:solidFill>
                </a:rPr>
                <a:t>Detour Aware </a:t>
              </a:r>
              <a:r>
                <a:rPr lang="en-US" b="1" kern="1200" dirty="0" err="1">
                  <a:solidFill>
                    <a:srgbClr val="FF0000"/>
                  </a:solidFill>
                </a:rPr>
                <a:t>Steinerization</a:t>
              </a:r>
              <a:r>
                <a:rPr lang="en-US" b="1" kern="1200" dirty="0">
                  <a:solidFill>
                    <a:srgbClr val="FF0000"/>
                  </a:solidFill>
                </a:rPr>
                <a:t> - Recover both WL and PL from Steiner trees</a:t>
              </a:r>
            </a:p>
          </p:txBody>
        </p:sp>
      </p:grpSp>
      <p:pic>
        <p:nvPicPr>
          <p:cNvPr id="19" name="Picture 18">
            <a:extLst>
              <a:ext uri="{FF2B5EF4-FFF2-40B4-BE49-F238E27FC236}">
                <a16:creationId xmlns:a16="http://schemas.microsoft.com/office/drawing/2014/main" id="{A04C06B4-0BA0-4AD6-9190-5198FC830B9C}"/>
              </a:ext>
            </a:extLst>
          </p:cNvPr>
          <p:cNvPicPr>
            <a:picLocks noChangeAspect="1"/>
          </p:cNvPicPr>
          <p:nvPr/>
        </p:nvPicPr>
        <p:blipFill>
          <a:blip r:embed="rId3"/>
          <a:stretch>
            <a:fillRect/>
          </a:stretch>
        </p:blipFill>
        <p:spPr>
          <a:xfrm>
            <a:off x="5159936" y="766228"/>
            <a:ext cx="3554489" cy="2369660"/>
          </a:xfrm>
          <a:prstGeom prst="rect">
            <a:avLst/>
          </a:prstGeom>
        </p:spPr>
      </p:pic>
      <p:sp>
        <p:nvSpPr>
          <p:cNvPr id="20" name="Rectangle 19">
            <a:extLst>
              <a:ext uri="{FF2B5EF4-FFF2-40B4-BE49-F238E27FC236}">
                <a16:creationId xmlns:a16="http://schemas.microsoft.com/office/drawing/2014/main" id="{A32FCA11-E333-4243-BF76-ADB32F6EDD18}"/>
              </a:ext>
            </a:extLst>
          </p:cNvPr>
          <p:cNvSpPr/>
          <p:nvPr/>
        </p:nvSpPr>
        <p:spPr>
          <a:xfrm>
            <a:off x="4745894" y="5704885"/>
            <a:ext cx="1975221" cy="923330"/>
          </a:xfrm>
          <a:prstGeom prst="rect">
            <a:avLst/>
          </a:prstGeom>
        </p:spPr>
        <p:txBody>
          <a:bodyPr wrap="none">
            <a:spAutoFit/>
          </a:bodyPr>
          <a:lstStyle/>
          <a:p>
            <a:pPr algn="ctr"/>
            <a:r>
              <a:rPr lang="en-US" b="1" dirty="0"/>
              <a:t>HVW</a:t>
            </a:r>
          </a:p>
          <a:p>
            <a:pPr algn="ctr"/>
            <a:r>
              <a:rPr lang="en-US" b="0" dirty="0" err="1"/>
              <a:t>W</a:t>
            </a:r>
            <a:r>
              <a:rPr lang="en-US" b="0" baseline="-25000" dirty="0" err="1"/>
              <a:t>Tnorm</a:t>
            </a:r>
            <a:r>
              <a:rPr lang="en-US" b="0" baseline="-25000" dirty="0"/>
              <a:t> </a:t>
            </a:r>
            <a:r>
              <a:rPr lang="en-US" b="0" dirty="0"/>
              <a:t>= 1.0438  </a:t>
            </a:r>
          </a:p>
          <a:p>
            <a:pPr algn="ctr"/>
            <a:r>
              <a:rPr lang="en-US" b="0" dirty="0" err="1"/>
              <a:t>P</a:t>
            </a:r>
            <a:r>
              <a:rPr lang="en-US" b="0" baseline="-25000" dirty="0" err="1"/>
              <a:t>Tnorm</a:t>
            </a:r>
            <a:r>
              <a:rPr lang="en-US" b="0" baseline="-25000" dirty="0"/>
              <a:t>    </a:t>
            </a:r>
            <a:r>
              <a:rPr lang="en-US" b="0" dirty="0"/>
              <a:t>= 1.0549</a:t>
            </a:r>
            <a:endParaRPr lang="en-US" dirty="0"/>
          </a:p>
        </p:txBody>
      </p:sp>
      <p:sp>
        <p:nvSpPr>
          <p:cNvPr id="21" name="Rectangle 20">
            <a:extLst>
              <a:ext uri="{FF2B5EF4-FFF2-40B4-BE49-F238E27FC236}">
                <a16:creationId xmlns:a16="http://schemas.microsoft.com/office/drawing/2014/main" id="{D1202491-E28F-40D0-BC41-E1D88F25E7DC}"/>
              </a:ext>
            </a:extLst>
          </p:cNvPr>
          <p:cNvSpPr/>
          <p:nvPr/>
        </p:nvSpPr>
        <p:spPr>
          <a:xfrm>
            <a:off x="6910993" y="5683725"/>
            <a:ext cx="1917513" cy="923330"/>
          </a:xfrm>
          <a:prstGeom prst="rect">
            <a:avLst/>
          </a:prstGeom>
        </p:spPr>
        <p:txBody>
          <a:bodyPr wrap="none">
            <a:spAutoFit/>
          </a:bodyPr>
          <a:lstStyle/>
          <a:p>
            <a:pPr algn="ctr"/>
            <a:r>
              <a:rPr lang="en-US" b="1" dirty="0"/>
              <a:t>DAS</a:t>
            </a:r>
          </a:p>
          <a:p>
            <a:pPr algn="ctr"/>
            <a:r>
              <a:rPr lang="en-US" b="0" dirty="0" err="1"/>
              <a:t>W</a:t>
            </a:r>
            <a:r>
              <a:rPr lang="en-US" b="0" baseline="-25000" dirty="0" err="1"/>
              <a:t>Tnorm</a:t>
            </a:r>
            <a:r>
              <a:rPr lang="en-US" b="0" baseline="-25000" dirty="0"/>
              <a:t> </a:t>
            </a:r>
            <a:r>
              <a:rPr lang="en-US" b="0" dirty="0"/>
              <a:t>=  1.0109</a:t>
            </a:r>
          </a:p>
          <a:p>
            <a:pPr algn="ctr"/>
            <a:r>
              <a:rPr lang="en-US" b="0" dirty="0" err="1"/>
              <a:t>P</a:t>
            </a:r>
            <a:r>
              <a:rPr lang="en-US" b="0" baseline="-25000" dirty="0" err="1"/>
              <a:t>Tnorm</a:t>
            </a:r>
            <a:r>
              <a:rPr lang="en-US" b="0" baseline="-25000" dirty="0"/>
              <a:t>   </a:t>
            </a:r>
            <a:r>
              <a:rPr lang="en-US" b="0" dirty="0"/>
              <a:t>=  1.0433</a:t>
            </a:r>
            <a:endParaRPr lang="en-US" dirty="0"/>
          </a:p>
        </p:txBody>
      </p:sp>
      <p:sp>
        <p:nvSpPr>
          <p:cNvPr id="22" name="Rectangle 21">
            <a:extLst>
              <a:ext uri="{FF2B5EF4-FFF2-40B4-BE49-F238E27FC236}">
                <a16:creationId xmlns:a16="http://schemas.microsoft.com/office/drawing/2014/main" id="{B2A75CF0-E5B5-4752-BF1D-1DC5DFB590CA}"/>
              </a:ext>
            </a:extLst>
          </p:cNvPr>
          <p:cNvSpPr/>
          <p:nvPr/>
        </p:nvSpPr>
        <p:spPr>
          <a:xfrm>
            <a:off x="265040" y="5704885"/>
            <a:ext cx="1965603" cy="923330"/>
          </a:xfrm>
          <a:prstGeom prst="rect">
            <a:avLst/>
          </a:prstGeom>
        </p:spPr>
        <p:txBody>
          <a:bodyPr wrap="none">
            <a:spAutoFit/>
          </a:bodyPr>
          <a:lstStyle/>
          <a:p>
            <a:pPr algn="ctr"/>
            <a:r>
              <a:rPr lang="en-US" b="1" dirty="0"/>
              <a:t>PD</a:t>
            </a:r>
          </a:p>
          <a:p>
            <a:pPr algn="ctr"/>
            <a:r>
              <a:rPr lang="en-US" b="0" dirty="0" err="1"/>
              <a:t>W</a:t>
            </a:r>
            <a:r>
              <a:rPr lang="en-US" b="0" baseline="-25000" dirty="0" err="1"/>
              <a:t>Tnorm</a:t>
            </a:r>
            <a:r>
              <a:rPr lang="en-US" b="0" baseline="-25000" dirty="0"/>
              <a:t> </a:t>
            </a:r>
            <a:r>
              <a:rPr lang="en-US" b="0" dirty="0"/>
              <a:t>=  1.2753</a:t>
            </a:r>
          </a:p>
          <a:p>
            <a:pPr algn="ctr"/>
            <a:r>
              <a:rPr lang="en-US" b="0" dirty="0" err="1"/>
              <a:t>P</a:t>
            </a:r>
            <a:r>
              <a:rPr lang="en-US" b="0" baseline="-25000" dirty="0" err="1"/>
              <a:t>Tnorm</a:t>
            </a:r>
            <a:r>
              <a:rPr lang="en-US" b="0" baseline="-25000" dirty="0"/>
              <a:t>    </a:t>
            </a:r>
            <a:r>
              <a:rPr lang="en-US" b="0" dirty="0"/>
              <a:t>=  1.1916</a:t>
            </a:r>
            <a:endParaRPr lang="en-US" dirty="0"/>
          </a:p>
        </p:txBody>
      </p:sp>
      <p:sp>
        <p:nvSpPr>
          <p:cNvPr id="23" name="Rectangle 22">
            <a:extLst>
              <a:ext uri="{FF2B5EF4-FFF2-40B4-BE49-F238E27FC236}">
                <a16:creationId xmlns:a16="http://schemas.microsoft.com/office/drawing/2014/main" id="{3972D7AB-C787-4870-A616-62DF596E22D1}"/>
              </a:ext>
            </a:extLst>
          </p:cNvPr>
          <p:cNvSpPr/>
          <p:nvPr/>
        </p:nvSpPr>
        <p:spPr>
          <a:xfrm>
            <a:off x="2505467" y="5704885"/>
            <a:ext cx="1965603" cy="923330"/>
          </a:xfrm>
          <a:prstGeom prst="rect">
            <a:avLst/>
          </a:prstGeom>
        </p:spPr>
        <p:txBody>
          <a:bodyPr wrap="none">
            <a:spAutoFit/>
          </a:bodyPr>
          <a:lstStyle/>
          <a:p>
            <a:pPr algn="ctr"/>
            <a:r>
              <a:rPr lang="en-US" b="1" dirty="0"/>
              <a:t>PD-II</a:t>
            </a:r>
          </a:p>
          <a:p>
            <a:pPr algn="ctr"/>
            <a:r>
              <a:rPr lang="en-US" b="0" dirty="0" err="1"/>
              <a:t>W</a:t>
            </a:r>
            <a:r>
              <a:rPr lang="en-US" b="0" baseline="-25000" dirty="0" err="1"/>
              <a:t>Tnorm</a:t>
            </a:r>
            <a:r>
              <a:rPr lang="en-US" b="0" baseline="-25000" dirty="0"/>
              <a:t> </a:t>
            </a:r>
            <a:r>
              <a:rPr lang="en-US" b="0" dirty="0"/>
              <a:t>=  1.1641</a:t>
            </a:r>
          </a:p>
          <a:p>
            <a:pPr algn="ctr"/>
            <a:r>
              <a:rPr lang="en-US" b="0" dirty="0" err="1"/>
              <a:t>P</a:t>
            </a:r>
            <a:r>
              <a:rPr lang="en-US" b="0" baseline="-25000" dirty="0" err="1"/>
              <a:t>Tnorm</a:t>
            </a:r>
            <a:r>
              <a:rPr lang="en-US" b="0" baseline="-25000" dirty="0"/>
              <a:t>    </a:t>
            </a:r>
            <a:r>
              <a:rPr lang="en-US" b="0" dirty="0"/>
              <a:t>= 1.1074 </a:t>
            </a:r>
            <a:endParaRPr lang="en-US" dirty="0"/>
          </a:p>
        </p:txBody>
      </p:sp>
      <p:pic>
        <p:nvPicPr>
          <p:cNvPr id="24" name="Picture 23">
            <a:extLst>
              <a:ext uri="{FF2B5EF4-FFF2-40B4-BE49-F238E27FC236}">
                <a16:creationId xmlns:a16="http://schemas.microsoft.com/office/drawing/2014/main" id="{A24F3050-41C2-44C9-8695-23277B01DA3D}"/>
              </a:ext>
            </a:extLst>
          </p:cNvPr>
          <p:cNvPicPr>
            <a:picLocks noChangeAspect="1"/>
          </p:cNvPicPr>
          <p:nvPr/>
        </p:nvPicPr>
        <p:blipFill>
          <a:blip r:embed="rId4"/>
          <a:stretch>
            <a:fillRect/>
          </a:stretch>
        </p:blipFill>
        <p:spPr>
          <a:xfrm>
            <a:off x="5159936" y="3241987"/>
            <a:ext cx="3565101" cy="2369660"/>
          </a:xfrm>
          <a:prstGeom prst="rect">
            <a:avLst/>
          </a:prstGeom>
        </p:spPr>
      </p:pic>
      <p:pic>
        <p:nvPicPr>
          <p:cNvPr id="25" name="Picture 24">
            <a:extLst>
              <a:ext uri="{FF2B5EF4-FFF2-40B4-BE49-F238E27FC236}">
                <a16:creationId xmlns:a16="http://schemas.microsoft.com/office/drawing/2014/main" id="{18C108E2-C388-4694-8F80-8C85C1809F1B}"/>
              </a:ext>
            </a:extLst>
          </p:cNvPr>
          <p:cNvPicPr>
            <a:picLocks noChangeAspect="1"/>
          </p:cNvPicPr>
          <p:nvPr/>
        </p:nvPicPr>
        <p:blipFill>
          <a:blip r:embed="rId5"/>
          <a:stretch>
            <a:fillRect/>
          </a:stretch>
        </p:blipFill>
        <p:spPr>
          <a:xfrm>
            <a:off x="5164726" y="3277891"/>
            <a:ext cx="3549700" cy="2352296"/>
          </a:xfrm>
          <a:prstGeom prst="rect">
            <a:avLst/>
          </a:prstGeom>
        </p:spPr>
      </p:pic>
      <p:pic>
        <p:nvPicPr>
          <p:cNvPr id="26" name="Picture 25">
            <a:extLst>
              <a:ext uri="{FF2B5EF4-FFF2-40B4-BE49-F238E27FC236}">
                <a16:creationId xmlns:a16="http://schemas.microsoft.com/office/drawing/2014/main" id="{BE2ECDF6-D1CE-4AFC-B227-A8004AC09C52}"/>
              </a:ext>
            </a:extLst>
          </p:cNvPr>
          <p:cNvPicPr>
            <a:picLocks noChangeAspect="1"/>
          </p:cNvPicPr>
          <p:nvPr/>
        </p:nvPicPr>
        <p:blipFill>
          <a:blip r:embed="rId6"/>
          <a:stretch>
            <a:fillRect/>
          </a:stretch>
        </p:blipFill>
        <p:spPr>
          <a:xfrm>
            <a:off x="5159936" y="766228"/>
            <a:ext cx="3564480" cy="2354975"/>
          </a:xfrm>
          <a:prstGeom prst="rect">
            <a:avLst/>
          </a:prstGeom>
        </p:spPr>
      </p:pic>
      <p:grpSp>
        <p:nvGrpSpPr>
          <p:cNvPr id="27" name="Group 26">
            <a:extLst>
              <a:ext uri="{FF2B5EF4-FFF2-40B4-BE49-F238E27FC236}">
                <a16:creationId xmlns:a16="http://schemas.microsoft.com/office/drawing/2014/main" id="{E227D6CC-9D68-44ED-8CE5-2F6F360ABB5B}"/>
              </a:ext>
            </a:extLst>
          </p:cNvPr>
          <p:cNvGrpSpPr/>
          <p:nvPr/>
        </p:nvGrpSpPr>
        <p:grpSpPr>
          <a:xfrm>
            <a:off x="550329" y="5122568"/>
            <a:ext cx="4365912" cy="495919"/>
            <a:chOff x="980354" y="20025321"/>
            <a:chExt cx="7261502" cy="732256"/>
          </a:xfrm>
        </p:grpSpPr>
        <p:pic>
          <p:nvPicPr>
            <p:cNvPr id="28" name="Picture 27">
              <a:extLst>
                <a:ext uri="{FF2B5EF4-FFF2-40B4-BE49-F238E27FC236}">
                  <a16:creationId xmlns:a16="http://schemas.microsoft.com/office/drawing/2014/main" id="{9459EE1C-6030-49A9-AD9D-D6B1F6ABEA0B}"/>
                </a:ext>
              </a:extLst>
            </p:cNvPr>
            <p:cNvPicPr>
              <a:picLocks noChangeAspect="1"/>
            </p:cNvPicPr>
            <p:nvPr/>
          </p:nvPicPr>
          <p:blipFill rotWithShape="1">
            <a:blip r:embed="rId7"/>
            <a:srcRect l="18419" t="-7278" r="59925" b="14836"/>
            <a:stretch/>
          </p:blipFill>
          <p:spPr>
            <a:xfrm>
              <a:off x="980354" y="20025321"/>
              <a:ext cx="711420" cy="634583"/>
            </a:xfrm>
            <a:prstGeom prst="rect">
              <a:avLst/>
            </a:prstGeom>
          </p:spPr>
        </p:pic>
        <p:sp>
          <p:nvSpPr>
            <p:cNvPr id="29" name="Rectangle 28">
              <a:extLst>
                <a:ext uri="{FF2B5EF4-FFF2-40B4-BE49-F238E27FC236}">
                  <a16:creationId xmlns:a16="http://schemas.microsoft.com/office/drawing/2014/main" id="{7D49E683-6492-4E2D-8541-CF0BF6F4C505}"/>
                </a:ext>
              </a:extLst>
            </p:cNvPr>
            <p:cNvSpPr/>
            <p:nvPr/>
          </p:nvSpPr>
          <p:spPr>
            <a:xfrm>
              <a:off x="1461972" y="20091219"/>
              <a:ext cx="1294147" cy="545342"/>
            </a:xfrm>
            <a:prstGeom prst="rect">
              <a:avLst/>
            </a:prstGeom>
          </p:spPr>
          <p:txBody>
            <a:bodyPr wrap="none">
              <a:spAutoFit/>
            </a:bodyPr>
            <a:lstStyle/>
            <a:p>
              <a:r>
                <a:rPr lang="en-US" b="0" dirty="0">
                  <a:cs typeface="Times New Roman" panose="02020603050405020304" pitchFamily="18" charset="0"/>
                </a:rPr>
                <a:t>Source</a:t>
              </a:r>
            </a:p>
          </p:txBody>
        </p:sp>
        <p:sp>
          <p:nvSpPr>
            <p:cNvPr id="30" name="Rectangle 29">
              <a:extLst>
                <a:ext uri="{FF2B5EF4-FFF2-40B4-BE49-F238E27FC236}">
                  <a16:creationId xmlns:a16="http://schemas.microsoft.com/office/drawing/2014/main" id="{F632B508-E442-4951-91F0-323125F5627F}"/>
                </a:ext>
              </a:extLst>
            </p:cNvPr>
            <p:cNvSpPr/>
            <p:nvPr/>
          </p:nvSpPr>
          <p:spPr>
            <a:xfrm>
              <a:off x="3814666" y="20091219"/>
              <a:ext cx="899910" cy="545342"/>
            </a:xfrm>
            <a:prstGeom prst="rect">
              <a:avLst/>
            </a:prstGeom>
          </p:spPr>
          <p:txBody>
            <a:bodyPr wrap="none">
              <a:spAutoFit/>
            </a:bodyPr>
            <a:lstStyle/>
            <a:p>
              <a:r>
                <a:rPr lang="en-US" b="0" dirty="0">
                  <a:cs typeface="Times New Roman" panose="02020603050405020304" pitchFamily="18" charset="0"/>
                </a:rPr>
                <a:t>Sink</a:t>
              </a:r>
            </a:p>
          </p:txBody>
        </p:sp>
        <p:sp>
          <p:nvSpPr>
            <p:cNvPr id="31" name="Rectangle 30">
              <a:extLst>
                <a:ext uri="{FF2B5EF4-FFF2-40B4-BE49-F238E27FC236}">
                  <a16:creationId xmlns:a16="http://schemas.microsoft.com/office/drawing/2014/main" id="{61412D96-159D-4A90-A3C9-8313ABB7E529}"/>
                </a:ext>
              </a:extLst>
            </p:cNvPr>
            <p:cNvSpPr/>
            <p:nvPr/>
          </p:nvSpPr>
          <p:spPr>
            <a:xfrm>
              <a:off x="5705660" y="20091219"/>
              <a:ext cx="2536196" cy="545342"/>
            </a:xfrm>
            <a:prstGeom prst="rect">
              <a:avLst/>
            </a:prstGeom>
          </p:spPr>
          <p:txBody>
            <a:bodyPr wrap="square">
              <a:spAutoFit/>
            </a:bodyPr>
            <a:lstStyle/>
            <a:p>
              <a:r>
                <a:rPr lang="en-US" b="0" dirty="0">
                  <a:cs typeface="Times New Roman" panose="02020603050405020304" pitchFamily="18" charset="0"/>
                </a:rPr>
                <a:t>Steiner point</a:t>
              </a:r>
            </a:p>
          </p:txBody>
        </p:sp>
        <p:pic>
          <p:nvPicPr>
            <p:cNvPr id="32" name="Picture 31">
              <a:extLst>
                <a:ext uri="{FF2B5EF4-FFF2-40B4-BE49-F238E27FC236}">
                  <a16:creationId xmlns:a16="http://schemas.microsoft.com/office/drawing/2014/main" id="{1EEF21F4-26E5-4456-BC1B-2A6F1681093B}"/>
                </a:ext>
              </a:extLst>
            </p:cNvPr>
            <p:cNvPicPr>
              <a:picLocks noChangeAspect="1"/>
            </p:cNvPicPr>
            <p:nvPr/>
          </p:nvPicPr>
          <p:blipFill>
            <a:blip r:embed="rId8"/>
            <a:stretch>
              <a:fillRect/>
            </a:stretch>
          </p:blipFill>
          <p:spPr>
            <a:xfrm>
              <a:off x="3310434" y="20111002"/>
              <a:ext cx="596839" cy="646575"/>
            </a:xfrm>
            <a:prstGeom prst="rect">
              <a:avLst/>
            </a:prstGeom>
          </p:spPr>
        </p:pic>
        <p:pic>
          <p:nvPicPr>
            <p:cNvPr id="33" name="Picture 32">
              <a:extLst>
                <a:ext uri="{FF2B5EF4-FFF2-40B4-BE49-F238E27FC236}">
                  <a16:creationId xmlns:a16="http://schemas.microsoft.com/office/drawing/2014/main" id="{37EBCEC1-770C-4EFB-8F1F-8989DDA3A0A4}"/>
                </a:ext>
              </a:extLst>
            </p:cNvPr>
            <p:cNvPicPr>
              <a:picLocks noChangeAspect="1"/>
            </p:cNvPicPr>
            <p:nvPr/>
          </p:nvPicPr>
          <p:blipFill>
            <a:blip r:embed="rId9"/>
            <a:stretch>
              <a:fillRect/>
            </a:stretch>
          </p:blipFill>
          <p:spPr>
            <a:xfrm>
              <a:off x="5129635" y="20111002"/>
              <a:ext cx="666340" cy="641661"/>
            </a:xfrm>
            <a:prstGeom prst="rect">
              <a:avLst/>
            </a:prstGeom>
          </p:spPr>
        </p:pic>
      </p:grpSp>
    </p:spTree>
    <p:extLst>
      <p:ext uri="{BB962C8B-B14F-4D97-AF65-F5344CB8AC3E}">
        <p14:creationId xmlns:p14="http://schemas.microsoft.com/office/powerpoint/2010/main" val="4128957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 presetClass="entr" presetSubtype="0" fill="hold" grpId="0" nodeType="withEffect">
                                  <p:stCondLst>
                                    <p:cond delay="50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50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500"/>
                                        <p:tgtEl>
                                          <p:spTgt spid="19"/>
                                        </p:tgtEl>
                                      </p:cBhvr>
                                    </p:animEffect>
                                    <p:set>
                                      <p:cBhvr>
                                        <p:cTn id="29" dur="1" fill="hold">
                                          <p:stCondLst>
                                            <p:cond delay="499"/>
                                          </p:stCondLst>
                                        </p:cTn>
                                        <p:tgtEl>
                                          <p:spTgt spid="19"/>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24"/>
                                        </p:tgtEl>
                                      </p:cBhvr>
                                    </p:animEffect>
                                    <p:set>
                                      <p:cBhvr>
                                        <p:cTn id="32" dur="1" fill="hold">
                                          <p:stCondLst>
                                            <p:cond delay="499"/>
                                          </p:stCondLst>
                                        </p:cTn>
                                        <p:tgtEl>
                                          <p:spTgt spid="2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 presetClass="entr" presetSubtype="0"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500"/>
                                        <p:tgtEl>
                                          <p:spTgt spid="18"/>
                                        </p:tgtEl>
                                      </p:cBhvr>
                                    </p:animEffect>
                                  </p:childTnLst>
                                </p:cTn>
                              </p:par>
                              <p:par>
                                <p:cTn id="46" presetID="10" presetClass="entr" presetSubtype="0" fill="hold"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par>
                                <p:cTn id="49" presetID="1"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16"/>
                                        </p:tgtEl>
                                      </p:cBhvr>
                                    </p:animEffect>
                                    <p:animScale>
                                      <p:cBhvr>
                                        <p:cTn id="55" dur="250" autoRev="1" fill="hold"/>
                                        <p:tgtEl>
                                          <p:spTgt spid="16"/>
                                        </p:tgtEl>
                                      </p:cBhvr>
                                      <p:by x="105000" y="105000"/>
                                    </p:animScale>
                                  </p:childTnLst>
                                </p:cTn>
                              </p:par>
                              <p:par>
                                <p:cTn id="56" presetID="26" presetClass="emph" presetSubtype="0" fill="hold" nodeType="withEffect">
                                  <p:stCondLst>
                                    <p:cond delay="0"/>
                                  </p:stCondLst>
                                  <p:childTnLst>
                                    <p:animEffect transition="out" filter="fade">
                                      <p:cBhvr>
                                        <p:cTn id="57" dur="500" tmFilter="0, 0; .2, .5; .8, .5; 1, 0"/>
                                        <p:tgtEl>
                                          <p:spTgt spid="18"/>
                                        </p:tgtEl>
                                      </p:cBhvr>
                                    </p:animEffect>
                                    <p:animScale>
                                      <p:cBhvr>
                                        <p:cTn id="58"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06659423-2F6F-47E2-9782-D609EF2B7E9B}"/>
              </a:ext>
            </a:extLst>
          </p:cNvPr>
          <p:cNvPicPr>
            <a:picLocks noChangeAspect="1"/>
          </p:cNvPicPr>
          <p:nvPr/>
        </p:nvPicPr>
        <p:blipFill>
          <a:blip r:embed="rId3"/>
          <a:stretch>
            <a:fillRect/>
          </a:stretch>
        </p:blipFill>
        <p:spPr>
          <a:xfrm>
            <a:off x="4869340" y="3736797"/>
            <a:ext cx="3979275" cy="2636964"/>
          </a:xfrm>
          <a:prstGeom prst="rect">
            <a:avLst/>
          </a:prstGeom>
        </p:spPr>
      </p:pic>
      <p:pic>
        <p:nvPicPr>
          <p:cNvPr id="24" name="Picture 23">
            <a:extLst>
              <a:ext uri="{FF2B5EF4-FFF2-40B4-BE49-F238E27FC236}">
                <a16:creationId xmlns:a16="http://schemas.microsoft.com/office/drawing/2014/main" id="{127C3CC7-351C-4DD8-AAFE-6B5C1795C1C0}"/>
              </a:ext>
            </a:extLst>
          </p:cNvPr>
          <p:cNvPicPr>
            <a:picLocks noChangeAspect="1"/>
          </p:cNvPicPr>
          <p:nvPr/>
        </p:nvPicPr>
        <p:blipFill>
          <a:blip r:embed="rId4"/>
          <a:stretch>
            <a:fillRect/>
          </a:stretch>
        </p:blipFill>
        <p:spPr>
          <a:xfrm>
            <a:off x="258568" y="3736797"/>
            <a:ext cx="4030360" cy="2662772"/>
          </a:xfrm>
          <a:prstGeom prst="rect">
            <a:avLst/>
          </a:prstGeom>
        </p:spPr>
      </p:pic>
      <p:sp>
        <p:nvSpPr>
          <p:cNvPr id="2" name="Title 1">
            <a:extLst>
              <a:ext uri="{FF2B5EF4-FFF2-40B4-BE49-F238E27FC236}">
                <a16:creationId xmlns:a16="http://schemas.microsoft.com/office/drawing/2014/main" id="{56CFFF9E-7FCC-4B58-B942-5FE2CDBD9F80}"/>
              </a:ext>
            </a:extLst>
          </p:cNvPr>
          <p:cNvSpPr>
            <a:spLocks noGrp="1"/>
          </p:cNvSpPr>
          <p:nvPr>
            <p:ph type="title"/>
          </p:nvPr>
        </p:nvSpPr>
        <p:spPr/>
        <p:txBody>
          <a:bodyPr/>
          <a:lstStyle/>
          <a:p>
            <a:r>
              <a:rPr lang="en-US" dirty="0"/>
              <a:t>Example Net</a:t>
            </a:r>
          </a:p>
        </p:txBody>
      </p:sp>
      <p:sp>
        <p:nvSpPr>
          <p:cNvPr id="7" name="Rectangle 6">
            <a:extLst>
              <a:ext uri="{FF2B5EF4-FFF2-40B4-BE49-F238E27FC236}">
                <a16:creationId xmlns:a16="http://schemas.microsoft.com/office/drawing/2014/main" id="{4A747088-54AF-4831-8E3C-0C6144FC86C7}"/>
              </a:ext>
            </a:extLst>
          </p:cNvPr>
          <p:cNvSpPr/>
          <p:nvPr/>
        </p:nvSpPr>
        <p:spPr>
          <a:xfrm>
            <a:off x="2230809" y="3956363"/>
            <a:ext cx="1975221" cy="923330"/>
          </a:xfrm>
          <a:prstGeom prst="rect">
            <a:avLst/>
          </a:prstGeom>
        </p:spPr>
        <p:txBody>
          <a:bodyPr wrap="none">
            <a:spAutoFit/>
          </a:bodyPr>
          <a:lstStyle/>
          <a:p>
            <a:pPr algn="ctr"/>
            <a:r>
              <a:rPr lang="en-US" b="1" dirty="0"/>
              <a:t>HVW</a:t>
            </a:r>
          </a:p>
          <a:p>
            <a:pPr algn="ctr"/>
            <a:r>
              <a:rPr lang="en-US" b="0" dirty="0" err="1"/>
              <a:t>W</a:t>
            </a:r>
            <a:r>
              <a:rPr lang="en-US" b="0" baseline="-25000" dirty="0" err="1"/>
              <a:t>Tnorm</a:t>
            </a:r>
            <a:r>
              <a:rPr lang="en-US" b="0" baseline="-25000" dirty="0"/>
              <a:t> </a:t>
            </a:r>
            <a:r>
              <a:rPr lang="en-US" b="0" dirty="0"/>
              <a:t>= 1.0438  </a:t>
            </a:r>
          </a:p>
          <a:p>
            <a:pPr algn="ctr"/>
            <a:r>
              <a:rPr lang="en-US" b="0" dirty="0" err="1"/>
              <a:t>P</a:t>
            </a:r>
            <a:r>
              <a:rPr lang="en-US" b="0" baseline="-25000" dirty="0" err="1"/>
              <a:t>Tnorm</a:t>
            </a:r>
            <a:r>
              <a:rPr lang="en-US" b="0" baseline="-25000" dirty="0"/>
              <a:t>    </a:t>
            </a:r>
            <a:r>
              <a:rPr lang="en-US" b="0" dirty="0"/>
              <a:t>= 1.0549</a:t>
            </a:r>
            <a:endParaRPr lang="en-US" dirty="0"/>
          </a:p>
        </p:txBody>
      </p:sp>
      <p:sp>
        <p:nvSpPr>
          <p:cNvPr id="8" name="Rectangle 7">
            <a:extLst>
              <a:ext uri="{FF2B5EF4-FFF2-40B4-BE49-F238E27FC236}">
                <a16:creationId xmlns:a16="http://schemas.microsoft.com/office/drawing/2014/main" id="{A8CFE3FA-80A8-408C-9499-5E6BEB9879F8}"/>
              </a:ext>
            </a:extLst>
          </p:cNvPr>
          <p:cNvSpPr/>
          <p:nvPr/>
        </p:nvSpPr>
        <p:spPr>
          <a:xfrm>
            <a:off x="6772702" y="3956363"/>
            <a:ext cx="1917513" cy="923330"/>
          </a:xfrm>
          <a:prstGeom prst="rect">
            <a:avLst/>
          </a:prstGeom>
        </p:spPr>
        <p:txBody>
          <a:bodyPr wrap="none">
            <a:spAutoFit/>
          </a:bodyPr>
          <a:lstStyle/>
          <a:p>
            <a:pPr algn="ctr"/>
            <a:r>
              <a:rPr lang="en-US" b="1" dirty="0"/>
              <a:t>DAS</a:t>
            </a:r>
          </a:p>
          <a:p>
            <a:pPr algn="ctr"/>
            <a:r>
              <a:rPr lang="en-US" b="0" dirty="0" err="1"/>
              <a:t>W</a:t>
            </a:r>
            <a:r>
              <a:rPr lang="en-US" b="0" baseline="-25000" dirty="0" err="1"/>
              <a:t>Tnorm</a:t>
            </a:r>
            <a:r>
              <a:rPr lang="en-US" b="0" baseline="-25000" dirty="0"/>
              <a:t> </a:t>
            </a:r>
            <a:r>
              <a:rPr lang="en-US" b="0" dirty="0"/>
              <a:t>=  1.0109</a:t>
            </a:r>
          </a:p>
          <a:p>
            <a:pPr algn="ctr"/>
            <a:r>
              <a:rPr lang="en-US" b="0" dirty="0" err="1"/>
              <a:t>P</a:t>
            </a:r>
            <a:r>
              <a:rPr lang="en-US" b="0" baseline="-25000" dirty="0" err="1"/>
              <a:t>Tnorm</a:t>
            </a:r>
            <a:r>
              <a:rPr lang="en-US" b="0" baseline="-25000" dirty="0"/>
              <a:t>   </a:t>
            </a:r>
            <a:r>
              <a:rPr lang="en-US" b="0" dirty="0"/>
              <a:t>=  1.0433</a:t>
            </a:r>
            <a:endParaRPr lang="en-US" dirty="0"/>
          </a:p>
        </p:txBody>
      </p:sp>
      <p:pic>
        <p:nvPicPr>
          <p:cNvPr id="25" name="Picture 24">
            <a:extLst>
              <a:ext uri="{FF2B5EF4-FFF2-40B4-BE49-F238E27FC236}">
                <a16:creationId xmlns:a16="http://schemas.microsoft.com/office/drawing/2014/main" id="{490B3369-FEB9-4F98-B68F-EA8810D8685F}"/>
              </a:ext>
            </a:extLst>
          </p:cNvPr>
          <p:cNvPicPr>
            <a:picLocks noChangeAspect="1"/>
          </p:cNvPicPr>
          <p:nvPr/>
        </p:nvPicPr>
        <p:blipFill>
          <a:blip r:embed="rId5"/>
          <a:stretch>
            <a:fillRect/>
          </a:stretch>
        </p:blipFill>
        <p:spPr>
          <a:xfrm>
            <a:off x="258568" y="727300"/>
            <a:ext cx="3994157" cy="2662772"/>
          </a:xfrm>
          <a:prstGeom prst="rect">
            <a:avLst/>
          </a:prstGeom>
        </p:spPr>
      </p:pic>
      <p:pic>
        <p:nvPicPr>
          <p:cNvPr id="26" name="Picture 25">
            <a:extLst>
              <a:ext uri="{FF2B5EF4-FFF2-40B4-BE49-F238E27FC236}">
                <a16:creationId xmlns:a16="http://schemas.microsoft.com/office/drawing/2014/main" id="{82D40968-85DC-43DD-B7F1-3ED5F791C33A}"/>
              </a:ext>
            </a:extLst>
          </p:cNvPr>
          <p:cNvPicPr>
            <a:picLocks noChangeAspect="1"/>
          </p:cNvPicPr>
          <p:nvPr/>
        </p:nvPicPr>
        <p:blipFill>
          <a:blip r:embed="rId6"/>
          <a:stretch>
            <a:fillRect/>
          </a:stretch>
        </p:blipFill>
        <p:spPr>
          <a:xfrm>
            <a:off x="4831240" y="757972"/>
            <a:ext cx="3967254" cy="2636964"/>
          </a:xfrm>
          <a:prstGeom prst="rect">
            <a:avLst/>
          </a:prstGeom>
        </p:spPr>
      </p:pic>
      <p:grpSp>
        <p:nvGrpSpPr>
          <p:cNvPr id="11" name="Group 10">
            <a:extLst>
              <a:ext uri="{FF2B5EF4-FFF2-40B4-BE49-F238E27FC236}">
                <a16:creationId xmlns:a16="http://schemas.microsoft.com/office/drawing/2014/main" id="{AF77DAFB-C68C-410C-BB20-64AC4C5E3452}"/>
              </a:ext>
            </a:extLst>
          </p:cNvPr>
          <p:cNvGrpSpPr/>
          <p:nvPr/>
        </p:nvGrpSpPr>
        <p:grpSpPr>
          <a:xfrm>
            <a:off x="2423429" y="6335615"/>
            <a:ext cx="4815621" cy="495919"/>
            <a:chOff x="980354" y="20025321"/>
            <a:chExt cx="7110574" cy="732256"/>
          </a:xfrm>
        </p:grpSpPr>
        <p:pic>
          <p:nvPicPr>
            <p:cNvPr id="12" name="Picture 11">
              <a:extLst>
                <a:ext uri="{FF2B5EF4-FFF2-40B4-BE49-F238E27FC236}">
                  <a16:creationId xmlns:a16="http://schemas.microsoft.com/office/drawing/2014/main" id="{52855607-4C05-44B5-9498-185B5E9BED67}"/>
                </a:ext>
              </a:extLst>
            </p:cNvPr>
            <p:cNvPicPr>
              <a:picLocks noChangeAspect="1"/>
            </p:cNvPicPr>
            <p:nvPr/>
          </p:nvPicPr>
          <p:blipFill rotWithShape="1">
            <a:blip r:embed="rId7"/>
            <a:srcRect l="18419" t="-7278" r="59925" b="14836"/>
            <a:stretch/>
          </p:blipFill>
          <p:spPr>
            <a:xfrm>
              <a:off x="980354" y="20025321"/>
              <a:ext cx="711420" cy="634583"/>
            </a:xfrm>
            <a:prstGeom prst="rect">
              <a:avLst/>
            </a:prstGeom>
          </p:spPr>
        </p:pic>
        <p:sp>
          <p:nvSpPr>
            <p:cNvPr id="13" name="Rectangle 12">
              <a:extLst>
                <a:ext uri="{FF2B5EF4-FFF2-40B4-BE49-F238E27FC236}">
                  <a16:creationId xmlns:a16="http://schemas.microsoft.com/office/drawing/2014/main" id="{A786DB4B-9889-402C-8F93-4D85D609DA91}"/>
                </a:ext>
              </a:extLst>
            </p:cNvPr>
            <p:cNvSpPr/>
            <p:nvPr/>
          </p:nvSpPr>
          <p:spPr>
            <a:xfrm>
              <a:off x="1461972" y="20091218"/>
              <a:ext cx="954941" cy="400110"/>
            </a:xfrm>
            <a:prstGeom prst="rect">
              <a:avLst/>
            </a:prstGeom>
          </p:spPr>
          <p:txBody>
            <a:bodyPr wrap="none">
              <a:spAutoFit/>
            </a:bodyPr>
            <a:lstStyle/>
            <a:p>
              <a:r>
                <a:rPr lang="en-US" sz="2000" b="0" dirty="0">
                  <a:cs typeface="Times New Roman" panose="02020603050405020304" pitchFamily="18" charset="0"/>
                </a:rPr>
                <a:t>Source</a:t>
              </a:r>
            </a:p>
          </p:txBody>
        </p:sp>
        <p:sp>
          <p:nvSpPr>
            <p:cNvPr id="14" name="Rectangle 13">
              <a:extLst>
                <a:ext uri="{FF2B5EF4-FFF2-40B4-BE49-F238E27FC236}">
                  <a16:creationId xmlns:a16="http://schemas.microsoft.com/office/drawing/2014/main" id="{DEFFA20B-32F5-4CE1-9402-2D9C5129515F}"/>
                </a:ext>
              </a:extLst>
            </p:cNvPr>
            <p:cNvSpPr/>
            <p:nvPr/>
          </p:nvSpPr>
          <p:spPr>
            <a:xfrm>
              <a:off x="3814666" y="20091219"/>
              <a:ext cx="657552" cy="400110"/>
            </a:xfrm>
            <a:prstGeom prst="rect">
              <a:avLst/>
            </a:prstGeom>
          </p:spPr>
          <p:txBody>
            <a:bodyPr wrap="none">
              <a:spAutoFit/>
            </a:bodyPr>
            <a:lstStyle/>
            <a:p>
              <a:r>
                <a:rPr lang="en-US" sz="2000" b="0" dirty="0">
                  <a:cs typeface="Times New Roman" panose="02020603050405020304" pitchFamily="18" charset="0"/>
                </a:rPr>
                <a:t>Sink</a:t>
              </a:r>
            </a:p>
          </p:txBody>
        </p:sp>
        <p:sp>
          <p:nvSpPr>
            <p:cNvPr id="15" name="Rectangle 14">
              <a:extLst>
                <a:ext uri="{FF2B5EF4-FFF2-40B4-BE49-F238E27FC236}">
                  <a16:creationId xmlns:a16="http://schemas.microsoft.com/office/drawing/2014/main" id="{DD30E19A-9136-4ECC-B129-B9F011A0DB20}"/>
                </a:ext>
              </a:extLst>
            </p:cNvPr>
            <p:cNvSpPr/>
            <p:nvPr/>
          </p:nvSpPr>
          <p:spPr>
            <a:xfrm>
              <a:off x="5705663" y="20091218"/>
              <a:ext cx="2385265" cy="400110"/>
            </a:xfrm>
            <a:prstGeom prst="rect">
              <a:avLst/>
            </a:prstGeom>
          </p:spPr>
          <p:txBody>
            <a:bodyPr wrap="square">
              <a:spAutoFit/>
            </a:bodyPr>
            <a:lstStyle/>
            <a:p>
              <a:r>
                <a:rPr lang="en-US" sz="2000" b="0" dirty="0">
                  <a:cs typeface="Times New Roman" panose="02020603050405020304" pitchFamily="18" charset="0"/>
                </a:rPr>
                <a:t>Steiner point</a:t>
              </a:r>
            </a:p>
          </p:txBody>
        </p:sp>
        <p:pic>
          <p:nvPicPr>
            <p:cNvPr id="16" name="Picture 15">
              <a:extLst>
                <a:ext uri="{FF2B5EF4-FFF2-40B4-BE49-F238E27FC236}">
                  <a16:creationId xmlns:a16="http://schemas.microsoft.com/office/drawing/2014/main" id="{4BE4C8A8-C85D-48C0-9587-4ECFA62A6A6F}"/>
                </a:ext>
              </a:extLst>
            </p:cNvPr>
            <p:cNvPicPr>
              <a:picLocks noChangeAspect="1"/>
            </p:cNvPicPr>
            <p:nvPr/>
          </p:nvPicPr>
          <p:blipFill>
            <a:blip r:embed="rId8"/>
            <a:stretch>
              <a:fillRect/>
            </a:stretch>
          </p:blipFill>
          <p:spPr>
            <a:xfrm>
              <a:off x="3310434" y="20111002"/>
              <a:ext cx="596839" cy="646575"/>
            </a:xfrm>
            <a:prstGeom prst="rect">
              <a:avLst/>
            </a:prstGeom>
          </p:spPr>
        </p:pic>
        <p:pic>
          <p:nvPicPr>
            <p:cNvPr id="17" name="Picture 16">
              <a:extLst>
                <a:ext uri="{FF2B5EF4-FFF2-40B4-BE49-F238E27FC236}">
                  <a16:creationId xmlns:a16="http://schemas.microsoft.com/office/drawing/2014/main" id="{723D1A77-B8A1-4957-AE95-5421161A8402}"/>
                </a:ext>
              </a:extLst>
            </p:cNvPr>
            <p:cNvPicPr>
              <a:picLocks noChangeAspect="1"/>
            </p:cNvPicPr>
            <p:nvPr/>
          </p:nvPicPr>
          <p:blipFill>
            <a:blip r:embed="rId9"/>
            <a:stretch>
              <a:fillRect/>
            </a:stretch>
          </p:blipFill>
          <p:spPr>
            <a:xfrm>
              <a:off x="5129635" y="20111002"/>
              <a:ext cx="666340" cy="641661"/>
            </a:xfrm>
            <a:prstGeom prst="rect">
              <a:avLst/>
            </a:prstGeom>
          </p:spPr>
        </p:pic>
      </p:grpSp>
      <p:sp>
        <p:nvSpPr>
          <p:cNvPr id="5" name="Rectangle 4">
            <a:extLst>
              <a:ext uri="{FF2B5EF4-FFF2-40B4-BE49-F238E27FC236}">
                <a16:creationId xmlns:a16="http://schemas.microsoft.com/office/drawing/2014/main" id="{DFF6AED2-D130-4029-95E2-E994841411D6}"/>
              </a:ext>
            </a:extLst>
          </p:cNvPr>
          <p:cNvSpPr/>
          <p:nvPr/>
        </p:nvSpPr>
        <p:spPr>
          <a:xfrm>
            <a:off x="2230809" y="921087"/>
            <a:ext cx="1965603" cy="923330"/>
          </a:xfrm>
          <a:prstGeom prst="rect">
            <a:avLst/>
          </a:prstGeom>
        </p:spPr>
        <p:txBody>
          <a:bodyPr wrap="none">
            <a:spAutoFit/>
          </a:bodyPr>
          <a:lstStyle/>
          <a:p>
            <a:pPr algn="ctr"/>
            <a:r>
              <a:rPr lang="en-US" b="1" dirty="0"/>
              <a:t>PD</a:t>
            </a:r>
          </a:p>
          <a:p>
            <a:pPr algn="ctr"/>
            <a:r>
              <a:rPr lang="en-US" b="0" dirty="0" err="1"/>
              <a:t>W</a:t>
            </a:r>
            <a:r>
              <a:rPr lang="en-US" b="0" baseline="-25000" dirty="0" err="1"/>
              <a:t>Tnorm</a:t>
            </a:r>
            <a:r>
              <a:rPr lang="en-US" b="0" baseline="-25000" dirty="0"/>
              <a:t> </a:t>
            </a:r>
            <a:r>
              <a:rPr lang="en-US" b="0" dirty="0"/>
              <a:t>=  1.2753</a:t>
            </a:r>
          </a:p>
          <a:p>
            <a:pPr algn="ctr"/>
            <a:r>
              <a:rPr lang="en-US" b="0" dirty="0" err="1"/>
              <a:t>P</a:t>
            </a:r>
            <a:r>
              <a:rPr lang="en-US" b="0" baseline="-25000" dirty="0" err="1"/>
              <a:t>Tnorm</a:t>
            </a:r>
            <a:r>
              <a:rPr lang="en-US" b="0" baseline="-25000" dirty="0"/>
              <a:t>    </a:t>
            </a:r>
            <a:r>
              <a:rPr lang="en-US" b="0" dirty="0"/>
              <a:t>=  1.1916</a:t>
            </a:r>
            <a:endParaRPr lang="en-US" dirty="0"/>
          </a:p>
        </p:txBody>
      </p:sp>
      <p:sp>
        <p:nvSpPr>
          <p:cNvPr id="6" name="Rectangle 5">
            <a:extLst>
              <a:ext uri="{FF2B5EF4-FFF2-40B4-BE49-F238E27FC236}">
                <a16:creationId xmlns:a16="http://schemas.microsoft.com/office/drawing/2014/main" id="{CB07A4C2-C1FB-4F84-A8F6-DF5B94CBC7A0}"/>
              </a:ext>
            </a:extLst>
          </p:cNvPr>
          <p:cNvSpPr/>
          <p:nvPr/>
        </p:nvSpPr>
        <p:spPr>
          <a:xfrm>
            <a:off x="6772702" y="953280"/>
            <a:ext cx="1965603" cy="923330"/>
          </a:xfrm>
          <a:prstGeom prst="rect">
            <a:avLst/>
          </a:prstGeom>
        </p:spPr>
        <p:txBody>
          <a:bodyPr wrap="none">
            <a:spAutoFit/>
          </a:bodyPr>
          <a:lstStyle/>
          <a:p>
            <a:pPr algn="ctr"/>
            <a:r>
              <a:rPr lang="en-US" b="1" dirty="0"/>
              <a:t>PD-II</a:t>
            </a:r>
          </a:p>
          <a:p>
            <a:pPr algn="ctr"/>
            <a:r>
              <a:rPr lang="en-US" b="0" dirty="0" err="1"/>
              <a:t>W</a:t>
            </a:r>
            <a:r>
              <a:rPr lang="en-US" b="0" baseline="-25000" dirty="0" err="1"/>
              <a:t>Tnorm</a:t>
            </a:r>
            <a:r>
              <a:rPr lang="en-US" b="0" baseline="-25000" dirty="0"/>
              <a:t> </a:t>
            </a:r>
            <a:r>
              <a:rPr lang="en-US" b="0" dirty="0"/>
              <a:t>=  1.1641</a:t>
            </a:r>
          </a:p>
          <a:p>
            <a:pPr algn="ctr"/>
            <a:r>
              <a:rPr lang="en-US" b="0" dirty="0" err="1"/>
              <a:t>P</a:t>
            </a:r>
            <a:r>
              <a:rPr lang="en-US" b="0" baseline="-25000" dirty="0" err="1"/>
              <a:t>Tnorm</a:t>
            </a:r>
            <a:r>
              <a:rPr lang="en-US" b="0" baseline="-25000" dirty="0"/>
              <a:t>    </a:t>
            </a:r>
            <a:r>
              <a:rPr lang="en-US" b="0" dirty="0"/>
              <a:t>= 1.1074 </a:t>
            </a:r>
            <a:endParaRPr lang="en-US" dirty="0"/>
          </a:p>
        </p:txBody>
      </p:sp>
    </p:spTree>
    <p:extLst>
      <p:ext uri="{BB962C8B-B14F-4D97-AF65-F5344CB8AC3E}">
        <p14:creationId xmlns:p14="http://schemas.microsoft.com/office/powerpoint/2010/main" val="16044984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grpId="1" nodeType="clickEffect">
                                  <p:stCondLst>
                                    <p:cond delay="0"/>
                                  </p:stCondLst>
                                  <p:childTnLst>
                                    <p:animEffect transition="out" filter="fade">
                                      <p:cBhvr>
                                        <p:cTn id="30" dur="500" tmFilter="0, 0; .2, .5; .8, .5; 1, 0"/>
                                        <p:tgtEl>
                                          <p:spTgt spid="6"/>
                                        </p:tgtEl>
                                      </p:cBhvr>
                                    </p:animEffect>
                                    <p:animScale>
                                      <p:cBhvr>
                                        <p:cTn id="31" dur="250" autoRev="1" fill="hold"/>
                                        <p:tgtEl>
                                          <p:spTgt spid="6"/>
                                        </p:tgtEl>
                                      </p:cBhvr>
                                      <p:by x="105000" y="105000"/>
                                    </p:animScale>
                                  </p:childTnLst>
                                </p:cTn>
                              </p:par>
                              <p:par>
                                <p:cTn id="32" presetID="26" presetClass="emph" presetSubtype="0" fill="hold" grpId="1" nodeType="withEffect">
                                  <p:stCondLst>
                                    <p:cond delay="0"/>
                                  </p:stCondLst>
                                  <p:childTnLst>
                                    <p:animEffect transition="out" filter="fade">
                                      <p:cBhvr>
                                        <p:cTn id="33" dur="500" tmFilter="0, 0; .2, .5; .8, .5; 1, 0"/>
                                        <p:tgtEl>
                                          <p:spTgt spid="8"/>
                                        </p:tgtEl>
                                      </p:cBhvr>
                                    </p:animEffect>
                                    <p:animScale>
                                      <p:cBhvr>
                                        <p:cTn id="34"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P spid="6" grpId="0"/>
      <p:bldP spid="6"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C5EA-2F19-4B96-A0AA-821F2353CC1F}"/>
              </a:ext>
            </a:extLst>
          </p:cNvPr>
          <p:cNvSpPr>
            <a:spLocks noGrp="1"/>
          </p:cNvSpPr>
          <p:nvPr>
            <p:ph type="title"/>
          </p:nvPr>
        </p:nvSpPr>
        <p:spPr/>
        <p:txBody>
          <a:bodyPr/>
          <a:lstStyle/>
          <a:p>
            <a:r>
              <a:rPr lang="en-US" dirty="0"/>
              <a:t>PD-II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D189AE4-C94E-4039-8AEB-FFE7012AC579}"/>
                  </a:ext>
                </a:extLst>
              </p:cNvPr>
              <p:cNvSpPr>
                <a:spLocks noGrp="1"/>
              </p:cNvSpPr>
              <p:nvPr>
                <p:ph idx="1"/>
              </p:nvPr>
            </p:nvSpPr>
            <p:spPr/>
            <p:txBody>
              <a:bodyPr/>
              <a:lstStyle/>
              <a:p>
                <a:r>
                  <a:rPr lang="en-US" sz="2400" dirty="0"/>
                  <a:t>Objective: Given a spanning tree T = (V, E), </a:t>
                </a:r>
                <a:r>
                  <a:rPr lang="en-US" sz="2400" b="1" dirty="0">
                    <a:solidFill>
                      <a:srgbClr val="0070C0"/>
                    </a:solidFill>
                  </a:rPr>
                  <a:t>minimize the weighted sum of WL and detour cost</a:t>
                </a:r>
                <a:r>
                  <a:rPr lang="en-US" sz="2400" dirty="0"/>
                  <a:t> of the tree</a:t>
                </a:r>
              </a:p>
              <a:p>
                <a:endParaRPr lang="en-US" sz="2400" b="0" i="0" dirty="0">
                  <a:latin typeface="Cambria Math" panose="02040503050406030204" pitchFamily="18" charset="0"/>
                </a:endParaRPr>
              </a:p>
              <a:p>
                <a14:m>
                  <m:oMath xmlns:m="http://schemas.openxmlformats.org/officeDocument/2006/math">
                    <m:r>
                      <m:rPr>
                        <m:sty m:val="p"/>
                      </m:rPr>
                      <a:rPr lang="en-US" sz="2400" b="0" i="0" smtClean="0">
                        <a:latin typeface="Cambria Math" panose="02040503050406030204" pitchFamily="18" charset="0"/>
                      </a:rPr>
                      <m:t>Minimize</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Tree</m:t>
                    </m:r>
                    <m:r>
                      <a:rPr lang="en-US" sz="2400" b="0" i="0" smtClean="0">
                        <a:latin typeface="Cambria Math" panose="02040503050406030204" pitchFamily="18" charset="0"/>
                      </a:rPr>
                      <m:t> </m:t>
                    </m:r>
                    <m:r>
                      <m:rPr>
                        <m:sty m:val="p"/>
                      </m:rPr>
                      <a:rPr lang="en-US" sz="2400" b="0" i="0" smtClean="0">
                        <a:latin typeface="Cambria Math" panose="02040503050406030204" pitchFamily="18" charset="0"/>
                      </a:rPr>
                      <m:t>Cost</m:t>
                    </m:r>
                  </m:oMath>
                </a14:m>
                <a:br>
                  <a:rPr lang="en-US" sz="2400" b="0" i="0" dirty="0">
                    <a:latin typeface="Cambria Math" panose="02040503050406030204" pitchFamily="18" charset="0"/>
                  </a:rPr>
                </a:br>
                <a:br>
                  <a:rPr lang="en-US" sz="2400" b="0" i="0" dirty="0">
                    <a:latin typeface="Cambria Math" panose="02040503050406030204" pitchFamily="18" charset="0"/>
                  </a:rPr>
                </a:br>
                <a14:m>
                  <m:oMath xmlns:m="http://schemas.openxmlformats.org/officeDocument/2006/math">
                    <m:r>
                      <m:rPr>
                        <m:sty m:val="p"/>
                      </m:rPr>
                      <a:rPr lang="en-US" sz="2400" b="0" i="0" smtClean="0">
                        <a:latin typeface="Cambria Math" panose="02040503050406030204" pitchFamily="18" charset="0"/>
                      </a:rPr>
                      <m:t>Minimize</m:t>
                    </m:r>
                    <m:r>
                      <a:rPr lang="en-US" sz="2400" b="0" i="0" smtClean="0">
                        <a:latin typeface="Cambria Math" panose="02040503050406030204" pitchFamily="18" charset="0"/>
                      </a:rPr>
                      <m:t> </m:t>
                    </m:r>
                    <m:r>
                      <a:rPr lang="en-US" sz="2400" b="0" i="1" smtClean="0">
                        <a:latin typeface="Cambria Math" panose="02040503050406030204" pitchFamily="18" charset="0"/>
                      </a:rPr>
                      <m:t>𝛼</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𝑄</m:t>
                        </m:r>
                      </m:e>
                      <m:sub>
                        <m:r>
                          <a:rPr lang="en-US" sz="2400" b="0" i="1" smtClean="0">
                            <a:latin typeface="Cambria Math" panose="02040503050406030204" pitchFamily="18" charset="0"/>
                          </a:rPr>
                          <m:t>𝑇</m:t>
                        </m:r>
                      </m:sub>
                    </m:sSub>
                    <m:r>
                      <a:rPr lang="en-US" sz="2400" b="0" i="1" smtClean="0">
                        <a:latin typeface="Cambria Math" panose="02040503050406030204" pitchFamily="18" charset="0"/>
                      </a:rPr>
                      <m:t>+</m:t>
                    </m:r>
                    <m:d>
                      <m:dPr>
                        <m:ctrlPr>
                          <a:rPr lang="en-US" sz="2400" b="0" i="1" smtClean="0">
                            <a:latin typeface="Cambria Math" panose="02040503050406030204" pitchFamily="18" charset="0"/>
                          </a:rPr>
                        </m:ctrlPr>
                      </m:dPr>
                      <m:e>
                        <m:r>
                          <a:rPr lang="en-US" sz="2400" b="0" i="1" smtClean="0">
                            <a:latin typeface="Cambria Math" panose="02040503050406030204" pitchFamily="18" charset="0"/>
                          </a:rPr>
                          <m:t>1−</m:t>
                        </m:r>
                        <m:r>
                          <a:rPr lang="en-US" sz="2400" b="0" i="1" smtClean="0">
                            <a:latin typeface="Cambria Math" panose="02040503050406030204" pitchFamily="18" charset="0"/>
                          </a:rPr>
                          <m:t>𝛼</m:t>
                        </m:r>
                      </m:e>
                    </m:d>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𝑊</m:t>
                        </m:r>
                      </m:e>
                      <m:sub>
                        <m:r>
                          <a:rPr lang="en-US" sz="2400" b="0" i="1" smtClean="0">
                            <a:latin typeface="Cambria Math" panose="02040503050406030204" pitchFamily="18" charset="0"/>
                          </a:rPr>
                          <m:t>𝑇</m:t>
                        </m:r>
                      </m:sub>
                    </m:sSub>
                  </m:oMath>
                </a14:m>
                <a:endParaRPr lang="en-US" sz="2400" dirty="0"/>
              </a:p>
              <a:p>
                <a:endParaRPr lang="en-US" sz="2400" dirty="0"/>
              </a:p>
              <a:p>
                <a:r>
                  <a:rPr lang="en-US" sz="2400" dirty="0"/>
                  <a:t>Methodology:</a:t>
                </a:r>
              </a:p>
              <a:p>
                <a:pPr lvl="1"/>
                <a:r>
                  <a:rPr lang="en-US" sz="2000" dirty="0"/>
                  <a:t>Obtain neighbors of each node (</a:t>
                </a:r>
                <a14:m>
                  <m:oMath xmlns:m="http://schemas.openxmlformats.org/officeDocument/2006/math">
                    <m:sSub>
                      <m:sSubPr>
                        <m:ctrlPr>
                          <a:rPr lang="en-US" sz="2000" i="1">
                            <a:solidFill>
                              <a:sysClr val="windowText" lastClr="000000"/>
                            </a:solidFill>
                            <a:latin typeface="Cambria Math" panose="02040503050406030204" pitchFamily="18" charset="0"/>
                          </a:rPr>
                        </m:ctrlPr>
                      </m:sSubPr>
                      <m:e>
                        <m:r>
                          <a:rPr lang="en-US" sz="2000" i="1">
                            <a:solidFill>
                              <a:sysClr val="windowText" lastClr="000000"/>
                            </a:solidFill>
                            <a:latin typeface="Cambria Math" panose="02040503050406030204" pitchFamily="18" charset="0"/>
                          </a:rPr>
                          <m:t>𝑣</m:t>
                        </m:r>
                      </m:e>
                      <m:sub>
                        <m:r>
                          <a:rPr lang="en-US" sz="2000" i="1">
                            <a:solidFill>
                              <a:sysClr val="windowText" lastClr="000000"/>
                            </a:solidFill>
                            <a:latin typeface="Cambria Math" panose="02040503050406030204" pitchFamily="18" charset="0"/>
                          </a:rPr>
                          <m:t>𝑖</m:t>
                        </m:r>
                      </m:sub>
                    </m:sSub>
                  </m:oMath>
                </a14:m>
                <a:r>
                  <a:rPr lang="en-US" sz="2000" dirty="0"/>
                  <a:t> is a neighbor of </a:t>
                </a:r>
                <a14:m>
                  <m:oMath xmlns:m="http://schemas.openxmlformats.org/officeDocument/2006/math">
                    <m:sSub>
                      <m:sSubPr>
                        <m:ctrlPr>
                          <a:rPr lang="en-US" sz="2000" i="1" smtClean="0">
                            <a:solidFill>
                              <a:sysClr val="windowText" lastClr="000000"/>
                            </a:solidFill>
                            <a:latin typeface="Cambria Math" panose="02040503050406030204" pitchFamily="18" charset="0"/>
                          </a:rPr>
                        </m:ctrlPr>
                      </m:sSubPr>
                      <m:e>
                        <m:r>
                          <a:rPr lang="en-US" sz="2000" i="1">
                            <a:solidFill>
                              <a:sysClr val="windowText" lastClr="000000"/>
                            </a:solidFill>
                            <a:latin typeface="Cambria Math" panose="02040503050406030204" pitchFamily="18" charset="0"/>
                          </a:rPr>
                          <m:t>𝑣</m:t>
                        </m:r>
                      </m:e>
                      <m:sub>
                        <m:r>
                          <a:rPr lang="en-US" sz="2000" b="0" i="1" smtClean="0">
                            <a:solidFill>
                              <a:sysClr val="windowText" lastClr="000000"/>
                            </a:solidFill>
                            <a:latin typeface="Cambria Math" panose="02040503050406030204" pitchFamily="18" charset="0"/>
                          </a:rPr>
                          <m:t>𝑗</m:t>
                        </m:r>
                      </m:sub>
                    </m:sSub>
                  </m:oMath>
                </a14:m>
                <a:r>
                  <a:rPr lang="en-US" sz="2000" dirty="0"/>
                  <a:t> if the smallest bounding box containing </a:t>
                </a:r>
                <a14:m>
                  <m:oMath xmlns:m="http://schemas.openxmlformats.org/officeDocument/2006/math">
                    <m:sSub>
                      <m:sSubPr>
                        <m:ctrlPr>
                          <a:rPr lang="en-US" sz="2000" i="1">
                            <a:solidFill>
                              <a:sysClr val="windowText" lastClr="000000"/>
                            </a:solidFill>
                            <a:latin typeface="Cambria Math" panose="02040503050406030204" pitchFamily="18" charset="0"/>
                          </a:rPr>
                        </m:ctrlPr>
                      </m:sSubPr>
                      <m:e>
                        <m:r>
                          <a:rPr lang="en-US" sz="2000" i="1">
                            <a:solidFill>
                              <a:sysClr val="windowText" lastClr="000000"/>
                            </a:solidFill>
                            <a:latin typeface="Cambria Math" panose="02040503050406030204" pitchFamily="18" charset="0"/>
                          </a:rPr>
                          <m:t>𝑣</m:t>
                        </m:r>
                      </m:e>
                      <m:sub>
                        <m:r>
                          <a:rPr lang="en-US" sz="2000" i="1">
                            <a:solidFill>
                              <a:sysClr val="windowText" lastClr="000000"/>
                            </a:solidFill>
                            <a:latin typeface="Cambria Math" panose="02040503050406030204" pitchFamily="18" charset="0"/>
                          </a:rPr>
                          <m:t>𝑖</m:t>
                        </m:r>
                      </m:sub>
                    </m:sSub>
                  </m:oMath>
                </a14:m>
                <a:r>
                  <a:rPr lang="en-US" sz="2000" dirty="0"/>
                  <a:t> and </a:t>
                </a:r>
                <a14:m>
                  <m:oMath xmlns:m="http://schemas.openxmlformats.org/officeDocument/2006/math">
                    <m:sSub>
                      <m:sSubPr>
                        <m:ctrlPr>
                          <a:rPr lang="en-US" sz="2000" i="1">
                            <a:solidFill>
                              <a:sysClr val="windowText" lastClr="000000"/>
                            </a:solidFill>
                            <a:latin typeface="Cambria Math" panose="02040503050406030204" pitchFamily="18" charset="0"/>
                          </a:rPr>
                        </m:ctrlPr>
                      </m:sSubPr>
                      <m:e>
                        <m:r>
                          <a:rPr lang="en-US" sz="2000" i="1">
                            <a:solidFill>
                              <a:sysClr val="windowText" lastClr="000000"/>
                            </a:solidFill>
                            <a:latin typeface="Cambria Math" panose="02040503050406030204" pitchFamily="18" charset="0"/>
                          </a:rPr>
                          <m:t>𝑣</m:t>
                        </m:r>
                      </m:e>
                      <m:sub>
                        <m:r>
                          <a:rPr lang="en-US" sz="2000" b="0" i="1" smtClean="0">
                            <a:solidFill>
                              <a:sysClr val="windowText" lastClr="000000"/>
                            </a:solidFill>
                            <a:latin typeface="Cambria Math" panose="02040503050406030204" pitchFamily="18" charset="0"/>
                          </a:rPr>
                          <m:t>𝑗</m:t>
                        </m:r>
                      </m:sub>
                    </m:sSub>
                  </m:oMath>
                </a14:m>
                <a:r>
                  <a:rPr lang="en-US" sz="2000" dirty="0"/>
                  <a:t> contains no other nodes)</a:t>
                </a:r>
              </a:p>
              <a:p>
                <a:pPr lvl="1"/>
                <a:r>
                  <a:rPr lang="en-US" sz="2000" dirty="0"/>
                  <a:t>On a constructed PD tree, perform iterative </a:t>
                </a:r>
                <a:r>
                  <a:rPr lang="en-US" sz="2000" b="1" i="1" dirty="0"/>
                  <a:t>edge-flipping</a:t>
                </a:r>
                <a:endParaRPr lang="en-US" sz="2000" dirty="0"/>
              </a:p>
            </p:txBody>
          </p:sp>
        </mc:Choice>
        <mc:Fallback xmlns="">
          <p:sp>
            <p:nvSpPr>
              <p:cNvPr id="3" name="Content Placeholder 2">
                <a:extLst>
                  <a:ext uri="{FF2B5EF4-FFF2-40B4-BE49-F238E27FC236}">
                    <a16:creationId xmlns:a16="http://schemas.microsoft.com/office/drawing/2014/main" id="{DD189AE4-C94E-4039-8AEB-FFE7012AC579}"/>
                  </a:ext>
                </a:extLst>
              </p:cNvPr>
              <p:cNvSpPr>
                <a:spLocks noGrp="1" noRot="1" noChangeAspect="1" noMove="1" noResize="1" noEditPoints="1" noAdjustHandles="1" noChangeArrowheads="1" noChangeShapeType="1" noTextEdit="1"/>
              </p:cNvSpPr>
              <p:nvPr>
                <p:ph idx="1"/>
              </p:nvPr>
            </p:nvSpPr>
            <p:spPr>
              <a:blipFill>
                <a:blip r:embed="rId3"/>
                <a:stretch>
                  <a:fillRect l="-1034" t="-1754"/>
                </a:stretch>
              </a:blipFill>
            </p:spPr>
            <p:txBody>
              <a:bodyPr/>
              <a:lstStyle/>
              <a:p>
                <a:r>
                  <a:rPr lang="en-US">
                    <a:noFill/>
                  </a:rPr>
                  <a:t> </a:t>
                </a:r>
              </a:p>
            </p:txBody>
          </p:sp>
        </mc:Fallback>
      </mc:AlternateContent>
      <p:graphicFrame>
        <p:nvGraphicFramePr>
          <p:cNvPr id="4" name="Diagram 3">
            <a:extLst>
              <a:ext uri="{FF2B5EF4-FFF2-40B4-BE49-F238E27FC236}">
                <a16:creationId xmlns:a16="http://schemas.microsoft.com/office/drawing/2014/main" id="{06B905CB-6E26-42E8-AF79-79775D7621EB}"/>
              </a:ext>
            </a:extLst>
          </p:cNvPr>
          <p:cNvGraphicFramePr/>
          <p:nvPr>
            <p:extLst>
              <p:ext uri="{D42A27DB-BD31-4B8C-83A1-F6EECF244321}">
                <p14:modId xmlns:p14="http://schemas.microsoft.com/office/powerpoint/2010/main" val="850288344"/>
              </p:ext>
            </p:extLst>
          </p:nvPr>
        </p:nvGraphicFramePr>
        <p:xfrm>
          <a:off x="3509554" y="6400801"/>
          <a:ext cx="5233503" cy="3731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5881822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3E7D4-E473-4720-8EF7-84F6CD7A6DDC}"/>
              </a:ext>
            </a:extLst>
          </p:cNvPr>
          <p:cNvSpPr>
            <a:spLocks noGrp="1"/>
          </p:cNvSpPr>
          <p:nvPr>
            <p:ph type="title"/>
          </p:nvPr>
        </p:nvSpPr>
        <p:spPr/>
        <p:txBody>
          <a:bodyPr/>
          <a:lstStyle/>
          <a:p>
            <a:r>
              <a:rPr lang="en-US" dirty="0"/>
              <a:t>Edge-flipping</a:t>
            </a:r>
          </a:p>
        </p:txBody>
      </p:sp>
      <p:sp>
        <p:nvSpPr>
          <p:cNvPr id="3" name="Content Placeholder 2">
            <a:extLst>
              <a:ext uri="{FF2B5EF4-FFF2-40B4-BE49-F238E27FC236}">
                <a16:creationId xmlns:a16="http://schemas.microsoft.com/office/drawing/2014/main" id="{6B0A36DA-348C-4DB4-A82A-1EABE294BC5D}"/>
              </a:ext>
            </a:extLst>
          </p:cNvPr>
          <p:cNvSpPr>
            <a:spLocks noGrp="1"/>
          </p:cNvSpPr>
          <p:nvPr>
            <p:ph idx="1"/>
          </p:nvPr>
        </p:nvSpPr>
        <p:spPr>
          <a:xfrm>
            <a:off x="171450" y="772885"/>
            <a:ext cx="8836025" cy="5562601"/>
          </a:xfrm>
        </p:spPr>
        <p:txBody>
          <a:bodyPr/>
          <a:lstStyle/>
          <a:p>
            <a:r>
              <a:rPr lang="en-US" sz="2200" dirty="0"/>
              <a:t>Remove an edge + add another </a:t>
            </a:r>
            <a:br>
              <a:rPr lang="en-US" sz="2200" dirty="0"/>
            </a:br>
            <a:r>
              <a:rPr lang="en-US" sz="2200" dirty="0"/>
              <a:t>edge, for max. reduction in tree cost</a:t>
            </a:r>
          </a:p>
          <a:p>
            <a:r>
              <a:rPr lang="en-US" sz="2200" dirty="0"/>
              <a:t>Change direction of other edges to</a:t>
            </a:r>
            <a:br>
              <a:rPr lang="en-US" sz="2200" dirty="0"/>
            </a:br>
            <a:r>
              <a:rPr lang="en-US" sz="2200" dirty="0"/>
              <a:t>ensure well-formed rooted tree</a:t>
            </a:r>
          </a:p>
          <a:p>
            <a:endParaRPr lang="en-US" sz="2400" dirty="0"/>
          </a:p>
          <a:p>
            <a:endParaRPr lang="en-US" sz="2400" dirty="0"/>
          </a:p>
          <a:p>
            <a:r>
              <a:rPr lang="en-US" sz="2400" dirty="0"/>
              <a:t>Flipping distance, D</a:t>
            </a:r>
          </a:p>
          <a:p>
            <a:pPr lvl="1"/>
            <a:r>
              <a:rPr lang="en-US" sz="2200" dirty="0"/>
              <a:t>Restrict number of possible flips</a:t>
            </a:r>
          </a:p>
          <a:p>
            <a:pPr lvl="1"/>
            <a:r>
              <a:rPr lang="en-US" sz="2200" dirty="0"/>
              <a:t>Number of edges in the DAG that require a change in direction</a:t>
            </a:r>
          </a:p>
          <a:p>
            <a:pPr lvl="1"/>
            <a:r>
              <a:rPr lang="en-US" sz="2200" dirty="0"/>
              <a:t>D = 1 in the above example</a:t>
            </a:r>
          </a:p>
          <a:p>
            <a:pPr lvl="1"/>
            <a:r>
              <a:rPr lang="en-US" sz="2200" dirty="0"/>
              <a:t>In practice, D &gt; 1 has little benefit, but large runtime</a:t>
            </a:r>
          </a:p>
          <a:p>
            <a:pPr marL="0" indent="0">
              <a:buNone/>
            </a:pPr>
            <a:endParaRPr lang="en-US" sz="2400" dirty="0"/>
          </a:p>
        </p:txBody>
      </p:sp>
      <p:grpSp>
        <p:nvGrpSpPr>
          <p:cNvPr id="5" name="Group 4">
            <a:extLst>
              <a:ext uri="{FF2B5EF4-FFF2-40B4-BE49-F238E27FC236}">
                <a16:creationId xmlns:a16="http://schemas.microsoft.com/office/drawing/2014/main" id="{F407F005-3D70-4751-A750-36122164B574}"/>
              </a:ext>
            </a:extLst>
          </p:cNvPr>
          <p:cNvGrpSpPr/>
          <p:nvPr/>
        </p:nvGrpSpPr>
        <p:grpSpPr>
          <a:xfrm>
            <a:off x="4869685" y="838866"/>
            <a:ext cx="1845607" cy="2175885"/>
            <a:chOff x="1256553" y="2602445"/>
            <a:chExt cx="1801607" cy="2049257"/>
          </a:xfrm>
        </p:grpSpPr>
        <p:cxnSp>
          <p:nvCxnSpPr>
            <p:cNvPr id="25" name="Straight Arrow Connector 24">
              <a:extLst>
                <a:ext uri="{FF2B5EF4-FFF2-40B4-BE49-F238E27FC236}">
                  <a16:creationId xmlns:a16="http://schemas.microsoft.com/office/drawing/2014/main" id="{EF4732C2-60C5-4782-8A43-26FE985CC777}"/>
                </a:ext>
              </a:extLst>
            </p:cNvPr>
            <p:cNvCxnSpPr/>
            <p:nvPr/>
          </p:nvCxnSpPr>
          <p:spPr>
            <a:xfrm flipH="1">
              <a:off x="1441450" y="2667224"/>
              <a:ext cx="773058" cy="1060226"/>
            </a:xfrm>
            <a:prstGeom prst="straightConnector1">
              <a:avLst/>
            </a:prstGeom>
            <a:ln w="28575">
              <a:solidFill>
                <a:schemeClr val="tx1"/>
              </a:solidFill>
              <a:headEnd type="oval"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BEEFB54-D94E-4351-8292-C2E7FC7C0509}"/>
                </a:ext>
              </a:extLst>
            </p:cNvPr>
            <p:cNvCxnSpPr/>
            <p:nvPr/>
          </p:nvCxnSpPr>
          <p:spPr>
            <a:xfrm>
              <a:off x="2214507" y="2667224"/>
              <a:ext cx="319143" cy="837976"/>
            </a:xfrm>
            <a:prstGeom prst="straightConnector1">
              <a:avLst/>
            </a:prstGeom>
            <a:ln w="28575">
              <a:solidFill>
                <a:schemeClr val="tx1"/>
              </a:solidFill>
              <a:headEnd type="oval"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35E07D9-EED1-49D7-9039-08C0413BB5DE}"/>
                </a:ext>
              </a:extLst>
            </p:cNvPr>
            <p:cNvCxnSpPr/>
            <p:nvPr/>
          </p:nvCxnSpPr>
          <p:spPr>
            <a:xfrm>
              <a:off x="2546350" y="3556000"/>
              <a:ext cx="393700" cy="444500"/>
            </a:xfrm>
            <a:prstGeom prst="straightConnector1">
              <a:avLst/>
            </a:prstGeom>
            <a:ln w="28575">
              <a:solidFill>
                <a:schemeClr val="tx1"/>
              </a:solidFill>
              <a:headEnd type="oval"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AAE18E9-8EDB-4647-B279-A4796EAC5040}"/>
                </a:ext>
              </a:extLst>
            </p:cNvPr>
            <p:cNvCxnSpPr/>
            <p:nvPr/>
          </p:nvCxnSpPr>
          <p:spPr>
            <a:xfrm flipH="1">
              <a:off x="2416316" y="3549650"/>
              <a:ext cx="136384" cy="963771"/>
            </a:xfrm>
            <a:prstGeom prst="straightConnector1">
              <a:avLst/>
            </a:prstGeom>
            <a:ln w="28575">
              <a:solidFill>
                <a:schemeClr val="tx1"/>
              </a:solidFill>
              <a:headEnd type="oval"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3777910-9AD0-4A6E-A29B-5B4E40FC5E0E}"/>
                </a:ext>
              </a:extLst>
            </p:cNvPr>
            <p:cNvCxnSpPr/>
            <p:nvPr/>
          </p:nvCxnSpPr>
          <p:spPr>
            <a:xfrm>
              <a:off x="1422400" y="3771900"/>
              <a:ext cx="565150" cy="158750"/>
            </a:xfrm>
            <a:prstGeom prst="straightConnector1">
              <a:avLst/>
            </a:prstGeom>
            <a:ln w="28575">
              <a:solidFill>
                <a:schemeClr val="tx1"/>
              </a:solidFill>
              <a:headEnd type="oval" w="med" len="lg"/>
              <a:tailEnd type="triangle" w="lg" len="lg"/>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E53CDBED-9A7C-4C9E-A32A-B1337397370D}"/>
                </a:ext>
              </a:extLst>
            </p:cNvPr>
            <p:cNvCxnSpPr/>
            <p:nvPr/>
          </p:nvCxnSpPr>
          <p:spPr>
            <a:xfrm flipH="1">
              <a:off x="1335660" y="3778250"/>
              <a:ext cx="93091" cy="715522"/>
            </a:xfrm>
            <a:prstGeom prst="straightConnector1">
              <a:avLst/>
            </a:prstGeom>
            <a:ln w="28575">
              <a:solidFill>
                <a:schemeClr val="tx1"/>
              </a:solidFill>
              <a:headEnd type="oval" w="med" len="lg"/>
              <a:tailEnd type="triangle" w="lg" len="lg"/>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D839D040-9BEA-4341-B2D6-2E114C212B1D}"/>
                </a:ext>
              </a:extLst>
            </p:cNvPr>
            <p:cNvSpPr/>
            <p:nvPr/>
          </p:nvSpPr>
          <p:spPr bwMode="auto">
            <a:xfrm>
              <a:off x="2139203" y="2602445"/>
              <a:ext cx="150607" cy="150607"/>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32" name="Oval 31">
              <a:extLst>
                <a:ext uri="{FF2B5EF4-FFF2-40B4-BE49-F238E27FC236}">
                  <a16:creationId xmlns:a16="http://schemas.microsoft.com/office/drawing/2014/main" id="{A33E147E-984C-4C02-9C66-E8E8362DF68C}"/>
                </a:ext>
              </a:extLst>
            </p:cNvPr>
            <p:cNvSpPr/>
            <p:nvPr/>
          </p:nvSpPr>
          <p:spPr bwMode="auto">
            <a:xfrm>
              <a:off x="1351803" y="3688295"/>
              <a:ext cx="150607" cy="150607"/>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33" name="Oval 32">
              <a:extLst>
                <a:ext uri="{FF2B5EF4-FFF2-40B4-BE49-F238E27FC236}">
                  <a16:creationId xmlns:a16="http://schemas.microsoft.com/office/drawing/2014/main" id="{37215B66-95C7-4C98-B988-9804AAAAB9DA}"/>
                </a:ext>
              </a:extLst>
            </p:cNvPr>
            <p:cNvSpPr/>
            <p:nvPr/>
          </p:nvSpPr>
          <p:spPr bwMode="auto">
            <a:xfrm>
              <a:off x="1256553" y="4501095"/>
              <a:ext cx="150607" cy="150607"/>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34" name="Oval 33">
              <a:extLst>
                <a:ext uri="{FF2B5EF4-FFF2-40B4-BE49-F238E27FC236}">
                  <a16:creationId xmlns:a16="http://schemas.microsoft.com/office/drawing/2014/main" id="{AFDF7C80-E5A3-4736-B716-F9AEDB1C76D2}"/>
                </a:ext>
              </a:extLst>
            </p:cNvPr>
            <p:cNvSpPr/>
            <p:nvPr/>
          </p:nvSpPr>
          <p:spPr bwMode="auto">
            <a:xfrm>
              <a:off x="1967753" y="3897845"/>
              <a:ext cx="150607" cy="150607"/>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35" name="Oval 34">
              <a:extLst>
                <a:ext uri="{FF2B5EF4-FFF2-40B4-BE49-F238E27FC236}">
                  <a16:creationId xmlns:a16="http://schemas.microsoft.com/office/drawing/2014/main" id="{C707079F-BEB3-4F06-9161-C06679B33458}"/>
                </a:ext>
              </a:extLst>
            </p:cNvPr>
            <p:cNvSpPr/>
            <p:nvPr/>
          </p:nvSpPr>
          <p:spPr bwMode="auto">
            <a:xfrm>
              <a:off x="2482103" y="3478745"/>
              <a:ext cx="150607" cy="150607"/>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36" name="Oval 35">
              <a:extLst>
                <a:ext uri="{FF2B5EF4-FFF2-40B4-BE49-F238E27FC236}">
                  <a16:creationId xmlns:a16="http://schemas.microsoft.com/office/drawing/2014/main" id="{F89F0456-A3BD-465C-86F2-32F4D261BFB7}"/>
                </a:ext>
              </a:extLst>
            </p:cNvPr>
            <p:cNvSpPr/>
            <p:nvPr/>
          </p:nvSpPr>
          <p:spPr bwMode="auto">
            <a:xfrm>
              <a:off x="2329703" y="4501095"/>
              <a:ext cx="150607" cy="150607"/>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37" name="Oval 36">
              <a:extLst>
                <a:ext uri="{FF2B5EF4-FFF2-40B4-BE49-F238E27FC236}">
                  <a16:creationId xmlns:a16="http://schemas.microsoft.com/office/drawing/2014/main" id="{41B6D3E2-295B-4493-91C1-E66CCB4FEB65}"/>
                </a:ext>
              </a:extLst>
            </p:cNvPr>
            <p:cNvSpPr/>
            <p:nvPr/>
          </p:nvSpPr>
          <p:spPr bwMode="auto">
            <a:xfrm>
              <a:off x="2907553" y="3974045"/>
              <a:ext cx="150607" cy="150607"/>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grpSp>
      <p:grpSp>
        <p:nvGrpSpPr>
          <p:cNvPr id="6" name="Group 5">
            <a:extLst>
              <a:ext uri="{FF2B5EF4-FFF2-40B4-BE49-F238E27FC236}">
                <a16:creationId xmlns:a16="http://schemas.microsoft.com/office/drawing/2014/main" id="{18056023-BB2E-4871-94EA-C9712D2315F3}"/>
              </a:ext>
            </a:extLst>
          </p:cNvPr>
          <p:cNvGrpSpPr/>
          <p:nvPr/>
        </p:nvGrpSpPr>
        <p:grpSpPr>
          <a:xfrm>
            <a:off x="6708202" y="848289"/>
            <a:ext cx="2263126" cy="2175885"/>
            <a:chOff x="4769095" y="2348584"/>
            <a:chExt cx="3212855" cy="2980286"/>
          </a:xfrm>
        </p:grpSpPr>
        <p:cxnSp>
          <p:nvCxnSpPr>
            <p:cNvPr id="8" name="Straight Arrow Connector 7">
              <a:extLst>
                <a:ext uri="{FF2B5EF4-FFF2-40B4-BE49-F238E27FC236}">
                  <a16:creationId xmlns:a16="http://schemas.microsoft.com/office/drawing/2014/main" id="{ABB6F231-C3D9-44C6-B44A-F3C507EC34C8}"/>
                </a:ext>
              </a:extLst>
            </p:cNvPr>
            <p:cNvCxnSpPr/>
            <p:nvPr/>
          </p:nvCxnSpPr>
          <p:spPr>
            <a:xfrm flipH="1">
              <a:off x="6591300" y="3724275"/>
              <a:ext cx="666750" cy="542925"/>
            </a:xfrm>
            <a:prstGeom prst="straightConnector1">
              <a:avLst/>
            </a:prstGeom>
            <a:ln w="28575">
              <a:solidFill>
                <a:srgbClr val="C00000"/>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438AA9D-EAC2-431C-8054-80BB346546FA}"/>
                </a:ext>
              </a:extLst>
            </p:cNvPr>
            <p:cNvCxnSpPr/>
            <p:nvPr/>
          </p:nvCxnSpPr>
          <p:spPr>
            <a:xfrm flipH="1">
              <a:off x="5657850" y="2442794"/>
              <a:ext cx="1097156" cy="1500556"/>
            </a:xfrm>
            <a:prstGeom prst="straightConnector1">
              <a:avLst/>
            </a:prstGeom>
            <a:ln w="28575">
              <a:solidFill>
                <a:schemeClr val="bg1">
                  <a:lumMod val="65000"/>
                </a:schemeClr>
              </a:solidFill>
              <a:prstDash val="dash"/>
              <a:headEnd type="oval"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AB9352C-DA65-44C4-ADA9-B2ADAABF9F37}"/>
                </a:ext>
              </a:extLst>
            </p:cNvPr>
            <p:cNvCxnSpPr/>
            <p:nvPr/>
          </p:nvCxnSpPr>
          <p:spPr>
            <a:xfrm>
              <a:off x="6755004" y="2442794"/>
              <a:ext cx="464138" cy="1218690"/>
            </a:xfrm>
            <a:prstGeom prst="straightConnector1">
              <a:avLst/>
            </a:prstGeom>
            <a:ln w="28575">
              <a:solidFill>
                <a:schemeClr val="tx1"/>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A59C9A9-9E6A-4383-9746-5C9C892BA2B1}"/>
                </a:ext>
              </a:extLst>
            </p:cNvPr>
            <p:cNvCxnSpPr/>
            <p:nvPr/>
          </p:nvCxnSpPr>
          <p:spPr>
            <a:xfrm>
              <a:off x="7237612" y="3735363"/>
              <a:ext cx="572568" cy="646448"/>
            </a:xfrm>
            <a:prstGeom prst="straightConnector1">
              <a:avLst/>
            </a:prstGeom>
            <a:ln w="28575">
              <a:solidFill>
                <a:schemeClr val="tx1"/>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8B72411-008C-4EF8-B5B9-6D63A31A0F8F}"/>
                </a:ext>
              </a:extLst>
            </p:cNvPr>
            <p:cNvCxnSpPr/>
            <p:nvPr/>
          </p:nvCxnSpPr>
          <p:spPr>
            <a:xfrm flipH="1">
              <a:off x="7028143" y="3726128"/>
              <a:ext cx="218704" cy="1435713"/>
            </a:xfrm>
            <a:prstGeom prst="straightConnector1">
              <a:avLst/>
            </a:prstGeom>
            <a:ln w="28575">
              <a:solidFill>
                <a:schemeClr val="tx1"/>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1361E83-C54C-4B72-8EAB-1022D9BEE5A9}"/>
                </a:ext>
              </a:extLst>
            </p:cNvPr>
            <p:cNvCxnSpPr/>
            <p:nvPr/>
          </p:nvCxnSpPr>
          <p:spPr>
            <a:xfrm>
              <a:off x="5695990" y="4064798"/>
              <a:ext cx="790575" cy="228600"/>
            </a:xfrm>
            <a:prstGeom prst="straightConnector1">
              <a:avLst/>
            </a:prstGeom>
            <a:ln w="28575">
              <a:solidFill>
                <a:schemeClr val="accent5"/>
              </a:solidFill>
              <a:headEnd type="triangle" w="lg" len="lg"/>
              <a:tailEnd type="non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9D0AA603-D7FB-4019-B76D-4F12E7F369F4}"/>
                </a:ext>
              </a:extLst>
            </p:cNvPr>
            <p:cNvCxnSpPr/>
            <p:nvPr/>
          </p:nvCxnSpPr>
          <p:spPr>
            <a:xfrm flipH="1">
              <a:off x="5503393" y="4058587"/>
              <a:ext cx="108865" cy="1103254"/>
            </a:xfrm>
            <a:prstGeom prst="straightConnector1">
              <a:avLst/>
            </a:prstGeom>
            <a:ln w="28575">
              <a:solidFill>
                <a:schemeClr val="tx1"/>
              </a:solidFill>
              <a:headEnd type="oval" w="lg" len="lg"/>
              <a:tailEnd type="triangle" w="lg" len="lg"/>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33ACA386-BF8D-4BBF-996B-52C8426B8594}"/>
                </a:ext>
              </a:extLst>
            </p:cNvPr>
            <p:cNvSpPr/>
            <p:nvPr/>
          </p:nvSpPr>
          <p:spPr bwMode="auto">
            <a:xfrm>
              <a:off x="6645488" y="2348584"/>
              <a:ext cx="219032" cy="219032"/>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16" name="Oval 15">
              <a:extLst>
                <a:ext uri="{FF2B5EF4-FFF2-40B4-BE49-F238E27FC236}">
                  <a16:creationId xmlns:a16="http://schemas.microsoft.com/office/drawing/2014/main" id="{538F499A-190D-43C7-AAB9-0DE3D4C28BF2}"/>
                </a:ext>
              </a:extLst>
            </p:cNvPr>
            <p:cNvSpPr/>
            <p:nvPr/>
          </p:nvSpPr>
          <p:spPr bwMode="auto">
            <a:xfrm>
              <a:off x="5500352" y="3927763"/>
              <a:ext cx="219032" cy="219032"/>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17" name="Oval 16">
              <a:extLst>
                <a:ext uri="{FF2B5EF4-FFF2-40B4-BE49-F238E27FC236}">
                  <a16:creationId xmlns:a16="http://schemas.microsoft.com/office/drawing/2014/main" id="{622AE594-A0E9-4C7E-B57C-2C5B93F2CEE9}"/>
                </a:ext>
              </a:extLst>
            </p:cNvPr>
            <p:cNvSpPr/>
            <p:nvPr/>
          </p:nvSpPr>
          <p:spPr bwMode="auto">
            <a:xfrm>
              <a:off x="5361828" y="5109838"/>
              <a:ext cx="219032" cy="219032"/>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18" name="Oval 17">
              <a:extLst>
                <a:ext uri="{FF2B5EF4-FFF2-40B4-BE49-F238E27FC236}">
                  <a16:creationId xmlns:a16="http://schemas.microsoft.com/office/drawing/2014/main" id="{8FB03066-B177-4AA3-86CA-9B5EEEF0DE58}"/>
                </a:ext>
              </a:extLst>
            </p:cNvPr>
            <p:cNvSpPr/>
            <p:nvPr/>
          </p:nvSpPr>
          <p:spPr bwMode="auto">
            <a:xfrm>
              <a:off x="6396144" y="4232517"/>
              <a:ext cx="219032" cy="219032"/>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19" name="Oval 18">
              <a:extLst>
                <a:ext uri="{FF2B5EF4-FFF2-40B4-BE49-F238E27FC236}">
                  <a16:creationId xmlns:a16="http://schemas.microsoft.com/office/drawing/2014/main" id="{66F52F02-2D69-4FB4-A922-74C5CD7D9609}"/>
                </a:ext>
              </a:extLst>
            </p:cNvPr>
            <p:cNvSpPr/>
            <p:nvPr/>
          </p:nvSpPr>
          <p:spPr bwMode="auto">
            <a:xfrm>
              <a:off x="7144176" y="3623009"/>
              <a:ext cx="219032" cy="219032"/>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20" name="Oval 19">
              <a:extLst>
                <a:ext uri="{FF2B5EF4-FFF2-40B4-BE49-F238E27FC236}">
                  <a16:creationId xmlns:a16="http://schemas.microsoft.com/office/drawing/2014/main" id="{5F4FE0F4-7C15-4052-858D-9FD8A35B88EC}"/>
                </a:ext>
              </a:extLst>
            </p:cNvPr>
            <p:cNvSpPr/>
            <p:nvPr/>
          </p:nvSpPr>
          <p:spPr bwMode="auto">
            <a:xfrm>
              <a:off x="6922537" y="5109838"/>
              <a:ext cx="219032" cy="219032"/>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21" name="Oval 20">
              <a:extLst>
                <a:ext uri="{FF2B5EF4-FFF2-40B4-BE49-F238E27FC236}">
                  <a16:creationId xmlns:a16="http://schemas.microsoft.com/office/drawing/2014/main" id="{9786A084-1697-4D46-8683-546AC810AB5F}"/>
                </a:ext>
              </a:extLst>
            </p:cNvPr>
            <p:cNvSpPr/>
            <p:nvPr/>
          </p:nvSpPr>
          <p:spPr bwMode="auto">
            <a:xfrm>
              <a:off x="7762918" y="4343336"/>
              <a:ext cx="219032" cy="219032"/>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22" name="TextBox 21">
              <a:extLst>
                <a:ext uri="{FF2B5EF4-FFF2-40B4-BE49-F238E27FC236}">
                  <a16:creationId xmlns:a16="http://schemas.microsoft.com/office/drawing/2014/main" id="{16AFE041-BC5B-4F06-BAAA-3DAB03B29F26}"/>
                </a:ext>
              </a:extLst>
            </p:cNvPr>
            <p:cNvSpPr txBox="1"/>
            <p:nvPr/>
          </p:nvSpPr>
          <p:spPr>
            <a:xfrm>
              <a:off x="4769095" y="2601922"/>
              <a:ext cx="1596740" cy="548026"/>
            </a:xfrm>
            <a:prstGeom prst="rect">
              <a:avLst/>
            </a:prstGeom>
            <a:noFill/>
          </p:spPr>
          <p:txBody>
            <a:bodyPr wrap="none" rtlCol="0">
              <a:spAutoFit/>
            </a:bodyPr>
            <a:lstStyle/>
            <a:p>
              <a:r>
                <a:rPr lang="en-US" sz="2000" dirty="0">
                  <a:solidFill>
                    <a:schemeClr val="tx2"/>
                  </a:solidFill>
                </a:rPr>
                <a:t>removed</a:t>
              </a:r>
            </a:p>
          </p:txBody>
        </p:sp>
        <p:sp>
          <p:nvSpPr>
            <p:cNvPr id="23" name="TextBox 22">
              <a:extLst>
                <a:ext uri="{FF2B5EF4-FFF2-40B4-BE49-F238E27FC236}">
                  <a16:creationId xmlns:a16="http://schemas.microsoft.com/office/drawing/2014/main" id="{6B7F7893-54AC-4A03-8BF3-7E71CE9CD004}"/>
                </a:ext>
              </a:extLst>
            </p:cNvPr>
            <p:cNvSpPr txBox="1"/>
            <p:nvPr/>
          </p:nvSpPr>
          <p:spPr>
            <a:xfrm>
              <a:off x="6011279" y="3482573"/>
              <a:ext cx="1201440" cy="548026"/>
            </a:xfrm>
            <a:prstGeom prst="rect">
              <a:avLst/>
            </a:prstGeom>
            <a:noFill/>
          </p:spPr>
          <p:txBody>
            <a:bodyPr wrap="none" rtlCol="0">
              <a:spAutoFit/>
            </a:bodyPr>
            <a:lstStyle/>
            <a:p>
              <a:r>
                <a:rPr lang="en-US" sz="2000" dirty="0">
                  <a:solidFill>
                    <a:schemeClr val="tx2"/>
                  </a:solidFill>
                </a:rPr>
                <a:t>added</a:t>
              </a:r>
            </a:p>
          </p:txBody>
        </p:sp>
        <p:sp>
          <p:nvSpPr>
            <p:cNvPr id="24" name="TextBox 23">
              <a:extLst>
                <a:ext uri="{FF2B5EF4-FFF2-40B4-BE49-F238E27FC236}">
                  <a16:creationId xmlns:a16="http://schemas.microsoft.com/office/drawing/2014/main" id="{53ED3B74-E8F0-483C-A578-B8DC39FEC3DF}"/>
                </a:ext>
              </a:extLst>
            </p:cNvPr>
            <p:cNvSpPr txBox="1"/>
            <p:nvPr/>
          </p:nvSpPr>
          <p:spPr>
            <a:xfrm>
              <a:off x="5545979" y="4346282"/>
              <a:ext cx="1316404" cy="800960"/>
            </a:xfrm>
            <a:prstGeom prst="rect">
              <a:avLst/>
            </a:prstGeom>
            <a:noFill/>
          </p:spPr>
          <p:txBody>
            <a:bodyPr wrap="none" rtlCol="0">
              <a:spAutoFit/>
            </a:bodyPr>
            <a:lstStyle/>
            <a:p>
              <a:r>
                <a:rPr lang="en-US" sz="1600" dirty="0">
                  <a:solidFill>
                    <a:schemeClr val="tx2"/>
                  </a:solidFill>
                </a:rPr>
                <a:t>direction</a:t>
              </a:r>
            </a:p>
            <a:p>
              <a:r>
                <a:rPr lang="en-US" sz="1600" dirty="0">
                  <a:solidFill>
                    <a:schemeClr val="tx2"/>
                  </a:solidFill>
                </a:rPr>
                <a:t>changed</a:t>
              </a:r>
            </a:p>
          </p:txBody>
        </p:sp>
      </p:grpSp>
      <p:sp>
        <p:nvSpPr>
          <p:cNvPr id="7" name="Right Arrow 35">
            <a:extLst>
              <a:ext uri="{FF2B5EF4-FFF2-40B4-BE49-F238E27FC236}">
                <a16:creationId xmlns:a16="http://schemas.microsoft.com/office/drawing/2014/main" id="{923CDC68-2641-487C-BEEC-08B8F99C6B13}"/>
              </a:ext>
            </a:extLst>
          </p:cNvPr>
          <p:cNvSpPr/>
          <p:nvPr/>
        </p:nvSpPr>
        <p:spPr bwMode="auto">
          <a:xfrm>
            <a:off x="6708479" y="1736411"/>
            <a:ext cx="447983" cy="414487"/>
          </a:xfrm>
          <a:prstGeom prst="rightArrow">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38" name="TextBox 37">
            <a:extLst>
              <a:ext uri="{FF2B5EF4-FFF2-40B4-BE49-F238E27FC236}">
                <a16:creationId xmlns:a16="http://schemas.microsoft.com/office/drawing/2014/main" id="{659BFF62-5710-47D8-929E-2F235D269CB3}"/>
              </a:ext>
            </a:extLst>
          </p:cNvPr>
          <p:cNvSpPr txBox="1"/>
          <p:nvPr/>
        </p:nvSpPr>
        <p:spPr>
          <a:xfrm>
            <a:off x="871485" y="5046592"/>
            <a:ext cx="7531258" cy="805478"/>
          </a:xfrm>
          <a:prstGeom prst="roundRect">
            <a:avLst/>
          </a:prstGeom>
          <a:solidFill>
            <a:schemeClr val="accent2"/>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algn="ctr" eaLnBrk="0" fontAlgn="base" hangingPunct="0">
              <a:spcBef>
                <a:spcPct val="0"/>
              </a:spcBef>
              <a:spcAft>
                <a:spcPct val="0"/>
              </a:spcAft>
              <a:defRPr sz="2400" b="1" u="sng">
                <a:solidFill>
                  <a:schemeClr val="bg1"/>
                </a:solidFill>
                <a:latin typeface="Arial" panose="020B0604020202020204" pitchFamily="34" charset="0"/>
                <a:cs typeface="Arial" panose="020B0604020202020204" pitchFamily="34" charset="0"/>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dirty="0"/>
              <a:t>Edge-flipping “repairs” spanning tree to </a:t>
            </a:r>
            <a:br>
              <a:rPr lang="en-US" dirty="0"/>
            </a:br>
            <a:r>
              <a:rPr lang="en-US" dirty="0"/>
              <a:t>recover both WL and DC</a:t>
            </a:r>
          </a:p>
        </p:txBody>
      </p:sp>
      <p:graphicFrame>
        <p:nvGraphicFramePr>
          <p:cNvPr id="40" name="Diagram 39">
            <a:extLst>
              <a:ext uri="{FF2B5EF4-FFF2-40B4-BE49-F238E27FC236}">
                <a16:creationId xmlns:a16="http://schemas.microsoft.com/office/drawing/2014/main" id="{0191780A-A448-477E-938B-083E5C43BF28}"/>
              </a:ext>
            </a:extLst>
          </p:cNvPr>
          <p:cNvGraphicFramePr/>
          <p:nvPr>
            <p:extLst>
              <p:ext uri="{D42A27DB-BD31-4B8C-83A1-F6EECF244321}">
                <p14:modId xmlns:p14="http://schemas.microsoft.com/office/powerpoint/2010/main" val="2862793858"/>
              </p:ext>
            </p:extLst>
          </p:nvPr>
        </p:nvGraphicFramePr>
        <p:xfrm>
          <a:off x="3509554" y="6400801"/>
          <a:ext cx="5233503" cy="373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59465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Effect transition="in" filter="fade">
                                      <p:cBhvr>
                                        <p:cTn id="41" dur="500"/>
                                        <p:tgtEl>
                                          <p:spTgt spid="3">
                                            <p:txEl>
                                              <p:pRg st="7" end="7"/>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fade">
                                      <p:cBhvr>
                                        <p:cTn id="46" dur="500"/>
                                        <p:tgtEl>
                                          <p:spTgt spid="3">
                                            <p:txEl>
                                              <p:pRg st="8" end="8"/>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D763B-CE91-48B4-BCC9-68396C543ECA}"/>
              </a:ext>
            </a:extLst>
          </p:cNvPr>
          <p:cNvSpPr>
            <a:spLocks noGrp="1"/>
          </p:cNvSpPr>
          <p:nvPr>
            <p:ph type="title"/>
          </p:nvPr>
        </p:nvSpPr>
        <p:spPr>
          <a:xfrm>
            <a:off x="161925" y="140754"/>
            <a:ext cx="8851900" cy="595312"/>
          </a:xfrm>
        </p:spPr>
        <p:txBody>
          <a:bodyPr/>
          <a:lstStyle/>
          <a:p>
            <a:r>
              <a:rPr lang="en-US" dirty="0"/>
              <a:t>PD-II Algorithm – Complexity and Runtime</a:t>
            </a:r>
          </a:p>
        </p:txBody>
      </p:sp>
      <p:sp>
        <p:nvSpPr>
          <p:cNvPr id="3" name="Content Placeholder 2">
            <a:extLst>
              <a:ext uri="{FF2B5EF4-FFF2-40B4-BE49-F238E27FC236}">
                <a16:creationId xmlns:a16="http://schemas.microsoft.com/office/drawing/2014/main" id="{3255C9DD-516B-4EE2-955D-760A547D7CC7}"/>
              </a:ext>
            </a:extLst>
          </p:cNvPr>
          <p:cNvSpPr>
            <a:spLocks noGrp="1"/>
          </p:cNvSpPr>
          <p:nvPr>
            <p:ph idx="1"/>
          </p:nvPr>
        </p:nvSpPr>
        <p:spPr/>
        <p:txBody>
          <a:bodyPr/>
          <a:lstStyle/>
          <a:p>
            <a:r>
              <a:rPr lang="en-US" sz="2200" dirty="0"/>
              <a:t>Initial spanning tree construction</a:t>
            </a:r>
          </a:p>
          <a:p>
            <a:pPr lvl="1"/>
            <a:r>
              <a:rPr lang="en-US" sz="2000" dirty="0"/>
              <a:t>PD-II can improve any input spanning tree</a:t>
            </a:r>
          </a:p>
          <a:p>
            <a:pPr lvl="1"/>
            <a:r>
              <a:rPr lang="en-US" sz="2000" dirty="0"/>
              <a:t>Starting with PD solution beneficial (strong WL, PL starting point)</a:t>
            </a:r>
          </a:p>
          <a:p>
            <a:r>
              <a:rPr lang="en-US" sz="2200" dirty="0"/>
              <a:t>Complexity</a:t>
            </a:r>
          </a:p>
          <a:p>
            <a:pPr lvl="1"/>
            <a:r>
              <a:rPr lang="en-US" sz="2000" dirty="0"/>
              <a:t>Neighbor calculation ~O(log n)</a:t>
            </a:r>
          </a:p>
          <a:p>
            <a:pPr lvl="2"/>
            <a:r>
              <a:rPr lang="en-US" sz="1800" dirty="0"/>
              <a:t>Placements of net pins show much lower than O(log n) neighbors on average</a:t>
            </a:r>
            <a:endParaRPr lang="en-US" sz="1800" dirty="0">
              <a:solidFill>
                <a:srgbClr val="FF0000"/>
              </a:solidFill>
            </a:endParaRPr>
          </a:p>
          <a:p>
            <a:pPr lvl="1"/>
            <a:r>
              <a:rPr lang="en-US" sz="2000" dirty="0"/>
              <a:t>PD implementation with binary heaps has a complexity of O(n log n)</a:t>
            </a:r>
          </a:p>
          <a:p>
            <a:pPr lvl="1"/>
            <a:r>
              <a:rPr lang="en-US" sz="2000" dirty="0"/>
              <a:t>PD-II – O(n</a:t>
            </a:r>
            <a:r>
              <a:rPr lang="en-US" sz="2000" baseline="30000" dirty="0"/>
              <a:t>3</a:t>
            </a:r>
            <a:r>
              <a:rPr lang="en-US" sz="2000" dirty="0"/>
              <a:t>) </a:t>
            </a:r>
          </a:p>
          <a:p>
            <a:pPr lvl="2"/>
            <a:r>
              <a:rPr lang="en-US" sz="1800" dirty="0"/>
              <a:t>With distance restriction - O(D.n</a:t>
            </a:r>
            <a:r>
              <a:rPr lang="en-US" sz="1800" baseline="30000" dirty="0"/>
              <a:t>2</a:t>
            </a:r>
            <a:r>
              <a:rPr lang="en-US" sz="1800" dirty="0"/>
              <a:t>), and much faster in practice</a:t>
            </a:r>
          </a:p>
          <a:p>
            <a:r>
              <a:rPr lang="en-US" sz="2200" dirty="0"/>
              <a:t>Runtimes</a:t>
            </a:r>
          </a:p>
          <a:p>
            <a:pPr lvl="1"/>
            <a:r>
              <a:rPr lang="en-US" sz="2000" dirty="0"/>
              <a:t>Industry design with 1.9 million </a:t>
            </a:r>
            <a:r>
              <a:rPr lang="en-US" sz="2000" dirty="0" err="1"/>
              <a:t>datapath</a:t>
            </a:r>
            <a:r>
              <a:rPr lang="en-US" sz="2000" dirty="0"/>
              <a:t> nets</a:t>
            </a:r>
          </a:p>
          <a:p>
            <a:pPr lvl="2"/>
            <a:r>
              <a:rPr lang="en-US" sz="1800" dirty="0"/>
              <a:t>PD = 59.3 seconds, PD-II = 3.4 seconds</a:t>
            </a:r>
          </a:p>
          <a:p>
            <a:pPr lvl="1"/>
            <a:r>
              <a:rPr lang="en-US" sz="2000" dirty="0"/>
              <a:t>PD-II costs less than 1 additional second of runtime per million nets</a:t>
            </a:r>
          </a:p>
        </p:txBody>
      </p:sp>
      <p:graphicFrame>
        <p:nvGraphicFramePr>
          <p:cNvPr id="5" name="Diagram 4">
            <a:extLst>
              <a:ext uri="{FF2B5EF4-FFF2-40B4-BE49-F238E27FC236}">
                <a16:creationId xmlns:a16="http://schemas.microsoft.com/office/drawing/2014/main" id="{CB883949-5F8A-4462-A6B1-3D55F74ADA12}"/>
              </a:ext>
            </a:extLst>
          </p:cNvPr>
          <p:cNvGraphicFramePr/>
          <p:nvPr>
            <p:extLst>
              <p:ext uri="{D42A27DB-BD31-4B8C-83A1-F6EECF244321}">
                <p14:modId xmlns:p14="http://schemas.microsoft.com/office/powerpoint/2010/main" val="2862793858"/>
              </p:ext>
            </p:extLst>
          </p:nvPr>
        </p:nvGraphicFramePr>
        <p:xfrm>
          <a:off x="3509554" y="6400801"/>
          <a:ext cx="5233503" cy="373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787192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500"/>
                                        <p:tgtEl>
                                          <p:spTgt spid="3">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9" end="9"/>
                                            </p:txEl>
                                          </p:spTgt>
                                        </p:tgtEl>
                                        <p:attrNameLst>
                                          <p:attrName>style.visibility</p:attrName>
                                        </p:attrNameLst>
                                      </p:cBhvr>
                                      <p:to>
                                        <p:strVal val="visible"/>
                                      </p:to>
                                    </p:set>
                                    <p:animEffect transition="in" filter="fade">
                                      <p:cBhvr>
                                        <p:cTn id="42" dur="500"/>
                                        <p:tgtEl>
                                          <p:spTgt spid="3">
                                            <p:txEl>
                                              <p:pRg st="9" end="9"/>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500"/>
                                        <p:tgtEl>
                                          <p:spTgt spid="3">
                                            <p:txEl>
                                              <p:pRg st="10" end="10"/>
                                            </p:txEl>
                                          </p:spTgt>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
                                            <p:txEl>
                                              <p:pRg st="11" end="11"/>
                                            </p:txEl>
                                          </p:spTgt>
                                        </p:tgtEl>
                                        <p:attrNameLst>
                                          <p:attrName>style.visibility</p:attrName>
                                        </p:attrNameLst>
                                      </p:cBhvr>
                                      <p:to>
                                        <p:strVal val="visible"/>
                                      </p:to>
                                    </p:set>
                                    <p:animEffect transition="in" filter="fade">
                                      <p:cBhvr>
                                        <p:cTn id="48" dur="500"/>
                                        <p:tgtEl>
                                          <p:spTgt spid="3">
                                            <p:txEl>
                                              <p:pRg st="11" end="11"/>
                                            </p:tx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animEffect transition="in" filter="fade">
                                      <p:cBhvr>
                                        <p:cTn id="5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C5EA-2F19-4B96-A0AA-821F2353CC1F}"/>
              </a:ext>
            </a:extLst>
          </p:cNvPr>
          <p:cNvSpPr>
            <a:spLocks noGrp="1"/>
          </p:cNvSpPr>
          <p:nvPr>
            <p:ph type="title"/>
          </p:nvPr>
        </p:nvSpPr>
        <p:spPr>
          <a:xfrm>
            <a:off x="161924" y="144463"/>
            <a:ext cx="8982075" cy="595312"/>
          </a:xfrm>
        </p:spPr>
        <p:txBody>
          <a:bodyPr/>
          <a:lstStyle/>
          <a:p>
            <a:r>
              <a:rPr lang="en-US" dirty="0" err="1"/>
              <a:t>Steinerization</a:t>
            </a:r>
            <a:endParaRPr lang="en-US" dirty="0"/>
          </a:p>
        </p:txBody>
      </p:sp>
      <p:sp>
        <p:nvSpPr>
          <p:cNvPr id="3" name="Content Placeholder 2">
            <a:extLst>
              <a:ext uri="{FF2B5EF4-FFF2-40B4-BE49-F238E27FC236}">
                <a16:creationId xmlns:a16="http://schemas.microsoft.com/office/drawing/2014/main" id="{DD189AE4-C94E-4039-8AEB-FFE7012AC579}"/>
              </a:ext>
            </a:extLst>
          </p:cNvPr>
          <p:cNvSpPr>
            <a:spLocks noGrp="1"/>
          </p:cNvSpPr>
          <p:nvPr>
            <p:ph idx="1"/>
          </p:nvPr>
        </p:nvSpPr>
        <p:spPr>
          <a:xfrm>
            <a:off x="90535" y="820029"/>
            <a:ext cx="9053463" cy="3199646"/>
          </a:xfrm>
        </p:spPr>
        <p:txBody>
          <a:bodyPr/>
          <a:lstStyle/>
          <a:p>
            <a:pPr>
              <a:lnSpc>
                <a:spcPct val="100000"/>
              </a:lnSpc>
            </a:pPr>
            <a:r>
              <a:rPr lang="en-US" sz="2400" dirty="0"/>
              <a:t>Convert spanning tree to Steiner tree - HVW algorithm [Ho90]</a:t>
            </a:r>
          </a:p>
          <a:p>
            <a:pPr>
              <a:lnSpc>
                <a:spcPct val="100000"/>
              </a:lnSpc>
            </a:pPr>
            <a:endParaRPr lang="en-US" sz="2400" dirty="0"/>
          </a:p>
          <a:p>
            <a:pPr>
              <a:lnSpc>
                <a:spcPct val="100000"/>
              </a:lnSpc>
            </a:pPr>
            <a:r>
              <a:rPr lang="en-US" sz="2400" dirty="0"/>
              <a:t>Problem: no DC awareness during HVW </a:t>
            </a:r>
            <a:r>
              <a:rPr lang="en-US" sz="2400" dirty="0" err="1"/>
              <a:t>Steinerization</a:t>
            </a:r>
            <a:endParaRPr lang="en-US" sz="2400" dirty="0"/>
          </a:p>
          <a:p>
            <a:pPr lvl="1">
              <a:lnSpc>
                <a:spcPct val="100000"/>
              </a:lnSpc>
            </a:pPr>
            <a:endParaRPr lang="en-US" sz="2400" dirty="0"/>
          </a:p>
          <a:p>
            <a:pPr lvl="1">
              <a:lnSpc>
                <a:spcPct val="100000"/>
              </a:lnSpc>
            </a:pPr>
            <a:endParaRPr lang="en-US" sz="2400" dirty="0"/>
          </a:p>
          <a:p>
            <a:pPr lvl="1">
              <a:lnSpc>
                <a:spcPct val="100000"/>
              </a:lnSpc>
            </a:pPr>
            <a:endParaRPr lang="en-US" sz="2400" dirty="0"/>
          </a:p>
          <a:p>
            <a:pPr lvl="1">
              <a:lnSpc>
                <a:spcPct val="100000"/>
              </a:lnSpc>
            </a:pPr>
            <a:endParaRPr lang="en-US" sz="2400" dirty="0"/>
          </a:p>
          <a:p>
            <a:pPr lvl="1">
              <a:lnSpc>
                <a:spcPct val="100000"/>
              </a:lnSpc>
            </a:pPr>
            <a:endParaRPr lang="en-US" sz="2400" dirty="0"/>
          </a:p>
          <a:p>
            <a:pPr lvl="1">
              <a:lnSpc>
                <a:spcPct val="100000"/>
              </a:lnSpc>
            </a:pPr>
            <a:endParaRPr lang="en-US" sz="3200" dirty="0"/>
          </a:p>
          <a:p>
            <a:pPr>
              <a:lnSpc>
                <a:spcPct val="100000"/>
              </a:lnSpc>
            </a:pPr>
            <a:endParaRPr lang="en-US" dirty="0"/>
          </a:p>
        </p:txBody>
      </p:sp>
      <p:graphicFrame>
        <p:nvGraphicFramePr>
          <p:cNvPr id="5" name="Diagram 4">
            <a:extLst>
              <a:ext uri="{FF2B5EF4-FFF2-40B4-BE49-F238E27FC236}">
                <a16:creationId xmlns:a16="http://schemas.microsoft.com/office/drawing/2014/main" id="{32DF39AB-6EE8-4ED2-AFE6-A18D6B792C51}"/>
              </a:ext>
            </a:extLst>
          </p:cNvPr>
          <p:cNvGraphicFramePr/>
          <p:nvPr>
            <p:extLst>
              <p:ext uri="{D42A27DB-BD31-4B8C-83A1-F6EECF244321}">
                <p14:modId xmlns:p14="http://schemas.microsoft.com/office/powerpoint/2010/main" val="3355469827"/>
              </p:ext>
            </p:extLst>
          </p:nvPr>
        </p:nvGraphicFramePr>
        <p:xfrm>
          <a:off x="3509554" y="6400801"/>
          <a:ext cx="5233503" cy="373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44392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from Dr. Charles Alpert</a:t>
            </a:r>
          </a:p>
        </p:txBody>
      </p:sp>
      <p:pic>
        <p:nvPicPr>
          <p:cNvPr id="4" name="Chuck_Video">
            <a:hlinkClick r:id="" action="ppaction://media"/>
            <a:extLst>
              <a:ext uri="{FF2B5EF4-FFF2-40B4-BE49-F238E27FC236}">
                <a16:creationId xmlns:a16="http://schemas.microsoft.com/office/drawing/2014/main" id="{63315827-3833-4B11-9D8D-B1D56416A53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1450" y="1130479"/>
            <a:ext cx="8836025" cy="4978042"/>
          </a:xfrm>
        </p:spPr>
      </p:pic>
    </p:spTree>
    <p:extLst>
      <p:ext uri="{BB962C8B-B14F-4D97-AF65-F5344CB8AC3E}">
        <p14:creationId xmlns:p14="http://schemas.microsoft.com/office/powerpoint/2010/main" val="28546417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0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9C5EA-2F19-4B96-A0AA-821F2353CC1F}"/>
              </a:ext>
            </a:extLst>
          </p:cNvPr>
          <p:cNvSpPr>
            <a:spLocks noGrp="1"/>
          </p:cNvSpPr>
          <p:nvPr>
            <p:ph type="title"/>
          </p:nvPr>
        </p:nvSpPr>
        <p:spPr>
          <a:xfrm>
            <a:off x="161924" y="144463"/>
            <a:ext cx="8982075" cy="595312"/>
          </a:xfrm>
        </p:spPr>
        <p:txBody>
          <a:bodyPr/>
          <a:lstStyle/>
          <a:p>
            <a:r>
              <a:rPr lang="en-US" dirty="0"/>
              <a:t>Detour-Aware </a:t>
            </a:r>
            <a:r>
              <a:rPr lang="en-US" dirty="0" err="1"/>
              <a:t>Steinerization</a:t>
            </a:r>
            <a:r>
              <a:rPr lang="en-US" dirty="0"/>
              <a:t> (DAS) Algorithm</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D189AE4-C94E-4039-8AEB-FFE7012AC579}"/>
                  </a:ext>
                </a:extLst>
              </p:cNvPr>
              <p:cNvSpPr>
                <a:spLocks noGrp="1"/>
              </p:cNvSpPr>
              <p:nvPr>
                <p:ph idx="1"/>
              </p:nvPr>
            </p:nvSpPr>
            <p:spPr>
              <a:xfrm>
                <a:off x="90535" y="781929"/>
                <a:ext cx="9053463" cy="3199646"/>
              </a:xfrm>
            </p:spPr>
            <p:txBody>
              <a:bodyPr/>
              <a:lstStyle/>
              <a:p>
                <a:pPr>
                  <a:lnSpc>
                    <a:spcPct val="100000"/>
                  </a:lnSpc>
                </a:pPr>
                <a:r>
                  <a:rPr lang="en-US" sz="2400" dirty="0"/>
                  <a:t>Problem: no DC awareness during HVW </a:t>
                </a:r>
                <a:r>
                  <a:rPr lang="en-US" sz="2400" dirty="0" err="1"/>
                  <a:t>Steinerization</a:t>
                </a:r>
                <a:endParaRPr lang="en-US" sz="2400" dirty="0"/>
              </a:p>
              <a:p>
                <a:pPr>
                  <a:lnSpc>
                    <a:spcPct val="100000"/>
                  </a:lnSpc>
                </a:pPr>
                <a:r>
                  <a:rPr lang="en-US" sz="2400" dirty="0"/>
                  <a:t>Objective: Minimize WL and DC</a:t>
                </a:r>
                <a:endParaRPr lang="en-US" sz="2000" dirty="0"/>
              </a:p>
              <a:p>
                <a:pPr>
                  <a:lnSpc>
                    <a:spcPct val="100000"/>
                  </a:lnSpc>
                </a:pPr>
                <a:r>
                  <a:rPr lang="en-US" sz="2400" dirty="0"/>
                  <a:t>Two phases of optimization</a:t>
                </a:r>
                <a:endParaRPr lang="en-US" sz="2000" dirty="0"/>
              </a:p>
              <a:p>
                <a:pPr marL="282575" lvl="1" indent="0">
                  <a:lnSpc>
                    <a:spcPct val="100000"/>
                  </a:lnSpc>
                  <a:buNone/>
                </a:pPr>
                <a:r>
                  <a:rPr lang="en-US" sz="2000" dirty="0"/>
                  <a:t>(1) WL reduction </a:t>
                </a:r>
              </a:p>
              <a:p>
                <a:pPr lvl="1">
                  <a:lnSpc>
                    <a:spcPct val="100000"/>
                  </a:lnSpc>
                </a:pPr>
                <a:r>
                  <a:rPr lang="en-US" sz="2200" dirty="0"/>
                  <a:t>Bottom-up tree traversal with edge swaps</a:t>
                </a:r>
              </a:p>
              <a:p>
                <a:pPr lvl="1">
                  <a:lnSpc>
                    <a:spcPct val="100000"/>
                  </a:lnSpc>
                </a:pPr>
                <a:r>
                  <a:rPr lang="en-US" sz="2200" dirty="0"/>
                  <a:t>Minimize non-overlapping WL</a:t>
                </a:r>
              </a:p>
              <a:p>
                <a:pPr lvl="1">
                  <a:lnSpc>
                    <a:spcPct val="100000"/>
                  </a:lnSpc>
                </a:pPr>
                <a:r>
                  <a:rPr lang="en-US" sz="2200" dirty="0"/>
                  <a:t>Limited PL degradation (</a:t>
                </a:r>
                <a14:m>
                  <m:oMath xmlns:m="http://schemas.openxmlformats.org/officeDocument/2006/math">
                    <m:r>
                      <m:rPr>
                        <m:sty m:val="p"/>
                      </m:rPr>
                      <a:rPr lang="en-US" sz="2600" b="0" i="0" smtClean="0">
                        <a:latin typeface="Cambria Math" panose="02040503050406030204" pitchFamily="18" charset="0"/>
                      </a:rPr>
                      <m:t>i</m:t>
                    </m:r>
                    <m:r>
                      <a:rPr lang="en-US" sz="2600" b="0" i="0" smtClean="0">
                        <a:latin typeface="Cambria Math" panose="02040503050406030204" pitchFamily="18" charset="0"/>
                      </a:rPr>
                      <m:t>.</m:t>
                    </m:r>
                    <m:r>
                      <m:rPr>
                        <m:sty m:val="p"/>
                      </m:rPr>
                      <a:rPr lang="en-US" sz="2600" b="0" i="0" smtClean="0">
                        <a:latin typeface="Cambria Math" panose="02040503050406030204" pitchFamily="18" charset="0"/>
                      </a:rPr>
                      <m:t>e</m:t>
                    </m:r>
                    <m:r>
                      <a:rPr lang="en-US" sz="2600" b="0" i="0" smtClean="0">
                        <a:latin typeface="Cambria Math" panose="02040503050406030204" pitchFamily="18" charset="0"/>
                      </a:rPr>
                      <m:t>., </m:t>
                    </m:r>
                    <m:r>
                      <a:rPr lang="en-US" sz="2600" b="0" i="1" smtClean="0">
                        <a:latin typeface="Cambria Math" panose="02040503050406030204" pitchFamily="18" charset="0"/>
                      </a:rPr>
                      <m:t> </m:t>
                    </m:r>
                    <m:sSub>
                      <m:sSubPr>
                        <m:ctrlPr>
                          <a:rPr lang="en-US" sz="2600" i="1">
                            <a:latin typeface="Cambria Math" panose="02040503050406030204" pitchFamily="18" charset="0"/>
                          </a:rPr>
                        </m:ctrlPr>
                      </m:sSubPr>
                      <m:e>
                        <m:r>
                          <a:rPr lang="en-US" sz="2600" b="0" i="1" smtClean="0">
                            <a:latin typeface="Cambria Math" panose="02040503050406030204" pitchFamily="18" charset="0"/>
                          </a:rPr>
                          <m:t>𝑃</m:t>
                        </m:r>
                      </m:e>
                      <m:sub>
                        <m:r>
                          <a:rPr lang="en-US" sz="2600" b="0" i="1" smtClean="0">
                            <a:latin typeface="Cambria Math" panose="02040503050406030204" pitchFamily="18" charset="0"/>
                          </a:rPr>
                          <m:t>𝑖</m:t>
                        </m:r>
                      </m:sub>
                    </m:sSub>
                    <m:r>
                      <a:rPr lang="en-US" sz="2600" b="0" i="1" smtClean="0">
                        <a:latin typeface="Cambria Math" panose="02040503050406030204" pitchFamily="18" charset="0"/>
                      </a:rPr>
                      <m:t>≤</m:t>
                    </m:r>
                    <m:r>
                      <a:rPr lang="en-US" sz="2600" b="0" i="1" smtClean="0">
                        <a:latin typeface="Cambria Math" panose="02040503050406030204" pitchFamily="18" charset="0"/>
                      </a:rPr>
                      <m:t>𝛽</m:t>
                    </m:r>
                    <m:r>
                      <a:rPr lang="en-US" sz="2600" b="0" i="1" smtClean="0">
                        <a:latin typeface="Cambria Math" panose="02040503050406030204" pitchFamily="18" charset="0"/>
                      </a:rPr>
                      <m:t>⋅</m:t>
                    </m:r>
                    <m:sSubSup>
                      <m:sSubSupPr>
                        <m:ctrlPr>
                          <a:rPr lang="en-US" sz="2600" b="0" i="1" smtClean="0">
                            <a:latin typeface="Cambria Math" panose="02040503050406030204" pitchFamily="18" charset="0"/>
                          </a:rPr>
                        </m:ctrlPr>
                      </m:sSubSupPr>
                      <m:e>
                        <m:r>
                          <a:rPr lang="en-US" sz="2600" b="0" i="1" smtClean="0">
                            <a:latin typeface="Cambria Math" panose="02040503050406030204" pitchFamily="18" charset="0"/>
                          </a:rPr>
                          <m:t>𝑃</m:t>
                        </m:r>
                      </m:e>
                      <m:sub>
                        <m:r>
                          <a:rPr lang="en-US" sz="2600" b="0" i="1" smtClean="0">
                            <a:latin typeface="Cambria Math" panose="02040503050406030204" pitchFamily="18" charset="0"/>
                          </a:rPr>
                          <m:t>𝑇</m:t>
                        </m:r>
                      </m:sub>
                      <m:sup>
                        <m:r>
                          <a:rPr lang="en-US" sz="2600" b="0" i="1" smtClean="0">
                            <a:latin typeface="Cambria Math" panose="02040503050406030204" pitchFamily="18" charset="0"/>
                          </a:rPr>
                          <m:t>𝑚𝑎𝑥</m:t>
                        </m:r>
                      </m:sup>
                    </m:sSubSup>
                  </m:oMath>
                </a14:m>
                <a:r>
                  <a:rPr lang="en-US" sz="2200" dirty="0"/>
                  <a:t>) </a:t>
                </a:r>
              </a:p>
              <a:p>
                <a:pPr lvl="1">
                  <a:lnSpc>
                    <a:spcPct val="100000"/>
                  </a:lnSpc>
                </a:pPr>
                <a:endParaRPr lang="en-US" sz="2400" dirty="0"/>
              </a:p>
              <a:p>
                <a:pPr lvl="1">
                  <a:lnSpc>
                    <a:spcPct val="100000"/>
                  </a:lnSpc>
                </a:pPr>
                <a:endParaRPr lang="en-US" sz="2400" dirty="0"/>
              </a:p>
              <a:p>
                <a:pPr lvl="1">
                  <a:lnSpc>
                    <a:spcPct val="100000"/>
                  </a:lnSpc>
                </a:pPr>
                <a:endParaRPr lang="en-US" sz="2400" dirty="0"/>
              </a:p>
              <a:p>
                <a:pPr lvl="1">
                  <a:lnSpc>
                    <a:spcPct val="100000"/>
                  </a:lnSpc>
                </a:pPr>
                <a:endParaRPr lang="en-US" sz="2400" dirty="0"/>
              </a:p>
              <a:p>
                <a:pPr lvl="1">
                  <a:lnSpc>
                    <a:spcPct val="100000"/>
                  </a:lnSpc>
                </a:pPr>
                <a:endParaRPr lang="en-US" sz="2400" dirty="0"/>
              </a:p>
              <a:p>
                <a:pPr lvl="1">
                  <a:lnSpc>
                    <a:spcPct val="100000"/>
                  </a:lnSpc>
                </a:pPr>
                <a:endParaRPr lang="en-US" sz="2400" dirty="0"/>
              </a:p>
              <a:p>
                <a:pPr lvl="1">
                  <a:lnSpc>
                    <a:spcPct val="100000"/>
                  </a:lnSpc>
                </a:pPr>
                <a:endParaRPr lang="en-US" sz="3200" dirty="0"/>
              </a:p>
              <a:p>
                <a:pPr>
                  <a:lnSpc>
                    <a:spcPct val="100000"/>
                  </a:lnSpc>
                </a:pPr>
                <a:endParaRPr lang="en-US" dirty="0"/>
              </a:p>
            </p:txBody>
          </p:sp>
        </mc:Choice>
        <mc:Fallback xmlns="">
          <p:sp>
            <p:nvSpPr>
              <p:cNvPr id="3" name="Content Placeholder 2">
                <a:extLst>
                  <a:ext uri="{FF2B5EF4-FFF2-40B4-BE49-F238E27FC236}">
                    <a16:creationId xmlns:a16="http://schemas.microsoft.com/office/drawing/2014/main" id="{DD189AE4-C94E-4039-8AEB-FFE7012AC579}"/>
                  </a:ext>
                </a:extLst>
              </p:cNvPr>
              <p:cNvSpPr>
                <a:spLocks noGrp="1" noRot="1" noChangeAspect="1" noMove="1" noResize="1" noEditPoints="1" noAdjustHandles="1" noChangeArrowheads="1" noChangeShapeType="1" noTextEdit="1"/>
              </p:cNvSpPr>
              <p:nvPr>
                <p:ph idx="1"/>
              </p:nvPr>
            </p:nvSpPr>
            <p:spPr>
              <a:xfrm>
                <a:off x="90535" y="781929"/>
                <a:ext cx="9053463" cy="3199646"/>
              </a:xfrm>
              <a:blipFill>
                <a:blip r:embed="rId3"/>
                <a:stretch>
                  <a:fillRect l="-943" t="-1333" b="-3238"/>
                </a:stretch>
              </a:blipFill>
            </p:spPr>
            <p:txBody>
              <a:bodyPr/>
              <a:lstStyle/>
              <a:p>
                <a:r>
                  <a:rPr lang="en-US">
                    <a:noFill/>
                  </a:rPr>
                  <a:t> </a:t>
                </a:r>
              </a:p>
            </p:txBody>
          </p:sp>
        </mc:Fallback>
      </mc:AlternateContent>
      <p:grpSp>
        <p:nvGrpSpPr>
          <p:cNvPr id="44" name="Group 43"/>
          <p:cNvGrpSpPr/>
          <p:nvPr/>
        </p:nvGrpSpPr>
        <p:grpSpPr>
          <a:xfrm>
            <a:off x="1245441" y="3771307"/>
            <a:ext cx="2125221" cy="2302258"/>
            <a:chOff x="1479439" y="3735530"/>
            <a:chExt cx="2442662" cy="2856905"/>
          </a:xfrm>
        </p:grpSpPr>
        <p:grpSp>
          <p:nvGrpSpPr>
            <p:cNvPr id="26" name="Group 25"/>
            <p:cNvGrpSpPr/>
            <p:nvPr/>
          </p:nvGrpSpPr>
          <p:grpSpPr>
            <a:xfrm>
              <a:off x="1552208" y="4146590"/>
              <a:ext cx="2369893" cy="2130984"/>
              <a:chOff x="956952" y="4035689"/>
              <a:chExt cx="1863434" cy="1649958"/>
            </a:xfrm>
          </p:grpSpPr>
          <p:grpSp>
            <p:nvGrpSpPr>
              <p:cNvPr id="9" name="Group 8"/>
              <p:cNvGrpSpPr/>
              <p:nvPr/>
            </p:nvGrpSpPr>
            <p:grpSpPr>
              <a:xfrm>
                <a:off x="956952" y="4035689"/>
                <a:ext cx="1863434" cy="1649958"/>
                <a:chOff x="543321" y="4113364"/>
                <a:chExt cx="1863434" cy="1649958"/>
              </a:xfrm>
            </p:grpSpPr>
            <p:sp>
              <p:nvSpPr>
                <p:cNvPr id="4" name="Oval 3">
                  <a:extLst/>
                </p:cNvPr>
                <p:cNvSpPr/>
                <p:nvPr/>
              </p:nvSpPr>
              <p:spPr bwMode="auto">
                <a:xfrm>
                  <a:off x="802667" y="4653532"/>
                  <a:ext cx="154285" cy="159913"/>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5" name="Oval 4">
                  <a:extLst/>
                </p:cNvPr>
                <p:cNvSpPr/>
                <p:nvPr/>
              </p:nvSpPr>
              <p:spPr bwMode="auto">
                <a:xfrm>
                  <a:off x="1095892" y="5603409"/>
                  <a:ext cx="154285" cy="159913"/>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6" name="Oval 5">
                  <a:extLst/>
                </p:cNvPr>
                <p:cNvSpPr/>
                <p:nvPr/>
              </p:nvSpPr>
              <p:spPr bwMode="auto">
                <a:xfrm>
                  <a:off x="1727817" y="4113364"/>
                  <a:ext cx="154285" cy="159913"/>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7" name="Oval 6">
                  <a:extLst/>
                </p:cNvPr>
                <p:cNvSpPr/>
                <p:nvPr/>
              </p:nvSpPr>
              <p:spPr bwMode="auto">
                <a:xfrm>
                  <a:off x="543321" y="5415579"/>
                  <a:ext cx="154285" cy="159913"/>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8" name="Oval 7">
                  <a:extLst/>
                </p:cNvPr>
                <p:cNvSpPr/>
                <p:nvPr/>
              </p:nvSpPr>
              <p:spPr bwMode="auto">
                <a:xfrm>
                  <a:off x="2252470" y="5321487"/>
                  <a:ext cx="154285" cy="159913"/>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grpSp>
          <p:cxnSp>
            <p:nvCxnSpPr>
              <p:cNvPr id="14" name="Elbow Connector 13"/>
              <p:cNvCxnSpPr>
                <a:stCxn id="7" idx="6"/>
                <a:endCxn id="4" idx="4"/>
              </p:cNvCxnSpPr>
              <p:nvPr/>
            </p:nvCxnSpPr>
            <p:spPr bwMode="auto">
              <a:xfrm flipV="1">
                <a:off x="1111237" y="4735770"/>
                <a:ext cx="182204" cy="682091"/>
              </a:xfrm>
              <a:prstGeom prst="bentConnector2">
                <a:avLst/>
              </a:prstGeom>
              <a:solidFill>
                <a:schemeClr val="accent1"/>
              </a:solidFill>
              <a:ln w="25400" cap="flat" cmpd="sng" algn="ctr">
                <a:solidFill>
                  <a:schemeClr val="tx1"/>
                </a:solidFill>
                <a:prstDash val="solid"/>
                <a:round/>
                <a:headEnd type="triangle" w="med" len="med"/>
                <a:tailEnd type="none" w="med" len="med"/>
              </a:ln>
              <a:effectLst/>
            </p:spPr>
          </p:cxnSp>
          <p:cxnSp>
            <p:nvCxnSpPr>
              <p:cNvPr id="16" name="Elbow Connector 15"/>
              <p:cNvCxnSpPr/>
              <p:nvPr/>
            </p:nvCxnSpPr>
            <p:spPr bwMode="auto">
              <a:xfrm flipV="1">
                <a:off x="1663808" y="4195602"/>
                <a:ext cx="554783" cy="1410089"/>
              </a:xfrm>
              <a:prstGeom prst="bentConnector2">
                <a:avLst/>
              </a:prstGeom>
              <a:solidFill>
                <a:schemeClr val="accent1"/>
              </a:solidFill>
              <a:ln w="25400" cap="flat" cmpd="sng" algn="ctr">
                <a:solidFill>
                  <a:schemeClr val="tx1"/>
                </a:solidFill>
                <a:prstDash val="sysDot"/>
                <a:round/>
                <a:headEnd type="triangle" w="med" len="med"/>
                <a:tailEnd type="none" w="med" len="med"/>
              </a:ln>
              <a:effectLst/>
            </p:spPr>
          </p:cxnSp>
          <p:cxnSp>
            <p:nvCxnSpPr>
              <p:cNvPr id="18" name="Elbow Connector 17"/>
              <p:cNvCxnSpPr>
                <a:stCxn id="8" idx="2"/>
                <a:endCxn id="6" idx="4"/>
              </p:cNvCxnSpPr>
              <p:nvPr/>
            </p:nvCxnSpPr>
            <p:spPr bwMode="auto">
              <a:xfrm rot="10800000">
                <a:off x="2218591" y="4195603"/>
                <a:ext cx="447510" cy="1128167"/>
              </a:xfrm>
              <a:prstGeom prst="bentConnector2">
                <a:avLst/>
              </a:prstGeom>
              <a:solidFill>
                <a:schemeClr val="accent1"/>
              </a:solidFill>
              <a:ln w="25400" cap="flat" cmpd="sng" algn="ctr">
                <a:solidFill>
                  <a:schemeClr val="tx1"/>
                </a:solidFill>
                <a:prstDash val="solid"/>
                <a:round/>
                <a:headEnd type="triangle" w="med" len="med"/>
                <a:tailEnd type="none" w="med" len="med"/>
              </a:ln>
              <a:effectLst/>
            </p:spPr>
          </p:cxnSp>
        </p:grpSp>
        <p:sp>
          <p:nvSpPr>
            <p:cNvPr id="40" name="TextBox 39"/>
            <p:cNvSpPr txBox="1"/>
            <p:nvPr/>
          </p:nvSpPr>
          <p:spPr>
            <a:xfrm>
              <a:off x="2308515" y="6130770"/>
              <a:ext cx="450764" cy="461665"/>
            </a:xfrm>
            <a:prstGeom prst="rect">
              <a:avLst/>
            </a:prstGeom>
            <a:noFill/>
          </p:spPr>
          <p:txBody>
            <a:bodyPr wrap="none" rtlCol="0">
              <a:spAutoFit/>
            </a:bodyPr>
            <a:lstStyle/>
            <a:p>
              <a:r>
                <a:rPr lang="en-US" sz="2400" dirty="0"/>
                <a:t>v</a:t>
              </a:r>
              <a:r>
                <a:rPr lang="en-US" sz="2400" baseline="-25000" dirty="0"/>
                <a:t>1</a:t>
              </a:r>
            </a:p>
          </p:txBody>
        </p:sp>
        <p:sp>
          <p:nvSpPr>
            <p:cNvPr id="41" name="TextBox 40"/>
            <p:cNvSpPr txBox="1"/>
            <p:nvPr/>
          </p:nvSpPr>
          <p:spPr>
            <a:xfrm>
              <a:off x="1479439" y="4312470"/>
              <a:ext cx="450764" cy="461665"/>
            </a:xfrm>
            <a:prstGeom prst="rect">
              <a:avLst/>
            </a:prstGeom>
            <a:noFill/>
          </p:spPr>
          <p:txBody>
            <a:bodyPr wrap="none" rtlCol="0">
              <a:spAutoFit/>
            </a:bodyPr>
            <a:lstStyle/>
            <a:p>
              <a:r>
                <a:rPr lang="en-US" sz="2400" dirty="0"/>
                <a:t>v</a:t>
              </a:r>
              <a:r>
                <a:rPr lang="en-US" sz="2400" baseline="-25000" dirty="0"/>
                <a:t>3</a:t>
              </a:r>
            </a:p>
          </p:txBody>
        </p:sp>
        <p:sp>
          <p:nvSpPr>
            <p:cNvPr id="42" name="TextBox 41"/>
            <p:cNvSpPr txBox="1"/>
            <p:nvPr/>
          </p:nvSpPr>
          <p:spPr>
            <a:xfrm>
              <a:off x="3106930" y="3735530"/>
              <a:ext cx="450764" cy="461665"/>
            </a:xfrm>
            <a:prstGeom prst="rect">
              <a:avLst/>
            </a:prstGeom>
            <a:noFill/>
          </p:spPr>
          <p:txBody>
            <a:bodyPr wrap="none" rtlCol="0">
              <a:spAutoFit/>
            </a:bodyPr>
            <a:lstStyle/>
            <a:p>
              <a:r>
                <a:rPr lang="en-US" sz="2400" dirty="0"/>
                <a:t>v</a:t>
              </a:r>
              <a:r>
                <a:rPr lang="en-US" sz="2400" baseline="-25000" dirty="0"/>
                <a:t>2</a:t>
              </a:r>
            </a:p>
          </p:txBody>
        </p:sp>
        <p:sp>
          <p:nvSpPr>
            <p:cNvPr id="43" name="TextBox 42"/>
            <p:cNvSpPr txBox="1"/>
            <p:nvPr/>
          </p:nvSpPr>
          <p:spPr>
            <a:xfrm>
              <a:off x="3052764" y="6177988"/>
              <a:ext cx="311304" cy="369332"/>
            </a:xfrm>
            <a:prstGeom prst="rect">
              <a:avLst/>
            </a:prstGeom>
            <a:noFill/>
          </p:spPr>
          <p:txBody>
            <a:bodyPr wrap="none" rtlCol="0">
              <a:spAutoFit/>
            </a:bodyPr>
            <a:lstStyle/>
            <a:p>
              <a:r>
                <a:rPr lang="en-US" dirty="0"/>
                <a:t>5</a:t>
              </a:r>
            </a:p>
          </p:txBody>
        </p:sp>
      </p:grpSp>
      <p:grpSp>
        <p:nvGrpSpPr>
          <p:cNvPr id="45" name="Group 44"/>
          <p:cNvGrpSpPr/>
          <p:nvPr/>
        </p:nvGrpSpPr>
        <p:grpSpPr>
          <a:xfrm>
            <a:off x="5088783" y="3771307"/>
            <a:ext cx="2142760" cy="2302258"/>
            <a:chOff x="1459280" y="3735530"/>
            <a:chExt cx="2462821" cy="2856905"/>
          </a:xfrm>
        </p:grpSpPr>
        <p:grpSp>
          <p:nvGrpSpPr>
            <p:cNvPr id="46" name="Group 45"/>
            <p:cNvGrpSpPr/>
            <p:nvPr/>
          </p:nvGrpSpPr>
          <p:grpSpPr>
            <a:xfrm>
              <a:off x="1552208" y="4146590"/>
              <a:ext cx="2369893" cy="2130984"/>
              <a:chOff x="956952" y="4035689"/>
              <a:chExt cx="1863434" cy="1649958"/>
            </a:xfrm>
          </p:grpSpPr>
          <p:grpSp>
            <p:nvGrpSpPr>
              <p:cNvPr id="51" name="Group 50"/>
              <p:cNvGrpSpPr/>
              <p:nvPr/>
            </p:nvGrpSpPr>
            <p:grpSpPr>
              <a:xfrm>
                <a:off x="956952" y="4035689"/>
                <a:ext cx="1863434" cy="1649958"/>
                <a:chOff x="543321" y="4113364"/>
                <a:chExt cx="1863434" cy="1649958"/>
              </a:xfrm>
            </p:grpSpPr>
            <p:sp>
              <p:nvSpPr>
                <p:cNvPr id="55" name="Oval 54">
                  <a:extLst/>
                </p:cNvPr>
                <p:cNvSpPr/>
                <p:nvPr/>
              </p:nvSpPr>
              <p:spPr bwMode="auto">
                <a:xfrm>
                  <a:off x="802667" y="4653532"/>
                  <a:ext cx="154285" cy="159913"/>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56" name="Oval 55">
                  <a:extLst/>
                </p:cNvPr>
                <p:cNvSpPr/>
                <p:nvPr/>
              </p:nvSpPr>
              <p:spPr bwMode="auto">
                <a:xfrm>
                  <a:off x="1095892" y="5603409"/>
                  <a:ext cx="154285" cy="159913"/>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57" name="Oval 56">
                  <a:extLst/>
                </p:cNvPr>
                <p:cNvSpPr/>
                <p:nvPr/>
              </p:nvSpPr>
              <p:spPr bwMode="auto">
                <a:xfrm>
                  <a:off x="1727817" y="4113364"/>
                  <a:ext cx="154285" cy="159913"/>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58" name="Oval 57">
                  <a:extLst/>
                </p:cNvPr>
                <p:cNvSpPr/>
                <p:nvPr/>
              </p:nvSpPr>
              <p:spPr bwMode="auto">
                <a:xfrm>
                  <a:off x="543321" y="5415579"/>
                  <a:ext cx="154285" cy="159913"/>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59" name="Oval 58">
                  <a:extLst/>
                </p:cNvPr>
                <p:cNvSpPr/>
                <p:nvPr/>
              </p:nvSpPr>
              <p:spPr bwMode="auto">
                <a:xfrm>
                  <a:off x="2252470" y="5321487"/>
                  <a:ext cx="154285" cy="159913"/>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grpSp>
          <p:cxnSp>
            <p:nvCxnSpPr>
              <p:cNvPr id="52" name="Elbow Connector 51"/>
              <p:cNvCxnSpPr>
                <a:stCxn id="58" idx="6"/>
                <a:endCxn id="55" idx="4"/>
              </p:cNvCxnSpPr>
              <p:nvPr/>
            </p:nvCxnSpPr>
            <p:spPr bwMode="auto">
              <a:xfrm flipV="1">
                <a:off x="1111237" y="4735770"/>
                <a:ext cx="182204" cy="682091"/>
              </a:xfrm>
              <a:prstGeom prst="bentConnector2">
                <a:avLst/>
              </a:prstGeom>
              <a:solidFill>
                <a:schemeClr val="accent1"/>
              </a:solidFill>
              <a:ln w="25400" cap="flat" cmpd="sng" algn="ctr">
                <a:solidFill>
                  <a:schemeClr val="tx1"/>
                </a:solidFill>
                <a:prstDash val="solid"/>
                <a:round/>
                <a:headEnd type="triangle" w="med" len="med"/>
                <a:tailEnd type="none" w="med" len="med"/>
              </a:ln>
              <a:effectLst/>
            </p:spPr>
          </p:cxnSp>
          <p:cxnSp>
            <p:nvCxnSpPr>
              <p:cNvPr id="53" name="Elbow Connector 52"/>
              <p:cNvCxnSpPr>
                <a:stCxn id="56" idx="2"/>
                <a:endCxn id="55" idx="4"/>
              </p:cNvCxnSpPr>
              <p:nvPr/>
            </p:nvCxnSpPr>
            <p:spPr bwMode="auto">
              <a:xfrm rot="10800000">
                <a:off x="1293441" y="4735771"/>
                <a:ext cx="216082" cy="869920"/>
              </a:xfrm>
              <a:prstGeom prst="bentConnector2">
                <a:avLst/>
              </a:prstGeom>
              <a:solidFill>
                <a:schemeClr val="accent1"/>
              </a:solidFill>
              <a:ln w="25400" cap="flat" cmpd="sng" algn="ctr">
                <a:solidFill>
                  <a:schemeClr val="tx1"/>
                </a:solidFill>
                <a:prstDash val="sysDot"/>
                <a:round/>
                <a:headEnd type="triangle" w="med" len="med"/>
                <a:tailEnd type="none" w="med" len="med"/>
              </a:ln>
              <a:effectLst/>
            </p:spPr>
          </p:cxnSp>
          <p:cxnSp>
            <p:nvCxnSpPr>
              <p:cNvPr id="54" name="Elbow Connector 53"/>
              <p:cNvCxnSpPr>
                <a:stCxn id="59" idx="2"/>
                <a:endCxn id="57" idx="4"/>
              </p:cNvCxnSpPr>
              <p:nvPr/>
            </p:nvCxnSpPr>
            <p:spPr bwMode="auto">
              <a:xfrm rot="10800000">
                <a:off x="2218591" y="4195603"/>
                <a:ext cx="447510" cy="1128167"/>
              </a:xfrm>
              <a:prstGeom prst="bentConnector2">
                <a:avLst/>
              </a:prstGeom>
              <a:solidFill>
                <a:schemeClr val="accent1"/>
              </a:solidFill>
              <a:ln w="25400" cap="flat" cmpd="sng" algn="ctr">
                <a:solidFill>
                  <a:schemeClr val="tx1"/>
                </a:solidFill>
                <a:prstDash val="solid"/>
                <a:round/>
                <a:headEnd type="triangle" w="med" len="med"/>
                <a:tailEnd type="none" w="med" len="med"/>
              </a:ln>
              <a:effectLst/>
            </p:spPr>
          </p:cxnSp>
        </p:grpSp>
        <p:sp>
          <p:nvSpPr>
            <p:cNvPr id="47" name="TextBox 46"/>
            <p:cNvSpPr txBox="1"/>
            <p:nvPr/>
          </p:nvSpPr>
          <p:spPr>
            <a:xfrm>
              <a:off x="2308515" y="6130770"/>
              <a:ext cx="450764" cy="461665"/>
            </a:xfrm>
            <a:prstGeom prst="rect">
              <a:avLst/>
            </a:prstGeom>
            <a:noFill/>
          </p:spPr>
          <p:txBody>
            <a:bodyPr wrap="none" rtlCol="0">
              <a:spAutoFit/>
            </a:bodyPr>
            <a:lstStyle/>
            <a:p>
              <a:r>
                <a:rPr lang="en-US" sz="2400" dirty="0"/>
                <a:t>v</a:t>
              </a:r>
              <a:r>
                <a:rPr lang="en-US" sz="2400" baseline="-25000" dirty="0"/>
                <a:t>1</a:t>
              </a:r>
            </a:p>
          </p:txBody>
        </p:sp>
        <p:sp>
          <p:nvSpPr>
            <p:cNvPr id="48" name="TextBox 47"/>
            <p:cNvSpPr txBox="1"/>
            <p:nvPr/>
          </p:nvSpPr>
          <p:spPr>
            <a:xfrm>
              <a:off x="1459280" y="4256099"/>
              <a:ext cx="450765" cy="461666"/>
            </a:xfrm>
            <a:prstGeom prst="rect">
              <a:avLst/>
            </a:prstGeom>
            <a:noFill/>
          </p:spPr>
          <p:txBody>
            <a:bodyPr wrap="none" rtlCol="0">
              <a:spAutoFit/>
            </a:bodyPr>
            <a:lstStyle/>
            <a:p>
              <a:r>
                <a:rPr lang="en-US" sz="2400" dirty="0"/>
                <a:t>v</a:t>
              </a:r>
              <a:r>
                <a:rPr lang="en-US" sz="2400" baseline="-25000" dirty="0"/>
                <a:t>3</a:t>
              </a:r>
            </a:p>
          </p:txBody>
        </p:sp>
        <p:sp>
          <p:nvSpPr>
            <p:cNvPr id="49" name="TextBox 48"/>
            <p:cNvSpPr txBox="1"/>
            <p:nvPr/>
          </p:nvSpPr>
          <p:spPr>
            <a:xfrm>
              <a:off x="3106930" y="3735530"/>
              <a:ext cx="450764" cy="461665"/>
            </a:xfrm>
            <a:prstGeom prst="rect">
              <a:avLst/>
            </a:prstGeom>
            <a:noFill/>
          </p:spPr>
          <p:txBody>
            <a:bodyPr wrap="none" rtlCol="0">
              <a:spAutoFit/>
            </a:bodyPr>
            <a:lstStyle/>
            <a:p>
              <a:r>
                <a:rPr lang="en-US" sz="2400" dirty="0"/>
                <a:t>v</a:t>
              </a:r>
              <a:r>
                <a:rPr lang="en-US" sz="2400" baseline="-25000" dirty="0"/>
                <a:t>2</a:t>
              </a:r>
            </a:p>
          </p:txBody>
        </p:sp>
        <p:sp>
          <p:nvSpPr>
            <p:cNvPr id="50" name="TextBox 49"/>
            <p:cNvSpPr txBox="1"/>
            <p:nvPr/>
          </p:nvSpPr>
          <p:spPr>
            <a:xfrm>
              <a:off x="1835562" y="6168485"/>
              <a:ext cx="311304" cy="369332"/>
            </a:xfrm>
            <a:prstGeom prst="rect">
              <a:avLst/>
            </a:prstGeom>
            <a:noFill/>
          </p:spPr>
          <p:txBody>
            <a:bodyPr wrap="none" rtlCol="0">
              <a:spAutoFit/>
            </a:bodyPr>
            <a:lstStyle/>
            <a:p>
              <a:r>
                <a:rPr lang="en-US" dirty="0"/>
                <a:t>2</a:t>
              </a:r>
            </a:p>
          </p:txBody>
        </p:sp>
      </p:grpSp>
      <p:sp>
        <p:nvSpPr>
          <p:cNvPr id="63" name="Right Arrow 35">
            <a:extLst/>
          </p:cNvPr>
          <p:cNvSpPr/>
          <p:nvPr/>
        </p:nvSpPr>
        <p:spPr bwMode="auto">
          <a:xfrm>
            <a:off x="4079029" y="4743400"/>
            <a:ext cx="424339" cy="363646"/>
          </a:xfrm>
          <a:prstGeom prst="rightArrow">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graphicFrame>
        <p:nvGraphicFramePr>
          <p:cNvPr id="36" name="Diagram 35">
            <a:extLst>
              <a:ext uri="{FF2B5EF4-FFF2-40B4-BE49-F238E27FC236}">
                <a16:creationId xmlns:a16="http://schemas.microsoft.com/office/drawing/2014/main" id="{EDD55C03-398B-419B-9B55-DC35A846B8C9}"/>
              </a:ext>
            </a:extLst>
          </p:cNvPr>
          <p:cNvGraphicFramePr/>
          <p:nvPr>
            <p:extLst>
              <p:ext uri="{D42A27DB-BD31-4B8C-83A1-F6EECF244321}">
                <p14:modId xmlns:p14="http://schemas.microsoft.com/office/powerpoint/2010/main" val="2054311801"/>
              </p:ext>
            </p:extLst>
          </p:nvPr>
        </p:nvGraphicFramePr>
        <p:xfrm>
          <a:off x="3509554" y="6400801"/>
          <a:ext cx="5233503" cy="3731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041866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fade">
                                      <p:cBhvr>
                                        <p:cTn id="29" dur="500"/>
                                        <p:tgtEl>
                                          <p:spTgt spid="63"/>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500"/>
                                        <p:tgtEl>
                                          <p:spTgt spid="4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4463"/>
            <a:ext cx="9013825" cy="595312"/>
          </a:xfrm>
        </p:spPr>
        <p:txBody>
          <a:bodyPr/>
          <a:lstStyle/>
          <a:p>
            <a:r>
              <a:rPr lang="en-US" dirty="0"/>
              <a:t>Detour-Aware </a:t>
            </a:r>
            <a:r>
              <a:rPr lang="en-US" dirty="0" err="1"/>
              <a:t>Steinerization</a:t>
            </a:r>
            <a:r>
              <a:rPr lang="en-US" dirty="0"/>
              <a:t> (DAS) Algorithm</a:t>
            </a:r>
          </a:p>
        </p:txBody>
      </p:sp>
      <p:sp>
        <p:nvSpPr>
          <p:cNvPr id="3" name="Content Placeholder 2"/>
          <p:cNvSpPr>
            <a:spLocks noGrp="1"/>
          </p:cNvSpPr>
          <p:nvPr>
            <p:ph idx="1"/>
          </p:nvPr>
        </p:nvSpPr>
        <p:spPr/>
        <p:txBody>
          <a:bodyPr/>
          <a:lstStyle/>
          <a:p>
            <a:r>
              <a:rPr lang="en-US" sz="2400" dirty="0"/>
              <a:t>(2) DC reduction </a:t>
            </a:r>
          </a:p>
          <a:p>
            <a:pPr lvl="1"/>
            <a:r>
              <a:rPr lang="en-US" sz="2400" dirty="0"/>
              <a:t>Top-down tree traversal with edge swaps</a:t>
            </a:r>
          </a:p>
          <a:p>
            <a:pPr lvl="1"/>
            <a:r>
              <a:rPr lang="en-US" sz="2400" dirty="0"/>
              <a:t>No WL degradation</a:t>
            </a:r>
          </a:p>
          <a:p>
            <a:pPr lvl="1"/>
            <a:endParaRPr lang="en-US" sz="2000" dirty="0"/>
          </a:p>
          <a:p>
            <a:endParaRPr lang="en-US" sz="2000" dirty="0"/>
          </a:p>
          <a:p>
            <a:pPr marL="0" indent="0">
              <a:buNone/>
            </a:pPr>
            <a:endParaRPr lang="en-US" sz="2000" dirty="0"/>
          </a:p>
          <a:p>
            <a:endParaRPr lang="en-US" sz="2000" dirty="0"/>
          </a:p>
          <a:p>
            <a:endParaRPr lang="en-US" sz="2000" dirty="0"/>
          </a:p>
          <a:p>
            <a:endParaRPr lang="en-US" sz="2000" dirty="0"/>
          </a:p>
          <a:p>
            <a:r>
              <a:rPr lang="en-US" sz="2400" dirty="0"/>
              <a:t>Complexity and runtime</a:t>
            </a:r>
          </a:p>
          <a:p>
            <a:pPr lvl="1"/>
            <a:r>
              <a:rPr lang="en-US" sz="2000" dirty="0"/>
              <a:t>O(n</a:t>
            </a:r>
            <a:r>
              <a:rPr lang="en-US" sz="2000" baseline="30000" dirty="0"/>
              <a:t>2</a:t>
            </a:r>
            <a:r>
              <a:rPr lang="en-US" sz="2000" dirty="0"/>
              <a:t>), but closer to O(n.log n) in practice</a:t>
            </a:r>
          </a:p>
          <a:p>
            <a:pPr lvl="1"/>
            <a:r>
              <a:rPr lang="en-US" sz="2000" dirty="0"/>
              <a:t>For a million nets, DAS runtime:</a:t>
            </a:r>
            <a:br>
              <a:rPr lang="en-US" sz="2000" dirty="0"/>
            </a:br>
            <a:r>
              <a:rPr lang="en-US" sz="2000" dirty="0"/>
              <a:t>8.6 seconds for 16-terminal nets</a:t>
            </a:r>
            <a:br>
              <a:rPr lang="en-US" sz="2000" dirty="0"/>
            </a:br>
            <a:r>
              <a:rPr lang="en-US" sz="2000" dirty="0"/>
              <a:t>17.1 seconds for 32-terminal nets</a:t>
            </a:r>
            <a:br>
              <a:rPr lang="en-US" sz="2000" dirty="0"/>
            </a:br>
            <a:r>
              <a:rPr lang="en-US" sz="2000" dirty="0"/>
              <a:t>48.3 seconds for 64-terminal nets</a:t>
            </a:r>
          </a:p>
        </p:txBody>
      </p:sp>
      <p:sp>
        <p:nvSpPr>
          <p:cNvPr id="53" name="Right Arrow 35">
            <a:extLst/>
          </p:cNvPr>
          <p:cNvSpPr/>
          <p:nvPr/>
        </p:nvSpPr>
        <p:spPr bwMode="auto">
          <a:xfrm>
            <a:off x="4173017" y="2926353"/>
            <a:ext cx="424339" cy="363646"/>
          </a:xfrm>
          <a:prstGeom prst="rightArrow">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grpSp>
        <p:nvGrpSpPr>
          <p:cNvPr id="61" name="Group 60"/>
          <p:cNvGrpSpPr/>
          <p:nvPr/>
        </p:nvGrpSpPr>
        <p:grpSpPr>
          <a:xfrm>
            <a:off x="1121394" y="1890037"/>
            <a:ext cx="2383458" cy="2202609"/>
            <a:chOff x="1121394" y="2227669"/>
            <a:chExt cx="2383458" cy="2202609"/>
          </a:xfrm>
        </p:grpSpPr>
        <p:grpSp>
          <p:nvGrpSpPr>
            <p:cNvPr id="55" name="Group 54"/>
            <p:cNvGrpSpPr/>
            <p:nvPr/>
          </p:nvGrpSpPr>
          <p:grpSpPr>
            <a:xfrm>
              <a:off x="1121394" y="2550079"/>
              <a:ext cx="2383458" cy="1880199"/>
              <a:chOff x="1121394" y="2550079"/>
              <a:chExt cx="2383458" cy="1880199"/>
            </a:xfrm>
          </p:grpSpPr>
          <p:grpSp>
            <p:nvGrpSpPr>
              <p:cNvPr id="30" name="Group 29"/>
              <p:cNvGrpSpPr/>
              <p:nvPr/>
            </p:nvGrpSpPr>
            <p:grpSpPr>
              <a:xfrm>
                <a:off x="1121394" y="2550079"/>
                <a:ext cx="2383458" cy="1880199"/>
                <a:chOff x="1121394" y="2550079"/>
                <a:chExt cx="2383458" cy="1880199"/>
              </a:xfrm>
            </p:grpSpPr>
            <p:grpSp>
              <p:nvGrpSpPr>
                <p:cNvPr id="9" name="Group 8"/>
                <p:cNvGrpSpPr/>
                <p:nvPr/>
              </p:nvGrpSpPr>
              <p:grpSpPr>
                <a:xfrm>
                  <a:off x="1121394" y="2550079"/>
                  <a:ext cx="2383458" cy="1880199"/>
                  <a:chOff x="1404643" y="2368878"/>
                  <a:chExt cx="2383458" cy="1880199"/>
                </a:xfrm>
              </p:grpSpPr>
              <p:sp>
                <p:nvSpPr>
                  <p:cNvPr id="4" name="Oval 3">
                    <a:extLst/>
                  </p:cNvPr>
                  <p:cNvSpPr/>
                  <p:nvPr/>
                </p:nvSpPr>
                <p:spPr bwMode="auto">
                  <a:xfrm>
                    <a:off x="2313123" y="2368878"/>
                    <a:ext cx="185862" cy="181201"/>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5" name="Oval 4">
                    <a:extLst/>
                  </p:cNvPr>
                  <p:cNvSpPr/>
                  <p:nvPr/>
                </p:nvSpPr>
                <p:spPr bwMode="auto">
                  <a:xfrm>
                    <a:off x="1404643" y="3210995"/>
                    <a:ext cx="185862" cy="181201"/>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6" name="Oval 5">
                    <a:extLst/>
                  </p:cNvPr>
                  <p:cNvSpPr/>
                  <p:nvPr/>
                </p:nvSpPr>
                <p:spPr bwMode="auto">
                  <a:xfrm>
                    <a:off x="3221993" y="2908966"/>
                    <a:ext cx="185862" cy="181201"/>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7" name="Oval 6">
                    <a:extLst/>
                  </p:cNvPr>
                  <p:cNvSpPr/>
                  <p:nvPr/>
                </p:nvSpPr>
                <p:spPr bwMode="auto">
                  <a:xfrm>
                    <a:off x="2850801" y="3728010"/>
                    <a:ext cx="185862" cy="181201"/>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8" name="Oval 7">
                    <a:extLst/>
                  </p:cNvPr>
                  <p:cNvSpPr/>
                  <p:nvPr/>
                </p:nvSpPr>
                <p:spPr bwMode="auto">
                  <a:xfrm>
                    <a:off x="3602239" y="4067876"/>
                    <a:ext cx="185862" cy="181201"/>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grpSp>
            <p:cxnSp>
              <p:nvCxnSpPr>
                <p:cNvPr id="10" name="Elbow Connector 9"/>
                <p:cNvCxnSpPr>
                  <a:stCxn id="5" idx="6"/>
                  <a:endCxn id="4" idx="4"/>
                </p:cNvCxnSpPr>
                <p:nvPr/>
              </p:nvCxnSpPr>
              <p:spPr bwMode="auto">
                <a:xfrm flipV="1">
                  <a:off x="1307256" y="2731280"/>
                  <a:ext cx="815549" cy="751517"/>
                </a:xfrm>
                <a:prstGeom prst="bentConnector2">
                  <a:avLst/>
                </a:prstGeom>
                <a:solidFill>
                  <a:schemeClr val="accent1"/>
                </a:solidFill>
                <a:ln w="25400" cap="flat" cmpd="sng" algn="ctr">
                  <a:solidFill>
                    <a:schemeClr val="tx1"/>
                  </a:solidFill>
                  <a:prstDash val="solid"/>
                  <a:round/>
                  <a:headEnd type="triangle" w="med" len="med"/>
                  <a:tailEnd type="none" w="med" len="med"/>
                </a:ln>
                <a:effectLst/>
              </p:spPr>
            </p:cxnSp>
            <p:cxnSp>
              <p:nvCxnSpPr>
                <p:cNvPr id="13" name="Elbow Connector 12"/>
                <p:cNvCxnSpPr>
                  <a:stCxn id="6" idx="2"/>
                  <a:endCxn id="4" idx="4"/>
                </p:cNvCxnSpPr>
                <p:nvPr/>
              </p:nvCxnSpPr>
              <p:spPr bwMode="auto">
                <a:xfrm rot="10800000">
                  <a:off x="2122806" y="2731280"/>
                  <a:ext cx="815939" cy="449488"/>
                </a:xfrm>
                <a:prstGeom prst="bentConnector2">
                  <a:avLst/>
                </a:prstGeom>
                <a:solidFill>
                  <a:schemeClr val="accent1"/>
                </a:solidFill>
                <a:ln w="25400" cap="flat" cmpd="sng" algn="ctr">
                  <a:solidFill>
                    <a:schemeClr val="tx1"/>
                  </a:solidFill>
                  <a:prstDash val="solid"/>
                  <a:round/>
                  <a:headEnd type="triangle" w="med" len="med"/>
                  <a:tailEnd type="none" w="med" len="med"/>
                </a:ln>
                <a:effectLst/>
              </p:spPr>
            </p:cxnSp>
            <p:cxnSp>
              <p:nvCxnSpPr>
                <p:cNvPr id="16" name="Elbow Connector 15"/>
                <p:cNvCxnSpPr>
                  <a:stCxn id="7" idx="6"/>
                  <a:endCxn id="6" idx="4"/>
                </p:cNvCxnSpPr>
                <p:nvPr/>
              </p:nvCxnSpPr>
              <p:spPr bwMode="auto">
                <a:xfrm flipV="1">
                  <a:off x="2753414" y="3271368"/>
                  <a:ext cx="278261" cy="728444"/>
                </a:xfrm>
                <a:prstGeom prst="bentConnector2">
                  <a:avLst/>
                </a:prstGeom>
                <a:solidFill>
                  <a:schemeClr val="accent1"/>
                </a:solidFill>
                <a:ln w="25400" cap="flat" cmpd="sng" algn="ctr">
                  <a:solidFill>
                    <a:schemeClr val="tx1"/>
                  </a:solidFill>
                  <a:prstDash val="sysDot"/>
                  <a:round/>
                  <a:headEnd type="triangle" w="med" len="med"/>
                  <a:tailEnd type="none" w="med" len="med"/>
                </a:ln>
                <a:effectLst/>
              </p:spPr>
            </p:cxnSp>
            <p:cxnSp>
              <p:nvCxnSpPr>
                <p:cNvPr id="21" name="Elbow Connector 20"/>
                <p:cNvCxnSpPr>
                  <a:stCxn id="8" idx="0"/>
                </p:cNvCxnSpPr>
                <p:nvPr/>
              </p:nvCxnSpPr>
              <p:spPr bwMode="auto">
                <a:xfrm rot="16200000" flipV="1">
                  <a:off x="2965009" y="3802165"/>
                  <a:ext cx="249267" cy="644558"/>
                </a:xfrm>
                <a:prstGeom prst="bentConnector2">
                  <a:avLst/>
                </a:prstGeom>
                <a:solidFill>
                  <a:schemeClr val="accent1"/>
                </a:solidFill>
                <a:ln w="25400" cap="flat" cmpd="sng" algn="ctr">
                  <a:solidFill>
                    <a:schemeClr val="tx1"/>
                  </a:solidFill>
                  <a:prstDash val="solid"/>
                  <a:round/>
                  <a:headEnd type="triangle" w="med" len="med"/>
                  <a:tailEnd type="none" w="med" len="med"/>
                </a:ln>
                <a:effectLst/>
              </p:spPr>
            </p:cxnSp>
          </p:grpSp>
          <p:sp>
            <p:nvSpPr>
              <p:cNvPr id="51" name="TextBox 50"/>
              <p:cNvSpPr txBox="1"/>
              <p:nvPr/>
            </p:nvSpPr>
            <p:spPr>
              <a:xfrm>
                <a:off x="2264114" y="3880510"/>
                <a:ext cx="426973" cy="405038"/>
              </a:xfrm>
              <a:prstGeom prst="rect">
                <a:avLst/>
              </a:prstGeom>
              <a:noFill/>
            </p:spPr>
            <p:txBody>
              <a:bodyPr wrap="none" rtlCol="0">
                <a:spAutoFit/>
              </a:bodyPr>
              <a:lstStyle/>
              <a:p>
                <a:r>
                  <a:rPr lang="en-US" sz="2400" dirty="0"/>
                  <a:t>v</a:t>
                </a:r>
                <a:r>
                  <a:rPr lang="en-US" sz="2400" baseline="-25000" dirty="0"/>
                  <a:t>1</a:t>
                </a:r>
              </a:p>
            </p:txBody>
          </p:sp>
        </p:grpSp>
        <p:sp>
          <p:nvSpPr>
            <p:cNvPr id="56" name="TextBox 55"/>
            <p:cNvSpPr txBox="1"/>
            <p:nvPr/>
          </p:nvSpPr>
          <p:spPr>
            <a:xfrm>
              <a:off x="2904564" y="2652939"/>
              <a:ext cx="450764" cy="461665"/>
            </a:xfrm>
            <a:prstGeom prst="rect">
              <a:avLst/>
            </a:prstGeom>
            <a:noFill/>
          </p:spPr>
          <p:txBody>
            <a:bodyPr wrap="none" rtlCol="0">
              <a:spAutoFit/>
            </a:bodyPr>
            <a:lstStyle/>
            <a:p>
              <a:r>
                <a:rPr lang="en-US" sz="2400" dirty="0"/>
                <a:t>v</a:t>
              </a:r>
              <a:r>
                <a:rPr lang="en-US" sz="2400" baseline="-25000" dirty="0"/>
                <a:t>2</a:t>
              </a:r>
            </a:p>
          </p:txBody>
        </p:sp>
        <p:sp>
          <p:nvSpPr>
            <p:cNvPr id="57" name="TextBox 56"/>
            <p:cNvSpPr txBox="1"/>
            <p:nvPr/>
          </p:nvSpPr>
          <p:spPr>
            <a:xfrm>
              <a:off x="1602901" y="2227669"/>
              <a:ext cx="450764" cy="461665"/>
            </a:xfrm>
            <a:prstGeom prst="rect">
              <a:avLst/>
            </a:prstGeom>
            <a:noFill/>
          </p:spPr>
          <p:txBody>
            <a:bodyPr wrap="none" rtlCol="0">
              <a:spAutoFit/>
            </a:bodyPr>
            <a:lstStyle/>
            <a:p>
              <a:r>
                <a:rPr lang="en-US" sz="2400" dirty="0"/>
                <a:t>v</a:t>
              </a:r>
              <a:r>
                <a:rPr lang="en-US" sz="2400" baseline="-25000" dirty="0"/>
                <a:t>3</a:t>
              </a:r>
            </a:p>
          </p:txBody>
        </p:sp>
      </p:grpSp>
      <p:grpSp>
        <p:nvGrpSpPr>
          <p:cNvPr id="60" name="Group 59"/>
          <p:cNvGrpSpPr/>
          <p:nvPr/>
        </p:nvGrpSpPr>
        <p:grpSpPr>
          <a:xfrm>
            <a:off x="5161627" y="1838837"/>
            <a:ext cx="2383458" cy="2246426"/>
            <a:chOff x="5161627" y="2176469"/>
            <a:chExt cx="2383458" cy="2246426"/>
          </a:xfrm>
        </p:grpSpPr>
        <p:grpSp>
          <p:nvGrpSpPr>
            <p:cNvPr id="54" name="Group 53"/>
            <p:cNvGrpSpPr/>
            <p:nvPr/>
          </p:nvGrpSpPr>
          <p:grpSpPr>
            <a:xfrm>
              <a:off x="5161627" y="2542696"/>
              <a:ext cx="2383458" cy="1880199"/>
              <a:chOff x="5161627" y="2542696"/>
              <a:chExt cx="2383458" cy="1880199"/>
            </a:xfrm>
          </p:grpSpPr>
          <p:grpSp>
            <p:nvGrpSpPr>
              <p:cNvPr id="50" name="Group 49"/>
              <p:cNvGrpSpPr/>
              <p:nvPr/>
            </p:nvGrpSpPr>
            <p:grpSpPr>
              <a:xfrm>
                <a:off x="5161627" y="2542696"/>
                <a:ext cx="2383458" cy="1880199"/>
                <a:chOff x="5860438" y="2550079"/>
                <a:chExt cx="2383458" cy="1880199"/>
              </a:xfrm>
            </p:grpSpPr>
            <p:grpSp>
              <p:nvGrpSpPr>
                <p:cNvPr id="31" name="Group 30"/>
                <p:cNvGrpSpPr/>
                <p:nvPr/>
              </p:nvGrpSpPr>
              <p:grpSpPr>
                <a:xfrm>
                  <a:off x="5860438" y="2550079"/>
                  <a:ext cx="2383458" cy="1880199"/>
                  <a:chOff x="1121394" y="2550079"/>
                  <a:chExt cx="2383458" cy="1880199"/>
                </a:xfrm>
              </p:grpSpPr>
              <p:grpSp>
                <p:nvGrpSpPr>
                  <p:cNvPr id="32" name="Group 31"/>
                  <p:cNvGrpSpPr/>
                  <p:nvPr/>
                </p:nvGrpSpPr>
                <p:grpSpPr>
                  <a:xfrm>
                    <a:off x="1121394" y="2550079"/>
                    <a:ext cx="2383458" cy="1880199"/>
                    <a:chOff x="1404643" y="2368878"/>
                    <a:chExt cx="2383458" cy="1880199"/>
                  </a:xfrm>
                </p:grpSpPr>
                <p:sp>
                  <p:nvSpPr>
                    <p:cNvPr id="37" name="Oval 36">
                      <a:extLst/>
                    </p:cNvPr>
                    <p:cNvSpPr/>
                    <p:nvPr/>
                  </p:nvSpPr>
                  <p:spPr bwMode="auto">
                    <a:xfrm>
                      <a:off x="2313123" y="2368878"/>
                      <a:ext cx="185862" cy="181201"/>
                    </a:xfrm>
                    <a:prstGeom prst="ellipse">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38" name="Oval 37">
                      <a:extLst/>
                    </p:cNvPr>
                    <p:cNvSpPr/>
                    <p:nvPr/>
                  </p:nvSpPr>
                  <p:spPr bwMode="auto">
                    <a:xfrm>
                      <a:off x="1404643" y="3210995"/>
                      <a:ext cx="185862" cy="181201"/>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39" name="Oval 38">
                      <a:extLst/>
                    </p:cNvPr>
                    <p:cNvSpPr/>
                    <p:nvPr/>
                  </p:nvSpPr>
                  <p:spPr bwMode="auto">
                    <a:xfrm>
                      <a:off x="3221993" y="2908966"/>
                      <a:ext cx="185862" cy="181201"/>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40" name="Oval 39">
                      <a:extLst/>
                    </p:cNvPr>
                    <p:cNvSpPr/>
                    <p:nvPr/>
                  </p:nvSpPr>
                  <p:spPr bwMode="auto">
                    <a:xfrm>
                      <a:off x="2850801" y="3728010"/>
                      <a:ext cx="185862" cy="181201"/>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sp>
                  <p:nvSpPr>
                    <p:cNvPr id="41" name="Oval 40">
                      <a:extLst/>
                    </p:cNvPr>
                    <p:cNvSpPr/>
                    <p:nvPr/>
                  </p:nvSpPr>
                  <p:spPr bwMode="auto">
                    <a:xfrm>
                      <a:off x="3602239" y="4067876"/>
                      <a:ext cx="185862" cy="181201"/>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lang="en-US" sz="2800" dirty="0">
                        <a:solidFill>
                          <a:schemeClr val="tx1"/>
                        </a:solidFill>
                        <a:latin typeface="Arial" charset="0"/>
                      </a:endParaRPr>
                    </a:p>
                  </p:txBody>
                </p:sp>
              </p:grpSp>
              <p:cxnSp>
                <p:nvCxnSpPr>
                  <p:cNvPr id="33" name="Elbow Connector 32"/>
                  <p:cNvCxnSpPr>
                    <a:stCxn id="38" idx="6"/>
                    <a:endCxn id="37" idx="4"/>
                  </p:cNvCxnSpPr>
                  <p:nvPr/>
                </p:nvCxnSpPr>
                <p:spPr bwMode="auto">
                  <a:xfrm flipV="1">
                    <a:off x="1307256" y="2731280"/>
                    <a:ext cx="815549" cy="751517"/>
                  </a:xfrm>
                  <a:prstGeom prst="bentConnector2">
                    <a:avLst/>
                  </a:prstGeom>
                  <a:solidFill>
                    <a:schemeClr val="accent1"/>
                  </a:solidFill>
                  <a:ln w="25400" cap="flat" cmpd="sng" algn="ctr">
                    <a:solidFill>
                      <a:schemeClr val="tx1"/>
                    </a:solidFill>
                    <a:prstDash val="solid"/>
                    <a:round/>
                    <a:headEnd type="triangle" w="med" len="med"/>
                    <a:tailEnd type="none" w="med" len="med"/>
                  </a:ln>
                  <a:effectLst/>
                </p:spPr>
              </p:cxnSp>
              <p:cxnSp>
                <p:nvCxnSpPr>
                  <p:cNvPr id="34" name="Elbow Connector 33"/>
                  <p:cNvCxnSpPr>
                    <a:stCxn id="39" idx="2"/>
                    <a:endCxn id="37" idx="4"/>
                  </p:cNvCxnSpPr>
                  <p:nvPr/>
                </p:nvCxnSpPr>
                <p:spPr bwMode="auto">
                  <a:xfrm rot="10800000">
                    <a:off x="2122806" y="2731280"/>
                    <a:ext cx="815939" cy="449488"/>
                  </a:xfrm>
                  <a:prstGeom prst="bentConnector2">
                    <a:avLst/>
                  </a:prstGeom>
                  <a:solidFill>
                    <a:schemeClr val="accent1"/>
                  </a:solidFill>
                  <a:ln w="25400" cap="flat" cmpd="sng" algn="ctr">
                    <a:solidFill>
                      <a:schemeClr val="tx1"/>
                    </a:solidFill>
                    <a:prstDash val="solid"/>
                    <a:round/>
                    <a:headEnd type="triangle" w="med" len="med"/>
                    <a:tailEnd type="none" w="med" len="med"/>
                  </a:ln>
                  <a:effectLst/>
                </p:spPr>
              </p:cxnSp>
              <p:cxnSp>
                <p:nvCxnSpPr>
                  <p:cNvPr id="36" name="Elbow Connector 35"/>
                  <p:cNvCxnSpPr>
                    <a:stCxn id="41" idx="0"/>
                    <a:endCxn id="40" idx="6"/>
                  </p:cNvCxnSpPr>
                  <p:nvPr/>
                </p:nvCxnSpPr>
                <p:spPr bwMode="auto">
                  <a:xfrm rot="16200000" flipV="1">
                    <a:off x="2958036" y="3795191"/>
                    <a:ext cx="249265" cy="658507"/>
                  </a:xfrm>
                  <a:prstGeom prst="bentConnector2">
                    <a:avLst/>
                  </a:prstGeom>
                  <a:solidFill>
                    <a:schemeClr val="accent1"/>
                  </a:solidFill>
                  <a:ln w="25400" cap="flat" cmpd="sng" algn="ctr">
                    <a:solidFill>
                      <a:schemeClr val="tx1"/>
                    </a:solidFill>
                    <a:prstDash val="solid"/>
                    <a:round/>
                    <a:headEnd type="triangle" w="med" len="med"/>
                    <a:tailEnd type="none" w="med" len="med"/>
                  </a:ln>
                  <a:effectLst/>
                </p:spPr>
              </p:cxnSp>
            </p:grpSp>
            <p:cxnSp>
              <p:nvCxnSpPr>
                <p:cNvPr id="44" name="Elbow Connector 43"/>
                <p:cNvCxnSpPr>
                  <a:stCxn id="40" idx="2"/>
                </p:cNvCxnSpPr>
                <p:nvPr/>
              </p:nvCxnSpPr>
              <p:spPr bwMode="auto">
                <a:xfrm rot="10800000">
                  <a:off x="6861850" y="3482798"/>
                  <a:ext cx="444746" cy="517015"/>
                </a:xfrm>
                <a:prstGeom prst="bentConnector2">
                  <a:avLst/>
                </a:prstGeom>
                <a:solidFill>
                  <a:schemeClr val="accent1"/>
                </a:solidFill>
                <a:ln w="25400" cap="flat" cmpd="sng" algn="ctr">
                  <a:solidFill>
                    <a:schemeClr val="tx1"/>
                  </a:solidFill>
                  <a:prstDash val="sysDot"/>
                  <a:round/>
                  <a:headEnd type="triangle" w="med" len="med"/>
                  <a:tailEnd type="none" w="med" len="med"/>
                </a:ln>
                <a:effectLst/>
              </p:spPr>
            </p:cxnSp>
          </p:grpSp>
          <p:sp>
            <p:nvSpPr>
              <p:cNvPr id="52" name="TextBox 51"/>
              <p:cNvSpPr txBox="1"/>
              <p:nvPr/>
            </p:nvSpPr>
            <p:spPr>
              <a:xfrm>
                <a:off x="6394298" y="3978935"/>
                <a:ext cx="426973" cy="405038"/>
              </a:xfrm>
              <a:prstGeom prst="rect">
                <a:avLst/>
              </a:prstGeom>
              <a:noFill/>
            </p:spPr>
            <p:txBody>
              <a:bodyPr wrap="none" rtlCol="0">
                <a:spAutoFit/>
              </a:bodyPr>
              <a:lstStyle/>
              <a:p>
                <a:r>
                  <a:rPr lang="en-US" sz="2400" dirty="0"/>
                  <a:t>v</a:t>
                </a:r>
                <a:r>
                  <a:rPr lang="en-US" sz="2400" baseline="-25000" dirty="0"/>
                  <a:t>1</a:t>
                </a:r>
              </a:p>
            </p:txBody>
          </p:sp>
        </p:grpSp>
        <p:sp>
          <p:nvSpPr>
            <p:cNvPr id="58" name="TextBox 57"/>
            <p:cNvSpPr txBox="1"/>
            <p:nvPr/>
          </p:nvSpPr>
          <p:spPr>
            <a:xfrm>
              <a:off x="6939457" y="2601739"/>
              <a:ext cx="450764" cy="461665"/>
            </a:xfrm>
            <a:prstGeom prst="rect">
              <a:avLst/>
            </a:prstGeom>
            <a:noFill/>
          </p:spPr>
          <p:txBody>
            <a:bodyPr wrap="none" rtlCol="0">
              <a:spAutoFit/>
            </a:bodyPr>
            <a:lstStyle/>
            <a:p>
              <a:r>
                <a:rPr lang="en-US" sz="2400" dirty="0"/>
                <a:t>v</a:t>
              </a:r>
              <a:r>
                <a:rPr lang="en-US" sz="2400" baseline="-25000" dirty="0"/>
                <a:t>2</a:t>
              </a:r>
            </a:p>
          </p:txBody>
        </p:sp>
        <p:sp>
          <p:nvSpPr>
            <p:cNvPr id="59" name="TextBox 58"/>
            <p:cNvSpPr txBox="1"/>
            <p:nvPr/>
          </p:nvSpPr>
          <p:spPr>
            <a:xfrm>
              <a:off x="5637794" y="2176469"/>
              <a:ext cx="450764" cy="461665"/>
            </a:xfrm>
            <a:prstGeom prst="rect">
              <a:avLst/>
            </a:prstGeom>
            <a:noFill/>
          </p:spPr>
          <p:txBody>
            <a:bodyPr wrap="none" rtlCol="0">
              <a:spAutoFit/>
            </a:bodyPr>
            <a:lstStyle/>
            <a:p>
              <a:r>
                <a:rPr lang="en-US" sz="2400" dirty="0"/>
                <a:t>v</a:t>
              </a:r>
              <a:r>
                <a:rPr lang="en-US" sz="2400" baseline="-25000" dirty="0"/>
                <a:t>3</a:t>
              </a:r>
            </a:p>
          </p:txBody>
        </p:sp>
      </p:grpSp>
      <p:graphicFrame>
        <p:nvGraphicFramePr>
          <p:cNvPr id="43" name="Diagram 42">
            <a:extLst>
              <a:ext uri="{FF2B5EF4-FFF2-40B4-BE49-F238E27FC236}">
                <a16:creationId xmlns:a16="http://schemas.microsoft.com/office/drawing/2014/main" id="{BF46B105-B4B9-4E1A-8810-7306A3422FAD}"/>
              </a:ext>
            </a:extLst>
          </p:cNvPr>
          <p:cNvGraphicFramePr/>
          <p:nvPr>
            <p:extLst>
              <p:ext uri="{D42A27DB-BD31-4B8C-83A1-F6EECF244321}">
                <p14:modId xmlns:p14="http://schemas.microsoft.com/office/powerpoint/2010/main" val="2444407163"/>
              </p:ext>
            </p:extLst>
          </p:nvPr>
        </p:nvGraphicFramePr>
        <p:xfrm>
          <a:off x="3509554" y="6400801"/>
          <a:ext cx="5233503" cy="3731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029087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1"/>
                                        </p:tgtEl>
                                        <p:attrNameLst>
                                          <p:attrName>style.visibility</p:attrName>
                                        </p:attrNameLst>
                                      </p:cBhvr>
                                      <p:to>
                                        <p:strVal val="visible"/>
                                      </p:to>
                                    </p:set>
                                    <p:animEffect transition="in" filter="fade">
                                      <p:cBhvr>
                                        <p:cTn id="18" dur="500"/>
                                        <p:tgtEl>
                                          <p:spTgt spid="61"/>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fade">
                                      <p:cBhvr>
                                        <p:cTn id="22" dur="500"/>
                                        <p:tgtEl>
                                          <p:spTgt spid="53"/>
                                        </p:tgtEl>
                                      </p:cBhvr>
                                    </p:animEffec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0"/>
                                        </p:tgtEl>
                                        <p:attrNameLst>
                                          <p:attrName>style.visibility</p:attrName>
                                        </p:attrNameLst>
                                      </p:cBhvr>
                                      <p:to>
                                        <p:strVal val="visible"/>
                                      </p:to>
                                    </p:set>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animEffect transition="in" filter="fade">
                                      <p:cBhvr>
                                        <p:cTn id="37"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solidFill>
                  <a:schemeClr val="tx1">
                    <a:lumMod val="50000"/>
                    <a:lumOff val="50000"/>
                  </a:schemeClr>
                </a:solidFill>
              </a:rPr>
              <a:t>Background and Motivation</a:t>
            </a:r>
          </a:p>
          <a:p>
            <a:r>
              <a:rPr lang="en-US" dirty="0">
                <a:solidFill>
                  <a:schemeClr val="tx1">
                    <a:lumMod val="50000"/>
                    <a:lumOff val="50000"/>
                  </a:schemeClr>
                </a:solidFill>
              </a:rPr>
              <a:t>Related Work</a:t>
            </a:r>
          </a:p>
          <a:p>
            <a:r>
              <a:rPr lang="en-US" dirty="0">
                <a:solidFill>
                  <a:schemeClr val="tx1">
                    <a:lumMod val="50000"/>
                    <a:lumOff val="50000"/>
                  </a:schemeClr>
                </a:solidFill>
              </a:rPr>
              <a:t>Our Methodology</a:t>
            </a:r>
          </a:p>
          <a:p>
            <a:r>
              <a:rPr lang="en-US" dirty="0">
                <a:latin typeface="Arial" panose="020B0604020202020204" pitchFamily="34" charset="0"/>
              </a:rPr>
              <a:t>Experimental Setup and Results</a:t>
            </a:r>
          </a:p>
          <a:p>
            <a:r>
              <a:rPr lang="en-US" dirty="0">
                <a:solidFill>
                  <a:schemeClr val="tx1">
                    <a:lumMod val="50000"/>
                    <a:lumOff val="50000"/>
                  </a:schemeClr>
                </a:solidFill>
                <a:latin typeface="Arial" panose="020B0604020202020204" pitchFamily="34" charset="0"/>
              </a:rPr>
              <a:t>Conclusion</a:t>
            </a:r>
          </a:p>
        </p:txBody>
      </p:sp>
    </p:spTree>
    <p:extLst>
      <p:ext uri="{BB962C8B-B14F-4D97-AF65-F5344CB8AC3E}">
        <p14:creationId xmlns:p14="http://schemas.microsoft.com/office/powerpoint/2010/main" val="87142749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Experimental Setup</a:t>
            </a:r>
          </a:p>
        </p:txBody>
      </p:sp>
      <p:sp>
        <p:nvSpPr>
          <p:cNvPr id="3" name="Content Placeholder 2"/>
          <p:cNvSpPr>
            <a:spLocks noGrp="1"/>
          </p:cNvSpPr>
          <p:nvPr>
            <p:ph idx="1"/>
          </p:nvPr>
        </p:nvSpPr>
        <p:spPr>
          <a:xfrm>
            <a:off x="98424" y="838200"/>
            <a:ext cx="8915401" cy="6019800"/>
          </a:xfrm>
        </p:spPr>
        <p:txBody>
          <a:bodyPr>
            <a:normAutofit/>
          </a:bodyPr>
          <a:lstStyle/>
          <a:p>
            <a:pPr>
              <a:spcBef>
                <a:spcPts val="700"/>
              </a:spcBef>
            </a:pPr>
            <a:r>
              <a:rPr lang="en-US" sz="2400" dirty="0"/>
              <a:t>Implemented in C++</a:t>
            </a:r>
          </a:p>
          <a:p>
            <a:pPr>
              <a:spcBef>
                <a:spcPts val="700"/>
              </a:spcBef>
            </a:pPr>
            <a:r>
              <a:rPr lang="en-US" sz="2400" dirty="0"/>
              <a:t>Testcases: DAC 2012 contest benchmarks</a:t>
            </a:r>
          </a:p>
          <a:p>
            <a:pPr lvl="1">
              <a:spcBef>
                <a:spcPts val="700"/>
              </a:spcBef>
            </a:pPr>
            <a:r>
              <a:rPr lang="en-US" altLang="zh-CN" sz="2000" dirty="0"/>
              <a:t>Placements done using state-of-the-art academic placer, </a:t>
            </a:r>
            <a:r>
              <a:rPr lang="en-US" altLang="zh-CN" sz="2000" dirty="0" err="1"/>
              <a:t>ePlace</a:t>
            </a:r>
            <a:r>
              <a:rPr lang="en-US" altLang="zh-CN" sz="2000" dirty="0"/>
              <a:t> [Lu15]</a:t>
            </a:r>
            <a:endParaRPr lang="en-US" sz="2000" dirty="0"/>
          </a:p>
          <a:p>
            <a:pPr lvl="1"/>
            <a:r>
              <a:rPr lang="en-US" sz="2000" dirty="0"/>
              <a:t>Nets and pin locations extracted from the benchmarks </a:t>
            </a:r>
          </a:p>
          <a:p>
            <a:pPr lvl="2"/>
            <a:r>
              <a:rPr lang="en-US" sz="2000" dirty="0"/>
              <a:t>Total 749K nets - divided into </a:t>
            </a:r>
            <a:r>
              <a:rPr lang="en-US" sz="2000" b="1" dirty="0"/>
              <a:t>four groups based on fanouts </a:t>
            </a:r>
            <a:r>
              <a:rPr lang="en-US" sz="2000" dirty="0"/>
              <a:t>- {small, medium, large, huge} nets</a:t>
            </a:r>
          </a:p>
          <a:p>
            <a:pPr lvl="1"/>
            <a:endParaRPr lang="en-US" sz="2000" dirty="0"/>
          </a:p>
          <a:p>
            <a:pPr lvl="1"/>
            <a:endParaRPr lang="en-US" sz="2000" dirty="0"/>
          </a:p>
          <a:p>
            <a:pPr lvl="1"/>
            <a:endParaRPr lang="en-US" sz="2000" dirty="0"/>
          </a:p>
          <a:p>
            <a:pPr lvl="1"/>
            <a:endParaRPr lang="en-US" sz="2000" dirty="0"/>
          </a:p>
          <a:p>
            <a:endParaRPr lang="en-US" sz="2400" dirty="0"/>
          </a:p>
          <a:p>
            <a:r>
              <a:rPr lang="en-US" sz="2400" dirty="0"/>
              <a:t>Metrics to report results</a:t>
            </a:r>
          </a:p>
          <a:p>
            <a:pPr lvl="1"/>
            <a:r>
              <a:rPr lang="en-US" sz="2000" dirty="0"/>
              <a:t>Normalized WL (</a:t>
            </a:r>
            <a:r>
              <a:rPr lang="en-US" sz="2000" b="1" dirty="0" err="1"/>
              <a:t>W</a:t>
            </a:r>
            <a:r>
              <a:rPr lang="en-US" sz="2000" b="1" baseline="-25000" dirty="0" err="1"/>
              <a:t>Tnorm</a:t>
            </a:r>
            <a:r>
              <a:rPr lang="en-US" sz="2000" dirty="0"/>
              <a:t>) – (Tree WL) / (reference tree WL)</a:t>
            </a:r>
            <a:br>
              <a:rPr lang="en-US" sz="2000" dirty="0"/>
            </a:br>
            <a:r>
              <a:rPr lang="en-US" sz="2400" dirty="0"/>
              <a:t>(</a:t>
            </a:r>
            <a:r>
              <a:rPr lang="en-US" sz="2000" dirty="0"/>
              <a:t>Reference trees = Prim’s MST for spanning / FLUTE for Steiner tree)</a:t>
            </a:r>
            <a:endParaRPr lang="en-US" sz="1800" dirty="0"/>
          </a:p>
          <a:p>
            <a:pPr lvl="1"/>
            <a:r>
              <a:rPr lang="en-US" sz="2000" dirty="0"/>
              <a:t>Normalized PL (</a:t>
            </a:r>
            <a:r>
              <a:rPr lang="en-US" sz="2000" b="1" dirty="0" err="1"/>
              <a:t>P</a:t>
            </a:r>
            <a:r>
              <a:rPr lang="en-US" sz="2000" b="1" baseline="-25000" dirty="0" err="1"/>
              <a:t>Tnorm</a:t>
            </a:r>
            <a:r>
              <a:rPr lang="en-US" sz="2000" dirty="0"/>
              <a:t>) – (Sum of PLs) / (sum of source-to-sink Manhattan distance)</a:t>
            </a:r>
          </a:p>
          <a:p>
            <a:pPr lvl="2"/>
            <a:endParaRPr lang="en-US" sz="1600" dirty="0"/>
          </a:p>
        </p:txBody>
      </p:sp>
      <p:graphicFrame>
        <p:nvGraphicFramePr>
          <p:cNvPr id="5" name="Table 4"/>
          <p:cNvGraphicFramePr>
            <a:graphicFrameLocks noGrp="1"/>
          </p:cNvGraphicFramePr>
          <p:nvPr>
            <p:extLst>
              <p:ext uri="{D42A27DB-BD31-4B8C-83A1-F6EECF244321}">
                <p14:modId xmlns:p14="http://schemas.microsoft.com/office/powerpoint/2010/main" val="483324449"/>
              </p:ext>
            </p:extLst>
          </p:nvPr>
        </p:nvGraphicFramePr>
        <p:xfrm>
          <a:off x="1772166" y="3210614"/>
          <a:ext cx="5416910" cy="1288173"/>
        </p:xfrm>
        <a:graphic>
          <a:graphicData uri="http://schemas.openxmlformats.org/drawingml/2006/table">
            <a:tbl>
              <a:tblPr>
                <a:tableStyleId>{D7AC3CCA-C797-4891-BE02-D94E43425B78}</a:tableStyleId>
              </a:tblPr>
              <a:tblGrid>
                <a:gridCol w="1083382">
                  <a:extLst>
                    <a:ext uri="{9D8B030D-6E8A-4147-A177-3AD203B41FA5}">
                      <a16:colId xmlns:a16="http://schemas.microsoft.com/office/drawing/2014/main" val="20000"/>
                    </a:ext>
                  </a:extLst>
                </a:gridCol>
                <a:gridCol w="1083382">
                  <a:extLst>
                    <a:ext uri="{9D8B030D-6E8A-4147-A177-3AD203B41FA5}">
                      <a16:colId xmlns:a16="http://schemas.microsoft.com/office/drawing/2014/main" val="20001"/>
                    </a:ext>
                  </a:extLst>
                </a:gridCol>
                <a:gridCol w="1083382">
                  <a:extLst>
                    <a:ext uri="{9D8B030D-6E8A-4147-A177-3AD203B41FA5}">
                      <a16:colId xmlns:a16="http://schemas.microsoft.com/office/drawing/2014/main" val="20002"/>
                    </a:ext>
                  </a:extLst>
                </a:gridCol>
                <a:gridCol w="1083382">
                  <a:extLst>
                    <a:ext uri="{9D8B030D-6E8A-4147-A177-3AD203B41FA5}">
                      <a16:colId xmlns:a16="http://schemas.microsoft.com/office/drawing/2014/main" val="20003"/>
                    </a:ext>
                  </a:extLst>
                </a:gridCol>
                <a:gridCol w="1083382">
                  <a:extLst>
                    <a:ext uri="{9D8B030D-6E8A-4147-A177-3AD203B41FA5}">
                      <a16:colId xmlns:a16="http://schemas.microsoft.com/office/drawing/2014/main" val="20004"/>
                    </a:ext>
                  </a:extLst>
                </a:gridCol>
              </a:tblGrid>
              <a:tr h="429391">
                <a:tc>
                  <a:txBody>
                    <a:bodyPr/>
                    <a:lstStyle/>
                    <a:p>
                      <a:pPr algn="ctr" fontAlgn="b"/>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000000"/>
                          </a:solidFill>
                          <a:effectLst/>
                          <a:latin typeface="Arial" panose="020B0604020202020204" pitchFamily="34" charset="0"/>
                          <a:cs typeface="Arial" panose="020B0604020202020204" pitchFamily="34" charset="0"/>
                        </a:rPr>
                        <a:t>small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000000"/>
                          </a:solidFill>
                          <a:effectLst/>
                          <a:latin typeface="Arial" panose="020B0604020202020204" pitchFamily="34" charset="0"/>
                          <a:cs typeface="Arial" panose="020B0604020202020204" pitchFamily="34" charset="0"/>
                        </a:rPr>
                        <a:t>medium</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000000"/>
                          </a:solidFill>
                          <a:effectLst/>
                          <a:latin typeface="Arial" panose="020B0604020202020204" pitchFamily="34" charset="0"/>
                          <a:cs typeface="Arial" panose="020B0604020202020204" pitchFamily="34" charset="0"/>
                        </a:rPr>
                        <a:t>large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1" i="0" u="none" strike="noStrike" dirty="0">
                          <a:solidFill>
                            <a:srgbClr val="000000"/>
                          </a:solidFill>
                          <a:effectLst/>
                          <a:latin typeface="Arial" panose="020B0604020202020204" pitchFamily="34" charset="0"/>
                          <a:cs typeface="Arial" panose="020B0604020202020204" pitchFamily="34" charset="0"/>
                        </a:rPr>
                        <a:t>huge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429391">
                <a:tc>
                  <a:txBody>
                    <a:bodyPr/>
                    <a:lstStyle/>
                    <a:p>
                      <a:pPr algn="ctr" fontAlgn="b"/>
                      <a:r>
                        <a:rPr lang="en-US" sz="2000" b="1" u="none" strike="noStrike" dirty="0">
                          <a:effectLst/>
                          <a:latin typeface="Arial" panose="020B0604020202020204" pitchFamily="34" charset="0"/>
                          <a:cs typeface="Arial" panose="020B0604020202020204" pitchFamily="34" charset="0"/>
                        </a:rPr>
                        <a:t>Fanout</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effectLst/>
                          <a:latin typeface="Arial" panose="020B0604020202020204" pitchFamily="34" charset="0"/>
                          <a:cs typeface="Arial" panose="020B0604020202020204" pitchFamily="34" charset="0"/>
                        </a:rPr>
                        <a:t>4 - 7</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8 - 15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16 - 31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32+</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429391">
                <a:tc>
                  <a:txBody>
                    <a:bodyPr/>
                    <a:lstStyle/>
                    <a:p>
                      <a:pPr algn="ctr" fontAlgn="b"/>
                      <a:r>
                        <a:rPr lang="en-US" sz="2000" b="1" u="none" strike="noStrike" dirty="0">
                          <a:effectLst/>
                          <a:latin typeface="Arial" panose="020B0604020202020204" pitchFamily="34" charset="0"/>
                          <a:cs typeface="Arial" panose="020B0604020202020204" pitchFamily="34" charset="0"/>
                        </a:rPr>
                        <a:t>#nets</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533029</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128463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u="none" strike="noStrike" dirty="0">
                          <a:effectLst/>
                          <a:latin typeface="Arial" panose="020B0604020202020204" pitchFamily="34" charset="0"/>
                          <a:cs typeface="Arial" panose="020B0604020202020204" pitchFamily="34" charset="0"/>
                        </a:rPr>
                        <a:t>46486 </a:t>
                      </a:r>
                      <a:endParaRPr lang="en-US" sz="2000" b="0"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n-US" sz="2000" b="0" i="0" u="none" strike="noStrike" dirty="0">
                          <a:solidFill>
                            <a:srgbClr val="000000"/>
                          </a:solidFill>
                          <a:effectLst/>
                          <a:latin typeface="Arial" panose="020B0604020202020204" pitchFamily="34" charset="0"/>
                          <a:cs typeface="Arial" panose="020B0604020202020204" pitchFamily="34" charset="0"/>
                        </a:rPr>
                        <a:t>20853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295326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2ADA2-6AD8-4241-81E9-4456A8C03068}"/>
              </a:ext>
            </a:extLst>
          </p:cNvPr>
          <p:cNvSpPr>
            <a:spLocks noGrp="1"/>
          </p:cNvSpPr>
          <p:nvPr>
            <p:ph type="title"/>
          </p:nvPr>
        </p:nvSpPr>
        <p:spPr/>
        <p:txBody>
          <a:bodyPr/>
          <a:lstStyle/>
          <a:p>
            <a:r>
              <a:rPr lang="en-US" dirty="0"/>
              <a:t>Pareto Curve Comparison PD vs. PD-II</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1494CDE-67EA-4A7F-8A20-409D83BAD480}"/>
                  </a:ext>
                </a:extLst>
              </p:cNvPr>
              <p:cNvSpPr>
                <a:spLocks noGrp="1"/>
              </p:cNvSpPr>
              <p:nvPr>
                <p:ph idx="1"/>
              </p:nvPr>
            </p:nvSpPr>
            <p:spPr/>
            <p:txBody>
              <a:bodyPr/>
              <a:lstStyle/>
              <a:p>
                <a:pPr marL="231775" indent="-195263">
                  <a:buFont typeface="Arial" panose="020B0604020202020204" pitchFamily="34" charset="0"/>
                  <a:buChar char="•"/>
                </a:pPr>
                <a:r>
                  <a:rPr lang="en-US" sz="2400" dirty="0"/>
                  <a:t>WL and PL tradeoff curves for large nets</a:t>
                </a:r>
                <a:r>
                  <a:rPr lang="en-US" sz="2400" b="1" dirty="0"/>
                  <a:t> </a:t>
                </a:r>
                <a:r>
                  <a:rPr lang="en-US" sz="2400" dirty="0"/>
                  <a:t>for different </a:t>
                </a:r>
                <a14:m>
                  <m:oMath xmlns:m="http://schemas.openxmlformats.org/officeDocument/2006/math">
                    <m:r>
                      <a:rPr lang="en-US" sz="2800" i="1">
                        <a:latin typeface="Cambria Math" panose="02040503050406030204" pitchFamily="18" charset="0"/>
                      </a:rPr>
                      <m:t>𝛼</m:t>
                    </m:r>
                  </m:oMath>
                </a14:m>
                <a:endParaRPr lang="en-US" sz="2400" dirty="0"/>
              </a:p>
              <a:p>
                <a:pPr marL="231775" indent="-195263">
                  <a:buFont typeface="Arial" panose="020B0604020202020204" pitchFamily="34" charset="0"/>
                  <a:buChar char="•"/>
                </a:pPr>
                <a:r>
                  <a:rPr lang="en-US" sz="2400" dirty="0"/>
                  <a:t>PD-II reduces both WL and PL from a PD construction</a:t>
                </a:r>
              </a:p>
              <a:p>
                <a:pPr marL="231775" indent="-195263">
                  <a:buFont typeface="Arial" panose="020B0604020202020204" pitchFamily="34" charset="0"/>
                  <a:buChar char="•"/>
                </a:pPr>
                <a:r>
                  <a:rPr lang="en-US" sz="2400" b="1" dirty="0"/>
                  <a:t>Reduced delays + reduced capacitance!</a:t>
                </a:r>
              </a:p>
              <a:p>
                <a:endParaRPr lang="en-US" sz="2400" dirty="0"/>
              </a:p>
            </p:txBody>
          </p:sp>
        </mc:Choice>
        <mc:Fallback xmlns="">
          <p:sp>
            <p:nvSpPr>
              <p:cNvPr id="3" name="Content Placeholder 2">
                <a:extLst>
                  <a:ext uri="{FF2B5EF4-FFF2-40B4-BE49-F238E27FC236}">
                    <a16:creationId xmlns:a16="http://schemas.microsoft.com/office/drawing/2014/main" id="{C1494CDE-67EA-4A7F-8A20-409D83BAD480}"/>
                  </a:ext>
                </a:extLst>
              </p:cNvPr>
              <p:cNvSpPr>
                <a:spLocks noGrp="1" noRot="1" noChangeAspect="1" noMove="1" noResize="1" noEditPoints="1" noAdjustHandles="1" noChangeArrowheads="1" noChangeShapeType="1" noTextEdit="1"/>
              </p:cNvSpPr>
              <p:nvPr>
                <p:ph idx="1"/>
              </p:nvPr>
            </p:nvSpPr>
            <p:spPr>
              <a:blipFill>
                <a:blip r:embed="rId3"/>
                <a:stretch>
                  <a:fillRect l="-483" t="-1096"/>
                </a:stretch>
              </a:blipFill>
            </p:spPr>
            <p:txBody>
              <a:bodyPr/>
              <a:lstStyle/>
              <a:p>
                <a:r>
                  <a:rPr lang="en-US">
                    <a:noFill/>
                  </a:rPr>
                  <a:t> </a:t>
                </a:r>
              </a:p>
            </p:txBody>
          </p:sp>
        </mc:Fallback>
      </mc:AlternateContent>
      <p:pic>
        <p:nvPicPr>
          <p:cNvPr id="7" name="Picture 6">
            <a:extLst>
              <a:ext uri="{FF2B5EF4-FFF2-40B4-BE49-F238E27FC236}">
                <a16:creationId xmlns:a16="http://schemas.microsoft.com/office/drawing/2014/main" id="{60B3F900-AB06-418A-A995-9B106D448F59}"/>
              </a:ext>
            </a:extLst>
          </p:cNvPr>
          <p:cNvPicPr>
            <a:picLocks noChangeAspect="1"/>
          </p:cNvPicPr>
          <p:nvPr/>
        </p:nvPicPr>
        <p:blipFill rotWithShape="1">
          <a:blip r:embed="rId4"/>
          <a:srcRect b="2449"/>
          <a:stretch/>
        </p:blipFill>
        <p:spPr>
          <a:xfrm>
            <a:off x="1635240" y="2310408"/>
            <a:ext cx="5905269" cy="4480511"/>
          </a:xfrm>
          <a:prstGeom prst="rect">
            <a:avLst/>
          </a:prstGeom>
        </p:spPr>
      </p:pic>
      <p:grpSp>
        <p:nvGrpSpPr>
          <p:cNvPr id="9" name="Group 8"/>
          <p:cNvGrpSpPr/>
          <p:nvPr/>
        </p:nvGrpSpPr>
        <p:grpSpPr>
          <a:xfrm>
            <a:off x="3525347" y="3717973"/>
            <a:ext cx="3760685" cy="1234943"/>
            <a:chOff x="3525347" y="3717973"/>
            <a:chExt cx="3760685" cy="1234943"/>
          </a:xfrm>
        </p:grpSpPr>
        <p:sp>
          <p:nvSpPr>
            <p:cNvPr id="8" name="TextBox 7">
              <a:extLst>
                <a:ext uri="{FF2B5EF4-FFF2-40B4-BE49-F238E27FC236}">
                  <a16:creationId xmlns:a16="http://schemas.microsoft.com/office/drawing/2014/main" id="{86B6F4AD-000F-4D24-9D6C-80DFB417C0A8}"/>
                </a:ext>
              </a:extLst>
            </p:cNvPr>
            <p:cNvSpPr txBox="1"/>
            <p:nvPr/>
          </p:nvSpPr>
          <p:spPr>
            <a:xfrm>
              <a:off x="4057263" y="3717973"/>
              <a:ext cx="3228769" cy="1077218"/>
            </a:xfrm>
            <a:prstGeom prst="rect">
              <a:avLst/>
            </a:prstGeom>
            <a:noFill/>
          </p:spPr>
          <p:txBody>
            <a:bodyPr wrap="none" rtlCol="0">
              <a:spAutoFit/>
            </a:bodyPr>
            <a:lstStyle/>
            <a:p>
              <a:r>
                <a:rPr lang="en-US" sz="3200" b="0" dirty="0"/>
                <a:t>Pushing the curve </a:t>
              </a:r>
              <a:br>
                <a:rPr lang="en-US" sz="3200" b="0" dirty="0"/>
              </a:br>
              <a:r>
                <a:rPr lang="en-US" sz="3200" b="0" dirty="0"/>
                <a:t>left and down</a:t>
              </a:r>
            </a:p>
          </p:txBody>
        </p:sp>
        <p:sp>
          <p:nvSpPr>
            <p:cNvPr id="6" name="Arrow: Down 5">
              <a:extLst>
                <a:ext uri="{FF2B5EF4-FFF2-40B4-BE49-F238E27FC236}">
                  <a16:creationId xmlns:a16="http://schemas.microsoft.com/office/drawing/2014/main" id="{EC65039B-EC28-4D9A-8DD6-FA2AE72FAE83}"/>
                </a:ext>
              </a:extLst>
            </p:cNvPr>
            <p:cNvSpPr/>
            <p:nvPr/>
          </p:nvSpPr>
          <p:spPr bwMode="auto">
            <a:xfrm rot="3232065">
              <a:off x="3581631" y="4426010"/>
              <a:ext cx="470622" cy="583189"/>
            </a:xfrm>
            <a:prstGeom prst="downArrow">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1225" rtl="0" eaLnBrk="0" fontAlgn="base" latinLnBrk="0" hangingPunct="0">
                <a:lnSpc>
                  <a:spcPct val="100000"/>
                </a:lnSpc>
                <a:spcBef>
                  <a:spcPct val="0"/>
                </a:spcBef>
                <a:spcAft>
                  <a:spcPct val="0"/>
                </a:spcAft>
                <a:buClrTx/>
                <a:buSzTx/>
                <a:buFontTx/>
                <a:buNone/>
                <a:tabLst/>
              </a:pPr>
              <a:endParaRPr kumimoji="0" lang="en-US" sz="2300" b="1" i="0" u="none" strike="noStrike" cap="none" normalizeH="0" baseline="0">
                <a:ln>
                  <a:noFill/>
                </a:ln>
                <a:solidFill>
                  <a:schemeClr val="tx1"/>
                </a:solidFill>
                <a:effectLst/>
                <a:latin typeface="Times New Roman" pitchFamily="18" charset="0"/>
              </a:endParaRPr>
            </a:p>
          </p:txBody>
        </p:sp>
      </p:grpSp>
    </p:spTree>
    <p:extLst>
      <p:ext uri="{BB962C8B-B14F-4D97-AF65-F5344CB8AC3E}">
        <p14:creationId xmlns:p14="http://schemas.microsoft.com/office/powerpoint/2010/main" val="42431152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500"/>
                                        <p:tgtEl>
                                          <p:spTgt spid="3">
                                            <p:txEl>
                                              <p:pRg st="1" end="1"/>
                                            </p:txEl>
                                          </p:spTgt>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A0F94-88BD-4029-8E0B-2849F4F8C90F}"/>
              </a:ext>
            </a:extLst>
          </p:cNvPr>
          <p:cNvSpPr>
            <a:spLocks noGrp="1"/>
          </p:cNvSpPr>
          <p:nvPr>
            <p:ph type="title"/>
          </p:nvPr>
        </p:nvSpPr>
        <p:spPr>
          <a:xfrm>
            <a:off x="0" y="144463"/>
            <a:ext cx="9143999" cy="595312"/>
          </a:xfrm>
        </p:spPr>
        <p:txBody>
          <a:bodyPr/>
          <a:lstStyle/>
          <a:p>
            <a:r>
              <a:rPr lang="en-US" sz="2600" dirty="0"/>
              <a:t>Pareto Curve Comparison PD+HVW vs. PD + HVW + DAS</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C5D472C4-878E-4907-9954-616B9AAE233D}"/>
                  </a:ext>
                </a:extLst>
              </p:cNvPr>
              <p:cNvSpPr/>
              <p:nvPr/>
            </p:nvSpPr>
            <p:spPr>
              <a:xfrm>
                <a:off x="129123" y="826904"/>
                <a:ext cx="8628763" cy="1437830"/>
              </a:xfrm>
              <a:prstGeom prst="rect">
                <a:avLst/>
              </a:prstGeom>
            </p:spPr>
            <p:txBody>
              <a:bodyPr wrap="square">
                <a:spAutoFit/>
              </a:bodyPr>
              <a:lstStyle/>
              <a:p>
                <a:pPr marL="230188" indent="-230188" fontAlgn="base">
                  <a:lnSpc>
                    <a:spcPct val="85000"/>
                  </a:lnSpc>
                  <a:spcBef>
                    <a:spcPts val="700"/>
                  </a:spcBef>
                  <a:spcAft>
                    <a:spcPct val="0"/>
                  </a:spcAft>
                  <a:buClr>
                    <a:srgbClr val="C00000"/>
                  </a:buClr>
                  <a:buFont typeface="Arial" panose="020B0604020202020204" pitchFamily="34" charset="0"/>
                  <a:buChar char="•"/>
                </a:pPr>
                <a:r>
                  <a:rPr lang="en-US" sz="2400" dirty="0">
                    <a:latin typeface="Arial" panose="020B0604020202020204" pitchFamily="34" charset="0"/>
                    <a:cs typeface="Arial" panose="020B0604020202020204" pitchFamily="34" charset="0"/>
                  </a:rPr>
                  <a:t>WL and PL tradeoff curves for nets with large nets for different </a:t>
                </a:r>
                <a14:m>
                  <m:oMath xmlns:m="http://schemas.openxmlformats.org/officeDocument/2006/math">
                    <m:r>
                      <a:rPr lang="en-US" sz="2400">
                        <a:latin typeface="Cambria Math" panose="02040503050406030204" pitchFamily="18" charset="0"/>
                        <a:cs typeface="Arial" panose="020B0604020202020204" pitchFamily="34" charset="0"/>
                      </a:rPr>
                      <m:t>𝛼</m:t>
                    </m:r>
                  </m:oMath>
                </a14:m>
                <a:endParaRPr lang="en-US" sz="2400" dirty="0">
                  <a:latin typeface="Arial" panose="020B0604020202020204" pitchFamily="34" charset="0"/>
                  <a:cs typeface="Arial" panose="020B0604020202020204" pitchFamily="34" charset="0"/>
                </a:endParaRPr>
              </a:p>
              <a:p>
                <a:pPr marL="230188" indent="-230188" fontAlgn="base">
                  <a:lnSpc>
                    <a:spcPct val="85000"/>
                  </a:lnSpc>
                  <a:spcBef>
                    <a:spcPts val="700"/>
                  </a:spcBef>
                  <a:spcAft>
                    <a:spcPct val="0"/>
                  </a:spcAft>
                  <a:buClr>
                    <a:srgbClr val="C00000"/>
                  </a:buClr>
                  <a:buFont typeface="Arial" panose="020B0604020202020204" pitchFamily="34" charset="0"/>
                  <a:buChar char="•"/>
                </a:pPr>
                <a:r>
                  <a:rPr lang="en-US" sz="2400" dirty="0">
                    <a:latin typeface="Arial" panose="020B0604020202020204" pitchFamily="34" charset="0"/>
                    <a:cs typeface="Arial" panose="020B0604020202020204" pitchFamily="34" charset="0"/>
                  </a:rPr>
                  <a:t>PD+HVW+DAS shows better WL and PL tradeoff than PD+HVW curve</a:t>
                </a:r>
              </a:p>
            </p:txBody>
          </p:sp>
        </mc:Choice>
        <mc:Fallback xmlns="">
          <p:sp>
            <p:nvSpPr>
              <p:cNvPr id="4" name="Rectangle 3">
                <a:extLst>
                  <a:ext uri="{FF2B5EF4-FFF2-40B4-BE49-F238E27FC236}">
                    <a16:creationId xmlns:a16="http://schemas.microsoft.com/office/drawing/2014/main" id="{C5D472C4-878E-4907-9954-616B9AAE233D}"/>
                  </a:ext>
                </a:extLst>
              </p:cNvPr>
              <p:cNvSpPr>
                <a:spLocks noRot="1" noChangeAspect="1" noMove="1" noResize="1" noEditPoints="1" noAdjustHandles="1" noChangeArrowheads="1" noChangeShapeType="1" noTextEdit="1"/>
              </p:cNvSpPr>
              <p:nvPr/>
            </p:nvSpPr>
            <p:spPr>
              <a:xfrm>
                <a:off x="129123" y="826904"/>
                <a:ext cx="8628763" cy="1437830"/>
              </a:xfrm>
              <a:prstGeom prst="rect">
                <a:avLst/>
              </a:prstGeom>
              <a:blipFill>
                <a:blip r:embed="rId3"/>
                <a:stretch>
                  <a:fillRect l="-918" t="-6780" b="-8898"/>
                </a:stretch>
              </a:blipFill>
            </p:spPr>
            <p:txBody>
              <a:bodyPr/>
              <a:lstStyle/>
              <a:p>
                <a:r>
                  <a:rPr lang="en-US">
                    <a:noFill/>
                  </a:rPr>
                  <a:t> </a:t>
                </a:r>
              </a:p>
            </p:txBody>
          </p:sp>
        </mc:Fallback>
      </mc:AlternateContent>
      <p:pic>
        <p:nvPicPr>
          <p:cNvPr id="6" name="Picture 5">
            <a:extLst>
              <a:ext uri="{FF2B5EF4-FFF2-40B4-BE49-F238E27FC236}">
                <a16:creationId xmlns:a16="http://schemas.microsoft.com/office/drawing/2014/main" id="{C2663BA8-ED82-4F46-BE86-53FD8DA46845}"/>
              </a:ext>
            </a:extLst>
          </p:cNvPr>
          <p:cNvPicPr>
            <a:picLocks noChangeAspect="1"/>
          </p:cNvPicPr>
          <p:nvPr/>
        </p:nvPicPr>
        <p:blipFill>
          <a:blip r:embed="rId4"/>
          <a:stretch>
            <a:fillRect/>
          </a:stretch>
        </p:blipFill>
        <p:spPr>
          <a:xfrm>
            <a:off x="141114" y="2702099"/>
            <a:ext cx="5506103" cy="4113571"/>
          </a:xfrm>
          <a:prstGeom prst="rect">
            <a:avLst/>
          </a:prstGeom>
        </p:spPr>
      </p:pic>
      <p:grpSp>
        <p:nvGrpSpPr>
          <p:cNvPr id="3" name="Group 2"/>
          <p:cNvGrpSpPr/>
          <p:nvPr/>
        </p:nvGrpSpPr>
        <p:grpSpPr>
          <a:xfrm>
            <a:off x="2228310" y="3942028"/>
            <a:ext cx="2905997" cy="1212264"/>
            <a:chOff x="2228310" y="3942028"/>
            <a:chExt cx="2905997" cy="1212264"/>
          </a:xfrm>
        </p:grpSpPr>
        <p:sp>
          <p:nvSpPr>
            <p:cNvPr id="7" name="TextBox 6">
              <a:extLst>
                <a:ext uri="{FF2B5EF4-FFF2-40B4-BE49-F238E27FC236}">
                  <a16:creationId xmlns:a16="http://schemas.microsoft.com/office/drawing/2014/main" id="{079E0D80-A44F-43CA-8516-6B619D39594E}"/>
                </a:ext>
              </a:extLst>
            </p:cNvPr>
            <p:cNvSpPr txBox="1"/>
            <p:nvPr/>
          </p:nvSpPr>
          <p:spPr>
            <a:xfrm>
              <a:off x="2519905" y="3942028"/>
              <a:ext cx="2710165" cy="830997"/>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defPPr>
                <a:defRPr lang="en-US"/>
              </a:defPPr>
              <a:lvl1pPr marR="0" indent="0" algn="ctr" defTabSz="911225" eaLnBrk="0" fontAlgn="base" hangingPunct="0">
                <a:lnSpc>
                  <a:spcPct val="100000"/>
                </a:lnSpc>
                <a:spcBef>
                  <a:spcPct val="0"/>
                </a:spcBef>
                <a:spcAft>
                  <a:spcPct val="0"/>
                </a:spcAft>
                <a:buClrTx/>
                <a:buSzTx/>
                <a:buFontTx/>
                <a:buNone/>
                <a:tabLst/>
                <a:defRPr kumimoji="0" sz="2300" b="1" i="0" u="none" strike="noStrike" cap="none" normalizeH="0" baseline="0">
                  <a:ln>
                    <a:noFill/>
                  </a:ln>
                  <a:effectLst/>
                  <a:latin typeface="Times New Roman" pitchFamily="18" charset="0"/>
                </a:defRPr>
              </a:lvl1pPr>
            </a:lstStyle>
            <a:p>
              <a:r>
                <a:rPr lang="en-US" dirty="0"/>
                <a:t>Pushing the curve </a:t>
              </a:r>
              <a:br>
                <a:rPr lang="en-US" dirty="0"/>
              </a:br>
              <a:r>
                <a:rPr lang="en-US" dirty="0"/>
                <a:t>left and down</a:t>
              </a:r>
            </a:p>
          </p:txBody>
        </p:sp>
        <p:sp>
          <p:nvSpPr>
            <p:cNvPr id="8" name="Arrow: Down 7">
              <a:extLst>
                <a:ext uri="{FF2B5EF4-FFF2-40B4-BE49-F238E27FC236}">
                  <a16:creationId xmlns:a16="http://schemas.microsoft.com/office/drawing/2014/main" id="{42D4E49D-1397-4DCF-9D4F-5D568F295351}"/>
                </a:ext>
              </a:extLst>
            </p:cNvPr>
            <p:cNvSpPr/>
            <p:nvPr/>
          </p:nvSpPr>
          <p:spPr bwMode="auto">
            <a:xfrm rot="3232065">
              <a:off x="2284594" y="4627386"/>
              <a:ext cx="470622" cy="583189"/>
            </a:xfrm>
            <a:prstGeom prst="downArrow">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1225" eaLnBrk="0" fontAlgn="base" hangingPunct="0">
                <a:spcBef>
                  <a:spcPct val="0"/>
                </a:spcBef>
                <a:spcAft>
                  <a:spcPct val="0"/>
                </a:spcAft>
              </a:pPr>
              <a:endParaRPr lang="en-US" sz="2300" b="1">
                <a:solidFill>
                  <a:schemeClr val="tx1"/>
                </a:solidFill>
                <a:latin typeface="Times New Roman" pitchFamily="18" charset="0"/>
              </a:endParaRPr>
            </a:p>
          </p:txBody>
        </p:sp>
      </p:grpSp>
      <p:sp>
        <p:nvSpPr>
          <p:cNvPr id="9" name="TextBox 8">
            <a:extLst>
              <a:ext uri="{FF2B5EF4-FFF2-40B4-BE49-F238E27FC236}">
                <a16:creationId xmlns:a16="http://schemas.microsoft.com/office/drawing/2014/main" id="{77CA076B-0778-4B6F-A098-36A1BB0BDE9B}"/>
              </a:ext>
            </a:extLst>
          </p:cNvPr>
          <p:cNvSpPr txBox="1"/>
          <p:nvPr/>
        </p:nvSpPr>
        <p:spPr>
          <a:xfrm>
            <a:off x="5777333" y="2810942"/>
            <a:ext cx="2980553" cy="3379113"/>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sz="2800" dirty="0">
                <a:solidFill>
                  <a:schemeClr val="bg1"/>
                </a:solidFill>
              </a:rPr>
              <a:t>Get lower power and better performance out of a technology node!</a:t>
            </a:r>
            <a:endParaRPr lang="en-US" sz="2800" dirty="0"/>
          </a:p>
        </p:txBody>
      </p:sp>
    </p:spTree>
    <p:extLst>
      <p:ext uri="{BB962C8B-B14F-4D97-AF65-F5344CB8AC3E}">
        <p14:creationId xmlns:p14="http://schemas.microsoft.com/office/powerpoint/2010/main" val="13533768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Measurement of Improvement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161925" y="659524"/>
                <a:ext cx="8836025" cy="5562601"/>
              </a:xfrm>
            </p:spPr>
            <p:txBody>
              <a:bodyPr/>
              <a:lstStyle/>
              <a:p>
                <a:pPr>
                  <a:lnSpc>
                    <a:spcPct val="100000"/>
                  </a:lnSpc>
                </a:pPr>
                <a:r>
                  <a:rPr lang="en-US" sz="2400" dirty="0"/>
                  <a:t>Hard to measure the degree of improvement from Pareto curves</a:t>
                </a:r>
              </a:p>
              <a:p>
                <a:pPr>
                  <a:lnSpc>
                    <a:spcPct val="100000"/>
                  </a:lnSpc>
                </a:pPr>
                <a:r>
                  <a:rPr lang="en-US" sz="2400" dirty="0"/>
                  <a:t>Alternative analysis method</a:t>
                </a:r>
              </a:p>
              <a:p>
                <a:pPr lvl="1">
                  <a:lnSpc>
                    <a:spcPct val="100000"/>
                  </a:lnSpc>
                </a:pPr>
                <a:r>
                  <a:rPr lang="en-US" sz="2000" dirty="0"/>
                  <a:t>(1) Obtain reference tree WL, and select different percentages of permissible WL degradation w.r.t. to the reference tree WL </a:t>
                </a:r>
                <a:br>
                  <a:rPr lang="en-US" sz="2000" dirty="0"/>
                </a:br>
                <a:r>
                  <a:rPr lang="en-US" sz="2000" dirty="0"/>
                  <a:t>(i.e., WL thresholds = 1%, 2%, 4%, 7%, 10% and 15%)</a:t>
                </a:r>
                <a:br>
                  <a:rPr lang="en-US" sz="2000" dirty="0"/>
                </a:br>
                <a:r>
                  <a:rPr lang="en-US" sz="2400" dirty="0"/>
                  <a:t>(</a:t>
                </a:r>
                <a:r>
                  <a:rPr lang="en-US" sz="2000" dirty="0"/>
                  <a:t>Reference trees = Prim’s MST for spanning / FLUTE for Steiner tree)</a:t>
                </a:r>
              </a:p>
              <a:p>
                <a:pPr lvl="1">
                  <a:lnSpc>
                    <a:spcPct val="100000"/>
                  </a:lnSpc>
                </a:pPr>
                <a:r>
                  <a:rPr lang="en-US" sz="2000" dirty="0"/>
                  <a:t>(2) Find solution with minimum normalized PL that satisfies WL threshold, across different </a:t>
                </a:r>
                <a14:m>
                  <m:oMath xmlns:m="http://schemas.openxmlformats.org/officeDocument/2006/math">
                    <m:r>
                      <a:rPr lang="en-US" sz="2000" i="1">
                        <a:latin typeface="Cambria Math" panose="02040503050406030204" pitchFamily="18" charset="0"/>
                      </a:rPr>
                      <m:t>𝛼</m:t>
                    </m:r>
                  </m:oMath>
                </a14:m>
                <a:endParaRPr lang="en-US" sz="2000" dirty="0"/>
              </a:p>
              <a:p>
                <a:pPr lvl="1">
                  <a:lnSpc>
                    <a:spcPct val="100000"/>
                  </a:lnSpc>
                </a:pPr>
                <a:r>
                  <a:rPr lang="en-US" sz="2000" dirty="0"/>
                  <a:t>(3) Report WL and PL improvement</a:t>
                </a:r>
              </a:p>
              <a:p>
                <a:pPr>
                  <a:lnSpc>
                    <a:spcPct val="100000"/>
                  </a:lnSpc>
                </a:pPr>
                <a:r>
                  <a:rPr lang="en-US" sz="2400" dirty="0"/>
                  <a:t>Computation of percentage PL improvement</a:t>
                </a:r>
              </a:p>
              <a:p>
                <a:pPr lvl="1">
                  <a:lnSpc>
                    <a:spcPct val="100000"/>
                  </a:lnSpc>
                </a:pPr>
                <a:r>
                  <a:rPr lang="en-US" sz="2000" dirty="0" err="1"/>
                  <a:t>P</a:t>
                </a:r>
                <a:r>
                  <a:rPr lang="en-US" sz="2000" baseline="-25000" dirty="0" err="1"/>
                  <a:t>Tnorm</a:t>
                </a:r>
                <a:r>
                  <a:rPr lang="en-US" sz="2000" dirty="0"/>
                  <a:t> of tree A = 1.15, </a:t>
                </a:r>
                <a:r>
                  <a:rPr lang="en-US" sz="2000" dirty="0" err="1"/>
                  <a:t>P</a:t>
                </a:r>
                <a:r>
                  <a:rPr lang="en-US" sz="2000" baseline="-25000" dirty="0" err="1"/>
                  <a:t>Tnorm</a:t>
                </a:r>
                <a:r>
                  <a:rPr lang="en-US" sz="2000" dirty="0"/>
                  <a:t> of tree B= 1.12</a:t>
                </a:r>
                <a:br>
                  <a:rPr lang="en-US" sz="2000" dirty="0"/>
                </a:br>
                <a14:m>
                  <m:oMath xmlns:m="http://schemas.openxmlformats.org/officeDocument/2006/math">
                    <m:d>
                      <m:dPr>
                        <m:ctrlPr>
                          <a:rPr lang="en-US" sz="2400" i="1" dirty="0" smtClean="0">
                            <a:latin typeface="Cambria Math" panose="02040503050406030204" pitchFamily="18" charset="0"/>
                          </a:rPr>
                        </m:ctrlPr>
                      </m:dPr>
                      <m:e>
                        <m:r>
                          <a:rPr lang="en-US" sz="2400" i="1" dirty="0" smtClean="0">
                            <a:latin typeface="Cambria Math" panose="02040503050406030204" pitchFamily="18" charset="0"/>
                          </a:rPr>
                          <m:t>1 –</m:t>
                        </m:r>
                        <m:f>
                          <m:fPr>
                            <m:ctrlPr>
                              <a:rPr lang="en-US" sz="2400" i="1" dirty="0" smtClean="0">
                                <a:latin typeface="Cambria Math" panose="02040503050406030204" pitchFamily="18" charset="0"/>
                              </a:rPr>
                            </m:ctrlPr>
                          </m:fPr>
                          <m:num>
                            <m:r>
                              <a:rPr lang="en-US" sz="2400" i="1" dirty="0" smtClean="0">
                                <a:latin typeface="Cambria Math" panose="02040503050406030204" pitchFamily="18" charset="0"/>
                              </a:rPr>
                              <m:t>1.15 – 1</m:t>
                            </m:r>
                          </m:num>
                          <m:den>
                            <m:r>
                              <a:rPr lang="en-US" sz="2400" i="1" dirty="0" smtClean="0">
                                <a:latin typeface="Cambria Math" panose="02040503050406030204" pitchFamily="18" charset="0"/>
                              </a:rPr>
                              <m:t>1.12 – 1</m:t>
                            </m:r>
                          </m:den>
                        </m:f>
                      </m:e>
                    </m:d>
                    <m:r>
                      <a:rPr lang="en-US" sz="2400" i="1" dirty="0" smtClean="0">
                        <a:latin typeface="Cambria Math" panose="02040503050406030204" pitchFamily="18" charset="0"/>
                      </a:rPr>
                      <m:t> ∗ 100</m:t>
                    </m:r>
                  </m:oMath>
                </a14:m>
                <a:r>
                  <a:rPr lang="en-US" sz="2000" dirty="0"/>
                  <a:t>% = 20 % </a:t>
                </a:r>
                <a:r>
                  <a:rPr lang="en-US" sz="2000" dirty="0">
                    <a:sym typeface="Wingdings" panose="05000000000000000000" pitchFamily="2" charset="2"/>
                  </a:rPr>
                  <a:t> Tree B shows 20% improvement</a:t>
                </a:r>
                <a:endParaRPr lang="en-US" sz="2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161925" y="659524"/>
                <a:ext cx="8836025" cy="5562601"/>
              </a:xfrm>
              <a:blipFill>
                <a:blip r:embed="rId3"/>
                <a:stretch>
                  <a:fillRect l="-966" t="-767"/>
                </a:stretch>
              </a:blipFill>
            </p:spPr>
            <p:txBody>
              <a:bodyPr/>
              <a:lstStyle/>
              <a:p>
                <a:r>
                  <a:rPr lang="en-US">
                    <a:noFill/>
                  </a:rPr>
                  <a:t> </a:t>
                </a:r>
              </a:p>
            </p:txBody>
          </p:sp>
        </mc:Fallback>
      </mc:AlternateContent>
    </p:spTree>
    <p:extLst>
      <p:ext uri="{BB962C8B-B14F-4D97-AF65-F5344CB8AC3E}">
        <p14:creationId xmlns:p14="http://schemas.microsoft.com/office/powerpoint/2010/main" val="2227567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PD-II Improvement</a:t>
            </a:r>
          </a:p>
        </p:txBody>
      </p:sp>
      <p:sp>
        <p:nvSpPr>
          <p:cNvPr id="3" name="Content Placeholder 2"/>
          <p:cNvSpPr>
            <a:spLocks noGrp="1"/>
          </p:cNvSpPr>
          <p:nvPr>
            <p:ph idx="1"/>
          </p:nvPr>
        </p:nvSpPr>
        <p:spPr>
          <a:xfrm>
            <a:off x="77364" y="848120"/>
            <a:ext cx="9103963" cy="5373415"/>
          </a:xfrm>
        </p:spPr>
        <p:txBody>
          <a:bodyPr/>
          <a:lstStyle/>
          <a:p>
            <a:r>
              <a:rPr lang="en-US" sz="2400" dirty="0"/>
              <a:t>PD-II gives better results than PD for all groups of nets</a:t>
            </a:r>
          </a:p>
          <a:p>
            <a:r>
              <a:rPr lang="en-US" sz="2400" dirty="0"/>
              <a:t>Small improvement (0.26% - 1.63%) on small nets</a:t>
            </a:r>
          </a:p>
          <a:p>
            <a:r>
              <a:rPr lang="en-US" sz="2400" dirty="0"/>
              <a:t>Large improvement (4.91% - 18.87%) on huge nets</a:t>
            </a:r>
          </a:p>
          <a:p>
            <a:endParaRPr lang="en-US" sz="2400" dirty="0"/>
          </a:p>
        </p:txBody>
      </p:sp>
      <p:graphicFrame>
        <p:nvGraphicFramePr>
          <p:cNvPr id="4" name="Chart 3"/>
          <p:cNvGraphicFramePr>
            <a:graphicFrameLocks/>
          </p:cNvGraphicFramePr>
          <p:nvPr>
            <p:extLst/>
          </p:nvPr>
        </p:nvGraphicFramePr>
        <p:xfrm>
          <a:off x="1171082" y="2604488"/>
          <a:ext cx="6564532" cy="3796313"/>
        </p:xfrm>
        <a:graphic>
          <a:graphicData uri="http://schemas.openxmlformats.org/drawingml/2006/chart">
            <c:chart xmlns:c="http://schemas.openxmlformats.org/drawingml/2006/chart" xmlns:r="http://schemas.openxmlformats.org/officeDocument/2006/relationships" r:id="rId3"/>
          </a:graphicData>
        </a:graphic>
      </p:graphicFrame>
      <p:grpSp>
        <p:nvGrpSpPr>
          <p:cNvPr id="31" name="Group 30"/>
          <p:cNvGrpSpPr/>
          <p:nvPr/>
        </p:nvGrpSpPr>
        <p:grpSpPr>
          <a:xfrm>
            <a:off x="1447523" y="5191230"/>
            <a:ext cx="976549" cy="900957"/>
            <a:chOff x="1447523" y="5191230"/>
            <a:chExt cx="976549" cy="900957"/>
          </a:xfrm>
        </p:grpSpPr>
        <p:cxnSp>
          <p:nvCxnSpPr>
            <p:cNvPr id="27" name="Straight Arrow Connector 26"/>
            <p:cNvCxnSpPr/>
            <p:nvPr/>
          </p:nvCxnSpPr>
          <p:spPr bwMode="auto">
            <a:xfrm flipV="1">
              <a:off x="1851566" y="5191230"/>
              <a:ext cx="308344" cy="520995"/>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sp>
          <p:nvSpPr>
            <p:cNvPr id="28" name="TextBox 27"/>
            <p:cNvSpPr txBox="1"/>
            <p:nvPr/>
          </p:nvSpPr>
          <p:spPr>
            <a:xfrm>
              <a:off x="1447523" y="5722855"/>
              <a:ext cx="976549" cy="369332"/>
            </a:xfrm>
            <a:prstGeom prst="rect">
              <a:avLst/>
            </a:prstGeom>
            <a:noFill/>
            <a:ln>
              <a:noFill/>
            </a:ln>
          </p:spPr>
          <p:txBody>
            <a:bodyPr wrap="none" rtlCol="0">
              <a:spAutoFit/>
            </a:bodyPr>
            <a:lstStyle/>
            <a:p>
              <a:r>
                <a:rPr lang="en-US" b="1" dirty="0">
                  <a:solidFill>
                    <a:srgbClr val="C00000"/>
                  </a:solidFill>
                </a:rPr>
                <a:t>0.26%</a:t>
              </a:r>
            </a:p>
          </p:txBody>
        </p:sp>
      </p:grpSp>
      <p:grpSp>
        <p:nvGrpSpPr>
          <p:cNvPr id="41" name="Group 40"/>
          <p:cNvGrpSpPr/>
          <p:nvPr/>
        </p:nvGrpSpPr>
        <p:grpSpPr>
          <a:xfrm>
            <a:off x="6940077" y="5191230"/>
            <a:ext cx="1395480" cy="900957"/>
            <a:chOff x="6940077" y="5191230"/>
            <a:chExt cx="1395480" cy="900957"/>
          </a:xfrm>
        </p:grpSpPr>
        <p:cxnSp>
          <p:nvCxnSpPr>
            <p:cNvPr id="29" name="Straight Arrow Connector 28"/>
            <p:cNvCxnSpPr/>
            <p:nvPr/>
          </p:nvCxnSpPr>
          <p:spPr bwMode="auto">
            <a:xfrm flipH="1" flipV="1">
              <a:off x="6940077" y="5191230"/>
              <a:ext cx="418932" cy="690115"/>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sp>
          <p:nvSpPr>
            <p:cNvPr id="30" name="TextBox 29"/>
            <p:cNvSpPr txBox="1"/>
            <p:nvPr/>
          </p:nvSpPr>
          <p:spPr>
            <a:xfrm>
              <a:off x="7359008" y="5722855"/>
              <a:ext cx="976549" cy="369332"/>
            </a:xfrm>
            <a:prstGeom prst="rect">
              <a:avLst/>
            </a:prstGeom>
            <a:noFill/>
            <a:ln>
              <a:noFill/>
            </a:ln>
          </p:spPr>
          <p:txBody>
            <a:bodyPr wrap="none" rtlCol="0">
              <a:spAutoFit/>
            </a:bodyPr>
            <a:lstStyle/>
            <a:p>
              <a:r>
                <a:rPr lang="en-US" b="1" dirty="0">
                  <a:solidFill>
                    <a:srgbClr val="C00000"/>
                  </a:solidFill>
                </a:rPr>
                <a:t>1.63%</a:t>
              </a:r>
            </a:p>
          </p:txBody>
        </p:sp>
      </p:grpSp>
      <p:grpSp>
        <p:nvGrpSpPr>
          <p:cNvPr id="33" name="Group 32"/>
          <p:cNvGrpSpPr/>
          <p:nvPr/>
        </p:nvGrpSpPr>
        <p:grpSpPr>
          <a:xfrm>
            <a:off x="2088196" y="3714093"/>
            <a:ext cx="976549" cy="900437"/>
            <a:chOff x="1447523" y="5722855"/>
            <a:chExt cx="976549" cy="900437"/>
          </a:xfrm>
        </p:grpSpPr>
        <p:cxnSp>
          <p:nvCxnSpPr>
            <p:cNvPr id="34" name="Straight Arrow Connector 33"/>
            <p:cNvCxnSpPr/>
            <p:nvPr/>
          </p:nvCxnSpPr>
          <p:spPr bwMode="auto">
            <a:xfrm>
              <a:off x="1935797" y="6092188"/>
              <a:ext cx="113566" cy="531104"/>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sp>
          <p:nvSpPr>
            <p:cNvPr id="35" name="TextBox 34"/>
            <p:cNvSpPr txBox="1"/>
            <p:nvPr/>
          </p:nvSpPr>
          <p:spPr>
            <a:xfrm>
              <a:off x="1447523" y="5722855"/>
              <a:ext cx="976549" cy="369332"/>
            </a:xfrm>
            <a:prstGeom prst="rect">
              <a:avLst/>
            </a:prstGeom>
            <a:noFill/>
            <a:ln>
              <a:noFill/>
            </a:ln>
          </p:spPr>
          <p:txBody>
            <a:bodyPr wrap="none" rtlCol="0">
              <a:spAutoFit/>
            </a:bodyPr>
            <a:lstStyle/>
            <a:p>
              <a:r>
                <a:rPr lang="en-US" b="1" dirty="0">
                  <a:solidFill>
                    <a:srgbClr val="C00000"/>
                  </a:solidFill>
                </a:rPr>
                <a:t>4.91%</a:t>
              </a:r>
            </a:p>
          </p:txBody>
        </p:sp>
      </p:grpSp>
      <p:grpSp>
        <p:nvGrpSpPr>
          <p:cNvPr id="37" name="Group 36"/>
          <p:cNvGrpSpPr/>
          <p:nvPr/>
        </p:nvGrpSpPr>
        <p:grpSpPr>
          <a:xfrm>
            <a:off x="6129843" y="2504626"/>
            <a:ext cx="1132194" cy="424822"/>
            <a:chOff x="1447523" y="5722855"/>
            <a:chExt cx="1132194" cy="424822"/>
          </a:xfrm>
        </p:grpSpPr>
        <p:cxnSp>
          <p:nvCxnSpPr>
            <p:cNvPr id="38" name="Straight Arrow Connector 37"/>
            <p:cNvCxnSpPr/>
            <p:nvPr/>
          </p:nvCxnSpPr>
          <p:spPr bwMode="auto">
            <a:xfrm>
              <a:off x="1935797" y="6092188"/>
              <a:ext cx="643920" cy="55489"/>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sp>
          <p:nvSpPr>
            <p:cNvPr id="39" name="TextBox 38"/>
            <p:cNvSpPr txBox="1"/>
            <p:nvPr/>
          </p:nvSpPr>
          <p:spPr>
            <a:xfrm>
              <a:off x="1447523" y="5722855"/>
              <a:ext cx="1124026" cy="369332"/>
            </a:xfrm>
            <a:prstGeom prst="rect">
              <a:avLst/>
            </a:prstGeom>
            <a:noFill/>
            <a:ln>
              <a:noFill/>
            </a:ln>
          </p:spPr>
          <p:txBody>
            <a:bodyPr wrap="none" rtlCol="0">
              <a:spAutoFit/>
            </a:bodyPr>
            <a:lstStyle/>
            <a:p>
              <a:r>
                <a:rPr lang="en-US" b="1" dirty="0">
                  <a:solidFill>
                    <a:srgbClr val="C00000"/>
                  </a:solidFill>
                </a:rPr>
                <a:t>18.87%</a:t>
              </a:r>
            </a:p>
          </p:txBody>
        </p:sp>
      </p:grpSp>
    </p:spTree>
    <p:extLst>
      <p:ext uri="{BB962C8B-B14F-4D97-AF65-F5344CB8AC3E}">
        <p14:creationId xmlns:p14="http://schemas.microsoft.com/office/powerpoint/2010/main" val="31062165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4"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4B82C7-114E-4CD8-9E4C-C3804C2BCF17}"/>
              </a:ext>
            </a:extLst>
          </p:cNvPr>
          <p:cNvSpPr>
            <a:spLocks noGrp="1"/>
          </p:cNvSpPr>
          <p:nvPr>
            <p:ph type="title"/>
          </p:nvPr>
        </p:nvSpPr>
        <p:spPr/>
        <p:txBody>
          <a:bodyPr/>
          <a:lstStyle/>
          <a:p>
            <a:r>
              <a:rPr lang="en-US" dirty="0"/>
              <a:t>DAS Improvement</a:t>
            </a:r>
          </a:p>
        </p:txBody>
      </p:sp>
      <p:sp>
        <p:nvSpPr>
          <p:cNvPr id="3" name="Content Placeholder 2">
            <a:extLst>
              <a:ext uri="{FF2B5EF4-FFF2-40B4-BE49-F238E27FC236}">
                <a16:creationId xmlns:a16="http://schemas.microsoft.com/office/drawing/2014/main" id="{FB55CAF7-1D66-4F40-85EB-D48A62C43FAB}"/>
              </a:ext>
            </a:extLst>
          </p:cNvPr>
          <p:cNvSpPr>
            <a:spLocks noGrp="1"/>
          </p:cNvSpPr>
          <p:nvPr>
            <p:ph idx="1"/>
          </p:nvPr>
        </p:nvSpPr>
        <p:spPr>
          <a:xfrm>
            <a:off x="177800" y="872803"/>
            <a:ext cx="8836025" cy="5415455"/>
          </a:xfrm>
        </p:spPr>
        <p:txBody>
          <a:bodyPr/>
          <a:lstStyle/>
          <a:p>
            <a:r>
              <a:rPr lang="en-US" sz="2400" dirty="0"/>
              <a:t>DAS always obtains better results than HVW</a:t>
            </a:r>
          </a:p>
          <a:p>
            <a:r>
              <a:rPr lang="en-US" sz="2400" dirty="0"/>
              <a:t>Significant improvement from 8.36% to 83.67%</a:t>
            </a:r>
          </a:p>
          <a:p>
            <a:r>
              <a:rPr lang="en-US" sz="2400" dirty="0"/>
              <a:t>Larger improvement on small nets</a:t>
            </a:r>
            <a:br>
              <a:rPr lang="en-US" sz="2400" dirty="0"/>
            </a:br>
            <a:endParaRPr lang="en-US" sz="2400" dirty="0"/>
          </a:p>
        </p:txBody>
      </p:sp>
      <p:graphicFrame>
        <p:nvGraphicFramePr>
          <p:cNvPr id="4" name="Chart 3"/>
          <p:cNvGraphicFramePr>
            <a:graphicFrameLocks/>
          </p:cNvGraphicFramePr>
          <p:nvPr>
            <p:extLst>
              <p:ext uri="{D42A27DB-BD31-4B8C-83A1-F6EECF244321}">
                <p14:modId xmlns:p14="http://schemas.microsoft.com/office/powerpoint/2010/main" val="1384174139"/>
              </p:ext>
            </p:extLst>
          </p:nvPr>
        </p:nvGraphicFramePr>
        <p:xfrm>
          <a:off x="1076488" y="2497597"/>
          <a:ext cx="6900864" cy="3740368"/>
        </p:xfrm>
        <a:graphic>
          <a:graphicData uri="http://schemas.openxmlformats.org/drawingml/2006/chart">
            <c:chart xmlns:c="http://schemas.openxmlformats.org/drawingml/2006/chart" xmlns:r="http://schemas.openxmlformats.org/officeDocument/2006/relationships" r:id="rId3"/>
          </a:graphicData>
        </a:graphic>
      </p:graphicFrame>
      <p:grpSp>
        <p:nvGrpSpPr>
          <p:cNvPr id="5" name="Group 4"/>
          <p:cNvGrpSpPr/>
          <p:nvPr/>
        </p:nvGrpSpPr>
        <p:grpSpPr>
          <a:xfrm>
            <a:off x="2149952" y="3750677"/>
            <a:ext cx="976549" cy="1012540"/>
            <a:chOff x="1671635" y="4290301"/>
            <a:chExt cx="976549" cy="1012540"/>
          </a:xfrm>
        </p:grpSpPr>
        <p:cxnSp>
          <p:nvCxnSpPr>
            <p:cNvPr id="6" name="Straight Arrow Connector 5"/>
            <p:cNvCxnSpPr/>
            <p:nvPr/>
          </p:nvCxnSpPr>
          <p:spPr bwMode="auto">
            <a:xfrm>
              <a:off x="2112738" y="4659633"/>
              <a:ext cx="94341" cy="643208"/>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sp>
          <p:nvSpPr>
            <p:cNvPr id="7" name="TextBox 6"/>
            <p:cNvSpPr txBox="1"/>
            <p:nvPr/>
          </p:nvSpPr>
          <p:spPr>
            <a:xfrm>
              <a:off x="1671635" y="4290301"/>
              <a:ext cx="976549" cy="369332"/>
            </a:xfrm>
            <a:prstGeom prst="rect">
              <a:avLst/>
            </a:prstGeom>
            <a:noFill/>
            <a:ln>
              <a:noFill/>
            </a:ln>
          </p:spPr>
          <p:txBody>
            <a:bodyPr wrap="none" rtlCol="0">
              <a:spAutoFit/>
            </a:bodyPr>
            <a:lstStyle/>
            <a:p>
              <a:r>
                <a:rPr lang="en-US" b="1" dirty="0">
                  <a:solidFill>
                    <a:srgbClr val="C00000"/>
                  </a:solidFill>
                </a:rPr>
                <a:t>8.36%</a:t>
              </a:r>
            </a:p>
          </p:txBody>
        </p:sp>
      </p:grpSp>
      <p:grpSp>
        <p:nvGrpSpPr>
          <p:cNvPr id="9" name="Group 8"/>
          <p:cNvGrpSpPr/>
          <p:nvPr/>
        </p:nvGrpSpPr>
        <p:grpSpPr>
          <a:xfrm>
            <a:off x="6576640" y="2128265"/>
            <a:ext cx="1124026" cy="630032"/>
            <a:chOff x="1671635" y="4672809"/>
            <a:chExt cx="1124026" cy="630032"/>
          </a:xfrm>
        </p:grpSpPr>
        <p:cxnSp>
          <p:nvCxnSpPr>
            <p:cNvPr id="10" name="Straight Arrow Connector 9"/>
            <p:cNvCxnSpPr/>
            <p:nvPr/>
          </p:nvCxnSpPr>
          <p:spPr bwMode="auto">
            <a:xfrm>
              <a:off x="2207079" y="5042141"/>
              <a:ext cx="0" cy="260700"/>
            </a:xfrm>
            <a:prstGeom prst="straightConnector1">
              <a:avLst/>
            </a:prstGeom>
            <a:solidFill>
              <a:schemeClr val="accent1"/>
            </a:solidFill>
            <a:ln w="25400" cap="flat" cmpd="sng" algn="ctr">
              <a:solidFill>
                <a:srgbClr val="C00000"/>
              </a:solidFill>
              <a:prstDash val="solid"/>
              <a:round/>
              <a:headEnd type="none" w="med" len="med"/>
              <a:tailEnd type="triangle"/>
            </a:ln>
            <a:effectLst/>
          </p:spPr>
        </p:cxnSp>
        <p:sp>
          <p:nvSpPr>
            <p:cNvPr id="11" name="TextBox 10"/>
            <p:cNvSpPr txBox="1"/>
            <p:nvPr/>
          </p:nvSpPr>
          <p:spPr>
            <a:xfrm>
              <a:off x="1671635" y="4672809"/>
              <a:ext cx="1124026" cy="369332"/>
            </a:xfrm>
            <a:prstGeom prst="rect">
              <a:avLst/>
            </a:prstGeom>
            <a:noFill/>
            <a:ln>
              <a:noFill/>
            </a:ln>
          </p:spPr>
          <p:txBody>
            <a:bodyPr wrap="none" rtlCol="0">
              <a:spAutoFit/>
            </a:bodyPr>
            <a:lstStyle/>
            <a:p>
              <a:r>
                <a:rPr lang="en-US" b="1" dirty="0">
                  <a:solidFill>
                    <a:srgbClr val="C00000"/>
                  </a:solidFill>
                </a:rPr>
                <a:t>83.67%</a:t>
              </a:r>
            </a:p>
          </p:txBody>
        </p:sp>
      </p:grpSp>
    </p:spTree>
    <p:extLst>
      <p:ext uri="{BB962C8B-B14F-4D97-AF65-F5344CB8AC3E}">
        <p14:creationId xmlns:p14="http://schemas.microsoft.com/office/powerpoint/2010/main" val="28494161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4"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Setup for Comparison with State-of-the-art Tool</a:t>
            </a:r>
          </a:p>
        </p:txBody>
      </p:sp>
      <p:sp>
        <p:nvSpPr>
          <p:cNvPr id="5" name="Rectangle 4">
            <a:extLst/>
          </p:cNvPr>
          <p:cNvSpPr/>
          <p:nvPr/>
        </p:nvSpPr>
        <p:spPr>
          <a:xfrm>
            <a:off x="161925" y="868230"/>
            <a:ext cx="8625397" cy="3416320"/>
          </a:xfrm>
          <a:prstGeom prst="rect">
            <a:avLst/>
          </a:prstGeom>
        </p:spPr>
        <p:txBody>
          <a:bodyPr wrap="square">
            <a:spAutoFit/>
          </a:bodyPr>
          <a:lstStyle/>
          <a:p>
            <a:pPr marL="231775" indent="-195263">
              <a:buFont typeface="Arial" panose="020B0604020202020204" pitchFamily="34" charset="0"/>
              <a:buChar char="•"/>
            </a:pPr>
            <a:r>
              <a:rPr lang="en-US" sz="2400" dirty="0">
                <a:latin typeface="Arial" panose="020B0604020202020204" pitchFamily="34" charset="0"/>
                <a:cs typeface="Arial" panose="020B0604020202020204" pitchFamily="34" charset="0"/>
              </a:rPr>
              <a:t>Comparison with SALT (Chen et al., ICCAD17)</a:t>
            </a:r>
          </a:p>
          <a:p>
            <a:pPr marL="688975" lvl="1" indent="-195263">
              <a:buFont typeface="Arial" panose="020B0604020202020204" pitchFamily="34" charset="0"/>
              <a:buChar char="•"/>
            </a:pPr>
            <a:r>
              <a:rPr lang="en-US" sz="2400" dirty="0">
                <a:latin typeface="Arial" panose="020B0604020202020204" pitchFamily="34" charset="0"/>
                <a:cs typeface="Arial" panose="020B0604020202020204" pitchFamily="34" charset="0"/>
              </a:rPr>
              <a:t>Use FLUTE as an initial input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sym typeface="Wingdings" panose="05000000000000000000" pitchFamily="2" charset="2"/>
              </a:rPr>
              <a:t> For small </a:t>
            </a:r>
            <a:r>
              <a:rPr lang="en-US" sz="2400" dirty="0" err="1">
                <a:latin typeface="Arial" panose="020B0604020202020204" pitchFamily="34" charset="0"/>
                <a:cs typeface="Arial" panose="020B0604020202020204" pitchFamily="34" charset="0"/>
                <a:sym typeface="Wingdings" panose="05000000000000000000" pitchFamily="2" charset="2"/>
              </a:rPr>
              <a:t>fanout</a:t>
            </a:r>
            <a:r>
              <a:rPr lang="en-US" sz="2400" dirty="0">
                <a:latin typeface="Arial" panose="020B0604020202020204" pitchFamily="34" charset="0"/>
                <a:cs typeface="Arial" panose="020B0604020202020204" pitchFamily="34" charset="0"/>
                <a:sym typeface="Wingdings" panose="05000000000000000000" pitchFamily="2" charset="2"/>
              </a:rPr>
              <a:t> nets, FLUTE produces optimal WL solution. PL could be good as well</a:t>
            </a:r>
          </a:p>
          <a:p>
            <a:pPr marL="231775" indent="-195263">
              <a:buFont typeface="Arial" panose="020B0604020202020204" pitchFamily="34" charset="0"/>
              <a:buChar char="•"/>
            </a:pPr>
            <a:r>
              <a:rPr lang="en-US" sz="2400" dirty="0">
                <a:latin typeface="Arial" panose="020B0604020202020204" pitchFamily="34" charset="0"/>
                <a:cs typeface="Arial" panose="020B0604020202020204" pitchFamily="34" charset="0"/>
                <a:sym typeface="Wingdings" panose="05000000000000000000" pitchFamily="2" charset="2"/>
              </a:rPr>
              <a:t>Metaheuristic </a:t>
            </a:r>
          </a:p>
          <a:p>
            <a:pPr marL="688975" lvl="1" indent="-195263">
              <a:buFont typeface="Arial" panose="020B0604020202020204" pitchFamily="34" charset="0"/>
              <a:buChar char="•"/>
            </a:pPr>
            <a:r>
              <a:rPr lang="en-US" sz="2400" dirty="0">
                <a:latin typeface="Arial" panose="020B0604020202020204" pitchFamily="34" charset="0"/>
                <a:cs typeface="Arial" panose="020B0604020202020204" pitchFamily="34" charset="0"/>
                <a:sym typeface="Wingdings" panose="05000000000000000000" pitchFamily="2" charset="2"/>
              </a:rPr>
              <a:t>Run FLUTE and our flow (PD + PD-II + HVW + DAS)</a:t>
            </a:r>
          </a:p>
          <a:p>
            <a:pPr marL="688975" lvl="1" indent="-195263">
              <a:buFont typeface="Arial" panose="020B0604020202020204" pitchFamily="34" charset="0"/>
              <a:buChar char="•"/>
            </a:pPr>
            <a:r>
              <a:rPr lang="en-US" sz="2400" dirty="0">
                <a:latin typeface="Arial" panose="020B0604020202020204" pitchFamily="34" charset="0"/>
                <a:cs typeface="Arial" panose="020B0604020202020204" pitchFamily="34" charset="0"/>
                <a:sym typeface="Wingdings" panose="05000000000000000000" pitchFamily="2" charset="2"/>
              </a:rPr>
              <a:t>If FLUTE {WL, PL} &lt; (Our Flow) {WL, PL}  </a:t>
            </a:r>
            <a:r>
              <a:rPr lang="en-US" sz="2400" b="1" dirty="0">
                <a:latin typeface="Arial" panose="020B0604020202020204" pitchFamily="34" charset="0"/>
                <a:cs typeface="Arial" panose="020B0604020202020204" pitchFamily="34" charset="0"/>
                <a:sym typeface="Wingdings" panose="05000000000000000000" pitchFamily="2" charset="2"/>
              </a:rPr>
              <a:t>Use FLUTE solution</a:t>
            </a:r>
            <a:r>
              <a:rPr lang="en-US" sz="2400" dirty="0">
                <a:latin typeface="Arial" panose="020B0604020202020204" pitchFamily="34" charset="0"/>
                <a:cs typeface="Arial" panose="020B0604020202020204" pitchFamily="34" charset="0"/>
                <a:sym typeface="Wingdings" panose="05000000000000000000" pitchFamily="2" charset="2"/>
              </a:rPr>
              <a:t> </a:t>
            </a:r>
          </a:p>
          <a:p>
            <a:pPr marL="688975" lvl="1" indent="-195263">
              <a:buFont typeface="Arial" panose="020B0604020202020204" pitchFamily="34" charset="0"/>
              <a:buChar char="•"/>
            </a:pPr>
            <a:r>
              <a:rPr lang="en-US" sz="2400" dirty="0">
                <a:latin typeface="Arial" panose="020B0604020202020204" pitchFamily="34" charset="0"/>
                <a:cs typeface="Arial" panose="020B0604020202020204" pitchFamily="34" charset="0"/>
                <a:sym typeface="Wingdings" panose="05000000000000000000" pitchFamily="2" charset="2"/>
              </a:rPr>
              <a:t>Otherwise  </a:t>
            </a:r>
            <a:r>
              <a:rPr lang="en-US" sz="2400" b="1" dirty="0">
                <a:latin typeface="Arial" panose="020B0604020202020204" pitchFamily="34" charset="0"/>
                <a:cs typeface="Arial" panose="020B0604020202020204" pitchFamily="34" charset="0"/>
                <a:sym typeface="Wingdings" panose="05000000000000000000" pitchFamily="2" charset="2"/>
              </a:rPr>
              <a:t>Use solution from Our Flow</a:t>
            </a:r>
          </a:p>
        </p:txBody>
      </p:sp>
    </p:spTree>
    <p:extLst>
      <p:ext uri="{BB962C8B-B14F-4D97-AF65-F5344CB8AC3E}">
        <p14:creationId xmlns:p14="http://schemas.microsoft.com/office/powerpoint/2010/main" val="177145489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latin typeface="Arial" panose="020B0604020202020204" pitchFamily="34" charset="0"/>
              </a:rPr>
              <a:t>Background and Motivation</a:t>
            </a:r>
          </a:p>
          <a:p>
            <a:r>
              <a:rPr lang="en-US" dirty="0">
                <a:solidFill>
                  <a:schemeClr val="tx1">
                    <a:lumMod val="50000"/>
                    <a:lumOff val="50000"/>
                  </a:schemeClr>
                </a:solidFill>
                <a:latin typeface="Arial" panose="020B0604020202020204" pitchFamily="34" charset="0"/>
              </a:rPr>
              <a:t>Related Work</a:t>
            </a:r>
          </a:p>
          <a:p>
            <a:r>
              <a:rPr lang="en-US" dirty="0">
                <a:solidFill>
                  <a:schemeClr val="tx1">
                    <a:lumMod val="50000"/>
                    <a:lumOff val="50000"/>
                  </a:schemeClr>
                </a:solidFill>
                <a:latin typeface="Arial" panose="020B0604020202020204" pitchFamily="34" charset="0"/>
              </a:rPr>
              <a:t>Our Methodology</a:t>
            </a:r>
          </a:p>
          <a:p>
            <a:r>
              <a:rPr lang="en-US" dirty="0">
                <a:solidFill>
                  <a:schemeClr val="tx1">
                    <a:lumMod val="50000"/>
                    <a:lumOff val="50000"/>
                  </a:schemeClr>
                </a:solidFill>
                <a:latin typeface="Arial" panose="020B0604020202020204" pitchFamily="34" charset="0"/>
              </a:rPr>
              <a:t>Experimental Setup and Results</a:t>
            </a:r>
          </a:p>
          <a:p>
            <a:r>
              <a:rPr lang="en-US" dirty="0">
                <a:solidFill>
                  <a:schemeClr val="tx1">
                    <a:lumMod val="50000"/>
                    <a:lumOff val="50000"/>
                  </a:schemeClr>
                </a:solidFill>
                <a:latin typeface="Arial" panose="020B0604020202020204" pitchFamily="34" charset="0"/>
              </a:rPr>
              <a:t>Conclusion</a:t>
            </a:r>
          </a:p>
        </p:txBody>
      </p:sp>
    </p:spTree>
    <p:extLst>
      <p:ext uri="{BB962C8B-B14F-4D97-AF65-F5344CB8AC3E}">
        <p14:creationId xmlns:p14="http://schemas.microsoft.com/office/powerpoint/2010/main" val="24073939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894BB-CE8F-4A5E-9C58-7A43EF75EF1C}"/>
              </a:ext>
            </a:extLst>
          </p:cNvPr>
          <p:cNvSpPr>
            <a:spLocks noGrp="1"/>
          </p:cNvSpPr>
          <p:nvPr>
            <p:ph type="title"/>
          </p:nvPr>
        </p:nvSpPr>
        <p:spPr/>
        <p:txBody>
          <a:bodyPr/>
          <a:lstStyle/>
          <a:p>
            <a:r>
              <a:rPr lang="en-US" dirty="0"/>
              <a:t>Pareto Curve Comparison with SALT</a:t>
            </a:r>
          </a:p>
        </p:txBody>
      </p:sp>
      <p:sp>
        <p:nvSpPr>
          <p:cNvPr id="4" name="Rectangle 3">
            <a:extLst>
              <a:ext uri="{FF2B5EF4-FFF2-40B4-BE49-F238E27FC236}">
                <a16:creationId xmlns:a16="http://schemas.microsoft.com/office/drawing/2014/main" id="{B16CC446-FA83-42EA-8F53-AD36D3853445}"/>
              </a:ext>
            </a:extLst>
          </p:cNvPr>
          <p:cNvSpPr/>
          <p:nvPr/>
        </p:nvSpPr>
        <p:spPr>
          <a:xfrm>
            <a:off x="161925" y="789400"/>
            <a:ext cx="8625397" cy="830997"/>
          </a:xfrm>
          <a:prstGeom prst="rect">
            <a:avLst/>
          </a:prstGeom>
        </p:spPr>
        <p:txBody>
          <a:bodyPr wrap="square">
            <a:spAutoFit/>
          </a:bodyPr>
          <a:lstStyle/>
          <a:p>
            <a:pPr marL="231775" indent="-195263">
              <a:buFont typeface="Arial" panose="020B0604020202020204" pitchFamily="34" charset="0"/>
              <a:buChar char="•"/>
            </a:pPr>
            <a:r>
              <a:rPr lang="en-US" sz="2400" b="0" dirty="0"/>
              <a:t>Our flow shows better WL and PL tradeoff for nets with </a:t>
            </a:r>
            <a:r>
              <a:rPr lang="en-US" sz="2400" b="0" dirty="0" err="1"/>
              <a:t>fanout</a:t>
            </a:r>
            <a:r>
              <a:rPr lang="en-US" sz="2400" b="0" dirty="0"/>
              <a:t> &gt; 7</a:t>
            </a:r>
          </a:p>
        </p:txBody>
      </p:sp>
      <p:grpSp>
        <p:nvGrpSpPr>
          <p:cNvPr id="3" name="Group 2">
            <a:extLst>
              <a:ext uri="{FF2B5EF4-FFF2-40B4-BE49-F238E27FC236}">
                <a16:creationId xmlns:a16="http://schemas.microsoft.com/office/drawing/2014/main" id="{7F42ABC6-DF97-44C4-ADFF-FCB06FEDFB69}"/>
              </a:ext>
            </a:extLst>
          </p:cNvPr>
          <p:cNvGrpSpPr/>
          <p:nvPr/>
        </p:nvGrpSpPr>
        <p:grpSpPr>
          <a:xfrm>
            <a:off x="35796" y="1507299"/>
            <a:ext cx="8950331" cy="5171219"/>
            <a:chOff x="35796" y="1507299"/>
            <a:chExt cx="8950331" cy="5171219"/>
          </a:xfrm>
        </p:grpSpPr>
        <p:pic>
          <p:nvPicPr>
            <p:cNvPr id="6" name="Picture 5">
              <a:extLst>
                <a:ext uri="{FF2B5EF4-FFF2-40B4-BE49-F238E27FC236}">
                  <a16:creationId xmlns:a16="http://schemas.microsoft.com/office/drawing/2014/main" id="{605E62C1-6952-4E81-9975-ABFA7DDF4287}"/>
                </a:ext>
              </a:extLst>
            </p:cNvPr>
            <p:cNvPicPr>
              <a:picLocks noChangeAspect="1"/>
            </p:cNvPicPr>
            <p:nvPr/>
          </p:nvPicPr>
          <p:blipFill rotWithShape="1">
            <a:blip r:embed="rId3"/>
            <a:srcRect b="2155"/>
            <a:stretch/>
          </p:blipFill>
          <p:spPr>
            <a:xfrm>
              <a:off x="81580" y="1507299"/>
              <a:ext cx="3473672" cy="2574571"/>
            </a:xfrm>
            <a:prstGeom prst="rect">
              <a:avLst/>
            </a:prstGeom>
          </p:spPr>
        </p:pic>
        <p:pic>
          <p:nvPicPr>
            <p:cNvPr id="7" name="Picture 6">
              <a:extLst>
                <a:ext uri="{FF2B5EF4-FFF2-40B4-BE49-F238E27FC236}">
                  <a16:creationId xmlns:a16="http://schemas.microsoft.com/office/drawing/2014/main" id="{3D4FFEA4-8B1A-4E4A-BFC8-558667C92E07}"/>
                </a:ext>
              </a:extLst>
            </p:cNvPr>
            <p:cNvPicPr>
              <a:picLocks noChangeAspect="1"/>
            </p:cNvPicPr>
            <p:nvPr/>
          </p:nvPicPr>
          <p:blipFill>
            <a:blip r:embed="rId4"/>
            <a:stretch>
              <a:fillRect/>
            </a:stretch>
          </p:blipFill>
          <p:spPr>
            <a:xfrm>
              <a:off x="5512455" y="1625402"/>
              <a:ext cx="3473672" cy="2466513"/>
            </a:xfrm>
            <a:prstGeom prst="rect">
              <a:avLst/>
            </a:prstGeom>
          </p:spPr>
        </p:pic>
        <p:pic>
          <p:nvPicPr>
            <p:cNvPr id="8" name="Picture 7">
              <a:extLst>
                <a:ext uri="{FF2B5EF4-FFF2-40B4-BE49-F238E27FC236}">
                  <a16:creationId xmlns:a16="http://schemas.microsoft.com/office/drawing/2014/main" id="{1CF66EC4-E929-406C-A9A9-BBAD27EECEF1}"/>
                </a:ext>
              </a:extLst>
            </p:cNvPr>
            <p:cNvPicPr>
              <a:picLocks noChangeAspect="1"/>
            </p:cNvPicPr>
            <p:nvPr/>
          </p:nvPicPr>
          <p:blipFill rotWithShape="1">
            <a:blip r:embed="rId5"/>
            <a:srcRect t="2067" b="1"/>
            <a:stretch/>
          </p:blipFill>
          <p:spPr>
            <a:xfrm>
              <a:off x="35796" y="4157161"/>
              <a:ext cx="3600214" cy="2521357"/>
            </a:xfrm>
            <a:prstGeom prst="rect">
              <a:avLst/>
            </a:prstGeom>
          </p:spPr>
        </p:pic>
        <p:pic>
          <p:nvPicPr>
            <p:cNvPr id="9" name="Picture 8">
              <a:extLst>
                <a:ext uri="{FF2B5EF4-FFF2-40B4-BE49-F238E27FC236}">
                  <a16:creationId xmlns:a16="http://schemas.microsoft.com/office/drawing/2014/main" id="{64B92ABB-7A8A-4275-B840-495D5DEC9A75}"/>
                </a:ext>
              </a:extLst>
            </p:cNvPr>
            <p:cNvPicPr>
              <a:picLocks noChangeAspect="1"/>
            </p:cNvPicPr>
            <p:nvPr/>
          </p:nvPicPr>
          <p:blipFill rotWithShape="1">
            <a:blip r:embed="rId6"/>
            <a:srcRect t="1557"/>
            <a:stretch/>
          </p:blipFill>
          <p:spPr>
            <a:xfrm>
              <a:off x="5398338" y="4103947"/>
              <a:ext cx="3587789" cy="2521357"/>
            </a:xfrm>
            <a:prstGeom prst="rect">
              <a:avLst/>
            </a:prstGeom>
          </p:spPr>
        </p:pic>
        <p:sp>
          <p:nvSpPr>
            <p:cNvPr id="11" name="TextBox 10">
              <a:extLst>
                <a:ext uri="{FF2B5EF4-FFF2-40B4-BE49-F238E27FC236}">
                  <a16:creationId xmlns:a16="http://schemas.microsoft.com/office/drawing/2014/main" id="{9D562F4C-C2ED-4C22-8BBA-B8EFE6520468}"/>
                </a:ext>
              </a:extLst>
            </p:cNvPr>
            <p:cNvSpPr txBox="1"/>
            <p:nvPr/>
          </p:nvSpPr>
          <p:spPr>
            <a:xfrm>
              <a:off x="3668328" y="3018179"/>
              <a:ext cx="2169334" cy="417619"/>
            </a:xfrm>
            <a:prstGeom prst="rect">
              <a:avLst/>
            </a:prstGeom>
            <a:solidFill>
              <a:schemeClr val="bg1"/>
            </a:solidFill>
          </p:spPr>
          <p:txBody>
            <a:bodyPr wrap="square" rtlCol="0">
              <a:spAutoFit/>
            </a:bodyPr>
            <a:lstStyle/>
            <a:p>
              <a:pPr algn="r"/>
              <a:r>
                <a:rPr lang="en-US" sz="2000" b="0" dirty="0"/>
                <a:t>(b) Medium nets</a:t>
              </a:r>
            </a:p>
          </p:txBody>
        </p:sp>
        <p:sp>
          <p:nvSpPr>
            <p:cNvPr id="12" name="TextBox 11">
              <a:extLst>
                <a:ext uri="{FF2B5EF4-FFF2-40B4-BE49-F238E27FC236}">
                  <a16:creationId xmlns:a16="http://schemas.microsoft.com/office/drawing/2014/main" id="{D6D77AFB-E3DB-43E0-A3A2-605AD622E554}"/>
                </a:ext>
              </a:extLst>
            </p:cNvPr>
            <p:cNvSpPr txBox="1"/>
            <p:nvPr/>
          </p:nvSpPr>
          <p:spPr>
            <a:xfrm>
              <a:off x="3762137" y="5308749"/>
              <a:ext cx="1989105" cy="417619"/>
            </a:xfrm>
            <a:prstGeom prst="rect">
              <a:avLst/>
            </a:prstGeom>
            <a:noFill/>
          </p:spPr>
          <p:txBody>
            <a:bodyPr wrap="square" rtlCol="0">
              <a:spAutoFit/>
            </a:bodyPr>
            <a:lstStyle/>
            <a:p>
              <a:pPr algn="r"/>
              <a:r>
                <a:rPr lang="en-US" sz="2000" b="0" dirty="0"/>
                <a:t>(d) Huge nets</a:t>
              </a:r>
            </a:p>
          </p:txBody>
        </p:sp>
        <p:sp>
          <p:nvSpPr>
            <p:cNvPr id="13" name="TextBox 12">
              <a:extLst>
                <a:ext uri="{FF2B5EF4-FFF2-40B4-BE49-F238E27FC236}">
                  <a16:creationId xmlns:a16="http://schemas.microsoft.com/office/drawing/2014/main" id="{8DE20C4D-36F4-4661-9650-06BB87418CC0}"/>
                </a:ext>
              </a:extLst>
            </p:cNvPr>
            <p:cNvSpPr txBox="1"/>
            <p:nvPr/>
          </p:nvSpPr>
          <p:spPr>
            <a:xfrm>
              <a:off x="3355143" y="4139737"/>
              <a:ext cx="2322481" cy="417619"/>
            </a:xfrm>
            <a:prstGeom prst="rect">
              <a:avLst/>
            </a:prstGeom>
            <a:noFill/>
          </p:spPr>
          <p:txBody>
            <a:bodyPr wrap="square" rtlCol="0">
              <a:spAutoFit/>
            </a:bodyPr>
            <a:lstStyle/>
            <a:p>
              <a:r>
                <a:rPr lang="en-US" sz="2000" b="0" dirty="0"/>
                <a:t>(c) Large nets</a:t>
              </a:r>
            </a:p>
          </p:txBody>
        </p:sp>
        <p:sp>
          <p:nvSpPr>
            <p:cNvPr id="10" name="TextBox 9">
              <a:extLst>
                <a:ext uri="{FF2B5EF4-FFF2-40B4-BE49-F238E27FC236}">
                  <a16:creationId xmlns:a16="http://schemas.microsoft.com/office/drawing/2014/main" id="{F0069A20-8314-4B6F-BA75-E8EC9CC5AC99}"/>
                </a:ext>
              </a:extLst>
            </p:cNvPr>
            <p:cNvSpPr txBox="1"/>
            <p:nvPr/>
          </p:nvSpPr>
          <p:spPr>
            <a:xfrm>
              <a:off x="3379604" y="1858335"/>
              <a:ext cx="1900302" cy="417619"/>
            </a:xfrm>
            <a:prstGeom prst="rect">
              <a:avLst/>
            </a:prstGeom>
            <a:solidFill>
              <a:schemeClr val="bg1"/>
            </a:solidFill>
          </p:spPr>
          <p:txBody>
            <a:bodyPr wrap="square" rtlCol="0">
              <a:spAutoFit/>
            </a:bodyPr>
            <a:lstStyle/>
            <a:p>
              <a:r>
                <a:rPr lang="en-US" sz="2000" b="0" dirty="0"/>
                <a:t>(a) Small nets</a:t>
              </a:r>
            </a:p>
          </p:txBody>
        </p:sp>
      </p:grpSp>
      <p:sp>
        <p:nvSpPr>
          <p:cNvPr id="15" name="Arrow: Down 14">
            <a:extLst>
              <a:ext uri="{FF2B5EF4-FFF2-40B4-BE49-F238E27FC236}">
                <a16:creationId xmlns:a16="http://schemas.microsoft.com/office/drawing/2014/main" id="{08518543-7D07-41D7-A002-ACC5AA5BEFD7}"/>
              </a:ext>
            </a:extLst>
          </p:cNvPr>
          <p:cNvSpPr/>
          <p:nvPr/>
        </p:nvSpPr>
        <p:spPr bwMode="auto">
          <a:xfrm rot="13858230">
            <a:off x="6209597" y="2996682"/>
            <a:ext cx="470622" cy="583189"/>
          </a:xfrm>
          <a:prstGeom prst="downArrow">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1225" eaLnBrk="0" fontAlgn="base" hangingPunct="0">
              <a:spcBef>
                <a:spcPct val="0"/>
              </a:spcBef>
              <a:spcAft>
                <a:spcPct val="0"/>
              </a:spcAft>
            </a:pPr>
            <a:endParaRPr lang="en-US" sz="2300" b="1">
              <a:solidFill>
                <a:schemeClr val="tx1"/>
              </a:solidFill>
              <a:latin typeface="Times New Roman" pitchFamily="18" charset="0"/>
            </a:endParaRPr>
          </a:p>
        </p:txBody>
      </p:sp>
      <p:sp>
        <p:nvSpPr>
          <p:cNvPr id="16" name="Arrow: Down 15">
            <a:extLst>
              <a:ext uri="{FF2B5EF4-FFF2-40B4-BE49-F238E27FC236}">
                <a16:creationId xmlns:a16="http://schemas.microsoft.com/office/drawing/2014/main" id="{FBBD2209-833A-4E3D-B05B-2ADD97B3D834}"/>
              </a:ext>
            </a:extLst>
          </p:cNvPr>
          <p:cNvSpPr/>
          <p:nvPr/>
        </p:nvSpPr>
        <p:spPr bwMode="auto">
          <a:xfrm rot="13858230">
            <a:off x="915709" y="5448542"/>
            <a:ext cx="470622" cy="583189"/>
          </a:xfrm>
          <a:prstGeom prst="downArrow">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1225" eaLnBrk="0" fontAlgn="base" hangingPunct="0">
              <a:spcBef>
                <a:spcPct val="0"/>
              </a:spcBef>
              <a:spcAft>
                <a:spcPct val="0"/>
              </a:spcAft>
            </a:pPr>
            <a:endParaRPr lang="en-US" sz="2300" b="1">
              <a:solidFill>
                <a:schemeClr val="tx1"/>
              </a:solidFill>
              <a:latin typeface="Times New Roman" pitchFamily="18" charset="0"/>
            </a:endParaRPr>
          </a:p>
        </p:txBody>
      </p:sp>
      <p:sp>
        <p:nvSpPr>
          <p:cNvPr id="17" name="Arrow: Down 16">
            <a:extLst>
              <a:ext uri="{FF2B5EF4-FFF2-40B4-BE49-F238E27FC236}">
                <a16:creationId xmlns:a16="http://schemas.microsoft.com/office/drawing/2014/main" id="{3D088CFB-8E8F-4964-B860-B2EF26313278}"/>
              </a:ext>
            </a:extLst>
          </p:cNvPr>
          <p:cNvSpPr/>
          <p:nvPr/>
        </p:nvSpPr>
        <p:spPr bwMode="auto">
          <a:xfrm rot="13858230">
            <a:off x="6139699" y="5615595"/>
            <a:ext cx="470622" cy="583189"/>
          </a:xfrm>
          <a:prstGeom prst="downArrow">
            <a:avLst/>
          </a:prstGeom>
          <a:solidFill>
            <a:schemeClr val="accent2"/>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defTabSz="911225" eaLnBrk="0" fontAlgn="base" hangingPunct="0">
              <a:spcBef>
                <a:spcPct val="0"/>
              </a:spcBef>
              <a:spcAft>
                <a:spcPct val="0"/>
              </a:spcAft>
            </a:pPr>
            <a:endParaRPr lang="en-US" sz="2300" b="1">
              <a:solidFill>
                <a:schemeClr val="tx1"/>
              </a:solidFill>
              <a:latin typeface="Times New Roman" pitchFamily="18" charset="0"/>
            </a:endParaRPr>
          </a:p>
        </p:txBody>
      </p:sp>
    </p:spTree>
    <p:extLst>
      <p:ext uri="{BB962C8B-B14F-4D97-AF65-F5344CB8AC3E}">
        <p14:creationId xmlns:p14="http://schemas.microsoft.com/office/powerpoint/2010/main" val="31596583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Improvement over SALT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0" y="838200"/>
                <a:ext cx="9144000" cy="5562601"/>
              </a:xfrm>
            </p:spPr>
            <p:txBody>
              <a:bodyPr/>
              <a:lstStyle/>
              <a:p>
                <a:r>
                  <a:rPr lang="en-US" sz="2400" dirty="0"/>
                  <a:t>SALT outperforms our method for small nets with WL threshold </a:t>
                </a:r>
                <a14:m>
                  <m:oMath xmlns:m="http://schemas.openxmlformats.org/officeDocument/2006/math">
                    <m:r>
                      <a:rPr lang="en-US" sz="2400" i="1" dirty="0" smtClean="0">
                        <a:latin typeface="Cambria Math" panose="02040503050406030204" pitchFamily="18" charset="0"/>
                        <a:ea typeface="Cambria Math" panose="02040503050406030204" pitchFamily="18" charset="0"/>
                      </a:rPr>
                      <m:t>≤</m:t>
                    </m:r>
                  </m:oMath>
                </a14:m>
                <a:r>
                  <a:rPr lang="en-US" sz="2400" dirty="0"/>
                  <a:t> 10%</a:t>
                </a:r>
              </a:p>
              <a:p>
                <a:r>
                  <a:rPr lang="en-US" sz="2400" dirty="0"/>
                  <a:t>Our method outperforms SALT for large and huge nets</a:t>
                </a:r>
              </a:p>
              <a:p>
                <a:r>
                  <a:rPr lang="en-US" sz="2400" dirty="0"/>
                  <a:t>As WL threshold increases, our method shows large improvements over SALT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0" y="838200"/>
                <a:ext cx="9144000" cy="5562601"/>
              </a:xfrm>
              <a:blipFill>
                <a:blip r:embed="rId3"/>
                <a:stretch>
                  <a:fillRect l="-867" t="-1754"/>
                </a:stretch>
              </a:blipFill>
            </p:spPr>
            <p:txBody>
              <a:bodyPr/>
              <a:lstStyle/>
              <a:p>
                <a:r>
                  <a:rPr lang="en-US">
                    <a:noFill/>
                  </a:rPr>
                  <a:t> </a:t>
                </a:r>
              </a:p>
            </p:txBody>
          </p:sp>
        </mc:Fallback>
      </mc:AlternateContent>
      <p:graphicFrame>
        <p:nvGraphicFramePr>
          <p:cNvPr id="4" name="Chart 3"/>
          <p:cNvGraphicFramePr>
            <a:graphicFrameLocks/>
          </p:cNvGraphicFramePr>
          <p:nvPr>
            <p:extLst>
              <p:ext uri="{D42A27DB-BD31-4B8C-83A1-F6EECF244321}">
                <p14:modId xmlns:p14="http://schemas.microsoft.com/office/powerpoint/2010/main" val="2946820119"/>
              </p:ext>
            </p:extLst>
          </p:nvPr>
        </p:nvGraphicFramePr>
        <p:xfrm>
          <a:off x="698117" y="2885974"/>
          <a:ext cx="7563015" cy="3635593"/>
        </p:xfrm>
        <a:graphic>
          <a:graphicData uri="http://schemas.openxmlformats.org/drawingml/2006/chart">
            <c:chart xmlns:c="http://schemas.openxmlformats.org/drawingml/2006/chart" xmlns:r="http://schemas.openxmlformats.org/officeDocument/2006/relationships" r:id="rId4"/>
          </a:graphicData>
        </a:graphic>
      </p:graphicFrame>
      <p:sp>
        <p:nvSpPr>
          <p:cNvPr id="6" name="Rounded Rectangle 5"/>
          <p:cNvSpPr/>
          <p:nvPr/>
        </p:nvSpPr>
        <p:spPr bwMode="auto">
          <a:xfrm>
            <a:off x="1648047" y="4355036"/>
            <a:ext cx="6390167" cy="1329070"/>
          </a:xfrm>
          <a:prstGeom prst="roundRect">
            <a:avLst/>
          </a:prstGeom>
          <a:solidFill>
            <a:schemeClr val="accent2">
              <a:alpha val="22000"/>
            </a:schemeClr>
          </a:solidFill>
          <a:ln w="25400" cap="flat" cmpd="sng" algn="ctr">
            <a:solidFill>
              <a:srgbClr val="C0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7" name="Rounded Rectangle 6"/>
          <p:cNvSpPr/>
          <p:nvPr/>
        </p:nvSpPr>
        <p:spPr bwMode="auto">
          <a:xfrm>
            <a:off x="1800447" y="3212773"/>
            <a:ext cx="6390167" cy="1329070"/>
          </a:xfrm>
          <a:prstGeom prst="roundRect">
            <a:avLst/>
          </a:prstGeom>
          <a:solidFill>
            <a:srgbClr val="92D050">
              <a:alpha val="22000"/>
            </a:srgbClr>
          </a:solidFill>
          <a:ln w="25400" cap="flat" cmpd="sng" algn="ctr">
            <a:solidFill>
              <a:srgbClr val="00B05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dirty="0">
              <a:ln>
                <a:noFill/>
              </a:ln>
              <a:solidFill>
                <a:schemeClr val="tx1"/>
              </a:solidFill>
              <a:effectLst/>
              <a:latin typeface="Arial Narrow" pitchFamily="34" charset="0"/>
            </a:endParaRPr>
          </a:p>
        </p:txBody>
      </p:sp>
      <p:sp>
        <p:nvSpPr>
          <p:cNvPr id="8" name="Right Arrow 7"/>
          <p:cNvSpPr/>
          <p:nvPr/>
        </p:nvSpPr>
        <p:spPr bwMode="auto">
          <a:xfrm rot="21079526">
            <a:off x="2763245" y="2959607"/>
            <a:ext cx="4698490" cy="308344"/>
          </a:xfrm>
          <a:prstGeom prst="rightArrow">
            <a:avLst>
              <a:gd name="adj1" fmla="val 50000"/>
              <a:gd name="adj2" fmla="val 48279"/>
            </a:avLst>
          </a:prstGeom>
          <a:solidFill>
            <a:srgbClr val="92D050">
              <a:alpha val="38000"/>
            </a:srgbClr>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22146897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0" presetClass="exit" presetSubtype="0" fill="hold" grpId="1" nodeType="withEffect">
                                  <p:stCondLst>
                                    <p:cond delay="0"/>
                                  </p:stCondLst>
                                  <p:childTnLst>
                                    <p:animEffect transition="out" filter="fade">
                                      <p:cBhvr>
                                        <p:cTn id="17" dur="500"/>
                                        <p:tgtEl>
                                          <p:spTgt spid="6"/>
                                        </p:tgtEl>
                                      </p:cBhvr>
                                    </p:animEffect>
                                    <p:set>
                                      <p:cBhvr>
                                        <p:cTn id="18" dur="1" fill="hold">
                                          <p:stCondLst>
                                            <p:cond delay="499"/>
                                          </p:stCondLst>
                                        </p:cTn>
                                        <p:tgtEl>
                                          <p:spTgt spid="6"/>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par>
                                <p:cTn id="27" presetID="10" presetClass="exit" presetSubtype="0" fill="hold" grpId="1" nodeType="with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childTnLst>
                          </p:cTn>
                        </p:par>
                        <p:par>
                          <p:cTn id="30" fill="hold">
                            <p:stCondLst>
                              <p:cond delay="500"/>
                            </p:stCondLst>
                            <p:childTnLst>
                              <p:par>
                                <p:cTn id="31" presetID="22" presetClass="entr" presetSubtype="4"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Graphic spid="4" grpId="0">
        <p:bldAsOne/>
      </p:bldGraphic>
      <p:bldP spid="6" grpId="0" animBg="1"/>
      <p:bldP spid="6" grpId="1" animBg="1"/>
      <p:bldP spid="7" grpId="0" animBg="1"/>
      <p:bldP spid="7" grpId="1"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lstStyle/>
          <a:p>
            <a:r>
              <a:rPr lang="en-US" dirty="0">
                <a:solidFill>
                  <a:schemeClr val="tx1">
                    <a:lumMod val="50000"/>
                    <a:lumOff val="50000"/>
                  </a:schemeClr>
                </a:solidFill>
              </a:rPr>
              <a:t>Background and Motivation</a:t>
            </a:r>
          </a:p>
          <a:p>
            <a:r>
              <a:rPr lang="en-US" dirty="0">
                <a:solidFill>
                  <a:schemeClr val="tx1">
                    <a:lumMod val="50000"/>
                    <a:lumOff val="50000"/>
                  </a:schemeClr>
                </a:solidFill>
              </a:rPr>
              <a:t>Related Work</a:t>
            </a:r>
          </a:p>
          <a:p>
            <a:r>
              <a:rPr lang="en-US" dirty="0">
                <a:solidFill>
                  <a:schemeClr val="tx1">
                    <a:lumMod val="50000"/>
                    <a:lumOff val="50000"/>
                  </a:schemeClr>
                </a:solidFill>
              </a:rPr>
              <a:t>Our Methodology</a:t>
            </a:r>
          </a:p>
          <a:p>
            <a:r>
              <a:rPr lang="en-US" dirty="0">
                <a:solidFill>
                  <a:schemeClr val="tx1">
                    <a:lumMod val="50000"/>
                    <a:lumOff val="50000"/>
                  </a:schemeClr>
                </a:solidFill>
                <a:latin typeface="Arial" panose="020B0604020202020204" pitchFamily="34" charset="0"/>
              </a:rPr>
              <a:t>Experimental Setup and Results</a:t>
            </a:r>
          </a:p>
          <a:p>
            <a:r>
              <a:rPr lang="en-US" dirty="0">
                <a:latin typeface="Arial" panose="020B0604020202020204" pitchFamily="34" charset="0"/>
              </a:rPr>
              <a:t>Conclusion</a:t>
            </a:r>
          </a:p>
        </p:txBody>
      </p:sp>
    </p:spTree>
    <p:extLst>
      <p:ext uri="{BB962C8B-B14F-4D97-AF65-F5344CB8AC3E}">
        <p14:creationId xmlns:p14="http://schemas.microsoft.com/office/powerpoint/2010/main" val="87142749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p:txBody>
          <a:bodyPr/>
          <a:lstStyle/>
          <a:p>
            <a:pPr marL="265113" indent="-265113">
              <a:buFont typeface="Arial" panose="020B0604020202020204" pitchFamily="34" charset="0"/>
              <a:buChar char="•"/>
              <a:tabLst>
                <a:tab pos="176213" algn="l"/>
              </a:tabLst>
            </a:pPr>
            <a:r>
              <a:rPr lang="en-US" sz="2400" dirty="0"/>
              <a:t>Achieve up to 18% improved PL and up to 13% improved WL for spanning and Steiner tree constructions</a:t>
            </a:r>
          </a:p>
          <a:p>
            <a:pPr marL="265113" indent="-265113">
              <a:buFont typeface="Arial" panose="020B0604020202020204" pitchFamily="34" charset="0"/>
              <a:buChar char="•"/>
              <a:tabLst>
                <a:tab pos="176213" algn="l"/>
              </a:tabLst>
            </a:pPr>
            <a:r>
              <a:rPr lang="en-US" sz="2400" b="1" dirty="0"/>
              <a:t>Lower capacitance</a:t>
            </a:r>
            <a:r>
              <a:rPr lang="en-US" sz="2400" dirty="0"/>
              <a:t> and </a:t>
            </a:r>
            <a:r>
              <a:rPr lang="en-US" sz="2400" b="1" dirty="0"/>
              <a:t>reduced delays</a:t>
            </a:r>
            <a:r>
              <a:rPr lang="en-US" sz="2400" dirty="0"/>
              <a:t> (especially on unavoidable high-fanout nets) </a:t>
            </a:r>
            <a:r>
              <a:rPr lang="en-US" sz="2400" dirty="0">
                <a:sym typeface="Wingdings" panose="05000000000000000000" pitchFamily="2" charset="2"/>
              </a:rPr>
              <a:t> squeeze more out of a given technology node</a:t>
            </a:r>
          </a:p>
          <a:p>
            <a:pPr marL="265113" indent="-265113">
              <a:buFont typeface="Arial" panose="020B0604020202020204" pitchFamily="34" charset="0"/>
              <a:buChar char="•"/>
              <a:tabLst>
                <a:tab pos="176213" algn="l"/>
              </a:tabLst>
            </a:pPr>
            <a:r>
              <a:rPr lang="en-US" sz="2400" dirty="0">
                <a:sym typeface="Wingdings" panose="05000000000000000000" pitchFamily="2" charset="2"/>
              </a:rPr>
              <a:t>Better WL and PL tradeoff than from state-of-the-art academic tool</a:t>
            </a:r>
            <a:endParaRPr lang="en-US" sz="2400" dirty="0"/>
          </a:p>
          <a:p>
            <a:pPr marL="265113" indent="-265113">
              <a:buFont typeface="Arial" panose="020B0604020202020204" pitchFamily="34" charset="0"/>
              <a:buChar char="•"/>
              <a:tabLst>
                <a:tab pos="176213" algn="l"/>
              </a:tabLst>
            </a:pPr>
            <a:r>
              <a:rPr lang="en-US" sz="2400" dirty="0"/>
              <a:t>Ongoing &amp; Future work</a:t>
            </a:r>
          </a:p>
          <a:p>
            <a:pPr marL="608013" lvl="1" indent="-265113">
              <a:buFont typeface="Arial" panose="020B0604020202020204" pitchFamily="34" charset="0"/>
              <a:buChar char="•"/>
              <a:tabLst>
                <a:tab pos="176213" algn="l"/>
              </a:tabLst>
            </a:pPr>
            <a:r>
              <a:rPr lang="en-US" sz="2400" dirty="0"/>
              <a:t>Improving PD algorithm for bounded clock skew routing – with upper and lower bounds on tree cost and radius</a:t>
            </a:r>
          </a:p>
        </p:txBody>
      </p:sp>
    </p:spTree>
    <p:extLst>
      <p:ext uri="{BB962C8B-B14F-4D97-AF65-F5344CB8AC3E}">
        <p14:creationId xmlns:p14="http://schemas.microsoft.com/office/powerpoint/2010/main" val="34098535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Thank you!</a:t>
            </a:r>
            <a:br>
              <a:rPr lang="en-US" dirty="0"/>
            </a:br>
            <a:endParaRPr lang="en-US" dirty="0"/>
          </a:p>
        </p:txBody>
      </p:sp>
    </p:spTree>
    <p:extLst>
      <p:ext uri="{BB962C8B-B14F-4D97-AF65-F5344CB8AC3E}">
        <p14:creationId xmlns:p14="http://schemas.microsoft.com/office/powerpoint/2010/main" val="117968812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01EF397-C9F4-4FCF-A224-173B635B997F}"/>
              </a:ext>
            </a:extLst>
          </p:cNvPr>
          <p:cNvSpPr/>
          <p:nvPr/>
        </p:nvSpPr>
        <p:spPr bwMode="auto">
          <a:xfrm>
            <a:off x="161925" y="4310743"/>
            <a:ext cx="8781778" cy="2090058"/>
          </a:xfrm>
          <a:prstGeom prst="rect">
            <a:avLst/>
          </a:prstGeom>
          <a:solidFill>
            <a:srgbClr val="FFFF00"/>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2" name="Title 1">
            <a:extLst>
              <a:ext uri="{FF2B5EF4-FFF2-40B4-BE49-F238E27FC236}">
                <a16:creationId xmlns:a16="http://schemas.microsoft.com/office/drawing/2014/main" id="{BCE606A6-45E0-4605-8EA0-324A143B2A61}"/>
              </a:ext>
            </a:extLst>
          </p:cNvPr>
          <p:cNvSpPr>
            <a:spLocks noGrp="1"/>
          </p:cNvSpPr>
          <p:nvPr>
            <p:ph type="title"/>
          </p:nvPr>
        </p:nvSpPr>
        <p:spPr/>
        <p:txBody>
          <a:bodyPr/>
          <a:lstStyle/>
          <a:p>
            <a:r>
              <a:rPr lang="en-US" dirty="0"/>
              <a:t>Preliminaries</a:t>
            </a:r>
          </a:p>
        </p:txBody>
      </p:sp>
      <p:sp>
        <p:nvSpPr>
          <p:cNvPr id="3" name="Content Placeholder 2">
            <a:extLst>
              <a:ext uri="{FF2B5EF4-FFF2-40B4-BE49-F238E27FC236}">
                <a16:creationId xmlns:a16="http://schemas.microsoft.com/office/drawing/2014/main" id="{A7984A9A-EA6E-4100-B26A-D94B0E050229}"/>
              </a:ext>
            </a:extLst>
          </p:cNvPr>
          <p:cNvSpPr>
            <a:spLocks noGrp="1"/>
          </p:cNvSpPr>
          <p:nvPr>
            <p:ph idx="1"/>
          </p:nvPr>
        </p:nvSpPr>
        <p:spPr>
          <a:xfrm>
            <a:off x="171450" y="838200"/>
            <a:ext cx="8836025" cy="3051875"/>
          </a:xfrm>
        </p:spPr>
        <p:txBody>
          <a:bodyPr/>
          <a:lstStyle/>
          <a:p>
            <a:r>
              <a:rPr lang="en-US" sz="2400" b="1" dirty="0"/>
              <a:t>Signal net </a:t>
            </a:r>
            <a:r>
              <a:rPr lang="en-US" sz="2400" dirty="0"/>
              <a:t>has </a:t>
            </a:r>
            <a:r>
              <a:rPr lang="en-US" sz="2400" i="1" dirty="0"/>
              <a:t>n</a:t>
            </a:r>
            <a:r>
              <a:rPr lang="en-US" sz="2400" dirty="0"/>
              <a:t> pins, </a:t>
            </a:r>
            <a:r>
              <a:rPr lang="en-US" sz="2400" i="1" dirty="0"/>
              <a:t>V = {v</a:t>
            </a:r>
            <a:r>
              <a:rPr lang="en-US" sz="2400" i="1" baseline="-25000" dirty="0"/>
              <a:t>0</a:t>
            </a:r>
            <a:r>
              <a:rPr lang="en-US" sz="2400" i="1" dirty="0"/>
              <a:t>, v</a:t>
            </a:r>
            <a:r>
              <a:rPr lang="en-US" sz="2400" i="1" baseline="-25000" dirty="0"/>
              <a:t>1</a:t>
            </a:r>
            <a:r>
              <a:rPr lang="en-US" sz="2400" i="1" dirty="0"/>
              <a:t>, …, v</a:t>
            </a:r>
            <a:r>
              <a:rPr lang="en-US" sz="2400" i="1" baseline="-25000" dirty="0"/>
              <a:t>n-1</a:t>
            </a:r>
            <a:r>
              <a:rPr lang="en-US" sz="2400" i="1" dirty="0"/>
              <a:t>}</a:t>
            </a:r>
          </a:p>
          <a:p>
            <a:r>
              <a:rPr lang="en-US" sz="2400" b="1" dirty="0"/>
              <a:t>Weighted graph</a:t>
            </a:r>
            <a:r>
              <a:rPr lang="en-US" sz="2400" dirty="0"/>
              <a:t> </a:t>
            </a:r>
            <a:r>
              <a:rPr lang="en-US" sz="2400" i="1" dirty="0"/>
              <a:t>G = (V, E)</a:t>
            </a:r>
            <a:r>
              <a:rPr lang="en-US" sz="2400" dirty="0"/>
              <a:t>, where edge </a:t>
            </a:r>
            <a:r>
              <a:rPr lang="en-US" sz="2400" i="1" dirty="0" err="1"/>
              <a:t>e</a:t>
            </a:r>
            <a:r>
              <a:rPr lang="en-US" sz="2400" i="1" baseline="-25000" dirty="0" err="1"/>
              <a:t>ij</a:t>
            </a:r>
            <a:r>
              <a:rPr lang="en-US" sz="2400" i="1" dirty="0"/>
              <a:t> </a:t>
            </a:r>
            <a:r>
              <a:rPr lang="en-US" sz="2400" i="1" dirty="0">
                <a:sym typeface="Symbol" panose="05050102010706020507" pitchFamily="18" charset="2"/>
              </a:rPr>
              <a:t> E </a:t>
            </a:r>
            <a:r>
              <a:rPr lang="en-US" sz="2400" dirty="0"/>
              <a:t>has cost </a:t>
            </a:r>
            <a:r>
              <a:rPr lang="en-US" sz="2400" i="1" dirty="0" err="1"/>
              <a:t>d</a:t>
            </a:r>
            <a:r>
              <a:rPr lang="en-US" sz="2400" i="1" baseline="-25000" dirty="0" err="1"/>
              <a:t>ij</a:t>
            </a:r>
            <a:endParaRPr lang="en-US" sz="2400" i="1" baseline="-25000" dirty="0"/>
          </a:p>
          <a:p>
            <a:r>
              <a:rPr lang="en-US" sz="2400" b="1" dirty="0"/>
              <a:t>Spanning tree </a:t>
            </a:r>
            <a:r>
              <a:rPr lang="en-US" sz="2400" i="1" dirty="0"/>
              <a:t>T = (V,E’) </a:t>
            </a:r>
            <a:r>
              <a:rPr lang="en-US" sz="2400" dirty="0"/>
              <a:t>= spanning subgraph of </a:t>
            </a:r>
            <a:r>
              <a:rPr lang="en-US" sz="2400" i="1" dirty="0"/>
              <a:t>G             </a:t>
            </a:r>
            <a:r>
              <a:rPr lang="en-US" sz="2400" dirty="0"/>
              <a:t>with |E’| = </a:t>
            </a:r>
            <a:r>
              <a:rPr lang="en-US" sz="2400" i="1" dirty="0"/>
              <a:t>n – 1 </a:t>
            </a:r>
            <a:r>
              <a:rPr lang="en-US" sz="2400" dirty="0"/>
              <a:t>edges</a:t>
            </a:r>
          </a:p>
          <a:p>
            <a:pPr marL="0" indent="0">
              <a:buNone/>
            </a:pPr>
            <a:endParaRPr lang="en-US" sz="2400" dirty="0"/>
          </a:p>
          <a:p>
            <a:r>
              <a:rPr lang="en-US" sz="2400" b="1" dirty="0"/>
              <a:t>Wirelength (WL) </a:t>
            </a:r>
            <a:r>
              <a:rPr lang="en-US" sz="2400" dirty="0"/>
              <a:t>of </a:t>
            </a:r>
            <a:r>
              <a:rPr lang="en-US" sz="2400" i="1" dirty="0"/>
              <a:t>T</a:t>
            </a:r>
            <a:r>
              <a:rPr lang="en-US" sz="2400" dirty="0"/>
              <a:t>: sum of edge costs</a:t>
            </a:r>
          </a:p>
          <a:p>
            <a:r>
              <a:rPr lang="en-US" sz="2400" b="1" dirty="0"/>
              <a:t>Source-to-sink pathlength (PL) </a:t>
            </a:r>
            <a:r>
              <a:rPr lang="en-US" sz="2400" dirty="0"/>
              <a:t>to </a:t>
            </a:r>
            <a:r>
              <a:rPr lang="en-US" sz="2400" i="1" dirty="0"/>
              <a:t>v</a:t>
            </a:r>
            <a:r>
              <a:rPr lang="en-US" sz="2400" i="1" baseline="-25000" dirty="0"/>
              <a:t>i</a:t>
            </a:r>
            <a:r>
              <a:rPr lang="en-US" sz="2400" dirty="0"/>
              <a:t> : cost of </a:t>
            </a:r>
            <a:r>
              <a:rPr lang="en-US" sz="2400" i="1" dirty="0"/>
              <a:t>v</a:t>
            </a:r>
            <a:r>
              <a:rPr lang="en-US" sz="2400" i="1" baseline="-25000" dirty="0"/>
              <a:t>0</a:t>
            </a:r>
            <a:r>
              <a:rPr lang="en-US" sz="2400" i="1" dirty="0"/>
              <a:t>-v</a:t>
            </a:r>
            <a:r>
              <a:rPr lang="en-US" sz="2400" i="1" baseline="-25000" dirty="0"/>
              <a:t>i</a:t>
            </a:r>
            <a:r>
              <a:rPr lang="en-US" sz="2400" dirty="0"/>
              <a:t> path in </a:t>
            </a:r>
            <a:r>
              <a:rPr lang="en-US" sz="2400" i="1" dirty="0"/>
              <a:t>T</a:t>
            </a:r>
          </a:p>
          <a:p>
            <a:endParaRPr lang="en-US" sz="2400" dirty="0"/>
          </a:p>
          <a:p>
            <a:pPr marL="0" indent="0">
              <a:buNone/>
            </a:pPr>
            <a:endParaRPr lang="en-US" sz="2400" dirty="0"/>
          </a:p>
          <a:p>
            <a:r>
              <a:rPr lang="en-US" sz="2400" b="1" dirty="0"/>
              <a:t>Small WL = low power</a:t>
            </a:r>
          </a:p>
          <a:p>
            <a:r>
              <a:rPr lang="en-US" sz="2400" b="1" dirty="0"/>
              <a:t>Small PL = small delays</a:t>
            </a:r>
            <a:endParaRPr lang="en-US" sz="2400" dirty="0"/>
          </a:p>
          <a:p>
            <a:r>
              <a:rPr lang="en-US" sz="2400" b="1" dirty="0"/>
              <a:t>Key to competitive VLSI routing: BOTH </a:t>
            </a:r>
            <a:r>
              <a:rPr lang="en-US" sz="2400" dirty="0"/>
              <a:t>PL and WL should be small </a:t>
            </a:r>
            <a:r>
              <a:rPr lang="en-US" sz="2400" dirty="0">
                <a:sym typeface="Wingdings" panose="05000000000000000000" pitchFamily="2" charset="2"/>
              </a:rPr>
              <a:t> must optimize this </a:t>
            </a:r>
            <a:r>
              <a:rPr lang="en-US" sz="2400" dirty="0"/>
              <a:t>tradeoff in practice</a:t>
            </a:r>
          </a:p>
        </p:txBody>
      </p:sp>
    </p:spTree>
    <p:extLst>
      <p:ext uri="{BB962C8B-B14F-4D97-AF65-F5344CB8AC3E}">
        <p14:creationId xmlns:p14="http://schemas.microsoft.com/office/powerpoint/2010/main" val="9407662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fade">
                                      <p:cBhvr>
                                        <p:cTn id="29" dur="500"/>
                                        <p:tgtEl>
                                          <p:spTgt spid="3">
                                            <p:txEl>
                                              <p:pRg st="9" end="9"/>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606A6-45E0-4605-8EA0-324A143B2A61}"/>
              </a:ext>
            </a:extLst>
          </p:cNvPr>
          <p:cNvSpPr>
            <a:spLocks noGrp="1"/>
          </p:cNvSpPr>
          <p:nvPr>
            <p:ph type="title"/>
          </p:nvPr>
        </p:nvSpPr>
        <p:spPr/>
        <p:txBody>
          <a:bodyPr/>
          <a:lstStyle/>
          <a:p>
            <a:r>
              <a:rPr lang="en-US" dirty="0"/>
              <a:t>Prim’s MST and Dijkstra’s SPT</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7984A9A-EA6E-4100-B26A-D94B0E050229}"/>
                  </a:ext>
                </a:extLst>
              </p:cNvPr>
              <p:cNvSpPr>
                <a:spLocks noGrp="1"/>
              </p:cNvSpPr>
              <p:nvPr>
                <p:ph idx="1"/>
              </p:nvPr>
            </p:nvSpPr>
            <p:spPr/>
            <p:txBody>
              <a:bodyPr/>
              <a:lstStyle/>
              <a:p>
                <a:r>
                  <a:rPr lang="en-US" sz="2400" b="1" dirty="0">
                    <a:solidFill>
                      <a:srgbClr val="0070C0"/>
                    </a:solidFill>
                  </a:rPr>
                  <a:t>Prim’s Minimum Spanning Tree (MST)</a:t>
                </a:r>
              </a:p>
              <a:p>
                <a:pPr lvl="1"/>
                <a:r>
                  <a:rPr lang="en-US" sz="2000" dirty="0">
                    <a:solidFill>
                      <a:srgbClr val="0070C0"/>
                    </a:solidFill>
                  </a:rPr>
                  <a:t>Iteratively add edge </a:t>
                </a:r>
                <a14:m>
                  <m:oMath xmlns:m="http://schemas.openxmlformats.org/officeDocument/2006/math">
                    <m:sSub>
                      <m:sSubPr>
                        <m:ctrlPr>
                          <a:rPr lang="en-US" sz="2000" i="1" dirty="0">
                            <a:solidFill>
                              <a:srgbClr val="0070C0"/>
                            </a:solidFill>
                            <a:latin typeface="Cambria Math" panose="02040503050406030204" pitchFamily="18" charset="0"/>
                          </a:rPr>
                        </m:ctrlPr>
                      </m:sSubPr>
                      <m:e>
                        <m:r>
                          <a:rPr lang="en-US" sz="2000" i="1" dirty="0">
                            <a:solidFill>
                              <a:srgbClr val="0070C0"/>
                            </a:solidFill>
                            <a:latin typeface="Cambria Math" panose="02040503050406030204" pitchFamily="18" charset="0"/>
                          </a:rPr>
                          <m:t>𝑒</m:t>
                        </m:r>
                      </m:e>
                      <m:sub>
                        <m:r>
                          <a:rPr lang="en-US" sz="2000" i="1" dirty="0">
                            <a:solidFill>
                              <a:srgbClr val="0070C0"/>
                            </a:solidFill>
                            <a:latin typeface="Cambria Math" panose="02040503050406030204" pitchFamily="18" charset="0"/>
                          </a:rPr>
                          <m:t>𝑖𝑗</m:t>
                        </m:r>
                      </m:sub>
                    </m:sSub>
                    <m:r>
                      <a:rPr lang="en-US" sz="2000" i="1" dirty="0">
                        <a:solidFill>
                          <a:srgbClr val="0070C0"/>
                        </a:solidFill>
                        <a:latin typeface="Cambria Math" panose="02040503050406030204" pitchFamily="18" charset="0"/>
                      </a:rPr>
                      <m:t> </m:t>
                    </m:r>
                  </m:oMath>
                </a14:m>
                <a:r>
                  <a:rPr lang="en-US" sz="2000" dirty="0">
                    <a:solidFill>
                      <a:srgbClr val="0070C0"/>
                    </a:solidFill>
                  </a:rPr>
                  <a:t>to T, such that </a:t>
                </a:r>
                <a14:m>
                  <m:oMath xmlns:m="http://schemas.openxmlformats.org/officeDocument/2006/math">
                    <m:sSub>
                      <m:sSubPr>
                        <m:ctrlPr>
                          <a:rPr lang="en-US" sz="2000" i="1" dirty="0">
                            <a:solidFill>
                              <a:srgbClr val="0070C0"/>
                            </a:solidFill>
                            <a:latin typeface="Cambria Math" panose="02040503050406030204" pitchFamily="18" charset="0"/>
                          </a:rPr>
                        </m:ctrlPr>
                      </m:sSubPr>
                      <m:e>
                        <m:r>
                          <a:rPr lang="en-US" sz="2000" b="0" i="1" dirty="0" smtClean="0">
                            <a:solidFill>
                              <a:srgbClr val="0070C0"/>
                            </a:solidFill>
                            <a:latin typeface="Cambria Math" panose="02040503050406030204" pitchFamily="18" charset="0"/>
                          </a:rPr>
                          <m:t>𝑣</m:t>
                        </m:r>
                      </m:e>
                      <m:sub>
                        <m:r>
                          <a:rPr lang="en-US" sz="2000" i="1" dirty="0">
                            <a:solidFill>
                              <a:srgbClr val="0070C0"/>
                            </a:solidFill>
                            <a:latin typeface="Cambria Math" panose="02040503050406030204" pitchFamily="18" charset="0"/>
                          </a:rPr>
                          <m:t>𝑖</m:t>
                        </m:r>
                      </m:sub>
                    </m:sSub>
                    <m:r>
                      <a:rPr lang="en-US" sz="2000" b="0" i="1" dirty="0" smtClean="0">
                        <a:solidFill>
                          <a:srgbClr val="0070C0"/>
                        </a:solidFill>
                        <a:latin typeface="Cambria Math" panose="02040503050406030204" pitchFamily="18" charset="0"/>
                      </a:rPr>
                      <m:t>∈</m:t>
                    </m:r>
                    <m:r>
                      <a:rPr lang="en-US" sz="2000" b="0" i="1" dirty="0" smtClean="0">
                        <a:solidFill>
                          <a:srgbClr val="0070C0"/>
                        </a:solidFill>
                        <a:latin typeface="Cambria Math" panose="02040503050406030204" pitchFamily="18" charset="0"/>
                      </a:rPr>
                      <m:t>𝑇</m:t>
                    </m:r>
                    <m:r>
                      <a:rPr lang="en-US" sz="2000" b="0" i="1" dirty="0" smtClean="0">
                        <a:solidFill>
                          <a:srgbClr val="0070C0"/>
                        </a:solidFill>
                        <a:latin typeface="Cambria Math" panose="02040503050406030204" pitchFamily="18" charset="0"/>
                      </a:rPr>
                      <m:t>, </m:t>
                    </m:r>
                    <m:sSub>
                      <m:sSubPr>
                        <m:ctrlPr>
                          <a:rPr lang="en-US" sz="2000" b="0" i="1" dirty="0" smtClean="0">
                            <a:solidFill>
                              <a:srgbClr val="0070C0"/>
                            </a:solidFill>
                            <a:latin typeface="Cambria Math" panose="02040503050406030204" pitchFamily="18" charset="0"/>
                          </a:rPr>
                        </m:ctrlPr>
                      </m:sSubPr>
                      <m:e>
                        <m:r>
                          <a:rPr lang="en-US" sz="2000" b="0" i="1" dirty="0" smtClean="0">
                            <a:solidFill>
                              <a:srgbClr val="0070C0"/>
                            </a:solidFill>
                            <a:latin typeface="Cambria Math" panose="02040503050406030204" pitchFamily="18" charset="0"/>
                          </a:rPr>
                          <m:t>𝑣</m:t>
                        </m:r>
                      </m:e>
                      <m:sub>
                        <m:r>
                          <a:rPr lang="en-US" sz="2000" b="0" i="1" dirty="0" smtClean="0">
                            <a:solidFill>
                              <a:srgbClr val="0070C0"/>
                            </a:solidFill>
                            <a:latin typeface="Cambria Math" panose="02040503050406030204" pitchFamily="18" charset="0"/>
                          </a:rPr>
                          <m:t>𝑗</m:t>
                        </m:r>
                      </m:sub>
                    </m:sSub>
                    <m:r>
                      <m:rPr>
                        <m:nor/>
                      </m:rPr>
                      <a:rPr lang="en-US" sz="2000" b="0" i="0" dirty="0" smtClean="0">
                        <a:solidFill>
                          <a:srgbClr val="0070C0"/>
                        </a:solidFill>
                        <a:latin typeface="Cambria Math" panose="02040503050406030204" pitchFamily="18" charset="0"/>
                      </a:rPr>
                      <m:t> </m:t>
                    </m:r>
                    <m:r>
                      <m:rPr>
                        <m:nor/>
                      </m:rPr>
                      <a:rPr lang="en-US" sz="2000" dirty="0">
                        <a:solidFill>
                          <a:srgbClr val="0070C0"/>
                        </a:solidFill>
                      </a:rPr>
                      <m:t>∉</m:t>
                    </m:r>
                    <m:r>
                      <m:rPr>
                        <m:nor/>
                      </m:rPr>
                      <a:rPr lang="en-US" sz="2000" b="0" i="0" dirty="0" smtClean="0">
                        <a:solidFill>
                          <a:srgbClr val="0070C0"/>
                        </a:solidFill>
                      </a:rPr>
                      <m:t> </m:t>
                    </m:r>
                    <m:r>
                      <a:rPr lang="en-US" sz="2000" b="0" i="1" dirty="0" smtClean="0">
                        <a:solidFill>
                          <a:srgbClr val="0070C0"/>
                        </a:solidFill>
                        <a:latin typeface="Cambria Math" panose="02040503050406030204" pitchFamily="18" charset="0"/>
                      </a:rPr>
                      <m:t>𝑇</m:t>
                    </m:r>
                    <m:r>
                      <a:rPr lang="en-US" sz="2000" b="0" i="0" dirty="0" smtClean="0">
                        <a:solidFill>
                          <a:srgbClr val="0070C0"/>
                        </a:solidFill>
                        <a:latin typeface="Cambria Math" panose="02040503050406030204" pitchFamily="18" charset="0"/>
                      </a:rPr>
                      <m:t> </m:t>
                    </m:r>
                  </m:oMath>
                </a14:m>
                <a:r>
                  <a:rPr lang="en-US" sz="2000" dirty="0">
                    <a:solidFill>
                      <a:srgbClr val="0070C0"/>
                    </a:solidFill>
                  </a:rPr>
                  <a:t>and </a:t>
                </a:r>
                <a14:m>
                  <m:oMath xmlns:m="http://schemas.openxmlformats.org/officeDocument/2006/math">
                    <m:sSub>
                      <m:sSubPr>
                        <m:ctrlPr>
                          <a:rPr lang="en-US" sz="2000" i="1" dirty="0" smtClean="0">
                            <a:solidFill>
                              <a:srgbClr val="0070C0"/>
                            </a:solidFill>
                            <a:latin typeface="Cambria Math" panose="02040503050406030204" pitchFamily="18" charset="0"/>
                          </a:rPr>
                        </m:ctrlPr>
                      </m:sSubPr>
                      <m:e>
                        <m:r>
                          <a:rPr lang="en-US" sz="2000" i="1" dirty="0" smtClean="0">
                            <a:solidFill>
                              <a:srgbClr val="0070C0"/>
                            </a:solidFill>
                            <a:latin typeface="Cambria Math" panose="02040503050406030204" pitchFamily="18" charset="0"/>
                          </a:rPr>
                          <m:t>𝑑</m:t>
                        </m:r>
                      </m:e>
                      <m:sub>
                        <m:r>
                          <a:rPr lang="en-US" sz="2000" i="1" dirty="0" smtClean="0">
                            <a:solidFill>
                              <a:srgbClr val="0070C0"/>
                            </a:solidFill>
                            <a:latin typeface="Cambria Math" panose="02040503050406030204" pitchFamily="18" charset="0"/>
                          </a:rPr>
                          <m:t>𝑖𝑗</m:t>
                        </m:r>
                      </m:sub>
                    </m:sSub>
                  </m:oMath>
                </a14:m>
                <a:r>
                  <a:rPr lang="en-US" sz="2000" dirty="0">
                    <a:solidFill>
                      <a:srgbClr val="0070C0"/>
                    </a:solidFill>
                  </a:rPr>
                  <a:t> is minimum</a:t>
                </a:r>
              </a:p>
              <a:p>
                <a:pPr lvl="1"/>
                <a:r>
                  <a:rPr lang="en-US" sz="2000" b="1" dirty="0">
                    <a:solidFill>
                      <a:srgbClr val="0070C0"/>
                    </a:solidFill>
                  </a:rPr>
                  <a:t>Minimizes tree wirelength (WL) = sum of edge costs (</a:t>
                </a:r>
                <a14:m>
                  <m:oMath xmlns:m="http://schemas.openxmlformats.org/officeDocument/2006/math">
                    <m:r>
                      <a:rPr lang="en-US" sz="2000" b="1" i="0" smtClean="0">
                        <a:solidFill>
                          <a:srgbClr val="0070C0"/>
                        </a:solidFill>
                        <a:latin typeface="Cambria Math" panose="02040503050406030204" pitchFamily="18" charset="0"/>
                      </a:rPr>
                      <m:t>𝚺</m:t>
                    </m:r>
                    <m:sSub>
                      <m:sSubPr>
                        <m:ctrlPr>
                          <a:rPr lang="en-US" sz="2000" b="1" i="1" smtClean="0">
                            <a:solidFill>
                              <a:srgbClr val="0070C0"/>
                            </a:solidFill>
                            <a:latin typeface="Cambria Math" panose="02040503050406030204" pitchFamily="18" charset="0"/>
                          </a:rPr>
                        </m:ctrlPr>
                      </m:sSubPr>
                      <m:e>
                        <m:r>
                          <a:rPr lang="en-US" sz="2000" b="1" i="1" smtClean="0">
                            <a:solidFill>
                              <a:srgbClr val="0070C0"/>
                            </a:solidFill>
                            <a:latin typeface="Cambria Math" panose="02040503050406030204" pitchFamily="18" charset="0"/>
                          </a:rPr>
                          <m:t>𝒅</m:t>
                        </m:r>
                      </m:e>
                      <m:sub>
                        <m:r>
                          <a:rPr lang="en-US" sz="2000" b="1" i="1" smtClean="0">
                            <a:solidFill>
                              <a:srgbClr val="0070C0"/>
                            </a:solidFill>
                            <a:latin typeface="Cambria Math" panose="02040503050406030204" pitchFamily="18" charset="0"/>
                          </a:rPr>
                          <m:t>𝒊𝒋</m:t>
                        </m:r>
                      </m:sub>
                    </m:sSub>
                  </m:oMath>
                </a14:m>
                <a:r>
                  <a:rPr lang="en-US" sz="2000" b="1" dirty="0">
                    <a:solidFill>
                      <a:srgbClr val="0070C0"/>
                    </a:solidFill>
                  </a:rPr>
                  <a:t>)</a:t>
                </a:r>
              </a:p>
              <a:p>
                <a:endParaRPr lang="en-US" sz="2400" b="1" dirty="0">
                  <a:solidFill>
                    <a:srgbClr val="0070C0"/>
                  </a:solidFill>
                </a:endParaRPr>
              </a:p>
              <a:p>
                <a:r>
                  <a:rPr lang="en-US" sz="2400" b="1" dirty="0">
                    <a:solidFill>
                      <a:srgbClr val="0070C0"/>
                    </a:solidFill>
                  </a:rPr>
                  <a:t>Dijkstra’s Shortest Path Tree (SPT)</a:t>
                </a:r>
              </a:p>
              <a:p>
                <a:pPr lvl="1"/>
                <a:r>
                  <a:rPr lang="en-US" sz="2000" dirty="0">
                    <a:solidFill>
                      <a:srgbClr val="0070C0"/>
                    </a:solidFill>
                  </a:rPr>
                  <a:t>Iteratively add edge </a:t>
                </a:r>
                <a14:m>
                  <m:oMath xmlns:m="http://schemas.openxmlformats.org/officeDocument/2006/math">
                    <m:sSub>
                      <m:sSubPr>
                        <m:ctrlPr>
                          <a:rPr lang="en-US" sz="2000" i="1" dirty="0">
                            <a:solidFill>
                              <a:srgbClr val="0070C0"/>
                            </a:solidFill>
                            <a:latin typeface="Cambria Math" panose="02040503050406030204" pitchFamily="18" charset="0"/>
                          </a:rPr>
                        </m:ctrlPr>
                      </m:sSubPr>
                      <m:e>
                        <m:r>
                          <a:rPr lang="en-US" sz="2000" i="1" dirty="0">
                            <a:solidFill>
                              <a:srgbClr val="0070C0"/>
                            </a:solidFill>
                            <a:latin typeface="Cambria Math" panose="02040503050406030204" pitchFamily="18" charset="0"/>
                          </a:rPr>
                          <m:t>𝑒</m:t>
                        </m:r>
                      </m:e>
                      <m:sub>
                        <m:r>
                          <a:rPr lang="en-US" sz="2000" i="1" dirty="0">
                            <a:solidFill>
                              <a:srgbClr val="0070C0"/>
                            </a:solidFill>
                            <a:latin typeface="Cambria Math" panose="02040503050406030204" pitchFamily="18" charset="0"/>
                          </a:rPr>
                          <m:t>𝑖𝑗</m:t>
                        </m:r>
                      </m:sub>
                    </m:sSub>
                  </m:oMath>
                </a14:m>
                <a:r>
                  <a:rPr lang="en-US" sz="2000" dirty="0">
                    <a:solidFill>
                      <a:srgbClr val="0070C0"/>
                    </a:solidFill>
                  </a:rPr>
                  <a:t> to T, such that </a:t>
                </a:r>
                <a14:m>
                  <m:oMath xmlns:m="http://schemas.openxmlformats.org/officeDocument/2006/math">
                    <m:sSub>
                      <m:sSubPr>
                        <m:ctrlPr>
                          <a:rPr lang="en-US" sz="2000" i="1" dirty="0">
                            <a:solidFill>
                              <a:srgbClr val="0070C0"/>
                            </a:solidFill>
                            <a:latin typeface="Cambria Math" panose="02040503050406030204" pitchFamily="18" charset="0"/>
                          </a:rPr>
                        </m:ctrlPr>
                      </m:sSubPr>
                      <m:e>
                        <m:r>
                          <a:rPr lang="en-US" sz="2000" i="1" dirty="0">
                            <a:solidFill>
                              <a:srgbClr val="0070C0"/>
                            </a:solidFill>
                            <a:latin typeface="Cambria Math" panose="02040503050406030204" pitchFamily="18" charset="0"/>
                          </a:rPr>
                          <m:t>𝑣</m:t>
                        </m:r>
                      </m:e>
                      <m:sub>
                        <m:r>
                          <a:rPr lang="en-US" sz="2000" i="1" dirty="0">
                            <a:solidFill>
                              <a:srgbClr val="0070C0"/>
                            </a:solidFill>
                            <a:latin typeface="Cambria Math" panose="02040503050406030204" pitchFamily="18" charset="0"/>
                          </a:rPr>
                          <m:t>𝑖</m:t>
                        </m:r>
                      </m:sub>
                    </m:sSub>
                    <m:r>
                      <a:rPr lang="en-US" sz="2000" i="1" dirty="0">
                        <a:solidFill>
                          <a:srgbClr val="0070C0"/>
                        </a:solidFill>
                        <a:latin typeface="Cambria Math" panose="02040503050406030204" pitchFamily="18" charset="0"/>
                      </a:rPr>
                      <m:t>∈</m:t>
                    </m:r>
                    <m:r>
                      <a:rPr lang="en-US" sz="2000" i="1" dirty="0">
                        <a:solidFill>
                          <a:srgbClr val="0070C0"/>
                        </a:solidFill>
                        <a:latin typeface="Cambria Math" panose="02040503050406030204" pitchFamily="18" charset="0"/>
                      </a:rPr>
                      <m:t>𝑇</m:t>
                    </m:r>
                    <m:r>
                      <a:rPr lang="en-US" sz="2000" i="1" dirty="0">
                        <a:solidFill>
                          <a:srgbClr val="0070C0"/>
                        </a:solidFill>
                        <a:latin typeface="Cambria Math" panose="02040503050406030204" pitchFamily="18" charset="0"/>
                      </a:rPr>
                      <m:t>, </m:t>
                    </m:r>
                    <m:sSub>
                      <m:sSubPr>
                        <m:ctrlPr>
                          <a:rPr lang="en-US" sz="2000" i="1" dirty="0">
                            <a:solidFill>
                              <a:srgbClr val="0070C0"/>
                            </a:solidFill>
                            <a:latin typeface="Cambria Math" panose="02040503050406030204" pitchFamily="18" charset="0"/>
                          </a:rPr>
                        </m:ctrlPr>
                      </m:sSubPr>
                      <m:e>
                        <m:r>
                          <a:rPr lang="en-US" sz="2000" i="1" dirty="0">
                            <a:solidFill>
                              <a:srgbClr val="0070C0"/>
                            </a:solidFill>
                            <a:latin typeface="Cambria Math" panose="02040503050406030204" pitchFamily="18" charset="0"/>
                          </a:rPr>
                          <m:t>𝑣</m:t>
                        </m:r>
                      </m:e>
                      <m:sub>
                        <m:r>
                          <a:rPr lang="en-US" sz="2000" i="1" dirty="0">
                            <a:solidFill>
                              <a:srgbClr val="0070C0"/>
                            </a:solidFill>
                            <a:latin typeface="Cambria Math" panose="02040503050406030204" pitchFamily="18" charset="0"/>
                          </a:rPr>
                          <m:t>𝑗</m:t>
                        </m:r>
                      </m:sub>
                    </m:sSub>
                    <m:r>
                      <m:rPr>
                        <m:nor/>
                      </m:rPr>
                      <a:rPr lang="en-US" sz="2000" dirty="0">
                        <a:solidFill>
                          <a:srgbClr val="0070C0"/>
                        </a:solidFill>
                        <a:latin typeface="Cambria Math" panose="02040503050406030204" pitchFamily="18" charset="0"/>
                      </a:rPr>
                      <m:t> </m:t>
                    </m:r>
                    <m:r>
                      <m:rPr>
                        <m:nor/>
                      </m:rPr>
                      <a:rPr lang="en-US" sz="2000" dirty="0">
                        <a:solidFill>
                          <a:srgbClr val="0070C0"/>
                        </a:solidFill>
                      </a:rPr>
                      <m:t>∉ </m:t>
                    </m:r>
                    <m:r>
                      <a:rPr lang="en-US" sz="2000" i="1" dirty="0">
                        <a:solidFill>
                          <a:srgbClr val="0070C0"/>
                        </a:solidFill>
                        <a:latin typeface="Cambria Math" panose="02040503050406030204" pitchFamily="18" charset="0"/>
                      </a:rPr>
                      <m:t>𝑇</m:t>
                    </m:r>
                    <m:r>
                      <a:rPr lang="en-US" sz="2000" dirty="0">
                        <a:solidFill>
                          <a:srgbClr val="0070C0"/>
                        </a:solidFill>
                        <a:latin typeface="Cambria Math" panose="02040503050406030204" pitchFamily="18" charset="0"/>
                      </a:rPr>
                      <m:t> </m:t>
                    </m:r>
                  </m:oMath>
                </a14:m>
                <a:r>
                  <a:rPr lang="en-US" sz="2000" dirty="0">
                    <a:solidFill>
                      <a:srgbClr val="0070C0"/>
                    </a:solidFill>
                  </a:rPr>
                  <a:t>and </a:t>
                </a:r>
                <a14:m>
                  <m:oMath xmlns:m="http://schemas.openxmlformats.org/officeDocument/2006/math">
                    <m:sSub>
                      <m:sSubPr>
                        <m:ctrlPr>
                          <a:rPr lang="en-US" sz="2000" b="0" i="1" dirty="0" smtClean="0">
                            <a:solidFill>
                              <a:srgbClr val="0070C0"/>
                            </a:solidFill>
                            <a:latin typeface="Cambria Math" panose="02040503050406030204" pitchFamily="18" charset="0"/>
                          </a:rPr>
                        </m:ctrlPr>
                      </m:sSubPr>
                      <m:e>
                        <m:r>
                          <m:rPr>
                            <m:sty m:val="p"/>
                          </m:rPr>
                          <a:rPr lang="en-US" sz="2000" b="0" i="0" dirty="0" smtClean="0">
                            <a:solidFill>
                              <a:srgbClr val="0070C0"/>
                            </a:solidFill>
                            <a:latin typeface="Cambria Math" panose="02040503050406030204" pitchFamily="18" charset="0"/>
                          </a:rPr>
                          <m:t>l</m:t>
                        </m:r>
                      </m:e>
                      <m:sub>
                        <m:r>
                          <m:rPr>
                            <m:sty m:val="p"/>
                          </m:rPr>
                          <a:rPr lang="en-US" sz="2000" b="0" i="0" dirty="0" smtClean="0">
                            <a:solidFill>
                              <a:srgbClr val="0070C0"/>
                            </a:solidFill>
                            <a:latin typeface="Cambria Math" panose="02040503050406030204" pitchFamily="18" charset="0"/>
                          </a:rPr>
                          <m:t>i</m:t>
                        </m:r>
                      </m:sub>
                    </m:sSub>
                    <m:r>
                      <a:rPr lang="en-US" sz="2000" b="0" i="0" dirty="0" smtClean="0">
                        <a:solidFill>
                          <a:srgbClr val="0070C0"/>
                        </a:solidFill>
                        <a:latin typeface="Cambria Math" panose="02040503050406030204" pitchFamily="18" charset="0"/>
                      </a:rPr>
                      <m:t>+</m:t>
                    </m:r>
                    <m:sSub>
                      <m:sSubPr>
                        <m:ctrlPr>
                          <a:rPr lang="en-US" sz="2000" i="1" dirty="0">
                            <a:solidFill>
                              <a:srgbClr val="0070C0"/>
                            </a:solidFill>
                            <a:latin typeface="Cambria Math" panose="02040503050406030204" pitchFamily="18" charset="0"/>
                          </a:rPr>
                        </m:ctrlPr>
                      </m:sSubPr>
                      <m:e>
                        <m:r>
                          <a:rPr lang="en-US" sz="2000" i="1" dirty="0">
                            <a:solidFill>
                              <a:srgbClr val="0070C0"/>
                            </a:solidFill>
                            <a:latin typeface="Cambria Math" panose="02040503050406030204" pitchFamily="18" charset="0"/>
                          </a:rPr>
                          <m:t>𝑑</m:t>
                        </m:r>
                      </m:e>
                      <m:sub>
                        <m:r>
                          <a:rPr lang="en-US" sz="2000" i="1" dirty="0">
                            <a:solidFill>
                              <a:srgbClr val="0070C0"/>
                            </a:solidFill>
                            <a:latin typeface="Cambria Math" panose="02040503050406030204" pitchFamily="18" charset="0"/>
                          </a:rPr>
                          <m:t>𝑖𝑗</m:t>
                        </m:r>
                      </m:sub>
                    </m:sSub>
                  </m:oMath>
                </a14:m>
                <a:r>
                  <a:rPr lang="en-US" sz="2000" dirty="0">
                    <a:solidFill>
                      <a:srgbClr val="0070C0"/>
                    </a:solidFill>
                  </a:rPr>
                  <a:t> is minimum (where </a:t>
                </a:r>
                <a14:m>
                  <m:oMath xmlns:m="http://schemas.openxmlformats.org/officeDocument/2006/math">
                    <m:sSub>
                      <m:sSubPr>
                        <m:ctrlPr>
                          <a:rPr lang="en-US" sz="2000" i="1" dirty="0">
                            <a:solidFill>
                              <a:srgbClr val="0070C0"/>
                            </a:solidFill>
                            <a:latin typeface="Cambria Math" panose="02040503050406030204" pitchFamily="18" charset="0"/>
                          </a:rPr>
                        </m:ctrlPr>
                      </m:sSubPr>
                      <m:e>
                        <m:r>
                          <m:rPr>
                            <m:sty m:val="p"/>
                          </m:rPr>
                          <a:rPr lang="en-US" sz="2000" dirty="0">
                            <a:solidFill>
                              <a:srgbClr val="0070C0"/>
                            </a:solidFill>
                            <a:latin typeface="Cambria Math" panose="02040503050406030204" pitchFamily="18" charset="0"/>
                          </a:rPr>
                          <m:t>l</m:t>
                        </m:r>
                      </m:e>
                      <m:sub>
                        <m:r>
                          <m:rPr>
                            <m:sty m:val="p"/>
                          </m:rPr>
                          <a:rPr lang="en-US" sz="2000" dirty="0">
                            <a:solidFill>
                              <a:srgbClr val="0070C0"/>
                            </a:solidFill>
                            <a:latin typeface="Cambria Math" panose="02040503050406030204" pitchFamily="18" charset="0"/>
                          </a:rPr>
                          <m:t>i</m:t>
                        </m:r>
                      </m:sub>
                    </m:sSub>
                  </m:oMath>
                </a14:m>
                <a:r>
                  <a:rPr lang="en-US" sz="2000" dirty="0">
                    <a:solidFill>
                      <a:srgbClr val="0070C0"/>
                    </a:solidFill>
                  </a:rPr>
                  <a:t> is source-to-sink pathlength of </a:t>
                </a:r>
                <a14:m>
                  <m:oMath xmlns:m="http://schemas.openxmlformats.org/officeDocument/2006/math">
                    <m:sSub>
                      <m:sSubPr>
                        <m:ctrlPr>
                          <a:rPr lang="en-US" sz="2000" i="1" dirty="0">
                            <a:solidFill>
                              <a:srgbClr val="0070C0"/>
                            </a:solidFill>
                            <a:latin typeface="Cambria Math" panose="02040503050406030204" pitchFamily="18" charset="0"/>
                          </a:rPr>
                        </m:ctrlPr>
                      </m:sSubPr>
                      <m:e>
                        <m:r>
                          <m:rPr>
                            <m:sty m:val="p"/>
                          </m:rPr>
                          <a:rPr lang="en-US" sz="2000" b="0" i="0" dirty="0" smtClean="0">
                            <a:solidFill>
                              <a:srgbClr val="0070C0"/>
                            </a:solidFill>
                            <a:latin typeface="Cambria Math" panose="02040503050406030204" pitchFamily="18" charset="0"/>
                          </a:rPr>
                          <m:t>v</m:t>
                        </m:r>
                      </m:e>
                      <m:sub>
                        <m:r>
                          <m:rPr>
                            <m:sty m:val="p"/>
                          </m:rPr>
                          <a:rPr lang="en-US" sz="2000" dirty="0">
                            <a:solidFill>
                              <a:srgbClr val="0070C0"/>
                            </a:solidFill>
                            <a:latin typeface="Cambria Math" panose="02040503050406030204" pitchFamily="18" charset="0"/>
                          </a:rPr>
                          <m:t>i</m:t>
                        </m:r>
                      </m:sub>
                    </m:sSub>
                  </m:oMath>
                </a14:m>
                <a:r>
                  <a:rPr lang="en-US" sz="2000" dirty="0">
                    <a:solidFill>
                      <a:srgbClr val="0070C0"/>
                    </a:solidFill>
                  </a:rPr>
                  <a:t>)</a:t>
                </a:r>
              </a:p>
              <a:p>
                <a:pPr lvl="1"/>
                <a:r>
                  <a:rPr lang="en-US" sz="2000" b="1" dirty="0">
                    <a:solidFill>
                      <a:srgbClr val="0070C0"/>
                    </a:solidFill>
                  </a:rPr>
                  <a:t>Minimizes source-to-sink pathlengths (PLs) </a:t>
                </a:r>
              </a:p>
              <a:p>
                <a:endParaRPr lang="en-US" sz="2400" dirty="0"/>
              </a:p>
              <a:p>
                <a:pPr marL="287338" indent="-285750">
                  <a:buFont typeface="Arial" panose="020B0604020202020204" pitchFamily="34" charset="0"/>
                  <a:buChar char="•"/>
                </a:pPr>
                <a:r>
                  <a:rPr lang="en-US" sz="2800" dirty="0"/>
                  <a:t>The Prim-Dijkstra Tradeoff [Alpert93]</a:t>
                </a:r>
              </a:p>
              <a:p>
                <a:pPr marL="454025" indent="-285750">
                  <a:buFont typeface="Arial" panose="020B0604020202020204" pitchFamily="34" charset="0"/>
                  <a:buChar char="•"/>
                </a:pPr>
                <a:r>
                  <a:rPr lang="en-US" sz="2400" dirty="0"/>
                  <a:t>Iteratively add the edge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𝑒</m:t>
                        </m:r>
                      </m:e>
                      <m:sub>
                        <m:r>
                          <a:rPr lang="en-US" sz="2400" i="1">
                            <a:latin typeface="Cambria Math" panose="02040503050406030204" pitchFamily="18" charset="0"/>
                          </a:rPr>
                          <m:t>𝑖𝑗</m:t>
                        </m:r>
                      </m:sub>
                    </m:sSub>
                  </m:oMath>
                </a14:m>
                <a:r>
                  <a:rPr lang="en-US" sz="2400" dirty="0"/>
                  <a:t> that minimizes </a:t>
                </a:r>
                <a14:m>
                  <m:oMath xmlns:m="http://schemas.openxmlformats.org/officeDocument/2006/math">
                    <m:sSub>
                      <m:sSubPr>
                        <m:ctrlPr>
                          <a:rPr lang="en-US" sz="2400" i="1">
                            <a:latin typeface="Cambria Math" panose="02040503050406030204" pitchFamily="18" charset="0"/>
                          </a:rPr>
                        </m:ctrlPr>
                      </m:sSubPr>
                      <m:e>
                        <m:r>
                          <a:rPr lang="en-US" sz="2400" i="1">
                            <a:latin typeface="Cambria Math" panose="02040503050406030204" pitchFamily="18" charset="0"/>
                          </a:rPr>
                          <m:t>𝑑</m:t>
                        </m:r>
                      </m:e>
                      <m:sub>
                        <m:r>
                          <a:rPr lang="en-US" sz="2400" i="1">
                            <a:latin typeface="Cambria Math" panose="02040503050406030204" pitchFamily="18" charset="0"/>
                          </a:rPr>
                          <m:t>𝑖𝑗</m:t>
                        </m:r>
                      </m:sub>
                    </m:sSub>
                    <m:r>
                      <a:rPr lang="en-US" sz="2400" i="1">
                        <a:latin typeface="Cambria Math" panose="02040503050406030204" pitchFamily="18" charset="0"/>
                      </a:rPr>
                      <m:t>+</m:t>
                    </m:r>
                    <m:r>
                      <a:rPr lang="en-US" sz="2400" i="1">
                        <a:latin typeface="Cambria Math" panose="02040503050406030204" pitchFamily="18" charset="0"/>
                      </a:rPr>
                      <m:t>𝛼</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𝑙</m:t>
                        </m:r>
                      </m:e>
                      <m:sub>
                        <m:r>
                          <a:rPr lang="en-US" sz="2400" i="1">
                            <a:latin typeface="Cambria Math" panose="02040503050406030204" pitchFamily="18" charset="0"/>
                          </a:rPr>
                          <m:t>𝑖</m:t>
                        </m:r>
                      </m:sub>
                    </m:sSub>
                  </m:oMath>
                </a14:m>
                <a:endParaRPr lang="en-US" sz="2400" dirty="0"/>
              </a:p>
              <a:p>
                <a:pPr marL="454025" indent="-285750">
                  <a:buFont typeface="Arial" panose="020B0604020202020204" pitchFamily="34" charset="0"/>
                  <a:buChar char="•"/>
                </a:pPr>
                <a:r>
                  <a:rPr lang="en-US" sz="2400" dirty="0">
                    <a:sym typeface="Symbol" panose="05050102010706020507" pitchFamily="18" charset="2"/>
                  </a:rPr>
                  <a:t> = 0 </a:t>
                </a:r>
                <a:r>
                  <a:rPr lang="en-US" sz="2400" dirty="0">
                    <a:sym typeface="Wingdings" panose="05000000000000000000" pitchFamily="2" charset="2"/>
                  </a:rPr>
                  <a:t> Prim’s </a:t>
                </a:r>
                <a:r>
                  <a:rPr lang="en-US" sz="2400" dirty="0"/>
                  <a:t>MST</a:t>
                </a:r>
              </a:p>
              <a:p>
                <a:pPr marL="454025" indent="-285750">
                  <a:buFont typeface="Arial" panose="020B0604020202020204" pitchFamily="34" charset="0"/>
                  <a:buChar char="•"/>
                </a:pPr>
                <a:r>
                  <a:rPr lang="en-US" sz="2400" dirty="0">
                    <a:sym typeface="Symbol" panose="05050102010706020507" pitchFamily="18" charset="2"/>
                  </a:rPr>
                  <a:t> = 1 </a:t>
                </a:r>
                <a:r>
                  <a:rPr lang="en-US" sz="2400" dirty="0">
                    <a:sym typeface="Wingdings" panose="05000000000000000000" pitchFamily="2" charset="2"/>
                  </a:rPr>
                  <a:t> Dijkstra’s </a:t>
                </a:r>
                <a:r>
                  <a:rPr lang="en-US" sz="2400" dirty="0"/>
                  <a:t>SPT</a:t>
                </a:r>
              </a:p>
              <a:p>
                <a:pPr marL="454025" indent="-285750">
                  <a:buFont typeface="Arial" panose="020B0604020202020204" pitchFamily="34" charset="0"/>
                  <a:buChar char="•"/>
                </a:pPr>
                <a:r>
                  <a:rPr lang="en-US" sz="2400" b="1" dirty="0">
                    <a:solidFill>
                      <a:srgbClr val="0070C0"/>
                    </a:solidFill>
                    <a:sym typeface="Symbol" panose="05050102010706020507" pitchFamily="18" charset="2"/>
                  </a:rPr>
                  <a:t> enables balancing of tree WL and source-sink PLs</a:t>
                </a:r>
                <a:endParaRPr lang="en-US" sz="2400" b="1" dirty="0">
                  <a:solidFill>
                    <a:srgbClr val="0070C0"/>
                  </a:solidFill>
                </a:endParaRPr>
              </a:p>
              <a:p>
                <a:pPr marL="454025" indent="-285750">
                  <a:buFont typeface="Arial" panose="020B0604020202020204" pitchFamily="34" charset="0"/>
                  <a:buChar char="•"/>
                </a:pPr>
                <a:endParaRPr lang="en-US" sz="2400" dirty="0"/>
              </a:p>
            </p:txBody>
          </p:sp>
        </mc:Choice>
        <mc:Fallback xmlns="">
          <p:sp>
            <p:nvSpPr>
              <p:cNvPr id="3" name="Content Placeholder 2">
                <a:extLst>
                  <a:ext uri="{FF2B5EF4-FFF2-40B4-BE49-F238E27FC236}">
                    <a16:creationId xmlns:a16="http://schemas.microsoft.com/office/drawing/2014/main" id="{A7984A9A-EA6E-4100-B26A-D94B0E050229}"/>
                  </a:ext>
                </a:extLst>
              </p:cNvPr>
              <p:cNvSpPr>
                <a:spLocks noGrp="1" noRot="1" noChangeAspect="1" noMove="1" noResize="1" noEditPoints="1" noAdjustHandles="1" noChangeArrowheads="1" noChangeShapeType="1" noTextEdit="1"/>
              </p:cNvSpPr>
              <p:nvPr>
                <p:ph idx="1"/>
              </p:nvPr>
            </p:nvSpPr>
            <p:spPr>
              <a:blipFill>
                <a:blip r:embed="rId3"/>
                <a:stretch>
                  <a:fillRect l="-1241" t="-1754" b="-3728"/>
                </a:stretch>
              </a:blipFill>
            </p:spPr>
            <p:txBody>
              <a:bodyPr/>
              <a:lstStyle/>
              <a:p>
                <a:r>
                  <a:rPr lang="en-US">
                    <a:noFill/>
                  </a:rPr>
                  <a:t> </a:t>
                </a:r>
              </a:p>
            </p:txBody>
          </p:sp>
        </mc:Fallback>
      </mc:AlternateContent>
      <p:sp>
        <p:nvSpPr>
          <p:cNvPr id="4" name="Oval 3">
            <a:extLst>
              <a:ext uri="{FF2B5EF4-FFF2-40B4-BE49-F238E27FC236}">
                <a16:creationId xmlns:a16="http://schemas.microsoft.com/office/drawing/2014/main" id="{04F346BD-CD3F-44CA-A264-6965DC9A3922}"/>
              </a:ext>
            </a:extLst>
          </p:cNvPr>
          <p:cNvSpPr/>
          <p:nvPr/>
        </p:nvSpPr>
        <p:spPr bwMode="auto">
          <a:xfrm>
            <a:off x="6995934" y="1069453"/>
            <a:ext cx="612700" cy="687977"/>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5" name="Oval 4">
            <a:extLst>
              <a:ext uri="{FF2B5EF4-FFF2-40B4-BE49-F238E27FC236}">
                <a16:creationId xmlns:a16="http://schemas.microsoft.com/office/drawing/2014/main" id="{A5A9BF89-856B-4EF9-B305-BD601158F60B}"/>
              </a:ext>
            </a:extLst>
          </p:cNvPr>
          <p:cNvSpPr/>
          <p:nvPr/>
        </p:nvSpPr>
        <p:spPr bwMode="auto">
          <a:xfrm>
            <a:off x="6995934" y="2676660"/>
            <a:ext cx="970193" cy="687977"/>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6" name="Oval 5">
            <a:extLst>
              <a:ext uri="{FF2B5EF4-FFF2-40B4-BE49-F238E27FC236}">
                <a16:creationId xmlns:a16="http://schemas.microsoft.com/office/drawing/2014/main" id="{B1CB7D3C-F77D-410F-82C2-6B4AC4AE61D5}"/>
              </a:ext>
            </a:extLst>
          </p:cNvPr>
          <p:cNvSpPr/>
          <p:nvPr/>
        </p:nvSpPr>
        <p:spPr bwMode="auto">
          <a:xfrm>
            <a:off x="6222274" y="4671696"/>
            <a:ext cx="1859279" cy="687977"/>
          </a:xfrm>
          <a:prstGeom prst="ellipse">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254615656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9" end="9"/>
                                            </p:txEl>
                                          </p:spTgt>
                                        </p:tgtEl>
                                        <p:attrNameLst>
                                          <p:attrName>style.visibility</p:attrName>
                                        </p:attrNameLst>
                                      </p:cBhvr>
                                      <p:to>
                                        <p:strVal val="visible"/>
                                      </p:to>
                                    </p:set>
                                    <p:animEffect transition="in" filter="fade">
                                      <p:cBhvr>
                                        <p:cTn id="40" dur="500"/>
                                        <p:tgtEl>
                                          <p:spTgt spid="3">
                                            <p:txEl>
                                              <p:pRg st="9" end="9"/>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10" end="10"/>
                                            </p:txEl>
                                          </p:spTgt>
                                        </p:tgtEl>
                                        <p:attrNameLst>
                                          <p:attrName>style.visibility</p:attrName>
                                        </p:attrNameLst>
                                      </p:cBhvr>
                                      <p:to>
                                        <p:strVal val="visible"/>
                                      </p:to>
                                    </p:set>
                                    <p:animEffect transition="in" filter="fade">
                                      <p:cBhvr>
                                        <p:cTn id="50" dur="500"/>
                                        <p:tgtEl>
                                          <p:spTgt spid="3">
                                            <p:txEl>
                                              <p:pRg st="10" end="1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3">
                                            <p:txEl>
                                              <p:pRg st="11" end="11"/>
                                            </p:txEl>
                                          </p:spTgt>
                                        </p:tgtEl>
                                        <p:attrNameLst>
                                          <p:attrName>style.visibility</p:attrName>
                                        </p:attrNameLst>
                                      </p:cBhvr>
                                      <p:to>
                                        <p:strVal val="visible"/>
                                      </p:to>
                                    </p:set>
                                    <p:animEffect transition="in" filter="fade">
                                      <p:cBhvr>
                                        <p:cTn id="53" dur="500"/>
                                        <p:tgtEl>
                                          <p:spTgt spid="3">
                                            <p:txEl>
                                              <p:pRg st="11" end="1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12" end="12"/>
                                            </p:txEl>
                                          </p:spTgt>
                                        </p:tgtEl>
                                        <p:attrNameLst>
                                          <p:attrName>style.visibility</p:attrName>
                                        </p:attrNameLst>
                                      </p:cBhvr>
                                      <p:to>
                                        <p:strVal val="visible"/>
                                      </p:to>
                                    </p:set>
                                    <p:animEffect transition="in" filter="fade">
                                      <p:cBhvr>
                                        <p:cTn id="58"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4463"/>
            <a:ext cx="9144000" cy="595312"/>
          </a:xfrm>
        </p:spPr>
        <p:txBody>
          <a:bodyPr/>
          <a:lstStyle/>
          <a:p>
            <a:r>
              <a:rPr lang="en-US" dirty="0"/>
              <a:t>Prim-Dijkstra Construction (Alpert et al. 1993)</a:t>
            </a:r>
          </a:p>
        </p:txBody>
      </p:sp>
      <p:sp>
        <p:nvSpPr>
          <p:cNvPr id="4" name="Rectangle 3">
            <a:extLst>
              <a:ext uri="{FF2B5EF4-FFF2-40B4-BE49-F238E27FC236}">
                <a16:creationId xmlns:a16="http://schemas.microsoft.com/office/drawing/2014/main" id="{6167F355-EECB-4D9A-A529-7B16532F1FE2}"/>
              </a:ext>
            </a:extLst>
          </p:cNvPr>
          <p:cNvSpPr/>
          <p:nvPr/>
        </p:nvSpPr>
        <p:spPr>
          <a:xfrm>
            <a:off x="115730" y="817361"/>
            <a:ext cx="4318297" cy="646331"/>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latin typeface="Arial" panose="020B0604020202020204" pitchFamily="34" charset="0"/>
                <a:cs typeface="Arial" panose="020B0604020202020204" pitchFamily="34" charset="0"/>
              </a:rPr>
              <a:t>Prim’s Minimum Spanning Tree (MST)</a:t>
            </a:r>
          </a:p>
          <a:p>
            <a:pPr algn="ctr"/>
            <a:r>
              <a:rPr lang="en-US" b="0" dirty="0">
                <a:latin typeface="Arial" panose="020B0604020202020204" pitchFamily="34" charset="0"/>
                <a:cs typeface="Arial" panose="020B0604020202020204" pitchFamily="34" charset="0"/>
              </a:rPr>
              <a:t>Minimizes wirelength (WL)</a:t>
            </a:r>
          </a:p>
        </p:txBody>
      </p:sp>
      <p:sp>
        <p:nvSpPr>
          <p:cNvPr id="5" name="Rectangle 4">
            <a:extLst>
              <a:ext uri="{FF2B5EF4-FFF2-40B4-BE49-F238E27FC236}">
                <a16:creationId xmlns:a16="http://schemas.microsoft.com/office/drawing/2014/main" id="{3C016FDE-7618-4CFF-8C9D-4550BA738B7B}"/>
              </a:ext>
            </a:extLst>
          </p:cNvPr>
          <p:cNvSpPr/>
          <p:nvPr/>
        </p:nvSpPr>
        <p:spPr>
          <a:xfrm>
            <a:off x="158476" y="3590013"/>
            <a:ext cx="4786888" cy="707886"/>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b="1" dirty="0">
                <a:latin typeface="Arial" panose="020B0604020202020204" pitchFamily="34" charset="0"/>
                <a:cs typeface="Arial" panose="020B0604020202020204" pitchFamily="34" charset="0"/>
              </a:rPr>
              <a:t>Dijkstra’s Shortest Path Tree (SPT)</a:t>
            </a:r>
          </a:p>
          <a:p>
            <a:pPr algn="ctr"/>
            <a:r>
              <a:rPr lang="en-US" sz="2000" b="0" dirty="0">
                <a:latin typeface="Arial" panose="020B0604020202020204" pitchFamily="34" charset="0"/>
                <a:cs typeface="Arial" panose="020B0604020202020204" pitchFamily="34" charset="0"/>
              </a:rPr>
              <a:t>Minimizes source-sink pathlengths (PLs)</a:t>
            </a:r>
          </a:p>
        </p:txBody>
      </p:sp>
      <p:sp>
        <p:nvSpPr>
          <p:cNvPr id="35" name="Rectangle 34">
            <a:extLst>
              <a:ext uri="{FF2B5EF4-FFF2-40B4-BE49-F238E27FC236}">
                <a16:creationId xmlns:a16="http://schemas.microsoft.com/office/drawing/2014/main" id="{F9F72B14-9E9C-43A6-A68D-FE5E948747DA}"/>
              </a:ext>
            </a:extLst>
          </p:cNvPr>
          <p:cNvSpPr/>
          <p:nvPr/>
        </p:nvSpPr>
        <p:spPr>
          <a:xfrm>
            <a:off x="5224182" y="1550420"/>
            <a:ext cx="3785222" cy="707886"/>
          </a:xfrm>
          <a:prstGeom prst="rect">
            <a:avLst/>
          </a:prstGeom>
          <a:solidFill>
            <a:srgbClr val="FFFF00"/>
          </a:solidFill>
        </p:spPr>
        <p:txBody>
          <a:bodyPr wrap="square">
            <a:spAutoFit/>
          </a:bodyPr>
          <a:lstStyle/>
          <a:p>
            <a:pPr algn="ctr"/>
            <a:r>
              <a:rPr lang="en-US" sz="2000" b="1" dirty="0">
                <a:latin typeface="Arial" panose="020B0604020202020204" pitchFamily="34" charset="0"/>
                <a:cs typeface="Arial" panose="020B0604020202020204" pitchFamily="34" charset="0"/>
              </a:rPr>
              <a:t>Prim-Dijkstra (PD) tradeoff </a:t>
            </a:r>
            <a:r>
              <a:rPr lang="en-US" sz="2000" b="0" dirty="0">
                <a:latin typeface="Arial" panose="020B0604020202020204" pitchFamily="34" charset="0"/>
                <a:cs typeface="Arial" panose="020B0604020202020204" pitchFamily="34" charset="0"/>
              </a:rPr>
              <a:t>of Prim’s MST and Dijkstra’s SPT</a:t>
            </a:r>
          </a:p>
        </p:txBody>
      </p:sp>
      <p:sp>
        <p:nvSpPr>
          <p:cNvPr id="53" name="Arrow: Right 52">
            <a:extLst>
              <a:ext uri="{FF2B5EF4-FFF2-40B4-BE49-F238E27FC236}">
                <a16:creationId xmlns:a16="http://schemas.microsoft.com/office/drawing/2014/main" id="{DB6EAA81-F72D-4C52-BB2B-B0BAB4BBC71C}"/>
              </a:ext>
            </a:extLst>
          </p:cNvPr>
          <p:cNvSpPr/>
          <p:nvPr/>
        </p:nvSpPr>
        <p:spPr bwMode="auto">
          <a:xfrm>
            <a:off x="4445161" y="3061186"/>
            <a:ext cx="1051133" cy="302765"/>
          </a:xfrm>
          <a:prstGeom prst="rightArrow">
            <a:avLst/>
          </a:prstGeom>
          <a:solidFill>
            <a:schemeClr val="accent1"/>
          </a:solidFill>
          <a:ln w="25400" cap="flat" cmpd="sng" algn="ctr">
            <a:solidFill>
              <a:schemeClr val="accent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78" name="Rectangle 77">
            <a:extLst>
              <a:ext uri="{FF2B5EF4-FFF2-40B4-BE49-F238E27FC236}">
                <a16:creationId xmlns:a16="http://schemas.microsoft.com/office/drawing/2014/main" id="{ED8DDFFE-1640-4CB0-ABAF-AD4C1B8960F0}"/>
              </a:ext>
            </a:extLst>
          </p:cNvPr>
          <p:cNvSpPr/>
          <p:nvPr/>
        </p:nvSpPr>
        <p:spPr>
          <a:xfrm>
            <a:off x="5253259" y="4836253"/>
            <a:ext cx="3569846" cy="728928"/>
          </a:xfrm>
          <a:prstGeom prst="rect">
            <a:avLst/>
          </a:prstGeom>
          <a:solidFill>
            <a:schemeClr val="accent2"/>
          </a:solidFill>
          <a:ln w="25400" cap="flat"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eaLnBrk="0" fontAlgn="base" hangingPunct="0">
              <a:spcBef>
                <a:spcPct val="0"/>
              </a:spcBef>
              <a:spcAft>
                <a:spcPct val="0"/>
              </a:spcAft>
            </a:pPr>
            <a:r>
              <a:rPr lang="en-US" sz="2000" b="1" dirty="0">
                <a:solidFill>
                  <a:schemeClr val="bg1"/>
                </a:solidFill>
                <a:latin typeface="Arial" panose="020B0604020202020204" pitchFamily="34" charset="0"/>
                <a:cs typeface="Arial" panose="020B0604020202020204" pitchFamily="34" charset="0"/>
              </a:rPr>
              <a:t>Directly trades off the </a:t>
            </a:r>
          </a:p>
          <a:p>
            <a:pPr algn="ctr" eaLnBrk="0" fontAlgn="base" hangingPunct="0">
              <a:spcBef>
                <a:spcPct val="0"/>
              </a:spcBef>
              <a:spcAft>
                <a:spcPct val="0"/>
              </a:spcAft>
            </a:pPr>
            <a:r>
              <a:rPr lang="en-US" sz="2000" b="1" dirty="0">
                <a:solidFill>
                  <a:schemeClr val="bg1"/>
                </a:solidFill>
                <a:latin typeface="Arial" panose="020B0604020202020204" pitchFamily="34" charset="0"/>
                <a:cs typeface="Arial" panose="020B0604020202020204" pitchFamily="34" charset="0"/>
              </a:rPr>
              <a:t>Prim, Dijkstra constructions</a:t>
            </a:r>
          </a:p>
        </p:txBody>
      </p:sp>
      <p:grpSp>
        <p:nvGrpSpPr>
          <p:cNvPr id="51" name="Group 50">
            <a:extLst>
              <a:ext uri="{FF2B5EF4-FFF2-40B4-BE49-F238E27FC236}">
                <a16:creationId xmlns:a16="http://schemas.microsoft.com/office/drawing/2014/main" id="{69997848-6E00-43C9-9551-9B6AEC570F5B}"/>
              </a:ext>
            </a:extLst>
          </p:cNvPr>
          <p:cNvGrpSpPr/>
          <p:nvPr/>
        </p:nvGrpSpPr>
        <p:grpSpPr>
          <a:xfrm>
            <a:off x="145680" y="1460391"/>
            <a:ext cx="3832656" cy="1928360"/>
            <a:chOff x="10893024" y="4783601"/>
            <a:chExt cx="4232646" cy="2230509"/>
          </a:xfrm>
        </p:grpSpPr>
        <p:sp>
          <p:nvSpPr>
            <p:cNvPr id="52" name="Oval 51">
              <a:extLst>
                <a:ext uri="{FF2B5EF4-FFF2-40B4-BE49-F238E27FC236}">
                  <a16:creationId xmlns:a16="http://schemas.microsoft.com/office/drawing/2014/main" id="{D271FC72-EFF9-4C22-BC83-77B1EDEA0851}"/>
                </a:ext>
              </a:extLst>
            </p:cNvPr>
            <p:cNvSpPr/>
            <p:nvPr/>
          </p:nvSpPr>
          <p:spPr bwMode="auto">
            <a:xfrm>
              <a:off x="12700724" y="5949807"/>
              <a:ext cx="346058" cy="316368"/>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latin typeface="Arial" panose="020B0604020202020204" pitchFamily="34" charset="0"/>
                  <a:cs typeface="Arial" panose="020B0604020202020204" pitchFamily="34" charset="0"/>
                </a:rPr>
                <a:t>0</a:t>
              </a:r>
            </a:p>
          </p:txBody>
        </p:sp>
        <p:grpSp>
          <p:nvGrpSpPr>
            <p:cNvPr id="54" name="Group 53">
              <a:extLst>
                <a:ext uri="{FF2B5EF4-FFF2-40B4-BE49-F238E27FC236}">
                  <a16:creationId xmlns:a16="http://schemas.microsoft.com/office/drawing/2014/main" id="{9C1DEF0B-550B-4AA7-9EB0-DCD167899149}"/>
                </a:ext>
              </a:extLst>
            </p:cNvPr>
            <p:cNvGrpSpPr/>
            <p:nvPr/>
          </p:nvGrpSpPr>
          <p:grpSpPr>
            <a:xfrm>
              <a:off x="10893024" y="4783601"/>
              <a:ext cx="4232646" cy="2230509"/>
              <a:chOff x="10893024" y="4783601"/>
              <a:chExt cx="4232646" cy="2230509"/>
            </a:xfrm>
          </p:grpSpPr>
          <p:sp>
            <p:nvSpPr>
              <p:cNvPr id="55" name="Rectangle 54">
                <a:extLst>
                  <a:ext uri="{FF2B5EF4-FFF2-40B4-BE49-F238E27FC236}">
                    <a16:creationId xmlns:a16="http://schemas.microsoft.com/office/drawing/2014/main" id="{6BE05CC3-3138-482B-8BA6-87D062D9ED71}"/>
                  </a:ext>
                </a:extLst>
              </p:cNvPr>
              <p:cNvSpPr/>
              <p:nvPr/>
            </p:nvSpPr>
            <p:spPr>
              <a:xfrm>
                <a:off x="10893024" y="4908772"/>
                <a:ext cx="2822686" cy="74760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a:latin typeface="Arial" panose="020B0604020202020204" pitchFamily="34" charset="0"/>
                    <a:cs typeface="Arial" panose="020B0604020202020204" pitchFamily="34" charset="0"/>
                  </a:rPr>
                  <a:t>But large delay from source for nodes 3,4,5</a:t>
                </a:r>
              </a:p>
            </p:txBody>
          </p:sp>
          <p:grpSp>
            <p:nvGrpSpPr>
              <p:cNvPr id="56" name="Group 55">
                <a:extLst>
                  <a:ext uri="{FF2B5EF4-FFF2-40B4-BE49-F238E27FC236}">
                    <a16:creationId xmlns:a16="http://schemas.microsoft.com/office/drawing/2014/main" id="{2BDABC3F-F12E-41B3-903F-B8ED115FDC4F}"/>
                  </a:ext>
                </a:extLst>
              </p:cNvPr>
              <p:cNvGrpSpPr/>
              <p:nvPr/>
            </p:nvGrpSpPr>
            <p:grpSpPr>
              <a:xfrm>
                <a:off x="12712615" y="4783601"/>
                <a:ext cx="2413055" cy="2230509"/>
                <a:chOff x="12712615" y="4783601"/>
                <a:chExt cx="2413055" cy="2230509"/>
              </a:xfrm>
            </p:grpSpPr>
            <p:sp>
              <p:nvSpPr>
                <p:cNvPr id="57" name="Oval 56">
                  <a:extLst>
                    <a:ext uri="{FF2B5EF4-FFF2-40B4-BE49-F238E27FC236}">
                      <a16:creationId xmlns:a16="http://schemas.microsoft.com/office/drawing/2014/main" id="{06F05EB1-C961-4D33-A546-1104E7DF7BD7}"/>
                    </a:ext>
                  </a:extLst>
                </p:cNvPr>
                <p:cNvSpPr/>
                <p:nvPr/>
              </p:nvSpPr>
              <p:spPr bwMode="auto">
                <a:xfrm>
                  <a:off x="13711392" y="6735532"/>
                  <a:ext cx="304721" cy="278578"/>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latin typeface="Arial" panose="020B0604020202020204" pitchFamily="34" charset="0"/>
                      <a:cs typeface="Arial" panose="020B0604020202020204" pitchFamily="34" charset="0"/>
                    </a:rPr>
                    <a:t>2</a:t>
                  </a:r>
                </a:p>
              </p:txBody>
            </p:sp>
            <p:sp>
              <p:nvSpPr>
                <p:cNvPr id="58" name="Oval 57">
                  <a:extLst>
                    <a:ext uri="{FF2B5EF4-FFF2-40B4-BE49-F238E27FC236}">
                      <a16:creationId xmlns:a16="http://schemas.microsoft.com/office/drawing/2014/main" id="{2B27BA91-3194-42E6-B470-56A4FF75111F}"/>
                    </a:ext>
                  </a:extLst>
                </p:cNvPr>
                <p:cNvSpPr/>
                <p:nvPr/>
              </p:nvSpPr>
              <p:spPr bwMode="auto">
                <a:xfrm>
                  <a:off x="12712615" y="6696783"/>
                  <a:ext cx="346058" cy="316368"/>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latin typeface="Arial" panose="020B0604020202020204" pitchFamily="34" charset="0"/>
                      <a:cs typeface="Arial" panose="020B0604020202020204" pitchFamily="34" charset="0"/>
                    </a:rPr>
                    <a:t>1</a:t>
                  </a:r>
                </a:p>
              </p:txBody>
            </p:sp>
            <p:cxnSp>
              <p:nvCxnSpPr>
                <p:cNvPr id="59" name="Straight Arrow Connector 58">
                  <a:extLst>
                    <a:ext uri="{FF2B5EF4-FFF2-40B4-BE49-F238E27FC236}">
                      <a16:creationId xmlns:a16="http://schemas.microsoft.com/office/drawing/2014/main" id="{DC26ABE0-12AA-4E95-A235-70CFB1971885}"/>
                    </a:ext>
                  </a:extLst>
                </p:cNvPr>
                <p:cNvCxnSpPr>
                  <a:cxnSpLocks/>
                  <a:stCxn id="58" idx="6"/>
                  <a:endCxn id="57" idx="2"/>
                </p:cNvCxnSpPr>
                <p:nvPr/>
              </p:nvCxnSpPr>
              <p:spPr bwMode="auto">
                <a:xfrm>
                  <a:off x="13058673" y="6854967"/>
                  <a:ext cx="652719" cy="19855"/>
                </a:xfrm>
                <a:prstGeom prst="straightConnector1">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sp>
              <p:nvSpPr>
                <p:cNvPr id="60" name="Oval 59">
                  <a:extLst>
                    <a:ext uri="{FF2B5EF4-FFF2-40B4-BE49-F238E27FC236}">
                      <a16:creationId xmlns:a16="http://schemas.microsoft.com/office/drawing/2014/main" id="{7D05A873-54A1-4C1B-A3D7-5F9C1CA0227E}"/>
                    </a:ext>
                  </a:extLst>
                </p:cNvPr>
                <p:cNvSpPr/>
                <p:nvPr/>
              </p:nvSpPr>
              <p:spPr bwMode="auto">
                <a:xfrm>
                  <a:off x="14797833" y="6340431"/>
                  <a:ext cx="327837" cy="299710"/>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latin typeface="Arial" panose="020B0604020202020204" pitchFamily="34" charset="0"/>
                      <a:cs typeface="Arial" panose="020B0604020202020204" pitchFamily="34" charset="0"/>
                    </a:rPr>
                    <a:t>3</a:t>
                  </a:r>
                </a:p>
              </p:txBody>
            </p:sp>
            <p:cxnSp>
              <p:nvCxnSpPr>
                <p:cNvPr id="61" name="Straight Arrow Connector 60">
                  <a:extLst>
                    <a:ext uri="{FF2B5EF4-FFF2-40B4-BE49-F238E27FC236}">
                      <a16:creationId xmlns:a16="http://schemas.microsoft.com/office/drawing/2014/main" id="{7CD5797E-FAF7-4BCD-B919-E4FBA2E1C048}"/>
                    </a:ext>
                  </a:extLst>
                </p:cNvPr>
                <p:cNvCxnSpPr>
                  <a:cxnSpLocks/>
                  <a:stCxn id="52" idx="4"/>
                  <a:endCxn id="58" idx="0"/>
                </p:cNvCxnSpPr>
                <p:nvPr/>
              </p:nvCxnSpPr>
              <p:spPr bwMode="auto">
                <a:xfrm>
                  <a:off x="12873754" y="6266174"/>
                  <a:ext cx="11891" cy="430609"/>
                </a:xfrm>
                <a:prstGeom prst="straightConnector1">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cxnSp>
              <p:nvCxnSpPr>
                <p:cNvPr id="62" name="Straight Arrow Connector 61">
                  <a:extLst>
                    <a:ext uri="{FF2B5EF4-FFF2-40B4-BE49-F238E27FC236}">
                      <a16:creationId xmlns:a16="http://schemas.microsoft.com/office/drawing/2014/main" id="{A3E743AC-618F-4827-9854-D6072435FCCA}"/>
                    </a:ext>
                  </a:extLst>
                </p:cNvPr>
                <p:cNvCxnSpPr>
                  <a:cxnSpLocks/>
                  <a:stCxn id="57" idx="6"/>
                  <a:endCxn id="60" idx="3"/>
                </p:cNvCxnSpPr>
                <p:nvPr/>
              </p:nvCxnSpPr>
              <p:spPr bwMode="auto">
                <a:xfrm flipV="1">
                  <a:off x="14016113" y="6596250"/>
                  <a:ext cx="829731" cy="278572"/>
                </a:xfrm>
                <a:prstGeom prst="straightConnector1">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sp>
              <p:nvSpPr>
                <p:cNvPr id="63" name="Oval 62">
                  <a:extLst>
                    <a:ext uri="{FF2B5EF4-FFF2-40B4-BE49-F238E27FC236}">
                      <a16:creationId xmlns:a16="http://schemas.microsoft.com/office/drawing/2014/main" id="{95D860A1-8416-4FE0-90D2-07EED4E2905F}"/>
                    </a:ext>
                  </a:extLst>
                </p:cNvPr>
                <p:cNvSpPr/>
                <p:nvPr/>
              </p:nvSpPr>
              <p:spPr bwMode="auto">
                <a:xfrm>
                  <a:off x="14706145" y="5376718"/>
                  <a:ext cx="327738" cy="299619"/>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latin typeface="Arial" panose="020B0604020202020204" pitchFamily="34" charset="0"/>
                      <a:cs typeface="Arial" panose="020B0604020202020204" pitchFamily="34" charset="0"/>
                    </a:rPr>
                    <a:t>4</a:t>
                  </a:r>
                </a:p>
              </p:txBody>
            </p:sp>
            <p:sp>
              <p:nvSpPr>
                <p:cNvPr id="64" name="Oval 63">
                  <a:extLst>
                    <a:ext uri="{FF2B5EF4-FFF2-40B4-BE49-F238E27FC236}">
                      <a16:creationId xmlns:a16="http://schemas.microsoft.com/office/drawing/2014/main" id="{863C058D-1105-47D2-BA0D-094B4933AD01}"/>
                    </a:ext>
                  </a:extLst>
                </p:cNvPr>
                <p:cNvSpPr/>
                <p:nvPr/>
              </p:nvSpPr>
              <p:spPr bwMode="auto">
                <a:xfrm>
                  <a:off x="14046995" y="4783601"/>
                  <a:ext cx="364367" cy="333106"/>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latin typeface="Arial" panose="020B0604020202020204" pitchFamily="34" charset="0"/>
                      <a:cs typeface="Arial" panose="020B0604020202020204" pitchFamily="34" charset="0"/>
                    </a:rPr>
                    <a:t>5</a:t>
                  </a:r>
                </a:p>
              </p:txBody>
            </p:sp>
            <p:cxnSp>
              <p:nvCxnSpPr>
                <p:cNvPr id="65" name="Straight Arrow Connector 64">
                  <a:extLst>
                    <a:ext uri="{FF2B5EF4-FFF2-40B4-BE49-F238E27FC236}">
                      <a16:creationId xmlns:a16="http://schemas.microsoft.com/office/drawing/2014/main" id="{7E0FB2C6-3707-4F59-AA8F-783C9CA07303}"/>
                    </a:ext>
                  </a:extLst>
                </p:cNvPr>
                <p:cNvCxnSpPr>
                  <a:cxnSpLocks/>
                  <a:stCxn id="60" idx="0"/>
                  <a:endCxn id="63" idx="4"/>
                </p:cNvCxnSpPr>
                <p:nvPr/>
              </p:nvCxnSpPr>
              <p:spPr bwMode="auto">
                <a:xfrm flipH="1" flipV="1">
                  <a:off x="14870014" y="5676337"/>
                  <a:ext cx="91737" cy="664095"/>
                </a:xfrm>
                <a:prstGeom prst="straightConnector1">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cxnSp>
              <p:nvCxnSpPr>
                <p:cNvPr id="66" name="Straight Arrow Connector 65">
                  <a:extLst>
                    <a:ext uri="{FF2B5EF4-FFF2-40B4-BE49-F238E27FC236}">
                      <a16:creationId xmlns:a16="http://schemas.microsoft.com/office/drawing/2014/main" id="{869B86BF-A71C-4946-AAF7-42910D2EA04E}"/>
                    </a:ext>
                  </a:extLst>
                </p:cNvPr>
                <p:cNvCxnSpPr>
                  <a:cxnSpLocks/>
                  <a:stCxn id="63" idx="1"/>
                  <a:endCxn id="64" idx="5"/>
                </p:cNvCxnSpPr>
                <p:nvPr/>
              </p:nvCxnSpPr>
              <p:spPr bwMode="auto">
                <a:xfrm flipH="1" flipV="1">
                  <a:off x="14358002" y="5067925"/>
                  <a:ext cx="396139" cy="352670"/>
                </a:xfrm>
                <a:prstGeom prst="straightConnector1">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grpSp>
        </p:grpSp>
      </p:grpSp>
      <p:grpSp>
        <p:nvGrpSpPr>
          <p:cNvPr id="67" name="Group 66">
            <a:extLst>
              <a:ext uri="{FF2B5EF4-FFF2-40B4-BE49-F238E27FC236}">
                <a16:creationId xmlns:a16="http://schemas.microsoft.com/office/drawing/2014/main" id="{109085DA-AF75-4D85-B6AD-0633BF60D2B6}"/>
              </a:ext>
            </a:extLst>
          </p:cNvPr>
          <p:cNvGrpSpPr/>
          <p:nvPr/>
        </p:nvGrpSpPr>
        <p:grpSpPr>
          <a:xfrm>
            <a:off x="424621" y="4449535"/>
            <a:ext cx="3665193" cy="1690183"/>
            <a:chOff x="13338891" y="5429010"/>
            <a:chExt cx="4520794" cy="2343787"/>
          </a:xfrm>
        </p:grpSpPr>
        <p:sp>
          <p:nvSpPr>
            <p:cNvPr id="68" name="Oval 67">
              <a:extLst>
                <a:ext uri="{FF2B5EF4-FFF2-40B4-BE49-F238E27FC236}">
                  <a16:creationId xmlns:a16="http://schemas.microsoft.com/office/drawing/2014/main" id="{26BC42EC-9ABD-4CC3-8A37-B90A18EB3EED}"/>
                </a:ext>
              </a:extLst>
            </p:cNvPr>
            <p:cNvSpPr/>
            <p:nvPr/>
          </p:nvSpPr>
          <p:spPr bwMode="auto">
            <a:xfrm>
              <a:off x="16351081" y="7386851"/>
              <a:ext cx="422162" cy="385944"/>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latin typeface="Arial" panose="020B0604020202020204" pitchFamily="34" charset="0"/>
                  <a:cs typeface="Arial" panose="020B0604020202020204" pitchFamily="34" charset="0"/>
                </a:rPr>
                <a:t>2</a:t>
              </a:r>
            </a:p>
          </p:txBody>
        </p:sp>
        <p:sp>
          <p:nvSpPr>
            <p:cNvPr id="69" name="Oval 68">
              <a:extLst>
                <a:ext uri="{FF2B5EF4-FFF2-40B4-BE49-F238E27FC236}">
                  <a16:creationId xmlns:a16="http://schemas.microsoft.com/office/drawing/2014/main" id="{5C2C6CCC-1379-41DD-98B4-3728B356A3A6}"/>
                </a:ext>
              </a:extLst>
            </p:cNvPr>
            <p:cNvSpPr/>
            <p:nvPr/>
          </p:nvSpPr>
          <p:spPr bwMode="auto">
            <a:xfrm>
              <a:off x="15412546" y="7386853"/>
              <a:ext cx="422162" cy="385944"/>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latin typeface="Arial" panose="020B0604020202020204" pitchFamily="34" charset="0"/>
                  <a:cs typeface="Arial" panose="020B0604020202020204" pitchFamily="34" charset="0"/>
                </a:rPr>
                <a:t>1</a:t>
              </a:r>
            </a:p>
          </p:txBody>
        </p:sp>
        <p:cxnSp>
          <p:nvCxnSpPr>
            <p:cNvPr id="70" name="Straight Arrow Connector 69">
              <a:extLst>
                <a:ext uri="{FF2B5EF4-FFF2-40B4-BE49-F238E27FC236}">
                  <a16:creationId xmlns:a16="http://schemas.microsoft.com/office/drawing/2014/main" id="{27EAE521-EE5B-4CC6-B4B2-E0261C7E2476}"/>
                </a:ext>
              </a:extLst>
            </p:cNvPr>
            <p:cNvCxnSpPr>
              <a:cxnSpLocks/>
              <a:stCxn id="71" idx="5"/>
              <a:endCxn id="68" idx="2"/>
            </p:cNvCxnSpPr>
            <p:nvPr/>
          </p:nvCxnSpPr>
          <p:spPr bwMode="auto">
            <a:xfrm>
              <a:off x="15772884" y="6968339"/>
              <a:ext cx="578197" cy="611485"/>
            </a:xfrm>
            <a:prstGeom prst="straightConnector1">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sp>
          <p:nvSpPr>
            <p:cNvPr id="71" name="Oval 70">
              <a:extLst>
                <a:ext uri="{FF2B5EF4-FFF2-40B4-BE49-F238E27FC236}">
                  <a16:creationId xmlns:a16="http://schemas.microsoft.com/office/drawing/2014/main" id="{C44C73AD-7100-47FB-9B71-B601995C1927}"/>
                </a:ext>
              </a:extLst>
            </p:cNvPr>
            <p:cNvSpPr/>
            <p:nvPr/>
          </p:nvSpPr>
          <p:spPr bwMode="auto">
            <a:xfrm>
              <a:off x="15412546" y="6638916"/>
              <a:ext cx="422162" cy="385944"/>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latin typeface="Arial" panose="020B0604020202020204" pitchFamily="34" charset="0"/>
                  <a:cs typeface="Arial" panose="020B0604020202020204" pitchFamily="34" charset="0"/>
                </a:rPr>
                <a:t>0</a:t>
              </a:r>
            </a:p>
          </p:txBody>
        </p:sp>
        <p:sp>
          <p:nvSpPr>
            <p:cNvPr id="72" name="Oval 71">
              <a:extLst>
                <a:ext uri="{FF2B5EF4-FFF2-40B4-BE49-F238E27FC236}">
                  <a16:creationId xmlns:a16="http://schemas.microsoft.com/office/drawing/2014/main" id="{C015990C-F3AB-4E00-BAE5-04ED19FF9068}"/>
                </a:ext>
              </a:extLst>
            </p:cNvPr>
            <p:cNvSpPr/>
            <p:nvPr/>
          </p:nvSpPr>
          <p:spPr bwMode="auto">
            <a:xfrm>
              <a:off x="17437523" y="7012884"/>
              <a:ext cx="422162" cy="385944"/>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latin typeface="Arial" panose="020B0604020202020204" pitchFamily="34" charset="0"/>
                  <a:cs typeface="Arial" panose="020B0604020202020204" pitchFamily="34" charset="0"/>
                </a:rPr>
                <a:t>3</a:t>
              </a:r>
            </a:p>
          </p:txBody>
        </p:sp>
        <p:cxnSp>
          <p:nvCxnSpPr>
            <p:cNvPr id="73" name="Straight Arrow Connector 72">
              <a:extLst>
                <a:ext uri="{FF2B5EF4-FFF2-40B4-BE49-F238E27FC236}">
                  <a16:creationId xmlns:a16="http://schemas.microsoft.com/office/drawing/2014/main" id="{E9D937E5-2386-4D7D-AF27-8D850FFB1EA1}"/>
                </a:ext>
              </a:extLst>
            </p:cNvPr>
            <p:cNvCxnSpPr>
              <a:cxnSpLocks/>
              <a:stCxn id="71" idx="4"/>
              <a:endCxn id="69" idx="0"/>
            </p:cNvCxnSpPr>
            <p:nvPr/>
          </p:nvCxnSpPr>
          <p:spPr bwMode="auto">
            <a:xfrm>
              <a:off x="15623627" y="7024860"/>
              <a:ext cx="0" cy="361993"/>
            </a:xfrm>
            <a:prstGeom prst="straightConnector1">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cxnSp>
          <p:nvCxnSpPr>
            <p:cNvPr id="74" name="Straight Arrow Connector 73">
              <a:extLst>
                <a:ext uri="{FF2B5EF4-FFF2-40B4-BE49-F238E27FC236}">
                  <a16:creationId xmlns:a16="http://schemas.microsoft.com/office/drawing/2014/main" id="{2E10FE4F-DCFF-4B2B-A753-6F14202A5487}"/>
                </a:ext>
              </a:extLst>
            </p:cNvPr>
            <p:cNvCxnSpPr>
              <a:cxnSpLocks/>
              <a:stCxn id="71" idx="6"/>
              <a:endCxn id="72" idx="2"/>
            </p:cNvCxnSpPr>
            <p:nvPr/>
          </p:nvCxnSpPr>
          <p:spPr bwMode="auto">
            <a:xfrm>
              <a:off x="15834708" y="6831889"/>
              <a:ext cx="1602815" cy="373968"/>
            </a:xfrm>
            <a:prstGeom prst="straightConnector1">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sp>
          <p:nvSpPr>
            <p:cNvPr id="75" name="Oval 74">
              <a:extLst>
                <a:ext uri="{FF2B5EF4-FFF2-40B4-BE49-F238E27FC236}">
                  <a16:creationId xmlns:a16="http://schemas.microsoft.com/office/drawing/2014/main" id="{C9920AD2-E53B-4DA7-8CFB-5C1086AE6D50}"/>
                </a:ext>
              </a:extLst>
            </p:cNvPr>
            <p:cNvSpPr/>
            <p:nvPr/>
          </p:nvSpPr>
          <p:spPr bwMode="auto">
            <a:xfrm>
              <a:off x="17273704" y="5973529"/>
              <a:ext cx="422162" cy="385944"/>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latin typeface="Arial" panose="020B0604020202020204" pitchFamily="34" charset="0"/>
                  <a:cs typeface="Arial" panose="020B0604020202020204" pitchFamily="34" charset="0"/>
                </a:rPr>
                <a:t>4</a:t>
              </a:r>
            </a:p>
          </p:txBody>
        </p:sp>
        <p:sp>
          <p:nvSpPr>
            <p:cNvPr id="76" name="Oval 75">
              <a:extLst>
                <a:ext uri="{FF2B5EF4-FFF2-40B4-BE49-F238E27FC236}">
                  <a16:creationId xmlns:a16="http://schemas.microsoft.com/office/drawing/2014/main" id="{A72FEF0A-9022-4EE6-9D84-02FB234C79ED}"/>
                </a:ext>
              </a:extLst>
            </p:cNvPr>
            <p:cNvSpPr/>
            <p:nvPr/>
          </p:nvSpPr>
          <p:spPr bwMode="auto">
            <a:xfrm>
              <a:off x="16773243" y="5429010"/>
              <a:ext cx="422162" cy="385944"/>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latin typeface="Arial" panose="020B0604020202020204" pitchFamily="34" charset="0"/>
                  <a:cs typeface="Arial" panose="020B0604020202020204" pitchFamily="34" charset="0"/>
                </a:rPr>
                <a:t>5</a:t>
              </a:r>
            </a:p>
          </p:txBody>
        </p:sp>
        <p:cxnSp>
          <p:nvCxnSpPr>
            <p:cNvPr id="77" name="Straight Arrow Connector 76">
              <a:extLst>
                <a:ext uri="{FF2B5EF4-FFF2-40B4-BE49-F238E27FC236}">
                  <a16:creationId xmlns:a16="http://schemas.microsoft.com/office/drawing/2014/main" id="{A71E1FE1-3B84-4C3A-A862-7D43A1C13876}"/>
                </a:ext>
              </a:extLst>
            </p:cNvPr>
            <p:cNvCxnSpPr>
              <a:cxnSpLocks/>
              <a:stCxn id="71" idx="7"/>
              <a:endCxn id="75" idx="3"/>
            </p:cNvCxnSpPr>
            <p:nvPr/>
          </p:nvCxnSpPr>
          <p:spPr bwMode="auto">
            <a:xfrm flipV="1">
              <a:off x="15772884" y="6302952"/>
              <a:ext cx="1562643" cy="392485"/>
            </a:xfrm>
            <a:prstGeom prst="straightConnector1">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cxnSp>
          <p:nvCxnSpPr>
            <p:cNvPr id="79" name="Straight Arrow Connector 78">
              <a:extLst>
                <a:ext uri="{FF2B5EF4-FFF2-40B4-BE49-F238E27FC236}">
                  <a16:creationId xmlns:a16="http://schemas.microsoft.com/office/drawing/2014/main" id="{C1D14B04-2C7F-4A5C-BE76-52526058B75D}"/>
                </a:ext>
              </a:extLst>
            </p:cNvPr>
            <p:cNvCxnSpPr>
              <a:cxnSpLocks/>
              <a:stCxn id="71" idx="7"/>
              <a:endCxn id="76" idx="3"/>
            </p:cNvCxnSpPr>
            <p:nvPr/>
          </p:nvCxnSpPr>
          <p:spPr bwMode="auto">
            <a:xfrm flipV="1">
              <a:off x="15772884" y="5758433"/>
              <a:ext cx="1062183" cy="937004"/>
            </a:xfrm>
            <a:prstGeom prst="straightConnector1">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sp>
          <p:nvSpPr>
            <p:cNvPr id="80" name="Rectangle 79">
              <a:extLst>
                <a:ext uri="{FF2B5EF4-FFF2-40B4-BE49-F238E27FC236}">
                  <a16:creationId xmlns:a16="http://schemas.microsoft.com/office/drawing/2014/main" id="{47C37AF0-2BB1-4DFC-9078-DAFE13C1C292}"/>
                </a:ext>
              </a:extLst>
            </p:cNvPr>
            <p:cNvSpPr/>
            <p:nvPr/>
          </p:nvSpPr>
          <p:spPr>
            <a:xfrm>
              <a:off x="13338891" y="5487358"/>
              <a:ext cx="1927634" cy="89627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dirty="0">
                  <a:latin typeface="Arial" panose="020B0604020202020204" pitchFamily="34" charset="0"/>
                  <a:cs typeface="Arial" panose="020B0604020202020204" pitchFamily="34" charset="0"/>
                </a:rPr>
                <a:t>But large tree</a:t>
              </a:r>
            </a:p>
            <a:p>
              <a:pPr algn="ctr"/>
              <a:r>
                <a:rPr lang="en-US" dirty="0">
                  <a:latin typeface="Arial" panose="020B0604020202020204" pitchFamily="34" charset="0"/>
                  <a:cs typeface="Arial" panose="020B0604020202020204" pitchFamily="34" charset="0"/>
                </a:rPr>
                <a:t>wirelength!</a:t>
              </a:r>
            </a:p>
          </p:txBody>
        </p:sp>
      </p:grpSp>
      <p:grpSp>
        <p:nvGrpSpPr>
          <p:cNvPr id="81" name="Group 80">
            <a:extLst>
              <a:ext uri="{FF2B5EF4-FFF2-40B4-BE49-F238E27FC236}">
                <a16:creationId xmlns:a16="http://schemas.microsoft.com/office/drawing/2014/main" id="{39FA2CC5-A11F-4C9E-88F1-E46C0A668C5D}"/>
              </a:ext>
            </a:extLst>
          </p:cNvPr>
          <p:cNvGrpSpPr/>
          <p:nvPr/>
        </p:nvGrpSpPr>
        <p:grpSpPr>
          <a:xfrm>
            <a:off x="5831552" y="2408968"/>
            <a:ext cx="2421565" cy="2306562"/>
            <a:chOff x="12755892" y="4840003"/>
            <a:chExt cx="2378053" cy="2265120"/>
          </a:xfrm>
        </p:grpSpPr>
        <p:sp>
          <p:nvSpPr>
            <p:cNvPr id="82" name="Oval 81">
              <a:extLst>
                <a:ext uri="{FF2B5EF4-FFF2-40B4-BE49-F238E27FC236}">
                  <a16:creationId xmlns:a16="http://schemas.microsoft.com/office/drawing/2014/main" id="{6F191902-ED6A-40DE-AFAE-CBF98E942FF3}"/>
                </a:ext>
              </a:extLst>
            </p:cNvPr>
            <p:cNvSpPr/>
            <p:nvPr/>
          </p:nvSpPr>
          <p:spPr bwMode="auto">
            <a:xfrm>
              <a:off x="12772855" y="6049909"/>
              <a:ext cx="336113" cy="307278"/>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latin typeface="Arial" panose="020B0604020202020204" pitchFamily="34" charset="0"/>
                  <a:cs typeface="Arial" panose="020B0604020202020204" pitchFamily="34" charset="0"/>
                </a:rPr>
                <a:t>0</a:t>
              </a:r>
            </a:p>
          </p:txBody>
        </p:sp>
        <p:grpSp>
          <p:nvGrpSpPr>
            <p:cNvPr id="85" name="Group 84">
              <a:extLst>
                <a:ext uri="{FF2B5EF4-FFF2-40B4-BE49-F238E27FC236}">
                  <a16:creationId xmlns:a16="http://schemas.microsoft.com/office/drawing/2014/main" id="{A9E94189-46CF-4154-9458-DA07DAC7650B}"/>
                </a:ext>
              </a:extLst>
            </p:cNvPr>
            <p:cNvGrpSpPr/>
            <p:nvPr/>
          </p:nvGrpSpPr>
          <p:grpSpPr>
            <a:xfrm>
              <a:off x="12755892" y="4840003"/>
              <a:ext cx="2378053" cy="2265120"/>
              <a:chOff x="12755892" y="4840003"/>
              <a:chExt cx="2378053" cy="2265120"/>
            </a:xfrm>
          </p:grpSpPr>
          <p:sp>
            <p:nvSpPr>
              <p:cNvPr id="86" name="Oval 85">
                <a:extLst>
                  <a:ext uri="{FF2B5EF4-FFF2-40B4-BE49-F238E27FC236}">
                    <a16:creationId xmlns:a16="http://schemas.microsoft.com/office/drawing/2014/main" id="{14BE8B73-35AA-40EE-A182-AFB85CC74143}"/>
                  </a:ext>
                </a:extLst>
              </p:cNvPr>
              <p:cNvSpPr/>
              <p:nvPr/>
            </p:nvSpPr>
            <p:spPr bwMode="auto">
              <a:xfrm>
                <a:off x="13711390" y="6797845"/>
                <a:ext cx="336113" cy="307278"/>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latin typeface="Arial" panose="020B0604020202020204" pitchFamily="34" charset="0"/>
                    <a:cs typeface="Arial" panose="020B0604020202020204" pitchFamily="34" charset="0"/>
                  </a:rPr>
                  <a:t>2</a:t>
                </a:r>
              </a:p>
            </p:txBody>
          </p:sp>
          <p:sp>
            <p:nvSpPr>
              <p:cNvPr id="87" name="Oval 86">
                <a:extLst>
                  <a:ext uri="{FF2B5EF4-FFF2-40B4-BE49-F238E27FC236}">
                    <a16:creationId xmlns:a16="http://schemas.microsoft.com/office/drawing/2014/main" id="{B9BA5C8F-9BCF-4381-A500-92FAF701C3F2}"/>
                  </a:ext>
                </a:extLst>
              </p:cNvPr>
              <p:cNvSpPr/>
              <p:nvPr/>
            </p:nvSpPr>
            <p:spPr bwMode="auto">
              <a:xfrm>
                <a:off x="12755892" y="6766666"/>
                <a:ext cx="336113" cy="307278"/>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latin typeface="Arial" panose="020B0604020202020204" pitchFamily="34" charset="0"/>
                    <a:cs typeface="Arial" panose="020B0604020202020204" pitchFamily="34" charset="0"/>
                  </a:rPr>
                  <a:t>1</a:t>
                </a:r>
              </a:p>
            </p:txBody>
          </p:sp>
          <p:cxnSp>
            <p:nvCxnSpPr>
              <p:cNvPr id="88" name="Straight Arrow Connector 87">
                <a:extLst>
                  <a:ext uri="{FF2B5EF4-FFF2-40B4-BE49-F238E27FC236}">
                    <a16:creationId xmlns:a16="http://schemas.microsoft.com/office/drawing/2014/main" id="{CEDEFDDE-F971-4191-B424-3703CD6C49A6}"/>
                  </a:ext>
                </a:extLst>
              </p:cNvPr>
              <p:cNvCxnSpPr>
                <a:cxnSpLocks/>
                <a:stCxn id="87" idx="6"/>
                <a:endCxn id="86" idx="2"/>
              </p:cNvCxnSpPr>
              <p:nvPr/>
            </p:nvCxnSpPr>
            <p:spPr bwMode="auto">
              <a:xfrm>
                <a:off x="13092005" y="6920305"/>
                <a:ext cx="619385" cy="31179"/>
              </a:xfrm>
              <a:prstGeom prst="straightConnector1">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sp>
            <p:nvSpPr>
              <p:cNvPr id="89" name="Oval 88">
                <a:extLst>
                  <a:ext uri="{FF2B5EF4-FFF2-40B4-BE49-F238E27FC236}">
                    <a16:creationId xmlns:a16="http://schemas.microsoft.com/office/drawing/2014/main" id="{4CB2E157-9D74-4448-A8D0-F37A075F1D8B}"/>
                  </a:ext>
                </a:extLst>
              </p:cNvPr>
              <p:cNvSpPr/>
              <p:nvPr/>
            </p:nvSpPr>
            <p:spPr bwMode="auto">
              <a:xfrm>
                <a:off x="14797832" y="6423877"/>
                <a:ext cx="336113" cy="307278"/>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latin typeface="Arial" panose="020B0604020202020204" pitchFamily="34" charset="0"/>
                    <a:cs typeface="Arial" panose="020B0604020202020204" pitchFamily="34" charset="0"/>
                  </a:rPr>
                  <a:t>3</a:t>
                </a:r>
              </a:p>
            </p:txBody>
          </p:sp>
          <p:cxnSp>
            <p:nvCxnSpPr>
              <p:cNvPr id="90" name="Straight Arrow Connector 89">
                <a:extLst>
                  <a:ext uri="{FF2B5EF4-FFF2-40B4-BE49-F238E27FC236}">
                    <a16:creationId xmlns:a16="http://schemas.microsoft.com/office/drawing/2014/main" id="{8FED2F59-46A5-47AD-9B96-0F1AD63F2D71}"/>
                  </a:ext>
                </a:extLst>
              </p:cNvPr>
              <p:cNvCxnSpPr>
                <a:cxnSpLocks/>
                <a:stCxn id="82" idx="4"/>
                <a:endCxn id="87" idx="0"/>
              </p:cNvCxnSpPr>
              <p:nvPr/>
            </p:nvCxnSpPr>
            <p:spPr bwMode="auto">
              <a:xfrm flipH="1">
                <a:off x="12923949" y="6357187"/>
                <a:ext cx="16963" cy="409479"/>
              </a:xfrm>
              <a:prstGeom prst="straightConnector1">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cxnSp>
            <p:nvCxnSpPr>
              <p:cNvPr id="91" name="Straight Arrow Connector 90">
                <a:extLst>
                  <a:ext uri="{FF2B5EF4-FFF2-40B4-BE49-F238E27FC236}">
                    <a16:creationId xmlns:a16="http://schemas.microsoft.com/office/drawing/2014/main" id="{59A9D17C-2F2A-412E-B134-7D75156AE735}"/>
                  </a:ext>
                </a:extLst>
              </p:cNvPr>
              <p:cNvCxnSpPr>
                <a:cxnSpLocks/>
                <a:stCxn id="86" idx="6"/>
                <a:endCxn id="89" idx="3"/>
              </p:cNvCxnSpPr>
              <p:nvPr/>
            </p:nvCxnSpPr>
            <p:spPr bwMode="auto">
              <a:xfrm flipV="1">
                <a:off x="14047504" y="6686155"/>
                <a:ext cx="799551" cy="265329"/>
              </a:xfrm>
              <a:prstGeom prst="straightConnector1">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sp>
            <p:nvSpPr>
              <p:cNvPr id="92" name="Oval 91">
                <a:extLst>
                  <a:ext uri="{FF2B5EF4-FFF2-40B4-BE49-F238E27FC236}">
                    <a16:creationId xmlns:a16="http://schemas.microsoft.com/office/drawing/2014/main" id="{4353DF8D-99ED-40EB-BE1E-28C611E3A09F}"/>
                  </a:ext>
                </a:extLst>
              </p:cNvPr>
              <p:cNvSpPr/>
              <p:nvPr/>
            </p:nvSpPr>
            <p:spPr bwMode="auto">
              <a:xfrm>
                <a:off x="14634013" y="5384522"/>
                <a:ext cx="336113" cy="307278"/>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latin typeface="Arial" panose="020B0604020202020204" pitchFamily="34" charset="0"/>
                    <a:cs typeface="Arial" panose="020B0604020202020204" pitchFamily="34" charset="0"/>
                  </a:rPr>
                  <a:t>4</a:t>
                </a:r>
              </a:p>
            </p:txBody>
          </p:sp>
          <p:sp>
            <p:nvSpPr>
              <p:cNvPr id="93" name="Oval 92">
                <a:extLst>
                  <a:ext uri="{FF2B5EF4-FFF2-40B4-BE49-F238E27FC236}">
                    <a16:creationId xmlns:a16="http://schemas.microsoft.com/office/drawing/2014/main" id="{069D9A50-A8DD-4076-AB88-ECA78230549F}"/>
                  </a:ext>
                </a:extLst>
              </p:cNvPr>
              <p:cNvSpPr/>
              <p:nvPr/>
            </p:nvSpPr>
            <p:spPr bwMode="auto">
              <a:xfrm>
                <a:off x="14133552" y="4840003"/>
                <a:ext cx="336113" cy="307278"/>
              </a:xfrm>
              <a:prstGeom prst="ellipse">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0" fontAlgn="base" hangingPunct="0">
                  <a:spcBef>
                    <a:spcPct val="0"/>
                  </a:spcBef>
                  <a:spcAft>
                    <a:spcPct val="0"/>
                  </a:spcAft>
                </a:pPr>
                <a:r>
                  <a:rPr lang="en-US" sz="1200" b="1" dirty="0">
                    <a:latin typeface="Arial" panose="020B0604020202020204" pitchFamily="34" charset="0"/>
                    <a:cs typeface="Arial" panose="020B0604020202020204" pitchFamily="34" charset="0"/>
                  </a:rPr>
                  <a:t>5</a:t>
                </a:r>
              </a:p>
            </p:txBody>
          </p:sp>
          <p:cxnSp>
            <p:nvCxnSpPr>
              <p:cNvPr id="94" name="Straight Arrow Connector 93">
                <a:extLst>
                  <a:ext uri="{FF2B5EF4-FFF2-40B4-BE49-F238E27FC236}">
                    <a16:creationId xmlns:a16="http://schemas.microsoft.com/office/drawing/2014/main" id="{913E23B0-D3AC-4BF4-AA03-50A6C4D8BBC9}"/>
                  </a:ext>
                </a:extLst>
              </p:cNvPr>
              <p:cNvCxnSpPr>
                <a:cxnSpLocks/>
                <a:stCxn id="82" idx="7"/>
                <a:endCxn id="93" idx="3"/>
              </p:cNvCxnSpPr>
              <p:nvPr/>
            </p:nvCxnSpPr>
            <p:spPr bwMode="auto">
              <a:xfrm flipV="1">
                <a:off x="13059745" y="5102281"/>
                <a:ext cx="1123029" cy="992627"/>
              </a:xfrm>
              <a:prstGeom prst="straightConnector1">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cxnSp>
            <p:nvCxnSpPr>
              <p:cNvPr id="95" name="Straight Arrow Connector 94">
                <a:extLst>
                  <a:ext uri="{FF2B5EF4-FFF2-40B4-BE49-F238E27FC236}">
                    <a16:creationId xmlns:a16="http://schemas.microsoft.com/office/drawing/2014/main" id="{F4ED6669-3747-419B-9FD8-2DDBE6BDBBF9}"/>
                  </a:ext>
                </a:extLst>
              </p:cNvPr>
              <p:cNvCxnSpPr>
                <a:cxnSpLocks/>
                <a:stCxn id="93" idx="5"/>
                <a:endCxn id="92" idx="0"/>
              </p:cNvCxnSpPr>
              <p:nvPr/>
            </p:nvCxnSpPr>
            <p:spPr bwMode="auto">
              <a:xfrm>
                <a:off x="14420443" y="5102281"/>
                <a:ext cx="381627" cy="282240"/>
              </a:xfrm>
              <a:prstGeom prst="straightConnector1">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cxnSp>
        </p:grpSp>
      </p:grpSp>
    </p:spTree>
    <p:extLst>
      <p:ext uri="{BB962C8B-B14F-4D97-AF65-F5344CB8AC3E}">
        <p14:creationId xmlns:p14="http://schemas.microsoft.com/office/powerpoint/2010/main" val="20417019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7"/>
                                        </p:tgtEl>
                                        <p:attrNameLst>
                                          <p:attrName>style.visibility</p:attrName>
                                        </p:attrNameLst>
                                      </p:cBhvr>
                                      <p:to>
                                        <p:strVal val="visible"/>
                                      </p:to>
                                    </p:set>
                                    <p:animEffect transition="in" filter="fade">
                                      <p:cBhvr>
                                        <p:cTn id="10" dur="500"/>
                                        <p:tgtEl>
                                          <p:spTgt spid="6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500"/>
                                        <p:tgtEl>
                                          <p:spTgt spid="35"/>
                                        </p:tgtEl>
                                      </p:cBhvr>
                                    </p:animEffect>
                                  </p:childTnLst>
                                </p:cTn>
                              </p:par>
                              <p:par>
                                <p:cTn id="16" presetID="10" presetClass="entr" presetSubtype="0" fill="hold" nodeType="withEffect">
                                  <p:stCondLst>
                                    <p:cond delay="0"/>
                                  </p:stCondLst>
                                  <p:childTnLst>
                                    <p:set>
                                      <p:cBhvr>
                                        <p:cTn id="17" dur="1" fill="hold">
                                          <p:stCondLst>
                                            <p:cond delay="0"/>
                                          </p:stCondLst>
                                        </p:cTn>
                                        <p:tgtEl>
                                          <p:spTgt spid="81"/>
                                        </p:tgtEl>
                                        <p:attrNameLst>
                                          <p:attrName>style.visibility</p:attrName>
                                        </p:attrNameLst>
                                      </p:cBhvr>
                                      <p:to>
                                        <p:strVal val="visible"/>
                                      </p:to>
                                    </p:set>
                                    <p:animEffect transition="in" filter="fade">
                                      <p:cBhvr>
                                        <p:cTn id="18" dur="500"/>
                                        <p:tgtEl>
                                          <p:spTgt spid="8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Effect transition="in" filter="fade">
                                      <p:cBhvr>
                                        <p:cTn id="21" dur="500"/>
                                        <p:tgtEl>
                                          <p:spTgt spid="5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8"/>
                                        </p:tgtEl>
                                        <p:attrNameLst>
                                          <p:attrName>style.visibility</p:attrName>
                                        </p:attrNameLst>
                                      </p:cBhvr>
                                      <p:to>
                                        <p:strVal val="visible"/>
                                      </p:to>
                                    </p:set>
                                    <p:animEffect transition="in" filter="fade">
                                      <p:cBhvr>
                                        <p:cTn id="26"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5" grpId="0" animBg="1"/>
      <p:bldP spid="53" grpId="0" animBg="1"/>
      <p:bldP spid="7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1FD63-EFCB-4F0D-9FD4-66A613D4F84F}"/>
              </a:ext>
            </a:extLst>
          </p:cNvPr>
          <p:cNvSpPr>
            <a:spLocks noGrp="1"/>
          </p:cNvSpPr>
          <p:nvPr>
            <p:ph type="title"/>
          </p:nvPr>
        </p:nvSpPr>
        <p:spPr/>
        <p:txBody>
          <a:bodyPr/>
          <a:lstStyle/>
          <a:p>
            <a:r>
              <a:rPr lang="en-US" dirty="0"/>
              <a:t>Prim-Dijkstra (PD) In Practice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B696794-E1AD-4D85-B520-6113C6B93D91}"/>
                  </a:ext>
                </a:extLst>
              </p:cNvPr>
              <p:cNvSpPr>
                <a:spLocks noGrp="1"/>
              </p:cNvSpPr>
              <p:nvPr>
                <p:ph idx="1"/>
              </p:nvPr>
            </p:nvSpPr>
            <p:spPr>
              <a:xfrm>
                <a:off x="153987" y="759751"/>
                <a:ext cx="8836025" cy="2045432"/>
              </a:xfrm>
            </p:spPr>
            <p:txBody>
              <a:bodyPr/>
              <a:lstStyle/>
              <a:p>
                <a:pPr marL="339725" indent="-279400">
                  <a:buFont typeface="Arial" panose="020B0604020202020204" pitchFamily="34" charset="0"/>
                  <a:buChar char="•"/>
                </a:pPr>
                <a:r>
                  <a:rPr lang="en-US" sz="2400" kern="1200" dirty="0"/>
                  <a:t>Widely used in EDA for timing estimation, buffer tree construction and global routing</a:t>
                </a:r>
              </a:p>
              <a:p>
                <a:pPr marL="339725" indent="-279400">
                  <a:buFont typeface="Arial" panose="020B0604020202020204" pitchFamily="34" charset="0"/>
                  <a:buChar char="•"/>
                </a:pPr>
                <a14:m>
                  <m:oMath xmlns:m="http://schemas.openxmlformats.org/officeDocument/2006/math">
                    <m:r>
                      <a:rPr lang="en-US" sz="2400" i="1">
                        <a:latin typeface="Cambria Math" panose="02040503050406030204" pitchFamily="18" charset="0"/>
                      </a:rPr>
                      <m:t>0.2≤ </m:t>
                    </m:r>
                    <m:r>
                      <a:rPr lang="en-US" sz="2400" i="1">
                        <a:latin typeface="Cambria Math" panose="02040503050406030204" pitchFamily="18" charset="0"/>
                      </a:rPr>
                      <m:t>𝛼</m:t>
                    </m:r>
                    <m:r>
                      <a:rPr lang="en-US" sz="2400" i="1">
                        <a:latin typeface="Cambria Math" panose="02040503050406030204" pitchFamily="18" charset="0"/>
                      </a:rPr>
                      <m:t>≤0.5</m:t>
                    </m:r>
                  </m:oMath>
                </a14:m>
                <a:r>
                  <a:rPr lang="en-US" sz="2400" dirty="0"/>
                  <a:t> is typical range for tree constructions in EDA</a:t>
                </a:r>
              </a:p>
              <a:p>
                <a:endParaRPr lang="en-US" sz="2000" dirty="0"/>
              </a:p>
            </p:txBody>
          </p:sp>
        </mc:Choice>
        <mc:Fallback xmlns="">
          <p:sp>
            <p:nvSpPr>
              <p:cNvPr id="3" name="Content Placeholder 2">
                <a:extLst>
                  <a:ext uri="{FF2B5EF4-FFF2-40B4-BE49-F238E27FC236}">
                    <a16:creationId xmlns:a16="http://schemas.microsoft.com/office/drawing/2014/main" id="{BB696794-E1AD-4D85-B520-6113C6B93D91}"/>
                  </a:ext>
                </a:extLst>
              </p:cNvPr>
              <p:cNvSpPr>
                <a:spLocks noGrp="1" noRot="1" noChangeAspect="1" noMove="1" noResize="1" noEditPoints="1" noAdjustHandles="1" noChangeArrowheads="1" noChangeShapeType="1" noTextEdit="1"/>
              </p:cNvSpPr>
              <p:nvPr>
                <p:ph idx="1"/>
              </p:nvPr>
            </p:nvSpPr>
            <p:spPr>
              <a:xfrm>
                <a:off x="153987" y="759751"/>
                <a:ext cx="8836025" cy="2045432"/>
              </a:xfrm>
              <a:blipFill>
                <a:blip r:embed="rId3"/>
                <a:stretch>
                  <a:fillRect l="-207" t="-4776"/>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6AC91E9E-8594-4C80-A0AB-580A6B614830}"/>
              </a:ext>
            </a:extLst>
          </p:cNvPr>
          <p:cNvSpPr/>
          <p:nvPr/>
        </p:nvSpPr>
        <p:spPr>
          <a:xfrm>
            <a:off x="153987" y="2346933"/>
            <a:ext cx="4346033" cy="4842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dirty="0">
                <a:latin typeface="Arial" panose="020B0604020202020204" pitchFamily="34" charset="0"/>
                <a:cs typeface="Arial" panose="020B0604020202020204" pitchFamily="34" charset="0"/>
              </a:rPr>
              <a:t>Pros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F0E60D3-A070-41D6-897B-C919E5CFA64C}"/>
                  </a:ext>
                </a:extLst>
              </p:cNvPr>
              <p:cNvSpPr txBox="1"/>
              <p:nvPr/>
            </p:nvSpPr>
            <p:spPr>
              <a:xfrm>
                <a:off x="153987" y="2854584"/>
                <a:ext cx="4346033" cy="1938992"/>
              </a:xfrm>
              <a:prstGeom prst="rect">
                <a:avLst/>
              </a:prstGeom>
              <a:noFill/>
              <a:ln>
                <a:solidFill>
                  <a:schemeClr val="accent3">
                    <a:lumMod val="75000"/>
                  </a:schemeClr>
                </a:solidFill>
              </a:ln>
            </p:spPr>
            <p:txBody>
              <a:bodyPr wrap="square" rtlCol="0">
                <a:spAutoFit/>
              </a:bodyPr>
              <a:lstStyle/>
              <a:p>
                <a:pPr marL="296863" indent="-271463">
                  <a:buFont typeface="Arial" panose="020B0604020202020204" pitchFamily="34" charset="0"/>
                  <a:buChar char="•"/>
                </a:pPr>
                <a:r>
                  <a:rPr lang="en-US" sz="2000" dirty="0">
                    <a:latin typeface="Arial" panose="020B0604020202020204" pitchFamily="34" charset="0"/>
                    <a:cs typeface="Arial" panose="020B0604020202020204" pitchFamily="34" charset="0"/>
                  </a:rPr>
                  <a:t>Simple and fast – O(n log n)</a:t>
                </a:r>
              </a:p>
              <a:p>
                <a:pPr marL="296863" indent="-271463">
                  <a:buFont typeface="Arial" panose="020B0604020202020204" pitchFamily="34" charset="0"/>
                  <a:buChar char="•"/>
                </a:pPr>
                <a:r>
                  <a:rPr lang="en-US" sz="2000" b="0" dirty="0">
                    <a:latin typeface="Arial" panose="020B0604020202020204" pitchFamily="34" charset="0"/>
                    <a:cs typeface="Arial" panose="020B0604020202020204" pitchFamily="34" charset="0"/>
                  </a:rPr>
                  <a:t>Used in commercial routers for constructing high-performance routing trees for over 20 years</a:t>
                </a:r>
              </a:p>
              <a:p>
                <a:pPr marL="296863" indent="-271463">
                  <a:buFont typeface="Arial" panose="020B0604020202020204" pitchFamily="34" charset="0"/>
                  <a:buChar char="•"/>
                </a:pPr>
                <a14:m>
                  <m:oMath xmlns:m="http://schemas.openxmlformats.org/officeDocument/2006/math">
                    <m:r>
                      <a:rPr lang="en-US" sz="2000" b="0" i="1" smtClean="0">
                        <a:latin typeface="Cambria Math" panose="02040503050406030204" pitchFamily="18" charset="0"/>
                      </a:rPr>
                      <m:t>𝛼</m:t>
                    </m:r>
                  </m:oMath>
                </a14:m>
                <a:r>
                  <a:rPr lang="en-US" sz="2000" b="0" dirty="0">
                    <a:latin typeface="Arial" panose="020B0604020202020204" pitchFamily="34" charset="0"/>
                    <a:cs typeface="Arial" panose="020B0604020202020204" pitchFamily="34" charset="0"/>
                  </a:rPr>
                  <a:t> provides good flexibility to trade off WL and PL</a:t>
                </a:r>
              </a:p>
            </p:txBody>
          </p:sp>
        </mc:Choice>
        <mc:Fallback xmlns="">
          <p:sp>
            <p:nvSpPr>
              <p:cNvPr id="10" name="TextBox 9">
                <a:extLst>
                  <a:ext uri="{FF2B5EF4-FFF2-40B4-BE49-F238E27FC236}">
                    <a16:creationId xmlns:a16="http://schemas.microsoft.com/office/drawing/2014/main" id="{4F0E60D3-A070-41D6-897B-C919E5CFA64C}"/>
                  </a:ext>
                </a:extLst>
              </p:cNvPr>
              <p:cNvSpPr txBox="1">
                <a:spLocks noRot="1" noChangeAspect="1" noMove="1" noResize="1" noEditPoints="1" noAdjustHandles="1" noChangeArrowheads="1" noChangeShapeType="1" noTextEdit="1"/>
              </p:cNvSpPr>
              <p:nvPr/>
            </p:nvSpPr>
            <p:spPr>
              <a:xfrm>
                <a:off x="153987" y="2854584"/>
                <a:ext cx="4346033" cy="1938992"/>
              </a:xfrm>
              <a:prstGeom prst="rect">
                <a:avLst/>
              </a:prstGeom>
              <a:blipFill>
                <a:blip r:embed="rId4"/>
                <a:stretch>
                  <a:fillRect l="-559" t="-938" r="-1119" b="-4688"/>
                </a:stretch>
              </a:blipFill>
              <a:ln>
                <a:solidFill>
                  <a:schemeClr val="accent3">
                    <a:lumMod val="75000"/>
                  </a:schemeClr>
                </a:solidFill>
              </a:ln>
            </p:spPr>
            <p:txBody>
              <a:bodyPr/>
              <a:lstStyle/>
              <a:p>
                <a:r>
                  <a:rPr lang="en-US">
                    <a:noFill/>
                  </a:rPr>
                  <a:t> </a:t>
                </a:r>
              </a:p>
            </p:txBody>
          </p:sp>
        </mc:Fallback>
      </mc:AlternateContent>
      <p:sp>
        <p:nvSpPr>
          <p:cNvPr id="7" name="Rectangle 6">
            <a:extLst>
              <a:ext uri="{FF2B5EF4-FFF2-40B4-BE49-F238E27FC236}">
                <a16:creationId xmlns:a16="http://schemas.microsoft.com/office/drawing/2014/main" id="{56EB1308-348A-41E4-9715-DBFCA86ADEFA}"/>
              </a:ext>
            </a:extLst>
          </p:cNvPr>
          <p:cNvSpPr/>
          <p:nvPr/>
        </p:nvSpPr>
        <p:spPr>
          <a:xfrm>
            <a:off x="4517834" y="2332175"/>
            <a:ext cx="4495991" cy="493847"/>
          </a:xfrm>
          <a:prstGeom prst="rect">
            <a:avLst/>
          </a:prstGeom>
          <a:solidFill>
            <a:schemeClr val="accent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0" dirty="0">
                <a:latin typeface="Arial" panose="020B0604020202020204" pitchFamily="34" charset="0"/>
                <a:cs typeface="Arial" panose="020B0604020202020204" pitchFamily="34" charset="0"/>
              </a:rPr>
              <a:t>Cons</a:t>
            </a:r>
          </a:p>
        </p:txBody>
      </p:sp>
      <p:sp>
        <p:nvSpPr>
          <p:cNvPr id="8" name="TextBox 7">
            <a:extLst>
              <a:ext uri="{FF2B5EF4-FFF2-40B4-BE49-F238E27FC236}">
                <a16:creationId xmlns:a16="http://schemas.microsoft.com/office/drawing/2014/main" id="{0F094307-9937-4E0F-9F19-7FECC64328C2}"/>
              </a:ext>
            </a:extLst>
          </p:cNvPr>
          <p:cNvSpPr txBox="1"/>
          <p:nvPr/>
        </p:nvSpPr>
        <p:spPr>
          <a:xfrm>
            <a:off x="4517833" y="2858643"/>
            <a:ext cx="4495992" cy="1938992"/>
          </a:xfrm>
          <a:prstGeom prst="rect">
            <a:avLst/>
          </a:prstGeom>
          <a:noFill/>
          <a:ln>
            <a:solidFill>
              <a:schemeClr val="accent2">
                <a:lumMod val="75000"/>
              </a:schemeClr>
            </a:solidFill>
          </a:ln>
        </p:spPr>
        <p:txBody>
          <a:bodyPr wrap="square" rtlCol="0">
            <a:spAutoFit/>
          </a:bodyPr>
          <a:lstStyle/>
          <a:p>
            <a:pPr marL="271463" indent="-271463">
              <a:buFont typeface="Arial" panose="020B0604020202020204" pitchFamily="34" charset="0"/>
              <a:buChar char="•"/>
            </a:pPr>
            <a:r>
              <a:rPr lang="en-US" sz="2000" b="0" dirty="0">
                <a:latin typeface="Arial" panose="020B0604020202020204" pitchFamily="34" charset="0"/>
                <a:cs typeface="Arial" panose="020B0604020202020204" pitchFamily="34" charset="0"/>
              </a:rPr>
              <a:t>High PLs (routes are detoured) </a:t>
            </a:r>
            <a:r>
              <a:rPr lang="en-US" sz="2000" b="0" dirty="0">
                <a:latin typeface="Arial" panose="020B0604020202020204" pitchFamily="34" charset="0"/>
                <a:cs typeface="Arial" panose="020B0604020202020204" pitchFamily="34" charset="0"/>
                <a:sym typeface="Wingdings" panose="05000000000000000000" pitchFamily="2" charset="2"/>
              </a:rPr>
              <a:t> </a:t>
            </a:r>
            <a:r>
              <a:rPr lang="en-US" sz="2000" dirty="0">
                <a:latin typeface="Arial" panose="020B0604020202020204" pitchFamily="34" charset="0"/>
                <a:cs typeface="Arial" panose="020B0604020202020204" pitchFamily="34" charset="0"/>
                <a:sym typeface="Wingdings" panose="05000000000000000000" pitchFamily="2" charset="2"/>
              </a:rPr>
              <a:t>large PL </a:t>
            </a:r>
            <a:r>
              <a:rPr lang="en-US" sz="2000" b="1" dirty="0">
                <a:solidFill>
                  <a:srgbClr val="FF0000"/>
                </a:solidFill>
                <a:latin typeface="Arial" panose="020B0604020202020204" pitchFamily="34" charset="0"/>
                <a:cs typeface="Arial" panose="020B0604020202020204" pitchFamily="34" charset="0"/>
                <a:sym typeface="Wingdings" panose="05000000000000000000" pitchFamily="2" charset="2"/>
              </a:rPr>
              <a:t>(</a:t>
            </a:r>
            <a:r>
              <a:rPr lang="en-US" sz="2000" b="1" dirty="0">
                <a:solidFill>
                  <a:srgbClr val="FF0000"/>
                </a:solidFill>
                <a:latin typeface="Arial" panose="020B0604020202020204" pitchFamily="34" charset="0"/>
                <a:cs typeface="Arial" panose="020B0604020202020204" pitchFamily="34" charset="0"/>
              </a:rPr>
              <a:t>large delays)</a:t>
            </a:r>
          </a:p>
          <a:p>
            <a:pPr marL="271463" indent="-271463">
              <a:buFont typeface="Arial" panose="020B0604020202020204" pitchFamily="34" charset="0"/>
              <a:buChar char="•"/>
            </a:pPr>
            <a:r>
              <a:rPr lang="en-US" sz="2000" b="0" dirty="0">
                <a:latin typeface="Arial" panose="020B0604020202020204" pitchFamily="34" charset="0"/>
                <a:cs typeface="Arial" panose="020B0604020202020204" pitchFamily="34" charset="0"/>
              </a:rPr>
              <a:t>Greedy addition of </a:t>
            </a:r>
            <a:r>
              <a:rPr lang="en-US" sz="2000" dirty="0">
                <a:latin typeface="Arial" panose="020B0604020202020204" pitchFamily="34" charset="0"/>
                <a:cs typeface="Arial" panose="020B0604020202020204" pitchFamily="34" charset="0"/>
              </a:rPr>
              <a:t>edges to the tree – once </a:t>
            </a:r>
            <a:r>
              <a:rPr lang="en-US" sz="2000" b="0" dirty="0">
                <a:latin typeface="Arial" panose="020B0604020202020204" pitchFamily="34" charset="0"/>
                <a:cs typeface="Arial" panose="020B0604020202020204" pitchFamily="34" charset="0"/>
              </a:rPr>
              <a:t>edge is added, no more “repair” done to that edge </a:t>
            </a:r>
            <a:br>
              <a:rPr lang="en-US" sz="2000" b="0" dirty="0">
                <a:latin typeface="Arial" panose="020B0604020202020204" pitchFamily="34" charset="0"/>
                <a:cs typeface="Arial" panose="020B0604020202020204" pitchFamily="34" charset="0"/>
              </a:rPr>
            </a:br>
            <a:r>
              <a:rPr lang="en-US" sz="2000" b="0" dirty="0">
                <a:latin typeface="Arial" panose="020B0604020202020204" pitchFamily="34" charset="0"/>
                <a:cs typeface="Arial" panose="020B0604020202020204" pitchFamily="34" charset="0"/>
                <a:sym typeface="Wingdings" panose="05000000000000000000" pitchFamily="2" charset="2"/>
              </a:rPr>
              <a:t> large WL </a:t>
            </a:r>
            <a:r>
              <a:rPr lang="en-US" sz="2000" b="1" dirty="0">
                <a:solidFill>
                  <a:srgbClr val="FF0000"/>
                </a:solidFill>
                <a:latin typeface="Arial" panose="020B0604020202020204" pitchFamily="34" charset="0"/>
                <a:cs typeface="Arial" panose="020B0604020202020204" pitchFamily="34" charset="0"/>
                <a:sym typeface="Wingdings" panose="05000000000000000000" pitchFamily="2" charset="2"/>
              </a:rPr>
              <a:t>(high power)</a:t>
            </a:r>
          </a:p>
        </p:txBody>
      </p:sp>
      <p:sp>
        <p:nvSpPr>
          <p:cNvPr id="4" name="TextBox 3">
            <a:extLst>
              <a:ext uri="{FF2B5EF4-FFF2-40B4-BE49-F238E27FC236}">
                <a16:creationId xmlns:a16="http://schemas.microsoft.com/office/drawing/2014/main" id="{F7EBCE43-D30D-4BCE-9EFC-D9DCD4CB6302}"/>
              </a:ext>
            </a:extLst>
          </p:cNvPr>
          <p:cNvSpPr txBox="1"/>
          <p:nvPr/>
        </p:nvSpPr>
        <p:spPr>
          <a:xfrm>
            <a:off x="857918" y="5261635"/>
            <a:ext cx="7284204" cy="830997"/>
          </a:xfrm>
          <a:prstGeom prst="rect">
            <a:avLst/>
          </a:prstGeom>
          <a:solidFill>
            <a:srgbClr val="FFFF00"/>
          </a:solidFill>
          <a:ln w="57150">
            <a:solidFill>
              <a:srgbClr val="FF0000"/>
            </a:solidFill>
          </a:ln>
        </p:spPr>
        <p:txBody>
          <a:bodyPr wrap="square" rtlCol="0">
            <a:spAutoFit/>
          </a:bodyPr>
          <a:lstStyle/>
          <a:p>
            <a:pPr algn="ctr"/>
            <a:r>
              <a:rPr lang="en-US" sz="2400" b="1" dirty="0"/>
              <a:t>New challenge in advanced nodes: </a:t>
            </a:r>
            <a:br>
              <a:rPr lang="en-US" sz="2400" b="1" dirty="0"/>
            </a:br>
            <a:r>
              <a:rPr lang="en-US" sz="2400" dirty="0"/>
              <a:t>Designs are significantly more power-sensitive now!</a:t>
            </a:r>
          </a:p>
        </p:txBody>
      </p:sp>
    </p:spTree>
    <p:extLst>
      <p:ext uri="{BB962C8B-B14F-4D97-AF65-F5344CB8AC3E}">
        <p14:creationId xmlns:p14="http://schemas.microsoft.com/office/powerpoint/2010/main" val="34060747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animBg="1"/>
      <p:bldP spid="10" grpId="0" animBg="1"/>
      <p:bldP spid="7" grpId="0" animBg="1"/>
      <p:bldP spid="8"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E0C37-7CB0-4503-B816-307948847F1B}"/>
              </a:ext>
            </a:extLst>
          </p:cNvPr>
          <p:cNvSpPr>
            <a:spLocks noGrp="1"/>
          </p:cNvSpPr>
          <p:nvPr>
            <p:ph type="title"/>
          </p:nvPr>
        </p:nvSpPr>
        <p:spPr/>
        <p:txBody>
          <a:bodyPr/>
          <a:lstStyle/>
          <a:p>
            <a:r>
              <a:rPr lang="en-US" dirty="0"/>
              <a:t>PD Suboptimality - Example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36AD39D0-34E1-4DCF-9366-6AE4C0B7AA2A}"/>
                  </a:ext>
                </a:extLst>
              </p:cNvPr>
              <p:cNvSpPr>
                <a:spLocks noGrp="1"/>
              </p:cNvSpPr>
              <p:nvPr>
                <p:ph idx="1"/>
              </p:nvPr>
            </p:nvSpPr>
            <p:spPr>
              <a:xfrm>
                <a:off x="171450" y="838200"/>
                <a:ext cx="5276291" cy="5601789"/>
              </a:xfrm>
            </p:spPr>
            <p:txBody>
              <a:bodyPr/>
              <a:lstStyle/>
              <a:p>
                <a:pPr marL="312738" indent="-312738"/>
                <a:r>
                  <a:rPr lang="en-US" sz="2000" dirty="0"/>
                  <a:t>Tree Wirelength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𝑊</m:t>
                        </m:r>
                      </m:e>
                      <m:sub>
                        <m:r>
                          <a:rPr lang="en-US" sz="2000" i="1">
                            <a:latin typeface="Cambria Math" panose="02040503050406030204" pitchFamily="18" charset="0"/>
                          </a:rPr>
                          <m:t>𝑇</m:t>
                        </m:r>
                      </m:sub>
                    </m:sSub>
                  </m:oMath>
                </a14:m>
                <a:r>
                  <a:rPr lang="en-US" sz="2000" dirty="0"/>
                  <a:t>) = sum of edge </a:t>
                </a:r>
                <a:br>
                  <a:rPr lang="en-US" sz="2000" dirty="0"/>
                </a:br>
                <a:r>
                  <a:rPr lang="en-US" sz="2000" dirty="0"/>
                  <a:t>costs in the tree</a:t>
                </a:r>
              </a:p>
              <a:p>
                <a:pPr marL="312738" indent="-312738"/>
                <a:r>
                  <a:rPr lang="en-US" sz="2000" dirty="0"/>
                  <a:t>Tree Pathlength (</a:t>
                </a:r>
                <a14:m>
                  <m:oMath xmlns:m="http://schemas.openxmlformats.org/officeDocument/2006/math">
                    <m:sSub>
                      <m:sSubPr>
                        <m:ctrlPr>
                          <a:rPr lang="en-US" sz="2000" i="1">
                            <a:latin typeface="Cambria Math" panose="02040503050406030204" pitchFamily="18" charset="0"/>
                          </a:rPr>
                        </m:ctrlPr>
                      </m:sSubPr>
                      <m:e>
                        <m:r>
                          <a:rPr lang="en-US" sz="2000" b="0" i="1" smtClean="0">
                            <a:latin typeface="Cambria Math" panose="02040503050406030204" pitchFamily="18" charset="0"/>
                          </a:rPr>
                          <m:t>𝑃</m:t>
                        </m:r>
                      </m:e>
                      <m:sub>
                        <m:r>
                          <a:rPr lang="en-US" sz="2000" i="1">
                            <a:latin typeface="Cambria Math" panose="02040503050406030204" pitchFamily="18" charset="0"/>
                          </a:rPr>
                          <m:t>𝑇</m:t>
                        </m:r>
                      </m:sub>
                    </m:sSub>
                  </m:oMath>
                </a14:m>
                <a:r>
                  <a:rPr lang="en-US" sz="2000" dirty="0"/>
                  <a:t>) = sum of source-to-sink pathlengths for all sinks in the tree</a:t>
                </a:r>
                <a:endParaRPr lang="en-US" sz="1600" dirty="0"/>
              </a:p>
              <a:p>
                <a:pPr marL="457200" indent="-457200">
                  <a:buFont typeface="+mj-lt"/>
                  <a:buAutoNum type="alphaLcParenR"/>
                </a:pPr>
                <a:endParaRPr lang="en-US" sz="2000" dirty="0"/>
              </a:p>
              <a:p>
                <a:pPr marL="339725" indent="-339725">
                  <a:buFont typeface="+mj-lt"/>
                  <a:buAutoNum type="alphaLcParenR"/>
                </a:pPr>
                <a:r>
                  <a:rPr lang="en-US" sz="2000" dirty="0"/>
                  <a:t>Prim’s MST obtained with small α = 0.2</a:t>
                </a:r>
                <a:br>
                  <a:rPr lang="en-US" sz="2000" dirty="0"/>
                </a:br>
                <a14:m>
                  <m:oMath xmlns:m="http://schemas.openxmlformats.org/officeDocument/2006/math">
                    <m:sSub>
                      <m:sSubPr>
                        <m:ctrlPr>
                          <a:rPr lang="en-US" sz="2000" b="1" i="1" smtClean="0">
                            <a:solidFill>
                              <a:srgbClr val="0070C0"/>
                            </a:solidFill>
                            <a:latin typeface="Cambria Math" panose="02040503050406030204" pitchFamily="18" charset="0"/>
                          </a:rPr>
                        </m:ctrlPr>
                      </m:sSubPr>
                      <m:e>
                        <m:r>
                          <a:rPr lang="en-US" sz="2000" b="1" i="1">
                            <a:solidFill>
                              <a:srgbClr val="0070C0"/>
                            </a:solidFill>
                            <a:latin typeface="Cambria Math" panose="02040503050406030204" pitchFamily="18" charset="0"/>
                          </a:rPr>
                          <m:t>𝑾</m:t>
                        </m:r>
                      </m:e>
                      <m:sub>
                        <m:r>
                          <a:rPr lang="en-US" sz="2000" b="1" i="1">
                            <a:solidFill>
                              <a:srgbClr val="0070C0"/>
                            </a:solidFill>
                            <a:latin typeface="Cambria Math" panose="02040503050406030204" pitchFamily="18" charset="0"/>
                          </a:rPr>
                          <m:t>𝑻</m:t>
                        </m:r>
                      </m:sub>
                    </m:sSub>
                  </m:oMath>
                </a14:m>
                <a:r>
                  <a:rPr lang="en-US" sz="2000" b="1" dirty="0">
                    <a:solidFill>
                      <a:srgbClr val="0070C0"/>
                    </a:solidFill>
                  </a:rPr>
                  <a:t> = 150 </a:t>
                </a:r>
                <a:r>
                  <a:rPr lang="en-US" sz="2000" b="1" dirty="0"/>
                  <a:t>and </a:t>
                </a:r>
                <a14:m>
                  <m:oMath xmlns:m="http://schemas.openxmlformats.org/officeDocument/2006/math">
                    <m:sSub>
                      <m:sSubPr>
                        <m:ctrlPr>
                          <a:rPr lang="en-US" sz="2000" b="1" i="1">
                            <a:latin typeface="Cambria Math" panose="02040503050406030204" pitchFamily="18" charset="0"/>
                          </a:rPr>
                        </m:ctrlPr>
                      </m:sSubPr>
                      <m:e>
                        <m:r>
                          <a:rPr lang="en-US" sz="2000" b="1" i="1" smtClean="0">
                            <a:latin typeface="Cambria Math" panose="02040503050406030204" pitchFamily="18" charset="0"/>
                          </a:rPr>
                          <m:t>𝑷</m:t>
                        </m:r>
                      </m:e>
                      <m:sub>
                        <m:r>
                          <a:rPr lang="en-US" sz="2000" b="1" i="1">
                            <a:latin typeface="Cambria Math" panose="02040503050406030204" pitchFamily="18" charset="0"/>
                          </a:rPr>
                          <m:t>𝑻</m:t>
                        </m:r>
                      </m:sub>
                    </m:sSub>
                  </m:oMath>
                </a14:m>
                <a:r>
                  <a:rPr lang="en-US" sz="2000" b="1" dirty="0"/>
                  <a:t> = 130 </a:t>
                </a:r>
                <a:r>
                  <a:rPr lang="en-US" sz="2000" b="1" dirty="0">
                    <a:solidFill>
                      <a:srgbClr val="0070C0"/>
                    </a:solidFill>
                  </a:rPr>
                  <a:t>(smallest </a:t>
                </a:r>
                <a14:m>
                  <m:oMath xmlns:m="http://schemas.openxmlformats.org/officeDocument/2006/math">
                    <m:sSub>
                      <m:sSubPr>
                        <m:ctrlPr>
                          <a:rPr lang="en-US" sz="2000" b="1" i="1">
                            <a:solidFill>
                              <a:srgbClr val="0070C0"/>
                            </a:solidFill>
                            <a:latin typeface="Cambria Math" panose="02040503050406030204" pitchFamily="18" charset="0"/>
                          </a:rPr>
                        </m:ctrlPr>
                      </m:sSubPr>
                      <m:e>
                        <m:r>
                          <a:rPr lang="en-US" sz="2000" b="1" i="1">
                            <a:solidFill>
                              <a:srgbClr val="0070C0"/>
                            </a:solidFill>
                            <a:latin typeface="Cambria Math" panose="02040503050406030204" pitchFamily="18" charset="0"/>
                          </a:rPr>
                          <m:t>𝑾</m:t>
                        </m:r>
                      </m:e>
                      <m:sub>
                        <m:r>
                          <a:rPr lang="en-US" sz="2000" b="1" i="1">
                            <a:solidFill>
                              <a:srgbClr val="0070C0"/>
                            </a:solidFill>
                            <a:latin typeface="Cambria Math" panose="02040503050406030204" pitchFamily="18" charset="0"/>
                          </a:rPr>
                          <m:t>𝑻</m:t>
                        </m:r>
                      </m:sub>
                    </m:sSub>
                  </m:oMath>
                </a14:m>
                <a:r>
                  <a:rPr lang="en-US" sz="2000" b="1" dirty="0">
                    <a:solidFill>
                      <a:srgbClr val="0070C0"/>
                    </a:solidFill>
                  </a:rPr>
                  <a:t>)</a:t>
                </a:r>
                <a:br>
                  <a:rPr lang="en-US" sz="2000" b="1" dirty="0">
                    <a:solidFill>
                      <a:srgbClr val="0070C0"/>
                    </a:solidFill>
                  </a:rPr>
                </a:br>
                <a:endParaRPr lang="en-US" sz="2000" b="1" dirty="0"/>
              </a:p>
              <a:p>
                <a:pPr marL="339725" indent="-339725">
                  <a:buFont typeface="+mj-lt"/>
                  <a:buAutoNum type="alphaLcParenR"/>
                </a:pPr>
                <a:r>
                  <a:rPr lang="en-US" sz="2000" dirty="0"/>
                  <a:t>Dijkstra’s SPT obtained with large α = 0.8</a:t>
                </a:r>
                <a:br>
                  <a:rPr lang="en-US" sz="2000" dirty="0"/>
                </a:br>
                <a14:m>
                  <m:oMath xmlns:m="http://schemas.openxmlformats.org/officeDocument/2006/math">
                    <m:sSub>
                      <m:sSubPr>
                        <m:ctrlPr>
                          <a:rPr lang="en-US" sz="2000" b="1" i="1">
                            <a:latin typeface="Cambria Math" panose="02040503050406030204" pitchFamily="18" charset="0"/>
                          </a:rPr>
                        </m:ctrlPr>
                      </m:sSubPr>
                      <m:e>
                        <m:r>
                          <a:rPr lang="en-US" sz="2000" b="1" i="1">
                            <a:latin typeface="Cambria Math" panose="02040503050406030204" pitchFamily="18" charset="0"/>
                          </a:rPr>
                          <m:t>𝑾</m:t>
                        </m:r>
                      </m:e>
                      <m:sub>
                        <m:r>
                          <a:rPr lang="en-US" sz="2000" b="1" i="1">
                            <a:latin typeface="Cambria Math" panose="02040503050406030204" pitchFamily="18" charset="0"/>
                          </a:rPr>
                          <m:t>𝑻</m:t>
                        </m:r>
                      </m:sub>
                    </m:sSub>
                  </m:oMath>
                </a14:m>
                <a:r>
                  <a:rPr lang="en-US" sz="2000" b="1" dirty="0"/>
                  <a:t> = 240 and </a:t>
                </a:r>
                <a14:m>
                  <m:oMath xmlns:m="http://schemas.openxmlformats.org/officeDocument/2006/math">
                    <m:sSub>
                      <m:sSubPr>
                        <m:ctrlPr>
                          <a:rPr lang="en-US" sz="2000" b="1" i="1" smtClean="0">
                            <a:solidFill>
                              <a:srgbClr val="0070C0"/>
                            </a:solidFill>
                            <a:latin typeface="Cambria Math" panose="02040503050406030204" pitchFamily="18" charset="0"/>
                          </a:rPr>
                        </m:ctrlPr>
                      </m:sSubPr>
                      <m:e>
                        <m:r>
                          <a:rPr lang="en-US" sz="2000" b="1" i="1">
                            <a:solidFill>
                              <a:srgbClr val="0070C0"/>
                            </a:solidFill>
                            <a:latin typeface="Cambria Math" panose="02040503050406030204" pitchFamily="18" charset="0"/>
                          </a:rPr>
                          <m:t>𝑷</m:t>
                        </m:r>
                      </m:e>
                      <m:sub>
                        <m:r>
                          <a:rPr lang="en-US" sz="2000" b="1" i="1">
                            <a:solidFill>
                              <a:srgbClr val="0070C0"/>
                            </a:solidFill>
                            <a:latin typeface="Cambria Math" panose="02040503050406030204" pitchFamily="18" charset="0"/>
                          </a:rPr>
                          <m:t>𝑻</m:t>
                        </m:r>
                      </m:sub>
                    </m:sSub>
                  </m:oMath>
                </a14:m>
                <a:r>
                  <a:rPr lang="en-US" sz="2000" b="1" dirty="0">
                    <a:solidFill>
                      <a:srgbClr val="0070C0"/>
                    </a:solidFill>
                  </a:rPr>
                  <a:t> = 80 (smallest </a:t>
                </a:r>
                <a14:m>
                  <m:oMath xmlns:m="http://schemas.openxmlformats.org/officeDocument/2006/math">
                    <m:sSub>
                      <m:sSubPr>
                        <m:ctrlPr>
                          <a:rPr lang="en-US" sz="2000" b="1" i="1">
                            <a:solidFill>
                              <a:srgbClr val="0070C0"/>
                            </a:solidFill>
                            <a:latin typeface="Cambria Math" panose="02040503050406030204" pitchFamily="18" charset="0"/>
                          </a:rPr>
                        </m:ctrlPr>
                      </m:sSubPr>
                      <m:e>
                        <m:r>
                          <a:rPr lang="en-US" sz="2000" b="1" i="1" smtClean="0">
                            <a:solidFill>
                              <a:srgbClr val="0070C0"/>
                            </a:solidFill>
                            <a:latin typeface="Cambria Math" panose="02040503050406030204" pitchFamily="18" charset="0"/>
                          </a:rPr>
                          <m:t>𝑷</m:t>
                        </m:r>
                      </m:e>
                      <m:sub>
                        <m:r>
                          <a:rPr lang="en-US" sz="2000" b="1" i="1">
                            <a:solidFill>
                              <a:srgbClr val="0070C0"/>
                            </a:solidFill>
                            <a:latin typeface="Cambria Math" panose="02040503050406030204" pitchFamily="18" charset="0"/>
                          </a:rPr>
                          <m:t>𝑻</m:t>
                        </m:r>
                      </m:sub>
                    </m:sSub>
                  </m:oMath>
                </a14:m>
                <a:r>
                  <a:rPr lang="en-US" sz="2000" b="1" dirty="0">
                    <a:solidFill>
                      <a:srgbClr val="0070C0"/>
                    </a:solidFill>
                  </a:rPr>
                  <a:t>)</a:t>
                </a:r>
                <a:br>
                  <a:rPr lang="en-US" sz="2000" b="1" dirty="0">
                    <a:solidFill>
                      <a:srgbClr val="0070C0"/>
                    </a:solidFill>
                  </a:rPr>
                </a:br>
                <a:endParaRPr lang="en-US" sz="2000" b="1" dirty="0"/>
              </a:p>
              <a:p>
                <a:pPr marL="339725" indent="-339725">
                  <a:buFont typeface="+mj-lt"/>
                  <a:buAutoNum type="alphaLcParenR"/>
                </a:pPr>
                <a:r>
                  <a:rPr lang="en-US" sz="2000" dirty="0"/>
                  <a:t>PD tree with α = 0.4</a:t>
                </a:r>
                <a:br>
                  <a:rPr lang="en-US" sz="2000" dirty="0"/>
                </a:br>
                <a14:m>
                  <m:oMath xmlns:m="http://schemas.openxmlformats.org/officeDocument/2006/math">
                    <m:sSub>
                      <m:sSubPr>
                        <m:ctrlPr>
                          <a:rPr lang="en-US" sz="2000" b="1" i="1" smtClean="0">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𝑾</m:t>
                        </m:r>
                      </m:e>
                      <m:sub>
                        <m:r>
                          <a:rPr lang="en-US" sz="2000" b="1" i="1">
                            <a:solidFill>
                              <a:srgbClr val="FF0000"/>
                            </a:solidFill>
                            <a:latin typeface="Cambria Math" panose="02040503050406030204" pitchFamily="18" charset="0"/>
                          </a:rPr>
                          <m:t>𝑻</m:t>
                        </m:r>
                      </m:sub>
                    </m:sSub>
                  </m:oMath>
                </a14:m>
                <a:r>
                  <a:rPr lang="en-US" sz="2000" b="1" dirty="0">
                    <a:solidFill>
                      <a:srgbClr val="FF0000"/>
                    </a:solidFill>
                  </a:rPr>
                  <a:t> = 190 and </a:t>
                </a:r>
                <a14:m>
                  <m:oMath xmlns:m="http://schemas.openxmlformats.org/officeDocument/2006/math">
                    <m:sSub>
                      <m:sSubPr>
                        <m:ctrlPr>
                          <a:rPr lang="en-US" sz="2000" b="1" i="1">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𝑷</m:t>
                        </m:r>
                      </m:e>
                      <m:sub>
                        <m:r>
                          <a:rPr lang="en-US" sz="2000" b="1" i="1">
                            <a:solidFill>
                              <a:srgbClr val="FF0000"/>
                            </a:solidFill>
                            <a:latin typeface="Cambria Math" panose="02040503050406030204" pitchFamily="18" charset="0"/>
                          </a:rPr>
                          <m:t>𝑻</m:t>
                        </m:r>
                      </m:sub>
                    </m:sSub>
                  </m:oMath>
                </a14:m>
                <a:r>
                  <a:rPr lang="en-US" sz="2000" b="1" dirty="0">
                    <a:solidFill>
                      <a:srgbClr val="FF0000"/>
                    </a:solidFill>
                  </a:rPr>
                  <a:t> = 120 (suboptimal in both </a:t>
                </a:r>
                <a14:m>
                  <m:oMath xmlns:m="http://schemas.openxmlformats.org/officeDocument/2006/math">
                    <m:sSub>
                      <m:sSubPr>
                        <m:ctrlPr>
                          <a:rPr lang="en-US" sz="2000" b="1" i="1">
                            <a:solidFill>
                              <a:srgbClr val="FF0000"/>
                            </a:solidFill>
                            <a:latin typeface="Cambria Math" panose="02040503050406030204" pitchFamily="18" charset="0"/>
                          </a:rPr>
                        </m:ctrlPr>
                      </m:sSubPr>
                      <m:e>
                        <m:r>
                          <a:rPr lang="en-US" sz="2000" b="1" i="1">
                            <a:solidFill>
                              <a:srgbClr val="FF0000"/>
                            </a:solidFill>
                            <a:latin typeface="Cambria Math" panose="02040503050406030204" pitchFamily="18" charset="0"/>
                          </a:rPr>
                          <m:t>𝑾</m:t>
                        </m:r>
                      </m:e>
                      <m:sub>
                        <m:r>
                          <a:rPr lang="en-US" sz="2000" b="1" i="1">
                            <a:solidFill>
                              <a:srgbClr val="FF0000"/>
                            </a:solidFill>
                            <a:latin typeface="Cambria Math" panose="02040503050406030204" pitchFamily="18" charset="0"/>
                          </a:rPr>
                          <m:t>𝑻</m:t>
                        </m:r>
                      </m:sub>
                    </m:sSub>
                  </m:oMath>
                </a14:m>
                <a:r>
                  <a:rPr lang="en-US" sz="2000" b="1" dirty="0">
                    <a:solidFill>
                      <a:srgbClr val="FF0000"/>
                    </a:solidFill>
                  </a:rPr>
                  <a:t> and </a:t>
                </a:r>
                <a14:m>
                  <m:oMath xmlns:m="http://schemas.openxmlformats.org/officeDocument/2006/math">
                    <m:sSub>
                      <m:sSubPr>
                        <m:ctrlPr>
                          <a:rPr lang="en-US" sz="2000" b="1" i="1">
                            <a:solidFill>
                              <a:srgbClr val="FF0000"/>
                            </a:solidFill>
                            <a:latin typeface="Cambria Math" panose="02040503050406030204" pitchFamily="18" charset="0"/>
                          </a:rPr>
                        </m:ctrlPr>
                      </m:sSubPr>
                      <m:e>
                        <m:r>
                          <a:rPr lang="en-US" sz="2000" b="1" i="1" smtClean="0">
                            <a:solidFill>
                              <a:srgbClr val="FF0000"/>
                            </a:solidFill>
                            <a:latin typeface="Cambria Math" panose="02040503050406030204" pitchFamily="18" charset="0"/>
                          </a:rPr>
                          <m:t>𝑷</m:t>
                        </m:r>
                      </m:e>
                      <m:sub>
                        <m:r>
                          <a:rPr lang="en-US" sz="2000" b="1" i="1">
                            <a:solidFill>
                              <a:srgbClr val="FF0000"/>
                            </a:solidFill>
                            <a:latin typeface="Cambria Math" panose="02040503050406030204" pitchFamily="18" charset="0"/>
                          </a:rPr>
                          <m:t>𝑻</m:t>
                        </m:r>
                      </m:sub>
                    </m:sSub>
                  </m:oMath>
                </a14:m>
                <a:r>
                  <a:rPr lang="en-US" sz="2000" b="1" dirty="0">
                    <a:solidFill>
                      <a:srgbClr val="FF0000"/>
                    </a:solidFill>
                  </a:rPr>
                  <a:t>)</a:t>
                </a:r>
                <a:br>
                  <a:rPr lang="en-US" sz="2000" b="1" dirty="0">
                    <a:solidFill>
                      <a:srgbClr val="FF0000"/>
                    </a:solidFill>
                  </a:rPr>
                </a:br>
                <a:endParaRPr lang="en-US" sz="2000" b="1" dirty="0"/>
              </a:p>
              <a:p>
                <a:pPr marL="339725" indent="-339725">
                  <a:buFont typeface="+mj-lt"/>
                  <a:buAutoNum type="alphaLcParenR"/>
                </a:pPr>
                <a:r>
                  <a:rPr lang="en-US" sz="2000" b="1" dirty="0"/>
                  <a:t>Best tradeoff solution</a:t>
                </a:r>
                <a:br>
                  <a:rPr lang="en-US" sz="2000" dirty="0"/>
                </a:br>
                <a14:m>
                  <m:oMath xmlns:m="http://schemas.openxmlformats.org/officeDocument/2006/math">
                    <m:sSub>
                      <m:sSubPr>
                        <m:ctrlPr>
                          <a:rPr lang="en-US" sz="2000" b="1" i="1">
                            <a:latin typeface="Cambria Math" panose="02040503050406030204" pitchFamily="18" charset="0"/>
                          </a:rPr>
                        </m:ctrlPr>
                      </m:sSubPr>
                      <m:e>
                        <m:r>
                          <a:rPr lang="en-US" sz="2000" b="1" i="1">
                            <a:latin typeface="Cambria Math" panose="02040503050406030204" pitchFamily="18" charset="0"/>
                          </a:rPr>
                          <m:t>𝑾</m:t>
                        </m:r>
                      </m:e>
                      <m:sub>
                        <m:r>
                          <a:rPr lang="en-US" sz="2000" b="1" i="1">
                            <a:latin typeface="Cambria Math" panose="02040503050406030204" pitchFamily="18" charset="0"/>
                          </a:rPr>
                          <m:t>𝑻</m:t>
                        </m:r>
                      </m:sub>
                    </m:sSub>
                  </m:oMath>
                </a14:m>
                <a:r>
                  <a:rPr lang="en-US" sz="2000" b="1" dirty="0"/>
                  <a:t> = 160 and </a:t>
                </a:r>
                <a14:m>
                  <m:oMath xmlns:m="http://schemas.openxmlformats.org/officeDocument/2006/math">
                    <m:sSub>
                      <m:sSubPr>
                        <m:ctrlPr>
                          <a:rPr lang="en-US" sz="2000" b="1" i="1">
                            <a:latin typeface="Cambria Math" panose="02040503050406030204" pitchFamily="18" charset="0"/>
                          </a:rPr>
                        </m:ctrlPr>
                      </m:sSubPr>
                      <m:e>
                        <m:r>
                          <a:rPr lang="en-US" sz="2000" b="1" i="1">
                            <a:latin typeface="Cambria Math" panose="02040503050406030204" pitchFamily="18" charset="0"/>
                          </a:rPr>
                          <m:t>𝑷</m:t>
                        </m:r>
                      </m:e>
                      <m:sub>
                        <m:r>
                          <a:rPr lang="en-US" sz="2000" b="1" i="1">
                            <a:latin typeface="Cambria Math" panose="02040503050406030204" pitchFamily="18" charset="0"/>
                          </a:rPr>
                          <m:t>𝑻</m:t>
                        </m:r>
                      </m:sub>
                    </m:sSub>
                  </m:oMath>
                </a14:m>
                <a:r>
                  <a:rPr lang="en-US" sz="2000" b="1" dirty="0"/>
                  <a:t> = 90</a:t>
                </a:r>
              </a:p>
            </p:txBody>
          </p:sp>
        </mc:Choice>
        <mc:Fallback xmlns="">
          <p:sp>
            <p:nvSpPr>
              <p:cNvPr id="3" name="Content Placeholder 2">
                <a:extLst>
                  <a:ext uri="{FF2B5EF4-FFF2-40B4-BE49-F238E27FC236}">
                    <a16:creationId xmlns:a16="http://schemas.microsoft.com/office/drawing/2014/main" id="{36AD39D0-34E1-4DCF-9366-6AE4C0B7AA2A}"/>
                  </a:ext>
                </a:extLst>
              </p:cNvPr>
              <p:cNvSpPr>
                <a:spLocks noGrp="1" noRot="1" noChangeAspect="1" noMove="1" noResize="1" noEditPoints="1" noAdjustHandles="1" noChangeArrowheads="1" noChangeShapeType="1" noTextEdit="1"/>
              </p:cNvSpPr>
              <p:nvPr>
                <p:ph idx="1"/>
              </p:nvPr>
            </p:nvSpPr>
            <p:spPr>
              <a:xfrm>
                <a:off x="171450" y="838200"/>
                <a:ext cx="5276291" cy="5601789"/>
              </a:xfrm>
              <a:blipFill>
                <a:blip r:embed="rId3"/>
                <a:stretch>
                  <a:fillRect l="-1039" t="-1416"/>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3E945941-04B4-4184-A08A-668FC0337FDE}"/>
              </a:ext>
            </a:extLst>
          </p:cNvPr>
          <p:cNvGrpSpPr/>
          <p:nvPr/>
        </p:nvGrpSpPr>
        <p:grpSpPr>
          <a:xfrm>
            <a:off x="5447741" y="775464"/>
            <a:ext cx="3376726" cy="5427211"/>
            <a:chOff x="5447741" y="775464"/>
            <a:chExt cx="3376726" cy="5427211"/>
          </a:xfrm>
        </p:grpSpPr>
        <p:pic>
          <p:nvPicPr>
            <p:cNvPr id="4" name="Picture 3">
              <a:extLst>
                <a:ext uri="{FF2B5EF4-FFF2-40B4-BE49-F238E27FC236}">
                  <a16:creationId xmlns:a16="http://schemas.microsoft.com/office/drawing/2014/main" id="{BFA36FE7-196A-4421-9A8C-5D688CFA85B5}"/>
                </a:ext>
              </a:extLst>
            </p:cNvPr>
            <p:cNvPicPr>
              <a:picLocks noChangeAspect="1"/>
            </p:cNvPicPr>
            <p:nvPr/>
          </p:nvPicPr>
          <p:blipFill rotWithShape="1">
            <a:blip r:embed="rId4"/>
            <a:srcRect/>
            <a:stretch/>
          </p:blipFill>
          <p:spPr>
            <a:xfrm>
              <a:off x="5447741" y="775464"/>
              <a:ext cx="3376726" cy="4797188"/>
            </a:xfrm>
            <a:prstGeom prst="rect">
              <a:avLst/>
            </a:prstGeom>
          </p:spPr>
        </p:pic>
        <p:grpSp>
          <p:nvGrpSpPr>
            <p:cNvPr id="8" name="Group 7">
              <a:extLst>
                <a:ext uri="{FF2B5EF4-FFF2-40B4-BE49-F238E27FC236}">
                  <a16:creationId xmlns:a16="http://schemas.microsoft.com/office/drawing/2014/main" id="{1B34DDF7-B833-470E-9131-88D712D291F2}"/>
                </a:ext>
              </a:extLst>
            </p:cNvPr>
            <p:cNvGrpSpPr/>
            <p:nvPr/>
          </p:nvGrpSpPr>
          <p:grpSpPr>
            <a:xfrm>
              <a:off x="6906884" y="5556344"/>
              <a:ext cx="1098134" cy="646331"/>
              <a:chOff x="5107994" y="657175"/>
              <a:chExt cx="1098134" cy="646331"/>
            </a:xfrm>
          </p:grpSpPr>
          <p:sp>
            <p:nvSpPr>
              <p:cNvPr id="5" name="Oval 4">
                <a:extLst>
                  <a:ext uri="{FF2B5EF4-FFF2-40B4-BE49-F238E27FC236}">
                    <a16:creationId xmlns:a16="http://schemas.microsoft.com/office/drawing/2014/main" id="{D6B0535A-F7F0-447F-BD1B-BA4280F637DB}"/>
                  </a:ext>
                </a:extLst>
              </p:cNvPr>
              <p:cNvSpPr/>
              <p:nvPr/>
            </p:nvSpPr>
            <p:spPr bwMode="auto">
              <a:xfrm>
                <a:off x="5107994" y="1071933"/>
                <a:ext cx="111095" cy="102550"/>
              </a:xfrm>
              <a:prstGeom prst="ellipse">
                <a:avLst/>
              </a:prstGeom>
              <a:solidFill>
                <a:schemeClr val="accent1"/>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6" name="Oval 5">
                <a:extLst>
                  <a:ext uri="{FF2B5EF4-FFF2-40B4-BE49-F238E27FC236}">
                    <a16:creationId xmlns:a16="http://schemas.microsoft.com/office/drawing/2014/main" id="{E5374D16-D3C4-4A49-8AC8-C8DA4B3909D0}"/>
                  </a:ext>
                </a:extLst>
              </p:cNvPr>
              <p:cNvSpPr/>
              <p:nvPr/>
            </p:nvSpPr>
            <p:spPr bwMode="auto">
              <a:xfrm>
                <a:off x="5107994" y="803304"/>
                <a:ext cx="111095" cy="102550"/>
              </a:xfrm>
              <a:prstGeom prst="ellipse">
                <a:avLst/>
              </a:prstGeom>
              <a:solidFill>
                <a:srgbClr val="FF0000"/>
              </a:solidFill>
              <a:ln w="254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
            <p:nvSpPr>
              <p:cNvPr id="7" name="Rectangle 6">
                <a:extLst>
                  <a:ext uri="{FF2B5EF4-FFF2-40B4-BE49-F238E27FC236}">
                    <a16:creationId xmlns:a16="http://schemas.microsoft.com/office/drawing/2014/main" id="{F020C225-A65F-4FE5-9366-A88754878932}"/>
                  </a:ext>
                </a:extLst>
              </p:cNvPr>
              <p:cNvSpPr/>
              <p:nvPr/>
            </p:nvSpPr>
            <p:spPr>
              <a:xfrm>
                <a:off x="5219089" y="657175"/>
                <a:ext cx="987039" cy="646331"/>
              </a:xfrm>
              <a:prstGeom prst="rect">
                <a:avLst/>
              </a:prstGeom>
            </p:spPr>
            <p:txBody>
              <a:bodyPr wrap="square">
                <a:spAutoFit/>
              </a:bodyPr>
              <a:lstStyle/>
              <a:p>
                <a:r>
                  <a:rPr lang="en-US" dirty="0"/>
                  <a:t>Source</a:t>
                </a:r>
              </a:p>
              <a:p>
                <a:r>
                  <a:rPr lang="en-US" dirty="0"/>
                  <a:t>Sinks</a:t>
                </a:r>
              </a:p>
            </p:txBody>
          </p:sp>
        </p:grpSp>
      </p:grpSp>
    </p:spTree>
    <p:extLst>
      <p:ext uri="{BB962C8B-B14F-4D97-AF65-F5344CB8AC3E}">
        <p14:creationId xmlns:p14="http://schemas.microsoft.com/office/powerpoint/2010/main" val="25588886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6F21B-9E27-478B-B0BC-0CBBF03F110F}"/>
              </a:ext>
            </a:extLst>
          </p:cNvPr>
          <p:cNvSpPr>
            <a:spLocks noGrp="1"/>
          </p:cNvSpPr>
          <p:nvPr>
            <p:ph type="title"/>
          </p:nvPr>
        </p:nvSpPr>
        <p:spPr/>
        <p:txBody>
          <a:bodyPr/>
          <a:lstStyle/>
          <a:p>
            <a:r>
              <a:rPr lang="en-US" dirty="0"/>
              <a:t>A New Metric</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E8C4CF0-C017-4B8B-BBA1-3B6AAEFA3525}"/>
                  </a:ext>
                </a:extLst>
              </p:cNvPr>
              <p:cNvSpPr>
                <a:spLocks noGrp="1"/>
              </p:cNvSpPr>
              <p:nvPr>
                <p:ph idx="1"/>
              </p:nvPr>
            </p:nvSpPr>
            <p:spPr>
              <a:xfrm>
                <a:off x="87086" y="838200"/>
                <a:ext cx="9204958" cy="5562601"/>
              </a:xfrm>
            </p:spPr>
            <p:txBody>
              <a:bodyPr/>
              <a:lstStyle/>
              <a:p>
                <a:r>
                  <a:rPr lang="en-US" sz="2400" b="1" dirty="0"/>
                  <a:t>Classical shallowness and lightness criteria do not effectively capture tree quality !</a:t>
                </a:r>
              </a:p>
              <a:p>
                <a:pPr marL="574675" lvl="1"/>
                <a:r>
                  <a:rPr lang="en-US" sz="2000" dirty="0"/>
                  <a:t>Tree has “lightness” </a:t>
                </a:r>
                <a14:m>
                  <m:oMath xmlns:m="http://schemas.openxmlformats.org/officeDocument/2006/math">
                    <m:r>
                      <a:rPr lang="en-US" sz="2000" b="0" i="1" smtClean="0">
                        <a:latin typeface="Cambria Math" panose="02040503050406030204" pitchFamily="18" charset="0"/>
                      </a:rPr>
                      <m:t>𝐿</m:t>
                    </m:r>
                  </m:oMath>
                </a14:m>
                <a:r>
                  <a:rPr lang="en-US" sz="2000" dirty="0"/>
                  <a:t> if tree WL </a:t>
                </a:r>
                <a14:m>
                  <m:oMath xmlns:m="http://schemas.openxmlformats.org/officeDocument/2006/math">
                    <m:r>
                      <a:rPr lang="en-US" sz="2000" b="0" i="0" smtClean="0">
                        <a:latin typeface="Cambria Math" panose="02040503050406030204" pitchFamily="18" charset="0"/>
                      </a:rPr>
                      <m:t>≤</m:t>
                    </m:r>
                    <m:r>
                      <a:rPr lang="en-US" sz="2000" b="0" i="1" smtClean="0">
                        <a:latin typeface="Cambria Math" panose="02040503050406030204" pitchFamily="18" charset="0"/>
                      </a:rPr>
                      <m:t>𝐿</m:t>
                    </m:r>
                    <m:r>
                      <a:rPr lang="en-US" sz="2000" b="0" i="1" smtClean="0">
                        <a:latin typeface="Cambria Math" panose="02040503050406030204" pitchFamily="18" charset="0"/>
                      </a:rPr>
                      <m:t>⋅</m:t>
                    </m:r>
                  </m:oMath>
                </a14:m>
                <a:r>
                  <a:rPr lang="en-US" sz="2000" dirty="0"/>
                  <a:t> Prim’s MST WL</a:t>
                </a:r>
              </a:p>
              <a:p>
                <a:pPr marL="574675" lvl="1"/>
                <a:r>
                  <a:rPr lang="en-US" sz="2000" dirty="0"/>
                  <a:t>Tree has “shallowness” </a:t>
                </a:r>
                <a14:m>
                  <m:oMath xmlns:m="http://schemas.openxmlformats.org/officeDocument/2006/math">
                    <m:r>
                      <a:rPr lang="en-US" sz="2000" b="0" i="1" smtClean="0">
                        <a:latin typeface="Cambria Math" panose="02040503050406030204" pitchFamily="18" charset="0"/>
                      </a:rPr>
                      <m:t>𝑆</m:t>
                    </m:r>
                  </m:oMath>
                </a14:m>
                <a:r>
                  <a:rPr lang="en-US" sz="2000" dirty="0"/>
                  <a:t> if each source-to-sink PL </a:t>
                </a:r>
                <a14:m>
                  <m:oMath xmlns:m="http://schemas.openxmlformats.org/officeDocument/2006/math">
                    <m:r>
                      <a:rPr lang="en-US" sz="2000" b="0" i="0" smtClean="0">
                        <a:latin typeface="Cambria Math" panose="02040503050406030204" pitchFamily="18" charset="0"/>
                      </a:rPr>
                      <m:t>≤ </m:t>
                    </m:r>
                    <m:r>
                      <a:rPr lang="en-US" sz="2000" i="1">
                        <a:latin typeface="Cambria Math" panose="02040503050406030204" pitchFamily="18" charset="0"/>
                      </a:rPr>
                      <m:t>𝑆</m:t>
                    </m:r>
                    <m:r>
                      <a:rPr lang="en-US" sz="2000" b="0" i="1" smtClean="0">
                        <a:latin typeface="Cambria Math" panose="02040503050406030204" pitchFamily="18" charset="0"/>
                      </a:rPr>
                      <m:t>⋅</m:t>
                    </m:r>
                  </m:oMath>
                </a14:m>
                <a:r>
                  <a:rPr lang="en-US" sz="2000" dirty="0"/>
                  <a:t> source-to-sink Manhattan distance</a:t>
                </a:r>
                <a:r>
                  <a:rPr lang="en-US" sz="2200" dirty="0"/>
                  <a:t> </a:t>
                </a:r>
              </a:p>
              <a:p>
                <a:pPr marL="46038"/>
                <a:endParaRPr lang="en-US" sz="2400" dirty="0"/>
              </a:p>
              <a:p>
                <a:pPr marL="46038"/>
                <a:endParaRPr lang="en-US" sz="2400" dirty="0"/>
              </a:p>
              <a:p>
                <a:pPr marL="46038"/>
                <a:endParaRPr lang="en-US" sz="2400" dirty="0"/>
              </a:p>
              <a:p>
                <a:pPr marL="46038"/>
                <a:endParaRPr lang="en-US" sz="2400" dirty="0"/>
              </a:p>
              <a:p>
                <a:pPr marL="0" indent="0">
                  <a:buNone/>
                </a:pPr>
                <a:endParaRPr lang="en-US" sz="2400" dirty="0"/>
              </a:p>
              <a:p>
                <a:pPr marL="46038"/>
                <a:r>
                  <a:rPr lang="en-US" sz="2400" b="1" dirty="0"/>
                  <a:t>We propose a new </a:t>
                </a:r>
                <a:r>
                  <a:rPr lang="en-US" sz="2400" b="1" i="1" dirty="0"/>
                  <a:t>detour cost </a:t>
                </a:r>
                <a:r>
                  <a:rPr lang="en-US" sz="2400" b="1" dirty="0"/>
                  <a:t>(DC) metric for optimization</a:t>
                </a:r>
              </a:p>
              <a:p>
                <a:pPr marL="574675" lvl="1" indent="-322263"/>
                <a:r>
                  <a:rPr lang="en-US" sz="2400" b="1" dirty="0">
                    <a:solidFill>
                      <a:srgbClr val="0070C0"/>
                    </a:solidFill>
                  </a:rPr>
                  <a:t>DC of a </a:t>
                </a:r>
                <a:r>
                  <a:rPr lang="en-US" sz="2400" b="1" u="sng" dirty="0">
                    <a:solidFill>
                      <a:srgbClr val="0070C0"/>
                    </a:solidFill>
                  </a:rPr>
                  <a:t>sink</a:t>
                </a:r>
                <a:r>
                  <a:rPr lang="en-US" sz="2400" b="1" dirty="0">
                    <a:solidFill>
                      <a:srgbClr val="0070C0"/>
                    </a:solidFill>
                  </a:rPr>
                  <a:t> v</a:t>
                </a:r>
                <a:r>
                  <a:rPr lang="en-US" sz="2400" b="1" baseline="-25000" dirty="0">
                    <a:solidFill>
                      <a:srgbClr val="0070C0"/>
                    </a:solidFill>
                  </a:rPr>
                  <a:t>i</a:t>
                </a:r>
                <a:r>
                  <a:rPr lang="en-US" sz="2400" b="1" dirty="0">
                    <a:solidFill>
                      <a:srgbClr val="0070C0"/>
                    </a:solidFill>
                  </a:rPr>
                  <a:t> is: </a:t>
                </a:r>
              </a:p>
              <a:p>
                <a:pPr marL="804862" lvl="2" indent="-322263"/>
                <a:r>
                  <a:rPr lang="en-US" sz="2000" b="1" dirty="0">
                    <a:solidFill>
                      <a:srgbClr val="0070C0"/>
                    </a:solidFill>
                  </a:rPr>
                  <a:t>Q</a:t>
                </a:r>
                <a:r>
                  <a:rPr lang="en-US" sz="2000" b="1" baseline="-25000" dirty="0">
                    <a:solidFill>
                      <a:srgbClr val="0070C0"/>
                    </a:solidFill>
                  </a:rPr>
                  <a:t>i</a:t>
                </a:r>
                <a:r>
                  <a:rPr lang="en-US" sz="2000" b="1" dirty="0">
                    <a:solidFill>
                      <a:srgbClr val="0070C0"/>
                    </a:solidFill>
                  </a:rPr>
                  <a:t> = (source-to-sink PL) – (source-to-sink Manhattan distance)</a:t>
                </a:r>
              </a:p>
              <a:p>
                <a:pPr marL="574675" lvl="1" indent="-322263"/>
                <a:r>
                  <a:rPr lang="en-US" sz="2400" b="1" dirty="0">
                    <a:solidFill>
                      <a:srgbClr val="0070C0"/>
                    </a:solidFill>
                    <a:sym typeface="Wingdings" panose="05000000000000000000" pitchFamily="2" charset="2"/>
                  </a:rPr>
                  <a:t>DC of a </a:t>
                </a:r>
                <a:r>
                  <a:rPr lang="en-US" sz="2400" b="1" u="sng" dirty="0">
                    <a:solidFill>
                      <a:srgbClr val="0070C0"/>
                    </a:solidFill>
                    <a:sym typeface="Wingdings" panose="05000000000000000000" pitchFamily="2" charset="2"/>
                  </a:rPr>
                  <a:t>tree</a:t>
                </a:r>
                <a:r>
                  <a:rPr lang="en-US" sz="2400" b="1" dirty="0">
                    <a:solidFill>
                      <a:srgbClr val="0070C0"/>
                    </a:solidFill>
                    <a:sym typeface="Wingdings" panose="05000000000000000000" pitchFamily="2" charset="2"/>
                  </a:rPr>
                  <a:t> T is:</a:t>
                </a:r>
              </a:p>
              <a:p>
                <a:pPr marL="804862" lvl="2" indent="-322263"/>
                <a:r>
                  <a:rPr lang="en-US" sz="2000" b="1" dirty="0">
                    <a:solidFill>
                      <a:srgbClr val="0070C0"/>
                    </a:solidFill>
                    <a:sym typeface="Wingdings" panose="05000000000000000000" pitchFamily="2" charset="2"/>
                  </a:rPr>
                  <a:t>Q</a:t>
                </a:r>
                <a:r>
                  <a:rPr lang="en-US" sz="2000" b="1" baseline="-25000" dirty="0">
                    <a:solidFill>
                      <a:srgbClr val="0070C0"/>
                    </a:solidFill>
                    <a:sym typeface="Wingdings" panose="05000000000000000000" pitchFamily="2" charset="2"/>
                  </a:rPr>
                  <a:t>T</a:t>
                </a:r>
                <a:r>
                  <a:rPr lang="en-US" sz="2000" b="1" dirty="0">
                    <a:solidFill>
                      <a:srgbClr val="0070C0"/>
                    </a:solidFill>
                    <a:sym typeface="Wingdings" panose="05000000000000000000" pitchFamily="2" charset="2"/>
                  </a:rPr>
                  <a:t> = </a:t>
                </a:r>
                <a:r>
                  <a:rPr lang="en-US" sz="2000" b="1" dirty="0">
                    <a:solidFill>
                      <a:srgbClr val="0070C0"/>
                    </a:solidFill>
                    <a:sym typeface="Symbol" panose="05050102010706020507" pitchFamily="18" charset="2"/>
                  </a:rPr>
                  <a:t>Q</a:t>
                </a:r>
                <a:r>
                  <a:rPr lang="en-US" sz="2000" b="1" baseline="-25000" dirty="0">
                    <a:solidFill>
                      <a:srgbClr val="0070C0"/>
                    </a:solidFill>
                    <a:sym typeface="Symbol" panose="05050102010706020507" pitchFamily="18" charset="2"/>
                  </a:rPr>
                  <a:t>i</a:t>
                </a:r>
              </a:p>
            </p:txBody>
          </p:sp>
        </mc:Choice>
        <mc:Fallback xmlns="">
          <p:sp>
            <p:nvSpPr>
              <p:cNvPr id="3" name="Content Placeholder 2">
                <a:extLst>
                  <a:ext uri="{FF2B5EF4-FFF2-40B4-BE49-F238E27FC236}">
                    <a16:creationId xmlns:a16="http://schemas.microsoft.com/office/drawing/2014/main" id="{6E8C4CF0-C017-4B8B-BBA1-3B6AAEFA3525}"/>
                  </a:ext>
                </a:extLst>
              </p:cNvPr>
              <p:cNvSpPr>
                <a:spLocks noGrp="1" noRot="1" noChangeAspect="1" noMove="1" noResize="1" noEditPoints="1" noAdjustHandles="1" noChangeArrowheads="1" noChangeShapeType="1" noTextEdit="1"/>
              </p:cNvSpPr>
              <p:nvPr>
                <p:ph idx="1"/>
              </p:nvPr>
            </p:nvSpPr>
            <p:spPr>
              <a:xfrm>
                <a:off x="87086" y="838200"/>
                <a:ext cx="9204958" cy="5562601"/>
              </a:xfrm>
              <a:blipFill>
                <a:blip r:embed="rId3"/>
                <a:stretch>
                  <a:fillRect l="-861" t="-1754" b="-5702"/>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69ABAE58-B644-4C05-8FD2-F3C1AF48A22B}"/>
              </a:ext>
            </a:extLst>
          </p:cNvPr>
          <p:cNvPicPr>
            <a:picLocks noChangeAspect="1"/>
          </p:cNvPicPr>
          <p:nvPr/>
        </p:nvPicPr>
        <p:blipFill rotWithShape="1">
          <a:blip r:embed="rId4"/>
          <a:srcRect b="25042"/>
          <a:stretch/>
        </p:blipFill>
        <p:spPr>
          <a:xfrm>
            <a:off x="1076914" y="2723567"/>
            <a:ext cx="7021921" cy="1541279"/>
          </a:xfrm>
          <a:prstGeom prst="rect">
            <a:avLst/>
          </a:prstGeom>
        </p:spPr>
      </p:pic>
      <p:sp>
        <p:nvSpPr>
          <p:cNvPr id="8" name="Rectangle 7">
            <a:extLst>
              <a:ext uri="{FF2B5EF4-FFF2-40B4-BE49-F238E27FC236}">
                <a16:creationId xmlns:a16="http://schemas.microsoft.com/office/drawing/2014/main" id="{FB4DB705-B71A-4B10-9301-2CCE88055C05}"/>
              </a:ext>
            </a:extLst>
          </p:cNvPr>
          <p:cNvSpPr/>
          <p:nvPr/>
        </p:nvSpPr>
        <p:spPr>
          <a:xfrm>
            <a:off x="4967951" y="3636900"/>
            <a:ext cx="2023952" cy="830997"/>
          </a:xfrm>
          <a:prstGeom prst="rect">
            <a:avLst/>
          </a:prstGeom>
        </p:spPr>
        <p:txBody>
          <a:bodyPr wrap="none">
            <a:spAutoFit/>
          </a:bodyPr>
          <a:lstStyle/>
          <a:p>
            <a:r>
              <a:rPr lang="en-US" sz="2400" dirty="0"/>
              <a:t>Better PLs to </a:t>
            </a:r>
            <a:br>
              <a:rPr lang="en-US" sz="2400" dirty="0"/>
            </a:br>
            <a:r>
              <a:rPr lang="en-US" sz="2400" dirty="0"/>
              <a:t>these sinks!</a:t>
            </a:r>
          </a:p>
        </p:txBody>
      </p:sp>
      <p:sp>
        <p:nvSpPr>
          <p:cNvPr id="4" name="Oval 3">
            <a:extLst>
              <a:ext uri="{FF2B5EF4-FFF2-40B4-BE49-F238E27FC236}">
                <a16:creationId xmlns:a16="http://schemas.microsoft.com/office/drawing/2014/main" id="{E176B426-33A5-4053-9F4B-0EC24EB7348A}"/>
              </a:ext>
            </a:extLst>
          </p:cNvPr>
          <p:cNvSpPr/>
          <p:nvPr/>
        </p:nvSpPr>
        <p:spPr bwMode="auto">
          <a:xfrm>
            <a:off x="4572000" y="2475111"/>
            <a:ext cx="673937" cy="1144389"/>
          </a:xfrm>
          <a:prstGeom prst="ellipse">
            <a:avLst/>
          </a:prstGeom>
          <a:noFill/>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800" b="1" i="0" u="none" strike="noStrike" cap="none" normalizeH="0" baseline="0">
              <a:ln>
                <a:noFill/>
              </a:ln>
              <a:solidFill>
                <a:schemeClr val="tx1"/>
              </a:solidFill>
              <a:effectLst/>
              <a:latin typeface="Arial Narrow" pitchFamily="34" charset="0"/>
            </a:endParaRPr>
          </a:p>
        </p:txBody>
      </p:sp>
    </p:spTree>
    <p:extLst>
      <p:ext uri="{BB962C8B-B14F-4D97-AF65-F5344CB8AC3E}">
        <p14:creationId xmlns:p14="http://schemas.microsoft.com/office/powerpoint/2010/main" val="3131758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fade">
                                      <p:cBhvr>
                                        <p:cTn id="43"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P spid="4" grpId="0" animBg="1"/>
    </p:bldLst>
  </p:timing>
</p:sld>
</file>

<file path=ppt/theme/theme1.xml><?xml version="1.0" encoding="utf-8"?>
<a:theme xmlns:a="http://schemas.openxmlformats.org/drawingml/2006/main" name="1_ABKGROU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srcPresentationTemplate">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gsrcPresentationTemplate 1">
        <a:dk1>
          <a:srgbClr val="0033CC"/>
        </a:dk1>
        <a:lt1>
          <a:srgbClr val="99FFFF"/>
        </a:lt1>
        <a:dk2>
          <a:srgbClr val="000000"/>
        </a:dk2>
        <a:lt2>
          <a:srgbClr val="000000"/>
        </a:lt2>
        <a:accent1>
          <a:srgbClr val="00B8A5"/>
        </a:accent1>
        <a:accent2>
          <a:srgbClr val="2C005E"/>
        </a:accent2>
        <a:accent3>
          <a:srgbClr val="CAFFFF"/>
        </a:accent3>
        <a:accent4>
          <a:srgbClr val="002AAE"/>
        </a:accent4>
        <a:accent5>
          <a:srgbClr val="AAD8CF"/>
        </a:accent5>
        <a:accent6>
          <a:srgbClr val="270054"/>
        </a:accent6>
        <a:hlink>
          <a:srgbClr val="4C82FF"/>
        </a:hlink>
        <a:folHlink>
          <a:srgbClr val="FFB833"/>
        </a:folHlink>
      </a:clrScheme>
      <a:clrMap bg1="lt1" tx1="dk1" bg2="lt2" tx2="dk2" accent1="accent1" accent2="accent2" accent3="accent3" accent4="accent4" accent5="accent5" accent6="accent6" hlink="hlink" folHlink="folHlink"/>
    </a:extraClrScheme>
    <a:extraClrScheme>
      <a:clrScheme name="gsrcPresentationTemplate 2">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gsrcPresentationTemplate 3">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gsrcPresentationTemplate 4">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gsrcPresentationTemplate 5">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gsrcPresentationTemplate 6">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gsrcPresentationTemplate 7">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gsrcPresentationTemplate 8">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18540</TotalTime>
  <Words>4939</Words>
  <Application>Microsoft Office PowerPoint</Application>
  <PresentationFormat>On-screen Show (4:3)</PresentationFormat>
  <Paragraphs>574</Paragraphs>
  <Slides>34</Slides>
  <Notes>34</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vt:lpstr>
      <vt:lpstr>Arial Narrow</vt:lpstr>
      <vt:lpstr>Calibri</vt:lpstr>
      <vt:lpstr>Cambria Math</vt:lpstr>
      <vt:lpstr>Monotype Sorts</vt:lpstr>
      <vt:lpstr>Symbol</vt:lpstr>
      <vt:lpstr>Tahoma</vt:lpstr>
      <vt:lpstr>Times New Roman</vt:lpstr>
      <vt:lpstr>Wingdings</vt:lpstr>
      <vt:lpstr>1_ABKGROUP</vt:lpstr>
      <vt:lpstr>Prim-Dijkstra Revisited: Achieving Superior Timing-driven Routing Trees </vt:lpstr>
      <vt:lpstr>Introduction from Dr. Charles Alpert</vt:lpstr>
      <vt:lpstr>Outline</vt:lpstr>
      <vt:lpstr>Preliminaries</vt:lpstr>
      <vt:lpstr>Prim’s MST and Dijkstra’s SPT</vt:lpstr>
      <vt:lpstr>Prim-Dijkstra Construction (Alpert et al. 1993)</vt:lpstr>
      <vt:lpstr>Prim-Dijkstra (PD) In Practice</vt:lpstr>
      <vt:lpstr>PD Suboptimality - Example</vt:lpstr>
      <vt:lpstr>A New Metric</vt:lpstr>
      <vt:lpstr>Outline</vt:lpstr>
      <vt:lpstr>Related Works</vt:lpstr>
      <vt:lpstr>Contributions of this Paper</vt:lpstr>
      <vt:lpstr>Outline</vt:lpstr>
      <vt:lpstr>Our Algorithms</vt:lpstr>
      <vt:lpstr>Example Net</vt:lpstr>
      <vt:lpstr>PD-II Algorithm</vt:lpstr>
      <vt:lpstr>Edge-flipping</vt:lpstr>
      <vt:lpstr>PD-II Algorithm – Complexity and Runtime</vt:lpstr>
      <vt:lpstr>Steinerization</vt:lpstr>
      <vt:lpstr>Detour-Aware Steinerization (DAS) Algorithm</vt:lpstr>
      <vt:lpstr>Detour-Aware Steinerization (DAS) Algorithm</vt:lpstr>
      <vt:lpstr>Outline</vt:lpstr>
      <vt:lpstr>Experimental Setup</vt:lpstr>
      <vt:lpstr>Pareto Curve Comparison PD vs. PD-II</vt:lpstr>
      <vt:lpstr>Pareto Curve Comparison PD+HVW vs. PD + HVW + DAS</vt:lpstr>
      <vt:lpstr>Measurement of Improvement</vt:lpstr>
      <vt:lpstr>PD-II Improvement</vt:lpstr>
      <vt:lpstr>DAS Improvement</vt:lpstr>
      <vt:lpstr>Setup for Comparison with State-of-the-art Tool</vt:lpstr>
      <vt:lpstr>Pareto Curve Comparison with SALT</vt:lpstr>
      <vt:lpstr>Improvement over SALT</vt:lpstr>
      <vt:lpstr>Outline</vt:lpstr>
      <vt:lpstr>Conclusion</vt:lpstr>
      <vt:lpstr>Thank you! </vt:lpstr>
    </vt:vector>
  </TitlesOfParts>
  <Company>UCSD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PD Revisited</dc:title>
  <dc:creator>Sriram Venkatesh</dc:creator>
  <cp:lastModifiedBy>Sriram Venkatesh</cp:lastModifiedBy>
  <cp:revision>504</cp:revision>
  <cp:lastPrinted>2014-03-22T18:48:34Z</cp:lastPrinted>
  <dcterms:created xsi:type="dcterms:W3CDTF">2013-05-15T05:21:47Z</dcterms:created>
  <dcterms:modified xsi:type="dcterms:W3CDTF">2018-03-26T20:45:30Z</dcterms:modified>
</cp:coreProperties>
</file>