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0"/>
  </p:notesMasterIdLst>
  <p:sldIdLst>
    <p:sldId id="256" r:id="rId2"/>
    <p:sldId id="257" r:id="rId3"/>
    <p:sldId id="258" r:id="rId4"/>
    <p:sldId id="259" r:id="rId5"/>
    <p:sldId id="295" r:id="rId6"/>
    <p:sldId id="285" r:id="rId7"/>
    <p:sldId id="286" r:id="rId8"/>
    <p:sldId id="261" r:id="rId9"/>
    <p:sldId id="260" r:id="rId10"/>
    <p:sldId id="276" r:id="rId11"/>
    <p:sldId id="287" r:id="rId12"/>
    <p:sldId id="289" r:id="rId13"/>
    <p:sldId id="290" r:id="rId14"/>
    <p:sldId id="277" r:id="rId15"/>
    <p:sldId id="281" r:id="rId16"/>
    <p:sldId id="292" r:id="rId17"/>
    <p:sldId id="291" r:id="rId18"/>
    <p:sldId id="282" r:id="rId19"/>
    <p:sldId id="283" r:id="rId20"/>
    <p:sldId id="293" r:id="rId21"/>
    <p:sldId id="294" r:id="rId22"/>
    <p:sldId id="268" r:id="rId23"/>
    <p:sldId id="269" r:id="rId24"/>
    <p:sldId id="284" r:id="rId25"/>
    <p:sldId id="278" r:id="rId26"/>
    <p:sldId id="279" r:id="rId27"/>
    <p:sldId id="274" r:id="rId28"/>
    <p:sldId id="275"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Tahoma" panose="020B0604030504040204" pitchFamily="34" charset="0"/>
      <p:regular r:id="rId35"/>
      <p:bold r:id="rId36"/>
    </p:embeddedFont>
    <p:embeddedFont>
      <p:font typeface="Arial Narrow" panose="020B0606020202030204" pitchFamily="34" charset="0"/>
      <p:regular r:id="rId37"/>
      <p:bold r:id="rId38"/>
      <p:italic r:id="rId39"/>
      <p:boldItalic r:id="rId40"/>
    </p:embeddedFont>
    <p:embeddedFont>
      <p:font typeface="Cambria Math" panose="02040503050406030204" pitchFamily="18" charset="0"/>
      <p:regular r:id="rId41"/>
    </p:embeddedFont>
    <p:embeddedFont>
      <p:font typeface="Wingdings 3" panose="050401020108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oy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B5ED42-575F-4115-B1EF-4DC2C42AD03D}">
  <a:tblStyle styleId="{1CB5ED42-575F-4115-B1EF-4DC2C42AD03D}" styleName="Table_0">
    <a:wholeTbl>
      <a:tcTxStyle b="off" i="off">
        <a:font>
          <a:latin typeface="Tahoma"/>
          <a:ea typeface="Tahoma"/>
          <a:cs typeface="Tahom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ahoma"/>
          <a:ea typeface="Tahoma"/>
          <a:cs typeface="Tahoma"/>
        </a:font>
        <a:schemeClr val="lt1"/>
      </a:tcTxStyle>
      <a:tcStyle>
        <a:tcBdr/>
        <a:fill>
          <a:solidFill>
            <a:schemeClr val="accent1"/>
          </a:solidFill>
        </a:fill>
      </a:tcStyle>
    </a:lastCol>
    <a:firstCol>
      <a:tcTxStyle b="on" i="off">
        <a:font>
          <a:latin typeface="Tahoma"/>
          <a:ea typeface="Tahoma"/>
          <a:cs typeface="Tahoma"/>
        </a:font>
        <a:schemeClr val="lt1"/>
      </a:tcTxStyle>
      <a:tcStyle>
        <a:tcBdr/>
        <a:fill>
          <a:solidFill>
            <a:schemeClr val="accent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ahoma"/>
          <a:ea typeface="Tahoma"/>
          <a:cs typeface="Tahom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8" autoAdjust="0"/>
    <p:restoredTop sz="51009" autoAdjust="0"/>
  </p:normalViewPr>
  <p:slideViewPr>
    <p:cSldViewPr snapToGrid="0">
      <p:cViewPr>
        <p:scale>
          <a:sx n="40" d="100"/>
          <a:sy n="40" d="100"/>
        </p:scale>
        <p:origin x="1734" y="-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4T22:40:16.395" idx="1">
    <p:pos x="108" y="528"/>
    <p:text>need to check this value (repeat 10k times)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Shape 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Good morning, everyone. The topic of my talk is Wot the L: analysis of real versus random placed nets, and implications for Steiner Tree heuristics. This work is in collaboration with Christopher Moyes, Sriram </a:t>
            </a:r>
            <a:r>
              <a:rPr lang="en-US" sz="1200" b="0" i="0" u="none" strike="noStrike" cap="none" dirty="0" err="1">
                <a:solidFill>
                  <a:schemeClr val="dk1"/>
                </a:solidFill>
                <a:latin typeface="Calibri"/>
                <a:ea typeface="Calibri"/>
                <a:cs typeface="Calibri"/>
                <a:sym typeface="Calibri"/>
              </a:rPr>
              <a:t>venkatech</a:t>
            </a:r>
            <a:r>
              <a:rPr lang="en-US" sz="1200" b="0" i="0" u="none" strike="noStrike" cap="none" dirty="0">
                <a:solidFill>
                  <a:schemeClr val="dk1"/>
                </a:solidFill>
                <a:latin typeface="Calibri"/>
                <a:ea typeface="Calibri"/>
                <a:cs typeface="Calibri"/>
                <a:sym typeface="Calibri"/>
              </a:rPr>
              <a:t> and Professor Andrew </a:t>
            </a:r>
            <a:endParaRPr sz="1200" b="0" i="0" u="none" strike="noStrike" cap="none" dirty="0">
              <a:solidFill>
                <a:schemeClr val="dk1"/>
              </a:solidFill>
              <a:latin typeface="Calibri"/>
              <a:ea typeface="Calibri"/>
              <a:cs typeface="Calibri"/>
              <a:sym typeface="Calibri"/>
            </a:endParaRPr>
          </a:p>
        </p:txBody>
      </p:sp>
      <p:sp>
        <p:nvSpPr>
          <p:cNvPr id="48" name="Shape 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We compare L-ness distribution of 100K random pointsets. Since the RSMT cost of two pin and three pin nets is equal to the half-perimeter wirelength, here we use pointsets with cardinality of 4 to 7. The real pointsets come from 7 design blocks, placed using two academic placers, and two commercial placers in two technology nodes.</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The bottom figures show the distribution for random and real pointsets. In each plot, the x-axis denotes the R(P)/B(P) ratio and the y-axis denotes the fraction of nets for each R(P)/B(P) value.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From the figure, we see that real pointsets have significantly larger L-ness, especially near 1.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We believe that this large L-ness arises due to the following reasons. Given a large chip area and a relatively small bounding box (b) area for any net n, it is intuitive that the other nets incident to the cells of net n have their bounding boxes outside b. This causes the cells to get pulled towards the boundary, and extend the boundaries of net n0 due to multiple inter-related nets. Further, low net degrees usually result in a geometrically asymmetrical cell distribution, increasing the L-ness of a particular net.</a:t>
            </a:r>
            <a:endParaRPr lang="en-US" sz="1200" b="0" i="0" u="none" strike="noStrike" cap="none"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80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To confirm the statistical difference, we use two methods to check the L-ness distribution for pointset cardinality from 3 to 12. This slide shows the first method. The bootstrap test provides a 95% confidence interval on the average of L-ness for 10K random pointsets.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In the figure, the two yellow lines show the lower and upper bound of L-ness for random pointsets.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The other three lines come from two commercial placers, and two academic placers. </a:t>
            </a:r>
            <a:r>
              <a:rPr lang="en-US" altLang="zh-CN" dirty="0"/>
              <a:t>The f</a:t>
            </a:r>
            <a:r>
              <a:rPr lang="en-US" dirty="0"/>
              <a:t>igure shows that the means of real pointsets do not lie within the confidence intervals of random pointsets for any p within 3 to 12.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Hence, real pointsets have a statistically significant larger L-ness compared to random pointsets.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37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This slide shows the second method: two-sample KS test.</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Given the following equation, we have a statistically significant difference if the KS statistic </a:t>
            </a:r>
            <a:r>
              <a:rPr lang="en-US" dirty="0" err="1"/>
              <a:t>Dnm</a:t>
            </a:r>
            <a:r>
              <a:rPr lang="en-US" dirty="0"/>
              <a:t> &gt; 1.36. In this equation, x is the L-ness value. F(x) and G(x) denote the cumulative distribution of L-ness for real pointsets and random pointsets, separately. Sup is the maximum distance.</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In this table, we see that </a:t>
            </a:r>
            <a:r>
              <a:rPr lang="en-US" dirty="0" err="1"/>
              <a:t>Dnm</a:t>
            </a:r>
            <a:r>
              <a:rPr lang="en-US" dirty="0"/>
              <a:t> &gt; 1.36 for all random versus real pointsets. Therefore again, we can confirm the statistically significant difference between L-ness distributions of random and real pointsets.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162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Since it is challenging to obtain real placement data in a large amount, to get more insight into the RSMT estimation, there is a need to generate pointsets with prescribed L-ness. </a:t>
            </a:r>
            <a:r>
              <a:rPr lang="en-US" sz="1200" b="0" i="0" u="none" strike="noStrike" cap="none" dirty="0">
                <a:solidFill>
                  <a:schemeClr val="dk1"/>
                </a:solidFill>
                <a:latin typeface="Calibri"/>
                <a:ea typeface="Calibri"/>
                <a:cs typeface="Calibri"/>
                <a:sym typeface="Calibri"/>
              </a:rPr>
              <a:t>In the next slide, I will show how</a:t>
            </a:r>
            <a:r>
              <a:rPr lang="zh-CN" altLang="en-US" sz="1200" b="0" i="0" u="none" strike="noStrike" cap="none" dirty="0">
                <a:solidFill>
                  <a:schemeClr val="dk1"/>
                </a:solidFill>
                <a:latin typeface="Calibri"/>
                <a:ea typeface="Calibri"/>
                <a:cs typeface="Calibri"/>
                <a:sym typeface="Calibri"/>
              </a:rPr>
              <a:t> </a:t>
            </a:r>
            <a:r>
              <a:rPr lang="en-US" altLang="zh-CN" sz="1200" b="0" i="0" u="none" strike="noStrike" cap="none" dirty="0">
                <a:solidFill>
                  <a:schemeClr val="dk1"/>
                </a:solidFill>
                <a:latin typeface="Calibri"/>
                <a:ea typeface="Calibri"/>
                <a:cs typeface="Calibri"/>
                <a:sym typeface="Calibri"/>
              </a:rPr>
              <a:t>we</a:t>
            </a:r>
            <a:r>
              <a:rPr lang="zh-CN" altLang="en-US" sz="1200" b="0" i="0" u="none" strike="noStrike" cap="none" dirty="0">
                <a:solidFill>
                  <a:schemeClr val="dk1"/>
                </a:solidFill>
                <a:latin typeface="Calibri"/>
                <a:ea typeface="Calibri"/>
                <a:cs typeface="Calibri"/>
                <a:sym typeface="Calibri"/>
              </a:rPr>
              <a:t> </a:t>
            </a:r>
            <a:r>
              <a:rPr lang="en-US" altLang="zh-CN" sz="1200" b="0" i="0" u="none" strike="noStrike" cap="none" dirty="0">
                <a:solidFill>
                  <a:schemeClr val="dk1"/>
                </a:solidFill>
                <a:latin typeface="Calibri"/>
                <a:ea typeface="Calibri"/>
                <a:cs typeface="Calibri"/>
                <a:sym typeface="Calibri"/>
              </a:rPr>
              <a:t>can</a:t>
            </a:r>
            <a:r>
              <a:rPr lang="zh-CN" altLang="en-US" sz="1200" b="0" i="0" u="none" strike="noStrike" cap="none" dirty="0">
                <a:solidFill>
                  <a:schemeClr val="dk1"/>
                </a:solidFill>
                <a:latin typeface="Calibri"/>
                <a:ea typeface="Calibri"/>
                <a:cs typeface="Calibri"/>
                <a:sym typeface="Calibri"/>
              </a:rPr>
              <a:t> </a:t>
            </a:r>
            <a:r>
              <a:rPr lang="en-US" altLang="zh-CN" sz="1200" b="0" i="0" u="none" strike="noStrike" cap="none" dirty="0">
                <a:solidFill>
                  <a:schemeClr val="dk1"/>
                </a:solidFill>
                <a:latin typeface="Calibri"/>
                <a:ea typeface="Calibri"/>
                <a:cs typeface="Calibri"/>
                <a:sym typeface="Calibri"/>
              </a:rPr>
              <a:t>generate pointsets</a:t>
            </a: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86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To generate a pointset with prescribed L-ness, we need to give the cardinality p, and the number of points k that define a bounding box. Knowing k points on the bounding box, we know that p-k points are inside the bounding box. For more information about why we need to separately provide the number of points on the bounding box, and the number of points inside the bounding box, please see details in our paper.</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We also need to provide the target L-ness range that the generated pointset must satisfy, and the aspect ratio of the pointset.</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The flow chart describes our algorithm.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first generate k points on the bounding box. Since R(P)/B(P) will monotonically decrease as we add one more point to an existing pointset,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add one point at a time inside the bounding box as long as the resulting L-ness is greater than the target L-ness </a:t>
            </a:r>
            <a:r>
              <a:rPr lang="en-US" dirty="0" err="1"/>
              <a:t>lowerbound</a:t>
            </a:r>
            <a:r>
              <a:rPr lang="en-US" dirty="0"/>
              <a:t>.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delete the last added point if we are below the L-ness </a:t>
            </a:r>
            <a:r>
              <a:rPr lang="en-US" dirty="0" err="1"/>
              <a:t>lowerbound</a:t>
            </a:r>
            <a:r>
              <a:rPr lang="en-US" dirty="0"/>
              <a:t> until we have generated p points.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[click] In our implementation, we simultaneously generate pointsets for different L-ness. Therefore, the discarded solution for a higher L-ness value can be reused for pointset with a lower L-ness value. We generate 100K pointsets using the distribution of p, k, L-ness and aspect ratio from real placements.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24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In the next 2 slides, we study the impact of L-ness on RSMT heuristics.</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first generate 10K pointsets for each L-ness value, from 0.2 to 0.8, with a step of 0.1, and ∆err of 0.02.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evaluate the wirelength cost of four heuristics. The first one is rectilinear minimum spanning tree. The second one is a blend of Prim’s minimum spanning tree, and Dijkstra’s shortest path algorithm. This algorithm tries to balance tree depth with wirelength tradeoff. We use 0.3, and 1.0 as the balancing parameters. The third one is optimal edge-overlapping of Steiner trees. The last one is FLUTE.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800" dirty="0"/>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42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This figure shows the wirelength values vs. L-ness for different RSMT heuristics. The x-axis denotes the L-ness value, and the y-axis represents the total wirelength for all 10K pointsets per each L-ness value.</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see that wirelength decreases as L-ness increases. This indicates that we should expect lower wirelength for real pointsets, because they tend to have larger L-ness values than random pointsets.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Also, the difference in wirelength among heuristics decreases with increase in L-ness.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a:t>
            </a:r>
            <a:r>
              <a:rPr lang="en-US" sz="1200" dirty="0"/>
              <a:t>Assessments of heuristics benefits may have been misguided by the use of random pointsets because </a:t>
            </a:r>
            <a:r>
              <a:rPr lang="en-US" dirty="0"/>
              <a:t>random pointsets might not give sufficient insight into the benefits of RSMT heuristics. </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9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Now I will present our new lookup table for RSMT estimation, utilizing L-ness attribute of a pointset.</a:t>
            </a: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9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slide shows our improved lookup table. </a:t>
            </a:r>
            <a:r>
              <a:rPr lang="en-US" dirty="0"/>
              <a:t>Previously, Caldwell constructed a lookup table indexed with cardinality p and aspect ratio. We build upon this table and add L-ness as a third parameter.</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[click] The first row W1 shows coefficient</a:t>
            </a:r>
            <a:r>
              <a:rPr lang="en-US" altLang="zh-CN" dirty="0"/>
              <a:t>s</a:t>
            </a:r>
            <a:r>
              <a:rPr lang="en-US" dirty="0"/>
              <a:t> oblivious to L-ness. We generate these values using FLUTE averaged over 1000 pointsets with three different aspect ratios 1, 2 and 4. These values are equivalent to the wirelength values reported by Caldwell.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The second row W2 shows the coefficients with specific L-ness values. Here we use four L-ness values, 0.2, 0.4, 0.6 and 0.8. Each value is generated using FLUTE averaged over 1000 pointsets.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The third row W3 shows the difference between W1 and W2.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We can see that W1 under estimates the wirelength by up to 25% for </a:t>
            </a:r>
            <a:r>
              <a:rPr lang="en-US" dirty="0" err="1"/>
              <a:t>smalll</a:t>
            </a:r>
            <a:r>
              <a:rPr lang="en-US" dirty="0"/>
              <a:t> L-ness values, and over estimate the wirelength by up to 18% for large L-ness values.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the next slide, we will show the accuracy and runtime comparison.</a:t>
            </a:r>
            <a:endParaRPr sz="1200" b="0" i="0" u="none" strike="noStrike" cap="none"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013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We compare the accuracy of our improved LUT-based estimation to the work of Caldwell and RMST construction method. We use FLUTE to get the golden wirelength, and calculate the error percentage for each method.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[click] We can see that the absolute error is around 1.5% better than Caldwell when cardinality is small, and up to 6% better than Caldwell when cardinality is large.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[click] The standard deviation is always better than Caldwell, and is on average comparable to the constructive MST method.  Also, our improved LUT has a smaller max absolute error compared to Caldwell.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For the complete lookup table, please find on our website.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947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Shape 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my talk, I will first </a:t>
            </a:r>
            <a:r>
              <a:rPr lang="en-US" altLang="zh-CN" sz="1200" b="0" i="0" u="none" strike="noStrike" cap="none" dirty="0">
                <a:solidFill>
                  <a:schemeClr val="dk1"/>
                </a:solidFill>
                <a:latin typeface="Calibri"/>
                <a:ea typeface="Calibri"/>
                <a:cs typeface="Calibri"/>
                <a:sym typeface="Calibri"/>
              </a:rPr>
              <a:t>g</a:t>
            </a:r>
            <a:r>
              <a:rPr lang="en-US" sz="1200" b="0" i="0" u="none" strike="noStrike" cap="none" dirty="0">
                <a:solidFill>
                  <a:schemeClr val="dk1"/>
                </a:solidFill>
                <a:latin typeface="Calibri"/>
                <a:ea typeface="Calibri"/>
                <a:cs typeface="Calibri"/>
                <a:sym typeface="Calibri"/>
              </a:rPr>
              <a:t>ive the background and motivation of our work. In this part, we define L-ness attribute of a pointset. Then, I will briefly summarize the previous work and show an outline of our contributions. Next, I will describe our pointset characterization, pointset generator, and our new lookup table for RSMT estimations. Last, I will conclude my talk.</a:t>
            </a:r>
            <a:endParaRPr sz="1200" b="0" i="0" u="none" strike="noStrike" cap="none" dirty="0">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For the runtime, we run FLUTE, our LUT-based estimation and minimum spanning tree algorithm for 500K real and random pointsets. This table shows the runtime for different cardinalities of pointsets.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[click] Overall, our improved LUT is around 2X faster than RMST, and [click] on average 10X faster than FLUTE.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[click] In terms of speed and accuracy, our new LUT is a non-dominated wirelength estimator.</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66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Now I will conclude my talk.</a:t>
            </a: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6673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this work, we formally define the L-ness attribute of a pointset.</a:t>
            </a:r>
          </a:p>
          <a:p>
            <a:pPr marL="0" lvl="0" indent="0">
              <a:spcBef>
                <a:spcPts val="0"/>
              </a:spcBef>
              <a:spcAft>
                <a:spcPts val="0"/>
              </a:spcAft>
              <a:buNone/>
            </a:pPr>
            <a:endParaRPr lang="en-US" dirty="0"/>
          </a:p>
          <a:p>
            <a:pPr marL="0" lvl="0" indent="0">
              <a:spcBef>
                <a:spcPts val="0"/>
              </a:spcBef>
              <a:spcAft>
                <a:spcPts val="0"/>
              </a:spcAft>
              <a:buNone/>
            </a:pPr>
            <a:r>
              <a:rPr lang="en-US" dirty="0"/>
              <a:t>We then characterize real and random pointsets and show their significant difference.</a:t>
            </a:r>
          </a:p>
          <a:p>
            <a:pPr marL="0" lvl="0" indent="0">
              <a:spcBef>
                <a:spcPts val="0"/>
              </a:spcBef>
              <a:spcAft>
                <a:spcPts val="0"/>
              </a:spcAft>
              <a:buNone/>
            </a:pPr>
            <a:endParaRPr lang="en-US" dirty="0"/>
          </a:p>
          <a:p>
            <a:pPr marL="0" lvl="0" indent="0">
              <a:spcBef>
                <a:spcPts val="0"/>
              </a:spcBef>
              <a:spcAft>
                <a:spcPts val="0"/>
              </a:spcAft>
              <a:buNone/>
            </a:pPr>
            <a:r>
              <a:rPr lang="en-US" dirty="0"/>
              <a:t>We propose an algorithm to generate pointsets that can match real pointsets, and we use our generated pointsets for comparison between different RSMT heuristics. We show that heuristics might be misguided if they are oblivious to L-ness.</a:t>
            </a:r>
          </a:p>
          <a:p>
            <a:pPr marL="0" lvl="0" indent="0">
              <a:spcBef>
                <a:spcPts val="0"/>
              </a:spcBef>
              <a:spcAft>
                <a:spcPts val="0"/>
              </a:spcAft>
              <a:buNone/>
            </a:pPr>
            <a:endParaRPr lang="en-US" dirty="0"/>
          </a:p>
          <a:p>
            <a:pPr marL="0" lvl="0" indent="0">
              <a:spcBef>
                <a:spcPts val="0"/>
              </a:spcBef>
              <a:spcAft>
                <a:spcPts val="0"/>
              </a:spcAft>
              <a:buNone/>
            </a:pPr>
            <a:r>
              <a:rPr lang="en-US" dirty="0"/>
              <a:t>We present our improved lookup table for RSMT estimation considering L-ness attribute, and give experiments showing accuracy and runtime comparison to previous works. Our new LUT is a non-dominated wirelength estimator.</a:t>
            </a:r>
          </a:p>
          <a:p>
            <a:pPr marL="0" lvl="0" indent="0">
              <a:spcBef>
                <a:spcPts val="0"/>
              </a:spcBef>
              <a:spcAft>
                <a:spcPts val="0"/>
              </a:spcAft>
              <a:buNone/>
            </a:pPr>
            <a:endParaRPr lang="en-US" dirty="0"/>
          </a:p>
          <a:p>
            <a:pPr marL="0" lvl="0" indent="0">
              <a:spcBef>
                <a:spcPts val="0"/>
              </a:spcBef>
              <a:spcAft>
                <a:spcPts val="0"/>
              </a:spcAft>
              <a:buNone/>
            </a:pPr>
            <a:r>
              <a:rPr lang="en-US" dirty="0"/>
              <a:t>Our future works include direct L-ness-aware placement, and better wirelength correlation with routing.</a:t>
            </a:r>
          </a:p>
          <a:p>
            <a:pPr marL="0" lvl="0" indent="0">
              <a:spcBef>
                <a:spcPts val="0"/>
              </a:spcBef>
              <a:spcAft>
                <a:spcPts val="0"/>
              </a:spcAft>
              <a:buNone/>
            </a:pPr>
            <a:endParaRPr lang="en-US" dirty="0"/>
          </a:p>
          <a:p>
            <a:pPr marL="0" lvl="0" indent="0">
              <a:spcBef>
                <a:spcPts val="0"/>
              </a:spcBef>
              <a:spcAft>
                <a:spcPts val="0"/>
              </a:spcAft>
              <a:buNone/>
            </a:pPr>
            <a:r>
              <a:rPr lang="en-US" dirty="0"/>
              <a:t>Last, Wot the L means know the L.</a:t>
            </a:r>
          </a:p>
          <a:p>
            <a:pPr marL="0" lvl="0" indent="0">
              <a:spcBef>
                <a:spcPts val="0"/>
              </a:spcBef>
              <a:spcAft>
                <a:spcPts val="0"/>
              </a:spcAft>
              <a:buNone/>
            </a:pPr>
            <a:endParaRPr lang="en-US" dirty="0"/>
          </a:p>
          <a:p>
            <a:pPr marL="0" lvl="0" indent="0">
              <a:spcBef>
                <a:spcPts val="0"/>
              </a:spcBef>
              <a:spcAft>
                <a:spcPts val="0"/>
              </a:spcAft>
              <a:buNone/>
            </a:pPr>
            <a:endParaRPr lang="en-US" dirty="0"/>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To generate a pointset with prescribed L-ness, we have to first generate the points that define the bounding box of a pointset.</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A bounding box can be represented by four extreme coordinate values, i.e., </a:t>
            </a:r>
            <a:r>
              <a:rPr lang="en-US" dirty="0" err="1"/>
              <a:t>xmin</a:t>
            </a:r>
            <a:r>
              <a:rPr lang="en-US" dirty="0"/>
              <a:t>, </a:t>
            </a:r>
            <a:r>
              <a:rPr lang="en-US" dirty="0" err="1"/>
              <a:t>xmax</a:t>
            </a:r>
            <a:r>
              <a:rPr lang="en-US" dirty="0"/>
              <a:t> , </a:t>
            </a:r>
            <a:r>
              <a:rPr lang="en-US" dirty="0" err="1"/>
              <a:t>ymin</a:t>
            </a:r>
            <a:r>
              <a:rPr lang="en-US" dirty="0"/>
              <a:t> and </a:t>
            </a:r>
            <a:r>
              <a:rPr lang="en-US" dirty="0" err="1"/>
              <a:t>ymax</a:t>
            </a:r>
            <a:r>
              <a:rPr lang="en-US" dirty="0"/>
              <a:t> . Given unique x- and y-coordinates, at most four points of a pointset can define the pointset’s bounding box, where each of the points provides exactly one of the four extreme coordinates. Further, at least two points define the bounding box, where each of the points contains one extreme x-coordinate and one extreme y-coordinate. We use </a:t>
            </a:r>
            <a:r>
              <a:rPr lang="en-US" dirty="0" err="1"/>
              <a:t>Pr</a:t>
            </a:r>
            <a:r>
              <a:rPr lang="en-US" dirty="0"/>
              <a:t>(p, k) to denote the probability that the bounding box of a pointset P (having cardinality p) is defined by k points (k ∈ {2, 3, 4}).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For k = 2, assume that points p1 = (x1,y1) and p2 = (x2,y2) define the bounding box. Then, x1 (resp. y1) must be </a:t>
            </a:r>
            <a:r>
              <a:rPr lang="en-US" dirty="0" err="1"/>
              <a:t>xmin</a:t>
            </a:r>
            <a:r>
              <a:rPr lang="en-US" dirty="0"/>
              <a:t> or </a:t>
            </a:r>
            <a:r>
              <a:rPr lang="en-US" dirty="0" err="1"/>
              <a:t>xmax</a:t>
            </a:r>
            <a:r>
              <a:rPr lang="en-US" dirty="0"/>
              <a:t> (</a:t>
            </a:r>
            <a:r>
              <a:rPr lang="en-US" dirty="0" err="1"/>
              <a:t>resp.ymin</a:t>
            </a:r>
            <a:r>
              <a:rPr lang="en-US" dirty="0"/>
              <a:t> </a:t>
            </a:r>
            <a:r>
              <a:rPr lang="en-US" dirty="0" err="1"/>
              <a:t>orymax</a:t>
            </a:r>
            <a:r>
              <a:rPr lang="en-US" dirty="0"/>
              <a:t> ) out of the p x-coordinates (</a:t>
            </a:r>
            <a:r>
              <a:rPr lang="en-US" dirty="0" err="1"/>
              <a:t>resp.y</a:t>
            </a:r>
            <a:r>
              <a:rPr lang="en-US" dirty="0"/>
              <a:t>-coordinates), and x2 (resp.y2) can only be the other extreme x (</a:t>
            </a:r>
            <a:r>
              <a:rPr lang="en-US" dirty="0" err="1"/>
              <a:t>resp.y</a:t>
            </a:r>
            <a:r>
              <a:rPr lang="en-US" dirty="0"/>
              <a:t>)-coordinate out of p − 1 x-coordinates (resp. y-coordinates). Thus, Equation (1) gives the probability </a:t>
            </a:r>
            <a:r>
              <a:rPr lang="en-US" dirty="0" err="1"/>
              <a:t>Pr</a:t>
            </a:r>
            <a:r>
              <a:rPr lang="en-US" dirty="0"/>
              <a:t>(p, 2). </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For k = 4, each of four points can define only one extreme coordinate of the bounding box. Assume that these points are p1 = (</a:t>
            </a:r>
            <a:r>
              <a:rPr lang="en-US" dirty="0" err="1"/>
              <a:t>xmin</a:t>
            </a:r>
            <a:r>
              <a:rPr lang="en-US" dirty="0"/>
              <a:t>, ¬(</a:t>
            </a:r>
            <a:r>
              <a:rPr lang="en-US" dirty="0" err="1"/>
              <a:t>ymin</a:t>
            </a:r>
            <a:r>
              <a:rPr lang="en-US" dirty="0"/>
              <a:t> ∨</a:t>
            </a:r>
            <a:r>
              <a:rPr lang="en-US" dirty="0" err="1"/>
              <a:t>ymax</a:t>
            </a:r>
            <a:r>
              <a:rPr lang="en-US" dirty="0"/>
              <a:t> )), p2 = (</a:t>
            </a:r>
            <a:r>
              <a:rPr lang="en-US" dirty="0" err="1"/>
              <a:t>xmax</a:t>
            </a:r>
            <a:r>
              <a:rPr lang="en-US" dirty="0"/>
              <a:t> , ¬(</a:t>
            </a:r>
            <a:r>
              <a:rPr lang="en-US" dirty="0" err="1"/>
              <a:t>ymin</a:t>
            </a:r>
            <a:r>
              <a:rPr lang="en-US" dirty="0"/>
              <a:t> ∨</a:t>
            </a:r>
            <a:r>
              <a:rPr lang="en-US" dirty="0" err="1"/>
              <a:t>ymax</a:t>
            </a:r>
            <a:r>
              <a:rPr lang="en-US" dirty="0"/>
              <a:t> )), p3 = (¬(</a:t>
            </a:r>
            <a:r>
              <a:rPr lang="en-US" dirty="0" err="1"/>
              <a:t>xmin</a:t>
            </a:r>
            <a:r>
              <a:rPr lang="en-US" dirty="0"/>
              <a:t> ∨ </a:t>
            </a:r>
            <a:r>
              <a:rPr lang="en-US" dirty="0" err="1"/>
              <a:t>xmax</a:t>
            </a:r>
            <a:r>
              <a:rPr lang="en-US" dirty="0"/>
              <a:t> ),</a:t>
            </a:r>
            <a:r>
              <a:rPr lang="en-US" dirty="0" err="1"/>
              <a:t>ymin</a:t>
            </a:r>
            <a:r>
              <a:rPr lang="en-US" dirty="0"/>
              <a:t>), and p4 = (¬(</a:t>
            </a:r>
            <a:r>
              <a:rPr lang="en-US" dirty="0" err="1"/>
              <a:t>xmin</a:t>
            </a:r>
            <a:r>
              <a:rPr lang="en-US" dirty="0"/>
              <a:t> ∨ </a:t>
            </a:r>
            <a:r>
              <a:rPr lang="en-US" dirty="0" err="1"/>
              <a:t>xmax</a:t>
            </a:r>
            <a:r>
              <a:rPr lang="en-US" dirty="0"/>
              <a:t> ),</a:t>
            </a:r>
            <a:r>
              <a:rPr lang="en-US" dirty="0" err="1"/>
              <a:t>ymax</a:t>
            </a:r>
            <a:r>
              <a:rPr lang="en-US" dirty="0"/>
              <a:t> ). Then, the probability that four points define the bounding box is as given in Equation (3).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Table 3 provides a lookup table for </a:t>
            </a:r>
            <a:r>
              <a:rPr lang="en-US" dirty="0" err="1"/>
              <a:t>Pr</a:t>
            </a:r>
            <a:r>
              <a:rPr lang="en-US" dirty="0"/>
              <a:t>(p, k) for k ∈ {2, 3, 4} and p ∈ [3, 10]. We will use Table 3 when we generate real pointsets.</a:t>
            </a:r>
            <a:endParaRPr lang="en-US" sz="1200" b="0" i="0" u="none" strike="noStrike" cap="none" dirty="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480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Further, since we would also like to have pointsets with different aspect ratios.</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This slide shows the independence of L-ness to aspect ratio. Intuitively, R(P)/B(P) is preserved when a 2D pointset P is “stretched” (by scaling of x-coordinates and of y-coordinates) into a pointset P ′ that has a different aspect ratio. In this way, we know that by generating a pointset with a square bounding box, we can always transform it into a pointset of a target aspect ratio.</a:t>
            </a:r>
          </a:p>
          <a:p>
            <a:pPr marL="0" marR="0" lvl="0" indent="0" algn="l" rtl="0">
              <a:spcBef>
                <a:spcPts val="0"/>
              </a:spcBef>
              <a:spcAft>
                <a:spcPts val="0"/>
              </a:spcAft>
              <a:buNone/>
            </a:pPr>
            <a:endParaRPr lang="en-US" dirty="0"/>
          </a:p>
          <a:p>
            <a:pPr marL="0" marR="0" lvl="0" indent="0" algn="l" rtl="0">
              <a:spcBef>
                <a:spcPts val="0"/>
              </a:spcBef>
              <a:spcAft>
                <a:spcPts val="0"/>
              </a:spcAft>
              <a:buNone/>
            </a:pPr>
            <a:r>
              <a:rPr lang="en-US" dirty="0"/>
              <a:t>[click] The algorithm below shows how to calculate L-ness. Since there are only four corners in the bounding box that can form an empty rectangle, we only show the algorithm assuming the lower-left corner is selected.  We begin with pointset P sorted in ascending order of x-coordinates. Lines 1 and 2 perform initializations. In Lines 3 – 8, we check whether the current point has a smaller y-coordinate than the stored value of y0. If so, the lower-left corner will form an empty rectangle, and we update the maximum known rectangle area. The same procedure is followed to compute the largest empty rectangle at the remaining corners. We step through the sorted list of points, check if each pair of points forms an empty rectangle, and if so, update the maximum known rectangle area. The time complexity of the algorithm is lower-bounded by the implied sorting step, which gives a Θ(p log p) time complexity.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6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Since finding a solution with optimal WL and PL is trivial for two- and three-pin nets, our experiments focus on nets with fanout larger than two.  We use real pointsets from 7 design blocks, placed by two commercial P&amp;R tools in two technologies. Also, we include placements from DAC-2012 benchmark suites by two academic placers. </a:t>
            </a:r>
            <a:endParaRPr sz="1200" b="0" i="0" u="none" strike="noStrike" cap="none"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027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20317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The NP-hard Rectilinear Steiner Minimum Tree problem has been studied in the VLSI physical design literature for well over three decades. Fast estimators of RSMT cost are a required ingredient of modern physical planning and global placement methods. </a:t>
            </a:r>
          </a:p>
          <a:p>
            <a:pPr marL="0" marR="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The table shown here is from an analytic lookup table-based method from</a:t>
            </a:r>
            <a:r>
              <a:rPr lang="en-US" dirty="0"/>
              <a:t> Caldwell.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[click] The LUT is based on both the number of points and the aspect ratio of the pointset in the RSMT instance. Given an aspect ratio and the cardinality of the pointset, the lookup table returns the </a:t>
            </a:r>
            <a:r>
              <a:rPr lang="en-US" altLang="zh-CN" dirty="0"/>
              <a:t>estimated RSMT cost.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[click] As with many previous works, they obtain such lookup tables, algorithms or intuitions using random </a:t>
            </a:r>
            <a:r>
              <a:rPr lang="en-US" dirty="0" err="1"/>
              <a:t>pointsets</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However, real pin placements may be far from the random </a:t>
            </a:r>
            <a:r>
              <a:rPr lang="en-US" dirty="0" err="1"/>
              <a:t>pointsets</a:t>
            </a:r>
            <a:r>
              <a:rPr lang="en-US" dirty="0"/>
              <a:t>. In the next slide, we show our observation with real </a:t>
            </a:r>
            <a:r>
              <a:rPr lang="en-US" dirty="0" err="1"/>
              <a:t>pointsets</a:t>
            </a:r>
            <a:r>
              <a:rPr lang="en-US" dirty="0"/>
              <a:t>.</a:t>
            </a:r>
            <a:endParaRPr dirty="0"/>
          </a:p>
        </p:txBody>
      </p:sp>
      <p:sp>
        <p:nvSpPr>
          <p:cNvPr id="62" name="Shape 6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As a motivating study, we first confirm the non-uniform distribution of real pointsets. </a:t>
            </a:r>
          </a:p>
          <a:p>
            <a:pPr marL="0" lvl="0" indent="0">
              <a:spcBef>
                <a:spcPts val="0"/>
              </a:spcBef>
              <a:spcAft>
                <a:spcPts val="0"/>
              </a:spcAft>
              <a:buNone/>
            </a:pPr>
            <a:endParaRPr lang="en-US" dirty="0"/>
          </a:p>
          <a:p>
            <a:pPr marL="0" lvl="0" indent="0">
              <a:spcBef>
                <a:spcPts val="0"/>
              </a:spcBef>
              <a:spcAft>
                <a:spcPts val="0"/>
              </a:spcAft>
              <a:buNone/>
            </a:pPr>
            <a:r>
              <a:rPr lang="en-US" dirty="0"/>
              <a:t>[click] We use real design blocks leon3mp and </a:t>
            </a:r>
            <a:r>
              <a:rPr lang="en-US" dirty="0" err="1"/>
              <a:t>theia</a:t>
            </a:r>
            <a:r>
              <a:rPr lang="en-US" dirty="0"/>
              <a:t> and place the netlist by a commercial P&amp;R tool. The non-uniform distribution can be separated along X and Y directions. </a:t>
            </a:r>
          </a:p>
          <a:p>
            <a:pPr marL="0" lvl="0" indent="0">
              <a:spcBef>
                <a:spcPts val="0"/>
              </a:spcBef>
              <a:spcAft>
                <a:spcPts val="0"/>
              </a:spcAft>
              <a:buNone/>
            </a:pPr>
            <a:r>
              <a:rPr lang="en-US" dirty="0"/>
              <a:t>[click] For each direction, we can categorize the nets into the following 3 types. </a:t>
            </a:r>
          </a:p>
          <a:p>
            <a:pPr marL="0" lvl="0" indent="0">
              <a:spcBef>
                <a:spcPts val="0"/>
              </a:spcBef>
              <a:spcAft>
                <a:spcPts val="0"/>
              </a:spcAft>
              <a:buNone/>
            </a:pPr>
            <a:endParaRPr lang="en-US" dirty="0"/>
          </a:p>
          <a:p>
            <a:pPr marL="0" lvl="0" indent="0">
              <a:spcBef>
                <a:spcPts val="0"/>
              </a:spcBef>
              <a:spcAft>
                <a:spcPts val="0"/>
              </a:spcAft>
              <a:buNone/>
            </a:pPr>
            <a:r>
              <a:rPr lang="en-US" dirty="0"/>
              <a:t>For example, net A is shown as black in the figure, and it connects three instances. All other nets incident to the three instances only have connections to the left, and no connections to the right. So we define that net A is type L. Similarly, net B is type R; All other nets are type O.</a:t>
            </a:r>
          </a:p>
          <a:p>
            <a:pPr marL="0" lvl="0" indent="0">
              <a:spcBef>
                <a:spcPts val="0"/>
              </a:spcBef>
              <a:spcAft>
                <a:spcPts val="0"/>
              </a:spcAft>
              <a:buNone/>
            </a:pPr>
            <a:endParaRPr lang="en-US" dirty="0"/>
          </a:p>
          <a:p>
            <a:pPr marL="0" lvl="0" indent="0">
              <a:spcBef>
                <a:spcPts val="0"/>
              </a:spcBef>
              <a:spcAft>
                <a:spcPts val="0"/>
              </a:spcAft>
              <a:buNone/>
            </a:pPr>
            <a:r>
              <a:rPr lang="en-US" dirty="0"/>
              <a:t>In the next slide, we show the non-uniformity for real placed pointsets.</a:t>
            </a:r>
          </a:p>
          <a:p>
            <a:pPr marL="0" lvl="0" indent="0">
              <a:spcBef>
                <a:spcPts val="0"/>
              </a:spcBef>
              <a:spcAft>
                <a:spcPts val="0"/>
              </a:spcAft>
              <a:buNone/>
            </a:pPr>
            <a:endParaRPr lang="en-US"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This figure shows superposition of 3 distributions of pin locations. The X-axis shows the distribution of pin locations along the X direction. The distribution is normalized to a range from 0 to 1, with step size of 0.05. The Y-axis shows the total number of pins for each normalized X coordinate. The blue columns show the distribution for type L nets. The red columns show the distribution of pin locations for type R nets. And the green columns show for type O nets.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If we look at the blue columns representing the statistics for type L net, we see that a “real” placement tool will push pins toward the left boundary. If we look at the type R net, then placers will push most of the pins to the right boundary. For type O nets, most of the pins are pushed to the boundaries as well.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Clearly, the pin distribution is not uniform, with more pins towards the boundaries of the bounding box. So there might be a gap if optimization algorithms are obtained using random pointsets.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780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Here we give the formal definition of L-ness attribute for a pointset. Given a pointset 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the bounding box of P is the minimum area rectangle that contains all points of P; we use B(P) to denote the bounding box area. In this figure, there are five points, and the outer boundary is the bounding box of this 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R(P) is the area of the largest empty rectangle. In the figure, the green rectangle is the largest empty rectangle. The largest empty rectangle must satisfy three constraints. First, it must be inside the bounding box; Second, it must contain one corner of the bounding box; and third, it must have no points inside the rectangle.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The L-ness of P is measured as R(P)/B(P). From the figure, we can tell that R(P)/B(P) should be within 0 to 1. A larger L-ness indicates that more points are distributed along two of the four boundaries of the bounding box. In this case, the RSMT cost approaches the half-perimeter wirelength. For the figure given, the L-ness value would be 24/56.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Given this definition, in this work, we try to fill the gap between conclusions drawn from random </a:t>
            </a:r>
            <a:r>
              <a:rPr kumimoji="0" lang="en-US" sz="1200" b="0" i="0" u="none" strike="noStrike" kern="0" cap="none" spc="0" normalizeH="0" baseline="0" noProof="0" dirty="0" err="1">
                <a:ln>
                  <a:noFill/>
                </a:ln>
                <a:solidFill>
                  <a:srgbClr val="000000"/>
                </a:solidFill>
                <a:effectLst/>
                <a:uLnTx/>
                <a:uFillTx/>
                <a:latin typeface="Calibri"/>
                <a:cs typeface="Calibri"/>
                <a:sym typeface="Calibri"/>
              </a:rPr>
              <a:t>pointsets</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and real </a:t>
            </a:r>
            <a:r>
              <a:rPr kumimoji="0" lang="en-US" sz="1200" b="0" i="0" u="none" strike="noStrike" kern="0" cap="none" spc="0" normalizeH="0" baseline="0" noProof="0" dirty="0" err="1">
                <a:ln>
                  <a:noFill/>
                </a:ln>
                <a:solidFill>
                  <a:srgbClr val="000000"/>
                </a:solidFill>
                <a:effectLst/>
                <a:uLnTx/>
                <a:uFillTx/>
                <a:latin typeface="Calibri"/>
                <a:cs typeface="Calibri"/>
                <a:sym typeface="Calibri"/>
              </a:rPr>
              <a:t>pointsets</a:t>
            </a:r>
            <a:r>
              <a:rPr kumimoji="0" lang="en-US" sz="1200" b="0" i="0" u="none" strike="noStrike" kern="0" cap="none" spc="0" normalizeH="0" baseline="0" noProof="0" dirty="0">
                <a:ln>
                  <a:noFill/>
                </a:ln>
                <a:solidFill>
                  <a:srgbClr val="000000"/>
                </a:solidFill>
                <a:effectLst/>
                <a:uLnTx/>
                <a:uFillTx/>
                <a:latin typeface="Calibri"/>
                <a:cs typeface="Calibri"/>
                <a:sym typeface="Calibri"/>
              </a:rPr>
              <a: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87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Now I will briefly summarize the previous works.</a:t>
            </a: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35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Shape 9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categorize the previous works into two types, RSMT estimation, and </a:t>
            </a:r>
            <a:r>
              <a:rPr lang="en-US" altLang="zh-CN" sz="1200" b="0" i="0" u="none" strike="noStrike" cap="none" dirty="0">
                <a:solidFill>
                  <a:schemeClr val="dk1"/>
                </a:solidFill>
                <a:latin typeface="Calibri"/>
                <a:ea typeface="Calibri"/>
                <a:cs typeface="Calibri"/>
                <a:sym typeface="Calibri"/>
              </a:rPr>
              <a:t>tree construction methods.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[click] For RSMT estimation, Cheng and Caldwell propose LUT-based RSMT cost estimation. They use cardinality and aspect ratio of a pointset to estimate the RSMT cost. Their conclusions were drawn using random pointsets.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[click] Others use constructive methods to build minimum spanning tree, shortest paths, or Steiner trees. The work of Alpert propose a blend of Prim and Dijkstra algorithms to estimate the tree cost.  Later FLUTE create optimal Steiner tree lookup table up to net degree of 9.  These works are capable to estimate the wirelength for each individual net.</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[click] In our work, we explore the attribute of a pointset and propose a formal definition of L-ness attribute; we then show the statistical difference between real and random pointsets. Next, we describe how we can generate pointsets that look realistic compared to the placements; Finally, we present our new lookup table for RSMT cost estimation, and we show experimental results with accuracy and runtime.</a:t>
            </a:r>
            <a:endParaRPr sz="1200"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now present our pointset characterization methodology.</a:t>
            </a: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1900237"/>
            <a:ext cx="7772400" cy="1143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16" name="Shape 16"/>
          <p:cNvSpPr txBox="1">
            <a:spLocks noGrp="1"/>
          </p:cNvSpPr>
          <p:nvPr>
            <p:ph type="subTitle" idx="1"/>
          </p:nvPr>
        </p:nvSpPr>
        <p:spPr>
          <a:xfrm>
            <a:off x="1276350" y="4191000"/>
            <a:ext cx="6400800" cy="1752600"/>
          </a:xfrm>
          <a:prstGeom prst="rect">
            <a:avLst/>
          </a:prstGeom>
          <a:noFill/>
          <a:ln>
            <a:noFill/>
          </a:ln>
        </p:spPr>
        <p:txBody>
          <a:bodyPr spcFirstLastPara="1" wrap="square" lIns="91425" tIns="91425" rIns="91425" bIns="91425" anchor="t" anchorCtr="0"/>
          <a:lstStyle>
            <a:lvl1pPr marR="0" lvl="0" algn="ctr" rtl="0">
              <a:lnSpc>
                <a:spcPct val="95000"/>
              </a:lnSpc>
              <a:spcBef>
                <a:spcPts val="720"/>
              </a:spcBef>
              <a:spcAft>
                <a:spcPts val="0"/>
              </a:spcAft>
              <a:buClr>
                <a:srgbClr val="C00000"/>
              </a:buClr>
              <a:buSzPts val="2400"/>
              <a:buFont typeface="Calibri"/>
              <a:buNone/>
              <a:defRPr sz="2400" b="1" i="0" u="none" strike="noStrike" cap="none">
                <a:solidFill>
                  <a:schemeClr val="dk1"/>
                </a:solidFill>
                <a:latin typeface="Calibri"/>
                <a:ea typeface="Calibri"/>
                <a:cs typeface="Calibri"/>
                <a:sym typeface="Calibri"/>
              </a:defRPr>
            </a:lvl1pPr>
            <a:lvl2pPr marR="0" lvl="1" algn="l" rtl="0">
              <a:lnSpc>
                <a:spcPct val="85000"/>
              </a:lnSpc>
              <a:spcBef>
                <a:spcPts val="720"/>
              </a:spcBef>
              <a:spcAft>
                <a:spcPts val="0"/>
              </a:spcAft>
              <a:buClr>
                <a:srgbClr val="C00000"/>
              </a:buClr>
              <a:buSzPts val="2400"/>
              <a:buFont typeface="Calibri"/>
              <a:buChar char="•"/>
              <a:defRPr sz="2400" b="0" i="0" u="none" strike="noStrike" cap="none">
                <a:solidFill>
                  <a:schemeClr val="dk1"/>
                </a:solidFill>
                <a:latin typeface="Calibri"/>
                <a:ea typeface="Calibri"/>
                <a:cs typeface="Calibri"/>
                <a:sym typeface="Calibri"/>
              </a:defRPr>
            </a:lvl2pPr>
            <a:lvl3pPr marR="0" lvl="2" algn="l" rtl="0">
              <a:lnSpc>
                <a:spcPct val="85000"/>
              </a:lnSpc>
              <a:spcBef>
                <a:spcPts val="600"/>
              </a:spcBef>
              <a:spcAft>
                <a:spcPts val="0"/>
              </a:spcAft>
              <a:buClr>
                <a:srgbClr val="C00000"/>
              </a:buClr>
              <a:buSzPts val="2000"/>
              <a:buFont typeface="Calibri"/>
              <a:buChar char="•"/>
              <a:defRPr sz="2000" b="0" i="0" u="none" strike="noStrike" cap="none">
                <a:solidFill>
                  <a:schemeClr val="dk1"/>
                </a:solidFill>
                <a:latin typeface="Calibri"/>
                <a:ea typeface="Calibri"/>
                <a:cs typeface="Calibri"/>
                <a:sym typeface="Calibri"/>
              </a:defRPr>
            </a:lvl3pPr>
            <a:lvl4pPr marR="0" lvl="3" algn="l" rtl="0">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R="0" lvl="4"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R="0" lvl="5"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R="0" lvl="6"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R="0" lvl="7"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R="0" lvl="8"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7" name="Shape 17"/>
          <p:cNvCxnSpPr/>
          <p:nvPr/>
        </p:nvCxnSpPr>
        <p:spPr>
          <a:xfrm>
            <a:off x="163513" y="3962400"/>
            <a:ext cx="8845550" cy="0"/>
          </a:xfrm>
          <a:prstGeom prst="straightConnector1">
            <a:avLst/>
          </a:prstGeom>
          <a:noFill/>
          <a:ln w="57150" cap="flat" cmpd="sng">
            <a:solidFill>
              <a:srgbClr val="C00000"/>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4636294" y="2309019"/>
            <a:ext cx="6542087" cy="22129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44" name="Shape 44"/>
          <p:cNvSpPr txBox="1">
            <a:spLocks noGrp="1"/>
          </p:cNvSpPr>
          <p:nvPr>
            <p:ph type="body" idx="1"/>
          </p:nvPr>
        </p:nvSpPr>
        <p:spPr>
          <a:xfrm rot="5400000">
            <a:off x="134144" y="172244"/>
            <a:ext cx="6542087" cy="6486525"/>
          </a:xfrm>
          <a:prstGeom prst="rect">
            <a:avLst/>
          </a:prstGeom>
          <a:noFill/>
          <a:ln>
            <a:noFill/>
          </a:ln>
        </p:spPr>
        <p:txBody>
          <a:bodyPr spcFirstLastPara="1" wrap="square" lIns="91425" tIns="91425" rIns="91425" bIns="91425" anchor="t" anchorCtr="0"/>
          <a:lstStyle>
            <a:lvl1pPr marL="457200" marR="0" lvl="0" indent="-406400" algn="l" rtl="0">
              <a:lnSpc>
                <a:spcPct val="85000"/>
              </a:lnSpc>
              <a:spcBef>
                <a:spcPts val="840"/>
              </a:spcBef>
              <a:spcAft>
                <a:spcPts val="0"/>
              </a:spcAft>
              <a:buClr>
                <a:srgbClr val="C00000"/>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85000"/>
              </a:lnSpc>
              <a:spcBef>
                <a:spcPts val="720"/>
              </a:spcBef>
              <a:spcAft>
                <a:spcPts val="0"/>
              </a:spcAft>
              <a:buClr>
                <a:srgbClr val="C00000"/>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85000"/>
              </a:lnSpc>
              <a:spcBef>
                <a:spcPts val="600"/>
              </a:spcBef>
              <a:spcAft>
                <a:spcPts val="0"/>
              </a:spcAft>
              <a:buClr>
                <a:srgbClr val="C00000"/>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285750" algn="l" rtl="0">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61925" y="144463"/>
            <a:ext cx="8851900" cy="59531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4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20" name="Shape 20"/>
          <p:cNvSpPr txBox="1">
            <a:spLocks noGrp="1"/>
          </p:cNvSpPr>
          <p:nvPr>
            <p:ph type="body" idx="1"/>
          </p:nvPr>
        </p:nvSpPr>
        <p:spPr>
          <a:xfrm>
            <a:off x="171450" y="838200"/>
            <a:ext cx="8836025" cy="5562601"/>
          </a:xfrm>
          <a:prstGeom prst="rect">
            <a:avLst/>
          </a:prstGeom>
          <a:noFill/>
          <a:ln>
            <a:noFill/>
          </a:ln>
        </p:spPr>
        <p:txBody>
          <a:bodyPr spcFirstLastPara="1" wrap="square" lIns="91425" tIns="91425" rIns="91425" bIns="91425" anchor="t" anchorCtr="0"/>
          <a:lstStyle>
            <a:lvl1pPr marL="457200" marR="0" lvl="0" indent="-419100" algn="l" rtl="0">
              <a:lnSpc>
                <a:spcPct val="85000"/>
              </a:lnSpc>
              <a:spcBef>
                <a:spcPts val="900"/>
              </a:spcBef>
              <a:spcAft>
                <a:spcPts val="0"/>
              </a:spcAft>
              <a:buClr>
                <a:srgbClr val="C00000"/>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93700" algn="l" rtl="0">
              <a:lnSpc>
                <a:spcPct val="85000"/>
              </a:lnSpc>
              <a:spcBef>
                <a:spcPts val="780"/>
              </a:spcBef>
              <a:spcAft>
                <a:spcPts val="0"/>
              </a:spcAft>
              <a:buClr>
                <a:srgbClr val="C00000"/>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285750" algn="l" rtl="0">
              <a:spcBef>
                <a:spcPts val="360"/>
              </a:spcBef>
              <a:spcAft>
                <a:spcPts val="0"/>
              </a:spcAft>
              <a:buClr>
                <a:srgbClr val="C00000"/>
              </a:buClr>
              <a:buSzPts val="9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85000"/>
              </a:lnSpc>
              <a:spcBef>
                <a:spcPts val="600"/>
              </a:spcBef>
              <a:spcAft>
                <a:spcPts val="0"/>
              </a:spcAft>
              <a:buClr>
                <a:srgbClr val="C00000"/>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l" rtl="0">
              <a:lnSpc>
                <a:spcPct val="85000"/>
              </a:lnSpc>
              <a:spcBef>
                <a:spcPts val="540"/>
              </a:spcBef>
              <a:spcAft>
                <a:spcPts val="0"/>
              </a:spcAft>
              <a:buClr>
                <a:srgbClr val="C00000"/>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l" rtl="0">
              <a:lnSpc>
                <a:spcPct val="85000"/>
              </a:lnSpc>
              <a:spcBef>
                <a:spcPts val="480"/>
              </a:spcBef>
              <a:spcAft>
                <a:spcPts val="0"/>
              </a:spcAft>
              <a:buClr>
                <a:srgbClr val="C00000"/>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rgbClr val="FF3300"/>
              </a:buClr>
              <a:buSzPts val="700"/>
              <a:buFont typeface="Arial"/>
              <a:buNone/>
              <a:defRPr sz="1400" b="0" i="0" u="none" strike="noStrike" cap="none">
                <a:solidFill>
                  <a:schemeClr val="dk1"/>
                </a:solidFill>
                <a:latin typeface="Arial Narrow"/>
                <a:ea typeface="Arial Narrow"/>
                <a:cs typeface="Arial Narrow"/>
                <a:sym typeface="Arial Narrow"/>
              </a:defRPr>
            </a:lvl4pPr>
            <a:lvl5pPr marL="2286000" marR="0" lvl="4" indent="-228600" algn="l" rtl="0">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5pPr>
            <a:lvl6pPr marL="2743200" marR="0" lvl="5" indent="-228600" algn="l" rtl="0">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6pPr>
            <a:lvl7pPr marL="3200400" marR="0" lvl="6" indent="-228600" algn="l" rtl="0">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7pPr>
            <a:lvl8pPr marL="3657600" marR="0" lvl="7" indent="-228600" algn="l" rtl="0">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8pPr>
            <a:lvl9pPr marL="4114800" marR="0" lvl="8" indent="-228600" algn="l" rtl="0">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61925" y="144463"/>
            <a:ext cx="8851900" cy="59531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26" name="Shape 26"/>
          <p:cNvSpPr txBox="1">
            <a:spLocks noGrp="1"/>
          </p:cNvSpPr>
          <p:nvPr>
            <p:ph type="body" idx="1"/>
          </p:nvPr>
        </p:nvSpPr>
        <p:spPr>
          <a:xfrm>
            <a:off x="171450" y="801688"/>
            <a:ext cx="4341813" cy="5884862"/>
          </a:xfrm>
          <a:prstGeom prst="rect">
            <a:avLst/>
          </a:prstGeom>
          <a:noFill/>
          <a:ln>
            <a:noFill/>
          </a:ln>
        </p:spPr>
        <p:txBody>
          <a:bodyPr spcFirstLastPara="1" wrap="square" lIns="91425" tIns="91425" rIns="91425" bIns="91425" anchor="t" anchorCtr="0"/>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spcBef>
                <a:spcPts val="360"/>
              </a:spcBef>
              <a:spcAft>
                <a:spcPts val="0"/>
              </a:spcAft>
              <a:buClr>
                <a:srgbClr val="FF3300"/>
              </a:buClr>
              <a:buSzPts val="9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27" name="Shape 27"/>
          <p:cNvSpPr txBox="1">
            <a:spLocks noGrp="1"/>
          </p:cNvSpPr>
          <p:nvPr>
            <p:ph type="body" idx="2"/>
          </p:nvPr>
        </p:nvSpPr>
        <p:spPr>
          <a:xfrm>
            <a:off x="4665663" y="801688"/>
            <a:ext cx="4341812" cy="5884862"/>
          </a:xfrm>
          <a:prstGeom prst="rect">
            <a:avLst/>
          </a:prstGeom>
          <a:noFill/>
          <a:ln>
            <a:noFill/>
          </a:ln>
        </p:spPr>
        <p:txBody>
          <a:bodyPr spcFirstLastPara="1" wrap="square" lIns="91425" tIns="91425" rIns="91425" bIns="91425" anchor="t" anchorCtr="0"/>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spcBef>
                <a:spcPts val="360"/>
              </a:spcBef>
              <a:spcAft>
                <a:spcPts val="0"/>
              </a:spcAft>
              <a:buClr>
                <a:srgbClr val="FF3300"/>
              </a:buClr>
              <a:buSzPts val="9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61925" y="144463"/>
            <a:ext cx="8851900" cy="59531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33" name="Shape 3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85000"/>
              </a:lnSpc>
              <a:spcBef>
                <a:spcPts val="960"/>
              </a:spcBef>
              <a:spcAft>
                <a:spcPts val="0"/>
              </a:spcAft>
              <a:buClr>
                <a:srgbClr val="C00000"/>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92100" algn="l" rtl="0">
              <a:spcBef>
                <a:spcPts val="400"/>
              </a:spcBef>
              <a:spcAft>
                <a:spcPts val="0"/>
              </a:spcAft>
              <a:buClr>
                <a:srgbClr val="FF3300"/>
              </a:buClr>
              <a:buSzPts val="1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4" name="Shape 3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85000"/>
              </a:lnSpc>
              <a:spcBef>
                <a:spcPts val="420"/>
              </a:spcBef>
              <a:spcAft>
                <a:spcPts val="0"/>
              </a:spcAft>
              <a:buClr>
                <a:srgbClr val="C00000"/>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rtl="0">
              <a:lnSpc>
                <a:spcPct val="85000"/>
              </a:lnSpc>
              <a:spcBef>
                <a:spcPts val="360"/>
              </a:spcBef>
              <a:spcAft>
                <a:spcPts val="0"/>
              </a:spcAft>
              <a:buClr>
                <a:srgbClr val="C00000"/>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85000"/>
              </a:lnSpc>
              <a:spcBef>
                <a:spcPts val="300"/>
              </a:spcBef>
              <a:spcAft>
                <a:spcPts val="0"/>
              </a:spcAft>
              <a:buClr>
                <a:srgbClr val="C00000"/>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rgbClr val="FF3300"/>
              </a:buClr>
              <a:buSzPts val="450"/>
              <a:buFont typeface="Arial"/>
              <a:buNone/>
              <a:defRPr sz="900" b="0" i="0" u="none" strike="noStrike" cap="none">
                <a:solidFill>
                  <a:schemeClr val="dk1"/>
                </a:solidFill>
                <a:latin typeface="Arial Narrow"/>
                <a:ea typeface="Arial Narrow"/>
                <a:cs typeface="Arial Narrow"/>
                <a:sym typeface="Arial Narrow"/>
              </a:defRPr>
            </a:lvl4pPr>
            <a:lvl5pPr marL="2286000" marR="0" lvl="4"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5pPr>
            <a:lvl6pPr marL="2743200" marR="0" lvl="5"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6pPr>
            <a:lvl7pPr marL="3200400" marR="0" lvl="6"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7pPr>
            <a:lvl8pPr marL="3657600" marR="0" lvl="7"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8pPr>
            <a:lvl9pPr marL="4114800" marR="0" lvl="8"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37" name="Shape 3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85000"/>
              </a:lnSpc>
              <a:spcBef>
                <a:spcPts val="960"/>
              </a:spcBef>
              <a:spcAft>
                <a:spcPts val="0"/>
              </a:spcAft>
              <a:buClr>
                <a:srgbClr val="C00000"/>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85000"/>
              </a:lnSpc>
              <a:spcBef>
                <a:spcPts val="840"/>
              </a:spcBef>
              <a:spcAft>
                <a:spcPts val="0"/>
              </a:spcAft>
              <a:buClr>
                <a:srgbClr val="C00000"/>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85000"/>
              </a:lnSpc>
              <a:spcBef>
                <a:spcPts val="720"/>
              </a:spcBef>
              <a:spcAft>
                <a:spcPts val="0"/>
              </a:spcAft>
              <a:buClr>
                <a:srgbClr val="C00000"/>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FF3300"/>
              </a:buClr>
              <a:buSzPts val="1000"/>
              <a:buFont typeface="Arial"/>
              <a:buNone/>
              <a:defRPr sz="2000" b="0" i="0" u="none" strike="noStrike" cap="none">
                <a:solidFill>
                  <a:schemeClr val="dk1"/>
                </a:solidFill>
                <a:latin typeface="Arial Narrow"/>
                <a:ea typeface="Arial Narrow"/>
                <a:cs typeface="Arial Narrow"/>
                <a:sym typeface="Arial Narrow"/>
              </a:defRPr>
            </a:lvl4pPr>
            <a:lvl5pPr marR="0" lvl="4" algn="l" rtl="0">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5pPr>
            <a:lvl6pPr marR="0" lvl="5" algn="l" rtl="0">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38" name="Shape 3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85000"/>
              </a:lnSpc>
              <a:spcBef>
                <a:spcPts val="420"/>
              </a:spcBef>
              <a:spcAft>
                <a:spcPts val="0"/>
              </a:spcAft>
              <a:buClr>
                <a:srgbClr val="C00000"/>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rtl="0">
              <a:lnSpc>
                <a:spcPct val="85000"/>
              </a:lnSpc>
              <a:spcBef>
                <a:spcPts val="360"/>
              </a:spcBef>
              <a:spcAft>
                <a:spcPts val="0"/>
              </a:spcAft>
              <a:buClr>
                <a:srgbClr val="C00000"/>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85000"/>
              </a:lnSpc>
              <a:spcBef>
                <a:spcPts val="300"/>
              </a:spcBef>
              <a:spcAft>
                <a:spcPts val="0"/>
              </a:spcAft>
              <a:buClr>
                <a:srgbClr val="C00000"/>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rgbClr val="FF3300"/>
              </a:buClr>
              <a:buSzPts val="450"/>
              <a:buFont typeface="Arial"/>
              <a:buNone/>
              <a:defRPr sz="900" b="0" i="0" u="none" strike="noStrike" cap="none">
                <a:solidFill>
                  <a:schemeClr val="dk1"/>
                </a:solidFill>
                <a:latin typeface="Arial Narrow"/>
                <a:ea typeface="Arial Narrow"/>
                <a:cs typeface="Arial Narrow"/>
                <a:sym typeface="Arial Narrow"/>
              </a:defRPr>
            </a:lvl4pPr>
            <a:lvl5pPr marL="2286000" marR="0" lvl="4"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5pPr>
            <a:lvl6pPr marL="2743200" marR="0" lvl="5"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6pPr>
            <a:lvl7pPr marL="3200400" marR="0" lvl="6"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7pPr>
            <a:lvl8pPr marL="3657600" marR="0" lvl="7"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8pPr>
            <a:lvl9pPr marL="4114800" marR="0" lvl="8" indent="-228600" algn="l" rtl="0">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61925" y="144463"/>
            <a:ext cx="8851900" cy="59531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41" name="Shape 41"/>
          <p:cNvSpPr txBox="1">
            <a:spLocks noGrp="1"/>
          </p:cNvSpPr>
          <p:nvPr>
            <p:ph type="body" idx="1"/>
          </p:nvPr>
        </p:nvSpPr>
        <p:spPr>
          <a:xfrm rot="5400000">
            <a:off x="1716088" y="-742949"/>
            <a:ext cx="5746750" cy="8836025"/>
          </a:xfrm>
          <a:prstGeom prst="rect">
            <a:avLst/>
          </a:prstGeom>
          <a:noFill/>
          <a:ln>
            <a:noFill/>
          </a:ln>
        </p:spPr>
        <p:txBody>
          <a:bodyPr spcFirstLastPara="1" wrap="square" lIns="91425" tIns="91425" rIns="91425" bIns="91425" anchor="t" anchorCtr="0"/>
          <a:lstStyle>
            <a:lvl1pPr marL="457200" marR="0" lvl="0" indent="-406400" algn="l" rtl="0">
              <a:lnSpc>
                <a:spcPct val="85000"/>
              </a:lnSpc>
              <a:spcBef>
                <a:spcPts val="840"/>
              </a:spcBef>
              <a:spcAft>
                <a:spcPts val="0"/>
              </a:spcAft>
              <a:buClr>
                <a:srgbClr val="C00000"/>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85000"/>
              </a:lnSpc>
              <a:spcBef>
                <a:spcPts val="720"/>
              </a:spcBef>
              <a:spcAft>
                <a:spcPts val="0"/>
              </a:spcAft>
              <a:buClr>
                <a:srgbClr val="C00000"/>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85000"/>
              </a:lnSpc>
              <a:spcBef>
                <a:spcPts val="600"/>
              </a:spcBef>
              <a:spcAft>
                <a:spcPts val="0"/>
              </a:spcAft>
              <a:buClr>
                <a:srgbClr val="C00000"/>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285750" algn="l" rtl="0">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61925" y="144463"/>
            <a:ext cx="8851900" cy="59531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hlink"/>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171450" y="801688"/>
            <a:ext cx="8836025" cy="5746750"/>
          </a:xfrm>
          <a:prstGeom prst="rect">
            <a:avLst/>
          </a:prstGeom>
          <a:noFill/>
          <a:ln>
            <a:noFill/>
          </a:ln>
        </p:spPr>
        <p:txBody>
          <a:bodyPr spcFirstLastPara="1" wrap="square" lIns="91425" tIns="91425" rIns="91425" bIns="91425" anchor="t" anchorCtr="0"/>
          <a:lstStyle>
            <a:lvl1pPr marL="457200" marR="0" lvl="0" indent="-406400" algn="l" rtl="0">
              <a:lnSpc>
                <a:spcPct val="85000"/>
              </a:lnSpc>
              <a:spcBef>
                <a:spcPts val="840"/>
              </a:spcBef>
              <a:spcAft>
                <a:spcPts val="0"/>
              </a:spcAft>
              <a:buClr>
                <a:srgbClr val="C00000"/>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85000"/>
              </a:lnSpc>
              <a:spcBef>
                <a:spcPts val="720"/>
              </a:spcBef>
              <a:spcAft>
                <a:spcPts val="0"/>
              </a:spcAft>
              <a:buClr>
                <a:srgbClr val="C00000"/>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85000"/>
              </a:lnSpc>
              <a:spcBef>
                <a:spcPts val="600"/>
              </a:spcBef>
              <a:spcAft>
                <a:spcPts val="0"/>
              </a:spcAft>
              <a:buClr>
                <a:srgbClr val="C00000"/>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285750" algn="l" rtl="0">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Shape 12"/>
          <p:cNvCxnSpPr/>
          <p:nvPr/>
        </p:nvCxnSpPr>
        <p:spPr>
          <a:xfrm>
            <a:off x="163513" y="684213"/>
            <a:ext cx="8845550" cy="0"/>
          </a:xfrm>
          <a:prstGeom prst="straightConnector1">
            <a:avLst/>
          </a:prstGeom>
          <a:noFill/>
          <a:ln w="57150" cap="flat" cmpd="sng">
            <a:solidFill>
              <a:srgbClr val="C00000"/>
            </a:solidFill>
            <a:prstDash val="solid"/>
            <a:round/>
            <a:headEnd type="none" w="med" len="med"/>
            <a:tailEnd type="none" w="med" len="med"/>
          </a:ln>
        </p:spPr>
      </p:cxnSp>
      <p:sp>
        <p:nvSpPr>
          <p:cNvPr id="13" name="Shape 13"/>
          <p:cNvSpPr txBox="1"/>
          <p:nvPr/>
        </p:nvSpPr>
        <p:spPr>
          <a:xfrm>
            <a:off x="8741326" y="6548438"/>
            <a:ext cx="402674"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9262" y="2248960"/>
            <a:ext cx="9105884" cy="1673466"/>
          </a:xfrm>
          <a:prstGeom prst="rect">
            <a:avLst/>
          </a:prstGeom>
          <a:noFill/>
          <a:ln>
            <a:noFill/>
          </a:ln>
        </p:spPr>
        <p:txBody>
          <a:bodyPr spcFirstLastPara="1" wrap="square" lIns="92075" tIns="46025" rIns="92075" bIns="46025" anchor="ctr" anchorCtr="0">
            <a:noAutofit/>
          </a:bodyPr>
          <a:lstStyle/>
          <a:p>
            <a:pPr marL="0" marR="0" lvl="0" indent="0" algn="ctr" rtl="0">
              <a:lnSpc>
                <a:spcPct val="90000"/>
              </a:lnSpc>
              <a:spcBef>
                <a:spcPts val="0"/>
              </a:spcBef>
              <a:spcAft>
                <a:spcPts val="0"/>
              </a:spcAft>
              <a:buNone/>
            </a:pPr>
            <a:r>
              <a:rPr lang="en-US" sz="3600"/>
              <a:t>Wot the L: Analysis of Real versus Random Placed Nets, and Implications for Steiner Tree Heuristics</a:t>
            </a:r>
            <a:endParaRPr/>
          </a:p>
        </p:txBody>
      </p:sp>
      <p:sp>
        <p:nvSpPr>
          <p:cNvPr id="51" name="Shape 51"/>
          <p:cNvSpPr txBox="1">
            <a:spLocks noGrp="1"/>
          </p:cNvSpPr>
          <p:nvPr>
            <p:ph type="subTitle" idx="1"/>
          </p:nvPr>
        </p:nvSpPr>
        <p:spPr>
          <a:xfrm>
            <a:off x="9262" y="4191000"/>
            <a:ext cx="9134738" cy="2667000"/>
          </a:xfrm>
          <a:prstGeom prst="rect">
            <a:avLst/>
          </a:prstGeom>
          <a:noFill/>
          <a:ln>
            <a:noFill/>
          </a:ln>
        </p:spPr>
        <p:txBody>
          <a:bodyPr spcFirstLastPara="1" wrap="square" lIns="92075" tIns="46025" rIns="92075" bIns="46025" anchor="t" anchorCtr="0">
            <a:noAutofit/>
          </a:bodyPr>
          <a:lstStyle/>
          <a:p>
            <a:pPr marL="0" marR="0" lvl="0" indent="0" algn="ctr" rtl="0">
              <a:lnSpc>
                <a:spcPct val="95000"/>
              </a:lnSpc>
              <a:spcBef>
                <a:spcPts val="0"/>
              </a:spcBef>
              <a:spcAft>
                <a:spcPts val="0"/>
              </a:spcAft>
              <a:buClr>
                <a:srgbClr val="C00000"/>
              </a:buClr>
              <a:buSzPts val="2800"/>
              <a:buFont typeface="Calibri"/>
              <a:buNone/>
            </a:pPr>
            <a:r>
              <a:rPr lang="en-US" sz="2800" dirty="0"/>
              <a:t>Andrew B. </a:t>
            </a:r>
            <a:r>
              <a:rPr lang="en-US" sz="2800" dirty="0" err="1"/>
              <a:t>Kahng</a:t>
            </a:r>
            <a:r>
              <a:rPr lang="en-US" sz="2800" dirty="0"/>
              <a:t>, Christopher Moyes, Sriram Venkatesh and Lutong Wang</a:t>
            </a:r>
            <a:endParaRPr dirty="0"/>
          </a:p>
          <a:p>
            <a:pPr marL="0" marR="0" lvl="0" indent="0" algn="ctr" rtl="0">
              <a:lnSpc>
                <a:spcPct val="95000"/>
              </a:lnSpc>
              <a:spcBef>
                <a:spcPts val="840"/>
              </a:spcBef>
              <a:spcAft>
                <a:spcPts val="0"/>
              </a:spcAft>
              <a:buClr>
                <a:srgbClr val="C00000"/>
              </a:buClr>
              <a:buSzPts val="2800"/>
              <a:buFont typeface="Calibri"/>
              <a:buNone/>
            </a:pPr>
            <a:r>
              <a:rPr lang="en-US" sz="2800" b="1" i="0" u="none" strike="noStrike" cap="none" dirty="0">
                <a:solidFill>
                  <a:srgbClr val="974806"/>
                </a:solidFill>
                <a:latin typeface="Calibri"/>
                <a:ea typeface="Calibri"/>
                <a:cs typeface="Calibri"/>
                <a:sym typeface="Calibri"/>
              </a:rPr>
              <a:t>UC San Diego CSE and ECE Departments</a:t>
            </a:r>
            <a:endParaRPr dirty="0"/>
          </a:p>
          <a:p>
            <a:pPr marL="0" marR="0" lvl="0" indent="0" algn="ctr" rtl="0">
              <a:lnSpc>
                <a:spcPct val="95000"/>
              </a:lnSpc>
              <a:spcBef>
                <a:spcPts val="840"/>
              </a:spcBef>
              <a:spcAft>
                <a:spcPts val="0"/>
              </a:spcAft>
              <a:buClr>
                <a:srgbClr val="C00000"/>
              </a:buClr>
              <a:buSzPts val="2800"/>
              <a:buFont typeface="Calibri"/>
              <a:buNone/>
            </a:pPr>
            <a:endParaRPr sz="2800" b="1" i="0" u="none" strike="noStrike" cap="none" dirty="0">
              <a:solidFill>
                <a:srgbClr val="97480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3" name="Group 12">
            <a:extLst>
              <a:ext uri="{FF2B5EF4-FFF2-40B4-BE49-F238E27FC236}">
                <a16:creationId xmlns:a16="http://schemas.microsoft.com/office/drawing/2014/main" id="{39B57866-DD55-4623-9050-42A00EC30E63}"/>
              </a:ext>
            </a:extLst>
          </p:cNvPr>
          <p:cNvGrpSpPr/>
          <p:nvPr/>
        </p:nvGrpSpPr>
        <p:grpSpPr>
          <a:xfrm>
            <a:off x="228600" y="3472055"/>
            <a:ext cx="8606451" cy="3292452"/>
            <a:chOff x="228600" y="3472055"/>
            <a:chExt cx="8606451" cy="3292452"/>
          </a:xfrm>
        </p:grpSpPr>
        <p:pic>
          <p:nvPicPr>
            <p:cNvPr id="2" name="Picture 1">
              <a:extLst>
                <a:ext uri="{FF2B5EF4-FFF2-40B4-BE49-F238E27FC236}">
                  <a16:creationId xmlns:a16="http://schemas.microsoft.com/office/drawing/2014/main" id="{61D0EC3D-21BF-4858-9A8A-7A7AA3E422DA}"/>
                </a:ext>
              </a:extLst>
            </p:cNvPr>
            <p:cNvPicPr>
              <a:picLocks noChangeAspect="1"/>
            </p:cNvPicPr>
            <p:nvPr/>
          </p:nvPicPr>
          <p:blipFill>
            <a:blip r:embed="rId3"/>
            <a:stretch>
              <a:fillRect/>
            </a:stretch>
          </p:blipFill>
          <p:spPr>
            <a:xfrm>
              <a:off x="228600" y="3877180"/>
              <a:ext cx="8606451" cy="2887327"/>
            </a:xfrm>
            <a:prstGeom prst="rect">
              <a:avLst/>
            </a:prstGeom>
          </p:spPr>
        </p:pic>
        <p:sp>
          <p:nvSpPr>
            <p:cNvPr id="10" name="TextBox 9">
              <a:extLst>
                <a:ext uri="{FF2B5EF4-FFF2-40B4-BE49-F238E27FC236}">
                  <a16:creationId xmlns:a16="http://schemas.microsoft.com/office/drawing/2014/main" id="{E5BC8014-430C-42A1-B7E9-6AFFEC880F0B}"/>
                </a:ext>
              </a:extLst>
            </p:cNvPr>
            <p:cNvSpPr txBox="1"/>
            <p:nvPr/>
          </p:nvSpPr>
          <p:spPr>
            <a:xfrm>
              <a:off x="609433" y="3472055"/>
              <a:ext cx="3978442" cy="523220"/>
            </a:xfrm>
            <a:prstGeom prst="rect">
              <a:avLst/>
            </a:prstGeom>
            <a:noFill/>
          </p:spPr>
          <p:txBody>
            <a:bodyPr wrap="square" rtlCol="0">
              <a:spAutoFit/>
            </a:bodyPr>
            <a:lstStyle/>
            <a:p>
              <a:pPr algn="ctr"/>
              <a:r>
                <a:rPr lang="en-US" sz="2800" dirty="0"/>
                <a:t>Random pointsets</a:t>
              </a:r>
            </a:p>
          </p:txBody>
        </p:sp>
        <p:sp>
          <p:nvSpPr>
            <p:cNvPr id="18" name="TextBox 17">
              <a:extLst>
                <a:ext uri="{FF2B5EF4-FFF2-40B4-BE49-F238E27FC236}">
                  <a16:creationId xmlns:a16="http://schemas.microsoft.com/office/drawing/2014/main" id="{907E5E55-E393-48F1-8B96-C712B497C885}"/>
                </a:ext>
              </a:extLst>
            </p:cNvPr>
            <p:cNvSpPr txBox="1"/>
            <p:nvPr/>
          </p:nvSpPr>
          <p:spPr>
            <a:xfrm>
              <a:off x="4856609" y="3472055"/>
              <a:ext cx="3978442" cy="523220"/>
            </a:xfrm>
            <a:prstGeom prst="rect">
              <a:avLst/>
            </a:prstGeom>
            <a:noFill/>
          </p:spPr>
          <p:txBody>
            <a:bodyPr wrap="square" rtlCol="0">
              <a:spAutoFit/>
            </a:bodyPr>
            <a:lstStyle/>
            <a:p>
              <a:pPr algn="ctr"/>
              <a:r>
                <a:rPr lang="en-US" sz="2800" dirty="0"/>
                <a:t>Real pointsets</a:t>
              </a:r>
            </a:p>
          </p:txBody>
        </p:sp>
      </p:grpSp>
      <p:sp>
        <p:nvSpPr>
          <p:cNvPr id="3" name="Oval 2">
            <a:extLst>
              <a:ext uri="{FF2B5EF4-FFF2-40B4-BE49-F238E27FC236}">
                <a16:creationId xmlns:a16="http://schemas.microsoft.com/office/drawing/2014/main" id="{C7F992F0-43B1-41D3-B5E8-D762AB3C186E}"/>
              </a:ext>
            </a:extLst>
          </p:cNvPr>
          <p:cNvSpPr/>
          <p:nvPr/>
        </p:nvSpPr>
        <p:spPr>
          <a:xfrm>
            <a:off x="7911013" y="3995275"/>
            <a:ext cx="1115393" cy="1960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Shape 144"/>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lvl="0"/>
            <a:r>
              <a:rPr lang="en-US" dirty="0"/>
              <a:t>L-ness in Real versus Random Pointsets</a:t>
            </a:r>
            <a:endParaRPr dirty="0"/>
          </a:p>
        </p:txBody>
      </p:sp>
      <p:sp>
        <p:nvSpPr>
          <p:cNvPr id="5" name="Text Placeholder 4">
            <a:extLst>
              <a:ext uri="{FF2B5EF4-FFF2-40B4-BE49-F238E27FC236}">
                <a16:creationId xmlns:a16="http://schemas.microsoft.com/office/drawing/2014/main" id="{CE5776B5-3538-4D29-8F17-57D215FA017B}"/>
              </a:ext>
            </a:extLst>
          </p:cNvPr>
          <p:cNvSpPr>
            <a:spLocks noGrp="1"/>
          </p:cNvSpPr>
          <p:nvPr>
            <p:ph type="body" idx="1"/>
          </p:nvPr>
        </p:nvSpPr>
        <p:spPr/>
        <p:txBody>
          <a:bodyPr/>
          <a:lstStyle/>
          <a:p>
            <a:r>
              <a:rPr lang="en-US" sz="2800" dirty="0"/>
              <a:t>Distributions of </a:t>
            </a:r>
            <a:r>
              <a:rPr lang="en-US" altLang="zh-CN" sz="2800" i="1" dirty="0"/>
              <a:t>L-ness</a:t>
            </a:r>
            <a:r>
              <a:rPr lang="en-US" altLang="zh-CN" sz="2800" dirty="0"/>
              <a:t> (</a:t>
            </a:r>
            <a:r>
              <a:rPr lang="en-US" sz="2800" dirty="0"/>
              <a:t>R(P)/B(P)) </a:t>
            </a:r>
          </a:p>
          <a:p>
            <a:pPr lvl="1"/>
            <a:r>
              <a:rPr lang="en-US" sz="2400" dirty="0"/>
              <a:t>100K pointsets, cardinality p = {4,5,6,7}</a:t>
            </a:r>
          </a:p>
          <a:p>
            <a:pPr lvl="1"/>
            <a:r>
              <a:rPr lang="en-US" sz="2400" dirty="0"/>
              <a:t>Real pointsets from 7 design blocks, two academic and two commercial placers, two technology nodes</a:t>
            </a:r>
          </a:p>
          <a:p>
            <a:pPr lvl="1"/>
            <a:r>
              <a:rPr lang="en-US" sz="2400" dirty="0"/>
              <a:t>Significantly larger L-ness for real pointsets</a:t>
            </a:r>
          </a:p>
          <a:p>
            <a:endParaRPr lang="en-US" sz="2800" dirty="0"/>
          </a:p>
        </p:txBody>
      </p:sp>
    </p:spTree>
    <p:extLst>
      <p:ext uri="{BB962C8B-B14F-4D97-AF65-F5344CB8AC3E}">
        <p14:creationId xmlns:p14="http://schemas.microsoft.com/office/powerpoint/2010/main" val="6410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BC4C-BA3D-482F-A8BA-77A395C5EBB6}"/>
              </a:ext>
            </a:extLst>
          </p:cNvPr>
          <p:cNvSpPr>
            <a:spLocks noGrp="1"/>
          </p:cNvSpPr>
          <p:nvPr>
            <p:ph type="title"/>
          </p:nvPr>
        </p:nvSpPr>
        <p:spPr/>
        <p:txBody>
          <a:bodyPr/>
          <a:lstStyle/>
          <a:p>
            <a:r>
              <a:rPr lang="en-US" dirty="0"/>
              <a:t>Statistical Difference (1) </a:t>
            </a:r>
          </a:p>
        </p:txBody>
      </p:sp>
      <p:sp>
        <p:nvSpPr>
          <p:cNvPr id="3" name="Text Placeholder 2">
            <a:extLst>
              <a:ext uri="{FF2B5EF4-FFF2-40B4-BE49-F238E27FC236}">
                <a16:creationId xmlns:a16="http://schemas.microsoft.com/office/drawing/2014/main" id="{8C4A3235-E7BC-4A4F-B917-973F5600F565}"/>
              </a:ext>
            </a:extLst>
          </p:cNvPr>
          <p:cNvSpPr>
            <a:spLocks noGrp="1"/>
          </p:cNvSpPr>
          <p:nvPr>
            <p:ph type="body" idx="1"/>
          </p:nvPr>
        </p:nvSpPr>
        <p:spPr/>
        <p:txBody>
          <a:bodyPr/>
          <a:lstStyle/>
          <a:p>
            <a:r>
              <a:rPr lang="en-US" dirty="0"/>
              <a:t>Bootstrapping with 95% confidence interval</a:t>
            </a:r>
          </a:p>
        </p:txBody>
      </p:sp>
      <p:sp>
        <p:nvSpPr>
          <p:cNvPr id="4" name="Shape 145">
            <a:extLst>
              <a:ext uri="{FF2B5EF4-FFF2-40B4-BE49-F238E27FC236}">
                <a16:creationId xmlns:a16="http://schemas.microsoft.com/office/drawing/2014/main" id="{96D62D31-08D9-40EE-B07F-E696A73EF2FE}"/>
              </a:ext>
            </a:extLst>
          </p:cNvPr>
          <p:cNvSpPr txBox="1">
            <a:spLocks/>
          </p:cNvSpPr>
          <p:nvPr/>
        </p:nvSpPr>
        <p:spPr>
          <a:xfrm>
            <a:off x="327025" y="3320888"/>
            <a:ext cx="8686800" cy="319182"/>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19100" algn="l" rtl="0">
              <a:lnSpc>
                <a:spcPct val="85000"/>
              </a:lnSpc>
              <a:spcBef>
                <a:spcPts val="900"/>
              </a:spcBef>
              <a:spcAft>
                <a:spcPts val="0"/>
              </a:spcAft>
              <a:buClr>
                <a:srgbClr val="C00000"/>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93700" algn="l" rtl="0">
              <a:lnSpc>
                <a:spcPct val="85000"/>
              </a:lnSpc>
              <a:spcBef>
                <a:spcPts val="780"/>
              </a:spcBef>
              <a:spcAft>
                <a:spcPts val="0"/>
              </a:spcAft>
              <a:buClr>
                <a:srgbClr val="C00000"/>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C00000"/>
              </a:buClr>
              <a:buSzPts val="9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marL="230188" indent="-230188">
              <a:spcBef>
                <a:spcPts val="0"/>
              </a:spcBef>
              <a:buSzPts val="2200"/>
            </a:pPr>
            <a:endParaRPr lang="en-US" sz="1800" dirty="0"/>
          </a:p>
        </p:txBody>
      </p:sp>
      <p:pic>
        <p:nvPicPr>
          <p:cNvPr id="5" name="Shape 153">
            <a:extLst>
              <a:ext uri="{FF2B5EF4-FFF2-40B4-BE49-F238E27FC236}">
                <a16:creationId xmlns:a16="http://schemas.microsoft.com/office/drawing/2014/main" id="{07B9CC1D-D7D9-438E-BC93-D11F20109FF9}"/>
              </a:ext>
            </a:extLst>
          </p:cNvPr>
          <p:cNvPicPr preferRelativeResize="0"/>
          <p:nvPr/>
        </p:nvPicPr>
        <p:blipFill rotWithShape="1">
          <a:blip r:embed="rId3">
            <a:alphaModFix/>
          </a:blip>
          <a:srcRect l="3713" t="7936" r="11909"/>
          <a:stretch/>
        </p:blipFill>
        <p:spPr>
          <a:xfrm>
            <a:off x="1790699" y="2153442"/>
            <a:ext cx="5372101" cy="3866358"/>
          </a:xfrm>
          <a:prstGeom prst="rect">
            <a:avLst/>
          </a:prstGeom>
          <a:noFill/>
          <a:ln>
            <a:noFill/>
          </a:ln>
        </p:spPr>
      </p:pic>
      <p:sp>
        <p:nvSpPr>
          <p:cNvPr id="6" name="Rectangle 5">
            <a:extLst>
              <a:ext uri="{FF2B5EF4-FFF2-40B4-BE49-F238E27FC236}">
                <a16:creationId xmlns:a16="http://schemas.microsoft.com/office/drawing/2014/main" id="{91F861F9-FD87-48C0-BB10-7154C78B6DDA}"/>
              </a:ext>
            </a:extLst>
          </p:cNvPr>
          <p:cNvSpPr/>
          <p:nvPr/>
        </p:nvSpPr>
        <p:spPr>
          <a:xfrm>
            <a:off x="2072592" y="6042345"/>
            <a:ext cx="5372100" cy="671192"/>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u="sng" dirty="0">
                <a:solidFill>
                  <a:schemeClr val="lt1"/>
                </a:solidFill>
              </a:rPr>
              <a:t>Real pointsets are significantly different than random pointsets!</a:t>
            </a:r>
          </a:p>
        </p:txBody>
      </p:sp>
      <p:sp>
        <p:nvSpPr>
          <p:cNvPr id="11" name="Arrow: Left-Right 10">
            <a:extLst>
              <a:ext uri="{FF2B5EF4-FFF2-40B4-BE49-F238E27FC236}">
                <a16:creationId xmlns:a16="http://schemas.microsoft.com/office/drawing/2014/main" id="{BAC5A66C-DB89-4EFF-B507-F7606F31A79E}"/>
              </a:ext>
            </a:extLst>
          </p:cNvPr>
          <p:cNvSpPr/>
          <p:nvPr/>
        </p:nvSpPr>
        <p:spPr>
          <a:xfrm rot="16200000">
            <a:off x="4453530" y="4290953"/>
            <a:ext cx="439456" cy="17076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1AE4AFA-18D8-4A88-84A0-50DFC21C8780}"/>
              </a:ext>
            </a:extLst>
          </p:cNvPr>
          <p:cNvGrpSpPr/>
          <p:nvPr/>
        </p:nvGrpSpPr>
        <p:grpSpPr>
          <a:xfrm>
            <a:off x="327025" y="3700285"/>
            <a:ext cx="3513455" cy="2677656"/>
            <a:chOff x="327025" y="3700285"/>
            <a:chExt cx="3513455" cy="2677656"/>
          </a:xfrm>
        </p:grpSpPr>
        <p:cxnSp>
          <p:nvCxnSpPr>
            <p:cNvPr id="8" name="Straight Arrow Connector 7">
              <a:extLst>
                <a:ext uri="{FF2B5EF4-FFF2-40B4-BE49-F238E27FC236}">
                  <a16:creationId xmlns:a16="http://schemas.microsoft.com/office/drawing/2014/main" id="{249E7173-4B9B-4E14-A21D-1677796045F0}"/>
                </a:ext>
              </a:extLst>
            </p:cNvPr>
            <p:cNvCxnSpPr/>
            <p:nvPr/>
          </p:nvCxnSpPr>
          <p:spPr>
            <a:xfrm flipV="1">
              <a:off x="1790699" y="4389120"/>
              <a:ext cx="2049781" cy="2069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270ABF-FF87-401F-9FD2-29EB68FB81B5}"/>
                </a:ext>
              </a:extLst>
            </p:cNvPr>
            <p:cNvSpPr txBox="1"/>
            <p:nvPr/>
          </p:nvSpPr>
          <p:spPr>
            <a:xfrm>
              <a:off x="327025" y="3700285"/>
              <a:ext cx="2038620" cy="2677656"/>
            </a:xfrm>
            <a:prstGeom prst="rect">
              <a:avLst/>
            </a:prstGeom>
            <a:noFill/>
          </p:spPr>
          <p:txBody>
            <a:bodyPr wrap="square" rtlCol="0">
              <a:spAutoFit/>
            </a:bodyPr>
            <a:lstStyle/>
            <a:p>
              <a:r>
                <a:rPr lang="en-US" sz="2400" dirty="0"/>
                <a:t>0.95 confidence interval lower/upper bound for random pointsets</a:t>
              </a:r>
            </a:p>
          </p:txBody>
        </p:sp>
      </p:grpSp>
      <p:grpSp>
        <p:nvGrpSpPr>
          <p:cNvPr id="12" name="Group 11">
            <a:extLst>
              <a:ext uri="{FF2B5EF4-FFF2-40B4-BE49-F238E27FC236}">
                <a16:creationId xmlns:a16="http://schemas.microsoft.com/office/drawing/2014/main" id="{1D3841C9-AE1A-41A2-9BD3-53CDBE72E0A4}"/>
              </a:ext>
            </a:extLst>
          </p:cNvPr>
          <p:cNvGrpSpPr/>
          <p:nvPr/>
        </p:nvGrpSpPr>
        <p:grpSpPr>
          <a:xfrm>
            <a:off x="5527041" y="2460727"/>
            <a:ext cx="3743141" cy="1773694"/>
            <a:chOff x="-568641" y="3413219"/>
            <a:chExt cx="3743141" cy="1773694"/>
          </a:xfrm>
        </p:grpSpPr>
        <p:cxnSp>
          <p:nvCxnSpPr>
            <p:cNvPr id="13" name="Straight Arrow Connector 12">
              <a:extLst>
                <a:ext uri="{FF2B5EF4-FFF2-40B4-BE49-F238E27FC236}">
                  <a16:creationId xmlns:a16="http://schemas.microsoft.com/office/drawing/2014/main" id="{6204FF7E-C6F1-4614-83E0-1D10A0949BBC}"/>
                </a:ext>
              </a:extLst>
            </p:cNvPr>
            <p:cNvCxnSpPr>
              <a:cxnSpLocks/>
            </p:cNvCxnSpPr>
            <p:nvPr/>
          </p:nvCxnSpPr>
          <p:spPr>
            <a:xfrm flipH="1">
              <a:off x="-568641" y="4094542"/>
              <a:ext cx="1658167" cy="10923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886ABE-F613-42A3-A711-80335B96ECE6}"/>
                </a:ext>
              </a:extLst>
            </p:cNvPr>
            <p:cNvSpPr txBox="1"/>
            <p:nvPr/>
          </p:nvSpPr>
          <p:spPr>
            <a:xfrm>
              <a:off x="1135880" y="3413219"/>
              <a:ext cx="2038620" cy="1569660"/>
            </a:xfrm>
            <a:prstGeom prst="rect">
              <a:avLst/>
            </a:prstGeom>
            <a:noFill/>
          </p:spPr>
          <p:txBody>
            <a:bodyPr wrap="square" rtlCol="0">
              <a:spAutoFit/>
            </a:bodyPr>
            <a:lstStyle/>
            <a:p>
              <a:r>
                <a:rPr lang="en-US" sz="2400" dirty="0"/>
                <a:t>Academic and commercial placements</a:t>
              </a:r>
            </a:p>
          </p:txBody>
        </p:sp>
      </p:grpSp>
    </p:spTree>
    <p:extLst>
      <p:ext uri="{BB962C8B-B14F-4D97-AF65-F5344CB8AC3E}">
        <p14:creationId xmlns:p14="http://schemas.microsoft.com/office/powerpoint/2010/main" val="23334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77B4-CFAD-4EDB-8A97-B0B4C470F685}"/>
              </a:ext>
            </a:extLst>
          </p:cNvPr>
          <p:cNvSpPr>
            <a:spLocks noGrp="1"/>
          </p:cNvSpPr>
          <p:nvPr>
            <p:ph type="title"/>
          </p:nvPr>
        </p:nvSpPr>
        <p:spPr/>
        <p:txBody>
          <a:bodyPr/>
          <a:lstStyle/>
          <a:p>
            <a:r>
              <a:rPr lang="en-US" dirty="0"/>
              <a:t>Statistical Difference (2)</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6581FFC-2E38-4B23-AA4E-1EBD6966F791}"/>
                  </a:ext>
                </a:extLst>
              </p:cNvPr>
              <p:cNvSpPr>
                <a:spLocks noGrp="1"/>
              </p:cNvSpPr>
              <p:nvPr>
                <p:ph type="body" idx="1"/>
              </p:nvPr>
            </p:nvSpPr>
            <p:spPr/>
            <p:txBody>
              <a:bodyPr/>
              <a:lstStyle/>
              <a:p>
                <a:r>
                  <a:rPr lang="en-US" altLang="zh-CN" sz="2800" dirty="0"/>
                  <a:t>Two-sample </a:t>
                </a:r>
                <a:r>
                  <a:rPr lang="en-US" sz="2800" dirty="0"/>
                  <a:t>Kolmogorov-Smirnov test</a:t>
                </a:r>
              </a:p>
              <a:p>
                <a:pPr lvl="1"/>
                <a:r>
                  <a:rPr lang="en-US" sz="2600" b="0" dirty="0"/>
                  <a:t>Statistically significant different when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𝐷</m:t>
                        </m:r>
                      </m:e>
                      <m:sub>
                        <m:r>
                          <a:rPr lang="en-US" sz="2600" b="0" i="1" smtClean="0">
                            <a:latin typeface="Cambria Math" panose="02040503050406030204" pitchFamily="18" charset="0"/>
                          </a:rPr>
                          <m:t>𝑛𝑚</m:t>
                        </m:r>
                      </m:sub>
                    </m:sSub>
                    <m:r>
                      <a:rPr lang="en-US" sz="2600" b="0" i="1" smtClean="0">
                        <a:latin typeface="Cambria Math" panose="02040503050406030204" pitchFamily="18" charset="0"/>
                      </a:rPr>
                      <m:t>&gt;1.36</m:t>
                    </m:r>
                  </m:oMath>
                </a14:m>
                <a:r>
                  <a:rPr lang="en-US" sz="2600" dirty="0"/>
                  <a:t> </a:t>
                </a:r>
              </a:p>
              <a:p>
                <a:pPr lvl="1"/>
                <a:endParaRPr lang="en-US" sz="2600" dirty="0"/>
              </a:p>
            </p:txBody>
          </p:sp>
        </mc:Choice>
        <mc:Fallback xmlns="">
          <p:sp>
            <p:nvSpPr>
              <p:cNvPr id="3" name="Text Placeholder 2">
                <a:extLst>
                  <a:ext uri="{FF2B5EF4-FFF2-40B4-BE49-F238E27FC236}">
                    <a16:creationId xmlns:a16="http://schemas.microsoft.com/office/drawing/2014/main" id="{16581FFC-2E38-4B23-AA4E-1EBD6966F791}"/>
                  </a:ext>
                </a:extLst>
              </p:cNvPr>
              <p:cNvSpPr>
                <a:spLocks noGrp="1" noRot="1" noChangeAspect="1" noMove="1" noResize="1" noEditPoints="1" noAdjustHandles="1" noChangeArrowheads="1" noChangeShapeType="1" noTextEdit="1"/>
              </p:cNvSpPr>
              <p:nvPr>
                <p:ph type="body" idx="1"/>
              </p:nvPr>
            </p:nvSpPr>
            <p:spPr>
              <a:blipFill>
                <a:blip r:embed="rId3"/>
                <a:stretch>
                  <a:fillRect l="-966"/>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1D705137-542A-47AD-A7BF-3A69FAC379E2}"/>
              </a:ext>
            </a:extLst>
          </p:cNvPr>
          <p:cNvGraphicFramePr>
            <a:graphicFrameLocks noGrp="1"/>
          </p:cNvGraphicFramePr>
          <p:nvPr>
            <p:extLst>
              <p:ext uri="{D42A27DB-BD31-4B8C-83A1-F6EECF244321}">
                <p14:modId xmlns:p14="http://schemas.microsoft.com/office/powerpoint/2010/main" val="2411752302"/>
              </p:ext>
            </p:extLst>
          </p:nvPr>
        </p:nvGraphicFramePr>
        <p:xfrm>
          <a:off x="355473" y="2844555"/>
          <a:ext cx="4810266" cy="3410977"/>
        </p:xfrm>
        <a:graphic>
          <a:graphicData uri="http://schemas.openxmlformats.org/drawingml/2006/table">
            <a:tbl>
              <a:tblPr firstRow="1" bandRow="1">
                <a:tableStyleId>{5C22544A-7EE6-4342-B048-85BDC9FD1C3A}</a:tableStyleId>
              </a:tblPr>
              <a:tblGrid>
                <a:gridCol w="1335546">
                  <a:extLst>
                    <a:ext uri="{9D8B030D-6E8A-4147-A177-3AD203B41FA5}">
                      <a16:colId xmlns:a16="http://schemas.microsoft.com/office/drawing/2014/main" val="3648298135"/>
                    </a:ext>
                  </a:extLst>
                </a:gridCol>
                <a:gridCol w="3474720">
                  <a:extLst>
                    <a:ext uri="{9D8B030D-6E8A-4147-A177-3AD203B41FA5}">
                      <a16:colId xmlns:a16="http://schemas.microsoft.com/office/drawing/2014/main" val="3258053715"/>
                    </a:ext>
                  </a:extLst>
                </a:gridCol>
              </a:tblGrid>
              <a:tr h="447891">
                <a:tc>
                  <a:txBody>
                    <a:bodyPr/>
                    <a:lstStyle/>
                    <a:p>
                      <a:pPr algn="ctr"/>
                      <a:r>
                        <a:rPr lang="en-US" sz="2000" dirty="0"/>
                        <a:t>p</a:t>
                      </a:r>
                    </a:p>
                  </a:txBody>
                  <a:tcPr marL="118498" marR="118498" marT="59249" marB="59249" anchor="ctr"/>
                </a:tc>
                <a:tc>
                  <a:txBody>
                    <a:bodyPr/>
                    <a:lstStyle/>
                    <a:p>
                      <a:pPr algn="ctr"/>
                      <a:r>
                        <a:rPr lang="en-US" sz="2000" dirty="0"/>
                        <a:t>KS Statistic</a:t>
                      </a:r>
                    </a:p>
                  </a:txBody>
                  <a:tcPr marL="118498" marR="118498" marT="59249" marB="59249" anchor="ctr"/>
                </a:tc>
                <a:extLst>
                  <a:ext uri="{0D108BD9-81ED-4DB2-BD59-A6C34878D82A}">
                    <a16:rowId xmlns:a16="http://schemas.microsoft.com/office/drawing/2014/main" val="1401680917"/>
                  </a:ext>
                </a:extLst>
              </a:tr>
              <a:tr h="263921">
                <a:tc>
                  <a:txBody>
                    <a:bodyPr/>
                    <a:lstStyle/>
                    <a:p>
                      <a:pPr algn="ctr"/>
                      <a:r>
                        <a:rPr lang="en-US" sz="2000" dirty="0"/>
                        <a:t>3</a:t>
                      </a:r>
                    </a:p>
                  </a:txBody>
                  <a:tcPr marL="118498" marR="118498" marT="59249" marB="59249" anchor="ctr"/>
                </a:tc>
                <a:tc>
                  <a:txBody>
                    <a:bodyPr/>
                    <a:lstStyle/>
                    <a:p>
                      <a:pPr algn="ctr"/>
                      <a:r>
                        <a:rPr lang="en-US" sz="2000" dirty="0"/>
                        <a:t>3.363</a:t>
                      </a:r>
                    </a:p>
                  </a:txBody>
                  <a:tcPr marL="118498" marR="118498" marT="59249" marB="59249" anchor="ctr"/>
                </a:tc>
                <a:extLst>
                  <a:ext uri="{0D108BD9-81ED-4DB2-BD59-A6C34878D82A}">
                    <a16:rowId xmlns:a16="http://schemas.microsoft.com/office/drawing/2014/main" val="1787184315"/>
                  </a:ext>
                </a:extLst>
              </a:tr>
              <a:tr h="263921">
                <a:tc>
                  <a:txBody>
                    <a:bodyPr/>
                    <a:lstStyle/>
                    <a:p>
                      <a:pPr algn="ctr"/>
                      <a:r>
                        <a:rPr lang="en-US" sz="2000" dirty="0"/>
                        <a:t>4</a:t>
                      </a:r>
                    </a:p>
                  </a:txBody>
                  <a:tcPr marL="118498" marR="118498" marT="59249" marB="59249" anchor="ctr"/>
                </a:tc>
                <a:tc>
                  <a:txBody>
                    <a:bodyPr/>
                    <a:lstStyle/>
                    <a:p>
                      <a:pPr algn="ctr"/>
                      <a:r>
                        <a:rPr lang="en-US" sz="2000" dirty="0"/>
                        <a:t>3.788</a:t>
                      </a:r>
                    </a:p>
                  </a:txBody>
                  <a:tcPr marL="118498" marR="118498" marT="59249" marB="59249" anchor="ctr"/>
                </a:tc>
                <a:extLst>
                  <a:ext uri="{0D108BD9-81ED-4DB2-BD59-A6C34878D82A}">
                    <a16:rowId xmlns:a16="http://schemas.microsoft.com/office/drawing/2014/main" val="3608701684"/>
                  </a:ext>
                </a:extLst>
              </a:tr>
              <a:tr h="263921">
                <a:tc>
                  <a:txBody>
                    <a:bodyPr/>
                    <a:lstStyle/>
                    <a:p>
                      <a:pPr algn="ctr"/>
                      <a:r>
                        <a:rPr lang="en-US" sz="2000" dirty="0"/>
                        <a:t>5</a:t>
                      </a:r>
                    </a:p>
                  </a:txBody>
                  <a:tcPr marL="118498" marR="118498" marT="59249" marB="59249" anchor="ctr"/>
                </a:tc>
                <a:tc>
                  <a:txBody>
                    <a:bodyPr/>
                    <a:lstStyle/>
                    <a:p>
                      <a:pPr algn="ctr"/>
                      <a:r>
                        <a:rPr lang="en-US" sz="2000" dirty="0"/>
                        <a:t>5.159</a:t>
                      </a:r>
                    </a:p>
                  </a:txBody>
                  <a:tcPr marL="118498" marR="118498" marT="59249" marB="59249" anchor="ctr"/>
                </a:tc>
                <a:extLst>
                  <a:ext uri="{0D108BD9-81ED-4DB2-BD59-A6C34878D82A}">
                    <a16:rowId xmlns:a16="http://schemas.microsoft.com/office/drawing/2014/main" val="786947279"/>
                  </a:ext>
                </a:extLst>
              </a:tr>
              <a:tr h="263921">
                <a:tc>
                  <a:txBody>
                    <a:bodyPr/>
                    <a:lstStyle/>
                    <a:p>
                      <a:pPr algn="ctr"/>
                      <a:r>
                        <a:rPr lang="en-US" sz="2000" dirty="0"/>
                        <a:t>6</a:t>
                      </a:r>
                    </a:p>
                  </a:txBody>
                  <a:tcPr marL="118498" marR="118498" marT="59249" marB="59249" anchor="ctr"/>
                </a:tc>
                <a:tc>
                  <a:txBody>
                    <a:bodyPr/>
                    <a:lstStyle/>
                    <a:p>
                      <a:pPr algn="ctr"/>
                      <a:r>
                        <a:rPr lang="en-US" sz="2000" dirty="0"/>
                        <a:t>4.461</a:t>
                      </a:r>
                    </a:p>
                  </a:txBody>
                  <a:tcPr marL="118498" marR="118498" marT="59249" marB="59249" anchor="ctr"/>
                </a:tc>
                <a:extLst>
                  <a:ext uri="{0D108BD9-81ED-4DB2-BD59-A6C34878D82A}">
                    <a16:rowId xmlns:a16="http://schemas.microsoft.com/office/drawing/2014/main" val="1156351529"/>
                  </a:ext>
                </a:extLst>
              </a:tr>
              <a:tr h="263921">
                <a:tc>
                  <a:txBody>
                    <a:bodyPr/>
                    <a:lstStyle/>
                    <a:p>
                      <a:pPr algn="ctr"/>
                      <a:r>
                        <a:rPr lang="en-US" sz="2000" dirty="0"/>
                        <a:t>7</a:t>
                      </a:r>
                    </a:p>
                  </a:txBody>
                  <a:tcPr marL="118498" marR="118498" marT="59249" marB="59249" anchor="ctr"/>
                </a:tc>
                <a:tc>
                  <a:txBody>
                    <a:bodyPr/>
                    <a:lstStyle/>
                    <a:p>
                      <a:pPr algn="ctr"/>
                      <a:r>
                        <a:rPr lang="en-US" sz="2000" dirty="0"/>
                        <a:t>3.658</a:t>
                      </a:r>
                    </a:p>
                  </a:txBody>
                  <a:tcPr marL="118498" marR="118498" marT="59249" marB="59249" anchor="ctr"/>
                </a:tc>
                <a:extLst>
                  <a:ext uri="{0D108BD9-81ED-4DB2-BD59-A6C34878D82A}">
                    <a16:rowId xmlns:a16="http://schemas.microsoft.com/office/drawing/2014/main" val="472656957"/>
                  </a:ext>
                </a:extLst>
              </a:tr>
              <a:tr h="263921">
                <a:tc>
                  <a:txBody>
                    <a:bodyPr/>
                    <a:lstStyle/>
                    <a:p>
                      <a:pPr algn="ctr"/>
                      <a:r>
                        <a:rPr lang="en-US" sz="2000" dirty="0"/>
                        <a:t>10</a:t>
                      </a:r>
                    </a:p>
                  </a:txBody>
                  <a:tcPr marL="118498" marR="118498" marT="59249" marB="59249" anchor="ctr"/>
                </a:tc>
                <a:tc>
                  <a:txBody>
                    <a:bodyPr/>
                    <a:lstStyle/>
                    <a:p>
                      <a:pPr algn="ctr"/>
                      <a:r>
                        <a:rPr lang="en-US" sz="2000" dirty="0"/>
                        <a:t>4.754</a:t>
                      </a:r>
                    </a:p>
                  </a:txBody>
                  <a:tcPr marL="118498" marR="118498" marT="59249" marB="59249" anchor="ctr"/>
                </a:tc>
                <a:extLst>
                  <a:ext uri="{0D108BD9-81ED-4DB2-BD59-A6C34878D82A}">
                    <a16:rowId xmlns:a16="http://schemas.microsoft.com/office/drawing/2014/main" val="4018560302"/>
                  </a:ext>
                </a:extLst>
              </a:tr>
              <a:tr h="263921">
                <a:tc>
                  <a:txBody>
                    <a:bodyPr/>
                    <a:lstStyle/>
                    <a:p>
                      <a:pPr algn="ctr"/>
                      <a:r>
                        <a:rPr lang="en-US" sz="2000" dirty="0"/>
                        <a:t>12</a:t>
                      </a:r>
                    </a:p>
                  </a:txBody>
                  <a:tcPr marL="118498" marR="118498" marT="59249" marB="59249" anchor="ctr"/>
                </a:tc>
                <a:tc>
                  <a:txBody>
                    <a:bodyPr/>
                    <a:lstStyle/>
                    <a:p>
                      <a:pPr algn="ctr"/>
                      <a:r>
                        <a:rPr lang="en-US" sz="2000" dirty="0"/>
                        <a:t>7.106</a:t>
                      </a:r>
                    </a:p>
                  </a:txBody>
                  <a:tcPr marL="118498" marR="118498" marT="59249" marB="59249" anchor="ctr"/>
                </a:tc>
                <a:extLst>
                  <a:ext uri="{0D108BD9-81ED-4DB2-BD59-A6C34878D82A}">
                    <a16:rowId xmlns:a16="http://schemas.microsoft.com/office/drawing/2014/main" val="470045619"/>
                  </a:ext>
                </a:extLst>
              </a:tr>
            </a:tbl>
          </a:graphicData>
        </a:graphic>
      </p:graphicFrame>
      <p:sp>
        <p:nvSpPr>
          <p:cNvPr id="6" name="Rectangle 5">
            <a:extLst>
              <a:ext uri="{FF2B5EF4-FFF2-40B4-BE49-F238E27FC236}">
                <a16:creationId xmlns:a16="http://schemas.microsoft.com/office/drawing/2014/main" id="{F6536432-C475-4D80-A5F4-CFB17ABFA1C9}"/>
              </a:ext>
            </a:extLst>
          </p:cNvPr>
          <p:cNvSpPr/>
          <p:nvPr/>
        </p:nvSpPr>
        <p:spPr>
          <a:xfrm>
            <a:off x="2439493" y="6191567"/>
            <a:ext cx="4647114" cy="521970"/>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u="sng" dirty="0">
                <a:solidFill>
                  <a:schemeClr val="lt1"/>
                </a:solidFill>
              </a:rPr>
              <a:t>All are greater than 1.36!</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A84B17-7F45-4A51-A4EF-90F670CB986A}"/>
                  </a:ext>
                </a:extLst>
              </p:cNvPr>
              <p:cNvSpPr txBox="1"/>
              <p:nvPr/>
            </p:nvSpPr>
            <p:spPr>
              <a:xfrm>
                <a:off x="1598111" y="1848231"/>
                <a:ext cx="5979528" cy="7186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𝑛𝑚</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𝑛𝑚</m:t>
                              </m:r>
                            </m:num>
                            <m:den>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den>
                          </m:f>
                        </m:e>
                      </m:ra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sup</m:t>
                          </m:r>
                        </m:fName>
                        <m:e>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𝐹</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e>
                          </m:d>
                        </m:e>
                      </m:func>
                    </m:oMath>
                  </m:oMathPara>
                </a14:m>
                <a:endParaRPr lang="en-US" sz="2000" dirty="0"/>
              </a:p>
            </p:txBody>
          </p:sp>
        </mc:Choice>
        <mc:Fallback xmlns="">
          <p:sp>
            <p:nvSpPr>
              <p:cNvPr id="7" name="TextBox 6">
                <a:extLst>
                  <a:ext uri="{FF2B5EF4-FFF2-40B4-BE49-F238E27FC236}">
                    <a16:creationId xmlns:a16="http://schemas.microsoft.com/office/drawing/2014/main" id="{DCA84B17-7F45-4A51-A4EF-90F670CB986A}"/>
                  </a:ext>
                </a:extLst>
              </p:cNvPr>
              <p:cNvSpPr txBox="1">
                <a:spLocks noRot="1" noChangeAspect="1" noMove="1" noResize="1" noEditPoints="1" noAdjustHandles="1" noChangeArrowheads="1" noChangeShapeType="1" noTextEdit="1"/>
              </p:cNvSpPr>
              <p:nvPr/>
            </p:nvSpPr>
            <p:spPr>
              <a:xfrm>
                <a:off x="1598111" y="1848231"/>
                <a:ext cx="5979528" cy="718658"/>
              </a:xfrm>
              <a:prstGeom prst="rect">
                <a:avLst/>
              </a:prstGeom>
              <a:blipFill>
                <a:blip r:embed="rId4"/>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518664-E10D-420F-8C7B-5E7BAA53C755}"/>
              </a:ext>
            </a:extLst>
          </p:cNvPr>
          <p:cNvGrpSpPr/>
          <p:nvPr/>
        </p:nvGrpSpPr>
        <p:grpSpPr>
          <a:xfrm>
            <a:off x="5255939" y="3325815"/>
            <a:ext cx="4176821" cy="2500960"/>
            <a:chOff x="5255939" y="3325815"/>
            <a:chExt cx="4176821" cy="2500960"/>
          </a:xfrm>
        </p:grpSpPr>
        <p:sp>
          <p:nvSpPr>
            <p:cNvPr id="8" name="TextBox 7">
              <a:extLst>
                <a:ext uri="{FF2B5EF4-FFF2-40B4-BE49-F238E27FC236}">
                  <a16:creationId xmlns:a16="http://schemas.microsoft.com/office/drawing/2014/main" id="{FBF63F71-0BED-4C66-8D10-82828F0AD38A}"/>
                </a:ext>
              </a:extLst>
            </p:cNvPr>
            <p:cNvSpPr txBox="1"/>
            <p:nvPr/>
          </p:nvSpPr>
          <p:spPr>
            <a:xfrm>
              <a:off x="5255939" y="3795842"/>
              <a:ext cx="3968273" cy="830997"/>
            </a:xfrm>
            <a:prstGeom prst="rect">
              <a:avLst/>
            </a:prstGeom>
            <a:noFill/>
          </p:spPr>
          <p:txBody>
            <a:bodyPr wrap="square" rtlCol="0">
              <a:spAutoFit/>
            </a:bodyPr>
            <a:lstStyle/>
            <a:p>
              <a:r>
                <a:rPr lang="en-US" sz="2400" dirty="0"/>
                <a:t>F(x): cumulative distribution </a:t>
              </a:r>
            </a:p>
            <a:p>
              <a:r>
                <a:rPr lang="en-US" sz="2400" dirty="0"/>
                <a:t>for real pointsets</a:t>
              </a:r>
            </a:p>
          </p:txBody>
        </p:sp>
        <p:sp>
          <p:nvSpPr>
            <p:cNvPr id="9" name="TextBox 8">
              <a:extLst>
                <a:ext uri="{FF2B5EF4-FFF2-40B4-BE49-F238E27FC236}">
                  <a16:creationId xmlns:a16="http://schemas.microsoft.com/office/drawing/2014/main" id="{ABE2CEFE-F806-4E93-B0E8-937BEDAEE33B}"/>
                </a:ext>
              </a:extLst>
            </p:cNvPr>
            <p:cNvSpPr txBox="1"/>
            <p:nvPr/>
          </p:nvSpPr>
          <p:spPr>
            <a:xfrm>
              <a:off x="5255939" y="4533034"/>
              <a:ext cx="4176821" cy="830997"/>
            </a:xfrm>
            <a:prstGeom prst="rect">
              <a:avLst/>
            </a:prstGeom>
            <a:noFill/>
          </p:spPr>
          <p:txBody>
            <a:bodyPr wrap="square" rtlCol="0">
              <a:spAutoFit/>
            </a:bodyPr>
            <a:lstStyle/>
            <a:p>
              <a:r>
                <a:rPr lang="en-US" sz="2400" dirty="0"/>
                <a:t>G(x): cumulative distribution </a:t>
              </a:r>
            </a:p>
            <a:p>
              <a:r>
                <a:rPr lang="en-US" sz="2400" dirty="0"/>
                <a:t>for random pointsets</a:t>
              </a:r>
            </a:p>
          </p:txBody>
        </p:sp>
        <p:sp>
          <p:nvSpPr>
            <p:cNvPr id="10" name="TextBox 9">
              <a:extLst>
                <a:ext uri="{FF2B5EF4-FFF2-40B4-BE49-F238E27FC236}">
                  <a16:creationId xmlns:a16="http://schemas.microsoft.com/office/drawing/2014/main" id="{A565005F-CCF4-4395-BDEC-74F3F1F2E3DE}"/>
                </a:ext>
              </a:extLst>
            </p:cNvPr>
            <p:cNvSpPr txBox="1"/>
            <p:nvPr/>
          </p:nvSpPr>
          <p:spPr>
            <a:xfrm>
              <a:off x="5255939" y="5365110"/>
              <a:ext cx="3968273" cy="461665"/>
            </a:xfrm>
            <a:prstGeom prst="rect">
              <a:avLst/>
            </a:prstGeom>
            <a:noFill/>
          </p:spPr>
          <p:txBody>
            <a:bodyPr wrap="square" rtlCol="0">
              <a:spAutoFit/>
            </a:bodyPr>
            <a:lstStyle/>
            <a:p>
              <a:r>
                <a:rPr lang="en-US" sz="2400" dirty="0"/>
                <a:t>sup: maximum distance</a:t>
              </a:r>
            </a:p>
          </p:txBody>
        </p:sp>
        <p:sp>
          <p:nvSpPr>
            <p:cNvPr id="11" name="TextBox 10">
              <a:extLst>
                <a:ext uri="{FF2B5EF4-FFF2-40B4-BE49-F238E27FC236}">
                  <a16:creationId xmlns:a16="http://schemas.microsoft.com/office/drawing/2014/main" id="{3C25B475-F6F6-4344-9B51-8C8F91725E13}"/>
                </a:ext>
              </a:extLst>
            </p:cNvPr>
            <p:cNvSpPr txBox="1"/>
            <p:nvPr/>
          </p:nvSpPr>
          <p:spPr>
            <a:xfrm>
              <a:off x="5255940" y="3325815"/>
              <a:ext cx="3182806" cy="461665"/>
            </a:xfrm>
            <a:prstGeom prst="rect">
              <a:avLst/>
            </a:prstGeom>
            <a:noFill/>
          </p:spPr>
          <p:txBody>
            <a:bodyPr wrap="square" rtlCol="0">
              <a:spAutoFit/>
            </a:bodyPr>
            <a:lstStyle/>
            <a:p>
              <a:r>
                <a:rPr lang="en-US" sz="2400" dirty="0"/>
                <a:t>x: R(P)/B(P) </a:t>
              </a:r>
            </a:p>
          </p:txBody>
        </p:sp>
      </p:grpSp>
    </p:spTree>
    <p:extLst>
      <p:ext uri="{BB962C8B-B14F-4D97-AF65-F5344CB8AC3E}">
        <p14:creationId xmlns:p14="http://schemas.microsoft.com/office/powerpoint/2010/main" val="38522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87" name="Shape 87"/>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Background and Motivation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Related Work</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Pointset Characterization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tx1"/>
                </a:solidFill>
                <a:latin typeface="Arial"/>
                <a:ea typeface="Arial"/>
                <a:cs typeface="Arial"/>
                <a:sym typeface="Arial"/>
              </a:rPr>
              <a:t>Real </a:t>
            </a:r>
            <a:r>
              <a:rPr lang="en-US" dirty="0">
                <a:solidFill>
                  <a:schemeClr val="tx1"/>
                </a:solidFill>
              </a:rPr>
              <a:t>P</a:t>
            </a:r>
            <a:r>
              <a:rPr lang="en-US" sz="3000" b="0" i="0" u="none" strike="noStrike" cap="none" dirty="0">
                <a:solidFill>
                  <a:schemeClr val="tx1"/>
                </a:solidFill>
                <a:latin typeface="Arial"/>
                <a:ea typeface="Arial"/>
                <a:cs typeface="Arial"/>
                <a:sym typeface="Arial"/>
              </a:rPr>
              <a:t>ointset </a:t>
            </a:r>
            <a:r>
              <a:rPr lang="en-US" dirty="0">
                <a:solidFill>
                  <a:schemeClr val="tx1"/>
                </a:solidFill>
              </a:rPr>
              <a:t>G</a:t>
            </a:r>
            <a:r>
              <a:rPr lang="en-US" sz="3000" b="0" i="0" u="none" strike="noStrike" cap="none" dirty="0">
                <a:solidFill>
                  <a:schemeClr val="tx1"/>
                </a:solidFill>
                <a:latin typeface="Arial"/>
                <a:ea typeface="Arial"/>
                <a:cs typeface="Arial"/>
                <a:sym typeface="Arial"/>
              </a:rPr>
              <a:t>enerator</a:t>
            </a:r>
          </a:p>
          <a:p>
            <a:pPr marL="230188" marR="0" lvl="0" indent="-230188" algn="l" rtl="0">
              <a:lnSpc>
                <a:spcPct val="85000"/>
              </a:lnSpc>
              <a:spcBef>
                <a:spcPts val="900"/>
              </a:spcBef>
              <a:spcAft>
                <a:spcPts val="0"/>
              </a:spcAft>
              <a:buClr>
                <a:srgbClr val="C00000"/>
              </a:buClr>
              <a:buSzPts val="3000"/>
              <a:buFont typeface="Arial"/>
              <a:buChar char="•"/>
            </a:pPr>
            <a:r>
              <a:rPr lang="en-US" altLang="zh-CN" dirty="0">
                <a:solidFill>
                  <a:schemeClr val="bg1">
                    <a:lumMod val="50000"/>
                  </a:schemeClr>
                </a:solidFill>
              </a:rPr>
              <a:t>Our New </a:t>
            </a:r>
            <a:r>
              <a:rPr lang="en-US" dirty="0">
                <a:solidFill>
                  <a:schemeClr val="bg1">
                    <a:lumMod val="50000"/>
                  </a:schemeClr>
                </a:solidFill>
              </a:rPr>
              <a:t>Lookup Table for RSMT Estimation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Conclusion</a:t>
            </a:r>
            <a:endParaRPr dirty="0"/>
          </a:p>
        </p:txBody>
      </p:sp>
    </p:spTree>
    <p:extLst>
      <p:ext uri="{BB962C8B-B14F-4D97-AF65-F5344CB8AC3E}">
        <p14:creationId xmlns:p14="http://schemas.microsoft.com/office/powerpoint/2010/main" val="305403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44061"/>
                </a:solidFill>
                <a:latin typeface="Arial"/>
                <a:ea typeface="Arial"/>
                <a:cs typeface="Arial"/>
                <a:sym typeface="Arial"/>
              </a:rPr>
              <a:t>Pointset Generation</a:t>
            </a:r>
            <a:endParaRPr dirty="0"/>
          </a:p>
        </p:txBody>
      </p:sp>
      <mc:AlternateContent xmlns:mc="http://schemas.openxmlformats.org/markup-compatibility/2006" xmlns:a14="http://schemas.microsoft.com/office/drawing/2010/main">
        <mc:Choice Requires="a14">
          <p:sp>
            <p:nvSpPr>
              <p:cNvPr id="145" name="Shape 145"/>
              <p:cNvSpPr txBox="1">
                <a:spLocks noGrp="1"/>
              </p:cNvSpPr>
              <p:nvPr>
                <p:ph type="body" idx="1"/>
              </p:nvPr>
            </p:nvSpPr>
            <p:spPr>
              <a:xfrm>
                <a:off x="228600" y="838200"/>
                <a:ext cx="8686800" cy="4267200"/>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600"/>
                  </a:spcAft>
                  <a:buClr>
                    <a:srgbClr val="C00000"/>
                  </a:buClr>
                  <a:buSzPts val="2200"/>
                  <a:buFont typeface="Arial"/>
                  <a:buChar char="•"/>
                </a:pPr>
                <a:r>
                  <a:rPr lang="en-US" sz="2800" dirty="0"/>
                  <a:t>Inputs: </a:t>
                </a:r>
              </a:p>
              <a:p>
                <a:pPr marL="687388" lvl="1" indent="-230188">
                  <a:spcBef>
                    <a:spcPts val="0"/>
                  </a:spcBef>
                  <a:spcAft>
                    <a:spcPts val="600"/>
                  </a:spcAft>
                  <a:buSzPts val="2200"/>
                </a:pPr>
                <a:r>
                  <a:rPr lang="en-US" sz="2400" dirty="0"/>
                  <a:t>cardinality </a:t>
                </a:r>
                <a14:m>
                  <m:oMath xmlns:m="http://schemas.openxmlformats.org/officeDocument/2006/math">
                    <m:r>
                      <a:rPr lang="en-US" sz="2400" i="1" dirty="0" smtClean="0">
                        <a:latin typeface="Cambria Math" panose="02040503050406030204" pitchFamily="18" charset="0"/>
                      </a:rPr>
                      <m:t>𝑝</m:t>
                    </m:r>
                  </m:oMath>
                </a14:m>
                <a:r>
                  <a:rPr lang="en-US" sz="2400" dirty="0"/>
                  <a:t>, </a:t>
                </a:r>
              </a:p>
              <a:p>
                <a:pPr marL="687388" lvl="1" indent="-230188">
                  <a:spcBef>
                    <a:spcPts val="0"/>
                  </a:spcBef>
                  <a:spcAft>
                    <a:spcPts val="600"/>
                  </a:spcAft>
                  <a:buSzPts val="2200"/>
                </a:pPr>
                <a:r>
                  <a:rPr lang="en-US" sz="2400" dirty="0"/>
                  <a:t>#points </a:t>
                </a:r>
                <a14:m>
                  <m:oMath xmlns:m="http://schemas.openxmlformats.org/officeDocument/2006/math">
                    <m:r>
                      <a:rPr lang="en-US" sz="2400" i="1" dirty="0" smtClean="0">
                        <a:latin typeface="Cambria Math" panose="02040503050406030204" pitchFamily="18" charset="0"/>
                      </a:rPr>
                      <m:t>𝑘</m:t>
                    </m:r>
                  </m:oMath>
                </a14:m>
                <a:r>
                  <a:rPr lang="en-US" sz="2400" dirty="0"/>
                  <a:t> on </a:t>
                </a:r>
                <a:r>
                  <a:rPr lang="en-US" sz="2400" dirty="0" err="1"/>
                  <a:t>bbox</a:t>
                </a:r>
                <a:r>
                  <a:rPr lang="en-US" sz="2400" dirty="0"/>
                  <a:t>,</a:t>
                </a:r>
              </a:p>
              <a:p>
                <a:pPr marL="457200" lvl="1" indent="0">
                  <a:spcBef>
                    <a:spcPts val="0"/>
                  </a:spcBef>
                  <a:spcAft>
                    <a:spcPts val="600"/>
                  </a:spcAft>
                  <a:buSzPts val="2200"/>
                  <a:buNone/>
                </a:pPr>
                <a:r>
                  <a:rPr lang="en-US" sz="2400" dirty="0"/>
                  <a:t>   =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𝑘</m:t>
                    </m:r>
                  </m:oMath>
                </a14:m>
                <a:r>
                  <a:rPr lang="en-US" sz="2400" i="1" dirty="0"/>
                  <a:t>)</a:t>
                </a:r>
                <a:r>
                  <a:rPr lang="en-US" sz="2400" dirty="0"/>
                  <a:t> points inside </a:t>
                </a:r>
                <a:r>
                  <a:rPr lang="en-US" sz="2400" dirty="0" err="1"/>
                  <a:t>bbox</a:t>
                </a:r>
                <a:endParaRPr lang="en-US" sz="2400" i="1" dirty="0"/>
              </a:p>
              <a:p>
                <a:pPr marL="687388" lvl="1" indent="-230188">
                  <a:spcBef>
                    <a:spcPts val="0"/>
                  </a:spcBef>
                  <a:spcAft>
                    <a:spcPts val="600"/>
                  </a:spcAft>
                  <a:buSzPts val="2200"/>
                </a:pPr>
                <a:r>
                  <a:rPr lang="en-US" sz="2400" dirty="0"/>
                  <a:t>Target L-ness range</a:t>
                </a:r>
              </a:p>
              <a:p>
                <a:pPr marL="457200" lvl="1" indent="0">
                  <a:spcBef>
                    <a:spcPts val="0"/>
                  </a:spcBef>
                  <a:spcAft>
                    <a:spcPts val="600"/>
                  </a:spcAft>
                  <a:buSzPts val="2200"/>
                  <a:buNone/>
                </a:pPr>
                <a:r>
                  <a:rPr lang="en-US" sz="2400" dirty="0"/>
                  <a:t>   </a:t>
                </a:r>
                <a14:m>
                  <m:oMath xmlns:m="http://schemas.openxmlformats.org/officeDocument/2006/math">
                    <m:r>
                      <a:rPr lang="en-US" sz="2400" b="0" i="0" dirty="0" smtClean="0">
                        <a:latin typeface="Cambria Math" panose="02040503050406030204" pitchFamily="18" charset="0"/>
                      </a:rPr>
                      <m:t>[</m:t>
                    </m:r>
                    <m:f>
                      <m:fPr>
                        <m:ctrlPr>
                          <a:rPr lang="en-US" sz="2400" i="1" dirty="0" smtClean="0">
                            <a:latin typeface="Cambria Math" panose="02040503050406030204" pitchFamily="18" charset="0"/>
                          </a:rPr>
                        </m:ctrlPr>
                      </m:fPr>
                      <m:num>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b="0" i="1" dirty="0" smtClean="0">
                                <a:latin typeface="Cambria Math" panose="02040503050406030204" pitchFamily="18" charset="0"/>
                              </a:rPr>
                              <m:t>0</m:t>
                            </m:r>
                          </m:sub>
                        </m:sSub>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𝑃</m:t>
                            </m:r>
                          </m:e>
                        </m:d>
                      </m:num>
                      <m:den>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𝐵</m:t>
                            </m:r>
                          </m:e>
                          <m:sub>
                            <m:r>
                              <a:rPr lang="en-US" sz="2400" b="0" i="1" dirty="0" smtClean="0">
                                <a:latin typeface="Cambria Math" panose="02040503050406030204" pitchFamily="18" charset="0"/>
                              </a:rPr>
                              <m:t>0</m:t>
                            </m:r>
                          </m:sub>
                        </m:sSub>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𝑃</m:t>
                            </m:r>
                          </m:e>
                        </m:d>
                      </m:den>
                    </m:f>
                    <m:r>
                      <a:rPr lang="en-US" sz="2400" b="0" i="1" dirty="0" smtClean="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Δ</m:t>
                        </m:r>
                      </m:e>
                      <m:sub>
                        <m:r>
                          <a:rPr lang="en-US" sz="2400" i="1">
                            <a:latin typeface="Cambria Math" panose="02040503050406030204" pitchFamily="18" charset="0"/>
                          </a:rPr>
                          <m:t>𝑒𝑟𝑟</m:t>
                        </m:r>
                      </m:sub>
                    </m:sSub>
                    <m:r>
                      <a:rPr lang="en-US" sz="2400" b="0" i="1" smtClean="0">
                        <a:latin typeface="Cambria Math" panose="02040503050406030204" pitchFamily="18" charset="0"/>
                      </a:rPr>
                      <m:t>, </m:t>
                    </m:r>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n-US" sz="2400" i="1" dirty="0">
                                <a:latin typeface="Cambria Math" panose="02040503050406030204" pitchFamily="18" charset="0"/>
                              </a:rPr>
                              <m:t>𝑅</m:t>
                            </m:r>
                          </m:e>
                          <m:sub>
                            <m:r>
                              <a:rPr lang="en-US" sz="2400" i="1" dirty="0">
                                <a:latin typeface="Cambria Math" panose="02040503050406030204" pitchFamily="18" charset="0"/>
                              </a:rPr>
                              <m:t>0</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𝑃</m:t>
                            </m:r>
                          </m:e>
                        </m:d>
                      </m:num>
                      <m:den>
                        <m:sSub>
                          <m:sSubPr>
                            <m:ctrlPr>
                              <a:rPr lang="en-US" sz="2400" i="1" dirty="0">
                                <a:latin typeface="Cambria Math" panose="02040503050406030204" pitchFamily="18"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0</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𝑃</m:t>
                            </m:r>
                          </m:e>
                        </m:d>
                      </m:den>
                    </m:f>
                    <m:r>
                      <a:rPr lang="en-US" sz="2400" b="0" i="1" dirty="0" smtClean="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Δ</m:t>
                        </m:r>
                      </m:e>
                      <m:sub>
                        <m:r>
                          <a:rPr lang="en-US" sz="2400" i="1">
                            <a:latin typeface="Cambria Math" panose="02040503050406030204" pitchFamily="18" charset="0"/>
                          </a:rPr>
                          <m:t>𝑒𝑟𝑟</m:t>
                        </m:r>
                      </m:sub>
                    </m:sSub>
                    <m:r>
                      <a:rPr lang="en-US" sz="2400" b="0" i="1" smtClean="0">
                        <a:latin typeface="Cambria Math" panose="02040503050406030204" pitchFamily="18" charset="0"/>
                      </a:rPr>
                      <m:t>]</m:t>
                    </m:r>
                  </m:oMath>
                </a14:m>
                <a:r>
                  <a:rPr lang="en-US" sz="2400" dirty="0"/>
                  <a:t> </a:t>
                </a:r>
              </a:p>
              <a:p>
                <a:pPr marL="687388" lvl="1" indent="-230188">
                  <a:spcBef>
                    <a:spcPts val="0"/>
                  </a:spcBef>
                  <a:spcAft>
                    <a:spcPts val="600"/>
                  </a:spcAft>
                  <a:buSzPts val="2200"/>
                </a:pPr>
                <a:r>
                  <a:rPr lang="en-US" sz="2400" dirty="0"/>
                  <a:t>Aspect ratio </a:t>
                </a:r>
                <a14:m>
                  <m:oMath xmlns:m="http://schemas.openxmlformats.org/officeDocument/2006/math">
                    <m:r>
                      <a:rPr lang="en-US" sz="2400" i="1" dirty="0" smtClean="0">
                        <a:latin typeface="Cambria Math" panose="02040503050406030204" pitchFamily="18" charset="0"/>
                      </a:rPr>
                      <m:t>𝐴𝑅</m:t>
                    </m:r>
                  </m:oMath>
                </a14:m>
                <a:endParaRPr lang="en-US" sz="2400" dirty="0"/>
              </a:p>
              <a:p>
                <a:pPr marL="230188" marR="0" lvl="0" indent="-230188" algn="l" rtl="0">
                  <a:lnSpc>
                    <a:spcPct val="85000"/>
                  </a:lnSpc>
                  <a:spcBef>
                    <a:spcPts val="0"/>
                  </a:spcBef>
                  <a:spcAft>
                    <a:spcPts val="600"/>
                  </a:spcAft>
                  <a:buClr>
                    <a:srgbClr val="C00000"/>
                  </a:buClr>
                  <a:buSzPts val="2200"/>
                  <a:buFont typeface="Arial"/>
                  <a:buChar char="•"/>
                </a:pPr>
                <a:r>
                  <a:rPr lang="en-US" sz="2800" dirty="0"/>
                  <a:t>Output: </a:t>
                </a:r>
              </a:p>
              <a:p>
                <a:pPr marL="687388" lvl="1" indent="-230188">
                  <a:spcBef>
                    <a:spcPts val="0"/>
                  </a:spcBef>
                  <a:spcAft>
                    <a:spcPts val="600"/>
                  </a:spcAft>
                  <a:buSzPts val="2200"/>
                </a:pPr>
                <a:r>
                  <a:rPr lang="en-US" sz="2400" dirty="0"/>
                  <a:t>Pointset P</a:t>
                </a:r>
                <a:endParaRPr sz="2400" dirty="0"/>
              </a:p>
            </p:txBody>
          </p:sp>
        </mc:Choice>
        <mc:Fallback xmlns="">
          <p:sp>
            <p:nvSpPr>
              <p:cNvPr id="145" name="Shape 145"/>
              <p:cNvSpPr txBox="1">
                <a:spLocks noGrp="1" noRot="1" noChangeAspect="1" noMove="1" noResize="1" noEditPoints="1" noAdjustHandles="1" noChangeArrowheads="1" noChangeShapeType="1" noTextEdit="1"/>
              </p:cNvSpPr>
              <p:nvPr>
                <p:ph type="body" idx="1"/>
              </p:nvPr>
            </p:nvSpPr>
            <p:spPr>
              <a:xfrm>
                <a:off x="228600" y="838200"/>
                <a:ext cx="8686800" cy="4267200"/>
              </a:xfrm>
              <a:prstGeom prst="rect">
                <a:avLst/>
              </a:prstGeom>
              <a:blipFill>
                <a:blip r:embed="rId3"/>
                <a:stretch>
                  <a:fillRect l="-842" t="-3143"/>
                </a:stretch>
              </a:blipFill>
              <a:ln>
                <a:no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8DF8A0A4-AA94-437F-9ABF-642712B798FA}"/>
              </a:ext>
            </a:extLst>
          </p:cNvPr>
          <p:cNvSpPr/>
          <p:nvPr/>
        </p:nvSpPr>
        <p:spPr>
          <a:xfrm>
            <a:off x="5607140" y="1302078"/>
            <a:ext cx="3129567" cy="760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Generate k points on the bounding box</a:t>
            </a:r>
          </a:p>
        </p:txBody>
      </p:sp>
      <p:sp>
        <p:nvSpPr>
          <p:cNvPr id="5" name="Rectangle 4">
            <a:extLst>
              <a:ext uri="{FF2B5EF4-FFF2-40B4-BE49-F238E27FC236}">
                <a16:creationId xmlns:a16="http://schemas.microsoft.com/office/drawing/2014/main" id="{33BB6C08-3145-4FD2-B94C-9485FE34A9E5}"/>
              </a:ext>
            </a:extLst>
          </p:cNvPr>
          <p:cNvSpPr/>
          <p:nvPr/>
        </p:nvSpPr>
        <p:spPr>
          <a:xfrm>
            <a:off x="5607142" y="2826305"/>
            <a:ext cx="3129567" cy="492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Add</a:t>
            </a:r>
            <a:r>
              <a:rPr lang="zh-CN" altLang="en-US" sz="2400" dirty="0">
                <a:solidFill>
                  <a:schemeClr val="tx1"/>
                </a:solidFill>
              </a:rPr>
              <a:t> </a:t>
            </a:r>
            <a:r>
              <a:rPr lang="en-US" altLang="zh-CN" sz="2400" dirty="0">
                <a:solidFill>
                  <a:schemeClr val="tx1"/>
                </a:solidFill>
              </a:rPr>
              <a:t>a</a:t>
            </a:r>
            <a:r>
              <a:rPr lang="zh-CN" altLang="en-US" sz="2400" dirty="0">
                <a:solidFill>
                  <a:schemeClr val="tx1"/>
                </a:solidFill>
              </a:rPr>
              <a:t> </a:t>
            </a:r>
            <a:r>
              <a:rPr lang="en-US" altLang="zh-CN" sz="2400" dirty="0">
                <a:solidFill>
                  <a:schemeClr val="tx1"/>
                </a:solidFill>
              </a:rPr>
              <a:t>point</a:t>
            </a:r>
            <a:r>
              <a:rPr lang="zh-CN" altLang="en-US" sz="2400" dirty="0">
                <a:solidFill>
                  <a:schemeClr val="tx1"/>
                </a:solidFill>
              </a:rPr>
              <a:t>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3" name="Flowchart: Decision 2">
                <a:extLst>
                  <a:ext uri="{FF2B5EF4-FFF2-40B4-BE49-F238E27FC236}">
                    <a16:creationId xmlns:a16="http://schemas.microsoft.com/office/drawing/2014/main" id="{2DED228D-6660-4DA8-AAA7-5C1BA7204BCC}"/>
                  </a:ext>
                </a:extLst>
              </p:cNvPr>
              <p:cNvSpPr/>
              <p:nvPr/>
            </p:nvSpPr>
            <p:spPr>
              <a:xfrm>
                <a:off x="5607141" y="3953359"/>
                <a:ext cx="3129567" cy="112705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i="1" dirty="0" smtClean="0">
                              <a:solidFill>
                                <a:schemeClr val="tx1"/>
                              </a:solidFill>
                              <a:latin typeface="Cambria Math" panose="02040503050406030204" pitchFamily="18" charset="0"/>
                            </a:rPr>
                          </m:ctrlPr>
                        </m:fPr>
                        <m:num>
                          <m:sSub>
                            <m:sSubPr>
                              <m:ctrlPr>
                                <a:rPr lang="en-US" sz="1100" i="1" dirty="0">
                                  <a:solidFill>
                                    <a:schemeClr val="tx1"/>
                                  </a:solidFill>
                                  <a:latin typeface="Cambria Math" panose="02040503050406030204" pitchFamily="18" charset="0"/>
                                </a:rPr>
                              </m:ctrlPr>
                            </m:sSubPr>
                            <m:e>
                              <m:r>
                                <a:rPr lang="en-US" sz="1100" i="1" dirty="0">
                                  <a:solidFill>
                                    <a:schemeClr val="tx1"/>
                                  </a:solidFill>
                                  <a:latin typeface="Cambria Math" panose="02040503050406030204" pitchFamily="18" charset="0"/>
                                </a:rPr>
                                <m:t>𝑅</m:t>
                              </m:r>
                            </m:e>
                            <m:sub/>
                          </m:sSub>
                          <m:d>
                            <m:dPr>
                              <m:ctrlPr>
                                <a:rPr lang="en-US" sz="1100" i="1" dirty="0">
                                  <a:solidFill>
                                    <a:schemeClr val="tx1"/>
                                  </a:solidFill>
                                  <a:latin typeface="Cambria Math" panose="02040503050406030204" pitchFamily="18" charset="0"/>
                                </a:rPr>
                              </m:ctrlPr>
                            </m:dPr>
                            <m:e>
                              <m:r>
                                <a:rPr lang="en-US" sz="1100" i="1" dirty="0">
                                  <a:solidFill>
                                    <a:schemeClr val="tx1"/>
                                  </a:solidFill>
                                  <a:latin typeface="Cambria Math" panose="02040503050406030204" pitchFamily="18" charset="0"/>
                                </a:rPr>
                                <m:t>𝑃</m:t>
                              </m:r>
                            </m:e>
                          </m:d>
                        </m:num>
                        <m:den>
                          <m:sSub>
                            <m:sSubPr>
                              <m:ctrlPr>
                                <a:rPr lang="en-US" sz="1100" i="1" dirty="0">
                                  <a:solidFill>
                                    <a:schemeClr val="tx1"/>
                                  </a:solidFill>
                                  <a:latin typeface="Cambria Math" panose="02040503050406030204" pitchFamily="18" charset="0"/>
                                </a:rPr>
                              </m:ctrlPr>
                            </m:sSubPr>
                            <m:e>
                              <m:r>
                                <a:rPr lang="en-US" sz="1100" i="1" dirty="0">
                                  <a:solidFill>
                                    <a:schemeClr val="tx1"/>
                                  </a:solidFill>
                                  <a:latin typeface="Cambria Math" panose="02040503050406030204" pitchFamily="18" charset="0"/>
                                </a:rPr>
                                <m:t>𝐵</m:t>
                              </m:r>
                            </m:e>
                            <m:sub/>
                          </m:sSub>
                          <m:d>
                            <m:dPr>
                              <m:ctrlPr>
                                <a:rPr lang="en-US" sz="1100" i="1" dirty="0">
                                  <a:solidFill>
                                    <a:schemeClr val="tx1"/>
                                  </a:solidFill>
                                  <a:latin typeface="Cambria Math" panose="02040503050406030204" pitchFamily="18" charset="0"/>
                                </a:rPr>
                              </m:ctrlPr>
                            </m:dPr>
                            <m:e>
                              <m:r>
                                <a:rPr lang="en-US" sz="1100" i="1" dirty="0">
                                  <a:solidFill>
                                    <a:schemeClr val="tx1"/>
                                  </a:solidFill>
                                  <a:latin typeface="Cambria Math" panose="02040503050406030204" pitchFamily="18" charset="0"/>
                                </a:rPr>
                                <m:t>𝑃</m:t>
                              </m:r>
                            </m:e>
                          </m:d>
                        </m:den>
                      </m:f>
                      <m:r>
                        <a:rPr lang="en-US" sz="1100" b="0" i="1" dirty="0" smtClean="0">
                          <a:solidFill>
                            <a:schemeClr val="tx1"/>
                          </a:solidFill>
                          <a:latin typeface="Cambria Math" panose="02040503050406030204" pitchFamily="18" charset="0"/>
                        </a:rPr>
                        <m:t>&lt;</m:t>
                      </m:r>
                      <m:f>
                        <m:fPr>
                          <m:ctrlPr>
                            <a:rPr lang="en-US" sz="1100" i="1" dirty="0" smtClean="0">
                              <a:solidFill>
                                <a:schemeClr val="tx1"/>
                              </a:solidFill>
                              <a:latin typeface="Cambria Math" panose="02040503050406030204" pitchFamily="18" charset="0"/>
                            </a:rPr>
                          </m:ctrlPr>
                        </m:fPr>
                        <m:num>
                          <m:sSub>
                            <m:sSubPr>
                              <m:ctrlPr>
                                <a:rPr lang="en-US" sz="1100" i="1" dirty="0">
                                  <a:solidFill>
                                    <a:schemeClr val="tx1"/>
                                  </a:solidFill>
                                  <a:latin typeface="Cambria Math" panose="02040503050406030204" pitchFamily="18" charset="0"/>
                                </a:rPr>
                              </m:ctrlPr>
                            </m:sSubPr>
                            <m:e>
                              <m:r>
                                <a:rPr lang="en-US" sz="1100" i="1" dirty="0">
                                  <a:solidFill>
                                    <a:schemeClr val="tx1"/>
                                  </a:solidFill>
                                  <a:latin typeface="Cambria Math" panose="02040503050406030204" pitchFamily="18" charset="0"/>
                                </a:rPr>
                                <m:t>𝑅</m:t>
                              </m:r>
                            </m:e>
                            <m:sub>
                              <m:r>
                                <a:rPr lang="en-US" sz="1100" i="1" dirty="0">
                                  <a:solidFill>
                                    <a:schemeClr val="tx1"/>
                                  </a:solidFill>
                                  <a:latin typeface="Cambria Math" panose="02040503050406030204" pitchFamily="18" charset="0"/>
                                </a:rPr>
                                <m:t>0</m:t>
                              </m:r>
                            </m:sub>
                          </m:sSub>
                          <m:d>
                            <m:dPr>
                              <m:ctrlPr>
                                <a:rPr lang="en-US" sz="1100" i="1" dirty="0">
                                  <a:solidFill>
                                    <a:schemeClr val="tx1"/>
                                  </a:solidFill>
                                  <a:latin typeface="Cambria Math" panose="02040503050406030204" pitchFamily="18" charset="0"/>
                                </a:rPr>
                              </m:ctrlPr>
                            </m:dPr>
                            <m:e>
                              <m:r>
                                <a:rPr lang="en-US" sz="1100" i="1" dirty="0">
                                  <a:solidFill>
                                    <a:schemeClr val="tx1"/>
                                  </a:solidFill>
                                  <a:latin typeface="Cambria Math" panose="02040503050406030204" pitchFamily="18" charset="0"/>
                                </a:rPr>
                                <m:t>𝑃</m:t>
                              </m:r>
                            </m:e>
                          </m:d>
                        </m:num>
                        <m:den>
                          <m:sSub>
                            <m:sSubPr>
                              <m:ctrlPr>
                                <a:rPr lang="en-US" sz="1100" i="1" dirty="0">
                                  <a:solidFill>
                                    <a:schemeClr val="tx1"/>
                                  </a:solidFill>
                                  <a:latin typeface="Cambria Math" panose="02040503050406030204" pitchFamily="18" charset="0"/>
                                </a:rPr>
                              </m:ctrlPr>
                            </m:sSubPr>
                            <m:e>
                              <m:r>
                                <a:rPr lang="en-US" sz="1100" i="1" dirty="0">
                                  <a:solidFill>
                                    <a:schemeClr val="tx1"/>
                                  </a:solidFill>
                                  <a:latin typeface="Cambria Math" panose="02040503050406030204" pitchFamily="18" charset="0"/>
                                </a:rPr>
                                <m:t>𝐵</m:t>
                              </m:r>
                            </m:e>
                            <m:sub>
                              <m:r>
                                <a:rPr lang="en-US" sz="1100" i="1" dirty="0">
                                  <a:solidFill>
                                    <a:schemeClr val="tx1"/>
                                  </a:solidFill>
                                  <a:latin typeface="Cambria Math" panose="02040503050406030204" pitchFamily="18" charset="0"/>
                                </a:rPr>
                                <m:t>0</m:t>
                              </m:r>
                            </m:sub>
                          </m:sSub>
                          <m:d>
                            <m:dPr>
                              <m:ctrlPr>
                                <a:rPr lang="en-US" sz="1100" i="1" dirty="0">
                                  <a:solidFill>
                                    <a:schemeClr val="tx1"/>
                                  </a:solidFill>
                                  <a:latin typeface="Cambria Math" panose="02040503050406030204" pitchFamily="18" charset="0"/>
                                </a:rPr>
                              </m:ctrlPr>
                            </m:dPr>
                            <m:e>
                              <m:r>
                                <a:rPr lang="en-US" sz="1100" i="1" dirty="0">
                                  <a:solidFill>
                                    <a:schemeClr val="tx1"/>
                                  </a:solidFill>
                                  <a:latin typeface="Cambria Math" panose="02040503050406030204" pitchFamily="18" charset="0"/>
                                </a:rPr>
                                <m:t>𝑃</m:t>
                              </m:r>
                            </m:e>
                          </m:d>
                        </m:den>
                      </m:f>
                      <m:r>
                        <a:rPr lang="en-US" sz="1100" b="0" i="1" dirty="0" smtClean="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r>
                            <m:rPr>
                              <m:sty m:val="p"/>
                            </m:rPr>
                            <a:rPr lang="en-US" sz="1100">
                              <a:solidFill>
                                <a:schemeClr val="tx1"/>
                              </a:solidFill>
                              <a:latin typeface="Cambria Math" panose="02040503050406030204" pitchFamily="18" charset="0"/>
                            </a:rPr>
                            <m:t>Δ</m:t>
                          </m:r>
                        </m:e>
                        <m:sub>
                          <m:r>
                            <a:rPr lang="en-US" sz="1100" i="1">
                              <a:solidFill>
                                <a:schemeClr val="tx1"/>
                              </a:solidFill>
                              <a:latin typeface="Cambria Math" panose="02040503050406030204" pitchFamily="18" charset="0"/>
                            </a:rPr>
                            <m:t>𝑒𝑟𝑟</m:t>
                          </m:r>
                        </m:sub>
                      </m:sSub>
                    </m:oMath>
                  </m:oMathPara>
                </a14:m>
                <a:endParaRPr lang="en-US" sz="1100" dirty="0">
                  <a:solidFill>
                    <a:schemeClr val="tx1"/>
                  </a:solidFill>
                </a:endParaRPr>
              </a:p>
            </p:txBody>
          </p:sp>
        </mc:Choice>
        <mc:Fallback xmlns="">
          <p:sp>
            <p:nvSpPr>
              <p:cNvPr id="3" name="Flowchart: Decision 2">
                <a:extLst>
                  <a:ext uri="{FF2B5EF4-FFF2-40B4-BE49-F238E27FC236}">
                    <a16:creationId xmlns:a16="http://schemas.microsoft.com/office/drawing/2014/main" id="{2DED228D-6660-4DA8-AAA7-5C1BA7204BCC}"/>
                  </a:ext>
                </a:extLst>
              </p:cNvPr>
              <p:cNvSpPr>
                <a:spLocks noRot="1" noChangeAspect="1" noMove="1" noResize="1" noEditPoints="1" noAdjustHandles="1" noChangeArrowheads="1" noChangeShapeType="1" noTextEdit="1"/>
              </p:cNvSpPr>
              <p:nvPr/>
            </p:nvSpPr>
            <p:spPr>
              <a:xfrm>
                <a:off x="5607141" y="3953359"/>
                <a:ext cx="3129567" cy="1127054"/>
              </a:xfrm>
              <a:prstGeom prst="flowChartDecisi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Decision 6">
                <a:extLst>
                  <a:ext uri="{FF2B5EF4-FFF2-40B4-BE49-F238E27FC236}">
                    <a16:creationId xmlns:a16="http://schemas.microsoft.com/office/drawing/2014/main" id="{7EB7D4E0-BC81-4DEE-A13A-9B0B5711A1F6}"/>
                  </a:ext>
                </a:extLst>
              </p:cNvPr>
              <p:cNvSpPr/>
              <p:nvPr/>
            </p:nvSpPr>
            <p:spPr>
              <a:xfrm>
                <a:off x="5607141" y="5461952"/>
                <a:ext cx="3129567" cy="112705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𝑃</m:t>
                          </m:r>
                        </m:e>
                      </m:d>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𝑝</m:t>
                      </m:r>
                    </m:oMath>
                  </m:oMathPara>
                </a14:m>
                <a:endParaRPr lang="en-US" sz="2400" dirty="0">
                  <a:solidFill>
                    <a:schemeClr val="tx1"/>
                  </a:solidFill>
                </a:endParaRPr>
              </a:p>
            </p:txBody>
          </p:sp>
        </mc:Choice>
        <mc:Fallback xmlns="">
          <p:sp>
            <p:nvSpPr>
              <p:cNvPr id="7" name="Flowchart: Decision 6">
                <a:extLst>
                  <a:ext uri="{FF2B5EF4-FFF2-40B4-BE49-F238E27FC236}">
                    <a16:creationId xmlns:a16="http://schemas.microsoft.com/office/drawing/2014/main" id="{7EB7D4E0-BC81-4DEE-A13A-9B0B5711A1F6}"/>
                  </a:ext>
                </a:extLst>
              </p:cNvPr>
              <p:cNvSpPr>
                <a:spLocks noRot="1" noChangeAspect="1" noMove="1" noResize="1" noEditPoints="1" noAdjustHandles="1" noChangeArrowheads="1" noChangeShapeType="1" noTextEdit="1"/>
              </p:cNvSpPr>
              <p:nvPr/>
            </p:nvSpPr>
            <p:spPr>
              <a:xfrm>
                <a:off x="5607141" y="5461952"/>
                <a:ext cx="3129567" cy="1127054"/>
              </a:xfrm>
              <a:prstGeom prst="flowChartDecision">
                <a:avLst/>
              </a:prstGeom>
              <a:blipFill>
                <a:blip r:embed="rId5"/>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4597438-9439-45BB-B303-B182D82205CD}"/>
              </a:ext>
            </a:extLst>
          </p:cNvPr>
          <p:cNvSpPr/>
          <p:nvPr/>
        </p:nvSpPr>
        <p:spPr>
          <a:xfrm>
            <a:off x="3721199" y="4145127"/>
            <a:ext cx="1526948" cy="743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Delete last</a:t>
            </a:r>
            <a:r>
              <a:rPr lang="zh-CN" altLang="en-US" sz="2400" dirty="0">
                <a:solidFill>
                  <a:schemeClr val="tx1"/>
                </a:solidFill>
              </a:rPr>
              <a:t> </a:t>
            </a:r>
            <a:r>
              <a:rPr lang="en-US" altLang="zh-CN" sz="2400" dirty="0">
                <a:solidFill>
                  <a:schemeClr val="tx1"/>
                </a:solidFill>
              </a:rPr>
              <a:t>point</a:t>
            </a:r>
            <a:r>
              <a:rPr lang="zh-CN" altLang="en-US" sz="2400" dirty="0">
                <a:solidFill>
                  <a:schemeClr val="tx1"/>
                </a:solidFill>
              </a:rPr>
              <a:t> </a:t>
            </a:r>
            <a:endParaRPr lang="en-US" sz="2400" dirty="0">
              <a:solidFill>
                <a:schemeClr val="tx1"/>
              </a:solidFill>
            </a:endParaRPr>
          </a:p>
        </p:txBody>
      </p:sp>
      <p:cxnSp>
        <p:nvCxnSpPr>
          <p:cNvPr id="6" name="Straight Arrow Connector 5">
            <a:extLst>
              <a:ext uri="{FF2B5EF4-FFF2-40B4-BE49-F238E27FC236}">
                <a16:creationId xmlns:a16="http://schemas.microsoft.com/office/drawing/2014/main" id="{FF8697CC-4FDC-4805-8F88-4BEF49E25AB3}"/>
              </a:ext>
            </a:extLst>
          </p:cNvPr>
          <p:cNvCxnSpPr>
            <a:cxnSpLocks/>
            <a:stCxn id="2" idx="2"/>
            <a:endCxn id="5" idx="0"/>
          </p:cNvCxnSpPr>
          <p:nvPr/>
        </p:nvCxnSpPr>
        <p:spPr>
          <a:xfrm>
            <a:off x="7171924" y="2062084"/>
            <a:ext cx="2" cy="76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0396DBD-8F6F-4EEA-934D-78110FC8D6F4}"/>
              </a:ext>
            </a:extLst>
          </p:cNvPr>
          <p:cNvCxnSpPr>
            <a:cxnSpLocks/>
            <a:stCxn id="5" idx="2"/>
            <a:endCxn id="3" idx="0"/>
          </p:cNvCxnSpPr>
          <p:nvPr/>
        </p:nvCxnSpPr>
        <p:spPr>
          <a:xfrm flipH="1">
            <a:off x="7171925" y="3318944"/>
            <a:ext cx="1" cy="63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ED14C1-6168-4DB2-8DF1-84387D5BEF87}"/>
              </a:ext>
            </a:extLst>
          </p:cNvPr>
          <p:cNvCxnSpPr>
            <a:cxnSpLocks/>
            <a:stCxn id="3" idx="2"/>
            <a:endCxn id="7" idx="0"/>
          </p:cNvCxnSpPr>
          <p:nvPr/>
        </p:nvCxnSpPr>
        <p:spPr>
          <a:xfrm>
            <a:off x="7171925" y="5080413"/>
            <a:ext cx="0" cy="381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60B388-BF96-46FC-A872-3BF78AF33320}"/>
              </a:ext>
            </a:extLst>
          </p:cNvPr>
          <p:cNvCxnSpPr>
            <a:cxnSpLocks/>
            <a:stCxn id="3" idx="1"/>
            <a:endCxn id="8" idx="3"/>
          </p:cNvCxnSpPr>
          <p:nvPr/>
        </p:nvCxnSpPr>
        <p:spPr>
          <a:xfrm flipH="1">
            <a:off x="5248147" y="4516886"/>
            <a:ext cx="358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1651B5D-39A1-4F2D-BCF5-1BD0B773D40F}"/>
              </a:ext>
            </a:extLst>
          </p:cNvPr>
          <p:cNvCxnSpPr>
            <a:cxnSpLocks/>
            <a:stCxn id="8" idx="0"/>
            <a:endCxn id="5" idx="1"/>
          </p:cNvCxnSpPr>
          <p:nvPr/>
        </p:nvCxnSpPr>
        <p:spPr>
          <a:xfrm rot="5400000" flipH="1" flipV="1">
            <a:off x="4509656" y="3047642"/>
            <a:ext cx="1072502" cy="11224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5963D34-255F-43FF-B0A9-F8D7F44D659E}"/>
              </a:ext>
            </a:extLst>
          </p:cNvPr>
          <p:cNvSpPr txBox="1"/>
          <p:nvPr/>
        </p:nvSpPr>
        <p:spPr>
          <a:xfrm>
            <a:off x="5207902" y="4047033"/>
            <a:ext cx="706724" cy="461665"/>
          </a:xfrm>
          <a:prstGeom prst="rect">
            <a:avLst/>
          </a:prstGeom>
          <a:noFill/>
        </p:spPr>
        <p:txBody>
          <a:bodyPr wrap="square" rtlCol="0">
            <a:spAutoFit/>
          </a:bodyPr>
          <a:lstStyle/>
          <a:p>
            <a:r>
              <a:rPr lang="en-US" altLang="zh-CN" sz="2400" dirty="0"/>
              <a:t>yes</a:t>
            </a:r>
            <a:endParaRPr lang="en-US" sz="2400" dirty="0"/>
          </a:p>
        </p:txBody>
      </p:sp>
      <p:sp>
        <p:nvSpPr>
          <p:cNvPr id="31" name="TextBox 30">
            <a:extLst>
              <a:ext uri="{FF2B5EF4-FFF2-40B4-BE49-F238E27FC236}">
                <a16:creationId xmlns:a16="http://schemas.microsoft.com/office/drawing/2014/main" id="{649099DC-7918-47AB-BE4F-F79B427AA60E}"/>
              </a:ext>
            </a:extLst>
          </p:cNvPr>
          <p:cNvSpPr txBox="1"/>
          <p:nvPr/>
        </p:nvSpPr>
        <p:spPr>
          <a:xfrm>
            <a:off x="7247594" y="5052707"/>
            <a:ext cx="706724" cy="461665"/>
          </a:xfrm>
          <a:prstGeom prst="rect">
            <a:avLst/>
          </a:prstGeom>
          <a:noFill/>
        </p:spPr>
        <p:txBody>
          <a:bodyPr wrap="square" rtlCol="0">
            <a:spAutoFit/>
          </a:bodyPr>
          <a:lstStyle/>
          <a:p>
            <a:r>
              <a:rPr lang="en-US" altLang="zh-CN" sz="2400" dirty="0"/>
              <a:t>no</a:t>
            </a:r>
            <a:endParaRPr lang="en-US" sz="2400" dirty="0"/>
          </a:p>
        </p:txBody>
      </p:sp>
      <p:cxnSp>
        <p:nvCxnSpPr>
          <p:cNvPr id="30" name="Connector: Elbow 29">
            <a:extLst>
              <a:ext uri="{FF2B5EF4-FFF2-40B4-BE49-F238E27FC236}">
                <a16:creationId xmlns:a16="http://schemas.microsoft.com/office/drawing/2014/main" id="{D7A1C358-9A69-4287-BBA9-A09A82BB8C3A}"/>
              </a:ext>
            </a:extLst>
          </p:cNvPr>
          <p:cNvCxnSpPr>
            <a:cxnSpLocks/>
            <a:stCxn id="7" idx="3"/>
            <a:endCxn id="5" idx="3"/>
          </p:cNvCxnSpPr>
          <p:nvPr/>
        </p:nvCxnSpPr>
        <p:spPr>
          <a:xfrm flipV="1">
            <a:off x="8736708" y="3072625"/>
            <a:ext cx="1" cy="2952854"/>
          </a:xfrm>
          <a:prstGeom prst="bent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FC9435-467E-43B2-9218-B55B3057E012}"/>
              </a:ext>
            </a:extLst>
          </p:cNvPr>
          <p:cNvCxnSpPr>
            <a:cxnSpLocks/>
            <a:stCxn id="7" idx="1"/>
          </p:cNvCxnSpPr>
          <p:nvPr/>
        </p:nvCxnSpPr>
        <p:spPr>
          <a:xfrm flipH="1">
            <a:off x="5248147" y="6025479"/>
            <a:ext cx="358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7EC7481-4C67-4BDB-94D2-AD6CA03F0768}"/>
              </a:ext>
            </a:extLst>
          </p:cNvPr>
          <p:cNvSpPr txBox="1"/>
          <p:nvPr/>
        </p:nvSpPr>
        <p:spPr>
          <a:xfrm>
            <a:off x="3935712" y="5788967"/>
            <a:ext cx="1097919" cy="461665"/>
          </a:xfrm>
          <a:prstGeom prst="rect">
            <a:avLst/>
          </a:prstGeom>
          <a:noFill/>
        </p:spPr>
        <p:txBody>
          <a:bodyPr wrap="square" rtlCol="0">
            <a:spAutoFit/>
          </a:bodyPr>
          <a:lstStyle/>
          <a:p>
            <a:r>
              <a:rPr lang="en-US" altLang="zh-CN" sz="2400" dirty="0"/>
              <a:t>Output</a:t>
            </a:r>
            <a:endParaRPr lang="en-US" sz="2400" dirty="0"/>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3D3274B5-160F-4E35-A4B4-30C2EEC59F03}"/>
                  </a:ext>
                </a:extLst>
              </p:cNvPr>
              <p:cNvSpPr/>
              <p:nvPr/>
            </p:nvSpPr>
            <p:spPr>
              <a:xfrm>
                <a:off x="815667" y="4661608"/>
                <a:ext cx="2523699" cy="1927398"/>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altLang="zh-CN" sz="2000" b="1" u="sng" dirty="0">
                    <a:solidFill>
                      <a:schemeClr val="lt1"/>
                    </a:solidFill>
                  </a:rPr>
                  <a:t>100K pointsets generated using distribution of </a:t>
                </a:r>
                <a14:m>
                  <m:oMath xmlns:m="http://schemas.openxmlformats.org/officeDocument/2006/math">
                    <m:r>
                      <a:rPr lang="en-US" altLang="zh-CN" sz="2000" b="1" i="1" smtClean="0">
                        <a:solidFill>
                          <a:schemeClr val="lt1"/>
                        </a:solidFill>
                        <a:latin typeface="Cambria Math" panose="02040503050406030204" pitchFamily="18" charset="0"/>
                      </a:rPr>
                      <m:t>𝒑</m:t>
                    </m:r>
                    <m:r>
                      <a:rPr lang="en-US" altLang="zh-CN" sz="2000" b="1" i="1" smtClean="0">
                        <a:solidFill>
                          <a:schemeClr val="lt1"/>
                        </a:solidFill>
                        <a:latin typeface="Cambria Math" panose="02040503050406030204" pitchFamily="18" charset="0"/>
                      </a:rPr>
                      <m:t>, </m:t>
                    </m:r>
                    <m:r>
                      <a:rPr lang="en-US" altLang="zh-CN" sz="2000" b="1" i="1" smtClean="0">
                        <a:solidFill>
                          <a:schemeClr val="lt1"/>
                        </a:solidFill>
                        <a:latin typeface="Cambria Math" panose="02040503050406030204" pitchFamily="18" charset="0"/>
                      </a:rPr>
                      <m:t>𝒌</m:t>
                    </m:r>
                    <m:r>
                      <a:rPr lang="en-US" altLang="zh-CN" sz="2000" b="1" i="1" smtClean="0">
                        <a:solidFill>
                          <a:schemeClr val="lt1"/>
                        </a:solidFill>
                        <a:latin typeface="Cambria Math" panose="02040503050406030204" pitchFamily="18" charset="0"/>
                      </a:rPr>
                      <m:t>,</m:t>
                    </m:r>
                    <m:f>
                      <m:fPr>
                        <m:ctrlPr>
                          <a:rPr lang="en-US" sz="2000" b="1" i="1" dirty="0" smtClean="0">
                            <a:solidFill>
                              <a:schemeClr val="bg1"/>
                            </a:solidFill>
                            <a:latin typeface="Cambria Math" panose="02040503050406030204" pitchFamily="18" charset="0"/>
                          </a:rPr>
                        </m:ctrlPr>
                      </m:fPr>
                      <m:num>
                        <m:sSub>
                          <m:sSubPr>
                            <m:ctrlPr>
                              <a:rPr lang="en-US" sz="2000" b="1" i="1" dirty="0">
                                <a:solidFill>
                                  <a:schemeClr val="bg1"/>
                                </a:solidFill>
                                <a:latin typeface="Cambria Math" panose="02040503050406030204" pitchFamily="18" charset="0"/>
                              </a:rPr>
                            </m:ctrlPr>
                          </m:sSubPr>
                          <m:e>
                            <m:r>
                              <a:rPr lang="en-US" sz="2000" b="1" i="1" dirty="0">
                                <a:solidFill>
                                  <a:schemeClr val="bg1"/>
                                </a:solidFill>
                                <a:latin typeface="Cambria Math" panose="02040503050406030204" pitchFamily="18" charset="0"/>
                              </a:rPr>
                              <m:t>𝑹</m:t>
                            </m:r>
                          </m:e>
                          <m:sub>
                            <m:r>
                              <a:rPr lang="en-US" sz="2000" b="1" i="1" dirty="0">
                                <a:solidFill>
                                  <a:schemeClr val="bg1"/>
                                </a:solidFill>
                                <a:latin typeface="Cambria Math" panose="02040503050406030204" pitchFamily="18" charset="0"/>
                              </a:rPr>
                              <m:t>𝟎</m:t>
                            </m:r>
                          </m:sub>
                        </m:sSub>
                        <m:d>
                          <m:dPr>
                            <m:ctrlPr>
                              <a:rPr lang="en-US" sz="2000" b="1" i="1" dirty="0">
                                <a:solidFill>
                                  <a:schemeClr val="bg1"/>
                                </a:solidFill>
                                <a:latin typeface="Cambria Math" panose="02040503050406030204" pitchFamily="18" charset="0"/>
                              </a:rPr>
                            </m:ctrlPr>
                          </m:dPr>
                          <m:e>
                            <m:r>
                              <a:rPr lang="en-US" sz="2000" b="1" i="1" dirty="0">
                                <a:solidFill>
                                  <a:schemeClr val="bg1"/>
                                </a:solidFill>
                                <a:latin typeface="Cambria Math" panose="02040503050406030204" pitchFamily="18" charset="0"/>
                              </a:rPr>
                              <m:t>𝑷</m:t>
                            </m:r>
                          </m:e>
                        </m:d>
                      </m:num>
                      <m:den>
                        <m:sSub>
                          <m:sSubPr>
                            <m:ctrlPr>
                              <a:rPr lang="en-US" sz="2000" b="1" i="1" dirty="0">
                                <a:solidFill>
                                  <a:schemeClr val="bg1"/>
                                </a:solidFill>
                                <a:latin typeface="Cambria Math" panose="02040503050406030204" pitchFamily="18" charset="0"/>
                              </a:rPr>
                            </m:ctrlPr>
                          </m:sSubPr>
                          <m:e>
                            <m:r>
                              <a:rPr lang="en-US" sz="2000" b="1" i="1" dirty="0">
                                <a:solidFill>
                                  <a:schemeClr val="bg1"/>
                                </a:solidFill>
                                <a:latin typeface="Cambria Math" panose="02040503050406030204" pitchFamily="18" charset="0"/>
                              </a:rPr>
                              <m:t>𝑩</m:t>
                            </m:r>
                          </m:e>
                          <m:sub>
                            <m:r>
                              <a:rPr lang="en-US" sz="2000" b="1" i="1" dirty="0">
                                <a:solidFill>
                                  <a:schemeClr val="bg1"/>
                                </a:solidFill>
                                <a:latin typeface="Cambria Math" panose="02040503050406030204" pitchFamily="18" charset="0"/>
                              </a:rPr>
                              <m:t>𝟎</m:t>
                            </m:r>
                          </m:sub>
                        </m:sSub>
                        <m:d>
                          <m:dPr>
                            <m:ctrlPr>
                              <a:rPr lang="en-US" sz="2000" b="1" i="1" dirty="0">
                                <a:solidFill>
                                  <a:schemeClr val="bg1"/>
                                </a:solidFill>
                                <a:latin typeface="Cambria Math" panose="02040503050406030204" pitchFamily="18" charset="0"/>
                              </a:rPr>
                            </m:ctrlPr>
                          </m:dPr>
                          <m:e>
                            <m:r>
                              <a:rPr lang="en-US" sz="2000" b="1" i="1" dirty="0">
                                <a:solidFill>
                                  <a:schemeClr val="bg1"/>
                                </a:solidFill>
                                <a:latin typeface="Cambria Math" panose="02040503050406030204" pitchFamily="18" charset="0"/>
                              </a:rPr>
                              <m:t>𝑷</m:t>
                            </m:r>
                          </m:e>
                        </m:d>
                      </m:den>
                    </m:f>
                    <m:r>
                      <a:rPr lang="en-US" sz="2000" b="1" i="1" dirty="0" smtClean="0">
                        <a:solidFill>
                          <a:schemeClr val="bg1"/>
                        </a:solidFill>
                        <a:latin typeface="Cambria Math" panose="02040503050406030204" pitchFamily="18" charset="0"/>
                      </a:rPr>
                      <m:t>, </m:t>
                    </m:r>
                    <m:r>
                      <a:rPr lang="en-US" sz="2000" b="1" i="1" dirty="0" smtClean="0">
                        <a:solidFill>
                          <a:schemeClr val="bg1"/>
                        </a:solidFill>
                        <a:latin typeface="Cambria Math" panose="02040503050406030204" pitchFamily="18" charset="0"/>
                      </a:rPr>
                      <m:t>𝑨𝑹</m:t>
                    </m:r>
                  </m:oMath>
                </a14:m>
                <a:r>
                  <a:rPr lang="en-US" sz="2000" b="1" dirty="0">
                    <a:solidFill>
                      <a:schemeClr val="lt1"/>
                    </a:solidFill>
                  </a:rPr>
                  <a:t> </a:t>
                </a:r>
                <a:r>
                  <a:rPr lang="en-US" sz="2000" b="1" u="sng" dirty="0">
                    <a:solidFill>
                      <a:schemeClr val="lt1"/>
                    </a:solidFill>
                  </a:rPr>
                  <a:t>from real placements</a:t>
                </a:r>
              </a:p>
            </p:txBody>
          </p:sp>
        </mc:Choice>
        <mc:Fallback xmlns="">
          <p:sp>
            <p:nvSpPr>
              <p:cNvPr id="71" name="Rectangle 70">
                <a:extLst>
                  <a:ext uri="{FF2B5EF4-FFF2-40B4-BE49-F238E27FC236}">
                    <a16:creationId xmlns:a16="http://schemas.microsoft.com/office/drawing/2014/main" id="{3D3274B5-160F-4E35-A4B4-30C2EEC59F03}"/>
                  </a:ext>
                </a:extLst>
              </p:cNvPr>
              <p:cNvSpPr>
                <a:spLocks noRot="1" noChangeAspect="1" noMove="1" noResize="1" noEditPoints="1" noAdjustHandles="1" noChangeArrowheads="1" noChangeShapeType="1" noTextEdit="1"/>
              </p:cNvSpPr>
              <p:nvPr/>
            </p:nvSpPr>
            <p:spPr>
              <a:xfrm>
                <a:off x="815667" y="4661608"/>
                <a:ext cx="2523699" cy="1927398"/>
              </a:xfrm>
              <a:prstGeom prst="rect">
                <a:avLst/>
              </a:prstGeom>
              <a:blipFill>
                <a:blip r:embed="rId6"/>
                <a:stretch>
                  <a:fillRect r="-239" b="-1875"/>
                </a:stretch>
              </a:blipFill>
              <a:ln w="25400" cap="flat" cmpd="sng">
                <a:solidFill>
                  <a:schemeClr val="dk1"/>
                </a:solidFill>
                <a:prstDash val="solid"/>
                <a:round/>
                <a:headEnd type="none" w="sm" len="sm"/>
                <a:tailEnd type="none" w="sm" len="sm"/>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5ECBBFCF-0458-4A34-B50B-FF89D836A714}"/>
              </a:ext>
            </a:extLst>
          </p:cNvPr>
          <p:cNvSpPr/>
          <p:nvPr/>
        </p:nvSpPr>
        <p:spPr>
          <a:xfrm>
            <a:off x="5607140" y="1323849"/>
            <a:ext cx="3129567" cy="751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6209D6-CE9C-4395-8D4F-9D0992139881}"/>
              </a:ext>
            </a:extLst>
          </p:cNvPr>
          <p:cNvSpPr/>
          <p:nvPr/>
        </p:nvSpPr>
        <p:spPr>
          <a:xfrm>
            <a:off x="5607140" y="2826305"/>
            <a:ext cx="3129567" cy="477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87BEC9-048B-40E4-9E82-B8FB3D9E7D1B}"/>
              </a:ext>
            </a:extLst>
          </p:cNvPr>
          <p:cNvSpPr/>
          <p:nvPr/>
        </p:nvSpPr>
        <p:spPr>
          <a:xfrm>
            <a:off x="3730561" y="4137409"/>
            <a:ext cx="1543299" cy="7685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3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44061"/>
                </a:solidFill>
                <a:latin typeface="Arial"/>
                <a:ea typeface="Arial"/>
                <a:cs typeface="Arial"/>
                <a:sym typeface="Arial"/>
              </a:rPr>
              <a:t>Impact of L-ness on RSMT Heuristics (1)</a:t>
            </a:r>
            <a:endParaRPr dirty="0"/>
          </a:p>
        </p:txBody>
      </p:sp>
      <mc:AlternateContent xmlns:mc="http://schemas.openxmlformats.org/markup-compatibility/2006" xmlns:a14="http://schemas.microsoft.com/office/drawing/2010/main">
        <mc:Choice Requires="a14">
          <p:sp>
            <p:nvSpPr>
              <p:cNvPr id="145" name="Shape 145"/>
              <p:cNvSpPr txBox="1">
                <a:spLocks noGrp="1"/>
              </p:cNvSpPr>
              <p:nvPr>
                <p:ph type="body" idx="1"/>
              </p:nvPr>
            </p:nvSpPr>
            <p:spPr>
              <a:prstGeom prst="rect">
                <a:avLst/>
              </a:prstGeom>
              <a:noFill/>
              <a:ln>
                <a:noFill/>
              </a:ln>
            </p:spPr>
            <p:txBody>
              <a:bodyPr spcFirstLastPara="1" wrap="square" lIns="92075" tIns="46025" rIns="92075" bIns="46025" anchor="t" anchorCtr="0">
                <a:noAutofit/>
              </a:bodyPr>
              <a:lstStyle/>
              <a:p>
                <a:pPr marL="230188" indent="-230188">
                  <a:spcBef>
                    <a:spcPts val="0"/>
                  </a:spcBef>
                  <a:spcAft>
                    <a:spcPts val="600"/>
                  </a:spcAft>
                  <a:buSzPts val="2200"/>
                </a:pPr>
                <a:r>
                  <a:rPr lang="en-US" sz="2800" dirty="0"/>
                  <a:t>Use 10K pointsets per each R(P)/B(P)</a:t>
                </a:r>
              </a:p>
              <a:p>
                <a:pPr marL="687388" lvl="1" indent="-230188">
                  <a:spcBef>
                    <a:spcPts val="0"/>
                  </a:spcBef>
                  <a:spcAft>
                    <a:spcPts val="600"/>
                  </a:spcAft>
                  <a:buSzPts val="2200"/>
                </a:pPr>
                <a14:m>
                  <m:oMath xmlns:m="http://schemas.openxmlformats.org/officeDocument/2006/math">
                    <m:r>
                      <m:rPr>
                        <m:nor/>
                      </m:rPr>
                      <a:rPr lang="en-US" sz="2400" b="0" i="0" dirty="0" smtClean="0">
                        <a:latin typeface="Cambria Math" panose="02040503050406030204" pitchFamily="18" charset="0"/>
                        <a:ea typeface="Cambria Math" panose="02040503050406030204" pitchFamily="18" charset="0"/>
                      </a:rPr>
                      <m:t>0.2</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Cambria Math" panose="02040503050406030204" pitchFamily="18" charset="0"/>
                        <a:ea typeface="Cambria Math" panose="02040503050406030204" pitchFamily="18" charset="0"/>
                      </a:rPr>
                      <m:t>R</m:t>
                    </m:r>
                    <m:r>
                      <m:rPr>
                        <m:nor/>
                      </m:rPr>
                      <a:rPr lang="en-US" sz="2400" dirty="0">
                        <a:latin typeface="Cambria Math" panose="02040503050406030204" pitchFamily="18" charset="0"/>
                        <a:ea typeface="Cambria Math" panose="02040503050406030204" pitchFamily="18" charset="0"/>
                      </a:rPr>
                      <m:t>(</m:t>
                    </m:r>
                    <m:r>
                      <m:rPr>
                        <m:nor/>
                      </m:rPr>
                      <a:rPr lang="en-US" sz="2400" dirty="0">
                        <a:latin typeface="Cambria Math" panose="02040503050406030204" pitchFamily="18" charset="0"/>
                        <a:ea typeface="Cambria Math" panose="02040503050406030204" pitchFamily="18" charset="0"/>
                      </a:rPr>
                      <m:t>P</m:t>
                    </m:r>
                    <m:r>
                      <m:rPr>
                        <m:nor/>
                      </m:rPr>
                      <a:rPr lang="en-US" sz="2400" dirty="0">
                        <a:latin typeface="Cambria Math" panose="02040503050406030204" pitchFamily="18" charset="0"/>
                        <a:ea typeface="Cambria Math" panose="02040503050406030204" pitchFamily="18" charset="0"/>
                      </a:rPr>
                      <m:t>)/</m:t>
                    </m:r>
                    <m:r>
                      <m:rPr>
                        <m:nor/>
                      </m:rPr>
                      <a:rPr lang="en-US" sz="2400" dirty="0">
                        <a:latin typeface="Cambria Math" panose="02040503050406030204" pitchFamily="18" charset="0"/>
                        <a:ea typeface="Cambria Math" panose="02040503050406030204" pitchFamily="18" charset="0"/>
                      </a:rPr>
                      <m:t>B</m:t>
                    </m:r>
                    <m:r>
                      <m:rPr>
                        <m:nor/>
                      </m:rPr>
                      <a:rPr lang="en-US" sz="2400" dirty="0">
                        <a:latin typeface="Cambria Math" panose="02040503050406030204" pitchFamily="18" charset="0"/>
                        <a:ea typeface="Cambria Math" panose="02040503050406030204" pitchFamily="18" charset="0"/>
                      </a:rPr>
                      <m:t>(</m:t>
                    </m:r>
                    <m:r>
                      <m:rPr>
                        <m:nor/>
                      </m:rPr>
                      <a:rPr lang="en-US" sz="2400" dirty="0">
                        <a:latin typeface="Cambria Math" panose="02040503050406030204" pitchFamily="18" charset="0"/>
                        <a:ea typeface="Cambria Math" panose="02040503050406030204" pitchFamily="18" charset="0"/>
                      </a:rPr>
                      <m:t>P</m:t>
                    </m:r>
                    <m:r>
                      <m:rPr>
                        <m:nor/>
                      </m:rPr>
                      <a:rPr lang="en-US" sz="2400" dirty="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≤0.8</m:t>
                    </m:r>
                  </m:oMath>
                </a14:m>
                <a:endParaRPr lang="en-US" sz="2400" dirty="0">
                  <a:latin typeface="Cambria Math" panose="02040503050406030204" pitchFamily="18" charset="0"/>
                  <a:ea typeface="Cambria Math" panose="02040503050406030204" pitchFamily="18" charset="0"/>
                </a:endParaRPr>
              </a:p>
              <a:p>
                <a:pPr marL="687388" lvl="1" indent="-230188">
                  <a:spcBef>
                    <a:spcPts val="0"/>
                  </a:spcBef>
                  <a:spcAft>
                    <a:spcPts val="600"/>
                  </a:spcAft>
                  <a:buSzPts val="2200"/>
                </a:pP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𝑠</m:t>
                    </m:r>
                    <m:r>
                      <a:rPr lang="en-US" sz="2400" i="1" dirty="0" smtClean="0">
                        <a:latin typeface="Cambria Math" panose="02040503050406030204" pitchFamily="18" charset="0"/>
                        <a:ea typeface="Cambria Math" panose="02040503050406030204" pitchFamily="18" charset="0"/>
                      </a:rPr>
                      <m:t>𝑡𝑒𝑝</m:t>
                    </m:r>
                    <m:r>
                      <a:rPr lang="en-US" sz="2400" i="1" dirty="0" smtClean="0">
                        <a:latin typeface="Cambria Math" panose="02040503050406030204" pitchFamily="18" charset="0"/>
                        <a:ea typeface="Cambria Math" panose="02040503050406030204" pitchFamily="18" charset="0"/>
                      </a:rPr>
                      <m:t>=0.1</m:t>
                    </m:r>
                  </m:oMath>
                </a14:m>
                <a:endParaRPr lang="en-US" sz="2400" dirty="0">
                  <a:latin typeface="Cambria Math" panose="02040503050406030204" pitchFamily="18" charset="0"/>
                  <a:ea typeface="Cambria Math" panose="02040503050406030204" pitchFamily="18" charset="0"/>
                </a:endParaRPr>
              </a:p>
              <a:p>
                <a:pPr marL="687388" lvl="1" indent="-230188">
                  <a:spcBef>
                    <a:spcPts val="0"/>
                  </a:spcBef>
                  <a:spcAft>
                    <a:spcPts val="600"/>
                  </a:spcAft>
                  <a:buSzPts val="2200"/>
                </a:pP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Δ</m:t>
                        </m:r>
                      </m:e>
                      <m:sub>
                        <m:r>
                          <m:rPr>
                            <m:sty m:val="p"/>
                          </m:rPr>
                          <a:rPr lang="en-US" sz="2400" b="0" i="0" smtClean="0">
                            <a:latin typeface="Cambria Math" panose="02040503050406030204" pitchFamily="18" charset="0"/>
                            <a:ea typeface="Cambria Math" panose="02040503050406030204" pitchFamily="18" charset="0"/>
                          </a:rPr>
                          <m:t>err</m:t>
                        </m:r>
                      </m:sub>
                    </m:sSub>
                    <m:r>
                      <a:rPr lang="en-US" sz="2400" b="0" i="0" smtClean="0">
                        <a:latin typeface="Cambria Math" panose="02040503050406030204" pitchFamily="18" charset="0"/>
                        <a:ea typeface="Cambria Math" panose="02040503050406030204" pitchFamily="18" charset="0"/>
                      </a:rPr>
                      <m:t>=0.02</m:t>
                    </m:r>
                  </m:oMath>
                </a14:m>
                <a:endParaRPr lang="en-US" sz="2400" dirty="0">
                  <a:latin typeface="Cambria Math" panose="02040503050406030204" pitchFamily="18" charset="0"/>
                  <a:ea typeface="Cambria Math" panose="02040503050406030204" pitchFamily="18" charset="0"/>
                </a:endParaRPr>
              </a:p>
              <a:p>
                <a:pPr marL="687388" lvl="1" indent="-230188">
                  <a:spcBef>
                    <a:spcPts val="0"/>
                  </a:spcBef>
                  <a:spcAft>
                    <a:spcPts val="600"/>
                  </a:spcAft>
                  <a:buSzPts val="2200"/>
                </a:pPr>
                <a:endParaRPr lang="en-US" sz="2400" dirty="0">
                  <a:latin typeface="+mn-lt"/>
                  <a:ea typeface="Cambria Math" panose="02040503050406030204" pitchFamily="18" charset="0"/>
                </a:endParaRPr>
              </a:p>
              <a:p>
                <a:pPr marL="687388" lvl="1" indent="-230188">
                  <a:spcBef>
                    <a:spcPts val="0"/>
                  </a:spcBef>
                  <a:spcAft>
                    <a:spcPts val="600"/>
                  </a:spcAft>
                  <a:buSzPts val="2200"/>
                </a:pPr>
                <a:endParaRPr lang="en-US" sz="2400" dirty="0"/>
              </a:p>
              <a:p>
                <a:pPr marL="230188" marR="0" lvl="0" indent="-230188" algn="l" rtl="0">
                  <a:lnSpc>
                    <a:spcPct val="85000"/>
                  </a:lnSpc>
                  <a:spcBef>
                    <a:spcPts val="0"/>
                  </a:spcBef>
                  <a:spcAft>
                    <a:spcPts val="600"/>
                  </a:spcAft>
                  <a:buClr>
                    <a:srgbClr val="C00000"/>
                  </a:buClr>
                  <a:buSzPts val="2200"/>
                  <a:buFont typeface="Arial"/>
                  <a:buChar char="•"/>
                </a:pPr>
                <a:r>
                  <a:rPr lang="en-US" sz="2800" dirty="0"/>
                  <a:t>Evaluation: </a:t>
                </a:r>
                <a:r>
                  <a:rPr lang="en-US" altLang="zh-CN" sz="2800" dirty="0"/>
                  <a:t>4</a:t>
                </a:r>
                <a:r>
                  <a:rPr lang="en-US" sz="2800" dirty="0"/>
                  <a:t> RSMT heuristics</a:t>
                </a:r>
              </a:p>
              <a:p>
                <a:pPr marL="687388" lvl="1" indent="-230188">
                  <a:spcBef>
                    <a:spcPts val="0"/>
                  </a:spcBef>
                  <a:spcAft>
                    <a:spcPts val="600"/>
                  </a:spcAft>
                  <a:buSzPts val="2200"/>
                </a:pPr>
                <a:r>
                  <a:rPr lang="en-US" altLang="zh-CN" sz="2400" dirty="0"/>
                  <a:t>Rectilinear MST </a:t>
                </a:r>
                <a:endParaRPr lang="en-US" sz="2400" dirty="0"/>
              </a:p>
              <a:p>
                <a:pPr marL="687388" lvl="1" indent="-230188">
                  <a:spcBef>
                    <a:spcPts val="0"/>
                  </a:spcBef>
                  <a:spcAft>
                    <a:spcPts val="600"/>
                  </a:spcAft>
                  <a:buSzPts val="2200"/>
                </a:pPr>
                <a:r>
                  <a:rPr lang="en-US" sz="2400" dirty="0"/>
                  <a:t>Prim-Dijkstra (PD) [Alpert93] (with parameter </a:t>
                </a:r>
                <a:r>
                  <a:rPr lang="el-GR" sz="2400" dirty="0"/>
                  <a:t>α</a:t>
                </a:r>
                <a:r>
                  <a:rPr lang="en-US" sz="2400" dirty="0"/>
                  <a:t> = 0.3, 1)</a:t>
                </a:r>
              </a:p>
              <a:p>
                <a:pPr marL="687388" lvl="1" indent="-230188">
                  <a:spcBef>
                    <a:spcPts val="0"/>
                  </a:spcBef>
                  <a:spcAft>
                    <a:spcPts val="600"/>
                  </a:spcAft>
                  <a:buSzPts val="2200"/>
                </a:pPr>
                <a:r>
                  <a:rPr lang="en-US" sz="2400" dirty="0"/>
                  <a:t>Optimal edge-overlapping PD Steiner trees (HVW) [Ho90]</a:t>
                </a:r>
              </a:p>
              <a:p>
                <a:pPr marL="687388" lvl="1" indent="-230188">
                  <a:spcBef>
                    <a:spcPts val="0"/>
                  </a:spcBef>
                  <a:spcAft>
                    <a:spcPts val="600"/>
                  </a:spcAft>
                  <a:buSzPts val="2200"/>
                </a:pPr>
                <a:r>
                  <a:rPr lang="en-US" sz="2400" dirty="0"/>
                  <a:t>FLUTE [Chu15]</a:t>
                </a:r>
              </a:p>
            </p:txBody>
          </p:sp>
        </mc:Choice>
        <mc:Fallback xmlns="">
          <p:sp>
            <p:nvSpPr>
              <p:cNvPr id="145" name="Shape 145"/>
              <p:cNvSpPr txBox="1">
                <a:spLocks noGrp="1" noRot="1" noChangeAspect="1" noMove="1" noResize="1" noEditPoints="1" noAdjustHandles="1" noChangeArrowheads="1" noChangeShapeType="1" noTextEdit="1"/>
              </p:cNvSpPr>
              <p:nvPr>
                <p:ph type="body" idx="1"/>
              </p:nvPr>
            </p:nvSpPr>
            <p:spPr>
              <a:prstGeom prst="rect">
                <a:avLst/>
              </a:prstGeom>
              <a:blipFill>
                <a:blip r:embed="rId3"/>
                <a:stretch>
                  <a:fillRect l="-759" t="-2412"/>
                </a:stretch>
              </a:blipFill>
              <a:ln>
                <a:noFill/>
              </a:ln>
            </p:spPr>
            <p:txBody>
              <a:bodyPr/>
              <a:lstStyle/>
              <a:p>
                <a:r>
                  <a:rPr lang="en-US">
                    <a:noFill/>
                  </a:rPr>
                  <a:t> </a:t>
                </a:r>
              </a:p>
            </p:txBody>
          </p:sp>
        </mc:Fallback>
      </mc:AlternateContent>
      <p:sp>
        <p:nvSpPr>
          <p:cNvPr id="5" name="Shape 145">
            <a:extLst>
              <a:ext uri="{FF2B5EF4-FFF2-40B4-BE49-F238E27FC236}">
                <a16:creationId xmlns:a16="http://schemas.microsoft.com/office/drawing/2014/main" id="{22351BC8-CCC4-4B10-8E1B-D847CB955112}"/>
              </a:ext>
            </a:extLst>
          </p:cNvPr>
          <p:cNvSpPr txBox="1">
            <a:spLocks/>
          </p:cNvSpPr>
          <p:nvPr/>
        </p:nvSpPr>
        <p:spPr>
          <a:xfrm>
            <a:off x="228600" y="4905954"/>
            <a:ext cx="8686800" cy="180758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19100" algn="l" rtl="0">
              <a:lnSpc>
                <a:spcPct val="85000"/>
              </a:lnSpc>
              <a:spcBef>
                <a:spcPts val="900"/>
              </a:spcBef>
              <a:spcAft>
                <a:spcPts val="0"/>
              </a:spcAft>
              <a:buClr>
                <a:srgbClr val="C00000"/>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93700" algn="l" rtl="0">
              <a:lnSpc>
                <a:spcPct val="85000"/>
              </a:lnSpc>
              <a:spcBef>
                <a:spcPts val="780"/>
              </a:spcBef>
              <a:spcAft>
                <a:spcPts val="0"/>
              </a:spcAft>
              <a:buClr>
                <a:srgbClr val="C00000"/>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C00000"/>
              </a:buClr>
              <a:buSzPts val="9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marL="230188" indent="-230188">
              <a:spcBef>
                <a:spcPts val="0"/>
              </a:spcBef>
              <a:spcAft>
                <a:spcPts val="600"/>
              </a:spcAft>
              <a:buSzPts val="2200"/>
            </a:pPr>
            <a:endParaRPr lang="en-US" sz="2400" dirty="0"/>
          </a:p>
        </p:txBody>
      </p:sp>
    </p:spTree>
    <p:extLst>
      <p:ext uri="{BB962C8B-B14F-4D97-AF65-F5344CB8AC3E}">
        <p14:creationId xmlns:p14="http://schemas.microsoft.com/office/powerpoint/2010/main" val="32446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xEl>
                                              <p:pRg st="1" end="1"/>
                                            </p:txEl>
                                          </p:spTgt>
                                        </p:tgtEl>
                                        <p:attrNameLst>
                                          <p:attrName>style.visibility</p:attrName>
                                        </p:attrNameLst>
                                      </p:cBhvr>
                                      <p:to>
                                        <p:strVal val="visible"/>
                                      </p:to>
                                    </p:set>
                                    <p:animEffect transition="in" filter="fade">
                                      <p:cBhvr>
                                        <p:cTn id="10" dur="500"/>
                                        <p:tgtEl>
                                          <p:spTgt spid="14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xEl>
                                              <p:pRg st="2" end="2"/>
                                            </p:txEl>
                                          </p:spTgt>
                                        </p:tgtEl>
                                        <p:attrNameLst>
                                          <p:attrName>style.visibility</p:attrName>
                                        </p:attrNameLst>
                                      </p:cBhvr>
                                      <p:to>
                                        <p:strVal val="visible"/>
                                      </p:to>
                                    </p:set>
                                    <p:animEffect transition="in" filter="fade">
                                      <p:cBhvr>
                                        <p:cTn id="13" dur="500"/>
                                        <p:tgtEl>
                                          <p:spTgt spid="14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xEl>
                                              <p:pRg st="3" end="3"/>
                                            </p:txEl>
                                          </p:spTgt>
                                        </p:tgtEl>
                                        <p:attrNameLst>
                                          <p:attrName>style.visibility</p:attrName>
                                        </p:attrNameLst>
                                      </p:cBhvr>
                                      <p:to>
                                        <p:strVal val="visible"/>
                                      </p:to>
                                    </p:set>
                                    <p:animEffect transition="in" filter="fade">
                                      <p:cBhvr>
                                        <p:cTn id="16" dur="500"/>
                                        <p:tgtEl>
                                          <p:spTgt spid="14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5">
                                            <p:txEl>
                                              <p:pRg st="6" end="6"/>
                                            </p:txEl>
                                          </p:spTgt>
                                        </p:tgtEl>
                                        <p:attrNameLst>
                                          <p:attrName>style.visibility</p:attrName>
                                        </p:attrNameLst>
                                      </p:cBhvr>
                                      <p:to>
                                        <p:strVal val="visible"/>
                                      </p:to>
                                    </p:set>
                                    <p:animEffect transition="in" filter="fade">
                                      <p:cBhvr>
                                        <p:cTn id="21" dur="500"/>
                                        <p:tgtEl>
                                          <p:spTgt spid="145">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5">
                                            <p:txEl>
                                              <p:pRg st="7" end="7"/>
                                            </p:txEl>
                                          </p:spTgt>
                                        </p:tgtEl>
                                        <p:attrNameLst>
                                          <p:attrName>style.visibility</p:attrName>
                                        </p:attrNameLst>
                                      </p:cBhvr>
                                      <p:to>
                                        <p:strVal val="visible"/>
                                      </p:to>
                                    </p:set>
                                    <p:animEffect transition="in" filter="fade">
                                      <p:cBhvr>
                                        <p:cTn id="24" dur="500"/>
                                        <p:tgtEl>
                                          <p:spTgt spid="145">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5">
                                            <p:txEl>
                                              <p:pRg st="8" end="8"/>
                                            </p:txEl>
                                          </p:spTgt>
                                        </p:tgtEl>
                                        <p:attrNameLst>
                                          <p:attrName>style.visibility</p:attrName>
                                        </p:attrNameLst>
                                      </p:cBhvr>
                                      <p:to>
                                        <p:strVal val="visible"/>
                                      </p:to>
                                    </p:set>
                                    <p:animEffect transition="in" filter="fade">
                                      <p:cBhvr>
                                        <p:cTn id="27" dur="500"/>
                                        <p:tgtEl>
                                          <p:spTgt spid="145">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5">
                                            <p:txEl>
                                              <p:pRg st="9" end="9"/>
                                            </p:txEl>
                                          </p:spTgt>
                                        </p:tgtEl>
                                        <p:attrNameLst>
                                          <p:attrName>style.visibility</p:attrName>
                                        </p:attrNameLst>
                                      </p:cBhvr>
                                      <p:to>
                                        <p:strVal val="visible"/>
                                      </p:to>
                                    </p:set>
                                    <p:animEffect transition="in" filter="fade">
                                      <p:cBhvr>
                                        <p:cTn id="30" dur="500"/>
                                        <p:tgtEl>
                                          <p:spTgt spid="145">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5">
                                            <p:txEl>
                                              <p:pRg st="10" end="10"/>
                                            </p:txEl>
                                          </p:spTgt>
                                        </p:tgtEl>
                                        <p:attrNameLst>
                                          <p:attrName>style.visibility</p:attrName>
                                        </p:attrNameLst>
                                      </p:cBhvr>
                                      <p:to>
                                        <p:strVal val="visible"/>
                                      </p:to>
                                    </p:set>
                                    <p:animEffect transition="in" filter="fade">
                                      <p:cBhvr>
                                        <p:cTn id="33" dur="500"/>
                                        <p:tgtEl>
                                          <p:spTgt spid="145">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nodePh="1">
                                  <p:stCondLst>
                                    <p:cond delay="0"/>
                                  </p:stCondLst>
                                  <p:endCondLst>
                                    <p:cond evt="begin" delay="0">
                                      <p:tn val="36"/>
                                    </p:cond>
                                  </p:end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7EAE-0217-4B37-96BA-BB8628D2AFE1}"/>
              </a:ext>
            </a:extLst>
          </p:cNvPr>
          <p:cNvSpPr>
            <a:spLocks noGrp="1"/>
          </p:cNvSpPr>
          <p:nvPr>
            <p:ph type="title"/>
          </p:nvPr>
        </p:nvSpPr>
        <p:spPr/>
        <p:txBody>
          <a:bodyPr/>
          <a:lstStyle/>
          <a:p>
            <a:r>
              <a:rPr lang="en-US" dirty="0"/>
              <a:t>Impact of L-ness on RSMT Heuristics (2)</a:t>
            </a:r>
          </a:p>
        </p:txBody>
      </p:sp>
      <p:sp>
        <p:nvSpPr>
          <p:cNvPr id="3" name="Text Placeholder 2">
            <a:extLst>
              <a:ext uri="{FF2B5EF4-FFF2-40B4-BE49-F238E27FC236}">
                <a16:creationId xmlns:a16="http://schemas.microsoft.com/office/drawing/2014/main" id="{38CFAB92-0CE9-4911-93C8-413301E0F3B8}"/>
              </a:ext>
            </a:extLst>
          </p:cNvPr>
          <p:cNvSpPr>
            <a:spLocks noGrp="1"/>
          </p:cNvSpPr>
          <p:nvPr>
            <p:ph type="body" idx="1"/>
          </p:nvPr>
        </p:nvSpPr>
        <p:spPr/>
        <p:txBody>
          <a:bodyPr/>
          <a:lstStyle/>
          <a:p>
            <a:pPr marL="230188" indent="-230188">
              <a:spcBef>
                <a:spcPts val="0"/>
              </a:spcBef>
              <a:spcAft>
                <a:spcPts val="600"/>
              </a:spcAft>
              <a:buSzPts val="2200"/>
            </a:pPr>
            <a:r>
              <a:rPr lang="en-US" sz="2800" dirty="0"/>
              <a:t>Implications</a:t>
            </a:r>
          </a:p>
          <a:p>
            <a:pPr marL="687388" lvl="1" indent="-230188">
              <a:spcBef>
                <a:spcPts val="0"/>
              </a:spcBef>
              <a:spcAft>
                <a:spcPts val="600"/>
              </a:spcAft>
              <a:buSzPts val="2200"/>
            </a:pPr>
            <a:r>
              <a:rPr lang="en-US" sz="2400" dirty="0"/>
              <a:t>Wirelength </a:t>
            </a:r>
            <a:r>
              <a:rPr lang="en-US" sz="2400" dirty="0">
                <a:sym typeface="Wingdings 3" panose="05040102010807070707" pitchFamily="18" charset="2"/>
              </a:rPr>
              <a:t></a:t>
            </a:r>
            <a:r>
              <a:rPr lang="en-US" sz="2400" dirty="0"/>
              <a:t> as L-ness </a:t>
            </a:r>
            <a:r>
              <a:rPr lang="en-US" sz="2400" dirty="0">
                <a:sym typeface="Wingdings 3" panose="05040102010807070707" pitchFamily="18" charset="2"/>
              </a:rPr>
              <a:t></a:t>
            </a:r>
            <a:endParaRPr lang="en-US" sz="2400" dirty="0"/>
          </a:p>
          <a:p>
            <a:pPr marL="687388" lvl="1" indent="-230188">
              <a:spcBef>
                <a:spcPts val="0"/>
              </a:spcBef>
              <a:spcAft>
                <a:spcPts val="600"/>
              </a:spcAft>
              <a:buSzPts val="2200"/>
            </a:pPr>
            <a:r>
              <a:rPr lang="en-US" sz="2400" dirty="0"/>
              <a:t>Difference in WL among heuristics </a:t>
            </a:r>
            <a:r>
              <a:rPr lang="en-US" sz="2400" dirty="0">
                <a:sym typeface="Wingdings 3" panose="05040102010807070707" pitchFamily="18" charset="2"/>
              </a:rPr>
              <a:t></a:t>
            </a:r>
            <a:r>
              <a:rPr lang="en-US" sz="2400" dirty="0"/>
              <a:t> as L-ness </a:t>
            </a:r>
            <a:r>
              <a:rPr lang="en-US" sz="2400" dirty="0">
                <a:sym typeface="Wingdings 3" panose="05040102010807070707" pitchFamily="18" charset="2"/>
              </a:rPr>
              <a:t></a:t>
            </a:r>
            <a:endParaRPr lang="en-US" sz="2400" dirty="0"/>
          </a:p>
          <a:p>
            <a:endParaRPr lang="en-US" dirty="0"/>
          </a:p>
        </p:txBody>
      </p:sp>
      <p:pic>
        <p:nvPicPr>
          <p:cNvPr id="4" name="Picture 3">
            <a:extLst>
              <a:ext uri="{FF2B5EF4-FFF2-40B4-BE49-F238E27FC236}">
                <a16:creationId xmlns:a16="http://schemas.microsoft.com/office/drawing/2014/main" id="{3B4A4418-91BD-4D3C-8E5B-BAB99AED393B}"/>
              </a:ext>
            </a:extLst>
          </p:cNvPr>
          <p:cNvPicPr>
            <a:picLocks noChangeAspect="1"/>
          </p:cNvPicPr>
          <p:nvPr/>
        </p:nvPicPr>
        <p:blipFill rotWithShape="1">
          <a:blip r:embed="rId3"/>
          <a:srcRect l="68037"/>
          <a:stretch/>
        </p:blipFill>
        <p:spPr>
          <a:xfrm>
            <a:off x="1371600" y="2137281"/>
            <a:ext cx="6056766" cy="4576256"/>
          </a:xfrm>
          <a:prstGeom prst="rect">
            <a:avLst/>
          </a:prstGeom>
        </p:spPr>
      </p:pic>
      <p:sp>
        <p:nvSpPr>
          <p:cNvPr id="5" name="Rectangle 4">
            <a:extLst>
              <a:ext uri="{FF2B5EF4-FFF2-40B4-BE49-F238E27FC236}">
                <a16:creationId xmlns:a16="http://schemas.microsoft.com/office/drawing/2014/main" id="{7E07B3EA-F39E-4313-9A8D-2087EA02BC61}"/>
              </a:ext>
            </a:extLst>
          </p:cNvPr>
          <p:cNvSpPr/>
          <p:nvPr/>
        </p:nvSpPr>
        <p:spPr>
          <a:xfrm>
            <a:off x="715009" y="5528561"/>
            <a:ext cx="7745731" cy="872240"/>
          </a:xfrm>
          <a:prstGeom prst="rect">
            <a:avLst/>
          </a:prstGeom>
          <a:solidFill>
            <a:schemeClr val="accent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u="sng" dirty="0" err="1">
                <a:solidFill>
                  <a:schemeClr val="bg1"/>
                </a:solidFill>
                <a:latin typeface="Arial" panose="020B0604020202020204" pitchFamily="34" charset="0"/>
                <a:cs typeface="Arial" panose="020B0604020202020204" pitchFamily="34" charset="0"/>
              </a:rPr>
              <a:t>Assesments</a:t>
            </a:r>
            <a:r>
              <a:rPr lang="en-US" sz="2400" b="1" u="sng" dirty="0">
                <a:solidFill>
                  <a:schemeClr val="bg1"/>
                </a:solidFill>
                <a:latin typeface="Arial" panose="020B0604020202020204" pitchFamily="34" charset="0"/>
                <a:cs typeface="Arial" panose="020B0604020202020204" pitchFamily="34" charset="0"/>
              </a:rPr>
              <a:t> of heuristics’ benefits may have been </a:t>
            </a:r>
          </a:p>
          <a:p>
            <a:pPr algn="ctr" eaLnBrk="0" fontAlgn="base" hangingPunct="0">
              <a:spcBef>
                <a:spcPct val="0"/>
              </a:spcBef>
              <a:spcAft>
                <a:spcPct val="0"/>
              </a:spcAft>
            </a:pPr>
            <a:r>
              <a:rPr lang="en-US" sz="2400" b="1" u="sng" dirty="0">
                <a:solidFill>
                  <a:schemeClr val="bg1"/>
                </a:solidFill>
                <a:latin typeface="Arial" panose="020B0604020202020204" pitchFamily="34" charset="0"/>
                <a:cs typeface="Arial" panose="020B0604020202020204" pitchFamily="34" charset="0"/>
              </a:rPr>
              <a:t>misguided by the use of random pointset</a:t>
            </a:r>
            <a:r>
              <a:rPr lang="en-US" altLang="zh-CN" sz="2400" b="1" u="sng" dirty="0">
                <a:solidFill>
                  <a:schemeClr val="bg1"/>
                </a:solidFill>
                <a:latin typeface="Arial" panose="020B0604020202020204" pitchFamily="34" charset="0"/>
                <a:cs typeface="Arial" panose="020B0604020202020204" pitchFamily="34" charset="0"/>
              </a:rPr>
              <a:t>s</a:t>
            </a:r>
            <a:endParaRPr lang="en-US" sz="24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7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87" name="Shape 87"/>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Background and Motivation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Related Work</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Pointset Characterization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latin typeface="Arial"/>
                <a:ea typeface="Arial"/>
                <a:cs typeface="Arial"/>
                <a:sym typeface="Arial"/>
              </a:rPr>
              <a:t>Real </a:t>
            </a:r>
            <a:r>
              <a:rPr lang="en-US" dirty="0">
                <a:solidFill>
                  <a:schemeClr val="bg1">
                    <a:lumMod val="50000"/>
                  </a:schemeClr>
                </a:solidFill>
              </a:rPr>
              <a:t>P</a:t>
            </a:r>
            <a:r>
              <a:rPr lang="en-US" sz="3000" b="0" i="0" u="none" strike="noStrike" cap="none" dirty="0">
                <a:solidFill>
                  <a:schemeClr val="bg1">
                    <a:lumMod val="50000"/>
                  </a:schemeClr>
                </a:solidFill>
                <a:latin typeface="Arial"/>
                <a:ea typeface="Arial"/>
                <a:cs typeface="Arial"/>
                <a:sym typeface="Arial"/>
              </a:rPr>
              <a:t>ointset </a:t>
            </a:r>
            <a:r>
              <a:rPr lang="en-US" dirty="0">
                <a:solidFill>
                  <a:schemeClr val="bg1">
                    <a:lumMod val="50000"/>
                  </a:schemeClr>
                </a:solidFill>
              </a:rPr>
              <a:t>G</a:t>
            </a:r>
            <a:r>
              <a:rPr lang="en-US" sz="3000" b="0" i="0" u="none" strike="noStrike" cap="none" dirty="0">
                <a:solidFill>
                  <a:schemeClr val="bg1">
                    <a:lumMod val="50000"/>
                  </a:schemeClr>
                </a:solidFill>
                <a:latin typeface="Arial"/>
                <a:ea typeface="Arial"/>
                <a:cs typeface="Arial"/>
                <a:sym typeface="Arial"/>
              </a:rPr>
              <a:t>enerator</a:t>
            </a:r>
          </a:p>
          <a:p>
            <a:pPr marL="230188" marR="0" lvl="0" indent="-230188" algn="l" rtl="0">
              <a:lnSpc>
                <a:spcPct val="85000"/>
              </a:lnSpc>
              <a:spcBef>
                <a:spcPts val="900"/>
              </a:spcBef>
              <a:spcAft>
                <a:spcPts val="0"/>
              </a:spcAft>
              <a:buClr>
                <a:srgbClr val="C00000"/>
              </a:buClr>
              <a:buSzPts val="3000"/>
              <a:buFont typeface="Arial"/>
              <a:buChar char="•"/>
            </a:pPr>
            <a:r>
              <a:rPr lang="en-US" altLang="zh-CN" dirty="0">
                <a:solidFill>
                  <a:schemeClr val="tx1"/>
                </a:solidFill>
              </a:rPr>
              <a:t>Our New </a:t>
            </a:r>
            <a:r>
              <a:rPr lang="en-US" dirty="0">
                <a:solidFill>
                  <a:schemeClr val="tx1"/>
                </a:solidFill>
              </a:rPr>
              <a:t>Lookup Table for RSMT Estimation</a:t>
            </a:r>
            <a:endParaRPr dirty="0">
              <a:solidFill>
                <a:schemeClr val="tx1"/>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Conclusion</a:t>
            </a:r>
            <a:endParaRPr dirty="0"/>
          </a:p>
        </p:txBody>
      </p:sp>
    </p:spTree>
    <p:extLst>
      <p:ext uri="{BB962C8B-B14F-4D97-AF65-F5344CB8AC3E}">
        <p14:creationId xmlns:p14="http://schemas.microsoft.com/office/powerpoint/2010/main" val="125780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44061"/>
                </a:solidFill>
                <a:latin typeface="Arial"/>
                <a:ea typeface="Arial"/>
                <a:cs typeface="Arial"/>
                <a:sym typeface="Arial"/>
              </a:rPr>
              <a:t>Improved WL Estimation Lookup Table</a:t>
            </a:r>
            <a:endParaRPr dirty="0"/>
          </a:p>
        </p:txBody>
      </p:sp>
      <p:sp>
        <p:nvSpPr>
          <p:cNvPr id="145" name="Shape 145"/>
          <p:cNvSpPr txBox="1">
            <a:spLocks noGrp="1"/>
          </p:cNvSpPr>
          <p:nvPr>
            <p:ph type="body" idx="1"/>
          </p:nvPr>
        </p:nvSpPr>
        <p:spPr>
          <a:xfrm>
            <a:off x="228600" y="838200"/>
            <a:ext cx="8686800" cy="2031664"/>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600"/>
              </a:spcAft>
              <a:buClr>
                <a:srgbClr val="C00000"/>
              </a:buClr>
              <a:buSzPts val="2200"/>
              <a:buFont typeface="Arial"/>
              <a:buChar char="•"/>
            </a:pPr>
            <a:r>
              <a:rPr lang="en-US" sz="2800" dirty="0"/>
              <a:t>Three parameters in lookup table: AR, R(P)/B(P), p</a:t>
            </a:r>
          </a:p>
          <a:p>
            <a:pPr marL="687388" lvl="1" indent="-230188">
              <a:spcBef>
                <a:spcPts val="0"/>
              </a:spcBef>
              <a:spcAft>
                <a:spcPts val="600"/>
              </a:spcAft>
              <a:buSzPts val="2200"/>
            </a:pPr>
            <a:r>
              <a:rPr lang="en-US" altLang="zh-CN" sz="2600" dirty="0"/>
              <a:t>W1: oblivious to L-ness (equivalent to [Caldwell99])</a:t>
            </a:r>
          </a:p>
          <a:p>
            <a:pPr marL="687388" lvl="1" indent="-230188">
              <a:spcBef>
                <a:spcPts val="0"/>
              </a:spcBef>
              <a:spcAft>
                <a:spcPts val="600"/>
              </a:spcAft>
              <a:buSzPts val="2200"/>
            </a:pPr>
            <a:r>
              <a:rPr lang="en-US" sz="2600" dirty="0"/>
              <a:t>W2: our LUT</a:t>
            </a:r>
          </a:p>
          <a:p>
            <a:pPr marL="687388" lvl="1" indent="-230188">
              <a:spcBef>
                <a:spcPts val="0"/>
              </a:spcBef>
              <a:spcAft>
                <a:spcPts val="600"/>
              </a:spcAft>
              <a:buSzPts val="2200"/>
            </a:pPr>
            <a:r>
              <a:rPr lang="en-US" sz="2600" dirty="0"/>
              <a:t>W3: %difference from W2 to W1</a:t>
            </a:r>
          </a:p>
        </p:txBody>
      </p:sp>
      <p:pic>
        <p:nvPicPr>
          <p:cNvPr id="2" name="Picture 1">
            <a:extLst>
              <a:ext uri="{FF2B5EF4-FFF2-40B4-BE49-F238E27FC236}">
                <a16:creationId xmlns:a16="http://schemas.microsoft.com/office/drawing/2014/main" id="{34EC47DC-AC2A-4A74-9996-C2D8FE22D071}"/>
              </a:ext>
            </a:extLst>
          </p:cNvPr>
          <p:cNvPicPr>
            <a:picLocks noChangeAspect="1"/>
          </p:cNvPicPr>
          <p:nvPr/>
        </p:nvPicPr>
        <p:blipFill>
          <a:blip r:embed="rId3"/>
          <a:stretch>
            <a:fillRect/>
          </a:stretch>
        </p:blipFill>
        <p:spPr>
          <a:xfrm>
            <a:off x="149090" y="3070964"/>
            <a:ext cx="6856716" cy="3465668"/>
          </a:xfrm>
          <a:prstGeom prst="rect">
            <a:avLst/>
          </a:prstGeom>
        </p:spPr>
      </p:pic>
      <p:grpSp>
        <p:nvGrpSpPr>
          <p:cNvPr id="4" name="Group 3">
            <a:extLst>
              <a:ext uri="{FF2B5EF4-FFF2-40B4-BE49-F238E27FC236}">
                <a16:creationId xmlns:a16="http://schemas.microsoft.com/office/drawing/2014/main" id="{11FC109C-0CD9-4D76-953D-0F7CAE1E3469}"/>
              </a:ext>
            </a:extLst>
          </p:cNvPr>
          <p:cNvGrpSpPr/>
          <p:nvPr/>
        </p:nvGrpSpPr>
        <p:grpSpPr>
          <a:xfrm>
            <a:off x="6962703" y="3216544"/>
            <a:ext cx="2717166" cy="506292"/>
            <a:chOff x="6962703" y="3216544"/>
            <a:chExt cx="2717166" cy="506292"/>
          </a:xfrm>
        </p:grpSpPr>
        <p:sp>
          <p:nvSpPr>
            <p:cNvPr id="3" name="Rectangle 2">
              <a:extLst>
                <a:ext uri="{FF2B5EF4-FFF2-40B4-BE49-F238E27FC236}">
                  <a16:creationId xmlns:a16="http://schemas.microsoft.com/office/drawing/2014/main" id="{959C3842-AC6D-4425-B6B4-2CE45266F19E}"/>
                </a:ext>
              </a:extLst>
            </p:cNvPr>
            <p:cNvSpPr/>
            <p:nvPr/>
          </p:nvSpPr>
          <p:spPr>
            <a:xfrm>
              <a:off x="7232710" y="3216544"/>
              <a:ext cx="2447159" cy="506292"/>
            </a:xfrm>
            <a:prstGeom prst="rect">
              <a:avLst/>
            </a:prstGeom>
          </p:spPr>
          <p:txBody>
            <a:bodyPr wrap="square">
              <a:spAutoFit/>
            </a:bodyPr>
            <a:lstStyle/>
            <a:p>
              <a:pPr lvl="0">
                <a:lnSpc>
                  <a:spcPct val="150000"/>
                </a:lnSpc>
              </a:pPr>
              <a:r>
                <a:rPr lang="en-US" sz="2000" dirty="0">
                  <a:solidFill>
                    <a:schemeClr val="dk1"/>
                  </a:solidFill>
                  <a:latin typeface="Calibri"/>
                  <a:ea typeface="Calibri"/>
                  <a:cs typeface="Calibri"/>
                  <a:sym typeface="Calibri"/>
                </a:rPr>
                <a:t>(1) [Caldwell99]</a:t>
              </a:r>
              <a:endParaRPr lang="en-US" sz="1800" dirty="0">
                <a:solidFill>
                  <a:schemeClr val="dk1"/>
                </a:solidFill>
                <a:latin typeface="Calibri"/>
                <a:ea typeface="Calibri"/>
                <a:cs typeface="Calibri"/>
                <a:sym typeface="Calibri"/>
              </a:endParaRPr>
            </a:p>
          </p:txBody>
        </p:sp>
        <p:cxnSp>
          <p:nvCxnSpPr>
            <p:cNvPr id="5" name="Straight Arrow Connector 4">
              <a:extLst>
                <a:ext uri="{FF2B5EF4-FFF2-40B4-BE49-F238E27FC236}">
                  <a16:creationId xmlns:a16="http://schemas.microsoft.com/office/drawing/2014/main" id="{7EF23BC7-5119-42F3-8E11-EEED84DD4B29}"/>
                </a:ext>
              </a:extLst>
            </p:cNvPr>
            <p:cNvCxnSpPr>
              <a:cxnSpLocks/>
            </p:cNvCxnSpPr>
            <p:nvPr/>
          </p:nvCxnSpPr>
          <p:spPr>
            <a:xfrm flipH="1">
              <a:off x="6962703" y="3517291"/>
              <a:ext cx="310949" cy="1005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cxnSp>
        <p:nvCxnSpPr>
          <p:cNvPr id="8" name="Straight Arrow Connector 7">
            <a:extLst>
              <a:ext uri="{FF2B5EF4-FFF2-40B4-BE49-F238E27FC236}">
                <a16:creationId xmlns:a16="http://schemas.microsoft.com/office/drawing/2014/main" id="{80087A69-466A-41D4-B1ED-D1F588874942}"/>
              </a:ext>
            </a:extLst>
          </p:cNvPr>
          <p:cNvCxnSpPr>
            <a:cxnSpLocks/>
          </p:cNvCxnSpPr>
          <p:nvPr/>
        </p:nvCxnSpPr>
        <p:spPr>
          <a:xfrm flipH="1">
            <a:off x="6951212" y="3800768"/>
            <a:ext cx="32244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E9A3B746-EA6C-4AD2-A8A9-F0749AD91324}"/>
              </a:ext>
            </a:extLst>
          </p:cNvPr>
          <p:cNvCxnSpPr>
            <a:cxnSpLocks/>
          </p:cNvCxnSpPr>
          <p:nvPr/>
        </p:nvCxnSpPr>
        <p:spPr>
          <a:xfrm flipH="1" flipV="1">
            <a:off x="6951208" y="3977201"/>
            <a:ext cx="322444" cy="2846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4F01E99F-BCC1-4ECE-9A93-DA69910690B4}"/>
              </a:ext>
            </a:extLst>
          </p:cNvPr>
          <p:cNvSpPr/>
          <p:nvPr/>
        </p:nvSpPr>
        <p:spPr>
          <a:xfrm>
            <a:off x="7241239" y="3567566"/>
            <a:ext cx="2447159" cy="506292"/>
          </a:xfrm>
          <a:prstGeom prst="rect">
            <a:avLst/>
          </a:prstGeom>
        </p:spPr>
        <p:txBody>
          <a:bodyPr wrap="square">
            <a:spAutoFit/>
          </a:bodyPr>
          <a:lstStyle/>
          <a:p>
            <a:pPr lvl="0">
              <a:lnSpc>
                <a:spcPct val="150000"/>
              </a:lnSpc>
            </a:pPr>
            <a:r>
              <a:rPr lang="en-US" sz="2000" dirty="0">
                <a:solidFill>
                  <a:schemeClr val="dk1"/>
                </a:solidFill>
                <a:latin typeface="Calibri"/>
                <a:ea typeface="Calibri"/>
                <a:cs typeface="Calibri"/>
                <a:sym typeface="Calibri"/>
              </a:rPr>
              <a:t>(2) Ours</a:t>
            </a:r>
            <a:endParaRPr lang="en-US" sz="24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4C05AF6-BC97-4CD0-9D12-E127C23A0CA5}"/>
                  </a:ext>
                </a:extLst>
              </p:cNvPr>
              <p:cNvSpPr/>
              <p:nvPr/>
            </p:nvSpPr>
            <p:spPr>
              <a:xfrm>
                <a:off x="7208826" y="3918588"/>
                <a:ext cx="2447159" cy="708784"/>
              </a:xfrm>
              <a:prstGeom prst="rect">
                <a:avLst/>
              </a:prstGeom>
            </p:spPr>
            <p:txBody>
              <a:bodyPr wrap="square">
                <a:spAutoFit/>
              </a:bodyPr>
              <a:lstStyle/>
              <a:p>
                <a:pPr lvl="0">
                  <a:lnSpc>
                    <a:spcPct val="150000"/>
                  </a:lnSpc>
                </a:pPr>
                <a:r>
                  <a:rPr lang="en-US" sz="1800" dirty="0">
                    <a:solidFill>
                      <a:schemeClr val="dk1"/>
                    </a:solidFill>
                    <a:latin typeface="Calibri"/>
                    <a:ea typeface="Calibri"/>
                    <a:cs typeface="Calibri"/>
                    <a:sym typeface="Calibri"/>
                  </a:rPr>
                  <a:t>%diff = </a:t>
                </a:r>
                <a14:m>
                  <m:oMath xmlns:m="http://schemas.openxmlformats.org/officeDocument/2006/math">
                    <m:r>
                      <a:rPr lang="en-US" sz="1800" i="1" dirty="0" smtClean="0">
                        <a:solidFill>
                          <a:schemeClr val="dk1"/>
                        </a:solidFill>
                        <a:latin typeface="Cambria Math" panose="02040503050406030204" pitchFamily="18" charset="0"/>
                        <a:ea typeface="Calibri"/>
                        <a:cs typeface="Calibri"/>
                        <a:sym typeface="Calibri"/>
                      </a:rPr>
                      <m:t>100</m:t>
                    </m:r>
                    <m:r>
                      <a:rPr lang="en-US" sz="1800" b="0" i="1" dirty="0" smtClean="0">
                        <a:solidFill>
                          <a:schemeClr val="dk1"/>
                        </a:solidFill>
                        <a:latin typeface="Cambria Math" panose="02040503050406030204" pitchFamily="18" charset="0"/>
                        <a:ea typeface="Calibri"/>
                        <a:cs typeface="Calibri"/>
                        <a:sym typeface="Calibri"/>
                      </a:rPr>
                      <m:t>⋅</m:t>
                    </m:r>
                    <m:f>
                      <m:fPr>
                        <m:ctrlPr>
                          <a:rPr lang="en-US" sz="1800" b="0" i="1" dirty="0" smtClean="0">
                            <a:solidFill>
                              <a:schemeClr val="dk1"/>
                            </a:solidFill>
                            <a:latin typeface="Cambria Math" panose="02040503050406030204" pitchFamily="18" charset="0"/>
                            <a:ea typeface="Calibri"/>
                            <a:cs typeface="Calibri"/>
                            <a:sym typeface="Calibri"/>
                          </a:rPr>
                        </m:ctrlPr>
                      </m:fPr>
                      <m:num>
                        <m:d>
                          <m:dPr>
                            <m:ctrlPr>
                              <a:rPr lang="en-US" sz="1800" i="1" dirty="0" smtClean="0">
                                <a:solidFill>
                                  <a:schemeClr val="dk1"/>
                                </a:solidFill>
                                <a:latin typeface="Cambria Math" panose="02040503050406030204" pitchFamily="18" charset="0"/>
                                <a:ea typeface="Calibri"/>
                                <a:cs typeface="Calibri"/>
                                <a:sym typeface="Calibri"/>
                              </a:rPr>
                            </m:ctrlPr>
                          </m:dPr>
                          <m:e>
                            <m:r>
                              <a:rPr lang="en-US" sz="1800" i="1" dirty="0" smtClean="0">
                                <a:solidFill>
                                  <a:schemeClr val="dk1"/>
                                </a:solidFill>
                                <a:latin typeface="Cambria Math" panose="02040503050406030204" pitchFamily="18" charset="0"/>
                                <a:ea typeface="Calibri"/>
                                <a:cs typeface="Calibri"/>
                                <a:sym typeface="Calibri"/>
                              </a:rPr>
                              <m:t>2</m:t>
                            </m:r>
                          </m:e>
                        </m:d>
                        <m:r>
                          <a:rPr lang="en-US" sz="1800" i="1" dirty="0" smtClean="0">
                            <a:solidFill>
                              <a:schemeClr val="dk1"/>
                            </a:solidFill>
                            <a:latin typeface="Cambria Math" panose="02040503050406030204" pitchFamily="18" charset="0"/>
                            <a:ea typeface="Calibri"/>
                            <a:cs typeface="Calibri"/>
                            <a:sym typeface="Calibri"/>
                          </a:rPr>
                          <m:t>– </m:t>
                        </m:r>
                        <m:d>
                          <m:dPr>
                            <m:ctrlPr>
                              <a:rPr lang="en-US" sz="1800" i="1" dirty="0" smtClean="0">
                                <a:solidFill>
                                  <a:schemeClr val="dk1"/>
                                </a:solidFill>
                                <a:latin typeface="Cambria Math" panose="02040503050406030204" pitchFamily="18" charset="0"/>
                                <a:ea typeface="Calibri"/>
                                <a:cs typeface="Calibri"/>
                                <a:sym typeface="Calibri"/>
                              </a:rPr>
                            </m:ctrlPr>
                          </m:dPr>
                          <m:e>
                            <m:r>
                              <a:rPr lang="en-US" sz="1800" i="1" dirty="0" smtClean="0">
                                <a:solidFill>
                                  <a:schemeClr val="dk1"/>
                                </a:solidFill>
                                <a:latin typeface="Cambria Math" panose="02040503050406030204" pitchFamily="18" charset="0"/>
                                <a:ea typeface="Calibri"/>
                                <a:cs typeface="Calibri"/>
                                <a:sym typeface="Calibri"/>
                              </a:rPr>
                              <m:t>1</m:t>
                            </m:r>
                          </m:e>
                        </m:d>
                      </m:num>
                      <m:den>
                        <m:r>
                          <a:rPr lang="en-US" sz="1800" b="0" i="1" dirty="0" smtClean="0">
                            <a:solidFill>
                              <a:schemeClr val="dk1"/>
                            </a:solidFill>
                            <a:latin typeface="Cambria Math" panose="02040503050406030204" pitchFamily="18" charset="0"/>
                            <a:ea typeface="Calibri"/>
                            <a:cs typeface="Calibri"/>
                            <a:sym typeface="Calibri"/>
                          </a:rPr>
                          <m:t>(1)</m:t>
                        </m:r>
                      </m:den>
                    </m:f>
                  </m:oMath>
                </a14:m>
                <a:endParaRPr lang="en-US" sz="2400" dirty="0">
                  <a:solidFill>
                    <a:schemeClr val="dk1"/>
                  </a:solidFill>
                  <a:latin typeface="Calibri"/>
                  <a:ea typeface="Calibri"/>
                  <a:cs typeface="Calibri"/>
                  <a:sym typeface="Calibri"/>
                </a:endParaRPr>
              </a:p>
            </p:txBody>
          </p:sp>
        </mc:Choice>
        <mc:Fallback xmlns="">
          <p:sp>
            <p:nvSpPr>
              <p:cNvPr id="15" name="Rectangle 14">
                <a:extLst>
                  <a:ext uri="{FF2B5EF4-FFF2-40B4-BE49-F238E27FC236}">
                    <a16:creationId xmlns:a16="http://schemas.microsoft.com/office/drawing/2014/main" id="{74C05AF6-BC97-4CD0-9D12-E127C23A0CA5}"/>
                  </a:ext>
                </a:extLst>
              </p:cNvPr>
              <p:cNvSpPr>
                <a:spLocks noRot="1" noChangeAspect="1" noMove="1" noResize="1" noEditPoints="1" noAdjustHandles="1" noChangeArrowheads="1" noChangeShapeType="1" noTextEdit="1"/>
              </p:cNvSpPr>
              <p:nvPr/>
            </p:nvSpPr>
            <p:spPr>
              <a:xfrm>
                <a:off x="7208826" y="3918588"/>
                <a:ext cx="2447159" cy="708784"/>
              </a:xfrm>
              <a:prstGeom prst="rect">
                <a:avLst/>
              </a:prstGeom>
              <a:blipFill>
                <a:blip r:embed="rId4"/>
                <a:stretch>
                  <a:fillRect l="-2244" b="-431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2087646-4D60-4D5A-97DB-1CCF7F700A6E}"/>
              </a:ext>
            </a:extLst>
          </p:cNvPr>
          <p:cNvSpPr/>
          <p:nvPr/>
        </p:nvSpPr>
        <p:spPr>
          <a:xfrm>
            <a:off x="1078596" y="3672332"/>
            <a:ext cx="538433" cy="421178"/>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CEDB1B5E-EB0F-4D72-9204-6D0AD33D6320}"/>
              </a:ext>
            </a:extLst>
          </p:cNvPr>
          <p:cNvSpPr/>
          <p:nvPr/>
        </p:nvSpPr>
        <p:spPr>
          <a:xfrm>
            <a:off x="2604292" y="6115454"/>
            <a:ext cx="538433" cy="421178"/>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BC433D9-B698-457D-8E6D-79A9BC2F7071}"/>
              </a:ext>
            </a:extLst>
          </p:cNvPr>
          <p:cNvSpPr/>
          <p:nvPr/>
        </p:nvSpPr>
        <p:spPr>
          <a:xfrm>
            <a:off x="5964382" y="824497"/>
            <a:ext cx="477982" cy="47798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063D00-03B0-4814-BF54-D3EC59797BF2}"/>
              </a:ext>
            </a:extLst>
          </p:cNvPr>
          <p:cNvSpPr/>
          <p:nvPr/>
        </p:nvSpPr>
        <p:spPr>
          <a:xfrm>
            <a:off x="6684496" y="824497"/>
            <a:ext cx="1500111" cy="47798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0BDCA2-0C3A-48F2-AE33-6E4EBCE5A4EA}"/>
              </a:ext>
            </a:extLst>
          </p:cNvPr>
          <p:cNvSpPr/>
          <p:nvPr/>
        </p:nvSpPr>
        <p:spPr>
          <a:xfrm>
            <a:off x="8347941" y="824497"/>
            <a:ext cx="296789" cy="477982"/>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B2E7AB-5FEC-47A0-A066-C7064ED2F53E}"/>
              </a:ext>
            </a:extLst>
          </p:cNvPr>
          <p:cNvSpPr/>
          <p:nvPr/>
        </p:nvSpPr>
        <p:spPr>
          <a:xfrm>
            <a:off x="193354" y="3543349"/>
            <a:ext cx="395027" cy="2923291"/>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9DA99D-575E-4073-B925-61BF221E375F}"/>
              </a:ext>
            </a:extLst>
          </p:cNvPr>
          <p:cNvSpPr/>
          <p:nvPr/>
        </p:nvSpPr>
        <p:spPr>
          <a:xfrm>
            <a:off x="144377" y="3329616"/>
            <a:ext cx="1024595" cy="16753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599CCE-01D6-4A7A-8B85-AD0D77C36439}"/>
              </a:ext>
            </a:extLst>
          </p:cNvPr>
          <p:cNvSpPr/>
          <p:nvPr/>
        </p:nvSpPr>
        <p:spPr>
          <a:xfrm>
            <a:off x="187966" y="3109312"/>
            <a:ext cx="931450" cy="20271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0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xEl>
                                              <p:pRg st="1" end="1"/>
                                            </p:txEl>
                                          </p:spTgt>
                                        </p:tgtEl>
                                        <p:attrNameLst>
                                          <p:attrName>style.visibility</p:attrName>
                                        </p:attrNameLst>
                                      </p:cBhvr>
                                      <p:to>
                                        <p:strVal val="visible"/>
                                      </p:to>
                                    </p:set>
                                    <p:animEffect transition="in" filter="fade">
                                      <p:cBhvr>
                                        <p:cTn id="7" dur="500"/>
                                        <p:tgtEl>
                                          <p:spTgt spid="14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animEffect transition="in" filter="fade">
                                      <p:cBhvr>
                                        <p:cTn id="15" dur="500"/>
                                        <p:tgtEl>
                                          <p:spTgt spid="14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5">
                                            <p:txEl>
                                              <p:pRg st="3" end="3"/>
                                            </p:txEl>
                                          </p:spTgt>
                                        </p:tgtEl>
                                        <p:attrNameLst>
                                          <p:attrName>style.visibility</p:attrName>
                                        </p:attrNameLst>
                                      </p:cBhvr>
                                      <p:to>
                                        <p:strVal val="visible"/>
                                      </p:to>
                                    </p:set>
                                    <p:animEffect transition="in" filter="fade">
                                      <p:cBhvr>
                                        <p:cTn id="26" dur="500"/>
                                        <p:tgtEl>
                                          <p:spTgt spid="14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P spid="10" grpId="0"/>
      <p:bldP spid="15"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A1CC-DDCC-43F6-9920-B5F8D1AEC1FB}"/>
              </a:ext>
            </a:extLst>
          </p:cNvPr>
          <p:cNvSpPr>
            <a:spLocks noGrp="1"/>
          </p:cNvSpPr>
          <p:nvPr>
            <p:ph type="title"/>
          </p:nvPr>
        </p:nvSpPr>
        <p:spPr/>
        <p:txBody>
          <a:bodyPr/>
          <a:lstStyle/>
          <a:p>
            <a:r>
              <a:rPr lang="en-US" dirty="0"/>
              <a:t>Advantages of Improved Lookup Table (1)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29C34A9-14AF-48CC-8477-3DE9D7517047}"/>
                  </a:ext>
                </a:extLst>
              </p:cNvPr>
              <p:cNvSpPr>
                <a:spLocks noGrp="1"/>
              </p:cNvSpPr>
              <p:nvPr>
                <p:ph type="body" idx="1"/>
              </p:nvPr>
            </p:nvSpPr>
            <p:spPr>
              <a:xfrm>
                <a:off x="171450" y="698318"/>
                <a:ext cx="8851900" cy="5884862"/>
              </a:xfrm>
            </p:spPr>
            <p:txBody>
              <a:bodyPr/>
              <a:lstStyle/>
              <a:p>
                <a:r>
                  <a:rPr lang="en-US" dirty="0"/>
                  <a:t>Accuracy</a:t>
                </a:r>
              </a:p>
              <a:p>
                <a:pPr lvl="1"/>
                <a:r>
                  <a:rPr lang="en-US" dirty="0"/>
                  <a:t>Error = </a:t>
                </a:r>
                <a14:m>
                  <m:oMath xmlns:m="http://schemas.openxmlformats.org/officeDocument/2006/math">
                    <m:f>
                      <m:fPr>
                        <m:ctrlPr>
                          <a:rPr lang="en-US" i="1" dirty="0" smtClean="0">
                            <a:latin typeface="Cambria Math" panose="02040503050406030204" pitchFamily="18" charset="0"/>
                          </a:rPr>
                        </m:ctrlPr>
                      </m:fPr>
                      <m:num>
                        <m:r>
                          <a:rPr lang="en-US" i="1" dirty="0" err="1" smtClean="0">
                            <a:latin typeface="Cambria Math" panose="02040503050406030204" pitchFamily="18" charset="0"/>
                          </a:rPr>
                          <m:t>𝑊</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𝐿</m:t>
                            </m:r>
                          </m:e>
                          <m:sub>
                            <m:r>
                              <a:rPr lang="en-US" i="1" dirty="0" err="1" smtClean="0">
                                <a:latin typeface="Cambria Math" panose="02040503050406030204" pitchFamily="18" charset="0"/>
                              </a:rPr>
                              <m:t>h𝑒𝑢𝑟</m:t>
                            </m:r>
                          </m:sub>
                        </m:sSub>
                        <m:r>
                          <a:rPr lang="en-US" i="1" dirty="0" smtClean="0">
                            <a:latin typeface="Cambria Math" panose="02040503050406030204" pitchFamily="18" charset="0"/>
                          </a:rPr>
                          <m:t>− </m:t>
                        </m:r>
                        <m:r>
                          <a:rPr lang="en-US" i="1" dirty="0" smtClean="0">
                            <a:latin typeface="Cambria Math" panose="02040503050406030204" pitchFamily="18" charset="0"/>
                          </a:rPr>
                          <m:t>𝑊</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𝐹𝐿𝑈𝑇𝐸</m:t>
                            </m:r>
                          </m:sub>
                        </m:sSub>
                      </m:num>
                      <m:den>
                        <m:r>
                          <a:rPr lang="en-US" i="1" dirty="0" smtClean="0">
                            <a:latin typeface="Cambria Math" panose="02040503050406030204" pitchFamily="18" charset="0"/>
                          </a:rPr>
                          <m:t>𝑊</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𝐹𝐿𝑈𝑇𝐸</m:t>
                            </m:r>
                          </m:sub>
                        </m:sSub>
                      </m:den>
                    </m:f>
                    <m:r>
                      <a:rPr lang="en-US" b="0" i="1" dirty="0" smtClean="0">
                        <a:latin typeface="Cambria Math" panose="02040503050406030204" pitchFamily="18" charset="0"/>
                      </a:rPr>
                      <m:t>⋅100%</m:t>
                    </m:r>
                  </m:oMath>
                </a14:m>
                <a:endParaRPr lang="en-US" dirty="0"/>
              </a:p>
              <a:p>
                <a:r>
                  <a:rPr lang="en-US" dirty="0"/>
                  <a:t>The entire lookup table is available:</a:t>
                </a:r>
              </a:p>
              <a:p>
                <a:pPr lvl="1"/>
                <a:r>
                  <a:rPr lang="en-US" sz="2000" dirty="0"/>
                  <a:t>http://vlsicad.ucsd.edu/~sriram/Final_WL_estimate_LUT.htm</a:t>
                </a:r>
              </a:p>
              <a:p>
                <a:endParaRPr lang="en-US" dirty="0"/>
              </a:p>
              <a:p>
                <a:endParaRPr lang="en-US" sz="2000" dirty="0"/>
              </a:p>
              <a:p>
                <a:endParaRPr lang="en-US" sz="2000" dirty="0"/>
              </a:p>
              <a:p>
                <a:endParaRPr lang="en-US" sz="2000" dirty="0"/>
              </a:p>
              <a:p>
                <a:endParaRPr lang="en-US" sz="1800" dirty="0"/>
              </a:p>
              <a:p>
                <a:endParaRPr lang="en-US" sz="1800" dirty="0"/>
              </a:p>
              <a:p>
                <a:endParaRPr lang="en-US" sz="2000" dirty="0"/>
              </a:p>
            </p:txBody>
          </p:sp>
        </mc:Choice>
        <mc:Fallback xmlns="">
          <p:sp>
            <p:nvSpPr>
              <p:cNvPr id="3" name="Text Placeholder 2">
                <a:extLst>
                  <a:ext uri="{FF2B5EF4-FFF2-40B4-BE49-F238E27FC236}">
                    <a16:creationId xmlns:a16="http://schemas.microsoft.com/office/drawing/2014/main" id="{D29C34A9-14AF-48CC-8477-3DE9D7517047}"/>
                  </a:ext>
                </a:extLst>
              </p:cNvPr>
              <p:cNvSpPr>
                <a:spLocks noGrp="1" noRot="1" noChangeAspect="1" noMove="1" noResize="1" noEditPoints="1" noAdjustHandles="1" noChangeArrowheads="1" noChangeShapeType="1" noTextEdit="1"/>
              </p:cNvSpPr>
              <p:nvPr>
                <p:ph type="body" idx="1"/>
              </p:nvPr>
            </p:nvSpPr>
            <p:spPr>
              <a:xfrm>
                <a:off x="171450" y="698318"/>
                <a:ext cx="8851900" cy="5884862"/>
              </a:xfrm>
              <a:blipFill>
                <a:blip r:embed="rId3"/>
                <a:stretch>
                  <a:fillRect l="-6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F1C7899-4387-4010-BA99-FDDB98278314}"/>
              </a:ext>
            </a:extLst>
          </p:cNvPr>
          <p:cNvPicPr>
            <a:picLocks noChangeAspect="1"/>
          </p:cNvPicPr>
          <p:nvPr/>
        </p:nvPicPr>
        <p:blipFill>
          <a:blip r:embed="rId4"/>
          <a:stretch>
            <a:fillRect/>
          </a:stretch>
        </p:blipFill>
        <p:spPr>
          <a:xfrm>
            <a:off x="190500" y="2789607"/>
            <a:ext cx="8842375" cy="3805461"/>
          </a:xfrm>
          <a:prstGeom prst="rect">
            <a:avLst/>
          </a:prstGeom>
        </p:spPr>
      </p:pic>
      <p:sp>
        <p:nvSpPr>
          <p:cNvPr id="8" name="Rectangle 7">
            <a:extLst>
              <a:ext uri="{FF2B5EF4-FFF2-40B4-BE49-F238E27FC236}">
                <a16:creationId xmlns:a16="http://schemas.microsoft.com/office/drawing/2014/main" id="{07B05A89-4940-40E7-854A-E3F421B49E96}"/>
              </a:ext>
            </a:extLst>
          </p:cNvPr>
          <p:cNvSpPr/>
          <p:nvPr/>
        </p:nvSpPr>
        <p:spPr>
          <a:xfrm>
            <a:off x="685801" y="3936561"/>
            <a:ext cx="1883520" cy="294872"/>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A4D2CB5D-D652-4C05-9484-20BA4AEBC32C}"/>
              </a:ext>
            </a:extLst>
          </p:cNvPr>
          <p:cNvSpPr/>
          <p:nvPr/>
        </p:nvSpPr>
        <p:spPr>
          <a:xfrm>
            <a:off x="3468316" y="3667797"/>
            <a:ext cx="779834" cy="2901099"/>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AF65C8F2-CFC9-4CAC-8106-CA34EF9D05DD}"/>
              </a:ext>
            </a:extLst>
          </p:cNvPr>
          <p:cNvSpPr/>
          <p:nvPr/>
        </p:nvSpPr>
        <p:spPr>
          <a:xfrm>
            <a:off x="5270971" y="3667797"/>
            <a:ext cx="779833" cy="2901099"/>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8131E4F6-4840-4A0C-B3C8-59E91F69D79A}"/>
              </a:ext>
            </a:extLst>
          </p:cNvPr>
          <p:cNvSpPr/>
          <p:nvPr/>
        </p:nvSpPr>
        <p:spPr>
          <a:xfrm>
            <a:off x="685801" y="6223996"/>
            <a:ext cx="1883520" cy="294872"/>
          </a:xfrm>
          <a:prstGeom prst="rect">
            <a:avLst/>
          </a:prstGeom>
          <a:noFill/>
          <a:ln w="76200">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70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58" name="Shape 58"/>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600"/>
              </a:spcAft>
              <a:buClr>
                <a:srgbClr val="C00000"/>
              </a:buClr>
              <a:buSzPts val="3000"/>
              <a:buFont typeface="Arial"/>
              <a:buChar char="•"/>
            </a:pPr>
            <a:r>
              <a:rPr lang="en-US" sz="3000" b="0" i="0" u="none" strike="noStrike" cap="none" dirty="0">
                <a:solidFill>
                  <a:schemeClr val="dk1"/>
                </a:solidFill>
                <a:latin typeface="Arial"/>
                <a:ea typeface="Arial"/>
                <a:cs typeface="Arial"/>
                <a:sym typeface="Arial"/>
              </a:rPr>
              <a:t>Background and Motivation</a:t>
            </a:r>
          </a:p>
          <a:p>
            <a:pPr marL="687388" lvl="1" indent="-230188">
              <a:spcBef>
                <a:spcPts val="0"/>
              </a:spcBef>
              <a:spcAft>
                <a:spcPts val="600"/>
              </a:spcAft>
              <a:buSzPts val="3000"/>
            </a:pPr>
            <a:r>
              <a:rPr lang="en-US" i="1" dirty="0"/>
              <a:t>L-ness </a:t>
            </a:r>
            <a:r>
              <a:rPr lang="en-US" dirty="0"/>
              <a:t>definition</a:t>
            </a:r>
            <a:endParaRPr i="1"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Related Work</a:t>
            </a:r>
            <a:endParaRPr dirty="0"/>
          </a:p>
          <a:p>
            <a:pPr marL="230188" lvl="0" indent="-230188"/>
            <a:r>
              <a:rPr lang="en-US" dirty="0">
                <a:solidFill>
                  <a:srgbClr val="7F7F7F"/>
                </a:solidFill>
              </a:rPr>
              <a:t>Pointset Characterization</a:t>
            </a:r>
            <a:endParaRPr lang="en-US" dirty="0"/>
          </a:p>
          <a:p>
            <a:pPr marL="230188" lvl="0" indent="-230188"/>
            <a:r>
              <a:rPr lang="en-US" dirty="0">
                <a:solidFill>
                  <a:srgbClr val="7F7F7F"/>
                </a:solidFill>
              </a:rPr>
              <a:t>Real Pointset Generator</a:t>
            </a:r>
          </a:p>
          <a:p>
            <a:pPr marL="230188" lvl="0" indent="-230188"/>
            <a:r>
              <a:rPr lang="en-US" altLang="zh-CN" dirty="0">
                <a:solidFill>
                  <a:schemeClr val="bg1">
                    <a:lumMod val="50000"/>
                  </a:schemeClr>
                </a:solidFill>
              </a:rPr>
              <a:t>Our New </a:t>
            </a:r>
            <a:r>
              <a:rPr lang="en-US" dirty="0">
                <a:solidFill>
                  <a:schemeClr val="bg1">
                    <a:lumMod val="50000"/>
                  </a:schemeClr>
                </a:solidFill>
              </a:rPr>
              <a:t>Lookup Table for RSMT Estimation</a:t>
            </a: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Conclusion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8FC150-EA51-41FC-9A25-5EBB5C3CC273}"/>
              </a:ext>
            </a:extLst>
          </p:cNvPr>
          <p:cNvSpPr>
            <a:spLocks noGrp="1"/>
          </p:cNvSpPr>
          <p:nvPr>
            <p:ph type="title"/>
          </p:nvPr>
        </p:nvSpPr>
        <p:spPr/>
        <p:txBody>
          <a:bodyPr/>
          <a:lstStyle/>
          <a:p>
            <a:r>
              <a:rPr lang="en-US" dirty="0"/>
              <a:t>Advantages of Improved Lookup Table (2)</a:t>
            </a:r>
          </a:p>
        </p:txBody>
      </p:sp>
      <p:sp>
        <p:nvSpPr>
          <p:cNvPr id="6" name="Text Placeholder 5">
            <a:extLst>
              <a:ext uri="{FF2B5EF4-FFF2-40B4-BE49-F238E27FC236}">
                <a16:creationId xmlns:a16="http://schemas.microsoft.com/office/drawing/2014/main" id="{B28AE6DB-1282-401C-8ADD-6D16EF9E2DB7}"/>
              </a:ext>
            </a:extLst>
          </p:cNvPr>
          <p:cNvSpPr>
            <a:spLocks noGrp="1"/>
          </p:cNvSpPr>
          <p:nvPr>
            <p:ph type="body" idx="1"/>
          </p:nvPr>
        </p:nvSpPr>
        <p:spPr/>
        <p:txBody>
          <a:bodyPr/>
          <a:lstStyle/>
          <a:p>
            <a:r>
              <a:rPr lang="en-US" sz="2800" dirty="0"/>
              <a:t>Runtime: FLUTE, our LUT and RMST</a:t>
            </a:r>
            <a:endParaRPr lang="en-US" sz="3200" dirty="0"/>
          </a:p>
          <a:p>
            <a:pPr lvl="1"/>
            <a:r>
              <a:rPr lang="en-US" sz="2400" dirty="0"/>
              <a:t>500k real and random pointsets</a:t>
            </a:r>
          </a:p>
          <a:p>
            <a:pPr lvl="1"/>
            <a:r>
              <a:rPr lang="en-US" sz="2400" dirty="0"/>
              <a:t>~2X faster than RMST</a:t>
            </a:r>
          </a:p>
          <a:p>
            <a:pPr lvl="1"/>
            <a:r>
              <a:rPr lang="en-US" sz="2400" dirty="0"/>
              <a:t>~10X faster than FLUTE</a:t>
            </a:r>
            <a:endParaRPr lang="en-US" sz="3200" dirty="0"/>
          </a:p>
        </p:txBody>
      </p:sp>
      <p:pic>
        <p:nvPicPr>
          <p:cNvPr id="7" name="Picture 6">
            <a:extLst>
              <a:ext uri="{FF2B5EF4-FFF2-40B4-BE49-F238E27FC236}">
                <a16:creationId xmlns:a16="http://schemas.microsoft.com/office/drawing/2014/main" id="{EC6E37ED-DC54-4C01-9949-199A6B5602F5}"/>
              </a:ext>
            </a:extLst>
          </p:cNvPr>
          <p:cNvPicPr>
            <a:picLocks noChangeAspect="1"/>
          </p:cNvPicPr>
          <p:nvPr/>
        </p:nvPicPr>
        <p:blipFill>
          <a:blip r:embed="rId3"/>
          <a:stretch>
            <a:fillRect/>
          </a:stretch>
        </p:blipFill>
        <p:spPr>
          <a:xfrm>
            <a:off x="1481331" y="3183565"/>
            <a:ext cx="6479788" cy="3529972"/>
          </a:xfrm>
          <a:prstGeom prst="rect">
            <a:avLst/>
          </a:prstGeom>
        </p:spPr>
      </p:pic>
      <p:sp>
        <p:nvSpPr>
          <p:cNvPr id="8" name="Frame 7">
            <a:extLst>
              <a:ext uri="{FF2B5EF4-FFF2-40B4-BE49-F238E27FC236}">
                <a16:creationId xmlns:a16="http://schemas.microsoft.com/office/drawing/2014/main" id="{623BBD34-F109-4187-B6FF-A5345914F136}"/>
              </a:ext>
            </a:extLst>
          </p:cNvPr>
          <p:cNvSpPr/>
          <p:nvPr/>
        </p:nvSpPr>
        <p:spPr>
          <a:xfrm>
            <a:off x="5016310" y="3676650"/>
            <a:ext cx="2071872"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6B035B92-1768-4FE7-909D-B1DF64C7BE8C}"/>
              </a:ext>
            </a:extLst>
          </p:cNvPr>
          <p:cNvSpPr/>
          <p:nvPr/>
        </p:nvSpPr>
        <p:spPr>
          <a:xfrm>
            <a:off x="5009521" y="6326815"/>
            <a:ext cx="2071872"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AC7C920C-5A50-43CA-8F6F-E0697E56DDD6}"/>
              </a:ext>
            </a:extLst>
          </p:cNvPr>
          <p:cNvSpPr/>
          <p:nvPr/>
        </p:nvSpPr>
        <p:spPr>
          <a:xfrm>
            <a:off x="5889247" y="5002840"/>
            <a:ext cx="2071872"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462B0100-81A0-499D-BB0A-84D79811B94B}"/>
              </a:ext>
            </a:extLst>
          </p:cNvPr>
          <p:cNvSpPr/>
          <p:nvPr/>
        </p:nvSpPr>
        <p:spPr>
          <a:xfrm>
            <a:off x="847725" y="5753693"/>
            <a:ext cx="7448550" cy="872240"/>
          </a:xfrm>
          <a:prstGeom prst="rect">
            <a:avLst/>
          </a:prstGeom>
          <a:solidFill>
            <a:schemeClr val="accent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u="sng" dirty="0">
                <a:solidFill>
                  <a:schemeClr val="bg1"/>
                </a:solidFill>
                <a:latin typeface="Arial" panose="020B0604020202020204" pitchFamily="34" charset="0"/>
                <a:cs typeface="Arial" panose="020B0604020202020204" pitchFamily="34" charset="0"/>
              </a:rPr>
              <a:t>In terms of speed and accuracy, this new LUT is a </a:t>
            </a:r>
            <a:br>
              <a:rPr lang="en-US" sz="2400" b="1" u="sng" dirty="0">
                <a:solidFill>
                  <a:schemeClr val="bg1"/>
                </a:solidFill>
                <a:latin typeface="Arial" panose="020B0604020202020204" pitchFamily="34" charset="0"/>
                <a:cs typeface="Arial" panose="020B0604020202020204" pitchFamily="34" charset="0"/>
              </a:rPr>
            </a:br>
            <a:r>
              <a:rPr lang="en-US" sz="2400" b="1" u="sng" dirty="0">
                <a:solidFill>
                  <a:schemeClr val="bg1"/>
                </a:solidFill>
                <a:latin typeface="Arial" panose="020B0604020202020204" pitchFamily="34" charset="0"/>
                <a:cs typeface="Arial" panose="020B0604020202020204" pitchFamily="34" charset="0"/>
              </a:rPr>
              <a:t>non-dominated wirelength estimator!</a:t>
            </a:r>
          </a:p>
        </p:txBody>
      </p:sp>
    </p:spTree>
    <p:extLst>
      <p:ext uri="{BB962C8B-B14F-4D97-AF65-F5344CB8AC3E}">
        <p14:creationId xmlns:p14="http://schemas.microsoft.com/office/powerpoint/2010/main" val="30998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11" grpId="0" animBg="1"/>
      <p:bldP spid="12"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87" name="Shape 87"/>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Background and Motivation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Related Work</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Pointset Characterization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latin typeface="Arial"/>
                <a:ea typeface="Arial"/>
                <a:cs typeface="Arial"/>
                <a:sym typeface="Arial"/>
              </a:rPr>
              <a:t>Real </a:t>
            </a:r>
            <a:r>
              <a:rPr lang="en-US" dirty="0">
                <a:solidFill>
                  <a:schemeClr val="bg1">
                    <a:lumMod val="50000"/>
                  </a:schemeClr>
                </a:solidFill>
              </a:rPr>
              <a:t>P</a:t>
            </a:r>
            <a:r>
              <a:rPr lang="en-US" sz="3000" b="0" i="0" u="none" strike="noStrike" cap="none" dirty="0">
                <a:solidFill>
                  <a:schemeClr val="bg1">
                    <a:lumMod val="50000"/>
                  </a:schemeClr>
                </a:solidFill>
                <a:latin typeface="Arial"/>
                <a:ea typeface="Arial"/>
                <a:cs typeface="Arial"/>
                <a:sym typeface="Arial"/>
              </a:rPr>
              <a:t>ointset </a:t>
            </a:r>
            <a:r>
              <a:rPr lang="en-US" dirty="0">
                <a:solidFill>
                  <a:schemeClr val="bg1">
                    <a:lumMod val="50000"/>
                  </a:schemeClr>
                </a:solidFill>
              </a:rPr>
              <a:t>G</a:t>
            </a:r>
            <a:r>
              <a:rPr lang="en-US" sz="3000" b="0" i="0" u="none" strike="noStrike" cap="none" dirty="0">
                <a:solidFill>
                  <a:schemeClr val="bg1">
                    <a:lumMod val="50000"/>
                  </a:schemeClr>
                </a:solidFill>
                <a:latin typeface="Arial"/>
                <a:ea typeface="Arial"/>
                <a:cs typeface="Arial"/>
                <a:sym typeface="Arial"/>
              </a:rPr>
              <a:t>enerator</a:t>
            </a:r>
          </a:p>
          <a:p>
            <a:pPr marL="230188" marR="0" lvl="0" indent="-230188" algn="l" rtl="0">
              <a:lnSpc>
                <a:spcPct val="85000"/>
              </a:lnSpc>
              <a:spcBef>
                <a:spcPts val="900"/>
              </a:spcBef>
              <a:spcAft>
                <a:spcPts val="0"/>
              </a:spcAft>
              <a:buClr>
                <a:srgbClr val="C00000"/>
              </a:buClr>
              <a:buSzPts val="3000"/>
              <a:buFont typeface="Arial"/>
              <a:buChar char="•"/>
            </a:pPr>
            <a:r>
              <a:rPr lang="en-US" altLang="zh-CN" dirty="0">
                <a:solidFill>
                  <a:schemeClr val="bg1">
                    <a:lumMod val="50000"/>
                  </a:schemeClr>
                </a:solidFill>
              </a:rPr>
              <a:t>Our New </a:t>
            </a:r>
            <a:r>
              <a:rPr lang="en-US" dirty="0">
                <a:solidFill>
                  <a:schemeClr val="bg1">
                    <a:lumMod val="50000"/>
                  </a:schemeClr>
                </a:solidFill>
              </a:rPr>
              <a:t>Lookup Table for RSMT Estimation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tx1"/>
                </a:solidFill>
                <a:sym typeface="Arial"/>
              </a:rPr>
              <a:t>Conclusion</a:t>
            </a:r>
            <a:endParaRPr dirty="0">
              <a:solidFill>
                <a:schemeClr val="tx1"/>
              </a:solidFill>
            </a:endParaRPr>
          </a:p>
        </p:txBody>
      </p:sp>
    </p:spTree>
    <p:extLst>
      <p:ext uri="{BB962C8B-B14F-4D97-AF65-F5344CB8AC3E}">
        <p14:creationId xmlns:p14="http://schemas.microsoft.com/office/powerpoint/2010/main" val="188228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Conclusion</a:t>
            </a:r>
            <a:endParaRPr/>
          </a:p>
        </p:txBody>
      </p:sp>
      <p:sp>
        <p:nvSpPr>
          <p:cNvPr id="4" name="Text Placeholder 3">
            <a:extLst>
              <a:ext uri="{FF2B5EF4-FFF2-40B4-BE49-F238E27FC236}">
                <a16:creationId xmlns:a16="http://schemas.microsoft.com/office/drawing/2014/main" id="{DEDDECFB-3412-4BC4-94D2-2107A2A72F87}"/>
              </a:ext>
            </a:extLst>
          </p:cNvPr>
          <p:cNvSpPr>
            <a:spLocks noGrp="1"/>
          </p:cNvSpPr>
          <p:nvPr>
            <p:ph type="body" idx="1"/>
          </p:nvPr>
        </p:nvSpPr>
        <p:spPr/>
        <p:txBody>
          <a:bodyPr/>
          <a:lstStyle/>
          <a:p>
            <a:pPr marL="265113" lvl="0" indent="-265113">
              <a:spcBef>
                <a:spcPts val="0"/>
              </a:spcBef>
              <a:spcAft>
                <a:spcPts val="600"/>
              </a:spcAft>
              <a:buSzPts val="2400"/>
            </a:pPr>
            <a:r>
              <a:rPr lang="en-US" sz="2800" dirty="0"/>
              <a:t>Formal definition of L-ness</a:t>
            </a:r>
          </a:p>
          <a:p>
            <a:pPr marL="265113" lvl="0" indent="-265113">
              <a:spcBef>
                <a:spcPts val="0"/>
              </a:spcBef>
              <a:spcAft>
                <a:spcPts val="600"/>
              </a:spcAft>
              <a:buSzPts val="2400"/>
            </a:pPr>
            <a:r>
              <a:rPr lang="en-US" sz="2800" dirty="0"/>
              <a:t>Characterization of real and random pointsets</a:t>
            </a:r>
          </a:p>
          <a:p>
            <a:pPr marL="265113" lvl="0" indent="-265113">
              <a:spcBef>
                <a:spcPts val="0"/>
              </a:spcBef>
              <a:spcAft>
                <a:spcPts val="600"/>
              </a:spcAft>
              <a:buSzPts val="2400"/>
            </a:pPr>
            <a:r>
              <a:rPr lang="en-US" altLang="zh-CN" sz="2800" dirty="0"/>
              <a:t>P</a:t>
            </a:r>
            <a:r>
              <a:rPr lang="en-US" sz="2800" dirty="0"/>
              <a:t>ointset generator to match real pointsets</a:t>
            </a:r>
          </a:p>
          <a:p>
            <a:pPr marL="265113" lvl="0" indent="-265113">
              <a:spcBef>
                <a:spcPts val="0"/>
              </a:spcBef>
              <a:spcAft>
                <a:spcPts val="600"/>
              </a:spcAft>
              <a:buSzPts val="2400"/>
            </a:pPr>
            <a:r>
              <a:rPr lang="en-US" sz="2800" dirty="0"/>
              <a:t>Implication to RSMT heuristics</a:t>
            </a:r>
          </a:p>
          <a:p>
            <a:pPr marL="265113" lvl="0" indent="-265113">
              <a:spcBef>
                <a:spcPts val="0"/>
              </a:spcBef>
              <a:spcAft>
                <a:spcPts val="600"/>
              </a:spcAft>
              <a:buSzPts val="2400"/>
            </a:pPr>
            <a:r>
              <a:rPr lang="en-US" sz="2800" dirty="0"/>
              <a:t>Improved lookup tables for RSMT cost estimation, considering L-ness</a:t>
            </a:r>
          </a:p>
          <a:p>
            <a:pPr marL="265113" lvl="0" indent="-265113">
              <a:spcBef>
                <a:spcPts val="0"/>
              </a:spcBef>
              <a:spcAft>
                <a:spcPts val="600"/>
              </a:spcAft>
              <a:buSzPts val="2400"/>
            </a:pPr>
            <a:r>
              <a:rPr lang="en-US" sz="2800" dirty="0"/>
              <a:t>Accuracy and runtime comparison to previous works. </a:t>
            </a:r>
          </a:p>
          <a:p>
            <a:pPr marL="265113" lvl="0" indent="-265113">
              <a:spcBef>
                <a:spcPts val="0"/>
              </a:spcBef>
              <a:spcAft>
                <a:spcPts val="600"/>
              </a:spcAft>
              <a:buSzPts val="2400"/>
            </a:pPr>
            <a:r>
              <a:rPr lang="en-US" sz="2800" dirty="0"/>
              <a:t>Ongoing </a:t>
            </a:r>
            <a:r>
              <a:rPr lang="en-US" altLang="zh-CN" sz="2800" dirty="0"/>
              <a:t>and</a:t>
            </a:r>
            <a:r>
              <a:rPr lang="en-US" sz="2800" dirty="0"/>
              <a:t> future works</a:t>
            </a:r>
          </a:p>
          <a:p>
            <a:pPr marL="608013" lvl="1" indent="-265113">
              <a:spcBef>
                <a:spcPts val="720"/>
              </a:spcBef>
              <a:spcAft>
                <a:spcPts val="600"/>
              </a:spcAft>
              <a:buSzPts val="2400"/>
            </a:pPr>
            <a:r>
              <a:rPr lang="en-US" sz="2400" dirty="0"/>
              <a:t>Direct L-ness-aware placement</a:t>
            </a:r>
          </a:p>
          <a:p>
            <a:pPr marL="608013" lvl="1" indent="-265113">
              <a:spcBef>
                <a:spcPts val="720"/>
              </a:spcBef>
              <a:spcAft>
                <a:spcPts val="600"/>
              </a:spcAft>
              <a:buSzPts val="2400"/>
            </a:pPr>
            <a:r>
              <a:rPr lang="en-US" sz="2400" dirty="0"/>
              <a:t>Better wirelength correlation with routing</a:t>
            </a:r>
          </a:p>
          <a:p>
            <a:pPr marL="608013" lvl="1" indent="-265113">
              <a:spcBef>
                <a:spcPts val="720"/>
              </a:spcBef>
              <a:spcAft>
                <a:spcPts val="600"/>
              </a:spcAft>
              <a:buSzPts val="2400"/>
            </a:pPr>
            <a:endParaRPr lang="en-US" sz="2400" dirty="0"/>
          </a:p>
          <a:p>
            <a:pPr marL="150813" indent="-265113">
              <a:spcBef>
                <a:spcPts val="720"/>
              </a:spcBef>
              <a:spcAft>
                <a:spcPts val="600"/>
              </a:spcAft>
              <a:buSzPts val="2400"/>
            </a:pPr>
            <a:r>
              <a:rPr lang="en-US" altLang="zh-CN" sz="3200" dirty="0">
                <a:solidFill>
                  <a:schemeClr val="bg2">
                    <a:lumMod val="60000"/>
                    <a:lumOff val="40000"/>
                  </a:schemeClr>
                </a:solidFill>
              </a:rPr>
              <a:t>Wot the L = Know the L</a:t>
            </a:r>
            <a:endParaRPr lang="en-US" sz="3200" dirty="0">
              <a:solidFill>
                <a:schemeClr val="bg2">
                  <a:lumMod val="60000"/>
                  <a:lumOff val="40000"/>
                </a:schemeClr>
              </a:solidFill>
            </a:endParaRPr>
          </a:p>
          <a:p>
            <a:pPr>
              <a:spcAft>
                <a:spcPts val="600"/>
              </a:spcAft>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p>
            <a:pPr marL="0" marR="0" lvl="0" indent="0" algn="l" rtl="0">
              <a:lnSpc>
                <a:spcPct val="90000"/>
              </a:lnSpc>
              <a:spcBef>
                <a:spcPts val="0"/>
              </a:spcBef>
              <a:spcAft>
                <a:spcPts val="0"/>
              </a:spcAft>
              <a:buNone/>
            </a:pPr>
            <a:r>
              <a:rPr lang="en-US" sz="4000" b="1" i="0" u="none" strike="noStrike" cap="none">
                <a:solidFill>
                  <a:schemeClr val="dk2"/>
                </a:solidFill>
                <a:latin typeface="Arial"/>
                <a:ea typeface="Arial"/>
                <a:cs typeface="Arial"/>
                <a:sym typeface="Arial"/>
              </a:rPr>
              <a:t>THANK YOU!</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10C3-CEF4-4A34-B581-F74AB319D005}"/>
              </a:ext>
            </a:extLst>
          </p:cNvPr>
          <p:cNvSpPr>
            <a:spLocks noGrp="1"/>
          </p:cNvSpPr>
          <p:nvPr>
            <p:ph type="title"/>
          </p:nvPr>
        </p:nvSpPr>
        <p:spPr/>
        <p:txBody>
          <a:bodyPr/>
          <a:lstStyle/>
          <a:p>
            <a:r>
              <a:rPr lang="en-US" dirty="0"/>
              <a:t>BACKUP</a:t>
            </a:r>
          </a:p>
        </p:txBody>
      </p:sp>
      <p:sp>
        <p:nvSpPr>
          <p:cNvPr id="3" name="Text Placeholder 2">
            <a:extLst>
              <a:ext uri="{FF2B5EF4-FFF2-40B4-BE49-F238E27FC236}">
                <a16:creationId xmlns:a16="http://schemas.microsoft.com/office/drawing/2014/main" id="{396A7E17-542E-4505-9C61-6247BF67F5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305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lvl="0"/>
            <a:r>
              <a:rPr lang="en-US" dirty="0"/>
              <a:t>Preliminaries</a:t>
            </a:r>
            <a:endParaRPr dirty="0"/>
          </a:p>
        </p:txBody>
      </p:sp>
      <p:sp>
        <p:nvSpPr>
          <p:cNvPr id="108" name="Shape 108"/>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indent="-230188">
              <a:spcBef>
                <a:spcPts val="0"/>
              </a:spcBef>
            </a:pPr>
            <a:r>
              <a:rPr lang="en-US" sz="2800" dirty="0"/>
              <a:t>Probability that </a:t>
            </a:r>
            <a:r>
              <a:rPr lang="en-US" sz="2800" i="1" dirty="0"/>
              <a:t>k</a:t>
            </a:r>
            <a:r>
              <a:rPr lang="en-US" sz="2800" dirty="0"/>
              <a:t> points define the bounding box</a:t>
            </a:r>
          </a:p>
          <a:p>
            <a:pPr marL="230188" marR="0" lvl="0" indent="-230188" algn="l" rtl="0">
              <a:lnSpc>
                <a:spcPct val="85000"/>
              </a:lnSpc>
              <a:spcBef>
                <a:spcPts val="0"/>
              </a:spcBef>
              <a:spcAft>
                <a:spcPts val="0"/>
              </a:spcAft>
              <a:buClr>
                <a:srgbClr val="C00000"/>
              </a:buClr>
              <a:buSzPts val="3000"/>
              <a:buFont typeface="Arial"/>
              <a:buChar char="•"/>
            </a:pPr>
            <a:endParaRPr sz="2800" dirty="0"/>
          </a:p>
        </p:txBody>
      </p:sp>
      <p:pic>
        <p:nvPicPr>
          <p:cNvPr id="4" name="Picture 3">
            <a:extLst>
              <a:ext uri="{FF2B5EF4-FFF2-40B4-BE49-F238E27FC236}">
                <a16:creationId xmlns:a16="http://schemas.microsoft.com/office/drawing/2014/main" id="{AF1551F0-512F-41DF-9BE2-983C93AB9DB6}"/>
              </a:ext>
            </a:extLst>
          </p:cNvPr>
          <p:cNvPicPr>
            <a:picLocks noChangeAspect="1"/>
          </p:cNvPicPr>
          <p:nvPr/>
        </p:nvPicPr>
        <p:blipFill>
          <a:blip r:embed="rId3"/>
          <a:stretch>
            <a:fillRect/>
          </a:stretch>
        </p:blipFill>
        <p:spPr>
          <a:xfrm>
            <a:off x="2119312" y="4647150"/>
            <a:ext cx="4905375" cy="2105025"/>
          </a:xfrm>
          <a:prstGeom prst="rect">
            <a:avLst/>
          </a:prstGeom>
        </p:spPr>
      </p:pic>
      <p:pic>
        <p:nvPicPr>
          <p:cNvPr id="5" name="Picture 4">
            <a:extLst>
              <a:ext uri="{FF2B5EF4-FFF2-40B4-BE49-F238E27FC236}">
                <a16:creationId xmlns:a16="http://schemas.microsoft.com/office/drawing/2014/main" id="{9C96F2F8-ECC0-4A36-A55D-5013E47FE271}"/>
              </a:ext>
            </a:extLst>
          </p:cNvPr>
          <p:cNvPicPr>
            <a:picLocks noChangeAspect="1"/>
          </p:cNvPicPr>
          <p:nvPr/>
        </p:nvPicPr>
        <p:blipFill>
          <a:blip r:embed="rId4"/>
          <a:stretch>
            <a:fillRect/>
          </a:stretch>
        </p:blipFill>
        <p:spPr>
          <a:xfrm>
            <a:off x="1835038" y="1540457"/>
            <a:ext cx="6143625" cy="2867025"/>
          </a:xfrm>
          <a:prstGeom prst="rect">
            <a:avLst/>
          </a:prstGeom>
        </p:spPr>
      </p:pic>
    </p:spTree>
    <p:extLst>
      <p:ext uri="{BB962C8B-B14F-4D97-AF65-F5344CB8AC3E}">
        <p14:creationId xmlns:p14="http://schemas.microsoft.com/office/powerpoint/2010/main" val="205157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93D5-9039-476A-998C-91441BB1308C}"/>
              </a:ext>
            </a:extLst>
          </p:cNvPr>
          <p:cNvSpPr>
            <a:spLocks noGrp="1"/>
          </p:cNvSpPr>
          <p:nvPr>
            <p:ph type="title"/>
          </p:nvPr>
        </p:nvSpPr>
        <p:spPr/>
        <p:txBody>
          <a:bodyPr/>
          <a:lstStyle/>
          <a:p>
            <a:r>
              <a:rPr lang="en-US" dirty="0"/>
              <a:t>Preliminaries (2)</a:t>
            </a:r>
          </a:p>
        </p:txBody>
      </p:sp>
      <p:sp>
        <p:nvSpPr>
          <p:cNvPr id="3" name="Text Placeholder 2">
            <a:extLst>
              <a:ext uri="{FF2B5EF4-FFF2-40B4-BE49-F238E27FC236}">
                <a16:creationId xmlns:a16="http://schemas.microsoft.com/office/drawing/2014/main" id="{44B5516E-0AD0-49E0-8FB2-291CFBB31FB5}"/>
              </a:ext>
            </a:extLst>
          </p:cNvPr>
          <p:cNvSpPr>
            <a:spLocks noGrp="1"/>
          </p:cNvSpPr>
          <p:nvPr>
            <p:ph type="body" idx="1"/>
          </p:nvPr>
        </p:nvSpPr>
        <p:spPr/>
        <p:txBody>
          <a:bodyPr/>
          <a:lstStyle/>
          <a:p>
            <a:r>
              <a:rPr lang="en-US" sz="2800" dirty="0"/>
              <a:t>Independence of AR and R(P)/B(P)</a:t>
            </a:r>
          </a:p>
          <a:p>
            <a:endParaRPr lang="en-US" sz="2800" dirty="0"/>
          </a:p>
          <a:p>
            <a:endParaRPr lang="en-US" sz="2800" dirty="0"/>
          </a:p>
          <a:p>
            <a:endParaRPr lang="en-US" sz="2800" dirty="0"/>
          </a:p>
          <a:p>
            <a:endParaRPr lang="en-US" sz="2800" dirty="0"/>
          </a:p>
          <a:p>
            <a:endParaRPr lang="en-US" sz="2800" dirty="0"/>
          </a:p>
          <a:p>
            <a:r>
              <a:rPr lang="en-US" altLang="zh-CN" sz="2800" dirty="0"/>
              <a:t>Calculation of R(P)/B(P)</a:t>
            </a:r>
            <a:endParaRPr lang="en-US" sz="2800" dirty="0"/>
          </a:p>
        </p:txBody>
      </p:sp>
      <p:pic>
        <p:nvPicPr>
          <p:cNvPr id="4" name="Picture 3">
            <a:extLst>
              <a:ext uri="{FF2B5EF4-FFF2-40B4-BE49-F238E27FC236}">
                <a16:creationId xmlns:a16="http://schemas.microsoft.com/office/drawing/2014/main" id="{D7A739A7-79F5-4578-A118-BD348A99F680}"/>
              </a:ext>
            </a:extLst>
          </p:cNvPr>
          <p:cNvPicPr>
            <a:picLocks noChangeAspect="1"/>
          </p:cNvPicPr>
          <p:nvPr/>
        </p:nvPicPr>
        <p:blipFill>
          <a:blip r:embed="rId3"/>
          <a:stretch>
            <a:fillRect/>
          </a:stretch>
        </p:blipFill>
        <p:spPr>
          <a:xfrm>
            <a:off x="1968155" y="1358095"/>
            <a:ext cx="5207690" cy="2436567"/>
          </a:xfrm>
          <a:prstGeom prst="rect">
            <a:avLst/>
          </a:prstGeom>
        </p:spPr>
      </p:pic>
      <p:pic>
        <p:nvPicPr>
          <p:cNvPr id="5" name="Picture 4">
            <a:extLst>
              <a:ext uri="{FF2B5EF4-FFF2-40B4-BE49-F238E27FC236}">
                <a16:creationId xmlns:a16="http://schemas.microsoft.com/office/drawing/2014/main" id="{8C731532-454E-4B5B-BB07-26147C3C2D54}"/>
              </a:ext>
            </a:extLst>
          </p:cNvPr>
          <p:cNvPicPr>
            <a:picLocks noChangeAspect="1"/>
          </p:cNvPicPr>
          <p:nvPr/>
        </p:nvPicPr>
        <p:blipFill>
          <a:blip r:embed="rId4"/>
          <a:stretch>
            <a:fillRect/>
          </a:stretch>
        </p:blipFill>
        <p:spPr>
          <a:xfrm>
            <a:off x="1744794" y="4314557"/>
            <a:ext cx="5654412" cy="2389188"/>
          </a:xfrm>
          <a:prstGeom prst="rect">
            <a:avLst/>
          </a:prstGeom>
        </p:spPr>
      </p:pic>
    </p:spTree>
    <p:extLst>
      <p:ext uri="{BB962C8B-B14F-4D97-AF65-F5344CB8AC3E}">
        <p14:creationId xmlns:p14="http://schemas.microsoft.com/office/powerpoint/2010/main" val="40793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Experimental Setup</a:t>
            </a:r>
            <a:endParaRPr/>
          </a:p>
        </p:txBody>
      </p:sp>
      <p:sp>
        <p:nvSpPr>
          <p:cNvPr id="145" name="Shape 145"/>
          <p:cNvSpPr txBox="1">
            <a:spLocks noGrp="1"/>
          </p:cNvSpPr>
          <p:nvPr>
            <p:ph type="body" idx="1"/>
          </p:nvPr>
        </p:nvSpPr>
        <p:spPr>
          <a:xfrm>
            <a:off x="228600" y="838200"/>
            <a:ext cx="8686800" cy="5214870"/>
          </a:xfrm>
          <a:prstGeom prst="rect">
            <a:avLst/>
          </a:prstGeom>
          <a:noFill/>
          <a:ln>
            <a:noFill/>
          </a:ln>
        </p:spPr>
        <p:txBody>
          <a:bodyPr spcFirstLastPara="1" wrap="square" lIns="92075" tIns="46025" rIns="92075" bIns="46025" anchor="t" anchorCtr="0">
            <a:noAutofit/>
          </a:bodyPr>
          <a:lstStyle/>
          <a:p>
            <a:pPr marL="230187" marR="0" lvl="0" indent="-230187" algn="l" rtl="0">
              <a:lnSpc>
                <a:spcPct val="85000"/>
              </a:lnSpc>
              <a:spcBef>
                <a:spcPts val="700"/>
              </a:spcBef>
              <a:spcAft>
                <a:spcPts val="0"/>
              </a:spcAft>
              <a:buClr>
                <a:srgbClr val="C00000"/>
              </a:buClr>
              <a:buSzPts val="2200"/>
              <a:buFont typeface="Arial"/>
              <a:buChar char="•"/>
            </a:pPr>
            <a:r>
              <a:rPr lang="en-US" sz="2800" dirty="0"/>
              <a:t>Real pointsets</a:t>
            </a:r>
          </a:p>
          <a:p>
            <a:pPr marL="687387" lvl="1" indent="-230187">
              <a:spcBef>
                <a:spcPts val="700"/>
              </a:spcBef>
              <a:buSzPts val="2200"/>
            </a:pPr>
            <a:r>
              <a:rPr lang="en-US" sz="2600" dirty="0"/>
              <a:t>7 design blocks: leon3mp, </a:t>
            </a:r>
            <a:r>
              <a:rPr lang="en-US" sz="2600" dirty="0" err="1"/>
              <a:t>netcard</a:t>
            </a:r>
            <a:r>
              <a:rPr lang="en-US" sz="2600" dirty="0"/>
              <a:t>, </a:t>
            </a:r>
            <a:r>
              <a:rPr lang="en-US" sz="2600" dirty="0" err="1"/>
              <a:t>theia</a:t>
            </a:r>
            <a:r>
              <a:rPr lang="en-US" sz="2600" dirty="0"/>
              <a:t>, jpeg, </a:t>
            </a:r>
            <a:r>
              <a:rPr lang="en-US" sz="2600" dirty="0" err="1"/>
              <a:t>aes</a:t>
            </a:r>
            <a:r>
              <a:rPr lang="en-US" sz="2600" dirty="0"/>
              <a:t>, mpeg, Arm Cortex A53</a:t>
            </a:r>
          </a:p>
          <a:p>
            <a:pPr marL="687387" lvl="1" indent="-230187">
              <a:spcBef>
                <a:spcPts val="700"/>
              </a:spcBef>
              <a:buSzPts val="2200"/>
            </a:pPr>
            <a:r>
              <a:rPr lang="en-US" sz="2600" dirty="0"/>
              <a:t>Two commercial P&amp;R tools</a:t>
            </a:r>
          </a:p>
          <a:p>
            <a:pPr marL="687387" lvl="1" indent="-230187">
              <a:spcBef>
                <a:spcPts val="700"/>
              </a:spcBef>
              <a:buSzPts val="2200"/>
            </a:pPr>
            <a:r>
              <a:rPr lang="en-US" sz="2600" dirty="0"/>
              <a:t>Two technology nodes: 28LP and 16FF</a:t>
            </a:r>
            <a:endParaRPr lang="en-US" sz="2800" dirty="0"/>
          </a:p>
          <a:p>
            <a:pPr marL="687387" lvl="1" indent="-230187">
              <a:spcBef>
                <a:spcPts val="700"/>
              </a:spcBef>
              <a:buSzPts val="2200"/>
            </a:pPr>
            <a:endParaRPr lang="en-US" sz="2600" dirty="0"/>
          </a:p>
          <a:p>
            <a:pPr marL="687387" lvl="1" indent="-230187">
              <a:spcBef>
                <a:spcPts val="700"/>
              </a:spcBef>
              <a:buSzPts val="2200"/>
            </a:pPr>
            <a:r>
              <a:rPr lang="en-US" sz="2600" dirty="0"/>
              <a:t>DAC-2012 benchmark suites</a:t>
            </a:r>
          </a:p>
          <a:p>
            <a:pPr marL="687387" lvl="1" indent="-230187">
              <a:spcBef>
                <a:spcPts val="700"/>
              </a:spcBef>
              <a:buSzPts val="2200"/>
            </a:pPr>
            <a:r>
              <a:rPr lang="en-US" sz="2600" dirty="0"/>
              <a:t>Two academic placers: capo, </a:t>
            </a:r>
            <a:r>
              <a:rPr lang="en-US" sz="2600" dirty="0" err="1"/>
              <a:t>ePlace</a:t>
            </a:r>
            <a:endParaRPr lang="en-US" sz="2400" dirty="0"/>
          </a:p>
          <a:p>
            <a:pPr marL="687387" lvl="1" indent="-230187">
              <a:spcBef>
                <a:spcPts val="700"/>
              </a:spcBef>
              <a:buSzPts val="2200"/>
            </a:pPr>
            <a:endParaRPr lang="en-US" sz="2600" dirty="0"/>
          </a:p>
        </p:txBody>
      </p:sp>
    </p:spTree>
    <p:extLst>
      <p:ext uri="{BB962C8B-B14F-4D97-AF65-F5344CB8AC3E}">
        <p14:creationId xmlns:p14="http://schemas.microsoft.com/office/powerpoint/2010/main" val="2606667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61925" y="144463"/>
            <a:ext cx="8851800" cy="595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L-ness: Real versus Random Pointsets</a:t>
            </a:r>
            <a:endParaRPr/>
          </a:p>
        </p:txBody>
      </p:sp>
      <p:sp>
        <p:nvSpPr>
          <p:cNvPr id="152" name="Shape 152"/>
          <p:cNvSpPr txBox="1">
            <a:spLocks noGrp="1"/>
          </p:cNvSpPr>
          <p:nvPr>
            <p:ph type="body" idx="1"/>
          </p:nvPr>
        </p:nvSpPr>
        <p:spPr>
          <a:xfrm>
            <a:off x="171450" y="838200"/>
            <a:ext cx="4431000" cy="2559000"/>
          </a:xfrm>
          <a:prstGeom prst="rect">
            <a:avLst/>
          </a:prstGeom>
        </p:spPr>
        <p:txBody>
          <a:bodyPr spcFirstLastPara="1" wrap="square" lIns="91425" tIns="91425" rIns="91425" bIns="91425" anchor="t" anchorCtr="0">
            <a:noAutofit/>
          </a:bodyPr>
          <a:lstStyle/>
          <a:p>
            <a:pPr marL="457200" lvl="0" indent="-355600" rtl="0">
              <a:spcBef>
                <a:spcPts val="900"/>
              </a:spcBef>
              <a:spcAft>
                <a:spcPts val="0"/>
              </a:spcAft>
              <a:buSzPts val="2000"/>
              <a:buChar char="•"/>
            </a:pPr>
            <a:r>
              <a:rPr lang="en-US" sz="2000"/>
              <a:t>Bootstrapping average L-ness</a:t>
            </a:r>
            <a:endParaRPr sz="2000"/>
          </a:p>
          <a:p>
            <a:pPr marL="914400" lvl="1" indent="-342900" rtl="0">
              <a:spcBef>
                <a:spcPts val="0"/>
              </a:spcBef>
              <a:spcAft>
                <a:spcPts val="0"/>
              </a:spcAft>
              <a:buSzPts val="1800"/>
              <a:buChar char="•"/>
            </a:pPr>
            <a:r>
              <a:rPr lang="en-US" sz="1800"/>
              <a:t>Sample 10k random pointsets with replacement</a:t>
            </a:r>
            <a:endParaRPr sz="1800"/>
          </a:p>
          <a:p>
            <a:pPr marL="914400" lvl="1" indent="-342900" rtl="0">
              <a:spcBef>
                <a:spcPts val="0"/>
              </a:spcBef>
              <a:spcAft>
                <a:spcPts val="0"/>
              </a:spcAft>
              <a:buSzPts val="1800"/>
              <a:buChar char="•"/>
            </a:pPr>
            <a:r>
              <a:rPr lang="en-US" sz="1800"/>
              <a:t>Find the average L-ness</a:t>
            </a:r>
            <a:endParaRPr sz="1800"/>
          </a:p>
          <a:p>
            <a:pPr marL="914400" lvl="1" indent="-342900" rtl="0">
              <a:spcBef>
                <a:spcPts val="0"/>
              </a:spcBef>
              <a:spcAft>
                <a:spcPts val="0"/>
              </a:spcAft>
              <a:buSzPts val="1800"/>
              <a:buChar char="•"/>
            </a:pPr>
            <a:r>
              <a:rPr lang="en-US" sz="1800"/>
              <a:t>Repeat 10k times</a:t>
            </a:r>
            <a:endParaRPr sz="1800"/>
          </a:p>
          <a:p>
            <a:pPr marL="914400" lvl="1" indent="-342900" rtl="0">
              <a:spcBef>
                <a:spcPts val="0"/>
              </a:spcBef>
              <a:spcAft>
                <a:spcPts val="0"/>
              </a:spcAft>
              <a:buSzPts val="1800"/>
              <a:buChar char="•"/>
            </a:pPr>
            <a:r>
              <a:rPr lang="en-US" sz="1800"/>
              <a:t>Sort the list with L-ness values</a:t>
            </a:r>
            <a:endParaRPr sz="1800"/>
          </a:p>
          <a:p>
            <a:pPr marL="914400" lvl="1" indent="-342900" rtl="0">
              <a:spcBef>
                <a:spcPts val="0"/>
              </a:spcBef>
              <a:spcAft>
                <a:spcPts val="0"/>
              </a:spcAft>
              <a:buSzPts val="1800"/>
              <a:buChar char="•"/>
            </a:pPr>
            <a:r>
              <a:rPr lang="en-US" sz="1800"/>
              <a:t>The middle 95% of sample means is the confidence interval</a:t>
            </a:r>
            <a:endParaRPr sz="1800"/>
          </a:p>
        </p:txBody>
      </p:sp>
      <p:pic>
        <p:nvPicPr>
          <p:cNvPr id="153" name="Shape 153"/>
          <p:cNvPicPr preferRelativeResize="0"/>
          <p:nvPr/>
        </p:nvPicPr>
        <p:blipFill>
          <a:blip r:embed="rId3">
            <a:alphaModFix/>
          </a:blip>
          <a:stretch>
            <a:fillRect/>
          </a:stretch>
        </p:blipFill>
        <p:spPr>
          <a:xfrm>
            <a:off x="718975" y="3124069"/>
            <a:ext cx="3749994" cy="2473580"/>
          </a:xfrm>
          <a:prstGeom prst="rect">
            <a:avLst/>
          </a:prstGeom>
          <a:noFill/>
          <a:ln>
            <a:noFill/>
          </a:ln>
        </p:spPr>
      </p:pic>
      <p:sp>
        <p:nvSpPr>
          <p:cNvPr id="154" name="Shape 154"/>
          <p:cNvSpPr txBox="1"/>
          <p:nvPr/>
        </p:nvSpPr>
        <p:spPr>
          <a:xfrm>
            <a:off x="4582600" y="838200"/>
            <a:ext cx="4431000" cy="3702300"/>
          </a:xfrm>
          <a:prstGeom prst="rect">
            <a:avLst/>
          </a:prstGeom>
          <a:noFill/>
          <a:ln>
            <a:noFill/>
          </a:ln>
        </p:spPr>
        <p:txBody>
          <a:bodyPr spcFirstLastPara="1" wrap="square" lIns="91425" tIns="91425" rIns="91425" bIns="91425" anchor="t" anchorCtr="0">
            <a:noAutofit/>
          </a:bodyPr>
          <a:lstStyle/>
          <a:p>
            <a:pPr marL="457200" lvl="0" indent="-355600" rtl="0">
              <a:lnSpc>
                <a:spcPct val="85000"/>
              </a:lnSpc>
              <a:spcBef>
                <a:spcPts val="900"/>
              </a:spcBef>
              <a:spcAft>
                <a:spcPts val="0"/>
              </a:spcAft>
              <a:buClr>
                <a:srgbClr val="C00000"/>
              </a:buClr>
              <a:buSzPts val="2000"/>
              <a:buChar char="●"/>
            </a:pPr>
            <a:r>
              <a:rPr lang="en-US" sz="2000">
                <a:solidFill>
                  <a:schemeClr val="dk1"/>
                </a:solidFill>
              </a:rPr>
              <a:t>Kolmogorov-Smirnov Test</a:t>
            </a:r>
            <a:endParaRPr sz="2000">
              <a:solidFill>
                <a:schemeClr val="dk1"/>
              </a:solidFill>
            </a:endParaRPr>
          </a:p>
          <a:p>
            <a:pPr marL="914400" marR="0" lvl="1" indent="-342900" algn="l" rtl="0">
              <a:lnSpc>
                <a:spcPct val="85000"/>
              </a:lnSpc>
              <a:spcBef>
                <a:spcPts val="0"/>
              </a:spcBef>
              <a:spcAft>
                <a:spcPts val="0"/>
              </a:spcAft>
              <a:buClr>
                <a:srgbClr val="C00000"/>
              </a:buClr>
              <a:buSzPts val="1800"/>
              <a:buFont typeface="Arial"/>
              <a:buChar char="○"/>
            </a:pPr>
            <a:r>
              <a:rPr lang="en-US" sz="1800">
                <a:solidFill>
                  <a:schemeClr val="dk1"/>
                </a:solidFill>
              </a:rPr>
              <a:t>Generate CDFs of the L-ness distribution for each type of pointset</a:t>
            </a:r>
            <a:endParaRPr sz="1800">
              <a:solidFill>
                <a:schemeClr val="dk1"/>
              </a:solidFill>
            </a:endParaRPr>
          </a:p>
          <a:p>
            <a:pPr marL="914400" marR="0" lvl="1" indent="-342900" algn="l" rtl="0">
              <a:lnSpc>
                <a:spcPct val="85000"/>
              </a:lnSpc>
              <a:spcBef>
                <a:spcPts val="0"/>
              </a:spcBef>
              <a:spcAft>
                <a:spcPts val="0"/>
              </a:spcAft>
              <a:buClr>
                <a:schemeClr val="dk1"/>
              </a:buClr>
              <a:buSzPts val="1800"/>
              <a:buChar char="○"/>
            </a:pPr>
            <a:r>
              <a:rPr lang="en-US" sz="1800">
                <a:solidFill>
                  <a:schemeClr val="dk1"/>
                </a:solidFill>
              </a:rPr>
              <a:t>Where F and G are the CDFs of the L-ness distributions of random and real pointsets respectively:</a:t>
            </a:r>
            <a:endParaRPr sz="1800">
              <a:solidFill>
                <a:schemeClr val="dk1"/>
              </a:solidFill>
            </a:endParaRPr>
          </a:p>
          <a:p>
            <a:pPr marL="1371600" marR="0" lvl="2" indent="-330200" algn="l" rtl="0">
              <a:lnSpc>
                <a:spcPct val="85000"/>
              </a:lnSpc>
              <a:spcBef>
                <a:spcPts val="0"/>
              </a:spcBef>
              <a:spcAft>
                <a:spcPts val="0"/>
              </a:spcAft>
              <a:buClr>
                <a:schemeClr val="dk1"/>
              </a:buClr>
              <a:buSzPts val="1600"/>
              <a:buChar char="■"/>
            </a:pPr>
            <a:r>
              <a:rPr lang="en-US" sz="1600">
                <a:solidFill>
                  <a:schemeClr val="dk1"/>
                </a:solidFill>
              </a:rPr>
              <a:t>Compute D_{nm} = sqrt(nm/(n+m)) max_x abs(F(x) - G(x))</a:t>
            </a:r>
            <a:endParaRPr sz="1600">
              <a:solidFill>
                <a:schemeClr val="dk1"/>
              </a:solidFill>
            </a:endParaRPr>
          </a:p>
          <a:p>
            <a:pPr marL="1371600" marR="0" lvl="2" indent="-330200" algn="l" rtl="0">
              <a:lnSpc>
                <a:spcPct val="85000"/>
              </a:lnSpc>
              <a:spcBef>
                <a:spcPts val="0"/>
              </a:spcBef>
              <a:spcAft>
                <a:spcPts val="0"/>
              </a:spcAft>
              <a:buClr>
                <a:schemeClr val="dk1"/>
              </a:buClr>
              <a:buSzPts val="1600"/>
              <a:buChar char="■"/>
            </a:pPr>
            <a:r>
              <a:rPr lang="en-US" sz="1600">
                <a:solidFill>
                  <a:schemeClr val="dk1"/>
                </a:solidFill>
              </a:rPr>
              <a:t>If D_{nm} &gt; 1.36 (95% CI), there is a statistically significant difference in the distributions</a:t>
            </a:r>
            <a:endParaRPr sz="1600">
              <a:solidFill>
                <a:schemeClr val="dk1"/>
              </a:solidFill>
            </a:endParaRPr>
          </a:p>
        </p:txBody>
      </p:sp>
      <p:pic>
        <p:nvPicPr>
          <p:cNvPr id="155" name="Shape 155"/>
          <p:cNvPicPr preferRelativeResize="0"/>
          <p:nvPr/>
        </p:nvPicPr>
        <p:blipFill>
          <a:blip r:embed="rId4">
            <a:alphaModFix/>
          </a:blip>
          <a:stretch>
            <a:fillRect/>
          </a:stretch>
        </p:blipFill>
        <p:spPr>
          <a:xfrm>
            <a:off x="5431004" y="4360859"/>
            <a:ext cx="3094797" cy="2012700"/>
          </a:xfrm>
          <a:prstGeom prst="rect">
            <a:avLst/>
          </a:prstGeom>
          <a:noFill/>
          <a:ln>
            <a:noFill/>
          </a:ln>
        </p:spPr>
      </p:pic>
      <p:sp>
        <p:nvSpPr>
          <p:cNvPr id="156" name="Shape 156"/>
          <p:cNvSpPr txBox="1"/>
          <p:nvPr/>
        </p:nvSpPr>
        <p:spPr>
          <a:xfrm>
            <a:off x="171350" y="5588675"/>
            <a:ext cx="4431000" cy="101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a:t>Both statistical tests fail, so there is a statistically significant difference between L-ness in real and random pointsets.</a:t>
            </a:r>
            <a:endParaRPr sz="1600"/>
          </a:p>
        </p:txBody>
      </p:sp>
    </p:spTree>
    <p:extLst>
      <p:ext uri="{BB962C8B-B14F-4D97-AF65-F5344CB8AC3E}">
        <p14:creationId xmlns:p14="http://schemas.microsoft.com/office/powerpoint/2010/main" val="163633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dirty="0"/>
              <a:t>Background</a:t>
            </a:r>
            <a:endParaRPr dirty="0"/>
          </a:p>
        </p:txBody>
      </p:sp>
      <p:sp>
        <p:nvSpPr>
          <p:cNvPr id="2" name="Text Placeholder 1">
            <a:extLst>
              <a:ext uri="{FF2B5EF4-FFF2-40B4-BE49-F238E27FC236}">
                <a16:creationId xmlns:a16="http://schemas.microsoft.com/office/drawing/2014/main" id="{0796D12B-1619-4287-AB74-81BB49B5C0CE}"/>
              </a:ext>
            </a:extLst>
          </p:cNvPr>
          <p:cNvSpPr>
            <a:spLocks noGrp="1"/>
          </p:cNvSpPr>
          <p:nvPr>
            <p:ph type="body" idx="1"/>
          </p:nvPr>
        </p:nvSpPr>
        <p:spPr/>
        <p:txBody>
          <a:bodyPr/>
          <a:lstStyle/>
          <a:p>
            <a:r>
              <a:rPr lang="en-US" sz="2800" dirty="0"/>
              <a:t>RSMT Cost </a:t>
            </a:r>
            <a:r>
              <a:rPr lang="en-US" sz="2800" dirty="0">
                <a:solidFill>
                  <a:schemeClr val="tx1"/>
                </a:solidFill>
              </a:rPr>
              <a:t>(Cheng </a:t>
            </a:r>
            <a:r>
              <a:rPr lang="en-US" sz="2800" b="1" dirty="0">
                <a:solidFill>
                  <a:srgbClr val="244061"/>
                </a:solidFill>
              </a:rPr>
              <a:t>1994, </a:t>
            </a:r>
            <a:r>
              <a:rPr lang="en-US" sz="2800" dirty="0"/>
              <a:t>Caldwell</a:t>
            </a:r>
            <a:r>
              <a:rPr lang="en-US" sz="2800" b="1" dirty="0">
                <a:solidFill>
                  <a:srgbClr val="244061"/>
                </a:solidFill>
              </a:rPr>
              <a:t> 1999</a:t>
            </a:r>
            <a:r>
              <a:rPr lang="en-US" sz="2800" dirty="0">
                <a:solidFill>
                  <a:schemeClr val="tx1"/>
                </a:solidFill>
              </a:rPr>
              <a:t>)</a:t>
            </a:r>
          </a:p>
          <a:p>
            <a:pPr lvl="1"/>
            <a:r>
              <a:rPr lang="en-US" sz="2400" dirty="0">
                <a:solidFill>
                  <a:schemeClr val="tx1"/>
                </a:solidFill>
              </a:rPr>
              <a:t>Use AR and / or cardinality</a:t>
            </a:r>
          </a:p>
        </p:txBody>
      </p:sp>
      <p:pic>
        <p:nvPicPr>
          <p:cNvPr id="67" name="Shape 67"/>
          <p:cNvPicPr preferRelativeResize="0"/>
          <p:nvPr/>
        </p:nvPicPr>
        <p:blipFill rotWithShape="1">
          <a:blip r:embed="rId3">
            <a:alphaModFix/>
          </a:blip>
          <a:srcRect t="4639" b="22423"/>
          <a:stretch/>
        </p:blipFill>
        <p:spPr>
          <a:xfrm>
            <a:off x="524225" y="1923101"/>
            <a:ext cx="8127300" cy="3541181"/>
          </a:xfrm>
          <a:prstGeom prst="rect">
            <a:avLst/>
          </a:prstGeom>
          <a:noFill/>
          <a:ln>
            <a:noFill/>
          </a:ln>
        </p:spPr>
      </p:pic>
      <p:sp>
        <p:nvSpPr>
          <p:cNvPr id="69" name="Shape 69"/>
          <p:cNvSpPr txBox="1"/>
          <p:nvPr/>
        </p:nvSpPr>
        <p:spPr>
          <a:xfrm>
            <a:off x="188925" y="6182250"/>
            <a:ext cx="4629900" cy="38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a:t>Tables from Caldwell et al. 1999</a:t>
            </a:r>
            <a:endParaRPr dirty="0"/>
          </a:p>
        </p:txBody>
      </p:sp>
      <p:sp>
        <p:nvSpPr>
          <p:cNvPr id="12" name="Shape 95">
            <a:extLst>
              <a:ext uri="{FF2B5EF4-FFF2-40B4-BE49-F238E27FC236}">
                <a16:creationId xmlns:a16="http://schemas.microsoft.com/office/drawing/2014/main" id="{F037727A-40B9-4F54-BC29-E3F6BFFC12E2}"/>
              </a:ext>
            </a:extLst>
          </p:cNvPr>
          <p:cNvSpPr/>
          <p:nvPr/>
        </p:nvSpPr>
        <p:spPr>
          <a:xfrm>
            <a:off x="1431630" y="5517001"/>
            <a:ext cx="6312489" cy="644150"/>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lgn="ctr"/>
            <a:r>
              <a:rPr lang="en-US" sz="2400" b="1" u="sng" dirty="0">
                <a:solidFill>
                  <a:schemeClr val="bg1"/>
                </a:solidFill>
              </a:rPr>
              <a:t>Estimators built using random pointsets.</a:t>
            </a:r>
          </a:p>
        </p:txBody>
      </p:sp>
      <p:sp>
        <p:nvSpPr>
          <p:cNvPr id="3" name="Frame 2">
            <a:extLst>
              <a:ext uri="{FF2B5EF4-FFF2-40B4-BE49-F238E27FC236}">
                <a16:creationId xmlns:a16="http://schemas.microsoft.com/office/drawing/2014/main" id="{F3F7CABD-190A-814D-8C22-C0D291FE8A38}"/>
              </a:ext>
            </a:extLst>
          </p:cNvPr>
          <p:cNvSpPr/>
          <p:nvPr/>
        </p:nvSpPr>
        <p:spPr>
          <a:xfrm>
            <a:off x="1523999" y="2263618"/>
            <a:ext cx="6502401" cy="58118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10036EEA-FC44-374D-A539-83360002265F}"/>
              </a:ext>
            </a:extLst>
          </p:cNvPr>
          <p:cNvSpPr/>
          <p:nvPr/>
        </p:nvSpPr>
        <p:spPr>
          <a:xfrm>
            <a:off x="1059698" y="2540494"/>
            <a:ext cx="524572" cy="278786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dirty="0"/>
              <a:t>Non-Uniformity of Real Placements</a:t>
            </a:r>
            <a:endParaRPr dirty="0"/>
          </a:p>
        </p:txBody>
      </p:sp>
      <p:sp>
        <p:nvSpPr>
          <p:cNvPr id="2" name="Text Placeholder 1">
            <a:extLst>
              <a:ext uri="{FF2B5EF4-FFF2-40B4-BE49-F238E27FC236}">
                <a16:creationId xmlns:a16="http://schemas.microsoft.com/office/drawing/2014/main" id="{9DDBF190-7C4F-4754-963E-A5FA21F38686}"/>
              </a:ext>
            </a:extLst>
          </p:cNvPr>
          <p:cNvSpPr>
            <a:spLocks noGrp="1"/>
          </p:cNvSpPr>
          <p:nvPr>
            <p:ph type="body" idx="1"/>
          </p:nvPr>
        </p:nvSpPr>
        <p:spPr/>
        <p:txBody>
          <a:bodyPr/>
          <a:lstStyle/>
          <a:p>
            <a:r>
              <a:rPr lang="en-US" dirty="0"/>
              <a:t>Real placements</a:t>
            </a:r>
          </a:p>
          <a:p>
            <a:pPr lvl="1"/>
            <a:r>
              <a:rPr lang="en-US" dirty="0"/>
              <a:t>Pointsets from leon3mp and </a:t>
            </a:r>
            <a:r>
              <a:rPr lang="en-US" dirty="0" err="1"/>
              <a:t>theia</a:t>
            </a:r>
            <a:endParaRPr lang="en-US" dirty="0"/>
          </a:p>
          <a:p>
            <a:pPr lvl="1"/>
            <a:r>
              <a:rPr lang="en-US" dirty="0"/>
              <a:t>Commercial P&amp;R tool</a:t>
            </a:r>
          </a:p>
          <a:p>
            <a:pPr lvl="1"/>
            <a:r>
              <a:rPr lang="en-US" dirty="0"/>
              <a:t>Non-uniformity in X / Y directions separately</a:t>
            </a:r>
          </a:p>
          <a:p>
            <a:pPr marL="38100" indent="0">
              <a:buNone/>
            </a:pPr>
            <a:endParaRPr lang="en-US" dirty="0"/>
          </a:p>
          <a:p>
            <a:r>
              <a:rPr lang="en-US" dirty="0"/>
              <a:t>Three types of net</a:t>
            </a:r>
          </a:p>
          <a:p>
            <a:pPr lvl="1"/>
            <a:r>
              <a:rPr lang="en-US" dirty="0"/>
              <a:t>Type L</a:t>
            </a:r>
          </a:p>
          <a:p>
            <a:pPr lvl="1"/>
            <a:r>
              <a:rPr lang="en-US" dirty="0"/>
              <a:t>Type R</a:t>
            </a:r>
          </a:p>
          <a:p>
            <a:pPr lvl="1"/>
            <a:r>
              <a:rPr lang="en-US" dirty="0"/>
              <a:t>Type O</a:t>
            </a:r>
          </a:p>
        </p:txBody>
      </p:sp>
      <p:pic>
        <p:nvPicPr>
          <p:cNvPr id="3" name="Picture 2">
            <a:extLst>
              <a:ext uri="{FF2B5EF4-FFF2-40B4-BE49-F238E27FC236}">
                <a16:creationId xmlns:a16="http://schemas.microsoft.com/office/drawing/2014/main" id="{D87AAA28-25E0-4BB9-8ADB-534DD6DB69B4}"/>
              </a:ext>
            </a:extLst>
          </p:cNvPr>
          <p:cNvPicPr>
            <a:picLocks noChangeAspect="1"/>
          </p:cNvPicPr>
          <p:nvPr/>
        </p:nvPicPr>
        <p:blipFill>
          <a:blip r:embed="rId3"/>
          <a:stretch>
            <a:fillRect/>
          </a:stretch>
        </p:blipFill>
        <p:spPr>
          <a:xfrm>
            <a:off x="3955375" y="3276600"/>
            <a:ext cx="5058450" cy="2270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C01A18-7695-4F45-BEA9-915FB97F10D0}"/>
              </a:ext>
            </a:extLst>
          </p:cNvPr>
          <p:cNvSpPr>
            <a:spLocks noGrp="1"/>
          </p:cNvSpPr>
          <p:nvPr>
            <p:ph type="title"/>
          </p:nvPr>
        </p:nvSpPr>
        <p:spPr/>
        <p:txBody>
          <a:bodyPr/>
          <a:lstStyle/>
          <a:p>
            <a:r>
              <a:rPr lang="en-US" dirty="0"/>
              <a:t>Non-Uniformity of Real Placements</a:t>
            </a:r>
          </a:p>
        </p:txBody>
      </p:sp>
      <p:sp>
        <p:nvSpPr>
          <p:cNvPr id="6" name="Text Placeholder 5">
            <a:extLst>
              <a:ext uri="{FF2B5EF4-FFF2-40B4-BE49-F238E27FC236}">
                <a16:creationId xmlns:a16="http://schemas.microsoft.com/office/drawing/2014/main" id="{F9D04BF3-34C5-45E6-B3B5-7AB85D75DC13}"/>
              </a:ext>
            </a:extLst>
          </p:cNvPr>
          <p:cNvSpPr>
            <a:spLocks noGrp="1"/>
          </p:cNvSpPr>
          <p:nvPr>
            <p:ph type="body" idx="1"/>
          </p:nvPr>
        </p:nvSpPr>
        <p:spPr>
          <a:xfrm>
            <a:off x="171450" y="838200"/>
            <a:ext cx="8972550" cy="5562601"/>
          </a:xfrm>
        </p:spPr>
        <p:txBody>
          <a:bodyPr/>
          <a:lstStyle/>
          <a:p>
            <a:r>
              <a:rPr lang="en-US" b="1" dirty="0"/>
              <a:t>Figure below: superposition of 3 distributions</a:t>
            </a:r>
          </a:p>
          <a:p>
            <a:pPr lvl="1"/>
            <a:r>
              <a:rPr lang="en-US" dirty="0"/>
              <a:t>Type L: most pins near the left boundary</a:t>
            </a:r>
          </a:p>
          <a:p>
            <a:pPr lvl="1"/>
            <a:r>
              <a:rPr lang="en-US" dirty="0"/>
              <a:t>Type R: most pins near the right boundary </a:t>
            </a:r>
          </a:p>
          <a:p>
            <a:pPr lvl="1"/>
            <a:r>
              <a:rPr lang="en-US" dirty="0"/>
              <a:t>Type O: most pins near boundaries</a:t>
            </a:r>
          </a:p>
          <a:p>
            <a:r>
              <a:rPr lang="en-US" dirty="0"/>
              <a:t>Non-uniform pin distribution</a:t>
            </a:r>
          </a:p>
        </p:txBody>
      </p:sp>
      <p:grpSp>
        <p:nvGrpSpPr>
          <p:cNvPr id="7" name="Group 6">
            <a:extLst>
              <a:ext uri="{FF2B5EF4-FFF2-40B4-BE49-F238E27FC236}">
                <a16:creationId xmlns:a16="http://schemas.microsoft.com/office/drawing/2014/main" id="{09CAAEC5-1DB0-4812-AE3B-9FFC90FAC718}"/>
              </a:ext>
            </a:extLst>
          </p:cNvPr>
          <p:cNvGrpSpPr/>
          <p:nvPr/>
        </p:nvGrpSpPr>
        <p:grpSpPr>
          <a:xfrm>
            <a:off x="464633" y="3379780"/>
            <a:ext cx="7318044" cy="3119446"/>
            <a:chOff x="883733" y="3104387"/>
            <a:chExt cx="7318044" cy="3119446"/>
          </a:xfrm>
        </p:grpSpPr>
        <p:pic>
          <p:nvPicPr>
            <p:cNvPr id="8" name="Shape 76">
              <a:extLst>
                <a:ext uri="{FF2B5EF4-FFF2-40B4-BE49-F238E27FC236}">
                  <a16:creationId xmlns:a16="http://schemas.microsoft.com/office/drawing/2014/main" id="{6F54511B-3FCB-43F8-BF9C-43CD0E64865E}"/>
                </a:ext>
              </a:extLst>
            </p:cNvPr>
            <p:cNvPicPr preferRelativeResize="0"/>
            <p:nvPr/>
          </p:nvPicPr>
          <p:blipFill rotWithShape="1">
            <a:blip r:embed="rId3">
              <a:alphaModFix/>
            </a:blip>
            <a:srcRect t="10487" r="7413" b="36723"/>
            <a:stretch/>
          </p:blipFill>
          <p:spPr>
            <a:xfrm>
              <a:off x="883733" y="3104387"/>
              <a:ext cx="7259059" cy="2233513"/>
            </a:xfrm>
            <a:prstGeom prst="rect">
              <a:avLst/>
            </a:prstGeom>
            <a:noFill/>
            <a:ln>
              <a:noFill/>
            </a:ln>
          </p:spPr>
        </p:pic>
        <p:pic>
          <p:nvPicPr>
            <p:cNvPr id="9" name="Shape 76">
              <a:extLst>
                <a:ext uri="{FF2B5EF4-FFF2-40B4-BE49-F238E27FC236}">
                  <a16:creationId xmlns:a16="http://schemas.microsoft.com/office/drawing/2014/main" id="{8AACBEBA-5477-4740-BBF6-F10B1E924283}"/>
                </a:ext>
              </a:extLst>
            </p:cNvPr>
            <p:cNvPicPr preferRelativeResize="0"/>
            <p:nvPr/>
          </p:nvPicPr>
          <p:blipFill rotWithShape="1">
            <a:blip r:embed="rId3">
              <a:alphaModFix/>
            </a:blip>
            <a:srcRect t="76040" r="7413" b="4848"/>
            <a:stretch/>
          </p:blipFill>
          <p:spPr>
            <a:xfrm>
              <a:off x="942718" y="5415205"/>
              <a:ext cx="7259059" cy="808628"/>
            </a:xfrm>
            <a:prstGeom prst="rect">
              <a:avLst/>
            </a:prstGeom>
            <a:noFill/>
            <a:ln>
              <a:noFill/>
            </a:ln>
          </p:spPr>
        </p:pic>
      </p:grpSp>
      <p:sp>
        <p:nvSpPr>
          <p:cNvPr id="10" name="Oval 9">
            <a:extLst>
              <a:ext uri="{FF2B5EF4-FFF2-40B4-BE49-F238E27FC236}">
                <a16:creationId xmlns:a16="http://schemas.microsoft.com/office/drawing/2014/main" id="{B68197F1-2078-484D-8676-6C08B8BCAEAA}"/>
              </a:ext>
            </a:extLst>
          </p:cNvPr>
          <p:cNvSpPr/>
          <p:nvPr/>
        </p:nvSpPr>
        <p:spPr>
          <a:xfrm>
            <a:off x="1742980" y="3457085"/>
            <a:ext cx="838012" cy="2156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4CAA8A-63A0-4779-A431-59DBE0AC633D}"/>
              </a:ext>
            </a:extLst>
          </p:cNvPr>
          <p:cNvSpPr/>
          <p:nvPr/>
        </p:nvSpPr>
        <p:spPr>
          <a:xfrm>
            <a:off x="6801879" y="3438307"/>
            <a:ext cx="921813" cy="2156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D2419A-D8EE-43C3-B5D1-4785F62F52A1}"/>
              </a:ext>
            </a:extLst>
          </p:cNvPr>
          <p:cNvSpPr txBox="1"/>
          <p:nvPr/>
        </p:nvSpPr>
        <p:spPr>
          <a:xfrm rot="16200000">
            <a:off x="278924" y="4041668"/>
            <a:ext cx="1064569" cy="461665"/>
          </a:xfrm>
          <a:prstGeom prst="rect">
            <a:avLst/>
          </a:prstGeom>
          <a:solidFill>
            <a:schemeClr val="bg1"/>
          </a:solidFill>
        </p:spPr>
        <p:txBody>
          <a:bodyPr wrap="square" rtlCol="0">
            <a:spAutoFit/>
          </a:bodyPr>
          <a:lstStyle/>
          <a:p>
            <a:r>
              <a:rPr lang="en-US" sz="2400" dirty="0"/>
              <a:t>#pins</a:t>
            </a:r>
          </a:p>
        </p:txBody>
      </p:sp>
    </p:spTree>
    <p:extLst>
      <p:ext uri="{BB962C8B-B14F-4D97-AF65-F5344CB8AC3E}">
        <p14:creationId xmlns:p14="http://schemas.microsoft.com/office/powerpoint/2010/main" val="3030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B161-F256-534A-8129-4B1271539FE7}"/>
              </a:ext>
            </a:extLst>
          </p:cNvPr>
          <p:cNvSpPr>
            <a:spLocks noGrp="1"/>
          </p:cNvSpPr>
          <p:nvPr>
            <p:ph type="title"/>
          </p:nvPr>
        </p:nvSpPr>
        <p:spPr/>
        <p:txBody>
          <a:bodyPr/>
          <a:lstStyle/>
          <a:p>
            <a:r>
              <a:rPr lang="en-US" dirty="0"/>
              <a:t>L-ness</a:t>
            </a:r>
          </a:p>
        </p:txBody>
      </p:sp>
      <p:sp>
        <p:nvSpPr>
          <p:cNvPr id="3" name="Text Placeholder 2">
            <a:extLst>
              <a:ext uri="{FF2B5EF4-FFF2-40B4-BE49-F238E27FC236}">
                <a16:creationId xmlns:a16="http://schemas.microsoft.com/office/drawing/2014/main" id="{25498968-DBBE-EC4E-8549-138341CA3D25}"/>
              </a:ext>
            </a:extLst>
          </p:cNvPr>
          <p:cNvSpPr>
            <a:spLocks noGrp="1"/>
          </p:cNvSpPr>
          <p:nvPr>
            <p:ph type="body" idx="1"/>
          </p:nvPr>
        </p:nvSpPr>
        <p:spPr>
          <a:xfrm>
            <a:off x="171451" y="838200"/>
            <a:ext cx="5353050" cy="5562601"/>
          </a:xfrm>
        </p:spPr>
        <p:txBody>
          <a:bodyPr/>
          <a:lstStyle/>
          <a:p>
            <a:pPr>
              <a:spcAft>
                <a:spcPts val="600"/>
              </a:spcAft>
            </a:pPr>
            <a:r>
              <a:rPr lang="en-US" sz="2800" dirty="0"/>
              <a:t>Given a pointset P</a:t>
            </a:r>
          </a:p>
          <a:p>
            <a:pPr lvl="1">
              <a:spcAft>
                <a:spcPts val="600"/>
              </a:spcAft>
            </a:pPr>
            <a:r>
              <a:rPr lang="en-US" sz="2400" dirty="0"/>
              <a:t>B(P): the bounding box of P</a:t>
            </a:r>
          </a:p>
          <a:p>
            <a:pPr lvl="1">
              <a:spcAft>
                <a:spcPts val="600"/>
              </a:spcAft>
            </a:pPr>
            <a:r>
              <a:rPr lang="en-US" sz="2400" dirty="0"/>
              <a:t>R(P): the area of the largest empty rectangles</a:t>
            </a:r>
          </a:p>
          <a:p>
            <a:pPr lvl="2">
              <a:spcAft>
                <a:spcPts val="600"/>
              </a:spcAft>
            </a:pPr>
            <a:r>
              <a:rPr lang="en-US" altLang="zh-CN" sz="2400" dirty="0"/>
              <a:t>Inside B(P)</a:t>
            </a:r>
          </a:p>
          <a:p>
            <a:pPr lvl="2">
              <a:spcAft>
                <a:spcPts val="600"/>
              </a:spcAft>
            </a:pPr>
            <a:r>
              <a:rPr lang="en-US" altLang="zh-CN" sz="2400" dirty="0"/>
              <a:t>Contain one corner of B(P)</a:t>
            </a:r>
          </a:p>
          <a:p>
            <a:pPr lvl="2">
              <a:spcAft>
                <a:spcPts val="600"/>
              </a:spcAft>
            </a:pPr>
            <a:r>
              <a:rPr lang="en-US" sz="2400" dirty="0"/>
              <a:t>No points inside</a:t>
            </a:r>
          </a:p>
          <a:p>
            <a:pPr lvl="1">
              <a:spcAft>
                <a:spcPts val="600"/>
              </a:spcAft>
            </a:pPr>
            <a:r>
              <a:rPr lang="en-US" sz="2400" dirty="0"/>
              <a:t>R(P)/B(P) = </a:t>
            </a:r>
            <a:r>
              <a:rPr lang="en-US" sz="3200" b="1" u="sng" dirty="0">
                <a:solidFill>
                  <a:schemeClr val="bg2">
                    <a:lumMod val="60000"/>
                    <a:lumOff val="40000"/>
                  </a:schemeClr>
                </a:solidFill>
              </a:rPr>
              <a:t>L-ness</a:t>
            </a:r>
            <a:endParaRPr lang="en-US" sz="2400" b="1" u="sng" dirty="0">
              <a:solidFill>
                <a:schemeClr val="bg2">
                  <a:lumMod val="60000"/>
                  <a:lumOff val="40000"/>
                </a:schemeClr>
              </a:solidFill>
            </a:endParaRPr>
          </a:p>
          <a:p>
            <a:pPr>
              <a:spcAft>
                <a:spcPts val="600"/>
              </a:spcAft>
            </a:pPr>
            <a:endParaRPr lang="en-US" dirty="0"/>
          </a:p>
        </p:txBody>
      </p:sp>
      <p:pic>
        <p:nvPicPr>
          <p:cNvPr id="4" name="Picture 3">
            <a:extLst>
              <a:ext uri="{FF2B5EF4-FFF2-40B4-BE49-F238E27FC236}">
                <a16:creationId xmlns:a16="http://schemas.microsoft.com/office/drawing/2014/main" id="{2A9DC318-1C7B-C440-BC18-7B062506932E}"/>
              </a:ext>
            </a:extLst>
          </p:cNvPr>
          <p:cNvPicPr>
            <a:picLocks noChangeAspect="1"/>
          </p:cNvPicPr>
          <p:nvPr/>
        </p:nvPicPr>
        <p:blipFill>
          <a:blip r:embed="rId3"/>
          <a:stretch>
            <a:fillRect/>
          </a:stretch>
        </p:blipFill>
        <p:spPr>
          <a:xfrm>
            <a:off x="5349875" y="1047750"/>
            <a:ext cx="3455167" cy="297180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E13961-C188-4D64-B862-A044704AA300}"/>
                  </a:ext>
                </a:extLst>
              </p:cNvPr>
              <p:cNvSpPr txBox="1"/>
              <p:nvPr/>
            </p:nvSpPr>
            <p:spPr>
              <a:xfrm>
                <a:off x="5993196" y="4019551"/>
                <a:ext cx="2343151" cy="989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𝑅</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e>
                          </m:d>
                        </m:num>
                        <m:den>
                          <m:r>
                            <a:rPr lang="en-US" sz="2800" b="0" i="1" smtClean="0">
                              <a:latin typeface="Cambria Math" panose="02040503050406030204" pitchFamily="18" charset="0"/>
                            </a:rPr>
                            <m:t>𝐵</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e>
                          </m:d>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24</m:t>
                          </m:r>
                        </m:num>
                        <m:den>
                          <m:r>
                            <a:rPr lang="en-US" sz="2800" b="0" i="1" smtClean="0">
                              <a:latin typeface="Cambria Math" panose="02040503050406030204" pitchFamily="18" charset="0"/>
                            </a:rPr>
                            <m:t>56</m:t>
                          </m:r>
                        </m:den>
                      </m:f>
                    </m:oMath>
                  </m:oMathPara>
                </a14:m>
                <a:endParaRPr lang="en-US" sz="2800" dirty="0"/>
              </a:p>
            </p:txBody>
          </p:sp>
        </mc:Choice>
        <mc:Fallback xmlns="">
          <p:sp>
            <p:nvSpPr>
              <p:cNvPr id="6" name="TextBox 5">
                <a:extLst>
                  <a:ext uri="{FF2B5EF4-FFF2-40B4-BE49-F238E27FC236}">
                    <a16:creationId xmlns:a16="http://schemas.microsoft.com/office/drawing/2014/main" id="{60E13961-C188-4D64-B862-A044704AA300}"/>
                  </a:ext>
                </a:extLst>
              </p:cNvPr>
              <p:cNvSpPr txBox="1">
                <a:spLocks noRot="1" noChangeAspect="1" noMove="1" noResize="1" noEditPoints="1" noAdjustHandles="1" noChangeArrowheads="1" noChangeShapeType="1" noTextEdit="1"/>
              </p:cNvSpPr>
              <p:nvPr/>
            </p:nvSpPr>
            <p:spPr>
              <a:xfrm>
                <a:off x="5993196" y="4019551"/>
                <a:ext cx="2343151" cy="98943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98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87" name="Shape 87"/>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Background and Motivation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dk1"/>
                </a:solidFill>
                <a:latin typeface="Arial"/>
                <a:ea typeface="Arial"/>
                <a:cs typeface="Arial"/>
                <a:sym typeface="Arial"/>
              </a:rPr>
              <a:t>Related Work</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Pointset Characterization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Real </a:t>
            </a:r>
            <a:r>
              <a:rPr lang="en-US" dirty="0">
                <a:solidFill>
                  <a:srgbClr val="7F7F7F"/>
                </a:solidFill>
              </a:rPr>
              <a:t>P</a:t>
            </a:r>
            <a:r>
              <a:rPr lang="en-US" sz="3000" b="0" i="0" u="none" strike="noStrike" cap="none" dirty="0">
                <a:solidFill>
                  <a:srgbClr val="7F7F7F"/>
                </a:solidFill>
                <a:latin typeface="Arial"/>
                <a:ea typeface="Arial"/>
                <a:cs typeface="Arial"/>
                <a:sym typeface="Arial"/>
              </a:rPr>
              <a:t>ointset </a:t>
            </a:r>
            <a:r>
              <a:rPr lang="en-US" dirty="0">
                <a:solidFill>
                  <a:srgbClr val="7F7F7F"/>
                </a:solidFill>
              </a:rPr>
              <a:t>G</a:t>
            </a:r>
            <a:r>
              <a:rPr lang="en-US" sz="3000" b="0" i="0" u="none" strike="noStrike" cap="none" dirty="0">
                <a:solidFill>
                  <a:srgbClr val="7F7F7F"/>
                </a:solidFill>
                <a:latin typeface="Arial"/>
                <a:ea typeface="Arial"/>
                <a:cs typeface="Arial"/>
                <a:sym typeface="Arial"/>
              </a:rPr>
              <a:t>enerator</a:t>
            </a:r>
          </a:p>
          <a:p>
            <a:pPr marL="230188" marR="0" lvl="0" indent="-230188" algn="l" rtl="0">
              <a:lnSpc>
                <a:spcPct val="85000"/>
              </a:lnSpc>
              <a:spcBef>
                <a:spcPts val="900"/>
              </a:spcBef>
              <a:spcAft>
                <a:spcPts val="0"/>
              </a:spcAft>
              <a:buClr>
                <a:srgbClr val="C00000"/>
              </a:buClr>
              <a:buSzPts val="3000"/>
              <a:buFont typeface="Arial"/>
              <a:buChar char="•"/>
            </a:pPr>
            <a:r>
              <a:rPr lang="en-US" altLang="zh-CN" dirty="0">
                <a:solidFill>
                  <a:schemeClr val="bg1">
                    <a:lumMod val="50000"/>
                  </a:schemeClr>
                </a:solidFill>
              </a:rPr>
              <a:t>Our New </a:t>
            </a:r>
            <a:r>
              <a:rPr lang="en-US" dirty="0">
                <a:solidFill>
                  <a:schemeClr val="bg1">
                    <a:lumMod val="50000"/>
                  </a:schemeClr>
                </a:solidFill>
              </a:rPr>
              <a:t>Lookup Table for RSMT Estimation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Conclusion</a:t>
            </a:r>
            <a:endParaRPr dirty="0"/>
          </a:p>
        </p:txBody>
      </p:sp>
    </p:spTree>
    <p:extLst>
      <p:ext uri="{BB962C8B-B14F-4D97-AF65-F5344CB8AC3E}">
        <p14:creationId xmlns:p14="http://schemas.microsoft.com/office/powerpoint/2010/main" val="147147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44061"/>
                </a:solidFill>
                <a:latin typeface="Arial"/>
                <a:ea typeface="Arial"/>
                <a:cs typeface="Arial"/>
                <a:sym typeface="Arial"/>
              </a:rPr>
              <a:t>Related Works</a:t>
            </a:r>
            <a:endParaRPr dirty="0"/>
          </a:p>
        </p:txBody>
      </p:sp>
      <p:sp>
        <p:nvSpPr>
          <p:cNvPr id="94" name="Shape 94"/>
          <p:cNvSpPr txBox="1">
            <a:spLocks noGrp="1"/>
          </p:cNvSpPr>
          <p:nvPr>
            <p:ph type="body" idx="1"/>
          </p:nvPr>
        </p:nvSpPr>
        <p:spPr>
          <a:xfrm>
            <a:off x="171450" y="812562"/>
            <a:ext cx="8836025" cy="5562601"/>
          </a:xfrm>
          <a:prstGeom prst="rect">
            <a:avLst/>
          </a:prstGeom>
          <a:noFill/>
          <a:ln>
            <a:noFill/>
          </a:ln>
        </p:spPr>
        <p:txBody>
          <a:bodyPr spcFirstLastPara="1" wrap="square" lIns="92075" tIns="46025" rIns="92075" bIns="46025" anchor="t" anchorCtr="0">
            <a:noAutofit/>
          </a:bodyPr>
          <a:lstStyle/>
          <a:p>
            <a:pPr marL="0" marR="0" lvl="0" indent="0" algn="l" rtl="0">
              <a:lnSpc>
                <a:spcPct val="85000"/>
              </a:lnSpc>
              <a:spcBef>
                <a:spcPts val="0"/>
              </a:spcBef>
              <a:spcAft>
                <a:spcPts val="0"/>
              </a:spcAft>
              <a:buClr>
                <a:srgbClr val="C00000"/>
              </a:buClr>
              <a:buSzPts val="1800"/>
              <a:buFont typeface="Arial"/>
              <a:buNone/>
            </a:pPr>
            <a:r>
              <a:rPr lang="en-US" sz="2800" b="1" dirty="0">
                <a:solidFill>
                  <a:srgbClr val="0000FF"/>
                </a:solidFill>
              </a:rPr>
              <a:t>RSMT estimation using random pointsets</a:t>
            </a:r>
            <a:endParaRPr sz="2800" dirty="0"/>
          </a:p>
          <a:p>
            <a:pPr marL="230188" marR="0" lvl="0" indent="-230188" algn="l" rtl="0">
              <a:lnSpc>
                <a:spcPct val="85000"/>
              </a:lnSpc>
              <a:spcBef>
                <a:spcPts val="480"/>
              </a:spcBef>
              <a:spcAft>
                <a:spcPts val="0"/>
              </a:spcAft>
              <a:buClr>
                <a:srgbClr val="C00000"/>
              </a:buClr>
              <a:buSzPts val="1600"/>
              <a:buFont typeface="Arial"/>
              <a:buChar char="•"/>
            </a:pPr>
            <a:r>
              <a:rPr lang="en-US" sz="2400" b="0" i="0" u="none" strike="noStrike" cap="none" dirty="0">
                <a:solidFill>
                  <a:schemeClr val="dk1"/>
                </a:solidFill>
                <a:sym typeface="Arial"/>
              </a:rPr>
              <a:t>[</a:t>
            </a:r>
            <a:r>
              <a:rPr lang="en-US" sz="2400" dirty="0"/>
              <a:t>Cheng94</a:t>
            </a:r>
            <a:r>
              <a:rPr lang="en-US" sz="2400" b="0" i="0" u="none" strike="noStrike" cap="none" dirty="0">
                <a:solidFill>
                  <a:schemeClr val="dk1"/>
                </a:solidFill>
                <a:sym typeface="Arial"/>
              </a:rPr>
              <a:t>][Caldwell99]: RSMT cost d</a:t>
            </a:r>
            <a:r>
              <a:rPr lang="en-US" sz="2400" dirty="0"/>
              <a:t>epends on cardinality / aspect ratio of a pointset</a:t>
            </a:r>
            <a:endParaRPr sz="2400" dirty="0"/>
          </a:p>
          <a:p>
            <a:pPr marL="0" marR="0" lvl="0" indent="0" algn="l" rtl="0">
              <a:lnSpc>
                <a:spcPct val="85000"/>
              </a:lnSpc>
              <a:spcBef>
                <a:spcPts val="540"/>
              </a:spcBef>
              <a:spcAft>
                <a:spcPts val="0"/>
              </a:spcAft>
              <a:buClr>
                <a:srgbClr val="C00000"/>
              </a:buClr>
              <a:buSzPts val="1800"/>
              <a:buFont typeface="Arial"/>
              <a:buNone/>
            </a:pPr>
            <a:r>
              <a:rPr lang="en-US" sz="2800" b="1" dirty="0">
                <a:solidFill>
                  <a:srgbClr val="0000FF"/>
                </a:solidFill>
              </a:rPr>
              <a:t>Spanning and </a:t>
            </a:r>
            <a:r>
              <a:rPr lang="en-US" sz="2800" b="1" i="0" u="none" strike="noStrike" cap="none" dirty="0">
                <a:solidFill>
                  <a:srgbClr val="0000FF"/>
                </a:solidFill>
                <a:sym typeface="Arial"/>
              </a:rPr>
              <a:t>Steiner</a:t>
            </a:r>
            <a:r>
              <a:rPr lang="en-US" sz="2800" b="1" dirty="0">
                <a:solidFill>
                  <a:srgbClr val="0000FF"/>
                </a:solidFill>
              </a:rPr>
              <a:t> </a:t>
            </a:r>
            <a:r>
              <a:rPr lang="en-US" sz="2800" b="1" i="0" u="none" strike="noStrike" cap="none" dirty="0">
                <a:solidFill>
                  <a:srgbClr val="0000FF"/>
                </a:solidFill>
                <a:sym typeface="Arial"/>
              </a:rPr>
              <a:t>Tree Constructions</a:t>
            </a:r>
            <a:endParaRPr sz="2800" b="0" i="0" u="none" strike="noStrike" cap="none" dirty="0">
              <a:solidFill>
                <a:schemeClr val="dk1"/>
              </a:solidFill>
              <a:sym typeface="Arial"/>
            </a:endParaRPr>
          </a:p>
          <a:p>
            <a:pPr marL="230187" lvl="0" indent="-230187" rtl="0">
              <a:spcBef>
                <a:spcPts val="420"/>
              </a:spcBef>
              <a:spcAft>
                <a:spcPts val="0"/>
              </a:spcAft>
              <a:buClr>
                <a:srgbClr val="C00000"/>
              </a:buClr>
              <a:buSzPts val="1600"/>
              <a:buFont typeface="Arial"/>
              <a:buChar char="•"/>
            </a:pPr>
            <a:r>
              <a:rPr lang="en-US" sz="2400" dirty="0"/>
              <a:t>[Alpert93]: Prim-Dijkstra’s Algorithm that “blends” Prim’s MST and Dijkstra’s SPT algorithms</a:t>
            </a:r>
            <a:endParaRPr sz="2400" dirty="0"/>
          </a:p>
          <a:p>
            <a:pPr marL="230187" lvl="0" indent="-230187" rtl="0">
              <a:spcBef>
                <a:spcPts val="420"/>
              </a:spcBef>
              <a:spcAft>
                <a:spcPts val="0"/>
              </a:spcAft>
              <a:buClr>
                <a:srgbClr val="C00000"/>
              </a:buClr>
              <a:buSzPts val="1600"/>
              <a:buFont typeface="Arial"/>
              <a:buChar char="•"/>
            </a:pPr>
            <a:r>
              <a:rPr lang="en-US" sz="2400" dirty="0"/>
              <a:t>[Ho90]: Algorithm for optimal edge-overlapping separable MSTs to obtain Steiner trees</a:t>
            </a:r>
            <a:endParaRPr sz="2400" dirty="0"/>
          </a:p>
          <a:p>
            <a:pPr marL="230187" marR="0" lvl="0" indent="-230187" algn="l" rtl="0">
              <a:lnSpc>
                <a:spcPct val="85000"/>
              </a:lnSpc>
              <a:spcBef>
                <a:spcPts val="420"/>
              </a:spcBef>
              <a:spcAft>
                <a:spcPts val="0"/>
              </a:spcAft>
              <a:buClr>
                <a:srgbClr val="C00000"/>
              </a:buClr>
              <a:buSzPts val="1600"/>
              <a:buFont typeface="Arial"/>
              <a:buChar char="•"/>
            </a:pPr>
            <a:r>
              <a:rPr lang="en-US" sz="2400" dirty="0"/>
              <a:t>[Chu08]: FLUTE to generate near-optimal WL Steiner trees using lookup tables</a:t>
            </a:r>
            <a:endParaRPr sz="2400" dirty="0"/>
          </a:p>
          <a:p>
            <a:pPr marL="0" marR="0" lvl="0" indent="0" algn="l" rtl="0">
              <a:lnSpc>
                <a:spcPct val="85000"/>
              </a:lnSpc>
              <a:spcBef>
                <a:spcPts val="420"/>
              </a:spcBef>
              <a:spcAft>
                <a:spcPts val="0"/>
              </a:spcAft>
              <a:buNone/>
            </a:pPr>
            <a:endParaRPr sz="2000" dirty="0"/>
          </a:p>
        </p:txBody>
      </p:sp>
      <p:sp>
        <p:nvSpPr>
          <p:cNvPr id="95" name="Shape 95"/>
          <p:cNvSpPr/>
          <p:nvPr/>
        </p:nvSpPr>
        <p:spPr>
          <a:xfrm>
            <a:off x="436418" y="4491789"/>
            <a:ext cx="8586932" cy="2062696"/>
          </a:xfrm>
          <a:prstGeom prst="roundRect">
            <a:avLst>
              <a:gd name="adj" fmla="val 16667"/>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sz="2400" b="1" u="sng" dirty="0">
                <a:solidFill>
                  <a:schemeClr val="lt1"/>
                </a:solidFill>
              </a:rPr>
              <a:t>Our work: </a:t>
            </a:r>
          </a:p>
          <a:p>
            <a:pPr marL="342900" lvl="0" indent="-342900">
              <a:buFont typeface="Arial" panose="020B0604020202020204" pitchFamily="34" charset="0"/>
              <a:buChar char="•"/>
            </a:pPr>
            <a:r>
              <a:rPr lang="en-US" sz="2400" b="1" u="sng" dirty="0">
                <a:solidFill>
                  <a:schemeClr val="lt1"/>
                </a:solidFill>
              </a:rPr>
              <a:t>Propose </a:t>
            </a:r>
            <a:r>
              <a:rPr lang="en-US" sz="2400" b="1" i="1" u="sng" dirty="0">
                <a:solidFill>
                  <a:schemeClr val="lt1"/>
                </a:solidFill>
              </a:rPr>
              <a:t>L-ness</a:t>
            </a:r>
            <a:r>
              <a:rPr lang="en-US" sz="2400" b="1" u="sng" dirty="0">
                <a:solidFill>
                  <a:schemeClr val="lt1"/>
                </a:solidFill>
              </a:rPr>
              <a:t> attribute of a pointset</a:t>
            </a:r>
          </a:p>
          <a:p>
            <a:pPr marL="342900" lvl="0" indent="-342900">
              <a:buFont typeface="Arial" panose="020B0604020202020204" pitchFamily="34" charset="0"/>
              <a:buChar char="•"/>
            </a:pPr>
            <a:r>
              <a:rPr lang="en-US" sz="2400" b="1" u="sng" dirty="0">
                <a:solidFill>
                  <a:schemeClr val="lt1"/>
                </a:solidFill>
              </a:rPr>
              <a:t>L-ness distinguishes real from random pointsets</a:t>
            </a:r>
          </a:p>
          <a:p>
            <a:pPr marL="342900" lvl="0" indent="-342900">
              <a:buFont typeface="Arial" panose="020B0604020202020204" pitchFamily="34" charset="0"/>
              <a:buChar char="•"/>
            </a:pPr>
            <a:r>
              <a:rPr lang="en-US" sz="2400" b="1" u="sng" dirty="0">
                <a:solidFill>
                  <a:schemeClr val="lt1"/>
                </a:solidFill>
              </a:rPr>
              <a:t>New pointset generator to match real pointsets</a:t>
            </a:r>
          </a:p>
          <a:p>
            <a:pPr marL="342900" lvl="0" indent="-342900">
              <a:buFont typeface="Arial" panose="020B0604020202020204" pitchFamily="34" charset="0"/>
              <a:buChar char="•"/>
            </a:pPr>
            <a:r>
              <a:rPr lang="en-US" sz="2400" b="1" u="sng" dirty="0">
                <a:solidFill>
                  <a:schemeClr val="lt1"/>
                </a:solidFill>
              </a:rPr>
              <a:t>New lookup table for RSMT cost estimation.</a:t>
            </a:r>
            <a:endParaRPr sz="2400" b="1" i="0" u="sng"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xEl>
                                              <p:pRg st="1" end="1"/>
                                            </p:txEl>
                                          </p:spTgt>
                                        </p:tgtEl>
                                        <p:attrNameLst>
                                          <p:attrName>style.visibility</p:attrName>
                                        </p:attrNameLst>
                                      </p:cBhvr>
                                      <p:to>
                                        <p:strVal val="visible"/>
                                      </p:to>
                                    </p:set>
                                    <p:animEffect transition="in" filter="fade">
                                      <p:cBhvr>
                                        <p:cTn id="10" dur="500"/>
                                        <p:tgtEl>
                                          <p:spTgt spid="9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animEffect transition="in" filter="fade">
                                      <p:cBhvr>
                                        <p:cTn id="15" dur="500"/>
                                        <p:tgtEl>
                                          <p:spTgt spid="9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
                                            <p:txEl>
                                              <p:pRg st="3" end="3"/>
                                            </p:txEl>
                                          </p:spTgt>
                                        </p:tgtEl>
                                        <p:attrNameLst>
                                          <p:attrName>style.visibility</p:attrName>
                                        </p:attrNameLst>
                                      </p:cBhvr>
                                      <p:to>
                                        <p:strVal val="visible"/>
                                      </p:to>
                                    </p:set>
                                    <p:animEffect transition="in" filter="fade">
                                      <p:cBhvr>
                                        <p:cTn id="18" dur="500"/>
                                        <p:tgtEl>
                                          <p:spTgt spid="9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animEffect transition="in" filter="fade">
                                      <p:cBhvr>
                                        <p:cTn id="21" dur="500"/>
                                        <p:tgtEl>
                                          <p:spTgt spid="9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4">
                                            <p:txEl>
                                              <p:pRg st="5" end="5"/>
                                            </p:txEl>
                                          </p:spTgt>
                                        </p:tgtEl>
                                        <p:attrNameLst>
                                          <p:attrName>style.visibility</p:attrName>
                                        </p:attrNameLst>
                                      </p:cBhvr>
                                      <p:to>
                                        <p:strVal val="visible"/>
                                      </p:to>
                                    </p:set>
                                    <p:animEffect transition="in" filter="fade">
                                      <p:cBhvr>
                                        <p:cTn id="24" dur="500"/>
                                        <p:tgtEl>
                                          <p:spTgt spid="9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uiExpand="1" build="p"/>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marR="0" lvl="0" indent="0" algn="l" rtl="0">
              <a:lnSpc>
                <a:spcPct val="90000"/>
              </a:lnSpc>
              <a:spcBef>
                <a:spcPts val="0"/>
              </a:spcBef>
              <a:spcAft>
                <a:spcPts val="0"/>
              </a:spcAft>
              <a:buNone/>
            </a:pPr>
            <a:r>
              <a:rPr lang="en-US" sz="3200" b="1" i="0" u="none" strike="noStrike" cap="none">
                <a:solidFill>
                  <a:srgbClr val="244061"/>
                </a:solidFill>
                <a:latin typeface="Arial"/>
                <a:ea typeface="Arial"/>
                <a:cs typeface="Arial"/>
                <a:sym typeface="Arial"/>
              </a:rPr>
              <a:t>Outline</a:t>
            </a:r>
            <a:endParaRPr/>
          </a:p>
        </p:txBody>
      </p:sp>
      <p:sp>
        <p:nvSpPr>
          <p:cNvPr id="87" name="Shape 87"/>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230188" marR="0" lvl="0" indent="-230188" algn="l" rtl="0">
              <a:lnSpc>
                <a:spcPct val="85000"/>
              </a:lnSpc>
              <a:spcBef>
                <a:spcPts val="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Background and Motivation</a:t>
            </a:r>
            <a:endParaRPr dirty="0"/>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bg1">
                    <a:lumMod val="50000"/>
                  </a:schemeClr>
                </a:solidFill>
                <a:sym typeface="Arial"/>
              </a:rPr>
              <a:t>Related Work</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chemeClr val="tx1"/>
                </a:solidFill>
                <a:sym typeface="Arial"/>
              </a:rPr>
              <a:t>Pointset Characterization</a:t>
            </a:r>
            <a:endParaRPr dirty="0">
              <a:solidFill>
                <a:schemeClr val="tx1"/>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Real </a:t>
            </a:r>
            <a:r>
              <a:rPr lang="en-US" dirty="0">
                <a:solidFill>
                  <a:srgbClr val="7F7F7F"/>
                </a:solidFill>
              </a:rPr>
              <a:t>P</a:t>
            </a:r>
            <a:r>
              <a:rPr lang="en-US" sz="3000" b="0" i="0" u="none" strike="noStrike" cap="none" dirty="0">
                <a:solidFill>
                  <a:srgbClr val="7F7F7F"/>
                </a:solidFill>
                <a:latin typeface="Arial"/>
                <a:ea typeface="Arial"/>
                <a:cs typeface="Arial"/>
                <a:sym typeface="Arial"/>
              </a:rPr>
              <a:t>ointset </a:t>
            </a:r>
            <a:r>
              <a:rPr lang="en-US" dirty="0">
                <a:solidFill>
                  <a:srgbClr val="7F7F7F"/>
                </a:solidFill>
              </a:rPr>
              <a:t>G</a:t>
            </a:r>
            <a:r>
              <a:rPr lang="en-US" sz="3000" b="0" i="0" u="none" strike="noStrike" cap="none" dirty="0">
                <a:solidFill>
                  <a:srgbClr val="7F7F7F"/>
                </a:solidFill>
                <a:latin typeface="Arial"/>
                <a:ea typeface="Arial"/>
                <a:cs typeface="Arial"/>
                <a:sym typeface="Arial"/>
              </a:rPr>
              <a:t>enerator</a:t>
            </a:r>
          </a:p>
          <a:p>
            <a:pPr marL="230188" marR="0" lvl="0" indent="-230188" algn="l" rtl="0">
              <a:lnSpc>
                <a:spcPct val="85000"/>
              </a:lnSpc>
              <a:spcBef>
                <a:spcPts val="900"/>
              </a:spcBef>
              <a:spcAft>
                <a:spcPts val="0"/>
              </a:spcAft>
              <a:buClr>
                <a:srgbClr val="C00000"/>
              </a:buClr>
              <a:buSzPts val="3000"/>
              <a:buFont typeface="Arial"/>
              <a:buChar char="•"/>
            </a:pPr>
            <a:r>
              <a:rPr lang="en-US" altLang="zh-CN" dirty="0">
                <a:solidFill>
                  <a:schemeClr val="bg1">
                    <a:lumMod val="50000"/>
                  </a:schemeClr>
                </a:solidFill>
              </a:rPr>
              <a:t>Our New </a:t>
            </a:r>
            <a:r>
              <a:rPr lang="en-US" dirty="0">
                <a:solidFill>
                  <a:schemeClr val="bg1">
                    <a:lumMod val="50000"/>
                  </a:schemeClr>
                </a:solidFill>
              </a:rPr>
              <a:t>Lookup Table for RSMT Estimation</a:t>
            </a:r>
            <a:endParaRPr dirty="0">
              <a:solidFill>
                <a:schemeClr val="bg1">
                  <a:lumMod val="50000"/>
                </a:schemeClr>
              </a:solidFill>
            </a:endParaRPr>
          </a:p>
          <a:p>
            <a:pPr marL="230188" marR="0" lvl="0" indent="-230188" algn="l" rtl="0">
              <a:lnSpc>
                <a:spcPct val="85000"/>
              </a:lnSpc>
              <a:spcBef>
                <a:spcPts val="900"/>
              </a:spcBef>
              <a:spcAft>
                <a:spcPts val="0"/>
              </a:spcAft>
              <a:buClr>
                <a:srgbClr val="C00000"/>
              </a:buClr>
              <a:buSzPts val="3000"/>
              <a:buFont typeface="Arial"/>
              <a:buChar char="•"/>
            </a:pPr>
            <a:r>
              <a:rPr lang="en-US" sz="3000" b="0" i="0" u="none" strike="noStrike" cap="none" dirty="0">
                <a:solidFill>
                  <a:srgbClr val="7F7F7F"/>
                </a:solidFill>
                <a:latin typeface="Arial"/>
                <a:ea typeface="Arial"/>
                <a:cs typeface="Arial"/>
                <a:sym typeface="Arial"/>
              </a:rPr>
              <a:t>Conclusion</a:t>
            </a:r>
            <a:endParaRPr dirty="0"/>
          </a:p>
        </p:txBody>
      </p:sp>
    </p:spTree>
  </p:cSld>
  <p:clrMapOvr>
    <a:masterClrMapping/>
  </p:clrMapOvr>
</p:sld>
</file>

<file path=ppt/theme/theme1.xml><?xml version="1.0" encoding="utf-8"?>
<a:theme xmlns:a="http://schemas.openxmlformats.org/drawingml/2006/main" name="1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4595</Words>
  <Application>Microsoft Office PowerPoint</Application>
  <PresentationFormat>On-screen Show (4:3)</PresentationFormat>
  <Paragraphs>396</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Tahoma</vt:lpstr>
      <vt:lpstr>Arial Narrow</vt:lpstr>
      <vt:lpstr>Cambria Math</vt:lpstr>
      <vt:lpstr>Wingdings 3</vt:lpstr>
      <vt:lpstr>宋体</vt:lpstr>
      <vt:lpstr>1_ABKGROUP</vt:lpstr>
      <vt:lpstr>Wot the L: Analysis of Real versus Random Placed Nets, and Implications for Steiner Tree Heuristics</vt:lpstr>
      <vt:lpstr>Outline</vt:lpstr>
      <vt:lpstr>Background</vt:lpstr>
      <vt:lpstr>Non-Uniformity of Real Placements</vt:lpstr>
      <vt:lpstr>Non-Uniformity of Real Placements</vt:lpstr>
      <vt:lpstr>L-ness</vt:lpstr>
      <vt:lpstr>Outline</vt:lpstr>
      <vt:lpstr>Related Works</vt:lpstr>
      <vt:lpstr>Outline</vt:lpstr>
      <vt:lpstr>L-ness in Real versus Random Pointsets</vt:lpstr>
      <vt:lpstr>Statistical Difference (1) </vt:lpstr>
      <vt:lpstr>Statistical Difference (2)</vt:lpstr>
      <vt:lpstr>Outline</vt:lpstr>
      <vt:lpstr>Pointset Generation</vt:lpstr>
      <vt:lpstr>Impact of L-ness on RSMT Heuristics (1)</vt:lpstr>
      <vt:lpstr>Impact of L-ness on RSMT Heuristics (2)</vt:lpstr>
      <vt:lpstr>Outline</vt:lpstr>
      <vt:lpstr>Improved WL Estimation Lookup Table</vt:lpstr>
      <vt:lpstr>Advantages of Improved Lookup Table (1)</vt:lpstr>
      <vt:lpstr>Advantages of Improved Lookup Table (2)</vt:lpstr>
      <vt:lpstr>Outline</vt:lpstr>
      <vt:lpstr>Conclusion</vt:lpstr>
      <vt:lpstr>THANK YOU!</vt:lpstr>
      <vt:lpstr>BACKUP</vt:lpstr>
      <vt:lpstr>Preliminaries</vt:lpstr>
      <vt:lpstr>Preliminaries (2)</vt:lpstr>
      <vt:lpstr>Experimental Setup</vt:lpstr>
      <vt:lpstr>L-ness: Real versus Random Pointsets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Wot the L: Analysis of Real versus Random Placed Nets, and Implications for Steiner Tree Heuristics</dc:title>
  <cp:lastModifiedBy>Lutong</cp:lastModifiedBy>
  <cp:revision>491</cp:revision>
  <dcterms:modified xsi:type="dcterms:W3CDTF">2018-03-26T17:02:51Z</dcterms:modified>
</cp:coreProperties>
</file>