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69" r:id="rId2"/>
    <p:sldMasterId id="2147483682" r:id="rId3"/>
    <p:sldMasterId id="2147483695" r:id="rId4"/>
  </p:sldMasterIdLst>
  <p:notesMasterIdLst>
    <p:notesMasterId r:id="rId40"/>
  </p:notesMasterIdLst>
  <p:handoutMasterIdLst>
    <p:handoutMasterId r:id="rId41"/>
  </p:handoutMasterIdLst>
  <p:sldIdLst>
    <p:sldId id="265" r:id="rId5"/>
    <p:sldId id="257" r:id="rId6"/>
    <p:sldId id="266" r:id="rId7"/>
    <p:sldId id="267" r:id="rId8"/>
    <p:sldId id="268" r:id="rId9"/>
    <p:sldId id="272" r:id="rId10"/>
    <p:sldId id="269" r:id="rId11"/>
    <p:sldId id="284" r:id="rId12"/>
    <p:sldId id="288" r:id="rId13"/>
    <p:sldId id="286" r:id="rId14"/>
    <p:sldId id="289" r:id="rId15"/>
    <p:sldId id="290" r:id="rId16"/>
    <p:sldId id="291" r:id="rId17"/>
    <p:sldId id="293" r:id="rId18"/>
    <p:sldId id="287" r:id="rId19"/>
    <p:sldId id="300" r:id="rId20"/>
    <p:sldId id="301" r:id="rId21"/>
    <p:sldId id="302" r:id="rId22"/>
    <p:sldId id="297" r:id="rId23"/>
    <p:sldId id="305" r:id="rId24"/>
    <p:sldId id="314" r:id="rId25"/>
    <p:sldId id="315" r:id="rId26"/>
    <p:sldId id="319" r:id="rId27"/>
    <p:sldId id="320" r:id="rId28"/>
    <p:sldId id="303" r:id="rId29"/>
    <p:sldId id="321" r:id="rId30"/>
    <p:sldId id="330" r:id="rId31"/>
    <p:sldId id="322" r:id="rId32"/>
    <p:sldId id="329" r:id="rId33"/>
    <p:sldId id="294" r:id="rId34"/>
    <p:sldId id="295" r:id="rId35"/>
    <p:sldId id="296" r:id="rId36"/>
    <p:sldId id="323" r:id="rId37"/>
    <p:sldId id="326" r:id="rId38"/>
    <p:sldId id="327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等线 Light" panose="02010600030101010101" pitchFamily="2" charset="-122"/>
      <p:regular r:id="rId47"/>
    </p:embeddedFont>
    <p:embeddedFont>
      <p:font typeface="等线" panose="02010600030101010101" pitchFamily="2" charset="-122"/>
      <p:regular r:id="rId48"/>
      <p:bold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941" autoAdjust="0"/>
  </p:normalViewPr>
  <p:slideViewPr>
    <p:cSldViewPr snapToGrid="0">
      <p:cViewPr varScale="1">
        <p:scale>
          <a:sx n="86" d="100"/>
          <a:sy n="86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16-chiplet costs </a:t>
            </a:r>
            <a:r>
              <a:rPr lang="en-US" altLang="zh-CN" b="0" dirty="0"/>
              <a:t>more</a:t>
            </a:r>
            <a:r>
              <a:rPr lang="en-US" b="0" dirty="0"/>
              <a:t> at a large interposer size due to lower bonding yield. While at a small interposer size, the costs of both </a:t>
            </a:r>
            <a:r>
              <a:rPr lang="en-US" b="0" dirty="0" err="1"/>
              <a:t>chiplet</a:t>
            </a:r>
            <a:r>
              <a:rPr lang="en-US" b="0" dirty="0"/>
              <a:t> counts are close, because the lower bonding yield of 16-chiplet is </a:t>
            </a:r>
            <a:r>
              <a:rPr lang="en-US" b="0" dirty="0" err="1"/>
              <a:t>compansated</a:t>
            </a:r>
            <a:r>
              <a:rPr lang="en-US" b="0" dirty="0"/>
              <a:t> by the higher CMOS yield of smaller </a:t>
            </a:r>
            <a:r>
              <a:rPr lang="en-US" b="0" dirty="0" err="1"/>
              <a:t>chiplets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05933"/>
            <a:ext cx="9144000" cy="430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Logos are allowed on this page only!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727644" cy="13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9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9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0EF7-AB35-4ACE-B213-2EDF1F765538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08F7-29A8-48A5-9142-BBACC8054386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AE4A-C919-46E0-B385-229934959CB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FC1D-5455-4A63-B655-9FFE5070D157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7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20F2-0195-484F-B62A-26A8283939C7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noProof="1"/>
              <a:t>22 March 2018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Yenai Ma / Boston University 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E924-0C06-461B-8A06-0CF3F60CBBD2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0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556-0941-4CD2-B491-EB580A43B442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9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907B-AB4C-4FD7-BE5D-C5FC39F25EE7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83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2CAE-2C48-42C6-B98B-65DE68A79ED5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8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2606-4A8F-4071-9E1A-501F669888A8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1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B9BC-D304-4F54-BA4B-E66401BD508B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6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0EF7-AB35-4ACE-B213-2EDF1F7655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6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08F7-29A8-48A5-9142-BBACC80543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98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AE4A-C919-46E0-B385-229934959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41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FC1D-5455-4A63-B655-9FFE5070D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4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noProof="1"/>
              <a:t>22 March 2018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Yenai Ma / Boston University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7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20F2-0195-484F-B62A-26A8283939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4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E924-0C06-461B-8A06-0CF3F60CB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50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556-0941-4CD2-B491-EB580A43B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8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9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907B-AB4C-4FD7-BE5D-C5FC39F25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3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2CAE-2C48-42C6-B98B-65DE68A79E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2606-4A8F-4071-9E1A-501F669888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0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B9BC-D304-4F54-BA4B-E66401BD50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4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8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7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Yenai Ma / Boston University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E0A-7D1F-4E54-A3E9-1D6DDFF0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5"/>
            <a:ext cx="8229600" cy="54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699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9E0A-7D1F-4E54-A3E9-1D6DDFF098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l" defTabSz="257175" rtl="0" eaLnBrk="1" latinLnBrk="0" hangingPunct="1">
        <a:spcBef>
          <a:spcPct val="0"/>
        </a:spcBef>
        <a:buNone/>
        <a:defRPr sz="232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5"/>
            <a:ext cx="8229600" cy="54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699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2BA3-4B43-4105-97BF-AA47F536D0F1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9E0A-7D1F-4E54-A3E9-1D6DDFF098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232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5"/>
            <a:ext cx="8229600" cy="54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699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162BA3-4B43-4105-97BF-AA47F536D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A19E0A-7D1F-4E54-A3E9-1D6DDFF09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232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0163" y="3052042"/>
            <a:ext cx="8873837" cy="139700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err="1"/>
              <a:t>Furkan</a:t>
            </a:r>
            <a:r>
              <a:rPr lang="en-US" b="0" dirty="0"/>
              <a:t> Eris</a:t>
            </a:r>
            <a:r>
              <a:rPr lang="en-US" b="0" baseline="30000" dirty="0"/>
              <a:t>1</a:t>
            </a:r>
            <a:r>
              <a:rPr lang="en-US" b="0" dirty="0"/>
              <a:t>, Ajay Joshi</a:t>
            </a:r>
            <a:r>
              <a:rPr lang="en-US" b="0" baseline="30000" dirty="0"/>
              <a:t>1</a:t>
            </a:r>
            <a:r>
              <a:rPr lang="en-US" b="0" dirty="0"/>
              <a:t>, Andrew B. Kahng</a:t>
            </a:r>
            <a:r>
              <a:rPr lang="en-US" b="0" baseline="30000" dirty="0"/>
              <a:t>2,3</a:t>
            </a:r>
            <a:r>
              <a:rPr lang="en-US" b="0" dirty="0"/>
              <a:t>, </a:t>
            </a:r>
          </a:p>
          <a:p>
            <a:r>
              <a:rPr lang="en-US" dirty="0" err="1"/>
              <a:t>Yenai</a:t>
            </a:r>
            <a:r>
              <a:rPr lang="en-US" dirty="0"/>
              <a:t> Ma</a:t>
            </a:r>
            <a:r>
              <a:rPr lang="en-US" b="0" baseline="30000" dirty="0"/>
              <a:t>1</a:t>
            </a:r>
            <a:r>
              <a:rPr lang="en-US" b="0" dirty="0"/>
              <a:t>, Saiful Mojumder</a:t>
            </a:r>
            <a:r>
              <a:rPr lang="en-US" b="0" baseline="30000" dirty="0"/>
              <a:t>1</a:t>
            </a:r>
            <a:r>
              <a:rPr lang="en-US" b="0" dirty="0"/>
              <a:t> and </a:t>
            </a:r>
            <a:r>
              <a:rPr lang="en-US" b="0" dirty="0" err="1"/>
              <a:t>Tiansheng</a:t>
            </a:r>
            <a:r>
              <a:rPr lang="en-US" b="0" dirty="0"/>
              <a:t> Zhang</a:t>
            </a:r>
            <a:r>
              <a:rPr lang="en-US" b="0" baseline="30000" dirty="0"/>
              <a:t>1</a:t>
            </a:r>
            <a:endParaRPr lang="en-US" b="0" dirty="0"/>
          </a:p>
          <a:p>
            <a:endParaRPr lang="en-US" b="0" baseline="30000" dirty="0"/>
          </a:p>
          <a:p>
            <a:r>
              <a:rPr lang="en-US" sz="1800" b="0" baseline="30000" dirty="0"/>
              <a:t>1</a:t>
            </a:r>
            <a:r>
              <a:rPr lang="en-US" sz="1800" b="0" dirty="0"/>
              <a:t>ECE Department, Boston University, Boston, MA, USA; </a:t>
            </a:r>
          </a:p>
          <a:p>
            <a:r>
              <a:rPr lang="en-US" sz="1800" b="0" baseline="30000" dirty="0"/>
              <a:t>2</a:t>
            </a:r>
            <a:r>
              <a:rPr lang="en-US" sz="1800" b="0" dirty="0"/>
              <a:t>ECE and </a:t>
            </a:r>
            <a:r>
              <a:rPr lang="en-US" sz="1800" b="0" baseline="30000" dirty="0"/>
              <a:t>3</a:t>
            </a:r>
            <a:r>
              <a:rPr lang="en-US" sz="1800" b="0" dirty="0"/>
              <a:t>CSE Departments, UC San Diego, La Jolla, CA, USA</a:t>
            </a:r>
            <a:endParaRPr lang="en-US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663833"/>
            <a:ext cx="9143999" cy="1009517"/>
          </a:xfrm>
        </p:spPr>
        <p:txBody>
          <a:bodyPr>
            <a:noAutofit/>
          </a:bodyPr>
          <a:lstStyle/>
          <a:p>
            <a:r>
              <a:rPr lang="en-US" sz="3200" dirty="0"/>
              <a:t>Leveraging Thermally-Aware </a:t>
            </a:r>
            <a:r>
              <a:rPr lang="en-US" sz="3200" dirty="0" err="1"/>
              <a:t>Chiplet</a:t>
            </a:r>
            <a:r>
              <a:rPr lang="en-US" sz="3200" dirty="0"/>
              <a:t> Organization    in 2.5D Systems to Reclaim Dark Silicon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AAADBE4-4F5D-4D3A-A46F-8D7B7678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2" y="3524123"/>
            <a:ext cx="1892468" cy="76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45B3BDFF-0DB0-4AF6-A04A-D0E303DC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56" y="3344174"/>
            <a:ext cx="1062917" cy="10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05EDDDE1-31CD-422A-B758-7DE331190BCA}"/>
              </a:ext>
            </a:extLst>
          </p:cNvPr>
          <p:cNvSpPr txBox="1"/>
          <p:nvPr/>
        </p:nvSpPr>
        <p:spPr>
          <a:xfrm>
            <a:off x="751608" y="4510341"/>
            <a:ext cx="769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This research has been funded by the NSF grants </a:t>
            </a:r>
          </a:p>
          <a:p>
            <a:pPr algn="ctr"/>
            <a:r>
              <a:rPr lang="en-US" sz="1200" dirty="0"/>
              <a:t>CCF-1716352, CCF-1564302, CCF-1149549, and CNS-1149703.</a:t>
            </a:r>
          </a:p>
        </p:txBody>
      </p:sp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FA175196-EF99-4982-9785-8446AB7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543049"/>
            <a:ext cx="3162351" cy="2717801"/>
          </a:xfrm>
        </p:spPr>
        <p:txBody>
          <a:bodyPr>
            <a:normAutofit/>
          </a:bodyPr>
          <a:lstStyle/>
          <a:p>
            <a:pPr marL="257175" lvl="0" indent="-257175" defTabSz="3429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b="0" dirty="0">
                <a:solidFill>
                  <a:prstClr val="black"/>
                </a:solidFill>
              </a:rPr>
              <a:t>Observations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</a:rPr>
              <a:t>Lower power density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prstClr val="black"/>
                </a:solidFill>
              </a:rPr>
              <a:t> Lower temperature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b="0" dirty="0">
                <a:solidFill>
                  <a:prstClr val="black"/>
                </a:solidFill>
              </a:rPr>
              <a:t>Larger interposer </a:t>
            </a:r>
            <a:r>
              <a:rPr lang="en-US" b="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b="0" dirty="0">
                <a:solidFill>
                  <a:prstClr val="black"/>
                </a:solidFill>
              </a:rPr>
              <a:t>Lower temperature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b="0" dirty="0">
                <a:solidFill>
                  <a:prstClr val="black"/>
                </a:solidFill>
              </a:rPr>
              <a:t>More </a:t>
            </a:r>
            <a:r>
              <a:rPr lang="en-US" b="0" dirty="0" err="1">
                <a:solidFill>
                  <a:prstClr val="black"/>
                </a:solidFill>
              </a:rPr>
              <a:t>chiplets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en-US" b="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b="0" dirty="0">
                <a:solidFill>
                  <a:prstClr val="black"/>
                </a:solidFill>
              </a:rPr>
              <a:t>Lower temperature</a:t>
            </a:r>
          </a:p>
          <a:p>
            <a:endParaRPr 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9021FE5-FBBB-4CBE-A1A7-697BEB8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Behavior of 2.5D Systems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65D45F-8BA1-43A9-ACAD-7F8B1AB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B1D35B-3291-4F61-BAB1-74F992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4DAFE0-93D6-49A8-A339-029ADAB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1B12CD-E0D0-4DA5-AB41-1B63A592C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611" b="7250"/>
          <a:stretch/>
        </p:blipFill>
        <p:spPr>
          <a:xfrm>
            <a:off x="3657600" y="971550"/>
            <a:ext cx="4699000" cy="3721100"/>
          </a:xfrm>
          <a:prstGeom prst="rect">
            <a:avLst/>
          </a:prstGeom>
        </p:spPr>
      </p:pic>
      <p:cxnSp>
        <p:nvCxnSpPr>
          <p:cNvPr id="16" name="Straight Arrow Connector 7">
            <a:extLst>
              <a:ext uri="{FF2B5EF4-FFF2-40B4-BE49-F238E27FC236}">
                <a16:creationId xmlns="" xmlns:a16="http://schemas.microsoft.com/office/drawing/2014/main" id="{C27FB3C8-103E-472A-A3E2-FC7BF2D79A92}"/>
              </a:ext>
            </a:extLst>
          </p:cNvPr>
          <p:cNvCxnSpPr>
            <a:cxnSpLocks/>
          </p:cNvCxnSpPr>
          <p:nvPr/>
        </p:nvCxnSpPr>
        <p:spPr>
          <a:xfrm>
            <a:off x="6915150" y="2692400"/>
            <a:ext cx="0" cy="1358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FA175196-EF99-4982-9785-8446AB7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543049"/>
            <a:ext cx="3162351" cy="2717801"/>
          </a:xfrm>
        </p:spPr>
        <p:txBody>
          <a:bodyPr>
            <a:normAutofit/>
          </a:bodyPr>
          <a:lstStyle/>
          <a:p>
            <a:pPr marL="257175" lvl="0" indent="-257175" defTabSz="3429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b="0" dirty="0">
                <a:solidFill>
                  <a:prstClr val="black"/>
                </a:solidFill>
              </a:rPr>
              <a:t>Observations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1800" b="0" dirty="0">
                <a:solidFill>
                  <a:prstClr val="black"/>
                </a:solidFill>
              </a:rPr>
              <a:t>Lower power density </a:t>
            </a:r>
            <a:r>
              <a:rPr lang="en-US" sz="1800" b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1800" b="0" dirty="0">
                <a:solidFill>
                  <a:prstClr val="black"/>
                </a:solidFill>
              </a:rPr>
              <a:t> Lower temperature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</a:rPr>
              <a:t>Larger interposer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</a:rPr>
              <a:t>Lower temperature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b="0" dirty="0">
                <a:solidFill>
                  <a:prstClr val="black"/>
                </a:solidFill>
              </a:rPr>
              <a:t>More </a:t>
            </a:r>
            <a:r>
              <a:rPr lang="en-US" b="0" dirty="0" err="1">
                <a:solidFill>
                  <a:prstClr val="black"/>
                </a:solidFill>
              </a:rPr>
              <a:t>chiplets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en-US" b="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b="0" dirty="0">
                <a:solidFill>
                  <a:prstClr val="black"/>
                </a:solidFill>
              </a:rPr>
              <a:t>Lower temperature</a:t>
            </a:r>
          </a:p>
          <a:p>
            <a:endParaRPr 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9021FE5-FBBB-4CBE-A1A7-697BEB8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Behavior of 2.5D Systems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65D45F-8BA1-43A9-ACAD-7F8B1AB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B1D35B-3291-4F61-BAB1-74F992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4DAFE0-93D6-49A8-A339-029ADAB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endParaRPr lang="en-US" noProof="1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1B12CD-E0D0-4DA5-AB41-1B63A592C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611" b="7250"/>
          <a:stretch/>
        </p:blipFill>
        <p:spPr>
          <a:xfrm>
            <a:off x="3657600" y="971550"/>
            <a:ext cx="4699000" cy="3721100"/>
          </a:xfrm>
          <a:prstGeom prst="rect">
            <a:avLst/>
          </a:prstGeom>
        </p:spPr>
      </p:pic>
      <p:cxnSp>
        <p:nvCxnSpPr>
          <p:cNvPr id="12" name="Straight Arrow Connector 3">
            <a:extLst>
              <a:ext uri="{FF2B5EF4-FFF2-40B4-BE49-F238E27FC236}">
                <a16:creationId xmlns="" xmlns:a16="http://schemas.microsoft.com/office/drawing/2014/main" id="{A9654A5C-03C6-4A58-9FAE-3B4F319A9772}"/>
              </a:ext>
            </a:extLst>
          </p:cNvPr>
          <p:cNvCxnSpPr/>
          <p:nvPr/>
        </p:nvCxnSpPr>
        <p:spPr>
          <a:xfrm>
            <a:off x="5053105" y="4196978"/>
            <a:ext cx="2644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9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1B12CD-E0D0-4DA5-AB41-1B63A592C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611" b="7250"/>
          <a:stretch/>
        </p:blipFill>
        <p:spPr>
          <a:xfrm>
            <a:off x="3657600" y="971550"/>
            <a:ext cx="4699000" cy="37211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FA175196-EF99-4982-9785-8446AB7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543049"/>
            <a:ext cx="3162351" cy="2717801"/>
          </a:xfrm>
        </p:spPr>
        <p:txBody>
          <a:bodyPr>
            <a:normAutofit/>
          </a:bodyPr>
          <a:lstStyle/>
          <a:p>
            <a:pPr marL="257175" lvl="0" indent="-257175" defTabSz="3429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b="0" dirty="0">
                <a:solidFill>
                  <a:prstClr val="black"/>
                </a:solidFill>
              </a:rPr>
              <a:t>Observations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1800" b="0" dirty="0">
                <a:solidFill>
                  <a:prstClr val="black"/>
                </a:solidFill>
              </a:rPr>
              <a:t>Lower power density </a:t>
            </a:r>
            <a:r>
              <a:rPr lang="en-US" sz="1800" b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1800" b="0" dirty="0">
                <a:solidFill>
                  <a:prstClr val="black"/>
                </a:solidFill>
              </a:rPr>
              <a:t> Lower temperature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b="0" dirty="0">
                <a:solidFill>
                  <a:prstClr val="black"/>
                </a:solidFill>
              </a:rPr>
              <a:t>Larger interposer </a:t>
            </a:r>
            <a:r>
              <a:rPr lang="en-US" b="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b="0" dirty="0">
                <a:solidFill>
                  <a:prstClr val="black"/>
                </a:solidFill>
              </a:rPr>
              <a:t>Lower temperature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</a:rPr>
              <a:t>More </a:t>
            </a:r>
            <a:r>
              <a:rPr lang="en-US" dirty="0" err="1">
                <a:solidFill>
                  <a:prstClr val="black"/>
                </a:solidFill>
              </a:rPr>
              <a:t>chiplets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</a:rPr>
              <a:t>Lower temperature</a:t>
            </a:r>
          </a:p>
          <a:p>
            <a:endParaRPr 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9021FE5-FBBB-4CBE-A1A7-697BEB8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Behavior of 2.5D Systems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65D45F-8BA1-43A9-ACAD-7F8B1AB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B1D35B-3291-4F61-BAB1-74F992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4DAFE0-93D6-49A8-A339-029ADAB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12</a:t>
            </a:fld>
            <a:endParaRPr lang="en-US" noProof="1"/>
          </a:p>
        </p:txBody>
      </p:sp>
      <p:sp>
        <p:nvSpPr>
          <p:cNvPr id="9" name="Oval 6">
            <a:extLst>
              <a:ext uri="{FF2B5EF4-FFF2-40B4-BE49-F238E27FC236}">
                <a16:creationId xmlns="" xmlns:a16="http://schemas.microsoft.com/office/drawing/2014/main" id="{F6ED95C4-EB30-49B9-B93A-79C2C82FA59E}"/>
              </a:ext>
            </a:extLst>
          </p:cNvPr>
          <p:cNvSpPr/>
          <p:nvPr/>
        </p:nvSpPr>
        <p:spPr>
          <a:xfrm>
            <a:off x="7887845" y="2750316"/>
            <a:ext cx="136782" cy="29359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CB87BC67-62CA-491C-A1B4-64BF1F280D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7" t="45923" r="3893" b="48564"/>
          <a:stretch/>
        </p:blipFill>
        <p:spPr>
          <a:xfrm>
            <a:off x="7471263" y="2077628"/>
            <a:ext cx="599197" cy="581220"/>
          </a:xfrm>
          <a:prstGeom prst="rect">
            <a:avLst/>
          </a:prstGeom>
        </p:spPr>
      </p:pic>
      <p:cxnSp>
        <p:nvCxnSpPr>
          <p:cNvPr id="13" name="Straight Arrow Connector 5">
            <a:extLst>
              <a:ext uri="{FF2B5EF4-FFF2-40B4-BE49-F238E27FC236}">
                <a16:creationId xmlns="" xmlns:a16="http://schemas.microsoft.com/office/drawing/2014/main" id="{CD1F222A-50D6-43A7-80C6-B88C9BE61869}"/>
              </a:ext>
            </a:extLst>
          </p:cNvPr>
          <p:cNvCxnSpPr>
            <a:cxnSpLocks/>
          </p:cNvCxnSpPr>
          <p:nvPr/>
        </p:nvCxnSpPr>
        <p:spPr>
          <a:xfrm>
            <a:off x="8115744" y="2138612"/>
            <a:ext cx="0" cy="5252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="" xmlns:a16="http://schemas.microsoft.com/office/drawing/2014/main" id="{B389AC5E-4B54-479E-8A90-83D130109A4C}"/>
              </a:ext>
            </a:extLst>
          </p:cNvPr>
          <p:cNvCxnSpPr>
            <a:cxnSpLocks/>
          </p:cNvCxnSpPr>
          <p:nvPr/>
        </p:nvCxnSpPr>
        <p:spPr>
          <a:xfrm>
            <a:off x="7471263" y="2571750"/>
            <a:ext cx="403881" cy="172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>
            <a:extLst>
              <a:ext uri="{FF2B5EF4-FFF2-40B4-BE49-F238E27FC236}">
                <a16:creationId xmlns="" xmlns:a16="http://schemas.microsoft.com/office/drawing/2014/main" id="{2AEED114-E744-4308-A157-CFD8C87A334C}"/>
              </a:ext>
            </a:extLst>
          </p:cNvPr>
          <p:cNvCxnSpPr>
            <a:cxnSpLocks/>
          </p:cNvCxnSpPr>
          <p:nvPr/>
        </p:nvCxnSpPr>
        <p:spPr>
          <a:xfrm flipH="1">
            <a:off x="8041832" y="2658848"/>
            <a:ext cx="44006" cy="851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97658B72-3E97-43D0-B2A7-A05B5C5D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Cost Model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AC6FCBF-23ED-4026-AA44-3FD44EDA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4B8E7F-DE48-4DFC-89D3-1E05C4ED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="" xmlns:a16="http://schemas.microsoft.com/office/drawing/2014/main" id="{C1D454B5-640B-40DA-B483-427238592E18}"/>
                  </a:ext>
                </a:extLst>
              </p:cNvPr>
              <p:cNvSpPr txBox="1"/>
              <p:nvPr/>
            </p:nvSpPr>
            <p:spPr>
              <a:xfrm>
                <a:off x="457199" y="900865"/>
                <a:ext cx="7435754" cy="2238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𝐶𝑀𝑂𝑆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𝑤𝑎𝑓𝑒𝑟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𝐶𝑀𝑂𝑆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𝑤𝑎𝑓𝑒𝑟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𝐶𝑀𝑂𝑆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∅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𝑤𝑎𝑓𝑒𝑟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𝑖𝑛𝑡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𝑤𝑎𝑓𝑒𝑟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𝑖𝑛𝑡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𝑖𝑛𝑡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𝐶𝑀𝑂𝑆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𝐶𝑀𝑂𝑆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𝐶𝑀𝑂𝑆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𝑤𝑎𝑓𝑒𝑟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𝐶𝑀𝑂𝑆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𝐶𝑀𝑂𝑆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𝑤𝑎𝑓𝑒𝑟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𝐶𝑀𝑂𝑆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𝑏𝑜𝑛𝑑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𝑏𝑜𝑛𝑑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C1D454B5-640B-40DA-B483-42723859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900865"/>
                <a:ext cx="7435754" cy="22383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C0041EDE-B8B3-43F3-8FB6-CB63F306795F}"/>
              </a:ext>
            </a:extLst>
          </p:cNvPr>
          <p:cNvSpPr txBox="1"/>
          <p:nvPr/>
        </p:nvSpPr>
        <p:spPr>
          <a:xfrm>
            <a:off x="8028369" y="1078138"/>
            <a:ext cx="442750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  <a:p>
            <a:pPr>
              <a:spcBef>
                <a:spcPts val="2600"/>
              </a:spcBef>
              <a:spcAft>
                <a:spcPts val="1200"/>
              </a:spcAft>
            </a:pPr>
            <a:r>
              <a:rPr lang="en-US" dirty="0"/>
              <a:t>(2)</a:t>
            </a:r>
          </a:p>
          <a:p>
            <a:r>
              <a:rPr lang="en-US" dirty="0"/>
              <a:t>(3)</a:t>
            </a:r>
          </a:p>
          <a:p>
            <a:endParaRPr lang="en-US" dirty="0"/>
          </a:p>
          <a:p>
            <a:r>
              <a:rPr lang="en-US" dirty="0"/>
              <a:t>(4)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36C13EA-4683-416F-878C-44C842655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22" y="2995551"/>
            <a:ext cx="1768787" cy="176121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E231A4F6-34EF-4CD7-AA89-8773103AF141}"/>
              </a:ext>
            </a:extLst>
          </p:cNvPr>
          <p:cNvSpPr txBox="1"/>
          <p:nvPr/>
        </p:nvSpPr>
        <p:spPr>
          <a:xfrm>
            <a:off x="527322" y="2718551"/>
            <a:ext cx="234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[Stow et al., ICCAD’16]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12EA642C-3D62-4B60-8AE4-3FF6059754D3}"/>
              </a:ext>
            </a:extLst>
          </p:cNvPr>
          <p:cNvSpPr txBox="1"/>
          <p:nvPr/>
        </p:nvSpPr>
        <p:spPr>
          <a:xfrm>
            <a:off x="527322" y="4716400"/>
            <a:ext cx="193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Kannan</a:t>
            </a:r>
            <a:r>
              <a:rPr lang="en-US" sz="1200" dirty="0"/>
              <a:t> et al., MICRO’15]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D3E82A-0AC9-4F76-A0FC-63080D29B1E3}"/>
              </a:ext>
            </a:extLst>
          </p:cNvPr>
          <p:cNvSpPr/>
          <p:nvPr/>
        </p:nvSpPr>
        <p:spPr>
          <a:xfrm>
            <a:off x="3296747" y="3224276"/>
            <a:ext cx="4875703" cy="147732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Eqn. (1): Number of CMOS dies per wafer and 		       number of interposer dies per wafer</a:t>
            </a:r>
          </a:p>
          <a:p>
            <a:r>
              <a:rPr lang="en-US" dirty="0"/>
              <a:t>Eqn. (2): Yield model for CMOS </a:t>
            </a:r>
            <a:r>
              <a:rPr lang="en-US" dirty="0" err="1"/>
              <a:t>chiplets</a:t>
            </a:r>
            <a:endParaRPr lang="en-US" dirty="0"/>
          </a:p>
          <a:p>
            <a:r>
              <a:rPr lang="en-US" dirty="0"/>
              <a:t>Eqn. (3): CMOS </a:t>
            </a:r>
            <a:r>
              <a:rPr lang="en-US" dirty="0" err="1"/>
              <a:t>chiplet</a:t>
            </a:r>
            <a:r>
              <a:rPr lang="en-US" dirty="0"/>
              <a:t> and interposer per die cost</a:t>
            </a:r>
          </a:p>
          <a:p>
            <a:r>
              <a:rPr lang="en-US" dirty="0"/>
              <a:t>Eqn. (4): Manufacturing cost of the 2.5D system</a:t>
            </a:r>
          </a:p>
        </p:txBody>
      </p:sp>
    </p:spTree>
    <p:extLst>
      <p:ext uri="{BB962C8B-B14F-4D97-AF65-F5344CB8AC3E}">
        <p14:creationId xmlns:p14="http://schemas.microsoft.com/office/powerpoint/2010/main" val="160182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5">
                <a:extLst>
                  <a:ext uri="{FF2B5EF4-FFF2-40B4-BE49-F238E27FC236}">
                    <a16:creationId xmlns="" xmlns:a16="http://schemas.microsoft.com/office/drawing/2014/main" id="{24FB0BDC-C414-4805-96C5-9586802AD73C}"/>
                  </a:ext>
                </a:extLst>
              </p:cNvPr>
              <p:cNvSpPr txBox="1"/>
              <p:nvPr/>
            </p:nvSpPr>
            <p:spPr>
              <a:xfrm>
                <a:off x="1959264" y="1740296"/>
                <a:ext cx="3263457" cy="252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𝑡h𝑟𝑒𝑠h𝑜𝑙𝑑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≤50,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≤50</m:t>
                      </m:r>
                    </m:oMath>
                  </m:oMathPara>
                </a14:m>
                <a:endParaRPr lang="en-US" sz="16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24FB0BDC-C414-4805-96C5-9586802AD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64" y="1740296"/>
                <a:ext cx="3263457" cy="2525435"/>
              </a:xfrm>
              <a:prstGeom prst="rect">
                <a:avLst/>
              </a:prstGeom>
              <a:blipFill>
                <a:blip r:embed="rId2"/>
                <a:stretch>
                  <a:fillRect l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="" xmlns:a16="http://schemas.microsoft.com/office/drawing/2014/main" id="{DF02860D-47E8-4455-94D9-D92725D9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</a:t>
            </a:r>
            <a:r>
              <a:rPr lang="en-US" dirty="0" err="1"/>
              <a:t>Chiplet</a:t>
            </a:r>
            <a:r>
              <a:rPr lang="en-US" dirty="0"/>
              <a:t> Organization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E52A43-9E6A-45BC-B03D-38B0DEC5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7CFDCB8-4F9F-4CBB-B022-ECDB197B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1C0203-6366-410C-9A58-1C1B405B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14</a:t>
            </a:fld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4">
                <a:extLst>
                  <a:ext uri="{FF2B5EF4-FFF2-40B4-BE49-F238E27FC236}">
                    <a16:creationId xmlns="" xmlns:a16="http://schemas.microsoft.com/office/drawing/2014/main" id="{9EAB5FE0-F240-4029-B9A2-0BD868A7FA9D}"/>
                  </a:ext>
                </a:extLst>
              </p:cNvPr>
              <p:cNvSpPr txBox="1"/>
              <p:nvPr/>
            </p:nvSpPr>
            <p:spPr>
              <a:xfrm>
                <a:off x="1428706" y="967081"/>
                <a:ext cx="4169347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9EAB5FE0-F240-4029-B9A2-0BD868A7F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06" y="967081"/>
                <a:ext cx="4169347" cy="576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F56C42-17E8-4401-ABC2-7317D76D4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0"/>
          <a:stretch/>
        </p:blipFill>
        <p:spPr>
          <a:xfrm>
            <a:off x="7353594" y="1237916"/>
            <a:ext cx="1668194" cy="1682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7DA9A05-5332-4F93-A15B-DF52FCF60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90"/>
          <a:stretch/>
        </p:blipFill>
        <p:spPr>
          <a:xfrm>
            <a:off x="7389744" y="2919799"/>
            <a:ext cx="1645920" cy="169290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EE8E9C0-C8B2-49F2-8721-7B7E008BAF80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19E0A-7D1F-4E54-A3E9-1D6DDFF098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对话气泡: 矩形 10">
            <a:extLst>
              <a:ext uri="{FF2B5EF4-FFF2-40B4-BE49-F238E27FC236}">
                <a16:creationId xmlns="" xmlns:a16="http://schemas.microsoft.com/office/drawing/2014/main" id="{FADD0495-2A17-47D8-9FC2-59AE395F18D2}"/>
              </a:ext>
            </a:extLst>
          </p:cNvPr>
          <p:cNvSpPr/>
          <p:nvPr/>
        </p:nvSpPr>
        <p:spPr>
          <a:xfrm>
            <a:off x="5511184" y="2061935"/>
            <a:ext cx="1721106" cy="502920"/>
          </a:xfrm>
          <a:prstGeom prst="wedgeRectCallout">
            <a:avLst>
              <a:gd name="adj1" fmla="val -96084"/>
              <a:gd name="adj2" fmla="val -288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Interposer size constraint</a:t>
            </a:r>
          </a:p>
        </p:txBody>
      </p:sp>
      <p:sp>
        <p:nvSpPr>
          <p:cNvPr id="12" name="对话气泡: 矩形 11">
            <a:extLst>
              <a:ext uri="{FF2B5EF4-FFF2-40B4-BE49-F238E27FC236}">
                <a16:creationId xmlns="" xmlns:a16="http://schemas.microsoft.com/office/drawing/2014/main" id="{EDEE3D71-3DD6-4D12-9871-49A696B95FC2}"/>
              </a:ext>
            </a:extLst>
          </p:cNvPr>
          <p:cNvSpPr/>
          <p:nvPr/>
        </p:nvSpPr>
        <p:spPr>
          <a:xfrm>
            <a:off x="5511184" y="2717288"/>
            <a:ext cx="1721106" cy="502920"/>
          </a:xfrm>
          <a:prstGeom prst="wedgeRectCallout">
            <a:avLst>
              <a:gd name="adj1" fmla="val -96226"/>
              <a:gd name="adj2" fmla="val -21002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/>
              <a:t>Chiplet</a:t>
            </a:r>
            <a:r>
              <a:rPr lang="en-US" sz="1600" dirty="0"/>
              <a:t> width and height</a:t>
            </a:r>
          </a:p>
        </p:txBody>
      </p:sp>
      <p:sp>
        <p:nvSpPr>
          <p:cNvPr id="13" name="对话气泡: 矩形 12">
            <a:extLst>
              <a:ext uri="{FF2B5EF4-FFF2-40B4-BE49-F238E27FC236}">
                <a16:creationId xmlns="" xmlns:a16="http://schemas.microsoft.com/office/drawing/2014/main" id="{F7CBC319-84E5-471C-9B4B-914A0A459409}"/>
              </a:ext>
            </a:extLst>
          </p:cNvPr>
          <p:cNvSpPr/>
          <p:nvPr/>
        </p:nvSpPr>
        <p:spPr>
          <a:xfrm>
            <a:off x="5511183" y="3368643"/>
            <a:ext cx="1721106" cy="502920"/>
          </a:xfrm>
          <a:prstGeom prst="wedgeRectCallout">
            <a:avLst>
              <a:gd name="adj1" fmla="val -64732"/>
              <a:gd name="adj2" fmla="val -2213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Interposer width and height</a:t>
            </a:r>
          </a:p>
        </p:txBody>
      </p:sp>
      <p:sp>
        <p:nvSpPr>
          <p:cNvPr id="14" name="对话气泡: 矩形 13">
            <a:extLst>
              <a:ext uri="{FF2B5EF4-FFF2-40B4-BE49-F238E27FC236}">
                <a16:creationId xmlns="" xmlns:a16="http://schemas.microsoft.com/office/drawing/2014/main" id="{C1B462BC-E069-4027-9713-FF38B73DECEB}"/>
              </a:ext>
            </a:extLst>
          </p:cNvPr>
          <p:cNvSpPr/>
          <p:nvPr/>
        </p:nvSpPr>
        <p:spPr>
          <a:xfrm>
            <a:off x="5511184" y="4019998"/>
            <a:ext cx="1721105" cy="502920"/>
          </a:xfrm>
          <a:prstGeom prst="wedgeRectCallout">
            <a:avLst>
              <a:gd name="adj1" fmla="val -91168"/>
              <a:gd name="adj2" fmla="val -5258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No overlap between </a:t>
            </a:r>
            <a:r>
              <a:rPr lang="en-US" sz="1600" dirty="0" err="1"/>
              <a:t>chiplets</a:t>
            </a:r>
            <a:endParaRPr lang="en-US" sz="1600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="" xmlns:a16="http://schemas.microsoft.com/office/drawing/2014/main" id="{D587E78C-C3EC-4985-B534-7EDD5387B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20787"/>
              </p:ext>
            </p:extLst>
          </p:nvPr>
        </p:nvGraphicFramePr>
        <p:xfrm>
          <a:off x="329572" y="3228983"/>
          <a:ext cx="1453400" cy="13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968">
                  <a:extLst>
                    <a:ext uri="{9D8B030D-6E8A-4147-A177-3AD203B41FA5}">
                      <a16:colId xmlns="" xmlns:a16="http://schemas.microsoft.com/office/drawing/2014/main" val="1914228188"/>
                    </a:ext>
                  </a:extLst>
                </a:gridCol>
                <a:gridCol w="1170432">
                  <a:extLst>
                    <a:ext uri="{9D8B030D-6E8A-4147-A177-3AD203B41FA5}">
                      <a16:colId xmlns="" xmlns:a16="http://schemas.microsoft.com/office/drawing/2014/main" val="1547491521"/>
                    </a:ext>
                  </a:extLst>
                </a:gridCol>
              </a:tblGrid>
              <a:tr h="291503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3518699"/>
                  </a:ext>
                </a:extLst>
              </a:tr>
              <a:tr h="485759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 core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3067790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Chiplet</a:t>
                      </a:r>
                      <a:r>
                        <a:rPr lang="en-US" sz="1400" dirty="0"/>
                        <a:t> count</a:t>
                      </a:r>
                    </a:p>
                    <a:p>
                      <a:r>
                        <a:rPr lang="en-US" sz="1400" dirty="0"/>
                        <a:t>n = r x 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37620417"/>
                  </a:ext>
                </a:extLst>
              </a:tr>
            </a:tbl>
          </a:graphicData>
        </a:graphic>
      </p:graphicFrame>
      <p:sp>
        <p:nvSpPr>
          <p:cNvPr id="16" name="对话气泡: 矩形 15">
            <a:extLst>
              <a:ext uri="{FF2B5EF4-FFF2-40B4-BE49-F238E27FC236}">
                <a16:creationId xmlns="" xmlns:a16="http://schemas.microsoft.com/office/drawing/2014/main" id="{CC87C5C2-FAC9-4835-B59C-06FC3B86FCFC}"/>
              </a:ext>
            </a:extLst>
          </p:cNvPr>
          <p:cNvSpPr/>
          <p:nvPr/>
        </p:nvSpPr>
        <p:spPr>
          <a:xfrm>
            <a:off x="5501949" y="1410580"/>
            <a:ext cx="1721106" cy="502920"/>
          </a:xfrm>
          <a:prstGeom prst="wedgeRectCallout">
            <a:avLst>
              <a:gd name="adj1" fmla="val -70000"/>
              <a:gd name="adj2" fmla="val 4357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Peak temperature constraint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="" xmlns:a16="http://schemas.microsoft.com/office/drawing/2014/main" id="{EA3F969D-CA37-49CE-A71A-B620C4D3CF78}"/>
              </a:ext>
            </a:extLst>
          </p:cNvPr>
          <p:cNvSpPr txBox="1"/>
          <p:nvPr/>
        </p:nvSpPr>
        <p:spPr>
          <a:xfrm>
            <a:off x="243876" y="1069307"/>
            <a:ext cx="120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Minimize: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="" xmlns:a16="http://schemas.microsoft.com/office/drawing/2014/main" id="{7DEA5BB6-98B4-4B61-A3E2-8BFAC45D68CD}"/>
              </a:ext>
            </a:extLst>
          </p:cNvPr>
          <p:cNvSpPr txBox="1"/>
          <p:nvPr/>
        </p:nvSpPr>
        <p:spPr>
          <a:xfrm>
            <a:off x="522569" y="1538208"/>
            <a:ext cx="11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24791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B287428F-5018-4B6C-9E9F-D62E8DC6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8471002" cy="1995745"/>
          </a:xfrm>
        </p:spPr>
        <p:txBody>
          <a:bodyPr>
            <a:normAutofit fontScale="92500"/>
          </a:bodyPr>
          <a:lstStyle/>
          <a:p>
            <a:pPr marL="257175" lvl="0" indent="-257175" defTabSz="3429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b="0" dirty="0">
                <a:solidFill>
                  <a:prstClr val="black"/>
                </a:solidFill>
              </a:rPr>
              <a:t>Target System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200" b="0" dirty="0">
                <a:solidFill>
                  <a:prstClr val="black"/>
                </a:solidFill>
              </a:rPr>
              <a:t>256-core system (core architecture same as that of Intel SCC core)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200" b="0" dirty="0">
                <a:solidFill>
                  <a:prstClr val="black"/>
                </a:solidFill>
              </a:rPr>
              <a:t>22nm </a:t>
            </a:r>
            <a:r>
              <a:rPr lang="en-US" altLang="zh-CN" sz="2200" b="0" dirty="0" err="1">
                <a:solidFill>
                  <a:prstClr val="black"/>
                </a:solidFill>
              </a:rPr>
              <a:t>c</a:t>
            </a:r>
            <a:r>
              <a:rPr lang="en-US" sz="2200" b="0" dirty="0" err="1">
                <a:solidFill>
                  <a:prstClr val="black"/>
                </a:solidFill>
              </a:rPr>
              <a:t>hiplets</a:t>
            </a:r>
            <a:r>
              <a:rPr lang="en-US" sz="2200" b="0" dirty="0">
                <a:solidFill>
                  <a:prstClr val="black"/>
                </a:solidFill>
              </a:rPr>
              <a:t> and 65nm passive interposer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200" b="0" dirty="0">
                <a:solidFill>
                  <a:prstClr val="black"/>
                </a:solidFill>
              </a:rPr>
              <a:t>18mm x 18mm total area (calculated using scaling rules)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200" b="0" dirty="0">
                <a:solidFill>
                  <a:prstClr val="black"/>
                </a:solidFill>
              </a:rPr>
              <a:t>Unified mesh network for intra-</a:t>
            </a:r>
            <a:r>
              <a:rPr lang="en-US" sz="2200" b="0" dirty="0" err="1">
                <a:solidFill>
                  <a:prstClr val="black"/>
                </a:solidFill>
              </a:rPr>
              <a:t>chiplet</a:t>
            </a:r>
            <a:r>
              <a:rPr lang="en-US" sz="2200" b="0" dirty="0">
                <a:solidFill>
                  <a:prstClr val="black"/>
                </a:solidFill>
              </a:rPr>
              <a:t> and inter-</a:t>
            </a:r>
            <a:r>
              <a:rPr lang="en-US" sz="2200" b="0" dirty="0" err="1">
                <a:solidFill>
                  <a:prstClr val="black"/>
                </a:solidFill>
              </a:rPr>
              <a:t>chiplet</a:t>
            </a:r>
            <a:r>
              <a:rPr lang="en-US" sz="2200" b="0" dirty="0">
                <a:solidFill>
                  <a:prstClr val="black"/>
                </a:solidFill>
              </a:rPr>
              <a:t> communication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46378C15-47DE-4B9F-A382-D03DEE9F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5AB35C3-7960-4721-9A3A-9ECB1CAC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C00D94C-6782-4786-A95E-2A6253DF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C15B2B-E990-451C-907F-CACEF3D1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15</a:t>
            </a:fld>
            <a:endParaRPr lang="en-US" noProof="1"/>
          </a:p>
        </p:txBody>
      </p:sp>
      <p:pic>
        <p:nvPicPr>
          <p:cNvPr id="7" name="Picture 12">
            <a:extLst>
              <a:ext uri="{FF2B5EF4-FFF2-40B4-BE49-F238E27FC236}">
                <a16:creationId xmlns="" xmlns:a16="http://schemas.microsoft.com/office/drawing/2014/main" id="{559EB489-B969-4DFE-A047-D92E75DD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94" y="3496288"/>
            <a:ext cx="3748487" cy="1148458"/>
          </a:xfrm>
          <a:prstGeom prst="rect">
            <a:avLst/>
          </a:prstGeom>
        </p:spPr>
      </p:pic>
      <p:pic>
        <p:nvPicPr>
          <p:cNvPr id="8" name="Content Placeholder 17">
            <a:extLst>
              <a:ext uri="{FF2B5EF4-FFF2-40B4-BE49-F238E27FC236}">
                <a16:creationId xmlns="" xmlns:a16="http://schemas.microsoft.com/office/drawing/2014/main" id="{4DD027D3-3328-4CCB-AB4F-E3A90A5C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61" y="3502673"/>
            <a:ext cx="3748901" cy="11420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7DCD062-3D01-4BC1-B600-AED9F5F27A23}"/>
              </a:ext>
            </a:extLst>
          </p:cNvPr>
          <p:cNvSpPr txBox="1"/>
          <p:nvPr/>
        </p:nvSpPr>
        <p:spPr>
          <a:xfrm>
            <a:off x="1191375" y="3034623"/>
            <a:ext cx="2166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baseline 2D system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C4F0D144-F648-41B9-856C-B03233D526A7}"/>
              </a:ext>
            </a:extLst>
          </p:cNvPr>
          <p:cNvSpPr txBox="1"/>
          <p:nvPr/>
        </p:nvSpPr>
        <p:spPr>
          <a:xfrm>
            <a:off x="5175751" y="3034623"/>
            <a:ext cx="266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2.5D system</a:t>
            </a:r>
          </a:p>
        </p:txBody>
      </p:sp>
    </p:spTree>
    <p:extLst>
      <p:ext uri="{BB962C8B-B14F-4D97-AF65-F5344CB8AC3E}">
        <p14:creationId xmlns:p14="http://schemas.microsoft.com/office/powerpoint/2010/main" val="31549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D9763063-22C7-4B4A-9412-118FCA53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44AB092-5413-4584-8C5F-FF3C56F8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15B5F3-6374-41EF-A3DA-6F30139B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906464E-0E7B-4F42-8C34-7D710F12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16</a:t>
            </a:fld>
            <a:endParaRPr lang="en-US" noProof="1"/>
          </a:p>
        </p:txBody>
      </p:sp>
      <p:grpSp>
        <p:nvGrpSpPr>
          <p:cNvPr id="34" name="Group 25">
            <a:extLst>
              <a:ext uri="{FF2B5EF4-FFF2-40B4-BE49-F238E27FC236}">
                <a16:creationId xmlns="" xmlns:a16="http://schemas.microsoft.com/office/drawing/2014/main" id="{5EFC6838-75A9-43B2-9AC7-B12D034F5100}"/>
              </a:ext>
            </a:extLst>
          </p:cNvPr>
          <p:cNvGrpSpPr/>
          <p:nvPr/>
        </p:nvGrpSpPr>
        <p:grpSpPr>
          <a:xfrm>
            <a:off x="1375439" y="2263574"/>
            <a:ext cx="1989766" cy="1496801"/>
            <a:chOff x="1497724" y="3375269"/>
            <a:chExt cx="2350376" cy="1804360"/>
          </a:xfrm>
        </p:grpSpPr>
        <p:cxnSp>
          <p:nvCxnSpPr>
            <p:cNvPr id="35" name="Straight Connector 24">
              <a:extLst>
                <a:ext uri="{FF2B5EF4-FFF2-40B4-BE49-F238E27FC236}">
                  <a16:creationId xmlns="" xmlns:a16="http://schemas.microsoft.com/office/drawing/2014/main" id="{B3F1E679-DE5A-4128-BFF2-BCCB24398B4B}"/>
                </a:ext>
              </a:extLst>
            </p:cNvPr>
            <p:cNvCxnSpPr/>
            <p:nvPr/>
          </p:nvCxnSpPr>
          <p:spPr>
            <a:xfrm>
              <a:off x="3838334" y="3381312"/>
              <a:ext cx="0" cy="1032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Arrow Connector 5">
              <a:extLst>
                <a:ext uri="{FF2B5EF4-FFF2-40B4-BE49-F238E27FC236}">
                  <a16:creationId xmlns="" xmlns:a16="http://schemas.microsoft.com/office/drawing/2014/main" id="{98C275E5-5F7E-4F54-B5BB-A289B9B2017F}"/>
                </a:ext>
              </a:extLst>
            </p:cNvPr>
            <p:cNvCxnSpPr/>
            <p:nvPr/>
          </p:nvCxnSpPr>
          <p:spPr>
            <a:xfrm>
              <a:off x="2826625" y="3476953"/>
              <a:ext cx="0" cy="17026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Connector 15">
              <a:extLst>
                <a:ext uri="{FF2B5EF4-FFF2-40B4-BE49-F238E27FC236}">
                  <a16:creationId xmlns="" xmlns:a16="http://schemas.microsoft.com/office/drawing/2014/main" id="{6297FBE4-ED37-4512-A4ED-BF63E99C5AD0}"/>
                </a:ext>
              </a:extLst>
            </p:cNvPr>
            <p:cNvCxnSpPr/>
            <p:nvPr/>
          </p:nvCxnSpPr>
          <p:spPr>
            <a:xfrm>
              <a:off x="1510424" y="3375269"/>
              <a:ext cx="0" cy="1032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Connector 19">
              <a:extLst>
                <a:ext uri="{FF2B5EF4-FFF2-40B4-BE49-F238E27FC236}">
                  <a16:creationId xmlns="" xmlns:a16="http://schemas.microsoft.com/office/drawing/2014/main" id="{D62242BF-4EF6-4F8C-A897-67C957A16BFC}"/>
                </a:ext>
              </a:extLst>
            </p:cNvPr>
            <p:cNvCxnSpPr/>
            <p:nvPr/>
          </p:nvCxnSpPr>
          <p:spPr>
            <a:xfrm>
              <a:off x="1497724" y="3476953"/>
              <a:ext cx="2350376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cxnSp>
        <p:nvCxnSpPr>
          <p:cNvPr id="39" name="Straight Arrow Connector 12">
            <a:extLst>
              <a:ext uri="{FF2B5EF4-FFF2-40B4-BE49-F238E27FC236}">
                <a16:creationId xmlns="" xmlns:a16="http://schemas.microsoft.com/office/drawing/2014/main" id="{5CEC8676-BBE5-422B-8A22-F5573A123421}"/>
              </a:ext>
            </a:extLst>
          </p:cNvPr>
          <p:cNvCxnSpPr>
            <a:cxnSpLocks/>
          </p:cNvCxnSpPr>
          <p:nvPr/>
        </p:nvCxnSpPr>
        <p:spPr>
          <a:xfrm>
            <a:off x="5044457" y="2252480"/>
            <a:ext cx="0" cy="1507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0" name="Slide Number Placeholder 4">
            <a:extLst>
              <a:ext uri="{FF2B5EF4-FFF2-40B4-BE49-F238E27FC236}">
                <a16:creationId xmlns="" xmlns:a16="http://schemas.microsoft.com/office/drawing/2014/main" id="{EDEBC5AD-E4BD-412C-B70E-D41E6F68EF72}"/>
              </a:ext>
            </a:extLst>
          </p:cNvPr>
          <p:cNvSpPr txBox="1">
            <a:spLocks/>
          </p:cNvSpPr>
          <p:nvPr/>
        </p:nvSpPr>
        <p:spPr>
          <a:xfrm>
            <a:off x="6553200" y="6065042"/>
            <a:ext cx="21336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19E0A-7D1F-4E54-A3E9-1D6DDFF098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" name="TextBox 2">
            <a:extLst>
              <a:ext uri="{FF2B5EF4-FFF2-40B4-BE49-F238E27FC236}">
                <a16:creationId xmlns="" xmlns:a16="http://schemas.microsoft.com/office/drawing/2014/main" id="{80421198-3F98-45C5-BE5D-E29628E84D65}"/>
              </a:ext>
            </a:extLst>
          </p:cNvPr>
          <p:cNvSpPr txBox="1"/>
          <p:nvPr/>
        </p:nvSpPr>
        <p:spPr>
          <a:xfrm>
            <a:off x="1718900" y="3760375"/>
            <a:ext cx="160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1.5k CPU hours</a:t>
            </a:r>
          </a:p>
        </p:txBody>
      </p:sp>
      <p:sp>
        <p:nvSpPr>
          <p:cNvPr id="42" name="TextBox 8">
            <a:extLst>
              <a:ext uri="{FF2B5EF4-FFF2-40B4-BE49-F238E27FC236}">
                <a16:creationId xmlns="" xmlns:a16="http://schemas.microsoft.com/office/drawing/2014/main" id="{8C4532B5-5E10-4716-945C-56F51EEDB948}"/>
              </a:ext>
            </a:extLst>
          </p:cNvPr>
          <p:cNvSpPr txBox="1"/>
          <p:nvPr/>
        </p:nvSpPr>
        <p:spPr>
          <a:xfrm>
            <a:off x="4381501" y="3765993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180k CPU hours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="" xmlns:a16="http://schemas.microsoft.com/office/drawing/2014/main" id="{A6F2F48E-FFA5-4BFD-B999-4C6775CB6539}"/>
              </a:ext>
            </a:extLst>
          </p:cNvPr>
          <p:cNvSpPr txBox="1"/>
          <p:nvPr/>
        </p:nvSpPr>
        <p:spPr>
          <a:xfrm>
            <a:off x="57668" y="3575708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Exhaustive </a:t>
            </a:r>
          </a:p>
          <a:p>
            <a:r>
              <a:rPr lang="en-US" dirty="0"/>
              <a:t>Search</a:t>
            </a:r>
          </a:p>
        </p:txBody>
      </p:sp>
      <p:sp>
        <p:nvSpPr>
          <p:cNvPr id="44" name="TextBox 28">
            <a:extLst>
              <a:ext uri="{FF2B5EF4-FFF2-40B4-BE49-F238E27FC236}">
                <a16:creationId xmlns="" xmlns:a16="http://schemas.microsoft.com/office/drawing/2014/main" id="{A3EEA9F1-807D-4EC3-9DDB-A30DE48E427C}"/>
              </a:ext>
            </a:extLst>
          </p:cNvPr>
          <p:cNvSpPr txBox="1"/>
          <p:nvPr/>
        </p:nvSpPr>
        <p:spPr>
          <a:xfrm>
            <a:off x="57667" y="4215025"/>
            <a:ext cx="10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Greedy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45" name="TextBox 29">
            <a:extLst>
              <a:ext uri="{FF2B5EF4-FFF2-40B4-BE49-F238E27FC236}">
                <a16:creationId xmlns="" xmlns:a16="http://schemas.microsoft.com/office/drawing/2014/main" id="{93021FF6-C49E-4433-A280-77008DCDF398}"/>
              </a:ext>
            </a:extLst>
          </p:cNvPr>
          <p:cNvSpPr txBox="1"/>
          <p:nvPr/>
        </p:nvSpPr>
        <p:spPr>
          <a:xfrm>
            <a:off x="4381500" y="4419002"/>
            <a:ext cx="17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0.45k CPU hours</a:t>
            </a:r>
          </a:p>
        </p:txBody>
      </p:sp>
      <p:sp>
        <p:nvSpPr>
          <p:cNvPr id="46" name="TextBox 30">
            <a:extLst>
              <a:ext uri="{FF2B5EF4-FFF2-40B4-BE49-F238E27FC236}">
                <a16:creationId xmlns="" xmlns:a16="http://schemas.microsoft.com/office/drawing/2014/main" id="{8D74D364-D1C9-4267-9770-841A4642EE77}"/>
              </a:ext>
            </a:extLst>
          </p:cNvPr>
          <p:cNvSpPr txBox="1"/>
          <p:nvPr/>
        </p:nvSpPr>
        <p:spPr>
          <a:xfrm>
            <a:off x="1718900" y="4419002"/>
            <a:ext cx="160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1.5k CPU hours</a:t>
            </a:r>
          </a:p>
        </p:txBody>
      </p:sp>
      <p:sp>
        <p:nvSpPr>
          <p:cNvPr id="47" name="Plus 31">
            <a:extLst>
              <a:ext uri="{FF2B5EF4-FFF2-40B4-BE49-F238E27FC236}">
                <a16:creationId xmlns="" xmlns:a16="http://schemas.microsoft.com/office/drawing/2014/main" id="{E844F983-ACFA-46D4-9758-D1BE9C2FBA5B}"/>
              </a:ext>
            </a:extLst>
          </p:cNvPr>
          <p:cNvSpPr/>
          <p:nvPr/>
        </p:nvSpPr>
        <p:spPr>
          <a:xfrm>
            <a:off x="3647033" y="3780172"/>
            <a:ext cx="365760" cy="365760"/>
          </a:xfrm>
          <a:prstGeom prst="mathPlus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Plus 32">
            <a:extLst>
              <a:ext uri="{FF2B5EF4-FFF2-40B4-BE49-F238E27FC236}">
                <a16:creationId xmlns="" xmlns:a16="http://schemas.microsoft.com/office/drawing/2014/main" id="{0B88A1BD-A9A6-43E3-9A58-635282BC7ABD}"/>
              </a:ext>
            </a:extLst>
          </p:cNvPr>
          <p:cNvSpPr/>
          <p:nvPr/>
        </p:nvSpPr>
        <p:spPr>
          <a:xfrm>
            <a:off x="3647033" y="4380789"/>
            <a:ext cx="365760" cy="365760"/>
          </a:xfrm>
          <a:prstGeom prst="mathPlus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Equal 33">
            <a:extLst>
              <a:ext uri="{FF2B5EF4-FFF2-40B4-BE49-F238E27FC236}">
                <a16:creationId xmlns="" xmlns:a16="http://schemas.microsoft.com/office/drawing/2014/main" id="{3C9907CE-3BD3-4E96-91C5-0BDB05E8D66B}"/>
              </a:ext>
            </a:extLst>
          </p:cNvPr>
          <p:cNvSpPr/>
          <p:nvPr/>
        </p:nvSpPr>
        <p:spPr>
          <a:xfrm>
            <a:off x="6324111" y="3780172"/>
            <a:ext cx="365760" cy="365760"/>
          </a:xfrm>
          <a:prstGeom prst="mathEqua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Equal 34">
            <a:extLst>
              <a:ext uri="{FF2B5EF4-FFF2-40B4-BE49-F238E27FC236}">
                <a16:creationId xmlns="" xmlns:a16="http://schemas.microsoft.com/office/drawing/2014/main" id="{090A7F5E-446B-4084-985D-19B3E041BE10}"/>
              </a:ext>
            </a:extLst>
          </p:cNvPr>
          <p:cNvSpPr/>
          <p:nvPr/>
        </p:nvSpPr>
        <p:spPr>
          <a:xfrm>
            <a:off x="6331849" y="4401020"/>
            <a:ext cx="365760" cy="365760"/>
          </a:xfrm>
          <a:prstGeom prst="mathEqua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" name="TextBox 35">
            <a:extLst>
              <a:ext uri="{FF2B5EF4-FFF2-40B4-BE49-F238E27FC236}">
                <a16:creationId xmlns="" xmlns:a16="http://schemas.microsoft.com/office/drawing/2014/main" id="{4313E41F-EE67-4AA7-BC56-262948748061}"/>
              </a:ext>
            </a:extLst>
          </p:cNvPr>
          <p:cNvSpPr txBox="1"/>
          <p:nvPr/>
        </p:nvSpPr>
        <p:spPr>
          <a:xfrm>
            <a:off x="7022054" y="3747355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182k CPU hours</a:t>
            </a:r>
          </a:p>
        </p:txBody>
      </p:sp>
      <p:sp>
        <p:nvSpPr>
          <p:cNvPr id="52" name="TextBox 36">
            <a:extLst>
              <a:ext uri="{FF2B5EF4-FFF2-40B4-BE49-F238E27FC236}">
                <a16:creationId xmlns="" xmlns:a16="http://schemas.microsoft.com/office/drawing/2014/main" id="{77C267E1-7121-40BE-800A-351C3444DE9A}"/>
              </a:ext>
            </a:extLst>
          </p:cNvPr>
          <p:cNvSpPr txBox="1"/>
          <p:nvPr/>
        </p:nvSpPr>
        <p:spPr>
          <a:xfrm>
            <a:off x="7216751" y="4419095"/>
            <a:ext cx="14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2k CPU hours</a:t>
            </a:r>
          </a:p>
        </p:txBody>
      </p:sp>
      <p:sp>
        <p:nvSpPr>
          <p:cNvPr id="53" name="Down Arrow 37">
            <a:extLst>
              <a:ext uri="{FF2B5EF4-FFF2-40B4-BE49-F238E27FC236}">
                <a16:creationId xmlns="" xmlns:a16="http://schemas.microsoft.com/office/drawing/2014/main" id="{38A1A7DC-7C06-48CC-886B-E0308EF473AE}"/>
              </a:ext>
            </a:extLst>
          </p:cNvPr>
          <p:cNvSpPr/>
          <p:nvPr/>
        </p:nvSpPr>
        <p:spPr>
          <a:xfrm>
            <a:off x="4557373" y="4087179"/>
            <a:ext cx="382472" cy="3815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" name="TextBox 38">
            <a:extLst>
              <a:ext uri="{FF2B5EF4-FFF2-40B4-BE49-F238E27FC236}">
                <a16:creationId xmlns="" xmlns:a16="http://schemas.microsoft.com/office/drawing/2014/main" id="{42C61E36-77A3-491D-AB76-F145ED600D99}"/>
              </a:ext>
            </a:extLst>
          </p:cNvPr>
          <p:cNvSpPr txBox="1"/>
          <p:nvPr/>
        </p:nvSpPr>
        <p:spPr>
          <a:xfrm>
            <a:off x="4966485" y="407531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400×</a:t>
            </a:r>
          </a:p>
        </p:txBody>
      </p:sp>
      <p:sp>
        <p:nvSpPr>
          <p:cNvPr id="55" name="Down Arrow 39">
            <a:extLst>
              <a:ext uri="{FF2B5EF4-FFF2-40B4-BE49-F238E27FC236}">
                <a16:creationId xmlns="" xmlns:a16="http://schemas.microsoft.com/office/drawing/2014/main" id="{251A4690-B595-470A-84B3-477330EB345E}"/>
              </a:ext>
            </a:extLst>
          </p:cNvPr>
          <p:cNvSpPr/>
          <p:nvPr/>
        </p:nvSpPr>
        <p:spPr>
          <a:xfrm>
            <a:off x="1961187" y="4087179"/>
            <a:ext cx="382472" cy="3815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Down Arrow 41">
            <a:extLst>
              <a:ext uri="{FF2B5EF4-FFF2-40B4-BE49-F238E27FC236}">
                <a16:creationId xmlns="" xmlns:a16="http://schemas.microsoft.com/office/drawing/2014/main" id="{2101574D-B0D1-4F08-BEC6-77C40051E0CC}"/>
              </a:ext>
            </a:extLst>
          </p:cNvPr>
          <p:cNvSpPr/>
          <p:nvPr/>
        </p:nvSpPr>
        <p:spPr>
          <a:xfrm>
            <a:off x="7233111" y="4087179"/>
            <a:ext cx="382472" cy="3815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TextBox 42">
            <a:extLst>
              <a:ext uri="{FF2B5EF4-FFF2-40B4-BE49-F238E27FC236}">
                <a16:creationId xmlns="" xmlns:a16="http://schemas.microsoft.com/office/drawing/2014/main" id="{23964D77-9B9D-4683-8188-A0EDD945CA57}"/>
              </a:ext>
            </a:extLst>
          </p:cNvPr>
          <p:cNvSpPr txBox="1"/>
          <p:nvPr/>
        </p:nvSpPr>
        <p:spPr>
          <a:xfrm>
            <a:off x="7642223" y="407531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90×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="" xmlns:a16="http://schemas.microsoft.com/office/drawing/2014/main" id="{1B32BBC8-B7AE-4B4C-9FC4-92B1F6417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1" y="926925"/>
            <a:ext cx="6234410" cy="2625292"/>
          </a:xfrm>
          <a:prstGeom prst="rect">
            <a:avLst/>
          </a:prstGeom>
        </p:spPr>
      </p:pic>
      <p:sp>
        <p:nvSpPr>
          <p:cNvPr id="59" name="Rectangle 7">
            <a:extLst>
              <a:ext uri="{FF2B5EF4-FFF2-40B4-BE49-F238E27FC236}">
                <a16:creationId xmlns="" xmlns:a16="http://schemas.microsoft.com/office/drawing/2014/main" id="{E50C63CD-500B-4B2B-B17F-2F23FE349F9C}"/>
              </a:ext>
            </a:extLst>
          </p:cNvPr>
          <p:cNvSpPr/>
          <p:nvPr/>
        </p:nvSpPr>
        <p:spPr>
          <a:xfrm>
            <a:off x="7082970" y="2953883"/>
            <a:ext cx="2023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[Carlson et al., SC’11] </a:t>
            </a:r>
          </a:p>
          <a:p>
            <a:r>
              <a:rPr lang="en-US" sz="1200" dirty="0"/>
              <a:t>[Li et al., MICRO’09] </a:t>
            </a:r>
          </a:p>
          <a:p>
            <a:r>
              <a:rPr lang="en-US" sz="1200" dirty="0"/>
              <a:t>[Zhang et al., Tech Report’15]</a:t>
            </a:r>
          </a:p>
        </p:txBody>
      </p:sp>
    </p:spTree>
    <p:extLst>
      <p:ext uri="{BB962C8B-B14F-4D97-AF65-F5344CB8AC3E}">
        <p14:creationId xmlns:p14="http://schemas.microsoft.com/office/powerpoint/2010/main" val="2274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 animBg="1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内容占位符 20">
            <a:extLst>
              <a:ext uri="{FF2B5EF4-FFF2-40B4-BE49-F238E27FC236}">
                <a16:creationId xmlns="" xmlns:a16="http://schemas.microsoft.com/office/drawing/2014/main" id="{D9EEB8CF-5C48-4741-B15E-737E0600A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408867"/>
              </p:ext>
            </p:extLst>
          </p:nvPr>
        </p:nvGraphicFramePr>
        <p:xfrm>
          <a:off x="4815840" y="2696119"/>
          <a:ext cx="34747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="" xmlns:a16="http://schemas.microsoft.com/office/drawing/2014/main" val="22282609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6858705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8020951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10126356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18836239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Obj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3087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34080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47245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7010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61748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4728843"/>
                  </a:ext>
                </a:extLst>
              </a:tr>
            </a:tbl>
          </a:graphicData>
        </a:graphic>
      </p:graphicFrame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E692DF3F-511D-4A32-AFEC-13499608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4" y="889557"/>
            <a:ext cx="8471002" cy="447612"/>
          </a:xfrm>
        </p:spPr>
        <p:txBody>
          <a:bodyPr numCol="2"/>
          <a:lstStyle/>
          <a:p>
            <a:r>
              <a:rPr lang="en-US" b="0" dirty="0"/>
              <a:t>Step 1: Pre-Compute</a:t>
            </a:r>
          </a:p>
          <a:p>
            <a:r>
              <a:rPr lang="en-US" b="0" dirty="0"/>
              <a:t>Step 2: Sort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CF271E32-CC08-4953-8426-7841E83E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Multi-Start Greedy Approach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7357D64-4353-4F55-99BC-ECE10CC4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C836F71-F2D1-48F5-AF87-726CEE9F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DFDC092-048C-4523-9450-686FBF0A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17</a:t>
            </a:fld>
            <a:endParaRPr lang="en-US" noProof="1"/>
          </a:p>
        </p:txBody>
      </p:sp>
      <p:sp>
        <p:nvSpPr>
          <p:cNvPr id="8" name="灯片编号占位符 3">
            <a:extLst>
              <a:ext uri="{FF2B5EF4-FFF2-40B4-BE49-F238E27FC236}">
                <a16:creationId xmlns="" xmlns:a16="http://schemas.microsoft.com/office/drawing/2014/main" id="{1C4DDBC9-1391-43BF-BF60-26842AEFEE00}"/>
              </a:ext>
            </a:extLst>
          </p:cNvPr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19E0A-7D1F-4E54-A3E9-1D6DDFF098D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6F0D638-E684-4E37-B557-085778CC2CB0}"/>
              </a:ext>
            </a:extLst>
          </p:cNvPr>
          <p:cNvGrpSpPr/>
          <p:nvPr/>
        </p:nvGrpSpPr>
        <p:grpSpPr>
          <a:xfrm>
            <a:off x="528991" y="1330578"/>
            <a:ext cx="3058775" cy="1241773"/>
            <a:chOff x="870723" y="1847774"/>
            <a:chExt cx="3643040" cy="1455531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A0D828D-1470-42F6-B249-2B89E2BEDD3F}"/>
                </a:ext>
              </a:extLst>
            </p:cNvPr>
            <p:cNvSpPr/>
            <p:nvPr/>
          </p:nvSpPr>
          <p:spPr>
            <a:xfrm>
              <a:off x="1891430" y="1929008"/>
              <a:ext cx="1578280" cy="5761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Sniper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F3EFC56C-72A9-4CE3-8F94-0341E37F491F}"/>
                </a:ext>
              </a:extLst>
            </p:cNvPr>
            <p:cNvSpPr/>
            <p:nvPr/>
          </p:nvSpPr>
          <p:spPr>
            <a:xfrm>
              <a:off x="1891430" y="2668494"/>
              <a:ext cx="1578280" cy="5761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Model</a:t>
              </a: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="" xmlns:a16="http://schemas.microsoft.com/office/drawing/2014/main" id="{A22D8C8B-8B28-4553-9626-4A7D5B2B9718}"/>
                </a:ext>
              </a:extLst>
            </p:cNvPr>
            <p:cNvCxnSpPr/>
            <p:nvPr/>
          </p:nvCxnSpPr>
          <p:spPr>
            <a:xfrm>
              <a:off x="1441450" y="2044700"/>
              <a:ext cx="4499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="" xmlns:a16="http://schemas.microsoft.com/office/drawing/2014/main" id="{E3E5264E-C76B-4AC8-B070-ECED477157C4}"/>
                </a:ext>
              </a:extLst>
            </p:cNvPr>
            <p:cNvCxnSpPr/>
            <p:nvPr/>
          </p:nvCxnSpPr>
          <p:spPr>
            <a:xfrm>
              <a:off x="1441450" y="2400300"/>
              <a:ext cx="4499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730B01D-AF14-48AA-8AEF-A6FA70FEF2D0}"/>
                </a:ext>
              </a:extLst>
            </p:cNvPr>
            <p:cNvSpPr txBox="1"/>
            <p:nvPr/>
          </p:nvSpPr>
          <p:spPr>
            <a:xfrm>
              <a:off x="1087192" y="1847774"/>
              <a:ext cx="392696" cy="357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Ɐ</a:t>
              </a:r>
              <a:r>
                <a:rPr lang="en-US" sz="1600" dirty="0"/>
                <a:t>f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4BFC19E9-1C5C-4353-B52E-655F61C72F51}"/>
                </a:ext>
              </a:extLst>
            </p:cNvPr>
            <p:cNvSpPr txBox="1"/>
            <p:nvPr/>
          </p:nvSpPr>
          <p:spPr>
            <a:xfrm>
              <a:off x="1076784" y="2205565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Ɐ</a:t>
              </a:r>
              <a:r>
                <a:rPr lang="en-US" sz="1600" dirty="0"/>
                <a:t>p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="" xmlns:a16="http://schemas.microsoft.com/office/drawing/2014/main" id="{6687D7C6-15D9-4DB7-9179-ED0C74BEE21B}"/>
                </a:ext>
              </a:extLst>
            </p:cNvPr>
            <p:cNvCxnSpPr/>
            <p:nvPr/>
          </p:nvCxnSpPr>
          <p:spPr>
            <a:xfrm>
              <a:off x="1441450" y="2779114"/>
              <a:ext cx="4499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="" xmlns:a16="http://schemas.microsoft.com/office/drawing/2014/main" id="{B65DC2A1-2AA7-4EFC-A864-E881B866CD06}"/>
                </a:ext>
              </a:extLst>
            </p:cNvPr>
            <p:cNvCxnSpPr/>
            <p:nvPr/>
          </p:nvCxnSpPr>
          <p:spPr>
            <a:xfrm>
              <a:off x="1441450" y="3134713"/>
              <a:ext cx="4499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36FF7CF8-EB41-4041-82B9-82DA8513660C}"/>
                </a:ext>
              </a:extLst>
            </p:cNvPr>
            <p:cNvSpPr txBox="1"/>
            <p:nvPr/>
          </p:nvSpPr>
          <p:spPr>
            <a:xfrm>
              <a:off x="1010671" y="2576180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Ɐn</a:t>
              </a:r>
              <a:endParaRPr lang="en-US" sz="16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2607F080-F118-47F9-8561-9A4E352B4E0F}"/>
                </a:ext>
              </a:extLst>
            </p:cNvPr>
            <p:cNvSpPr txBox="1"/>
            <p:nvPr/>
          </p:nvSpPr>
          <p:spPr>
            <a:xfrm>
              <a:off x="870723" y="2933973"/>
              <a:ext cx="648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Ɐw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endParaRPr lang="en-US" sz="1600" baseline="-25000" dirty="0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="" xmlns:a16="http://schemas.microsoft.com/office/drawing/2014/main" id="{CD3E67DE-A553-4F01-92BA-24A8C70A2A9E}"/>
                </a:ext>
              </a:extLst>
            </p:cNvPr>
            <p:cNvCxnSpPr/>
            <p:nvPr/>
          </p:nvCxnSpPr>
          <p:spPr>
            <a:xfrm>
              <a:off x="3469710" y="2217106"/>
              <a:ext cx="4499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="" xmlns:a16="http://schemas.microsoft.com/office/drawing/2014/main" id="{351AE5C4-0D33-4ACC-B58B-0E8FB8D39127}"/>
                </a:ext>
              </a:extLst>
            </p:cNvPr>
            <p:cNvCxnSpPr/>
            <p:nvPr/>
          </p:nvCxnSpPr>
          <p:spPr>
            <a:xfrm>
              <a:off x="3469711" y="2945514"/>
              <a:ext cx="4499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9CC89CE9-325D-4B78-9225-EB76F6528B4C}"/>
                </a:ext>
              </a:extLst>
            </p:cNvPr>
            <p:cNvSpPr txBox="1"/>
            <p:nvPr/>
          </p:nvSpPr>
          <p:spPr>
            <a:xfrm>
              <a:off x="3919690" y="20447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IPS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B3DC6332-6E64-410E-9853-0C163B3B02E4}"/>
                </a:ext>
              </a:extLst>
            </p:cNvPr>
            <p:cNvSpPr txBox="1"/>
            <p:nvPr/>
          </p:nvSpPr>
          <p:spPr>
            <a:xfrm>
              <a:off x="3919689" y="2754478"/>
              <a:ext cx="59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Cost</a:t>
              </a:r>
            </a:p>
          </p:txBody>
        </p:sp>
      </p:grpSp>
      <p:sp>
        <p:nvSpPr>
          <p:cNvPr id="23" name="箭头: 右 22">
            <a:extLst>
              <a:ext uri="{FF2B5EF4-FFF2-40B4-BE49-F238E27FC236}">
                <a16:creationId xmlns="" xmlns:a16="http://schemas.microsoft.com/office/drawing/2014/main" id="{BD86C3D3-6368-4277-A84E-370CDE31BD97}"/>
              </a:ext>
            </a:extLst>
          </p:cNvPr>
          <p:cNvSpPr/>
          <p:nvPr/>
        </p:nvSpPr>
        <p:spPr>
          <a:xfrm>
            <a:off x="4084443" y="2936833"/>
            <a:ext cx="593946" cy="4327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="" xmlns:a16="http://schemas.microsoft.com/office/drawing/2014/main" id="{FCADA6B3-67FD-42C8-8FE3-415133CB5A82}"/>
              </a:ext>
            </a:extLst>
          </p:cNvPr>
          <p:cNvCxnSpPr>
            <a:cxnSpLocks/>
          </p:cNvCxnSpPr>
          <p:nvPr/>
        </p:nvCxnSpPr>
        <p:spPr>
          <a:xfrm>
            <a:off x="8282371" y="3057990"/>
            <a:ext cx="0" cy="1635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76AEB03-859F-4232-85CD-985DD8B5DED0}"/>
              </a:ext>
            </a:extLst>
          </p:cNvPr>
          <p:cNvSpPr txBox="1"/>
          <p:nvPr/>
        </p:nvSpPr>
        <p:spPr>
          <a:xfrm>
            <a:off x="8255131" y="3335823"/>
            <a:ext cx="461665" cy="10415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increasing</a:t>
            </a:r>
          </a:p>
        </p:txBody>
      </p:sp>
      <p:graphicFrame>
        <p:nvGraphicFramePr>
          <p:cNvPr id="32" name="内容占位符 20">
            <a:extLst>
              <a:ext uri="{FF2B5EF4-FFF2-40B4-BE49-F238E27FC236}">
                <a16:creationId xmlns="" xmlns:a16="http://schemas.microsoft.com/office/drawing/2014/main" id="{221B7930-C7C6-426B-A949-AE4F0A498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55126"/>
              </p:ext>
            </p:extLst>
          </p:nvPr>
        </p:nvGraphicFramePr>
        <p:xfrm>
          <a:off x="384612" y="2703249"/>
          <a:ext cx="34747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="" xmlns:a16="http://schemas.microsoft.com/office/drawing/2014/main" val="22282609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6858705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8020951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10126356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18836239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16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Obj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3087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34080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47245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7010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61748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472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2688336"/>
            <a:ext cx="3279932" cy="1499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48431" b="35902"/>
          <a:stretch/>
        </p:blipFill>
        <p:spPr>
          <a:xfrm>
            <a:off x="657001" y="3409949"/>
            <a:ext cx="3278953" cy="234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32612" b="51350"/>
          <a:stretch/>
        </p:blipFill>
        <p:spPr>
          <a:xfrm>
            <a:off x="657980" y="3171601"/>
            <a:ext cx="3278953" cy="240506"/>
          </a:xfrm>
          <a:prstGeom prst="rect">
            <a:avLst/>
          </a:prstGeom>
        </p:spPr>
      </p:pic>
      <p:sp>
        <p:nvSpPr>
          <p:cNvPr id="135" name="Diamond 80">
            <a:extLst>
              <a:ext uri="{FF2B5EF4-FFF2-40B4-BE49-F238E27FC236}">
                <a16:creationId xmlns="" xmlns:a16="http://schemas.microsoft.com/office/drawing/2014/main" id="{C03ECEFB-AC55-4FE6-AC20-2B1FF7C8ED29}"/>
              </a:ext>
            </a:extLst>
          </p:cNvPr>
          <p:cNvSpPr/>
          <p:nvPr/>
        </p:nvSpPr>
        <p:spPr>
          <a:xfrm>
            <a:off x="5047687" y="4008599"/>
            <a:ext cx="1343628" cy="54646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57" name="Diamond 123">
            <a:extLst>
              <a:ext uri="{FF2B5EF4-FFF2-40B4-BE49-F238E27FC236}">
                <a16:creationId xmlns="" xmlns:a16="http://schemas.microsoft.com/office/drawing/2014/main" id="{48EA200B-AE0F-459D-877F-C399D16D6DFA}"/>
              </a:ext>
            </a:extLst>
          </p:cNvPr>
          <p:cNvSpPr/>
          <p:nvPr/>
        </p:nvSpPr>
        <p:spPr>
          <a:xfrm>
            <a:off x="5047687" y="4008599"/>
            <a:ext cx="1343628" cy="546460"/>
          </a:xfrm>
          <a:prstGeom prst="diamo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71" name="矩形 170">
            <a:extLst>
              <a:ext uri="{FF2B5EF4-FFF2-40B4-BE49-F238E27FC236}">
                <a16:creationId xmlns="" xmlns:a16="http://schemas.microsoft.com/office/drawing/2014/main" id="{621A2D6D-D29B-414C-91EE-5E9C401C38AD}"/>
              </a:ext>
            </a:extLst>
          </p:cNvPr>
          <p:cNvSpPr/>
          <p:nvPr/>
        </p:nvSpPr>
        <p:spPr>
          <a:xfrm>
            <a:off x="5292735" y="4115362"/>
            <a:ext cx="85517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T(S)&lt;T(S’)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3365353F-82CD-431F-8536-C9F0821F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23" y="1016813"/>
            <a:ext cx="3715847" cy="1492071"/>
          </a:xfrm>
        </p:spPr>
        <p:txBody>
          <a:bodyPr/>
          <a:lstStyle/>
          <a:p>
            <a:r>
              <a:rPr lang="en-US" sz="2000" b="0" dirty="0"/>
              <a:t>Step 3: Search for </a:t>
            </a:r>
            <a:r>
              <a:rPr lang="en-US" sz="2000" b="0" dirty="0" err="1"/>
              <a:t>chiplet</a:t>
            </a:r>
            <a:r>
              <a:rPr lang="en-US" sz="2000" b="0" dirty="0"/>
              <a:t> placement S = (s</a:t>
            </a:r>
            <a:r>
              <a:rPr lang="en-US" sz="2000" b="0" baseline="-25000" dirty="0"/>
              <a:t>1</a:t>
            </a:r>
            <a:r>
              <a:rPr lang="en-US" sz="2000" b="0" dirty="0"/>
              <a:t>, s</a:t>
            </a:r>
            <a:r>
              <a:rPr lang="en-US" sz="2000" b="0" baseline="-25000" dirty="0"/>
              <a:t>2</a:t>
            </a:r>
            <a:r>
              <a:rPr lang="en-US" sz="2000" b="0" dirty="0"/>
              <a:t>, s</a:t>
            </a:r>
            <a:r>
              <a:rPr lang="en-US" sz="2000" b="0" baseline="-25000" dirty="0"/>
              <a:t>3</a:t>
            </a:r>
            <a:r>
              <a:rPr lang="en-US" sz="2000" b="0" dirty="0"/>
              <a:t>), which has a peak temperature lower than a predefined temperature threshold. </a:t>
            </a:r>
          </a:p>
          <a:p>
            <a:endParaRPr lang="en-US" b="0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BD3295EA-59F2-4DC9-BA3F-BA0ABE6C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Multi-Start Greedy Approach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21DE2B-C6C4-450F-84EA-001F0E72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F4CF86-0321-4278-882C-465FC81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9A92074-2A91-4E4B-8E43-662BA654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</p:spPr>
        <p:txBody>
          <a:bodyPr/>
          <a:lstStyle/>
          <a:p>
            <a:fld id="{22DECF6A-13F7-418C-BBFC-95033FFCD5F1}" type="slidenum">
              <a:rPr lang="en-US" noProof="1" smtClean="0"/>
              <a:pPr/>
              <a:t>18</a:t>
            </a:fld>
            <a:endParaRPr lang="en-US" noProof="1"/>
          </a:p>
        </p:txBody>
      </p:sp>
      <p:cxnSp>
        <p:nvCxnSpPr>
          <p:cNvPr id="122" name="Straight Arrow Connector 77">
            <a:extLst>
              <a:ext uri="{FF2B5EF4-FFF2-40B4-BE49-F238E27FC236}">
                <a16:creationId xmlns="" xmlns:a16="http://schemas.microsoft.com/office/drawing/2014/main" id="{984EC0FC-6A53-42BE-BDF1-49D74A81BC34}"/>
              </a:ext>
            </a:extLst>
          </p:cNvPr>
          <p:cNvCxnSpPr/>
          <p:nvPr/>
        </p:nvCxnSpPr>
        <p:spPr>
          <a:xfrm>
            <a:off x="6075016" y="2649663"/>
            <a:ext cx="0" cy="188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19">
            <a:extLst>
              <a:ext uri="{FF2B5EF4-FFF2-40B4-BE49-F238E27FC236}">
                <a16:creationId xmlns="" xmlns:a16="http://schemas.microsoft.com/office/drawing/2014/main" id="{472B24CE-4ADE-41B9-B646-4F8DD45CAFDF}"/>
              </a:ext>
            </a:extLst>
          </p:cNvPr>
          <p:cNvCxnSpPr/>
          <p:nvPr/>
        </p:nvCxnSpPr>
        <p:spPr>
          <a:xfrm>
            <a:off x="6074515" y="2667524"/>
            <a:ext cx="0" cy="170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76">
            <a:extLst>
              <a:ext uri="{FF2B5EF4-FFF2-40B4-BE49-F238E27FC236}">
                <a16:creationId xmlns="" xmlns:a16="http://schemas.microsoft.com/office/drawing/2014/main" id="{48F733AD-F3F2-4C0B-845D-1A0A50C30E3E}"/>
              </a:ext>
            </a:extLst>
          </p:cNvPr>
          <p:cNvCxnSpPr/>
          <p:nvPr/>
        </p:nvCxnSpPr>
        <p:spPr>
          <a:xfrm>
            <a:off x="5370337" y="2649663"/>
            <a:ext cx="0" cy="188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18">
            <a:extLst>
              <a:ext uri="{FF2B5EF4-FFF2-40B4-BE49-F238E27FC236}">
                <a16:creationId xmlns="" xmlns:a16="http://schemas.microsoft.com/office/drawing/2014/main" id="{DE4F246A-77B6-4D16-8301-9C2B1AC4A16D}"/>
              </a:ext>
            </a:extLst>
          </p:cNvPr>
          <p:cNvCxnSpPr/>
          <p:nvPr/>
        </p:nvCxnSpPr>
        <p:spPr>
          <a:xfrm>
            <a:off x="5370298" y="2668677"/>
            <a:ext cx="0" cy="169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75">
            <a:extLst>
              <a:ext uri="{FF2B5EF4-FFF2-40B4-BE49-F238E27FC236}">
                <a16:creationId xmlns="" xmlns:a16="http://schemas.microsoft.com/office/drawing/2014/main" id="{012B360C-E5F4-4384-8534-64A47567091B}"/>
              </a:ext>
            </a:extLst>
          </p:cNvPr>
          <p:cNvCxnSpPr>
            <a:stCxn id="134" idx="2"/>
          </p:cNvCxnSpPr>
          <p:nvPr/>
        </p:nvCxnSpPr>
        <p:spPr>
          <a:xfrm>
            <a:off x="6073145" y="2244644"/>
            <a:ext cx="1787" cy="185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17">
            <a:extLst>
              <a:ext uri="{FF2B5EF4-FFF2-40B4-BE49-F238E27FC236}">
                <a16:creationId xmlns="" xmlns:a16="http://schemas.microsoft.com/office/drawing/2014/main" id="{30C56B2D-AEA6-48C4-B9FE-4BD2AD8EF00D}"/>
              </a:ext>
            </a:extLst>
          </p:cNvPr>
          <p:cNvCxnSpPr>
            <a:stCxn id="134" idx="2"/>
          </p:cNvCxnSpPr>
          <p:nvPr/>
        </p:nvCxnSpPr>
        <p:spPr>
          <a:xfrm>
            <a:off x="6073145" y="2244644"/>
            <a:ext cx="2477" cy="185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74">
            <a:extLst>
              <a:ext uri="{FF2B5EF4-FFF2-40B4-BE49-F238E27FC236}">
                <a16:creationId xmlns="" xmlns:a16="http://schemas.microsoft.com/office/drawing/2014/main" id="{CEF8D8FF-A2CD-400D-9A70-0FD5B057985F}"/>
              </a:ext>
            </a:extLst>
          </p:cNvPr>
          <p:cNvCxnSpPr/>
          <p:nvPr/>
        </p:nvCxnSpPr>
        <p:spPr>
          <a:xfrm>
            <a:off x="5369610" y="2244644"/>
            <a:ext cx="0" cy="185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16">
            <a:extLst>
              <a:ext uri="{FF2B5EF4-FFF2-40B4-BE49-F238E27FC236}">
                <a16:creationId xmlns="" xmlns:a16="http://schemas.microsoft.com/office/drawing/2014/main" id="{A7C6D7F2-5D4F-47D5-B03B-B0838E79DB32}"/>
              </a:ext>
            </a:extLst>
          </p:cNvPr>
          <p:cNvCxnSpPr/>
          <p:nvPr/>
        </p:nvCxnSpPr>
        <p:spPr>
          <a:xfrm>
            <a:off x="5369107" y="2244645"/>
            <a:ext cx="0" cy="185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78">
            <a:extLst>
              <a:ext uri="{FF2B5EF4-FFF2-40B4-BE49-F238E27FC236}">
                <a16:creationId xmlns="" xmlns:a16="http://schemas.microsoft.com/office/drawing/2014/main" id="{47C5B870-9AC0-49E5-AE42-347DC8171A39}"/>
              </a:ext>
            </a:extLst>
          </p:cNvPr>
          <p:cNvSpPr/>
          <p:nvPr/>
        </p:nvSpPr>
        <p:spPr>
          <a:xfrm>
            <a:off x="5102782" y="2848929"/>
            <a:ext cx="548640" cy="366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T(S)</a:t>
            </a:r>
          </a:p>
        </p:txBody>
      </p:sp>
      <p:sp>
        <p:nvSpPr>
          <p:cNvPr id="131" name="Rectangle 79">
            <a:extLst>
              <a:ext uri="{FF2B5EF4-FFF2-40B4-BE49-F238E27FC236}">
                <a16:creationId xmlns="" xmlns:a16="http://schemas.microsoft.com/office/drawing/2014/main" id="{7ED5B906-6F78-4AF3-8361-395CD1FCC4E4}"/>
              </a:ext>
            </a:extLst>
          </p:cNvPr>
          <p:cNvSpPr/>
          <p:nvPr/>
        </p:nvSpPr>
        <p:spPr>
          <a:xfrm>
            <a:off x="5808739" y="2848929"/>
            <a:ext cx="548640" cy="366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T(S’)</a:t>
            </a:r>
          </a:p>
        </p:txBody>
      </p:sp>
      <p:sp>
        <p:nvSpPr>
          <p:cNvPr id="132" name="Rectangle 71">
            <a:extLst>
              <a:ext uri="{FF2B5EF4-FFF2-40B4-BE49-F238E27FC236}">
                <a16:creationId xmlns="" xmlns:a16="http://schemas.microsoft.com/office/drawing/2014/main" id="{8FEC760D-F685-4BA9-A77C-FD09FACBB30C}"/>
              </a:ext>
            </a:extLst>
          </p:cNvPr>
          <p:cNvSpPr/>
          <p:nvPr/>
        </p:nvSpPr>
        <p:spPr>
          <a:xfrm>
            <a:off x="5180422" y="2430012"/>
            <a:ext cx="1075997" cy="238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HotSpot</a:t>
            </a:r>
            <a:endParaRPr lang="en-US" sz="1350" dirty="0"/>
          </a:p>
        </p:txBody>
      </p:sp>
      <p:sp>
        <p:nvSpPr>
          <p:cNvPr id="133" name="Rectangle 72">
            <a:extLst>
              <a:ext uri="{FF2B5EF4-FFF2-40B4-BE49-F238E27FC236}">
                <a16:creationId xmlns="" xmlns:a16="http://schemas.microsoft.com/office/drawing/2014/main" id="{C6337C1A-B522-4B97-8099-581AB66BE9F6}"/>
              </a:ext>
            </a:extLst>
          </p:cNvPr>
          <p:cNvSpPr/>
          <p:nvPr/>
        </p:nvSpPr>
        <p:spPr>
          <a:xfrm>
            <a:off x="5180424" y="1878097"/>
            <a:ext cx="366548" cy="366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</a:t>
            </a:r>
          </a:p>
        </p:txBody>
      </p:sp>
      <p:sp>
        <p:nvSpPr>
          <p:cNvPr id="134" name="Rectangle 73">
            <a:extLst>
              <a:ext uri="{FF2B5EF4-FFF2-40B4-BE49-F238E27FC236}">
                <a16:creationId xmlns="" xmlns:a16="http://schemas.microsoft.com/office/drawing/2014/main" id="{47349E34-172E-4601-9B69-DA0958D09C86}"/>
              </a:ext>
            </a:extLst>
          </p:cNvPr>
          <p:cNvSpPr/>
          <p:nvPr/>
        </p:nvSpPr>
        <p:spPr>
          <a:xfrm>
            <a:off x="5889872" y="1878097"/>
            <a:ext cx="366548" cy="366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S’</a:t>
            </a:r>
          </a:p>
        </p:txBody>
      </p:sp>
      <p:cxnSp>
        <p:nvCxnSpPr>
          <p:cNvPr id="136" name="Elbow Connector 81">
            <a:extLst>
              <a:ext uri="{FF2B5EF4-FFF2-40B4-BE49-F238E27FC236}">
                <a16:creationId xmlns="" xmlns:a16="http://schemas.microsoft.com/office/drawing/2014/main" id="{FF717D35-2E57-4E84-B223-79523E5EC5AA}"/>
              </a:ext>
            </a:extLst>
          </p:cNvPr>
          <p:cNvCxnSpPr>
            <a:endCxn id="135" idx="0"/>
          </p:cNvCxnSpPr>
          <p:nvPr/>
        </p:nvCxnSpPr>
        <p:spPr>
          <a:xfrm rot="16200000" flipH="1">
            <a:off x="5352680" y="3641777"/>
            <a:ext cx="380869" cy="3527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82">
            <a:extLst>
              <a:ext uri="{FF2B5EF4-FFF2-40B4-BE49-F238E27FC236}">
                <a16:creationId xmlns="" xmlns:a16="http://schemas.microsoft.com/office/drawing/2014/main" id="{315D8BBD-591A-4F58-B2B8-BEFEFA26248C}"/>
              </a:ext>
            </a:extLst>
          </p:cNvPr>
          <p:cNvCxnSpPr>
            <a:endCxn id="135" idx="0"/>
          </p:cNvCxnSpPr>
          <p:nvPr/>
        </p:nvCxnSpPr>
        <p:spPr>
          <a:xfrm rot="5400000">
            <a:off x="5705218" y="3645784"/>
            <a:ext cx="377100" cy="34853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83">
            <a:extLst>
              <a:ext uri="{FF2B5EF4-FFF2-40B4-BE49-F238E27FC236}">
                <a16:creationId xmlns="" xmlns:a16="http://schemas.microsoft.com/office/drawing/2014/main" id="{CAF58D40-3C0D-4C3E-B752-92EAA69F84B2}"/>
              </a:ext>
            </a:extLst>
          </p:cNvPr>
          <p:cNvCxnSpPr>
            <a:stCxn id="135" idx="1"/>
            <a:endCxn id="133" idx="1"/>
          </p:cNvCxnSpPr>
          <p:nvPr/>
        </p:nvCxnSpPr>
        <p:spPr>
          <a:xfrm rot="10800000" flipH="1">
            <a:off x="5047687" y="2061372"/>
            <a:ext cx="132735" cy="2220458"/>
          </a:xfrm>
          <a:prstGeom prst="bentConnector3">
            <a:avLst>
              <a:gd name="adj1" fmla="val -25532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84">
            <a:extLst>
              <a:ext uri="{FF2B5EF4-FFF2-40B4-BE49-F238E27FC236}">
                <a16:creationId xmlns="" xmlns:a16="http://schemas.microsoft.com/office/drawing/2014/main" id="{D0CF61A7-6B0E-4A58-8D90-E5FA2F808DC2}"/>
              </a:ext>
            </a:extLst>
          </p:cNvPr>
          <p:cNvSpPr txBox="1"/>
          <p:nvPr/>
        </p:nvSpPr>
        <p:spPr>
          <a:xfrm>
            <a:off x="4759539" y="4038821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</a:t>
            </a:r>
          </a:p>
        </p:txBody>
      </p:sp>
      <p:sp>
        <p:nvSpPr>
          <p:cNvPr id="140" name="TextBox 85">
            <a:extLst>
              <a:ext uri="{FF2B5EF4-FFF2-40B4-BE49-F238E27FC236}">
                <a16:creationId xmlns="" xmlns:a16="http://schemas.microsoft.com/office/drawing/2014/main" id="{9F1DABC0-DE52-4295-9562-A53B4C942717}"/>
              </a:ext>
            </a:extLst>
          </p:cNvPr>
          <p:cNvSpPr txBox="1"/>
          <p:nvPr/>
        </p:nvSpPr>
        <p:spPr>
          <a:xfrm>
            <a:off x="6325392" y="4038821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Yes</a:t>
            </a:r>
          </a:p>
        </p:txBody>
      </p:sp>
      <p:sp>
        <p:nvSpPr>
          <p:cNvPr id="141" name="TextBox 86">
            <a:extLst>
              <a:ext uri="{FF2B5EF4-FFF2-40B4-BE49-F238E27FC236}">
                <a16:creationId xmlns="" xmlns:a16="http://schemas.microsoft.com/office/drawing/2014/main" id="{04F5B6E4-17FA-473D-B197-E06941EC109E}"/>
              </a:ext>
            </a:extLst>
          </p:cNvPr>
          <p:cNvSpPr txBox="1"/>
          <p:nvPr/>
        </p:nvSpPr>
        <p:spPr>
          <a:xfrm>
            <a:off x="4708833" y="2031593"/>
            <a:ext cx="3069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S’</a:t>
            </a:r>
          </a:p>
        </p:txBody>
      </p:sp>
      <p:sp>
        <p:nvSpPr>
          <p:cNvPr id="142" name="TextBox 87">
            <a:extLst>
              <a:ext uri="{FF2B5EF4-FFF2-40B4-BE49-F238E27FC236}">
                <a16:creationId xmlns="" xmlns:a16="http://schemas.microsoft.com/office/drawing/2014/main" id="{42552E44-D9DE-4670-B418-C6A594802A68}"/>
              </a:ext>
            </a:extLst>
          </p:cNvPr>
          <p:cNvSpPr txBox="1"/>
          <p:nvPr/>
        </p:nvSpPr>
        <p:spPr>
          <a:xfrm>
            <a:off x="6499061" y="1867522"/>
            <a:ext cx="93902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New neighbor</a:t>
            </a:r>
          </a:p>
          <a:p>
            <a:r>
              <a:rPr lang="en-US" sz="1350" dirty="0"/>
              <a:t>S*</a:t>
            </a:r>
          </a:p>
        </p:txBody>
      </p:sp>
      <p:sp>
        <p:nvSpPr>
          <p:cNvPr id="143" name="Diamond 88">
            <a:extLst>
              <a:ext uri="{FF2B5EF4-FFF2-40B4-BE49-F238E27FC236}">
                <a16:creationId xmlns="" xmlns:a16="http://schemas.microsoft.com/office/drawing/2014/main" id="{4B523C62-D584-45DC-8196-D15F3B86D1AF}"/>
              </a:ext>
            </a:extLst>
          </p:cNvPr>
          <p:cNvSpPr/>
          <p:nvPr/>
        </p:nvSpPr>
        <p:spPr>
          <a:xfrm>
            <a:off x="6671192" y="4008598"/>
            <a:ext cx="1343628" cy="54646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144" name="Straight Arrow Connector 89">
            <a:extLst>
              <a:ext uri="{FF2B5EF4-FFF2-40B4-BE49-F238E27FC236}">
                <a16:creationId xmlns="" xmlns:a16="http://schemas.microsoft.com/office/drawing/2014/main" id="{45BAD721-4321-4529-B8D2-EF8F9149FED6}"/>
              </a:ext>
            </a:extLst>
          </p:cNvPr>
          <p:cNvCxnSpPr>
            <a:endCxn id="143" idx="1"/>
          </p:cNvCxnSpPr>
          <p:nvPr/>
        </p:nvCxnSpPr>
        <p:spPr>
          <a:xfrm>
            <a:off x="6391316" y="4281828"/>
            <a:ext cx="2798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91">
            <a:extLst>
              <a:ext uri="{FF2B5EF4-FFF2-40B4-BE49-F238E27FC236}">
                <a16:creationId xmlns="" xmlns:a16="http://schemas.microsoft.com/office/drawing/2014/main" id="{38D16915-2C62-499E-994B-2566C3D6E463}"/>
              </a:ext>
            </a:extLst>
          </p:cNvPr>
          <p:cNvCxnSpPr>
            <a:stCxn id="143" idx="0"/>
            <a:endCxn id="134" idx="3"/>
          </p:cNvCxnSpPr>
          <p:nvPr/>
        </p:nvCxnSpPr>
        <p:spPr>
          <a:xfrm rot="16200000" flipV="1">
            <a:off x="5826101" y="2491691"/>
            <a:ext cx="1947227" cy="10865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92">
            <a:extLst>
              <a:ext uri="{FF2B5EF4-FFF2-40B4-BE49-F238E27FC236}">
                <a16:creationId xmlns="" xmlns:a16="http://schemas.microsoft.com/office/drawing/2014/main" id="{3F7C79AE-9834-4312-97BF-6B6079BF5F0E}"/>
              </a:ext>
            </a:extLst>
          </p:cNvPr>
          <p:cNvSpPr txBox="1"/>
          <p:nvPr/>
        </p:nvSpPr>
        <p:spPr>
          <a:xfrm>
            <a:off x="6974759" y="3731600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Yes</a:t>
            </a:r>
          </a:p>
        </p:txBody>
      </p:sp>
      <p:sp>
        <p:nvSpPr>
          <p:cNvPr id="147" name="Rectangle 93">
            <a:extLst>
              <a:ext uri="{FF2B5EF4-FFF2-40B4-BE49-F238E27FC236}">
                <a16:creationId xmlns="" xmlns:a16="http://schemas.microsoft.com/office/drawing/2014/main" id="{9404CFD3-B64A-4136-9E9D-2A8140429189}"/>
              </a:ext>
            </a:extLst>
          </p:cNvPr>
          <p:cNvSpPr/>
          <p:nvPr/>
        </p:nvSpPr>
        <p:spPr>
          <a:xfrm>
            <a:off x="5178579" y="1215944"/>
            <a:ext cx="366548" cy="366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</a:t>
            </a:r>
            <a:r>
              <a:rPr lang="en-US" sz="1350" baseline="-25000" dirty="0"/>
              <a:t>0</a:t>
            </a:r>
          </a:p>
        </p:txBody>
      </p:sp>
      <p:cxnSp>
        <p:nvCxnSpPr>
          <p:cNvPr id="148" name="Straight Arrow Connector 94">
            <a:extLst>
              <a:ext uri="{FF2B5EF4-FFF2-40B4-BE49-F238E27FC236}">
                <a16:creationId xmlns="" xmlns:a16="http://schemas.microsoft.com/office/drawing/2014/main" id="{027938E5-6BC6-43A5-A4BF-5E2175D1AD9B}"/>
              </a:ext>
            </a:extLst>
          </p:cNvPr>
          <p:cNvCxnSpPr>
            <a:stCxn id="147" idx="2"/>
            <a:endCxn id="133" idx="0"/>
          </p:cNvCxnSpPr>
          <p:nvPr/>
        </p:nvCxnSpPr>
        <p:spPr>
          <a:xfrm>
            <a:off x="5361852" y="1582491"/>
            <a:ext cx="1845" cy="295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95">
            <a:extLst>
              <a:ext uri="{FF2B5EF4-FFF2-40B4-BE49-F238E27FC236}">
                <a16:creationId xmlns="" xmlns:a16="http://schemas.microsoft.com/office/drawing/2014/main" id="{4CCDCD28-E926-43B7-99DA-3485E8D75B9D}"/>
              </a:ext>
            </a:extLst>
          </p:cNvPr>
          <p:cNvCxnSpPr>
            <a:stCxn id="133" idx="3"/>
            <a:endCxn id="134" idx="1"/>
          </p:cNvCxnSpPr>
          <p:nvPr/>
        </p:nvCxnSpPr>
        <p:spPr>
          <a:xfrm>
            <a:off x="5546971" y="2061370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96">
            <a:extLst>
              <a:ext uri="{FF2B5EF4-FFF2-40B4-BE49-F238E27FC236}">
                <a16:creationId xmlns="" xmlns:a16="http://schemas.microsoft.com/office/drawing/2014/main" id="{7A2EB293-4EFA-4206-A5F1-D76D9D4BDCC4}"/>
              </a:ext>
            </a:extLst>
          </p:cNvPr>
          <p:cNvCxnSpPr>
            <a:stCxn id="143" idx="3"/>
            <a:endCxn id="147" idx="3"/>
          </p:cNvCxnSpPr>
          <p:nvPr/>
        </p:nvCxnSpPr>
        <p:spPr>
          <a:xfrm flipH="1" flipV="1">
            <a:off x="5545125" y="1399218"/>
            <a:ext cx="2469695" cy="2882611"/>
          </a:xfrm>
          <a:prstGeom prst="bentConnector3">
            <a:avLst>
              <a:gd name="adj1" fmla="val -694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97">
            <a:extLst>
              <a:ext uri="{FF2B5EF4-FFF2-40B4-BE49-F238E27FC236}">
                <a16:creationId xmlns="" xmlns:a16="http://schemas.microsoft.com/office/drawing/2014/main" id="{A2D8DC33-BDE1-4207-8A87-349EFDE739D1}"/>
              </a:ext>
            </a:extLst>
          </p:cNvPr>
          <p:cNvSpPr txBox="1"/>
          <p:nvPr/>
        </p:nvSpPr>
        <p:spPr>
          <a:xfrm>
            <a:off x="7885159" y="4008596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</a:t>
            </a:r>
          </a:p>
        </p:txBody>
      </p:sp>
      <p:sp>
        <p:nvSpPr>
          <p:cNvPr id="152" name="TextBox 98">
            <a:extLst>
              <a:ext uri="{FF2B5EF4-FFF2-40B4-BE49-F238E27FC236}">
                <a16:creationId xmlns="" xmlns:a16="http://schemas.microsoft.com/office/drawing/2014/main" id="{57A66115-7295-41C3-A52E-EAC83E03898B}"/>
              </a:ext>
            </a:extLst>
          </p:cNvPr>
          <p:cNvSpPr txBox="1"/>
          <p:nvPr/>
        </p:nvSpPr>
        <p:spPr>
          <a:xfrm>
            <a:off x="6490402" y="1205383"/>
            <a:ext cx="103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New start point</a:t>
            </a:r>
          </a:p>
          <a:p>
            <a:r>
              <a:rPr lang="en-US" sz="1350" dirty="0"/>
              <a:t>S</a:t>
            </a:r>
            <a:r>
              <a:rPr lang="en-US" sz="1350" baseline="-25000" dirty="0"/>
              <a:t>0</a:t>
            </a:r>
            <a:r>
              <a:rPr lang="en-US" sz="1350" dirty="0"/>
              <a:t>*</a:t>
            </a:r>
          </a:p>
        </p:txBody>
      </p:sp>
      <p:cxnSp>
        <p:nvCxnSpPr>
          <p:cNvPr id="153" name="Straight Arrow Connector 115">
            <a:extLst>
              <a:ext uri="{FF2B5EF4-FFF2-40B4-BE49-F238E27FC236}">
                <a16:creationId xmlns="" xmlns:a16="http://schemas.microsoft.com/office/drawing/2014/main" id="{1A0B5CBF-C5BC-454C-9760-6761463470B5}"/>
              </a:ext>
            </a:extLst>
          </p:cNvPr>
          <p:cNvCxnSpPr/>
          <p:nvPr/>
        </p:nvCxnSpPr>
        <p:spPr>
          <a:xfrm>
            <a:off x="5362715" y="1582140"/>
            <a:ext cx="1845" cy="295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20">
            <a:extLst>
              <a:ext uri="{FF2B5EF4-FFF2-40B4-BE49-F238E27FC236}">
                <a16:creationId xmlns="" xmlns:a16="http://schemas.microsoft.com/office/drawing/2014/main" id="{1EB9A276-C9B4-42B5-A707-702D6E21BE91}"/>
              </a:ext>
            </a:extLst>
          </p:cNvPr>
          <p:cNvCxnSpPr/>
          <p:nvPr/>
        </p:nvCxnSpPr>
        <p:spPr>
          <a:xfrm rot="16200000" flipH="1">
            <a:off x="5352549" y="3642146"/>
            <a:ext cx="377099" cy="3558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21">
            <a:extLst>
              <a:ext uri="{FF2B5EF4-FFF2-40B4-BE49-F238E27FC236}">
                <a16:creationId xmlns="" xmlns:a16="http://schemas.microsoft.com/office/drawing/2014/main" id="{68BBBA57-9E45-473C-92FA-07CB388C1FB7}"/>
              </a:ext>
            </a:extLst>
          </p:cNvPr>
          <p:cNvCxnSpPr>
            <a:cxnSpLocks/>
          </p:cNvCxnSpPr>
          <p:nvPr/>
        </p:nvCxnSpPr>
        <p:spPr>
          <a:xfrm rot="5400000">
            <a:off x="5704716" y="3645784"/>
            <a:ext cx="377100" cy="34853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22">
            <a:extLst>
              <a:ext uri="{FF2B5EF4-FFF2-40B4-BE49-F238E27FC236}">
                <a16:creationId xmlns="" xmlns:a16="http://schemas.microsoft.com/office/drawing/2014/main" id="{34869562-2BBE-4F1C-8E15-6252F594F60D}"/>
              </a:ext>
            </a:extLst>
          </p:cNvPr>
          <p:cNvCxnSpPr/>
          <p:nvPr/>
        </p:nvCxnSpPr>
        <p:spPr>
          <a:xfrm>
            <a:off x="5546469" y="2061370"/>
            <a:ext cx="3429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24">
            <a:extLst>
              <a:ext uri="{FF2B5EF4-FFF2-40B4-BE49-F238E27FC236}">
                <a16:creationId xmlns="" xmlns:a16="http://schemas.microsoft.com/office/drawing/2014/main" id="{1977F0B8-D518-4ED1-B9E4-D8284F1DEE0C}"/>
              </a:ext>
            </a:extLst>
          </p:cNvPr>
          <p:cNvCxnSpPr/>
          <p:nvPr/>
        </p:nvCxnSpPr>
        <p:spPr>
          <a:xfrm rot="10800000" flipH="1">
            <a:off x="5047828" y="2062440"/>
            <a:ext cx="132735" cy="2220458"/>
          </a:xfrm>
          <a:prstGeom prst="bentConnector3">
            <a:avLst>
              <a:gd name="adj1" fmla="val -25532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Diamond 126">
            <a:extLst>
              <a:ext uri="{FF2B5EF4-FFF2-40B4-BE49-F238E27FC236}">
                <a16:creationId xmlns="" xmlns:a16="http://schemas.microsoft.com/office/drawing/2014/main" id="{3325C624-40CF-42DD-AF82-3D73DD3D7D2A}"/>
              </a:ext>
            </a:extLst>
          </p:cNvPr>
          <p:cNvSpPr/>
          <p:nvPr/>
        </p:nvSpPr>
        <p:spPr>
          <a:xfrm>
            <a:off x="6670716" y="4010027"/>
            <a:ext cx="1343628" cy="546460"/>
          </a:xfrm>
          <a:prstGeom prst="diamo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160" name="Straight Arrow Connector 127">
            <a:extLst>
              <a:ext uri="{FF2B5EF4-FFF2-40B4-BE49-F238E27FC236}">
                <a16:creationId xmlns="" xmlns:a16="http://schemas.microsoft.com/office/drawing/2014/main" id="{954811E5-DA4B-40A7-BB8D-91CE81D32431}"/>
              </a:ext>
            </a:extLst>
          </p:cNvPr>
          <p:cNvCxnSpPr/>
          <p:nvPr/>
        </p:nvCxnSpPr>
        <p:spPr>
          <a:xfrm>
            <a:off x="6390840" y="4278494"/>
            <a:ext cx="2798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90">
            <a:extLst>
              <a:ext uri="{FF2B5EF4-FFF2-40B4-BE49-F238E27FC236}">
                <a16:creationId xmlns="" xmlns:a16="http://schemas.microsoft.com/office/drawing/2014/main" id="{EF1C56BF-CEA2-4708-B16D-35332DA823B8}"/>
              </a:ext>
            </a:extLst>
          </p:cNvPr>
          <p:cNvSpPr txBox="1"/>
          <p:nvPr/>
        </p:nvSpPr>
        <p:spPr>
          <a:xfrm>
            <a:off x="6842940" y="4075171"/>
            <a:ext cx="10059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Unexamined neighbor of S?</a:t>
            </a:r>
          </a:p>
        </p:txBody>
      </p:sp>
      <p:cxnSp>
        <p:nvCxnSpPr>
          <p:cNvPr id="162" name="Elbow Connector 128">
            <a:extLst>
              <a:ext uri="{FF2B5EF4-FFF2-40B4-BE49-F238E27FC236}">
                <a16:creationId xmlns="" xmlns:a16="http://schemas.microsoft.com/office/drawing/2014/main" id="{0336BA16-9416-481F-A490-6160B13E2518}"/>
              </a:ext>
            </a:extLst>
          </p:cNvPr>
          <p:cNvCxnSpPr/>
          <p:nvPr/>
        </p:nvCxnSpPr>
        <p:spPr>
          <a:xfrm rot="16200000" flipV="1">
            <a:off x="5826669" y="2490974"/>
            <a:ext cx="1947227" cy="108658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29">
            <a:extLst>
              <a:ext uri="{FF2B5EF4-FFF2-40B4-BE49-F238E27FC236}">
                <a16:creationId xmlns="" xmlns:a16="http://schemas.microsoft.com/office/drawing/2014/main" id="{798F2100-F4A9-4B40-807B-26ACE98943E3}"/>
              </a:ext>
            </a:extLst>
          </p:cNvPr>
          <p:cNvCxnSpPr/>
          <p:nvPr/>
        </p:nvCxnSpPr>
        <p:spPr>
          <a:xfrm flipH="1" flipV="1">
            <a:off x="5545694" y="1397218"/>
            <a:ext cx="2469695" cy="2882611"/>
          </a:xfrm>
          <a:prstGeom prst="bentConnector3">
            <a:avLst>
              <a:gd name="adj1" fmla="val -694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Flowchart: Terminator 6">
                <a:extLst>
                  <a:ext uri="{FF2B5EF4-FFF2-40B4-BE49-F238E27FC236}">
                    <a16:creationId xmlns="" xmlns:a16="http://schemas.microsoft.com/office/drawing/2014/main" id="{E59EBF93-A891-4E0E-BC92-B0AE9E1E1C8A}"/>
                  </a:ext>
                </a:extLst>
              </p:cNvPr>
              <p:cNvSpPr/>
              <p:nvPr/>
            </p:nvSpPr>
            <p:spPr>
              <a:xfrm>
                <a:off x="4936135" y="3399600"/>
                <a:ext cx="1871153" cy="226314"/>
              </a:xfrm>
              <a:prstGeom prst="flowChartTerminato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Stop if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𝑡h𝑟𝑒𝑠h𝑜𝑙𝑑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64" name="Flowchart: Terminator 6">
                <a:extLst>
                  <a:ext uri="{FF2B5EF4-FFF2-40B4-BE49-F238E27FC236}">
                    <a16:creationId xmlns:a16="http://schemas.microsoft.com/office/drawing/2014/main" id="{E59EBF93-A891-4E0E-BC92-B0AE9E1E1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35" y="3399600"/>
                <a:ext cx="1871153" cy="226314"/>
              </a:xfrm>
              <a:prstGeom prst="flowChartTerminator">
                <a:avLst/>
              </a:prstGeom>
              <a:blipFill>
                <a:blip r:embed="rId6"/>
                <a:stretch>
                  <a:fillRect t="-17949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02">
            <a:extLst>
              <a:ext uri="{FF2B5EF4-FFF2-40B4-BE49-F238E27FC236}">
                <a16:creationId xmlns="" xmlns:a16="http://schemas.microsoft.com/office/drawing/2014/main" id="{C70C4520-3475-4E4D-83EF-C287CFD8A4D5}"/>
              </a:ext>
            </a:extLst>
          </p:cNvPr>
          <p:cNvCxnSpPr/>
          <p:nvPr/>
        </p:nvCxnSpPr>
        <p:spPr>
          <a:xfrm>
            <a:off x="6085508" y="3210742"/>
            <a:ext cx="0" cy="188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03">
            <a:extLst>
              <a:ext uri="{FF2B5EF4-FFF2-40B4-BE49-F238E27FC236}">
                <a16:creationId xmlns="" xmlns:a16="http://schemas.microsoft.com/office/drawing/2014/main" id="{F0E45BAA-12B0-4479-8F32-A61BE024DCF0}"/>
              </a:ext>
            </a:extLst>
          </p:cNvPr>
          <p:cNvCxnSpPr/>
          <p:nvPr/>
        </p:nvCxnSpPr>
        <p:spPr>
          <a:xfrm>
            <a:off x="6092095" y="3228602"/>
            <a:ext cx="0" cy="170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04">
            <a:extLst>
              <a:ext uri="{FF2B5EF4-FFF2-40B4-BE49-F238E27FC236}">
                <a16:creationId xmlns="" xmlns:a16="http://schemas.microsoft.com/office/drawing/2014/main" id="{3319828D-CD5C-430F-939A-426C9DB8AC26}"/>
              </a:ext>
            </a:extLst>
          </p:cNvPr>
          <p:cNvCxnSpPr/>
          <p:nvPr/>
        </p:nvCxnSpPr>
        <p:spPr>
          <a:xfrm>
            <a:off x="5366653" y="3210741"/>
            <a:ext cx="0" cy="188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05">
            <a:extLst>
              <a:ext uri="{FF2B5EF4-FFF2-40B4-BE49-F238E27FC236}">
                <a16:creationId xmlns="" xmlns:a16="http://schemas.microsoft.com/office/drawing/2014/main" id="{15E7CFFD-7604-498C-A5EB-2A3B8662745B}"/>
              </a:ext>
            </a:extLst>
          </p:cNvPr>
          <p:cNvCxnSpPr/>
          <p:nvPr/>
        </p:nvCxnSpPr>
        <p:spPr>
          <a:xfrm>
            <a:off x="5368995" y="3229755"/>
            <a:ext cx="0" cy="169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箭头: 右 27">
            <a:extLst>
              <a:ext uri="{FF2B5EF4-FFF2-40B4-BE49-F238E27FC236}">
                <a16:creationId xmlns="" xmlns:a16="http://schemas.microsoft.com/office/drawing/2014/main" id="{238F168E-C89C-4AAB-A852-E604D740C0C9}"/>
              </a:ext>
            </a:extLst>
          </p:cNvPr>
          <p:cNvSpPr/>
          <p:nvPr/>
        </p:nvSpPr>
        <p:spPr>
          <a:xfrm>
            <a:off x="4006166" y="3141458"/>
            <a:ext cx="517449" cy="32742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8121" y="3158897"/>
            <a:ext cx="3280627" cy="2655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"/>
                            </p:stCondLst>
                            <p:childTnLst>
                              <p:par>
                                <p:cTn id="2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1.11111E-6 0.04723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7" grpId="1" animBg="1"/>
      <p:bldP spid="159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97CED611-8AA0-4F3A-A150-4928C354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Thermally-Aware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</a:rPr>
              <a:t>Chiplet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 Organization in 2.5D Systems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Thermal Behavior of 2.5D Systems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Manufacturing Cost Model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Optimization of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</a:rPr>
              <a:t>Chiplet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 Organization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Evaluation Methodology</a:t>
            </a:r>
          </a:p>
          <a:p>
            <a:r>
              <a:rPr lang="en-US" dirty="0"/>
              <a:t>Evaluation Results</a:t>
            </a:r>
          </a:p>
          <a:p>
            <a:r>
              <a:rPr lang="en-US" b="0" dirty="0"/>
              <a:t>Conclusions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94DF7D3-40C9-4DC0-BC08-BDD6B111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77BF33-05CC-4607-995D-FD57E29A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A3026C-C492-48B1-8415-5E5F7572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63D5FC-FB62-4272-8397-DF8498E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97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="" xmlns:a16="http://schemas.microsoft.com/office/drawing/2014/main" id="{8B4211DA-E3FD-43D9-8B6C-9EB437AAE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54" y="802079"/>
            <a:ext cx="6257060" cy="39651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Scaling Trend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11" name="Oval 3">
            <a:extLst>
              <a:ext uri="{FF2B5EF4-FFF2-40B4-BE49-F238E27FC236}">
                <a16:creationId xmlns="" xmlns:a16="http://schemas.microsoft.com/office/drawing/2014/main" id="{CC05C6FD-0A58-432A-BAB0-72210C805583}"/>
              </a:ext>
            </a:extLst>
          </p:cNvPr>
          <p:cNvSpPr/>
          <p:nvPr/>
        </p:nvSpPr>
        <p:spPr>
          <a:xfrm>
            <a:off x="4762500" y="2383765"/>
            <a:ext cx="3086100" cy="340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7">
            <a:extLst>
              <a:ext uri="{FF2B5EF4-FFF2-40B4-BE49-F238E27FC236}">
                <a16:creationId xmlns="" xmlns:a16="http://schemas.microsoft.com/office/drawing/2014/main" id="{DC1A850A-C1A2-414E-A08C-54E1B8F70CC8}"/>
              </a:ext>
            </a:extLst>
          </p:cNvPr>
          <p:cNvSpPr/>
          <p:nvPr/>
        </p:nvSpPr>
        <p:spPr>
          <a:xfrm>
            <a:off x="4762500" y="3124199"/>
            <a:ext cx="3136900" cy="9144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24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D53840C6-8A52-4087-AB4E-4CD7F067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r="3136"/>
          <a:stretch/>
        </p:blipFill>
        <p:spPr>
          <a:xfrm>
            <a:off x="1286337" y="948638"/>
            <a:ext cx="6536864" cy="335584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7D22EE8C-0574-4266-8A14-DC608869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95094"/>
            <a:ext cx="8840899" cy="577902"/>
          </a:xfrm>
        </p:spPr>
        <p:txBody>
          <a:bodyPr/>
          <a:lstStyle/>
          <a:p>
            <a:r>
              <a:rPr lang="en-US" sz="2400" dirty="0"/>
              <a:t>Results: Max Instructions per Second (IPS) Normalized to 2D Baseline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2A434A-3EF1-45B2-B7EB-7D149BA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B9C3C2-1A49-437E-AD1C-B9F6A0B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562FE56-6530-4F4D-BBD2-3C3B669D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20</a:t>
            </a:fld>
            <a:endParaRPr lang="en-US" noProof="1"/>
          </a:p>
        </p:txBody>
      </p:sp>
      <p:sp>
        <p:nvSpPr>
          <p:cNvPr id="20" name="Flowchart: Process 14">
            <a:extLst>
              <a:ext uri="{FF2B5EF4-FFF2-40B4-BE49-F238E27FC236}">
                <a16:creationId xmlns="" xmlns:a16="http://schemas.microsoft.com/office/drawing/2014/main" id="{FD036D5D-C5B0-4EDF-AA99-553C6BBC3940}"/>
              </a:ext>
            </a:extLst>
          </p:cNvPr>
          <p:cNvSpPr/>
          <p:nvPr/>
        </p:nvSpPr>
        <p:spPr>
          <a:xfrm>
            <a:off x="1477719" y="1451435"/>
            <a:ext cx="1370256" cy="107983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">
                <a:extLst>
                  <a:ext uri="{FF2B5EF4-FFF2-40B4-BE49-F238E27FC236}">
                    <a16:creationId xmlns="" xmlns:a16="http://schemas.microsoft.com/office/drawing/2014/main" id="{66273651-E886-43BA-AC7E-76B84C7F6146}"/>
                  </a:ext>
                </a:extLst>
              </p:cNvPr>
              <p:cNvSpPr txBox="1"/>
              <p:nvPr/>
            </p:nvSpPr>
            <p:spPr>
              <a:xfrm>
                <a:off x="986954" y="1828423"/>
                <a:ext cx="285206" cy="47756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defTabSz="685800"/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66273651-E886-43BA-AC7E-76B84C7F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4" y="1828423"/>
                <a:ext cx="285206" cy="477567"/>
              </a:xfrm>
              <a:prstGeom prst="rect">
                <a:avLst/>
              </a:prstGeom>
              <a:blipFill>
                <a:blip r:embed="rId3"/>
                <a:stretch>
                  <a:fillRect l="-2128" t="-19231" r="-10638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12">
            <a:extLst>
              <a:ext uri="{FF2B5EF4-FFF2-40B4-BE49-F238E27FC236}">
                <a16:creationId xmlns="" xmlns:a16="http://schemas.microsoft.com/office/drawing/2014/main" id="{F5A5E70D-8E34-4A17-BF5A-B32F57381759}"/>
              </a:ext>
            </a:extLst>
          </p:cNvPr>
          <p:cNvCxnSpPr>
            <a:cxnSpLocks/>
          </p:cNvCxnSpPr>
          <p:nvPr/>
        </p:nvCxnSpPr>
        <p:spPr>
          <a:xfrm>
            <a:off x="1540968" y="2476447"/>
            <a:ext cx="12154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5">
            <a:extLst>
              <a:ext uri="{FF2B5EF4-FFF2-40B4-BE49-F238E27FC236}">
                <a16:creationId xmlns="" xmlns:a16="http://schemas.microsoft.com/office/drawing/2014/main" id="{9F5D8479-409A-4548-A788-A2D7543E4CCB}"/>
              </a:ext>
            </a:extLst>
          </p:cNvPr>
          <p:cNvCxnSpPr>
            <a:cxnSpLocks/>
          </p:cNvCxnSpPr>
          <p:nvPr/>
        </p:nvCxnSpPr>
        <p:spPr>
          <a:xfrm flipV="1">
            <a:off x="2686050" y="1453815"/>
            <a:ext cx="0" cy="71055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7">
            <a:extLst>
              <a:ext uri="{FF2B5EF4-FFF2-40B4-BE49-F238E27FC236}">
                <a16:creationId xmlns="" xmlns:a16="http://schemas.microsoft.com/office/drawing/2014/main" id="{4E13206D-02F2-48C1-AC53-DA2F697DF97D}"/>
              </a:ext>
            </a:extLst>
          </p:cNvPr>
          <p:cNvSpPr txBox="1"/>
          <p:nvPr/>
        </p:nvSpPr>
        <p:spPr>
          <a:xfrm>
            <a:off x="2271985" y="1889614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B050"/>
                </a:solidFill>
                <a:latin typeface="Calibri"/>
              </a:rPr>
              <a:t>87%</a:t>
            </a:r>
          </a:p>
        </p:txBody>
      </p:sp>
      <p:cxnSp>
        <p:nvCxnSpPr>
          <p:cNvPr id="26" name="Straight Arrow Connector 18">
            <a:extLst>
              <a:ext uri="{FF2B5EF4-FFF2-40B4-BE49-F238E27FC236}">
                <a16:creationId xmlns="" xmlns:a16="http://schemas.microsoft.com/office/drawing/2014/main" id="{616D8205-085E-45EC-86EA-0DBE1BB62CC2}"/>
              </a:ext>
            </a:extLst>
          </p:cNvPr>
          <p:cNvCxnSpPr/>
          <p:nvPr/>
        </p:nvCxnSpPr>
        <p:spPr>
          <a:xfrm flipV="1">
            <a:off x="2049869" y="3520079"/>
            <a:ext cx="0" cy="8123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9">
            <a:extLst>
              <a:ext uri="{FF2B5EF4-FFF2-40B4-BE49-F238E27FC236}">
                <a16:creationId xmlns="" xmlns:a16="http://schemas.microsoft.com/office/drawing/2014/main" id="{69E8A2EC-EE05-41C8-A33D-40D813B58876}"/>
              </a:ext>
            </a:extLst>
          </p:cNvPr>
          <p:cNvSpPr txBox="1"/>
          <p:nvPr/>
        </p:nvSpPr>
        <p:spPr>
          <a:xfrm>
            <a:off x="1851738" y="3542953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B050"/>
                </a:solidFill>
                <a:latin typeface="Calibri"/>
              </a:rPr>
              <a:t>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B9110A3-D703-4737-8227-500EB74FEA74}"/>
              </a:ext>
            </a:extLst>
          </p:cNvPr>
          <p:cNvSpPr txBox="1"/>
          <p:nvPr/>
        </p:nvSpPr>
        <p:spPr>
          <a:xfrm>
            <a:off x="5155127" y="1889614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B050"/>
                </a:solidFill>
                <a:latin typeface="Calibri"/>
              </a:rPr>
              <a:t>0%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2ECD2B13-76CF-40EF-85D1-38E417FE58DC}"/>
              </a:ext>
            </a:extLst>
          </p:cNvPr>
          <p:cNvSpPr/>
          <p:nvPr/>
        </p:nvSpPr>
        <p:spPr>
          <a:xfrm>
            <a:off x="544913" y="4396162"/>
            <a:ext cx="8054173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With proposed methodology, 2.5D systems achieve up to </a:t>
            </a:r>
            <a:r>
              <a:rPr lang="en-US" sz="1400" dirty="0">
                <a:solidFill>
                  <a:srgbClr val="FF0000"/>
                </a:solidFill>
              </a:rPr>
              <a:t>87%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>
                <a:solidFill>
                  <a:srgbClr val="FF0000"/>
                </a:solidFill>
              </a:rPr>
              <a:t>41%</a:t>
            </a:r>
            <a:r>
              <a:rPr lang="en-US" sz="1400" dirty="0">
                <a:solidFill>
                  <a:schemeClr val="tx1"/>
                </a:solidFill>
              </a:rPr>
              <a:t> on average) performance improvement.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A9B7E87B-9024-44BA-A41B-E3BDB878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4" r="97004" b="19002"/>
          <a:stretch/>
        </p:blipFill>
        <p:spPr>
          <a:xfrm>
            <a:off x="1025647" y="2357532"/>
            <a:ext cx="20782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="" xmlns:a16="http://schemas.microsoft.com/office/drawing/2014/main" id="{7B346304-09F4-4BF5-A12D-BD72052F2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3488"/>
          <a:stretch/>
        </p:blipFill>
        <p:spPr>
          <a:xfrm>
            <a:off x="1306601" y="948638"/>
            <a:ext cx="6493154" cy="3355848"/>
          </a:xfr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7D22EE8C-0574-4266-8A14-DC608869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95094"/>
            <a:ext cx="8840899" cy="577902"/>
          </a:xfrm>
        </p:spPr>
        <p:txBody>
          <a:bodyPr/>
          <a:lstStyle/>
          <a:p>
            <a:r>
              <a:rPr lang="en-US" sz="2400" dirty="0"/>
              <a:t>Results: Max Instructions per Second (IPS) Normalized to 2D Baseline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2A434A-3EF1-45B2-B7EB-7D149BA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B9C3C2-1A49-437E-AD1C-B9F6A0B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562FE56-6530-4F4D-BBD2-3C3B669D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21</a:t>
            </a:fld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">
                <a:extLst>
                  <a:ext uri="{FF2B5EF4-FFF2-40B4-BE49-F238E27FC236}">
                    <a16:creationId xmlns="" xmlns:a16="http://schemas.microsoft.com/office/drawing/2014/main" id="{66273651-E886-43BA-AC7E-76B84C7F6146}"/>
                  </a:ext>
                </a:extLst>
              </p:cNvPr>
              <p:cNvSpPr txBox="1"/>
              <p:nvPr/>
            </p:nvSpPr>
            <p:spPr>
              <a:xfrm>
                <a:off x="986954" y="1800071"/>
                <a:ext cx="285206" cy="47756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defTabSz="685800"/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66273651-E886-43BA-AC7E-76B84C7F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4" y="1800071"/>
                <a:ext cx="285206" cy="477567"/>
              </a:xfrm>
              <a:prstGeom prst="rect">
                <a:avLst/>
              </a:prstGeom>
              <a:blipFill>
                <a:blip r:embed="rId4"/>
                <a:stretch>
                  <a:fillRect l="-2128" t="-18987" r="-10638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2ECD2B13-76CF-40EF-85D1-38E417FE58DC}"/>
              </a:ext>
            </a:extLst>
          </p:cNvPr>
          <p:cNvSpPr/>
          <p:nvPr/>
        </p:nvSpPr>
        <p:spPr>
          <a:xfrm>
            <a:off x="1223649" y="4244249"/>
            <a:ext cx="63892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Compared to the 4-chiplet case, a 2.5D system with 16 </a:t>
            </a:r>
            <a:r>
              <a:rPr lang="en-US" sz="1400" dirty="0" err="1">
                <a:solidFill>
                  <a:schemeClr val="tx1"/>
                </a:solidFill>
              </a:rPr>
              <a:t>chiplets</a:t>
            </a:r>
            <a:r>
              <a:rPr lang="en-US" sz="1400" dirty="0">
                <a:solidFill>
                  <a:schemeClr val="tx1"/>
                </a:solidFill>
              </a:rPr>
              <a:t> can achieve the same performance at a smaller interposer size.</a:t>
            </a:r>
          </a:p>
        </p:txBody>
      </p:sp>
      <p:cxnSp>
        <p:nvCxnSpPr>
          <p:cNvPr id="18" name="Straight Arrow Connector 13">
            <a:extLst>
              <a:ext uri="{FF2B5EF4-FFF2-40B4-BE49-F238E27FC236}">
                <a16:creationId xmlns="" xmlns:a16="http://schemas.microsoft.com/office/drawing/2014/main" id="{A929B2E3-E24A-4DA8-BBBF-F4CE33D6F3EF}"/>
              </a:ext>
            </a:extLst>
          </p:cNvPr>
          <p:cNvCxnSpPr>
            <a:cxnSpLocks/>
          </p:cNvCxnSpPr>
          <p:nvPr/>
        </p:nvCxnSpPr>
        <p:spPr>
          <a:xfrm flipH="1">
            <a:off x="2379702" y="1589156"/>
            <a:ext cx="2048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6D8C3751-E294-4561-B28A-C29E25D8F1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4" r="97004" b="19002"/>
          <a:stretch/>
        </p:blipFill>
        <p:spPr>
          <a:xfrm>
            <a:off x="1025647" y="2357532"/>
            <a:ext cx="20782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0">
                <a:extLst>
                  <a:ext uri="{FF2B5EF4-FFF2-40B4-BE49-F238E27FC236}">
                    <a16:creationId xmlns="" xmlns:a16="http://schemas.microsoft.com/office/drawing/2014/main" id="{66273651-E886-43BA-AC7E-76B84C7F6146}"/>
                  </a:ext>
                </a:extLst>
              </p:cNvPr>
              <p:cNvSpPr txBox="1"/>
              <p:nvPr/>
            </p:nvSpPr>
            <p:spPr>
              <a:xfrm>
                <a:off x="986954" y="1800071"/>
                <a:ext cx="285206" cy="47756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defTabSz="685800"/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273651-E886-43BA-AC7E-76B84C7F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4" y="1800071"/>
                <a:ext cx="285206" cy="477567"/>
              </a:xfrm>
              <a:prstGeom prst="rect">
                <a:avLst/>
              </a:prstGeom>
              <a:blipFill rotWithShape="0">
                <a:blip r:embed="rId2"/>
                <a:stretch>
                  <a:fillRect l="-2128" t="-18987" r="-10638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28">
            <a:extLst>
              <a:ext uri="{FF2B5EF4-FFF2-40B4-BE49-F238E27FC236}">
                <a16:creationId xmlns="" xmlns:a16="http://schemas.microsoft.com/office/drawing/2014/main" id="{6D8C3751-E294-4561-B28A-C29E25D8F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4" r="97004" b="19002"/>
          <a:stretch/>
        </p:blipFill>
        <p:spPr>
          <a:xfrm>
            <a:off x="1025647" y="2357532"/>
            <a:ext cx="207820" cy="1771651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="" xmlns:a16="http://schemas.microsoft.com/office/drawing/2014/main" id="{7B346304-09F4-4BF5-A12D-BD72052F2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r="1"/>
          <a:stretch/>
        </p:blipFill>
        <p:spPr>
          <a:xfrm>
            <a:off x="1305779" y="944262"/>
            <a:ext cx="6733498" cy="3360224"/>
          </a:xfrm>
        </p:spPr>
      </p:pic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2A434A-3EF1-45B2-B7EB-7D149BA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B9C3C2-1A49-437E-AD1C-B9F6A0B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562FE56-6530-4F4D-BBD2-3C3B669D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22</a:t>
            </a:fld>
            <a:endParaRPr lang="en-US" noProof="1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2ECD2B13-76CF-40EF-85D1-38E417FE58DC}"/>
              </a:ext>
            </a:extLst>
          </p:cNvPr>
          <p:cNvSpPr/>
          <p:nvPr/>
        </p:nvSpPr>
        <p:spPr>
          <a:xfrm>
            <a:off x="1057201" y="4274265"/>
            <a:ext cx="69373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schemeClr val="tx1"/>
                </a:solidFill>
              </a:rPr>
              <a:t>With proposed methodology, 2.5D systems achieve up to </a:t>
            </a:r>
            <a:r>
              <a:rPr lang="en-US" sz="1400" dirty="0">
                <a:solidFill>
                  <a:srgbClr val="FF0000"/>
                </a:solidFill>
              </a:rPr>
              <a:t>87%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>
                <a:solidFill>
                  <a:srgbClr val="FF0000"/>
                </a:solidFill>
              </a:rPr>
              <a:t>41%</a:t>
            </a:r>
            <a:r>
              <a:rPr lang="en-US" sz="1400" dirty="0">
                <a:solidFill>
                  <a:schemeClr val="tx1"/>
                </a:solidFill>
              </a:rPr>
              <a:t> on average) performance improvement at the same cost as 2D system, and save </a:t>
            </a:r>
            <a:r>
              <a:rPr lang="en-US" sz="1400" dirty="0">
                <a:solidFill>
                  <a:srgbClr val="FF0000"/>
                </a:solidFill>
              </a:rPr>
              <a:t>36%</a:t>
            </a:r>
            <a:r>
              <a:rPr lang="en-US" sz="1400" dirty="0">
                <a:solidFill>
                  <a:schemeClr val="tx1"/>
                </a:solidFill>
              </a:rPr>
              <a:t> cost without performance loss.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>
                <a:extLst>
                  <a:ext uri="{FF2B5EF4-FFF2-40B4-BE49-F238E27FC236}">
                    <a16:creationId xmlns="" xmlns:a16="http://schemas.microsoft.com/office/drawing/2014/main" id="{FF5B4F3B-E45E-4B99-98F1-5732AD0D094E}"/>
                  </a:ext>
                </a:extLst>
              </p:cNvPr>
              <p:cNvSpPr txBox="1"/>
              <p:nvPr/>
            </p:nvSpPr>
            <p:spPr>
              <a:xfrm>
                <a:off x="7760860" y="1489580"/>
                <a:ext cx="286232" cy="536878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defTabSz="685800"/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𝐶𝑜𝑠𝑡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𝐶𝑜𝑠𝑡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B4F3B-E45E-4B99-98F1-5732AD0D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60" y="1489580"/>
                <a:ext cx="286232" cy="536878"/>
              </a:xfrm>
              <a:prstGeom prst="rect">
                <a:avLst/>
              </a:prstGeom>
              <a:blipFill rotWithShape="0">
                <a:blip r:embed="rId5"/>
                <a:stretch>
                  <a:fillRect l="-2128" t="-17045" r="-1276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6">
            <a:extLst>
              <a:ext uri="{FF2B5EF4-FFF2-40B4-BE49-F238E27FC236}">
                <a16:creationId xmlns="" xmlns:a16="http://schemas.microsoft.com/office/drawing/2014/main" id="{011BEF04-6F8F-40AA-9583-FE9A9564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Max IPS and Cost</a:t>
            </a:r>
          </a:p>
        </p:txBody>
      </p:sp>
    </p:spTree>
    <p:extLst>
      <p:ext uri="{BB962C8B-B14F-4D97-AF65-F5344CB8AC3E}">
        <p14:creationId xmlns:p14="http://schemas.microsoft.com/office/powerpoint/2010/main" val="5482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" y="959893"/>
            <a:ext cx="6726970" cy="3417195"/>
          </a:xfr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7DC3E47A-C19F-4E76-AA1F-5962C2A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Objective Function Values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6A138BF-4A74-47C3-8C91-15BF40F1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287B731-27C8-4708-9D89-BCA89A9F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FA355F9-97B1-4806-9484-622D7097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23</a:t>
            </a:fld>
            <a:endParaRPr lang="en-US" noProof="1"/>
          </a:p>
        </p:txBody>
      </p:sp>
      <p:sp>
        <p:nvSpPr>
          <p:cNvPr id="8" name="矩形 30">
            <a:extLst>
              <a:ext uri="{FF2B5EF4-FFF2-40B4-BE49-F238E27FC236}">
                <a16:creationId xmlns="" xmlns:a16="http://schemas.microsoft.com/office/drawing/2014/main" id="{2ECD2B13-76CF-40EF-85D1-38E417FE58DC}"/>
              </a:ext>
            </a:extLst>
          </p:cNvPr>
          <p:cNvSpPr/>
          <p:nvPr/>
        </p:nvSpPr>
        <p:spPr>
          <a:xfrm>
            <a:off x="413148" y="4410794"/>
            <a:ext cx="8317703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The optimal </a:t>
            </a:r>
            <a:r>
              <a:rPr lang="en-US" sz="1400" dirty="0" err="1">
                <a:solidFill>
                  <a:schemeClr val="tx1"/>
                </a:solidFill>
              </a:rPr>
              <a:t>chiplet</a:t>
            </a:r>
            <a:r>
              <a:rPr lang="en-US" sz="1400" dirty="0">
                <a:solidFill>
                  <a:schemeClr val="tx1"/>
                </a:solidFill>
              </a:rPr>
              <a:t> organization occurs at the minimum point of the objective function </a:t>
            </a: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>
                <a:solidFill>
                  <a:schemeClr val="tx1"/>
                </a:solidFill>
              </a:rPr>
              <a:t>given alpha and beta.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3239" y="3495232"/>
                <a:ext cx="2238049" cy="38157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𝐼𝑃𝑆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𝐶𝑜𝑠𝑡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𝐶𝑜𝑠𝑡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9" y="3495232"/>
                <a:ext cx="2238049" cy="381579"/>
              </a:xfrm>
              <a:prstGeom prst="rect">
                <a:avLst/>
              </a:prstGeom>
              <a:blipFill rotWithShape="0">
                <a:blip r:embed="rId3"/>
                <a:stretch>
                  <a:fillRect l="-545" t="-50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3" y="861380"/>
            <a:ext cx="8470900" cy="3262135"/>
          </a:xfr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338A822E-9655-407E-81D6-EB41AD2B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Results: </a:t>
            </a:r>
            <a:r>
              <a:rPr lang="en-US" sz="3200" dirty="0" err="1"/>
              <a:t>Chiplet</a:t>
            </a:r>
            <a:r>
              <a:rPr lang="en-US" sz="3200" dirty="0"/>
              <a:t> Organizations for Max Performance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99E821-8F30-4E52-A8D9-DC6CB863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4392A84-92A4-40C2-8A06-65A812D4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AF07FE-21FE-4688-BC3E-C6ED192B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24</a:t>
            </a:fld>
            <a:endParaRPr lang="en-US" noProof="1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28125" y="4025514"/>
            <a:ext cx="800824" cy="8536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80%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2%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34464" y="4025514"/>
            <a:ext cx="800824" cy="8536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40%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28%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30690" y="4025514"/>
            <a:ext cx="800824" cy="8536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7%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36%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6187" y="4025514"/>
            <a:ext cx="1457867" cy="8536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Perf</a:t>
            </a:r>
            <a:r>
              <a:rPr lang="en-US" sz="2000" dirty="0">
                <a:solidFill>
                  <a:srgbClr val="FF0000"/>
                </a:solidFill>
              </a:rPr>
              <a:t>. ↑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Cost ↓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97CED611-8AA0-4F3A-A150-4928C354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Thermally-Aware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</a:rPr>
              <a:t>Chiplet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 Organization in 2.5D Systems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Thermal Behavior of 2.5D Systems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Manufacturing Cost Model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Optimization of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</a:rPr>
              <a:t>Chiplet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 Organization</a:t>
            </a:r>
          </a:p>
          <a:p>
            <a:pPr lvl="1"/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Evaluation Methodology</a:t>
            </a:r>
          </a:p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Evaluation Results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94DF7D3-40C9-4DC0-BC08-BDD6B111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77BF33-05CC-4607-995D-FD57E29A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A3026C-C492-48B1-8415-5E5F7572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63D5FC-FB62-4272-8397-DF8498E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10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BCDCD28F-91AA-48C8-9CA3-5C6C2BAA9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8" y="1016813"/>
            <a:ext cx="5463801" cy="3615910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We propose to use 2.5D integration technology with a thermally-aware </a:t>
            </a:r>
            <a:r>
              <a:rPr lang="en-US" b="0" dirty="0" err="1"/>
              <a:t>chiplet</a:t>
            </a:r>
            <a:r>
              <a:rPr lang="en-US" b="0" dirty="0"/>
              <a:t> organization to reclaim dark silicon and improve performance without violating thermal constraints.</a:t>
            </a:r>
          </a:p>
          <a:p>
            <a:r>
              <a:rPr lang="en-US" b="0" dirty="0"/>
              <a:t>We optimize the </a:t>
            </a:r>
            <a:r>
              <a:rPr lang="en-US" b="0" dirty="0" err="1"/>
              <a:t>chiplet</a:t>
            </a:r>
            <a:r>
              <a:rPr lang="en-US" b="0" dirty="0"/>
              <a:t> organization to jointly maximize performance and minimize manufacturing cost.</a:t>
            </a:r>
          </a:p>
          <a:p>
            <a:r>
              <a:rPr lang="en-US" b="0" dirty="0"/>
              <a:t>Our methodology improves performance by up to 87% (40% on average) under 85</a:t>
            </a:r>
            <a:r>
              <a:rPr lang="en-US" b="0" baseline="30000" dirty="0"/>
              <a:t>o</a:t>
            </a:r>
            <a:r>
              <a:rPr lang="en-US" b="0" dirty="0"/>
              <a:t>C without increasing cost.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6C2E7ACE-AA72-45C7-8620-7AF0D3F1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D09AD09-7D62-4B68-8313-1372F2B5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5C7EF-5ACF-44C7-AD1A-CD645276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FF6E56-E51E-43B9-A548-7227D60A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26</a:t>
            </a:fld>
            <a:endParaRPr lang="en-US" noProof="1"/>
          </a:p>
        </p:txBody>
      </p:sp>
      <p:pic>
        <p:nvPicPr>
          <p:cNvPr id="7" name="Content Placeholder 17">
            <a:extLst>
              <a:ext uri="{FF2B5EF4-FFF2-40B4-BE49-F238E27FC236}">
                <a16:creationId xmlns="" xmlns:a16="http://schemas.microsoft.com/office/drawing/2014/main" id="{977F2738-ED9D-47A6-A4B8-F3AAF12A2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55" y="2313974"/>
            <a:ext cx="3044158" cy="24517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B8CEAF7-C1C4-4CD6-A06D-97FBEAFC3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55" y="1016813"/>
            <a:ext cx="3062313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FB7AD8A-96A4-4031-AC45-28131722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578" y="1734322"/>
            <a:ext cx="6610301" cy="5779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 for your attention.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67A2D22-7EE5-423F-B11F-077EFB8B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A04769-7446-4224-9364-ED6F3DC0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9F12B2F-F310-4CEC-AA43-4AD090B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27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12012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BFFE14A9-2D25-49F5-994E-E26D0C46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FB7AD8A-96A4-4031-AC45-28131722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67A2D22-7EE5-423F-B11F-077EFB8B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A04769-7446-4224-9364-ED6F3DC0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9F12B2F-F310-4CEC-AA43-4AD090B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28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45627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="" xmlns:a16="http://schemas.microsoft.com/office/drawing/2014/main" id="{5E5B6A9C-8BC2-4862-872F-03A4D5628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" y="890320"/>
            <a:ext cx="7829165" cy="2743633"/>
          </a:xfr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4BEBC2FC-4F63-42B1-B4FD-A4E04178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2.5D Interposer Link Model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4D5A77-FB6A-481B-988E-48D21904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2B0E9AB-F25E-4738-83AF-4B3C6FB2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4B857-1250-4301-85A3-EC34B0E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29</a:t>
            </a:fld>
            <a:endParaRPr lang="en-US" noProof="1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812E25-1670-42AA-955B-8246AA026580}"/>
              </a:ext>
            </a:extLst>
          </p:cNvPr>
          <p:cNvSpPr txBox="1"/>
          <p:nvPr/>
        </p:nvSpPr>
        <p:spPr>
          <a:xfrm>
            <a:off x="6557111" y="3633953"/>
            <a:ext cx="160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[Karim et al., ECTC’13]</a:t>
            </a:r>
          </a:p>
        </p:txBody>
      </p:sp>
      <p:sp>
        <p:nvSpPr>
          <p:cNvPr id="10" name="内容占位符 1">
            <a:extLst>
              <a:ext uri="{FF2B5EF4-FFF2-40B4-BE49-F238E27FC236}">
                <a16:creationId xmlns="" xmlns:a16="http://schemas.microsoft.com/office/drawing/2014/main" id="{CDFCEF9E-F054-4225-B65B-6539EE61B325}"/>
              </a:ext>
            </a:extLst>
          </p:cNvPr>
          <p:cNvSpPr txBox="1">
            <a:spLocks/>
          </p:cNvSpPr>
          <p:nvPr/>
        </p:nvSpPr>
        <p:spPr>
          <a:xfrm>
            <a:off x="580030" y="3910952"/>
            <a:ext cx="7585634" cy="80626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We size up the drivers to ensure single cycle latency.</a:t>
            </a:r>
          </a:p>
          <a:p>
            <a:r>
              <a:rPr lang="en-US" sz="2000" b="0" dirty="0"/>
              <a:t>Unified mesh consumes 8.4W based on real benchmark activities. </a:t>
            </a:r>
          </a:p>
        </p:txBody>
      </p:sp>
    </p:spTree>
    <p:extLst>
      <p:ext uri="{BB962C8B-B14F-4D97-AF65-F5344CB8AC3E}">
        <p14:creationId xmlns:p14="http://schemas.microsoft.com/office/powerpoint/2010/main" val="293832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37827C2-5904-4E95-831C-9C26B5CC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Silicon Problem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D528A2-3548-44A2-BE3F-639139DC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500" y="4774562"/>
            <a:ext cx="2349551" cy="273844"/>
          </a:xfrm>
        </p:spPr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BF7368E-2054-4A24-9A0D-8C2A83A7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80A9DC-13C6-44BE-823E-11952951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BCD26BA-C3B3-46DE-89D6-775BBE380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4" y="979488"/>
            <a:ext cx="5800200" cy="3756154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DFC844D8-208E-41F0-A24F-0998D23B55A6}"/>
              </a:ext>
            </a:extLst>
          </p:cNvPr>
          <p:cNvSpPr txBox="1">
            <a:spLocks/>
          </p:cNvSpPr>
          <p:nvPr/>
        </p:nvSpPr>
        <p:spPr>
          <a:xfrm>
            <a:off x="6216650" y="1498600"/>
            <a:ext cx="2501950" cy="226695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/>
              <a:t>Not all cores can be operated at the highest frequency or even turned on simultaneously due to today’s thermal design power (TDP) constraint.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48261B-AA46-431F-96A9-8BCB8C087CD1}"/>
              </a:ext>
            </a:extLst>
          </p:cNvPr>
          <p:cNvSpPr txBox="1"/>
          <p:nvPr/>
        </p:nvSpPr>
        <p:spPr>
          <a:xfrm>
            <a:off x="3978980" y="4458643"/>
            <a:ext cx="1929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[Taylor et al., IEEE Micro’13]</a:t>
            </a:r>
          </a:p>
        </p:txBody>
      </p:sp>
    </p:spTree>
    <p:extLst>
      <p:ext uri="{BB962C8B-B14F-4D97-AF65-F5344CB8AC3E}">
        <p14:creationId xmlns:p14="http://schemas.microsoft.com/office/powerpoint/2010/main" val="22078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1B12CD-E0D0-4DA5-AB41-1B63A592C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61" y="971550"/>
            <a:ext cx="4496678" cy="37211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FA175196-EF99-4982-9785-8446AB7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543049"/>
            <a:ext cx="3034961" cy="271780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Observations</a:t>
            </a:r>
          </a:p>
          <a:p>
            <a:pPr lvl="1"/>
            <a:r>
              <a:rPr lang="en-US" sz="1800" dirty="0"/>
              <a:t>Larger interposer, higher cost</a:t>
            </a:r>
          </a:p>
          <a:p>
            <a:pPr lvl="1"/>
            <a:r>
              <a:rPr lang="en-US" sz="1800" b="0" dirty="0"/>
              <a:t>Higher defect density, more cost savings compared to the single-chip system</a:t>
            </a:r>
          </a:p>
          <a:p>
            <a:pPr lvl="1"/>
            <a:r>
              <a:rPr lang="en-US" sz="1800" b="0" dirty="0"/>
              <a:t>More </a:t>
            </a:r>
            <a:r>
              <a:rPr lang="en-US" sz="1800" b="0" dirty="0" err="1"/>
              <a:t>chiplets</a:t>
            </a:r>
            <a:r>
              <a:rPr lang="en-US" sz="1800" b="0" dirty="0"/>
              <a:t>, higher CMOS yield and lower bonding yield</a:t>
            </a:r>
          </a:p>
          <a:p>
            <a:r>
              <a:rPr lang="en-US" sz="1800" b="0" dirty="0"/>
              <a:t>Each line is normalized with respect to a 2D single chip with the corresponding defect density D</a:t>
            </a:r>
            <a:r>
              <a:rPr lang="en-US" sz="1800" b="0" baseline="-25000" dirty="0"/>
              <a:t>0</a:t>
            </a:r>
            <a:r>
              <a:rPr lang="en-US" sz="1800" b="0" dirty="0"/>
              <a:t> (defect per unit area).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9021FE5-FBBB-4CBE-A1A7-697BEB8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Cost Model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65D45F-8BA1-43A9-ACAD-7F8B1AB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B1D35B-3291-4F61-BAB1-74F992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4DAFE0-93D6-49A8-A339-029ADAB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30</a:t>
            </a:fld>
            <a:endParaRPr lang="en-US" noProof="1"/>
          </a:p>
        </p:txBody>
      </p:sp>
      <p:cxnSp>
        <p:nvCxnSpPr>
          <p:cNvPr id="16" name="Straight Arrow Connector 5">
            <a:extLst>
              <a:ext uri="{FF2B5EF4-FFF2-40B4-BE49-F238E27FC236}">
                <a16:creationId xmlns="" xmlns:a16="http://schemas.microsoft.com/office/drawing/2014/main" id="{F21FC641-C567-46BC-895D-EC6956B31F96}"/>
              </a:ext>
            </a:extLst>
          </p:cNvPr>
          <p:cNvCxnSpPr/>
          <p:nvPr/>
        </p:nvCxnSpPr>
        <p:spPr>
          <a:xfrm>
            <a:off x="5198118" y="4169359"/>
            <a:ext cx="264458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9">
            <a:extLst>
              <a:ext uri="{FF2B5EF4-FFF2-40B4-BE49-F238E27FC236}">
                <a16:creationId xmlns="" xmlns:a16="http://schemas.microsoft.com/office/drawing/2014/main" id="{01C2B964-BEEF-47FE-812F-8CE61EF0C295}"/>
              </a:ext>
            </a:extLst>
          </p:cNvPr>
          <p:cNvSpPr/>
          <p:nvPr/>
        </p:nvSpPr>
        <p:spPr>
          <a:xfrm>
            <a:off x="4187565" y="3635683"/>
            <a:ext cx="326571" cy="66247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1B12CD-E0D0-4DA5-AB41-1B63A592C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61" y="971550"/>
            <a:ext cx="4496678" cy="37211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FA175196-EF99-4982-9785-8446AB7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543049"/>
            <a:ext cx="3034961" cy="271780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Observations</a:t>
            </a:r>
          </a:p>
          <a:p>
            <a:pPr lvl="1"/>
            <a:r>
              <a:rPr lang="en-US" sz="1800" b="0" dirty="0"/>
              <a:t>Larger interposer, higher cost</a:t>
            </a:r>
          </a:p>
          <a:p>
            <a:pPr lvl="1"/>
            <a:r>
              <a:rPr lang="en-US" sz="1800" dirty="0"/>
              <a:t>Higher defect density, more cost savings compared to the single-chip system</a:t>
            </a:r>
          </a:p>
          <a:p>
            <a:pPr lvl="1"/>
            <a:r>
              <a:rPr lang="en-US" sz="1800" b="0" dirty="0"/>
              <a:t>More </a:t>
            </a:r>
            <a:r>
              <a:rPr lang="en-US" sz="1800" b="0" dirty="0" err="1"/>
              <a:t>chiplets</a:t>
            </a:r>
            <a:r>
              <a:rPr lang="en-US" sz="1800" b="0" dirty="0"/>
              <a:t>, higher CMOS yield and lower bonding yield</a:t>
            </a:r>
          </a:p>
          <a:p>
            <a:r>
              <a:rPr lang="en-US" sz="1800" b="0" dirty="0"/>
              <a:t>Each line is normalized with respect to a 2D single chip with the corresponding defect density D</a:t>
            </a:r>
            <a:r>
              <a:rPr lang="en-US" sz="1800" b="0" baseline="-25000" dirty="0"/>
              <a:t>0</a:t>
            </a:r>
            <a:r>
              <a:rPr lang="en-US" sz="1800" b="0" dirty="0"/>
              <a:t> (defect per unit area).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9021FE5-FBBB-4CBE-A1A7-697BEB8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Cost Model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65D45F-8BA1-43A9-ACAD-7F8B1AB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B1D35B-3291-4F61-BAB1-74F992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4DAFE0-93D6-49A8-A339-029ADAB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31</a:t>
            </a:fld>
            <a:endParaRPr lang="en-US" noProof="1"/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="" xmlns:a16="http://schemas.microsoft.com/office/drawing/2014/main" id="{4076A023-BC64-42A9-B733-53FFA038DAA4}"/>
              </a:ext>
            </a:extLst>
          </p:cNvPr>
          <p:cNvCxnSpPr>
            <a:cxnSpLocks/>
          </p:cNvCxnSpPr>
          <p:nvPr/>
        </p:nvCxnSpPr>
        <p:spPr>
          <a:xfrm>
            <a:off x="6946900" y="2905433"/>
            <a:ext cx="0" cy="73025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1B12CD-E0D0-4DA5-AB41-1B63A592C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61" y="971550"/>
            <a:ext cx="4496678" cy="37211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FA175196-EF99-4982-9785-8446AB7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543049"/>
            <a:ext cx="3034961" cy="271780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Observations</a:t>
            </a:r>
          </a:p>
          <a:p>
            <a:pPr lvl="1"/>
            <a:r>
              <a:rPr lang="en-US" sz="1800" b="0" dirty="0"/>
              <a:t>Larger interposer, higher cost</a:t>
            </a:r>
          </a:p>
          <a:p>
            <a:pPr lvl="1"/>
            <a:r>
              <a:rPr lang="en-US" sz="1800" b="0" dirty="0"/>
              <a:t>Higher defect density, more cost savings compared to the single-chip system</a:t>
            </a:r>
          </a:p>
          <a:p>
            <a:pPr lvl="1"/>
            <a:r>
              <a:rPr lang="en-US" sz="1800" dirty="0"/>
              <a:t>More </a:t>
            </a:r>
            <a:r>
              <a:rPr lang="en-US" sz="1800" dirty="0" err="1"/>
              <a:t>chiplets</a:t>
            </a:r>
            <a:r>
              <a:rPr lang="en-US" sz="1800" dirty="0"/>
              <a:t>, higher CMOS yield and lower bonding yield</a:t>
            </a:r>
          </a:p>
          <a:p>
            <a:r>
              <a:rPr lang="en-US" sz="1800" b="0" dirty="0"/>
              <a:t>Each line is normalized with respect to a 2D single chip with the corresponding defect density D</a:t>
            </a:r>
            <a:r>
              <a:rPr lang="en-US" sz="1800" b="0" baseline="-25000" dirty="0"/>
              <a:t>0</a:t>
            </a:r>
            <a:r>
              <a:rPr lang="en-US" sz="1800" b="0" dirty="0"/>
              <a:t> (defect per unit area).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9021FE5-FBBB-4CBE-A1A7-697BEB8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Cost Model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65D45F-8BA1-43A9-ACAD-7F8B1AB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B1D35B-3291-4F61-BAB1-74F992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4DAFE0-93D6-49A8-A339-029ADAB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32</a:t>
            </a:fld>
            <a:endParaRPr lang="en-US" noProof="1"/>
          </a:p>
        </p:txBody>
      </p:sp>
      <p:sp>
        <p:nvSpPr>
          <p:cNvPr id="11" name="Oval 6">
            <a:extLst>
              <a:ext uri="{FF2B5EF4-FFF2-40B4-BE49-F238E27FC236}">
                <a16:creationId xmlns="" xmlns:a16="http://schemas.microsoft.com/office/drawing/2014/main" id="{AFE207A5-3FF0-42CA-90DD-90F868BEF5EA}"/>
              </a:ext>
            </a:extLst>
          </p:cNvPr>
          <p:cNvSpPr/>
          <p:nvPr/>
        </p:nvSpPr>
        <p:spPr>
          <a:xfrm>
            <a:off x="7569639" y="2283460"/>
            <a:ext cx="355599" cy="109727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="" xmlns:a16="http://schemas.microsoft.com/office/drawing/2014/main" id="{965D8E3E-7D1A-493C-87BB-5415F03A30D4}"/>
              </a:ext>
            </a:extLst>
          </p:cNvPr>
          <p:cNvSpPr/>
          <p:nvPr/>
        </p:nvSpPr>
        <p:spPr>
          <a:xfrm>
            <a:off x="4444991" y="3592363"/>
            <a:ext cx="371288" cy="6684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33</a:t>
            </a:fld>
            <a:endParaRPr lang="en-US" noProof="1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982" y="291191"/>
            <a:ext cx="6065011" cy="44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7DC3E47A-C19F-4E76-AA1F-5962C2A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Peak Temperature Reduction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6A138BF-4A74-47C3-8C91-15BF40F1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287B731-27C8-4708-9D89-BCA89A9F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FA355F9-97B1-4806-9484-622D7097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34</a:t>
            </a:fld>
            <a:endParaRPr lang="en-US" noProof="1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0" y="900546"/>
            <a:ext cx="7122279" cy="3252727"/>
          </a:xfrm>
        </p:spPr>
      </p:pic>
      <p:sp>
        <p:nvSpPr>
          <p:cNvPr id="8" name="矩形 30">
            <a:extLst>
              <a:ext uri="{FF2B5EF4-FFF2-40B4-BE49-F238E27FC236}">
                <a16:creationId xmlns="" xmlns:a16="http://schemas.microsoft.com/office/drawing/2014/main" id="{2ECD2B13-76CF-40EF-85D1-38E417FE58DC}"/>
              </a:ext>
            </a:extLst>
          </p:cNvPr>
          <p:cNvSpPr/>
          <p:nvPr/>
        </p:nvSpPr>
        <p:spPr>
          <a:xfrm>
            <a:off x="1040960" y="4198658"/>
            <a:ext cx="69373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naive </a:t>
            </a:r>
            <a:r>
              <a:rPr lang="en-US" sz="1400" dirty="0" err="1">
                <a:solidFill>
                  <a:schemeClr val="tx1"/>
                </a:solidFill>
              </a:rPr>
              <a:t>chiplet</a:t>
            </a:r>
            <a:r>
              <a:rPr lang="en-US" sz="1400" dirty="0">
                <a:solidFill>
                  <a:schemeClr val="tx1"/>
                </a:solidFill>
              </a:rPr>
              <a:t> organization with uniform spacing can lower peak temperature by 20</a:t>
            </a:r>
            <a:r>
              <a:rPr lang="en-US" sz="1400" baseline="30000" dirty="0">
                <a:solidFill>
                  <a:schemeClr val="tx1"/>
                </a:solidFill>
              </a:rPr>
              <a:t>o</a:t>
            </a:r>
            <a:r>
              <a:rPr lang="en-US" sz="1400" dirty="0">
                <a:solidFill>
                  <a:schemeClr val="tx1"/>
                </a:solidFill>
              </a:rPr>
              <a:t>C-40</a:t>
            </a:r>
            <a:r>
              <a:rPr lang="en-US" sz="1400" baseline="30000" dirty="0">
                <a:solidFill>
                  <a:schemeClr val="tx1"/>
                </a:solidFill>
              </a:rPr>
              <a:t>o</a:t>
            </a:r>
            <a:r>
              <a:rPr lang="en-US" sz="1400" dirty="0">
                <a:solidFill>
                  <a:schemeClr val="tx1"/>
                </a:solidFill>
              </a:rPr>
              <a:t>C and provide opportunities to improve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895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7DC3E47A-C19F-4E76-AA1F-5962C2A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Results: Sensitivity to Peak Temperature Threshold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6A138BF-4A74-47C3-8C91-15BF40F1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287B731-27C8-4708-9D89-BCA89A9F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FA355F9-97B1-4806-9484-622D7097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35</a:t>
            </a:fld>
            <a:endParaRPr lang="en-US" noProof="1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00" y="916233"/>
            <a:ext cx="6521109" cy="3161456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2393" y="3927415"/>
            <a:ext cx="1031144" cy="9901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Perf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Cost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95731" y="3927413"/>
            <a:ext cx="6397479" cy="91369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85% ↑ 	  		80% ↑ 		  53% ↑ 		     27% ↑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15% ↑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2% ↓			  22% ↓	 	     31% 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6259" y="925269"/>
                <a:ext cx="991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9" y="925269"/>
                <a:ext cx="9919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908" r="-184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02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DA783E0F-C87C-43E9-B65D-75E36D16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5569287" cy="3615910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We propose to use 2.5D integration technology and thermally-aware </a:t>
            </a:r>
            <a:r>
              <a:rPr lang="en-US" b="0" dirty="0" err="1"/>
              <a:t>chiplet</a:t>
            </a:r>
            <a:r>
              <a:rPr lang="en-US" b="0" dirty="0"/>
              <a:t> organization to address the dark silicon problem.</a:t>
            </a:r>
          </a:p>
          <a:p>
            <a:r>
              <a:rPr lang="en-US" b="0" dirty="0"/>
              <a:t>We divide a large manycore chip into </a:t>
            </a:r>
            <a:r>
              <a:rPr lang="en-US" b="0" dirty="0" err="1"/>
              <a:t>chiplets</a:t>
            </a:r>
            <a:r>
              <a:rPr lang="en-US" b="0" dirty="0"/>
              <a:t> and place them on an interposer with strategically inserted spacings between the </a:t>
            </a:r>
            <a:r>
              <a:rPr lang="en-US" b="0" dirty="0" err="1"/>
              <a:t>chiplets</a:t>
            </a:r>
            <a:r>
              <a:rPr lang="en-US" b="0" dirty="0"/>
              <a:t>.</a:t>
            </a:r>
          </a:p>
          <a:p>
            <a:r>
              <a:rPr lang="en-US" b="0" dirty="0"/>
              <a:t>We can then have more active core</a:t>
            </a:r>
            <a:r>
              <a:rPr lang="en-US" altLang="zh-CN" b="0" dirty="0"/>
              <a:t>s</a:t>
            </a:r>
            <a:r>
              <a:rPr lang="en-US" b="0" dirty="0"/>
              <a:t> operating at a higher frequency, which leads </a:t>
            </a:r>
            <a:r>
              <a:rPr lang="en-US" b="0" dirty="0" smtClean="0"/>
              <a:t>performance improvement.</a:t>
            </a:r>
            <a:endParaRPr lang="en-US" b="0" dirty="0"/>
          </a:p>
          <a:p>
            <a:r>
              <a:rPr lang="en-US" b="0" dirty="0"/>
              <a:t>We formulate and solve an optimization problem to determine a thermally-aware </a:t>
            </a:r>
            <a:r>
              <a:rPr lang="en-US" b="0" dirty="0" err="1"/>
              <a:t>chiplet</a:t>
            </a:r>
            <a:r>
              <a:rPr lang="en-US" b="0" dirty="0"/>
              <a:t> organization that jointly maximizes performance and minimizes cost.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DED34696-C016-408E-981C-E865EA27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C1DB2B0-D7F8-489F-A5E2-3412BE20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020C77-BE2C-493F-AF23-38F473F2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BC2450E-201F-4938-9957-4D3F724C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7" name="Content Placeholder 17">
            <a:extLst>
              <a:ext uri="{FF2B5EF4-FFF2-40B4-BE49-F238E27FC236}">
                <a16:creationId xmlns="" xmlns:a16="http://schemas.microsoft.com/office/drawing/2014/main" id="{7AD75F47-FA41-4C17-BC8F-FBF89DDC0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55" y="2313974"/>
            <a:ext cx="3044158" cy="24517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B99DC01-A252-4589-853C-19B00906C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55" y="1016813"/>
            <a:ext cx="3062313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97CED611-8AA0-4F3A-A150-4928C354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b="0" dirty="0"/>
              <a:t>Thermally-Aware </a:t>
            </a:r>
            <a:r>
              <a:rPr lang="en-US" b="0" dirty="0" err="1"/>
              <a:t>Chiplet</a:t>
            </a:r>
            <a:r>
              <a:rPr lang="en-US" b="0" dirty="0"/>
              <a:t> Organization in 2.5D Systems</a:t>
            </a:r>
          </a:p>
          <a:p>
            <a:pPr lvl="1"/>
            <a:r>
              <a:rPr lang="en-US" b="0" dirty="0"/>
              <a:t>Thermal Behavior of 2.5D Systems</a:t>
            </a:r>
          </a:p>
          <a:p>
            <a:pPr lvl="1"/>
            <a:r>
              <a:rPr lang="en-US" b="0" dirty="0"/>
              <a:t>Manufacturing Cost Model</a:t>
            </a:r>
          </a:p>
          <a:p>
            <a:pPr lvl="1"/>
            <a:r>
              <a:rPr lang="en-US" b="0" dirty="0"/>
              <a:t>Optimization of </a:t>
            </a:r>
            <a:r>
              <a:rPr lang="en-US" b="0" dirty="0" err="1"/>
              <a:t>Chiplet</a:t>
            </a:r>
            <a:r>
              <a:rPr lang="en-US" b="0" dirty="0"/>
              <a:t> Organization</a:t>
            </a:r>
          </a:p>
          <a:p>
            <a:pPr lvl="1"/>
            <a:r>
              <a:rPr lang="en-US" b="0" dirty="0"/>
              <a:t>Evaluation Methodology</a:t>
            </a:r>
          </a:p>
          <a:p>
            <a:r>
              <a:rPr lang="en-US" b="0" dirty="0"/>
              <a:t>Evaluation Results</a:t>
            </a:r>
          </a:p>
          <a:p>
            <a:r>
              <a:rPr lang="en-US" b="0" dirty="0"/>
              <a:t>Conclusions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94DF7D3-40C9-4DC0-BC08-BDD6B111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77BF33-05CC-4607-995D-FD57E29A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A3026C-C492-48B1-8415-5E5F7572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63D5FC-FB62-4272-8397-DF8498E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2474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E1FA38C-63AE-4730-9CFF-7CD8823C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Prior Dark Silicon Solutions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8D20F03-8306-4BB5-9BAB-44F81A79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A3E3F19-0800-4B98-8BA8-D815DC22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9355CBE-7985-4B29-994A-0F4EBFDC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  <p:graphicFrame>
        <p:nvGraphicFramePr>
          <p:cNvPr id="8" name="Table 5">
            <a:extLst>
              <a:ext uri="{FF2B5EF4-FFF2-40B4-BE49-F238E27FC236}">
                <a16:creationId xmlns="" xmlns:a16="http://schemas.microsoft.com/office/drawing/2014/main" id="{DC5E1561-CE47-4A0C-95D3-6F4492433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31672"/>
              </p:ext>
            </p:extLst>
          </p:nvPr>
        </p:nvGraphicFramePr>
        <p:xfrm>
          <a:off x="454478" y="951301"/>
          <a:ext cx="8235043" cy="2678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3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436">
                <a:tc>
                  <a:txBody>
                    <a:bodyPr/>
                    <a:lstStyle/>
                    <a:p>
                      <a:pPr marL="342900" marR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Specialized cores [</a:t>
                      </a:r>
                      <a:r>
                        <a:rPr lang="en-US" sz="1800" dirty="0" err="1"/>
                        <a:t>Venkatesh</a:t>
                      </a:r>
                      <a:r>
                        <a:rPr lang="en-US" sz="1800" dirty="0"/>
                        <a:t> et al., MICRO’11]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Application-specific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436">
                <a:tc>
                  <a:txBody>
                    <a:bodyPr/>
                    <a:lstStyle/>
                    <a:p>
                      <a:pPr marL="342900" marR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DVFS [</a:t>
                      </a:r>
                      <a:r>
                        <a:rPr lang="en-US" sz="1800" dirty="0" err="1"/>
                        <a:t>Muthukaruppan</a:t>
                      </a:r>
                      <a:r>
                        <a:rPr lang="en-US" sz="1800" dirty="0"/>
                        <a:t> et al., DAC’13]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Performance 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436">
                <a:tc>
                  <a:txBody>
                    <a:bodyPr/>
                    <a:lstStyle/>
                    <a:p>
                      <a:pPr marL="342900" marR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Near-threshold computing [</a:t>
                      </a:r>
                      <a:r>
                        <a:rPr lang="en-US" sz="1800" dirty="0" err="1"/>
                        <a:t>Silvano</a:t>
                      </a:r>
                      <a:r>
                        <a:rPr lang="en-US" sz="1800" dirty="0"/>
                        <a:t> et al., DATE’14]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Accuracy and reliability 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436">
                <a:tc>
                  <a:txBody>
                    <a:bodyPr/>
                    <a:lstStyle/>
                    <a:p>
                      <a:pPr marL="342900" marR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Approximate computing [Han et al., ETS’13]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Accuracy and reliability 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436">
                <a:tc>
                  <a:txBody>
                    <a:bodyPr/>
                    <a:lstStyle/>
                    <a:p>
                      <a:pPr marL="342900" marR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Power budgeting [</a:t>
                      </a:r>
                      <a:r>
                        <a:rPr lang="en-US" sz="1800" dirty="0" err="1"/>
                        <a:t>Pagani</a:t>
                      </a:r>
                      <a:r>
                        <a:rPr lang="en-US" sz="1800" dirty="0"/>
                        <a:t> et al., CODES+ISSS’14]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Not persistent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436">
                <a:tc>
                  <a:txBody>
                    <a:bodyPr/>
                    <a:lstStyle/>
                    <a:p>
                      <a:pPr marL="342900" marR="0" indent="-34290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Computational sprinting [</a:t>
                      </a:r>
                      <a:r>
                        <a:rPr lang="en-US" sz="1800" dirty="0" err="1"/>
                        <a:t>Raghavan</a:t>
                      </a:r>
                      <a:r>
                        <a:rPr lang="en-US" sz="1800" dirty="0"/>
                        <a:t> et al., HPCA’12]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Not persistent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38B6BAD-4075-423F-A9C2-FE1C6CBC06FD}"/>
              </a:ext>
            </a:extLst>
          </p:cNvPr>
          <p:cNvSpPr txBox="1">
            <a:spLocks/>
          </p:cNvSpPr>
          <p:nvPr/>
        </p:nvSpPr>
        <p:spPr>
          <a:xfrm>
            <a:off x="454478" y="3629917"/>
            <a:ext cx="4372281" cy="12285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Our approach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2.5D Integration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Thermally-Aware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Chiplet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Organization</a:t>
            </a:r>
          </a:p>
        </p:txBody>
      </p:sp>
      <p:sp>
        <p:nvSpPr>
          <p:cNvPr id="11" name="Right Arrow 6">
            <a:extLst>
              <a:ext uri="{FF2B5EF4-FFF2-40B4-BE49-F238E27FC236}">
                <a16:creationId xmlns="" xmlns:a16="http://schemas.microsoft.com/office/drawing/2014/main" id="{0E092E0A-4B5D-4B2A-80B4-60CF548369C8}"/>
              </a:ext>
            </a:extLst>
          </p:cNvPr>
          <p:cNvSpPr/>
          <p:nvPr/>
        </p:nvSpPr>
        <p:spPr>
          <a:xfrm>
            <a:off x="4661458" y="3956274"/>
            <a:ext cx="81915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6F9B8DA-4EFD-417A-87A5-89075D53E40A}"/>
              </a:ext>
            </a:extLst>
          </p:cNvPr>
          <p:cNvSpPr txBox="1">
            <a:spLocks/>
          </p:cNvSpPr>
          <p:nvPr/>
        </p:nvSpPr>
        <p:spPr>
          <a:xfrm>
            <a:off x="5730925" y="3629917"/>
            <a:ext cx="2826258" cy="12285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More Active Cores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Higher Frequency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Persistent</a:t>
            </a:r>
          </a:p>
        </p:txBody>
      </p:sp>
    </p:spTree>
    <p:extLst>
      <p:ext uri="{BB962C8B-B14F-4D97-AF65-F5344CB8AC3E}">
        <p14:creationId xmlns:p14="http://schemas.microsoft.com/office/powerpoint/2010/main" val="3734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1B21657-5526-4452-91EE-0D7A6FC6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2.5D Systems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0F962C-7AFF-4CFC-A59A-D6A1A7FA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47D7B31-A437-4D41-BD97-3DAEB4EC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5BBC94-4402-4C31-9B28-82A063C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pic>
        <p:nvPicPr>
          <p:cNvPr id="7" name="Content Placeholder 9">
            <a:extLst>
              <a:ext uri="{FF2B5EF4-FFF2-40B4-BE49-F238E27FC236}">
                <a16:creationId xmlns="" xmlns:a16="http://schemas.microsoft.com/office/drawing/2014/main" id="{20532308-F5CE-4A6F-B337-10FDA60E3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168204"/>
            <a:ext cx="8470900" cy="3313503"/>
          </a:xfrm>
        </p:spPr>
      </p:pic>
    </p:spTree>
    <p:extLst>
      <p:ext uri="{BB962C8B-B14F-4D97-AF65-F5344CB8AC3E}">
        <p14:creationId xmlns:p14="http://schemas.microsoft.com/office/powerpoint/2010/main" val="29745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97CED611-8AA0-4F3A-A150-4928C354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dirty="0"/>
              <a:t>Thermally-Aware </a:t>
            </a:r>
            <a:r>
              <a:rPr lang="en-US" dirty="0" err="1"/>
              <a:t>Chiplet</a:t>
            </a:r>
            <a:r>
              <a:rPr lang="en-US" dirty="0"/>
              <a:t> Organization in 2.5D Systems</a:t>
            </a:r>
          </a:p>
          <a:p>
            <a:pPr lvl="1"/>
            <a:r>
              <a:rPr lang="en-US" b="0" dirty="0"/>
              <a:t>Thermal Behavior of 2.5D Systems</a:t>
            </a:r>
          </a:p>
          <a:p>
            <a:pPr lvl="1"/>
            <a:r>
              <a:rPr lang="en-US" b="0" dirty="0"/>
              <a:t>Manufacturing Cost Model</a:t>
            </a:r>
          </a:p>
          <a:p>
            <a:pPr lvl="1"/>
            <a:r>
              <a:rPr lang="en-US" b="0" dirty="0"/>
              <a:t>Optimization of </a:t>
            </a:r>
            <a:r>
              <a:rPr lang="en-US" b="0" dirty="0" err="1"/>
              <a:t>Chiplet</a:t>
            </a:r>
            <a:r>
              <a:rPr lang="en-US" b="0" dirty="0"/>
              <a:t> Organization</a:t>
            </a:r>
          </a:p>
          <a:p>
            <a:pPr lvl="1"/>
            <a:r>
              <a:rPr lang="en-US" b="0" dirty="0"/>
              <a:t>Evaluation Methodology</a:t>
            </a:r>
          </a:p>
          <a:p>
            <a:r>
              <a:rPr lang="en-US" b="0" dirty="0"/>
              <a:t>Evaluation Results</a:t>
            </a:r>
          </a:p>
          <a:p>
            <a:r>
              <a:rPr lang="en-US" b="0" dirty="0"/>
              <a:t>Conclusions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94DF7D3-40C9-4DC0-BC08-BDD6B111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77BF33-05CC-4607-995D-FD57E29A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A3026C-C492-48B1-8415-5E5F7572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63D5FC-FB62-4272-8397-DF8498E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6132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26331375-E4B0-4C37-BFF5-6E6FB573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793495"/>
            <a:ext cx="8566201" cy="3338130"/>
          </a:xfrm>
        </p:spPr>
        <p:txBody>
          <a:bodyPr>
            <a:normAutofit/>
          </a:bodyPr>
          <a:lstStyle/>
          <a:p>
            <a:pPr marL="0" lvl="0" indent="0" defTabSz="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b="0" dirty="0">
                <a:solidFill>
                  <a:prstClr val="black"/>
                </a:solidFill>
              </a:rPr>
              <a:t>We split a 18mm x 18mm single chip into </a:t>
            </a:r>
            <a:r>
              <a:rPr lang="en-US" sz="1800" b="0" dirty="0" err="1">
                <a:solidFill>
                  <a:prstClr val="black"/>
                </a:solidFill>
              </a:rPr>
              <a:t>chiplets</a:t>
            </a:r>
            <a:r>
              <a:rPr lang="en-US" sz="1800" b="0" dirty="0">
                <a:solidFill>
                  <a:prstClr val="black"/>
                </a:solidFill>
              </a:rPr>
              <a:t>, and distribute them across the interposer with uniform spacing.</a:t>
            </a:r>
          </a:p>
          <a:p>
            <a:pPr marL="557213" lvl="1" indent="-214313" defTabSz="3429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1800" b="0" dirty="0">
                <a:solidFill>
                  <a:prstClr val="black"/>
                </a:solidFill>
              </a:rPr>
              <a:t>Number of </a:t>
            </a:r>
            <a:r>
              <a:rPr lang="en-US" sz="1800" b="0" dirty="0" err="1">
                <a:solidFill>
                  <a:prstClr val="black"/>
                </a:solidFill>
              </a:rPr>
              <a:t>chiplets</a:t>
            </a:r>
            <a:endParaRPr lang="en-US" sz="1800" b="0" dirty="0">
              <a:solidFill>
                <a:prstClr val="black"/>
              </a:solidFill>
            </a:endParaRPr>
          </a:p>
          <a:p>
            <a:pPr lvl="2" defTabSz="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b="0" dirty="0">
                <a:solidFill>
                  <a:prstClr val="black"/>
                </a:solidFill>
              </a:rPr>
              <a:t>2x2 to 10x10</a:t>
            </a:r>
          </a:p>
          <a:p>
            <a:pPr marL="557213" lvl="1" indent="-214313" defTabSz="342900">
              <a:lnSpc>
                <a:spcPct val="100000"/>
              </a:lnSpc>
              <a:spcBef>
                <a:spcPts val="1200"/>
              </a:spcBef>
              <a:buFont typeface="Arial"/>
              <a:buChar char="–"/>
            </a:pPr>
            <a:r>
              <a:rPr lang="en-US" sz="1800" b="0" dirty="0">
                <a:solidFill>
                  <a:prstClr val="black"/>
                </a:solidFill>
              </a:rPr>
              <a:t>Power density</a:t>
            </a:r>
          </a:p>
          <a:p>
            <a:pPr lvl="2" defTabSz="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b="0" dirty="0">
                <a:solidFill>
                  <a:prstClr val="black"/>
                </a:solidFill>
              </a:rPr>
              <a:t>0.5 to 2 W/mm</a:t>
            </a:r>
            <a:r>
              <a:rPr lang="en-US" sz="1800" b="0" baseline="30000" dirty="0">
                <a:solidFill>
                  <a:prstClr val="black"/>
                </a:solidFill>
              </a:rPr>
              <a:t>2</a:t>
            </a:r>
            <a:endParaRPr lang="en-US" sz="1800" b="0" dirty="0">
              <a:solidFill>
                <a:prstClr val="black"/>
              </a:solidFill>
            </a:endParaRPr>
          </a:p>
          <a:p>
            <a:pPr marL="557213" lvl="1" indent="-214313" defTabSz="342900">
              <a:lnSpc>
                <a:spcPct val="100000"/>
              </a:lnSpc>
              <a:spcBef>
                <a:spcPts val="1200"/>
              </a:spcBef>
              <a:buFont typeface="Arial"/>
              <a:buChar char="–"/>
            </a:pPr>
            <a:r>
              <a:rPr lang="en-US" sz="1800" b="0" dirty="0">
                <a:solidFill>
                  <a:prstClr val="black"/>
                </a:solidFill>
              </a:rPr>
              <a:t>Interposer size</a:t>
            </a:r>
          </a:p>
          <a:p>
            <a:pPr lvl="2" defTabSz="3429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800" b="0" dirty="0">
                <a:solidFill>
                  <a:prstClr val="black"/>
                </a:solidFill>
              </a:rPr>
              <a:t>20mm x 20mm to 50mm x 50mm</a:t>
            </a:r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2D157ACA-6CDE-4222-A737-4189A29B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Behavior of 2.5D Systems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1C64DC-76B9-4408-8664-599950B8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22 March 2018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4834A-C32A-48CE-BD11-A27FE422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noProof="1"/>
              <a:t>Yenai Ma / Boston University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6C3213-6435-4D45-8C05-21165FC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7" name="Picture 51">
            <a:extLst>
              <a:ext uri="{FF2B5EF4-FFF2-40B4-BE49-F238E27FC236}">
                <a16:creationId xmlns="" xmlns:a16="http://schemas.microsoft.com/office/drawing/2014/main" id="{3EBED764-3368-41D7-B797-8CB035DF5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1" y="3977625"/>
            <a:ext cx="548640" cy="548640"/>
          </a:xfrm>
          <a:prstGeom prst="rect">
            <a:avLst/>
          </a:prstGeom>
        </p:spPr>
      </p:pic>
      <p:pic>
        <p:nvPicPr>
          <p:cNvPr id="8" name="Picture 38">
            <a:extLst>
              <a:ext uri="{FF2B5EF4-FFF2-40B4-BE49-F238E27FC236}">
                <a16:creationId xmlns="" xmlns:a16="http://schemas.microsoft.com/office/drawing/2014/main" id="{CEABDDFF-8EB5-4166-9869-66A59E498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21" y="3564345"/>
            <a:ext cx="1371600" cy="1371600"/>
          </a:xfrm>
          <a:prstGeom prst="rect">
            <a:avLst/>
          </a:prstGeom>
        </p:spPr>
      </p:pic>
      <p:pic>
        <p:nvPicPr>
          <p:cNvPr id="9" name="Picture 37">
            <a:extLst>
              <a:ext uri="{FF2B5EF4-FFF2-40B4-BE49-F238E27FC236}">
                <a16:creationId xmlns="" xmlns:a16="http://schemas.microsoft.com/office/drawing/2014/main" id="{98F46F33-07F7-43D8-8444-A113E4481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81" y="3685531"/>
            <a:ext cx="1097280" cy="1097280"/>
          </a:xfrm>
          <a:prstGeom prst="rect">
            <a:avLst/>
          </a:prstGeom>
        </p:spPr>
      </p:pic>
      <p:pic>
        <p:nvPicPr>
          <p:cNvPr id="10" name="Picture 31">
            <a:extLst>
              <a:ext uri="{FF2B5EF4-FFF2-40B4-BE49-F238E27FC236}">
                <a16:creationId xmlns="" xmlns:a16="http://schemas.microsoft.com/office/drawing/2014/main" id="{175E4EEE-6E12-46CD-803E-001D5F34E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54" y="3824195"/>
            <a:ext cx="822960" cy="822569"/>
          </a:xfrm>
          <a:prstGeom prst="rect">
            <a:avLst/>
          </a:prstGeom>
        </p:spPr>
      </p:pic>
      <p:pic>
        <p:nvPicPr>
          <p:cNvPr id="11" name="Picture 34">
            <a:extLst>
              <a:ext uri="{FF2B5EF4-FFF2-40B4-BE49-F238E27FC236}">
                <a16:creationId xmlns="" xmlns:a16="http://schemas.microsoft.com/office/drawing/2014/main" id="{B5FB521F-A468-4FDF-9A72-40EA07F81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67" y="2493956"/>
            <a:ext cx="823348" cy="822960"/>
          </a:xfrm>
          <a:prstGeom prst="rect">
            <a:avLst/>
          </a:prstGeom>
        </p:spPr>
      </p:pic>
      <p:pic>
        <p:nvPicPr>
          <p:cNvPr id="12" name="Picture 30">
            <a:extLst>
              <a:ext uri="{FF2B5EF4-FFF2-40B4-BE49-F238E27FC236}">
                <a16:creationId xmlns="" xmlns:a16="http://schemas.microsoft.com/office/drawing/2014/main" id="{409C051F-D4EC-4AB8-848F-884690F75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2493883"/>
            <a:ext cx="822959" cy="822569"/>
          </a:xfrm>
          <a:prstGeom prst="rect">
            <a:avLst/>
          </a:prstGeom>
        </p:spPr>
      </p:pic>
      <p:pic>
        <p:nvPicPr>
          <p:cNvPr id="13" name="Picture 33">
            <a:extLst>
              <a:ext uri="{FF2B5EF4-FFF2-40B4-BE49-F238E27FC236}">
                <a16:creationId xmlns="" xmlns:a16="http://schemas.microsoft.com/office/drawing/2014/main" id="{32A65255-A3A7-43C0-A5FF-FDD75E2AA7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04" y="2498204"/>
            <a:ext cx="823350" cy="822960"/>
          </a:xfrm>
          <a:prstGeom prst="rect">
            <a:avLst/>
          </a:prstGeom>
        </p:spPr>
      </p:pic>
      <p:pic>
        <p:nvPicPr>
          <p:cNvPr id="14" name="Picture 32">
            <a:extLst>
              <a:ext uri="{FF2B5EF4-FFF2-40B4-BE49-F238E27FC236}">
                <a16:creationId xmlns="" xmlns:a16="http://schemas.microsoft.com/office/drawing/2014/main" id="{A874DA4A-8AEB-43A1-BB4A-6B900A872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43" y="2498204"/>
            <a:ext cx="823350" cy="822960"/>
          </a:xfrm>
          <a:prstGeom prst="rect">
            <a:avLst/>
          </a:prstGeom>
        </p:spPr>
      </p:pic>
      <p:pic>
        <p:nvPicPr>
          <p:cNvPr id="15" name="Picture 35">
            <a:extLst>
              <a:ext uri="{FF2B5EF4-FFF2-40B4-BE49-F238E27FC236}">
                <a16:creationId xmlns="" xmlns:a16="http://schemas.microsoft.com/office/drawing/2014/main" id="{4D5B5DBF-25B3-45EE-8E4F-71AAF5B53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1" y="1430264"/>
            <a:ext cx="822960" cy="822960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="" xmlns:a16="http://schemas.microsoft.com/office/drawing/2014/main" id="{807C97F1-769B-4723-9B56-6F00725759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18" y="1435376"/>
            <a:ext cx="822959" cy="82256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="" xmlns:a16="http://schemas.microsoft.com/office/drawing/2014/main" id="{94C4B682-19E0-4A28-87D0-E8F7E999B3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1432064"/>
            <a:ext cx="822960" cy="82296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="" xmlns:a16="http://schemas.microsoft.com/office/drawing/2014/main" id="{9626391F-6B94-4A25-9B99-2381442C1A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43" y="1434263"/>
            <a:ext cx="822959" cy="822569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="" xmlns:a16="http://schemas.microsoft.com/office/drawing/2014/main" id="{B1F6E660-E006-40FD-AD7A-5BE4894D13D7}"/>
              </a:ext>
            </a:extLst>
          </p:cNvPr>
          <p:cNvSpPr txBox="1"/>
          <p:nvPr/>
        </p:nvSpPr>
        <p:spPr>
          <a:xfrm>
            <a:off x="7230428" y="1670635"/>
            <a:ext cx="304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…</a:t>
            </a:r>
          </a:p>
        </p:txBody>
      </p:sp>
      <p:cxnSp>
        <p:nvCxnSpPr>
          <p:cNvPr id="20" name="Straight Arrow Connector 9">
            <a:extLst>
              <a:ext uri="{FF2B5EF4-FFF2-40B4-BE49-F238E27FC236}">
                <a16:creationId xmlns="" xmlns:a16="http://schemas.microsoft.com/office/drawing/2014/main" id="{207E9FED-BF0D-4A49-B21B-10583CA4F4DD}"/>
              </a:ext>
            </a:extLst>
          </p:cNvPr>
          <p:cNvCxnSpPr/>
          <p:nvPr/>
        </p:nvCxnSpPr>
        <p:spPr>
          <a:xfrm>
            <a:off x="4175720" y="1432064"/>
            <a:ext cx="0" cy="8229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0">
            <a:extLst>
              <a:ext uri="{FF2B5EF4-FFF2-40B4-BE49-F238E27FC236}">
                <a16:creationId xmlns="" xmlns:a16="http://schemas.microsoft.com/office/drawing/2014/main" id="{A5886F28-712E-4005-99AC-65B5042FB29E}"/>
              </a:ext>
            </a:extLst>
          </p:cNvPr>
          <p:cNvSpPr txBox="1"/>
          <p:nvPr/>
        </p:nvSpPr>
        <p:spPr>
          <a:xfrm>
            <a:off x="3934521" y="1739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30</a:t>
            </a:r>
            <a:endParaRPr lang="en-US" sz="900" dirty="0"/>
          </a:p>
        </p:txBody>
      </p:sp>
      <p:cxnSp>
        <p:nvCxnSpPr>
          <p:cNvPr id="22" name="Straight Arrow Connector 25">
            <a:extLst>
              <a:ext uri="{FF2B5EF4-FFF2-40B4-BE49-F238E27FC236}">
                <a16:creationId xmlns="" xmlns:a16="http://schemas.microsoft.com/office/drawing/2014/main" id="{FDE1853B-08E4-46B9-B0CD-BA409D3494DF}"/>
              </a:ext>
            </a:extLst>
          </p:cNvPr>
          <p:cNvCxnSpPr/>
          <p:nvPr/>
        </p:nvCxnSpPr>
        <p:spPr>
          <a:xfrm>
            <a:off x="4176782" y="2498257"/>
            <a:ext cx="0" cy="8229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6">
            <a:extLst>
              <a:ext uri="{FF2B5EF4-FFF2-40B4-BE49-F238E27FC236}">
                <a16:creationId xmlns="" xmlns:a16="http://schemas.microsoft.com/office/drawing/2014/main" id="{110A4DDC-2C8A-47A2-9819-19E28616518B}"/>
              </a:ext>
            </a:extLst>
          </p:cNvPr>
          <p:cNvSpPr txBox="1"/>
          <p:nvPr/>
        </p:nvSpPr>
        <p:spPr>
          <a:xfrm>
            <a:off x="3935583" y="280607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30</a:t>
            </a:r>
          </a:p>
        </p:txBody>
      </p:sp>
      <p:cxnSp>
        <p:nvCxnSpPr>
          <p:cNvPr id="24" name="Straight Arrow Connector 27">
            <a:extLst>
              <a:ext uri="{FF2B5EF4-FFF2-40B4-BE49-F238E27FC236}">
                <a16:creationId xmlns="" xmlns:a16="http://schemas.microsoft.com/office/drawing/2014/main" id="{B74F0574-DCF4-4C10-886A-CEE82FC89524}"/>
              </a:ext>
            </a:extLst>
          </p:cNvPr>
          <p:cNvCxnSpPr/>
          <p:nvPr/>
        </p:nvCxnSpPr>
        <p:spPr>
          <a:xfrm>
            <a:off x="4187561" y="3823804"/>
            <a:ext cx="0" cy="8229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8">
            <a:extLst>
              <a:ext uri="{FF2B5EF4-FFF2-40B4-BE49-F238E27FC236}">
                <a16:creationId xmlns="" xmlns:a16="http://schemas.microsoft.com/office/drawing/2014/main" id="{12BA757B-8103-4246-8948-0FE5E3205951}"/>
              </a:ext>
            </a:extLst>
          </p:cNvPr>
          <p:cNvSpPr txBox="1"/>
          <p:nvPr/>
        </p:nvSpPr>
        <p:spPr>
          <a:xfrm>
            <a:off x="3946363" y="41316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30</a:t>
            </a:r>
            <a:endParaRPr lang="en-US" sz="900" dirty="0"/>
          </a:p>
        </p:txBody>
      </p:sp>
      <p:cxnSp>
        <p:nvCxnSpPr>
          <p:cNvPr id="26" name="Straight Arrow Connector 42">
            <a:extLst>
              <a:ext uri="{FF2B5EF4-FFF2-40B4-BE49-F238E27FC236}">
                <a16:creationId xmlns="" xmlns:a16="http://schemas.microsoft.com/office/drawing/2014/main" id="{D2ADF9A8-D5E2-4E32-9D6C-6AF9D83D9AE9}"/>
              </a:ext>
            </a:extLst>
          </p:cNvPr>
          <p:cNvCxnSpPr/>
          <p:nvPr/>
        </p:nvCxnSpPr>
        <p:spPr>
          <a:xfrm>
            <a:off x="3198549" y="3977625"/>
            <a:ext cx="0" cy="5486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44">
            <a:extLst>
              <a:ext uri="{FF2B5EF4-FFF2-40B4-BE49-F238E27FC236}">
                <a16:creationId xmlns="" xmlns:a16="http://schemas.microsoft.com/office/drawing/2014/main" id="{B0BBB32D-E015-4211-A9E6-41E3BB41B665}"/>
              </a:ext>
            </a:extLst>
          </p:cNvPr>
          <p:cNvSpPr txBox="1"/>
          <p:nvPr/>
        </p:nvSpPr>
        <p:spPr>
          <a:xfrm>
            <a:off x="2957345" y="41316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</a:t>
            </a:r>
          </a:p>
        </p:txBody>
      </p:sp>
      <p:cxnSp>
        <p:nvCxnSpPr>
          <p:cNvPr id="28" name="Straight Arrow Connector 45">
            <a:extLst>
              <a:ext uri="{FF2B5EF4-FFF2-40B4-BE49-F238E27FC236}">
                <a16:creationId xmlns="" xmlns:a16="http://schemas.microsoft.com/office/drawing/2014/main" id="{C0F1F09A-BA71-43B4-B728-6FEB505F2E7A}"/>
              </a:ext>
            </a:extLst>
          </p:cNvPr>
          <p:cNvCxnSpPr/>
          <p:nvPr/>
        </p:nvCxnSpPr>
        <p:spPr>
          <a:xfrm>
            <a:off x="5434104" y="3685531"/>
            <a:ext cx="0" cy="109728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46">
            <a:extLst>
              <a:ext uri="{FF2B5EF4-FFF2-40B4-BE49-F238E27FC236}">
                <a16:creationId xmlns="" xmlns:a16="http://schemas.microsoft.com/office/drawing/2014/main" id="{6FD1CE86-875F-4700-B502-CABCDD2D1BA5}"/>
              </a:ext>
            </a:extLst>
          </p:cNvPr>
          <p:cNvSpPr txBox="1"/>
          <p:nvPr/>
        </p:nvSpPr>
        <p:spPr>
          <a:xfrm>
            <a:off x="5193499" y="41316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40</a:t>
            </a:r>
            <a:endParaRPr lang="en-US" sz="900" dirty="0"/>
          </a:p>
        </p:txBody>
      </p:sp>
      <p:cxnSp>
        <p:nvCxnSpPr>
          <p:cNvPr id="30" name="Straight Arrow Connector 47">
            <a:extLst>
              <a:ext uri="{FF2B5EF4-FFF2-40B4-BE49-F238E27FC236}">
                <a16:creationId xmlns="" xmlns:a16="http://schemas.microsoft.com/office/drawing/2014/main" id="{92BE7C4E-9F59-42A4-B3BA-96CD6947473E}"/>
              </a:ext>
            </a:extLst>
          </p:cNvPr>
          <p:cNvCxnSpPr/>
          <p:nvPr/>
        </p:nvCxnSpPr>
        <p:spPr>
          <a:xfrm>
            <a:off x="6921263" y="3566145"/>
            <a:ext cx="0" cy="13698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8">
            <a:extLst>
              <a:ext uri="{FF2B5EF4-FFF2-40B4-BE49-F238E27FC236}">
                <a16:creationId xmlns="" xmlns:a16="http://schemas.microsoft.com/office/drawing/2014/main" id="{DC9E919C-0003-49DD-A31F-98F403B482BB}"/>
              </a:ext>
            </a:extLst>
          </p:cNvPr>
          <p:cNvSpPr txBox="1"/>
          <p:nvPr/>
        </p:nvSpPr>
        <p:spPr>
          <a:xfrm>
            <a:off x="6683547" y="41316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9155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spectus_Defense_Sean_Sh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ospectus_Defense_Sean_Sh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rospectus_Defense_Sean_Sh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1671</Words>
  <Application>Microsoft Office PowerPoint</Application>
  <PresentationFormat>On-screen Show (16:9)</PresentationFormat>
  <Paragraphs>423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Wingdings</vt:lpstr>
      <vt:lpstr>Arial</vt:lpstr>
      <vt:lpstr>等线 Light</vt:lpstr>
      <vt:lpstr>等线</vt:lpstr>
      <vt:lpstr>Office Theme</vt:lpstr>
      <vt:lpstr>Prospectus_Defense_Sean_Short</vt:lpstr>
      <vt:lpstr>1_Prospectus_Defense_Sean_Short</vt:lpstr>
      <vt:lpstr>2_Prospectus_Defense_Sean_Short</vt:lpstr>
      <vt:lpstr>Leveraging Thermally-Aware Chiplet Organization    in 2.5D Systems to Reclaim Dark Silicon</vt:lpstr>
      <vt:lpstr>Technology Scaling Trend</vt:lpstr>
      <vt:lpstr>Dark Silicon Problem</vt:lpstr>
      <vt:lpstr>Contributions</vt:lpstr>
      <vt:lpstr>Outline</vt:lpstr>
      <vt:lpstr>Background: Prior Dark Silicon Solutions</vt:lpstr>
      <vt:lpstr>Background: 2.5D Systems</vt:lpstr>
      <vt:lpstr>Outline</vt:lpstr>
      <vt:lpstr>Thermal Behavior of 2.5D Systems</vt:lpstr>
      <vt:lpstr>Thermal Behavior of 2.5D Systems</vt:lpstr>
      <vt:lpstr>Thermal Behavior of 2.5D Systems</vt:lpstr>
      <vt:lpstr>Thermal Behavior of 2.5D Systems</vt:lpstr>
      <vt:lpstr>Manufacturing Cost Model</vt:lpstr>
      <vt:lpstr>Optimization of Chiplet Organization</vt:lpstr>
      <vt:lpstr>Evaluation Methodology</vt:lpstr>
      <vt:lpstr>Evaluation Methodology</vt:lpstr>
      <vt:lpstr>Multi-Start Greedy Approach</vt:lpstr>
      <vt:lpstr>Multi-Start Greedy Approach</vt:lpstr>
      <vt:lpstr>Outline</vt:lpstr>
      <vt:lpstr>Results: Max Instructions per Second (IPS) Normalized to 2D Baseline</vt:lpstr>
      <vt:lpstr>Results: Max Instructions per Second (IPS) Normalized to 2D Baseline</vt:lpstr>
      <vt:lpstr>Results: Max IPS and Cost</vt:lpstr>
      <vt:lpstr>Results: Objective Function Values</vt:lpstr>
      <vt:lpstr>Results: Chiplet Organizations for Max Performance</vt:lpstr>
      <vt:lpstr>Outline</vt:lpstr>
      <vt:lpstr>Summary</vt:lpstr>
      <vt:lpstr>Thank you for your attention.</vt:lpstr>
      <vt:lpstr>Backup Slides</vt:lpstr>
      <vt:lpstr>2.5D Interposer Link Model</vt:lpstr>
      <vt:lpstr>Manufacturing Cost Model</vt:lpstr>
      <vt:lpstr>Manufacturing Cost Model</vt:lpstr>
      <vt:lpstr>Manufacturing Cost Model</vt:lpstr>
      <vt:lpstr>PowerPoint Presentation</vt:lpstr>
      <vt:lpstr>Results: Peak Temperature Reduction</vt:lpstr>
      <vt:lpstr>Results: Sensitivity to Peak Temperature Threshold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yenai</cp:lastModifiedBy>
  <cp:revision>108</cp:revision>
  <dcterms:created xsi:type="dcterms:W3CDTF">2016-09-12T10:42:56Z</dcterms:created>
  <dcterms:modified xsi:type="dcterms:W3CDTF">2018-03-22T15:16:11Z</dcterms:modified>
</cp:coreProperties>
</file>