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473" r:id="rId2"/>
    <p:sldId id="475" r:id="rId3"/>
    <p:sldId id="474" r:id="rId4"/>
    <p:sldId id="476" r:id="rId5"/>
    <p:sldId id="461" r:id="rId6"/>
    <p:sldId id="460" r:id="rId7"/>
    <p:sldId id="477" r:id="rId8"/>
    <p:sldId id="462" r:id="rId9"/>
    <p:sldId id="478" r:id="rId10"/>
    <p:sldId id="479" r:id="rId11"/>
    <p:sldId id="480" r:id="rId12"/>
    <p:sldId id="481" r:id="rId13"/>
    <p:sldId id="483" r:id="rId14"/>
    <p:sldId id="463" r:id="rId15"/>
    <p:sldId id="485" r:id="rId16"/>
    <p:sldId id="486" r:id="rId17"/>
    <p:sldId id="464" r:id="rId18"/>
    <p:sldId id="466" r:id="rId19"/>
    <p:sldId id="472" r:id="rId20"/>
    <p:sldId id="487" r:id="rId21"/>
    <p:sldId id="459" r:id="rId22"/>
    <p:sldId id="488" r:id="rId23"/>
    <p:sldId id="491" r:id="rId24"/>
    <p:sldId id="489" r:id="rId25"/>
    <p:sldId id="490" r:id="rId26"/>
  </p:sldIdLst>
  <p:sldSz cx="12192000" cy="6858000"/>
  <p:notesSz cx="70104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userDrawn="1">
          <p15:clr>
            <a:srgbClr val="A4A3A4"/>
          </p15:clr>
        </p15:guide>
        <p15:guide id="2" pos="381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67701" autoAdjust="0"/>
  </p:normalViewPr>
  <p:slideViewPr>
    <p:cSldViewPr snapToGrid="0" snapToObjects="1">
      <p:cViewPr varScale="1">
        <p:scale>
          <a:sx n="104" d="100"/>
          <a:sy n="104" d="100"/>
        </p:scale>
        <p:origin x="1068" y="78"/>
      </p:cViewPr>
      <p:guideLst>
        <p:guide orient="horz" pos="2081"/>
        <p:guide pos="3819"/>
      </p:guideLst>
    </p:cSldViewPr>
  </p:slideViewPr>
  <p:outlineViewPr>
    <p:cViewPr>
      <p:scale>
        <a:sx n="33" d="100"/>
        <a:sy n="33" d="100"/>
      </p:scale>
      <p:origin x="0" y="7806"/>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3" d="100"/>
          <a:sy n="73" d="100"/>
        </p:scale>
        <p:origin x="-29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9855BD4-C899-4553-ACD3-1BCE13348E03}" type="datetimeFigureOut">
              <a:rPr lang="en-US" smtClean="0"/>
              <a:t>11/14/2017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C21C37B-9CA6-4457-A321-E2EE9AB23086}" type="slidenum">
              <a:rPr lang="en-US" smtClean="0"/>
              <a:t>‹#›</a:t>
            </a:fld>
            <a:endParaRPr lang="en-US"/>
          </a:p>
        </p:txBody>
      </p:sp>
    </p:spTree>
    <p:extLst>
      <p:ext uri="{BB962C8B-B14F-4D97-AF65-F5344CB8AC3E}">
        <p14:creationId xmlns:p14="http://schemas.microsoft.com/office/powerpoint/2010/main" val="1615200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888D9C3-9B6E-7144-B150-FE309F32EFA5}" type="datetimeFigureOut">
              <a:rPr lang="en-US" smtClean="0"/>
              <a:t>11/14/2017</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9DC86C2-9417-D242-957F-07D0C93E50AF}" type="slidenum">
              <a:rPr lang="en-US" smtClean="0"/>
              <a:t>‹#›</a:t>
            </a:fld>
            <a:endParaRPr lang="en-US" dirty="0"/>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Good morning, everyone. In this presentation, I will present a detailed placement optimization to mitigate neighbor diffusion effects.</a:t>
            </a:r>
          </a:p>
          <a:p>
            <a:endParaRPr lang="en-US" altLang="en-US" dirty="0"/>
          </a:p>
          <a:p>
            <a:r>
              <a:rPr lang="en-US" altLang="en-US" dirty="0"/>
              <a:t>The title of my talk is optimal multi-row detailed placement for yield and model-hardware correlation improvement in sub-10nm VLSI.</a:t>
            </a:r>
          </a:p>
          <a:p>
            <a:endParaRPr lang="en-US" altLang="en-US" dirty="0"/>
          </a:p>
          <a:p>
            <a:r>
              <a:rPr lang="en-US" altLang="en-US" dirty="0"/>
              <a:t>This work is in collaboration with Samsung.</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a:t>
            </a:fld>
            <a:endParaRPr lang="en-US" dirty="0"/>
          </a:p>
        </p:txBody>
      </p:sp>
    </p:spTree>
    <p:extLst>
      <p:ext uri="{BB962C8B-B14F-4D97-AF65-F5344CB8AC3E}">
        <p14:creationId xmlns:p14="http://schemas.microsoft.com/office/powerpoint/2010/main" val="279644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If we assume we have placed </a:t>
            </a:r>
            <a:r>
              <a:rPr lang="en-US" altLang="zh-CN" dirty="0" err="1"/>
              <a:t>i</a:t>
            </a:r>
            <a:r>
              <a:rPr lang="en-US" altLang="zh-CN" dirty="0"/>
              <a:t> cells. The reordering range is from –r to r. Then cells with index </a:t>
            </a:r>
            <a:r>
              <a:rPr lang="en-US" altLang="zh-CN" dirty="0" err="1"/>
              <a:t>i</a:t>
            </a:r>
            <a:r>
              <a:rPr lang="en-US" altLang="zh-CN" dirty="0"/>
              <a:t>-r are definitely already placed, and cells with index </a:t>
            </a:r>
            <a:r>
              <a:rPr lang="en-US" altLang="zh-CN" dirty="0" err="1"/>
              <a:t>i+r</a:t>
            </a:r>
            <a:r>
              <a:rPr lang="en-US" altLang="zh-CN" dirty="0"/>
              <a:t> are definitely not already placed. A total of (2r+1) cells within reordering range may or may not be placed. So we only need to keep track of these cells.</a:t>
            </a:r>
          </a:p>
          <a:p>
            <a:endParaRPr lang="en-US" altLang="zh-CN" dirty="0"/>
          </a:p>
          <a:p>
            <a:r>
              <a:rPr lang="en-US" altLang="zh-CN" b="1" dirty="0"/>
              <a:t>[click]</a:t>
            </a:r>
            <a:r>
              <a:rPr lang="en-US" altLang="zh-CN" dirty="0"/>
              <a:t> We use a binary array of length 2r+1 to indicate whether each cell has been placed or not. </a:t>
            </a:r>
          </a:p>
          <a:p>
            <a:endParaRPr lang="en-US" altLang="zh-CN" dirty="0"/>
          </a:p>
          <a:p>
            <a:r>
              <a:rPr lang="en-US" altLang="zh-CN" b="1" dirty="0"/>
              <a:t>[click]</a:t>
            </a:r>
            <a:r>
              <a:rPr lang="en-US" altLang="zh-CN" dirty="0"/>
              <a:t> The left figure shows five cells, indexed c1 to c5 in the initial placement. If the reordering range is 1, then status array keeps track of 3 cells. </a:t>
            </a:r>
          </a:p>
          <a:p>
            <a:endParaRPr lang="en-US" altLang="zh-CN" dirty="0"/>
          </a:p>
          <a:p>
            <a:r>
              <a:rPr lang="en-US" altLang="zh-CN" b="1" dirty="0"/>
              <a:t>[click]</a:t>
            </a:r>
            <a:r>
              <a:rPr lang="en-US" altLang="zh-CN" dirty="0"/>
              <a:t> In the right figure, we show a partial placement of 3 cells, c1, c3 and c2. Then the status array indicates the cell status around the third position from the initial placement. </a:t>
            </a:r>
            <a:r>
              <a:rPr lang="en-US" altLang="zh-CN" b="1" dirty="0"/>
              <a:t>[click]</a:t>
            </a:r>
            <a:r>
              <a:rPr lang="en-US" altLang="zh-CN" dirty="0"/>
              <a:t> That is , the status array indicates the status for c2, c3 and c4, so we have 1,1,0. </a:t>
            </a:r>
          </a:p>
          <a:p>
            <a:endParaRPr lang="en-US" altLang="zh-CN" dirty="0"/>
          </a:p>
          <a:p>
            <a:r>
              <a:rPr lang="en-US" altLang="zh-CN" b="1" dirty="0"/>
              <a:t>[click]</a:t>
            </a:r>
            <a:r>
              <a:rPr lang="en-US" altLang="zh-CN" dirty="0"/>
              <a:t> Then, after placing the 4</a:t>
            </a:r>
            <a:r>
              <a:rPr lang="en-US" altLang="zh-CN" baseline="30000" dirty="0"/>
              <a:t>th</a:t>
            </a:r>
            <a:r>
              <a:rPr lang="en-US" altLang="zh-CN" dirty="0"/>
              <a:t> cell, the status array will then indicate the cell status around the fourth cell. </a:t>
            </a:r>
            <a:r>
              <a:rPr lang="en-US" altLang="zh-CN" b="1" dirty="0"/>
              <a:t>[click]</a:t>
            </a:r>
            <a:r>
              <a:rPr lang="en-US" altLang="zh-CN" dirty="0"/>
              <a:t> That is, the array indicates the cell status for c3, c4 and c5.</a:t>
            </a:r>
          </a:p>
          <a:p>
            <a:endParaRPr lang="en-US" altLang="zh-CN" dirty="0"/>
          </a:p>
          <a:p>
            <a:r>
              <a:rPr lang="en-US" altLang="zh-CN" dirty="0"/>
              <a:t>A legal status array will have exactly r+1 elements to be one. We can guarantee correctness as long as this property is met.</a:t>
            </a:r>
          </a:p>
          <a:p>
            <a:endParaRPr lang="en-US" altLang="zh-CN"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092740-7E2D-450F-B1CC-147C00A7D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41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the full DP array and cost function recurrence. </a:t>
            </a:r>
            <a:r>
              <a:rPr lang="en-US" baseline="0" dirty="0"/>
              <a:t>The </a:t>
            </a:r>
            <a:r>
              <a:rPr lang="en-US" baseline="0" dirty="0" err="1"/>
              <a:t>dp</a:t>
            </a:r>
            <a:r>
              <a:rPr lang="en-US" baseline="0" dirty="0"/>
              <a:t> array is indexed by </a:t>
            </a:r>
            <a:r>
              <a:rPr lang="en-US" baseline="0" dirty="0" err="1"/>
              <a:t>i</a:t>
            </a:r>
            <a:r>
              <a:rPr lang="en-US" baseline="0" dirty="0"/>
              <a:t>, j, v, l, s. </a:t>
            </a:r>
          </a:p>
          <a:p>
            <a:r>
              <a:rPr lang="en-US" b="1" baseline="0" dirty="0"/>
              <a:t>[click]</a:t>
            </a:r>
            <a:r>
              <a:rPr lang="en-US" baseline="0" dirty="0"/>
              <a:t> Given a partial placement with </a:t>
            </a:r>
            <a:r>
              <a:rPr lang="en-US" baseline="0" dirty="0" err="1"/>
              <a:t>i</a:t>
            </a:r>
            <a:r>
              <a:rPr lang="en-US" baseline="0" dirty="0"/>
              <a:t> cells, j is the position shift, so (</a:t>
            </a:r>
            <a:r>
              <a:rPr lang="en-US" baseline="0" dirty="0" err="1"/>
              <a:t>i+j</a:t>
            </a:r>
            <a:r>
              <a:rPr lang="en-US" baseline="0" dirty="0"/>
              <a:t>) gives the </a:t>
            </a:r>
            <a:r>
              <a:rPr lang="en-US" baseline="0" dirty="0" err="1"/>
              <a:t>i^th</a:t>
            </a:r>
            <a:r>
              <a:rPr lang="en-US" baseline="0" dirty="0"/>
              <a:t> cell name; </a:t>
            </a:r>
          </a:p>
          <a:p>
            <a:r>
              <a:rPr lang="en-US" b="1" baseline="0" dirty="0"/>
              <a:t>[click]</a:t>
            </a:r>
            <a:r>
              <a:rPr lang="en-US" baseline="0" dirty="0"/>
              <a:t> v gives the flipping status, and l gives the displacement. </a:t>
            </a:r>
          </a:p>
          <a:p>
            <a:r>
              <a:rPr lang="en-US" b="1" baseline="0" dirty="0"/>
              <a:t>[click]</a:t>
            </a:r>
            <a:r>
              <a:rPr lang="en-US" baseline="0" dirty="0"/>
              <a:t> s is the status array.</a:t>
            </a:r>
            <a:endParaRPr lang="en-US" dirty="0"/>
          </a:p>
          <a:p>
            <a:endParaRPr lang="en-US" dirty="0"/>
          </a:p>
          <a:p>
            <a:r>
              <a:rPr lang="en-US" b="1" baseline="0" dirty="0"/>
              <a:t>[click]</a:t>
            </a:r>
            <a:r>
              <a:rPr lang="en-US" baseline="0" dirty="0"/>
              <a:t> For each new partial placement solution, it can be reached from multiple previous partial placement solutions with different last placed cells, and status array. DP cost is recurrently updated by picking the partial placement solution with the minimum cost.</a:t>
            </a:r>
          </a:p>
          <a:p>
            <a:endParaRPr lang="en-US" dirty="0"/>
          </a:p>
          <a:p>
            <a:r>
              <a:rPr lang="en-US" b="1" dirty="0"/>
              <a:t>[click]</a:t>
            </a:r>
            <a:r>
              <a:rPr lang="en-US" dirty="0"/>
              <a:t> Here is an example showing an partial placement and its DP array. From the initial placement, we know cell c4 is the forth cell in the row, </a:t>
            </a:r>
            <a:r>
              <a:rPr lang="en-US" b="1" dirty="0"/>
              <a:t>[click]</a:t>
            </a:r>
            <a:r>
              <a:rPr lang="en-US" dirty="0"/>
              <a:t> with x-coordinate equal to 11. </a:t>
            </a:r>
          </a:p>
          <a:p>
            <a:r>
              <a:rPr lang="en-US" b="1" dirty="0"/>
              <a:t>[click]</a:t>
            </a:r>
            <a:r>
              <a:rPr lang="en-US" dirty="0"/>
              <a:t> In a partial placement, we have placed three cells, the last cell is c4, [click] with x-coordinate 10.</a:t>
            </a:r>
          </a:p>
          <a:p>
            <a:r>
              <a:rPr lang="en-US" b="1" dirty="0"/>
              <a:t>[click]</a:t>
            </a:r>
            <a:r>
              <a:rPr lang="en-US" dirty="0"/>
              <a:t> The DP array is shown here. The first term </a:t>
            </a:r>
            <a:r>
              <a:rPr lang="en-US" dirty="0" err="1"/>
              <a:t>i</a:t>
            </a:r>
            <a:r>
              <a:rPr lang="en-US" dirty="0"/>
              <a:t> means the total number of placed cells, which is 3.</a:t>
            </a:r>
          </a:p>
          <a:p>
            <a:r>
              <a:rPr lang="en-US" b="1" dirty="0"/>
              <a:t>[click]</a:t>
            </a:r>
            <a:r>
              <a:rPr lang="en-US" dirty="0"/>
              <a:t> The sum of </a:t>
            </a:r>
            <a:r>
              <a:rPr lang="en-US" dirty="0" err="1"/>
              <a:t>i+j</a:t>
            </a:r>
            <a:r>
              <a:rPr lang="en-US" dirty="0"/>
              <a:t> indicates the current cell index.</a:t>
            </a:r>
          </a:p>
          <a:p>
            <a:r>
              <a:rPr lang="en-US" b="1" dirty="0"/>
              <a:t>[click]</a:t>
            </a:r>
            <a:r>
              <a:rPr lang="en-US" dirty="0"/>
              <a:t> v is cell variant, which can be the flipping status.</a:t>
            </a:r>
          </a:p>
          <a:p>
            <a:r>
              <a:rPr lang="en-US" b="1" dirty="0"/>
              <a:t>[click]</a:t>
            </a:r>
            <a:r>
              <a:rPr lang="en-US" dirty="0"/>
              <a:t> l is the displacement from its initial location, which is -1.</a:t>
            </a:r>
          </a:p>
          <a:p>
            <a:r>
              <a:rPr lang="en-US" b="1" dirty="0"/>
              <a:t>[click]</a:t>
            </a:r>
            <a:r>
              <a:rPr lang="en-US" dirty="0"/>
              <a:t> the status array shows cell placement status. If we assume the reordering range is from -2 to 2, then the status array will show 5 cells, surrounding the third cell. </a:t>
            </a:r>
            <a:r>
              <a:rPr lang="en-US" b="1" dirty="0"/>
              <a:t>[click]</a:t>
            </a:r>
            <a:r>
              <a:rPr lang="en-US" dirty="0"/>
              <a:t> So we have c1, c3, c4 to be 1, and </a:t>
            </a:r>
            <a:r>
              <a:rPr lang="en-US" b="1" dirty="0"/>
              <a:t>[click]</a:t>
            </a:r>
            <a:r>
              <a:rPr lang="en-US" dirty="0"/>
              <a:t> c2, c5 to be 0.</a:t>
            </a:r>
          </a:p>
          <a:p>
            <a:endParaRPr lang="en-US" dirty="0"/>
          </a:p>
          <a:p>
            <a:endParaRPr lang="en-US" dirty="0"/>
          </a:p>
        </p:txBody>
      </p:sp>
      <p:sp>
        <p:nvSpPr>
          <p:cNvPr id="4" name="Slide Number Placeholder 3"/>
          <p:cNvSpPr>
            <a:spLocks noGrp="1"/>
          </p:cNvSpPr>
          <p:nvPr>
            <p:ph type="sldNum" sz="quarter" idx="10"/>
          </p:nvPr>
        </p:nvSpPr>
        <p:spPr/>
        <p:txBody>
          <a:bodyPr/>
          <a:lstStyle/>
          <a:p>
            <a:fld id="{D2092740-7E2D-450F-B1CC-147C00A7D5F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4567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slide shows the details about cost update. </a:t>
            </a:r>
          </a:p>
          <a:p>
            <a:endParaRPr lang="en-US" dirty="0"/>
          </a:p>
          <a:p>
            <a:r>
              <a:rPr lang="en-US" dirty="0"/>
              <a:t>From</a:t>
            </a:r>
            <a:r>
              <a:rPr lang="en-US" baseline="0" dirty="0"/>
              <a:t> a known partial placement solution, to reach a new partial placement, the new cell cannot overlap with any existing cell. Also, the new status array must indicate legal placement status. </a:t>
            </a:r>
          </a:p>
          <a:p>
            <a:r>
              <a:rPr lang="en-US" b="1" baseline="0" dirty="0"/>
              <a:t>[Click]</a:t>
            </a:r>
            <a:r>
              <a:rPr lang="en-US" baseline="0" dirty="0"/>
              <a:t> The delta cost of placing cell is determined by last placed cell and next placed cell</a:t>
            </a:r>
          </a:p>
          <a:p>
            <a:endParaRPr lang="en-US" baseline="0" dirty="0"/>
          </a:p>
          <a:p>
            <a:r>
              <a:rPr lang="en-US" b="1" baseline="0" dirty="0"/>
              <a:t>[Click]</a:t>
            </a:r>
            <a:r>
              <a:rPr lang="en-US" baseline="0" dirty="0"/>
              <a:t> The cost function is composed of three components, which are step cost, displacement cost, flipping cost. Each of the cost components has its own weights. Displacement and flipping cost are introduced to balance the tradeoff between step cost reduction and degradation from initial placement. Table here shows the step cost for two neighboring cells with </a:t>
            </a:r>
            <a:r>
              <a:rPr lang="en-US" baseline="0" dirty="0" err="1"/>
              <a:t>dist</a:t>
            </a:r>
            <a:r>
              <a:rPr lang="en-US" baseline="0" dirty="0"/>
              <a:t> empty sites in between and it is specific to the given technology of interest.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092740-7E2D-450F-B1CC-147C00A7D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92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is the single-row detailed placement. However, double-height cells such as flip-flops in advanced nodes, are common. These cells have to stay fixed in single-row detailed placement, which shrinks our solution space. Now, I will present our double-row optimization. We try to address two questions:</a:t>
            </a:r>
          </a:p>
          <a:p>
            <a:pPr marL="285750" indent="-285750">
              <a:buAutoNum type="romanLcParenBoth"/>
            </a:pPr>
            <a:r>
              <a:rPr lang="en-US" b="1" dirty="0"/>
              <a:t>[click]</a:t>
            </a:r>
            <a:r>
              <a:rPr lang="en-US" dirty="0"/>
              <a:t> Can we move double-height cells?</a:t>
            </a:r>
          </a:p>
          <a:p>
            <a:pPr marL="285750" indent="-285750">
              <a:buAutoNum type="romanLcParenBoth"/>
            </a:pPr>
            <a:r>
              <a:rPr lang="en-US" b="1" dirty="0"/>
              <a:t>[click]</a:t>
            </a:r>
            <a:r>
              <a:rPr lang="en-US" dirty="0"/>
              <a:t> Can we allow reordering in double-row optimization?</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13</a:t>
            </a:fld>
            <a:endParaRPr lang="en-US" dirty="0"/>
          </a:p>
        </p:txBody>
      </p:sp>
    </p:spTree>
    <p:extLst>
      <p:ext uri="{BB962C8B-B14F-4D97-AF65-F5344CB8AC3E}">
        <p14:creationId xmlns:p14="http://schemas.microsoft.com/office/powerpoint/2010/main" val="257492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I will briefly describe how we handle detailed placement for two rows. </a:t>
            </a:r>
          </a:p>
          <a:p>
            <a:endParaRPr lang="en-US" dirty="0"/>
          </a:p>
          <a:p>
            <a:r>
              <a:rPr lang="en-US" dirty="0"/>
              <a:t>Theoretically, double-height cells may appear in any continuous two rows. </a:t>
            </a:r>
            <a:r>
              <a:rPr lang="en-US" b="1" dirty="0"/>
              <a:t>[click]</a:t>
            </a:r>
            <a:r>
              <a:rPr lang="en-US" dirty="0"/>
              <a:t> However, in our setup, we find that they can be fully separated in non-overlapping two-row windows. The is because for all double-height standard cells in our library, the top and bottom rails are always VSS, </a:t>
            </a:r>
            <a:r>
              <a:rPr lang="en-US" b="1" dirty="0"/>
              <a:t>[click]</a:t>
            </a:r>
            <a:r>
              <a:rPr lang="en-US" dirty="0"/>
              <a:t> and the middle rail is VDD. We note that this pattern depends on specific technology of interest, and is true in our case. </a:t>
            </a:r>
          </a:p>
          <a:p>
            <a:endParaRPr lang="en-US" dirty="0"/>
          </a:p>
          <a:p>
            <a:r>
              <a:rPr lang="en-US" b="1" dirty="0"/>
              <a:t>[click]</a:t>
            </a:r>
            <a:r>
              <a:rPr lang="en-US" dirty="0"/>
              <a:t> To enable our optimization, we further assume double-height cell ordering is fixed. For example, in this figure, double-height cell A must be on the left of B, and then C and D. </a:t>
            </a:r>
          </a:p>
          <a:p>
            <a:endParaRPr lang="en-US" dirty="0"/>
          </a:p>
          <a:p>
            <a:r>
              <a:rPr lang="en-US" b="1" dirty="0"/>
              <a:t>[click]</a:t>
            </a:r>
            <a:r>
              <a:rPr lang="en-US" dirty="0"/>
              <a:t> Now we divide the cell row into optimization regions, separated by double-height cells. This figure shows four double-height cells, with five region. Within each region, single-row optimization is used separately for the two rows, and the solutions are merged once we meet a double-height cell.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a:t>
            </a:r>
            <a:r>
              <a:rPr lang="en-US" dirty="0"/>
              <a:t> The animation shows how dynamic programming is performed. The dynamic programming can be seen as a two-level optimization. In the top level, DP goes from one DH cell to the next, and in the leaf level, we call single-row DP to get the \Delta cost when placing all single-height cells in between. For the top-level DP, we still have the complete solution space for the double-height cells.</a:t>
            </a:r>
          </a:p>
          <a:p>
            <a:endParaRPr lang="en-US" dirty="0"/>
          </a:p>
          <a:p>
            <a:r>
              <a:rPr lang="en-US" b="1" dirty="0"/>
              <a:t>[click] </a:t>
            </a:r>
            <a:r>
              <a:rPr lang="en-US" b="0" dirty="0"/>
              <a:t>Thus, double-height cells are movable</a:t>
            </a:r>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t>14</a:t>
            </a:fld>
            <a:endParaRPr lang="en-US" dirty="0"/>
          </a:p>
        </p:txBody>
      </p:sp>
    </p:spTree>
    <p:extLst>
      <p:ext uri="{BB962C8B-B14F-4D97-AF65-F5344CB8AC3E}">
        <p14:creationId xmlns:p14="http://schemas.microsoft.com/office/powerpoint/2010/main" val="114700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top level recurrence. </a:t>
            </a:r>
            <a:r>
              <a:rPr lang="en-US" baseline="0" dirty="0"/>
              <a:t>The </a:t>
            </a:r>
            <a:r>
              <a:rPr lang="en-US" baseline="0" dirty="0" err="1"/>
              <a:t>dp</a:t>
            </a:r>
            <a:r>
              <a:rPr lang="en-US" baseline="0" dirty="0"/>
              <a:t> array is indexed by capital I, v, l, j0, s0, and j1, s1. Capital I is the number of double-height cells in the partial placement. </a:t>
            </a:r>
          </a:p>
          <a:p>
            <a:r>
              <a:rPr lang="en-US" b="1" baseline="0" dirty="0"/>
              <a:t>[click]</a:t>
            </a:r>
            <a:r>
              <a:rPr lang="en-US" baseline="0" dirty="0"/>
              <a:t> v, l indicates the flipping status and its displacement. We note that double-height cells are not allowed in flipping due to power rail constraints. </a:t>
            </a:r>
          </a:p>
          <a:p>
            <a:r>
              <a:rPr lang="en-US" b="1" baseline="0" dirty="0"/>
              <a:t>[click]</a:t>
            </a:r>
            <a:r>
              <a:rPr lang="en-US" baseline="0" dirty="0"/>
              <a:t> Then, j0, s0 indicates the reordering status for the first row. Here, position shift j0 indicates the total number of cells in the first row partial placement. So we know which cells the status array s0 indicates. Similarly, we have j1 and s1 for the second row.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a:t>
            </a:r>
            <a:r>
              <a:rPr lang="en-US" dirty="0"/>
              <a:t> Since we have the entire reordering status for both rows, reordering for a s</a:t>
            </a:r>
            <a:r>
              <a:rPr lang="en-US" dirty="0">
                <a:solidFill>
                  <a:srgbClr val="FF0000"/>
                </a:solidFill>
              </a:rPr>
              <a:t>ingle-height cell with another single-height cell, or a double-height cell, is still allowed.</a:t>
            </a:r>
          </a:p>
          <a:p>
            <a:endParaRPr lang="en-US" dirty="0"/>
          </a:p>
        </p:txBody>
      </p:sp>
      <p:sp>
        <p:nvSpPr>
          <p:cNvPr id="4" name="Slide Number Placeholder 3"/>
          <p:cNvSpPr>
            <a:spLocks noGrp="1"/>
          </p:cNvSpPr>
          <p:nvPr>
            <p:ph type="sldNum" sz="quarter" idx="10"/>
          </p:nvPr>
        </p:nvSpPr>
        <p:spPr/>
        <p:txBody>
          <a:bodyPr/>
          <a:lstStyle/>
          <a:p>
            <a:fld id="{D2092740-7E2D-450F-B1CC-147C00A7D5F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6997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show experimental setup and results.</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16</a:t>
            </a:fld>
            <a:endParaRPr lang="en-US" dirty="0"/>
          </a:p>
        </p:txBody>
      </p:sp>
    </p:spTree>
    <p:extLst>
      <p:ext uri="{BB962C8B-B14F-4D97-AF65-F5344CB8AC3E}">
        <p14:creationId xmlns:p14="http://schemas.microsoft.com/office/powerpoint/2010/main" val="255788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sensitivity to ranges, flipping and coefficients. </a:t>
            </a:r>
          </a:p>
          <a:p>
            <a:endParaRPr lang="en-US" dirty="0"/>
          </a:p>
          <a:p>
            <a:r>
              <a:rPr lang="en-US" b="1" dirty="0"/>
              <a:t>[click]</a:t>
            </a:r>
            <a:r>
              <a:rPr lang="en-US" dirty="0"/>
              <a:t> We sweep displacement range from 0 to 15, and reordering range from 0 to 2. We show the results for both flipping enabled and disabled. The left figure shows displacement range in x-axis, versus normalized diffusion steps after optimization in y-axis. Different lines show different reordering and flipping configurations. </a:t>
            </a:r>
          </a:p>
          <a:p>
            <a:endParaRPr lang="en-US" dirty="0"/>
          </a:p>
          <a:p>
            <a:r>
              <a:rPr lang="en-US" b="1" dirty="0"/>
              <a:t>[click]</a:t>
            </a:r>
            <a:r>
              <a:rPr lang="en-US" dirty="0"/>
              <a:t> Given displacement range equal to 5, and reordering range equal to 1, 80% of diffusion steps are already eliminated. </a:t>
            </a:r>
          </a:p>
          <a:p>
            <a:r>
              <a:rPr lang="en-US" b="1" dirty="0"/>
              <a:t>[click]</a:t>
            </a:r>
            <a:r>
              <a:rPr lang="en-US" dirty="0"/>
              <a:t> If we compare the result with and without reordering, we find there is up to 30% more step reduction with reordering enabled. </a:t>
            </a:r>
          </a:p>
          <a:p>
            <a:r>
              <a:rPr lang="en-US" b="1" dirty="0"/>
              <a:t>[click]</a:t>
            </a:r>
            <a:r>
              <a:rPr lang="en-US" dirty="0"/>
              <a:t> Also, flipping itself can reduce half of all diffusion steps even without allowing any cell displacement. </a:t>
            </a:r>
          </a:p>
          <a:p>
            <a:endParaRPr lang="en-US" dirty="0"/>
          </a:p>
          <a:p>
            <a:r>
              <a:rPr lang="en-US" b="1" dirty="0"/>
              <a:t>[click]</a:t>
            </a:r>
            <a:r>
              <a:rPr lang="en-US" dirty="0"/>
              <a:t> Next, we sweep the displacement and flipping coefficients. </a:t>
            </a:r>
          </a:p>
          <a:p>
            <a:r>
              <a:rPr lang="en-US" b="1" dirty="0"/>
              <a:t>[click]</a:t>
            </a:r>
            <a:r>
              <a:rPr lang="en-US" dirty="0"/>
              <a:t> In the right figure, we see a clear tradeoff between routed wirelength and #diffusion steps after optimization. Generally, the more RWL overhead, we can get more step reductions. </a:t>
            </a:r>
          </a:p>
          <a:p>
            <a:r>
              <a:rPr lang="en-US" b="1" dirty="0"/>
              <a:t>[click]</a:t>
            </a:r>
            <a:r>
              <a:rPr lang="en-US" dirty="0"/>
              <a:t> We found that a non-zero coefficient is good enough in keeping RWL within 3% of overhead, while still getting maximum step reduction. </a:t>
            </a:r>
          </a:p>
        </p:txBody>
      </p:sp>
      <p:sp>
        <p:nvSpPr>
          <p:cNvPr id="4" name="Slide Number Placeholder 3"/>
          <p:cNvSpPr>
            <a:spLocks noGrp="1"/>
          </p:cNvSpPr>
          <p:nvPr>
            <p:ph type="sldNum" sz="quarter" idx="10"/>
          </p:nvPr>
        </p:nvSpPr>
        <p:spPr/>
        <p:txBody>
          <a:bodyPr/>
          <a:lstStyle/>
          <a:p>
            <a:fld id="{49DC86C2-9417-D242-957F-07D0C93E50AF}" type="slidenum">
              <a:rPr lang="en-US" smtClean="0"/>
              <a:t>17</a:t>
            </a:fld>
            <a:endParaRPr lang="en-US" dirty="0"/>
          </a:p>
        </p:txBody>
      </p:sp>
    </p:spTree>
    <p:extLst>
      <p:ext uri="{BB962C8B-B14F-4D97-AF65-F5344CB8AC3E}">
        <p14:creationId xmlns:p14="http://schemas.microsoft.com/office/powerpoint/2010/main" val="1526757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here shows</a:t>
            </a:r>
            <a:r>
              <a:rPr lang="en-US" baseline="0" dirty="0"/>
              <a:t> our experimental result with various design blocks. We show the step reduction using single-row and double-row detail placement algorithm. </a:t>
            </a:r>
            <a:r>
              <a:rPr lang="en-US" dirty="0"/>
              <a:t> Here, since we use reordering range 1, the single-row optimization is similar to two previous works. W</a:t>
            </a:r>
            <a:r>
              <a:rPr lang="en-US" baseline="0" dirty="0"/>
              <a:t>e achieve up to 84% step reduction. </a:t>
            </a:r>
            <a:r>
              <a:rPr lang="en-US" b="1" baseline="0" dirty="0"/>
              <a:t>[click]</a:t>
            </a:r>
            <a:r>
              <a:rPr lang="en-US" baseline="0" dirty="0"/>
              <a:t> With double-row optimization, we can achieve up to 90% step reduction.</a:t>
            </a:r>
          </a:p>
          <a:p>
            <a:endParaRPr lang="en-US" baseline="0" dirty="0"/>
          </a:p>
          <a:p>
            <a:r>
              <a:rPr lang="en-US" b="1" baseline="0" dirty="0"/>
              <a:t>[click]</a:t>
            </a:r>
            <a:r>
              <a:rPr lang="en-US" baseline="0" dirty="0"/>
              <a:t> In design VGA and MPEG, there are up to around 25% double-height cells in the design. Single-row optimization shows poor step reduction, at around 50%. In comparison, double-row optimization is much better, achieving around 76% reduction in diffusion steps</a:t>
            </a:r>
          </a:p>
          <a:p>
            <a:endParaRPr lang="en-US" baseline="0" dirty="0"/>
          </a:p>
          <a:p>
            <a:r>
              <a:rPr lang="en-US" b="1" baseline="0" dirty="0"/>
              <a:t>[click]</a:t>
            </a:r>
            <a:r>
              <a:rPr lang="en-US" baseline="0" dirty="0"/>
              <a:t> We show an illustration of step reduction of design block VGA here. Red cells have inter-cell diffusion steps and blue cells do not have inter-cell diffusion steps. We illustrate how significantly diffusion steps are reduced after double-row optimization is applied.</a:t>
            </a:r>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18</a:t>
            </a:fld>
            <a:endParaRPr lang="en-US" dirty="0"/>
          </a:p>
        </p:txBody>
      </p:sp>
    </p:spTree>
    <p:extLst>
      <p:ext uri="{BB962C8B-B14F-4D97-AF65-F5344CB8AC3E}">
        <p14:creationId xmlns:p14="http://schemas.microsoft.com/office/powerpoint/2010/main" val="356213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Neighbor diffusion effect can increase drive strength.</a:t>
            </a:r>
            <a:r>
              <a:rPr lang="en-US" baseline="0" dirty="0"/>
              <a:t> Therefore, it is possible to improve timing by inserting filler cells with smaller diffusion height and creating intentional diffusion steps next to timing-critical cells. </a:t>
            </a:r>
            <a:r>
              <a:rPr lang="en-US" b="1" baseline="0" dirty="0"/>
              <a:t>[click]</a:t>
            </a:r>
            <a:r>
              <a:rPr lang="en-US" baseline="0" dirty="0"/>
              <a:t> In the left figure, we show that a transistor can become faster given a diffusion step created with a neighboring filler cell.</a:t>
            </a:r>
          </a:p>
          <a:p>
            <a:endParaRPr lang="en-US" baseline="0" dirty="0"/>
          </a:p>
          <a:p>
            <a:r>
              <a:rPr lang="en-US" b="1" baseline="0" dirty="0"/>
              <a:t>[Click]</a:t>
            </a:r>
            <a:r>
              <a:rPr lang="en-US" baseline="0" dirty="0"/>
              <a:t> We add one more cost component into the cost function to make our dynamic programming algorithm comprehend the benefit of such intentionally introduced steps. </a:t>
            </a:r>
          </a:p>
          <a:p>
            <a:r>
              <a:rPr lang="en-US" b="1" baseline="0" dirty="0"/>
              <a:t>[Click]</a:t>
            </a:r>
            <a:r>
              <a:rPr lang="en-US" baseline="0" dirty="0"/>
              <a:t> We achieve up to 6x increase in intentional diffusion steps at timing-critical cells compared to the initial placement solution. Overall, we can still remove more than 50% of all diffusion steps.</a:t>
            </a:r>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19</a:t>
            </a:fld>
            <a:endParaRPr lang="en-US" dirty="0"/>
          </a:p>
        </p:txBody>
      </p:sp>
    </p:spTree>
    <p:extLst>
      <p:ext uri="{BB962C8B-B14F-4D97-AF65-F5344CB8AC3E}">
        <p14:creationId xmlns:p14="http://schemas.microsoft.com/office/powerpoint/2010/main" val="27506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first explain motivation of our work, and describe our dynamic programming-based algorithm for single-row and double-row detailed placement. </a:t>
            </a:r>
          </a:p>
          <a:p>
            <a:r>
              <a:rPr lang="en-US" dirty="0"/>
              <a:t>Then, I will show the experimental results and conclude my talk.</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a:t>
            </a:fld>
            <a:endParaRPr lang="en-US" dirty="0"/>
          </a:p>
        </p:txBody>
      </p:sp>
    </p:spTree>
    <p:extLst>
      <p:ext uri="{BB962C8B-B14F-4D97-AF65-F5344CB8AC3E}">
        <p14:creationId xmlns:p14="http://schemas.microsoft.com/office/powerpoint/2010/main" val="190614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conclude my talk.</a:t>
            </a:r>
          </a:p>
        </p:txBody>
      </p:sp>
      <p:sp>
        <p:nvSpPr>
          <p:cNvPr id="4" name="Slide Number Placeholder 3"/>
          <p:cNvSpPr>
            <a:spLocks noGrp="1"/>
          </p:cNvSpPr>
          <p:nvPr>
            <p:ph type="sldNum" sz="quarter" idx="10"/>
          </p:nvPr>
        </p:nvSpPr>
        <p:spPr/>
        <p:txBody>
          <a:bodyPr/>
          <a:lstStyle/>
          <a:p>
            <a:fld id="{49DC86C2-9417-D242-957F-07D0C93E50AF}" type="slidenum">
              <a:rPr lang="en-US" smtClean="0"/>
              <a:t>20</a:t>
            </a:fld>
            <a:endParaRPr lang="en-US" dirty="0"/>
          </a:p>
        </p:txBody>
      </p:sp>
    </p:spTree>
    <p:extLst>
      <p:ext uri="{BB962C8B-B14F-4D97-AF65-F5344CB8AC3E}">
        <p14:creationId xmlns:p14="http://schemas.microsoft.com/office/powerpoint/2010/main" val="25988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a new, optimal reorderable double-row detailed placement optimization, with support of double-height cells.</a:t>
            </a:r>
          </a:p>
          <a:p>
            <a:r>
              <a:rPr lang="en-US" dirty="0"/>
              <a:t>We achieve up to 90% reduction of diffusion steps and 3% estimated yield improvement.</a:t>
            </a:r>
          </a:p>
          <a:p>
            <a:r>
              <a:rPr lang="en-US" dirty="0"/>
              <a:t>We also propose a potential timing optimization with filler-induced intentional diffusion steps. </a:t>
            </a:r>
          </a:p>
          <a:p>
            <a:r>
              <a:rPr lang="en-US" dirty="0"/>
              <a:t>Our future work include generic multi-row multi-height detailed placement with more comprehensive timing-aware optimization flow, and extension to other local layout effect-aware optimizations.</a:t>
            </a:r>
          </a:p>
          <a:p>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21</a:t>
            </a:fld>
            <a:endParaRPr lang="en-US" dirty="0"/>
          </a:p>
        </p:txBody>
      </p:sp>
    </p:spTree>
    <p:extLst>
      <p:ext uri="{BB962C8B-B14F-4D97-AF65-F5344CB8AC3E}">
        <p14:creationId xmlns:p14="http://schemas.microsoft.com/office/powerpoint/2010/main" val="3699372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24</a:t>
            </a:fld>
            <a:endParaRPr lang="en-US" dirty="0"/>
          </a:p>
        </p:txBody>
      </p:sp>
    </p:spTree>
    <p:extLst>
      <p:ext uri="{BB962C8B-B14F-4D97-AF65-F5344CB8AC3E}">
        <p14:creationId xmlns:p14="http://schemas.microsoft.com/office/powerpoint/2010/main" val="397928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sub-10nm nodes, neighboring diffusion area creates stress on the channel. </a:t>
            </a:r>
          </a:p>
          <a:p>
            <a:r>
              <a:rPr lang="en-US" baseline="0" dirty="0"/>
              <a:t>In this figure, we show two diffusion areas, with spacing equal to NDEXA. </a:t>
            </a:r>
          </a:p>
          <a:p>
            <a:endParaRPr lang="en-US" dirty="0"/>
          </a:p>
          <a:p>
            <a:r>
              <a:rPr lang="en-US" b="1" dirty="0"/>
              <a:t>[click]</a:t>
            </a:r>
            <a:r>
              <a:rPr lang="en-US" dirty="0"/>
              <a:t> The right figure shows the change in </a:t>
            </a:r>
            <a:r>
              <a:rPr lang="en-US" dirty="0" err="1"/>
              <a:t>Vt</a:t>
            </a:r>
            <a:r>
              <a:rPr lang="en-US" dirty="0"/>
              <a:t> and Ion with different spacing. Clearly, this affects standard cell performance.</a:t>
            </a:r>
          </a:p>
          <a:p>
            <a:r>
              <a:rPr lang="en-US" b="1" dirty="0"/>
              <a:t>[click]</a:t>
            </a:r>
            <a:r>
              <a:rPr lang="en-US" dirty="0"/>
              <a:t> Also, different processes, and different P/N FETs may show difference characteristics. </a:t>
            </a:r>
          </a:p>
          <a:p>
            <a:r>
              <a:rPr lang="en-US" dirty="0"/>
              <a:t>Overall, we can say, given a fixed process, the standard cell becomes faster, or slower.</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3</a:t>
            </a:fld>
            <a:endParaRPr lang="en-US" dirty="0"/>
          </a:p>
        </p:txBody>
      </p:sp>
    </p:spTree>
    <p:extLst>
      <p:ext uri="{BB962C8B-B14F-4D97-AF65-F5344CB8AC3E}">
        <p14:creationId xmlns:p14="http://schemas.microsoft.com/office/powerpoint/2010/main" val="307040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Diffusion step is </a:t>
            </a:r>
            <a:r>
              <a:rPr lang="en-US" baseline="0" dirty="0"/>
              <a:t>the neighboring diffusion area height change, and causes neighbor diffusion effect.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[click]</a:t>
            </a:r>
            <a:r>
              <a:rPr lang="en-US" baseline="0" dirty="0"/>
              <a:t> In this figure, the top and medium fins for T2 see different diffusion spacing, because of a diffusion step.</a:t>
            </a:r>
            <a:endParaRPr lang="en-US" dirty="0"/>
          </a:p>
          <a:p>
            <a:endParaRPr lang="en-US" baseline="0" dirty="0"/>
          </a:p>
          <a:p>
            <a:r>
              <a:rPr lang="en-US" b="1" baseline="0" dirty="0"/>
              <a:t>[click]</a:t>
            </a:r>
            <a:r>
              <a:rPr lang="en-US" baseline="0" dirty="0"/>
              <a:t> If the diffusions step occurs within a standard cell, the library characterization is able to capture the effect. However, if the diffusion step occurs between two standard cells, then the impact is not captured by library, thus causing miscorrelation between model and silicon.</a:t>
            </a:r>
          </a:p>
          <a:p>
            <a:endParaRPr lang="en-US" baseline="0" dirty="0"/>
          </a:p>
          <a:p>
            <a:r>
              <a:rPr lang="en-US" baseline="0" dirty="0"/>
              <a:t>In the next slide, I will show how we can approach this problem.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4</a:t>
            </a:fld>
            <a:endParaRPr lang="en-US" dirty="0"/>
          </a:p>
        </p:txBody>
      </p:sp>
    </p:spTree>
    <p:extLst>
      <p:ext uri="{BB962C8B-B14F-4D97-AF65-F5344CB8AC3E}">
        <p14:creationId xmlns:p14="http://schemas.microsoft.com/office/powerpoint/2010/main" val="264213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preliminary study, </a:t>
            </a:r>
            <a:r>
              <a:rPr lang="en-US" baseline="0" dirty="0"/>
              <a:t>more than 60% of standard cells have inter-cell diffusion steps. </a:t>
            </a:r>
          </a:p>
          <a:p>
            <a:endParaRPr lang="en-US" baseline="0" dirty="0"/>
          </a:p>
          <a:p>
            <a:r>
              <a:rPr lang="en-US" b="1" baseline="0" dirty="0"/>
              <a:t>[Click]</a:t>
            </a:r>
            <a:r>
              <a:rPr lang="en-US" baseline="0" dirty="0"/>
              <a:t> One trivial solution is to make space between two adjacent functional cells and insert filler cells to cancel the diffusion height difference. However, such approach would require 4 placement sites for each diffusion step. The area penalty is large!</a:t>
            </a:r>
          </a:p>
          <a:p>
            <a:r>
              <a:rPr lang="en-US" b="1" baseline="0" dirty="0"/>
              <a:t>[click]</a:t>
            </a:r>
            <a:r>
              <a:rPr lang="en-US" baseline="0" dirty="0"/>
              <a:t> We see that during the detailed placement stage, we have the opportunity to reduce diffusion steps.</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5</a:t>
            </a:fld>
            <a:endParaRPr lang="en-US" dirty="0"/>
          </a:p>
        </p:txBody>
      </p:sp>
    </p:spTree>
    <p:extLst>
      <p:ext uri="{BB962C8B-B14F-4D97-AF65-F5344CB8AC3E}">
        <p14:creationId xmlns:p14="http://schemas.microsoft.com/office/powerpoint/2010/main" val="7430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works can</a:t>
            </a:r>
            <a:r>
              <a:rPr lang="en-US" baseline="0" dirty="0"/>
              <a:t> be divided into three categories, </a:t>
            </a:r>
            <a:r>
              <a:rPr lang="en-US" b="1" baseline="0" dirty="0"/>
              <a:t>[click]</a:t>
            </a:r>
            <a:r>
              <a:rPr lang="en-US" baseline="0" dirty="0"/>
              <a:t> ordered single-row placement, mixed integer linear programming and heuristics, with restrictions in </a:t>
            </a:r>
            <a:r>
              <a:rPr lang="en-US" b="1" baseline="0" dirty="0"/>
              <a:t>[click]</a:t>
            </a:r>
            <a:r>
              <a:rPr lang="en-US" baseline="0" dirty="0"/>
              <a:t>cell ordering, double-height cell support, </a:t>
            </a:r>
            <a:r>
              <a:rPr lang="en-US" b="1" baseline="0" dirty="0"/>
              <a:t>[click] </a:t>
            </a:r>
            <a:r>
              <a:rPr lang="en-US" baseline="0" dirty="0"/>
              <a:t>runtime, </a:t>
            </a:r>
            <a:r>
              <a:rPr lang="en-US" b="1" baseline="0" dirty="0"/>
              <a:t>[click] </a:t>
            </a:r>
            <a:r>
              <a:rPr lang="en-US" baseline="0" dirty="0"/>
              <a:t>or solution quality.</a:t>
            </a:r>
          </a:p>
          <a:p>
            <a:endParaRPr lang="en-US" baseline="0" dirty="0"/>
          </a:p>
          <a:p>
            <a:r>
              <a:rPr lang="en-US" b="1" baseline="0" dirty="0"/>
              <a:t>[click]</a:t>
            </a:r>
            <a:r>
              <a:rPr lang="en-US" baseline="0" dirty="0"/>
              <a:t> In this work, we achieve optimal double-row placement that reduces diffusion steps. Our optimization supports cell relocating, cell reordering and cell flipping. It also supports movable and reorderable double-height cells, such as  flip-flops in advanced nodes. We can also optimize timing by introducing intentional steps based on the modeled effect of NDE. </a:t>
            </a:r>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6</a:t>
            </a:fld>
            <a:endParaRPr lang="en-US" dirty="0"/>
          </a:p>
        </p:txBody>
      </p:sp>
    </p:spTree>
    <p:extLst>
      <p:ext uri="{BB962C8B-B14F-4D97-AF65-F5344CB8AC3E}">
        <p14:creationId xmlns:p14="http://schemas.microsoft.com/office/powerpoint/2010/main" val="14477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I will first describe the single-row dynamic programming-based detailed placement.</a:t>
            </a:r>
          </a:p>
        </p:txBody>
      </p:sp>
      <p:sp>
        <p:nvSpPr>
          <p:cNvPr id="4" name="Slide Number Placeholder 3"/>
          <p:cNvSpPr>
            <a:spLocks noGrp="1"/>
          </p:cNvSpPr>
          <p:nvPr>
            <p:ph type="sldNum" sz="quarter" idx="10"/>
          </p:nvPr>
        </p:nvSpPr>
        <p:spPr/>
        <p:txBody>
          <a:bodyPr/>
          <a:lstStyle/>
          <a:p>
            <a:fld id="{49DC86C2-9417-D242-957F-07D0C93E50AF}" type="slidenum">
              <a:rPr lang="en-US" smtClean="0"/>
              <a:t>7</a:t>
            </a:fld>
            <a:endParaRPr lang="en-US" dirty="0"/>
          </a:p>
        </p:txBody>
      </p:sp>
    </p:spTree>
    <p:extLst>
      <p:ext uri="{BB962C8B-B14F-4D97-AF65-F5344CB8AC3E}">
        <p14:creationId xmlns:p14="http://schemas.microsoft.com/office/powerpoint/2010/main" val="274650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give the problem statement. </a:t>
            </a:r>
          </a:p>
          <a:p>
            <a:r>
              <a:rPr lang="en-US" b="1" baseline="0" dirty="0"/>
              <a:t>[click]</a:t>
            </a:r>
            <a:r>
              <a:rPr lang="en-US" baseline="0" dirty="0"/>
              <a:t> The input </a:t>
            </a:r>
            <a:r>
              <a:rPr lang="en-US" sz="1200" baseline="0" dirty="0">
                <a:solidFill>
                  <a:sysClr val="windowText" lastClr="000000"/>
                </a:solidFill>
              </a:rPr>
              <a:t>is</a:t>
            </a:r>
            <a:r>
              <a:rPr lang="en-US" sz="1200" dirty="0">
                <a:solidFill>
                  <a:sysClr val="windowText" lastClr="000000"/>
                </a:solidFill>
              </a:rPr>
              <a:t> an initial, legalized single-row placement. We perturb the placement to minimize the total cost, which includes inter-cell diffusion steps. </a:t>
            </a:r>
            <a:r>
              <a:rPr lang="en-US" sz="1200" b="1" dirty="0">
                <a:solidFill>
                  <a:sysClr val="windowText" lastClr="000000"/>
                </a:solidFill>
              </a:rPr>
              <a:t>[click]</a:t>
            </a:r>
            <a:r>
              <a:rPr lang="en-US" sz="1200" dirty="0">
                <a:solidFill>
                  <a:sysClr val="windowText" lastClr="000000"/>
                </a:solidFill>
              </a:rPr>
              <a:t> </a:t>
            </a:r>
            <a:r>
              <a:rPr lang="en-US" baseline="0" dirty="0"/>
              <a:t>The output is an optimized row placement, with reduced diffusion steps. </a:t>
            </a:r>
          </a:p>
          <a:p>
            <a:endParaRPr lang="en-US" baseline="0" dirty="0"/>
          </a:p>
          <a:p>
            <a:r>
              <a:rPr lang="en-US" b="1" baseline="0" dirty="0"/>
              <a:t>[click]</a:t>
            </a:r>
            <a:r>
              <a:rPr lang="en-US" baseline="0" dirty="0"/>
              <a:t> There are three constraints in our formulation, the cell non-overlapping constraint, displacement range and reordering range. Displacement range shows how far a cell can be moved away from its original location. Reordering range shows how flexibly a cell can be re-arranged with its neighboring cells.</a:t>
            </a:r>
          </a:p>
          <a:p>
            <a:endParaRPr lang="en-US" baseline="0" dirty="0"/>
          </a:p>
          <a:p>
            <a:r>
              <a:rPr lang="en-US" b="1" dirty="0"/>
              <a:t>[Click]</a:t>
            </a:r>
            <a:r>
              <a:rPr lang="en-US" dirty="0"/>
              <a:t> We show an example initial row placement and final</a:t>
            </a:r>
            <a:r>
              <a:rPr lang="en-US" baseline="0" dirty="0"/>
              <a:t> solution to illustrate notations. According to the initial placement, we first index all the cells c1 to c4, from left to right, sequentially. For c3, it is initially placed at placement site 7, and in the final solution, it is placed at placement site 1. Thus, the displacement of cell c3 is -6. The displacement range is the maximum displacement constraint for each cell. For position shift, initially c3 is the third cell in the row while in the final solution, it is placed as the first cell in the row, thus the position shift is equal to -2. The reordering range is the maximum position shift constraint.</a:t>
            </a:r>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8</a:t>
            </a:fld>
            <a:endParaRPr lang="en-US" dirty="0"/>
          </a:p>
        </p:txBody>
      </p:sp>
    </p:spTree>
    <p:extLst>
      <p:ext uri="{BB962C8B-B14F-4D97-AF65-F5344CB8AC3E}">
        <p14:creationId xmlns:p14="http://schemas.microsoft.com/office/powerpoint/2010/main" val="302206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 the dynamic programming idea. We do the row placement cell by cell. Given a partial placement solution of </a:t>
            </a:r>
            <a:r>
              <a:rPr lang="en-US" dirty="0" err="1"/>
              <a:t>i</a:t>
            </a:r>
            <a:r>
              <a:rPr lang="en-US" dirty="0"/>
              <a:t> cells, place from left to right, one cell at a time, until all cells have been placed. </a:t>
            </a:r>
          </a:p>
          <a:p>
            <a:endParaRPr lang="en-US" dirty="0"/>
          </a:p>
          <a:p>
            <a:r>
              <a:rPr lang="en-US" dirty="0"/>
              <a:t>This figure illustrates cell by cell placement. </a:t>
            </a:r>
            <a:r>
              <a:rPr lang="en-US" b="1" dirty="0"/>
              <a:t>[click]</a:t>
            </a:r>
            <a:r>
              <a:rPr lang="en-US" dirty="0"/>
              <a:t> We choose to place c3 first, then c2, c1 and c4. At each step, the existing placements on the left </a:t>
            </a:r>
            <a:r>
              <a:rPr lang="en-US" altLang="zh-CN" dirty="0"/>
              <a:t>is</a:t>
            </a:r>
            <a:r>
              <a:rPr lang="en-US" dirty="0"/>
              <a:t> a partial placement, and we place one more cell to the right to form a new partial placement.</a:t>
            </a:r>
          </a:p>
          <a:p>
            <a:endParaRPr lang="en-US" b="1" baseline="0" dirty="0"/>
          </a:p>
          <a:p>
            <a:r>
              <a:rPr lang="en-US" b="1" baseline="0" dirty="0"/>
              <a:t>[click]</a:t>
            </a:r>
            <a:r>
              <a:rPr lang="en-US" baseline="0" dirty="0"/>
              <a:t> The optimality of the algorithm is guaranteed because we explore the complete solution space at each step.</a:t>
            </a:r>
          </a:p>
          <a:p>
            <a:r>
              <a:rPr lang="en-US" baseline="0" dirty="0"/>
              <a:t>The complete solution space for the </a:t>
            </a:r>
            <a:r>
              <a:rPr lang="en-US" baseline="0" dirty="0" err="1"/>
              <a:t>i^th</a:t>
            </a:r>
            <a:r>
              <a:rPr lang="en-US" baseline="0" dirty="0"/>
              <a:t> cell includes its index, location and flipping status. It is not difficult to store all these solutions, because the displacement range and reordering range limit the possibilities. </a:t>
            </a:r>
          </a:p>
          <a:p>
            <a:endParaRPr lang="en-US" b="1" baseline="0" dirty="0"/>
          </a:p>
          <a:p>
            <a:r>
              <a:rPr lang="en-US" b="1" baseline="0" dirty="0"/>
              <a:t>[click]</a:t>
            </a:r>
            <a:r>
              <a:rPr lang="en-US" baseline="0" dirty="0"/>
              <a:t> The question is: do we need to store complete solution space for all previous cells? If so, we have exponential number of solutions to keep track of as we place more cells. </a:t>
            </a:r>
          </a:p>
          <a:p>
            <a:endParaRPr lang="en-US" b="1" baseline="0" dirty="0"/>
          </a:p>
          <a:p>
            <a:r>
              <a:rPr lang="en-US" b="1" baseline="0" dirty="0"/>
              <a:t>[click]</a:t>
            </a:r>
            <a:r>
              <a:rPr lang="en-US" baseline="0" dirty="0"/>
              <a:t> To answer the question, we need to see how we place the next cell. </a:t>
            </a:r>
          </a:p>
          <a:p>
            <a:r>
              <a:rPr lang="en-US" baseline="0" dirty="0"/>
              <a:t>To place the next cell, we first need to find a legal location. This is not a problem as long as we know the location of </a:t>
            </a:r>
            <a:r>
              <a:rPr lang="en-US" baseline="0" dirty="0" err="1"/>
              <a:t>i^th</a:t>
            </a:r>
            <a:r>
              <a:rPr lang="en-US" baseline="0" dirty="0"/>
              <a:t> cell.</a:t>
            </a:r>
          </a:p>
          <a:p>
            <a:r>
              <a:rPr lang="en-US" baseline="0" dirty="0"/>
              <a:t>Second, we need to update the diffusion step cost. Given the diffusion step cost for a partial placement, we only need to handle the delta cost created between the </a:t>
            </a:r>
            <a:r>
              <a:rPr lang="en-US" baseline="0" dirty="0" err="1"/>
              <a:t>i^th</a:t>
            </a:r>
            <a:r>
              <a:rPr lang="en-US" baseline="0" dirty="0"/>
              <a:t> cell, and the new cell. So again, we are good as long as we know the </a:t>
            </a:r>
            <a:r>
              <a:rPr lang="en-US" baseline="0" dirty="0" err="1"/>
              <a:t>i^th</a:t>
            </a:r>
            <a:r>
              <a:rPr lang="en-US" baseline="0" dirty="0"/>
              <a:t> cell. </a:t>
            </a:r>
          </a:p>
          <a:p>
            <a:endParaRPr lang="en-US" b="1" baseline="0" dirty="0"/>
          </a:p>
          <a:p>
            <a:r>
              <a:rPr lang="en-US" b="1" baseline="0" dirty="0"/>
              <a:t>[click]</a:t>
            </a:r>
            <a:r>
              <a:rPr lang="en-US" baseline="0" dirty="0"/>
              <a:t> Last, we need to determine which cell to place. Here, since cells can be reordered, we need to keep track of what cells are already placed, and what cells need to be placed. Knowing only the </a:t>
            </a:r>
            <a:r>
              <a:rPr lang="en-US" baseline="0" dirty="0" err="1"/>
              <a:t>i^th</a:t>
            </a:r>
            <a:r>
              <a:rPr lang="en-US" baseline="0" dirty="0"/>
              <a:t> cell results in the lost of placement status. In the next slide, I will should how we tackle this problem.</a:t>
            </a:r>
          </a:p>
        </p:txBody>
      </p:sp>
      <p:sp>
        <p:nvSpPr>
          <p:cNvPr id="4" name="Slide Number Placeholder 3"/>
          <p:cNvSpPr>
            <a:spLocks noGrp="1"/>
          </p:cNvSpPr>
          <p:nvPr>
            <p:ph type="sldNum" sz="quarter" idx="10"/>
          </p:nvPr>
        </p:nvSpPr>
        <p:spPr/>
        <p:txBody>
          <a:bodyPr/>
          <a:lstStyle/>
          <a:p>
            <a:fld id="{D2092740-7E2D-450F-B1CC-147C00A7D5F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91386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914400" y="1900237"/>
            <a:ext cx="103632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701800" y="4191000"/>
            <a:ext cx="8534400" cy="1752600"/>
          </a:xfrm>
        </p:spPr>
        <p:txBody>
          <a:bodyPr/>
          <a:lstStyle>
            <a:lvl1pPr marL="0" indent="0" algn="ctr">
              <a:lnSpc>
                <a:spcPct val="95000"/>
              </a:lnSpc>
              <a:buFontTx/>
              <a:buNone/>
              <a:defRPr sz="2400" b="1"/>
            </a:lvl1pPr>
          </a:lstStyle>
          <a:p>
            <a:r>
              <a:rPr lang="en-US" altLang="ko-KR" dirty="0"/>
              <a:t>Click to edit Master subtitle style</a:t>
            </a:r>
          </a:p>
        </p:txBody>
      </p:sp>
      <p:pic>
        <p:nvPicPr>
          <p:cNvPr id="5" name="Picture 4" descr="UCSDa1"/>
          <p:cNvPicPr>
            <a:picLocks noChangeAspect="1" noChangeArrowheads="1"/>
          </p:cNvPicPr>
          <p:nvPr/>
        </p:nvPicPr>
        <p:blipFill>
          <a:blip r:embed="rId2" cstate="print"/>
          <a:srcRect/>
          <a:stretch>
            <a:fillRect/>
          </a:stretch>
        </p:blipFill>
        <p:spPr bwMode="auto">
          <a:xfrm>
            <a:off x="101600" y="6486525"/>
            <a:ext cx="609600" cy="369888"/>
          </a:xfrm>
          <a:prstGeom prst="rect">
            <a:avLst/>
          </a:prstGeom>
          <a:noFill/>
          <a:ln w="9525">
            <a:noFill/>
            <a:miter lim="800000"/>
            <a:headEnd/>
            <a:tailEnd/>
          </a:ln>
        </p:spPr>
      </p:pic>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1" y="144464"/>
            <a:ext cx="2950633"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215901" y="144464"/>
            <a:ext cx="8648700"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1"/>
            <a:ext cx="11781367"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228601" y="801688"/>
            <a:ext cx="5789084"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6220884" y="801688"/>
            <a:ext cx="578908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5900" y="144463"/>
            <a:ext cx="11802533"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228601" y="801688"/>
            <a:ext cx="11781367"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218017" y="684213"/>
            <a:ext cx="11794067" cy="0"/>
          </a:xfrm>
          <a:prstGeom prst="line">
            <a:avLst/>
          </a:prstGeom>
          <a:noFill/>
          <a:ln w="57150">
            <a:solidFill>
              <a:srgbClr val="C00000"/>
            </a:solidFill>
            <a:round/>
            <a:headEnd/>
            <a:tailEnd/>
          </a:ln>
        </p:spPr>
        <p:txBody>
          <a:bodyPr wrap="none" anchor="ctr"/>
          <a:lstStyle/>
          <a:p>
            <a:pPr>
              <a:defRPr/>
            </a:pPr>
            <a:endParaRPr lang="en-US" sz="1800" dirty="0">
              <a:solidFill>
                <a:prstClr val="black"/>
              </a:solidFill>
              <a:latin typeface="Tahoma"/>
            </a:endParaRPr>
          </a:p>
        </p:txBody>
      </p:sp>
      <p:pic>
        <p:nvPicPr>
          <p:cNvPr id="3077" name="Picture 4" descr="UCSDa1"/>
          <p:cNvPicPr>
            <a:picLocks noChangeAspect="1" noChangeArrowheads="1"/>
          </p:cNvPicPr>
          <p:nvPr/>
        </p:nvPicPr>
        <p:blipFill>
          <a:blip r:embed="rId12" cstate="print"/>
          <a:srcRect/>
          <a:stretch>
            <a:fillRect/>
          </a:stretch>
        </p:blipFill>
        <p:spPr bwMode="auto">
          <a:xfrm>
            <a:off x="101600" y="6486525"/>
            <a:ext cx="609600" cy="369888"/>
          </a:xfrm>
          <a:prstGeom prst="rect">
            <a:avLst/>
          </a:prstGeom>
          <a:noFill/>
          <a:ln w="9525">
            <a:noFill/>
            <a:miter lim="800000"/>
            <a:headEnd/>
            <a:tailEnd/>
          </a:ln>
        </p:spPr>
      </p:pic>
      <p:sp>
        <p:nvSpPr>
          <p:cNvPr id="7" name="TextBox 6"/>
          <p:cNvSpPr txBox="1"/>
          <p:nvPr/>
        </p:nvSpPr>
        <p:spPr>
          <a:xfrm>
            <a:off x="11722213" y="6548439"/>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33"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30"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70.png"/><Relationship Id="rId18" Type="http://schemas.openxmlformats.org/officeDocument/2006/relationships/image" Target="../media/image57.png"/><Relationship Id="rId26" Type="http://schemas.openxmlformats.org/officeDocument/2006/relationships/image" Target="../media/image581.png"/><Relationship Id="rId3" Type="http://schemas.openxmlformats.org/officeDocument/2006/relationships/image" Target="../media/image211.png"/><Relationship Id="rId21" Type="http://schemas.openxmlformats.org/officeDocument/2006/relationships/image" Target="../media/image530.png"/><Relationship Id="rId7" Type="http://schemas.openxmlformats.org/officeDocument/2006/relationships/image" Target="../media/image47.png"/><Relationship Id="rId17" Type="http://schemas.openxmlformats.org/officeDocument/2006/relationships/image" Target="../media/image56.png"/><Relationship Id="rId25" Type="http://schemas.openxmlformats.org/officeDocument/2006/relationships/image" Target="../media/image570.png"/><Relationship Id="rId2" Type="http://schemas.openxmlformats.org/officeDocument/2006/relationships/notesSlide" Target="../notesSlides/notesSlide11.xml"/><Relationship Id="rId16" Type="http://schemas.openxmlformats.org/officeDocument/2006/relationships/image" Target="../media/image480.png"/><Relationship Id="rId20"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460.png"/><Relationship Id="rId24" Type="http://schemas.openxmlformats.org/officeDocument/2006/relationships/image" Target="../media/image560.png"/><Relationship Id="rId5" Type="http://schemas.openxmlformats.org/officeDocument/2006/relationships/image" Target="../media/image220.png"/><Relationship Id="rId15" Type="http://schemas.openxmlformats.org/officeDocument/2006/relationships/image" Target="../media/image491.png"/><Relationship Id="rId23" Type="http://schemas.openxmlformats.org/officeDocument/2006/relationships/image" Target="../media/image550.png"/><Relationship Id="rId28" Type="http://schemas.openxmlformats.org/officeDocument/2006/relationships/image" Target="../media/image59.png"/><Relationship Id="rId10" Type="http://schemas.openxmlformats.org/officeDocument/2006/relationships/image" Target="../media/image50.png"/><Relationship Id="rId19" Type="http://schemas.openxmlformats.org/officeDocument/2006/relationships/image" Target="../media/image58.png"/><Relationship Id="rId4" Type="http://schemas.openxmlformats.org/officeDocument/2006/relationships/image" Target="../media/image210.png"/><Relationship Id="rId9" Type="http://schemas.openxmlformats.org/officeDocument/2006/relationships/image" Target="../media/image49.png"/><Relationship Id="rId14" Type="http://schemas.openxmlformats.org/officeDocument/2006/relationships/image" Target="../media/image481.png"/><Relationship Id="rId22" Type="http://schemas.openxmlformats.org/officeDocument/2006/relationships/image" Target="../media/image540.png"/><Relationship Id="rId27" Type="http://schemas.openxmlformats.org/officeDocument/2006/relationships/image" Target="../media/image580.png"/></Relationships>
</file>

<file path=ppt/slides/_rels/slide12.xml.rels><?xml version="1.0" encoding="UTF-8" standalone="yes"?>
<Relationships xmlns="http://schemas.openxmlformats.org/package/2006/relationships"><Relationship Id="rId3" Type="http://schemas.openxmlformats.org/officeDocument/2006/relationships/image" Target="../media/image49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49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7.png"/><Relationship Id="rId9" Type="http://schemas.openxmlformats.org/officeDocument/2006/relationships/image" Target="../media/image9.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EBD76-1E1E-4041-A603-00F0D81B73A7}"/>
              </a:ext>
            </a:extLst>
          </p:cNvPr>
          <p:cNvSpPr>
            <a:spLocks noGrp="1"/>
          </p:cNvSpPr>
          <p:nvPr>
            <p:ph type="ctrTitle"/>
          </p:nvPr>
        </p:nvSpPr>
        <p:spPr/>
        <p:txBody>
          <a:bodyPr/>
          <a:lstStyle/>
          <a:p>
            <a:r>
              <a:rPr lang="en-US" dirty="0"/>
              <a:t>Optimal Multi-Row Detailed Placement for Yield and Model-Hardware Correlation Improvement in Sub-10nm VLSI</a:t>
            </a:r>
          </a:p>
        </p:txBody>
      </p:sp>
      <p:sp>
        <p:nvSpPr>
          <p:cNvPr id="5" name="Subtitle 4">
            <a:extLst>
              <a:ext uri="{FF2B5EF4-FFF2-40B4-BE49-F238E27FC236}">
                <a16:creationId xmlns:a16="http://schemas.microsoft.com/office/drawing/2014/main" id="{951E2426-BFFF-4E41-8E71-FF25AA99200F}"/>
              </a:ext>
            </a:extLst>
          </p:cNvPr>
          <p:cNvSpPr>
            <a:spLocks noGrp="1"/>
          </p:cNvSpPr>
          <p:nvPr>
            <p:ph type="subTitle" idx="1"/>
          </p:nvPr>
        </p:nvSpPr>
        <p:spPr>
          <a:xfrm>
            <a:off x="2286000" y="4191000"/>
            <a:ext cx="7579895" cy="1752600"/>
          </a:xfrm>
        </p:spPr>
        <p:txBody>
          <a:bodyPr/>
          <a:lstStyle/>
          <a:p>
            <a:r>
              <a:rPr lang="en-US" dirty="0" err="1"/>
              <a:t>Changho</a:t>
            </a:r>
            <a:r>
              <a:rPr lang="en-US" dirty="0"/>
              <a:t> Han, </a:t>
            </a:r>
            <a:r>
              <a:rPr lang="en-US" dirty="0" err="1"/>
              <a:t>Kwangsoo</a:t>
            </a:r>
            <a:r>
              <a:rPr lang="en-US" dirty="0"/>
              <a:t> Han, Andrew B. </a:t>
            </a:r>
            <a:r>
              <a:rPr lang="en-US" dirty="0" err="1"/>
              <a:t>Kahng</a:t>
            </a:r>
            <a:r>
              <a:rPr lang="en-US" dirty="0"/>
              <a:t>,</a:t>
            </a:r>
          </a:p>
          <a:p>
            <a:r>
              <a:rPr lang="en-US" dirty="0"/>
              <a:t> </a:t>
            </a:r>
            <a:r>
              <a:rPr lang="en-US" dirty="0" err="1"/>
              <a:t>Hyein</a:t>
            </a:r>
            <a:r>
              <a:rPr lang="en-US" dirty="0"/>
              <a:t> Lee, </a:t>
            </a:r>
            <a:r>
              <a:rPr lang="en-US" u="sng" dirty="0"/>
              <a:t>Lutong Wang</a:t>
            </a:r>
            <a:r>
              <a:rPr lang="en-US" dirty="0"/>
              <a:t> and </a:t>
            </a:r>
            <a:r>
              <a:rPr lang="en-US" dirty="0" err="1"/>
              <a:t>Bangqi</a:t>
            </a:r>
            <a:r>
              <a:rPr lang="en-US" dirty="0"/>
              <a:t> Xu</a:t>
            </a:r>
          </a:p>
          <a:p>
            <a:r>
              <a:rPr lang="en-US" dirty="0"/>
              <a:t> </a:t>
            </a:r>
            <a:br>
              <a:rPr lang="en-US" dirty="0"/>
            </a:br>
            <a:r>
              <a:rPr lang="en-US" dirty="0">
                <a:solidFill>
                  <a:schemeClr val="accent6">
                    <a:lumMod val="50000"/>
                  </a:schemeClr>
                </a:solidFill>
              </a:rPr>
              <a:t>UC San Diego VLSI CAD Laboratory</a:t>
            </a:r>
          </a:p>
          <a:p>
            <a:r>
              <a:rPr lang="en-US" dirty="0">
                <a:solidFill>
                  <a:schemeClr val="accent6">
                    <a:lumMod val="50000"/>
                  </a:schemeClr>
                </a:solidFill>
              </a:rPr>
              <a:t>Samsung Electronics Co., Ltd.</a:t>
            </a:r>
          </a:p>
        </p:txBody>
      </p:sp>
      <p:pic>
        <p:nvPicPr>
          <p:cNvPr id="1026" name="Picture 2" descr="https://iccad.com/sites/iccad.com/files/2017_ICCAD-logo_WEB.png">
            <a:extLst>
              <a:ext uri="{FF2B5EF4-FFF2-40B4-BE49-F238E27FC236}">
                <a16:creationId xmlns:a16="http://schemas.microsoft.com/office/drawing/2014/main" id="{5BAE8861-08E7-4927-9EDC-A0C7C17D9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31"/>
            <a:ext cx="2370221" cy="17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432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Dynamic Programming: Reordering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1" y="838201"/>
                <a:ext cx="11781367" cy="2330435"/>
              </a:xfrm>
            </p:spPr>
            <p:txBody>
              <a:bodyPr/>
              <a:lstStyle/>
              <a:p>
                <a:pPr>
                  <a:defRPr/>
                </a:pPr>
                <a:r>
                  <a:rPr lang="en-US" dirty="0">
                    <a:solidFill>
                      <a:sysClr val="windowText" lastClr="000000"/>
                    </a:solidFill>
                  </a:rPr>
                  <a:t>Given partial placed </a:t>
                </a:r>
                <a14:m>
                  <m:oMath xmlns:m="http://schemas.openxmlformats.org/officeDocument/2006/math">
                    <m:r>
                      <a:rPr lang="en-US" i="1">
                        <a:solidFill>
                          <a:sysClr val="windowText" lastClr="000000"/>
                        </a:solidFill>
                        <a:latin typeface="Cambria Math" panose="02040503050406030204" pitchFamily="18" charset="0"/>
                      </a:rPr>
                      <m:t>𝑖</m:t>
                    </m:r>
                  </m:oMath>
                </a14:m>
                <a:r>
                  <a:rPr lang="en-US" dirty="0">
                    <a:solidFill>
                      <a:sysClr val="windowText" lastClr="000000"/>
                    </a:solidFill>
                  </a:rPr>
                  <a:t> cells, reordering range </a:t>
                </a:r>
                <a14:m>
                  <m:oMath xmlns:m="http://schemas.openxmlformats.org/officeDocument/2006/math">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𝑟</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𝑟</m:t>
                    </m:r>
                    <m:r>
                      <a:rPr lang="en-US" i="1">
                        <a:solidFill>
                          <a:sysClr val="windowText" lastClr="000000"/>
                        </a:solidFill>
                        <a:latin typeface="Cambria Math" panose="02040503050406030204" pitchFamily="18" charset="0"/>
                      </a:rPr>
                      <m:t>]</m:t>
                    </m:r>
                  </m:oMath>
                </a14:m>
                <a:r>
                  <a:rPr lang="en-US" dirty="0">
                    <a:solidFill>
                      <a:sysClr val="windowText" lastClr="000000"/>
                    </a:solidFill>
                  </a:rPr>
                  <a:t>, </a:t>
                </a:r>
                <a:r>
                  <a:rPr lang="en-US" altLang="zh-CN" dirty="0">
                    <a:solidFill>
                      <a:sysClr val="windowText" lastClr="000000"/>
                    </a:solidFill>
                  </a:rPr>
                  <a:t>cells</a:t>
                </a:r>
                <a:r>
                  <a:rPr lang="en-US" dirty="0">
                    <a:solidFill>
                      <a:sysClr val="windowText" lastClr="000000"/>
                    </a:solidFill>
                  </a:rPr>
                  <a:t> </a:t>
                </a: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𝑘</m:t>
                        </m:r>
                      </m:sub>
                    </m:sSub>
                  </m:oMath>
                </a14:m>
                <a:endParaRPr lang="en-US" dirty="0">
                  <a:solidFill>
                    <a:sysClr val="windowText" lastClr="000000"/>
                  </a:solidFill>
                </a:endParaRPr>
              </a:p>
              <a:p>
                <a:pPr lvl="1">
                  <a:defRPr/>
                </a:pPr>
                <a:r>
                  <a:rPr lang="en-US" sz="2000" dirty="0">
                    <a:solidFill>
                      <a:sysClr val="windowText" lastClr="000000"/>
                    </a:solidFill>
                  </a:rPr>
                  <a:t>     </a:t>
                </a:r>
                <a14:m>
                  <m:oMath xmlns:m="http://schemas.openxmlformats.org/officeDocument/2006/math">
                    <m:r>
                      <a:rPr lang="en-US" sz="2000" i="1">
                        <a:solidFill>
                          <a:sysClr val="windowText" lastClr="000000"/>
                        </a:solidFill>
                        <a:latin typeface="Cambria Math" panose="02040503050406030204" pitchFamily="18" charset="0"/>
                      </a:rPr>
                      <m:t>𝑘</m:t>
                    </m:r>
                    <m:r>
                      <a:rPr lang="en-US" sz="2000">
                        <a:solidFill>
                          <a:sysClr val="windowText" lastClr="000000"/>
                        </a:solidFill>
                        <a:latin typeface="Cambria Math" panose="02040503050406030204" pitchFamily="18" charset="0"/>
                      </a:rPr>
                      <m:t>&lt;</m:t>
                    </m:r>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oMath>
                </a14:m>
                <a:r>
                  <a:rPr lang="en-US" sz="2000" dirty="0">
                    <a:solidFill>
                      <a:sysClr val="windowText" lastClr="000000"/>
                    </a:solidFill>
                  </a:rPr>
                  <a:t> are definitely already placed</a:t>
                </a:r>
              </a:p>
              <a:p>
                <a:pPr lvl="1">
                  <a:defRPr/>
                </a:pPr>
                <a:r>
                  <a:rPr lang="en-US" sz="2000" dirty="0">
                    <a:solidFill>
                      <a:sysClr val="windowText" lastClr="000000"/>
                    </a:solidFill>
                  </a:rPr>
                  <a:t>     </a:t>
                </a:r>
                <a14:m>
                  <m:oMath xmlns:m="http://schemas.openxmlformats.org/officeDocument/2006/math">
                    <m:r>
                      <a:rPr lang="en-US" sz="2000" i="1">
                        <a:solidFill>
                          <a:sysClr val="windowText" lastClr="000000"/>
                        </a:solidFill>
                        <a:latin typeface="Cambria Math" panose="02040503050406030204" pitchFamily="18" charset="0"/>
                      </a:rPr>
                      <m:t>𝑘</m:t>
                    </m:r>
                    <m:r>
                      <a:rPr lang="en-US" sz="2000">
                        <a:solidFill>
                          <a:sysClr val="windowText" lastClr="000000"/>
                        </a:solidFill>
                        <a:latin typeface="Cambria Math" panose="02040503050406030204" pitchFamily="18" charset="0"/>
                      </a:rPr>
                      <m:t>&gt;</m:t>
                    </m:r>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oMath>
                </a14:m>
                <a:r>
                  <a:rPr lang="en-US" sz="2000" dirty="0">
                    <a:solidFill>
                      <a:sysClr val="windowText" lastClr="000000"/>
                    </a:solidFill>
                  </a:rPr>
                  <a:t> are definitely </a:t>
                </a:r>
                <a:r>
                  <a:rPr lang="en-US" sz="2000" u="sng" dirty="0">
                    <a:solidFill>
                      <a:sysClr val="windowText" lastClr="000000"/>
                    </a:solidFill>
                  </a:rPr>
                  <a:t>not</a:t>
                </a:r>
                <a:r>
                  <a:rPr lang="en-US" sz="2000" dirty="0">
                    <a:solidFill>
                      <a:sysClr val="windowText" lastClr="000000"/>
                    </a:solidFill>
                  </a:rPr>
                  <a:t> already placed</a:t>
                </a:r>
              </a:p>
              <a:p>
                <a:pPr lvl="1">
                  <a:defRPr/>
                </a:pPr>
                <a:r>
                  <a:rPr lang="en-US" sz="2000" dirty="0">
                    <a:solidFill>
                      <a:sysClr val="windowText" lastClr="000000"/>
                    </a:solidFill>
                  </a:rPr>
                  <a:t>     </a:t>
                </a:r>
                <a14:m>
                  <m:oMath xmlns:m="http://schemas.openxmlformats.org/officeDocument/2006/math">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𝑘</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oMath>
                </a14:m>
                <a:r>
                  <a:rPr lang="en-US" sz="2000" dirty="0">
                    <a:solidFill>
                      <a:sysClr val="windowText" lastClr="000000"/>
                    </a:solidFill>
                  </a:rPr>
                  <a:t> </a:t>
                </a:r>
                <a:r>
                  <a:rPr lang="en-US" sz="2000" b="1" dirty="0">
                    <a:solidFill>
                      <a:sysClr val="windowText" lastClr="000000"/>
                    </a:solidFill>
                  </a:rPr>
                  <a:t>may or may not be placed </a:t>
                </a:r>
                <a:r>
                  <a:rPr lang="en-US" sz="2000" dirty="0">
                    <a:solidFill>
                      <a:sysClr val="windowText" lastClr="000000"/>
                    </a:solidFill>
                  </a:rPr>
                  <a:t>(</a:t>
                </a:r>
                <a14:m>
                  <m:oMath xmlns:m="http://schemas.openxmlformats.org/officeDocument/2006/math">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𝑟</m:t>
                    </m:r>
                    <m:r>
                      <a:rPr lang="en-US" sz="2000" i="1">
                        <a:solidFill>
                          <a:sysClr val="windowText" lastClr="000000"/>
                        </a:solidFill>
                        <a:latin typeface="Cambria Math" panose="02040503050406030204" pitchFamily="18" charset="0"/>
                      </a:rPr>
                      <m:t>+1</m:t>
                    </m:r>
                  </m:oMath>
                </a14:m>
                <a:r>
                  <a:rPr lang="en-US" sz="2000" dirty="0">
                    <a:solidFill>
                      <a:sysClr val="windowText" lastClr="000000"/>
                    </a:solidFill>
                  </a:rPr>
                  <a:t> cells)</a:t>
                </a:r>
              </a:p>
              <a:p>
                <a:pPr lvl="1">
                  <a:defRPr/>
                </a:pPr>
                <a:r>
                  <a:rPr lang="en-US" sz="2000" dirty="0">
                    <a:solidFill>
                      <a:sysClr val="windowText" lastClr="000000"/>
                    </a:solidFill>
                  </a:rPr>
                  <a:t>     for </a:t>
                </a:r>
                <a14:m>
                  <m:oMath xmlns:m="http://schemas.openxmlformats.org/officeDocument/2006/math">
                    <m:r>
                      <a:rPr lang="en-US" sz="2000" i="1">
                        <a:solidFill>
                          <a:sysClr val="windowText" lastClr="000000"/>
                        </a:solidFill>
                        <a:latin typeface="Cambria Math" panose="02040503050406030204" pitchFamily="18" charset="0"/>
                      </a:rPr>
                      <m:t>𝑘</m:t>
                    </m:r>
                    <m:r>
                      <a:rPr lang="en-US" sz="2000" i="1">
                        <a:solidFill>
                          <a:sysClr val="windowText" lastClr="000000"/>
                        </a:solidFill>
                        <a:latin typeface="Cambria Math" panose="02040503050406030204" pitchFamily="18" charset="0"/>
                      </a:rPr>
                      <m:t>∈</m:t>
                    </m:r>
                    <m:d>
                      <m:dPr>
                        <m:begChr m:val="["/>
                        <m:endChr m:val="]"/>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𝑖</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e>
                    </m:d>
                  </m:oMath>
                </a14:m>
                <a:r>
                  <a:rPr lang="en-US" sz="2000" dirty="0">
                    <a:solidFill>
                      <a:sysClr val="windowText" lastClr="000000"/>
                    </a:solidFill>
                  </a:rPr>
                  <a:t>, </a:t>
                </a:r>
                <a14:m>
                  <m:oMath xmlns:m="http://schemas.openxmlformats.org/officeDocument/2006/math">
                    <m:r>
                      <a:rPr lang="en-US" sz="200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𝑟</m:t>
                    </m:r>
                    <m:r>
                      <a:rPr lang="en-US" sz="2000" i="1">
                        <a:solidFill>
                          <a:sysClr val="windowText" lastClr="000000"/>
                        </a:solidFill>
                        <a:latin typeface="Cambria Math" panose="02040503050406030204" pitchFamily="18" charset="0"/>
                      </a:rPr>
                      <m:t>+1 )</m:t>
                    </m:r>
                  </m:oMath>
                </a14:m>
                <a:r>
                  <a:rPr lang="en-US" sz="2000" dirty="0">
                    <a:solidFill>
                      <a:sysClr val="windowText" lastClr="000000"/>
                    </a:solidFill>
                  </a:rPr>
                  <a:t> cells are placed</a:t>
                </a:r>
                <a:endParaRPr lang="en-US" sz="2000" i="1" dirty="0">
                  <a:solidFill>
                    <a:sysClr val="windowText" lastClr="000000"/>
                  </a:solidFill>
                  <a:latin typeface="Cambria Math" panose="02040503050406030204" pitchFamily="18" charset="0"/>
                </a:endParaRPr>
              </a:p>
              <a:p>
                <a:pPr>
                  <a:defRPr/>
                </a:pPr>
                <a:r>
                  <a:rPr lang="en-US" altLang="zh-TW" dirty="0">
                    <a:solidFill>
                      <a:prstClr val="black"/>
                    </a:solidFill>
                    <a:sym typeface="Symbol"/>
                  </a:rPr>
                  <a:t> </a:t>
                </a:r>
                <a:r>
                  <a:rPr lang="en-US" dirty="0">
                    <a:solidFill>
                      <a:sysClr val="windowText" lastClr="000000"/>
                    </a:solidFill>
                  </a:rPr>
                  <a:t>(2r+1)-wide binary </a:t>
                </a:r>
                <a:r>
                  <a:rPr lang="en-US" u="sng" dirty="0">
                    <a:solidFill>
                      <a:sysClr val="windowText" lastClr="000000"/>
                    </a:solidFill>
                  </a:rPr>
                  <a:t>status array</a:t>
                </a:r>
                <a:r>
                  <a:rPr lang="en-US" dirty="0">
                    <a:solidFill>
                      <a:sysClr val="windowText" lastClr="000000"/>
                    </a:solidFill>
                  </a:rPr>
                  <a:t> </a:t>
                </a:r>
                <a14:m>
                  <m:oMath xmlns:m="http://schemas.openxmlformats.org/officeDocument/2006/math">
                    <m:r>
                      <a:rPr lang="en-US" b="1" i="1">
                        <a:solidFill>
                          <a:sysClr val="windowText" lastClr="000000"/>
                        </a:solidFill>
                        <a:latin typeface="Cambria Math" panose="02040503050406030204" pitchFamily="18" charset="0"/>
                      </a:rPr>
                      <m:t>𝒔</m:t>
                    </m:r>
                  </m:oMath>
                </a14:m>
                <a:r>
                  <a:rPr lang="en-US" dirty="0">
                    <a:solidFill>
                      <a:sysClr val="windowText" lastClr="000000"/>
                    </a:solidFill>
                  </a:rPr>
                  <a:t> guarantees </a:t>
                </a:r>
                <a:r>
                  <a:rPr lang="en-US" dirty="0">
                    <a:solidFill>
                      <a:srgbClr val="FF0000"/>
                    </a:solidFill>
                  </a:rPr>
                  <a:t>correctness</a:t>
                </a:r>
                <a:endParaRPr lang="en-US" dirty="0">
                  <a:solidFill>
                    <a:sysClr val="windowText" lastClr="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1" y="838201"/>
                <a:ext cx="11781367" cy="2330435"/>
              </a:xfrm>
              <a:blipFill>
                <a:blip r:embed="rId3"/>
                <a:stretch>
                  <a:fillRect l="-932" t="-5759" b="-8115"/>
                </a:stretch>
              </a:blipFill>
            </p:spPr>
            <p:txBody>
              <a:bodyPr/>
              <a:lstStyle/>
              <a:p>
                <a:r>
                  <a:rPr lang="en-US">
                    <a:noFill/>
                  </a:rPr>
                  <a:t> </a:t>
                </a:r>
              </a:p>
            </p:txBody>
          </p:sp>
        </mc:Fallback>
      </mc:AlternateContent>
      <p:sp>
        <p:nvSpPr>
          <p:cNvPr id="32" name="TextBox 31"/>
          <p:cNvSpPr txBox="1"/>
          <p:nvPr/>
        </p:nvSpPr>
        <p:spPr>
          <a:xfrm>
            <a:off x="6108681" y="5923444"/>
            <a:ext cx="3875113" cy="400110"/>
          </a:xfrm>
          <a:prstGeom prst="rect">
            <a:avLst/>
          </a:prstGeom>
          <a:noFill/>
        </p:spPr>
        <p:txBody>
          <a:bodyPr wrap="square" rtlCol="0">
            <a:spAutoFit/>
          </a:bodyPr>
          <a:lstStyle/>
          <a:p>
            <a:pPr>
              <a:defRPr/>
            </a:pPr>
            <a:r>
              <a:rPr lang="en-US" sz="2000" kern="0" dirty="0">
                <a:solidFill>
                  <a:prstClr val="black"/>
                </a:solidFill>
                <a:latin typeface="Tahoma"/>
              </a:rPr>
              <a:t>(b) Partial placements</a:t>
            </a:r>
            <a:endParaRPr lang="en-US" sz="2000" b="1" kern="0" dirty="0">
              <a:solidFill>
                <a:prstClr val="black"/>
              </a:solidFill>
              <a:latin typeface="Tahoma"/>
            </a:endParaRPr>
          </a:p>
        </p:txBody>
      </p:sp>
      <p:sp>
        <p:nvSpPr>
          <p:cNvPr id="7" name="TextBox 6"/>
          <p:cNvSpPr txBox="1"/>
          <p:nvPr/>
        </p:nvSpPr>
        <p:spPr>
          <a:xfrm>
            <a:off x="2524072" y="5932432"/>
            <a:ext cx="2980188" cy="400110"/>
          </a:xfrm>
          <a:prstGeom prst="rect">
            <a:avLst/>
          </a:prstGeom>
          <a:noFill/>
        </p:spPr>
        <p:txBody>
          <a:bodyPr wrap="square" rtlCol="0">
            <a:spAutoFit/>
          </a:bodyPr>
          <a:lstStyle/>
          <a:p>
            <a:pPr>
              <a:defRPr/>
            </a:pPr>
            <a:r>
              <a:rPr lang="en-US" sz="2000" kern="0" dirty="0">
                <a:solidFill>
                  <a:prstClr val="black"/>
                </a:solidFill>
                <a:latin typeface="Tahoma"/>
              </a:rPr>
              <a:t>(a) Initial row placement</a:t>
            </a:r>
          </a:p>
        </p:txBody>
      </p:sp>
      <p:grpSp>
        <p:nvGrpSpPr>
          <p:cNvPr id="107" name="Group 106">
            <a:extLst>
              <a:ext uri="{FF2B5EF4-FFF2-40B4-BE49-F238E27FC236}">
                <a16:creationId xmlns:a16="http://schemas.microsoft.com/office/drawing/2014/main" id="{680A4AFD-0BB2-44F4-ABAD-4E43884B6BE9}"/>
              </a:ext>
            </a:extLst>
          </p:cNvPr>
          <p:cNvGrpSpPr/>
          <p:nvPr/>
        </p:nvGrpSpPr>
        <p:grpSpPr>
          <a:xfrm>
            <a:off x="2118659" y="3637824"/>
            <a:ext cx="3731549" cy="831548"/>
            <a:chOff x="2118659" y="3637824"/>
            <a:chExt cx="3731549" cy="831548"/>
          </a:xfrm>
        </p:grpSpPr>
        <p:sp>
          <p:nvSpPr>
            <p:cNvPr id="25" name="TextBox 24"/>
            <p:cNvSpPr txBox="1"/>
            <p:nvPr/>
          </p:nvSpPr>
          <p:spPr>
            <a:xfrm>
              <a:off x="2118659" y="3637824"/>
              <a:ext cx="3709380" cy="400110"/>
            </a:xfrm>
            <a:prstGeom prst="rect">
              <a:avLst/>
            </a:prstGeom>
            <a:noFill/>
          </p:spPr>
          <p:txBody>
            <a:bodyPr wrap="square" rtlCol="0">
              <a:spAutoFit/>
            </a:bodyPr>
            <a:lstStyle/>
            <a:p>
              <a:pPr>
                <a:defRPr/>
              </a:pPr>
              <a:r>
                <a:rPr lang="en-US" sz="2000" kern="0" dirty="0">
                  <a:solidFill>
                    <a:prstClr val="black"/>
                  </a:solidFill>
                  <a:latin typeface="Tahoma"/>
                </a:rPr>
                <a:t>Position: 1     2    3     4     </a:t>
              </a:r>
              <a:r>
                <a:rPr lang="en-US" altLang="zh-CN" sz="2000" kern="0" dirty="0">
                  <a:solidFill>
                    <a:prstClr val="black"/>
                  </a:solidFill>
                  <a:latin typeface="Tahoma"/>
                </a:rPr>
                <a:t>5</a:t>
              </a:r>
              <a:endParaRPr lang="en-US" sz="2000" kern="0" dirty="0">
                <a:solidFill>
                  <a:prstClr val="black"/>
                </a:solidFill>
                <a:latin typeface="Tahoma"/>
              </a:endParaRPr>
            </a:p>
          </p:txBody>
        </p:sp>
        <p:grpSp>
          <p:nvGrpSpPr>
            <p:cNvPr id="91" name="Group 90">
              <a:extLst>
                <a:ext uri="{FF2B5EF4-FFF2-40B4-BE49-F238E27FC236}">
                  <a16:creationId xmlns:a16="http://schemas.microsoft.com/office/drawing/2014/main" id="{F28EF48E-93D1-4301-A607-DA7BE7EA4465}"/>
                </a:ext>
              </a:extLst>
            </p:cNvPr>
            <p:cNvGrpSpPr/>
            <p:nvPr/>
          </p:nvGrpSpPr>
          <p:grpSpPr>
            <a:xfrm>
              <a:off x="3201880" y="4101690"/>
              <a:ext cx="2648328" cy="367682"/>
              <a:chOff x="3201880" y="3965210"/>
              <a:chExt cx="2648328" cy="367682"/>
            </a:xfrm>
          </p:grpSpPr>
          <p:sp>
            <p:nvSpPr>
              <p:cNvPr id="17" name="직사각형 170"/>
              <p:cNvSpPr/>
              <p:nvPr/>
            </p:nvSpPr>
            <p:spPr>
              <a:xfrm>
                <a:off x="3279564" y="3965210"/>
                <a:ext cx="359853" cy="364904"/>
              </a:xfrm>
              <a:prstGeom prst="rect">
                <a:avLst/>
              </a:prstGeom>
              <a:solidFill>
                <a:srgbClr val="4F81BD">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18" name="직사각형 171"/>
              <p:cNvSpPr/>
              <p:nvPr/>
            </p:nvSpPr>
            <p:spPr>
              <a:xfrm>
                <a:off x="3772853"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19" name="직사각형 171"/>
              <p:cNvSpPr/>
              <p:nvPr/>
            </p:nvSpPr>
            <p:spPr>
              <a:xfrm>
                <a:off x="4266142"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20" name="TextBox 19"/>
                  <p:cNvSpPr txBox="1"/>
                  <p:nvPr/>
                </p:nvSpPr>
                <p:spPr>
                  <a:xfrm>
                    <a:off x="3338399" y="3969089"/>
                    <a:ext cx="274306"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1</m:t>
                              </m:r>
                            </m:sub>
                          </m:sSub>
                        </m:oMath>
                      </m:oMathPara>
                    </a14:m>
                    <a:endParaRPr lang="en-US" kern="0" dirty="0">
                      <a:solidFill>
                        <a:prstClr val="white"/>
                      </a:solidFill>
                      <a:latin typeface="Tahoma"/>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38399" y="3969089"/>
                    <a:ext cx="274306" cy="276999"/>
                  </a:xfrm>
                  <a:prstGeom prst="rect">
                    <a:avLst/>
                  </a:prstGeom>
                  <a:blipFill>
                    <a:blip r:embed="rId4"/>
                    <a:stretch>
                      <a:fillRect l="-8889" r="-2222" b="-195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31687"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2</m:t>
                              </m:r>
                            </m:sub>
                          </m:sSub>
                        </m:oMath>
                      </m:oMathPara>
                    </a14:m>
                    <a:endParaRPr lang="en-US" kern="0" dirty="0">
                      <a:solidFill>
                        <a:prstClr val="white"/>
                      </a:solidFill>
                      <a:latin typeface="Tahoma"/>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831687" y="3969089"/>
                    <a:ext cx="279628" cy="276999"/>
                  </a:xfrm>
                  <a:prstGeom prst="rect">
                    <a:avLst/>
                  </a:prstGeom>
                  <a:blipFill>
                    <a:blip r:embed="rId5"/>
                    <a:stretch>
                      <a:fillRect l="-8889" r="-4444" b="-195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26940"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3</m:t>
                              </m:r>
                            </m:sub>
                          </m:sSub>
                        </m:oMath>
                      </m:oMathPara>
                    </a14:m>
                    <a:endParaRPr lang="en-US" kern="0" dirty="0">
                      <a:solidFill>
                        <a:prstClr val="white"/>
                      </a:solidFill>
                      <a:latin typeface="Tahoma"/>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26940" y="3969089"/>
                    <a:ext cx="279628" cy="276999"/>
                  </a:xfrm>
                  <a:prstGeom prst="rect">
                    <a:avLst/>
                  </a:prstGeom>
                  <a:blipFill>
                    <a:blip r:embed="rId6"/>
                    <a:stretch>
                      <a:fillRect l="-8696" r="-2174" b="-19565"/>
                    </a:stretch>
                  </a:blipFill>
                  <a:ln>
                    <a:noFill/>
                  </a:ln>
                </p:spPr>
                <p:txBody>
                  <a:bodyPr/>
                  <a:lstStyle/>
                  <a:p>
                    <a:r>
                      <a:rPr lang="en-US">
                        <a:noFill/>
                      </a:rPr>
                      <a:t> </a:t>
                    </a:r>
                  </a:p>
                </p:txBody>
              </p:sp>
            </mc:Fallback>
          </mc:AlternateContent>
          <p:cxnSp>
            <p:nvCxnSpPr>
              <p:cNvPr id="23" name="Straight Connector 22"/>
              <p:cNvCxnSpPr/>
              <p:nvPr/>
            </p:nvCxnSpPr>
            <p:spPr>
              <a:xfrm>
                <a:off x="3201880" y="4332892"/>
                <a:ext cx="2648328" cy="0"/>
              </a:xfrm>
              <a:prstGeom prst="line">
                <a:avLst/>
              </a:prstGeom>
              <a:noFill/>
              <a:ln w="25400" cap="flat" cmpd="sng" algn="ctr">
                <a:solidFill>
                  <a:sysClr val="windowText" lastClr="000000"/>
                </a:solidFill>
                <a:prstDash val="sysDot"/>
              </a:ln>
              <a:effectLst/>
            </p:spPr>
          </p:cxnSp>
          <p:cxnSp>
            <p:nvCxnSpPr>
              <p:cNvPr id="24" name="Straight Connector 23"/>
              <p:cNvCxnSpPr/>
              <p:nvPr/>
            </p:nvCxnSpPr>
            <p:spPr>
              <a:xfrm>
                <a:off x="3201880" y="3967310"/>
                <a:ext cx="2648328" cy="0"/>
              </a:xfrm>
              <a:prstGeom prst="line">
                <a:avLst/>
              </a:prstGeom>
              <a:noFill/>
              <a:ln w="25400" cap="flat" cmpd="sng" algn="ctr">
                <a:solidFill>
                  <a:sysClr val="windowText" lastClr="000000"/>
                </a:solidFill>
                <a:prstDash val="sysDot"/>
              </a:ln>
              <a:effectLst/>
            </p:spPr>
          </p:cxnSp>
          <p:sp>
            <p:nvSpPr>
              <p:cNvPr id="26" name="직사각형 171"/>
              <p:cNvSpPr/>
              <p:nvPr/>
            </p:nvSpPr>
            <p:spPr>
              <a:xfrm>
                <a:off x="4817107"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27" name="TextBox 26"/>
                  <p:cNvSpPr txBox="1"/>
                  <p:nvPr/>
                </p:nvSpPr>
                <p:spPr>
                  <a:xfrm>
                    <a:off x="4877905"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4</m:t>
                              </m:r>
                            </m:sub>
                          </m:sSub>
                        </m:oMath>
                      </m:oMathPara>
                    </a14:m>
                    <a:endParaRPr lang="en-US" kern="0" dirty="0">
                      <a:solidFill>
                        <a:prstClr val="white"/>
                      </a:solidFill>
                      <a:latin typeface="Tahoma"/>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877905" y="3969089"/>
                    <a:ext cx="279628" cy="276999"/>
                  </a:xfrm>
                  <a:prstGeom prst="rect">
                    <a:avLst/>
                  </a:prstGeom>
                  <a:blipFill>
                    <a:blip r:embed="rId7"/>
                    <a:stretch>
                      <a:fillRect l="-8696" r="-4348" b="-19565"/>
                    </a:stretch>
                  </a:blipFill>
                  <a:ln>
                    <a:noFill/>
                  </a:ln>
                </p:spPr>
                <p:txBody>
                  <a:bodyPr/>
                  <a:lstStyle/>
                  <a:p>
                    <a:r>
                      <a:rPr lang="en-US">
                        <a:noFill/>
                      </a:rPr>
                      <a:t> </a:t>
                    </a:r>
                  </a:p>
                </p:txBody>
              </p:sp>
            </mc:Fallback>
          </mc:AlternateContent>
          <p:sp>
            <p:nvSpPr>
              <p:cNvPr id="28" name="직사각형 171"/>
              <p:cNvSpPr/>
              <p:nvPr/>
            </p:nvSpPr>
            <p:spPr>
              <a:xfrm>
                <a:off x="5386547" y="3965210"/>
                <a:ext cx="359853" cy="364904"/>
              </a:xfrm>
              <a:prstGeom prst="rect">
                <a:avLst/>
              </a:prstGeom>
              <a:solidFill>
                <a:srgbClr val="92D05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29" name="TextBox 28"/>
                  <p:cNvSpPr txBox="1"/>
                  <p:nvPr/>
                </p:nvSpPr>
                <p:spPr>
                  <a:xfrm>
                    <a:off x="5447345"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5</m:t>
                              </m:r>
                            </m:sub>
                          </m:sSub>
                        </m:oMath>
                      </m:oMathPara>
                    </a14:m>
                    <a:endParaRPr lang="en-US" kern="0" dirty="0">
                      <a:solidFill>
                        <a:prstClr val="white"/>
                      </a:solidFill>
                      <a:latin typeface="Tahoma"/>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47345" y="3969089"/>
                    <a:ext cx="279628" cy="276999"/>
                  </a:xfrm>
                  <a:prstGeom prst="rect">
                    <a:avLst/>
                  </a:prstGeom>
                  <a:blipFill>
                    <a:blip r:embed="rId8"/>
                    <a:stretch>
                      <a:fillRect l="-8889" r="-6667" b="-19565"/>
                    </a:stretch>
                  </a:blipFill>
                  <a:ln>
                    <a:noFill/>
                  </a:ln>
                </p:spPr>
                <p:txBody>
                  <a:bodyPr/>
                  <a:lstStyle/>
                  <a:p>
                    <a:r>
                      <a:rPr lang="en-US">
                        <a:noFill/>
                      </a:rPr>
                      <a:t> </a:t>
                    </a:r>
                  </a:p>
                </p:txBody>
              </p:sp>
            </mc:Fallback>
          </mc:AlternateContent>
        </p:grpSp>
      </p:grpSp>
      <p:grpSp>
        <p:nvGrpSpPr>
          <p:cNvPr id="90" name="Group 89">
            <a:extLst>
              <a:ext uri="{FF2B5EF4-FFF2-40B4-BE49-F238E27FC236}">
                <a16:creationId xmlns:a16="http://schemas.microsoft.com/office/drawing/2014/main" id="{E2E5A41F-9088-4F5C-AC3B-1AF5F44A8E87}"/>
              </a:ext>
            </a:extLst>
          </p:cNvPr>
          <p:cNvGrpSpPr/>
          <p:nvPr/>
        </p:nvGrpSpPr>
        <p:grpSpPr>
          <a:xfrm>
            <a:off x="349423" y="3862490"/>
            <a:ext cx="2119611" cy="1819958"/>
            <a:chOff x="349423" y="3862490"/>
            <a:chExt cx="2119611" cy="1819958"/>
          </a:xfrm>
        </p:grpSpPr>
        <p:sp>
          <p:nvSpPr>
            <p:cNvPr id="9" name="직사각형 170"/>
            <p:cNvSpPr/>
            <p:nvPr/>
          </p:nvSpPr>
          <p:spPr>
            <a:xfrm>
              <a:off x="367110" y="3912933"/>
              <a:ext cx="133220" cy="135090"/>
            </a:xfrm>
            <a:prstGeom prst="rect">
              <a:avLst/>
            </a:prstGeom>
            <a:solidFill>
              <a:srgbClr val="4F81BD">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10" name="직사각형 171"/>
            <p:cNvSpPr/>
            <p:nvPr/>
          </p:nvSpPr>
          <p:spPr>
            <a:xfrm>
              <a:off x="349423" y="4484136"/>
              <a:ext cx="133220" cy="135090"/>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11" name="직사각형 171"/>
            <p:cNvSpPr/>
            <p:nvPr/>
          </p:nvSpPr>
          <p:spPr>
            <a:xfrm>
              <a:off x="365155" y="5091599"/>
              <a:ext cx="133220" cy="135090"/>
            </a:xfrm>
            <a:prstGeom prst="rect">
              <a:avLst/>
            </a:prstGeom>
            <a:solidFill>
              <a:srgbClr val="92D05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12" name="TextBox 11"/>
            <p:cNvSpPr txBox="1"/>
            <p:nvPr/>
          </p:nvSpPr>
          <p:spPr>
            <a:xfrm>
              <a:off x="482286" y="3862490"/>
              <a:ext cx="1422367" cy="646331"/>
            </a:xfrm>
            <a:prstGeom prst="rect">
              <a:avLst/>
            </a:prstGeom>
            <a:noFill/>
          </p:spPr>
          <p:txBody>
            <a:bodyPr wrap="square" rtlCol="0">
              <a:spAutoFit/>
            </a:bodyPr>
            <a:lstStyle/>
            <a:p>
              <a:pPr>
                <a:defRPr/>
              </a:pPr>
              <a:r>
                <a:rPr lang="en-US" altLang="zh-CN" kern="0" dirty="0">
                  <a:solidFill>
                    <a:prstClr val="black"/>
                  </a:solidFill>
                  <a:latin typeface="Tahoma"/>
                </a:rPr>
                <a:t>Cell</a:t>
              </a:r>
            </a:p>
            <a:p>
              <a:pPr>
                <a:defRPr/>
              </a:pPr>
              <a:r>
                <a:rPr lang="en-US" altLang="zh-CN" kern="0" dirty="0">
                  <a:solidFill>
                    <a:prstClr val="black"/>
                  </a:solidFill>
                  <a:latin typeface="Tahoma"/>
                </a:rPr>
                <a:t>(placed)</a:t>
              </a:r>
              <a:endParaRPr lang="en-US" kern="0" dirty="0">
                <a:solidFill>
                  <a:prstClr val="black"/>
                </a:solidFill>
                <a:latin typeface="Tahoma"/>
              </a:endParaRPr>
            </a:p>
          </p:txBody>
        </p:sp>
        <p:sp>
          <p:nvSpPr>
            <p:cNvPr id="13" name="TextBox 12"/>
            <p:cNvSpPr txBox="1"/>
            <p:nvPr/>
          </p:nvSpPr>
          <p:spPr>
            <a:xfrm>
              <a:off x="503750" y="4437378"/>
              <a:ext cx="1965284" cy="646331"/>
            </a:xfrm>
            <a:prstGeom prst="rect">
              <a:avLst/>
            </a:prstGeom>
            <a:noFill/>
          </p:spPr>
          <p:txBody>
            <a:bodyPr wrap="square" rtlCol="0">
              <a:spAutoFit/>
            </a:bodyPr>
            <a:lstStyle/>
            <a:p>
              <a:pPr>
                <a:defRPr/>
              </a:pPr>
              <a:r>
                <a:rPr lang="en-US" altLang="zh-CN" kern="0" dirty="0">
                  <a:solidFill>
                    <a:prstClr val="black"/>
                  </a:solidFill>
                  <a:latin typeface="Tahoma"/>
                </a:rPr>
                <a:t>Cell</a:t>
              </a:r>
            </a:p>
            <a:p>
              <a:pPr>
                <a:defRPr/>
              </a:pPr>
              <a:r>
                <a:rPr lang="en-US" altLang="zh-CN" kern="0" dirty="0">
                  <a:solidFill>
                    <a:prstClr val="black"/>
                  </a:solidFill>
                  <a:latin typeface="Tahoma"/>
                </a:rPr>
                <a:t>(in status array)</a:t>
              </a:r>
              <a:endParaRPr lang="en-US" kern="0" dirty="0">
                <a:solidFill>
                  <a:prstClr val="black"/>
                </a:solidFill>
                <a:latin typeface="Tahoma"/>
              </a:endParaRPr>
            </a:p>
          </p:txBody>
        </p:sp>
        <p:sp>
          <p:nvSpPr>
            <p:cNvPr id="14" name="TextBox 13"/>
            <p:cNvSpPr txBox="1"/>
            <p:nvPr/>
          </p:nvSpPr>
          <p:spPr>
            <a:xfrm>
              <a:off x="507592" y="5036117"/>
              <a:ext cx="1318151" cy="646331"/>
            </a:xfrm>
            <a:prstGeom prst="rect">
              <a:avLst/>
            </a:prstGeom>
            <a:noFill/>
          </p:spPr>
          <p:txBody>
            <a:bodyPr wrap="square" rtlCol="0">
              <a:spAutoFit/>
            </a:bodyPr>
            <a:lstStyle/>
            <a:p>
              <a:pPr>
                <a:defRPr/>
              </a:pPr>
              <a:r>
                <a:rPr lang="en-US" altLang="zh-CN" kern="0" dirty="0">
                  <a:solidFill>
                    <a:prstClr val="black"/>
                  </a:solidFill>
                  <a:latin typeface="Tahoma"/>
                </a:rPr>
                <a:t>Cell</a:t>
              </a:r>
            </a:p>
            <a:p>
              <a:pPr>
                <a:defRPr/>
              </a:pPr>
              <a:r>
                <a:rPr lang="en-US" altLang="zh-CN" kern="0" dirty="0">
                  <a:solidFill>
                    <a:prstClr val="black"/>
                  </a:solidFill>
                  <a:latin typeface="Tahoma"/>
                </a:rPr>
                <a:t>(unplaced)</a:t>
              </a:r>
              <a:endParaRPr lang="en-US" kern="0" dirty="0">
                <a:solidFill>
                  <a:prstClr val="black"/>
                </a:solidFill>
                <a:latin typeface="Tahoma"/>
              </a:endParaRPr>
            </a:p>
          </p:txBody>
        </p:sp>
      </p:grpSp>
      <p:grpSp>
        <p:nvGrpSpPr>
          <p:cNvPr id="109" name="Group 108">
            <a:extLst>
              <a:ext uri="{FF2B5EF4-FFF2-40B4-BE49-F238E27FC236}">
                <a16:creationId xmlns:a16="http://schemas.microsoft.com/office/drawing/2014/main" id="{FCCCB007-309E-4E8A-B898-B65A03F6CE66}"/>
              </a:ext>
            </a:extLst>
          </p:cNvPr>
          <p:cNvGrpSpPr/>
          <p:nvPr/>
        </p:nvGrpSpPr>
        <p:grpSpPr>
          <a:xfrm>
            <a:off x="9252616" y="3594562"/>
            <a:ext cx="1566844" cy="1444447"/>
            <a:chOff x="9252616" y="3594562"/>
            <a:chExt cx="1566844" cy="1444447"/>
          </a:xfrm>
        </p:grpSpPr>
        <mc:AlternateContent xmlns:mc="http://schemas.openxmlformats.org/markup-compatibility/2006" xmlns:a14="http://schemas.microsoft.com/office/drawing/2010/main">
          <mc:Choice Requires="a14">
            <p:sp>
              <p:nvSpPr>
                <p:cNvPr id="61" name="TextBox 60"/>
                <p:cNvSpPr txBox="1"/>
                <p:nvPr/>
              </p:nvSpPr>
              <p:spPr>
                <a:xfrm>
                  <a:off x="10094154" y="4731232"/>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black"/>
                                </a:solidFill>
                                <a:latin typeface="Cambria Math" panose="02040503050406030204" pitchFamily="18" charset="0"/>
                              </a:rPr>
                            </m:ctrlPr>
                          </m:sSubPr>
                          <m:e>
                            <m:r>
                              <a:rPr lang="en-US" sz="2000" i="1" kern="0">
                                <a:solidFill>
                                  <a:prstClr val="black"/>
                                </a:solidFill>
                                <a:latin typeface="Cambria Math" panose="02040503050406030204" pitchFamily="18" charset="0"/>
                              </a:rPr>
                              <m:t>𝑐</m:t>
                            </m:r>
                          </m:e>
                          <m:sub>
                            <m:r>
                              <a:rPr lang="en-US" sz="2000" i="1" kern="0">
                                <a:solidFill>
                                  <a:prstClr val="black"/>
                                </a:solidFill>
                                <a:latin typeface="Cambria Math" panose="02040503050406030204" pitchFamily="18" charset="0"/>
                              </a:rPr>
                              <m:t>3</m:t>
                            </m:r>
                          </m:sub>
                        </m:sSub>
                      </m:oMath>
                    </m:oMathPara>
                  </a14:m>
                  <a:endParaRPr lang="en-US" sz="2000" kern="0" dirty="0">
                    <a:solidFill>
                      <a:prstClr val="black"/>
                    </a:solidFill>
                    <a:latin typeface="Tahoma"/>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10094154" y="4731232"/>
                  <a:ext cx="312137" cy="307777"/>
                </a:xfrm>
                <a:prstGeom prst="rect">
                  <a:avLst/>
                </a:prstGeom>
                <a:blipFill>
                  <a:blip r:embed="rId9"/>
                  <a:stretch>
                    <a:fillRect l="-7843" r="-3922" b="-19608"/>
                  </a:stretch>
                </a:blipFill>
                <a:ln>
                  <a:noFill/>
                </a:ln>
              </p:spPr>
              <p:txBody>
                <a:bodyPr/>
                <a:lstStyle/>
                <a:p>
                  <a:r>
                    <a:rPr lang="en-US">
                      <a:noFill/>
                    </a:rPr>
                    <a:t> </a:t>
                  </a:r>
                </a:p>
              </p:txBody>
            </p:sp>
          </mc:Fallback>
        </mc:AlternateContent>
        <p:cxnSp>
          <p:nvCxnSpPr>
            <p:cNvPr id="39" name="Straight Arrow Connector 38"/>
            <p:cNvCxnSpPr/>
            <p:nvPr/>
          </p:nvCxnSpPr>
          <p:spPr>
            <a:xfrm>
              <a:off x="10007871" y="3890399"/>
              <a:ext cx="0" cy="185593"/>
            </a:xfrm>
            <a:prstGeom prst="straightConnector1">
              <a:avLst/>
            </a:prstGeom>
            <a:noFill/>
            <a:ln w="9525" cap="flat" cmpd="sng" algn="ctr">
              <a:solidFill>
                <a:sysClr val="windowText" lastClr="000000"/>
              </a:solidFill>
              <a:prstDash val="solid"/>
              <a:tailEnd type="triangle"/>
            </a:ln>
            <a:effectLst/>
          </p:spPr>
        </p:cxnSp>
        <p:cxnSp>
          <p:nvCxnSpPr>
            <p:cNvPr id="43" name="Straight Arrow Connector 42"/>
            <p:cNvCxnSpPr/>
            <p:nvPr/>
          </p:nvCxnSpPr>
          <p:spPr>
            <a:xfrm>
              <a:off x="10405310" y="3890399"/>
              <a:ext cx="0" cy="185593"/>
            </a:xfrm>
            <a:prstGeom prst="straightConnector1">
              <a:avLst/>
            </a:prstGeom>
            <a:noFill/>
            <a:ln w="9525" cap="flat" cmpd="sng" algn="ctr">
              <a:solidFill>
                <a:sysClr val="windowText" lastClr="000000"/>
              </a:solidFill>
              <a:prstDash val="solid"/>
              <a:tailEnd type="triangle"/>
            </a:ln>
            <a:effectLst/>
          </p:spPr>
        </p:cxnSp>
        <p:cxnSp>
          <p:nvCxnSpPr>
            <p:cNvPr id="44" name="Straight Arrow Connector 43"/>
            <p:cNvCxnSpPr/>
            <p:nvPr/>
          </p:nvCxnSpPr>
          <p:spPr>
            <a:xfrm flipV="1">
              <a:off x="10237725" y="4452512"/>
              <a:ext cx="0" cy="328766"/>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9864689" y="3594562"/>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black"/>
                                </a:solidFill>
                                <a:latin typeface="Cambria Math" panose="02040503050406030204" pitchFamily="18" charset="0"/>
                              </a:rPr>
                            </m:ctrlPr>
                          </m:sSubPr>
                          <m:e>
                            <m:r>
                              <a:rPr lang="en-US" i="1" kern="0">
                                <a:solidFill>
                                  <a:prstClr val="black"/>
                                </a:solidFill>
                                <a:latin typeface="Cambria Math" panose="02040503050406030204" pitchFamily="18" charset="0"/>
                              </a:rPr>
                              <m:t>𝑐</m:t>
                            </m:r>
                          </m:e>
                          <m:sub>
                            <m:r>
                              <a:rPr lang="en-US" altLang="zh-CN" i="1" kern="0">
                                <a:solidFill>
                                  <a:prstClr val="black"/>
                                </a:solidFill>
                                <a:latin typeface="Cambria Math" panose="02040503050406030204" pitchFamily="18" charset="0"/>
                              </a:rPr>
                              <m:t>2</m:t>
                            </m:r>
                          </m:sub>
                        </m:sSub>
                      </m:oMath>
                    </m:oMathPara>
                  </a14:m>
                  <a:endParaRPr lang="en-US" kern="0" dirty="0">
                    <a:solidFill>
                      <a:prstClr val="black"/>
                    </a:solidFill>
                    <a:latin typeface="Tahoma"/>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9864689" y="3594562"/>
                  <a:ext cx="279628" cy="276999"/>
                </a:xfrm>
                <a:prstGeom prst="rect">
                  <a:avLst/>
                </a:prstGeom>
                <a:blipFill>
                  <a:blip r:embed="rId10"/>
                  <a:stretch>
                    <a:fillRect l="-8696" r="-4348"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0259870" y="3594562"/>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black"/>
                                </a:solidFill>
                                <a:latin typeface="Cambria Math" panose="02040503050406030204" pitchFamily="18" charset="0"/>
                              </a:rPr>
                            </m:ctrlPr>
                          </m:sSubPr>
                          <m:e>
                            <m:r>
                              <a:rPr lang="en-US" i="1" kern="0">
                                <a:solidFill>
                                  <a:prstClr val="black"/>
                                </a:solidFill>
                                <a:latin typeface="Cambria Math" panose="02040503050406030204" pitchFamily="18" charset="0"/>
                              </a:rPr>
                              <m:t>𝑐</m:t>
                            </m:r>
                          </m:e>
                          <m:sub>
                            <m:r>
                              <a:rPr lang="en-US" altLang="zh-CN" i="1" kern="0">
                                <a:solidFill>
                                  <a:prstClr val="black"/>
                                </a:solidFill>
                                <a:latin typeface="Cambria Math" panose="02040503050406030204" pitchFamily="18" charset="0"/>
                              </a:rPr>
                              <m:t>4</m:t>
                            </m:r>
                          </m:sub>
                        </m:sSub>
                      </m:oMath>
                    </m:oMathPara>
                  </a14:m>
                  <a:endParaRPr lang="en-US" kern="0" dirty="0">
                    <a:solidFill>
                      <a:prstClr val="black"/>
                    </a:solidFill>
                    <a:latin typeface="Tahoma"/>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0259870" y="3594562"/>
                  <a:ext cx="279628" cy="276999"/>
                </a:xfrm>
                <a:prstGeom prst="rect">
                  <a:avLst/>
                </a:prstGeom>
                <a:blipFill>
                  <a:blip r:embed="rId11"/>
                  <a:stretch>
                    <a:fillRect l="-8696" r="-4348"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252616" y="4077633"/>
                  <a:ext cx="1566844" cy="400110"/>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r>
                          <a:rPr lang="en-US" sz="2000" i="1" kern="0" smtClean="0">
                            <a:solidFill>
                              <a:prstClr val="black"/>
                            </a:solidFill>
                            <a:latin typeface="Cambria Math" panose="02040503050406030204" pitchFamily="18" charset="0"/>
                          </a:rPr>
                          <m:t>𝑠</m:t>
                        </m:r>
                        <m:r>
                          <a:rPr lang="en-US" sz="2000" i="1" kern="0" smtClean="0">
                            <a:solidFill>
                              <a:prstClr val="black"/>
                            </a:solidFill>
                            <a:latin typeface="Cambria Math" panose="02040503050406030204" pitchFamily="18" charset="0"/>
                          </a:rPr>
                          <m:t>=[1,1,0]</m:t>
                        </m:r>
                      </m:oMath>
                    </m:oMathPara>
                  </a14:m>
                  <a:endParaRPr lang="en-US" sz="2000" kern="0" dirty="0">
                    <a:solidFill>
                      <a:prstClr val="black"/>
                    </a:solidFill>
                    <a:latin typeface="Tahoma"/>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9252616" y="4077633"/>
                  <a:ext cx="1566844" cy="400110"/>
                </a:xfrm>
                <a:prstGeom prst="rect">
                  <a:avLst/>
                </a:prstGeom>
                <a:blipFill>
                  <a:blip r:embed="rId12"/>
                  <a:stretch>
                    <a:fillRect b="-16667"/>
                  </a:stretch>
                </a:blipFill>
              </p:spPr>
              <p:txBody>
                <a:bodyPr/>
                <a:lstStyle/>
                <a:p>
                  <a:r>
                    <a:rPr lang="en-US">
                      <a:noFill/>
                    </a:rPr>
                    <a:t> </a:t>
                  </a:r>
                </a:p>
              </p:txBody>
            </p:sp>
          </mc:Fallback>
        </mc:AlternateContent>
      </p:grpSp>
      <p:grpSp>
        <p:nvGrpSpPr>
          <p:cNvPr id="112" name="Group 111">
            <a:extLst>
              <a:ext uri="{FF2B5EF4-FFF2-40B4-BE49-F238E27FC236}">
                <a16:creationId xmlns:a16="http://schemas.microsoft.com/office/drawing/2014/main" id="{B2C51423-4FC5-4948-BA28-9B83AB2FC0E4}"/>
              </a:ext>
            </a:extLst>
          </p:cNvPr>
          <p:cNvGrpSpPr/>
          <p:nvPr/>
        </p:nvGrpSpPr>
        <p:grpSpPr>
          <a:xfrm>
            <a:off x="5937906" y="3279041"/>
            <a:ext cx="5227388" cy="1189561"/>
            <a:chOff x="5937906" y="3279041"/>
            <a:chExt cx="5227388" cy="1189561"/>
          </a:xfrm>
        </p:grpSpPr>
        <p:grpSp>
          <p:nvGrpSpPr>
            <p:cNvPr id="89" name="Group 88">
              <a:extLst>
                <a:ext uri="{FF2B5EF4-FFF2-40B4-BE49-F238E27FC236}">
                  <a16:creationId xmlns:a16="http://schemas.microsoft.com/office/drawing/2014/main" id="{E1ECF5D6-AFC3-43A0-B0FF-B93E7CCFD81C}"/>
                </a:ext>
              </a:extLst>
            </p:cNvPr>
            <p:cNvGrpSpPr/>
            <p:nvPr/>
          </p:nvGrpSpPr>
          <p:grpSpPr>
            <a:xfrm>
              <a:off x="6968049" y="4084921"/>
              <a:ext cx="1644404" cy="383681"/>
              <a:chOff x="6968049" y="3948441"/>
              <a:chExt cx="1644404" cy="383681"/>
            </a:xfrm>
          </p:grpSpPr>
          <p:sp>
            <p:nvSpPr>
              <p:cNvPr id="33" name="직사각형 170"/>
              <p:cNvSpPr/>
              <p:nvPr/>
            </p:nvSpPr>
            <p:spPr>
              <a:xfrm>
                <a:off x="7090112" y="3964440"/>
                <a:ext cx="359853" cy="364904"/>
              </a:xfrm>
              <a:prstGeom prst="rect">
                <a:avLst/>
              </a:prstGeom>
              <a:solidFill>
                <a:schemeClr val="accent1">
                  <a:lumMod val="75000"/>
                  <a:alpha val="70000"/>
                </a:scheme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34" name="직사각형 171"/>
              <p:cNvSpPr/>
              <p:nvPr/>
            </p:nvSpPr>
            <p:spPr>
              <a:xfrm>
                <a:off x="7583401" y="396444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35" name="직사각형 171"/>
              <p:cNvSpPr/>
              <p:nvPr/>
            </p:nvSpPr>
            <p:spPr>
              <a:xfrm>
                <a:off x="8076690" y="396444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36" name="TextBox 35"/>
                  <p:cNvSpPr txBox="1"/>
                  <p:nvPr/>
                </p:nvSpPr>
                <p:spPr>
                  <a:xfrm>
                    <a:off x="7129069" y="3948441"/>
                    <a:ext cx="306173"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i="1" kern="0">
                                  <a:solidFill>
                                    <a:prstClr val="white"/>
                                  </a:solidFill>
                                  <a:latin typeface="Cambria Math" panose="02040503050406030204" pitchFamily="18" charset="0"/>
                                </a:rPr>
                                <m:t>1</m:t>
                              </m:r>
                            </m:sub>
                          </m:sSub>
                        </m:oMath>
                      </m:oMathPara>
                    </a14:m>
                    <a:endParaRPr lang="en-US" sz="2000" kern="0" dirty="0">
                      <a:solidFill>
                        <a:prstClr val="white"/>
                      </a:solidFill>
                      <a:latin typeface="Tahoma"/>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129069" y="3948441"/>
                    <a:ext cx="306173" cy="307777"/>
                  </a:xfrm>
                  <a:prstGeom prst="rect">
                    <a:avLst/>
                  </a:prstGeom>
                  <a:blipFill>
                    <a:blip r:embed="rId13"/>
                    <a:stretch>
                      <a:fillRect l="-5882" r="-1961" b="-176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622357" y="3948441"/>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smtClea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b="0" i="1" kern="0" smtClean="0">
                                  <a:solidFill>
                                    <a:prstClr val="white"/>
                                  </a:solidFill>
                                  <a:latin typeface="Cambria Math" panose="02040503050406030204" pitchFamily="18" charset="0"/>
                                </a:rPr>
                                <m:t>3</m:t>
                              </m:r>
                            </m:sub>
                          </m:sSub>
                        </m:oMath>
                      </m:oMathPara>
                    </a14:m>
                    <a:endParaRPr lang="en-US" sz="2000" kern="0" dirty="0">
                      <a:solidFill>
                        <a:prstClr val="white"/>
                      </a:solidFill>
                      <a:latin typeface="Tahoma"/>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622357" y="3948441"/>
                    <a:ext cx="312137" cy="307777"/>
                  </a:xfrm>
                  <a:prstGeom prst="rect">
                    <a:avLst/>
                  </a:prstGeom>
                  <a:blipFill>
                    <a:blip r:embed="rId14"/>
                    <a:stretch>
                      <a:fillRect l="-5769" r="-3846" b="-196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117610" y="3948441"/>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i="1" kern="0">
                                  <a:solidFill>
                                    <a:prstClr val="white"/>
                                  </a:solidFill>
                                  <a:latin typeface="Cambria Math" panose="02040503050406030204" pitchFamily="18" charset="0"/>
                                </a:rPr>
                                <m:t>2</m:t>
                              </m:r>
                            </m:sub>
                          </m:sSub>
                        </m:oMath>
                      </m:oMathPara>
                    </a14:m>
                    <a:endParaRPr lang="en-US" sz="2000" kern="0" dirty="0">
                      <a:solidFill>
                        <a:prstClr val="white"/>
                      </a:solidFill>
                      <a:latin typeface="Tahoma"/>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117610" y="3948441"/>
                    <a:ext cx="312137" cy="307777"/>
                  </a:xfrm>
                  <a:prstGeom prst="rect">
                    <a:avLst/>
                  </a:prstGeom>
                  <a:blipFill>
                    <a:blip r:embed="rId15"/>
                    <a:stretch>
                      <a:fillRect l="-7843" r="-3922" b="-19608"/>
                    </a:stretch>
                  </a:blipFill>
                  <a:ln>
                    <a:noFill/>
                  </a:ln>
                </p:spPr>
                <p:txBody>
                  <a:bodyPr/>
                  <a:lstStyle/>
                  <a:p>
                    <a:r>
                      <a:rPr lang="en-US">
                        <a:noFill/>
                      </a:rPr>
                      <a:t> </a:t>
                    </a:r>
                  </a:p>
                </p:txBody>
              </p:sp>
            </mc:Fallback>
          </mc:AlternateContent>
          <p:cxnSp>
            <p:nvCxnSpPr>
              <p:cNvPr id="40" name="Straight Connector 39"/>
              <p:cNvCxnSpPr/>
              <p:nvPr/>
            </p:nvCxnSpPr>
            <p:spPr>
              <a:xfrm>
                <a:off x="6968049" y="4332122"/>
                <a:ext cx="1644404" cy="0"/>
              </a:xfrm>
              <a:prstGeom prst="line">
                <a:avLst/>
              </a:prstGeom>
              <a:noFill/>
              <a:ln w="25400" cap="flat" cmpd="sng" algn="ctr">
                <a:solidFill>
                  <a:sysClr val="windowText" lastClr="000000"/>
                </a:solidFill>
                <a:prstDash val="sysDot"/>
              </a:ln>
              <a:effectLst/>
            </p:spPr>
          </p:cxnSp>
          <p:cxnSp>
            <p:nvCxnSpPr>
              <p:cNvPr id="41" name="Straight Connector 40"/>
              <p:cNvCxnSpPr/>
              <p:nvPr/>
            </p:nvCxnSpPr>
            <p:spPr>
              <a:xfrm>
                <a:off x="6968049" y="3966540"/>
                <a:ext cx="1644404" cy="0"/>
              </a:xfrm>
              <a:prstGeom prst="line">
                <a:avLst/>
              </a:prstGeom>
              <a:noFill/>
              <a:ln w="25400" cap="flat" cmpd="sng" algn="ctr">
                <a:solidFill>
                  <a:sysClr val="windowText" lastClr="000000"/>
                </a:solidFill>
                <a:prstDash val="sysDot"/>
              </a:ln>
              <a:effectLst/>
            </p:spPr>
          </p:cxnSp>
        </p:grpSp>
        <p:sp>
          <p:nvSpPr>
            <p:cNvPr id="42" name="TextBox 41"/>
            <p:cNvSpPr txBox="1"/>
            <p:nvPr/>
          </p:nvSpPr>
          <p:spPr>
            <a:xfrm>
              <a:off x="5949269" y="3624716"/>
              <a:ext cx="2700855" cy="400110"/>
            </a:xfrm>
            <a:prstGeom prst="rect">
              <a:avLst/>
            </a:prstGeom>
            <a:noFill/>
          </p:spPr>
          <p:txBody>
            <a:bodyPr wrap="square" rtlCol="0">
              <a:spAutoFit/>
            </a:bodyPr>
            <a:lstStyle/>
            <a:p>
              <a:pPr>
                <a:defRPr/>
              </a:pPr>
              <a:r>
                <a:rPr lang="en-US" sz="2000" kern="0" dirty="0">
                  <a:solidFill>
                    <a:prstClr val="black"/>
                  </a:solidFill>
                  <a:latin typeface="Tahoma"/>
                </a:rPr>
                <a:t>Position: 1    2     3      </a:t>
              </a:r>
            </a:p>
          </p:txBody>
        </p:sp>
        <mc:AlternateContent xmlns:mc="http://schemas.openxmlformats.org/markup-compatibility/2006" xmlns:a14="http://schemas.microsoft.com/office/drawing/2010/main">
          <mc:Choice Requires="a14">
            <p:sp>
              <p:nvSpPr>
                <p:cNvPr id="15" name="TextBox 14"/>
                <p:cNvSpPr txBox="1"/>
                <p:nvPr/>
              </p:nvSpPr>
              <p:spPr>
                <a:xfrm>
                  <a:off x="5937906" y="3279041"/>
                  <a:ext cx="5227388" cy="400110"/>
                </a:xfrm>
                <a:prstGeom prst="rect">
                  <a:avLst/>
                </a:prstGeom>
                <a:noFill/>
              </p:spPr>
              <p:txBody>
                <a:bodyPr wrap="square" rtlCol="0">
                  <a:spAutoFit/>
                </a:bodyPr>
                <a:lstStyle/>
                <a:p>
                  <a:pPr>
                    <a:defRPr/>
                  </a:pPr>
                  <a:r>
                    <a:rPr lang="en-US" altLang="zh-CN" sz="2000" kern="0" dirty="0">
                      <a:solidFill>
                        <a:prstClr val="black"/>
                      </a:solidFill>
                      <a:latin typeface="Tahoma"/>
                    </a:rPr>
                    <a:t>Assume a partial placement with </a:t>
                  </a:r>
                  <a14:m>
                    <m:oMath xmlns:m="http://schemas.openxmlformats.org/officeDocument/2006/math">
                      <m:r>
                        <a:rPr lang="en-US" altLang="zh-CN" sz="2000" b="1" i="1" kern="0">
                          <a:solidFill>
                            <a:srgbClr val="FF0000"/>
                          </a:solidFill>
                          <a:latin typeface="Cambria Math" panose="02040503050406030204" pitchFamily="18" charset="0"/>
                        </a:rPr>
                        <m:t>𝒊</m:t>
                      </m:r>
                      <m:r>
                        <a:rPr lang="en-US" altLang="zh-CN" sz="2000" b="1" i="1" kern="0">
                          <a:solidFill>
                            <a:srgbClr val="FF0000"/>
                          </a:solidFill>
                          <a:latin typeface="Cambria Math" panose="02040503050406030204" pitchFamily="18" charset="0"/>
                        </a:rPr>
                        <m:t>=</m:t>
                      </m:r>
                      <m:r>
                        <a:rPr lang="en-US" altLang="zh-CN" sz="2000" b="1" i="1" kern="0">
                          <a:solidFill>
                            <a:srgbClr val="FF0000"/>
                          </a:solidFill>
                          <a:latin typeface="Cambria Math" panose="02040503050406030204" pitchFamily="18" charset="0"/>
                        </a:rPr>
                        <m:t>𝟑</m:t>
                      </m:r>
                      <m:r>
                        <a:rPr lang="en-US" altLang="zh-CN" sz="2000" b="1" i="1" kern="0">
                          <a:solidFill>
                            <a:srgbClr val="FF0000"/>
                          </a:solidFill>
                          <a:latin typeface="Cambria Math" panose="02040503050406030204" pitchFamily="18" charset="0"/>
                        </a:rPr>
                        <m:t>, </m:t>
                      </m:r>
                      <m:r>
                        <a:rPr lang="en-US" altLang="zh-CN" sz="2000" b="1" i="1" kern="0">
                          <a:solidFill>
                            <a:srgbClr val="FF0000"/>
                          </a:solidFill>
                          <a:latin typeface="Cambria Math" panose="02040503050406030204" pitchFamily="18" charset="0"/>
                        </a:rPr>
                        <m:t>𝒓</m:t>
                      </m:r>
                      <m:r>
                        <a:rPr lang="en-US" altLang="zh-CN" sz="2000" b="1" i="1" kern="0">
                          <a:solidFill>
                            <a:srgbClr val="FF0000"/>
                          </a:solidFill>
                          <a:latin typeface="Cambria Math" panose="02040503050406030204" pitchFamily="18" charset="0"/>
                        </a:rPr>
                        <m:t>=</m:t>
                      </m:r>
                      <m:r>
                        <a:rPr lang="en-US" altLang="zh-CN" sz="2000" b="1" i="1" kern="0">
                          <a:solidFill>
                            <a:srgbClr val="FF0000"/>
                          </a:solidFill>
                          <a:latin typeface="Cambria Math" panose="02040503050406030204" pitchFamily="18" charset="0"/>
                        </a:rPr>
                        <m:t>𝟏</m:t>
                      </m:r>
                    </m:oMath>
                  </a14:m>
                  <a:endParaRPr lang="en-US" sz="2000" b="1" kern="0" dirty="0">
                    <a:solidFill>
                      <a:prstClr val="black"/>
                    </a:solidFill>
                    <a:latin typeface="Tahoma"/>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937906" y="3279041"/>
                  <a:ext cx="5227388" cy="400110"/>
                </a:xfrm>
                <a:prstGeom prst="rect">
                  <a:avLst/>
                </a:prstGeom>
                <a:blipFill>
                  <a:blip r:embed="rId16"/>
                  <a:stretch>
                    <a:fillRect l="-1166" t="-9091" b="-25758"/>
                  </a:stretch>
                </a:blipFill>
              </p:spPr>
              <p:txBody>
                <a:bodyPr/>
                <a:lstStyle/>
                <a:p>
                  <a:r>
                    <a:rPr lang="en-US">
                      <a:noFill/>
                    </a:rPr>
                    <a:t> </a:t>
                  </a:r>
                </a:p>
              </p:txBody>
            </p:sp>
          </mc:Fallback>
        </mc:AlternateContent>
      </p:grpSp>
      <p:grpSp>
        <p:nvGrpSpPr>
          <p:cNvPr id="110" name="Group 109">
            <a:extLst>
              <a:ext uri="{FF2B5EF4-FFF2-40B4-BE49-F238E27FC236}">
                <a16:creationId xmlns:a16="http://schemas.microsoft.com/office/drawing/2014/main" id="{44E40DF6-4D85-46EC-904D-201708CDA8AD}"/>
              </a:ext>
            </a:extLst>
          </p:cNvPr>
          <p:cNvGrpSpPr/>
          <p:nvPr/>
        </p:nvGrpSpPr>
        <p:grpSpPr>
          <a:xfrm>
            <a:off x="9399580" y="4731232"/>
            <a:ext cx="1566844" cy="1436578"/>
            <a:chOff x="9399580" y="4731232"/>
            <a:chExt cx="1566844" cy="1436578"/>
          </a:xfrm>
        </p:grpSpPr>
        <p:cxnSp>
          <p:nvCxnSpPr>
            <p:cNvPr id="54" name="Straight Arrow Connector 53"/>
            <p:cNvCxnSpPr/>
            <p:nvPr/>
          </p:nvCxnSpPr>
          <p:spPr>
            <a:xfrm>
              <a:off x="10227397" y="5087071"/>
              <a:ext cx="0" cy="328789"/>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55" name="TextBox 54"/>
                <p:cNvSpPr txBox="1"/>
                <p:nvPr/>
              </p:nvSpPr>
              <p:spPr>
                <a:xfrm>
                  <a:off x="9399580" y="5398239"/>
                  <a:ext cx="1566844" cy="400110"/>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p>
                          <m:sSupPr>
                            <m:ctrlPr>
                              <a:rPr lang="en-US" sz="2000" i="1" kern="0" smtClean="0">
                                <a:solidFill>
                                  <a:prstClr val="black"/>
                                </a:solidFill>
                                <a:latin typeface="Cambria Math" panose="02040503050406030204" pitchFamily="18" charset="0"/>
                              </a:rPr>
                            </m:ctrlPr>
                          </m:sSupPr>
                          <m:e>
                            <m:r>
                              <a:rPr lang="en-US" sz="2000" i="1" kern="0">
                                <a:solidFill>
                                  <a:prstClr val="black"/>
                                </a:solidFill>
                                <a:latin typeface="Cambria Math" panose="02040503050406030204" pitchFamily="18" charset="0"/>
                              </a:rPr>
                              <m:t>𝑠</m:t>
                            </m:r>
                          </m:e>
                          <m:sup>
                            <m:r>
                              <a:rPr lang="en-US" sz="2000" i="1" kern="0">
                                <a:solidFill>
                                  <a:prstClr val="black"/>
                                </a:solidFill>
                                <a:latin typeface="Cambria Math" panose="02040503050406030204" pitchFamily="18" charset="0"/>
                              </a:rPr>
                              <m:t>′</m:t>
                            </m:r>
                          </m:sup>
                        </m:sSup>
                        <m:r>
                          <a:rPr lang="en-US" sz="2000" i="1" kern="0">
                            <a:solidFill>
                              <a:prstClr val="black"/>
                            </a:solidFill>
                            <a:latin typeface="Cambria Math" panose="02040503050406030204" pitchFamily="18" charset="0"/>
                          </a:rPr>
                          <m:t>=[</m:t>
                        </m:r>
                        <m:r>
                          <a:rPr lang="en-US" sz="2000" b="0" i="1" kern="0" smtClean="0">
                            <a:solidFill>
                              <a:prstClr val="black"/>
                            </a:solidFill>
                            <a:latin typeface="Cambria Math" panose="02040503050406030204" pitchFamily="18" charset="0"/>
                          </a:rPr>
                          <m:t>1</m:t>
                        </m:r>
                        <m:r>
                          <a:rPr lang="en-US" sz="2000" i="1" kern="0">
                            <a:solidFill>
                              <a:prstClr val="black"/>
                            </a:solidFill>
                            <a:latin typeface="Cambria Math" panose="02040503050406030204" pitchFamily="18" charset="0"/>
                          </a:rPr>
                          <m:t>,</m:t>
                        </m:r>
                        <m:r>
                          <a:rPr lang="en-US" sz="2000" b="0" i="1" kern="0" smtClean="0">
                            <a:solidFill>
                              <a:prstClr val="black"/>
                            </a:solidFill>
                            <a:latin typeface="Cambria Math" panose="02040503050406030204" pitchFamily="18" charset="0"/>
                          </a:rPr>
                          <m:t>0</m:t>
                        </m:r>
                        <m:r>
                          <a:rPr lang="en-US" sz="2000" i="1" kern="0">
                            <a:solidFill>
                              <a:prstClr val="black"/>
                            </a:solidFill>
                            <a:latin typeface="Cambria Math" panose="02040503050406030204" pitchFamily="18" charset="0"/>
                          </a:rPr>
                          <m:t>,</m:t>
                        </m:r>
                        <m:r>
                          <a:rPr lang="en-US" sz="2000" i="1" kern="0">
                            <a:solidFill>
                              <a:srgbClr val="FF0000"/>
                            </a:solidFill>
                            <a:latin typeface="Cambria Math" panose="02040503050406030204" pitchFamily="18" charset="0"/>
                          </a:rPr>
                          <m:t>1</m:t>
                        </m:r>
                        <m:r>
                          <a:rPr lang="en-US" sz="2000" i="1" kern="0">
                            <a:solidFill>
                              <a:prstClr val="black"/>
                            </a:solidFill>
                            <a:latin typeface="Cambria Math" panose="02040503050406030204" pitchFamily="18" charset="0"/>
                          </a:rPr>
                          <m:t>]</m:t>
                        </m:r>
                      </m:oMath>
                    </m:oMathPara>
                  </a14:m>
                  <a:endParaRPr lang="en-US" sz="2000" kern="0" dirty="0">
                    <a:solidFill>
                      <a:prstClr val="black"/>
                    </a:solidFill>
                    <a:latin typeface="Tahoma"/>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9399580" y="5398239"/>
                  <a:ext cx="1566844" cy="400110"/>
                </a:xfrm>
                <a:prstGeom prst="rect">
                  <a:avLst/>
                </a:prstGeom>
                <a:blipFill>
                  <a:blip r:embed="rId17"/>
                  <a:stretch>
                    <a:fillRect b="-18462"/>
                  </a:stretch>
                </a:blipFill>
              </p:spPr>
              <p:txBody>
                <a:bodyPr/>
                <a:lstStyle/>
                <a:p>
                  <a:r>
                    <a:rPr lang="en-US">
                      <a:noFill/>
                    </a:rPr>
                    <a:t> </a:t>
                  </a:r>
                </a:p>
              </p:txBody>
            </p:sp>
          </mc:Fallback>
        </mc:AlternateContent>
        <p:cxnSp>
          <p:nvCxnSpPr>
            <p:cNvPr id="59" name="Straight Arrow Connector 58"/>
            <p:cNvCxnSpPr/>
            <p:nvPr/>
          </p:nvCxnSpPr>
          <p:spPr>
            <a:xfrm>
              <a:off x="10569744" y="5087071"/>
              <a:ext cx="0" cy="328789"/>
            </a:xfrm>
            <a:prstGeom prst="straightConnector1">
              <a:avLst/>
            </a:prstGeom>
            <a:noFill/>
            <a:ln w="9525" cap="flat" cmpd="sng" algn="ctr">
              <a:solidFill>
                <a:sysClr val="windowText" lastClr="000000"/>
              </a:solidFill>
              <a:prstDash val="solid"/>
              <a:tailEnd type="triangle"/>
            </a:ln>
            <a:effectLst/>
          </p:spPr>
        </p:cxnSp>
        <p:cxnSp>
          <p:nvCxnSpPr>
            <p:cNvPr id="60" name="Straight Arrow Connector 59"/>
            <p:cNvCxnSpPr/>
            <p:nvPr/>
          </p:nvCxnSpPr>
          <p:spPr>
            <a:xfrm flipV="1">
              <a:off x="10409626" y="5726802"/>
              <a:ext cx="0" cy="168708"/>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62" name="TextBox 61"/>
                <p:cNvSpPr txBox="1"/>
                <p:nvPr/>
              </p:nvSpPr>
              <p:spPr>
                <a:xfrm>
                  <a:off x="10430484" y="4731232"/>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black"/>
                                </a:solidFill>
                                <a:latin typeface="Cambria Math" panose="02040503050406030204" pitchFamily="18" charset="0"/>
                              </a:rPr>
                            </m:ctrlPr>
                          </m:sSubPr>
                          <m:e>
                            <m:r>
                              <a:rPr lang="en-US" sz="2000" i="1" kern="0">
                                <a:solidFill>
                                  <a:prstClr val="black"/>
                                </a:solidFill>
                                <a:latin typeface="Cambria Math" panose="02040503050406030204" pitchFamily="18" charset="0"/>
                              </a:rPr>
                              <m:t>𝑐</m:t>
                            </m:r>
                          </m:e>
                          <m:sub>
                            <m:r>
                              <a:rPr lang="en-US" sz="2000" i="1" kern="0">
                                <a:solidFill>
                                  <a:prstClr val="black"/>
                                </a:solidFill>
                                <a:latin typeface="Cambria Math" panose="02040503050406030204" pitchFamily="18" charset="0"/>
                              </a:rPr>
                              <m:t>5</m:t>
                            </m:r>
                          </m:sub>
                        </m:sSub>
                      </m:oMath>
                    </m:oMathPara>
                  </a14:m>
                  <a:endParaRPr lang="en-US" sz="2000" kern="0" dirty="0">
                    <a:solidFill>
                      <a:prstClr val="black"/>
                    </a:solidFill>
                    <a:latin typeface="Tahoma"/>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0430484" y="4731232"/>
                  <a:ext cx="312137" cy="307777"/>
                </a:xfrm>
                <a:prstGeom prst="rect">
                  <a:avLst/>
                </a:prstGeom>
                <a:blipFill>
                  <a:blip r:embed="rId18"/>
                  <a:stretch>
                    <a:fillRect l="-5882" r="-5882" b="-196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0305259" y="5890811"/>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black"/>
                                </a:solidFill>
                                <a:latin typeface="Cambria Math" panose="02040503050406030204" pitchFamily="18" charset="0"/>
                              </a:rPr>
                            </m:ctrlPr>
                          </m:sSubPr>
                          <m:e>
                            <m:r>
                              <a:rPr lang="en-US" i="1" kern="0">
                                <a:solidFill>
                                  <a:prstClr val="black"/>
                                </a:solidFill>
                                <a:latin typeface="Cambria Math" panose="02040503050406030204" pitchFamily="18" charset="0"/>
                              </a:rPr>
                              <m:t>𝑐</m:t>
                            </m:r>
                          </m:e>
                          <m:sub>
                            <m:r>
                              <a:rPr lang="en-US" i="1" kern="0">
                                <a:solidFill>
                                  <a:prstClr val="black"/>
                                </a:solidFill>
                                <a:latin typeface="Cambria Math" panose="02040503050406030204" pitchFamily="18" charset="0"/>
                              </a:rPr>
                              <m:t>4</m:t>
                            </m:r>
                          </m:sub>
                        </m:sSub>
                      </m:oMath>
                    </m:oMathPara>
                  </a14:m>
                  <a:endParaRPr lang="en-US" kern="0" dirty="0">
                    <a:solidFill>
                      <a:prstClr val="black"/>
                    </a:solidFill>
                    <a:latin typeface="Tahoma"/>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0305259" y="5890811"/>
                  <a:ext cx="279628" cy="276999"/>
                </a:xfrm>
                <a:prstGeom prst="rect">
                  <a:avLst/>
                </a:prstGeom>
                <a:blipFill>
                  <a:blip r:embed="rId19"/>
                  <a:stretch>
                    <a:fillRect l="-8696" r="-4348" b="-19565"/>
                  </a:stretch>
                </a:blipFill>
                <a:ln>
                  <a:noFill/>
                </a:ln>
              </p:spPr>
              <p:txBody>
                <a:bodyPr/>
                <a:lstStyle/>
                <a:p>
                  <a:r>
                    <a:rPr lang="en-US">
                      <a:noFill/>
                    </a:rPr>
                    <a:t> </a:t>
                  </a:r>
                </a:p>
              </p:txBody>
            </p:sp>
          </mc:Fallback>
        </mc:AlternateContent>
      </p:grpSp>
      <p:grpSp>
        <p:nvGrpSpPr>
          <p:cNvPr id="111" name="Group 110">
            <a:extLst>
              <a:ext uri="{FF2B5EF4-FFF2-40B4-BE49-F238E27FC236}">
                <a16:creationId xmlns:a16="http://schemas.microsoft.com/office/drawing/2014/main" id="{6903595B-C42D-4B2A-9226-6CC79C2B821B}"/>
              </a:ext>
            </a:extLst>
          </p:cNvPr>
          <p:cNvGrpSpPr/>
          <p:nvPr/>
        </p:nvGrpSpPr>
        <p:grpSpPr>
          <a:xfrm>
            <a:off x="5988930" y="4702580"/>
            <a:ext cx="3470171" cy="1095194"/>
            <a:chOff x="5988930" y="4702580"/>
            <a:chExt cx="3470171" cy="1095194"/>
          </a:xfrm>
        </p:grpSpPr>
        <p:sp>
          <p:nvSpPr>
            <p:cNvPr id="58" name="TextBox 57"/>
            <p:cNvSpPr txBox="1"/>
            <p:nvPr/>
          </p:nvSpPr>
          <p:spPr>
            <a:xfrm>
              <a:off x="5995732" y="5007805"/>
              <a:ext cx="3096632" cy="400110"/>
            </a:xfrm>
            <a:prstGeom prst="rect">
              <a:avLst/>
            </a:prstGeom>
            <a:noFill/>
          </p:spPr>
          <p:txBody>
            <a:bodyPr wrap="square" rtlCol="0">
              <a:spAutoFit/>
            </a:bodyPr>
            <a:lstStyle/>
            <a:p>
              <a:pPr>
                <a:defRPr/>
              </a:pPr>
              <a:r>
                <a:rPr lang="en-US" sz="2000" kern="0" dirty="0">
                  <a:solidFill>
                    <a:prstClr val="black"/>
                  </a:solidFill>
                  <a:latin typeface="Tahoma"/>
                </a:rPr>
                <a:t>Position: 1    2    3     </a:t>
              </a:r>
              <a:r>
                <a:rPr lang="en-US" sz="2000" kern="0" dirty="0">
                  <a:solidFill>
                    <a:srgbClr val="FF0000"/>
                  </a:solidFill>
                  <a:latin typeface="Tahoma"/>
                </a:rPr>
                <a:t>4</a:t>
              </a:r>
              <a:r>
                <a:rPr lang="en-US" sz="2000" kern="0" dirty="0">
                  <a:solidFill>
                    <a:prstClr val="black"/>
                  </a:solidFill>
                  <a:latin typeface="Tahoma"/>
                </a:rPr>
                <a:t>   </a:t>
              </a:r>
            </a:p>
          </p:txBody>
        </p:sp>
        <p:grpSp>
          <p:nvGrpSpPr>
            <p:cNvPr id="106" name="Group 105">
              <a:extLst>
                <a:ext uri="{FF2B5EF4-FFF2-40B4-BE49-F238E27FC236}">
                  <a16:creationId xmlns:a16="http://schemas.microsoft.com/office/drawing/2014/main" id="{63779E8B-EBD2-4726-9F3F-116A36FC92AC}"/>
                </a:ext>
              </a:extLst>
            </p:cNvPr>
            <p:cNvGrpSpPr/>
            <p:nvPr/>
          </p:nvGrpSpPr>
          <p:grpSpPr>
            <a:xfrm>
              <a:off x="6965089" y="5414093"/>
              <a:ext cx="2188701" cy="383681"/>
              <a:chOff x="6965089" y="5345853"/>
              <a:chExt cx="2188701" cy="383681"/>
            </a:xfrm>
          </p:grpSpPr>
          <p:sp>
            <p:nvSpPr>
              <p:cNvPr id="48" name="직사각형 170"/>
              <p:cNvSpPr/>
              <p:nvPr/>
            </p:nvSpPr>
            <p:spPr>
              <a:xfrm>
                <a:off x="7127284" y="5361852"/>
                <a:ext cx="359853" cy="364904"/>
              </a:xfrm>
              <a:prstGeom prst="rect">
                <a:avLst/>
              </a:prstGeom>
              <a:solidFill>
                <a:schemeClr val="accent1">
                  <a:lumMod val="75000"/>
                  <a:alpha val="70000"/>
                </a:scheme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49" name="직사각형 171"/>
              <p:cNvSpPr/>
              <p:nvPr/>
            </p:nvSpPr>
            <p:spPr>
              <a:xfrm>
                <a:off x="7620573" y="5361852"/>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50" name="직사각형 171"/>
              <p:cNvSpPr/>
              <p:nvPr/>
            </p:nvSpPr>
            <p:spPr>
              <a:xfrm>
                <a:off x="8113862" y="5361852"/>
                <a:ext cx="359853" cy="364904"/>
              </a:xfrm>
              <a:prstGeom prst="rect">
                <a:avLst/>
              </a:prstGeom>
              <a:solidFill>
                <a:schemeClr val="accent1">
                  <a:lumMod val="75000"/>
                  <a:alpha val="70000"/>
                </a:scheme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51" name="TextBox 50"/>
                  <p:cNvSpPr txBox="1"/>
                  <p:nvPr/>
                </p:nvSpPr>
                <p:spPr>
                  <a:xfrm>
                    <a:off x="7166241" y="5345853"/>
                    <a:ext cx="306173"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i="1" kern="0">
                                  <a:solidFill>
                                    <a:prstClr val="white"/>
                                  </a:solidFill>
                                  <a:latin typeface="Cambria Math" panose="02040503050406030204" pitchFamily="18" charset="0"/>
                                </a:rPr>
                                <m:t>1</m:t>
                              </m:r>
                            </m:sub>
                          </m:sSub>
                        </m:oMath>
                      </m:oMathPara>
                    </a14:m>
                    <a:endParaRPr lang="en-US" sz="2000" kern="0" dirty="0">
                      <a:solidFill>
                        <a:prstClr val="white"/>
                      </a:solidFill>
                      <a:latin typeface="Tahoma"/>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166241" y="5345853"/>
                    <a:ext cx="306173" cy="307777"/>
                  </a:xfrm>
                  <a:prstGeom prst="rect">
                    <a:avLst/>
                  </a:prstGeom>
                  <a:blipFill>
                    <a:blip r:embed="rId20"/>
                    <a:stretch>
                      <a:fillRect l="-8000" r="-4000" b="-176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59529" y="5345853"/>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smtClea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b="0" i="1" kern="0" smtClean="0">
                                  <a:solidFill>
                                    <a:prstClr val="white"/>
                                  </a:solidFill>
                                  <a:latin typeface="Cambria Math" panose="02040503050406030204" pitchFamily="18" charset="0"/>
                                </a:rPr>
                                <m:t>3</m:t>
                              </m:r>
                            </m:sub>
                          </m:sSub>
                        </m:oMath>
                      </m:oMathPara>
                    </a14:m>
                    <a:endParaRPr lang="en-US" sz="2000" kern="0" dirty="0">
                      <a:solidFill>
                        <a:prstClr val="white"/>
                      </a:solidFill>
                      <a:latin typeface="Tahoma"/>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659529" y="5345853"/>
                    <a:ext cx="312137" cy="307777"/>
                  </a:xfrm>
                  <a:prstGeom prst="rect">
                    <a:avLst/>
                  </a:prstGeom>
                  <a:blipFill>
                    <a:blip r:embed="rId21"/>
                    <a:stretch>
                      <a:fillRect l="-5769" r="-3846" b="-196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8154782" y="5345853"/>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i="1" kern="0">
                                  <a:solidFill>
                                    <a:prstClr val="white"/>
                                  </a:solidFill>
                                  <a:latin typeface="Cambria Math" panose="02040503050406030204" pitchFamily="18" charset="0"/>
                                </a:rPr>
                                <m:t>2</m:t>
                              </m:r>
                            </m:sub>
                          </m:sSub>
                        </m:oMath>
                      </m:oMathPara>
                    </a14:m>
                    <a:endParaRPr lang="en-US" sz="2000" kern="0" dirty="0">
                      <a:solidFill>
                        <a:prstClr val="white"/>
                      </a:solidFill>
                      <a:latin typeface="Tahoma"/>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8154782" y="5345853"/>
                    <a:ext cx="312137" cy="307777"/>
                  </a:xfrm>
                  <a:prstGeom prst="rect">
                    <a:avLst/>
                  </a:prstGeom>
                  <a:blipFill>
                    <a:blip r:embed="rId22"/>
                    <a:stretch>
                      <a:fillRect l="-7843" r="-3922" b="-19608"/>
                    </a:stretch>
                  </a:blipFill>
                  <a:ln>
                    <a:noFill/>
                  </a:ln>
                </p:spPr>
                <p:txBody>
                  <a:bodyPr/>
                  <a:lstStyle/>
                  <a:p>
                    <a:r>
                      <a:rPr lang="en-US">
                        <a:noFill/>
                      </a:rPr>
                      <a:t> </a:t>
                    </a:r>
                  </a:p>
                </p:txBody>
              </p:sp>
            </mc:Fallback>
          </mc:AlternateContent>
          <p:cxnSp>
            <p:nvCxnSpPr>
              <p:cNvPr id="56" name="Straight Connector 55"/>
              <p:cNvCxnSpPr/>
              <p:nvPr/>
            </p:nvCxnSpPr>
            <p:spPr>
              <a:xfrm>
                <a:off x="6965089" y="5729534"/>
                <a:ext cx="2188701" cy="0"/>
              </a:xfrm>
              <a:prstGeom prst="line">
                <a:avLst/>
              </a:prstGeom>
              <a:noFill/>
              <a:ln w="25400" cap="flat" cmpd="sng" algn="ctr">
                <a:solidFill>
                  <a:sysClr val="windowText" lastClr="000000"/>
                </a:solidFill>
                <a:prstDash val="sysDot"/>
              </a:ln>
              <a:effectLst/>
            </p:spPr>
          </p:cxnSp>
          <p:cxnSp>
            <p:nvCxnSpPr>
              <p:cNvPr id="57" name="Straight Connector 56"/>
              <p:cNvCxnSpPr/>
              <p:nvPr/>
            </p:nvCxnSpPr>
            <p:spPr>
              <a:xfrm>
                <a:off x="6965089" y="5363952"/>
                <a:ext cx="2188701" cy="0"/>
              </a:xfrm>
              <a:prstGeom prst="line">
                <a:avLst/>
              </a:prstGeom>
              <a:noFill/>
              <a:ln w="25400" cap="flat" cmpd="sng" algn="ctr">
                <a:solidFill>
                  <a:sysClr val="windowText" lastClr="000000"/>
                </a:solidFill>
                <a:prstDash val="sysDot"/>
              </a:ln>
              <a:effectLst/>
            </p:spPr>
          </p:cxnSp>
          <p:sp>
            <p:nvSpPr>
              <p:cNvPr id="64" name="직사각형 171"/>
              <p:cNvSpPr/>
              <p:nvPr/>
            </p:nvSpPr>
            <p:spPr>
              <a:xfrm>
                <a:off x="8664827" y="5361852"/>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65" name="TextBox 64"/>
                  <p:cNvSpPr txBox="1"/>
                  <p:nvPr/>
                </p:nvSpPr>
                <p:spPr>
                  <a:xfrm>
                    <a:off x="8705747" y="5345853"/>
                    <a:ext cx="312137" cy="307777"/>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prstClr val="white"/>
                                  </a:solidFill>
                                  <a:latin typeface="Cambria Math" panose="02040503050406030204" pitchFamily="18" charset="0"/>
                                </a:rPr>
                              </m:ctrlPr>
                            </m:sSubPr>
                            <m:e>
                              <m:r>
                                <a:rPr lang="en-US" sz="2000" i="1" kern="0">
                                  <a:solidFill>
                                    <a:prstClr val="white"/>
                                  </a:solidFill>
                                  <a:latin typeface="Cambria Math" panose="02040503050406030204" pitchFamily="18" charset="0"/>
                                </a:rPr>
                                <m:t>𝑐</m:t>
                              </m:r>
                            </m:e>
                            <m:sub>
                              <m:r>
                                <a:rPr lang="en-US" sz="2000" i="1" kern="0">
                                  <a:solidFill>
                                    <a:prstClr val="white"/>
                                  </a:solidFill>
                                  <a:latin typeface="Cambria Math" panose="02040503050406030204" pitchFamily="18" charset="0"/>
                                </a:rPr>
                                <m:t>5</m:t>
                              </m:r>
                            </m:sub>
                          </m:sSub>
                        </m:oMath>
                      </m:oMathPara>
                    </a14:m>
                    <a:endParaRPr lang="en-US" sz="2000" kern="0" dirty="0">
                      <a:solidFill>
                        <a:prstClr val="white"/>
                      </a:solidFill>
                      <a:latin typeface="Tahoma"/>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8705747" y="5345853"/>
                    <a:ext cx="312137" cy="307777"/>
                  </a:xfrm>
                  <a:prstGeom prst="rect">
                    <a:avLst/>
                  </a:prstGeom>
                  <a:blipFill>
                    <a:blip r:embed="rId23"/>
                    <a:stretch>
                      <a:fillRect l="-5882" r="-5882" b="-19608"/>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5988930" y="4702580"/>
                  <a:ext cx="3470171" cy="400110"/>
                </a:xfrm>
                <a:prstGeom prst="rect">
                  <a:avLst/>
                </a:prstGeom>
                <a:noFill/>
              </p:spPr>
              <p:txBody>
                <a:bodyPr wrap="square" rtlCol="0">
                  <a:spAutoFit/>
                </a:bodyPr>
                <a:lstStyle/>
                <a:p>
                  <a:pPr>
                    <a:defRPr/>
                  </a:pPr>
                  <a:r>
                    <a:rPr lang="en-US" altLang="zh-CN" sz="2000" kern="0" dirty="0">
                      <a:solidFill>
                        <a:prstClr val="black"/>
                      </a:solidFill>
                      <a:latin typeface="Tahoma"/>
                    </a:rPr>
                    <a:t>Place the next cell </a:t>
                  </a:r>
                  <a14:m>
                    <m:oMath xmlns:m="http://schemas.openxmlformats.org/officeDocument/2006/math">
                      <m:r>
                        <a:rPr lang="en-US" altLang="zh-CN" sz="2000" b="1" i="1" kern="0">
                          <a:solidFill>
                            <a:srgbClr val="FF0000"/>
                          </a:solidFill>
                          <a:latin typeface="Cambria Math" panose="02040503050406030204" pitchFamily="18" charset="0"/>
                        </a:rPr>
                        <m:t>𝒊</m:t>
                      </m:r>
                      <m:r>
                        <a:rPr lang="en-US" altLang="zh-CN" sz="2000" b="1" i="1" kern="0">
                          <a:solidFill>
                            <a:srgbClr val="FF0000"/>
                          </a:solidFill>
                          <a:latin typeface="Cambria Math" panose="02040503050406030204" pitchFamily="18" charset="0"/>
                        </a:rPr>
                        <m:t>=4</m:t>
                      </m:r>
                    </m:oMath>
                  </a14:m>
                  <a:endParaRPr lang="en-US" sz="2000" kern="0" dirty="0">
                    <a:solidFill>
                      <a:prstClr val="black"/>
                    </a:solidFill>
                    <a:latin typeface="Tahoma"/>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8930" y="4702580"/>
                  <a:ext cx="3470171" cy="400110"/>
                </a:xfrm>
                <a:prstGeom prst="rect">
                  <a:avLst/>
                </a:prstGeom>
                <a:blipFill>
                  <a:blip r:embed="rId24"/>
                  <a:stretch>
                    <a:fillRect l="-1754" t="-7576" b="-25758"/>
                  </a:stretch>
                </a:blipFill>
              </p:spPr>
              <p:txBody>
                <a:bodyPr/>
                <a:lstStyle/>
                <a:p>
                  <a:r>
                    <a:rPr lang="en-US">
                      <a:noFill/>
                    </a:rPr>
                    <a:t> </a:t>
                  </a:r>
                </a:p>
              </p:txBody>
            </p:sp>
          </mc:Fallback>
        </mc:AlternateContent>
      </p:grpSp>
      <p:grpSp>
        <p:nvGrpSpPr>
          <p:cNvPr id="108" name="Group 107">
            <a:extLst>
              <a:ext uri="{FF2B5EF4-FFF2-40B4-BE49-F238E27FC236}">
                <a16:creationId xmlns:a16="http://schemas.microsoft.com/office/drawing/2014/main" id="{AECC663A-42D4-4905-8388-A828237B24FD}"/>
              </a:ext>
            </a:extLst>
          </p:cNvPr>
          <p:cNvGrpSpPr/>
          <p:nvPr/>
        </p:nvGrpSpPr>
        <p:grpSpPr>
          <a:xfrm>
            <a:off x="2118659" y="4985710"/>
            <a:ext cx="3731549" cy="817900"/>
            <a:chOff x="2118659" y="4985710"/>
            <a:chExt cx="3731549" cy="817900"/>
          </a:xfrm>
        </p:grpSpPr>
        <p:sp>
          <p:nvSpPr>
            <p:cNvPr id="92" name="TextBox 91">
              <a:extLst>
                <a:ext uri="{FF2B5EF4-FFF2-40B4-BE49-F238E27FC236}">
                  <a16:creationId xmlns:a16="http://schemas.microsoft.com/office/drawing/2014/main" id="{019E572B-1BEB-4107-B561-8A7A66CB6FA2}"/>
                </a:ext>
              </a:extLst>
            </p:cNvPr>
            <p:cNvSpPr txBox="1"/>
            <p:nvPr/>
          </p:nvSpPr>
          <p:spPr>
            <a:xfrm>
              <a:off x="2118659" y="4985710"/>
              <a:ext cx="3709380" cy="400110"/>
            </a:xfrm>
            <a:prstGeom prst="rect">
              <a:avLst/>
            </a:prstGeom>
            <a:noFill/>
          </p:spPr>
          <p:txBody>
            <a:bodyPr wrap="square" rtlCol="0">
              <a:spAutoFit/>
            </a:bodyPr>
            <a:lstStyle/>
            <a:p>
              <a:pPr>
                <a:defRPr/>
              </a:pPr>
              <a:r>
                <a:rPr lang="en-US" sz="2000" kern="0" dirty="0">
                  <a:solidFill>
                    <a:prstClr val="black"/>
                  </a:solidFill>
                  <a:latin typeface="Tahoma"/>
                </a:rPr>
                <a:t>Position: 1     2    3     4     </a:t>
              </a:r>
              <a:r>
                <a:rPr lang="en-US" altLang="zh-CN" sz="2000" kern="0" dirty="0">
                  <a:solidFill>
                    <a:prstClr val="black"/>
                  </a:solidFill>
                  <a:latin typeface="Tahoma"/>
                </a:rPr>
                <a:t>5</a:t>
              </a:r>
              <a:endParaRPr lang="en-US" sz="2000" kern="0" dirty="0">
                <a:solidFill>
                  <a:prstClr val="black"/>
                </a:solidFill>
                <a:latin typeface="Tahoma"/>
              </a:endParaRPr>
            </a:p>
          </p:txBody>
        </p:sp>
        <p:grpSp>
          <p:nvGrpSpPr>
            <p:cNvPr id="93" name="Group 92">
              <a:extLst>
                <a:ext uri="{FF2B5EF4-FFF2-40B4-BE49-F238E27FC236}">
                  <a16:creationId xmlns:a16="http://schemas.microsoft.com/office/drawing/2014/main" id="{51E218BF-9090-45F2-82A1-0198877AFBE0}"/>
                </a:ext>
              </a:extLst>
            </p:cNvPr>
            <p:cNvGrpSpPr/>
            <p:nvPr/>
          </p:nvGrpSpPr>
          <p:grpSpPr>
            <a:xfrm>
              <a:off x="3201880" y="5435928"/>
              <a:ext cx="2648328" cy="367682"/>
              <a:chOff x="3201880" y="3965210"/>
              <a:chExt cx="2648328" cy="367682"/>
            </a:xfrm>
          </p:grpSpPr>
          <p:sp>
            <p:nvSpPr>
              <p:cNvPr id="94" name="직사각형 170">
                <a:extLst>
                  <a:ext uri="{FF2B5EF4-FFF2-40B4-BE49-F238E27FC236}">
                    <a16:creationId xmlns:a16="http://schemas.microsoft.com/office/drawing/2014/main" id="{5CBE0C44-ECBB-46F3-A2D0-B3B52CA2E74C}"/>
                  </a:ext>
                </a:extLst>
              </p:cNvPr>
              <p:cNvSpPr/>
              <p:nvPr/>
            </p:nvSpPr>
            <p:spPr>
              <a:xfrm>
                <a:off x="3279564" y="3965210"/>
                <a:ext cx="359853" cy="364904"/>
              </a:xfrm>
              <a:prstGeom prst="rect">
                <a:avLst/>
              </a:prstGeom>
              <a:solidFill>
                <a:srgbClr val="4F81BD">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95" name="직사각형 171">
                <a:extLst>
                  <a:ext uri="{FF2B5EF4-FFF2-40B4-BE49-F238E27FC236}">
                    <a16:creationId xmlns:a16="http://schemas.microsoft.com/office/drawing/2014/main" id="{53D4B853-7649-423E-886C-A63FAA1097A4}"/>
                  </a:ext>
                </a:extLst>
              </p:cNvPr>
              <p:cNvSpPr/>
              <p:nvPr/>
            </p:nvSpPr>
            <p:spPr>
              <a:xfrm>
                <a:off x="3772853" y="3965210"/>
                <a:ext cx="359853" cy="364904"/>
              </a:xfrm>
              <a:prstGeom prst="rect">
                <a:avLst/>
              </a:prstGeom>
              <a:solidFill>
                <a:schemeClr val="accent1">
                  <a:lumMod val="75000"/>
                  <a:alpha val="70000"/>
                </a:scheme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p:sp>
            <p:nvSpPr>
              <p:cNvPr id="96" name="직사각형 171">
                <a:extLst>
                  <a:ext uri="{FF2B5EF4-FFF2-40B4-BE49-F238E27FC236}">
                    <a16:creationId xmlns:a16="http://schemas.microsoft.com/office/drawing/2014/main" id="{96CF24CE-6908-403D-B10A-7AFD17096F37}"/>
                  </a:ext>
                </a:extLst>
              </p:cNvPr>
              <p:cNvSpPr/>
              <p:nvPr/>
            </p:nvSpPr>
            <p:spPr>
              <a:xfrm>
                <a:off x="4266142"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6A95E86-23CE-4A0D-95D7-A1AF2E05547D}"/>
                      </a:ext>
                    </a:extLst>
                  </p:cNvPr>
                  <p:cNvSpPr txBox="1"/>
                  <p:nvPr/>
                </p:nvSpPr>
                <p:spPr>
                  <a:xfrm>
                    <a:off x="3338399" y="3969089"/>
                    <a:ext cx="274306"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1</m:t>
                              </m:r>
                            </m:sub>
                          </m:sSub>
                        </m:oMath>
                      </m:oMathPara>
                    </a14:m>
                    <a:endParaRPr lang="en-US" kern="0" dirty="0">
                      <a:solidFill>
                        <a:prstClr val="white"/>
                      </a:solidFill>
                      <a:latin typeface="Tahoma"/>
                    </a:endParaRPr>
                  </a:p>
                </p:txBody>
              </p:sp>
            </mc:Choice>
            <mc:Fallback xmlns="">
              <p:sp>
                <p:nvSpPr>
                  <p:cNvPr id="97" name="TextBox 96">
                    <a:extLst>
                      <a:ext uri="{FF2B5EF4-FFF2-40B4-BE49-F238E27FC236}">
                        <a16:creationId xmlns:a16="http://schemas.microsoft.com/office/drawing/2014/main" id="{E6A95E86-23CE-4A0D-95D7-A1AF2E05547D}"/>
                      </a:ext>
                    </a:extLst>
                  </p:cNvPr>
                  <p:cNvSpPr txBox="1">
                    <a:spLocks noRot="1" noChangeAspect="1" noMove="1" noResize="1" noEditPoints="1" noAdjustHandles="1" noChangeArrowheads="1" noChangeShapeType="1" noTextEdit="1"/>
                  </p:cNvSpPr>
                  <p:nvPr/>
                </p:nvSpPr>
                <p:spPr>
                  <a:xfrm>
                    <a:off x="3338399" y="3969089"/>
                    <a:ext cx="274306" cy="276999"/>
                  </a:xfrm>
                  <a:prstGeom prst="rect">
                    <a:avLst/>
                  </a:prstGeom>
                  <a:blipFill>
                    <a:blip r:embed="rId29"/>
                    <a:stretch>
                      <a:fillRect l="-8889" r="-2222" b="-195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EE71BB-98E4-4BC6-8E93-4DE5F0911D8E}"/>
                      </a:ext>
                    </a:extLst>
                  </p:cNvPr>
                  <p:cNvSpPr txBox="1"/>
                  <p:nvPr/>
                </p:nvSpPr>
                <p:spPr>
                  <a:xfrm>
                    <a:off x="3831687"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2</m:t>
                              </m:r>
                            </m:sub>
                          </m:sSub>
                        </m:oMath>
                      </m:oMathPara>
                    </a14:m>
                    <a:endParaRPr lang="en-US" kern="0" dirty="0">
                      <a:solidFill>
                        <a:prstClr val="white"/>
                      </a:solidFill>
                      <a:latin typeface="Tahoma"/>
                    </a:endParaRPr>
                  </a:p>
                </p:txBody>
              </p:sp>
            </mc:Choice>
            <mc:Fallback xmlns="">
              <p:sp>
                <p:nvSpPr>
                  <p:cNvPr id="98" name="TextBox 97">
                    <a:extLst>
                      <a:ext uri="{FF2B5EF4-FFF2-40B4-BE49-F238E27FC236}">
                        <a16:creationId xmlns:a16="http://schemas.microsoft.com/office/drawing/2014/main" id="{15EE71BB-98E4-4BC6-8E93-4DE5F0911D8E}"/>
                      </a:ext>
                    </a:extLst>
                  </p:cNvPr>
                  <p:cNvSpPr txBox="1">
                    <a:spLocks noRot="1" noChangeAspect="1" noMove="1" noResize="1" noEditPoints="1" noAdjustHandles="1" noChangeArrowheads="1" noChangeShapeType="1" noTextEdit="1"/>
                  </p:cNvSpPr>
                  <p:nvPr/>
                </p:nvSpPr>
                <p:spPr>
                  <a:xfrm>
                    <a:off x="3831687" y="3969089"/>
                    <a:ext cx="279628" cy="276999"/>
                  </a:xfrm>
                  <a:prstGeom prst="rect">
                    <a:avLst/>
                  </a:prstGeom>
                  <a:blipFill>
                    <a:blip r:embed="rId30"/>
                    <a:stretch>
                      <a:fillRect l="-8889" r="-4444" b="-195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833B909D-4C5B-468E-A42C-4CD626082109}"/>
                      </a:ext>
                    </a:extLst>
                  </p:cNvPr>
                  <p:cNvSpPr txBox="1"/>
                  <p:nvPr/>
                </p:nvSpPr>
                <p:spPr>
                  <a:xfrm>
                    <a:off x="4326940"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3</m:t>
                              </m:r>
                            </m:sub>
                          </m:sSub>
                        </m:oMath>
                      </m:oMathPara>
                    </a14:m>
                    <a:endParaRPr lang="en-US" kern="0" dirty="0">
                      <a:solidFill>
                        <a:prstClr val="white"/>
                      </a:solidFill>
                      <a:latin typeface="Tahoma"/>
                    </a:endParaRPr>
                  </a:p>
                </p:txBody>
              </p:sp>
            </mc:Choice>
            <mc:Fallback xmlns="">
              <p:sp>
                <p:nvSpPr>
                  <p:cNvPr id="99" name="TextBox 98">
                    <a:extLst>
                      <a:ext uri="{FF2B5EF4-FFF2-40B4-BE49-F238E27FC236}">
                        <a16:creationId xmlns:a16="http://schemas.microsoft.com/office/drawing/2014/main" id="{833B909D-4C5B-468E-A42C-4CD626082109}"/>
                      </a:ext>
                    </a:extLst>
                  </p:cNvPr>
                  <p:cNvSpPr txBox="1">
                    <a:spLocks noRot="1" noChangeAspect="1" noMove="1" noResize="1" noEditPoints="1" noAdjustHandles="1" noChangeArrowheads="1" noChangeShapeType="1" noTextEdit="1"/>
                  </p:cNvSpPr>
                  <p:nvPr/>
                </p:nvSpPr>
                <p:spPr>
                  <a:xfrm>
                    <a:off x="4326940" y="3969089"/>
                    <a:ext cx="279628" cy="276999"/>
                  </a:xfrm>
                  <a:prstGeom prst="rect">
                    <a:avLst/>
                  </a:prstGeom>
                  <a:blipFill>
                    <a:blip r:embed="rId31"/>
                    <a:stretch>
                      <a:fillRect l="-8696" r="-2174" b="-19565"/>
                    </a:stretch>
                  </a:blipFill>
                  <a:ln>
                    <a:noFill/>
                  </a:ln>
                </p:spPr>
                <p:txBody>
                  <a:bodyPr/>
                  <a:lstStyle/>
                  <a:p>
                    <a:r>
                      <a:rPr lang="en-US">
                        <a:noFill/>
                      </a:rPr>
                      <a:t> </a:t>
                    </a:r>
                  </a:p>
                </p:txBody>
              </p:sp>
            </mc:Fallback>
          </mc:AlternateContent>
          <p:cxnSp>
            <p:nvCxnSpPr>
              <p:cNvPr id="100" name="Straight Connector 99">
                <a:extLst>
                  <a:ext uri="{FF2B5EF4-FFF2-40B4-BE49-F238E27FC236}">
                    <a16:creationId xmlns:a16="http://schemas.microsoft.com/office/drawing/2014/main" id="{F5E4F6AF-60F7-4602-B4A0-F8ECB39A5CB6}"/>
                  </a:ext>
                </a:extLst>
              </p:cNvPr>
              <p:cNvCxnSpPr/>
              <p:nvPr/>
            </p:nvCxnSpPr>
            <p:spPr>
              <a:xfrm>
                <a:off x="3201880" y="4332892"/>
                <a:ext cx="2648328" cy="0"/>
              </a:xfrm>
              <a:prstGeom prst="line">
                <a:avLst/>
              </a:prstGeom>
              <a:noFill/>
              <a:ln w="25400" cap="flat" cmpd="sng" algn="ctr">
                <a:solidFill>
                  <a:sysClr val="windowText" lastClr="000000"/>
                </a:solidFill>
                <a:prstDash val="sysDot"/>
              </a:ln>
              <a:effectLst/>
            </p:spPr>
          </p:cxnSp>
          <p:cxnSp>
            <p:nvCxnSpPr>
              <p:cNvPr id="101" name="Straight Connector 100">
                <a:extLst>
                  <a:ext uri="{FF2B5EF4-FFF2-40B4-BE49-F238E27FC236}">
                    <a16:creationId xmlns:a16="http://schemas.microsoft.com/office/drawing/2014/main" id="{6EBB770D-9A0D-423E-94AF-3DA6A0EB33E4}"/>
                  </a:ext>
                </a:extLst>
              </p:cNvPr>
              <p:cNvCxnSpPr/>
              <p:nvPr/>
            </p:nvCxnSpPr>
            <p:spPr>
              <a:xfrm>
                <a:off x="3201880" y="3967310"/>
                <a:ext cx="2648328" cy="0"/>
              </a:xfrm>
              <a:prstGeom prst="line">
                <a:avLst/>
              </a:prstGeom>
              <a:noFill/>
              <a:ln w="25400" cap="flat" cmpd="sng" algn="ctr">
                <a:solidFill>
                  <a:sysClr val="windowText" lastClr="000000"/>
                </a:solidFill>
                <a:prstDash val="sysDot"/>
              </a:ln>
              <a:effectLst/>
            </p:spPr>
          </p:cxnSp>
          <p:sp>
            <p:nvSpPr>
              <p:cNvPr id="102" name="직사각형 171">
                <a:extLst>
                  <a:ext uri="{FF2B5EF4-FFF2-40B4-BE49-F238E27FC236}">
                    <a16:creationId xmlns:a16="http://schemas.microsoft.com/office/drawing/2014/main" id="{2D3B5676-1639-4581-9BD6-62EDBA481EE5}"/>
                  </a:ext>
                </a:extLst>
              </p:cNvPr>
              <p:cNvSpPr/>
              <p:nvPr/>
            </p:nvSpPr>
            <p:spPr>
              <a:xfrm>
                <a:off x="4817107"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4A623B78-C529-4FC5-A5EF-616363B9C2FE}"/>
                      </a:ext>
                    </a:extLst>
                  </p:cNvPr>
                  <p:cNvSpPr txBox="1"/>
                  <p:nvPr/>
                </p:nvSpPr>
                <p:spPr>
                  <a:xfrm>
                    <a:off x="4877905"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4</m:t>
                              </m:r>
                            </m:sub>
                          </m:sSub>
                        </m:oMath>
                      </m:oMathPara>
                    </a14:m>
                    <a:endParaRPr lang="en-US" kern="0" dirty="0">
                      <a:solidFill>
                        <a:prstClr val="white"/>
                      </a:solidFill>
                      <a:latin typeface="Tahoma"/>
                    </a:endParaRPr>
                  </a:p>
                </p:txBody>
              </p:sp>
            </mc:Choice>
            <mc:Fallback xmlns="">
              <p:sp>
                <p:nvSpPr>
                  <p:cNvPr id="103" name="TextBox 102">
                    <a:extLst>
                      <a:ext uri="{FF2B5EF4-FFF2-40B4-BE49-F238E27FC236}">
                        <a16:creationId xmlns:a16="http://schemas.microsoft.com/office/drawing/2014/main" id="{4A623B78-C529-4FC5-A5EF-616363B9C2FE}"/>
                      </a:ext>
                    </a:extLst>
                  </p:cNvPr>
                  <p:cNvSpPr txBox="1">
                    <a:spLocks noRot="1" noChangeAspect="1" noMove="1" noResize="1" noEditPoints="1" noAdjustHandles="1" noChangeArrowheads="1" noChangeShapeType="1" noTextEdit="1"/>
                  </p:cNvSpPr>
                  <p:nvPr/>
                </p:nvSpPr>
                <p:spPr>
                  <a:xfrm>
                    <a:off x="4877905" y="3969089"/>
                    <a:ext cx="279628" cy="276999"/>
                  </a:xfrm>
                  <a:prstGeom prst="rect">
                    <a:avLst/>
                  </a:prstGeom>
                  <a:blipFill>
                    <a:blip r:embed="rId32"/>
                    <a:stretch>
                      <a:fillRect l="-8696" r="-4348" b="-19565"/>
                    </a:stretch>
                  </a:blipFill>
                  <a:ln>
                    <a:noFill/>
                  </a:ln>
                </p:spPr>
                <p:txBody>
                  <a:bodyPr/>
                  <a:lstStyle/>
                  <a:p>
                    <a:r>
                      <a:rPr lang="en-US">
                        <a:noFill/>
                      </a:rPr>
                      <a:t> </a:t>
                    </a:r>
                  </a:p>
                </p:txBody>
              </p:sp>
            </mc:Fallback>
          </mc:AlternateContent>
          <p:sp>
            <p:nvSpPr>
              <p:cNvPr id="104" name="직사각형 171">
                <a:extLst>
                  <a:ext uri="{FF2B5EF4-FFF2-40B4-BE49-F238E27FC236}">
                    <a16:creationId xmlns:a16="http://schemas.microsoft.com/office/drawing/2014/main" id="{94A4DAAD-773E-4DAD-8BC4-D1872122865E}"/>
                  </a:ext>
                </a:extLst>
              </p:cNvPr>
              <p:cNvSpPr/>
              <p:nvPr/>
            </p:nvSpPr>
            <p:spPr>
              <a:xfrm>
                <a:off x="5386547" y="3965210"/>
                <a:ext cx="359853" cy="364904"/>
              </a:xfrm>
              <a:prstGeom prst="rect">
                <a:avLst/>
              </a:prstGeom>
              <a:solidFill>
                <a:srgbClr val="C00000">
                  <a:alpha val="70000"/>
                </a:srgbClr>
              </a:solidFill>
              <a:ln w="25400" cap="flat" cmpd="sng" algn="ctr">
                <a:solidFill>
                  <a:sysClr val="windowText" lastClr="000000"/>
                </a:solidFill>
                <a:prstDash val="solid"/>
              </a:ln>
              <a:effectLst/>
            </p:spPr>
            <p:txBody>
              <a:bodyPr rtlCol="0" anchor="ctr"/>
              <a:lstStyle/>
              <a:p>
                <a:pPr algn="ctr">
                  <a:defRPr/>
                </a:pPr>
                <a:endParaRPr lang="ko-KR" altLang="en-US" sz="1200" kern="0">
                  <a:solidFill>
                    <a:prstClr val="white"/>
                  </a:solidFill>
                  <a:latin typeface="Tahoma"/>
                </a:endParaRPr>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77DD6E1A-25BA-43CD-B278-B2FE887FDD22}"/>
                      </a:ext>
                    </a:extLst>
                  </p:cNvPr>
                  <p:cNvSpPr txBox="1"/>
                  <p:nvPr/>
                </p:nvSpPr>
                <p:spPr>
                  <a:xfrm>
                    <a:off x="5447345" y="3969089"/>
                    <a:ext cx="279628" cy="276999"/>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kern="0">
                                  <a:solidFill>
                                    <a:prstClr val="white"/>
                                  </a:solidFill>
                                  <a:latin typeface="Cambria Math" panose="02040503050406030204" pitchFamily="18" charset="0"/>
                                </a:rPr>
                              </m:ctrlPr>
                            </m:sSubPr>
                            <m:e>
                              <m:r>
                                <a:rPr lang="en-US" i="1" kern="0">
                                  <a:solidFill>
                                    <a:prstClr val="white"/>
                                  </a:solidFill>
                                  <a:latin typeface="Cambria Math" panose="02040503050406030204" pitchFamily="18" charset="0"/>
                                </a:rPr>
                                <m:t>𝑐</m:t>
                              </m:r>
                            </m:e>
                            <m:sub>
                              <m:r>
                                <a:rPr lang="en-US" i="1" kern="0">
                                  <a:solidFill>
                                    <a:prstClr val="white"/>
                                  </a:solidFill>
                                  <a:latin typeface="Cambria Math" panose="02040503050406030204" pitchFamily="18" charset="0"/>
                                </a:rPr>
                                <m:t>5</m:t>
                              </m:r>
                            </m:sub>
                          </m:sSub>
                        </m:oMath>
                      </m:oMathPara>
                    </a14:m>
                    <a:endParaRPr lang="en-US" kern="0" dirty="0">
                      <a:solidFill>
                        <a:prstClr val="white"/>
                      </a:solidFill>
                      <a:latin typeface="Tahoma"/>
                    </a:endParaRPr>
                  </a:p>
                </p:txBody>
              </p:sp>
            </mc:Choice>
            <mc:Fallback xmlns="">
              <p:sp>
                <p:nvSpPr>
                  <p:cNvPr id="105" name="TextBox 104">
                    <a:extLst>
                      <a:ext uri="{FF2B5EF4-FFF2-40B4-BE49-F238E27FC236}">
                        <a16:creationId xmlns:a16="http://schemas.microsoft.com/office/drawing/2014/main" id="{77DD6E1A-25BA-43CD-B278-B2FE887FDD22}"/>
                      </a:ext>
                    </a:extLst>
                  </p:cNvPr>
                  <p:cNvSpPr txBox="1">
                    <a:spLocks noRot="1" noChangeAspect="1" noMove="1" noResize="1" noEditPoints="1" noAdjustHandles="1" noChangeArrowheads="1" noChangeShapeType="1" noTextEdit="1"/>
                  </p:cNvSpPr>
                  <p:nvPr/>
                </p:nvSpPr>
                <p:spPr>
                  <a:xfrm>
                    <a:off x="5447345" y="3969089"/>
                    <a:ext cx="279628" cy="276999"/>
                  </a:xfrm>
                  <a:prstGeom prst="rect">
                    <a:avLst/>
                  </a:prstGeom>
                  <a:blipFill>
                    <a:blip r:embed="rId33"/>
                    <a:stretch>
                      <a:fillRect l="-8889" r="-6667" b="-19565"/>
                    </a:stretch>
                  </a:blipFill>
                  <a:ln>
                    <a:noFill/>
                  </a:ln>
                </p:spPr>
                <p:txBody>
                  <a:bodyPr/>
                  <a:lstStyle/>
                  <a:p>
                    <a:r>
                      <a:rPr lang="en-US">
                        <a:noFill/>
                      </a:rPr>
                      <a:t> </a:t>
                    </a:r>
                  </a:p>
                </p:txBody>
              </p:sp>
            </mc:Fallback>
          </mc:AlternateContent>
        </p:grpSp>
      </p:grpSp>
    </p:spTree>
    <p:extLst>
      <p:ext uri="{BB962C8B-B14F-4D97-AF65-F5344CB8AC3E}">
        <p14:creationId xmlns:p14="http://schemas.microsoft.com/office/powerpoint/2010/main" val="1420587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par>
                                <p:cTn id="13" presetID="10"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500"/>
                                        <p:tgtEl>
                                          <p:spTgt spid="108"/>
                                        </p:tgtEl>
                                      </p:cBhvr>
                                    </p:animEffect>
                                  </p:childTnLst>
                                </p:cTn>
                              </p:par>
                              <p:par>
                                <p:cTn id="37" presetID="10"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defRPr/>
                </a:pPr>
                <a:r>
                  <a:rPr lang="en-US" sz="2400" dirty="0">
                    <a:solidFill>
                      <a:sysClr val="windowText" lastClr="000000"/>
                    </a:solidFill>
                  </a:rPr>
                  <a:t>DP cost</a:t>
                </a:r>
                <a:endParaRPr lang="en-US" sz="2400" dirty="0">
                  <a:solidFill>
                    <a:srgbClr val="FF0000"/>
                  </a:solidFill>
                </a:endParaRPr>
              </a:p>
              <a:p>
                <a:pPr lvl="1">
                  <a:defRPr/>
                </a:pPr>
                <a:r>
                  <a:rPr lang="en-US" dirty="0">
                    <a:solidFill>
                      <a:schemeClr val="tx1"/>
                    </a:solidFill>
                  </a:rPr>
                  <a:t>recurrence</a:t>
                </a:r>
              </a:p>
              <a:p>
                <a:pPr lvl="1">
                  <a:defRPr/>
                </a:pPr>
                <a:endParaRPr lang="en-US" i="1" dirty="0">
                  <a:solidFill>
                    <a:schemeClr val="tx1"/>
                  </a:solidFill>
                  <a:latin typeface="Cambria Math" panose="02040503050406030204" pitchFamily="18" charset="0"/>
                </a:endParaRPr>
              </a:p>
              <a:p>
                <a:pPr lvl="1">
                  <a:defRPr/>
                </a:pPr>
                <a:endParaRPr lang="en-US" i="1" dirty="0">
                  <a:solidFill>
                    <a:schemeClr val="tx1"/>
                  </a:solidFill>
                  <a:latin typeface="Cambria Math" panose="02040503050406030204" pitchFamily="18" charset="0"/>
                </a:endParaRPr>
              </a:p>
              <a:p>
                <a:pPr lvl="1">
                  <a:defRPr/>
                </a:pPr>
                <a14:m>
                  <m:oMath xmlns:m="http://schemas.openxmlformats.org/officeDocument/2006/math">
                    <m:r>
                      <a:rPr lang="en-US" i="1" smtClean="0">
                        <a:solidFill>
                          <a:schemeClr val="tx1"/>
                        </a:solidFill>
                        <a:latin typeface="Cambria Math" panose="02040503050406030204" pitchFamily="18" charset="0"/>
                      </a:rPr>
                      <m:t>𝑑</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𝑙</m:t>
                        </m:r>
                        <m:r>
                          <a:rPr lang="en-US" i="1">
                            <a:solidFill>
                              <a:schemeClr val="tx1"/>
                            </a:solidFill>
                            <a:latin typeface="Cambria Math" panose="02040503050406030204" pitchFamily="18" charset="0"/>
                          </a:rPr>
                          <m:t>′</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min</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𝑑</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𝑗</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𝑙</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𝑙</m:t>
                                </m:r>
                                <m:r>
                                  <a:rPr lang="en-US" b="0" i="1" smtClean="0">
                                    <a:solidFill>
                                      <a:schemeClr val="tx1"/>
                                    </a:solidFill>
                                    <a:latin typeface="Cambria Math" panose="02040503050406030204" pitchFamily="18" charset="0"/>
                                  </a:rPr>
                                  <m:t> </m:t>
                                </m:r>
                              </m:sub>
                              <m: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𝑖</m:t>
                                    </m:r>
                                  </m:e>
                                  <m:sup>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𝑗</m:t>
                                    </m:r>
                                  </m:e>
                                  <m:sup>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𝑣</m:t>
                                    </m:r>
                                  </m:e>
                                  <m:sup>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i="1">
                                        <a:solidFill>
                                          <a:schemeClr val="tx1"/>
                                        </a:solidFill>
                                        <a:latin typeface="Cambria Math" panose="02040503050406030204" pitchFamily="18" charset="0"/>
                                      </a:rPr>
                                      <m:t>′</m:t>
                                    </m:r>
                                  </m:sup>
                                </m:sSup>
                              </m:sup>
                            </m:sSub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d>
                              <m:dPr>
                                <m:begChr m:val="["/>
                                <m:endChr m:val="]"/>
                                <m:ctrlPr>
                                  <a:rPr lang="en-US" i="1" smtClean="0">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𝑖</m:t>
                                    </m:r>
                                  </m:e>
                                  <m:sup>
                                    <m:r>
                                      <a:rPr lang="en-US" i="1">
                                        <a:solidFill>
                                          <a:schemeClr val="tx1"/>
                                        </a:solidFill>
                                        <a:latin typeface="Cambria Math" panose="02040503050406030204" pitchFamily="18" charset="0"/>
                                      </a:rPr>
                                      <m:t>′</m:t>
                                    </m:r>
                                  </m:sup>
                                </m:sSup>
                              </m:e>
                            </m:d>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𝑗</m:t>
                                    </m:r>
                                  </m:e>
                                  <m:sup>
                                    <m:r>
                                      <a:rPr lang="en-US" i="1">
                                        <a:solidFill>
                                          <a:schemeClr val="tx1"/>
                                        </a:solidFill>
                                        <a:latin typeface="Cambria Math" panose="02040503050406030204" pitchFamily="18" charset="0"/>
                                      </a:rPr>
                                      <m:t>′</m:t>
                                    </m:r>
                                  </m:sup>
                                </m:sSup>
                              </m:e>
                            </m:d>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𝑣</m:t>
                                    </m:r>
                                  </m:e>
                                  <m:sup>
                                    <m:r>
                                      <a:rPr lang="en-US" i="1">
                                        <a:solidFill>
                                          <a:schemeClr val="tx1"/>
                                        </a:solidFill>
                                        <a:latin typeface="Cambria Math" panose="02040503050406030204" pitchFamily="18" charset="0"/>
                                      </a:rPr>
                                      <m:t>′</m:t>
                                    </m:r>
                                  </m:sup>
                                </m:sSup>
                              </m:e>
                            </m:d>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i="1">
                                        <a:solidFill>
                                          <a:schemeClr val="tx1"/>
                                        </a:solidFill>
                                        <a:latin typeface="Cambria Math" panose="02040503050406030204" pitchFamily="18" charset="0"/>
                                      </a:rPr>
                                      <m:t>′</m:t>
                                    </m:r>
                                  </m:sup>
                                </m:sSup>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e>
                    </m:func>
                  </m:oMath>
                </a14:m>
                <a:endParaRPr lang="en-US" sz="1600" dirty="0"/>
              </a:p>
              <a:p>
                <a:pPr>
                  <a:defRPr/>
                </a:pPr>
                <a:endParaRPr lang="en-US" sz="2400" dirty="0">
                  <a:solidFill>
                    <a:sysClr val="windowText" lastClr="00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5" t="-175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ltLang="en-US" dirty="0"/>
              <a:t>Dynamic Programming: Recurrence</a:t>
            </a:r>
            <a:endParaRPr lang="en-US" dirty="0"/>
          </a:p>
        </p:txBody>
      </p:sp>
      <p:grpSp>
        <p:nvGrpSpPr>
          <p:cNvPr id="5" name="Group 4">
            <a:extLst>
              <a:ext uri="{FF2B5EF4-FFF2-40B4-BE49-F238E27FC236}">
                <a16:creationId xmlns:a16="http://schemas.microsoft.com/office/drawing/2014/main" id="{6F51488A-C9BD-4A61-A010-C4E944C10A8E}"/>
              </a:ext>
            </a:extLst>
          </p:cNvPr>
          <p:cNvGrpSpPr/>
          <p:nvPr/>
        </p:nvGrpSpPr>
        <p:grpSpPr>
          <a:xfrm>
            <a:off x="3211477" y="3065577"/>
            <a:ext cx="2032332" cy="706644"/>
            <a:chOff x="2492962" y="3272553"/>
            <a:chExt cx="2032332" cy="706644"/>
          </a:xfrm>
        </p:grpSpPr>
        <p:sp>
          <p:nvSpPr>
            <p:cNvPr id="12" name="Right Brace 11"/>
            <p:cNvSpPr/>
            <p:nvPr/>
          </p:nvSpPr>
          <p:spPr bwMode="auto">
            <a:xfrm rot="5400000">
              <a:off x="3910711" y="3196082"/>
              <a:ext cx="291256" cy="444198"/>
            </a:xfrm>
            <a:prstGeom prst="rightBrace">
              <a:avLst>
                <a:gd name="adj1" fmla="val 8333"/>
                <a:gd name="adj2" fmla="val 48776"/>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sz="2000" kern="0">
                <a:solidFill>
                  <a:prstClr val="black"/>
                </a:solidFill>
                <a:latin typeface="+mj-lt"/>
              </a:endParaRPr>
            </a:p>
          </p:txBody>
        </p:sp>
        <mc:AlternateContent xmlns:mc="http://schemas.openxmlformats.org/markup-compatibility/2006" xmlns:a14="http://schemas.microsoft.com/office/drawing/2010/main">
          <mc:Choice Requires="a14">
            <p:sp>
              <p:nvSpPr>
                <p:cNvPr id="13" name="TextBox 12"/>
                <p:cNvSpPr txBox="1"/>
                <p:nvPr/>
              </p:nvSpPr>
              <p:spPr>
                <a:xfrm>
                  <a:off x="2492962" y="3573573"/>
                  <a:ext cx="2032332" cy="405624"/>
                </a:xfrm>
                <a:prstGeom prst="rect">
                  <a:avLst/>
                </a:prstGeom>
                <a:noFill/>
              </p:spPr>
              <p:txBody>
                <a:bodyPr wrap="square" rtlCol="0">
                  <a:spAutoFit/>
                </a:bodyPr>
                <a:lstStyle/>
                <a:p>
                  <a:pPr>
                    <a:defRPr/>
                  </a:pPr>
                  <a14:m>
                    <m:oMath xmlns:m="http://schemas.openxmlformats.org/officeDocument/2006/math">
                      <m:sSup>
                        <m:sSupPr>
                          <m:ctrlPr>
                            <a:rPr lang="en-US" sz="2000" i="1" kern="0">
                              <a:solidFill>
                                <a:prstClr val="black"/>
                              </a:solidFill>
                              <a:latin typeface="Cambria Math" panose="02040503050406030204" pitchFamily="18" charset="0"/>
                            </a:rPr>
                          </m:ctrlPr>
                        </m:sSupPr>
                        <m:e>
                          <m:r>
                            <a:rPr lang="en-US" sz="2000" i="1" kern="0">
                              <a:solidFill>
                                <a:prstClr val="black"/>
                              </a:solidFill>
                              <a:latin typeface="Cambria Math" panose="02040503050406030204" pitchFamily="18" charset="0"/>
                            </a:rPr>
                            <m:t>𝑖</m:t>
                          </m:r>
                        </m:e>
                        <m:sup>
                          <m:r>
                            <a:rPr lang="en-US" sz="2000" i="1" kern="0">
                              <a:solidFill>
                                <a:prstClr val="black"/>
                              </a:solidFill>
                              <a:latin typeface="Cambria Math" panose="02040503050406030204" pitchFamily="18" charset="0"/>
                            </a:rPr>
                            <m:t>𝑡h</m:t>
                          </m:r>
                        </m:sup>
                      </m:sSup>
                    </m:oMath>
                  </a14:m>
                  <a:r>
                    <a:rPr lang="en-US" sz="2000" kern="0" dirty="0">
                      <a:solidFill>
                        <a:prstClr val="black"/>
                      </a:solidFill>
                      <a:latin typeface="+mj-lt"/>
                    </a:rPr>
                    <a:t> cell name</a:t>
                  </a:r>
                </a:p>
              </p:txBody>
            </p:sp>
          </mc:Choice>
          <mc:Fallback xmlns="">
            <p:sp>
              <p:nvSpPr>
                <p:cNvPr id="13" name="TextBox 12"/>
                <p:cNvSpPr txBox="1">
                  <a:spLocks noRot="1" noChangeAspect="1" noMove="1" noResize="1" noEditPoints="1" noAdjustHandles="1" noChangeArrowheads="1" noChangeShapeType="1" noTextEdit="1"/>
                </p:cNvSpPr>
                <p:nvPr/>
              </p:nvSpPr>
              <p:spPr>
                <a:xfrm>
                  <a:off x="2492962" y="3573573"/>
                  <a:ext cx="2032332" cy="405624"/>
                </a:xfrm>
                <a:prstGeom prst="rect">
                  <a:avLst/>
                </a:prstGeom>
                <a:blipFill>
                  <a:blip r:embed="rId4"/>
                  <a:stretch>
                    <a:fillRect t="-5970" b="-25373"/>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020DD93C-5514-40B4-8DBC-2861A0B8A843}"/>
              </a:ext>
            </a:extLst>
          </p:cNvPr>
          <p:cNvGrpSpPr/>
          <p:nvPr/>
        </p:nvGrpSpPr>
        <p:grpSpPr>
          <a:xfrm>
            <a:off x="5009408" y="3069454"/>
            <a:ext cx="3028202" cy="1285997"/>
            <a:chOff x="4153558" y="3272553"/>
            <a:chExt cx="3028202" cy="1285997"/>
          </a:xfrm>
        </p:grpSpPr>
        <p:sp>
          <p:nvSpPr>
            <p:cNvPr id="102" name="Right Brace 101">
              <a:extLst>
                <a:ext uri="{FF2B5EF4-FFF2-40B4-BE49-F238E27FC236}">
                  <a16:creationId xmlns:a16="http://schemas.microsoft.com/office/drawing/2014/main" id="{E39F51A7-5FC5-458A-A3C0-489DBB47A393}"/>
                </a:ext>
              </a:extLst>
            </p:cNvPr>
            <p:cNvSpPr/>
            <p:nvPr/>
          </p:nvSpPr>
          <p:spPr bwMode="auto">
            <a:xfrm rot="5400000">
              <a:off x="4404751" y="3196082"/>
              <a:ext cx="291256" cy="444198"/>
            </a:xfrm>
            <a:prstGeom prst="rightBrace">
              <a:avLst>
                <a:gd name="adj1" fmla="val 8333"/>
                <a:gd name="adj2" fmla="val 48776"/>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sz="2000" kern="0">
                <a:solidFill>
                  <a:prstClr val="black"/>
                </a:solidFill>
                <a:latin typeface="+mj-lt"/>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87D8DEE-30B2-4B98-8656-1EDD4F9CE040}"/>
                    </a:ext>
                  </a:extLst>
                </p:cNvPr>
                <p:cNvSpPr txBox="1"/>
                <p:nvPr/>
              </p:nvSpPr>
              <p:spPr>
                <a:xfrm>
                  <a:off x="4153558" y="3537373"/>
                  <a:ext cx="3028202" cy="1021177"/>
                </a:xfrm>
                <a:prstGeom prst="rect">
                  <a:avLst/>
                </a:prstGeom>
                <a:noFill/>
              </p:spPr>
              <p:txBody>
                <a:bodyPr wrap="square" rtlCol="0">
                  <a:spAutoFit/>
                </a:bodyPr>
                <a:lstStyle/>
                <a:p>
                  <a:pPr>
                    <a:defRPr/>
                  </a:pPr>
                  <a14:m>
                    <m:oMath xmlns:m="http://schemas.openxmlformats.org/officeDocument/2006/math">
                      <m:sSup>
                        <m:sSupPr>
                          <m:ctrlPr>
                            <a:rPr lang="en-US" sz="2000" i="1" kern="0">
                              <a:solidFill>
                                <a:prstClr val="black"/>
                              </a:solidFill>
                              <a:latin typeface="Cambria Math" panose="02040503050406030204" pitchFamily="18" charset="0"/>
                            </a:rPr>
                          </m:ctrlPr>
                        </m:sSupPr>
                        <m:e>
                          <m:r>
                            <a:rPr lang="en-US" sz="2000" i="1" kern="0">
                              <a:solidFill>
                                <a:prstClr val="black"/>
                              </a:solidFill>
                              <a:latin typeface="Cambria Math" panose="02040503050406030204" pitchFamily="18" charset="0"/>
                            </a:rPr>
                            <m:t>𝑖</m:t>
                          </m:r>
                        </m:e>
                        <m:sup>
                          <m:r>
                            <a:rPr lang="en-US" sz="2000" i="1" kern="0">
                              <a:solidFill>
                                <a:prstClr val="black"/>
                              </a:solidFill>
                              <a:latin typeface="Cambria Math" panose="02040503050406030204" pitchFamily="18" charset="0"/>
                            </a:rPr>
                            <m:t>𝑡h</m:t>
                          </m:r>
                        </m:sup>
                      </m:sSup>
                    </m:oMath>
                  </a14:m>
                  <a:r>
                    <a:rPr lang="en-US" sz="2000" kern="0" dirty="0">
                      <a:solidFill>
                        <a:prstClr val="black"/>
                      </a:solidFill>
                      <a:latin typeface="+mj-lt"/>
                    </a:rPr>
                    <a:t> cell variant (flipping) and displacement from initial placement</a:t>
                  </a:r>
                </a:p>
              </p:txBody>
            </p:sp>
          </mc:Choice>
          <mc:Fallback xmlns="">
            <p:sp>
              <p:nvSpPr>
                <p:cNvPr id="103" name="TextBox 102">
                  <a:extLst>
                    <a:ext uri="{FF2B5EF4-FFF2-40B4-BE49-F238E27FC236}">
                      <a16:creationId xmlns:a16="http://schemas.microsoft.com/office/drawing/2014/main" id="{D87D8DEE-30B2-4B98-8656-1EDD4F9CE040}"/>
                    </a:ext>
                  </a:extLst>
                </p:cNvPr>
                <p:cNvSpPr txBox="1">
                  <a:spLocks noRot="1" noChangeAspect="1" noMove="1" noResize="1" noEditPoints="1" noAdjustHandles="1" noChangeArrowheads="1" noChangeShapeType="1" noTextEdit="1"/>
                </p:cNvSpPr>
                <p:nvPr/>
              </p:nvSpPr>
              <p:spPr>
                <a:xfrm>
                  <a:off x="4153558" y="3537373"/>
                  <a:ext cx="3028202" cy="1021177"/>
                </a:xfrm>
                <a:prstGeom prst="rect">
                  <a:avLst/>
                </a:prstGeom>
                <a:blipFill>
                  <a:blip r:embed="rId5"/>
                  <a:stretch>
                    <a:fillRect l="-2213" t="-2994" b="-10180"/>
                  </a:stretch>
                </a:blipFill>
              </p:spPr>
              <p:txBody>
                <a:bodyPr/>
                <a:lstStyle/>
                <a:p>
                  <a:r>
                    <a:rPr lang="en-US">
                      <a:noFill/>
                    </a:rPr>
                    <a:t> </a:t>
                  </a:r>
                </a:p>
              </p:txBody>
            </p:sp>
          </mc:Fallback>
        </mc:AlternateContent>
      </p:grpSp>
      <p:cxnSp>
        <p:nvCxnSpPr>
          <p:cNvPr id="94" name="Straight Arrow Connector 93">
            <a:extLst>
              <a:ext uri="{FF2B5EF4-FFF2-40B4-BE49-F238E27FC236}">
                <a16:creationId xmlns:a16="http://schemas.microsoft.com/office/drawing/2014/main" id="{072E2E85-4EDB-45B7-BFA1-4A85B3B6DA27}"/>
              </a:ext>
            </a:extLst>
          </p:cNvPr>
          <p:cNvCxnSpPr/>
          <p:nvPr/>
        </p:nvCxnSpPr>
        <p:spPr bwMode="auto">
          <a:xfrm>
            <a:off x="4430630" y="2408177"/>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478F750-123E-4170-A9E6-33F1F95A0ABB}"/>
                  </a:ext>
                </a:extLst>
              </p:cNvPr>
              <p:cNvSpPr txBox="1"/>
              <p:nvPr/>
            </p:nvSpPr>
            <p:spPr>
              <a:xfrm>
                <a:off x="3464477" y="1701135"/>
                <a:ext cx="2361544" cy="707886"/>
              </a:xfrm>
              <a:prstGeom prst="rect">
                <a:avLst/>
              </a:prstGeom>
              <a:noFill/>
            </p:spPr>
            <p:txBody>
              <a:bodyPr wrap="square" rtlCol="0">
                <a:spAutoFit/>
              </a:bodyPr>
              <a:lstStyle/>
              <a:p>
                <a:pPr>
                  <a:defRPr/>
                </a:pPr>
                <a:r>
                  <a:rPr lang="en-US" sz="2000" kern="0" dirty="0">
                    <a:solidFill>
                      <a:prstClr val="black"/>
                    </a:solidFill>
                    <a:latin typeface="+mj-lt"/>
                  </a:rPr>
                  <a:t>Current cost when </a:t>
                </a:r>
                <a14:m>
                  <m:oMath xmlns:m="http://schemas.openxmlformats.org/officeDocument/2006/math">
                    <m:r>
                      <a:rPr lang="en-US" sz="2000" i="1" kern="0">
                        <a:solidFill>
                          <a:prstClr val="black"/>
                        </a:solidFill>
                        <a:latin typeface="Cambria Math" panose="02040503050406030204" pitchFamily="18" charset="0"/>
                      </a:rPr>
                      <m:t>𝑖</m:t>
                    </m:r>
                  </m:oMath>
                </a14:m>
                <a:r>
                  <a:rPr lang="en-US" sz="2000" kern="0" dirty="0">
                    <a:solidFill>
                      <a:prstClr val="black"/>
                    </a:solidFill>
                    <a:latin typeface="+mj-lt"/>
                  </a:rPr>
                  <a:t> cells are placed</a:t>
                </a:r>
              </a:p>
            </p:txBody>
          </p:sp>
        </mc:Choice>
        <mc:Fallback xmlns="">
          <p:sp>
            <p:nvSpPr>
              <p:cNvPr id="95" name="TextBox 94">
                <a:extLst>
                  <a:ext uri="{FF2B5EF4-FFF2-40B4-BE49-F238E27FC236}">
                    <a16:creationId xmlns:a16="http://schemas.microsoft.com/office/drawing/2014/main" id="{D478F750-123E-4170-A9E6-33F1F95A0ABB}"/>
                  </a:ext>
                </a:extLst>
              </p:cNvPr>
              <p:cNvSpPr txBox="1">
                <a:spLocks noRot="1" noChangeAspect="1" noMove="1" noResize="1" noEditPoints="1" noAdjustHandles="1" noChangeArrowheads="1" noChangeShapeType="1" noTextEdit="1"/>
              </p:cNvSpPr>
              <p:nvPr/>
            </p:nvSpPr>
            <p:spPr>
              <a:xfrm>
                <a:off x="3464477" y="1701135"/>
                <a:ext cx="2361544" cy="707886"/>
              </a:xfrm>
              <a:prstGeom prst="rect">
                <a:avLst/>
              </a:prstGeom>
              <a:blipFill>
                <a:blip r:embed="rId6"/>
                <a:stretch>
                  <a:fillRect l="-2577" t="-4310" r="-773" b="-1465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E25DB096-986C-45C4-AE45-EA732C438BC8}"/>
              </a:ext>
            </a:extLst>
          </p:cNvPr>
          <p:cNvGrpSpPr/>
          <p:nvPr/>
        </p:nvGrpSpPr>
        <p:grpSpPr>
          <a:xfrm>
            <a:off x="576379" y="5758351"/>
            <a:ext cx="3924815" cy="984826"/>
            <a:chOff x="576379" y="5758351"/>
            <a:chExt cx="3924815" cy="984826"/>
          </a:xfrm>
        </p:grpSpPr>
        <p:sp>
          <p:nvSpPr>
            <p:cNvPr id="31" name="TextBox 30"/>
            <p:cNvSpPr txBox="1"/>
            <p:nvPr/>
          </p:nvSpPr>
          <p:spPr>
            <a:xfrm>
              <a:off x="657326" y="6343068"/>
              <a:ext cx="3843868" cy="400109"/>
            </a:xfrm>
            <a:prstGeom prst="rect">
              <a:avLst/>
            </a:prstGeom>
            <a:noFill/>
          </p:spPr>
          <p:txBody>
            <a:bodyPr wrap="square" rtlCol="0">
              <a:spAutoFit/>
            </a:bodyPr>
            <a:lstStyle/>
            <a:p>
              <a:pPr>
                <a:defRPr/>
              </a:pPr>
              <a:r>
                <a:rPr lang="en-US" sz="2000" kern="0" dirty="0">
                  <a:solidFill>
                    <a:prstClr val="black"/>
                  </a:solidFill>
                  <a:latin typeface="+mj-lt"/>
                </a:rPr>
                <a:t>(a) Initial row placement</a:t>
              </a:r>
            </a:p>
          </p:txBody>
        </p:sp>
        <p:grpSp>
          <p:nvGrpSpPr>
            <p:cNvPr id="32" name="Group 31"/>
            <p:cNvGrpSpPr/>
            <p:nvPr/>
          </p:nvGrpSpPr>
          <p:grpSpPr>
            <a:xfrm>
              <a:off x="576379" y="5758351"/>
              <a:ext cx="2681917" cy="535428"/>
              <a:chOff x="504501" y="3901849"/>
              <a:chExt cx="1644404" cy="328295"/>
            </a:xfrm>
          </p:grpSpPr>
          <mc:AlternateContent xmlns:mc="http://schemas.openxmlformats.org/markup-compatibility/2006" xmlns:a14="http://schemas.microsoft.com/office/drawing/2010/main">
            <mc:Choice Requires="a14">
              <p:sp>
                <p:nvSpPr>
                  <p:cNvPr id="33" name="직사각형 171"/>
                  <p:cNvSpPr/>
                  <p:nvPr/>
                </p:nvSpPr>
                <p:spPr>
                  <a:xfrm>
                    <a:off x="576912" y="3914415"/>
                    <a:ext cx="209872"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i="1" kern="0">
                                <a:solidFill>
                                  <a:prstClr val="white"/>
                                </a:solidFill>
                                <a:latin typeface="Cambria Math" panose="02040503050406030204" pitchFamily="18" charset="0"/>
                              </a:rPr>
                              <m:t>1</m:t>
                            </m:r>
                          </m:sub>
                        </m:sSub>
                      </m:oMath>
                    </a14:m>
                    <a:r>
                      <a:rPr lang="ko-KR" altLang="en-US" sz="2400" kern="0" dirty="0">
                        <a:solidFill>
                          <a:prstClr val="white"/>
                        </a:solidFill>
                        <a:latin typeface="+mj-lt"/>
                      </a:rPr>
                      <a:t> </a:t>
                    </a:r>
                  </a:p>
                </p:txBody>
              </p:sp>
            </mc:Choice>
            <mc:Fallback xmlns="">
              <p:sp>
                <p:nvSpPr>
                  <p:cNvPr id="33" name="직사각형 171"/>
                  <p:cNvSpPr>
                    <a:spLocks noRot="1" noChangeAspect="1" noMove="1" noResize="1" noEditPoints="1" noAdjustHandles="1" noChangeArrowheads="1" noChangeShapeType="1" noTextEdit="1"/>
                  </p:cNvSpPr>
                  <p:nvPr/>
                </p:nvSpPr>
                <p:spPr>
                  <a:xfrm>
                    <a:off x="576912" y="3914415"/>
                    <a:ext cx="209872" cy="299852"/>
                  </a:xfrm>
                  <a:prstGeom prst="rect">
                    <a:avLst/>
                  </a:prstGeom>
                  <a:blipFill>
                    <a:blip r:embed="rId7"/>
                    <a:stretch>
                      <a:fillRect l="-4839" r="-1613"/>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직사각형 171"/>
                  <p:cNvSpPr/>
                  <p:nvPr/>
                </p:nvSpPr>
                <p:spPr>
                  <a:xfrm>
                    <a:off x="1094367" y="3916338"/>
                    <a:ext cx="207862"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i="1" kern="0">
                                <a:solidFill>
                                  <a:prstClr val="white"/>
                                </a:solidFill>
                                <a:latin typeface="Cambria Math" panose="02040503050406030204" pitchFamily="18" charset="0"/>
                              </a:rPr>
                              <m:t>2</m:t>
                            </m:r>
                          </m:sub>
                        </m:sSub>
                      </m:oMath>
                    </a14:m>
                    <a:r>
                      <a:rPr lang="ko-KR" altLang="en-US" sz="2400" kern="0" dirty="0">
                        <a:solidFill>
                          <a:prstClr val="white"/>
                        </a:solidFill>
                        <a:latin typeface="+mj-lt"/>
                      </a:rPr>
                      <a:t> </a:t>
                    </a:r>
                  </a:p>
                </p:txBody>
              </p:sp>
            </mc:Choice>
            <mc:Fallback xmlns="">
              <p:sp>
                <p:nvSpPr>
                  <p:cNvPr id="34" name="직사각형 171"/>
                  <p:cNvSpPr>
                    <a:spLocks noRot="1" noChangeAspect="1" noMove="1" noResize="1" noEditPoints="1" noAdjustHandles="1" noChangeArrowheads="1" noChangeShapeType="1" noTextEdit="1"/>
                  </p:cNvSpPr>
                  <p:nvPr/>
                </p:nvSpPr>
                <p:spPr>
                  <a:xfrm>
                    <a:off x="1094367" y="3916338"/>
                    <a:ext cx="207862" cy="299852"/>
                  </a:xfrm>
                  <a:prstGeom prst="rect">
                    <a:avLst/>
                  </a:prstGeom>
                  <a:blipFill>
                    <a:blip r:embed="rId8"/>
                    <a:stretch>
                      <a:fillRect l="-6452" r="-3226"/>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35" name="Straight Connector 34"/>
              <p:cNvCxnSpPr/>
              <p:nvPr/>
            </p:nvCxnSpPr>
            <p:spPr>
              <a:xfrm>
                <a:off x="504501" y="3914415"/>
                <a:ext cx="1644404" cy="0"/>
              </a:xfrm>
              <a:prstGeom prst="line">
                <a:avLst/>
              </a:prstGeom>
              <a:noFill/>
              <a:ln w="38100" cap="flat" cmpd="sng" algn="ctr">
                <a:solidFill>
                  <a:sysClr val="windowText" lastClr="000000"/>
                </a:solidFill>
                <a:prstDash val="sysDot"/>
              </a:ln>
              <a:effectLst/>
            </p:spPr>
          </p:cxnSp>
          <p:cxnSp>
            <p:nvCxnSpPr>
              <p:cNvPr id="36" name="Straight Connector 35"/>
              <p:cNvCxnSpPr/>
              <p:nvPr/>
            </p:nvCxnSpPr>
            <p:spPr>
              <a:xfrm>
                <a:off x="504501" y="4216190"/>
                <a:ext cx="1644404"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37" name="직사각형 171"/>
                  <p:cNvSpPr/>
                  <p:nvPr/>
                </p:nvSpPr>
                <p:spPr>
                  <a:xfrm>
                    <a:off x="1302229" y="3914415"/>
                    <a:ext cx="419284"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i="1" kern="0">
                                <a:solidFill>
                                  <a:prstClr val="white"/>
                                </a:solidFill>
                                <a:latin typeface="Cambria Math" panose="02040503050406030204" pitchFamily="18" charset="0"/>
                              </a:rPr>
                              <m:t>3</m:t>
                            </m:r>
                          </m:sub>
                        </m:sSub>
                      </m:oMath>
                    </a14:m>
                    <a:r>
                      <a:rPr lang="ko-KR" altLang="en-US" sz="2400" kern="0" dirty="0">
                        <a:solidFill>
                          <a:prstClr val="white"/>
                        </a:solidFill>
                        <a:latin typeface="+mj-lt"/>
                      </a:rPr>
                      <a:t> </a:t>
                    </a:r>
                  </a:p>
                </p:txBody>
              </p:sp>
            </mc:Choice>
            <mc:Fallback xmlns="">
              <p:sp>
                <p:nvSpPr>
                  <p:cNvPr id="37" name="직사각형 171"/>
                  <p:cNvSpPr>
                    <a:spLocks noRot="1" noChangeAspect="1" noMove="1" noResize="1" noEditPoints="1" noAdjustHandles="1" noChangeArrowheads="1" noChangeShapeType="1" noTextEdit="1"/>
                  </p:cNvSpPr>
                  <p:nvPr/>
                </p:nvSpPr>
                <p:spPr>
                  <a:xfrm>
                    <a:off x="1302229" y="3914415"/>
                    <a:ext cx="419284" cy="299852"/>
                  </a:xfrm>
                  <a:prstGeom prst="rect">
                    <a:avLst/>
                  </a:prstGeom>
                  <a:blipFill>
                    <a:blip r:embed="rId9"/>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직사각형 171"/>
                  <p:cNvSpPr/>
                  <p:nvPr/>
                </p:nvSpPr>
                <p:spPr>
                  <a:xfrm>
                    <a:off x="1721513" y="3914415"/>
                    <a:ext cx="205852"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i="1" kern="0">
                                <a:solidFill>
                                  <a:prstClr val="white"/>
                                </a:solidFill>
                                <a:latin typeface="Cambria Math" panose="02040503050406030204" pitchFamily="18" charset="0"/>
                              </a:rPr>
                              <m:t>4</m:t>
                            </m:r>
                          </m:sub>
                        </m:sSub>
                      </m:oMath>
                    </a14:m>
                    <a:r>
                      <a:rPr lang="ko-KR" altLang="en-US" sz="2400" kern="0" dirty="0">
                        <a:solidFill>
                          <a:prstClr val="white"/>
                        </a:solidFill>
                        <a:latin typeface="+mj-lt"/>
                      </a:rPr>
                      <a:t> </a:t>
                    </a:r>
                  </a:p>
                </p:txBody>
              </p:sp>
            </mc:Choice>
            <mc:Fallback xmlns="">
              <p:sp>
                <p:nvSpPr>
                  <p:cNvPr id="38" name="직사각형 171"/>
                  <p:cNvSpPr>
                    <a:spLocks noRot="1" noChangeAspect="1" noMove="1" noResize="1" noEditPoints="1" noAdjustHandles="1" noChangeArrowheads="1" noChangeShapeType="1" noTextEdit="1"/>
                  </p:cNvSpPr>
                  <p:nvPr/>
                </p:nvSpPr>
                <p:spPr>
                  <a:xfrm>
                    <a:off x="1721513" y="3914415"/>
                    <a:ext cx="205852" cy="299852"/>
                  </a:xfrm>
                  <a:prstGeom prst="rect">
                    <a:avLst/>
                  </a:prstGeom>
                  <a:blipFill>
                    <a:blip r:embed="rId10"/>
                    <a:stretch>
                      <a:fillRect l="-6557" r="-3279"/>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39" name="직선 연결선 2"/>
              <p:cNvCxnSpPr/>
              <p:nvPr/>
            </p:nvCxnSpPr>
            <p:spPr>
              <a:xfrm>
                <a:off x="576912" y="3901849"/>
                <a:ext cx="0" cy="322665"/>
              </a:xfrm>
              <a:prstGeom prst="line">
                <a:avLst/>
              </a:prstGeom>
              <a:noFill/>
              <a:ln w="9525" cap="flat" cmpd="sng" algn="ctr">
                <a:solidFill>
                  <a:srgbClr val="FF0000"/>
                </a:solidFill>
                <a:prstDash val="dash"/>
              </a:ln>
              <a:effectLst/>
            </p:spPr>
          </p:cxnSp>
          <p:cxnSp>
            <p:nvCxnSpPr>
              <p:cNvPr id="40" name="직선 연결선 2"/>
              <p:cNvCxnSpPr/>
              <p:nvPr/>
            </p:nvCxnSpPr>
            <p:spPr>
              <a:xfrm>
                <a:off x="680194" y="3901849"/>
                <a:ext cx="0" cy="322665"/>
              </a:xfrm>
              <a:prstGeom prst="line">
                <a:avLst/>
              </a:prstGeom>
              <a:noFill/>
              <a:ln w="9525" cap="flat" cmpd="sng" algn="ctr">
                <a:solidFill>
                  <a:srgbClr val="FF0000"/>
                </a:solidFill>
                <a:prstDash val="dash"/>
              </a:ln>
              <a:effectLst/>
            </p:spPr>
          </p:cxnSp>
          <p:cxnSp>
            <p:nvCxnSpPr>
              <p:cNvPr id="41" name="직선 연결선 2"/>
              <p:cNvCxnSpPr/>
              <p:nvPr/>
            </p:nvCxnSpPr>
            <p:spPr>
              <a:xfrm>
                <a:off x="784125" y="3901849"/>
                <a:ext cx="0" cy="322665"/>
              </a:xfrm>
              <a:prstGeom prst="line">
                <a:avLst/>
              </a:prstGeom>
              <a:noFill/>
              <a:ln w="9525" cap="flat" cmpd="sng" algn="ctr">
                <a:solidFill>
                  <a:srgbClr val="FF0000"/>
                </a:solidFill>
                <a:prstDash val="dash"/>
              </a:ln>
              <a:effectLst/>
            </p:spPr>
          </p:cxnSp>
          <p:cxnSp>
            <p:nvCxnSpPr>
              <p:cNvPr id="42" name="직선 연결선 2"/>
              <p:cNvCxnSpPr/>
              <p:nvPr/>
            </p:nvCxnSpPr>
            <p:spPr>
              <a:xfrm>
                <a:off x="886927" y="3901849"/>
                <a:ext cx="0" cy="322665"/>
              </a:xfrm>
              <a:prstGeom prst="line">
                <a:avLst/>
              </a:prstGeom>
              <a:noFill/>
              <a:ln w="9525" cap="flat" cmpd="sng" algn="ctr">
                <a:solidFill>
                  <a:srgbClr val="FF0000"/>
                </a:solidFill>
                <a:prstDash val="dash"/>
              </a:ln>
              <a:effectLst/>
            </p:spPr>
          </p:cxnSp>
          <p:cxnSp>
            <p:nvCxnSpPr>
              <p:cNvPr id="43" name="직선 연결선 2"/>
              <p:cNvCxnSpPr/>
              <p:nvPr/>
            </p:nvCxnSpPr>
            <p:spPr>
              <a:xfrm>
                <a:off x="991987" y="3901849"/>
                <a:ext cx="0" cy="322665"/>
              </a:xfrm>
              <a:prstGeom prst="line">
                <a:avLst/>
              </a:prstGeom>
              <a:noFill/>
              <a:ln w="9525" cap="flat" cmpd="sng" algn="ctr">
                <a:solidFill>
                  <a:srgbClr val="FF0000"/>
                </a:solidFill>
                <a:prstDash val="dash"/>
              </a:ln>
              <a:effectLst/>
            </p:spPr>
          </p:cxnSp>
          <p:cxnSp>
            <p:nvCxnSpPr>
              <p:cNvPr id="44" name="직선 연결선 2"/>
              <p:cNvCxnSpPr/>
              <p:nvPr/>
            </p:nvCxnSpPr>
            <p:spPr>
              <a:xfrm>
                <a:off x="1095918" y="3901849"/>
                <a:ext cx="0" cy="322665"/>
              </a:xfrm>
              <a:prstGeom prst="line">
                <a:avLst/>
              </a:prstGeom>
              <a:noFill/>
              <a:ln w="9525" cap="flat" cmpd="sng" algn="ctr">
                <a:solidFill>
                  <a:srgbClr val="FF0000"/>
                </a:solidFill>
                <a:prstDash val="dash"/>
              </a:ln>
              <a:effectLst/>
            </p:spPr>
          </p:cxnSp>
          <p:cxnSp>
            <p:nvCxnSpPr>
              <p:cNvPr id="45" name="직선 연결선 2"/>
              <p:cNvCxnSpPr/>
              <p:nvPr/>
            </p:nvCxnSpPr>
            <p:spPr>
              <a:xfrm>
                <a:off x="1199848" y="3901849"/>
                <a:ext cx="0" cy="322665"/>
              </a:xfrm>
              <a:prstGeom prst="line">
                <a:avLst/>
              </a:prstGeom>
              <a:noFill/>
              <a:ln w="9525" cap="flat" cmpd="sng" algn="ctr">
                <a:solidFill>
                  <a:srgbClr val="FF0000"/>
                </a:solidFill>
                <a:prstDash val="dash"/>
              </a:ln>
              <a:effectLst/>
            </p:spPr>
          </p:cxnSp>
          <p:cxnSp>
            <p:nvCxnSpPr>
              <p:cNvPr id="46" name="직선 연결선 2"/>
              <p:cNvCxnSpPr/>
              <p:nvPr/>
            </p:nvCxnSpPr>
            <p:spPr>
              <a:xfrm>
                <a:off x="1303780" y="3901849"/>
                <a:ext cx="0" cy="322665"/>
              </a:xfrm>
              <a:prstGeom prst="line">
                <a:avLst/>
              </a:prstGeom>
              <a:noFill/>
              <a:ln w="9525" cap="flat" cmpd="sng" algn="ctr">
                <a:solidFill>
                  <a:srgbClr val="FF0000"/>
                </a:solidFill>
                <a:prstDash val="dash"/>
              </a:ln>
              <a:effectLst/>
            </p:spPr>
          </p:cxnSp>
          <p:cxnSp>
            <p:nvCxnSpPr>
              <p:cNvPr id="47" name="직선 연결선 2"/>
              <p:cNvCxnSpPr/>
              <p:nvPr/>
            </p:nvCxnSpPr>
            <p:spPr>
              <a:xfrm>
                <a:off x="1407710" y="3901849"/>
                <a:ext cx="0" cy="322665"/>
              </a:xfrm>
              <a:prstGeom prst="line">
                <a:avLst/>
              </a:prstGeom>
              <a:noFill/>
              <a:ln w="9525" cap="flat" cmpd="sng" algn="ctr">
                <a:solidFill>
                  <a:srgbClr val="FF0000"/>
                </a:solidFill>
                <a:prstDash val="dash"/>
              </a:ln>
              <a:effectLst/>
            </p:spPr>
          </p:cxnSp>
          <p:cxnSp>
            <p:nvCxnSpPr>
              <p:cNvPr id="48" name="직선 연결선 2"/>
              <p:cNvCxnSpPr/>
              <p:nvPr/>
            </p:nvCxnSpPr>
            <p:spPr>
              <a:xfrm>
                <a:off x="1511641" y="3903417"/>
                <a:ext cx="0" cy="326727"/>
              </a:xfrm>
              <a:prstGeom prst="line">
                <a:avLst/>
              </a:prstGeom>
              <a:noFill/>
              <a:ln w="9525" cap="flat" cmpd="sng" algn="ctr">
                <a:solidFill>
                  <a:srgbClr val="FF0000"/>
                </a:solidFill>
                <a:prstDash val="dash"/>
              </a:ln>
              <a:effectLst/>
            </p:spPr>
          </p:cxnSp>
          <p:cxnSp>
            <p:nvCxnSpPr>
              <p:cNvPr id="49" name="직선 연결선 2"/>
              <p:cNvCxnSpPr/>
              <p:nvPr/>
            </p:nvCxnSpPr>
            <p:spPr>
              <a:xfrm>
                <a:off x="1615572" y="3903417"/>
                <a:ext cx="0" cy="326727"/>
              </a:xfrm>
              <a:prstGeom prst="line">
                <a:avLst/>
              </a:prstGeom>
              <a:noFill/>
              <a:ln w="9525" cap="flat" cmpd="sng" algn="ctr">
                <a:solidFill>
                  <a:srgbClr val="FF0000"/>
                </a:solidFill>
                <a:prstDash val="dash"/>
              </a:ln>
              <a:effectLst/>
            </p:spPr>
          </p:cxnSp>
          <p:cxnSp>
            <p:nvCxnSpPr>
              <p:cNvPr id="50" name="직선 연결선 2"/>
              <p:cNvCxnSpPr/>
              <p:nvPr/>
            </p:nvCxnSpPr>
            <p:spPr>
              <a:xfrm>
                <a:off x="1719503" y="3903417"/>
                <a:ext cx="0" cy="326727"/>
              </a:xfrm>
              <a:prstGeom prst="line">
                <a:avLst/>
              </a:prstGeom>
              <a:noFill/>
              <a:ln w="9525" cap="flat" cmpd="sng" algn="ctr">
                <a:solidFill>
                  <a:srgbClr val="FF0000"/>
                </a:solidFill>
                <a:prstDash val="dash"/>
              </a:ln>
              <a:effectLst/>
            </p:spPr>
          </p:cxnSp>
          <p:cxnSp>
            <p:nvCxnSpPr>
              <p:cNvPr id="51" name="직선 연결선 2"/>
              <p:cNvCxnSpPr/>
              <p:nvPr/>
            </p:nvCxnSpPr>
            <p:spPr>
              <a:xfrm>
                <a:off x="1823434" y="3903417"/>
                <a:ext cx="0" cy="326727"/>
              </a:xfrm>
              <a:prstGeom prst="line">
                <a:avLst/>
              </a:prstGeom>
              <a:noFill/>
              <a:ln w="9525" cap="flat" cmpd="sng" algn="ctr">
                <a:solidFill>
                  <a:srgbClr val="FF0000"/>
                </a:solidFill>
                <a:prstDash val="dash"/>
              </a:ln>
              <a:effectLst/>
            </p:spPr>
          </p:cxnSp>
          <p:cxnSp>
            <p:nvCxnSpPr>
              <p:cNvPr id="52" name="직선 연결선 2"/>
              <p:cNvCxnSpPr/>
              <p:nvPr/>
            </p:nvCxnSpPr>
            <p:spPr>
              <a:xfrm>
                <a:off x="1927365" y="3903417"/>
                <a:ext cx="0" cy="326727"/>
              </a:xfrm>
              <a:prstGeom prst="line">
                <a:avLst/>
              </a:prstGeom>
              <a:noFill/>
              <a:ln w="9525" cap="flat" cmpd="sng" algn="ctr">
                <a:solidFill>
                  <a:srgbClr val="FF0000"/>
                </a:solidFill>
                <a:prstDash val="dash"/>
              </a:ln>
              <a:effectLst/>
            </p:spPr>
          </p:cxnSp>
          <p:cxnSp>
            <p:nvCxnSpPr>
              <p:cNvPr id="53" name="직선 연결선 2"/>
              <p:cNvCxnSpPr/>
              <p:nvPr/>
            </p:nvCxnSpPr>
            <p:spPr>
              <a:xfrm>
                <a:off x="2031295" y="3903417"/>
                <a:ext cx="0" cy="326727"/>
              </a:xfrm>
              <a:prstGeom prst="line">
                <a:avLst/>
              </a:prstGeom>
              <a:noFill/>
              <a:ln w="9525" cap="flat" cmpd="sng" algn="ctr">
                <a:solidFill>
                  <a:srgbClr val="FF0000"/>
                </a:solidFill>
                <a:prstDash val="dash"/>
              </a:ln>
              <a:effectLst/>
            </p:spPr>
          </p:cxnSp>
        </p:grpSp>
      </p:grpSp>
      <mc:AlternateContent xmlns:mc="http://schemas.openxmlformats.org/markup-compatibility/2006" xmlns:a14="http://schemas.microsoft.com/office/drawing/2010/main">
        <mc:Choice Requires="a14">
          <p:sp>
            <p:nvSpPr>
              <p:cNvPr id="17" name="TextBox 16"/>
              <p:cNvSpPr txBox="1"/>
              <p:nvPr/>
            </p:nvSpPr>
            <p:spPr>
              <a:xfrm>
                <a:off x="6695851" y="5650649"/>
                <a:ext cx="4323693" cy="461666"/>
              </a:xfrm>
              <a:prstGeom prst="rect">
                <a:avLst/>
              </a:prstGeom>
              <a:noFill/>
            </p:spPr>
            <p:txBody>
              <a:bodyPr wrap="square" rtlCol="0">
                <a:spAutoFit/>
              </a:bodyPr>
              <a:lstStyle/>
              <a:p>
                <a:pPr>
                  <a:defRPr/>
                </a:pPr>
                <a14:m>
                  <m:oMath xmlns:m="http://schemas.openxmlformats.org/officeDocument/2006/math">
                    <m:r>
                      <a:rPr lang="en-US" altLang="zh-CN" sz="2400" i="1" kern="0" smtClean="0">
                        <a:solidFill>
                          <a:prstClr val="black"/>
                        </a:solidFill>
                        <a:latin typeface="Cambria Math" panose="02040503050406030204" pitchFamily="18" charset="0"/>
                      </a:rPr>
                      <m:t>𝑖</m:t>
                    </m:r>
                    <m:r>
                      <a:rPr lang="en-US" altLang="zh-CN" sz="2400" i="1" kern="0" smtClean="0">
                        <a:solidFill>
                          <a:prstClr val="black"/>
                        </a:solidFill>
                        <a:latin typeface="Cambria Math" panose="02040503050406030204" pitchFamily="18" charset="0"/>
                      </a:rPr>
                      <m:t>=3</m:t>
                    </m:r>
                  </m:oMath>
                </a14:m>
                <a:r>
                  <a:rPr lang="en-US" sz="2400" kern="0" dirty="0">
                    <a:solidFill>
                      <a:prstClr val="black"/>
                    </a:solidFill>
                    <a:latin typeface="+mj-lt"/>
                  </a:rPr>
                  <a:t>, </a:t>
                </a:r>
                <a14:m>
                  <m:oMath xmlns:m="http://schemas.openxmlformats.org/officeDocument/2006/math">
                    <m:r>
                      <a:rPr lang="en-US" sz="2400" i="1" kern="0">
                        <a:solidFill>
                          <a:prstClr val="black"/>
                        </a:solidFill>
                        <a:latin typeface="Cambria Math" panose="02040503050406030204" pitchFamily="18" charset="0"/>
                      </a:rPr>
                      <m:t>𝑑</m:t>
                    </m:r>
                    <m:d>
                      <m:dPr>
                        <m:begChr m:val="["/>
                        <m:endChr m:val="]"/>
                        <m:ctrlPr>
                          <a:rPr lang="en-US" sz="2400" i="1" kern="0">
                            <a:solidFill>
                              <a:prstClr val="black"/>
                            </a:solidFill>
                            <a:latin typeface="Cambria Math" panose="02040503050406030204" pitchFamily="18" charset="0"/>
                          </a:rPr>
                        </m:ctrlPr>
                      </m:dPr>
                      <m:e>
                        <m:r>
                          <a:rPr lang="en-US" sz="2400" b="0" i="1" kern="0" smtClean="0">
                            <a:solidFill>
                              <a:prstClr val="black"/>
                            </a:solidFill>
                            <a:latin typeface="Cambria Math" panose="02040503050406030204" pitchFamily="18" charset="0"/>
                          </a:rPr>
                          <m:t>3</m:t>
                        </m:r>
                      </m:e>
                    </m:d>
                    <m:d>
                      <m:dPr>
                        <m:begChr m:val="["/>
                        <m:endChr m:val="]"/>
                        <m:ctrlPr>
                          <a:rPr lang="en-US" sz="2400" i="1" kern="0">
                            <a:solidFill>
                              <a:prstClr val="black"/>
                            </a:solidFill>
                            <a:latin typeface="Cambria Math" panose="02040503050406030204" pitchFamily="18" charset="0"/>
                          </a:rPr>
                        </m:ctrlPr>
                      </m:dPr>
                      <m:e>
                        <m:r>
                          <a:rPr lang="en-US" sz="2400" b="0" i="1" kern="0" smtClean="0">
                            <a:solidFill>
                              <a:prstClr val="black"/>
                            </a:solidFill>
                            <a:latin typeface="Cambria Math" panose="02040503050406030204" pitchFamily="18" charset="0"/>
                          </a:rPr>
                          <m:t>1</m:t>
                        </m:r>
                      </m:e>
                    </m:d>
                    <m:d>
                      <m:dPr>
                        <m:begChr m:val="["/>
                        <m:endChr m:val="]"/>
                        <m:ctrlPr>
                          <a:rPr lang="en-US" sz="2400" i="1" kern="0">
                            <a:solidFill>
                              <a:prstClr val="black"/>
                            </a:solidFill>
                            <a:latin typeface="Cambria Math" panose="02040503050406030204" pitchFamily="18" charset="0"/>
                          </a:rPr>
                        </m:ctrlPr>
                      </m:dPr>
                      <m:e>
                        <m:r>
                          <a:rPr lang="en-US" sz="2400" i="1" kern="0">
                            <a:solidFill>
                              <a:prstClr val="black"/>
                            </a:solidFill>
                            <a:latin typeface="Cambria Math" panose="02040503050406030204" pitchFamily="18" charset="0"/>
                          </a:rPr>
                          <m:t>0</m:t>
                        </m:r>
                      </m:e>
                    </m:d>
                    <m:d>
                      <m:dPr>
                        <m:begChr m:val="["/>
                        <m:endChr m:val="]"/>
                        <m:ctrlPr>
                          <a:rPr lang="en-US" sz="2400" i="1" kern="0">
                            <a:solidFill>
                              <a:prstClr val="black"/>
                            </a:solidFill>
                            <a:latin typeface="Cambria Math" panose="02040503050406030204" pitchFamily="18" charset="0"/>
                          </a:rPr>
                        </m:ctrlPr>
                      </m:dPr>
                      <m:e>
                        <m:r>
                          <a:rPr lang="en-US" sz="2400" i="1" kern="0">
                            <a:solidFill>
                              <a:prstClr val="black"/>
                            </a:solidFill>
                            <a:latin typeface="Cambria Math" panose="02040503050406030204" pitchFamily="18" charset="0"/>
                          </a:rPr>
                          <m:t>−</m:t>
                        </m:r>
                        <m:r>
                          <a:rPr lang="en-US" sz="2400" b="0" i="1" kern="0" smtClean="0">
                            <a:solidFill>
                              <a:prstClr val="black"/>
                            </a:solidFill>
                            <a:latin typeface="Cambria Math" panose="02040503050406030204" pitchFamily="18" charset="0"/>
                          </a:rPr>
                          <m:t>1</m:t>
                        </m:r>
                      </m:e>
                    </m:d>
                    <m:r>
                      <a:rPr lang="en-US" sz="2400" i="1" kern="0">
                        <a:solidFill>
                          <a:prstClr val="black"/>
                        </a:solidFill>
                        <a:latin typeface="Cambria Math" panose="02040503050406030204" pitchFamily="18" charset="0"/>
                      </a:rPr>
                      <m:t>[</m:t>
                    </m:r>
                    <m:r>
                      <a:rPr lang="en-US" sz="2400" i="1" kern="0">
                        <a:solidFill>
                          <a:prstClr val="black"/>
                        </a:solidFill>
                        <a:latin typeface="Cambria Math" panose="02040503050406030204" pitchFamily="18" charset="0"/>
                      </a:rPr>
                      <m:t>𝑠</m:t>
                    </m:r>
                    <m:r>
                      <a:rPr lang="en-US" sz="2400" i="1" kern="0">
                        <a:solidFill>
                          <a:prstClr val="black"/>
                        </a:solidFill>
                        <a:latin typeface="Cambria Math" panose="02040503050406030204" pitchFamily="18" charset="0"/>
                      </a:rPr>
                      <m:t>]</m:t>
                    </m:r>
                  </m:oMath>
                </a14:m>
                <a:endParaRPr lang="en-US" sz="2400" kern="0" dirty="0">
                  <a:solidFill>
                    <a:prstClr val="black"/>
                  </a:solidFill>
                  <a:latin typeface="+mj-l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695851" y="5650649"/>
                <a:ext cx="4323693" cy="461666"/>
              </a:xfrm>
              <a:prstGeom prst="rect">
                <a:avLst/>
              </a:prstGeom>
              <a:blipFill>
                <a:blip r:embed="rId13"/>
                <a:stretch>
                  <a:fillRect l="-282" t="-11842" b="-27632"/>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C9561EA-E05A-445A-B0D4-6CA4F233741A}"/>
              </a:ext>
            </a:extLst>
          </p:cNvPr>
          <p:cNvGrpSpPr/>
          <p:nvPr/>
        </p:nvGrpSpPr>
        <p:grpSpPr>
          <a:xfrm>
            <a:off x="7812738" y="4974702"/>
            <a:ext cx="1674881" cy="765782"/>
            <a:chOff x="7812738" y="4974702"/>
            <a:chExt cx="1674881" cy="765782"/>
          </a:xfrm>
        </p:grpSpPr>
        <mc:AlternateContent xmlns:mc="http://schemas.openxmlformats.org/markup-compatibility/2006" xmlns:a14="http://schemas.microsoft.com/office/drawing/2010/main">
          <mc:Choice Requires="a14">
            <p:sp>
              <p:nvSpPr>
                <p:cNvPr id="20" name="Rectangle 19"/>
                <p:cNvSpPr/>
                <p:nvPr/>
              </p:nvSpPr>
              <p:spPr>
                <a:xfrm>
                  <a:off x="7812738" y="4974702"/>
                  <a:ext cx="1674881" cy="523219"/>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sz="2800" i="1" kern="0" smtClean="0">
                            <a:solidFill>
                              <a:prstClr val="black"/>
                            </a:solidFill>
                            <a:latin typeface="Cambria Math" panose="02040503050406030204" pitchFamily="18" charset="0"/>
                          </a:rPr>
                          <m:t>𝑖</m:t>
                        </m:r>
                        <m:r>
                          <a:rPr lang="en-US" sz="2800" i="1" kern="0" smtClean="0">
                            <a:solidFill>
                              <a:prstClr val="black"/>
                            </a:solidFill>
                            <a:latin typeface="Cambria Math" panose="02040503050406030204" pitchFamily="18" charset="0"/>
                          </a:rPr>
                          <m:t>   </m:t>
                        </m:r>
                        <m:r>
                          <a:rPr lang="en-US" sz="2800" i="1" kern="0" smtClean="0">
                            <a:solidFill>
                              <a:prstClr val="black"/>
                            </a:solidFill>
                            <a:latin typeface="Cambria Math" panose="02040503050406030204" pitchFamily="18" charset="0"/>
                          </a:rPr>
                          <m:t>𝑗</m:t>
                        </m:r>
                        <m:r>
                          <a:rPr lang="en-US" sz="2800" i="1" kern="0" smtClean="0">
                            <a:solidFill>
                              <a:prstClr val="black"/>
                            </a:solidFill>
                            <a:latin typeface="Cambria Math" panose="02040503050406030204" pitchFamily="18" charset="0"/>
                          </a:rPr>
                          <m:t>   </m:t>
                        </m:r>
                        <m:r>
                          <a:rPr lang="en-US" sz="2800" i="1" kern="0">
                            <a:solidFill>
                              <a:prstClr val="black"/>
                            </a:solidFill>
                            <a:latin typeface="Cambria Math" panose="02040503050406030204" pitchFamily="18" charset="0"/>
                          </a:rPr>
                          <m:t>𝑣</m:t>
                        </m:r>
                        <m:r>
                          <a:rPr lang="en-US" sz="2800" i="1" kern="0">
                            <a:solidFill>
                              <a:prstClr val="black"/>
                            </a:solidFill>
                            <a:latin typeface="Cambria Math" panose="02040503050406030204" pitchFamily="18" charset="0"/>
                          </a:rPr>
                          <m:t>    </m:t>
                        </m:r>
                        <m:r>
                          <a:rPr lang="en-US" sz="2800" i="1" kern="0">
                            <a:solidFill>
                              <a:prstClr val="black"/>
                            </a:solidFill>
                            <a:latin typeface="Cambria Math" panose="02040503050406030204" pitchFamily="18" charset="0"/>
                          </a:rPr>
                          <m:t>𝑙</m:t>
                        </m:r>
                      </m:oMath>
                    </m:oMathPara>
                  </a14:m>
                  <a:endParaRPr lang="en-US" sz="2800" kern="0" dirty="0">
                    <a:solidFill>
                      <a:prstClr val="black"/>
                    </a:solidFill>
                    <a:latin typeface="+mj-lt"/>
                  </a:endParaRPr>
                </a:p>
              </p:txBody>
            </p:sp>
          </mc:Choice>
          <mc:Fallback xmlns="">
            <p:sp>
              <p:nvSpPr>
                <p:cNvPr id="20" name="Rectangle 19"/>
                <p:cNvSpPr>
                  <a:spLocks noRot="1" noChangeAspect="1" noMove="1" noResize="1" noEditPoints="1" noAdjustHandles="1" noChangeArrowheads="1" noChangeShapeType="1" noTextEdit="1"/>
                </p:cNvSpPr>
                <p:nvPr/>
              </p:nvSpPr>
              <p:spPr>
                <a:xfrm>
                  <a:off x="7812738" y="4974702"/>
                  <a:ext cx="1674881" cy="523219"/>
                </a:xfrm>
                <a:prstGeom prst="rect">
                  <a:avLst/>
                </a:prstGeom>
                <a:blipFill>
                  <a:blip r:embed="rId14"/>
                  <a:stretch>
                    <a:fillRect/>
                  </a:stretch>
                </a:blipFill>
              </p:spPr>
              <p:txBody>
                <a:bodyPr/>
                <a:lstStyle/>
                <a:p>
                  <a:r>
                    <a:rPr lang="en-US">
                      <a:noFill/>
                    </a:rPr>
                    <a:t> </a:t>
                  </a:r>
                </a:p>
              </p:txBody>
            </p:sp>
          </mc:Fallback>
        </mc:AlternateContent>
        <p:cxnSp>
          <p:nvCxnSpPr>
            <p:cNvPr id="21" name="Straight Arrow Connector 20"/>
            <p:cNvCxnSpPr/>
            <p:nvPr/>
          </p:nvCxnSpPr>
          <p:spPr bwMode="auto">
            <a:xfrm>
              <a:off x="7992673" y="5514428"/>
              <a:ext cx="0" cy="226056"/>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cxnSp>
          <p:nvCxnSpPr>
            <p:cNvPr id="22" name="Straight Arrow Connector 21"/>
            <p:cNvCxnSpPr/>
            <p:nvPr/>
          </p:nvCxnSpPr>
          <p:spPr bwMode="auto">
            <a:xfrm>
              <a:off x="8389209" y="5514428"/>
              <a:ext cx="0" cy="226056"/>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cxnSp>
          <p:nvCxnSpPr>
            <p:cNvPr id="23" name="Straight Arrow Connector 22"/>
            <p:cNvCxnSpPr/>
            <p:nvPr/>
          </p:nvCxnSpPr>
          <p:spPr bwMode="auto">
            <a:xfrm>
              <a:off x="8779795" y="5514428"/>
              <a:ext cx="0" cy="226056"/>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cxnSp>
          <p:nvCxnSpPr>
            <p:cNvPr id="24" name="Straight Arrow Connector 23"/>
            <p:cNvCxnSpPr/>
            <p:nvPr/>
          </p:nvCxnSpPr>
          <p:spPr bwMode="auto">
            <a:xfrm>
              <a:off x="9270850" y="5514428"/>
              <a:ext cx="0" cy="226056"/>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grpSp>
      <p:sp>
        <p:nvSpPr>
          <p:cNvPr id="25" name="Right Brace 24"/>
          <p:cNvSpPr/>
          <p:nvPr/>
        </p:nvSpPr>
        <p:spPr bwMode="auto">
          <a:xfrm rot="16200000">
            <a:off x="8022477" y="4574679"/>
            <a:ext cx="318426" cy="524545"/>
          </a:xfrm>
          <a:prstGeom prst="rightBrace">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kern="0">
              <a:solidFill>
                <a:prstClr val="black"/>
              </a:solidFill>
              <a:latin typeface="+mj-lt"/>
            </a:endParaRPr>
          </a:p>
        </p:txBody>
      </p:sp>
      <p:sp>
        <p:nvSpPr>
          <p:cNvPr id="26" name="Right Brace 25"/>
          <p:cNvSpPr/>
          <p:nvPr/>
        </p:nvSpPr>
        <p:spPr bwMode="auto">
          <a:xfrm rot="16200000">
            <a:off x="8573796" y="4688979"/>
            <a:ext cx="318427" cy="267946"/>
          </a:xfrm>
          <a:prstGeom prst="rightBrace">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kern="0">
              <a:solidFill>
                <a:prstClr val="black"/>
              </a:solidFill>
              <a:latin typeface="+mj-lt"/>
            </a:endParaRPr>
          </a:p>
        </p:txBody>
      </p:sp>
      <p:sp>
        <p:nvSpPr>
          <p:cNvPr id="27" name="Right Brace 26"/>
          <p:cNvSpPr/>
          <p:nvPr/>
        </p:nvSpPr>
        <p:spPr bwMode="auto">
          <a:xfrm rot="16200000">
            <a:off x="9046037" y="4640802"/>
            <a:ext cx="318427" cy="392302"/>
          </a:xfrm>
          <a:prstGeom prst="rightBrace">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kern="0">
              <a:solidFill>
                <a:prstClr val="black"/>
              </a:solidFill>
              <a:latin typeface="+mj-lt"/>
            </a:endParaRPr>
          </a:p>
        </p:txBody>
      </p:sp>
      <p:sp>
        <p:nvSpPr>
          <p:cNvPr id="28" name="TextBox 27"/>
          <p:cNvSpPr txBox="1"/>
          <p:nvPr/>
        </p:nvSpPr>
        <p:spPr>
          <a:xfrm>
            <a:off x="3313545" y="4289074"/>
            <a:ext cx="7397683" cy="400110"/>
          </a:xfrm>
          <a:prstGeom prst="rect">
            <a:avLst/>
          </a:prstGeom>
          <a:noFill/>
        </p:spPr>
        <p:txBody>
          <a:bodyPr wrap="square" rtlCol="0">
            <a:spAutoFit/>
          </a:bodyPr>
          <a:lstStyle/>
          <a:p>
            <a:pPr>
              <a:defRPr/>
            </a:pPr>
            <a:r>
              <a:rPr lang="en-US" altLang="zh-CN" sz="2000" kern="0" dirty="0">
                <a:solidFill>
                  <a:srgbClr val="FF0000"/>
                </a:solidFill>
                <a:latin typeface="+mj-lt"/>
              </a:rPr>
              <a:t>Uniquely d</a:t>
            </a:r>
            <a:r>
              <a:rPr lang="en-US" sz="2000" kern="0" dirty="0">
                <a:solidFill>
                  <a:srgbClr val="FF0000"/>
                </a:solidFill>
                <a:latin typeface="+mj-lt"/>
              </a:rPr>
              <a:t>etermines: last placed cell index, variant, location</a:t>
            </a:r>
          </a:p>
        </p:txBody>
      </p:sp>
      <p:grpSp>
        <p:nvGrpSpPr>
          <p:cNvPr id="135" name="Group 134">
            <a:extLst>
              <a:ext uri="{FF2B5EF4-FFF2-40B4-BE49-F238E27FC236}">
                <a16:creationId xmlns:a16="http://schemas.microsoft.com/office/drawing/2014/main" id="{078A1778-62D9-4F4B-B92F-3C4C7B58DAD9}"/>
              </a:ext>
            </a:extLst>
          </p:cNvPr>
          <p:cNvGrpSpPr/>
          <p:nvPr/>
        </p:nvGrpSpPr>
        <p:grpSpPr>
          <a:xfrm>
            <a:off x="1421098" y="5033706"/>
            <a:ext cx="1850526" cy="655928"/>
            <a:chOff x="1650108" y="4872746"/>
            <a:chExt cx="1134641" cy="402179"/>
          </a:xfrm>
        </p:grpSpPr>
        <p:cxnSp>
          <p:nvCxnSpPr>
            <p:cNvPr id="115" name="Straight Arrow Connector 114">
              <a:extLst>
                <a:ext uri="{FF2B5EF4-FFF2-40B4-BE49-F238E27FC236}">
                  <a16:creationId xmlns:a16="http://schemas.microsoft.com/office/drawing/2014/main" id="{0BB93262-C2BB-45C8-BA22-5E2D4F9E7498}"/>
                </a:ext>
              </a:extLst>
            </p:cNvPr>
            <p:cNvCxnSpPr/>
            <p:nvPr/>
          </p:nvCxnSpPr>
          <p:spPr>
            <a:xfrm>
              <a:off x="2342564" y="5136987"/>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3815B3BC-F4B2-4EF8-8B98-5C15112601F9}"/>
                    </a:ext>
                  </a:extLst>
                </p:cNvPr>
                <p:cNvSpPr txBox="1"/>
                <p:nvPr/>
              </p:nvSpPr>
              <p:spPr>
                <a:xfrm>
                  <a:off x="1650108" y="4872746"/>
                  <a:ext cx="1134641" cy="24532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altLang="zh-CN" sz="2000" i="1" kern="0" dirty="0" smtClean="0">
                                <a:solidFill>
                                  <a:prstClr val="black"/>
                                </a:solidFill>
                                <a:latin typeface="Cambria Math" panose="02040503050406030204" pitchFamily="18" charset="0"/>
                              </a:rPr>
                            </m:ctrlPr>
                          </m:sSubPr>
                          <m:e>
                            <m:r>
                              <a:rPr lang="en-US" altLang="zh-CN" sz="2000" b="1" i="1" kern="0" dirty="0">
                                <a:solidFill>
                                  <a:prstClr val="black"/>
                                </a:solidFill>
                                <a:latin typeface="Cambria Math" panose="02040503050406030204" pitchFamily="18" charset="0"/>
                              </a:rPr>
                              <m:t>𝒙</m:t>
                            </m:r>
                          </m:e>
                          <m:sub>
                            <m:r>
                              <a:rPr lang="en-US" altLang="zh-CN" sz="2000" b="1" i="1" kern="0" dirty="0" smtClean="0">
                                <a:solidFill>
                                  <a:prstClr val="black"/>
                                </a:solidFill>
                                <a:latin typeface="Cambria Math" panose="02040503050406030204" pitchFamily="18" charset="0"/>
                              </a:rPr>
                              <m:t>𝟒</m:t>
                            </m:r>
                          </m:sub>
                        </m:sSub>
                        <m:r>
                          <a:rPr lang="en-US" altLang="zh-CN" sz="2000" b="1" i="1" kern="0" dirty="0">
                            <a:solidFill>
                              <a:prstClr val="black"/>
                            </a:solidFill>
                            <a:latin typeface="Cambria Math" panose="02040503050406030204" pitchFamily="18" charset="0"/>
                          </a:rPr>
                          <m:t>=</m:t>
                        </m:r>
                        <m:r>
                          <a:rPr lang="en-US" altLang="zh-CN" sz="2000" b="1" i="1" kern="0" dirty="0" smtClean="0">
                            <a:solidFill>
                              <a:prstClr val="black"/>
                            </a:solidFill>
                            <a:latin typeface="Cambria Math" panose="02040503050406030204" pitchFamily="18" charset="0"/>
                          </a:rPr>
                          <m:t>𝟏𝟏</m:t>
                        </m:r>
                      </m:oMath>
                    </m:oMathPara>
                  </a14:m>
                  <a:endParaRPr lang="en-US" sz="2000" kern="0" dirty="0">
                    <a:solidFill>
                      <a:prstClr val="black"/>
                    </a:solidFill>
                    <a:latin typeface="Tahoma"/>
                  </a:endParaRPr>
                </a:p>
              </p:txBody>
            </p:sp>
          </mc:Choice>
          <mc:Fallback xmlns="">
            <p:sp>
              <p:nvSpPr>
                <p:cNvPr id="116" name="TextBox 115">
                  <a:extLst>
                    <a:ext uri="{FF2B5EF4-FFF2-40B4-BE49-F238E27FC236}">
                      <a16:creationId xmlns:a16="http://schemas.microsoft.com/office/drawing/2014/main" id="{3815B3BC-F4B2-4EF8-8B98-5C15112601F9}"/>
                    </a:ext>
                  </a:extLst>
                </p:cNvPr>
                <p:cNvSpPr txBox="1">
                  <a:spLocks noRot="1" noChangeAspect="1" noMove="1" noResize="1" noEditPoints="1" noAdjustHandles="1" noChangeArrowheads="1" noChangeShapeType="1" noTextEdit="1"/>
                </p:cNvSpPr>
                <p:nvPr/>
              </p:nvSpPr>
              <p:spPr>
                <a:xfrm>
                  <a:off x="1650108" y="4872746"/>
                  <a:ext cx="1134641" cy="245325"/>
                </a:xfrm>
                <a:prstGeom prst="rect">
                  <a:avLst/>
                </a:prstGeom>
                <a:blipFill>
                  <a:blip r:embed="rId15"/>
                  <a:stretch>
                    <a:fillRect b="-4615"/>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0C1ACED9-FE6D-4CD3-AAAC-E41F06586C7A}"/>
              </a:ext>
            </a:extLst>
          </p:cNvPr>
          <p:cNvGrpSpPr/>
          <p:nvPr/>
        </p:nvGrpSpPr>
        <p:grpSpPr>
          <a:xfrm>
            <a:off x="3966766" y="5725177"/>
            <a:ext cx="4645450" cy="1020582"/>
            <a:chOff x="3966766" y="5725177"/>
            <a:chExt cx="4645450" cy="1020582"/>
          </a:xfrm>
        </p:grpSpPr>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D3E02C4D-F791-45AA-B1C9-B418409AAE31}"/>
                    </a:ext>
                  </a:extLst>
                </p:cNvPr>
                <p:cNvSpPr txBox="1"/>
                <p:nvPr/>
              </p:nvSpPr>
              <p:spPr>
                <a:xfrm>
                  <a:off x="3966766" y="6345650"/>
                  <a:ext cx="4645450" cy="400109"/>
                </a:xfrm>
                <a:prstGeom prst="rect">
                  <a:avLst/>
                </a:prstGeom>
                <a:noFill/>
              </p:spPr>
              <p:txBody>
                <a:bodyPr wrap="square" rtlCol="0">
                  <a:spAutoFit/>
                </a:bodyPr>
                <a:lstStyle/>
                <a:p>
                  <a:pPr>
                    <a:defRPr/>
                  </a:pPr>
                  <a:r>
                    <a:rPr lang="en-US" sz="2000" kern="0" dirty="0">
                      <a:solidFill>
                        <a:prstClr val="black"/>
                      </a:solidFill>
                      <a:latin typeface="+mj-lt"/>
                    </a:rPr>
                    <a:t>(b) Partial placement: </a:t>
                  </a:r>
                  <a14:m>
                    <m:oMath xmlns:m="http://schemas.openxmlformats.org/officeDocument/2006/math">
                      <m:r>
                        <a:rPr lang="en-US" sz="2000" i="1" kern="0" dirty="0" smtClean="0">
                          <a:solidFill>
                            <a:prstClr val="black"/>
                          </a:solidFill>
                          <a:latin typeface="Cambria Math" panose="02040503050406030204" pitchFamily="18" charset="0"/>
                        </a:rPr>
                        <m:t>𝑖</m:t>
                      </m:r>
                      <m:r>
                        <a:rPr lang="en-US" sz="2000" i="1" kern="0" dirty="0">
                          <a:solidFill>
                            <a:prstClr val="black"/>
                          </a:solidFill>
                          <a:latin typeface="Cambria Math" panose="02040503050406030204" pitchFamily="18" charset="0"/>
                        </a:rPr>
                        <m:t>=3</m:t>
                      </m:r>
                    </m:oMath>
                  </a14:m>
                  <a:endParaRPr lang="en-US" sz="2000" kern="0" dirty="0">
                    <a:solidFill>
                      <a:prstClr val="black"/>
                    </a:solidFill>
                    <a:latin typeface="+mj-lt"/>
                  </a:endParaRPr>
                </a:p>
              </p:txBody>
            </p:sp>
          </mc:Choice>
          <mc:Fallback xmlns="">
            <p:sp>
              <p:nvSpPr>
                <p:cNvPr id="113" name="TextBox 112">
                  <a:extLst>
                    <a:ext uri="{FF2B5EF4-FFF2-40B4-BE49-F238E27FC236}">
                      <a16:creationId xmlns:a16="http://schemas.microsoft.com/office/drawing/2014/main" id="{D3E02C4D-F791-45AA-B1C9-B418409AAE31}"/>
                    </a:ext>
                  </a:extLst>
                </p:cNvPr>
                <p:cNvSpPr txBox="1">
                  <a:spLocks noRot="1" noChangeAspect="1" noMove="1" noResize="1" noEditPoints="1" noAdjustHandles="1" noChangeArrowheads="1" noChangeShapeType="1" noTextEdit="1"/>
                </p:cNvSpPr>
                <p:nvPr/>
              </p:nvSpPr>
              <p:spPr>
                <a:xfrm>
                  <a:off x="3966766" y="6345650"/>
                  <a:ext cx="4645450" cy="400109"/>
                </a:xfrm>
                <a:prstGeom prst="rect">
                  <a:avLst/>
                </a:prstGeom>
                <a:blipFill>
                  <a:blip r:embed="rId16"/>
                  <a:stretch>
                    <a:fillRect l="-1444" t="-9091" b="-25758"/>
                  </a:stretch>
                </a:blipFill>
              </p:spPr>
              <p:txBody>
                <a:bodyPr/>
                <a:lstStyle/>
                <a:p>
                  <a:r>
                    <a:rPr lang="en-US">
                      <a:noFill/>
                    </a:rPr>
                    <a:t> </a:t>
                  </a:r>
                </a:p>
              </p:txBody>
            </p:sp>
          </mc:Fallback>
        </mc:AlternateContent>
        <p:grpSp>
          <p:nvGrpSpPr>
            <p:cNvPr id="16" name="Group 15"/>
            <p:cNvGrpSpPr/>
            <p:nvPr/>
          </p:nvGrpSpPr>
          <p:grpSpPr>
            <a:xfrm>
              <a:off x="4013935" y="5725177"/>
              <a:ext cx="2681917" cy="535429"/>
              <a:chOff x="504501" y="4712819"/>
              <a:chExt cx="1644404" cy="328295"/>
            </a:xfrm>
          </p:grpSpPr>
          <p:cxnSp>
            <p:nvCxnSpPr>
              <p:cNvPr id="54" name="Straight Connector 53"/>
              <p:cNvCxnSpPr/>
              <p:nvPr/>
            </p:nvCxnSpPr>
            <p:spPr>
              <a:xfrm>
                <a:off x="504501" y="4720621"/>
                <a:ext cx="1644404" cy="0"/>
              </a:xfrm>
              <a:prstGeom prst="line">
                <a:avLst/>
              </a:prstGeom>
              <a:noFill/>
              <a:ln w="38100" cap="flat" cmpd="sng" algn="ctr">
                <a:solidFill>
                  <a:sysClr val="windowText" lastClr="000000"/>
                </a:solidFill>
                <a:prstDash val="sysDot"/>
              </a:ln>
              <a:effectLst/>
            </p:spPr>
          </p:cxnSp>
          <p:cxnSp>
            <p:nvCxnSpPr>
              <p:cNvPr id="55" name="Straight Connector 54"/>
              <p:cNvCxnSpPr/>
              <p:nvPr/>
            </p:nvCxnSpPr>
            <p:spPr>
              <a:xfrm>
                <a:off x="504501" y="5022397"/>
                <a:ext cx="1644404"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56" name="직사각형 171"/>
                  <p:cNvSpPr/>
                  <p:nvPr/>
                </p:nvSpPr>
                <p:spPr>
                  <a:xfrm>
                    <a:off x="676070" y="4722204"/>
                    <a:ext cx="419284"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i="1" kern="0">
                                <a:solidFill>
                                  <a:prstClr val="white"/>
                                </a:solidFill>
                                <a:latin typeface="Cambria Math" panose="02040503050406030204" pitchFamily="18" charset="0"/>
                              </a:rPr>
                              <m:t>3</m:t>
                            </m:r>
                          </m:sub>
                        </m:sSub>
                      </m:oMath>
                    </a14:m>
                    <a:r>
                      <a:rPr lang="ko-KR" altLang="en-US" sz="2400" kern="0" dirty="0">
                        <a:solidFill>
                          <a:prstClr val="white"/>
                        </a:solidFill>
                        <a:latin typeface="+mj-lt"/>
                      </a:rPr>
                      <a:t> </a:t>
                    </a:r>
                  </a:p>
                </p:txBody>
              </p:sp>
            </mc:Choice>
            <mc:Fallback xmlns="">
              <p:sp>
                <p:nvSpPr>
                  <p:cNvPr id="56" name="직사각형 171"/>
                  <p:cNvSpPr>
                    <a:spLocks noRot="1" noChangeAspect="1" noMove="1" noResize="1" noEditPoints="1" noAdjustHandles="1" noChangeArrowheads="1" noChangeShapeType="1" noTextEdit="1"/>
                  </p:cNvSpPr>
                  <p:nvPr/>
                </p:nvSpPr>
                <p:spPr>
                  <a:xfrm>
                    <a:off x="676070" y="4722204"/>
                    <a:ext cx="419284" cy="299852"/>
                  </a:xfrm>
                  <a:prstGeom prst="rect">
                    <a:avLst/>
                  </a:prstGeom>
                  <a:blipFill>
                    <a:blip r:embed="rId17"/>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57" name="직선 연결선 2"/>
              <p:cNvCxnSpPr/>
              <p:nvPr/>
            </p:nvCxnSpPr>
            <p:spPr>
              <a:xfrm>
                <a:off x="576912" y="4712819"/>
                <a:ext cx="0" cy="322665"/>
              </a:xfrm>
              <a:prstGeom prst="line">
                <a:avLst/>
              </a:prstGeom>
              <a:noFill/>
              <a:ln w="9525" cap="flat" cmpd="sng" algn="ctr">
                <a:solidFill>
                  <a:srgbClr val="FF0000"/>
                </a:solidFill>
                <a:prstDash val="dash"/>
              </a:ln>
              <a:effectLst/>
            </p:spPr>
          </p:cxnSp>
          <p:cxnSp>
            <p:nvCxnSpPr>
              <p:cNvPr id="58" name="직선 연결선 2"/>
              <p:cNvCxnSpPr/>
              <p:nvPr/>
            </p:nvCxnSpPr>
            <p:spPr>
              <a:xfrm>
                <a:off x="680195" y="4712819"/>
                <a:ext cx="0" cy="322665"/>
              </a:xfrm>
              <a:prstGeom prst="line">
                <a:avLst/>
              </a:prstGeom>
              <a:noFill/>
              <a:ln w="9525" cap="flat" cmpd="sng" algn="ctr">
                <a:solidFill>
                  <a:srgbClr val="FF0000"/>
                </a:solidFill>
                <a:prstDash val="dash"/>
              </a:ln>
              <a:effectLst/>
            </p:spPr>
          </p:cxnSp>
          <p:cxnSp>
            <p:nvCxnSpPr>
              <p:cNvPr id="59" name="직선 연결선 2"/>
              <p:cNvCxnSpPr/>
              <p:nvPr/>
            </p:nvCxnSpPr>
            <p:spPr>
              <a:xfrm>
                <a:off x="784126" y="4712819"/>
                <a:ext cx="0" cy="322665"/>
              </a:xfrm>
              <a:prstGeom prst="line">
                <a:avLst/>
              </a:prstGeom>
              <a:noFill/>
              <a:ln w="9525" cap="flat" cmpd="sng" algn="ctr">
                <a:solidFill>
                  <a:srgbClr val="FF0000"/>
                </a:solidFill>
                <a:prstDash val="dash"/>
              </a:ln>
              <a:effectLst/>
            </p:spPr>
          </p:cxnSp>
          <p:cxnSp>
            <p:nvCxnSpPr>
              <p:cNvPr id="60" name="직선 연결선 2"/>
              <p:cNvCxnSpPr/>
              <p:nvPr/>
            </p:nvCxnSpPr>
            <p:spPr>
              <a:xfrm>
                <a:off x="886927" y="4712819"/>
                <a:ext cx="0" cy="322665"/>
              </a:xfrm>
              <a:prstGeom prst="line">
                <a:avLst/>
              </a:prstGeom>
              <a:noFill/>
              <a:ln w="9525" cap="flat" cmpd="sng" algn="ctr">
                <a:solidFill>
                  <a:srgbClr val="FF0000"/>
                </a:solidFill>
                <a:prstDash val="dash"/>
              </a:ln>
              <a:effectLst/>
            </p:spPr>
          </p:cxnSp>
          <p:cxnSp>
            <p:nvCxnSpPr>
              <p:cNvPr id="61" name="직선 연결선 2"/>
              <p:cNvCxnSpPr/>
              <p:nvPr/>
            </p:nvCxnSpPr>
            <p:spPr>
              <a:xfrm>
                <a:off x="991987" y="4712819"/>
                <a:ext cx="0" cy="322665"/>
              </a:xfrm>
              <a:prstGeom prst="line">
                <a:avLst/>
              </a:prstGeom>
              <a:noFill/>
              <a:ln w="9525" cap="flat" cmpd="sng" algn="ctr">
                <a:solidFill>
                  <a:srgbClr val="FF0000"/>
                </a:solidFill>
                <a:prstDash val="dash"/>
              </a:ln>
              <a:effectLst/>
            </p:spPr>
          </p:cxnSp>
          <p:cxnSp>
            <p:nvCxnSpPr>
              <p:cNvPr id="62" name="직선 연결선 2"/>
              <p:cNvCxnSpPr/>
              <p:nvPr/>
            </p:nvCxnSpPr>
            <p:spPr>
              <a:xfrm>
                <a:off x="1095918" y="4712819"/>
                <a:ext cx="0" cy="322665"/>
              </a:xfrm>
              <a:prstGeom prst="line">
                <a:avLst/>
              </a:prstGeom>
              <a:noFill/>
              <a:ln w="9525" cap="flat" cmpd="sng" algn="ctr">
                <a:solidFill>
                  <a:srgbClr val="FF0000"/>
                </a:solidFill>
                <a:prstDash val="dash"/>
              </a:ln>
              <a:effectLst/>
            </p:spPr>
          </p:cxnSp>
          <p:cxnSp>
            <p:nvCxnSpPr>
              <p:cNvPr id="63" name="직선 연결선 2"/>
              <p:cNvCxnSpPr/>
              <p:nvPr/>
            </p:nvCxnSpPr>
            <p:spPr>
              <a:xfrm>
                <a:off x="1199849" y="4712819"/>
                <a:ext cx="0" cy="322665"/>
              </a:xfrm>
              <a:prstGeom prst="line">
                <a:avLst/>
              </a:prstGeom>
              <a:noFill/>
              <a:ln w="9525" cap="flat" cmpd="sng" algn="ctr">
                <a:solidFill>
                  <a:srgbClr val="FF0000"/>
                </a:solidFill>
                <a:prstDash val="dash"/>
              </a:ln>
              <a:effectLst/>
            </p:spPr>
          </p:cxnSp>
          <p:cxnSp>
            <p:nvCxnSpPr>
              <p:cNvPr id="64" name="직선 연결선 2"/>
              <p:cNvCxnSpPr/>
              <p:nvPr/>
            </p:nvCxnSpPr>
            <p:spPr>
              <a:xfrm>
                <a:off x="1303780" y="4712819"/>
                <a:ext cx="0" cy="322665"/>
              </a:xfrm>
              <a:prstGeom prst="line">
                <a:avLst/>
              </a:prstGeom>
              <a:noFill/>
              <a:ln w="9525" cap="flat" cmpd="sng" algn="ctr">
                <a:solidFill>
                  <a:srgbClr val="FF0000"/>
                </a:solidFill>
                <a:prstDash val="dash"/>
              </a:ln>
              <a:effectLst/>
            </p:spPr>
          </p:cxnSp>
          <p:cxnSp>
            <p:nvCxnSpPr>
              <p:cNvPr id="65" name="직선 연결선 2"/>
              <p:cNvCxnSpPr/>
              <p:nvPr/>
            </p:nvCxnSpPr>
            <p:spPr>
              <a:xfrm>
                <a:off x="1407711" y="4712819"/>
                <a:ext cx="0" cy="322665"/>
              </a:xfrm>
              <a:prstGeom prst="line">
                <a:avLst/>
              </a:prstGeom>
              <a:noFill/>
              <a:ln w="9525" cap="flat" cmpd="sng" algn="ctr">
                <a:solidFill>
                  <a:srgbClr val="FF0000"/>
                </a:solidFill>
                <a:prstDash val="dash"/>
              </a:ln>
              <a:effectLst/>
            </p:spPr>
          </p:cxnSp>
          <p:cxnSp>
            <p:nvCxnSpPr>
              <p:cNvPr id="66" name="직선 연결선 2"/>
              <p:cNvCxnSpPr/>
              <p:nvPr/>
            </p:nvCxnSpPr>
            <p:spPr>
              <a:xfrm>
                <a:off x="1511642" y="4714386"/>
                <a:ext cx="0" cy="326728"/>
              </a:xfrm>
              <a:prstGeom prst="line">
                <a:avLst/>
              </a:prstGeom>
              <a:noFill/>
              <a:ln w="9525" cap="flat" cmpd="sng" algn="ctr">
                <a:solidFill>
                  <a:srgbClr val="FF0000"/>
                </a:solidFill>
                <a:prstDash val="dash"/>
              </a:ln>
              <a:effectLst/>
            </p:spPr>
          </p:cxnSp>
          <p:cxnSp>
            <p:nvCxnSpPr>
              <p:cNvPr id="67" name="직선 연결선 2"/>
              <p:cNvCxnSpPr/>
              <p:nvPr/>
            </p:nvCxnSpPr>
            <p:spPr>
              <a:xfrm>
                <a:off x="1615573" y="4714386"/>
                <a:ext cx="0" cy="326728"/>
              </a:xfrm>
              <a:prstGeom prst="line">
                <a:avLst/>
              </a:prstGeom>
              <a:noFill/>
              <a:ln w="9525" cap="flat" cmpd="sng" algn="ctr">
                <a:solidFill>
                  <a:srgbClr val="FF0000"/>
                </a:solidFill>
                <a:prstDash val="dash"/>
              </a:ln>
              <a:effectLst/>
            </p:spPr>
          </p:cxnSp>
          <p:cxnSp>
            <p:nvCxnSpPr>
              <p:cNvPr id="68" name="직선 연결선 2"/>
              <p:cNvCxnSpPr/>
              <p:nvPr/>
            </p:nvCxnSpPr>
            <p:spPr>
              <a:xfrm>
                <a:off x="1719503" y="4714386"/>
                <a:ext cx="0" cy="326728"/>
              </a:xfrm>
              <a:prstGeom prst="line">
                <a:avLst/>
              </a:prstGeom>
              <a:noFill/>
              <a:ln w="9525" cap="flat" cmpd="sng" algn="ctr">
                <a:solidFill>
                  <a:srgbClr val="FF0000"/>
                </a:solidFill>
                <a:prstDash val="dash"/>
              </a:ln>
              <a:effectLst/>
            </p:spPr>
          </p:cxnSp>
          <p:cxnSp>
            <p:nvCxnSpPr>
              <p:cNvPr id="69" name="직선 연결선 2"/>
              <p:cNvCxnSpPr/>
              <p:nvPr/>
            </p:nvCxnSpPr>
            <p:spPr>
              <a:xfrm>
                <a:off x="1823434" y="4714386"/>
                <a:ext cx="0" cy="326728"/>
              </a:xfrm>
              <a:prstGeom prst="line">
                <a:avLst/>
              </a:prstGeom>
              <a:noFill/>
              <a:ln w="9525" cap="flat" cmpd="sng" algn="ctr">
                <a:solidFill>
                  <a:srgbClr val="FF0000"/>
                </a:solidFill>
                <a:prstDash val="dash"/>
              </a:ln>
              <a:effectLst/>
            </p:spPr>
          </p:cxnSp>
          <p:cxnSp>
            <p:nvCxnSpPr>
              <p:cNvPr id="70" name="직선 연결선 2"/>
              <p:cNvCxnSpPr/>
              <p:nvPr/>
            </p:nvCxnSpPr>
            <p:spPr>
              <a:xfrm>
                <a:off x="1927365" y="4714386"/>
                <a:ext cx="0" cy="326728"/>
              </a:xfrm>
              <a:prstGeom prst="line">
                <a:avLst/>
              </a:prstGeom>
              <a:noFill/>
              <a:ln w="9525" cap="flat" cmpd="sng" algn="ctr">
                <a:solidFill>
                  <a:srgbClr val="FF0000"/>
                </a:solidFill>
                <a:prstDash val="dash"/>
              </a:ln>
              <a:effectLst/>
            </p:spPr>
          </p:cxnSp>
          <p:cxnSp>
            <p:nvCxnSpPr>
              <p:cNvPr id="71" name="직선 연결선 2"/>
              <p:cNvCxnSpPr/>
              <p:nvPr/>
            </p:nvCxnSpPr>
            <p:spPr>
              <a:xfrm>
                <a:off x="2031296" y="4714386"/>
                <a:ext cx="0" cy="326728"/>
              </a:xfrm>
              <a:prstGeom prst="line">
                <a:avLst/>
              </a:prstGeom>
              <a:noFill/>
              <a:ln w="9525" cap="flat" cmpd="sng" algn="ctr">
                <a:solidFill>
                  <a:srgbClr val="FF0000"/>
                </a:solidFill>
                <a:prstDash val="dash"/>
              </a:ln>
              <a:effectLst/>
            </p:spPr>
          </p:cxnSp>
          <mc:AlternateContent xmlns:mc="http://schemas.openxmlformats.org/markup-compatibility/2006" xmlns:a14="http://schemas.microsoft.com/office/drawing/2010/main">
            <mc:Choice Requires="a14">
              <p:sp>
                <p:nvSpPr>
                  <p:cNvPr id="107" name="직사각형 171">
                    <a:extLst>
                      <a:ext uri="{FF2B5EF4-FFF2-40B4-BE49-F238E27FC236}">
                        <a16:creationId xmlns:a16="http://schemas.microsoft.com/office/drawing/2014/main" id="{ACAA72BA-0170-47D0-BFA2-052A3D4D74EB}"/>
                      </a:ext>
                    </a:extLst>
                  </p:cNvPr>
                  <p:cNvSpPr/>
                  <p:nvPr/>
                </p:nvSpPr>
                <p:spPr>
                  <a:xfrm>
                    <a:off x="1098068" y="4722204"/>
                    <a:ext cx="205712"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b="0" i="1" kern="0" smtClean="0">
                                <a:solidFill>
                                  <a:prstClr val="white"/>
                                </a:solidFill>
                                <a:latin typeface="Cambria Math" panose="02040503050406030204" pitchFamily="18" charset="0"/>
                              </a:rPr>
                            </m:ctrlPr>
                          </m:sSubPr>
                          <m:e>
                            <m:r>
                              <a:rPr lang="en-US" altLang="ko-KR" sz="2400" i="1" kern="0" smtClean="0">
                                <a:solidFill>
                                  <a:prstClr val="white"/>
                                </a:solidFill>
                                <a:latin typeface="Cambria Math" panose="02040503050406030204" pitchFamily="18" charset="0"/>
                              </a:rPr>
                              <m:t>𝑐</m:t>
                            </m:r>
                          </m:e>
                          <m:sub>
                            <m:r>
                              <a:rPr lang="en-US" altLang="ko-KR" sz="2400" b="0" i="1" kern="0" smtClean="0">
                                <a:solidFill>
                                  <a:prstClr val="white"/>
                                </a:solidFill>
                                <a:latin typeface="Cambria Math" panose="02040503050406030204" pitchFamily="18" charset="0"/>
                              </a:rPr>
                              <m:t>1</m:t>
                            </m:r>
                          </m:sub>
                        </m:sSub>
                      </m:oMath>
                    </a14:m>
                    <a:r>
                      <a:rPr lang="ko-KR" altLang="en-US" sz="2400" kern="0" dirty="0">
                        <a:solidFill>
                          <a:prstClr val="white"/>
                        </a:solidFill>
                        <a:latin typeface="+mj-lt"/>
                      </a:rPr>
                      <a:t> </a:t>
                    </a:r>
                  </a:p>
                </p:txBody>
              </p:sp>
            </mc:Choice>
            <mc:Fallback xmlns="">
              <p:sp>
                <p:nvSpPr>
                  <p:cNvPr id="107" name="직사각형 171">
                    <a:extLst>
                      <a:ext uri="{FF2B5EF4-FFF2-40B4-BE49-F238E27FC236}">
                        <a16:creationId xmlns:a16="http://schemas.microsoft.com/office/drawing/2014/main" id="{ACAA72BA-0170-47D0-BFA2-052A3D4D74EB}"/>
                      </a:ext>
                    </a:extLst>
                  </p:cNvPr>
                  <p:cNvSpPr>
                    <a:spLocks noRot="1" noChangeAspect="1" noMove="1" noResize="1" noEditPoints="1" noAdjustHandles="1" noChangeArrowheads="1" noChangeShapeType="1" noTextEdit="1"/>
                  </p:cNvSpPr>
                  <p:nvPr/>
                </p:nvSpPr>
                <p:spPr>
                  <a:xfrm>
                    <a:off x="1098068" y="4722204"/>
                    <a:ext cx="205712" cy="299852"/>
                  </a:xfrm>
                  <a:prstGeom prst="rect">
                    <a:avLst/>
                  </a:prstGeom>
                  <a:blipFill>
                    <a:blip r:embed="rId18"/>
                    <a:stretch>
                      <a:fillRect l="-6557" r="-3279"/>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직사각형 171">
                    <a:extLst>
                      <a:ext uri="{FF2B5EF4-FFF2-40B4-BE49-F238E27FC236}">
                        <a16:creationId xmlns:a16="http://schemas.microsoft.com/office/drawing/2014/main" id="{FCFF41A4-6B82-411A-8D01-E252EAB94061}"/>
                      </a:ext>
                    </a:extLst>
                  </p:cNvPr>
                  <p:cNvSpPr/>
                  <p:nvPr/>
                </p:nvSpPr>
                <p:spPr>
                  <a:xfrm>
                    <a:off x="1509894" y="4722204"/>
                    <a:ext cx="205712" cy="29985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a:defRPr/>
                    </a:pPr>
                    <a14:m>
                      <m:oMath xmlns:m="http://schemas.openxmlformats.org/officeDocument/2006/math">
                        <m:sSub>
                          <m:sSubPr>
                            <m:ctrlPr>
                              <a:rPr lang="en-US" altLang="ko-KR" sz="2400" i="1" kern="0" smtClean="0">
                                <a:solidFill>
                                  <a:prstClr val="white"/>
                                </a:solidFill>
                                <a:latin typeface="Cambria Math" panose="02040503050406030204" pitchFamily="18" charset="0"/>
                              </a:rPr>
                            </m:ctrlPr>
                          </m:sSubPr>
                          <m:e>
                            <m:r>
                              <a:rPr lang="en-US" altLang="ko-KR" sz="2400" i="1" kern="0">
                                <a:solidFill>
                                  <a:prstClr val="white"/>
                                </a:solidFill>
                                <a:latin typeface="Cambria Math" panose="02040503050406030204" pitchFamily="18" charset="0"/>
                              </a:rPr>
                              <m:t>𝑐</m:t>
                            </m:r>
                          </m:e>
                          <m:sub>
                            <m:r>
                              <a:rPr lang="en-US" altLang="ko-KR" sz="2400" b="0" i="1" kern="0" smtClean="0">
                                <a:solidFill>
                                  <a:prstClr val="white"/>
                                </a:solidFill>
                                <a:latin typeface="Cambria Math" panose="02040503050406030204" pitchFamily="18" charset="0"/>
                              </a:rPr>
                              <m:t>4</m:t>
                            </m:r>
                          </m:sub>
                        </m:sSub>
                      </m:oMath>
                    </a14:m>
                    <a:r>
                      <a:rPr lang="ko-KR" altLang="en-US" sz="2400" kern="0" dirty="0">
                        <a:solidFill>
                          <a:prstClr val="white"/>
                        </a:solidFill>
                        <a:latin typeface="+mj-lt"/>
                      </a:rPr>
                      <a:t> </a:t>
                    </a:r>
                  </a:p>
                </p:txBody>
              </p:sp>
            </mc:Choice>
            <mc:Fallback xmlns="">
              <p:sp>
                <p:nvSpPr>
                  <p:cNvPr id="108" name="직사각형 171">
                    <a:extLst>
                      <a:ext uri="{FF2B5EF4-FFF2-40B4-BE49-F238E27FC236}">
                        <a16:creationId xmlns:a16="http://schemas.microsoft.com/office/drawing/2014/main" id="{FCFF41A4-6B82-411A-8D01-E252EAB94061}"/>
                      </a:ext>
                    </a:extLst>
                  </p:cNvPr>
                  <p:cNvSpPr>
                    <a:spLocks noRot="1" noChangeAspect="1" noMove="1" noResize="1" noEditPoints="1" noAdjustHandles="1" noChangeArrowheads="1" noChangeShapeType="1" noTextEdit="1"/>
                  </p:cNvSpPr>
                  <p:nvPr/>
                </p:nvSpPr>
                <p:spPr>
                  <a:xfrm>
                    <a:off x="1509894" y="4722204"/>
                    <a:ext cx="205712" cy="299852"/>
                  </a:xfrm>
                  <a:prstGeom prst="rect">
                    <a:avLst/>
                  </a:prstGeom>
                  <a:blipFill>
                    <a:blip r:embed="rId19"/>
                    <a:stretch>
                      <a:fillRect l="-6557" r="-4918"/>
                    </a:stretch>
                  </a:blipFill>
                  <a:ln w="38100" cap="flat" cmpd="sng" algn="ctr">
                    <a:solidFill>
                      <a:sysClr val="windowText" lastClr="000000"/>
                    </a:solidFill>
                    <a:prstDash val="solid"/>
                  </a:ln>
                  <a:effectLst/>
                </p:spPr>
                <p:txBody>
                  <a:bodyPr/>
                  <a:lstStyle/>
                  <a:p>
                    <a:r>
                      <a:rPr lang="en-US">
                        <a:noFill/>
                      </a:rPr>
                      <a:t> </a:t>
                    </a:r>
                  </a:p>
                </p:txBody>
              </p:sp>
            </mc:Fallback>
          </mc:AlternateContent>
        </p:grpSp>
      </p:grpSp>
      <p:grpSp>
        <p:nvGrpSpPr>
          <p:cNvPr id="9" name="Group 8">
            <a:extLst>
              <a:ext uri="{FF2B5EF4-FFF2-40B4-BE49-F238E27FC236}">
                <a16:creationId xmlns:a16="http://schemas.microsoft.com/office/drawing/2014/main" id="{9553ACD7-36BE-4783-894E-55B4C05BC966}"/>
              </a:ext>
            </a:extLst>
          </p:cNvPr>
          <p:cNvGrpSpPr/>
          <p:nvPr/>
        </p:nvGrpSpPr>
        <p:grpSpPr>
          <a:xfrm>
            <a:off x="4965503" y="5011396"/>
            <a:ext cx="1850526" cy="655929"/>
            <a:chOff x="4965503" y="5011396"/>
            <a:chExt cx="1850526" cy="655929"/>
          </a:xfrm>
        </p:grpSpPr>
        <p:cxnSp>
          <p:nvCxnSpPr>
            <p:cNvPr id="119" name="Straight Arrow Connector 118">
              <a:extLst>
                <a:ext uri="{FF2B5EF4-FFF2-40B4-BE49-F238E27FC236}">
                  <a16:creationId xmlns:a16="http://schemas.microsoft.com/office/drawing/2014/main" id="{AAB009AE-35E3-48C0-B5F2-7312EABA758D}"/>
                </a:ext>
              </a:extLst>
            </p:cNvPr>
            <p:cNvCxnSpPr/>
            <p:nvPr/>
          </p:nvCxnSpPr>
          <p:spPr>
            <a:xfrm>
              <a:off x="5666343" y="5442357"/>
              <a:ext cx="0" cy="22496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AC074C36-6553-4D4C-8DD7-3459F9758B81}"/>
                    </a:ext>
                  </a:extLst>
                </p:cNvPr>
                <p:cNvSpPr txBox="1"/>
                <p:nvPr/>
              </p:nvSpPr>
              <p:spPr>
                <a:xfrm>
                  <a:off x="4965503" y="5011396"/>
                  <a:ext cx="1850526" cy="400110"/>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altLang="zh-CN" sz="2000" i="1" kern="0" dirty="0" smtClean="0">
                                <a:solidFill>
                                  <a:prstClr val="black"/>
                                </a:solidFill>
                                <a:latin typeface="Cambria Math" panose="02040503050406030204" pitchFamily="18" charset="0"/>
                              </a:rPr>
                            </m:ctrlPr>
                          </m:sSubPr>
                          <m:e>
                            <m:r>
                              <a:rPr lang="en-US" altLang="zh-CN" sz="2000" b="1" i="1" kern="0" dirty="0">
                                <a:solidFill>
                                  <a:prstClr val="black"/>
                                </a:solidFill>
                                <a:latin typeface="Cambria Math" panose="02040503050406030204" pitchFamily="18" charset="0"/>
                              </a:rPr>
                              <m:t>𝒙</m:t>
                            </m:r>
                          </m:e>
                          <m:sub>
                            <m:r>
                              <a:rPr lang="en-US" altLang="zh-CN" sz="2000" b="1" i="1" kern="0" dirty="0" smtClean="0">
                                <a:solidFill>
                                  <a:prstClr val="black"/>
                                </a:solidFill>
                                <a:latin typeface="Cambria Math" panose="02040503050406030204" pitchFamily="18" charset="0"/>
                              </a:rPr>
                              <m:t>𝟒</m:t>
                            </m:r>
                          </m:sub>
                        </m:sSub>
                        <m:r>
                          <a:rPr lang="en-US" altLang="zh-CN" sz="2000" b="1" i="1" kern="0" dirty="0">
                            <a:solidFill>
                              <a:prstClr val="black"/>
                            </a:solidFill>
                            <a:latin typeface="Cambria Math" panose="02040503050406030204" pitchFamily="18" charset="0"/>
                          </a:rPr>
                          <m:t>=</m:t>
                        </m:r>
                        <m:r>
                          <a:rPr lang="en-US" altLang="zh-CN" sz="2000" b="1" i="1" kern="0" dirty="0">
                            <a:solidFill>
                              <a:prstClr val="black"/>
                            </a:solidFill>
                            <a:latin typeface="Cambria Math" panose="02040503050406030204" pitchFamily="18" charset="0"/>
                          </a:rPr>
                          <m:t>𝟏𝟎</m:t>
                        </m:r>
                      </m:oMath>
                    </m:oMathPara>
                  </a14:m>
                  <a:endParaRPr lang="en-US" sz="2000" kern="0" dirty="0">
                    <a:solidFill>
                      <a:prstClr val="black"/>
                    </a:solidFill>
                    <a:latin typeface="Tahoma"/>
                  </a:endParaRPr>
                </a:p>
              </p:txBody>
            </p:sp>
          </mc:Choice>
          <mc:Fallback xmlns="">
            <p:sp>
              <p:nvSpPr>
                <p:cNvPr id="120" name="TextBox 119">
                  <a:extLst>
                    <a:ext uri="{FF2B5EF4-FFF2-40B4-BE49-F238E27FC236}">
                      <a16:creationId xmlns:a16="http://schemas.microsoft.com/office/drawing/2014/main" id="{AC074C36-6553-4D4C-8DD7-3459F9758B81}"/>
                    </a:ext>
                  </a:extLst>
                </p:cNvPr>
                <p:cNvSpPr txBox="1">
                  <a:spLocks noRot="1" noChangeAspect="1" noMove="1" noResize="1" noEditPoints="1" noAdjustHandles="1" noChangeArrowheads="1" noChangeShapeType="1" noTextEdit="1"/>
                </p:cNvSpPr>
                <p:nvPr/>
              </p:nvSpPr>
              <p:spPr>
                <a:xfrm>
                  <a:off x="4965503" y="5011396"/>
                  <a:ext cx="1850526" cy="400110"/>
                </a:xfrm>
                <a:prstGeom prst="rect">
                  <a:avLst/>
                </a:prstGeom>
                <a:blipFill>
                  <a:blip r:embed="rId20"/>
                  <a:stretch>
                    <a:fillRect b="-454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B8B269A0-8E89-47EA-B5D6-3B245A8359D9}"/>
                  </a:ext>
                </a:extLst>
              </p:cNvPr>
              <p:cNvSpPr txBox="1"/>
              <p:nvPr/>
            </p:nvSpPr>
            <p:spPr>
              <a:xfrm>
                <a:off x="9885587" y="5616626"/>
                <a:ext cx="2553106" cy="461665"/>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r>
                        <a:rPr lang="en-US" sz="2400" i="1" kern="0" smtClean="0">
                          <a:solidFill>
                            <a:prstClr val="black"/>
                          </a:solidFill>
                          <a:latin typeface="Cambria Math" panose="02040503050406030204" pitchFamily="18" charset="0"/>
                        </a:rPr>
                        <m:t>𝑠</m:t>
                      </m:r>
                      <m:r>
                        <a:rPr lang="en-US" sz="2400" i="1" kern="0" smtClean="0">
                          <a:solidFill>
                            <a:prstClr val="black"/>
                          </a:solidFill>
                          <a:latin typeface="Cambria Math" panose="02040503050406030204" pitchFamily="18" charset="0"/>
                        </a:rPr>
                        <m:t>=[1,0,1,1,0]</m:t>
                      </m:r>
                    </m:oMath>
                  </m:oMathPara>
                </a14:m>
                <a:endParaRPr lang="en-US" sz="2400" kern="0" dirty="0">
                  <a:solidFill>
                    <a:prstClr val="black"/>
                  </a:solidFill>
                  <a:latin typeface="Tahoma"/>
                </a:endParaRPr>
              </a:p>
            </p:txBody>
          </p:sp>
        </mc:Choice>
        <mc:Fallback xmlns="">
          <p:sp>
            <p:nvSpPr>
              <p:cNvPr id="124" name="TextBox 123">
                <a:extLst>
                  <a:ext uri="{FF2B5EF4-FFF2-40B4-BE49-F238E27FC236}">
                    <a16:creationId xmlns:a16="http://schemas.microsoft.com/office/drawing/2014/main" id="{B8B269A0-8E89-47EA-B5D6-3B245A8359D9}"/>
                  </a:ext>
                </a:extLst>
              </p:cNvPr>
              <p:cNvSpPr txBox="1">
                <a:spLocks noRot="1" noChangeAspect="1" noMove="1" noResize="1" noEditPoints="1" noAdjustHandles="1" noChangeArrowheads="1" noChangeShapeType="1" noTextEdit="1"/>
              </p:cNvSpPr>
              <p:nvPr/>
            </p:nvSpPr>
            <p:spPr>
              <a:xfrm>
                <a:off x="9885587" y="5616626"/>
                <a:ext cx="2553106" cy="461665"/>
              </a:xfrm>
              <a:prstGeom prst="rect">
                <a:avLst/>
              </a:prstGeom>
              <a:blipFill>
                <a:blip r:embed="rId21"/>
                <a:stretch>
                  <a:fillRect b="-19737"/>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29B83AC7-7A69-4200-A9CC-D7D01ABF714B}"/>
              </a:ext>
            </a:extLst>
          </p:cNvPr>
          <p:cNvGrpSpPr/>
          <p:nvPr/>
        </p:nvGrpSpPr>
        <p:grpSpPr>
          <a:xfrm>
            <a:off x="10779273" y="5044851"/>
            <a:ext cx="1009896" cy="1517057"/>
            <a:chOff x="10779273" y="5044851"/>
            <a:chExt cx="1009896" cy="1517057"/>
          </a:xfrm>
        </p:grpSpPr>
        <p:cxnSp>
          <p:nvCxnSpPr>
            <p:cNvPr id="122" name="Straight Arrow Connector 121">
              <a:extLst>
                <a:ext uri="{FF2B5EF4-FFF2-40B4-BE49-F238E27FC236}">
                  <a16:creationId xmlns:a16="http://schemas.microsoft.com/office/drawing/2014/main" id="{DEC7E648-A3B6-4084-83B6-CAD6C1228056}"/>
                </a:ext>
              </a:extLst>
            </p:cNvPr>
            <p:cNvCxnSpPr/>
            <p:nvPr/>
          </p:nvCxnSpPr>
          <p:spPr>
            <a:xfrm>
              <a:off x="11604265" y="5505365"/>
              <a:ext cx="0" cy="185593"/>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F4316B18-99C8-4C8D-A8CA-D5C17F352356}"/>
                    </a:ext>
                  </a:extLst>
                </p:cNvPr>
                <p:cNvSpPr txBox="1"/>
                <p:nvPr/>
              </p:nvSpPr>
              <p:spPr>
                <a:xfrm>
                  <a:off x="11416823" y="5044851"/>
                  <a:ext cx="372346" cy="369332"/>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kern="0">
                                <a:solidFill>
                                  <a:prstClr val="black"/>
                                </a:solidFill>
                                <a:latin typeface="Cambria Math" panose="02040503050406030204" pitchFamily="18" charset="0"/>
                              </a:rPr>
                            </m:ctrlPr>
                          </m:sSubPr>
                          <m:e>
                            <m:r>
                              <a:rPr lang="en-US" sz="2400" i="1" kern="0">
                                <a:solidFill>
                                  <a:prstClr val="black"/>
                                </a:solidFill>
                                <a:latin typeface="Cambria Math" panose="02040503050406030204" pitchFamily="18" charset="0"/>
                              </a:rPr>
                              <m:t>𝑐</m:t>
                            </m:r>
                          </m:e>
                          <m:sub>
                            <m:r>
                              <a:rPr lang="en-US" altLang="zh-CN" sz="2400" i="1" kern="0">
                                <a:solidFill>
                                  <a:prstClr val="black"/>
                                </a:solidFill>
                                <a:latin typeface="Cambria Math" panose="02040503050406030204" pitchFamily="18" charset="0"/>
                              </a:rPr>
                              <m:t>4</m:t>
                            </m:r>
                          </m:sub>
                        </m:sSub>
                      </m:oMath>
                    </m:oMathPara>
                  </a14:m>
                  <a:endParaRPr lang="en-US" sz="2400" kern="0" dirty="0">
                    <a:solidFill>
                      <a:prstClr val="black"/>
                    </a:solidFill>
                    <a:latin typeface="Tahoma"/>
                  </a:endParaRPr>
                </a:p>
              </p:txBody>
            </p:sp>
          </mc:Choice>
          <mc:Fallback xmlns="">
            <p:sp>
              <p:nvSpPr>
                <p:cNvPr id="123" name="TextBox 122">
                  <a:extLst>
                    <a:ext uri="{FF2B5EF4-FFF2-40B4-BE49-F238E27FC236}">
                      <a16:creationId xmlns:a16="http://schemas.microsoft.com/office/drawing/2014/main" id="{F4316B18-99C8-4C8D-A8CA-D5C17F352356}"/>
                    </a:ext>
                  </a:extLst>
                </p:cNvPr>
                <p:cNvSpPr txBox="1">
                  <a:spLocks noRot="1" noChangeAspect="1" noMove="1" noResize="1" noEditPoints="1" noAdjustHandles="1" noChangeArrowheads="1" noChangeShapeType="1" noTextEdit="1"/>
                </p:cNvSpPr>
                <p:nvPr/>
              </p:nvSpPr>
              <p:spPr>
                <a:xfrm>
                  <a:off x="11416823" y="5044851"/>
                  <a:ext cx="372346" cy="369332"/>
                </a:xfrm>
                <a:prstGeom prst="rect">
                  <a:avLst/>
                </a:prstGeom>
                <a:blipFill>
                  <a:blip r:embed="rId22"/>
                  <a:stretch>
                    <a:fillRect l="-8197" r="-3279" b="-1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274C94AE-FE2E-4473-A031-9CD8A5C4FBC5}"/>
                    </a:ext>
                  </a:extLst>
                </p:cNvPr>
                <p:cNvSpPr txBox="1"/>
                <p:nvPr/>
              </p:nvSpPr>
              <p:spPr>
                <a:xfrm>
                  <a:off x="11200658" y="6192576"/>
                  <a:ext cx="372346" cy="369332"/>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kern="0">
                                <a:solidFill>
                                  <a:prstClr val="black"/>
                                </a:solidFill>
                                <a:latin typeface="Cambria Math" panose="02040503050406030204" pitchFamily="18" charset="0"/>
                              </a:rPr>
                            </m:ctrlPr>
                          </m:sSubPr>
                          <m:e>
                            <m:r>
                              <a:rPr lang="en-US" sz="2400" i="1" kern="0">
                                <a:solidFill>
                                  <a:prstClr val="black"/>
                                </a:solidFill>
                                <a:latin typeface="Cambria Math" panose="02040503050406030204" pitchFamily="18" charset="0"/>
                              </a:rPr>
                              <m:t>𝑐</m:t>
                            </m:r>
                          </m:e>
                          <m:sub>
                            <m:r>
                              <a:rPr lang="en-US" sz="2400" i="1" kern="0">
                                <a:solidFill>
                                  <a:prstClr val="black"/>
                                </a:solidFill>
                                <a:latin typeface="Cambria Math" panose="02040503050406030204" pitchFamily="18" charset="0"/>
                              </a:rPr>
                              <m:t>3</m:t>
                            </m:r>
                          </m:sub>
                        </m:sSub>
                      </m:oMath>
                    </m:oMathPara>
                  </a14:m>
                  <a:endParaRPr lang="en-US" sz="2400" kern="0" dirty="0">
                    <a:solidFill>
                      <a:prstClr val="black"/>
                    </a:solidFill>
                    <a:latin typeface="Tahoma"/>
                  </a:endParaRPr>
                </a:p>
              </p:txBody>
            </p:sp>
          </mc:Choice>
          <mc:Fallback xmlns="">
            <p:sp>
              <p:nvSpPr>
                <p:cNvPr id="127" name="TextBox 126">
                  <a:extLst>
                    <a:ext uri="{FF2B5EF4-FFF2-40B4-BE49-F238E27FC236}">
                      <a16:creationId xmlns:a16="http://schemas.microsoft.com/office/drawing/2014/main" id="{274C94AE-FE2E-4473-A031-9CD8A5C4FBC5}"/>
                    </a:ext>
                  </a:extLst>
                </p:cNvPr>
                <p:cNvSpPr txBox="1">
                  <a:spLocks noRot="1" noChangeAspect="1" noMove="1" noResize="1" noEditPoints="1" noAdjustHandles="1" noChangeArrowheads="1" noChangeShapeType="1" noTextEdit="1"/>
                </p:cNvSpPr>
                <p:nvPr/>
              </p:nvSpPr>
              <p:spPr>
                <a:xfrm>
                  <a:off x="11200658" y="6192576"/>
                  <a:ext cx="372346" cy="369332"/>
                </a:xfrm>
                <a:prstGeom prst="rect">
                  <a:avLst/>
                </a:prstGeom>
                <a:blipFill>
                  <a:blip r:embed="rId23"/>
                  <a:stretch>
                    <a:fillRect l="-6557" r="-3279" b="-1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E151CEC-F09C-4F63-A85E-3F864FE59660}"/>
                    </a:ext>
                  </a:extLst>
                </p:cNvPr>
                <p:cNvSpPr txBox="1"/>
                <p:nvPr/>
              </p:nvSpPr>
              <p:spPr>
                <a:xfrm>
                  <a:off x="10779273" y="6190409"/>
                  <a:ext cx="365228" cy="369332"/>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kern="0">
                                <a:solidFill>
                                  <a:prstClr val="black"/>
                                </a:solidFill>
                                <a:latin typeface="Cambria Math" panose="02040503050406030204" pitchFamily="18" charset="0"/>
                              </a:rPr>
                            </m:ctrlPr>
                          </m:sSubPr>
                          <m:e>
                            <m:r>
                              <a:rPr lang="en-US" sz="2400" i="1" kern="0">
                                <a:solidFill>
                                  <a:prstClr val="black"/>
                                </a:solidFill>
                                <a:latin typeface="Cambria Math" panose="02040503050406030204" pitchFamily="18" charset="0"/>
                              </a:rPr>
                              <m:t>𝑐</m:t>
                            </m:r>
                          </m:e>
                          <m:sub>
                            <m:r>
                              <a:rPr lang="en-US" sz="2400" i="1" kern="0">
                                <a:solidFill>
                                  <a:prstClr val="black"/>
                                </a:solidFill>
                                <a:latin typeface="Cambria Math" panose="02040503050406030204" pitchFamily="18" charset="0"/>
                              </a:rPr>
                              <m:t>1</m:t>
                            </m:r>
                          </m:sub>
                        </m:sSub>
                      </m:oMath>
                    </m:oMathPara>
                  </a14:m>
                  <a:endParaRPr lang="en-US" sz="2400" kern="0" dirty="0">
                    <a:solidFill>
                      <a:prstClr val="black"/>
                    </a:solidFill>
                    <a:latin typeface="Tahoma"/>
                  </a:endParaRPr>
                </a:p>
              </p:txBody>
            </p:sp>
          </mc:Choice>
          <mc:Fallback xmlns="">
            <p:sp>
              <p:nvSpPr>
                <p:cNvPr id="128" name="TextBox 127">
                  <a:extLst>
                    <a:ext uri="{FF2B5EF4-FFF2-40B4-BE49-F238E27FC236}">
                      <a16:creationId xmlns:a16="http://schemas.microsoft.com/office/drawing/2014/main" id="{AE151CEC-F09C-4F63-A85E-3F864FE59660}"/>
                    </a:ext>
                  </a:extLst>
                </p:cNvPr>
                <p:cNvSpPr txBox="1">
                  <a:spLocks noRot="1" noChangeAspect="1" noMove="1" noResize="1" noEditPoints="1" noAdjustHandles="1" noChangeArrowheads="1" noChangeShapeType="1" noTextEdit="1"/>
                </p:cNvSpPr>
                <p:nvPr/>
              </p:nvSpPr>
              <p:spPr>
                <a:xfrm>
                  <a:off x="10779273" y="6190409"/>
                  <a:ext cx="365228" cy="369332"/>
                </a:xfrm>
                <a:prstGeom prst="rect">
                  <a:avLst/>
                </a:prstGeom>
                <a:blipFill>
                  <a:blip r:embed="rId24"/>
                  <a:stretch>
                    <a:fillRect l="-6667" r="-3333" b="-16393"/>
                  </a:stretch>
                </a:blipFill>
                <a:ln>
                  <a:noFill/>
                </a:ln>
              </p:spPr>
              <p:txBody>
                <a:bodyPr/>
                <a:lstStyle/>
                <a:p>
                  <a:r>
                    <a:rPr lang="en-US">
                      <a:noFill/>
                    </a:rPr>
                    <a:t> </a:t>
                  </a:r>
                </a:p>
              </p:txBody>
            </p:sp>
          </mc:Fallback>
        </mc:AlternateContent>
        <p:cxnSp>
          <p:nvCxnSpPr>
            <p:cNvPr id="130" name="Straight Arrow Connector 129">
              <a:extLst>
                <a:ext uri="{FF2B5EF4-FFF2-40B4-BE49-F238E27FC236}">
                  <a16:creationId xmlns:a16="http://schemas.microsoft.com/office/drawing/2014/main" id="{7F11FCCA-53D7-4F77-B2B0-E5FA315361A3}"/>
                </a:ext>
              </a:extLst>
            </p:cNvPr>
            <p:cNvCxnSpPr>
              <a:cxnSpLocks/>
            </p:cNvCxnSpPr>
            <p:nvPr/>
          </p:nvCxnSpPr>
          <p:spPr>
            <a:xfrm rot="10800000">
              <a:off x="10921040" y="6073981"/>
              <a:ext cx="0" cy="185593"/>
            </a:xfrm>
            <a:prstGeom prst="straightConnector1">
              <a:avLst/>
            </a:prstGeom>
            <a:noFill/>
            <a:ln w="9525" cap="flat" cmpd="sng" algn="ctr">
              <a:solidFill>
                <a:sysClr val="windowText" lastClr="000000"/>
              </a:solidFill>
              <a:prstDash val="solid"/>
              <a:tailEnd type="triangle"/>
            </a:ln>
            <a:effectLst/>
          </p:spPr>
        </p:cxnSp>
        <p:cxnSp>
          <p:nvCxnSpPr>
            <p:cNvPr id="131" name="Straight Arrow Connector 130">
              <a:extLst>
                <a:ext uri="{FF2B5EF4-FFF2-40B4-BE49-F238E27FC236}">
                  <a16:creationId xmlns:a16="http://schemas.microsoft.com/office/drawing/2014/main" id="{57E15094-59ED-412C-9A01-959A94F09C86}"/>
                </a:ext>
              </a:extLst>
            </p:cNvPr>
            <p:cNvCxnSpPr>
              <a:cxnSpLocks/>
            </p:cNvCxnSpPr>
            <p:nvPr/>
          </p:nvCxnSpPr>
          <p:spPr>
            <a:xfrm rot="10800000">
              <a:off x="11393994" y="6078291"/>
              <a:ext cx="0" cy="185593"/>
            </a:xfrm>
            <a:prstGeom prst="straightConnector1">
              <a:avLst/>
            </a:prstGeom>
            <a:noFill/>
            <a:ln w="9525" cap="flat" cmpd="sng" algn="ctr">
              <a:solidFill>
                <a:sysClr val="windowText" lastClr="000000"/>
              </a:solidFill>
              <a:prstDash val="solid"/>
              <a:tailEnd type="triangle"/>
            </a:ln>
            <a:effectLst/>
          </p:spPr>
        </p:cxnSp>
      </p:grpSp>
      <p:grpSp>
        <p:nvGrpSpPr>
          <p:cNvPr id="72" name="Group 71">
            <a:extLst>
              <a:ext uri="{FF2B5EF4-FFF2-40B4-BE49-F238E27FC236}">
                <a16:creationId xmlns:a16="http://schemas.microsoft.com/office/drawing/2014/main" id="{B730AFB1-58A8-4E90-8DCC-EA23BA19FB1E}"/>
              </a:ext>
            </a:extLst>
          </p:cNvPr>
          <p:cNvGrpSpPr/>
          <p:nvPr/>
        </p:nvGrpSpPr>
        <p:grpSpPr>
          <a:xfrm>
            <a:off x="10941026" y="5029982"/>
            <a:ext cx="1146861" cy="1531926"/>
            <a:chOff x="10941026" y="5029982"/>
            <a:chExt cx="1146861" cy="1531926"/>
          </a:xfrm>
        </p:grpSpPr>
        <p:cxnSp>
          <p:nvCxnSpPr>
            <p:cNvPr id="125" name="Straight Arrow Connector 124">
              <a:extLst>
                <a:ext uri="{FF2B5EF4-FFF2-40B4-BE49-F238E27FC236}">
                  <a16:creationId xmlns:a16="http://schemas.microsoft.com/office/drawing/2014/main" id="{A1224423-E7AE-41F5-B406-5ECDE6C9796D}"/>
                </a:ext>
              </a:extLst>
            </p:cNvPr>
            <p:cNvCxnSpPr/>
            <p:nvPr/>
          </p:nvCxnSpPr>
          <p:spPr>
            <a:xfrm>
              <a:off x="11144501" y="5505364"/>
              <a:ext cx="0" cy="185593"/>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2A3D2E92-2DD5-43E9-80E1-A505EB9CBA39}"/>
                    </a:ext>
                  </a:extLst>
                </p:cNvPr>
                <p:cNvSpPr txBox="1"/>
                <p:nvPr/>
              </p:nvSpPr>
              <p:spPr>
                <a:xfrm>
                  <a:off x="10941026" y="5029982"/>
                  <a:ext cx="372346" cy="369332"/>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kern="0">
                                <a:solidFill>
                                  <a:prstClr val="black"/>
                                </a:solidFill>
                                <a:latin typeface="Cambria Math" panose="02040503050406030204" pitchFamily="18" charset="0"/>
                              </a:rPr>
                            </m:ctrlPr>
                          </m:sSubPr>
                          <m:e>
                            <m:r>
                              <a:rPr lang="en-US" sz="2400" i="1" kern="0">
                                <a:solidFill>
                                  <a:prstClr val="black"/>
                                </a:solidFill>
                                <a:latin typeface="Cambria Math" panose="02040503050406030204" pitchFamily="18" charset="0"/>
                              </a:rPr>
                              <m:t>𝑐</m:t>
                            </m:r>
                          </m:e>
                          <m:sub>
                            <m:r>
                              <a:rPr lang="en-US" sz="2400" i="1" kern="0">
                                <a:solidFill>
                                  <a:prstClr val="black"/>
                                </a:solidFill>
                                <a:latin typeface="Cambria Math" panose="02040503050406030204" pitchFamily="18" charset="0"/>
                              </a:rPr>
                              <m:t>2</m:t>
                            </m:r>
                          </m:sub>
                        </m:sSub>
                      </m:oMath>
                    </m:oMathPara>
                  </a14:m>
                  <a:endParaRPr lang="en-US" sz="2400" kern="0" dirty="0">
                    <a:solidFill>
                      <a:prstClr val="black"/>
                    </a:solidFill>
                    <a:latin typeface="Tahoma"/>
                  </a:endParaRPr>
                </a:p>
              </p:txBody>
            </p:sp>
          </mc:Choice>
          <mc:Fallback xmlns="">
            <p:sp>
              <p:nvSpPr>
                <p:cNvPr id="126" name="TextBox 125">
                  <a:extLst>
                    <a:ext uri="{FF2B5EF4-FFF2-40B4-BE49-F238E27FC236}">
                      <a16:creationId xmlns:a16="http://schemas.microsoft.com/office/drawing/2014/main" id="{2A3D2E92-2DD5-43E9-80E1-A505EB9CBA39}"/>
                    </a:ext>
                  </a:extLst>
                </p:cNvPr>
                <p:cNvSpPr txBox="1">
                  <a:spLocks noRot="1" noChangeAspect="1" noMove="1" noResize="1" noEditPoints="1" noAdjustHandles="1" noChangeArrowheads="1" noChangeShapeType="1" noTextEdit="1"/>
                </p:cNvSpPr>
                <p:nvPr/>
              </p:nvSpPr>
              <p:spPr>
                <a:xfrm>
                  <a:off x="10941026" y="5029982"/>
                  <a:ext cx="372346" cy="369332"/>
                </a:xfrm>
                <a:prstGeom prst="rect">
                  <a:avLst/>
                </a:prstGeom>
                <a:blipFill>
                  <a:blip r:embed="rId25"/>
                  <a:stretch>
                    <a:fillRect l="-8197" r="-3279" b="-163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C6B6EBFD-F776-4020-A4A6-77A7D834EC9A}"/>
                    </a:ext>
                  </a:extLst>
                </p:cNvPr>
                <p:cNvSpPr txBox="1"/>
                <p:nvPr/>
              </p:nvSpPr>
              <p:spPr>
                <a:xfrm>
                  <a:off x="11715541" y="6192576"/>
                  <a:ext cx="372346" cy="369332"/>
                </a:xfrm>
                <a:prstGeom prst="rect">
                  <a:avLst/>
                </a:prstGeom>
                <a:noFill/>
                <a:ln>
                  <a:noFill/>
                </a:ln>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kern="0">
                                <a:solidFill>
                                  <a:prstClr val="black"/>
                                </a:solidFill>
                                <a:latin typeface="Cambria Math" panose="02040503050406030204" pitchFamily="18" charset="0"/>
                              </a:rPr>
                            </m:ctrlPr>
                          </m:sSubPr>
                          <m:e>
                            <m:r>
                              <a:rPr lang="en-US" sz="2400" i="1" kern="0">
                                <a:solidFill>
                                  <a:prstClr val="black"/>
                                </a:solidFill>
                                <a:latin typeface="Cambria Math" panose="02040503050406030204" pitchFamily="18" charset="0"/>
                              </a:rPr>
                              <m:t>𝑐</m:t>
                            </m:r>
                          </m:e>
                          <m:sub>
                            <m:r>
                              <a:rPr lang="en-US" sz="2400" i="1" kern="0">
                                <a:solidFill>
                                  <a:prstClr val="black"/>
                                </a:solidFill>
                                <a:latin typeface="Cambria Math" panose="02040503050406030204" pitchFamily="18" charset="0"/>
                              </a:rPr>
                              <m:t>5</m:t>
                            </m:r>
                          </m:sub>
                        </m:sSub>
                      </m:oMath>
                    </m:oMathPara>
                  </a14:m>
                  <a:endParaRPr lang="en-US" sz="2400" kern="0" dirty="0">
                    <a:solidFill>
                      <a:prstClr val="black"/>
                    </a:solidFill>
                    <a:latin typeface="Tahoma"/>
                  </a:endParaRPr>
                </a:p>
              </p:txBody>
            </p:sp>
          </mc:Choice>
          <mc:Fallback xmlns="">
            <p:sp>
              <p:nvSpPr>
                <p:cNvPr id="129" name="TextBox 128">
                  <a:extLst>
                    <a:ext uri="{FF2B5EF4-FFF2-40B4-BE49-F238E27FC236}">
                      <a16:creationId xmlns:a16="http://schemas.microsoft.com/office/drawing/2014/main" id="{C6B6EBFD-F776-4020-A4A6-77A7D834EC9A}"/>
                    </a:ext>
                  </a:extLst>
                </p:cNvPr>
                <p:cNvSpPr txBox="1">
                  <a:spLocks noRot="1" noChangeAspect="1" noMove="1" noResize="1" noEditPoints="1" noAdjustHandles="1" noChangeArrowheads="1" noChangeShapeType="1" noTextEdit="1"/>
                </p:cNvSpPr>
                <p:nvPr/>
              </p:nvSpPr>
              <p:spPr>
                <a:xfrm>
                  <a:off x="11715541" y="6192576"/>
                  <a:ext cx="372346" cy="369332"/>
                </a:xfrm>
                <a:prstGeom prst="rect">
                  <a:avLst/>
                </a:prstGeom>
                <a:blipFill>
                  <a:blip r:embed="rId26"/>
                  <a:stretch>
                    <a:fillRect l="-8197" r="-3279" b="-18333"/>
                  </a:stretch>
                </a:blipFill>
                <a:ln>
                  <a:noFill/>
                </a:ln>
              </p:spPr>
              <p:txBody>
                <a:bodyPr/>
                <a:lstStyle/>
                <a:p>
                  <a:r>
                    <a:rPr lang="en-US">
                      <a:noFill/>
                    </a:rPr>
                    <a:t> </a:t>
                  </a:r>
                </a:p>
              </p:txBody>
            </p:sp>
          </mc:Fallback>
        </mc:AlternateContent>
        <p:cxnSp>
          <p:nvCxnSpPr>
            <p:cNvPr id="132" name="Straight Arrow Connector 131">
              <a:extLst>
                <a:ext uri="{FF2B5EF4-FFF2-40B4-BE49-F238E27FC236}">
                  <a16:creationId xmlns:a16="http://schemas.microsoft.com/office/drawing/2014/main" id="{5009A9C0-42D4-4B2D-86FF-6C7840D4C158}"/>
                </a:ext>
              </a:extLst>
            </p:cNvPr>
            <p:cNvCxnSpPr>
              <a:cxnSpLocks/>
            </p:cNvCxnSpPr>
            <p:nvPr/>
          </p:nvCxnSpPr>
          <p:spPr>
            <a:xfrm rot="10800000">
              <a:off x="11857567" y="6092086"/>
              <a:ext cx="0" cy="185593"/>
            </a:xfrm>
            <a:prstGeom prst="straightConnector1">
              <a:avLst/>
            </a:prstGeom>
            <a:noFill/>
            <a:ln w="9525" cap="flat" cmpd="sng" algn="ctr">
              <a:solidFill>
                <a:sysClr val="windowText" lastClr="000000"/>
              </a:solidFill>
              <a:prstDash val="solid"/>
              <a:tailEnd type="triangle"/>
            </a:ln>
            <a:effectLst/>
          </p:spPr>
        </p:cxnSp>
      </p:grpSp>
      <p:sp>
        <p:nvSpPr>
          <p:cNvPr id="106" name="Rectangle 105">
            <a:extLst>
              <a:ext uri="{FF2B5EF4-FFF2-40B4-BE49-F238E27FC236}">
                <a16:creationId xmlns:a16="http://schemas.microsoft.com/office/drawing/2014/main" id="{E7B91D0F-5AC2-4436-90DF-91C7A83F161B}"/>
              </a:ext>
            </a:extLst>
          </p:cNvPr>
          <p:cNvSpPr/>
          <p:nvPr/>
        </p:nvSpPr>
        <p:spPr bwMode="auto">
          <a:xfrm>
            <a:off x="6248057" y="2586476"/>
            <a:ext cx="4097419" cy="584775"/>
          </a:xfrm>
          <a:prstGeom prst="rect">
            <a:avLst/>
          </a:prstGeom>
          <a:solidFill>
            <a:schemeClr val="bg1"/>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indent="-347663" defTabSz="914400" eaLnBrk="0" fontAlgn="base" hangingPunct="0">
              <a:spcBef>
                <a:spcPct val="0"/>
              </a:spcBef>
              <a:spcAft>
                <a:spcPct val="0"/>
              </a:spcAft>
              <a:buFontTx/>
              <a:buChar char="•"/>
            </a:pPr>
            <a:endParaRPr lang="en-US" sz="3200">
              <a:solidFill>
                <a:srgbClr val="FF0000"/>
              </a:solidFill>
              <a:latin typeface="Times New Roman" pitchFamily="18" charset="0"/>
            </a:endParaRPr>
          </a:p>
        </p:txBody>
      </p:sp>
      <p:sp>
        <p:nvSpPr>
          <p:cNvPr id="4" name="Rectangle 3">
            <a:extLst>
              <a:ext uri="{FF2B5EF4-FFF2-40B4-BE49-F238E27FC236}">
                <a16:creationId xmlns:a16="http://schemas.microsoft.com/office/drawing/2014/main" id="{57B1B8D6-2CF4-474E-9E18-85FBC46E698B}"/>
              </a:ext>
            </a:extLst>
          </p:cNvPr>
          <p:cNvSpPr/>
          <p:nvPr/>
        </p:nvSpPr>
        <p:spPr bwMode="auto">
          <a:xfrm>
            <a:off x="857960" y="2592805"/>
            <a:ext cx="3399916" cy="584775"/>
          </a:xfrm>
          <a:prstGeom prst="rect">
            <a:avLst/>
          </a:prstGeom>
          <a:solidFill>
            <a:schemeClr val="bg1"/>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indent="-347663" defTabSz="914400" eaLnBrk="0" fontAlgn="base" hangingPunct="0">
              <a:spcBef>
                <a:spcPct val="0"/>
              </a:spcBef>
              <a:spcAft>
                <a:spcPct val="0"/>
              </a:spcAft>
              <a:buFontTx/>
              <a:buChar char="•"/>
            </a:pPr>
            <a:endParaRPr lang="en-US" sz="3200" dirty="0">
              <a:solidFill>
                <a:srgbClr val="FF0000"/>
              </a:solidFill>
              <a:latin typeface="Times New Roman" pitchFamily="18" charset="0"/>
            </a:endParaRPr>
          </a:p>
        </p:txBody>
      </p:sp>
      <p:grpSp>
        <p:nvGrpSpPr>
          <p:cNvPr id="10" name="Group 9">
            <a:extLst>
              <a:ext uri="{FF2B5EF4-FFF2-40B4-BE49-F238E27FC236}">
                <a16:creationId xmlns:a16="http://schemas.microsoft.com/office/drawing/2014/main" id="{9012455D-D50B-4050-BABA-44F11BB5D807}"/>
              </a:ext>
            </a:extLst>
          </p:cNvPr>
          <p:cNvGrpSpPr/>
          <p:nvPr/>
        </p:nvGrpSpPr>
        <p:grpSpPr>
          <a:xfrm>
            <a:off x="6334534" y="3005242"/>
            <a:ext cx="4023371" cy="675063"/>
            <a:chOff x="5065491" y="3225844"/>
            <a:chExt cx="4023371" cy="675063"/>
          </a:xfrm>
        </p:grpSpPr>
        <p:sp>
          <p:nvSpPr>
            <p:cNvPr id="105" name="TextBox 104">
              <a:extLst>
                <a:ext uri="{FF2B5EF4-FFF2-40B4-BE49-F238E27FC236}">
                  <a16:creationId xmlns:a16="http://schemas.microsoft.com/office/drawing/2014/main" id="{3D2AD004-8C2D-49D3-B6A6-7C7932A149E6}"/>
                </a:ext>
              </a:extLst>
            </p:cNvPr>
            <p:cNvSpPr txBox="1"/>
            <p:nvPr/>
          </p:nvSpPr>
          <p:spPr>
            <a:xfrm>
              <a:off x="6764481" y="3500797"/>
              <a:ext cx="2324381" cy="400110"/>
            </a:xfrm>
            <a:prstGeom prst="rect">
              <a:avLst/>
            </a:prstGeom>
            <a:noFill/>
          </p:spPr>
          <p:txBody>
            <a:bodyPr wrap="square" rtlCol="0">
              <a:spAutoFit/>
            </a:bodyPr>
            <a:lstStyle/>
            <a:p>
              <a:pPr>
                <a:defRPr/>
              </a:pPr>
              <a:r>
                <a:rPr lang="en-US" sz="2000" kern="0" dirty="0">
                  <a:solidFill>
                    <a:prstClr val="black"/>
                  </a:solidFill>
                  <a:latin typeface="+mj-lt"/>
                </a:rPr>
                <a:t>Binary status array</a:t>
              </a:r>
            </a:p>
          </p:txBody>
        </p:sp>
        <p:cxnSp>
          <p:nvCxnSpPr>
            <p:cNvPr id="104" name="Straight Arrow Connector 103">
              <a:extLst>
                <a:ext uri="{FF2B5EF4-FFF2-40B4-BE49-F238E27FC236}">
                  <a16:creationId xmlns:a16="http://schemas.microsoft.com/office/drawing/2014/main" id="{C8385A34-28B7-419F-B8C2-5903B2D36F00}"/>
                </a:ext>
              </a:extLst>
            </p:cNvPr>
            <p:cNvCxnSpPr>
              <a:cxnSpLocks/>
            </p:cNvCxnSpPr>
            <p:nvPr/>
          </p:nvCxnSpPr>
          <p:spPr bwMode="auto">
            <a:xfrm flipH="1" flipV="1">
              <a:off x="5065491" y="3225844"/>
              <a:ext cx="1725715" cy="3743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pSp>
      <p:sp>
        <p:nvSpPr>
          <p:cNvPr id="15" name="Rectangle 14">
            <a:extLst>
              <a:ext uri="{FF2B5EF4-FFF2-40B4-BE49-F238E27FC236}">
                <a16:creationId xmlns:a16="http://schemas.microsoft.com/office/drawing/2014/main" id="{AA13C6CA-0B9B-4577-BE75-1E52F2140B42}"/>
              </a:ext>
            </a:extLst>
          </p:cNvPr>
          <p:cNvSpPr/>
          <p:nvPr/>
        </p:nvSpPr>
        <p:spPr bwMode="auto">
          <a:xfrm>
            <a:off x="347153" y="2592805"/>
            <a:ext cx="532776" cy="584775"/>
          </a:xfrm>
          <a:prstGeom prst="rect">
            <a:avLst/>
          </a:prstGeom>
          <a:solidFill>
            <a:schemeClr val="bg1"/>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indent="-347663" defTabSz="914400" eaLnBrk="0" fontAlgn="base" hangingPunct="0">
              <a:spcBef>
                <a:spcPct val="0"/>
              </a:spcBef>
              <a:spcAft>
                <a:spcPct val="0"/>
              </a:spcAft>
              <a:buFontTx/>
              <a:buChar char="•"/>
            </a:pPr>
            <a:endParaRPr lang="en-US" sz="3200">
              <a:solidFill>
                <a:srgbClr val="FF0000"/>
              </a:solidFill>
              <a:latin typeface="Times New Roman" pitchFamily="18" charset="0"/>
            </a:endParaRPr>
          </a:p>
        </p:txBody>
      </p:sp>
      <p:grpSp>
        <p:nvGrpSpPr>
          <p:cNvPr id="14" name="Group 13">
            <a:extLst>
              <a:ext uri="{FF2B5EF4-FFF2-40B4-BE49-F238E27FC236}">
                <a16:creationId xmlns:a16="http://schemas.microsoft.com/office/drawing/2014/main" id="{C5DA3A39-65D1-4992-8EC1-A00B187B0B93}"/>
              </a:ext>
            </a:extLst>
          </p:cNvPr>
          <p:cNvGrpSpPr/>
          <p:nvPr/>
        </p:nvGrpSpPr>
        <p:grpSpPr>
          <a:xfrm>
            <a:off x="347153" y="1397871"/>
            <a:ext cx="10554151" cy="1329439"/>
            <a:chOff x="-371361" y="1604848"/>
            <a:chExt cx="10554151" cy="1329439"/>
          </a:xfrm>
        </p:grpSpPr>
        <p:grpSp>
          <p:nvGrpSpPr>
            <p:cNvPr id="11" name="Group 10">
              <a:extLst>
                <a:ext uri="{FF2B5EF4-FFF2-40B4-BE49-F238E27FC236}">
                  <a16:creationId xmlns:a16="http://schemas.microsoft.com/office/drawing/2014/main" id="{EAFD1B79-E019-4393-B741-CC421303733E}"/>
                </a:ext>
              </a:extLst>
            </p:cNvPr>
            <p:cNvGrpSpPr/>
            <p:nvPr/>
          </p:nvGrpSpPr>
          <p:grpSpPr>
            <a:xfrm>
              <a:off x="-371361" y="1939164"/>
              <a:ext cx="3013600" cy="941483"/>
              <a:chOff x="-371361" y="1939164"/>
              <a:chExt cx="3013600" cy="941483"/>
            </a:xfrm>
          </p:grpSpPr>
          <p:cxnSp>
            <p:nvCxnSpPr>
              <p:cNvPr id="96" name="Straight Arrow Connector 95">
                <a:extLst>
                  <a:ext uri="{FF2B5EF4-FFF2-40B4-BE49-F238E27FC236}">
                    <a16:creationId xmlns:a16="http://schemas.microsoft.com/office/drawing/2014/main" id="{E920B604-25EE-4D76-92DD-F374F97A1236}"/>
                  </a:ext>
                </a:extLst>
              </p:cNvPr>
              <p:cNvCxnSpPr/>
              <p:nvPr/>
            </p:nvCxnSpPr>
            <p:spPr bwMode="auto">
              <a:xfrm>
                <a:off x="290325" y="2633511"/>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BD42F273-8440-4557-9016-DE9E1FC6725D}"/>
                      </a:ext>
                    </a:extLst>
                  </p:cNvPr>
                  <p:cNvSpPr txBox="1"/>
                  <p:nvPr/>
                </p:nvSpPr>
                <p:spPr>
                  <a:xfrm>
                    <a:off x="-371361" y="1939164"/>
                    <a:ext cx="3013600" cy="707886"/>
                  </a:xfrm>
                  <a:prstGeom prst="rect">
                    <a:avLst/>
                  </a:prstGeom>
                  <a:noFill/>
                </p:spPr>
                <p:txBody>
                  <a:bodyPr wrap="square" rtlCol="0">
                    <a:spAutoFit/>
                  </a:bodyPr>
                  <a:lstStyle/>
                  <a:p>
                    <a:pPr>
                      <a:defRPr/>
                    </a:pPr>
                    <a:r>
                      <a:rPr lang="en-US" sz="2000" kern="0" dirty="0">
                        <a:solidFill>
                          <a:prstClr val="black"/>
                        </a:solidFill>
                        <a:latin typeface="+mj-lt"/>
                      </a:rPr>
                      <a:t>Updated cost if we place the next cell </a:t>
                    </a:r>
                    <a14:m>
                      <m:oMath xmlns:m="http://schemas.openxmlformats.org/officeDocument/2006/math">
                        <m:sSup>
                          <m:sSupPr>
                            <m:ctrlPr>
                              <a:rPr lang="en-US" sz="2000" i="1" kern="0">
                                <a:solidFill>
                                  <a:prstClr val="black"/>
                                </a:solidFill>
                                <a:latin typeface="Cambria Math" panose="02040503050406030204" pitchFamily="18" charset="0"/>
                              </a:rPr>
                            </m:ctrlPr>
                          </m:sSupPr>
                          <m:e>
                            <m:r>
                              <a:rPr lang="en-US" sz="2000" i="1" kern="0">
                                <a:solidFill>
                                  <a:prstClr val="black"/>
                                </a:solidFill>
                                <a:latin typeface="Cambria Math" panose="02040503050406030204" pitchFamily="18" charset="0"/>
                              </a:rPr>
                              <m:t>𝑖</m:t>
                            </m:r>
                          </m:e>
                          <m:sup>
                            <m:r>
                              <a:rPr lang="en-US" sz="2000" i="1" kern="0">
                                <a:solidFill>
                                  <a:prstClr val="black"/>
                                </a:solidFill>
                                <a:latin typeface="Cambria Math" panose="02040503050406030204" pitchFamily="18" charset="0"/>
                              </a:rPr>
                              <m:t>′</m:t>
                            </m:r>
                          </m:sup>
                        </m:sSup>
                        <m:r>
                          <a:rPr lang="en-US" sz="2000" i="1" kern="0">
                            <a:solidFill>
                              <a:prstClr val="black"/>
                            </a:solidFill>
                            <a:latin typeface="Cambria Math" panose="02040503050406030204" pitchFamily="18" charset="0"/>
                          </a:rPr>
                          <m:t>=</m:t>
                        </m:r>
                        <m:r>
                          <a:rPr lang="en-US" sz="2000" i="1" kern="0">
                            <a:solidFill>
                              <a:prstClr val="black"/>
                            </a:solidFill>
                            <a:latin typeface="Cambria Math" panose="02040503050406030204" pitchFamily="18" charset="0"/>
                          </a:rPr>
                          <m:t>𝑖</m:t>
                        </m:r>
                        <m:r>
                          <a:rPr lang="en-US" sz="2000" i="1" kern="0">
                            <a:solidFill>
                              <a:prstClr val="black"/>
                            </a:solidFill>
                            <a:latin typeface="Cambria Math" panose="02040503050406030204" pitchFamily="18" charset="0"/>
                          </a:rPr>
                          <m:t>+1</m:t>
                        </m:r>
                      </m:oMath>
                    </a14:m>
                    <a:endParaRPr lang="en-US" sz="2000" kern="0" dirty="0">
                      <a:solidFill>
                        <a:prstClr val="black"/>
                      </a:solidFill>
                      <a:latin typeface="+mj-lt"/>
                    </a:endParaRPr>
                  </a:p>
                </p:txBody>
              </p:sp>
            </mc:Choice>
            <mc:Fallback xmlns="">
              <p:sp>
                <p:nvSpPr>
                  <p:cNvPr id="97" name="TextBox 96">
                    <a:extLst>
                      <a:ext uri="{FF2B5EF4-FFF2-40B4-BE49-F238E27FC236}">
                        <a16:creationId xmlns:a16="http://schemas.microsoft.com/office/drawing/2014/main" id="{BD42F273-8440-4557-9016-DE9E1FC6725D}"/>
                      </a:ext>
                    </a:extLst>
                  </p:cNvPr>
                  <p:cNvSpPr txBox="1">
                    <a:spLocks noRot="1" noChangeAspect="1" noMove="1" noResize="1" noEditPoints="1" noAdjustHandles="1" noChangeArrowheads="1" noChangeShapeType="1" noTextEdit="1"/>
                  </p:cNvSpPr>
                  <p:nvPr/>
                </p:nvSpPr>
                <p:spPr>
                  <a:xfrm>
                    <a:off x="-371361" y="1939164"/>
                    <a:ext cx="3013600" cy="707886"/>
                  </a:xfrm>
                  <a:prstGeom prst="rect">
                    <a:avLst/>
                  </a:prstGeom>
                  <a:blipFill>
                    <a:blip r:embed="rId27"/>
                    <a:stretch>
                      <a:fillRect l="-2227" t="-4310" r="-2227" b="-14655"/>
                    </a:stretch>
                  </a:blipFill>
                </p:spPr>
                <p:txBody>
                  <a:bodyPr/>
                  <a:lstStyle/>
                  <a:p>
                    <a:r>
                      <a:rPr lang="en-US">
                        <a:noFill/>
                      </a:rPr>
                      <a:t> </a:t>
                    </a:r>
                  </a:p>
                </p:txBody>
              </p:sp>
            </mc:Fallback>
          </mc:AlternateContent>
        </p:grpSp>
        <p:grpSp>
          <p:nvGrpSpPr>
            <p:cNvPr id="100" name="Group 99">
              <a:extLst>
                <a:ext uri="{FF2B5EF4-FFF2-40B4-BE49-F238E27FC236}">
                  <a16:creationId xmlns:a16="http://schemas.microsoft.com/office/drawing/2014/main" id="{110AB638-A30A-4F02-99FF-FFCADBB5BEE3}"/>
                </a:ext>
              </a:extLst>
            </p:cNvPr>
            <p:cNvGrpSpPr/>
            <p:nvPr/>
          </p:nvGrpSpPr>
          <p:grpSpPr>
            <a:xfrm>
              <a:off x="5616020" y="1604848"/>
              <a:ext cx="4566770" cy="1329439"/>
              <a:chOff x="5651264" y="1361312"/>
              <a:chExt cx="4566770" cy="1329439"/>
            </a:xfrm>
          </p:grpSpPr>
          <p:cxnSp>
            <p:nvCxnSpPr>
              <p:cNvPr id="98" name="Straight Arrow Connector 97">
                <a:extLst>
                  <a:ext uri="{FF2B5EF4-FFF2-40B4-BE49-F238E27FC236}">
                    <a16:creationId xmlns:a16="http://schemas.microsoft.com/office/drawing/2014/main" id="{6614F50B-524A-443A-B848-CF6C49B78270}"/>
                  </a:ext>
                </a:extLst>
              </p:cNvPr>
              <p:cNvCxnSpPr/>
              <p:nvPr/>
            </p:nvCxnSpPr>
            <p:spPr bwMode="auto">
              <a:xfrm>
                <a:off x="5936599" y="2443615"/>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D2691D07-3626-4730-AB70-48AC22FA62DA}"/>
                      </a:ext>
                    </a:extLst>
                  </p:cNvPr>
                  <p:cNvSpPr txBox="1"/>
                  <p:nvPr/>
                </p:nvSpPr>
                <p:spPr>
                  <a:xfrm>
                    <a:off x="5651264" y="1361312"/>
                    <a:ext cx="4566770" cy="1021177"/>
                  </a:xfrm>
                  <a:prstGeom prst="rect">
                    <a:avLst/>
                  </a:prstGeom>
                  <a:noFill/>
                </p:spPr>
                <p:txBody>
                  <a:bodyPr wrap="square" rtlCol="0">
                    <a:spAutoFit/>
                  </a:bodyPr>
                  <a:lstStyle/>
                  <a:p>
                    <a:pPr>
                      <a:defRPr/>
                    </a:pPr>
                    <a:r>
                      <a:rPr lang="en-US" sz="2000" kern="0" dirty="0">
                        <a:solidFill>
                          <a:prstClr val="black"/>
                        </a:solidFill>
                        <a:latin typeface="+mj-lt"/>
                      </a:rPr>
                      <a:t>Cost increase due to the step between the right boundary of </a:t>
                    </a:r>
                    <a14:m>
                      <m:oMath xmlns:m="http://schemas.openxmlformats.org/officeDocument/2006/math">
                        <m:sSup>
                          <m:sSupPr>
                            <m:ctrlPr>
                              <a:rPr lang="en-US" sz="2000" i="1" kern="0">
                                <a:solidFill>
                                  <a:prstClr val="black"/>
                                </a:solidFill>
                                <a:latin typeface="Cambria Math" panose="02040503050406030204" pitchFamily="18" charset="0"/>
                              </a:rPr>
                            </m:ctrlPr>
                          </m:sSupPr>
                          <m:e>
                            <m:r>
                              <a:rPr lang="en-US" sz="2000" i="1" kern="0">
                                <a:solidFill>
                                  <a:prstClr val="black"/>
                                </a:solidFill>
                                <a:latin typeface="Cambria Math" panose="02040503050406030204" pitchFamily="18" charset="0"/>
                              </a:rPr>
                              <m:t>𝑖</m:t>
                            </m:r>
                          </m:e>
                          <m:sup>
                            <m:r>
                              <a:rPr lang="en-US" sz="2000" i="1" kern="0">
                                <a:solidFill>
                                  <a:prstClr val="black"/>
                                </a:solidFill>
                                <a:latin typeface="Cambria Math" panose="02040503050406030204" pitchFamily="18" charset="0"/>
                              </a:rPr>
                              <m:t>𝑡h</m:t>
                            </m:r>
                          </m:sup>
                        </m:sSup>
                      </m:oMath>
                    </a14:m>
                    <a:r>
                      <a:rPr lang="en-US" sz="2000" kern="0" dirty="0">
                        <a:solidFill>
                          <a:prstClr val="black"/>
                        </a:solidFill>
                        <a:latin typeface="+mj-lt"/>
                      </a:rPr>
                      <a:t> cell and the left boundary of </a:t>
                    </a:r>
                    <a14:m>
                      <m:oMath xmlns:m="http://schemas.openxmlformats.org/officeDocument/2006/math">
                        <m:sSup>
                          <m:sSupPr>
                            <m:ctrlPr>
                              <a:rPr lang="en-US" sz="2000" i="1" kern="0">
                                <a:solidFill>
                                  <a:prstClr val="black"/>
                                </a:solidFill>
                                <a:latin typeface="Cambria Math" panose="02040503050406030204" pitchFamily="18" charset="0"/>
                              </a:rPr>
                            </m:ctrlPr>
                          </m:sSupPr>
                          <m:e>
                            <m:d>
                              <m:dPr>
                                <m:ctrlPr>
                                  <a:rPr lang="en-US" sz="2000" i="1" kern="0">
                                    <a:solidFill>
                                      <a:prstClr val="black"/>
                                    </a:solidFill>
                                    <a:latin typeface="Cambria Math" panose="02040503050406030204" pitchFamily="18" charset="0"/>
                                  </a:rPr>
                                </m:ctrlPr>
                              </m:dPr>
                              <m:e>
                                <m:r>
                                  <a:rPr lang="en-US" sz="2000" i="1" kern="0">
                                    <a:solidFill>
                                      <a:prstClr val="black"/>
                                    </a:solidFill>
                                    <a:latin typeface="Cambria Math" panose="02040503050406030204" pitchFamily="18" charset="0"/>
                                  </a:rPr>
                                  <m:t>𝑖</m:t>
                                </m:r>
                                <m:r>
                                  <a:rPr lang="en-US" sz="2000" i="1" kern="0">
                                    <a:solidFill>
                                      <a:prstClr val="black"/>
                                    </a:solidFill>
                                    <a:latin typeface="Cambria Math" panose="02040503050406030204" pitchFamily="18" charset="0"/>
                                  </a:rPr>
                                  <m:t>+1</m:t>
                                </m:r>
                              </m:e>
                            </m:d>
                          </m:e>
                          <m:sup>
                            <m:r>
                              <a:rPr lang="en-US" sz="2000" i="1" kern="0">
                                <a:solidFill>
                                  <a:prstClr val="black"/>
                                </a:solidFill>
                                <a:latin typeface="Cambria Math" panose="02040503050406030204" pitchFamily="18" charset="0"/>
                              </a:rPr>
                              <m:t>𝑠𝑡</m:t>
                            </m:r>
                          </m:sup>
                        </m:sSup>
                      </m:oMath>
                    </a14:m>
                    <a:r>
                      <a:rPr lang="en-US" sz="2000" kern="0" dirty="0">
                        <a:solidFill>
                          <a:prstClr val="black"/>
                        </a:solidFill>
                        <a:latin typeface="+mj-lt"/>
                      </a:rPr>
                      <a:t> cell</a:t>
                    </a:r>
                  </a:p>
                </p:txBody>
              </p:sp>
            </mc:Choice>
            <mc:Fallback xmlns="">
              <p:sp>
                <p:nvSpPr>
                  <p:cNvPr id="99" name="TextBox 98">
                    <a:extLst>
                      <a:ext uri="{FF2B5EF4-FFF2-40B4-BE49-F238E27FC236}">
                        <a16:creationId xmlns:a16="http://schemas.microsoft.com/office/drawing/2014/main" id="{D2691D07-3626-4730-AB70-48AC22FA62DA}"/>
                      </a:ext>
                    </a:extLst>
                  </p:cNvPr>
                  <p:cNvSpPr txBox="1">
                    <a:spLocks noRot="1" noChangeAspect="1" noMove="1" noResize="1" noEditPoints="1" noAdjustHandles="1" noChangeArrowheads="1" noChangeShapeType="1" noTextEdit="1"/>
                  </p:cNvSpPr>
                  <p:nvPr/>
                </p:nvSpPr>
                <p:spPr>
                  <a:xfrm>
                    <a:off x="5651264" y="1361312"/>
                    <a:ext cx="4566770" cy="1021177"/>
                  </a:xfrm>
                  <a:prstGeom prst="rect">
                    <a:avLst/>
                  </a:prstGeom>
                  <a:blipFill>
                    <a:blip r:embed="rId28"/>
                    <a:stretch>
                      <a:fillRect l="-1335" t="-2976" r="-1736" b="-9524"/>
                    </a:stretch>
                  </a:blipFill>
                </p:spPr>
                <p:txBody>
                  <a:bodyPr/>
                  <a:lstStyle/>
                  <a:p>
                    <a:r>
                      <a:rPr lang="en-US">
                        <a:noFill/>
                      </a:rPr>
                      <a:t> </a:t>
                    </a:r>
                  </a:p>
                </p:txBody>
              </p:sp>
            </mc:Fallback>
          </mc:AlternateContent>
        </p:grpSp>
      </p:grpSp>
      <p:sp>
        <p:nvSpPr>
          <p:cNvPr id="29" name="Rectangle 28">
            <a:extLst>
              <a:ext uri="{FF2B5EF4-FFF2-40B4-BE49-F238E27FC236}">
                <a16:creationId xmlns:a16="http://schemas.microsoft.com/office/drawing/2014/main" id="{B6AAC681-E812-4322-9600-3C610255DECD}"/>
              </a:ext>
            </a:extLst>
          </p:cNvPr>
          <p:cNvSpPr/>
          <p:nvPr/>
        </p:nvSpPr>
        <p:spPr bwMode="auto">
          <a:xfrm>
            <a:off x="8185455" y="4331386"/>
            <a:ext cx="1033639" cy="308287"/>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1" name="Rectangle 110">
            <a:extLst>
              <a:ext uri="{FF2B5EF4-FFF2-40B4-BE49-F238E27FC236}">
                <a16:creationId xmlns:a16="http://schemas.microsoft.com/office/drawing/2014/main" id="{99411867-AB4B-46D8-93AA-7EDC564E6538}"/>
              </a:ext>
            </a:extLst>
          </p:cNvPr>
          <p:cNvSpPr/>
          <p:nvPr/>
        </p:nvSpPr>
        <p:spPr bwMode="auto">
          <a:xfrm>
            <a:off x="9216653" y="4319354"/>
            <a:ext cx="1033639" cy="308287"/>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072179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xit" presetSubtype="0" fill="hold" grpId="0"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6"/>
                                        </p:tgtEl>
                                      </p:cBhvr>
                                    </p:animEffect>
                                    <p:set>
                                      <p:cBhvr>
                                        <p:cTn id="28" dur="1" fill="hold">
                                          <p:stCondLst>
                                            <p:cond delay="499"/>
                                          </p:stCondLst>
                                        </p:cTn>
                                        <p:tgtEl>
                                          <p:spTgt spid="10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xit" presetSubtype="0" fill="hold" grpId="0"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xit" presetSubtype="0" fill="hold" grpId="0" nodeType="withEffect">
                                  <p:stCondLst>
                                    <p:cond delay="0"/>
                                  </p:stCondLst>
                                  <p:childTnLst>
                                    <p:animEffect transition="out" filter="fade">
                                      <p:cBhvr>
                                        <p:cTn id="82" dur="500"/>
                                        <p:tgtEl>
                                          <p:spTgt spid="111"/>
                                        </p:tgtEl>
                                      </p:cBhvr>
                                    </p:animEffect>
                                    <p:set>
                                      <p:cBhvr>
                                        <p:cTn id="83" dur="1" fill="hold">
                                          <p:stCondLst>
                                            <p:cond delay="499"/>
                                          </p:stCondLst>
                                        </p:cTn>
                                        <p:tgtEl>
                                          <p:spTgt spid="11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fade">
                                      <p:cBhvr>
                                        <p:cTn id="88" dur="500"/>
                                        <p:tgtEl>
                                          <p:spTgt spid="12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P spid="26" grpId="0" animBg="1"/>
      <p:bldP spid="27" grpId="0" animBg="1"/>
      <p:bldP spid="28" grpId="0"/>
      <p:bldP spid="124" grpId="0"/>
      <p:bldP spid="106" grpId="0" animBg="1"/>
      <p:bldP spid="4" grpId="0" animBg="1"/>
      <p:bldP spid="29" grpId="0" animBg="1"/>
      <p:bldP spid="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defRPr/>
                </a:pPr>
                <a:r>
                  <a:rPr lang="en-US" dirty="0">
                    <a:solidFill>
                      <a:sysClr val="windowText" lastClr="000000"/>
                    </a:solidFill>
                  </a:rPr>
                  <a:t>From </a:t>
                </a:r>
                <a14:m>
                  <m:oMath xmlns:m="http://schemas.openxmlformats.org/officeDocument/2006/math">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𝑖</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𝑗</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𝑣</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𝑙</m:t>
                    </m:r>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𝑠</m:t>
                    </m:r>
                    <m:r>
                      <a:rPr lang="en-US" b="0" i="1">
                        <a:solidFill>
                          <a:sysClr val="windowText" lastClr="000000"/>
                        </a:solidFill>
                        <a:latin typeface="Cambria Math" panose="02040503050406030204" pitchFamily="18" charset="0"/>
                      </a:rPr>
                      <m:t>)</m:t>
                    </m:r>
                  </m:oMath>
                </a14:m>
                <a:r>
                  <a:rPr lang="en-US" dirty="0">
                    <a:solidFill>
                      <a:sysClr val="windowText" lastClr="000000"/>
                    </a:solidFill>
                  </a:rPr>
                  <a:t> to </a:t>
                </a:r>
                <a14:m>
                  <m:oMath xmlns:m="http://schemas.openxmlformats.org/officeDocument/2006/math">
                    <m:d>
                      <m:dPr>
                        <m:ctrlPr>
                          <a:rPr lang="en-US" b="0" i="1">
                            <a:solidFill>
                              <a:sysClr val="windowText" lastClr="000000"/>
                            </a:solidFill>
                            <a:latin typeface="Cambria Math" panose="02040503050406030204" pitchFamily="18" charset="0"/>
                          </a:rPr>
                        </m:ctrlPr>
                      </m:dPr>
                      <m:e>
                        <m:sSup>
                          <m:sSupPr>
                            <m:ctrlPr>
                              <a:rPr lang="en-US" b="0" i="1">
                                <a:solidFill>
                                  <a:sysClr val="windowText" lastClr="000000"/>
                                </a:solidFill>
                                <a:latin typeface="Cambria Math" panose="02040503050406030204" pitchFamily="18" charset="0"/>
                              </a:rPr>
                            </m:ctrlPr>
                          </m:sSupPr>
                          <m:e>
                            <m:r>
                              <a:rPr lang="en-US" b="0" i="1">
                                <a:solidFill>
                                  <a:sysClr val="windowText" lastClr="000000"/>
                                </a:solidFill>
                                <a:latin typeface="Cambria Math" panose="02040503050406030204" pitchFamily="18" charset="0"/>
                              </a:rPr>
                              <m:t>𝑖</m:t>
                            </m:r>
                          </m:e>
                          <m:sup>
                            <m:r>
                              <a:rPr lang="en-US" b="0" i="1">
                                <a:solidFill>
                                  <a:sysClr val="windowText" lastClr="000000"/>
                                </a:solidFill>
                                <a:latin typeface="Cambria Math" panose="02040503050406030204" pitchFamily="18" charset="0"/>
                              </a:rPr>
                              <m:t>′</m:t>
                            </m:r>
                          </m:sup>
                        </m:sSup>
                        <m:r>
                          <a:rPr lang="en-US" b="0" i="1">
                            <a:solidFill>
                              <a:sysClr val="windowText" lastClr="000000"/>
                            </a:solidFill>
                            <a:latin typeface="Cambria Math" panose="02040503050406030204" pitchFamily="18" charset="0"/>
                          </a:rPr>
                          <m:t>,</m:t>
                        </m:r>
                        <m:sSup>
                          <m:sSupPr>
                            <m:ctrlPr>
                              <a:rPr lang="en-US" b="0" i="1">
                                <a:solidFill>
                                  <a:sysClr val="windowText" lastClr="000000"/>
                                </a:solidFill>
                                <a:latin typeface="Cambria Math" panose="02040503050406030204" pitchFamily="18" charset="0"/>
                              </a:rPr>
                            </m:ctrlPr>
                          </m:sSupPr>
                          <m:e>
                            <m:r>
                              <a:rPr lang="en-US" b="0" i="1">
                                <a:solidFill>
                                  <a:sysClr val="windowText" lastClr="000000"/>
                                </a:solidFill>
                                <a:latin typeface="Cambria Math" panose="02040503050406030204" pitchFamily="18" charset="0"/>
                              </a:rPr>
                              <m:t>𝑗</m:t>
                            </m:r>
                          </m:e>
                          <m:sup>
                            <m:r>
                              <a:rPr lang="en-US" b="0" i="1">
                                <a:solidFill>
                                  <a:sysClr val="windowText" lastClr="000000"/>
                                </a:solidFill>
                                <a:latin typeface="Cambria Math" panose="02040503050406030204" pitchFamily="18" charset="0"/>
                              </a:rPr>
                              <m:t>′</m:t>
                            </m:r>
                          </m:sup>
                        </m:sSup>
                        <m:r>
                          <a:rPr lang="en-US" b="0" i="1">
                            <a:solidFill>
                              <a:sysClr val="windowText" lastClr="000000"/>
                            </a:solidFill>
                            <a:latin typeface="Cambria Math" panose="02040503050406030204" pitchFamily="18" charset="0"/>
                          </a:rPr>
                          <m:t>,</m:t>
                        </m:r>
                        <m:sSup>
                          <m:sSupPr>
                            <m:ctrlPr>
                              <a:rPr lang="en-US" b="0" i="1">
                                <a:solidFill>
                                  <a:sysClr val="windowText" lastClr="000000"/>
                                </a:solidFill>
                                <a:latin typeface="Cambria Math" panose="02040503050406030204" pitchFamily="18" charset="0"/>
                              </a:rPr>
                            </m:ctrlPr>
                          </m:sSupPr>
                          <m:e>
                            <m:r>
                              <a:rPr lang="en-US" b="0" i="1">
                                <a:solidFill>
                                  <a:sysClr val="windowText" lastClr="000000"/>
                                </a:solidFill>
                                <a:latin typeface="Cambria Math" panose="02040503050406030204" pitchFamily="18" charset="0"/>
                              </a:rPr>
                              <m:t>𝑣</m:t>
                            </m:r>
                          </m:e>
                          <m:sup>
                            <m:r>
                              <a:rPr lang="en-US" b="0" i="1">
                                <a:solidFill>
                                  <a:sysClr val="windowText" lastClr="000000"/>
                                </a:solidFill>
                                <a:latin typeface="Cambria Math" panose="02040503050406030204" pitchFamily="18" charset="0"/>
                              </a:rPr>
                              <m:t>′</m:t>
                            </m:r>
                          </m:sup>
                        </m:sSup>
                        <m:r>
                          <a:rPr lang="en-US" b="0" i="1">
                            <a:solidFill>
                              <a:sysClr val="windowText" lastClr="000000"/>
                            </a:solidFill>
                            <a:latin typeface="Cambria Math" panose="02040503050406030204" pitchFamily="18" charset="0"/>
                          </a:rPr>
                          <m:t>,</m:t>
                        </m:r>
                        <m:sSup>
                          <m:sSupPr>
                            <m:ctrlPr>
                              <a:rPr lang="en-US" b="0" i="1">
                                <a:solidFill>
                                  <a:sysClr val="windowText" lastClr="000000"/>
                                </a:solidFill>
                                <a:latin typeface="Cambria Math" panose="02040503050406030204" pitchFamily="18" charset="0"/>
                              </a:rPr>
                            </m:ctrlPr>
                          </m:sSupPr>
                          <m:e>
                            <m:r>
                              <a:rPr lang="en-US" b="0" i="1">
                                <a:solidFill>
                                  <a:sysClr val="windowText" lastClr="000000"/>
                                </a:solidFill>
                                <a:latin typeface="Cambria Math" panose="02040503050406030204" pitchFamily="18" charset="0"/>
                              </a:rPr>
                              <m:t>𝑙</m:t>
                            </m:r>
                          </m:e>
                          <m:sup>
                            <m:r>
                              <a:rPr lang="en-US" b="0" i="1">
                                <a:solidFill>
                                  <a:sysClr val="windowText" lastClr="000000"/>
                                </a:solidFill>
                                <a:latin typeface="Cambria Math" panose="02040503050406030204" pitchFamily="18" charset="0"/>
                              </a:rPr>
                              <m:t>′</m:t>
                            </m:r>
                          </m:sup>
                        </m:sSup>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𝑠</m:t>
                        </m:r>
                        <m:r>
                          <a:rPr lang="en-US" b="0" i="1" smtClean="0">
                            <a:solidFill>
                              <a:sysClr val="windowText" lastClr="000000"/>
                            </a:solidFill>
                            <a:latin typeface="Cambria Math" panose="02040503050406030204" pitchFamily="18" charset="0"/>
                          </a:rPr>
                          <m:t>′</m:t>
                        </m:r>
                      </m:e>
                    </m:d>
                  </m:oMath>
                </a14:m>
                <a:endParaRPr lang="en-US" b="0" dirty="0">
                  <a:solidFill>
                    <a:sysClr val="windowText" lastClr="000000"/>
                  </a:solidFill>
                </a:endParaRPr>
              </a:p>
              <a:p>
                <a:pPr lvl="1">
                  <a:defRPr/>
                </a:pPr>
                <a:r>
                  <a:rPr lang="en-US" dirty="0">
                    <a:solidFill>
                      <a:sysClr val="windowText" lastClr="000000"/>
                    </a:solidFill>
                  </a:rPr>
                  <a:t>Non overlapping constraint: </a:t>
                </a: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𝑥</m:t>
                        </m:r>
                      </m:e>
                      <m:sub>
                        <m:r>
                          <a:rPr lang="en-US" i="1">
                            <a:solidFill>
                              <a:sysClr val="windowText" lastClr="000000"/>
                            </a:solidFill>
                            <a:latin typeface="Cambria Math" panose="02040503050406030204" pitchFamily="18" charset="0"/>
                          </a:rPr>
                          <m:t>𝑖</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𝑗</m:t>
                        </m:r>
                      </m:sub>
                    </m:sSub>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𝑙</m:t>
                    </m:r>
                    <m:r>
                      <a:rPr lang="en-US" i="1">
                        <a:solidFill>
                          <a:sysClr val="windowText" lastClr="000000"/>
                        </a:solidFill>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𝑤</m:t>
                        </m:r>
                      </m:e>
                      <m:sub>
                        <m:r>
                          <a:rPr lang="en-US" i="1">
                            <a:solidFill>
                              <a:sysClr val="windowText" lastClr="000000"/>
                            </a:solidFill>
                            <a:latin typeface="Cambria Math" panose="02040503050406030204" pitchFamily="18" charset="0"/>
                          </a:rPr>
                          <m:t>𝑖</m:t>
                        </m:r>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𝑗</m:t>
                        </m:r>
                      </m:sub>
                    </m:sSub>
                    <m:r>
                      <a:rPr lang="en-US" i="1">
                        <a:solidFill>
                          <a:sysClr val="windowText" lastClr="000000"/>
                        </a:solidFill>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𝑥</m:t>
                        </m:r>
                      </m:e>
                      <m:sub>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𝑖</m:t>
                            </m:r>
                          </m:e>
                          <m:sup>
                            <m:r>
                              <a:rPr lang="en-US" i="1">
                                <a:solidFill>
                                  <a:sysClr val="windowText" lastClr="000000"/>
                                </a:solidFill>
                                <a:latin typeface="Cambria Math" panose="02040503050406030204" pitchFamily="18" charset="0"/>
                              </a:rPr>
                              <m:t>′</m:t>
                            </m:r>
                          </m:sup>
                        </m:sSup>
                        <m:r>
                          <a:rPr lang="en-US" i="1">
                            <a:solidFill>
                              <a:sysClr val="windowText" lastClr="000000"/>
                            </a:solidFill>
                            <a:latin typeface="Cambria Math" panose="02040503050406030204" pitchFamily="18" charset="0"/>
                          </a:rPr>
                          <m:t>+</m:t>
                        </m:r>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𝑗</m:t>
                            </m:r>
                          </m:e>
                          <m:sup>
                            <m:r>
                              <a:rPr lang="en-US" i="1">
                                <a:solidFill>
                                  <a:sysClr val="windowText" lastClr="000000"/>
                                </a:solidFill>
                                <a:latin typeface="Cambria Math" panose="02040503050406030204" pitchFamily="18" charset="0"/>
                              </a:rPr>
                              <m:t>′</m:t>
                            </m:r>
                          </m:sup>
                        </m:sSup>
                      </m:sub>
                    </m:sSub>
                    <m:r>
                      <a:rPr lang="en-US" i="1">
                        <a:solidFill>
                          <a:sysClr val="windowText" lastClr="000000"/>
                        </a:solidFill>
                        <a:latin typeface="Cambria Math" panose="02040503050406030204" pitchFamily="18" charset="0"/>
                      </a:rPr>
                      <m:t>+</m:t>
                    </m:r>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𝑙</m:t>
                        </m:r>
                      </m:e>
                      <m:sup>
                        <m:r>
                          <a:rPr lang="en-US" i="1">
                            <a:solidFill>
                              <a:sysClr val="windowText" lastClr="000000"/>
                            </a:solidFill>
                            <a:latin typeface="Cambria Math" panose="02040503050406030204" pitchFamily="18" charset="0"/>
                          </a:rPr>
                          <m:t>′</m:t>
                        </m:r>
                      </m:sup>
                    </m:sSup>
                  </m:oMath>
                </a14:m>
                <a:endParaRPr lang="en-US" i="1" dirty="0">
                  <a:solidFill>
                    <a:sysClr val="windowText" lastClr="000000"/>
                  </a:solidFill>
                  <a:latin typeface="Cambria Math" panose="02040503050406030204" pitchFamily="18" charset="0"/>
                </a:endParaRPr>
              </a:p>
              <a:p>
                <a:pPr lvl="1">
                  <a:defRPr/>
                </a:pPr>
                <a14:m>
                  <m:oMath xmlns:m="http://schemas.openxmlformats.org/officeDocument/2006/math">
                    <m:r>
                      <a:rPr lang="en-US" i="1">
                        <a:solidFill>
                          <a:sysClr val="windowText" lastClr="000000"/>
                        </a:solidFill>
                        <a:latin typeface="Cambria Math" panose="02040503050406030204" pitchFamily="18" charset="0"/>
                      </a:rPr>
                      <m:t>𝑠</m:t>
                    </m:r>
                    <m:r>
                      <a:rPr lang="en-US" i="1">
                        <a:solidFill>
                          <a:sysClr val="windowText" lastClr="000000"/>
                        </a:solidFill>
                        <a:latin typeface="Cambria Math" panose="02040503050406030204" pitchFamily="18" charset="0"/>
                      </a:rPr>
                      <m:t>′</m:t>
                    </m:r>
                  </m:oMath>
                </a14:m>
                <a:r>
                  <a:rPr lang="en-US" i="1" dirty="0">
                    <a:solidFill>
                      <a:sysClr val="windowText" lastClr="000000"/>
                    </a:solidFill>
                    <a:latin typeface="Cambria Math" panose="02040503050406030204" pitchFamily="18" charset="0"/>
                  </a:rPr>
                  <a:t> </a:t>
                </a:r>
                <a:r>
                  <a:rPr lang="en-US" dirty="0">
                    <a:solidFill>
                      <a:sysClr val="windowText" lastClr="000000"/>
                    </a:solidFill>
                  </a:rPr>
                  <a:t>can be deduced from </a:t>
                </a:r>
                <a14:m>
                  <m:oMath xmlns:m="http://schemas.openxmlformats.org/officeDocument/2006/math">
                    <m:r>
                      <a:rPr lang="en-US" i="1">
                        <a:solidFill>
                          <a:sysClr val="windowText" lastClr="000000"/>
                        </a:solidFill>
                        <a:latin typeface="Cambria Math" panose="02040503050406030204" pitchFamily="18" charset="0"/>
                      </a:rPr>
                      <m:t>𝑠</m:t>
                    </m:r>
                  </m:oMath>
                </a14:m>
                <a:endParaRPr lang="en-US" i="1" dirty="0">
                  <a:solidFill>
                    <a:sysClr val="windowText" lastClr="000000"/>
                  </a:solidFill>
                  <a:latin typeface="Cambria Math" panose="02040503050406030204" pitchFamily="18" charset="0"/>
                </a:endParaRPr>
              </a:p>
              <a:p>
                <a:pPr>
                  <a:defRP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𝐶𝑜𝑠𝑡</m:t>
                    </m:r>
                  </m:oMath>
                </a14:m>
                <a:r>
                  <a:rPr lang="en-US" dirty="0"/>
                  <a:t> is determined by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𝒊</m:t>
                        </m:r>
                      </m:e>
                      <m:sup>
                        <m:r>
                          <a:rPr lang="en-US" b="1" i="1" smtClean="0">
                            <a:latin typeface="Cambria Math" panose="02040503050406030204" pitchFamily="18" charset="0"/>
                          </a:rPr>
                          <m:t>𝒕𝒉</m:t>
                        </m:r>
                      </m:sup>
                    </m:sSup>
                  </m:oMath>
                </a14:m>
                <a:r>
                  <a:rPr lang="en-US" dirty="0"/>
                  <a:t> and </a:t>
                </a:r>
                <a14:m>
                  <m:oMath xmlns:m="http://schemas.openxmlformats.org/officeDocument/2006/math">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e>
                        </m:d>
                      </m:e>
                      <m:sup>
                        <m:r>
                          <a:rPr lang="en-US" b="1" i="1" smtClean="0">
                            <a:latin typeface="Cambria Math" panose="02040503050406030204" pitchFamily="18" charset="0"/>
                          </a:rPr>
                          <m:t>𝒔𝒕</m:t>
                        </m:r>
                      </m:sup>
                    </m:sSup>
                    <m:r>
                      <a:rPr lang="en-US" b="1" i="1" smtClean="0">
                        <a:latin typeface="Cambria Math" panose="02040503050406030204" pitchFamily="18" charset="0"/>
                      </a:rPr>
                      <m:t> </m:t>
                    </m:r>
                  </m:oMath>
                </a14:m>
                <a:r>
                  <a:rPr lang="en-US" dirty="0"/>
                  <a:t>cells</a:t>
                </a:r>
                <a:endParaRPr lang="en-US" dirty="0">
                  <a:solidFill>
                    <a:sysClr val="windowText" lastClr="000000"/>
                  </a:solidFill>
                </a:endParaRPr>
              </a:p>
              <a:p>
                <a:pPr>
                  <a:defRPr/>
                </a:pPr>
                <a:r>
                  <a:rPr lang="en-US" dirty="0">
                    <a:solidFill>
                      <a:sysClr val="windowText" lastClr="000000"/>
                    </a:solidFill>
                  </a:rPr>
                  <a:t>Cost: </a:t>
                </a:r>
                <a14:m>
                  <m:oMath xmlns:m="http://schemas.openxmlformats.org/officeDocument/2006/math">
                    <m:sSubSup>
                      <m:sSubSupPr>
                        <m:ctrlPr>
                          <a:rPr lang="en-US" i="1">
                            <a:solidFill>
                              <a:sysClr val="windowText" lastClr="000000"/>
                            </a:solidFill>
                            <a:latin typeface="Cambria Math" panose="02040503050406030204" pitchFamily="18" charset="0"/>
                          </a:rPr>
                        </m:ctrlPr>
                      </m:sSubSupPr>
                      <m:e>
                        <m:r>
                          <a:rPr lang="en-US" i="1">
                            <a:solidFill>
                              <a:sysClr val="windowText" lastClr="000000"/>
                            </a:solidFill>
                            <a:latin typeface="Cambria Math" panose="02040503050406030204" pitchFamily="18" charset="0"/>
                          </a:rPr>
                          <m:t>𝑐</m:t>
                        </m:r>
                        <m:r>
                          <a:rPr lang="en-US" i="1">
                            <a:solidFill>
                              <a:sysClr val="windowText" lastClr="000000"/>
                            </a:solidFill>
                            <a:latin typeface="Cambria Math" panose="02040503050406030204" pitchFamily="18" charset="0"/>
                          </a:rPr>
                          <m:t>(</m:t>
                        </m:r>
                      </m:e>
                      <m:sub>
                        <m:r>
                          <a:rPr lang="en-US" i="1">
                            <a:solidFill>
                              <a:sysClr val="windowText" lastClr="000000"/>
                            </a:solidFill>
                            <a:latin typeface="Cambria Math" panose="02040503050406030204" pitchFamily="18" charset="0"/>
                          </a:rPr>
                          <m:t>𝑖</m:t>
                        </m:r>
                        <m:r>
                          <a:rPr lang="en-US" i="1">
                            <a:solidFill>
                              <a:sysClr val="windowText" lastClr="000000"/>
                            </a:solidFill>
                            <a:latin typeface="Cambria Math" panose="02040503050406030204" pitchFamily="18" charset="0"/>
                          </a:rPr>
                          <m:t> </m:t>
                        </m:r>
                        <m:r>
                          <a:rPr lang="en-US" i="1">
                            <a:solidFill>
                              <a:sysClr val="windowText" lastClr="000000"/>
                            </a:solidFill>
                            <a:latin typeface="Cambria Math" panose="02040503050406030204" pitchFamily="18" charset="0"/>
                          </a:rPr>
                          <m:t>𝑗</m:t>
                        </m:r>
                        <m:r>
                          <a:rPr lang="en-US" i="1">
                            <a:solidFill>
                              <a:sysClr val="windowText" lastClr="000000"/>
                            </a:solidFill>
                            <a:latin typeface="Cambria Math" panose="02040503050406030204" pitchFamily="18" charset="0"/>
                          </a:rPr>
                          <m:t>  </m:t>
                        </m:r>
                        <m:r>
                          <a:rPr lang="en-US" i="1">
                            <a:solidFill>
                              <a:sysClr val="windowText" lastClr="000000"/>
                            </a:solidFill>
                            <a:latin typeface="Cambria Math" panose="02040503050406030204" pitchFamily="18" charset="0"/>
                          </a:rPr>
                          <m:t>𝑣</m:t>
                        </m:r>
                        <m:r>
                          <a:rPr lang="en-US" i="1">
                            <a:solidFill>
                              <a:sysClr val="windowText" lastClr="000000"/>
                            </a:solidFill>
                            <a:latin typeface="Cambria Math" panose="02040503050406030204" pitchFamily="18" charset="0"/>
                          </a:rPr>
                          <m:t>  </m:t>
                        </m:r>
                        <m:r>
                          <a:rPr lang="en-US" i="1">
                            <a:solidFill>
                              <a:sysClr val="windowText" lastClr="000000"/>
                            </a:solidFill>
                            <a:latin typeface="Cambria Math" panose="02040503050406030204" pitchFamily="18" charset="0"/>
                          </a:rPr>
                          <m:t>𝑙</m:t>
                        </m:r>
                      </m:sub>
                      <m:sup>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𝑖</m:t>
                            </m:r>
                          </m:e>
                          <m:sup>
                            <m:r>
                              <a:rPr lang="en-US" i="1">
                                <a:solidFill>
                                  <a:sysClr val="windowText" lastClr="000000"/>
                                </a:solidFill>
                                <a:latin typeface="Cambria Math" panose="02040503050406030204" pitchFamily="18" charset="0"/>
                              </a:rPr>
                              <m:t>′</m:t>
                            </m:r>
                          </m:sup>
                        </m:sSup>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𝑗</m:t>
                            </m:r>
                          </m:e>
                          <m:sup>
                            <m:r>
                              <a:rPr lang="en-US" i="1">
                                <a:solidFill>
                                  <a:sysClr val="windowText" lastClr="000000"/>
                                </a:solidFill>
                                <a:latin typeface="Cambria Math" panose="02040503050406030204" pitchFamily="18" charset="0"/>
                              </a:rPr>
                              <m:t>′</m:t>
                            </m:r>
                          </m:sup>
                        </m:sSup>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𝑣</m:t>
                            </m:r>
                          </m:e>
                          <m:sup>
                            <m:r>
                              <a:rPr lang="en-US" i="1">
                                <a:solidFill>
                                  <a:sysClr val="windowText" lastClr="000000"/>
                                </a:solidFill>
                                <a:latin typeface="Cambria Math" panose="02040503050406030204" pitchFamily="18" charset="0"/>
                              </a:rPr>
                              <m:t>′</m:t>
                            </m:r>
                          </m:sup>
                        </m:sSup>
                        <m:sSup>
                          <m:sSupPr>
                            <m:ctrlPr>
                              <a:rPr lang="en-US" i="1">
                                <a:solidFill>
                                  <a:sysClr val="windowText" lastClr="000000"/>
                                </a:solidFill>
                                <a:latin typeface="Cambria Math" panose="02040503050406030204" pitchFamily="18" charset="0"/>
                              </a:rPr>
                            </m:ctrlPr>
                          </m:sSupPr>
                          <m:e>
                            <m:r>
                              <a:rPr lang="en-US" i="1">
                                <a:solidFill>
                                  <a:sysClr val="windowText" lastClr="000000"/>
                                </a:solidFill>
                                <a:latin typeface="Cambria Math" panose="02040503050406030204" pitchFamily="18" charset="0"/>
                              </a:rPr>
                              <m:t>𝑙</m:t>
                            </m:r>
                          </m:e>
                          <m:sup>
                            <m:r>
                              <a:rPr lang="en-US" i="1">
                                <a:solidFill>
                                  <a:sysClr val="windowText" lastClr="000000"/>
                                </a:solidFill>
                                <a:latin typeface="Cambria Math" panose="02040503050406030204" pitchFamily="18" charset="0"/>
                              </a:rPr>
                              <m:t>′</m:t>
                            </m:r>
                          </m:sup>
                        </m:sSup>
                      </m:sup>
                    </m:sSubSup>
                    <m:r>
                      <a:rPr lang="en-US" i="1">
                        <a:solidFill>
                          <a:sysClr val="windowText" lastClr="000000"/>
                        </a:solidFill>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𝑠𝑡𝑒𝑝</m:t>
                        </m:r>
                      </m:sub>
                    </m:sSub>
                    <m:r>
                      <a:rPr lang="en-US" i="1">
                        <a:solidFill>
                          <a:sysClr val="windowText" lastClr="000000"/>
                        </a:solidFill>
                        <a:latin typeface="Cambria Math" panose="02040503050406030204" pitchFamily="18" charset="0"/>
                      </a:rPr>
                      <m:t>+</m:t>
                    </m:r>
                    <m:r>
                      <a:rPr lang="en-US" i="1">
                        <a:solidFill>
                          <a:sysClr val="windowText" lastClr="000000"/>
                        </a:solidFill>
                        <a:latin typeface="Cambria Math" panose="02040503050406030204" pitchFamily="18" charset="0"/>
                      </a:rPr>
                      <m:t>𝛼</m:t>
                    </m:r>
                    <m:r>
                      <a:rPr lang="en-US" i="1">
                        <a:solidFill>
                          <a:sysClr val="windowText" lastClr="000000"/>
                        </a:solidFill>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𝑑𝑖𝑠𝑝</m:t>
                        </m:r>
                      </m:sub>
                    </m:sSub>
                    <m:r>
                      <a:rPr lang="en-US" i="1">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𝛽</m:t>
                    </m:r>
                    <m:r>
                      <a:rPr lang="en-US" b="0" i="1" smtClean="0">
                        <a:solidFill>
                          <a:sysClr val="windowText" lastClr="000000"/>
                        </a:solidFill>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𝑓𝑙𝑖𝑝</m:t>
                        </m:r>
                      </m:sub>
                    </m:sSub>
                  </m:oMath>
                </a14:m>
                <a:endParaRPr lang="en-US" dirty="0">
                  <a:solidFill>
                    <a:sysClr val="windowText" lastClr="000000"/>
                  </a:solidFill>
                </a:endParaRPr>
              </a:p>
              <a:p>
                <a:pPr lvl="1">
                  <a:defRPr/>
                </a:pP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𝑠𝑡𝑒𝑝</m:t>
                        </m:r>
                      </m:sub>
                    </m:sSub>
                  </m:oMath>
                </a14:m>
                <a:r>
                  <a:rPr lang="en-US" dirty="0">
                    <a:solidFill>
                      <a:sysClr val="windowText" lastClr="000000"/>
                    </a:solidFill>
                  </a:rPr>
                  <a:t>: step cost between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𝑖</m:t>
                        </m:r>
                      </m:e>
                      <m:sup>
                        <m:r>
                          <a:rPr lang="en-US" b="0" i="1">
                            <a:latin typeface="Cambria Math" panose="02040503050406030204" pitchFamily="18" charset="0"/>
                          </a:rPr>
                          <m:t>𝑡h</m:t>
                        </m:r>
                      </m:sup>
                    </m:s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smtClean="0">
                            <a:latin typeface="Cambria Math" panose="02040503050406030204" pitchFamily="18" charset="0"/>
                          </a:rPr>
                          <m:t>𝑖</m:t>
                        </m:r>
                        <m:r>
                          <a:rPr lang="en-US" b="0" i="1" smtClean="0">
                            <a:latin typeface="Cambria Math" panose="02040503050406030204" pitchFamily="18" charset="0"/>
                          </a:rPr>
                          <m:t>′</m:t>
                        </m:r>
                      </m:e>
                      <m:sup>
                        <m:r>
                          <a:rPr lang="en-US" b="0" i="1">
                            <a:latin typeface="Cambria Math" panose="02040503050406030204" pitchFamily="18" charset="0"/>
                          </a:rPr>
                          <m:t>𝑡h</m:t>
                        </m:r>
                      </m:sup>
                    </m:sSup>
                    <m:r>
                      <a:rPr lang="en-US" b="0" i="1">
                        <a:latin typeface="Cambria Math" panose="02040503050406030204" pitchFamily="18" charset="0"/>
                      </a:rPr>
                      <m:t> </m:t>
                    </m:r>
                  </m:oMath>
                </a14:m>
                <a:r>
                  <a:rPr lang="en-US" dirty="0"/>
                  <a:t>cells</a:t>
                </a:r>
                <a:endParaRPr lang="en-US" dirty="0">
                  <a:solidFill>
                    <a:sysClr val="windowText" lastClr="000000"/>
                  </a:solidFill>
                </a:endParaRPr>
              </a:p>
              <a:p>
                <a:pPr lvl="1">
                  <a:defRPr/>
                </a:pP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𝑑𝑖𝑠𝑝</m:t>
                        </m:r>
                      </m:sub>
                    </m:sSub>
                  </m:oMath>
                </a14:m>
                <a:r>
                  <a:rPr lang="en-US" dirty="0">
                    <a:solidFill>
                      <a:sysClr val="windowText" lastClr="000000"/>
                    </a:solidFill>
                  </a:rPr>
                  <a:t>: displacement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r>
                          <a:rPr lang="en-US" i="1">
                            <a:latin typeface="Cambria Math" panose="02040503050406030204" pitchFamily="18" charset="0"/>
                          </a:rPr>
                          <m:t>′</m:t>
                        </m:r>
                      </m:e>
                      <m:sup>
                        <m:r>
                          <a:rPr lang="en-US" i="1">
                            <a:latin typeface="Cambria Math" panose="02040503050406030204" pitchFamily="18" charset="0"/>
                          </a:rPr>
                          <m:t>𝑡h</m:t>
                        </m:r>
                      </m:sup>
                    </m:sSup>
                  </m:oMath>
                </a14:m>
                <a:r>
                  <a:rPr lang="en-US" dirty="0">
                    <a:solidFill>
                      <a:sysClr val="windowText" lastClr="000000"/>
                    </a:solidFill>
                  </a:rPr>
                  <a:t> cell (in units of placement sites)</a:t>
                </a:r>
              </a:p>
              <a:p>
                <a:pPr lvl="1">
                  <a:defRPr/>
                </a:pP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𝑐</m:t>
                        </m:r>
                      </m:e>
                      <m:sub>
                        <m:r>
                          <a:rPr lang="en-US" i="1">
                            <a:solidFill>
                              <a:sysClr val="windowText" lastClr="000000"/>
                            </a:solidFill>
                            <a:latin typeface="Cambria Math" panose="02040503050406030204" pitchFamily="18" charset="0"/>
                          </a:rPr>
                          <m:t>𝑓𝑙𝑖𝑝</m:t>
                        </m:r>
                      </m:sub>
                    </m:sSub>
                  </m:oMath>
                </a14:m>
                <a:r>
                  <a:rPr lang="en-US" dirty="0">
                    <a:solidFill>
                      <a:sysClr val="windowText" lastClr="000000"/>
                    </a:solidFill>
                  </a:rPr>
                  <a:t>: flipping cost (0 = initial orientation; 1 = flipped orientation)</a:t>
                </a:r>
                <a:endParaRPr lang="en-US" i="1" dirty="0">
                  <a:solidFill>
                    <a:sysClr val="windowText" lastClr="000000"/>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32" t="-241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ltLang="en-US" dirty="0"/>
              <a:t>Dynamic Programming: Cost Update</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27431982"/>
                  </p:ext>
                </p:extLst>
              </p:nvPr>
            </p:nvGraphicFramePr>
            <p:xfrm>
              <a:off x="4154480" y="5513367"/>
              <a:ext cx="3883039" cy="757809"/>
            </p:xfrm>
            <a:graphic>
              <a:graphicData uri="http://schemas.openxmlformats.org/drawingml/2006/table">
                <a:tbl>
                  <a:tblPr firstRow="1" bandRow="1"/>
                  <a:tblGrid>
                    <a:gridCol w="957124">
                      <a:extLst>
                        <a:ext uri="{9D8B030D-6E8A-4147-A177-3AD203B41FA5}">
                          <a16:colId xmlns:a16="http://schemas.microsoft.com/office/drawing/2014/main" val="3547859019"/>
                        </a:ext>
                      </a:extLst>
                    </a:gridCol>
                    <a:gridCol w="530128">
                      <a:extLst>
                        <a:ext uri="{9D8B030D-6E8A-4147-A177-3AD203B41FA5}">
                          <a16:colId xmlns:a16="http://schemas.microsoft.com/office/drawing/2014/main" val="1286214775"/>
                        </a:ext>
                      </a:extLst>
                    </a:gridCol>
                    <a:gridCol w="600329">
                      <a:extLst>
                        <a:ext uri="{9D8B030D-6E8A-4147-A177-3AD203B41FA5}">
                          <a16:colId xmlns:a16="http://schemas.microsoft.com/office/drawing/2014/main" val="324003371"/>
                        </a:ext>
                      </a:extLst>
                    </a:gridCol>
                    <a:gridCol w="530128">
                      <a:extLst>
                        <a:ext uri="{9D8B030D-6E8A-4147-A177-3AD203B41FA5}">
                          <a16:colId xmlns:a16="http://schemas.microsoft.com/office/drawing/2014/main" val="2611679087"/>
                        </a:ext>
                      </a:extLst>
                    </a:gridCol>
                    <a:gridCol w="530128">
                      <a:extLst>
                        <a:ext uri="{9D8B030D-6E8A-4147-A177-3AD203B41FA5}">
                          <a16:colId xmlns:a16="http://schemas.microsoft.com/office/drawing/2014/main" val="2969150567"/>
                        </a:ext>
                      </a:extLst>
                    </a:gridCol>
                    <a:gridCol w="735202">
                      <a:extLst>
                        <a:ext uri="{9D8B030D-6E8A-4147-A177-3AD203B41FA5}">
                          <a16:colId xmlns:a16="http://schemas.microsoft.com/office/drawing/2014/main" val="1146191110"/>
                        </a:ext>
                      </a:extLst>
                    </a:gridCol>
                  </a:tblGrid>
                  <a:tr h="37084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Dist.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59819262"/>
                      </a:ext>
                    </a:extLst>
                  </a:tr>
                  <a:tr h="37084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𝑠𝑡𝑒𝑝</m:t>
                                    </m:r>
                                  </m:sub>
                                </m:sSub>
                              </m:oMath>
                            </m:oMathPara>
                          </a14:m>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9739163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27431982"/>
                  </p:ext>
                </p:extLst>
              </p:nvPr>
            </p:nvGraphicFramePr>
            <p:xfrm>
              <a:off x="4154480" y="5513367"/>
              <a:ext cx="3883039" cy="757809"/>
            </p:xfrm>
            <a:graphic>
              <a:graphicData uri="http://schemas.openxmlformats.org/drawingml/2006/table">
                <a:tbl>
                  <a:tblPr firstRow="1" bandRow="1"/>
                  <a:tblGrid>
                    <a:gridCol w="957124">
                      <a:extLst>
                        <a:ext uri="{9D8B030D-6E8A-4147-A177-3AD203B41FA5}">
                          <a16:colId xmlns:a16="http://schemas.microsoft.com/office/drawing/2014/main" val="3547859019"/>
                        </a:ext>
                      </a:extLst>
                    </a:gridCol>
                    <a:gridCol w="530128">
                      <a:extLst>
                        <a:ext uri="{9D8B030D-6E8A-4147-A177-3AD203B41FA5}">
                          <a16:colId xmlns:a16="http://schemas.microsoft.com/office/drawing/2014/main" val="1286214775"/>
                        </a:ext>
                      </a:extLst>
                    </a:gridCol>
                    <a:gridCol w="600329">
                      <a:extLst>
                        <a:ext uri="{9D8B030D-6E8A-4147-A177-3AD203B41FA5}">
                          <a16:colId xmlns:a16="http://schemas.microsoft.com/office/drawing/2014/main" val="324003371"/>
                        </a:ext>
                      </a:extLst>
                    </a:gridCol>
                    <a:gridCol w="530128">
                      <a:extLst>
                        <a:ext uri="{9D8B030D-6E8A-4147-A177-3AD203B41FA5}">
                          <a16:colId xmlns:a16="http://schemas.microsoft.com/office/drawing/2014/main" val="2611679087"/>
                        </a:ext>
                      </a:extLst>
                    </a:gridCol>
                    <a:gridCol w="530128">
                      <a:extLst>
                        <a:ext uri="{9D8B030D-6E8A-4147-A177-3AD203B41FA5}">
                          <a16:colId xmlns:a16="http://schemas.microsoft.com/office/drawing/2014/main" val="2969150567"/>
                        </a:ext>
                      </a:extLst>
                    </a:gridCol>
                    <a:gridCol w="735202">
                      <a:extLst>
                        <a:ext uri="{9D8B030D-6E8A-4147-A177-3AD203B41FA5}">
                          <a16:colId xmlns:a16="http://schemas.microsoft.com/office/drawing/2014/main" val="1146191110"/>
                        </a:ext>
                      </a:extLst>
                    </a:gridCol>
                  </a:tblGrid>
                  <a:tr h="37084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Dist.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dirty="0"/>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59819262"/>
                      </a:ext>
                    </a:extLst>
                  </a:tr>
                  <a:tr h="386969">
                    <a:tc>
                      <a:txBody>
                        <a:bodyPr/>
                        <a:lstStyle/>
                        <a:p>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37" t="-103125" r="-308917" b="-18750"/>
                          </a:stretch>
                        </a:blip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247475" t="-103125" r="-302020" b="-18750"/>
                          </a:stretch>
                        </a:blip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dirty="0"/>
                            <a:t>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97391630"/>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3044688" y="5045188"/>
                <a:ext cx="6410739" cy="338554"/>
              </a:xfrm>
              <a:prstGeom prst="rect">
                <a:avLst/>
              </a:prstGeom>
              <a:noFill/>
            </p:spPr>
            <p:txBody>
              <a:bodyPr wrap="square" rtlCol="0">
                <a:spAutoFit/>
              </a:bodyPr>
              <a:lstStyle/>
              <a:p>
                <a:pPr>
                  <a:defRPr/>
                </a:pPr>
                <a:r>
                  <a:rPr lang="en-US" sz="1600" dirty="0">
                    <a:solidFill>
                      <a:prstClr val="black"/>
                    </a:solidFill>
                    <a:latin typeface="Tahoma"/>
                  </a:rPr>
                  <a:t>Step cost for two neighboring cells with </a:t>
                </a:r>
                <a14:m>
                  <m:oMath xmlns:m="http://schemas.openxmlformats.org/officeDocument/2006/math">
                    <m:r>
                      <a:rPr lang="en-US" sz="1600" i="1">
                        <a:solidFill>
                          <a:prstClr val="black"/>
                        </a:solidFill>
                        <a:latin typeface="Cambria Math" panose="02040503050406030204" pitchFamily="18" charset="0"/>
                      </a:rPr>
                      <m:t>𝑑𝑖𝑠𝑡</m:t>
                    </m:r>
                  </m:oMath>
                </a14:m>
                <a:r>
                  <a:rPr lang="en-US" sz="1600" dirty="0">
                    <a:solidFill>
                      <a:prstClr val="black"/>
                    </a:solidFill>
                    <a:latin typeface="Tahoma"/>
                  </a:rPr>
                  <a:t> empty sites in between</a:t>
                </a:r>
              </a:p>
            </p:txBody>
          </p:sp>
        </mc:Choice>
        <mc:Fallback xmlns="">
          <p:sp>
            <p:nvSpPr>
              <p:cNvPr id="5" name="TextBox 4"/>
              <p:cNvSpPr txBox="1">
                <a:spLocks noRot="1" noChangeAspect="1" noMove="1" noResize="1" noEditPoints="1" noAdjustHandles="1" noChangeArrowheads="1" noChangeShapeType="1" noTextEdit="1"/>
              </p:cNvSpPr>
              <p:nvPr/>
            </p:nvSpPr>
            <p:spPr>
              <a:xfrm>
                <a:off x="3044688" y="5045188"/>
                <a:ext cx="6410739" cy="338554"/>
              </a:xfrm>
              <a:prstGeom prst="rect">
                <a:avLst/>
              </a:prstGeom>
              <a:blipFill>
                <a:blip r:embed="rId5"/>
                <a:stretch>
                  <a:fillRect l="-475"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2822015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a:xfrm>
            <a:off x="228601" y="838201"/>
            <a:ext cx="11781367" cy="5562601"/>
          </a:xfrm>
        </p:spPr>
        <p:txBody>
          <a:bodyPr/>
          <a:lstStyle/>
          <a:p>
            <a:r>
              <a:rPr lang="en-US" dirty="0"/>
              <a:t>Motivation</a:t>
            </a:r>
          </a:p>
          <a:p>
            <a:r>
              <a:rPr lang="en-US" dirty="0"/>
              <a:t>Our dynamic programming-based placement</a:t>
            </a:r>
          </a:p>
          <a:p>
            <a:pPr lvl="1"/>
            <a:r>
              <a:rPr lang="en-US" dirty="0"/>
              <a:t>Single-row detailed placement</a:t>
            </a:r>
          </a:p>
          <a:p>
            <a:pPr lvl="1"/>
            <a:r>
              <a:rPr lang="en-US" dirty="0">
                <a:solidFill>
                  <a:srgbClr val="FF0000"/>
                </a:solidFill>
              </a:rPr>
              <a:t>Double-row detailed placement</a:t>
            </a:r>
          </a:p>
          <a:p>
            <a:pPr lvl="1"/>
            <a:r>
              <a:rPr lang="en-US" dirty="0">
                <a:solidFill>
                  <a:srgbClr val="FF0000"/>
                </a:solidFill>
              </a:rPr>
              <a:t>Q1: Can we move double-height cells while keeping DP optimality?</a:t>
            </a:r>
          </a:p>
          <a:p>
            <a:pPr lvl="1"/>
            <a:r>
              <a:rPr lang="en-US" dirty="0">
                <a:solidFill>
                  <a:srgbClr val="FF0000"/>
                </a:solidFill>
              </a:rPr>
              <a:t>Q2: Can we allow reordering in double-row optimization?</a:t>
            </a:r>
          </a:p>
          <a:p>
            <a:r>
              <a:rPr lang="en-US" dirty="0"/>
              <a:t>Experiments</a:t>
            </a:r>
          </a:p>
          <a:p>
            <a:r>
              <a:rPr lang="en-US" dirty="0"/>
              <a:t>Conclusion</a:t>
            </a:r>
          </a:p>
          <a:p>
            <a:endParaRPr lang="en-US" dirty="0"/>
          </a:p>
          <a:p>
            <a:endParaRPr lang="en-US" dirty="0"/>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85514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838201"/>
            <a:ext cx="11781367" cy="5562601"/>
          </a:xfrm>
        </p:spPr>
        <p:txBody>
          <a:bodyPr/>
          <a:lstStyle/>
          <a:p>
            <a:pPr lvl="0">
              <a:defRPr/>
            </a:pPr>
            <a:r>
              <a:rPr lang="en-US" dirty="0">
                <a:solidFill>
                  <a:sysClr val="windowText" lastClr="000000"/>
                </a:solidFill>
              </a:rPr>
              <a:t>Observation</a:t>
            </a:r>
          </a:p>
          <a:p>
            <a:pPr lvl="1">
              <a:defRPr/>
            </a:pPr>
            <a:r>
              <a:rPr lang="en-US" dirty="0">
                <a:solidFill>
                  <a:sysClr val="windowText" lastClr="000000"/>
                </a:solidFill>
              </a:rPr>
              <a:t>Fully separated two-row optimization window</a:t>
            </a:r>
          </a:p>
          <a:p>
            <a:pPr>
              <a:defRPr/>
            </a:pPr>
            <a:r>
              <a:rPr lang="en-US" dirty="0">
                <a:solidFill>
                  <a:sysClr val="windowText" lastClr="000000"/>
                </a:solidFill>
              </a:rPr>
              <a:t>Fixed double-height cell ordering </a:t>
            </a:r>
          </a:p>
          <a:p>
            <a:pPr lvl="1" indent="-230188">
              <a:defRPr/>
            </a:pPr>
            <a:r>
              <a:rPr lang="en-US" altLang="zh-TW" dirty="0">
                <a:solidFill>
                  <a:prstClr val="black"/>
                </a:solidFill>
                <a:sym typeface="Symbol"/>
              </a:rPr>
              <a:t> </a:t>
            </a:r>
            <a:r>
              <a:rPr lang="en-US" altLang="zh-CN" dirty="0">
                <a:solidFill>
                  <a:prstClr val="black"/>
                </a:solidFill>
                <a:sym typeface="Symbol"/>
              </a:rPr>
              <a:t>Separated DP region</a:t>
            </a: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lvl="1" indent="-230188">
              <a:defRPr/>
            </a:pPr>
            <a:endParaRPr lang="en-US" altLang="zh-CN" dirty="0">
              <a:solidFill>
                <a:prstClr val="black"/>
              </a:solidFill>
              <a:sym typeface="Symbol"/>
            </a:endParaRPr>
          </a:p>
          <a:p>
            <a:pPr>
              <a:defRPr/>
            </a:pPr>
            <a:r>
              <a:rPr lang="en-US" dirty="0">
                <a:solidFill>
                  <a:srgbClr val="FF0000"/>
                </a:solidFill>
              </a:rPr>
              <a:t>Q1: Can we move double-height cells while keeping DP optimality?</a:t>
            </a:r>
          </a:p>
          <a:p>
            <a:pPr>
              <a:defRPr/>
            </a:pPr>
            <a:r>
              <a:rPr lang="en-US" dirty="0">
                <a:solidFill>
                  <a:srgbClr val="FF0000"/>
                </a:solidFill>
              </a:rPr>
              <a:t>A: Yes. </a:t>
            </a:r>
            <a:endParaRPr lang="en-US" dirty="0">
              <a:solidFill>
                <a:sysClr val="windowText" lastClr="000000"/>
              </a:solidFill>
            </a:endParaRPr>
          </a:p>
          <a:p>
            <a:pPr lvl="1" indent="-230188">
              <a:defRPr/>
            </a:pPr>
            <a:endParaRPr lang="en-US" altLang="zh-CN" dirty="0">
              <a:solidFill>
                <a:prstClr val="black"/>
              </a:solidFill>
              <a:sym typeface="Symbol"/>
            </a:endParaRPr>
          </a:p>
        </p:txBody>
      </p:sp>
      <p:sp>
        <p:nvSpPr>
          <p:cNvPr id="145" name="Rectangle 144"/>
          <p:cNvSpPr/>
          <p:nvPr/>
        </p:nvSpPr>
        <p:spPr bwMode="auto">
          <a:xfrm>
            <a:off x="2063432" y="4026388"/>
            <a:ext cx="984614" cy="1628710"/>
          </a:xfrm>
          <a:prstGeom prst="rect">
            <a:avLst/>
          </a:prstGeom>
          <a:solidFill>
            <a:schemeClr val="bg2">
              <a:lumMod val="90000"/>
              <a:alpha val="68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r>
              <a:rPr lang="en-US" sz="2400" b="1" dirty="0">
                <a:latin typeface="Arial Narrow" pitchFamily="34" charset="0"/>
              </a:rPr>
              <a:t>R1</a:t>
            </a:r>
          </a:p>
        </p:txBody>
      </p:sp>
      <p:sp>
        <p:nvSpPr>
          <p:cNvPr id="146" name="Rectangle 145"/>
          <p:cNvSpPr/>
          <p:nvPr/>
        </p:nvSpPr>
        <p:spPr bwMode="auto">
          <a:xfrm>
            <a:off x="3551566" y="4017217"/>
            <a:ext cx="2094935" cy="1628710"/>
          </a:xfrm>
          <a:prstGeom prst="rect">
            <a:avLst/>
          </a:prstGeom>
          <a:solidFill>
            <a:schemeClr val="accent5">
              <a:lumMod val="20000"/>
              <a:lumOff val="80000"/>
              <a:alpha val="68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r>
              <a:rPr lang="en-US" sz="2400" b="1" dirty="0">
                <a:latin typeface="Arial Narrow" pitchFamily="34" charset="0"/>
              </a:rPr>
              <a:t>R2</a:t>
            </a:r>
          </a:p>
        </p:txBody>
      </p:sp>
      <p:sp>
        <p:nvSpPr>
          <p:cNvPr id="147" name="Rectangle 146"/>
          <p:cNvSpPr/>
          <p:nvPr/>
        </p:nvSpPr>
        <p:spPr bwMode="auto">
          <a:xfrm>
            <a:off x="6144561" y="4026388"/>
            <a:ext cx="1419741" cy="1628710"/>
          </a:xfrm>
          <a:prstGeom prst="rect">
            <a:avLst/>
          </a:prstGeom>
          <a:solidFill>
            <a:schemeClr val="accent4">
              <a:lumMod val="20000"/>
              <a:lumOff val="80000"/>
              <a:alpha val="68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r>
              <a:rPr lang="en-US" sz="2400" b="1" dirty="0">
                <a:latin typeface="Arial Narrow" pitchFamily="34" charset="0"/>
              </a:rPr>
              <a:t>R3</a:t>
            </a:r>
          </a:p>
        </p:txBody>
      </p:sp>
      <p:sp>
        <p:nvSpPr>
          <p:cNvPr id="72" name="Rectangle 71">
            <a:extLst>
              <a:ext uri="{FF2B5EF4-FFF2-40B4-BE49-F238E27FC236}">
                <a16:creationId xmlns:a16="http://schemas.microsoft.com/office/drawing/2014/main" id="{69BDE7BB-EA3D-4EE0-9C68-94325B575A37}"/>
              </a:ext>
            </a:extLst>
          </p:cNvPr>
          <p:cNvSpPr/>
          <p:nvPr/>
        </p:nvSpPr>
        <p:spPr bwMode="auto">
          <a:xfrm>
            <a:off x="8049517" y="4026388"/>
            <a:ext cx="950860" cy="1628710"/>
          </a:xfrm>
          <a:prstGeom prst="rect">
            <a:avLst/>
          </a:prstGeom>
          <a:solidFill>
            <a:schemeClr val="accent6">
              <a:alpha val="68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r>
              <a:rPr lang="en-US" sz="2400" b="1" dirty="0">
                <a:latin typeface="Arial Narrow" pitchFamily="34" charset="0"/>
              </a:rPr>
              <a:t>R4</a:t>
            </a:r>
          </a:p>
        </p:txBody>
      </p:sp>
      <p:sp>
        <p:nvSpPr>
          <p:cNvPr id="3" name="Title 2"/>
          <p:cNvSpPr>
            <a:spLocks noGrp="1"/>
          </p:cNvSpPr>
          <p:nvPr>
            <p:ph type="title"/>
          </p:nvPr>
        </p:nvSpPr>
        <p:spPr/>
        <p:txBody>
          <a:bodyPr/>
          <a:lstStyle/>
          <a:p>
            <a:r>
              <a:rPr lang="en-US" dirty="0"/>
              <a:t>Double-Row (DR) Detailed Placement</a:t>
            </a:r>
          </a:p>
        </p:txBody>
      </p:sp>
      <p:sp>
        <p:nvSpPr>
          <p:cNvPr id="59" name="TextBox 58"/>
          <p:cNvSpPr txBox="1"/>
          <p:nvPr/>
        </p:nvSpPr>
        <p:spPr>
          <a:xfrm>
            <a:off x="7077034" y="786197"/>
            <a:ext cx="798255" cy="400110"/>
          </a:xfrm>
          <a:prstGeom prst="rect">
            <a:avLst/>
          </a:prstGeom>
          <a:noFill/>
        </p:spPr>
        <p:txBody>
          <a:bodyPr wrap="square" rtlCol="0">
            <a:spAutoFit/>
          </a:bodyPr>
          <a:lstStyle/>
          <a:p>
            <a:r>
              <a:rPr lang="en-US" altLang="zh-CN" sz="2000" dirty="0"/>
              <a:t>VSS</a:t>
            </a:r>
            <a:endParaRPr lang="en-US" sz="2000" dirty="0"/>
          </a:p>
        </p:txBody>
      </p:sp>
      <p:sp>
        <p:nvSpPr>
          <p:cNvPr id="60" name="TextBox 59"/>
          <p:cNvSpPr txBox="1"/>
          <p:nvPr/>
        </p:nvSpPr>
        <p:spPr>
          <a:xfrm>
            <a:off x="7085590" y="1162303"/>
            <a:ext cx="789699" cy="400110"/>
          </a:xfrm>
          <a:prstGeom prst="rect">
            <a:avLst/>
          </a:prstGeom>
          <a:noFill/>
        </p:spPr>
        <p:txBody>
          <a:bodyPr wrap="square" rtlCol="0">
            <a:spAutoFit/>
          </a:bodyPr>
          <a:lstStyle/>
          <a:p>
            <a:r>
              <a:rPr lang="en-US" altLang="zh-CN" sz="2000" dirty="0"/>
              <a:t>VDD</a:t>
            </a:r>
            <a:endParaRPr lang="en-US" sz="2000" dirty="0"/>
          </a:p>
        </p:txBody>
      </p:sp>
      <p:sp>
        <p:nvSpPr>
          <p:cNvPr id="61" name="TextBox 60"/>
          <p:cNvSpPr txBox="1"/>
          <p:nvPr/>
        </p:nvSpPr>
        <p:spPr>
          <a:xfrm>
            <a:off x="7085590" y="1549272"/>
            <a:ext cx="789699" cy="400110"/>
          </a:xfrm>
          <a:prstGeom prst="rect">
            <a:avLst/>
          </a:prstGeom>
          <a:noFill/>
        </p:spPr>
        <p:txBody>
          <a:bodyPr wrap="square" rtlCol="0">
            <a:spAutoFit/>
          </a:bodyPr>
          <a:lstStyle/>
          <a:p>
            <a:r>
              <a:rPr lang="en-US" altLang="zh-CN" sz="2000" dirty="0"/>
              <a:t>VSS</a:t>
            </a:r>
            <a:endParaRPr lang="en-US" sz="2000" dirty="0"/>
          </a:p>
        </p:txBody>
      </p:sp>
      <p:sp>
        <p:nvSpPr>
          <p:cNvPr id="62" name="TextBox 61"/>
          <p:cNvSpPr txBox="1"/>
          <p:nvPr/>
        </p:nvSpPr>
        <p:spPr>
          <a:xfrm>
            <a:off x="7085590" y="1921698"/>
            <a:ext cx="789699" cy="400110"/>
          </a:xfrm>
          <a:prstGeom prst="rect">
            <a:avLst/>
          </a:prstGeom>
          <a:noFill/>
        </p:spPr>
        <p:txBody>
          <a:bodyPr wrap="square" rtlCol="0">
            <a:spAutoFit/>
          </a:bodyPr>
          <a:lstStyle/>
          <a:p>
            <a:r>
              <a:rPr lang="en-US" altLang="zh-CN" sz="2000" dirty="0"/>
              <a:t>VDD</a:t>
            </a:r>
            <a:endParaRPr lang="en-US" sz="2000" dirty="0"/>
          </a:p>
        </p:txBody>
      </p:sp>
      <p:sp>
        <p:nvSpPr>
          <p:cNvPr id="63" name="TextBox 62"/>
          <p:cNvSpPr txBox="1"/>
          <p:nvPr/>
        </p:nvSpPr>
        <p:spPr>
          <a:xfrm>
            <a:off x="7108589" y="2302421"/>
            <a:ext cx="766700" cy="400110"/>
          </a:xfrm>
          <a:prstGeom prst="rect">
            <a:avLst/>
          </a:prstGeom>
          <a:noFill/>
        </p:spPr>
        <p:txBody>
          <a:bodyPr wrap="square" rtlCol="0">
            <a:spAutoFit/>
          </a:bodyPr>
          <a:lstStyle/>
          <a:p>
            <a:r>
              <a:rPr lang="en-US" altLang="zh-CN" sz="2000" dirty="0"/>
              <a:t>VSS</a:t>
            </a:r>
            <a:endParaRPr lang="en-US" sz="2000" dirty="0"/>
          </a:p>
        </p:txBody>
      </p:sp>
      <p:grpSp>
        <p:nvGrpSpPr>
          <p:cNvPr id="5" name="Group 4">
            <a:extLst>
              <a:ext uri="{FF2B5EF4-FFF2-40B4-BE49-F238E27FC236}">
                <a16:creationId xmlns:a16="http://schemas.microsoft.com/office/drawing/2014/main" id="{A93D80EE-0D91-41D9-85A0-C93B3BF21D03}"/>
              </a:ext>
            </a:extLst>
          </p:cNvPr>
          <p:cNvGrpSpPr/>
          <p:nvPr/>
        </p:nvGrpSpPr>
        <p:grpSpPr>
          <a:xfrm>
            <a:off x="7304986" y="987741"/>
            <a:ext cx="4979298" cy="2071285"/>
            <a:chOff x="7304986" y="987741"/>
            <a:chExt cx="4979298" cy="2071285"/>
          </a:xfrm>
        </p:grpSpPr>
        <p:sp>
          <p:nvSpPr>
            <p:cNvPr id="80" name="TextBox 79"/>
            <p:cNvSpPr txBox="1"/>
            <p:nvPr/>
          </p:nvSpPr>
          <p:spPr>
            <a:xfrm>
              <a:off x="7447565" y="2658916"/>
              <a:ext cx="2333389" cy="400110"/>
            </a:xfrm>
            <a:prstGeom prst="rect">
              <a:avLst/>
            </a:prstGeom>
            <a:noFill/>
          </p:spPr>
          <p:txBody>
            <a:bodyPr wrap="square" rtlCol="0">
              <a:spAutoFit/>
            </a:bodyPr>
            <a:lstStyle/>
            <a:p>
              <a:r>
                <a:rPr lang="en-US" sz="2000" dirty="0"/>
                <a:t>Single-height cell</a:t>
              </a:r>
            </a:p>
          </p:txBody>
        </p:sp>
        <p:sp>
          <p:nvSpPr>
            <p:cNvPr id="64" name="직사각형 171"/>
            <p:cNvSpPr/>
            <p:nvPr/>
          </p:nvSpPr>
          <p:spPr>
            <a:xfrm>
              <a:off x="7913072" y="987741"/>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65" name="직사각형 171"/>
            <p:cNvSpPr/>
            <p:nvPr/>
          </p:nvSpPr>
          <p:spPr>
            <a:xfrm>
              <a:off x="7841355" y="1368464"/>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66" name="직사각형 171"/>
            <p:cNvSpPr/>
            <p:nvPr/>
          </p:nvSpPr>
          <p:spPr>
            <a:xfrm>
              <a:off x="8773688" y="987741"/>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67" name="직사각형 171"/>
            <p:cNvSpPr/>
            <p:nvPr/>
          </p:nvSpPr>
          <p:spPr>
            <a:xfrm>
              <a:off x="9016269" y="1368464"/>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68" name="직사각형 171"/>
            <p:cNvSpPr/>
            <p:nvPr/>
          </p:nvSpPr>
          <p:spPr>
            <a:xfrm>
              <a:off x="8081610" y="1749186"/>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69" name="직사각형 171"/>
            <p:cNvSpPr/>
            <p:nvPr/>
          </p:nvSpPr>
          <p:spPr>
            <a:xfrm>
              <a:off x="8081611" y="2129908"/>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70" name="직사각형 171"/>
            <p:cNvSpPr/>
            <p:nvPr/>
          </p:nvSpPr>
          <p:spPr>
            <a:xfrm>
              <a:off x="9013942" y="1749186"/>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71" name="직사각형 171"/>
            <p:cNvSpPr/>
            <p:nvPr/>
          </p:nvSpPr>
          <p:spPr>
            <a:xfrm>
              <a:off x="9256523" y="2129908"/>
              <a:ext cx="375451" cy="380722"/>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77" name="직사각형 171"/>
            <p:cNvSpPr/>
            <p:nvPr/>
          </p:nvSpPr>
          <p:spPr>
            <a:xfrm flipH="1">
              <a:off x="7304986" y="2799976"/>
              <a:ext cx="124064" cy="125806"/>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78" name="직사각형 171"/>
            <p:cNvSpPr/>
            <p:nvPr/>
          </p:nvSpPr>
          <p:spPr>
            <a:xfrm flipH="1">
              <a:off x="9710702" y="2799306"/>
              <a:ext cx="124064" cy="125806"/>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cxnSp>
          <p:nvCxnSpPr>
            <p:cNvPr id="79" name="Straight Connector 78"/>
            <p:cNvCxnSpPr/>
            <p:nvPr/>
          </p:nvCxnSpPr>
          <p:spPr>
            <a:xfrm>
              <a:off x="7756558" y="987741"/>
              <a:ext cx="2526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900871" y="2644564"/>
              <a:ext cx="2383413" cy="400110"/>
            </a:xfrm>
            <a:prstGeom prst="rect">
              <a:avLst/>
            </a:prstGeom>
            <a:noFill/>
          </p:spPr>
          <p:txBody>
            <a:bodyPr wrap="square" rtlCol="0">
              <a:spAutoFit/>
            </a:bodyPr>
            <a:lstStyle/>
            <a:p>
              <a:r>
                <a:rPr lang="en-US" sz="2000" dirty="0"/>
                <a:t>Double-height cell</a:t>
              </a:r>
            </a:p>
          </p:txBody>
        </p:sp>
        <p:cxnSp>
          <p:nvCxnSpPr>
            <p:cNvPr id="82" name="Straight Connector 81"/>
            <p:cNvCxnSpPr/>
            <p:nvPr/>
          </p:nvCxnSpPr>
          <p:spPr>
            <a:xfrm>
              <a:off x="7756558" y="1368464"/>
              <a:ext cx="2526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56558" y="1744571"/>
              <a:ext cx="2526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756558" y="2129908"/>
              <a:ext cx="2526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756558" y="2510629"/>
              <a:ext cx="2526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직사각형 171"/>
            <p:cNvSpPr/>
            <p:nvPr/>
          </p:nvSpPr>
          <p:spPr>
            <a:xfrm>
              <a:off x="8343380" y="987741"/>
              <a:ext cx="375451" cy="761443"/>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A</a:t>
              </a:r>
              <a:endParaRPr lang="ko-KR" altLang="en-US" sz="2000" dirty="0"/>
            </a:p>
          </p:txBody>
        </p:sp>
        <p:sp>
          <p:nvSpPr>
            <p:cNvPr id="93" name="직사각형 171"/>
            <p:cNvSpPr/>
            <p:nvPr/>
          </p:nvSpPr>
          <p:spPr>
            <a:xfrm>
              <a:off x="9446575" y="987741"/>
              <a:ext cx="375451" cy="761443"/>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B</a:t>
              </a:r>
              <a:endParaRPr lang="ko-KR" altLang="en-US" sz="2000" dirty="0"/>
            </a:p>
          </p:txBody>
        </p:sp>
        <p:sp>
          <p:nvSpPr>
            <p:cNvPr id="94" name="직사각형 171"/>
            <p:cNvSpPr/>
            <p:nvPr/>
          </p:nvSpPr>
          <p:spPr>
            <a:xfrm>
              <a:off x="8583634" y="1749186"/>
              <a:ext cx="375451" cy="761443"/>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C</a:t>
              </a:r>
              <a:endParaRPr lang="ko-KR" altLang="en-US" sz="2000" dirty="0"/>
            </a:p>
          </p:txBody>
        </p:sp>
        <p:sp>
          <p:nvSpPr>
            <p:cNvPr id="95" name="직사각형 171"/>
            <p:cNvSpPr/>
            <p:nvPr/>
          </p:nvSpPr>
          <p:spPr>
            <a:xfrm>
              <a:off x="9686831" y="1749186"/>
              <a:ext cx="375451" cy="761443"/>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D</a:t>
              </a:r>
              <a:endParaRPr lang="ko-KR" altLang="en-US" sz="2000" dirty="0"/>
            </a:p>
          </p:txBody>
        </p:sp>
        <p:sp>
          <p:nvSpPr>
            <p:cNvPr id="108" name="Rectangle 107"/>
            <p:cNvSpPr/>
            <p:nvPr/>
          </p:nvSpPr>
          <p:spPr bwMode="auto">
            <a:xfrm>
              <a:off x="7749628" y="987741"/>
              <a:ext cx="4213772" cy="761445"/>
            </a:xfrm>
            <a:prstGeom prst="rect">
              <a:avLst/>
            </a:prstGeom>
            <a:solidFill>
              <a:schemeClr val="accent6">
                <a:lumMod val="20000"/>
                <a:lumOff val="80000"/>
                <a:alpha val="54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a:latin typeface="Arial Narrow" pitchFamily="34" charset="0"/>
              </a:endParaRPr>
            </a:p>
          </p:txBody>
        </p:sp>
        <p:sp>
          <p:nvSpPr>
            <p:cNvPr id="109" name="Rectangle 108"/>
            <p:cNvSpPr/>
            <p:nvPr/>
          </p:nvSpPr>
          <p:spPr bwMode="auto">
            <a:xfrm>
              <a:off x="7749628" y="1755677"/>
              <a:ext cx="4213771" cy="761445"/>
            </a:xfrm>
            <a:prstGeom prst="rect">
              <a:avLst/>
            </a:prstGeom>
            <a:solidFill>
              <a:schemeClr val="bg1">
                <a:lumMod val="85000"/>
                <a:alpha val="54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a:latin typeface="Arial Narrow" pitchFamily="34" charset="0"/>
              </a:endParaRPr>
            </a:p>
          </p:txBody>
        </p:sp>
        <p:sp>
          <p:nvSpPr>
            <p:cNvPr id="111" name="TextBox 110"/>
            <p:cNvSpPr txBox="1"/>
            <p:nvPr/>
          </p:nvSpPr>
          <p:spPr>
            <a:xfrm>
              <a:off x="10282914" y="1090491"/>
              <a:ext cx="1781909" cy="400109"/>
            </a:xfrm>
            <a:prstGeom prst="rect">
              <a:avLst/>
            </a:prstGeom>
            <a:noFill/>
          </p:spPr>
          <p:txBody>
            <a:bodyPr wrap="square" rtlCol="0">
              <a:spAutoFit/>
            </a:bodyPr>
            <a:lstStyle/>
            <a:p>
              <a:r>
                <a:rPr lang="en-US" sz="2000" dirty="0" err="1"/>
                <a:t>Opt</a:t>
              </a:r>
              <a:r>
                <a:rPr lang="en-US" sz="2000" dirty="0"/>
                <a:t> window 1</a:t>
              </a:r>
            </a:p>
          </p:txBody>
        </p:sp>
        <p:sp>
          <p:nvSpPr>
            <p:cNvPr id="112" name="TextBox 111"/>
            <p:cNvSpPr txBox="1"/>
            <p:nvPr/>
          </p:nvSpPr>
          <p:spPr>
            <a:xfrm>
              <a:off x="10262242" y="1870628"/>
              <a:ext cx="1754657" cy="400109"/>
            </a:xfrm>
            <a:prstGeom prst="rect">
              <a:avLst/>
            </a:prstGeom>
            <a:noFill/>
          </p:spPr>
          <p:txBody>
            <a:bodyPr wrap="square" rtlCol="0">
              <a:spAutoFit/>
            </a:bodyPr>
            <a:lstStyle/>
            <a:p>
              <a:r>
                <a:rPr lang="en-US" sz="2000" dirty="0" err="1"/>
                <a:t>Opt</a:t>
              </a:r>
              <a:r>
                <a:rPr lang="en-US" sz="2000" dirty="0"/>
                <a:t> window 2</a:t>
              </a:r>
            </a:p>
          </p:txBody>
        </p:sp>
      </p:grpSp>
      <p:sp>
        <p:nvSpPr>
          <p:cNvPr id="73" name="Rectangle 72">
            <a:extLst>
              <a:ext uri="{FF2B5EF4-FFF2-40B4-BE49-F238E27FC236}">
                <a16:creationId xmlns:a16="http://schemas.microsoft.com/office/drawing/2014/main" id="{233AF412-677B-40A2-BDE6-0AA79BB35339}"/>
              </a:ext>
            </a:extLst>
          </p:cNvPr>
          <p:cNvSpPr/>
          <p:nvPr/>
        </p:nvSpPr>
        <p:spPr bwMode="auto">
          <a:xfrm>
            <a:off x="9486735" y="4026388"/>
            <a:ext cx="820163" cy="1628710"/>
          </a:xfrm>
          <a:prstGeom prst="rect">
            <a:avLst/>
          </a:prstGeom>
          <a:solidFill>
            <a:schemeClr val="accent3">
              <a:lumMod val="60000"/>
              <a:lumOff val="40000"/>
              <a:alpha val="68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endParaRPr lang="en-US" sz="2400" b="1" dirty="0">
              <a:latin typeface="Arial Narrow" pitchFamily="34" charset="0"/>
            </a:endParaRPr>
          </a:p>
          <a:p>
            <a:pPr algn="ctr" defTabSz="914400" eaLnBrk="0" fontAlgn="base" hangingPunct="0">
              <a:spcBef>
                <a:spcPct val="0"/>
              </a:spcBef>
              <a:spcAft>
                <a:spcPct val="0"/>
              </a:spcAft>
            </a:pPr>
            <a:r>
              <a:rPr lang="en-US" sz="2400" b="1" dirty="0">
                <a:latin typeface="Arial Narrow" pitchFamily="34" charset="0"/>
              </a:rPr>
              <a:t>R5</a:t>
            </a:r>
          </a:p>
        </p:txBody>
      </p:sp>
      <p:grpSp>
        <p:nvGrpSpPr>
          <p:cNvPr id="7" name="Group 6">
            <a:extLst>
              <a:ext uri="{FF2B5EF4-FFF2-40B4-BE49-F238E27FC236}">
                <a16:creationId xmlns:a16="http://schemas.microsoft.com/office/drawing/2014/main" id="{E7060385-EB61-4E37-9ED0-E0DCC3931726}"/>
              </a:ext>
            </a:extLst>
          </p:cNvPr>
          <p:cNvGrpSpPr/>
          <p:nvPr/>
        </p:nvGrpSpPr>
        <p:grpSpPr>
          <a:xfrm>
            <a:off x="2073609" y="4005684"/>
            <a:ext cx="8188633" cy="961730"/>
            <a:chOff x="2073609" y="4005684"/>
            <a:chExt cx="8188633" cy="961730"/>
          </a:xfrm>
        </p:grpSpPr>
        <p:grpSp>
          <p:nvGrpSpPr>
            <p:cNvPr id="4" name="Group 3">
              <a:extLst>
                <a:ext uri="{FF2B5EF4-FFF2-40B4-BE49-F238E27FC236}">
                  <a16:creationId xmlns:a16="http://schemas.microsoft.com/office/drawing/2014/main" id="{CC023EC1-D78D-47FD-A2EF-E78E63463A2E}"/>
                </a:ext>
              </a:extLst>
            </p:cNvPr>
            <p:cNvGrpSpPr/>
            <p:nvPr/>
          </p:nvGrpSpPr>
          <p:grpSpPr>
            <a:xfrm>
              <a:off x="2073609" y="4005684"/>
              <a:ext cx="8188633" cy="957307"/>
              <a:chOff x="1780651" y="4455355"/>
              <a:chExt cx="8188633" cy="957307"/>
            </a:xfrm>
          </p:grpSpPr>
          <p:sp>
            <p:nvSpPr>
              <p:cNvPr id="114" name="직사각형 171"/>
              <p:cNvSpPr/>
              <p:nvPr/>
            </p:nvSpPr>
            <p:spPr>
              <a:xfrm>
                <a:off x="2227792" y="4461121"/>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5" name="직사각형 171"/>
              <p:cNvSpPr/>
              <p:nvPr/>
            </p:nvSpPr>
            <p:spPr>
              <a:xfrm>
                <a:off x="2138171" y="4936892"/>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6" name="직사각형 171"/>
              <p:cNvSpPr/>
              <p:nvPr/>
            </p:nvSpPr>
            <p:spPr>
              <a:xfrm>
                <a:off x="3303264" y="4461121"/>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7" name="직사각형 171"/>
              <p:cNvSpPr/>
              <p:nvPr/>
            </p:nvSpPr>
            <p:spPr>
              <a:xfrm>
                <a:off x="3606407" y="4936892"/>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cxnSp>
            <p:nvCxnSpPr>
              <p:cNvPr id="124" name="Straight Connector 123"/>
              <p:cNvCxnSpPr/>
              <p:nvPr/>
            </p:nvCxnSpPr>
            <p:spPr>
              <a:xfrm>
                <a:off x="1780651" y="4461121"/>
                <a:ext cx="818863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780651" y="4936892"/>
                <a:ext cx="818863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780651" y="5406895"/>
                <a:ext cx="818863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1" name="직사각형 171"/>
              <p:cNvSpPr/>
              <p:nvPr/>
            </p:nvSpPr>
            <p:spPr>
              <a:xfrm>
                <a:off x="2765527" y="4461121"/>
                <a:ext cx="469184" cy="951539"/>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A</a:t>
                </a:r>
                <a:endParaRPr lang="ko-KR" altLang="en-US" sz="2400" dirty="0"/>
              </a:p>
            </p:txBody>
          </p:sp>
          <p:sp>
            <p:nvSpPr>
              <p:cNvPr id="132" name="직사각형 171"/>
              <p:cNvSpPr/>
              <p:nvPr/>
            </p:nvSpPr>
            <p:spPr>
              <a:xfrm>
                <a:off x="5364421" y="4461121"/>
                <a:ext cx="469184" cy="951539"/>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B</a:t>
                </a:r>
                <a:endParaRPr lang="ko-KR" altLang="en-US" sz="2400" dirty="0"/>
              </a:p>
            </p:txBody>
          </p:sp>
          <p:sp>
            <p:nvSpPr>
              <p:cNvPr id="50" name="직사각형 171">
                <a:extLst>
                  <a:ext uri="{FF2B5EF4-FFF2-40B4-BE49-F238E27FC236}">
                    <a16:creationId xmlns:a16="http://schemas.microsoft.com/office/drawing/2014/main" id="{FCBC1CFE-C795-482A-AC77-D257A397B96E}"/>
                  </a:ext>
                </a:extLst>
              </p:cNvPr>
              <p:cNvSpPr/>
              <p:nvPr/>
            </p:nvSpPr>
            <p:spPr>
              <a:xfrm>
                <a:off x="7274375" y="4461121"/>
                <a:ext cx="469184" cy="951539"/>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C</a:t>
                </a:r>
                <a:endParaRPr lang="ko-KR" altLang="en-US" sz="2400" dirty="0"/>
              </a:p>
            </p:txBody>
          </p:sp>
          <p:sp>
            <p:nvSpPr>
              <p:cNvPr id="51" name="직사각형 171">
                <a:extLst>
                  <a:ext uri="{FF2B5EF4-FFF2-40B4-BE49-F238E27FC236}">
                    <a16:creationId xmlns:a16="http://schemas.microsoft.com/office/drawing/2014/main" id="{ACCEAE86-1C6D-4B5D-BAF7-CD60EF838C0B}"/>
                  </a:ext>
                </a:extLst>
              </p:cNvPr>
              <p:cNvSpPr/>
              <p:nvPr/>
            </p:nvSpPr>
            <p:spPr>
              <a:xfrm>
                <a:off x="8707418" y="4461121"/>
                <a:ext cx="469184" cy="951539"/>
              </a:xfrm>
              <a:prstGeom prst="rect">
                <a:avLst/>
              </a:prstGeom>
              <a:solidFill>
                <a:schemeClr val="accent1">
                  <a:lumMod val="50000"/>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D</a:t>
                </a:r>
                <a:endParaRPr lang="ko-KR" altLang="en-US" sz="2400" dirty="0"/>
              </a:p>
            </p:txBody>
          </p:sp>
          <p:sp>
            <p:nvSpPr>
              <p:cNvPr id="52" name="직사각형 171">
                <a:extLst>
                  <a:ext uri="{FF2B5EF4-FFF2-40B4-BE49-F238E27FC236}">
                    <a16:creationId xmlns:a16="http://schemas.microsoft.com/office/drawing/2014/main" id="{EED9E4BF-9F0B-4CD4-AB06-3F7A6E5244C9}"/>
                  </a:ext>
                </a:extLst>
              </p:cNvPr>
              <p:cNvSpPr/>
              <p:nvPr/>
            </p:nvSpPr>
            <p:spPr>
              <a:xfrm>
                <a:off x="4244910" y="4936892"/>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3" name="직사각형 171">
                <a:extLst>
                  <a:ext uri="{FF2B5EF4-FFF2-40B4-BE49-F238E27FC236}">
                    <a16:creationId xmlns:a16="http://schemas.microsoft.com/office/drawing/2014/main" id="{1B3172DA-5DDA-443A-8E31-A8C2F8D224D4}"/>
                  </a:ext>
                </a:extLst>
              </p:cNvPr>
              <p:cNvSpPr/>
              <p:nvPr/>
            </p:nvSpPr>
            <p:spPr>
              <a:xfrm>
                <a:off x="4734974" y="4461121"/>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4" name="직사각형 171">
                <a:extLst>
                  <a:ext uri="{FF2B5EF4-FFF2-40B4-BE49-F238E27FC236}">
                    <a16:creationId xmlns:a16="http://schemas.microsoft.com/office/drawing/2014/main" id="{7A5BCA03-0012-48B9-8ACC-6F91269783FB}"/>
                  </a:ext>
                </a:extLst>
              </p:cNvPr>
              <p:cNvSpPr/>
              <p:nvPr/>
            </p:nvSpPr>
            <p:spPr>
              <a:xfrm>
                <a:off x="5840753" y="4461121"/>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5" name="직사각형 171">
                <a:extLst>
                  <a:ext uri="{FF2B5EF4-FFF2-40B4-BE49-F238E27FC236}">
                    <a16:creationId xmlns:a16="http://schemas.microsoft.com/office/drawing/2014/main" id="{8558787B-B34F-42AA-BBDE-20A707902E09}"/>
                  </a:ext>
                </a:extLst>
              </p:cNvPr>
              <p:cNvSpPr/>
              <p:nvPr/>
            </p:nvSpPr>
            <p:spPr>
              <a:xfrm>
                <a:off x="6554707" y="4936892"/>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6" name="직사각형 171">
                <a:extLst>
                  <a:ext uri="{FF2B5EF4-FFF2-40B4-BE49-F238E27FC236}">
                    <a16:creationId xmlns:a16="http://schemas.microsoft.com/office/drawing/2014/main" id="{E37E8E93-933C-4B12-9A4A-2EE37C7D31A1}"/>
                  </a:ext>
                </a:extLst>
              </p:cNvPr>
              <p:cNvSpPr/>
              <p:nvPr/>
            </p:nvSpPr>
            <p:spPr>
              <a:xfrm>
                <a:off x="6075345" y="4936892"/>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7" name="직사각형 171">
                <a:extLst>
                  <a:ext uri="{FF2B5EF4-FFF2-40B4-BE49-F238E27FC236}">
                    <a16:creationId xmlns:a16="http://schemas.microsoft.com/office/drawing/2014/main" id="{6F8BB90C-7A3C-49FC-95A8-B8F4BB227E20}"/>
                  </a:ext>
                </a:extLst>
              </p:cNvPr>
              <p:cNvSpPr/>
              <p:nvPr/>
            </p:nvSpPr>
            <p:spPr>
              <a:xfrm>
                <a:off x="8230768" y="4455355"/>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8" name="직사각형 171">
                <a:extLst>
                  <a:ext uri="{FF2B5EF4-FFF2-40B4-BE49-F238E27FC236}">
                    <a16:creationId xmlns:a16="http://schemas.microsoft.com/office/drawing/2014/main" id="{BBECD51E-EA0D-4BCB-A184-C894E1D1ADF5}"/>
                  </a:ext>
                </a:extLst>
              </p:cNvPr>
              <p:cNvSpPr/>
              <p:nvPr/>
            </p:nvSpPr>
            <p:spPr>
              <a:xfrm>
                <a:off x="7751406" y="4455355"/>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74" name="직사각형 171">
              <a:extLst>
                <a:ext uri="{FF2B5EF4-FFF2-40B4-BE49-F238E27FC236}">
                  <a16:creationId xmlns:a16="http://schemas.microsoft.com/office/drawing/2014/main" id="{B773E55E-B385-4168-A177-A1551C1A1281}"/>
                </a:ext>
              </a:extLst>
            </p:cNvPr>
            <p:cNvSpPr/>
            <p:nvPr/>
          </p:nvSpPr>
          <p:spPr>
            <a:xfrm>
              <a:off x="9694032" y="4491644"/>
              <a:ext cx="469184" cy="475770"/>
            </a:xfrm>
            <a:prstGeom prst="rect">
              <a:avLst/>
            </a:prstGeom>
            <a:solidFill>
              <a:srgbClr val="C00000">
                <a:alpha val="7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grpSp>
        <p:nvGrpSpPr>
          <p:cNvPr id="19" name="Group 18">
            <a:extLst>
              <a:ext uri="{FF2B5EF4-FFF2-40B4-BE49-F238E27FC236}">
                <a16:creationId xmlns:a16="http://schemas.microsoft.com/office/drawing/2014/main" id="{D12E15DB-BC46-4C6E-81FE-640427564619}"/>
              </a:ext>
            </a:extLst>
          </p:cNvPr>
          <p:cNvGrpSpPr/>
          <p:nvPr/>
        </p:nvGrpSpPr>
        <p:grpSpPr>
          <a:xfrm>
            <a:off x="2247999" y="3169484"/>
            <a:ext cx="562045" cy="506656"/>
            <a:chOff x="2247999" y="3926727"/>
            <a:chExt cx="562045" cy="506656"/>
          </a:xfrm>
        </p:grpSpPr>
        <p:grpSp>
          <p:nvGrpSpPr>
            <p:cNvPr id="9" name="Group 8">
              <a:extLst>
                <a:ext uri="{FF2B5EF4-FFF2-40B4-BE49-F238E27FC236}">
                  <a16:creationId xmlns:a16="http://schemas.microsoft.com/office/drawing/2014/main" id="{6E21C30C-F152-4C62-B03F-E33291BA46A9}"/>
                </a:ext>
              </a:extLst>
            </p:cNvPr>
            <p:cNvGrpSpPr/>
            <p:nvPr/>
          </p:nvGrpSpPr>
          <p:grpSpPr>
            <a:xfrm>
              <a:off x="2247999" y="3926727"/>
              <a:ext cx="545502" cy="0"/>
              <a:chOff x="1573619" y="3965944"/>
              <a:chExt cx="545502" cy="0"/>
            </a:xfrm>
          </p:grpSpPr>
          <p:cxnSp>
            <p:nvCxnSpPr>
              <p:cNvPr id="6" name="Straight Arrow Connector 5">
                <a:extLst>
                  <a:ext uri="{FF2B5EF4-FFF2-40B4-BE49-F238E27FC236}">
                    <a16:creationId xmlns:a16="http://schemas.microsoft.com/office/drawing/2014/main" id="{F33E9FBD-2A5E-42C8-8846-52B9B924F427}"/>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 name="Straight Connector 7">
                <a:extLst>
                  <a:ext uri="{FF2B5EF4-FFF2-40B4-BE49-F238E27FC236}">
                    <a16:creationId xmlns:a16="http://schemas.microsoft.com/office/drawing/2014/main" id="{40DCF908-5884-4D4E-99A0-E51D0705AB81}"/>
                  </a:ext>
                </a:extLst>
              </p:cNvPr>
              <p:cNvCxnSpPr/>
              <p:nvPr/>
            </p:nvCxnSpPr>
            <p:spPr bwMode="auto">
              <a:xfrm>
                <a:off x="1862913" y="3965944"/>
                <a:ext cx="25620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75" name="Group 74">
              <a:extLst>
                <a:ext uri="{FF2B5EF4-FFF2-40B4-BE49-F238E27FC236}">
                  <a16:creationId xmlns:a16="http://schemas.microsoft.com/office/drawing/2014/main" id="{244EE407-3D9E-4F8B-85A7-50948524B4CE}"/>
                </a:ext>
              </a:extLst>
            </p:cNvPr>
            <p:cNvGrpSpPr/>
            <p:nvPr/>
          </p:nvGrpSpPr>
          <p:grpSpPr>
            <a:xfrm>
              <a:off x="2264542" y="4433383"/>
              <a:ext cx="545502" cy="0"/>
              <a:chOff x="1573619" y="3965944"/>
              <a:chExt cx="545502" cy="0"/>
            </a:xfrm>
          </p:grpSpPr>
          <p:cxnSp>
            <p:nvCxnSpPr>
              <p:cNvPr id="76" name="Straight Arrow Connector 75">
                <a:extLst>
                  <a:ext uri="{FF2B5EF4-FFF2-40B4-BE49-F238E27FC236}">
                    <a16:creationId xmlns:a16="http://schemas.microsoft.com/office/drawing/2014/main" id="{EDDE8F51-A148-4F38-87D6-26D384B9D1A9}"/>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6" name="Straight Connector 85">
                <a:extLst>
                  <a:ext uri="{FF2B5EF4-FFF2-40B4-BE49-F238E27FC236}">
                    <a16:creationId xmlns:a16="http://schemas.microsoft.com/office/drawing/2014/main" id="{EBBC1D07-ECE0-4281-93B0-326259B84380}"/>
                  </a:ext>
                </a:extLst>
              </p:cNvPr>
              <p:cNvCxnSpPr/>
              <p:nvPr/>
            </p:nvCxnSpPr>
            <p:spPr bwMode="auto">
              <a:xfrm>
                <a:off x="1862913" y="3965944"/>
                <a:ext cx="25620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grpSp>
        <p:nvGrpSpPr>
          <p:cNvPr id="22" name="Group 21">
            <a:extLst>
              <a:ext uri="{FF2B5EF4-FFF2-40B4-BE49-F238E27FC236}">
                <a16:creationId xmlns:a16="http://schemas.microsoft.com/office/drawing/2014/main" id="{D02858AE-B445-4EAA-AC92-64E25D607556}"/>
              </a:ext>
            </a:extLst>
          </p:cNvPr>
          <p:cNvGrpSpPr/>
          <p:nvPr/>
        </p:nvGrpSpPr>
        <p:grpSpPr>
          <a:xfrm>
            <a:off x="2793501" y="3169484"/>
            <a:ext cx="582745" cy="506656"/>
            <a:chOff x="2793501" y="3926727"/>
            <a:chExt cx="582745" cy="506656"/>
          </a:xfrm>
        </p:grpSpPr>
        <p:cxnSp>
          <p:nvCxnSpPr>
            <p:cNvPr id="11" name="Straight Connector 10">
              <a:extLst>
                <a:ext uri="{FF2B5EF4-FFF2-40B4-BE49-F238E27FC236}">
                  <a16:creationId xmlns:a16="http://schemas.microsoft.com/office/drawing/2014/main" id="{802384C9-1210-4920-BEC2-0F0B74565E3A}"/>
                </a:ext>
              </a:extLst>
            </p:cNvPr>
            <p:cNvCxnSpPr>
              <a:cxnSpLocks/>
            </p:cNvCxnSpPr>
            <p:nvPr/>
          </p:nvCxnSpPr>
          <p:spPr bwMode="auto">
            <a:xfrm>
              <a:off x="2793501" y="3926727"/>
              <a:ext cx="582745"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7E21B27D-A51F-4ED1-BCCB-029BDEC67707}"/>
                </a:ext>
              </a:extLst>
            </p:cNvPr>
            <p:cNvCxnSpPr>
              <a:cxnSpLocks/>
            </p:cNvCxnSpPr>
            <p:nvPr/>
          </p:nvCxnSpPr>
          <p:spPr bwMode="auto">
            <a:xfrm flipV="1">
              <a:off x="2815266" y="3926727"/>
              <a:ext cx="521084"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FDFB784F-0165-43EC-9453-031E067FAB39}"/>
              </a:ext>
            </a:extLst>
          </p:cNvPr>
          <p:cNvGrpSpPr/>
          <p:nvPr/>
        </p:nvGrpSpPr>
        <p:grpSpPr>
          <a:xfrm>
            <a:off x="3343037" y="3169484"/>
            <a:ext cx="2279326" cy="506656"/>
            <a:chOff x="2247999" y="3926727"/>
            <a:chExt cx="2279326" cy="506656"/>
          </a:xfrm>
        </p:grpSpPr>
        <p:grpSp>
          <p:nvGrpSpPr>
            <p:cNvPr id="89" name="Group 88">
              <a:extLst>
                <a:ext uri="{FF2B5EF4-FFF2-40B4-BE49-F238E27FC236}">
                  <a16:creationId xmlns:a16="http://schemas.microsoft.com/office/drawing/2014/main" id="{2CFC966C-E85F-4683-9629-A679DE3BDD64}"/>
                </a:ext>
              </a:extLst>
            </p:cNvPr>
            <p:cNvGrpSpPr/>
            <p:nvPr/>
          </p:nvGrpSpPr>
          <p:grpSpPr>
            <a:xfrm>
              <a:off x="2247999" y="3926727"/>
              <a:ext cx="2257561" cy="0"/>
              <a:chOff x="1573619" y="3965944"/>
              <a:chExt cx="2257561" cy="0"/>
            </a:xfrm>
          </p:grpSpPr>
          <p:cxnSp>
            <p:nvCxnSpPr>
              <p:cNvPr id="97" name="Straight Arrow Connector 96">
                <a:extLst>
                  <a:ext uri="{FF2B5EF4-FFF2-40B4-BE49-F238E27FC236}">
                    <a16:creationId xmlns:a16="http://schemas.microsoft.com/office/drawing/2014/main" id="{915F26FF-8E74-478E-9C14-09151EB8EE87}"/>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98" name="Straight Connector 97">
                <a:extLst>
                  <a:ext uri="{FF2B5EF4-FFF2-40B4-BE49-F238E27FC236}">
                    <a16:creationId xmlns:a16="http://schemas.microsoft.com/office/drawing/2014/main" id="{EB72DFAC-4317-4533-B9FD-1FC0D69C63DA}"/>
                  </a:ext>
                </a:extLst>
              </p:cNvPr>
              <p:cNvCxnSpPr>
                <a:cxnSpLocks/>
              </p:cNvCxnSpPr>
              <p:nvPr/>
            </p:nvCxnSpPr>
            <p:spPr bwMode="auto">
              <a:xfrm>
                <a:off x="1862913" y="3965944"/>
                <a:ext cx="1968267"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90" name="Group 89">
              <a:extLst>
                <a:ext uri="{FF2B5EF4-FFF2-40B4-BE49-F238E27FC236}">
                  <a16:creationId xmlns:a16="http://schemas.microsoft.com/office/drawing/2014/main" id="{74147C7E-3F79-4387-84E8-B915BB8C4C73}"/>
                </a:ext>
              </a:extLst>
            </p:cNvPr>
            <p:cNvGrpSpPr/>
            <p:nvPr/>
          </p:nvGrpSpPr>
          <p:grpSpPr>
            <a:xfrm>
              <a:off x="2264542" y="4433383"/>
              <a:ext cx="2262783" cy="0"/>
              <a:chOff x="1573619" y="3965944"/>
              <a:chExt cx="2262783" cy="0"/>
            </a:xfrm>
          </p:grpSpPr>
          <p:cxnSp>
            <p:nvCxnSpPr>
              <p:cNvPr id="91" name="Straight Arrow Connector 90">
                <a:extLst>
                  <a:ext uri="{FF2B5EF4-FFF2-40B4-BE49-F238E27FC236}">
                    <a16:creationId xmlns:a16="http://schemas.microsoft.com/office/drawing/2014/main" id="{E7DA47B0-19E2-4433-8B13-E81FD98615FC}"/>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96" name="Straight Connector 95">
                <a:extLst>
                  <a:ext uri="{FF2B5EF4-FFF2-40B4-BE49-F238E27FC236}">
                    <a16:creationId xmlns:a16="http://schemas.microsoft.com/office/drawing/2014/main" id="{ECCB544B-7848-4C26-900D-6D7FD9DCF996}"/>
                  </a:ext>
                </a:extLst>
              </p:cNvPr>
              <p:cNvCxnSpPr>
                <a:cxnSpLocks/>
              </p:cNvCxnSpPr>
              <p:nvPr/>
            </p:nvCxnSpPr>
            <p:spPr bwMode="auto">
              <a:xfrm>
                <a:off x="1862913" y="3965944"/>
                <a:ext cx="1973489"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grpSp>
        <p:nvGrpSpPr>
          <p:cNvPr id="99" name="Group 98">
            <a:extLst>
              <a:ext uri="{FF2B5EF4-FFF2-40B4-BE49-F238E27FC236}">
                <a16:creationId xmlns:a16="http://schemas.microsoft.com/office/drawing/2014/main" id="{7DE62BBC-2BC9-4CD0-A03C-023D89DCA2E9}"/>
              </a:ext>
            </a:extLst>
          </p:cNvPr>
          <p:cNvGrpSpPr/>
          <p:nvPr/>
        </p:nvGrpSpPr>
        <p:grpSpPr>
          <a:xfrm>
            <a:off x="5600598" y="3169484"/>
            <a:ext cx="582745" cy="506656"/>
            <a:chOff x="2793501" y="3926727"/>
            <a:chExt cx="582745" cy="506656"/>
          </a:xfrm>
        </p:grpSpPr>
        <p:cxnSp>
          <p:nvCxnSpPr>
            <p:cNvPr id="100" name="Straight Connector 99">
              <a:extLst>
                <a:ext uri="{FF2B5EF4-FFF2-40B4-BE49-F238E27FC236}">
                  <a16:creationId xmlns:a16="http://schemas.microsoft.com/office/drawing/2014/main" id="{BBA0FEC9-8BE1-4E75-A6ED-4AF12AB3FA67}"/>
                </a:ext>
              </a:extLst>
            </p:cNvPr>
            <p:cNvCxnSpPr>
              <a:cxnSpLocks/>
            </p:cNvCxnSpPr>
            <p:nvPr/>
          </p:nvCxnSpPr>
          <p:spPr bwMode="auto">
            <a:xfrm>
              <a:off x="2793501" y="3926727"/>
              <a:ext cx="582745"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E22DA559-2927-4708-9783-5AB355CF7DA0}"/>
                </a:ext>
              </a:extLst>
            </p:cNvPr>
            <p:cNvCxnSpPr>
              <a:cxnSpLocks/>
            </p:cNvCxnSpPr>
            <p:nvPr/>
          </p:nvCxnSpPr>
          <p:spPr bwMode="auto">
            <a:xfrm flipV="1">
              <a:off x="2815266" y="3926727"/>
              <a:ext cx="521084"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02" name="Group 101">
            <a:extLst>
              <a:ext uri="{FF2B5EF4-FFF2-40B4-BE49-F238E27FC236}">
                <a16:creationId xmlns:a16="http://schemas.microsoft.com/office/drawing/2014/main" id="{91D12546-35F3-4341-8611-2C06C0517EEB}"/>
              </a:ext>
            </a:extLst>
          </p:cNvPr>
          <p:cNvGrpSpPr/>
          <p:nvPr/>
        </p:nvGrpSpPr>
        <p:grpSpPr>
          <a:xfrm>
            <a:off x="6144561" y="3169484"/>
            <a:ext cx="1422772" cy="506656"/>
            <a:chOff x="2247999" y="3926727"/>
            <a:chExt cx="1422772" cy="506656"/>
          </a:xfrm>
        </p:grpSpPr>
        <p:grpSp>
          <p:nvGrpSpPr>
            <p:cNvPr id="103" name="Group 102">
              <a:extLst>
                <a:ext uri="{FF2B5EF4-FFF2-40B4-BE49-F238E27FC236}">
                  <a16:creationId xmlns:a16="http://schemas.microsoft.com/office/drawing/2014/main" id="{D4C50514-F467-41E2-BB98-B6F13B14EB3C}"/>
                </a:ext>
              </a:extLst>
            </p:cNvPr>
            <p:cNvGrpSpPr/>
            <p:nvPr/>
          </p:nvGrpSpPr>
          <p:grpSpPr>
            <a:xfrm>
              <a:off x="2247999" y="3926727"/>
              <a:ext cx="1419741" cy="0"/>
              <a:chOff x="1573619" y="3965944"/>
              <a:chExt cx="1419741" cy="0"/>
            </a:xfrm>
          </p:grpSpPr>
          <p:cxnSp>
            <p:nvCxnSpPr>
              <p:cNvPr id="107" name="Straight Arrow Connector 106">
                <a:extLst>
                  <a:ext uri="{FF2B5EF4-FFF2-40B4-BE49-F238E27FC236}">
                    <a16:creationId xmlns:a16="http://schemas.microsoft.com/office/drawing/2014/main" id="{3595D67D-BA18-49FD-A223-D72BB5F410C3}"/>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18" name="Straight Connector 117">
                <a:extLst>
                  <a:ext uri="{FF2B5EF4-FFF2-40B4-BE49-F238E27FC236}">
                    <a16:creationId xmlns:a16="http://schemas.microsoft.com/office/drawing/2014/main" id="{6405A766-ABDD-4E56-8255-81D47DFF3BB4}"/>
                  </a:ext>
                </a:extLst>
              </p:cNvPr>
              <p:cNvCxnSpPr>
                <a:cxnSpLocks/>
              </p:cNvCxnSpPr>
              <p:nvPr/>
            </p:nvCxnSpPr>
            <p:spPr bwMode="auto">
              <a:xfrm>
                <a:off x="1862913" y="3965944"/>
                <a:ext cx="1130447"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04" name="Group 103">
              <a:extLst>
                <a:ext uri="{FF2B5EF4-FFF2-40B4-BE49-F238E27FC236}">
                  <a16:creationId xmlns:a16="http://schemas.microsoft.com/office/drawing/2014/main" id="{1E5DD68A-0CE5-4357-B9BA-A7F78212140F}"/>
                </a:ext>
              </a:extLst>
            </p:cNvPr>
            <p:cNvGrpSpPr/>
            <p:nvPr/>
          </p:nvGrpSpPr>
          <p:grpSpPr>
            <a:xfrm>
              <a:off x="2264542" y="4433383"/>
              <a:ext cx="1406229" cy="0"/>
              <a:chOff x="1573619" y="3965944"/>
              <a:chExt cx="1406229" cy="0"/>
            </a:xfrm>
          </p:grpSpPr>
          <p:cxnSp>
            <p:nvCxnSpPr>
              <p:cNvPr id="105" name="Straight Arrow Connector 104">
                <a:extLst>
                  <a:ext uri="{FF2B5EF4-FFF2-40B4-BE49-F238E27FC236}">
                    <a16:creationId xmlns:a16="http://schemas.microsoft.com/office/drawing/2014/main" id="{AD536AEE-6919-4154-95C9-41122E8CFC4D}"/>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06" name="Straight Connector 105">
                <a:extLst>
                  <a:ext uri="{FF2B5EF4-FFF2-40B4-BE49-F238E27FC236}">
                    <a16:creationId xmlns:a16="http://schemas.microsoft.com/office/drawing/2014/main" id="{9A48FC40-501B-4177-9203-03CEDDCD2A7C}"/>
                  </a:ext>
                </a:extLst>
              </p:cNvPr>
              <p:cNvCxnSpPr>
                <a:cxnSpLocks/>
              </p:cNvCxnSpPr>
              <p:nvPr/>
            </p:nvCxnSpPr>
            <p:spPr bwMode="auto">
              <a:xfrm>
                <a:off x="1862913" y="3965944"/>
                <a:ext cx="111693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grpSp>
        <p:nvGrpSpPr>
          <p:cNvPr id="119" name="Group 118">
            <a:extLst>
              <a:ext uri="{FF2B5EF4-FFF2-40B4-BE49-F238E27FC236}">
                <a16:creationId xmlns:a16="http://schemas.microsoft.com/office/drawing/2014/main" id="{DA3F3A93-39F8-4357-A215-9735CF5AAA26}"/>
              </a:ext>
            </a:extLst>
          </p:cNvPr>
          <p:cNvGrpSpPr/>
          <p:nvPr/>
        </p:nvGrpSpPr>
        <p:grpSpPr>
          <a:xfrm>
            <a:off x="7545380" y="3169484"/>
            <a:ext cx="582745" cy="506656"/>
            <a:chOff x="2793501" y="3926727"/>
            <a:chExt cx="582745" cy="506656"/>
          </a:xfrm>
        </p:grpSpPr>
        <p:cxnSp>
          <p:nvCxnSpPr>
            <p:cNvPr id="120" name="Straight Connector 119">
              <a:extLst>
                <a:ext uri="{FF2B5EF4-FFF2-40B4-BE49-F238E27FC236}">
                  <a16:creationId xmlns:a16="http://schemas.microsoft.com/office/drawing/2014/main" id="{D1753E4E-F3EC-4DBB-876E-A6DB64A2D7D5}"/>
                </a:ext>
              </a:extLst>
            </p:cNvPr>
            <p:cNvCxnSpPr>
              <a:cxnSpLocks/>
            </p:cNvCxnSpPr>
            <p:nvPr/>
          </p:nvCxnSpPr>
          <p:spPr bwMode="auto">
            <a:xfrm>
              <a:off x="2793501" y="3926727"/>
              <a:ext cx="582745"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2EA0836E-020F-4513-BF31-E46B975A9B4E}"/>
                </a:ext>
              </a:extLst>
            </p:cNvPr>
            <p:cNvCxnSpPr>
              <a:cxnSpLocks/>
            </p:cNvCxnSpPr>
            <p:nvPr/>
          </p:nvCxnSpPr>
          <p:spPr bwMode="auto">
            <a:xfrm flipV="1">
              <a:off x="2815266" y="3926727"/>
              <a:ext cx="521084"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22" name="Group 121">
            <a:extLst>
              <a:ext uri="{FF2B5EF4-FFF2-40B4-BE49-F238E27FC236}">
                <a16:creationId xmlns:a16="http://schemas.microsoft.com/office/drawing/2014/main" id="{02F091EA-FD72-4245-8232-BFB8B1053E8F}"/>
              </a:ext>
            </a:extLst>
          </p:cNvPr>
          <p:cNvGrpSpPr/>
          <p:nvPr/>
        </p:nvGrpSpPr>
        <p:grpSpPr>
          <a:xfrm>
            <a:off x="8088229" y="3169484"/>
            <a:ext cx="904681" cy="506656"/>
            <a:chOff x="2247999" y="3926727"/>
            <a:chExt cx="904681" cy="506656"/>
          </a:xfrm>
        </p:grpSpPr>
        <p:grpSp>
          <p:nvGrpSpPr>
            <p:cNvPr id="123" name="Group 122">
              <a:extLst>
                <a:ext uri="{FF2B5EF4-FFF2-40B4-BE49-F238E27FC236}">
                  <a16:creationId xmlns:a16="http://schemas.microsoft.com/office/drawing/2014/main" id="{BD77075C-E08B-488E-9FD0-16DE389EB033}"/>
                </a:ext>
              </a:extLst>
            </p:cNvPr>
            <p:cNvGrpSpPr/>
            <p:nvPr/>
          </p:nvGrpSpPr>
          <p:grpSpPr>
            <a:xfrm>
              <a:off x="2247999" y="3926727"/>
              <a:ext cx="870856" cy="0"/>
              <a:chOff x="1573619" y="3965944"/>
              <a:chExt cx="870856" cy="0"/>
            </a:xfrm>
          </p:grpSpPr>
          <p:cxnSp>
            <p:nvCxnSpPr>
              <p:cNvPr id="130" name="Straight Arrow Connector 129">
                <a:extLst>
                  <a:ext uri="{FF2B5EF4-FFF2-40B4-BE49-F238E27FC236}">
                    <a16:creationId xmlns:a16="http://schemas.microsoft.com/office/drawing/2014/main" id="{FF1CFD4F-D870-42B1-9FEC-E69573CD01F5}"/>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33" name="Straight Connector 132">
                <a:extLst>
                  <a:ext uri="{FF2B5EF4-FFF2-40B4-BE49-F238E27FC236}">
                    <a16:creationId xmlns:a16="http://schemas.microsoft.com/office/drawing/2014/main" id="{CD765035-9FEE-4C41-992B-BA42D719DD2D}"/>
                  </a:ext>
                </a:extLst>
              </p:cNvPr>
              <p:cNvCxnSpPr>
                <a:cxnSpLocks/>
              </p:cNvCxnSpPr>
              <p:nvPr/>
            </p:nvCxnSpPr>
            <p:spPr bwMode="auto">
              <a:xfrm>
                <a:off x="1862913" y="3965944"/>
                <a:ext cx="581562"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25" name="Group 124">
              <a:extLst>
                <a:ext uri="{FF2B5EF4-FFF2-40B4-BE49-F238E27FC236}">
                  <a16:creationId xmlns:a16="http://schemas.microsoft.com/office/drawing/2014/main" id="{E01AD746-87B9-4F66-9000-54D6B5124466}"/>
                </a:ext>
              </a:extLst>
            </p:cNvPr>
            <p:cNvGrpSpPr/>
            <p:nvPr/>
          </p:nvGrpSpPr>
          <p:grpSpPr>
            <a:xfrm>
              <a:off x="2264542" y="4433383"/>
              <a:ext cx="888138" cy="0"/>
              <a:chOff x="1573619" y="3965944"/>
              <a:chExt cx="888138" cy="0"/>
            </a:xfrm>
          </p:grpSpPr>
          <p:cxnSp>
            <p:nvCxnSpPr>
              <p:cNvPr id="126" name="Straight Arrow Connector 125">
                <a:extLst>
                  <a:ext uri="{FF2B5EF4-FFF2-40B4-BE49-F238E27FC236}">
                    <a16:creationId xmlns:a16="http://schemas.microsoft.com/office/drawing/2014/main" id="{BF82B178-1F8D-4645-9B65-F0720DE8DE06}"/>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29" name="Straight Connector 128">
                <a:extLst>
                  <a:ext uri="{FF2B5EF4-FFF2-40B4-BE49-F238E27FC236}">
                    <a16:creationId xmlns:a16="http://schemas.microsoft.com/office/drawing/2014/main" id="{6F9CCC6D-23E7-4F1D-B3E7-8814A7B18603}"/>
                  </a:ext>
                </a:extLst>
              </p:cNvPr>
              <p:cNvCxnSpPr>
                <a:cxnSpLocks/>
              </p:cNvCxnSpPr>
              <p:nvPr/>
            </p:nvCxnSpPr>
            <p:spPr bwMode="auto">
              <a:xfrm>
                <a:off x="1862913" y="3965944"/>
                <a:ext cx="59884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grpSp>
        <p:nvGrpSpPr>
          <p:cNvPr id="134" name="Group 133">
            <a:extLst>
              <a:ext uri="{FF2B5EF4-FFF2-40B4-BE49-F238E27FC236}">
                <a16:creationId xmlns:a16="http://schemas.microsoft.com/office/drawing/2014/main" id="{38A9A6A6-ABCD-4334-A1A4-68DE02E97AF0}"/>
              </a:ext>
            </a:extLst>
          </p:cNvPr>
          <p:cNvGrpSpPr/>
          <p:nvPr/>
        </p:nvGrpSpPr>
        <p:grpSpPr>
          <a:xfrm>
            <a:off x="8950609" y="3169484"/>
            <a:ext cx="582745" cy="506656"/>
            <a:chOff x="2793501" y="3926727"/>
            <a:chExt cx="582745" cy="506656"/>
          </a:xfrm>
        </p:grpSpPr>
        <p:cxnSp>
          <p:nvCxnSpPr>
            <p:cNvPr id="135" name="Straight Connector 134">
              <a:extLst>
                <a:ext uri="{FF2B5EF4-FFF2-40B4-BE49-F238E27FC236}">
                  <a16:creationId xmlns:a16="http://schemas.microsoft.com/office/drawing/2014/main" id="{91B7EB37-A406-4EF4-850D-4094F04D2075}"/>
                </a:ext>
              </a:extLst>
            </p:cNvPr>
            <p:cNvCxnSpPr>
              <a:cxnSpLocks/>
            </p:cNvCxnSpPr>
            <p:nvPr/>
          </p:nvCxnSpPr>
          <p:spPr bwMode="auto">
            <a:xfrm>
              <a:off x="2793501" y="3926727"/>
              <a:ext cx="582745"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805374C0-4257-48DF-ABCC-958BC25922EF}"/>
                </a:ext>
              </a:extLst>
            </p:cNvPr>
            <p:cNvCxnSpPr>
              <a:cxnSpLocks/>
            </p:cNvCxnSpPr>
            <p:nvPr/>
          </p:nvCxnSpPr>
          <p:spPr bwMode="auto">
            <a:xfrm flipV="1">
              <a:off x="2815266" y="3926727"/>
              <a:ext cx="521084" cy="506656"/>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37" name="Group 136">
            <a:extLst>
              <a:ext uri="{FF2B5EF4-FFF2-40B4-BE49-F238E27FC236}">
                <a16:creationId xmlns:a16="http://schemas.microsoft.com/office/drawing/2014/main" id="{BE6A94A5-58D3-4036-B081-E84672D544FA}"/>
              </a:ext>
            </a:extLst>
          </p:cNvPr>
          <p:cNvGrpSpPr/>
          <p:nvPr/>
        </p:nvGrpSpPr>
        <p:grpSpPr>
          <a:xfrm>
            <a:off x="9491660" y="3169484"/>
            <a:ext cx="904681" cy="506656"/>
            <a:chOff x="2247999" y="3926727"/>
            <a:chExt cx="904681" cy="506656"/>
          </a:xfrm>
        </p:grpSpPr>
        <p:grpSp>
          <p:nvGrpSpPr>
            <p:cNvPr id="138" name="Group 137">
              <a:extLst>
                <a:ext uri="{FF2B5EF4-FFF2-40B4-BE49-F238E27FC236}">
                  <a16:creationId xmlns:a16="http://schemas.microsoft.com/office/drawing/2014/main" id="{BF4780C0-EE30-4DB0-BB36-4E1520DBA587}"/>
                </a:ext>
              </a:extLst>
            </p:cNvPr>
            <p:cNvGrpSpPr/>
            <p:nvPr/>
          </p:nvGrpSpPr>
          <p:grpSpPr>
            <a:xfrm>
              <a:off x="2247999" y="3926727"/>
              <a:ext cx="870856" cy="0"/>
              <a:chOff x="1573619" y="3965944"/>
              <a:chExt cx="870856" cy="0"/>
            </a:xfrm>
          </p:grpSpPr>
          <p:cxnSp>
            <p:nvCxnSpPr>
              <p:cNvPr id="142" name="Straight Arrow Connector 141">
                <a:extLst>
                  <a:ext uri="{FF2B5EF4-FFF2-40B4-BE49-F238E27FC236}">
                    <a16:creationId xmlns:a16="http://schemas.microsoft.com/office/drawing/2014/main" id="{1EDBB73E-25FA-4FCC-BA28-1E07DBEED21F}"/>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43" name="Straight Connector 142">
                <a:extLst>
                  <a:ext uri="{FF2B5EF4-FFF2-40B4-BE49-F238E27FC236}">
                    <a16:creationId xmlns:a16="http://schemas.microsoft.com/office/drawing/2014/main" id="{3DFA7806-9CA4-4FFA-AA44-05D7471CCC14}"/>
                  </a:ext>
                </a:extLst>
              </p:cNvPr>
              <p:cNvCxnSpPr>
                <a:cxnSpLocks/>
              </p:cNvCxnSpPr>
              <p:nvPr/>
            </p:nvCxnSpPr>
            <p:spPr bwMode="auto">
              <a:xfrm>
                <a:off x="1862913" y="3965944"/>
                <a:ext cx="581562"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nvGrpSpPr>
            <p:cNvPr id="139" name="Group 138">
              <a:extLst>
                <a:ext uri="{FF2B5EF4-FFF2-40B4-BE49-F238E27FC236}">
                  <a16:creationId xmlns:a16="http://schemas.microsoft.com/office/drawing/2014/main" id="{D6469C56-F2E8-4DB5-BD13-16374E6F4757}"/>
                </a:ext>
              </a:extLst>
            </p:cNvPr>
            <p:cNvGrpSpPr/>
            <p:nvPr/>
          </p:nvGrpSpPr>
          <p:grpSpPr>
            <a:xfrm>
              <a:off x="2264542" y="4433383"/>
              <a:ext cx="888138" cy="0"/>
              <a:chOff x="1573619" y="3965944"/>
              <a:chExt cx="888138" cy="0"/>
            </a:xfrm>
          </p:grpSpPr>
          <p:cxnSp>
            <p:nvCxnSpPr>
              <p:cNvPr id="140" name="Straight Arrow Connector 139">
                <a:extLst>
                  <a:ext uri="{FF2B5EF4-FFF2-40B4-BE49-F238E27FC236}">
                    <a16:creationId xmlns:a16="http://schemas.microsoft.com/office/drawing/2014/main" id="{A7F09A4D-6D5F-4EE3-AD8A-6F29C7658507}"/>
                  </a:ext>
                </a:extLst>
              </p:cNvPr>
              <p:cNvCxnSpPr/>
              <p:nvPr/>
            </p:nvCxnSpPr>
            <p:spPr bwMode="auto">
              <a:xfrm>
                <a:off x="1573619" y="3965944"/>
                <a:ext cx="30834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41" name="Straight Connector 140">
                <a:extLst>
                  <a:ext uri="{FF2B5EF4-FFF2-40B4-BE49-F238E27FC236}">
                    <a16:creationId xmlns:a16="http://schemas.microsoft.com/office/drawing/2014/main" id="{50607D85-84C2-4E6C-9ED9-E1274C907D86}"/>
                  </a:ext>
                </a:extLst>
              </p:cNvPr>
              <p:cNvCxnSpPr>
                <a:cxnSpLocks/>
              </p:cNvCxnSpPr>
              <p:nvPr/>
            </p:nvCxnSpPr>
            <p:spPr bwMode="auto">
              <a:xfrm>
                <a:off x="1862913" y="3965944"/>
                <a:ext cx="59884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grpSp>
      <p:sp>
        <p:nvSpPr>
          <p:cNvPr id="30" name="Rectangle 29">
            <a:extLst>
              <a:ext uri="{FF2B5EF4-FFF2-40B4-BE49-F238E27FC236}">
                <a16:creationId xmlns:a16="http://schemas.microsoft.com/office/drawing/2014/main" id="{744A45BF-F1D7-4650-9ADB-7951EB5E09A9}"/>
              </a:ext>
            </a:extLst>
          </p:cNvPr>
          <p:cNvSpPr/>
          <p:nvPr/>
        </p:nvSpPr>
        <p:spPr bwMode="auto">
          <a:xfrm>
            <a:off x="3087189" y="3015871"/>
            <a:ext cx="2818446" cy="81388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4" name="Rectangle 143">
            <a:extLst>
              <a:ext uri="{FF2B5EF4-FFF2-40B4-BE49-F238E27FC236}">
                <a16:creationId xmlns:a16="http://schemas.microsoft.com/office/drawing/2014/main" id="{32D1D0A4-B2D8-4DA1-B75F-B295A3FB4D28}"/>
              </a:ext>
            </a:extLst>
          </p:cNvPr>
          <p:cNvSpPr/>
          <p:nvPr/>
        </p:nvSpPr>
        <p:spPr bwMode="auto">
          <a:xfrm>
            <a:off x="5889863" y="3015871"/>
            <a:ext cx="1931715" cy="81388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0" name="Rectangle 149">
            <a:extLst>
              <a:ext uri="{FF2B5EF4-FFF2-40B4-BE49-F238E27FC236}">
                <a16:creationId xmlns:a16="http://schemas.microsoft.com/office/drawing/2014/main" id="{5EA88718-DB85-434F-871C-AB2E2E010250}"/>
              </a:ext>
            </a:extLst>
          </p:cNvPr>
          <p:cNvSpPr/>
          <p:nvPr/>
        </p:nvSpPr>
        <p:spPr bwMode="auto">
          <a:xfrm>
            <a:off x="7819696" y="3015871"/>
            <a:ext cx="1436828" cy="81388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1" name="Rectangle 150">
            <a:extLst>
              <a:ext uri="{FF2B5EF4-FFF2-40B4-BE49-F238E27FC236}">
                <a16:creationId xmlns:a16="http://schemas.microsoft.com/office/drawing/2014/main" id="{77E8BA76-05B6-4877-A68A-958BA181F8E6}"/>
              </a:ext>
            </a:extLst>
          </p:cNvPr>
          <p:cNvSpPr/>
          <p:nvPr/>
        </p:nvSpPr>
        <p:spPr bwMode="auto">
          <a:xfrm>
            <a:off x="9248379" y="3015871"/>
            <a:ext cx="1436828" cy="81388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2" name="Rectangle 151">
            <a:extLst>
              <a:ext uri="{FF2B5EF4-FFF2-40B4-BE49-F238E27FC236}">
                <a16:creationId xmlns:a16="http://schemas.microsoft.com/office/drawing/2014/main" id="{BF7448AB-F3FF-4DCA-B7FF-9A9ACF0D2E4E}"/>
              </a:ext>
            </a:extLst>
          </p:cNvPr>
          <p:cNvSpPr/>
          <p:nvPr/>
        </p:nvSpPr>
        <p:spPr bwMode="auto">
          <a:xfrm>
            <a:off x="2212651" y="3015871"/>
            <a:ext cx="897531" cy="81388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906354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10" presetClass="entr" presetSubtype="0" fill="hold" grpId="0" nodeType="withEffect">
                                  <p:stCondLst>
                                    <p:cond delay="0"/>
                                  </p:stCondLst>
                                  <p:iterate type="lt">
                                    <p:tmPct val="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iterate type="lt">
                                    <p:tmPct val="0"/>
                                  </p:iterate>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1" nodeType="clickEffect">
                                  <p:stCondLst>
                                    <p:cond delay="0"/>
                                  </p:stCondLst>
                                  <p:iterate type="lt">
                                    <p:tmPct val="4000"/>
                                  </p:iterate>
                                  <p:childTnLst>
                                    <p:set>
                                      <p:cBhvr override="childStyle">
                                        <p:cTn id="32" dur="500" fill="hold"/>
                                        <p:tgtEl>
                                          <p:spTgt spid="59"/>
                                        </p:tgtEl>
                                        <p:attrNameLst>
                                          <p:attrName>style.color</p:attrName>
                                        </p:attrNameLst>
                                      </p:cBhvr>
                                      <p:to>
                                        <p:clrVal>
                                          <a:schemeClr val="accent2"/>
                                        </p:clrVal>
                                      </p:to>
                                    </p:set>
                                    <p:set>
                                      <p:cBhvr>
                                        <p:cTn id="33" dur="500" fill="hold"/>
                                        <p:tgtEl>
                                          <p:spTgt spid="59"/>
                                        </p:tgtEl>
                                        <p:attrNameLst>
                                          <p:attrName>fillcolor</p:attrName>
                                        </p:attrNameLst>
                                      </p:cBhvr>
                                      <p:to>
                                        <p:clrVal>
                                          <a:schemeClr val="accent2"/>
                                        </p:clrVal>
                                      </p:to>
                                    </p:set>
                                    <p:set>
                                      <p:cBhvr>
                                        <p:cTn id="34" dur="500" fill="hold"/>
                                        <p:tgtEl>
                                          <p:spTgt spid="59"/>
                                        </p:tgtEl>
                                        <p:attrNameLst>
                                          <p:attrName>fill.type</p:attrName>
                                        </p:attrNameLst>
                                      </p:cBhvr>
                                      <p:to>
                                        <p:strVal val="solid"/>
                                      </p:to>
                                    </p:set>
                                  </p:childTnLst>
                                </p:cTn>
                              </p:par>
                              <p:par>
                                <p:cTn id="35" presetID="16" presetClass="emph" presetSubtype="0" fill="hold" grpId="1" nodeType="withEffect">
                                  <p:stCondLst>
                                    <p:cond delay="0"/>
                                  </p:stCondLst>
                                  <p:iterate type="lt">
                                    <p:tmPct val="4000"/>
                                  </p:iterate>
                                  <p:childTnLst>
                                    <p:set>
                                      <p:cBhvr override="childStyle">
                                        <p:cTn id="36" dur="500" fill="hold"/>
                                        <p:tgtEl>
                                          <p:spTgt spid="61"/>
                                        </p:tgtEl>
                                        <p:attrNameLst>
                                          <p:attrName>style.color</p:attrName>
                                        </p:attrNameLst>
                                      </p:cBhvr>
                                      <p:to>
                                        <p:clrVal>
                                          <a:schemeClr val="accent2"/>
                                        </p:clrVal>
                                      </p:to>
                                    </p:set>
                                    <p:set>
                                      <p:cBhvr>
                                        <p:cTn id="37" dur="500" fill="hold"/>
                                        <p:tgtEl>
                                          <p:spTgt spid="61"/>
                                        </p:tgtEl>
                                        <p:attrNameLst>
                                          <p:attrName>fillcolor</p:attrName>
                                        </p:attrNameLst>
                                      </p:cBhvr>
                                      <p:to>
                                        <p:clrVal>
                                          <a:schemeClr val="accent2"/>
                                        </p:clrVal>
                                      </p:to>
                                    </p:set>
                                    <p:set>
                                      <p:cBhvr>
                                        <p:cTn id="38" dur="500" fill="hold"/>
                                        <p:tgtEl>
                                          <p:spTgt spid="61"/>
                                        </p:tgtEl>
                                        <p:attrNameLst>
                                          <p:attrName>fill.type</p:attrName>
                                        </p:attrNameLst>
                                      </p:cBhvr>
                                      <p:to>
                                        <p:strVal val="solid"/>
                                      </p:to>
                                    </p:set>
                                  </p:childTnLst>
                                </p:cTn>
                              </p:par>
                              <p:par>
                                <p:cTn id="39" presetID="16" presetClass="emph" presetSubtype="0" fill="hold" grpId="1" nodeType="withEffect">
                                  <p:stCondLst>
                                    <p:cond delay="0"/>
                                  </p:stCondLst>
                                  <p:iterate type="lt">
                                    <p:tmPct val="4000"/>
                                  </p:iterate>
                                  <p:childTnLst>
                                    <p:set>
                                      <p:cBhvr override="childStyle">
                                        <p:cTn id="40" dur="500" fill="hold"/>
                                        <p:tgtEl>
                                          <p:spTgt spid="63"/>
                                        </p:tgtEl>
                                        <p:attrNameLst>
                                          <p:attrName>style.color</p:attrName>
                                        </p:attrNameLst>
                                      </p:cBhvr>
                                      <p:to>
                                        <p:clrVal>
                                          <a:schemeClr val="accent2"/>
                                        </p:clrVal>
                                      </p:to>
                                    </p:set>
                                    <p:set>
                                      <p:cBhvr>
                                        <p:cTn id="41" dur="500" fill="hold"/>
                                        <p:tgtEl>
                                          <p:spTgt spid="63"/>
                                        </p:tgtEl>
                                        <p:attrNameLst>
                                          <p:attrName>fillcolor</p:attrName>
                                        </p:attrNameLst>
                                      </p:cBhvr>
                                      <p:to>
                                        <p:clrVal>
                                          <a:schemeClr val="accent2"/>
                                        </p:clrVal>
                                      </p:to>
                                    </p:set>
                                    <p:set>
                                      <p:cBhvr>
                                        <p:cTn id="42" dur="500" fill="hold"/>
                                        <p:tgtEl>
                                          <p:spTgt spid="6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grpId="1" nodeType="clickEffect">
                                  <p:stCondLst>
                                    <p:cond delay="0"/>
                                  </p:stCondLst>
                                  <p:iterate type="lt">
                                    <p:tmPct val="4000"/>
                                  </p:iterate>
                                  <p:childTnLst>
                                    <p:set>
                                      <p:cBhvr override="childStyle">
                                        <p:cTn id="46" dur="500" fill="hold"/>
                                        <p:tgtEl>
                                          <p:spTgt spid="60"/>
                                        </p:tgtEl>
                                        <p:attrNameLst>
                                          <p:attrName>style.color</p:attrName>
                                        </p:attrNameLst>
                                      </p:cBhvr>
                                      <p:to>
                                        <p:clrVal>
                                          <a:schemeClr val="accent2"/>
                                        </p:clrVal>
                                      </p:to>
                                    </p:set>
                                    <p:set>
                                      <p:cBhvr>
                                        <p:cTn id="47" dur="500" fill="hold"/>
                                        <p:tgtEl>
                                          <p:spTgt spid="60"/>
                                        </p:tgtEl>
                                        <p:attrNameLst>
                                          <p:attrName>fillcolor</p:attrName>
                                        </p:attrNameLst>
                                      </p:cBhvr>
                                      <p:to>
                                        <p:clrVal>
                                          <a:schemeClr val="accent2"/>
                                        </p:clrVal>
                                      </p:to>
                                    </p:set>
                                    <p:set>
                                      <p:cBhvr>
                                        <p:cTn id="48" dur="500" fill="hold"/>
                                        <p:tgtEl>
                                          <p:spTgt spid="60"/>
                                        </p:tgtEl>
                                        <p:attrNameLst>
                                          <p:attrName>fill.type</p:attrName>
                                        </p:attrNameLst>
                                      </p:cBhvr>
                                      <p:to>
                                        <p:strVal val="solid"/>
                                      </p:to>
                                    </p:set>
                                  </p:childTnLst>
                                </p:cTn>
                              </p:par>
                              <p:par>
                                <p:cTn id="49" presetID="16" presetClass="emph" presetSubtype="0" fill="hold" grpId="1" nodeType="withEffect">
                                  <p:stCondLst>
                                    <p:cond delay="0"/>
                                  </p:stCondLst>
                                  <p:iterate type="lt">
                                    <p:tmPct val="4000"/>
                                  </p:iterate>
                                  <p:childTnLst>
                                    <p:set>
                                      <p:cBhvr override="childStyle">
                                        <p:cTn id="50" dur="500" fill="hold"/>
                                        <p:tgtEl>
                                          <p:spTgt spid="62"/>
                                        </p:tgtEl>
                                        <p:attrNameLst>
                                          <p:attrName>style.color</p:attrName>
                                        </p:attrNameLst>
                                      </p:cBhvr>
                                      <p:to>
                                        <p:clrVal>
                                          <a:schemeClr val="accent2"/>
                                        </p:clrVal>
                                      </p:to>
                                    </p:set>
                                    <p:set>
                                      <p:cBhvr>
                                        <p:cTn id="51" dur="500" fill="hold"/>
                                        <p:tgtEl>
                                          <p:spTgt spid="62"/>
                                        </p:tgtEl>
                                        <p:attrNameLst>
                                          <p:attrName>fillcolor</p:attrName>
                                        </p:attrNameLst>
                                      </p:cBhvr>
                                      <p:to>
                                        <p:clrVal>
                                          <a:schemeClr val="accent2"/>
                                        </p:clrVal>
                                      </p:to>
                                    </p:set>
                                    <p:set>
                                      <p:cBhvr>
                                        <p:cTn id="52" dur="500" fill="hold"/>
                                        <p:tgtEl>
                                          <p:spTgt spid="62"/>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fade">
                                      <p:cBhvr>
                                        <p:cTn id="57" dur="500"/>
                                        <p:tgtEl>
                                          <p:spTgt spid="2">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fade">
                                      <p:cBhvr>
                                        <p:cTn id="65" dur="500"/>
                                        <p:tgtEl>
                                          <p:spTgt spid="2">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Effect transition="in" filter="fade">
                                      <p:cBhvr>
                                        <p:cTn id="68" dur="500"/>
                                        <p:tgtEl>
                                          <p:spTgt spid="1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fade">
                                      <p:cBhvr>
                                        <p:cTn id="71" dur="500"/>
                                        <p:tgtEl>
                                          <p:spTgt spid="1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7"/>
                                        </p:tgtEl>
                                        <p:attrNameLst>
                                          <p:attrName>style.visibility</p:attrName>
                                        </p:attrNameLst>
                                      </p:cBhvr>
                                      <p:to>
                                        <p:strVal val="visible"/>
                                      </p:to>
                                    </p:set>
                                    <p:animEffect transition="in" filter="fade">
                                      <p:cBhvr>
                                        <p:cTn id="74" dur="500"/>
                                        <p:tgtEl>
                                          <p:spTgt spid="1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fade">
                                      <p:cBhvr>
                                        <p:cTn id="80" dur="500"/>
                                        <p:tgtEl>
                                          <p:spTgt spid="7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52"/>
                                        </p:tgtEl>
                                      </p:cBhvr>
                                    </p:animEffect>
                                    <p:set>
                                      <p:cBhvr>
                                        <p:cTn id="85" dur="1" fill="hold">
                                          <p:stCondLst>
                                            <p:cond delay="499"/>
                                          </p:stCondLst>
                                        </p:cTn>
                                        <p:tgtEl>
                                          <p:spTgt spid="152"/>
                                        </p:tgtEl>
                                        <p:attrNameLst>
                                          <p:attrName>style.visibility</p:attrName>
                                        </p:attrNameLst>
                                      </p:cBhvr>
                                      <p:to>
                                        <p:strVal val="hidden"/>
                                      </p:to>
                                    </p:set>
                                  </p:childTnLst>
                                </p:cTn>
                              </p:par>
                            </p:childTnLst>
                          </p:cTn>
                        </p:par>
                        <p:par>
                          <p:cTn id="86" fill="hold">
                            <p:stCondLst>
                              <p:cond delay="500"/>
                            </p:stCondLst>
                            <p:childTnLst>
                              <p:par>
                                <p:cTn id="87" presetID="10" presetClass="exit" presetSubtype="0" fill="hold" grpId="0" nodeType="afterEffect">
                                  <p:stCondLst>
                                    <p:cond delay="500"/>
                                  </p:stCondLst>
                                  <p:childTnLst>
                                    <p:animEffect transition="out" filter="fade">
                                      <p:cBhvr>
                                        <p:cTn id="88" dur="1000"/>
                                        <p:tgtEl>
                                          <p:spTgt spid="30"/>
                                        </p:tgtEl>
                                      </p:cBhvr>
                                    </p:animEffect>
                                    <p:set>
                                      <p:cBhvr>
                                        <p:cTn id="89" dur="1" fill="hold">
                                          <p:stCondLst>
                                            <p:cond delay="999"/>
                                          </p:stCondLst>
                                        </p:cTn>
                                        <p:tgtEl>
                                          <p:spTgt spid="30"/>
                                        </p:tgtEl>
                                        <p:attrNameLst>
                                          <p:attrName>style.visibility</p:attrName>
                                        </p:attrNameLst>
                                      </p:cBhvr>
                                      <p:to>
                                        <p:strVal val="hidden"/>
                                      </p:to>
                                    </p:set>
                                  </p:childTnLst>
                                </p:cTn>
                              </p:par>
                            </p:childTnLst>
                          </p:cTn>
                        </p:par>
                        <p:par>
                          <p:cTn id="90" fill="hold">
                            <p:stCondLst>
                              <p:cond delay="2000"/>
                            </p:stCondLst>
                            <p:childTnLst>
                              <p:par>
                                <p:cTn id="91" presetID="10" presetClass="exit" presetSubtype="0" fill="hold" grpId="0" nodeType="afterEffect">
                                  <p:stCondLst>
                                    <p:cond delay="500"/>
                                  </p:stCondLst>
                                  <p:childTnLst>
                                    <p:animEffect transition="out" filter="fade">
                                      <p:cBhvr>
                                        <p:cTn id="92" dur="1000"/>
                                        <p:tgtEl>
                                          <p:spTgt spid="144"/>
                                        </p:tgtEl>
                                      </p:cBhvr>
                                    </p:animEffect>
                                    <p:set>
                                      <p:cBhvr>
                                        <p:cTn id="93" dur="1" fill="hold">
                                          <p:stCondLst>
                                            <p:cond delay="999"/>
                                          </p:stCondLst>
                                        </p:cTn>
                                        <p:tgtEl>
                                          <p:spTgt spid="144"/>
                                        </p:tgtEl>
                                        <p:attrNameLst>
                                          <p:attrName>style.visibility</p:attrName>
                                        </p:attrNameLst>
                                      </p:cBhvr>
                                      <p:to>
                                        <p:strVal val="hidden"/>
                                      </p:to>
                                    </p:set>
                                  </p:childTnLst>
                                </p:cTn>
                              </p:par>
                            </p:childTnLst>
                          </p:cTn>
                        </p:par>
                        <p:par>
                          <p:cTn id="94" fill="hold">
                            <p:stCondLst>
                              <p:cond delay="3500"/>
                            </p:stCondLst>
                            <p:childTnLst>
                              <p:par>
                                <p:cTn id="95" presetID="10" presetClass="exit" presetSubtype="0" fill="hold" grpId="0" nodeType="afterEffect">
                                  <p:stCondLst>
                                    <p:cond delay="500"/>
                                  </p:stCondLst>
                                  <p:childTnLst>
                                    <p:animEffect transition="out" filter="fade">
                                      <p:cBhvr>
                                        <p:cTn id="96" dur="1000"/>
                                        <p:tgtEl>
                                          <p:spTgt spid="150"/>
                                        </p:tgtEl>
                                      </p:cBhvr>
                                    </p:animEffect>
                                    <p:set>
                                      <p:cBhvr>
                                        <p:cTn id="97" dur="1" fill="hold">
                                          <p:stCondLst>
                                            <p:cond delay="999"/>
                                          </p:stCondLst>
                                        </p:cTn>
                                        <p:tgtEl>
                                          <p:spTgt spid="150"/>
                                        </p:tgtEl>
                                        <p:attrNameLst>
                                          <p:attrName>style.visibility</p:attrName>
                                        </p:attrNameLst>
                                      </p:cBhvr>
                                      <p:to>
                                        <p:strVal val="hidden"/>
                                      </p:to>
                                    </p:set>
                                  </p:childTnLst>
                                </p:cTn>
                              </p:par>
                            </p:childTnLst>
                          </p:cTn>
                        </p:par>
                        <p:par>
                          <p:cTn id="98" fill="hold">
                            <p:stCondLst>
                              <p:cond delay="5000"/>
                            </p:stCondLst>
                            <p:childTnLst>
                              <p:par>
                                <p:cTn id="99" presetID="10" presetClass="exit" presetSubtype="0" fill="hold" grpId="0" nodeType="afterEffect">
                                  <p:stCondLst>
                                    <p:cond delay="500"/>
                                  </p:stCondLst>
                                  <p:childTnLst>
                                    <p:animEffect transition="out" filter="fade">
                                      <p:cBhvr>
                                        <p:cTn id="100" dur="1000"/>
                                        <p:tgtEl>
                                          <p:spTgt spid="151"/>
                                        </p:tgtEl>
                                      </p:cBhvr>
                                    </p:animEffect>
                                    <p:set>
                                      <p:cBhvr>
                                        <p:cTn id="101" dur="1" fill="hold">
                                          <p:stCondLst>
                                            <p:cond delay="999"/>
                                          </p:stCondLst>
                                        </p:cTn>
                                        <p:tgtEl>
                                          <p:spTgt spid="15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
                                            <p:txEl>
                                              <p:pRg st="11" end="11"/>
                                            </p:txEl>
                                          </p:spTgt>
                                        </p:tgtEl>
                                        <p:attrNameLst>
                                          <p:attrName>style.visibility</p:attrName>
                                        </p:attrNameLst>
                                      </p:cBhvr>
                                      <p:to>
                                        <p:strVal val="visible"/>
                                      </p:to>
                                    </p:set>
                                    <p:animEffect transition="in" filter="fade">
                                      <p:cBhvr>
                                        <p:cTn id="106" dur="500"/>
                                        <p:tgtEl>
                                          <p:spTgt spid="2">
                                            <p:txEl>
                                              <p:pRg st="11" end="11"/>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
                                            <p:txEl>
                                              <p:pRg st="12" end="12"/>
                                            </p:txEl>
                                          </p:spTgt>
                                        </p:tgtEl>
                                        <p:attrNameLst>
                                          <p:attrName>style.visibility</p:attrName>
                                        </p:attrNameLst>
                                      </p:cBhvr>
                                      <p:to>
                                        <p:strVal val="visible"/>
                                      </p:to>
                                    </p:set>
                                    <p:animEffect transition="in" filter="fade">
                                      <p:cBhvr>
                                        <p:cTn id="10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72" grpId="0" animBg="1"/>
      <p:bldP spid="59" grpId="0"/>
      <p:bldP spid="59" grpId="1"/>
      <p:bldP spid="60" grpId="0"/>
      <p:bldP spid="60" grpId="1"/>
      <p:bldP spid="61" grpId="0"/>
      <p:bldP spid="61" grpId="1"/>
      <p:bldP spid="62" grpId="0"/>
      <p:bldP spid="62" grpId="1"/>
      <p:bldP spid="63" grpId="0"/>
      <p:bldP spid="63" grpId="1"/>
      <p:bldP spid="73" grpId="0" animBg="1"/>
      <p:bldP spid="30" grpId="0" animBg="1"/>
      <p:bldP spid="144" grpId="0" animBg="1"/>
      <p:bldP spid="150" grpId="0" animBg="1"/>
      <p:bldP spid="151" grpId="0" animBg="1"/>
      <p:bldP spid="1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1" y="838201"/>
                <a:ext cx="11781367" cy="5562601"/>
              </a:xfrm>
            </p:spPr>
            <p:txBody>
              <a:bodyPr/>
              <a:lstStyle/>
              <a:p>
                <a:pPr>
                  <a:defRPr/>
                </a:pPr>
                <a:r>
                  <a:rPr lang="en-US" dirty="0">
                    <a:solidFill>
                      <a:sysClr val="windowText" lastClr="000000"/>
                    </a:solidFill>
                  </a:rPr>
                  <a:t>Top-level DP cost (recurrence)</a:t>
                </a:r>
                <a:endParaRPr lang="en-US" i="1" dirty="0">
                  <a:solidFill>
                    <a:schemeClr val="tx1"/>
                  </a:solidFill>
                  <a:latin typeface="Cambria Math" panose="02040503050406030204" pitchFamily="18" charset="0"/>
                </a:endParaRPr>
              </a:p>
              <a:p>
                <a:pPr lvl="1">
                  <a:defRPr/>
                </a:pPr>
                <a:endParaRPr lang="en-US" i="1" dirty="0">
                  <a:solidFill>
                    <a:schemeClr val="tx1"/>
                  </a:solidFill>
                  <a:latin typeface="Cambria Math" panose="02040503050406030204" pitchFamily="18" charset="0"/>
                </a:endParaRPr>
              </a:p>
              <a:p>
                <a:pPr lvl="1">
                  <a:defRPr/>
                </a:pPr>
                <a:endParaRPr lang="en-US" i="1" dirty="0">
                  <a:solidFill>
                    <a:schemeClr val="tx1"/>
                  </a:solidFill>
                  <a:latin typeface="Cambria Math" panose="02040503050406030204" pitchFamily="18" charset="0"/>
                </a:endParaRPr>
              </a:p>
              <a:p>
                <a:pPr marL="347663" lvl="1" indent="0">
                  <a:buNone/>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𝑑</m:t>
                      </m:r>
                      <m:d>
                        <m:dPr>
                          <m:begChr m:val="["/>
                          <m:endChr m:val="]"/>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𝐼</m:t>
                          </m:r>
                          <m:r>
                            <a:rPr lang="en-US" sz="2000" i="1">
                              <a:solidFill>
                                <a:schemeClr val="tx1"/>
                              </a:solidFill>
                              <a:latin typeface="Cambria Math" panose="02040503050406030204" pitchFamily="18" charset="0"/>
                            </a:rPr>
                            <m:t>′</m:t>
                          </m:r>
                        </m:e>
                      </m:d>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𝑣</m:t>
                          </m:r>
                          <m:r>
                            <a:rPr lang="en-US" sz="2000" i="1">
                              <a:latin typeface="Cambria Math" panose="02040503050406030204" pitchFamily="18" charset="0"/>
                            </a:rPr>
                            <m:t>′</m:t>
                          </m:r>
                        </m:e>
                      </m:d>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m:t>
                          </m:r>
                        </m:e>
                      </m:d>
                      <m:d>
                        <m:dPr>
                          <m:begChr m:val="["/>
                          <m:endChr m:val="]"/>
                          <m:ctrlPr>
                            <a:rPr lang="en-US" sz="2000" i="1">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𝑗</m:t>
                              </m:r>
                            </m:e>
                            <m:sub>
                              <m:r>
                                <a:rPr lang="en-US" sz="2000" b="0" i="1" smtClean="0">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d>
                      <m:d>
                        <m:dPr>
                          <m:begChr m:val="["/>
                          <m:endChr m:val="]"/>
                          <m:ctrlPr>
                            <a:rPr lang="en-US" sz="2000" b="0" i="1" smtClean="0">
                              <a:solidFill>
                                <a:schemeClr val="tx1"/>
                              </a:solidFill>
                              <a:latin typeface="Cambria Math" panose="02040503050406030204" pitchFamily="18" charset="0"/>
                            </a:rPr>
                          </m:ctrlPr>
                        </m:dPr>
                        <m:e>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𝑠</m:t>
                              </m:r>
                            </m:e>
                            <m:sub>
                              <m:r>
                                <a:rPr lang="en-US" sz="2000" b="0" i="1" smtClean="0">
                                  <a:solidFill>
                                    <a:schemeClr val="tx1"/>
                                  </a:solidFill>
                                  <a:latin typeface="Cambria Math" panose="02040503050406030204" pitchFamily="18" charset="0"/>
                                </a:rPr>
                                <m:t>0</m:t>
                              </m:r>
                            </m:sub>
                            <m:sup>
                              <m:r>
                                <a:rPr lang="en-US" sz="2000" b="0" i="1" smtClean="0">
                                  <a:solidFill>
                                    <a:schemeClr val="tx1"/>
                                  </a:solidFill>
                                  <a:latin typeface="Cambria Math" panose="02040503050406030204" pitchFamily="18" charset="0"/>
                                </a:rPr>
                                <m:t>′</m:t>
                              </m:r>
                            </m:sup>
                          </m:sSubSup>
                        </m:e>
                      </m:d>
                      <m:d>
                        <m:dPr>
                          <m:begChr m:val="["/>
                          <m:endChr m:val="]"/>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i="1">
                                  <a:latin typeface="Cambria Math" panose="02040503050406030204" pitchFamily="18" charset="0"/>
                                </a:rPr>
                                <m:t>𝑗</m:t>
                              </m:r>
                            </m:e>
                            <m:sub>
                              <m:r>
                                <a:rPr lang="en-US" sz="2000" b="0" i="1" smtClean="0">
                                  <a:latin typeface="Cambria Math" panose="02040503050406030204" pitchFamily="18" charset="0"/>
                                </a:rPr>
                                <m:t>1</m:t>
                              </m:r>
                            </m:sub>
                          </m:sSub>
                          <m:r>
                            <a:rPr lang="en-US" sz="2000" i="1">
                              <a:latin typeface="Cambria Math" panose="02040503050406030204" pitchFamily="18" charset="0"/>
                            </a:rPr>
                            <m:t>′</m:t>
                          </m:r>
                        </m:e>
                      </m:d>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𝑠</m:t>
                          </m:r>
                        </m:e>
                        <m:sub>
                          <m:r>
                            <a:rPr lang="en-US" sz="2000" b="0" i="1" smtClean="0">
                              <a:latin typeface="Cambria Math" panose="02040503050406030204" pitchFamily="18" charset="0"/>
                            </a:rPr>
                            <m:t>1</m:t>
                          </m:r>
                        </m:sub>
                      </m:sSub>
                      <m:r>
                        <a:rPr lang="en-US" sz="2000" i="1">
                          <a:latin typeface="Cambria Math" panose="02040503050406030204" pitchFamily="18" charset="0"/>
                        </a:rPr>
                        <m:t>′]</m:t>
                      </m:r>
                      <m:r>
                        <a:rPr lang="en-US" sz="2000" b="0" i="1" smtClean="0">
                          <a:solidFill>
                            <a:schemeClr val="tx1"/>
                          </a:solidFill>
                          <a:latin typeface="Cambria Math" panose="02040503050406030204" pitchFamily="18" charset="0"/>
                        </a:rPr>
                        <m:t>=</m:t>
                      </m:r>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min</m:t>
                          </m:r>
                        </m:fName>
                        <m:e>
                          <m:d>
                            <m:dPr>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𝑑</m:t>
                              </m:r>
                              <m:d>
                                <m:dPr>
                                  <m:begChr m:val="["/>
                                  <m:endChr m:val="]"/>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𝐼</m:t>
                                  </m:r>
                                </m:e>
                              </m:d>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𝑣</m:t>
                                  </m:r>
                                </m:e>
                              </m:d>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𝑙</m:t>
                                  </m:r>
                                </m:e>
                              </m:d>
                              <m:d>
                                <m:dPr>
                                  <m:begChr m:val="["/>
                                  <m:endChr m:val="]"/>
                                  <m:ctrlPr>
                                    <a:rPr lang="en-US" sz="2000" i="1">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𝑗</m:t>
                                      </m:r>
                                    </m:e>
                                    <m:sub>
                                      <m:r>
                                        <a:rPr lang="en-US" sz="2000" b="0" i="1" smtClean="0">
                                          <a:solidFill>
                                            <a:schemeClr val="tx1"/>
                                          </a:solidFill>
                                          <a:latin typeface="Cambria Math" panose="02040503050406030204" pitchFamily="18" charset="0"/>
                                        </a:rPr>
                                        <m:t>0</m:t>
                                      </m:r>
                                    </m:sub>
                                  </m:sSub>
                                </m:e>
                              </m:d>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𝑠</m:t>
                                      </m:r>
                                    </m:e>
                                    <m:sub>
                                      <m:r>
                                        <a:rPr lang="en-US" sz="2000" b="0" i="1" smtClean="0">
                                          <a:solidFill>
                                            <a:schemeClr val="tx1"/>
                                          </a:solidFill>
                                          <a:latin typeface="Cambria Math" panose="02040503050406030204" pitchFamily="18" charset="0"/>
                                        </a:rPr>
                                        <m:t>0</m:t>
                                      </m:r>
                                    </m:sub>
                                  </m:sSub>
                                </m:e>
                              </m:d>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𝑗</m:t>
                                      </m:r>
                                    </m:e>
                                    <m:sub>
                                      <m:r>
                                        <a:rPr lang="en-US" sz="2000" b="0" i="1" smtClean="0">
                                          <a:solidFill>
                                            <a:schemeClr val="tx1"/>
                                          </a:solidFill>
                                          <a:latin typeface="Cambria Math" panose="02040503050406030204" pitchFamily="18" charset="0"/>
                                        </a:rPr>
                                        <m:t>1</m:t>
                                      </m:r>
                                    </m:sub>
                                  </m:sSub>
                                </m:e>
                              </m:d>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𝑠</m:t>
                                      </m:r>
                                    </m:e>
                                    <m:sub>
                                      <m:r>
                                        <a:rPr lang="en-US" sz="2000" b="0" i="1" smtClean="0">
                                          <a:solidFill>
                                            <a:schemeClr val="tx1"/>
                                          </a:solidFill>
                                          <a:latin typeface="Cambria Math" panose="02040503050406030204" pitchFamily="18" charset="0"/>
                                        </a:rPr>
                                        <m:t>1</m:t>
                                      </m:r>
                                    </m:sub>
                                  </m:sSub>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𝑐𝑜𝑠𝑡</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d>
                                <m:dPr>
                                  <m:begChr m:val="["/>
                                  <m:endChr m:val="]"/>
                                  <m:ctrlPr>
                                    <a:rPr lang="en-US" sz="2000" i="1" smtClean="0">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𝐼</m:t>
                                      </m:r>
                                    </m:e>
                                    <m:sup>
                                      <m:r>
                                        <a:rPr lang="en-US" sz="2000" i="1">
                                          <a:solidFill>
                                            <a:schemeClr val="tx1"/>
                                          </a:solidFill>
                                          <a:latin typeface="Cambria Math" panose="02040503050406030204" pitchFamily="18" charset="0"/>
                                        </a:rPr>
                                        <m:t>′</m:t>
                                      </m:r>
                                    </m:sup>
                                  </m:sSup>
                                </m:e>
                              </m:d>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m:t>
                                      </m:r>
                                    </m:sup>
                                  </m:sSup>
                                </m:e>
                              </m:d>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m:t>
                                      </m:r>
                                    </m:sup>
                                  </m:sSup>
                                </m:e>
                              </m:d>
                              <m:d>
                                <m:dPr>
                                  <m:begChr m:val="["/>
                                  <m:endChr m:val="]"/>
                                  <m:ctrlPr>
                                    <a:rPr lang="en-US" sz="2000" i="1">
                                      <a:solidFill>
                                        <a:schemeClr val="tx1"/>
                                      </a:solidFill>
                                      <a:latin typeface="Cambria Math" panose="02040503050406030204" pitchFamily="18" charset="0"/>
                                    </a:rPr>
                                  </m:ctrlPr>
                                </m:dPr>
                                <m:e>
                                  <m:sSubSup>
                                    <m:sSubSupPr>
                                      <m:ctrlPr>
                                        <a:rPr lang="en-US" sz="2000" b="0" i="1" smtClean="0">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𝑗</m:t>
                                      </m:r>
                                    </m:e>
                                    <m:sub>
                                      <m:r>
                                        <a:rPr lang="en-US" sz="2000" b="0" i="1" smtClean="0">
                                          <a:solidFill>
                                            <a:schemeClr val="tx1"/>
                                          </a:solidFill>
                                          <a:latin typeface="Cambria Math" panose="02040503050406030204" pitchFamily="18" charset="0"/>
                                        </a:rPr>
                                        <m:t>0</m:t>
                                      </m:r>
                                    </m:sub>
                                    <m:sup>
                                      <m:r>
                                        <a:rPr lang="en-US" sz="2000" i="1">
                                          <a:solidFill>
                                            <a:schemeClr val="tx1"/>
                                          </a:solidFill>
                                          <a:latin typeface="Cambria Math" panose="02040503050406030204" pitchFamily="18" charset="0"/>
                                        </a:rPr>
                                        <m:t>′</m:t>
                                      </m:r>
                                    </m:sup>
                                  </m:sSubSup>
                                </m:e>
                              </m:d>
                              <m:r>
                                <a:rPr lang="en-US" sz="200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𝑠</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𝑗</m:t>
                                      </m:r>
                                    </m:e>
                                    <m:sub>
                                      <m:r>
                                        <a:rPr lang="en-US" sz="2000" b="0" i="1" smtClean="0">
                                          <a:latin typeface="Cambria Math" panose="02040503050406030204" pitchFamily="18" charset="0"/>
                                        </a:rPr>
                                        <m:t>1</m:t>
                                      </m:r>
                                    </m:sub>
                                    <m:sup>
                                      <m:r>
                                        <a:rPr lang="en-US" sz="2000" i="1">
                                          <a:latin typeface="Cambria Math" panose="02040503050406030204" pitchFamily="18" charset="0"/>
                                        </a:rPr>
                                        <m:t>′</m:t>
                                      </m:r>
                                    </m:sup>
                                  </m:sSubSup>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b="0" i="1" smtClean="0">
                                      <a:latin typeface="Cambria Math" panose="02040503050406030204" pitchFamily="18" charset="0"/>
                                    </a:rPr>
                                    <m:t>1</m:t>
                                  </m:r>
                                </m:sub>
                              </m:sSub>
                              <m:r>
                                <a:rPr lang="en-US" sz="2000" i="1">
                                  <a:latin typeface="Cambria Math" panose="02040503050406030204" pitchFamily="18" charset="0"/>
                                </a:rPr>
                                <m:t>′]</m:t>
                              </m:r>
                            </m:e>
                          </m:d>
                        </m:e>
                      </m:func>
                    </m:oMath>
                  </m:oMathPara>
                </a14:m>
                <a:endParaRPr lang="en-US" sz="1400" dirty="0"/>
              </a:p>
              <a:p>
                <a:pPr>
                  <a:defRPr/>
                </a:pPr>
                <a:endParaRPr lang="en-US" sz="2400" dirty="0">
                  <a:solidFill>
                    <a:sysClr val="windowText" lastClr="000000"/>
                  </a:solidFill>
                </a:endParaRPr>
              </a:p>
              <a:p>
                <a:pPr>
                  <a:defRPr/>
                </a:pPr>
                <a:endParaRPr lang="en-US" sz="2400" dirty="0">
                  <a:solidFill>
                    <a:sysClr val="windowText" lastClr="000000"/>
                  </a:solidFill>
                </a:endParaRPr>
              </a:p>
              <a:p>
                <a:pPr>
                  <a:defRPr/>
                </a:pPr>
                <a:endParaRPr lang="en-US" sz="2400" dirty="0">
                  <a:solidFill>
                    <a:sysClr val="windowText" lastClr="000000"/>
                  </a:solidFill>
                </a:endParaRPr>
              </a:p>
              <a:p>
                <a:endParaRPr lang="en-US" dirty="0">
                  <a:solidFill>
                    <a:srgbClr val="FF0000"/>
                  </a:solidFill>
                </a:endParaRPr>
              </a:p>
              <a:p>
                <a:r>
                  <a:rPr lang="en-US" dirty="0">
                    <a:solidFill>
                      <a:srgbClr val="FF0000"/>
                    </a:solidFill>
                  </a:rPr>
                  <a:t>Q2: Can we allow reordering in double-row optimization?</a:t>
                </a:r>
              </a:p>
              <a:p>
                <a:r>
                  <a:rPr lang="en-US" dirty="0">
                    <a:solidFill>
                      <a:srgbClr val="FF0000"/>
                    </a:solidFill>
                  </a:rPr>
                  <a:t>A : Yes. Single-height cells can still be reordered with another single-height cell, or a double-height cell.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1" y="838201"/>
                <a:ext cx="11781367" cy="5562601"/>
              </a:xfrm>
              <a:blipFill>
                <a:blip r:embed="rId3"/>
                <a:stretch>
                  <a:fillRect l="-932" t="-241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ltLang="en-US" dirty="0"/>
              <a:t>Dynamic Programming: Recurrence</a:t>
            </a:r>
            <a:endParaRPr lang="en-US" dirty="0"/>
          </a:p>
        </p:txBody>
      </p:sp>
      <p:grpSp>
        <p:nvGrpSpPr>
          <p:cNvPr id="5" name="Group 4">
            <a:extLst>
              <a:ext uri="{FF2B5EF4-FFF2-40B4-BE49-F238E27FC236}">
                <a16:creationId xmlns:a16="http://schemas.microsoft.com/office/drawing/2014/main" id="{6F51488A-C9BD-4A61-A010-C4E944C10A8E}"/>
              </a:ext>
            </a:extLst>
          </p:cNvPr>
          <p:cNvGrpSpPr/>
          <p:nvPr/>
        </p:nvGrpSpPr>
        <p:grpSpPr>
          <a:xfrm>
            <a:off x="3449594" y="2385989"/>
            <a:ext cx="2248879" cy="953483"/>
            <a:chOff x="2435174" y="3272553"/>
            <a:chExt cx="2248879" cy="953483"/>
          </a:xfrm>
        </p:grpSpPr>
        <p:sp>
          <p:nvSpPr>
            <p:cNvPr id="12" name="Right Brace 11"/>
            <p:cNvSpPr/>
            <p:nvPr/>
          </p:nvSpPr>
          <p:spPr bwMode="auto">
            <a:xfrm rot="5400000">
              <a:off x="4117273" y="3240733"/>
              <a:ext cx="291256" cy="354896"/>
            </a:xfrm>
            <a:prstGeom prst="rightBrace">
              <a:avLst>
                <a:gd name="adj1" fmla="val 8333"/>
                <a:gd name="adj2" fmla="val 48776"/>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sz="2000" kern="0" dirty="0">
                <a:solidFill>
                  <a:prstClr val="black"/>
                </a:solidFill>
                <a:latin typeface="+mj-lt"/>
              </a:endParaRPr>
            </a:p>
          </p:txBody>
        </p:sp>
        <p:sp>
          <p:nvSpPr>
            <p:cNvPr id="13" name="TextBox 12"/>
            <p:cNvSpPr txBox="1"/>
            <p:nvPr/>
          </p:nvSpPr>
          <p:spPr>
            <a:xfrm>
              <a:off x="2435174" y="3518150"/>
              <a:ext cx="2248879" cy="707886"/>
            </a:xfrm>
            <a:prstGeom prst="rect">
              <a:avLst/>
            </a:prstGeom>
            <a:noFill/>
          </p:spPr>
          <p:txBody>
            <a:bodyPr wrap="square" rtlCol="0">
              <a:spAutoFit/>
            </a:bodyPr>
            <a:lstStyle/>
            <a:p>
              <a:pPr>
                <a:defRPr/>
              </a:pPr>
              <a:r>
                <a:rPr lang="en-US" sz="2000" kern="0" dirty="0">
                  <a:solidFill>
                    <a:prstClr val="black"/>
                  </a:solidFill>
                  <a:latin typeface="+mj-lt"/>
                </a:rPr>
                <a:t>Double-height cell displacement</a:t>
              </a:r>
            </a:p>
          </p:txBody>
        </p:sp>
      </p:grpSp>
      <p:grpSp>
        <p:nvGrpSpPr>
          <p:cNvPr id="7" name="Group 6">
            <a:extLst>
              <a:ext uri="{FF2B5EF4-FFF2-40B4-BE49-F238E27FC236}">
                <a16:creationId xmlns:a16="http://schemas.microsoft.com/office/drawing/2014/main" id="{020DD93C-5514-40B4-8DBC-2861A0B8A843}"/>
              </a:ext>
            </a:extLst>
          </p:cNvPr>
          <p:cNvGrpSpPr/>
          <p:nvPr/>
        </p:nvGrpSpPr>
        <p:grpSpPr>
          <a:xfrm>
            <a:off x="5698473" y="2393357"/>
            <a:ext cx="3536967" cy="936130"/>
            <a:chOff x="4278438" y="3272553"/>
            <a:chExt cx="3536967" cy="936130"/>
          </a:xfrm>
        </p:grpSpPr>
        <p:sp>
          <p:nvSpPr>
            <p:cNvPr id="102" name="Right Brace 101">
              <a:extLst>
                <a:ext uri="{FF2B5EF4-FFF2-40B4-BE49-F238E27FC236}">
                  <a16:creationId xmlns:a16="http://schemas.microsoft.com/office/drawing/2014/main" id="{E39F51A7-5FC5-458A-A3C0-489DBB47A393}"/>
                </a:ext>
              </a:extLst>
            </p:cNvPr>
            <p:cNvSpPr/>
            <p:nvPr/>
          </p:nvSpPr>
          <p:spPr bwMode="auto">
            <a:xfrm rot="5400000">
              <a:off x="4404751" y="3196082"/>
              <a:ext cx="291256" cy="444198"/>
            </a:xfrm>
            <a:prstGeom prst="rightBrace">
              <a:avLst>
                <a:gd name="adj1" fmla="val 8333"/>
                <a:gd name="adj2" fmla="val 48776"/>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sz="2000" kern="0">
                <a:solidFill>
                  <a:prstClr val="black"/>
                </a:solidFill>
                <a:latin typeface="+mj-lt"/>
              </a:endParaRPr>
            </a:p>
          </p:txBody>
        </p:sp>
        <p:sp>
          <p:nvSpPr>
            <p:cNvPr id="103" name="TextBox 102">
              <a:extLst>
                <a:ext uri="{FF2B5EF4-FFF2-40B4-BE49-F238E27FC236}">
                  <a16:creationId xmlns:a16="http://schemas.microsoft.com/office/drawing/2014/main" id="{D87D8DEE-30B2-4B98-8656-1EDD4F9CE040}"/>
                </a:ext>
              </a:extLst>
            </p:cNvPr>
            <p:cNvSpPr txBox="1"/>
            <p:nvPr/>
          </p:nvSpPr>
          <p:spPr>
            <a:xfrm>
              <a:off x="4278438" y="3500797"/>
              <a:ext cx="3536967" cy="707886"/>
            </a:xfrm>
            <a:prstGeom prst="rect">
              <a:avLst/>
            </a:prstGeom>
            <a:noFill/>
          </p:spPr>
          <p:txBody>
            <a:bodyPr wrap="square" rtlCol="0">
              <a:spAutoFit/>
            </a:bodyPr>
            <a:lstStyle/>
            <a:p>
              <a:pPr>
                <a:defRPr/>
              </a:pPr>
              <a:r>
                <a:rPr lang="en-US" sz="2000" kern="0" dirty="0">
                  <a:solidFill>
                    <a:prstClr val="black"/>
                  </a:solidFill>
                </a:rPr>
                <a:t>DH cell and status array for row 0 and row 1, separately</a:t>
              </a:r>
              <a:endParaRPr lang="en-US" sz="2000" kern="0" dirty="0">
                <a:solidFill>
                  <a:prstClr val="black"/>
                </a:solidFill>
                <a:latin typeface="+mj-lt"/>
              </a:endParaRPr>
            </a:p>
          </p:txBody>
        </p:sp>
        <p:sp>
          <p:nvSpPr>
            <p:cNvPr id="21" name="Right Brace 20">
              <a:extLst>
                <a:ext uri="{FF2B5EF4-FFF2-40B4-BE49-F238E27FC236}">
                  <a16:creationId xmlns:a16="http://schemas.microsoft.com/office/drawing/2014/main" id="{D63A139D-5835-4390-B187-8DCF93CF8CF8}"/>
                </a:ext>
              </a:extLst>
            </p:cNvPr>
            <p:cNvSpPr/>
            <p:nvPr/>
          </p:nvSpPr>
          <p:spPr bwMode="auto">
            <a:xfrm rot="5400000">
              <a:off x="5148957" y="3196082"/>
              <a:ext cx="291256" cy="444198"/>
            </a:xfrm>
            <a:prstGeom prst="rightBrace">
              <a:avLst>
                <a:gd name="adj1" fmla="val 8333"/>
                <a:gd name="adj2" fmla="val 48776"/>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defRPr/>
              </a:pPr>
              <a:endParaRPr lang="en-US" sz="2000" kern="0">
                <a:solidFill>
                  <a:prstClr val="black"/>
                </a:solidFill>
                <a:latin typeface="+mj-lt"/>
              </a:endParaRPr>
            </a:p>
          </p:txBody>
        </p:sp>
      </p:grpSp>
      <p:grpSp>
        <p:nvGrpSpPr>
          <p:cNvPr id="6" name="Group 5">
            <a:extLst>
              <a:ext uri="{FF2B5EF4-FFF2-40B4-BE49-F238E27FC236}">
                <a16:creationId xmlns:a16="http://schemas.microsoft.com/office/drawing/2014/main" id="{CBF1D242-8414-437F-A349-27F919D8C92D}"/>
              </a:ext>
            </a:extLst>
          </p:cNvPr>
          <p:cNvGrpSpPr/>
          <p:nvPr/>
        </p:nvGrpSpPr>
        <p:grpSpPr>
          <a:xfrm>
            <a:off x="3822871" y="1180769"/>
            <a:ext cx="3129529" cy="872043"/>
            <a:chOff x="3822871" y="1180769"/>
            <a:chExt cx="3129529" cy="872043"/>
          </a:xfrm>
        </p:grpSpPr>
        <p:cxnSp>
          <p:nvCxnSpPr>
            <p:cNvPr id="94" name="Straight Arrow Connector 93">
              <a:extLst>
                <a:ext uri="{FF2B5EF4-FFF2-40B4-BE49-F238E27FC236}">
                  <a16:creationId xmlns:a16="http://schemas.microsoft.com/office/drawing/2014/main" id="{072E2E85-4EDB-45B7-BFA1-4A85B3B6DA27}"/>
                </a:ext>
              </a:extLst>
            </p:cNvPr>
            <p:cNvCxnSpPr/>
            <p:nvPr/>
          </p:nvCxnSpPr>
          <p:spPr bwMode="auto">
            <a:xfrm>
              <a:off x="4623835" y="1805676"/>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478F750-123E-4170-A9E6-33F1F95A0ABB}"/>
                    </a:ext>
                  </a:extLst>
                </p:cNvPr>
                <p:cNvSpPr txBox="1"/>
                <p:nvPr/>
              </p:nvSpPr>
              <p:spPr>
                <a:xfrm>
                  <a:off x="3822871" y="1180769"/>
                  <a:ext cx="3129529" cy="707886"/>
                </a:xfrm>
                <a:prstGeom prst="rect">
                  <a:avLst/>
                </a:prstGeom>
                <a:noFill/>
              </p:spPr>
              <p:txBody>
                <a:bodyPr wrap="square" rtlCol="0">
                  <a:spAutoFit/>
                </a:bodyPr>
                <a:lstStyle/>
                <a:p>
                  <a:pPr>
                    <a:defRPr/>
                  </a:pPr>
                  <a:r>
                    <a:rPr lang="en-US" sz="2000" kern="0" dirty="0">
                      <a:solidFill>
                        <a:prstClr val="black"/>
                      </a:solidFill>
                      <a:latin typeface="+mj-lt"/>
                    </a:rPr>
                    <a:t>Current cost when </a:t>
                  </a:r>
                  <a14:m>
                    <m:oMath xmlns:m="http://schemas.openxmlformats.org/officeDocument/2006/math">
                      <m:r>
                        <a:rPr lang="en-US" sz="2000" i="1" kern="0">
                          <a:solidFill>
                            <a:prstClr val="black"/>
                          </a:solidFill>
                          <a:latin typeface="Cambria Math" panose="02040503050406030204" pitchFamily="18" charset="0"/>
                        </a:rPr>
                        <m:t>𝑖</m:t>
                      </m:r>
                    </m:oMath>
                  </a14:m>
                  <a:r>
                    <a:rPr lang="en-US" sz="2000" kern="0" dirty="0">
                      <a:solidFill>
                        <a:prstClr val="black"/>
                      </a:solidFill>
                      <a:latin typeface="+mj-lt"/>
                    </a:rPr>
                    <a:t> cells (</a:t>
                  </a:r>
                  <a14:m>
                    <m:oMath xmlns:m="http://schemas.openxmlformats.org/officeDocument/2006/math">
                      <m:r>
                        <m:rPr>
                          <m:sty m:val="p"/>
                        </m:rPr>
                        <a:rPr lang="en-US" sz="2000" b="0" i="0" kern="0" dirty="0" smtClean="0">
                          <a:solidFill>
                            <a:prstClr val="black"/>
                          </a:solidFill>
                          <a:latin typeface="Cambria Math" panose="02040503050406030204" pitchFamily="18" charset="0"/>
                        </a:rPr>
                        <m:t>I</m:t>
                      </m:r>
                    </m:oMath>
                  </a14:m>
                  <a:r>
                    <a:rPr lang="en-US" sz="2000" kern="0" dirty="0">
                      <a:solidFill>
                        <a:prstClr val="black"/>
                      </a:solidFill>
                      <a:latin typeface="+mj-lt"/>
                    </a:rPr>
                    <a:t> = DH cell) are placed</a:t>
                  </a:r>
                </a:p>
              </p:txBody>
            </p:sp>
          </mc:Choice>
          <mc:Fallback xmlns="">
            <p:sp>
              <p:nvSpPr>
                <p:cNvPr id="95" name="TextBox 94">
                  <a:extLst>
                    <a:ext uri="{FF2B5EF4-FFF2-40B4-BE49-F238E27FC236}">
                      <a16:creationId xmlns:a16="http://schemas.microsoft.com/office/drawing/2014/main" id="{D478F750-123E-4170-A9E6-33F1F95A0ABB}"/>
                    </a:ext>
                  </a:extLst>
                </p:cNvPr>
                <p:cNvSpPr txBox="1">
                  <a:spLocks noRot="1" noChangeAspect="1" noMove="1" noResize="1" noEditPoints="1" noAdjustHandles="1" noChangeArrowheads="1" noChangeShapeType="1" noTextEdit="1"/>
                </p:cNvSpPr>
                <p:nvPr/>
              </p:nvSpPr>
              <p:spPr>
                <a:xfrm>
                  <a:off x="3822871" y="1180769"/>
                  <a:ext cx="3129529" cy="707886"/>
                </a:xfrm>
                <a:prstGeom prst="rect">
                  <a:avLst/>
                </a:prstGeom>
                <a:blipFill>
                  <a:blip r:embed="rId4"/>
                  <a:stretch>
                    <a:fillRect l="-1949" t="-5172" b="-14655"/>
                  </a:stretch>
                </a:blipFill>
              </p:spPr>
              <p:txBody>
                <a:bodyPr/>
                <a:lstStyle/>
                <a:p>
                  <a:r>
                    <a:rPr lang="en-US">
                      <a:noFill/>
                    </a:rPr>
                    <a:t> </a:t>
                  </a:r>
                </a:p>
              </p:txBody>
            </p:sp>
          </mc:Fallback>
        </mc:AlternateContent>
      </p:grpSp>
      <p:sp>
        <p:nvSpPr>
          <p:cNvPr id="106" name="Rectangle 105">
            <a:extLst>
              <a:ext uri="{FF2B5EF4-FFF2-40B4-BE49-F238E27FC236}">
                <a16:creationId xmlns:a16="http://schemas.microsoft.com/office/drawing/2014/main" id="{E7B91D0F-5AC2-4436-90DF-91C7A83F161B}"/>
              </a:ext>
            </a:extLst>
          </p:cNvPr>
          <p:cNvSpPr/>
          <p:nvPr/>
        </p:nvSpPr>
        <p:spPr bwMode="auto">
          <a:xfrm>
            <a:off x="7113353" y="1895534"/>
            <a:ext cx="4097419" cy="584775"/>
          </a:xfrm>
          <a:prstGeom prst="rect">
            <a:avLst/>
          </a:prstGeom>
          <a:solidFill>
            <a:schemeClr val="bg1"/>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indent="-347663" defTabSz="914400" eaLnBrk="0" fontAlgn="base" hangingPunct="0">
              <a:spcBef>
                <a:spcPct val="0"/>
              </a:spcBef>
              <a:spcAft>
                <a:spcPct val="0"/>
              </a:spcAft>
              <a:buFontTx/>
              <a:buChar char="•"/>
            </a:pPr>
            <a:endParaRPr lang="en-US" sz="3200">
              <a:solidFill>
                <a:srgbClr val="FF0000"/>
              </a:solidFill>
              <a:latin typeface="Times New Roman" pitchFamily="18" charset="0"/>
            </a:endParaRPr>
          </a:p>
        </p:txBody>
      </p:sp>
      <p:sp>
        <p:nvSpPr>
          <p:cNvPr id="4" name="Rectangle 3">
            <a:extLst>
              <a:ext uri="{FF2B5EF4-FFF2-40B4-BE49-F238E27FC236}">
                <a16:creationId xmlns:a16="http://schemas.microsoft.com/office/drawing/2014/main" id="{57B1B8D6-2CF4-474E-9E18-85FBC46E698B}"/>
              </a:ext>
            </a:extLst>
          </p:cNvPr>
          <p:cNvSpPr/>
          <p:nvPr/>
        </p:nvSpPr>
        <p:spPr bwMode="auto">
          <a:xfrm>
            <a:off x="650143" y="1955927"/>
            <a:ext cx="3856202" cy="584775"/>
          </a:xfrm>
          <a:prstGeom prst="rect">
            <a:avLst/>
          </a:prstGeom>
          <a:solidFill>
            <a:schemeClr val="bg1"/>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indent="-347663" defTabSz="914400" eaLnBrk="0" fontAlgn="base" hangingPunct="0">
              <a:spcBef>
                <a:spcPct val="0"/>
              </a:spcBef>
              <a:spcAft>
                <a:spcPct val="0"/>
              </a:spcAft>
              <a:buFontTx/>
              <a:buChar char="•"/>
            </a:pPr>
            <a:endParaRPr lang="en-US" sz="3200">
              <a:solidFill>
                <a:srgbClr val="FF0000"/>
              </a:solidFill>
              <a:latin typeface="Times New Roman" pitchFamily="18" charset="0"/>
            </a:endParaRPr>
          </a:p>
        </p:txBody>
      </p:sp>
      <p:grpSp>
        <p:nvGrpSpPr>
          <p:cNvPr id="14" name="Group 13">
            <a:extLst>
              <a:ext uri="{FF2B5EF4-FFF2-40B4-BE49-F238E27FC236}">
                <a16:creationId xmlns:a16="http://schemas.microsoft.com/office/drawing/2014/main" id="{C5DA3A39-65D1-4992-8EC1-A00B187B0B93}"/>
              </a:ext>
            </a:extLst>
          </p:cNvPr>
          <p:cNvGrpSpPr/>
          <p:nvPr/>
        </p:nvGrpSpPr>
        <p:grpSpPr>
          <a:xfrm>
            <a:off x="591873" y="868737"/>
            <a:ext cx="11371526" cy="1201729"/>
            <a:chOff x="123382" y="1693141"/>
            <a:chExt cx="11371526" cy="1201729"/>
          </a:xfrm>
        </p:grpSpPr>
        <p:grpSp>
          <p:nvGrpSpPr>
            <p:cNvPr id="11" name="Group 10">
              <a:extLst>
                <a:ext uri="{FF2B5EF4-FFF2-40B4-BE49-F238E27FC236}">
                  <a16:creationId xmlns:a16="http://schemas.microsoft.com/office/drawing/2014/main" id="{EAFD1B79-E019-4393-B741-CC421303733E}"/>
                </a:ext>
              </a:extLst>
            </p:cNvPr>
            <p:cNvGrpSpPr/>
            <p:nvPr/>
          </p:nvGrpSpPr>
          <p:grpSpPr>
            <a:xfrm>
              <a:off x="123382" y="2029435"/>
              <a:ext cx="3064055" cy="851212"/>
              <a:chOff x="123382" y="2029435"/>
              <a:chExt cx="3064055" cy="851212"/>
            </a:xfrm>
          </p:grpSpPr>
          <p:cxnSp>
            <p:nvCxnSpPr>
              <p:cNvPr id="96" name="Straight Arrow Connector 95">
                <a:extLst>
                  <a:ext uri="{FF2B5EF4-FFF2-40B4-BE49-F238E27FC236}">
                    <a16:creationId xmlns:a16="http://schemas.microsoft.com/office/drawing/2014/main" id="{E920B604-25EE-4D76-92DD-F374F97A1236}"/>
                  </a:ext>
                </a:extLst>
              </p:cNvPr>
              <p:cNvCxnSpPr/>
              <p:nvPr/>
            </p:nvCxnSpPr>
            <p:spPr bwMode="auto">
              <a:xfrm>
                <a:off x="290325" y="2633511"/>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BD42F273-8440-4557-9016-DE9E1FC6725D}"/>
                      </a:ext>
                    </a:extLst>
                  </p:cNvPr>
                  <p:cNvSpPr txBox="1"/>
                  <p:nvPr/>
                </p:nvSpPr>
                <p:spPr>
                  <a:xfrm>
                    <a:off x="123382" y="2029435"/>
                    <a:ext cx="3064055" cy="707886"/>
                  </a:xfrm>
                  <a:prstGeom prst="rect">
                    <a:avLst/>
                  </a:prstGeom>
                  <a:noFill/>
                </p:spPr>
                <p:txBody>
                  <a:bodyPr wrap="square" rtlCol="0">
                    <a:spAutoFit/>
                  </a:bodyPr>
                  <a:lstStyle/>
                  <a:p>
                    <a:pPr>
                      <a:defRPr/>
                    </a:pPr>
                    <a:r>
                      <a:rPr lang="en-US" sz="2000" kern="0" dirty="0">
                        <a:solidFill>
                          <a:prstClr val="black"/>
                        </a:solidFill>
                        <a:latin typeface="+mj-lt"/>
                      </a:rPr>
                      <a:t>Updated cost if we place the next DH cell </a:t>
                    </a:r>
                    <a14:m>
                      <m:oMath xmlns:m="http://schemas.openxmlformats.org/officeDocument/2006/math">
                        <m:sSup>
                          <m:sSupPr>
                            <m:ctrlPr>
                              <a:rPr lang="en-US" sz="2000" i="1" kern="0">
                                <a:solidFill>
                                  <a:prstClr val="black"/>
                                </a:solidFill>
                                <a:latin typeface="Cambria Math" panose="02040503050406030204" pitchFamily="18" charset="0"/>
                              </a:rPr>
                            </m:ctrlPr>
                          </m:sSupPr>
                          <m:e>
                            <m:r>
                              <a:rPr lang="en-US" sz="2000" b="0" i="1" kern="0" smtClean="0">
                                <a:solidFill>
                                  <a:prstClr val="black"/>
                                </a:solidFill>
                                <a:latin typeface="Cambria Math" panose="02040503050406030204" pitchFamily="18" charset="0"/>
                              </a:rPr>
                              <m:t>𝐼</m:t>
                            </m:r>
                          </m:e>
                          <m:sup>
                            <m:r>
                              <a:rPr lang="en-US" sz="2000" i="1" kern="0">
                                <a:solidFill>
                                  <a:prstClr val="black"/>
                                </a:solidFill>
                                <a:latin typeface="Cambria Math" panose="02040503050406030204" pitchFamily="18" charset="0"/>
                              </a:rPr>
                              <m:t>′</m:t>
                            </m:r>
                          </m:sup>
                        </m:sSup>
                      </m:oMath>
                    </a14:m>
                    <a:endParaRPr lang="en-US" sz="2000" kern="0" dirty="0">
                      <a:solidFill>
                        <a:prstClr val="black"/>
                      </a:solidFill>
                      <a:latin typeface="+mj-lt"/>
                    </a:endParaRPr>
                  </a:p>
                </p:txBody>
              </p:sp>
            </mc:Choice>
            <mc:Fallback xmlns="">
              <p:sp>
                <p:nvSpPr>
                  <p:cNvPr id="97" name="TextBox 96">
                    <a:extLst>
                      <a:ext uri="{FF2B5EF4-FFF2-40B4-BE49-F238E27FC236}">
                        <a16:creationId xmlns:a16="http://schemas.microsoft.com/office/drawing/2014/main" id="{BD42F273-8440-4557-9016-DE9E1FC6725D}"/>
                      </a:ext>
                    </a:extLst>
                  </p:cNvPr>
                  <p:cNvSpPr txBox="1">
                    <a:spLocks noRot="1" noChangeAspect="1" noMove="1" noResize="1" noEditPoints="1" noAdjustHandles="1" noChangeArrowheads="1" noChangeShapeType="1" noTextEdit="1"/>
                  </p:cNvSpPr>
                  <p:nvPr/>
                </p:nvSpPr>
                <p:spPr>
                  <a:xfrm>
                    <a:off x="123382" y="2029435"/>
                    <a:ext cx="3064055" cy="707886"/>
                  </a:xfrm>
                  <a:prstGeom prst="rect">
                    <a:avLst/>
                  </a:prstGeom>
                  <a:blipFill>
                    <a:blip r:embed="rId5"/>
                    <a:stretch>
                      <a:fillRect l="-1988" t="-5172" r="-596" b="-14655"/>
                    </a:stretch>
                  </a:blipFill>
                </p:spPr>
                <p:txBody>
                  <a:bodyPr/>
                  <a:lstStyle/>
                  <a:p>
                    <a:r>
                      <a:rPr lang="en-US">
                        <a:noFill/>
                      </a:rPr>
                      <a:t> </a:t>
                    </a:r>
                  </a:p>
                </p:txBody>
              </p:sp>
            </mc:Fallback>
          </mc:AlternateContent>
        </p:grpSp>
        <p:grpSp>
          <p:nvGrpSpPr>
            <p:cNvPr id="100" name="Group 99">
              <a:extLst>
                <a:ext uri="{FF2B5EF4-FFF2-40B4-BE49-F238E27FC236}">
                  <a16:creationId xmlns:a16="http://schemas.microsoft.com/office/drawing/2014/main" id="{110AB638-A30A-4F02-99FF-FFCADBB5BEE3}"/>
                </a:ext>
              </a:extLst>
            </p:cNvPr>
            <p:cNvGrpSpPr/>
            <p:nvPr/>
          </p:nvGrpSpPr>
          <p:grpSpPr>
            <a:xfrm>
              <a:off x="6842052" y="1693141"/>
              <a:ext cx="4652856" cy="1201729"/>
              <a:chOff x="6877296" y="1449605"/>
              <a:chExt cx="4652856" cy="1201729"/>
            </a:xfrm>
          </p:grpSpPr>
          <p:cxnSp>
            <p:nvCxnSpPr>
              <p:cNvPr id="98" name="Straight Arrow Connector 97">
                <a:extLst>
                  <a:ext uri="{FF2B5EF4-FFF2-40B4-BE49-F238E27FC236}">
                    <a16:creationId xmlns:a16="http://schemas.microsoft.com/office/drawing/2014/main" id="{6614F50B-524A-443A-B848-CF6C49B78270}"/>
                  </a:ext>
                </a:extLst>
              </p:cNvPr>
              <p:cNvCxnSpPr/>
              <p:nvPr/>
            </p:nvCxnSpPr>
            <p:spPr bwMode="auto">
              <a:xfrm>
                <a:off x="7122910" y="2404198"/>
                <a:ext cx="0" cy="2471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99" name="TextBox 98">
                <a:extLst>
                  <a:ext uri="{FF2B5EF4-FFF2-40B4-BE49-F238E27FC236}">
                    <a16:creationId xmlns:a16="http://schemas.microsoft.com/office/drawing/2014/main" id="{D2691D07-3626-4730-AB70-48AC22FA62DA}"/>
                  </a:ext>
                </a:extLst>
              </p:cNvPr>
              <p:cNvSpPr txBox="1"/>
              <p:nvPr/>
            </p:nvSpPr>
            <p:spPr>
              <a:xfrm>
                <a:off x="6877296" y="1449605"/>
                <a:ext cx="4652856" cy="1015663"/>
              </a:xfrm>
              <a:prstGeom prst="rect">
                <a:avLst/>
              </a:prstGeom>
              <a:noFill/>
            </p:spPr>
            <p:txBody>
              <a:bodyPr wrap="square" rtlCol="0">
                <a:spAutoFit/>
              </a:bodyPr>
              <a:lstStyle/>
              <a:p>
                <a:pPr>
                  <a:defRPr/>
                </a:pPr>
                <a:r>
                  <a:rPr lang="en-US" sz="2000" kern="0" dirty="0">
                    <a:solidFill>
                      <a:prstClr val="black"/>
                    </a:solidFill>
                    <a:latin typeface="+mj-lt"/>
                  </a:rPr>
                  <a:t>Cost increase due to the placement of all single-height cells between the neighboring double-height cells</a:t>
                </a:r>
              </a:p>
            </p:txBody>
          </p:sp>
        </p:grpSp>
      </p:grpSp>
    </p:spTree>
    <p:extLst>
      <p:ext uri="{BB962C8B-B14F-4D97-AF65-F5344CB8AC3E}">
        <p14:creationId xmlns:p14="http://schemas.microsoft.com/office/powerpoint/2010/main" val="795083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6"/>
                                        </p:tgtEl>
                                      </p:cBhvr>
                                    </p:animEffect>
                                    <p:set>
                                      <p:cBhvr>
                                        <p:cTn id="28" dur="1" fill="hold">
                                          <p:stCondLst>
                                            <p:cond delay="499"/>
                                          </p:stCondLst>
                                        </p:cTn>
                                        <p:tgtEl>
                                          <p:spTgt spid="10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a:xfrm>
            <a:off x="228601" y="838201"/>
            <a:ext cx="11781367" cy="5562601"/>
          </a:xfrm>
        </p:spPr>
        <p:txBody>
          <a:bodyPr/>
          <a:lstStyle/>
          <a:p>
            <a:r>
              <a:rPr lang="en-US" dirty="0"/>
              <a:t>Motivation</a:t>
            </a:r>
          </a:p>
          <a:p>
            <a:r>
              <a:rPr lang="en-US" dirty="0"/>
              <a:t>Our dynamic programming-based placement</a:t>
            </a:r>
          </a:p>
          <a:p>
            <a:pPr lvl="1"/>
            <a:r>
              <a:rPr lang="en-US" dirty="0"/>
              <a:t>Single-row detailed placement</a:t>
            </a:r>
          </a:p>
          <a:p>
            <a:pPr lvl="1"/>
            <a:r>
              <a:rPr lang="en-US" dirty="0"/>
              <a:t>Double-row detailed placement</a:t>
            </a:r>
          </a:p>
          <a:p>
            <a:r>
              <a:rPr lang="en-US" dirty="0">
                <a:solidFill>
                  <a:srgbClr val="FF0000"/>
                </a:solidFill>
              </a:rPr>
              <a:t>Experiments</a:t>
            </a:r>
          </a:p>
          <a:p>
            <a:r>
              <a:rPr lang="en-US" dirty="0"/>
              <a:t>Conclusion</a:t>
            </a:r>
          </a:p>
          <a:p>
            <a:endParaRPr lang="en-US" dirty="0"/>
          </a:p>
          <a:p>
            <a:endParaRPr lang="en-US" dirty="0"/>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1147799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lvl="0">
                  <a:defRPr/>
                </a:pPr>
                <a:r>
                  <a:rPr lang="en-US" dirty="0">
                    <a:solidFill>
                      <a:sysClr val="windowText" lastClr="000000"/>
                    </a:solidFill>
                  </a:rPr>
                  <a:t>Sensitivity to disp. range (</a:t>
                </a:r>
                <a14:m>
                  <m:oMath xmlns:m="http://schemas.openxmlformats.org/officeDocument/2006/math">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panose="02040503050406030204" pitchFamily="18" charset="0"/>
                          </a:rPr>
                          <m:t>𝑥</m:t>
                        </m:r>
                      </m:e>
                      <m:sub>
                        <m:r>
                          <m:rPr>
                            <m:sty m:val="p"/>
                          </m:rPr>
                          <a:rPr lang="en-US">
                            <a:solidFill>
                              <a:sysClr val="windowText" lastClr="000000"/>
                            </a:solidFill>
                            <a:latin typeface="Cambria Math" panose="02040503050406030204" pitchFamily="18" charset="0"/>
                          </a:rPr>
                          <m:t>Δ</m:t>
                        </m:r>
                      </m:sub>
                    </m:sSub>
                  </m:oMath>
                </a14:m>
                <a:r>
                  <a:rPr lang="en-US" dirty="0">
                    <a:solidFill>
                      <a:sysClr val="windowText" lastClr="000000"/>
                    </a:solidFill>
                  </a:rPr>
                  <a:t>), reordering range (</a:t>
                </a:r>
                <a14:m>
                  <m:oMath xmlns:m="http://schemas.openxmlformats.org/officeDocument/2006/math">
                    <m:r>
                      <a:rPr lang="en-US" i="1">
                        <a:solidFill>
                          <a:sysClr val="windowText" lastClr="000000"/>
                        </a:solidFill>
                        <a:latin typeface="Cambria Math" panose="02040503050406030204" pitchFamily="18" charset="0"/>
                      </a:rPr>
                      <m:t>𝑟</m:t>
                    </m:r>
                  </m:oMath>
                </a14:m>
                <a:r>
                  <a:rPr lang="en-US" dirty="0">
                    <a:solidFill>
                      <a:sysClr val="windowText" lastClr="000000"/>
                    </a:solidFill>
                  </a:rPr>
                  <a:t>), and flipping (</a:t>
                </a:r>
                <a14:m>
                  <m:oMath xmlns:m="http://schemas.openxmlformats.org/officeDocument/2006/math">
                    <m:r>
                      <a:rPr lang="en-US" b="0" i="1" smtClean="0">
                        <a:solidFill>
                          <a:sysClr val="windowText" lastClr="000000"/>
                        </a:solidFill>
                        <a:latin typeface="Cambria Math" panose="02040503050406030204" pitchFamily="18" charset="0"/>
                      </a:rPr>
                      <m:t>𝑓</m:t>
                    </m:r>
                  </m:oMath>
                </a14:m>
                <a:r>
                  <a:rPr lang="en-US" dirty="0">
                    <a:solidFill>
                      <a:sysClr val="windowText" lastClr="000000"/>
                    </a:solidFill>
                  </a:rPr>
                  <a:t>)</a:t>
                </a:r>
                <a:endParaRPr lang="en-US" dirty="0"/>
              </a:p>
              <a:p>
                <a:pPr lvl="1"/>
                <a:r>
                  <a:rPr lang="en-US" dirty="0">
                    <a:solidFill>
                      <a:srgbClr val="FF0000"/>
                    </a:solidFill>
                  </a:rPr>
                  <a:t>&gt;80% </a:t>
                </a:r>
                <a:r>
                  <a:rPr lang="en-US" dirty="0"/>
                  <a:t>step reduction</a:t>
                </a:r>
              </a:p>
              <a:p>
                <a:pPr lvl="1"/>
                <a:r>
                  <a:rPr lang="en-US" dirty="0"/>
                  <a:t>Enabling reordering = 30% more step reduction; flipping = 50% step reduction</a:t>
                </a:r>
              </a:p>
              <a:p>
                <a:r>
                  <a:rPr lang="en-US" dirty="0">
                    <a:solidFill>
                      <a:sysClr val="windowText" lastClr="000000"/>
                    </a:solidFill>
                  </a:rPr>
                  <a:t>Sensitivity to displacement </a:t>
                </a:r>
                <a:r>
                  <a:rPr lang="en-US" dirty="0"/>
                  <a:t>c</a:t>
                </a:r>
                <a:r>
                  <a:rPr lang="en-US" altLang="zh-CN" dirty="0"/>
                  <a:t>oefficients </a:t>
                </a:r>
                <a14:m>
                  <m:oMath xmlns:m="http://schemas.openxmlformats.org/officeDocument/2006/math">
                    <m:r>
                      <a:rPr lang="en-US" altLang="zh-CN" i="1">
                        <a:latin typeface="Cambria Math" panose="02040503050406030204" pitchFamily="18" charset="0"/>
                      </a:rPr>
                      <m:t>𝛼</m:t>
                    </m:r>
                  </m:oMath>
                </a14:m>
                <a:r>
                  <a:rPr lang="en-US" altLang="zh-CN" dirty="0"/>
                  <a:t>, and flipping coefficients </a:t>
                </a:r>
                <a14:m>
                  <m:oMath xmlns:m="http://schemas.openxmlformats.org/officeDocument/2006/math">
                    <m:r>
                      <a:rPr lang="en-US" altLang="zh-CN" i="1">
                        <a:latin typeface="Cambria Math" panose="02040503050406030204" pitchFamily="18" charset="0"/>
                      </a:rPr>
                      <m:t>𝛽</m:t>
                    </m:r>
                  </m:oMath>
                </a14:m>
                <a:endParaRPr lang="en-US" dirty="0"/>
              </a:p>
              <a:p>
                <a:pPr lvl="1"/>
                <a:r>
                  <a:rPr lang="en-US" dirty="0"/>
                  <a:t>Clear tradeoff between displacement, flipping and step reduction</a:t>
                </a:r>
              </a:p>
              <a:p>
                <a:pPr lvl="1"/>
                <a:r>
                  <a:rPr lang="en-US" dirty="0">
                    <a:solidFill>
                      <a:srgbClr val="FF0000"/>
                    </a:solidFill>
                  </a:rPr>
                  <a:t>3%</a:t>
                </a:r>
                <a:r>
                  <a:rPr lang="en-US" dirty="0"/>
                  <a:t> RWL overhead with maximum step reduction</a:t>
                </a:r>
                <a:endParaRPr lang="en-US" sz="2800" dirty="0"/>
              </a:p>
              <a:p>
                <a:pPr lvl="1"/>
                <a:endParaRPr lang="en-US" sz="2800" dirty="0"/>
              </a:p>
              <a:p>
                <a:pPr lvl="1"/>
                <a:endParaRPr lang="en-US"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32" t="-241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Sensitivity to Ranges, Flipping and Coefficients</a:t>
            </a:r>
          </a:p>
        </p:txBody>
      </p:sp>
      <p:pic>
        <p:nvPicPr>
          <p:cNvPr id="5" name="Picture 4"/>
          <p:cNvPicPr>
            <a:picLocks noChangeAspect="1"/>
          </p:cNvPicPr>
          <p:nvPr/>
        </p:nvPicPr>
        <p:blipFill rotWithShape="1">
          <a:blip r:embed="rId4"/>
          <a:srcRect t="4475" r="7994"/>
          <a:stretch/>
        </p:blipFill>
        <p:spPr>
          <a:xfrm>
            <a:off x="215900" y="3855964"/>
            <a:ext cx="6112756" cy="2643264"/>
          </a:xfrm>
          <a:prstGeom prst="rect">
            <a:avLst/>
          </a:prstGeom>
        </p:spPr>
      </p:pic>
      <p:pic>
        <p:nvPicPr>
          <p:cNvPr id="6" name="Picture 5"/>
          <p:cNvPicPr>
            <a:picLocks noChangeAspect="1"/>
          </p:cNvPicPr>
          <p:nvPr/>
        </p:nvPicPr>
        <p:blipFill rotWithShape="1">
          <a:blip r:embed="rId5"/>
          <a:srcRect l="4351" t="3794" r="6017"/>
          <a:stretch/>
        </p:blipFill>
        <p:spPr>
          <a:xfrm>
            <a:off x="6341357" y="3768429"/>
            <a:ext cx="5756276" cy="2690736"/>
          </a:xfrm>
          <a:prstGeom prst="rect">
            <a:avLst/>
          </a:prstGeom>
        </p:spPr>
      </p:pic>
      <p:sp>
        <p:nvSpPr>
          <p:cNvPr id="9" name="TextBox 8"/>
          <p:cNvSpPr txBox="1"/>
          <p:nvPr/>
        </p:nvSpPr>
        <p:spPr>
          <a:xfrm>
            <a:off x="2988554" y="5340584"/>
            <a:ext cx="65" cy="276999"/>
          </a:xfrm>
          <a:prstGeom prst="rect">
            <a:avLst/>
          </a:prstGeom>
          <a:noFill/>
        </p:spPr>
        <p:txBody>
          <a:bodyPr wrap="none" lIns="0" tIns="0" rIns="0" bIns="0" rtlCol="0">
            <a:spAutoFit/>
          </a:bodyPr>
          <a:lstStyle/>
          <a:p>
            <a:endParaRPr lang="en-US" dirty="0"/>
          </a:p>
        </p:txBody>
      </p:sp>
      <p:grpSp>
        <p:nvGrpSpPr>
          <p:cNvPr id="4" name="Group 3">
            <a:extLst>
              <a:ext uri="{FF2B5EF4-FFF2-40B4-BE49-F238E27FC236}">
                <a16:creationId xmlns:a16="http://schemas.microsoft.com/office/drawing/2014/main" id="{47304900-0172-407F-8527-A468D9CBE7E5}"/>
              </a:ext>
            </a:extLst>
          </p:cNvPr>
          <p:cNvGrpSpPr/>
          <p:nvPr/>
        </p:nvGrpSpPr>
        <p:grpSpPr>
          <a:xfrm>
            <a:off x="3158950" y="4153789"/>
            <a:ext cx="1669814" cy="1149451"/>
            <a:chOff x="3158950" y="4153789"/>
            <a:chExt cx="1669814" cy="1149451"/>
          </a:xfrm>
        </p:grpSpPr>
        <p:sp>
          <p:nvSpPr>
            <p:cNvPr id="10" name="TextBox 9"/>
            <p:cNvSpPr txBox="1"/>
            <p:nvPr/>
          </p:nvSpPr>
          <p:spPr>
            <a:xfrm>
              <a:off x="3158950" y="4153789"/>
              <a:ext cx="1669814" cy="707886"/>
            </a:xfrm>
            <a:prstGeom prst="rect">
              <a:avLst/>
            </a:prstGeom>
            <a:noFill/>
          </p:spPr>
          <p:txBody>
            <a:bodyPr wrap="square" rtlCol="0">
              <a:spAutoFit/>
            </a:bodyPr>
            <a:lstStyle/>
            <a:p>
              <a:r>
                <a:rPr lang="en-US" altLang="zh-CN" sz="2000" b="1" dirty="0"/>
                <a:t>Reordering </a:t>
              </a:r>
            </a:p>
            <a:p>
              <a:r>
                <a:rPr lang="en-US" sz="2000" b="1" dirty="0"/>
                <a:t>30% </a:t>
              </a:r>
              <a:r>
                <a:rPr lang="en-US" sz="2000" b="1" dirty="0" err="1"/>
                <a:t>impr</a:t>
              </a:r>
              <a:r>
                <a:rPr lang="en-US" sz="2000" b="1" dirty="0"/>
                <a:t>.</a:t>
              </a:r>
            </a:p>
          </p:txBody>
        </p:sp>
        <p:cxnSp>
          <p:nvCxnSpPr>
            <p:cNvPr id="12" name="Straight Arrow Connector 11"/>
            <p:cNvCxnSpPr/>
            <p:nvPr/>
          </p:nvCxnSpPr>
          <p:spPr bwMode="auto">
            <a:xfrm>
              <a:off x="3759652" y="4829313"/>
              <a:ext cx="0" cy="47392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pSp>
      <p:grpSp>
        <p:nvGrpSpPr>
          <p:cNvPr id="7" name="Group 6">
            <a:extLst>
              <a:ext uri="{FF2B5EF4-FFF2-40B4-BE49-F238E27FC236}">
                <a16:creationId xmlns:a16="http://schemas.microsoft.com/office/drawing/2014/main" id="{7428549F-1394-4DFC-B9AE-DBE0B146328F}"/>
              </a:ext>
            </a:extLst>
          </p:cNvPr>
          <p:cNvGrpSpPr/>
          <p:nvPr/>
        </p:nvGrpSpPr>
        <p:grpSpPr>
          <a:xfrm>
            <a:off x="1298077" y="3587731"/>
            <a:ext cx="3760979" cy="1474720"/>
            <a:chOff x="1298077" y="3587731"/>
            <a:chExt cx="3760979" cy="1474720"/>
          </a:xfrm>
        </p:grpSpPr>
        <p:sp>
          <p:nvSpPr>
            <p:cNvPr id="13" name="TextBox 12"/>
            <p:cNvSpPr txBox="1"/>
            <p:nvPr/>
          </p:nvSpPr>
          <p:spPr>
            <a:xfrm>
              <a:off x="1298077" y="3587731"/>
              <a:ext cx="3760979" cy="707886"/>
            </a:xfrm>
            <a:prstGeom prst="rect">
              <a:avLst/>
            </a:prstGeom>
            <a:noFill/>
          </p:spPr>
          <p:txBody>
            <a:bodyPr wrap="square" rtlCol="0">
              <a:spAutoFit/>
            </a:bodyPr>
            <a:lstStyle/>
            <a:p>
              <a:r>
                <a:rPr lang="en-US" altLang="zh-CN" sz="2000" b="1" dirty="0"/>
                <a:t>Flipping</a:t>
              </a:r>
            </a:p>
            <a:p>
              <a:r>
                <a:rPr lang="en-US" sz="2000" b="1" dirty="0"/>
                <a:t>50% </a:t>
              </a:r>
              <a:r>
                <a:rPr lang="en-US" sz="2000" b="1" dirty="0" err="1"/>
                <a:t>impr</a:t>
              </a:r>
              <a:r>
                <a:rPr lang="en-US" sz="2000" b="1" dirty="0"/>
                <a:t>.</a:t>
              </a:r>
            </a:p>
          </p:txBody>
        </p:sp>
        <p:cxnSp>
          <p:nvCxnSpPr>
            <p:cNvPr id="14" name="Straight Arrow Connector 13"/>
            <p:cNvCxnSpPr/>
            <p:nvPr/>
          </p:nvCxnSpPr>
          <p:spPr bwMode="auto">
            <a:xfrm>
              <a:off x="1439532" y="4222859"/>
              <a:ext cx="0" cy="83959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20" name="TextBox 19"/>
              <p:cNvSpPr txBox="1"/>
              <p:nvPr/>
            </p:nvSpPr>
            <p:spPr>
              <a:xfrm>
                <a:off x="11023986" y="5179557"/>
                <a:ext cx="8599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𝛼</m:t>
                      </m:r>
                      <m:r>
                        <a:rPr lang="en-US" altLang="zh-CN" sz="2400" i="1">
                          <a:latin typeface="Cambria Math" panose="02040503050406030204" pitchFamily="18" charset="0"/>
                        </a:rPr>
                        <m:t>=0</m:t>
                      </m:r>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1023986" y="5179557"/>
                <a:ext cx="859915" cy="369332"/>
              </a:xfrm>
              <a:prstGeom prst="rect">
                <a:avLst/>
              </a:prstGeom>
              <a:blipFill>
                <a:blip r:embed="rId7"/>
                <a:stretch>
                  <a:fillRect l="-2837" r="-709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353935" y="5177596"/>
                <a:ext cx="8615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𝛼</m:t>
                      </m:r>
                      <m:r>
                        <a:rPr lang="en-US" altLang="zh-CN" sz="2400" i="1">
                          <a:latin typeface="Cambria Math" panose="02040503050406030204" pitchFamily="18" charset="0"/>
                        </a:rPr>
                        <m:t>&gt;0</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353935" y="5177596"/>
                <a:ext cx="861518" cy="369332"/>
              </a:xfrm>
              <a:prstGeom prst="rect">
                <a:avLst/>
              </a:prstGeom>
              <a:blipFill>
                <a:blip r:embed="rId8"/>
                <a:stretch>
                  <a:fillRect l="-2817" r="-6338" b="-9836"/>
                </a:stretch>
              </a:blipFill>
            </p:spPr>
            <p:txBody>
              <a:bodyPr/>
              <a:lstStyle/>
              <a:p>
                <a:r>
                  <a:rPr lang="en-US">
                    <a:noFill/>
                  </a:rPr>
                  <a:t> </a:t>
                </a:r>
              </a:p>
            </p:txBody>
          </p:sp>
        </mc:Fallback>
      </mc:AlternateContent>
      <p:cxnSp>
        <p:nvCxnSpPr>
          <p:cNvPr id="23" name="Straight Arrow Connector 22"/>
          <p:cNvCxnSpPr/>
          <p:nvPr/>
        </p:nvCxnSpPr>
        <p:spPr bwMode="auto">
          <a:xfrm>
            <a:off x="11481682" y="5548889"/>
            <a:ext cx="0" cy="21907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9763037" y="5548889"/>
            <a:ext cx="0" cy="21907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9" name="TextBox 28"/>
          <p:cNvSpPr txBox="1"/>
          <p:nvPr/>
        </p:nvSpPr>
        <p:spPr>
          <a:xfrm>
            <a:off x="9784694" y="4130208"/>
            <a:ext cx="1846151" cy="1015663"/>
          </a:xfrm>
          <a:prstGeom prst="rect">
            <a:avLst/>
          </a:prstGeom>
          <a:noFill/>
        </p:spPr>
        <p:txBody>
          <a:bodyPr wrap="square" rtlCol="0">
            <a:spAutoFit/>
          </a:bodyPr>
          <a:lstStyle/>
          <a:p>
            <a:r>
              <a:rPr lang="en-US" sz="2000" b="1" dirty="0"/>
              <a:t>3% routed wirelength recovery</a:t>
            </a:r>
          </a:p>
        </p:txBody>
      </p:sp>
      <p:sp>
        <p:nvSpPr>
          <p:cNvPr id="15" name="Freeform: Shape 14">
            <a:extLst>
              <a:ext uri="{FF2B5EF4-FFF2-40B4-BE49-F238E27FC236}">
                <a16:creationId xmlns:a16="http://schemas.microsoft.com/office/drawing/2014/main" id="{66EE5ED5-3797-44B8-AA00-B669FB26E2D6}"/>
              </a:ext>
            </a:extLst>
          </p:cNvPr>
          <p:cNvSpPr/>
          <p:nvPr/>
        </p:nvSpPr>
        <p:spPr bwMode="auto">
          <a:xfrm rot="21186510">
            <a:off x="7646250" y="4007824"/>
            <a:ext cx="1756627" cy="1914527"/>
          </a:xfrm>
          <a:custGeom>
            <a:avLst/>
            <a:gdLst>
              <a:gd name="connsiteX0" fmla="*/ 35914 w 1907576"/>
              <a:gd name="connsiteY0" fmla="*/ 0 h 1343025"/>
              <a:gd name="connsiteX1" fmla="*/ 250226 w 1907576"/>
              <a:gd name="connsiteY1" fmla="*/ 828675 h 1343025"/>
              <a:gd name="connsiteX2" fmla="*/ 1907576 w 1907576"/>
              <a:gd name="connsiteY2" fmla="*/ 1343025 h 1343025"/>
            </a:gdLst>
            <a:ahLst/>
            <a:cxnLst>
              <a:cxn ang="0">
                <a:pos x="connsiteX0" y="connsiteY0"/>
              </a:cxn>
              <a:cxn ang="0">
                <a:pos x="connsiteX1" y="connsiteY1"/>
              </a:cxn>
              <a:cxn ang="0">
                <a:pos x="connsiteX2" y="connsiteY2"/>
              </a:cxn>
            </a:cxnLst>
            <a:rect l="l" t="t" r="r" b="b"/>
            <a:pathLst>
              <a:path w="1907576" h="1343025">
                <a:moveTo>
                  <a:pt x="35914" y="0"/>
                </a:moveTo>
                <a:cubicBezTo>
                  <a:pt x="-12902" y="302419"/>
                  <a:pt x="-61718" y="604838"/>
                  <a:pt x="250226" y="828675"/>
                </a:cubicBezTo>
                <a:cubicBezTo>
                  <a:pt x="562170" y="1052512"/>
                  <a:pt x="1838520" y="1288256"/>
                  <a:pt x="1907576" y="1343025"/>
                </a:cubicBezTo>
              </a:path>
            </a:pathLst>
          </a:custGeom>
          <a:no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nvGrpSpPr>
          <p:cNvPr id="19" name="Group 18">
            <a:extLst>
              <a:ext uri="{FF2B5EF4-FFF2-40B4-BE49-F238E27FC236}">
                <a16:creationId xmlns:a16="http://schemas.microsoft.com/office/drawing/2014/main" id="{67C3F798-9C20-4143-8343-C9A830C166D6}"/>
              </a:ext>
            </a:extLst>
          </p:cNvPr>
          <p:cNvGrpSpPr/>
          <p:nvPr/>
        </p:nvGrpSpPr>
        <p:grpSpPr>
          <a:xfrm>
            <a:off x="1021657" y="5637910"/>
            <a:ext cx="2077153" cy="1015663"/>
            <a:chOff x="1021657" y="5637910"/>
            <a:chExt cx="2077153" cy="1015663"/>
          </a:xfrm>
        </p:grpSpPr>
        <p:grpSp>
          <p:nvGrpSpPr>
            <p:cNvPr id="8" name="Group 7">
              <a:extLst>
                <a:ext uri="{FF2B5EF4-FFF2-40B4-BE49-F238E27FC236}">
                  <a16:creationId xmlns:a16="http://schemas.microsoft.com/office/drawing/2014/main" id="{5D455FBF-463C-4050-A520-0AB103504E30}"/>
                </a:ext>
              </a:extLst>
            </p:cNvPr>
            <p:cNvGrpSpPr/>
            <p:nvPr/>
          </p:nvGrpSpPr>
          <p:grpSpPr>
            <a:xfrm>
              <a:off x="1021657" y="5637910"/>
              <a:ext cx="2077153" cy="1015663"/>
              <a:chOff x="1021657" y="5637910"/>
              <a:chExt cx="2077153" cy="1015663"/>
            </a:xfrm>
          </p:grpSpPr>
          <p:cxnSp>
            <p:nvCxnSpPr>
              <p:cNvPr id="16" name="Straight Connector 15"/>
              <p:cNvCxnSpPr>
                <a:cxnSpLocks/>
              </p:cNvCxnSpPr>
              <p:nvPr/>
            </p:nvCxnSpPr>
            <p:spPr bwMode="auto">
              <a:xfrm>
                <a:off x="1021657" y="5684258"/>
                <a:ext cx="1813010" cy="0"/>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
            <p:nvSpPr>
              <p:cNvPr id="17" name="TextBox 16"/>
              <p:cNvSpPr txBox="1"/>
              <p:nvPr/>
            </p:nvSpPr>
            <p:spPr>
              <a:xfrm>
                <a:off x="1503488" y="5637910"/>
                <a:ext cx="1595322" cy="1015663"/>
              </a:xfrm>
              <a:prstGeom prst="rect">
                <a:avLst/>
              </a:prstGeom>
              <a:noFill/>
            </p:spPr>
            <p:txBody>
              <a:bodyPr wrap="square" rtlCol="0">
                <a:spAutoFit/>
              </a:bodyPr>
              <a:lstStyle/>
              <a:p>
                <a:r>
                  <a:rPr lang="en-US" altLang="zh-CN" sz="2000" b="1" dirty="0"/>
                  <a:t>&gt;80% </a:t>
                </a:r>
              </a:p>
              <a:p>
                <a:r>
                  <a:rPr lang="en-US" altLang="zh-CN" sz="2000" b="1" dirty="0"/>
                  <a:t>step</a:t>
                </a:r>
              </a:p>
              <a:p>
                <a:r>
                  <a:rPr lang="en-US" altLang="zh-CN" sz="2000" b="1" dirty="0"/>
                  <a:t>reduction </a:t>
                </a:r>
                <a:endParaRPr lang="en-US" sz="2000" b="1" dirty="0"/>
              </a:p>
            </p:txBody>
          </p:sp>
        </p:grpSp>
        <p:cxnSp>
          <p:nvCxnSpPr>
            <p:cNvPr id="22" name="Straight Connector 21">
              <a:extLst>
                <a:ext uri="{FF2B5EF4-FFF2-40B4-BE49-F238E27FC236}">
                  <a16:creationId xmlns:a16="http://schemas.microsoft.com/office/drawing/2014/main" id="{89F026EF-77EF-407A-B48C-EF76CC57A2C1}"/>
                </a:ext>
              </a:extLst>
            </p:cNvPr>
            <p:cNvCxnSpPr>
              <a:cxnSpLocks/>
            </p:cNvCxnSpPr>
            <p:nvPr/>
          </p:nvCxnSpPr>
          <p:spPr bwMode="auto">
            <a:xfrm>
              <a:off x="2834667" y="5684258"/>
              <a:ext cx="0" cy="259342"/>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spTree>
    <p:extLst>
      <p:ext uri="{BB962C8B-B14F-4D97-AF65-F5344CB8AC3E}">
        <p14:creationId xmlns:p14="http://schemas.microsoft.com/office/powerpoint/2010/main" val="2252873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500"/>
                                        <p:tgtEl>
                                          <p:spTgt spid="2">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500"/>
                                        <p:tgtEl>
                                          <p:spTgt spid="2">
                                            <p:txEl>
                                              <p:pRg st="5" end="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0" grpId="0"/>
      <p:bldP spid="21" grpId="0"/>
      <p:bldP spid="2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SR: up to </a:t>
            </a:r>
            <a:r>
              <a:rPr lang="en-US" dirty="0">
                <a:solidFill>
                  <a:srgbClr val="FF0000"/>
                </a:solidFill>
              </a:rPr>
              <a:t>84.0%</a:t>
            </a:r>
            <a:r>
              <a:rPr lang="en-US" dirty="0"/>
              <a:t> step reduction; DR: up to </a:t>
            </a:r>
            <a:r>
              <a:rPr lang="en-US" dirty="0">
                <a:solidFill>
                  <a:srgbClr val="FF0000"/>
                </a:solidFill>
              </a:rPr>
              <a:t>90.6% </a:t>
            </a:r>
            <a:r>
              <a:rPr lang="en-US" dirty="0"/>
              <a:t>step reduction</a:t>
            </a:r>
          </a:p>
        </p:txBody>
      </p:sp>
      <p:sp>
        <p:nvSpPr>
          <p:cNvPr id="3" name="Title 2"/>
          <p:cNvSpPr>
            <a:spLocks noGrp="1"/>
          </p:cNvSpPr>
          <p:nvPr>
            <p:ph type="title"/>
          </p:nvPr>
        </p:nvSpPr>
        <p:spPr/>
        <p:txBody>
          <a:bodyPr/>
          <a:lstStyle/>
          <a:p>
            <a:r>
              <a:rPr lang="en-US" dirty="0"/>
              <a:t>Experimental Results</a:t>
            </a:r>
          </a:p>
        </p:txBody>
      </p:sp>
      <p:grpSp>
        <p:nvGrpSpPr>
          <p:cNvPr id="14" name="Group 13"/>
          <p:cNvGrpSpPr/>
          <p:nvPr/>
        </p:nvGrpSpPr>
        <p:grpSpPr>
          <a:xfrm>
            <a:off x="3181351" y="4177688"/>
            <a:ext cx="5437781" cy="2720144"/>
            <a:chOff x="1838325" y="4206262"/>
            <a:chExt cx="5437781" cy="2720144"/>
          </a:xfrm>
        </p:grpSpPr>
        <p:grpSp>
          <p:nvGrpSpPr>
            <p:cNvPr id="9" name="Group 8"/>
            <p:cNvGrpSpPr/>
            <p:nvPr/>
          </p:nvGrpSpPr>
          <p:grpSpPr>
            <a:xfrm>
              <a:off x="1838325" y="4206262"/>
              <a:ext cx="5437781" cy="2720144"/>
              <a:chOff x="1699366" y="4006682"/>
              <a:chExt cx="5854249" cy="292847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366" y="4006682"/>
                <a:ext cx="2550068" cy="25461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689" y="4006682"/>
                <a:ext cx="2557926" cy="2546101"/>
              </a:xfrm>
              <a:prstGeom prst="rect">
                <a:avLst/>
              </a:prstGeom>
            </p:spPr>
          </p:pic>
          <p:sp>
            <p:nvSpPr>
              <p:cNvPr id="7" name="TextBox 6"/>
              <p:cNvSpPr txBox="1"/>
              <p:nvPr/>
            </p:nvSpPr>
            <p:spPr>
              <a:xfrm>
                <a:off x="2481926" y="6499112"/>
                <a:ext cx="1662959" cy="43075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VGA (</a:t>
                </a:r>
                <a:r>
                  <a:rPr lang="en-US" sz="2000" dirty="0" err="1">
                    <a:latin typeface="Arial" panose="020B0604020202020204" pitchFamily="34" charset="0"/>
                    <a:cs typeface="Arial" panose="020B0604020202020204" pitchFamily="34" charset="0"/>
                  </a:rPr>
                  <a:t>orig</a:t>
                </a:r>
                <a:r>
                  <a:rPr lang="en-US" sz="2000" dirty="0">
                    <a:latin typeface="Arial" panose="020B0604020202020204" pitchFamily="34" charset="0"/>
                    <a:cs typeface="Arial" panose="020B0604020202020204" pitchFamily="34" charset="0"/>
                  </a:rPr>
                  <a:t>)</a:t>
                </a:r>
              </a:p>
            </p:txBody>
          </p:sp>
          <p:sp>
            <p:nvSpPr>
              <p:cNvPr id="8" name="TextBox 7"/>
              <p:cNvSpPr txBox="1"/>
              <p:nvPr/>
            </p:nvSpPr>
            <p:spPr>
              <a:xfrm>
                <a:off x="5777349" y="6504402"/>
                <a:ext cx="1478016" cy="43075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VGA (opt)</a:t>
                </a:r>
              </a:p>
            </p:txBody>
          </p:sp>
        </p:grpSp>
        <p:sp>
          <p:nvSpPr>
            <p:cNvPr id="12" name="Arrow: Right 11"/>
            <p:cNvSpPr/>
            <p:nvPr/>
          </p:nvSpPr>
          <p:spPr bwMode="auto">
            <a:xfrm>
              <a:off x="4252847" y="5222801"/>
              <a:ext cx="670055" cy="331896"/>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a:solidFill>
                  <a:schemeClr val="tx1"/>
                </a:solidFill>
                <a:latin typeface="Arial Narrow" pitchFamily="34" charset="0"/>
              </a:endParaRPr>
            </a:p>
          </p:txBody>
        </p:sp>
      </p:grpSp>
      <p:sp>
        <p:nvSpPr>
          <p:cNvPr id="13" name="TextBox 12"/>
          <p:cNvSpPr txBox="1"/>
          <p:nvPr/>
        </p:nvSpPr>
        <p:spPr>
          <a:xfrm>
            <a:off x="8715813" y="5896330"/>
            <a:ext cx="2645078" cy="707886"/>
          </a:xfrm>
          <a:prstGeom prst="rect">
            <a:avLst/>
          </a:prstGeom>
          <a:noFill/>
        </p:spPr>
        <p:txBody>
          <a:bodyPr wrap="square" rtlCol="0">
            <a:spAutoFit/>
          </a:bodyPr>
          <a:lstStyle/>
          <a:p>
            <a:r>
              <a:rPr lang="en-US" sz="2000" dirty="0"/>
              <a:t>Red: cells w/ steps</a:t>
            </a:r>
          </a:p>
          <a:p>
            <a:r>
              <a:rPr lang="en-US" sz="2000" dirty="0"/>
              <a:t>Blue: cells w/o steps</a:t>
            </a:r>
          </a:p>
        </p:txBody>
      </p:sp>
      <p:graphicFrame>
        <p:nvGraphicFramePr>
          <p:cNvPr id="15" name="Table 14">
            <a:extLst>
              <a:ext uri="{FF2B5EF4-FFF2-40B4-BE49-F238E27FC236}">
                <a16:creationId xmlns:a16="http://schemas.microsoft.com/office/drawing/2014/main" id="{07FA3844-0569-4777-BD3A-8C6CBA2FB404}"/>
              </a:ext>
            </a:extLst>
          </p:cNvPr>
          <p:cNvGraphicFramePr>
            <a:graphicFrameLocks noGrp="1"/>
          </p:cNvGraphicFramePr>
          <p:nvPr>
            <p:extLst>
              <p:ext uri="{D42A27DB-BD31-4B8C-83A1-F6EECF244321}">
                <p14:modId xmlns:p14="http://schemas.microsoft.com/office/powerpoint/2010/main" val="4128300959"/>
              </p:ext>
            </p:extLst>
          </p:nvPr>
        </p:nvGraphicFramePr>
        <p:xfrm>
          <a:off x="849999" y="1475509"/>
          <a:ext cx="10534334" cy="2560320"/>
        </p:xfrm>
        <a:graphic>
          <a:graphicData uri="http://schemas.openxmlformats.org/drawingml/2006/table">
            <a:tbl>
              <a:tblPr firstRow="1" bandRow="1"/>
              <a:tblGrid>
                <a:gridCol w="1035368">
                  <a:extLst>
                    <a:ext uri="{9D8B030D-6E8A-4147-A177-3AD203B41FA5}">
                      <a16:colId xmlns:a16="http://schemas.microsoft.com/office/drawing/2014/main" val="3256194456"/>
                    </a:ext>
                  </a:extLst>
                </a:gridCol>
                <a:gridCol w="1048068">
                  <a:extLst>
                    <a:ext uri="{9D8B030D-6E8A-4147-A177-3AD203B41FA5}">
                      <a16:colId xmlns:a16="http://schemas.microsoft.com/office/drawing/2014/main" val="3244986526"/>
                    </a:ext>
                  </a:extLst>
                </a:gridCol>
                <a:gridCol w="1033780">
                  <a:extLst>
                    <a:ext uri="{9D8B030D-6E8A-4147-A177-3AD203B41FA5}">
                      <a16:colId xmlns:a16="http://schemas.microsoft.com/office/drawing/2014/main" val="75502014"/>
                    </a:ext>
                  </a:extLst>
                </a:gridCol>
                <a:gridCol w="2135505">
                  <a:extLst>
                    <a:ext uri="{9D8B030D-6E8A-4147-A177-3AD203B41FA5}">
                      <a16:colId xmlns:a16="http://schemas.microsoft.com/office/drawing/2014/main" val="3272911159"/>
                    </a:ext>
                  </a:extLst>
                </a:gridCol>
                <a:gridCol w="2135505">
                  <a:extLst>
                    <a:ext uri="{9D8B030D-6E8A-4147-A177-3AD203B41FA5}">
                      <a16:colId xmlns:a16="http://schemas.microsoft.com/office/drawing/2014/main" val="1167132941"/>
                    </a:ext>
                  </a:extLst>
                </a:gridCol>
                <a:gridCol w="1225868">
                  <a:extLst>
                    <a:ext uri="{9D8B030D-6E8A-4147-A177-3AD203B41FA5}">
                      <a16:colId xmlns:a16="http://schemas.microsoft.com/office/drawing/2014/main" val="3035570028"/>
                    </a:ext>
                  </a:extLst>
                </a:gridCol>
                <a:gridCol w="1920240">
                  <a:extLst>
                    <a:ext uri="{9D8B030D-6E8A-4147-A177-3AD203B41FA5}">
                      <a16:colId xmlns:a16="http://schemas.microsoft.com/office/drawing/2014/main" val="4105023619"/>
                    </a:ext>
                  </a:extLst>
                </a:gridCol>
              </a:tblGrid>
              <a:tr h="320040">
                <a:tc row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Design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Initial</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Single-row (SR)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Double-row (DR)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91324037"/>
                  </a:ext>
                </a:extLst>
              </a:tr>
              <a:tr h="320040">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800" b="1" dirty="0">
                          <a:solidFill>
                            <a:schemeClr val="bg1"/>
                          </a:solidFill>
                        </a:rPr>
                        <a:t>#steps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800" b="1" dirty="0">
                          <a:solidFill>
                            <a:schemeClr val="bg1"/>
                          </a:solidFill>
                        </a:rPr>
                        <a:t>DH%</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800" b="1" dirty="0">
                          <a:solidFill>
                            <a:schemeClr val="bg1"/>
                          </a:solidFill>
                        </a:rPr>
                        <a:t>#steps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US" sz="1800" b="1" dirty="0">
                          <a:solidFill>
                            <a:schemeClr val="bg1"/>
                          </a:solidFill>
                        </a:rPr>
                        <a:t>#steps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Runtime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800" b="1" dirty="0"/>
                        <a:t>Est. yield</a:t>
                      </a:r>
                      <a:r>
                        <a:rPr lang="en-US" sz="1800" b="1" baseline="0" dirty="0"/>
                        <a:t> </a:t>
                      </a:r>
                      <a:r>
                        <a:rPr lang="en-US" sz="1800" b="1" baseline="0" dirty="0" err="1"/>
                        <a:t>impr</a:t>
                      </a:r>
                      <a:r>
                        <a:rPr lang="en-US" sz="1800" b="1" baseline="0" dirty="0"/>
                        <a:t>.</a:t>
                      </a:r>
                      <a:endParaRPr lang="en-US" sz="18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3910325"/>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800" b="1" dirty="0"/>
                        <a:t>AES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7973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4.3%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1278 (-84.0%)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750 (-90.6%)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37</a:t>
                      </a:r>
                      <a:r>
                        <a:rPr lang="en-US" altLang="zh-CN" sz="1800" b="1" dirty="0"/>
                        <a:t>s</a:t>
                      </a:r>
                      <a:endParaRPr lang="en-US" sz="18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+0.71%</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43307070"/>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800" b="1" dirty="0"/>
                        <a:t>M0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6588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8.4%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1612 (-75.5%)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842 (-87.2%)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38s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+0.57%</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332317110"/>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800" b="1" dirty="0"/>
                        <a:t>JPEG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34760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8.3%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9275 (-73.3%)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4555 (-86.9%)</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156s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+2.86%</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02093406"/>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800" b="1" dirty="0"/>
                        <a:t>VGA</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50766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24.8%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27054 (-46.7%)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11816 (-76.7%)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195s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800" b="1" dirty="0"/>
                        <a:t>+3.59%</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63269439"/>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800" b="1" dirty="0"/>
                        <a:t>MPEG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9994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23.0%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5071 (-49.3%)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800" b="1" dirty="0"/>
                        <a:t>2402 (-76.0%)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25s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r>
                        <a:rPr lang="en-US" sz="1800" b="1" dirty="0"/>
                        <a:t>+0.75%</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49217647"/>
                  </a:ext>
                </a:extLst>
              </a:tr>
            </a:tbl>
          </a:graphicData>
        </a:graphic>
      </p:graphicFrame>
      <p:sp>
        <p:nvSpPr>
          <p:cNvPr id="4" name="Rectangle 3">
            <a:extLst>
              <a:ext uri="{FF2B5EF4-FFF2-40B4-BE49-F238E27FC236}">
                <a16:creationId xmlns:a16="http://schemas.microsoft.com/office/drawing/2014/main" id="{A0F2C7FA-67FF-4BA0-A50A-ADAABBBD6500}"/>
              </a:ext>
            </a:extLst>
          </p:cNvPr>
          <p:cNvSpPr/>
          <p:nvPr/>
        </p:nvSpPr>
        <p:spPr bwMode="auto">
          <a:xfrm>
            <a:off x="6094234" y="2181039"/>
            <a:ext cx="2165241" cy="40005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 name="Rectangle 15">
            <a:extLst>
              <a:ext uri="{FF2B5EF4-FFF2-40B4-BE49-F238E27FC236}">
                <a16:creationId xmlns:a16="http://schemas.microsoft.com/office/drawing/2014/main" id="{2A494E31-63BC-4E03-A5B8-6FB5DC95DC96}"/>
              </a:ext>
            </a:extLst>
          </p:cNvPr>
          <p:cNvSpPr/>
          <p:nvPr/>
        </p:nvSpPr>
        <p:spPr bwMode="auto">
          <a:xfrm>
            <a:off x="2928938" y="3289383"/>
            <a:ext cx="5330537" cy="7410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510272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sz="2400" dirty="0"/>
                  <a:t>Neighbor diffusion effect = increased drive strength</a:t>
                </a:r>
              </a:p>
              <a:p>
                <a:r>
                  <a:rPr lang="en-US" altLang="zh-TW" sz="2400" dirty="0">
                    <a:solidFill>
                      <a:prstClr val="black"/>
                    </a:solidFill>
                    <a:sym typeface="Symbol"/>
                  </a:rPr>
                  <a:t> Improve timing by creating diffusion steps next to timing-critical cells (insertion of filler cells w/smaller diffusion height)</a:t>
                </a:r>
              </a:p>
              <a:p>
                <a:r>
                  <a:rPr lang="en-US" altLang="zh-TW" sz="2400" dirty="0">
                    <a:solidFill>
                      <a:prstClr val="black"/>
                    </a:solidFill>
                    <a:sym typeface="Symbol"/>
                  </a:rPr>
                  <a:t>Modified cost function to encourage more timing-critical filler-induced steps (</a:t>
                </a:r>
                <a14:m>
                  <m:oMath xmlns:m="http://schemas.openxmlformats.org/officeDocument/2006/math">
                    <m:sSub>
                      <m:sSubPr>
                        <m:ctrlPr>
                          <a:rPr lang="en-US" altLang="zh-TW" sz="2400" i="1">
                            <a:solidFill>
                              <a:prstClr val="black"/>
                            </a:solidFill>
                            <a:latin typeface="Cambria Math" panose="02040503050406030204" pitchFamily="18" charset="0"/>
                            <a:sym typeface="Symbol"/>
                          </a:rPr>
                        </m:ctrlPr>
                      </m:sSubPr>
                      <m:e>
                        <m:r>
                          <a:rPr lang="en-US" altLang="zh-TW" sz="2400" i="1">
                            <a:solidFill>
                              <a:prstClr val="black"/>
                            </a:solidFill>
                            <a:latin typeface="Cambria Math" panose="02040503050406030204" pitchFamily="18" charset="0"/>
                            <a:sym typeface="Symbol"/>
                          </a:rPr>
                          <m:t>𝑐</m:t>
                        </m:r>
                      </m:e>
                      <m:sub>
                        <m:r>
                          <a:rPr lang="en-US" altLang="zh-TW" sz="2400" i="1">
                            <a:solidFill>
                              <a:prstClr val="black"/>
                            </a:solidFill>
                            <a:latin typeface="Cambria Math" panose="02040503050406030204" pitchFamily="18" charset="0"/>
                            <a:sym typeface="Symbol"/>
                          </a:rPr>
                          <m:t>𝑓𝑠𝑡𝑒𝑝</m:t>
                        </m:r>
                      </m:sub>
                    </m:sSub>
                  </m:oMath>
                </a14:m>
                <a:r>
                  <a:rPr lang="en-US" altLang="zh-TW" sz="2400" dirty="0">
                    <a:solidFill>
                      <a:prstClr val="black"/>
                    </a:solidFill>
                    <a:sym typeface="Symbol"/>
                  </a:rPr>
                  <a:t>)</a:t>
                </a:r>
              </a:p>
              <a:p>
                <a:pPr lvl="1"/>
                <a14:m>
                  <m:oMath xmlns:m="http://schemas.openxmlformats.org/officeDocument/2006/math">
                    <m:r>
                      <a:rPr lang="en-US" i="1">
                        <a:latin typeface="Cambria Math" panose="02040503050406030204" pitchFamily="18" charset="0"/>
                      </a:rPr>
                      <m:t>𝑐𝑜𝑠𝑡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𝑠𝑡𝑒𝑝</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𝑑𝑖𝑠𝑝</m:t>
                        </m:r>
                      </m:sub>
                    </m:sSub>
                    <m:r>
                      <a:rPr lang="en-US" i="1">
                        <a:latin typeface="Cambria Math" panose="02040503050406030204" pitchFamily="18" charset="0"/>
                      </a:rPr>
                      <m:t>+</m:t>
                    </m:r>
                    <m:r>
                      <a:rPr lang="en-US" i="1">
                        <a:latin typeface="Cambria Math" panose="02040503050406030204" pitchFamily="18" charset="0"/>
                      </a:rPr>
                      <m:t>𝛼𝛽</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𝑓𝑙𝑖𝑝</m:t>
                        </m:r>
                      </m:sub>
                    </m:sSub>
                    <m:r>
                      <a:rPr lang="en-US" i="1">
                        <a:latin typeface="Cambria Math" panose="02040503050406030204" pitchFamily="18" charset="0"/>
                      </a:rPr>
                      <m:t>+</m:t>
                    </m:r>
                    <m:r>
                      <a:rPr lang="en-US" i="1">
                        <a:solidFill>
                          <a:srgbClr val="FF0000"/>
                        </a:solidFill>
                        <a:latin typeface="Cambria Math" panose="02040503050406030204" pitchFamily="18" charset="0"/>
                      </a:rPr>
                      <m:t>𝛾</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𝑐</m:t>
                        </m:r>
                      </m:e>
                      <m:sub>
                        <m:r>
                          <a:rPr lang="en-US" i="1">
                            <a:solidFill>
                              <a:srgbClr val="FF0000"/>
                            </a:solidFill>
                            <a:latin typeface="Cambria Math" panose="02040503050406030204" pitchFamily="18" charset="0"/>
                          </a:rPr>
                          <m:t>𝑓𝑠𝑡𝑒𝑝</m:t>
                        </m:r>
                      </m:sub>
                    </m:sSub>
                  </m:oMath>
                </a14:m>
                <a:r>
                  <a:rPr lang="en-US" altLang="zh-TW" dirty="0">
                    <a:solidFill>
                      <a:prstClr val="black"/>
                    </a:solidFill>
                    <a:sym typeface="Symbol"/>
                  </a:rPr>
                  <a:t>,            </a:t>
                </a:r>
                <a14:m>
                  <m:oMath xmlns:m="http://schemas.openxmlformats.org/officeDocument/2006/math">
                    <m:r>
                      <a:rPr lang="en-US" altLang="zh-TW" i="1" dirty="0">
                        <a:solidFill>
                          <a:prstClr val="black"/>
                        </a:solidFill>
                        <a:latin typeface="Cambria Math" panose="02040503050406030204" pitchFamily="18" charset="0"/>
                        <a:sym typeface="Symbol"/>
                      </a:rPr>
                      <m:t>𝛾</m:t>
                    </m:r>
                    <m:r>
                      <a:rPr lang="en-US" altLang="zh-TW" i="1" dirty="0">
                        <a:solidFill>
                          <a:prstClr val="black"/>
                        </a:solidFill>
                        <a:latin typeface="Cambria Math" panose="02040503050406030204" pitchFamily="18" charset="0"/>
                        <a:sym typeface="Symbol"/>
                      </a:rPr>
                      <m:t>&lt;0</m:t>
                    </m:r>
                  </m:oMath>
                </a14:m>
                <a:endParaRPr lang="en-US" altLang="zh-TW" dirty="0">
                  <a:solidFill>
                    <a:prstClr val="black"/>
                  </a:solidFill>
                  <a:sym typeface="Symbol"/>
                </a:endParaRPr>
              </a:p>
              <a:p>
                <a:r>
                  <a:rPr lang="en-US" sz="2400" dirty="0">
                    <a:solidFill>
                      <a:prstClr val="black"/>
                    </a:solidFill>
                    <a:sym typeface="Symbol"/>
                  </a:rPr>
                  <a:t>Up to </a:t>
                </a:r>
                <a:r>
                  <a:rPr lang="en-US" sz="2400" dirty="0">
                    <a:solidFill>
                      <a:srgbClr val="FF0000"/>
                    </a:solidFill>
                    <a:sym typeface="Symbol"/>
                  </a:rPr>
                  <a:t>6X</a:t>
                </a:r>
                <a:r>
                  <a:rPr lang="en-US" sz="2400" dirty="0">
                    <a:solidFill>
                      <a:prstClr val="black"/>
                    </a:solidFill>
                    <a:sym typeface="Symbol"/>
                  </a:rPr>
                  <a:t> increase in #diffusion steps at timing-critical cells</a:t>
                </a:r>
              </a:p>
              <a:p>
                <a:r>
                  <a:rPr lang="en-US" sz="2400" dirty="0">
                    <a:solidFill>
                      <a:prstClr val="black"/>
                    </a:solidFill>
                    <a:sym typeface="Symbol"/>
                  </a:rPr>
                  <a:t>But, with overall </a:t>
                </a:r>
                <a:r>
                  <a:rPr lang="en-US" sz="2400" dirty="0">
                    <a:solidFill>
                      <a:srgbClr val="FF0000"/>
                    </a:solidFill>
                    <a:sym typeface="Symbol"/>
                  </a:rPr>
                  <a:t>&gt; 50% </a:t>
                </a:r>
                <a:r>
                  <a:rPr lang="en-US" sz="2400" dirty="0">
                    <a:solidFill>
                      <a:prstClr val="black"/>
                    </a:solidFill>
                    <a:sym typeface="Symbol"/>
                  </a:rPr>
                  <a:t>diffusion step reduction </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725" t="-1754" r="-36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altLang="zh-CN" dirty="0"/>
              <a:t>Potential for Timing Optimization</a:t>
            </a:r>
            <a:endParaRPr lang="en-US" dirty="0"/>
          </a:p>
        </p:txBody>
      </p:sp>
      <p:pic>
        <p:nvPicPr>
          <p:cNvPr id="142" name="Picture 141"/>
          <p:cNvPicPr>
            <a:picLocks noChangeAspect="1"/>
          </p:cNvPicPr>
          <p:nvPr/>
        </p:nvPicPr>
        <p:blipFill rotWithShape="1">
          <a:blip r:embed="rId4"/>
          <a:srcRect l="4449" r="16931"/>
          <a:stretch/>
        </p:blipFill>
        <p:spPr>
          <a:xfrm>
            <a:off x="5964619" y="3656852"/>
            <a:ext cx="5768544" cy="2931588"/>
          </a:xfrm>
          <a:prstGeom prst="rect">
            <a:avLst/>
          </a:prstGeom>
        </p:spPr>
      </p:pic>
      <p:grpSp>
        <p:nvGrpSpPr>
          <p:cNvPr id="4" name="Group 3">
            <a:extLst>
              <a:ext uri="{FF2B5EF4-FFF2-40B4-BE49-F238E27FC236}">
                <a16:creationId xmlns:a16="http://schemas.microsoft.com/office/drawing/2014/main" id="{191AE6AD-4C91-41CA-81EE-B1C3F0EEB3E7}"/>
              </a:ext>
            </a:extLst>
          </p:cNvPr>
          <p:cNvGrpSpPr/>
          <p:nvPr/>
        </p:nvGrpSpPr>
        <p:grpSpPr>
          <a:xfrm>
            <a:off x="1233629" y="5501350"/>
            <a:ext cx="2990553" cy="1136958"/>
            <a:chOff x="1081511" y="5642698"/>
            <a:chExt cx="2990553" cy="1136958"/>
          </a:xfrm>
        </p:grpSpPr>
        <p:grpSp>
          <p:nvGrpSpPr>
            <p:cNvPr id="46" name="Group 45">
              <a:extLst>
                <a:ext uri="{FF2B5EF4-FFF2-40B4-BE49-F238E27FC236}">
                  <a16:creationId xmlns:a16="http://schemas.microsoft.com/office/drawing/2014/main" id="{5D78D71B-26FB-40D5-836C-A39E889C09BF}"/>
                </a:ext>
              </a:extLst>
            </p:cNvPr>
            <p:cNvGrpSpPr/>
            <p:nvPr/>
          </p:nvGrpSpPr>
          <p:grpSpPr>
            <a:xfrm>
              <a:off x="1100452" y="6365894"/>
              <a:ext cx="1453252" cy="400110"/>
              <a:chOff x="1279949" y="6910000"/>
              <a:chExt cx="1453252" cy="400110"/>
            </a:xfrm>
          </p:grpSpPr>
          <p:sp>
            <p:nvSpPr>
              <p:cNvPr id="83" name="직사각형 52">
                <a:extLst>
                  <a:ext uri="{FF2B5EF4-FFF2-40B4-BE49-F238E27FC236}">
                    <a16:creationId xmlns:a16="http://schemas.microsoft.com/office/drawing/2014/main" id="{F1DE5AFF-9B1B-4A61-A5F0-62E4114FB1D0}"/>
                  </a:ext>
                </a:extLst>
              </p:cNvPr>
              <p:cNvSpPr/>
              <p:nvPr/>
            </p:nvSpPr>
            <p:spPr>
              <a:xfrm>
                <a:off x="1279949" y="7026874"/>
                <a:ext cx="150041" cy="109623"/>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84" name="TextBox 83">
                <a:extLst>
                  <a:ext uri="{FF2B5EF4-FFF2-40B4-BE49-F238E27FC236}">
                    <a16:creationId xmlns:a16="http://schemas.microsoft.com/office/drawing/2014/main" id="{27FB808D-1DF6-4E4C-99B4-5E3E33E6F712}"/>
                  </a:ext>
                </a:extLst>
              </p:cNvPr>
              <p:cNvSpPr txBox="1"/>
              <p:nvPr/>
            </p:nvSpPr>
            <p:spPr>
              <a:xfrm>
                <a:off x="1419996" y="6910000"/>
                <a:ext cx="1313205"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Diffusion</a:t>
                </a:r>
                <a:endParaRPr kumimoji="0" lang="ko-KR" altLang="en-US" sz="2000" b="0" i="0" u="none" strike="noStrike" kern="0" cap="none" spc="0" normalizeH="0" baseline="0" noProof="0" dirty="0">
                  <a:ln>
                    <a:noFill/>
                  </a:ln>
                  <a:solidFill>
                    <a:prstClr val="black"/>
                  </a:solidFill>
                  <a:effectLst/>
                  <a:uLnTx/>
                  <a:uFillTx/>
                  <a:latin typeface="Tahoma"/>
                </a:endParaRPr>
              </a:p>
            </p:txBody>
          </p:sp>
        </p:grpSp>
        <p:grpSp>
          <p:nvGrpSpPr>
            <p:cNvPr id="47" name="Group 46">
              <a:extLst>
                <a:ext uri="{FF2B5EF4-FFF2-40B4-BE49-F238E27FC236}">
                  <a16:creationId xmlns:a16="http://schemas.microsoft.com/office/drawing/2014/main" id="{882FD0A3-83C0-40A5-8721-F36BBF64E669}"/>
                </a:ext>
              </a:extLst>
            </p:cNvPr>
            <p:cNvGrpSpPr/>
            <p:nvPr/>
          </p:nvGrpSpPr>
          <p:grpSpPr>
            <a:xfrm>
              <a:off x="2833434" y="6379546"/>
              <a:ext cx="922328" cy="400110"/>
              <a:chOff x="3019386" y="7162481"/>
              <a:chExt cx="636003" cy="400110"/>
            </a:xfrm>
          </p:grpSpPr>
          <p:sp>
            <p:nvSpPr>
              <p:cNvPr id="81" name="직사각형 418">
                <a:extLst>
                  <a:ext uri="{FF2B5EF4-FFF2-40B4-BE49-F238E27FC236}">
                    <a16:creationId xmlns:a16="http://schemas.microsoft.com/office/drawing/2014/main" id="{8B46D03F-2379-4DE5-962D-9BFD6D042843}"/>
                  </a:ext>
                </a:extLst>
              </p:cNvPr>
              <p:cNvSpPr/>
              <p:nvPr/>
            </p:nvSpPr>
            <p:spPr>
              <a:xfrm>
                <a:off x="3019386" y="7283671"/>
                <a:ext cx="154219" cy="115171"/>
              </a:xfrm>
              <a:prstGeom prst="rect">
                <a:avLst/>
              </a:prstGeom>
              <a:no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82" name="TextBox 81">
                <a:extLst>
                  <a:ext uri="{FF2B5EF4-FFF2-40B4-BE49-F238E27FC236}">
                    <a16:creationId xmlns:a16="http://schemas.microsoft.com/office/drawing/2014/main" id="{8C62C86E-85F3-4D03-BE21-6FD8EB216DCE}"/>
                  </a:ext>
                </a:extLst>
              </p:cNvPr>
              <p:cNvSpPr txBox="1"/>
              <p:nvPr/>
            </p:nvSpPr>
            <p:spPr>
              <a:xfrm>
                <a:off x="3186036" y="7162481"/>
                <a:ext cx="46935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Cell</a:t>
                </a:r>
                <a:endParaRPr kumimoji="0" lang="ko-KR" altLang="en-US" sz="2000" b="0" i="0" u="none" strike="noStrike" kern="0" cap="none" spc="0" normalizeH="0" baseline="0" noProof="0" dirty="0">
                  <a:ln>
                    <a:noFill/>
                  </a:ln>
                  <a:solidFill>
                    <a:prstClr val="black"/>
                  </a:solidFill>
                  <a:effectLst/>
                  <a:uLnTx/>
                  <a:uFillTx/>
                  <a:latin typeface="Tahoma"/>
                </a:endParaRPr>
              </a:p>
            </p:txBody>
          </p:sp>
        </p:grpSp>
        <p:grpSp>
          <p:nvGrpSpPr>
            <p:cNvPr id="48" name="Group 47">
              <a:extLst>
                <a:ext uri="{FF2B5EF4-FFF2-40B4-BE49-F238E27FC236}">
                  <a16:creationId xmlns:a16="http://schemas.microsoft.com/office/drawing/2014/main" id="{D511EC68-CAF8-4BAD-B8FA-785D5BD5E30C}"/>
                </a:ext>
              </a:extLst>
            </p:cNvPr>
            <p:cNvGrpSpPr/>
            <p:nvPr/>
          </p:nvGrpSpPr>
          <p:grpSpPr>
            <a:xfrm>
              <a:off x="1081511" y="5642698"/>
              <a:ext cx="2990553" cy="707886"/>
              <a:chOff x="1936761" y="6410762"/>
              <a:chExt cx="2990553" cy="707886"/>
            </a:xfrm>
          </p:grpSpPr>
          <p:sp>
            <p:nvSpPr>
              <p:cNvPr id="79" name="직사각형 52">
                <a:extLst>
                  <a:ext uri="{FF2B5EF4-FFF2-40B4-BE49-F238E27FC236}">
                    <a16:creationId xmlns:a16="http://schemas.microsoft.com/office/drawing/2014/main" id="{7F22A1B3-9752-4253-8463-78A346CD12F4}"/>
                  </a:ext>
                </a:extLst>
              </p:cNvPr>
              <p:cNvSpPr/>
              <p:nvPr/>
            </p:nvSpPr>
            <p:spPr>
              <a:xfrm>
                <a:off x="1936761" y="6526043"/>
                <a:ext cx="150041" cy="109623"/>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80" name="TextBox 79">
                <a:extLst>
                  <a:ext uri="{FF2B5EF4-FFF2-40B4-BE49-F238E27FC236}">
                    <a16:creationId xmlns:a16="http://schemas.microsoft.com/office/drawing/2014/main" id="{B876D628-E1CF-4CC0-BBC1-D9F798CE09E0}"/>
                  </a:ext>
                </a:extLst>
              </p:cNvPr>
              <p:cNvSpPr txBox="1"/>
              <p:nvPr/>
            </p:nvSpPr>
            <p:spPr>
              <a:xfrm>
                <a:off x="2086802" y="6410762"/>
                <a:ext cx="2840512"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Diffusion w/ NDE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(not modeled in library)</a:t>
                </a:r>
                <a:endParaRPr kumimoji="0" lang="ko-KR" altLang="en-US" sz="2000" b="0" i="0" u="none" strike="noStrike" kern="0" cap="none" spc="0" normalizeH="0" baseline="0" noProof="0" dirty="0">
                  <a:ln>
                    <a:noFill/>
                  </a:ln>
                  <a:solidFill>
                    <a:prstClr val="black"/>
                  </a:solidFill>
                  <a:effectLst/>
                  <a:uLnTx/>
                  <a:uFillTx/>
                  <a:latin typeface="Tahoma"/>
                </a:endParaRPr>
              </a:p>
            </p:txBody>
          </p:sp>
        </p:grpSp>
      </p:grpSp>
      <p:grpSp>
        <p:nvGrpSpPr>
          <p:cNvPr id="49" name="Group 48">
            <a:extLst>
              <a:ext uri="{FF2B5EF4-FFF2-40B4-BE49-F238E27FC236}">
                <a16:creationId xmlns:a16="http://schemas.microsoft.com/office/drawing/2014/main" id="{0E7C039D-F4D3-4F3C-B291-AF251033407E}"/>
              </a:ext>
            </a:extLst>
          </p:cNvPr>
          <p:cNvGrpSpPr/>
          <p:nvPr/>
        </p:nvGrpSpPr>
        <p:grpSpPr>
          <a:xfrm>
            <a:off x="919751" y="3931810"/>
            <a:ext cx="2457414" cy="1573335"/>
            <a:chOff x="675454" y="5077622"/>
            <a:chExt cx="2457414" cy="1573335"/>
          </a:xfrm>
        </p:grpSpPr>
        <p:sp>
          <p:nvSpPr>
            <p:cNvPr id="69" name="직사각형 93">
              <a:extLst>
                <a:ext uri="{FF2B5EF4-FFF2-40B4-BE49-F238E27FC236}">
                  <a16:creationId xmlns:a16="http://schemas.microsoft.com/office/drawing/2014/main" id="{BA30FCAB-AE3E-488B-9A43-0C44BC7128C0}"/>
                </a:ext>
              </a:extLst>
            </p:cNvPr>
            <p:cNvSpPr/>
            <p:nvPr/>
          </p:nvSpPr>
          <p:spPr>
            <a:xfrm>
              <a:off x="2400522" y="5148642"/>
              <a:ext cx="352397" cy="352354"/>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70" name="직사각형 94">
              <a:extLst>
                <a:ext uri="{FF2B5EF4-FFF2-40B4-BE49-F238E27FC236}">
                  <a16:creationId xmlns:a16="http://schemas.microsoft.com/office/drawing/2014/main" id="{2D581B91-B58B-4CFB-8841-451F492689E8}"/>
                </a:ext>
              </a:extLst>
            </p:cNvPr>
            <p:cNvSpPr/>
            <p:nvPr/>
          </p:nvSpPr>
          <p:spPr>
            <a:xfrm>
              <a:off x="1364243" y="5148642"/>
              <a:ext cx="352397" cy="46980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b="0" i="0" u="none" strike="noStrike" kern="0" cap="none" spc="0" normalizeH="0" baseline="0" noProof="0" dirty="0">
                  <a:ln>
                    <a:noFill/>
                  </a:ln>
                  <a:solidFill>
                    <a:prstClr val="white"/>
                  </a:solidFill>
                  <a:effectLst/>
                  <a:uLnTx/>
                  <a:uFillTx/>
                  <a:latin typeface="Tahoma"/>
                  <a:ea typeface="+mn-ea"/>
                  <a:cs typeface="+mn-cs"/>
                </a:rPr>
                <a:t>P</a:t>
              </a:r>
              <a:endParaRPr kumimoji="0" lang="ko-KR" altLang="en-US" b="0" i="0" u="none" strike="noStrike" kern="0" cap="none" spc="0" normalizeH="0" baseline="0" noProof="0" dirty="0">
                <a:ln>
                  <a:noFill/>
                </a:ln>
                <a:solidFill>
                  <a:prstClr val="white"/>
                </a:solidFill>
                <a:effectLst/>
                <a:uLnTx/>
                <a:uFillTx/>
                <a:latin typeface="Tahoma"/>
                <a:ea typeface="+mn-ea"/>
                <a:cs typeface="+mn-cs"/>
              </a:endParaRPr>
            </a:p>
          </p:txBody>
        </p:sp>
        <p:sp>
          <p:nvSpPr>
            <p:cNvPr id="71" name="직사각형 98">
              <a:extLst>
                <a:ext uri="{FF2B5EF4-FFF2-40B4-BE49-F238E27FC236}">
                  <a16:creationId xmlns:a16="http://schemas.microsoft.com/office/drawing/2014/main" id="{6065387D-1A38-4EB4-95F5-F7A23CB36D3F}"/>
                </a:ext>
              </a:extLst>
            </p:cNvPr>
            <p:cNvSpPr/>
            <p:nvPr/>
          </p:nvSpPr>
          <p:spPr>
            <a:xfrm>
              <a:off x="1882665" y="5148642"/>
              <a:ext cx="352359" cy="352354"/>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72" name="직사각형 64">
              <a:extLst>
                <a:ext uri="{FF2B5EF4-FFF2-40B4-BE49-F238E27FC236}">
                  <a16:creationId xmlns:a16="http://schemas.microsoft.com/office/drawing/2014/main" id="{D03684C2-B068-4D2F-9E6F-3BEC79AEEFC8}"/>
                </a:ext>
              </a:extLst>
            </p:cNvPr>
            <p:cNvSpPr/>
            <p:nvPr/>
          </p:nvSpPr>
          <p:spPr>
            <a:xfrm>
              <a:off x="2400522" y="5830524"/>
              <a:ext cx="352397" cy="344616"/>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73" name="TextBox 72">
              <a:extLst>
                <a:ext uri="{FF2B5EF4-FFF2-40B4-BE49-F238E27FC236}">
                  <a16:creationId xmlns:a16="http://schemas.microsoft.com/office/drawing/2014/main" id="{9AC2A75E-EEC6-4095-8740-C442164F6CD2}"/>
                </a:ext>
              </a:extLst>
            </p:cNvPr>
            <p:cNvSpPr txBox="1"/>
            <p:nvPr/>
          </p:nvSpPr>
          <p:spPr>
            <a:xfrm>
              <a:off x="675454" y="6250847"/>
              <a:ext cx="19512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Timing-critical</a:t>
              </a:r>
            </a:p>
          </p:txBody>
        </p:sp>
        <p:sp>
          <p:nvSpPr>
            <p:cNvPr id="74" name="직사각형 35">
              <a:extLst>
                <a:ext uri="{FF2B5EF4-FFF2-40B4-BE49-F238E27FC236}">
                  <a16:creationId xmlns:a16="http://schemas.microsoft.com/office/drawing/2014/main" id="{B8F8719B-ABC8-4DCF-903C-043CAF2478C9}"/>
                </a:ext>
              </a:extLst>
            </p:cNvPr>
            <p:cNvSpPr/>
            <p:nvPr/>
          </p:nvSpPr>
          <p:spPr>
            <a:xfrm>
              <a:off x="1364243" y="5708297"/>
              <a:ext cx="352397" cy="46980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b="0" i="0" u="none" strike="noStrike" kern="0" cap="none" spc="0" normalizeH="0" baseline="0" noProof="0" dirty="0">
                  <a:ln>
                    <a:noFill/>
                  </a:ln>
                  <a:solidFill>
                    <a:prstClr val="white"/>
                  </a:solidFill>
                  <a:effectLst/>
                  <a:uLnTx/>
                  <a:uFillTx/>
                  <a:latin typeface="Tahoma"/>
                  <a:ea typeface="+mn-ea"/>
                  <a:cs typeface="+mn-cs"/>
                </a:rPr>
                <a:t>N</a:t>
              </a:r>
              <a:endParaRPr kumimoji="0" lang="ko-KR" altLang="en-US" b="0" i="0" u="none" strike="noStrike" kern="0" cap="none" spc="0" normalizeH="0" baseline="0" noProof="0" dirty="0">
                <a:ln>
                  <a:noFill/>
                </a:ln>
                <a:solidFill>
                  <a:prstClr val="white"/>
                </a:solidFill>
                <a:effectLst/>
                <a:uLnTx/>
                <a:uFillTx/>
                <a:latin typeface="Tahoma"/>
                <a:ea typeface="+mn-ea"/>
                <a:cs typeface="+mn-cs"/>
              </a:endParaRPr>
            </a:p>
          </p:txBody>
        </p:sp>
        <p:sp>
          <p:nvSpPr>
            <p:cNvPr id="75" name="직사각형 36">
              <a:extLst>
                <a:ext uri="{FF2B5EF4-FFF2-40B4-BE49-F238E27FC236}">
                  <a16:creationId xmlns:a16="http://schemas.microsoft.com/office/drawing/2014/main" id="{4CB0BE4D-9A42-4DF5-B3D0-3C13F3C4492C}"/>
                </a:ext>
              </a:extLst>
            </p:cNvPr>
            <p:cNvSpPr/>
            <p:nvPr/>
          </p:nvSpPr>
          <p:spPr>
            <a:xfrm>
              <a:off x="1882665" y="5825749"/>
              <a:ext cx="352359" cy="352354"/>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76" name="직사각형 39">
              <a:extLst>
                <a:ext uri="{FF2B5EF4-FFF2-40B4-BE49-F238E27FC236}">
                  <a16:creationId xmlns:a16="http://schemas.microsoft.com/office/drawing/2014/main" id="{68A32956-E56C-4942-9CCB-FB3B70AEF530}"/>
                </a:ext>
              </a:extLst>
            </p:cNvPr>
            <p:cNvSpPr/>
            <p:nvPr/>
          </p:nvSpPr>
          <p:spPr>
            <a:xfrm>
              <a:off x="1279981" y="5077622"/>
              <a:ext cx="1033575" cy="1174517"/>
            </a:xfrm>
            <a:prstGeom prst="rect">
              <a:avLst/>
            </a:prstGeom>
            <a:no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Tahoma"/>
                <a:ea typeface="+mn-ea"/>
                <a:cs typeface="+mn-cs"/>
              </a:endParaRPr>
            </a:p>
          </p:txBody>
        </p:sp>
        <p:sp>
          <p:nvSpPr>
            <p:cNvPr id="77" name="직사각형 65">
              <a:extLst>
                <a:ext uri="{FF2B5EF4-FFF2-40B4-BE49-F238E27FC236}">
                  <a16:creationId xmlns:a16="http://schemas.microsoft.com/office/drawing/2014/main" id="{0F7AD610-76F8-41C9-AF19-52E110EDD0CD}"/>
                </a:ext>
              </a:extLst>
            </p:cNvPr>
            <p:cNvSpPr/>
            <p:nvPr/>
          </p:nvSpPr>
          <p:spPr>
            <a:xfrm>
              <a:off x="2318326" y="5077622"/>
              <a:ext cx="516787" cy="1174517"/>
            </a:xfrm>
            <a:prstGeom prst="rect">
              <a:avLst/>
            </a:prstGeom>
            <a:no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black"/>
                </a:solidFill>
                <a:effectLst/>
                <a:uLnTx/>
                <a:uFillTx/>
                <a:latin typeface="Tahoma"/>
                <a:ea typeface="+mn-ea"/>
                <a:cs typeface="+mn-cs"/>
              </a:endParaRPr>
            </a:p>
          </p:txBody>
        </p:sp>
        <p:sp>
          <p:nvSpPr>
            <p:cNvPr id="78" name="TextBox 77">
              <a:extLst>
                <a:ext uri="{FF2B5EF4-FFF2-40B4-BE49-F238E27FC236}">
                  <a16:creationId xmlns:a16="http://schemas.microsoft.com/office/drawing/2014/main" id="{6BB4C341-F4AF-4EF0-A425-E45C4DF24C1E}"/>
                </a:ext>
              </a:extLst>
            </p:cNvPr>
            <p:cNvSpPr txBox="1"/>
            <p:nvPr/>
          </p:nvSpPr>
          <p:spPr>
            <a:xfrm>
              <a:off x="2352429" y="6244407"/>
              <a:ext cx="780439"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Filler </a:t>
              </a:r>
            </a:p>
          </p:txBody>
        </p:sp>
      </p:grpSp>
      <p:grpSp>
        <p:nvGrpSpPr>
          <p:cNvPr id="50" name="Group 49">
            <a:extLst>
              <a:ext uri="{FF2B5EF4-FFF2-40B4-BE49-F238E27FC236}">
                <a16:creationId xmlns:a16="http://schemas.microsoft.com/office/drawing/2014/main" id="{C14E8461-5BAA-492B-916E-B5D5B4F0BCB5}"/>
              </a:ext>
            </a:extLst>
          </p:cNvPr>
          <p:cNvGrpSpPr/>
          <p:nvPr/>
        </p:nvGrpSpPr>
        <p:grpSpPr>
          <a:xfrm>
            <a:off x="3255489" y="3931810"/>
            <a:ext cx="2536510" cy="1582926"/>
            <a:chOff x="2703071" y="5077622"/>
            <a:chExt cx="2536510" cy="1582926"/>
          </a:xfrm>
        </p:grpSpPr>
        <p:sp>
          <p:nvSpPr>
            <p:cNvPr id="52" name="직사각형 93">
              <a:extLst>
                <a:ext uri="{FF2B5EF4-FFF2-40B4-BE49-F238E27FC236}">
                  <a16:creationId xmlns:a16="http://schemas.microsoft.com/office/drawing/2014/main" id="{700583A9-F049-476F-9C63-EB45484DFB4F}"/>
                </a:ext>
              </a:extLst>
            </p:cNvPr>
            <p:cNvSpPr/>
            <p:nvPr/>
          </p:nvSpPr>
          <p:spPr>
            <a:xfrm>
              <a:off x="4453462" y="5148642"/>
              <a:ext cx="352397" cy="234903"/>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53" name="직사각형 94">
              <a:extLst>
                <a:ext uri="{FF2B5EF4-FFF2-40B4-BE49-F238E27FC236}">
                  <a16:creationId xmlns:a16="http://schemas.microsoft.com/office/drawing/2014/main" id="{7932C2FB-B05A-40B6-82AB-F4D843A2ACED}"/>
                </a:ext>
              </a:extLst>
            </p:cNvPr>
            <p:cNvSpPr/>
            <p:nvPr/>
          </p:nvSpPr>
          <p:spPr>
            <a:xfrm>
              <a:off x="3417183" y="5148642"/>
              <a:ext cx="352397" cy="46980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b="0" i="0" u="none" strike="noStrike" kern="0" cap="none" spc="0" normalizeH="0" baseline="0" noProof="0" dirty="0">
                  <a:ln>
                    <a:noFill/>
                  </a:ln>
                  <a:solidFill>
                    <a:prstClr val="white"/>
                  </a:solidFill>
                  <a:effectLst/>
                  <a:uLnTx/>
                  <a:uFillTx/>
                  <a:latin typeface="Tahoma"/>
                  <a:ea typeface="+mn-ea"/>
                  <a:cs typeface="+mn-cs"/>
                </a:rPr>
                <a:t>P</a:t>
              </a:r>
              <a:endParaRPr kumimoji="0" lang="ko-KR" altLang="en-US" b="0" i="0" u="none" strike="noStrike" kern="0" cap="none" spc="0" normalizeH="0" baseline="0" noProof="0" dirty="0">
                <a:ln>
                  <a:noFill/>
                </a:ln>
                <a:solidFill>
                  <a:prstClr val="white"/>
                </a:solidFill>
                <a:effectLst/>
                <a:uLnTx/>
                <a:uFillTx/>
                <a:latin typeface="Tahoma"/>
                <a:ea typeface="+mn-ea"/>
                <a:cs typeface="+mn-cs"/>
              </a:endParaRPr>
            </a:p>
          </p:txBody>
        </p:sp>
        <p:sp>
          <p:nvSpPr>
            <p:cNvPr id="54" name="직사각형 98">
              <a:extLst>
                <a:ext uri="{FF2B5EF4-FFF2-40B4-BE49-F238E27FC236}">
                  <a16:creationId xmlns:a16="http://schemas.microsoft.com/office/drawing/2014/main" id="{348E3C4F-A39B-4761-9122-B8D94CF7D8AE}"/>
                </a:ext>
              </a:extLst>
            </p:cNvPr>
            <p:cNvSpPr/>
            <p:nvPr/>
          </p:nvSpPr>
          <p:spPr>
            <a:xfrm>
              <a:off x="3935605" y="5148642"/>
              <a:ext cx="352359" cy="352354"/>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55" name="직사각형 64">
              <a:extLst>
                <a:ext uri="{FF2B5EF4-FFF2-40B4-BE49-F238E27FC236}">
                  <a16:creationId xmlns:a16="http://schemas.microsoft.com/office/drawing/2014/main" id="{117E8263-F3FA-4BA3-9B11-D9C49E481745}"/>
                </a:ext>
              </a:extLst>
            </p:cNvPr>
            <p:cNvSpPr/>
            <p:nvPr/>
          </p:nvSpPr>
          <p:spPr>
            <a:xfrm>
              <a:off x="4453462" y="5940236"/>
              <a:ext cx="352397" cy="234903"/>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56" name="직사각형 35">
              <a:extLst>
                <a:ext uri="{FF2B5EF4-FFF2-40B4-BE49-F238E27FC236}">
                  <a16:creationId xmlns:a16="http://schemas.microsoft.com/office/drawing/2014/main" id="{CD7D23C3-6085-411F-AB15-F87B1535AF3D}"/>
                </a:ext>
              </a:extLst>
            </p:cNvPr>
            <p:cNvSpPr/>
            <p:nvPr/>
          </p:nvSpPr>
          <p:spPr>
            <a:xfrm>
              <a:off x="3417183" y="5708297"/>
              <a:ext cx="352397" cy="46980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b="0" i="0" u="none" strike="noStrike" kern="0" cap="none" spc="0" normalizeH="0" baseline="0" noProof="0" dirty="0">
                  <a:ln>
                    <a:noFill/>
                  </a:ln>
                  <a:solidFill>
                    <a:prstClr val="white"/>
                  </a:solidFill>
                  <a:effectLst/>
                  <a:uLnTx/>
                  <a:uFillTx/>
                  <a:latin typeface="Tahoma"/>
                  <a:ea typeface="+mn-ea"/>
                  <a:cs typeface="+mn-cs"/>
                </a:rPr>
                <a:t>N</a:t>
              </a:r>
              <a:endParaRPr kumimoji="0" lang="ko-KR" altLang="en-US" b="0" i="0" u="none" strike="noStrike" kern="0" cap="none" spc="0" normalizeH="0" baseline="0" noProof="0" dirty="0">
                <a:ln>
                  <a:noFill/>
                </a:ln>
                <a:solidFill>
                  <a:prstClr val="white"/>
                </a:solidFill>
                <a:effectLst/>
                <a:uLnTx/>
                <a:uFillTx/>
                <a:latin typeface="Tahoma"/>
                <a:ea typeface="+mn-ea"/>
                <a:cs typeface="+mn-cs"/>
              </a:endParaRPr>
            </a:p>
          </p:txBody>
        </p:sp>
        <p:sp>
          <p:nvSpPr>
            <p:cNvPr id="57" name="직사각형 36">
              <a:extLst>
                <a:ext uri="{FF2B5EF4-FFF2-40B4-BE49-F238E27FC236}">
                  <a16:creationId xmlns:a16="http://schemas.microsoft.com/office/drawing/2014/main" id="{814F0A57-5ECC-4654-AF8E-B738F61E15D1}"/>
                </a:ext>
              </a:extLst>
            </p:cNvPr>
            <p:cNvSpPr/>
            <p:nvPr/>
          </p:nvSpPr>
          <p:spPr>
            <a:xfrm>
              <a:off x="3935605" y="5825749"/>
              <a:ext cx="352359" cy="352354"/>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58" name="직사각형 39">
              <a:extLst>
                <a:ext uri="{FF2B5EF4-FFF2-40B4-BE49-F238E27FC236}">
                  <a16:creationId xmlns:a16="http://schemas.microsoft.com/office/drawing/2014/main" id="{599A368C-202A-4E9D-A89B-C4F69DD56A71}"/>
                </a:ext>
              </a:extLst>
            </p:cNvPr>
            <p:cNvSpPr/>
            <p:nvPr/>
          </p:nvSpPr>
          <p:spPr>
            <a:xfrm>
              <a:off x="3332921" y="5077622"/>
              <a:ext cx="1033575" cy="1174517"/>
            </a:xfrm>
            <a:prstGeom prst="rect">
              <a:avLst/>
            </a:prstGeom>
            <a:no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59" name="TextBox 58">
              <a:extLst>
                <a:ext uri="{FF2B5EF4-FFF2-40B4-BE49-F238E27FC236}">
                  <a16:creationId xmlns:a16="http://schemas.microsoft.com/office/drawing/2014/main" id="{3E37616D-EC13-42DB-B6C8-740AA5FFAAEC}"/>
                </a:ext>
              </a:extLst>
            </p:cNvPr>
            <p:cNvSpPr txBox="1"/>
            <p:nvPr/>
          </p:nvSpPr>
          <p:spPr>
            <a:xfrm>
              <a:off x="4154505" y="5474739"/>
              <a:ext cx="948702"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Step</a:t>
              </a:r>
              <a:endParaRPr kumimoji="0" lang="ko-KR" altLang="en-US" sz="2000" b="0" i="0" u="none" strike="noStrike" kern="0" cap="none" spc="0" normalizeH="0" baseline="0" noProof="0" dirty="0">
                <a:ln>
                  <a:noFill/>
                </a:ln>
                <a:solidFill>
                  <a:prstClr val="black"/>
                </a:solidFill>
                <a:effectLst/>
                <a:uLnTx/>
                <a:uFillTx/>
                <a:latin typeface="Tahoma"/>
              </a:endParaRPr>
            </a:p>
          </p:txBody>
        </p:sp>
        <p:cxnSp>
          <p:nvCxnSpPr>
            <p:cNvPr id="60" name="직선 화살표 연결선 42">
              <a:extLst>
                <a:ext uri="{FF2B5EF4-FFF2-40B4-BE49-F238E27FC236}">
                  <a16:creationId xmlns:a16="http://schemas.microsoft.com/office/drawing/2014/main" id="{7948E10E-13AD-4A49-8C89-E9C058BE2196}"/>
                </a:ext>
              </a:extLst>
            </p:cNvPr>
            <p:cNvCxnSpPr>
              <a:cxnSpLocks/>
            </p:cNvCxnSpPr>
            <p:nvPr/>
          </p:nvCxnSpPr>
          <p:spPr>
            <a:xfrm>
              <a:off x="4291831" y="5830523"/>
              <a:ext cx="164432" cy="0"/>
            </a:xfrm>
            <a:prstGeom prst="straightConnector1">
              <a:avLst/>
            </a:prstGeom>
            <a:noFill/>
            <a:ln w="9525" cap="flat" cmpd="sng" algn="ctr">
              <a:solidFill>
                <a:sysClr val="windowText" lastClr="000000"/>
              </a:solidFill>
              <a:prstDash val="sysDash"/>
              <a:headEnd type="none"/>
              <a:tailEnd type="none"/>
            </a:ln>
            <a:effectLst/>
          </p:spPr>
        </p:cxnSp>
        <p:cxnSp>
          <p:nvCxnSpPr>
            <p:cNvPr id="61" name="직선 화살표 연결선 43">
              <a:extLst>
                <a:ext uri="{FF2B5EF4-FFF2-40B4-BE49-F238E27FC236}">
                  <a16:creationId xmlns:a16="http://schemas.microsoft.com/office/drawing/2014/main" id="{00919221-2BE7-4104-ADFD-DB5D91058134}"/>
                </a:ext>
              </a:extLst>
            </p:cNvPr>
            <p:cNvCxnSpPr>
              <a:cxnSpLocks/>
            </p:cNvCxnSpPr>
            <p:nvPr/>
          </p:nvCxnSpPr>
          <p:spPr>
            <a:xfrm>
              <a:off x="4291831" y="5943080"/>
              <a:ext cx="164432" cy="0"/>
            </a:xfrm>
            <a:prstGeom prst="straightConnector1">
              <a:avLst/>
            </a:prstGeom>
            <a:noFill/>
            <a:ln w="9525" cap="flat" cmpd="sng" algn="ctr">
              <a:solidFill>
                <a:sysClr val="windowText" lastClr="000000"/>
              </a:solidFill>
              <a:prstDash val="sysDash"/>
              <a:headEnd type="none"/>
              <a:tailEnd type="none"/>
            </a:ln>
            <a:effectLst/>
          </p:spPr>
        </p:cxnSp>
        <p:sp>
          <p:nvSpPr>
            <p:cNvPr id="62" name="직사각형 65">
              <a:extLst>
                <a:ext uri="{FF2B5EF4-FFF2-40B4-BE49-F238E27FC236}">
                  <a16:creationId xmlns:a16="http://schemas.microsoft.com/office/drawing/2014/main" id="{5B823EA8-8E19-4479-B834-E7CF253916FA}"/>
                </a:ext>
              </a:extLst>
            </p:cNvPr>
            <p:cNvSpPr/>
            <p:nvPr/>
          </p:nvSpPr>
          <p:spPr>
            <a:xfrm>
              <a:off x="4371266" y="5077622"/>
              <a:ext cx="516787" cy="1174517"/>
            </a:xfrm>
            <a:prstGeom prst="rect">
              <a:avLst/>
            </a:prstGeom>
            <a:no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black"/>
                </a:solidFill>
                <a:effectLst/>
                <a:uLnTx/>
                <a:uFillTx/>
                <a:latin typeface="Tahoma"/>
                <a:ea typeface="+mn-ea"/>
                <a:cs typeface="+mn-cs"/>
              </a:endParaRPr>
            </a:p>
          </p:txBody>
        </p:sp>
        <p:cxnSp>
          <p:nvCxnSpPr>
            <p:cNvPr id="63" name="직선 화살표 연결선 101">
              <a:extLst>
                <a:ext uri="{FF2B5EF4-FFF2-40B4-BE49-F238E27FC236}">
                  <a16:creationId xmlns:a16="http://schemas.microsoft.com/office/drawing/2014/main" id="{3D531DDA-9329-409B-B1F5-2F054B206DE6}"/>
                </a:ext>
              </a:extLst>
            </p:cNvPr>
            <p:cNvCxnSpPr>
              <a:cxnSpLocks/>
            </p:cNvCxnSpPr>
            <p:nvPr/>
          </p:nvCxnSpPr>
          <p:spPr>
            <a:xfrm>
              <a:off x="4294176" y="5391477"/>
              <a:ext cx="164432" cy="0"/>
            </a:xfrm>
            <a:prstGeom prst="straightConnector1">
              <a:avLst/>
            </a:prstGeom>
            <a:noFill/>
            <a:ln w="9525" cap="flat" cmpd="sng" algn="ctr">
              <a:solidFill>
                <a:sysClr val="windowText" lastClr="000000"/>
              </a:solidFill>
              <a:prstDash val="sysDash"/>
              <a:headEnd type="none"/>
              <a:tailEnd type="none"/>
            </a:ln>
            <a:effectLst/>
          </p:spPr>
        </p:cxnSp>
        <p:cxnSp>
          <p:nvCxnSpPr>
            <p:cNvPr id="64" name="직선 화살표 연결선 102">
              <a:extLst>
                <a:ext uri="{FF2B5EF4-FFF2-40B4-BE49-F238E27FC236}">
                  <a16:creationId xmlns:a16="http://schemas.microsoft.com/office/drawing/2014/main" id="{5CB175F2-EB36-41E0-AA38-F6F945FA3DF5}"/>
                </a:ext>
              </a:extLst>
            </p:cNvPr>
            <p:cNvCxnSpPr>
              <a:cxnSpLocks/>
            </p:cNvCxnSpPr>
            <p:nvPr/>
          </p:nvCxnSpPr>
          <p:spPr>
            <a:xfrm>
              <a:off x="4294176" y="5509005"/>
              <a:ext cx="164432" cy="0"/>
            </a:xfrm>
            <a:prstGeom prst="straightConnector1">
              <a:avLst/>
            </a:prstGeom>
            <a:noFill/>
            <a:ln w="9525" cap="flat" cmpd="sng" algn="ctr">
              <a:solidFill>
                <a:sysClr val="windowText" lastClr="000000"/>
              </a:solidFill>
              <a:prstDash val="sysDash"/>
              <a:headEnd type="none"/>
              <a:tailEnd type="none"/>
            </a:ln>
            <a:effectLst/>
          </p:spPr>
        </p:cxnSp>
        <p:cxnSp>
          <p:nvCxnSpPr>
            <p:cNvPr id="65" name="직선 화살표 연결선 103">
              <a:extLst>
                <a:ext uri="{FF2B5EF4-FFF2-40B4-BE49-F238E27FC236}">
                  <a16:creationId xmlns:a16="http://schemas.microsoft.com/office/drawing/2014/main" id="{8100AD42-919F-4A6E-B753-FEAFC2C9BF5E}"/>
                </a:ext>
              </a:extLst>
            </p:cNvPr>
            <p:cNvCxnSpPr>
              <a:cxnSpLocks/>
            </p:cNvCxnSpPr>
            <p:nvPr/>
          </p:nvCxnSpPr>
          <p:spPr>
            <a:xfrm>
              <a:off x="4406651" y="5391975"/>
              <a:ext cx="0" cy="117452"/>
            </a:xfrm>
            <a:prstGeom prst="straightConnector1">
              <a:avLst/>
            </a:prstGeom>
            <a:noFill/>
            <a:ln w="19050" cap="flat" cmpd="sng" algn="ctr">
              <a:solidFill>
                <a:sysClr val="windowText" lastClr="000000"/>
              </a:solidFill>
              <a:prstDash val="solid"/>
              <a:headEnd type="triangle" w="sm" len="sm"/>
              <a:tailEnd type="triangle" w="sm" len="sm"/>
            </a:ln>
            <a:effectLst/>
          </p:spPr>
        </p:cxnSp>
        <p:cxnSp>
          <p:nvCxnSpPr>
            <p:cNvPr id="66" name="직선 화살표 연결선 104">
              <a:extLst>
                <a:ext uri="{FF2B5EF4-FFF2-40B4-BE49-F238E27FC236}">
                  <a16:creationId xmlns:a16="http://schemas.microsoft.com/office/drawing/2014/main" id="{9631D539-1936-460C-838B-85A8F3E03714}"/>
                </a:ext>
              </a:extLst>
            </p:cNvPr>
            <p:cNvCxnSpPr>
              <a:cxnSpLocks/>
            </p:cNvCxnSpPr>
            <p:nvPr/>
          </p:nvCxnSpPr>
          <p:spPr>
            <a:xfrm>
              <a:off x="4406651" y="5827911"/>
              <a:ext cx="0" cy="117452"/>
            </a:xfrm>
            <a:prstGeom prst="straightConnector1">
              <a:avLst/>
            </a:prstGeom>
            <a:noFill/>
            <a:ln w="19050" cap="flat" cmpd="sng" algn="ctr">
              <a:solidFill>
                <a:sysClr val="windowText" lastClr="000000"/>
              </a:solidFill>
              <a:prstDash val="solid"/>
              <a:headEnd type="triangle" w="sm" len="sm"/>
              <a:tailEnd type="triangle" w="sm" len="sm"/>
            </a:ln>
            <a:effectLst/>
          </p:spPr>
        </p:cxnSp>
        <p:sp>
          <p:nvSpPr>
            <p:cNvPr id="67" name="TextBox 66">
              <a:extLst>
                <a:ext uri="{FF2B5EF4-FFF2-40B4-BE49-F238E27FC236}">
                  <a16:creationId xmlns:a16="http://schemas.microsoft.com/office/drawing/2014/main" id="{76390393-C690-4363-BFE4-4146CD56A8BB}"/>
                </a:ext>
              </a:extLst>
            </p:cNvPr>
            <p:cNvSpPr txBox="1"/>
            <p:nvPr/>
          </p:nvSpPr>
          <p:spPr>
            <a:xfrm>
              <a:off x="2703071" y="6260438"/>
              <a:ext cx="185582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Timing-critical   </a:t>
              </a:r>
            </a:p>
          </p:txBody>
        </p:sp>
        <p:sp>
          <p:nvSpPr>
            <p:cNvPr id="68" name="TextBox 67">
              <a:extLst>
                <a:ext uri="{FF2B5EF4-FFF2-40B4-BE49-F238E27FC236}">
                  <a16:creationId xmlns:a16="http://schemas.microsoft.com/office/drawing/2014/main" id="{E6BC4432-0704-4D23-B9B0-E156CEFEC2A3}"/>
                </a:ext>
              </a:extLst>
            </p:cNvPr>
            <p:cNvSpPr txBox="1"/>
            <p:nvPr/>
          </p:nvSpPr>
          <p:spPr>
            <a:xfrm>
              <a:off x="4459142" y="6244407"/>
              <a:ext cx="780439"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rPr>
                <a:t>Filler </a:t>
              </a:r>
            </a:p>
          </p:txBody>
        </p:sp>
      </p:grpSp>
      <p:sp>
        <p:nvSpPr>
          <p:cNvPr id="51" name="Arrow: Right 50">
            <a:extLst>
              <a:ext uri="{FF2B5EF4-FFF2-40B4-BE49-F238E27FC236}">
                <a16:creationId xmlns:a16="http://schemas.microsoft.com/office/drawing/2014/main" id="{13418047-5F57-471F-B19F-E8D01EC43D55}"/>
              </a:ext>
            </a:extLst>
          </p:cNvPr>
          <p:cNvSpPr/>
          <p:nvPr/>
        </p:nvSpPr>
        <p:spPr bwMode="auto">
          <a:xfrm>
            <a:off x="3358867" y="4404006"/>
            <a:ext cx="247628" cy="316958"/>
          </a:xfrm>
          <a:prstGeom prst="rightArrow">
            <a:avLst>
              <a:gd name="adj1" fmla="val 56010"/>
              <a:gd name="adj2" fmla="val 50000"/>
            </a:avLst>
          </a:prstGeom>
          <a:solidFill>
            <a:sysClr val="window" lastClr="FFFFFF"/>
          </a:solidFill>
          <a:ln w="25400" cap="flat" cmpd="sng" algn="ctr">
            <a:solidFill>
              <a:srgbClr val="F79646"/>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Narrow" pitchFamily="34" charset="0"/>
              <a:ea typeface="+mn-ea"/>
              <a:cs typeface="+mn-cs"/>
            </a:endParaRPr>
          </a:p>
        </p:txBody>
      </p:sp>
      <p:grpSp>
        <p:nvGrpSpPr>
          <p:cNvPr id="6" name="Group 5">
            <a:extLst>
              <a:ext uri="{FF2B5EF4-FFF2-40B4-BE49-F238E27FC236}">
                <a16:creationId xmlns:a16="http://schemas.microsoft.com/office/drawing/2014/main" id="{5EBD0CFB-A021-46F2-85D8-643213D5E75C}"/>
              </a:ext>
            </a:extLst>
          </p:cNvPr>
          <p:cNvGrpSpPr/>
          <p:nvPr/>
        </p:nvGrpSpPr>
        <p:grpSpPr>
          <a:xfrm>
            <a:off x="4422870" y="4593525"/>
            <a:ext cx="1192138" cy="1474070"/>
            <a:chOff x="4422870" y="4593525"/>
            <a:chExt cx="1192138" cy="1474070"/>
          </a:xfrm>
        </p:grpSpPr>
        <p:sp>
          <p:nvSpPr>
            <p:cNvPr id="85" name="Oval 84">
              <a:extLst>
                <a:ext uri="{FF2B5EF4-FFF2-40B4-BE49-F238E27FC236}">
                  <a16:creationId xmlns:a16="http://schemas.microsoft.com/office/drawing/2014/main" id="{638B8541-8795-4E61-BC4A-E8CE12A9926D}"/>
                </a:ext>
              </a:extLst>
            </p:cNvPr>
            <p:cNvSpPr/>
            <p:nvPr/>
          </p:nvSpPr>
          <p:spPr bwMode="auto">
            <a:xfrm>
              <a:off x="4422870" y="4593525"/>
              <a:ext cx="500814" cy="529121"/>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p:txBody>
        </p:sp>
        <p:cxnSp>
          <p:nvCxnSpPr>
            <p:cNvPr id="86" name="Straight Arrow Connector 85">
              <a:extLst>
                <a:ext uri="{FF2B5EF4-FFF2-40B4-BE49-F238E27FC236}">
                  <a16:creationId xmlns:a16="http://schemas.microsoft.com/office/drawing/2014/main" id="{4F16B2E2-04E0-42C6-81C9-E8ACC8D7315E}"/>
                </a:ext>
              </a:extLst>
            </p:cNvPr>
            <p:cNvCxnSpPr/>
            <p:nvPr/>
          </p:nvCxnSpPr>
          <p:spPr bwMode="auto">
            <a:xfrm flipH="1" flipV="1">
              <a:off x="4744468" y="5073089"/>
              <a:ext cx="67148" cy="606025"/>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DE262E4-C1C3-47F2-8332-58FF95077D8C}"/>
                </a:ext>
              </a:extLst>
            </p:cNvPr>
            <p:cNvSpPr txBox="1"/>
            <p:nvPr/>
          </p:nvSpPr>
          <p:spPr>
            <a:xfrm>
              <a:off x="4451203" y="5605930"/>
              <a:ext cx="1163805" cy="461665"/>
            </a:xfrm>
            <a:prstGeom prst="rect">
              <a:avLst/>
            </a:prstGeom>
            <a:noFill/>
          </p:spPr>
          <p:txBody>
            <a:bodyPr wrap="square" rtlCol="0">
              <a:spAutoFit/>
            </a:bodyPr>
            <a:lstStyle/>
            <a:p>
              <a:r>
                <a:rPr lang="en-US" sz="2400" dirty="0">
                  <a:latin typeface="+mn-lt"/>
                </a:rPr>
                <a:t>Faster</a:t>
              </a:r>
            </a:p>
          </p:txBody>
        </p:sp>
      </p:grpSp>
      <p:cxnSp>
        <p:nvCxnSpPr>
          <p:cNvPr id="7" name="Straight Arrow Connector 6">
            <a:extLst>
              <a:ext uri="{FF2B5EF4-FFF2-40B4-BE49-F238E27FC236}">
                <a16:creationId xmlns:a16="http://schemas.microsoft.com/office/drawing/2014/main" id="{BD470A76-A91E-4B36-8711-672739235EB5}"/>
              </a:ext>
            </a:extLst>
          </p:cNvPr>
          <p:cNvCxnSpPr/>
          <p:nvPr/>
        </p:nvCxnSpPr>
        <p:spPr bwMode="auto">
          <a:xfrm>
            <a:off x="10960846" y="5315001"/>
            <a:ext cx="0" cy="157882"/>
          </a:xfrm>
          <a:prstGeom prst="straightConnector1">
            <a:avLst/>
          </a:prstGeom>
          <a:solidFill>
            <a:schemeClr val="accent1"/>
          </a:solidFill>
          <a:ln w="25400" cap="flat" cmpd="sng" algn="ctr">
            <a:solidFill>
              <a:srgbClr val="C00000"/>
            </a:solidFill>
            <a:prstDash val="solid"/>
            <a:round/>
            <a:headEnd type="triangle"/>
            <a:tailEnd type="triangle"/>
          </a:ln>
          <a:effectLst/>
        </p:spPr>
      </p:cxnSp>
      <p:cxnSp>
        <p:nvCxnSpPr>
          <p:cNvPr id="88" name="Straight Arrow Connector 87">
            <a:extLst>
              <a:ext uri="{FF2B5EF4-FFF2-40B4-BE49-F238E27FC236}">
                <a16:creationId xmlns:a16="http://schemas.microsoft.com/office/drawing/2014/main" id="{40C606B8-CE27-4C53-BBB1-98DB477433B3}"/>
              </a:ext>
            </a:extLst>
          </p:cNvPr>
          <p:cNvCxnSpPr/>
          <p:nvPr/>
        </p:nvCxnSpPr>
        <p:spPr bwMode="auto">
          <a:xfrm>
            <a:off x="11777982" y="4563547"/>
            <a:ext cx="0" cy="599559"/>
          </a:xfrm>
          <a:prstGeom prst="straightConnector1">
            <a:avLst/>
          </a:prstGeom>
          <a:solidFill>
            <a:schemeClr val="accent1"/>
          </a:solidFill>
          <a:ln w="38100" cap="flat" cmpd="sng" algn="ctr">
            <a:solidFill>
              <a:srgbClr val="C00000"/>
            </a:solidFill>
            <a:prstDash val="solid"/>
            <a:round/>
            <a:headEnd type="triangle"/>
            <a:tailEnd type="triangle"/>
          </a:ln>
          <a:effectLst/>
        </p:spPr>
      </p:cxnSp>
      <p:cxnSp>
        <p:nvCxnSpPr>
          <p:cNvPr id="11" name="Straight Connector 10">
            <a:extLst>
              <a:ext uri="{FF2B5EF4-FFF2-40B4-BE49-F238E27FC236}">
                <a16:creationId xmlns:a16="http://schemas.microsoft.com/office/drawing/2014/main" id="{46A4FD9D-B0EB-4E98-A143-05C17598A033}"/>
              </a:ext>
            </a:extLst>
          </p:cNvPr>
          <p:cNvCxnSpPr/>
          <p:nvPr/>
        </p:nvCxnSpPr>
        <p:spPr bwMode="auto">
          <a:xfrm>
            <a:off x="11670414" y="5187108"/>
            <a:ext cx="215153"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89" name="Straight Connector 88">
            <a:extLst>
              <a:ext uri="{FF2B5EF4-FFF2-40B4-BE49-F238E27FC236}">
                <a16:creationId xmlns:a16="http://schemas.microsoft.com/office/drawing/2014/main" id="{2F57BBEC-7004-4FB2-A3A9-A98DEB139C2B}"/>
              </a:ext>
            </a:extLst>
          </p:cNvPr>
          <p:cNvCxnSpPr/>
          <p:nvPr/>
        </p:nvCxnSpPr>
        <p:spPr bwMode="auto">
          <a:xfrm>
            <a:off x="11670414" y="4557101"/>
            <a:ext cx="215153"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90" name="Straight Connector 89">
            <a:extLst>
              <a:ext uri="{FF2B5EF4-FFF2-40B4-BE49-F238E27FC236}">
                <a16:creationId xmlns:a16="http://schemas.microsoft.com/office/drawing/2014/main" id="{F5E9F5D6-2E8B-4928-BEBE-77512C7721C8}"/>
              </a:ext>
            </a:extLst>
          </p:cNvPr>
          <p:cNvCxnSpPr/>
          <p:nvPr/>
        </p:nvCxnSpPr>
        <p:spPr bwMode="auto">
          <a:xfrm>
            <a:off x="10806814" y="5301131"/>
            <a:ext cx="215153"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93" name="Straight Connector 92">
            <a:extLst>
              <a:ext uri="{FF2B5EF4-FFF2-40B4-BE49-F238E27FC236}">
                <a16:creationId xmlns:a16="http://schemas.microsoft.com/office/drawing/2014/main" id="{5238F73A-12B0-4183-BF08-7DDC813D575B}"/>
              </a:ext>
            </a:extLst>
          </p:cNvPr>
          <p:cNvCxnSpPr/>
          <p:nvPr/>
        </p:nvCxnSpPr>
        <p:spPr bwMode="auto">
          <a:xfrm>
            <a:off x="10806814" y="5466908"/>
            <a:ext cx="215153"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sp>
        <p:nvSpPr>
          <p:cNvPr id="12" name="TextBox 11">
            <a:extLst>
              <a:ext uri="{FF2B5EF4-FFF2-40B4-BE49-F238E27FC236}">
                <a16:creationId xmlns:a16="http://schemas.microsoft.com/office/drawing/2014/main" id="{C491F3FC-00F9-4CDE-8ADE-25BB682845BF}"/>
              </a:ext>
            </a:extLst>
          </p:cNvPr>
          <p:cNvSpPr txBox="1"/>
          <p:nvPr/>
        </p:nvSpPr>
        <p:spPr>
          <a:xfrm>
            <a:off x="10040940" y="3855661"/>
            <a:ext cx="2169330" cy="707886"/>
          </a:xfrm>
          <a:prstGeom prst="rect">
            <a:avLst/>
          </a:prstGeom>
          <a:noFill/>
        </p:spPr>
        <p:txBody>
          <a:bodyPr wrap="square" rtlCol="0">
            <a:spAutoFit/>
          </a:bodyPr>
          <a:lstStyle/>
          <a:p>
            <a:r>
              <a:rPr lang="en-US" sz="2000" dirty="0">
                <a:solidFill>
                  <a:srgbClr val="C00000"/>
                </a:solidFill>
              </a:rPr>
              <a:t>6X in crease in intentional steps</a:t>
            </a:r>
          </a:p>
        </p:txBody>
      </p:sp>
    </p:spTree>
    <p:extLst>
      <p:ext uri="{BB962C8B-B14F-4D97-AF65-F5344CB8AC3E}">
        <p14:creationId xmlns:p14="http://schemas.microsoft.com/office/powerpoint/2010/main" val="1836874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500"/>
                                        <p:tgtEl>
                                          <p:spTgt spid="142"/>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10"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500"/>
                                        <p:tgtEl>
                                          <p:spTgt spid="90"/>
                                        </p:tgtEl>
                                      </p:cBhvr>
                                    </p:animEffect>
                                  </p:childTnLst>
                                </p:cTn>
                              </p:par>
                              <p:par>
                                <p:cTn id="59" presetID="10"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solidFill>
                  <a:srgbClr val="FF0000"/>
                </a:solidFill>
              </a:rPr>
              <a:t>Motivation</a:t>
            </a:r>
          </a:p>
          <a:p>
            <a:r>
              <a:rPr lang="en-US" dirty="0"/>
              <a:t>Our dynamic programming-based placement</a:t>
            </a:r>
          </a:p>
          <a:p>
            <a:pPr lvl="1"/>
            <a:r>
              <a:rPr lang="en-US" dirty="0"/>
              <a:t>Single-row detailed placement</a:t>
            </a:r>
          </a:p>
          <a:p>
            <a:pPr lvl="1"/>
            <a:r>
              <a:rPr lang="en-US" dirty="0"/>
              <a:t>Double-row detailed placement</a:t>
            </a:r>
          </a:p>
          <a:p>
            <a:r>
              <a:rPr lang="en-US" dirty="0"/>
              <a:t>Experiments</a:t>
            </a:r>
          </a:p>
          <a:p>
            <a:r>
              <a:rPr lang="en-US" dirty="0"/>
              <a:t>Conclusion</a:t>
            </a:r>
          </a:p>
          <a:p>
            <a:endParaRPr lang="en-US" dirty="0"/>
          </a:p>
          <a:p>
            <a:endParaRPr lang="en-US" dirty="0"/>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25058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a:xfrm>
            <a:off x="228601" y="838201"/>
            <a:ext cx="11781367" cy="5562601"/>
          </a:xfrm>
        </p:spPr>
        <p:txBody>
          <a:bodyPr/>
          <a:lstStyle/>
          <a:p>
            <a:r>
              <a:rPr lang="en-US" dirty="0"/>
              <a:t>Motivation</a:t>
            </a:r>
          </a:p>
          <a:p>
            <a:r>
              <a:rPr lang="en-US" dirty="0"/>
              <a:t>Our dynamic programming-based placement</a:t>
            </a:r>
          </a:p>
          <a:p>
            <a:pPr lvl="1"/>
            <a:r>
              <a:rPr lang="en-US" dirty="0"/>
              <a:t>Single-row detailed placement</a:t>
            </a:r>
          </a:p>
          <a:p>
            <a:pPr lvl="1"/>
            <a:r>
              <a:rPr lang="en-US" dirty="0"/>
              <a:t>Double-row detailed placement</a:t>
            </a:r>
          </a:p>
          <a:p>
            <a:r>
              <a:rPr lang="en-US" dirty="0"/>
              <a:t>Experiments</a:t>
            </a:r>
          </a:p>
          <a:p>
            <a:r>
              <a:rPr lang="en-US" dirty="0">
                <a:solidFill>
                  <a:srgbClr val="FF0000"/>
                </a:solidFill>
              </a:rPr>
              <a:t>Conclusion</a:t>
            </a:r>
          </a:p>
          <a:p>
            <a:endParaRPr lang="en-US" dirty="0"/>
          </a:p>
          <a:p>
            <a:endParaRPr lang="en-US" dirty="0"/>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604152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prstClr val="black"/>
                </a:solidFill>
              </a:rPr>
              <a:t>New, optimal </a:t>
            </a:r>
            <a:r>
              <a:rPr lang="en-US" u="sng" dirty="0">
                <a:solidFill>
                  <a:prstClr val="black"/>
                </a:solidFill>
              </a:rPr>
              <a:t>reorderable double-row</a:t>
            </a:r>
            <a:r>
              <a:rPr lang="en-US" dirty="0">
                <a:solidFill>
                  <a:prstClr val="black"/>
                </a:solidFill>
              </a:rPr>
              <a:t> detailed placement optimization with support of </a:t>
            </a:r>
            <a:r>
              <a:rPr lang="en-US" u="sng" dirty="0">
                <a:solidFill>
                  <a:prstClr val="black"/>
                </a:solidFill>
              </a:rPr>
              <a:t>double-height</a:t>
            </a:r>
            <a:r>
              <a:rPr lang="en-US" dirty="0">
                <a:solidFill>
                  <a:prstClr val="black"/>
                </a:solidFill>
              </a:rPr>
              <a:t> cells</a:t>
            </a:r>
          </a:p>
          <a:p>
            <a:pPr lvl="0"/>
            <a:r>
              <a:rPr lang="en-US" dirty="0">
                <a:solidFill>
                  <a:prstClr val="black"/>
                </a:solidFill>
              </a:rPr>
              <a:t>Up to </a:t>
            </a:r>
            <a:r>
              <a:rPr lang="en-US" dirty="0">
                <a:solidFill>
                  <a:srgbClr val="FF0000"/>
                </a:solidFill>
              </a:rPr>
              <a:t>90%</a:t>
            </a:r>
            <a:r>
              <a:rPr lang="en-US" dirty="0">
                <a:solidFill>
                  <a:prstClr val="black"/>
                </a:solidFill>
              </a:rPr>
              <a:t> reduction of diffusion steps </a:t>
            </a:r>
          </a:p>
          <a:p>
            <a:pPr lvl="0"/>
            <a:r>
              <a:rPr lang="en-US" dirty="0">
                <a:solidFill>
                  <a:prstClr val="black"/>
                </a:solidFill>
              </a:rPr>
              <a:t>Estimated ~3% yield improvement early in node</a:t>
            </a:r>
          </a:p>
          <a:p>
            <a:pPr lvl="0"/>
            <a:r>
              <a:rPr lang="en-US" dirty="0">
                <a:solidFill>
                  <a:prstClr val="black"/>
                </a:solidFill>
              </a:rPr>
              <a:t>Potential timing optimization with filler-induced intentional diffusion steps</a:t>
            </a:r>
          </a:p>
          <a:p>
            <a:pPr lvl="0"/>
            <a:r>
              <a:rPr lang="en-US" dirty="0">
                <a:solidFill>
                  <a:prstClr val="black"/>
                </a:solidFill>
              </a:rPr>
              <a:t>Ongoing / future works</a:t>
            </a:r>
          </a:p>
          <a:p>
            <a:pPr lvl="1"/>
            <a:r>
              <a:rPr lang="en-US" dirty="0">
                <a:solidFill>
                  <a:prstClr val="black"/>
                </a:solidFill>
              </a:rPr>
              <a:t>Generic multi-row multi-height detailed placement</a:t>
            </a:r>
          </a:p>
          <a:p>
            <a:pPr lvl="1"/>
            <a:r>
              <a:rPr lang="en-US" dirty="0">
                <a:solidFill>
                  <a:prstClr val="black"/>
                </a:solidFill>
              </a:rPr>
              <a:t>Tool-integrated comprehensive timing-aware optimization</a:t>
            </a:r>
          </a:p>
          <a:p>
            <a:pPr lvl="1"/>
            <a:r>
              <a:rPr lang="en-US" dirty="0">
                <a:solidFill>
                  <a:prstClr val="black"/>
                </a:solidFill>
              </a:rPr>
              <a:t>Extension to other local layout effect (LLE)-aware optimizations </a:t>
            </a:r>
            <a:r>
              <a:rPr lang="en-US" altLang="zh-CN" dirty="0">
                <a:solidFill>
                  <a:prstClr val="black"/>
                </a:solidFill>
              </a:rPr>
              <a:t>– 2</a:t>
            </a:r>
            <a:r>
              <a:rPr lang="en-US" altLang="zh-CN" baseline="30000" dirty="0">
                <a:solidFill>
                  <a:prstClr val="black"/>
                </a:solidFill>
              </a:rPr>
              <a:t>nd</a:t>
            </a:r>
            <a:r>
              <a:rPr lang="en-US" altLang="zh-CN" dirty="0">
                <a:solidFill>
                  <a:prstClr val="black"/>
                </a:solidFill>
              </a:rPr>
              <a:t> Diffusion Break, Gate Cut effects</a:t>
            </a:r>
          </a:p>
        </p:txBody>
      </p:sp>
      <p:sp>
        <p:nvSpPr>
          <p:cNvPr id="3" name="Title 2"/>
          <p:cNvSpPr>
            <a:spLocks noGrp="1"/>
          </p:cNvSpPr>
          <p:nvPr>
            <p:ph type="title"/>
          </p:nvPr>
        </p:nvSpPr>
        <p:spPr/>
        <p:txBody>
          <a:bodyPr/>
          <a:lstStyle/>
          <a:p>
            <a:r>
              <a:rPr lang="en-US" dirty="0"/>
              <a:t>Conclusion and Future Goals</a:t>
            </a:r>
          </a:p>
        </p:txBody>
      </p:sp>
    </p:spTree>
    <p:extLst>
      <p:ext uri="{BB962C8B-B14F-4D97-AF65-F5344CB8AC3E}">
        <p14:creationId xmlns:p14="http://schemas.microsoft.com/office/powerpoint/2010/main" val="25414322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3B85-90E8-436A-AB2F-D9E79B2B594C}"/>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E7A4D0A2-335A-4C65-B595-1ADB1C8F41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88382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7372-58CF-49D2-8C5D-5B0FF58E3982}"/>
              </a:ext>
            </a:extLst>
          </p:cNvPr>
          <p:cNvSpPr>
            <a:spLocks noGrp="1"/>
          </p:cNvSpPr>
          <p:nvPr>
            <p:ph type="title"/>
          </p:nvPr>
        </p:nvSpPr>
        <p:spPr/>
        <p:txBody>
          <a:bodyPr/>
          <a:lstStyle/>
          <a:p>
            <a:r>
              <a:rPr lang="en-US" dirty="0"/>
              <a:t>backup</a:t>
            </a:r>
          </a:p>
        </p:txBody>
      </p:sp>
      <p:sp>
        <p:nvSpPr>
          <p:cNvPr id="3" name="Text Placeholder 2">
            <a:extLst>
              <a:ext uri="{FF2B5EF4-FFF2-40B4-BE49-F238E27FC236}">
                <a16:creationId xmlns:a16="http://schemas.microsoft.com/office/drawing/2014/main" id="{198C6669-B439-4233-BAFD-C7DF0457C8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17939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6DB3-31B2-4DFD-90FB-2D438F048D31}"/>
              </a:ext>
            </a:extLst>
          </p:cNvPr>
          <p:cNvSpPr>
            <a:spLocks noGrp="1"/>
          </p:cNvSpPr>
          <p:nvPr>
            <p:ph type="title"/>
          </p:nvPr>
        </p:nvSpPr>
        <p:spPr/>
        <p:txBody>
          <a:bodyPr/>
          <a:lstStyle/>
          <a:p>
            <a:r>
              <a:rPr lang="en-US" dirty="0"/>
              <a:t>Future Extensions</a:t>
            </a:r>
          </a:p>
        </p:txBody>
      </p:sp>
      <p:sp>
        <p:nvSpPr>
          <p:cNvPr id="3" name="Content Placeholder 2">
            <a:extLst>
              <a:ext uri="{FF2B5EF4-FFF2-40B4-BE49-F238E27FC236}">
                <a16:creationId xmlns:a16="http://schemas.microsoft.com/office/drawing/2014/main" id="{4AB577D5-547E-40F6-AD28-4AEA2FD78FF6}"/>
              </a:ext>
            </a:extLst>
          </p:cNvPr>
          <p:cNvSpPr>
            <a:spLocks noGrp="1"/>
          </p:cNvSpPr>
          <p:nvPr>
            <p:ph sz="half" idx="1"/>
          </p:nvPr>
        </p:nvSpPr>
        <p:spPr/>
        <p:txBody>
          <a:bodyPr/>
          <a:lstStyle/>
          <a:p>
            <a:pPr>
              <a:spcBef>
                <a:spcPts val="0"/>
              </a:spcBef>
              <a:defRPr/>
            </a:pPr>
            <a:r>
              <a:rPr lang="en-US" dirty="0">
                <a:solidFill>
                  <a:prstClr val="black"/>
                </a:solidFill>
                <a:sym typeface="Symbol"/>
              </a:rPr>
              <a:t>2</a:t>
            </a:r>
            <a:r>
              <a:rPr lang="en-US" baseline="30000" dirty="0">
                <a:solidFill>
                  <a:prstClr val="black"/>
                </a:solidFill>
                <a:sym typeface="Symbol"/>
              </a:rPr>
              <a:t>nd</a:t>
            </a:r>
            <a:r>
              <a:rPr lang="en-US" dirty="0">
                <a:solidFill>
                  <a:prstClr val="black"/>
                </a:solidFill>
                <a:sym typeface="Symbol"/>
              </a:rPr>
              <a:t> Diffusion Break</a:t>
            </a:r>
          </a:p>
          <a:p>
            <a:pPr lvl="1">
              <a:spcBef>
                <a:spcPts val="0"/>
              </a:spcBef>
              <a:defRPr/>
            </a:pPr>
            <a:r>
              <a:rPr lang="en-US" dirty="0" err="1">
                <a:solidFill>
                  <a:prstClr val="black"/>
                </a:solidFill>
                <a:sym typeface="Symbol"/>
              </a:rPr>
              <a:t>Vt</a:t>
            </a:r>
            <a:r>
              <a:rPr lang="en-US" dirty="0">
                <a:solidFill>
                  <a:prstClr val="black"/>
                </a:solidFill>
                <a:sym typeface="Symbol"/>
              </a:rPr>
              <a:t> shift as a function of spacing to the 2</a:t>
            </a:r>
            <a:r>
              <a:rPr lang="en-US" baseline="30000" dirty="0">
                <a:solidFill>
                  <a:prstClr val="black"/>
                </a:solidFill>
                <a:sym typeface="Symbol"/>
              </a:rPr>
              <a:t>nd</a:t>
            </a:r>
            <a:r>
              <a:rPr lang="en-US" dirty="0">
                <a:solidFill>
                  <a:prstClr val="black"/>
                </a:solidFill>
                <a:sym typeface="Symbol"/>
              </a:rPr>
              <a:t> diffusion break</a:t>
            </a:r>
          </a:p>
          <a:p>
            <a:pPr>
              <a:spcBef>
                <a:spcPts val="0"/>
              </a:spcBef>
              <a:defRPr/>
            </a:pPr>
            <a:r>
              <a:rPr lang="en-US" dirty="0">
                <a:solidFill>
                  <a:prstClr val="black"/>
                </a:solidFill>
                <a:sym typeface="Symbol"/>
              </a:rPr>
              <a:t>Gate Cut</a:t>
            </a:r>
          </a:p>
          <a:p>
            <a:pPr lvl="1">
              <a:spcBef>
                <a:spcPts val="0"/>
              </a:spcBef>
              <a:defRPr/>
            </a:pPr>
            <a:r>
              <a:rPr lang="en-US" dirty="0" err="1">
                <a:solidFill>
                  <a:prstClr val="black"/>
                </a:solidFill>
                <a:sym typeface="Symbol"/>
              </a:rPr>
              <a:t>Idsat</a:t>
            </a:r>
            <a:r>
              <a:rPr lang="en-US" dirty="0">
                <a:solidFill>
                  <a:prstClr val="black"/>
                </a:solidFill>
                <a:sym typeface="Symbol"/>
              </a:rPr>
              <a:t> shifts as a function of gate-cut distance to DUT</a:t>
            </a:r>
          </a:p>
          <a:p>
            <a:pPr lvl="1">
              <a:spcBef>
                <a:spcPts val="0"/>
              </a:spcBef>
              <a:defRPr/>
            </a:pPr>
            <a:r>
              <a:rPr lang="en-US" dirty="0">
                <a:solidFill>
                  <a:prstClr val="black"/>
                </a:solidFill>
                <a:sym typeface="Symbol"/>
              </a:rPr>
              <a:t>2-dimensional effect</a:t>
            </a:r>
          </a:p>
          <a:p>
            <a:pPr>
              <a:spcBef>
                <a:spcPts val="0"/>
              </a:spcBef>
            </a:pPr>
            <a:endParaRPr lang="en-US" sz="1800" dirty="0"/>
          </a:p>
        </p:txBody>
      </p:sp>
      <p:sp>
        <p:nvSpPr>
          <p:cNvPr id="66" name="Content Placeholder 65">
            <a:extLst>
              <a:ext uri="{FF2B5EF4-FFF2-40B4-BE49-F238E27FC236}">
                <a16:creationId xmlns:a16="http://schemas.microsoft.com/office/drawing/2014/main" id="{076D8E63-B608-4D53-AFCE-399DB71864AF}"/>
              </a:ext>
            </a:extLst>
          </p:cNvPr>
          <p:cNvSpPr>
            <a:spLocks noGrp="1"/>
          </p:cNvSpPr>
          <p:nvPr>
            <p:ph sz="half" idx="2"/>
          </p:nvPr>
        </p:nvSpPr>
        <p:spPr/>
        <p:txBody>
          <a:bodyPr/>
          <a:lstStyle/>
          <a:p>
            <a:endParaRPr lang="en-US"/>
          </a:p>
        </p:txBody>
      </p:sp>
      <p:grpSp>
        <p:nvGrpSpPr>
          <p:cNvPr id="73" name="Group 72">
            <a:extLst>
              <a:ext uri="{FF2B5EF4-FFF2-40B4-BE49-F238E27FC236}">
                <a16:creationId xmlns:a16="http://schemas.microsoft.com/office/drawing/2014/main" id="{45D8BFD7-4F0E-4263-BB85-24137C5268BA}"/>
              </a:ext>
            </a:extLst>
          </p:cNvPr>
          <p:cNvGrpSpPr/>
          <p:nvPr/>
        </p:nvGrpSpPr>
        <p:grpSpPr>
          <a:xfrm>
            <a:off x="665557" y="3435612"/>
            <a:ext cx="4377579" cy="2866944"/>
            <a:chOff x="1205668" y="4439228"/>
            <a:chExt cx="4377579" cy="2866944"/>
          </a:xfrm>
        </p:grpSpPr>
        <p:grpSp>
          <p:nvGrpSpPr>
            <p:cNvPr id="5" name="Group 4">
              <a:extLst>
                <a:ext uri="{FF2B5EF4-FFF2-40B4-BE49-F238E27FC236}">
                  <a16:creationId xmlns:a16="http://schemas.microsoft.com/office/drawing/2014/main" id="{DAC8B1E2-9AE1-48C4-8FB5-5998E23E9C90}"/>
                </a:ext>
              </a:extLst>
            </p:cNvPr>
            <p:cNvGrpSpPr/>
            <p:nvPr/>
          </p:nvGrpSpPr>
          <p:grpSpPr>
            <a:xfrm>
              <a:off x="1543614" y="4439228"/>
              <a:ext cx="4039633" cy="2866944"/>
              <a:chOff x="1543614" y="4439228"/>
              <a:chExt cx="4039633" cy="2866944"/>
            </a:xfrm>
          </p:grpSpPr>
          <p:sp>
            <p:nvSpPr>
              <p:cNvPr id="6" name="직사각형 52">
                <a:extLst>
                  <a:ext uri="{FF2B5EF4-FFF2-40B4-BE49-F238E27FC236}">
                    <a16:creationId xmlns:a16="http://schemas.microsoft.com/office/drawing/2014/main" id="{C2C5BA48-C00F-4510-9572-F236292E95F9}"/>
                  </a:ext>
                </a:extLst>
              </p:cNvPr>
              <p:cNvSpPr/>
              <p:nvPr/>
            </p:nvSpPr>
            <p:spPr>
              <a:xfrm>
                <a:off x="1761846" y="6867111"/>
                <a:ext cx="240003" cy="110069"/>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7" name="TextBox 6">
                <a:extLst>
                  <a:ext uri="{FF2B5EF4-FFF2-40B4-BE49-F238E27FC236}">
                    <a16:creationId xmlns:a16="http://schemas.microsoft.com/office/drawing/2014/main" id="{6C092448-F276-4BBB-842D-7CABB01A9D21}"/>
                  </a:ext>
                </a:extLst>
              </p:cNvPr>
              <p:cNvSpPr txBox="1"/>
              <p:nvPr/>
            </p:nvSpPr>
            <p:spPr>
              <a:xfrm>
                <a:off x="1998057" y="6741833"/>
                <a:ext cx="1240130" cy="338554"/>
              </a:xfrm>
              <a:prstGeom prst="rect">
                <a:avLst/>
              </a:prstGeom>
              <a:noFill/>
            </p:spPr>
            <p:txBody>
              <a:bodyPr wrap="square" rtlCol="0">
                <a:spAutoFit/>
              </a:bodyPr>
              <a:lstStyle/>
              <a:p>
                <a:pPr>
                  <a:defRPr/>
                </a:pPr>
                <a:r>
                  <a:rPr lang="en-US" altLang="ko-KR" sz="1600" kern="0" dirty="0">
                    <a:solidFill>
                      <a:prstClr val="black"/>
                    </a:solidFill>
                    <a:latin typeface="Tahoma"/>
                  </a:rPr>
                  <a:t>Diffusion</a:t>
                </a:r>
                <a:endParaRPr lang="ko-KR" altLang="en-US" sz="1600" kern="0" dirty="0">
                  <a:solidFill>
                    <a:prstClr val="black"/>
                  </a:solidFill>
                  <a:latin typeface="Tahoma"/>
                </a:endParaRPr>
              </a:p>
            </p:txBody>
          </p:sp>
          <p:sp>
            <p:nvSpPr>
              <p:cNvPr id="8" name="직사각형 56">
                <a:extLst>
                  <a:ext uri="{FF2B5EF4-FFF2-40B4-BE49-F238E27FC236}">
                    <a16:creationId xmlns:a16="http://schemas.microsoft.com/office/drawing/2014/main" id="{303D3A65-F6EC-46FA-BA77-92BD40723937}"/>
                  </a:ext>
                </a:extLst>
              </p:cNvPr>
              <p:cNvSpPr/>
              <p:nvPr/>
            </p:nvSpPr>
            <p:spPr>
              <a:xfrm>
                <a:off x="3782590" y="6830950"/>
                <a:ext cx="241906" cy="116331"/>
              </a:xfrm>
              <a:prstGeom prst="rect">
                <a:avLst/>
              </a:prstGeom>
              <a:solidFill>
                <a:srgbClr val="C00000"/>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9" name="TextBox 8">
                <a:extLst>
                  <a:ext uri="{FF2B5EF4-FFF2-40B4-BE49-F238E27FC236}">
                    <a16:creationId xmlns:a16="http://schemas.microsoft.com/office/drawing/2014/main" id="{C2F9CE7D-6E5D-4F72-AB5D-12DCAEAFDF26}"/>
                  </a:ext>
                </a:extLst>
              </p:cNvPr>
              <p:cNvSpPr txBox="1"/>
              <p:nvPr/>
            </p:nvSpPr>
            <p:spPr>
              <a:xfrm>
                <a:off x="4034463" y="6700342"/>
                <a:ext cx="632383" cy="338554"/>
              </a:xfrm>
              <a:prstGeom prst="rect">
                <a:avLst/>
              </a:prstGeom>
              <a:noFill/>
            </p:spPr>
            <p:txBody>
              <a:bodyPr wrap="square" rtlCol="0">
                <a:spAutoFit/>
              </a:bodyPr>
              <a:lstStyle/>
              <a:p>
                <a:pPr>
                  <a:defRPr/>
                </a:pPr>
                <a:r>
                  <a:rPr lang="en-US" altLang="ko-KR" sz="1600" kern="0" dirty="0">
                    <a:solidFill>
                      <a:prstClr val="black"/>
                    </a:solidFill>
                    <a:latin typeface="Tahoma"/>
                  </a:rPr>
                  <a:t>PC</a:t>
                </a:r>
                <a:endParaRPr lang="ko-KR" altLang="en-US" sz="1600" kern="0" dirty="0">
                  <a:solidFill>
                    <a:prstClr val="black"/>
                  </a:solidFill>
                  <a:latin typeface="Tahoma"/>
                </a:endParaRPr>
              </a:p>
            </p:txBody>
          </p:sp>
          <p:sp>
            <p:nvSpPr>
              <p:cNvPr id="10" name="Rectangle 9">
                <a:extLst>
                  <a:ext uri="{FF2B5EF4-FFF2-40B4-BE49-F238E27FC236}">
                    <a16:creationId xmlns:a16="http://schemas.microsoft.com/office/drawing/2014/main" id="{DF9652BE-6C57-4FFC-8AF2-4FD8557EE444}"/>
                  </a:ext>
                </a:extLst>
              </p:cNvPr>
              <p:cNvSpPr/>
              <p:nvPr/>
            </p:nvSpPr>
            <p:spPr>
              <a:xfrm>
                <a:off x="3035275" y="6842032"/>
                <a:ext cx="224947" cy="1060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11" name="TextBox 10">
                <a:extLst>
                  <a:ext uri="{FF2B5EF4-FFF2-40B4-BE49-F238E27FC236}">
                    <a16:creationId xmlns:a16="http://schemas.microsoft.com/office/drawing/2014/main" id="{A42BE05C-C00E-4590-89D0-0656ED1FCFCE}"/>
                  </a:ext>
                </a:extLst>
              </p:cNvPr>
              <p:cNvSpPr txBox="1"/>
              <p:nvPr/>
            </p:nvSpPr>
            <p:spPr>
              <a:xfrm>
                <a:off x="3279269" y="6715059"/>
                <a:ext cx="494994" cy="338554"/>
              </a:xfrm>
              <a:prstGeom prst="rect">
                <a:avLst/>
              </a:prstGeom>
              <a:noFill/>
            </p:spPr>
            <p:txBody>
              <a:bodyPr wrap="square" rtlCol="0">
                <a:spAutoFit/>
              </a:bodyPr>
              <a:lstStyle/>
              <a:p>
                <a:pPr>
                  <a:defRPr/>
                </a:pPr>
                <a:r>
                  <a:rPr lang="en-US" altLang="ko-KR" sz="1600" kern="0" dirty="0">
                    <a:solidFill>
                      <a:prstClr val="black"/>
                    </a:solidFill>
                    <a:latin typeface="Tahoma"/>
                  </a:rPr>
                  <a:t>Fin</a:t>
                </a:r>
                <a:endParaRPr lang="ko-KR" altLang="en-US" sz="1600" kern="0" dirty="0">
                  <a:solidFill>
                    <a:prstClr val="black"/>
                  </a:solidFill>
                  <a:latin typeface="Tahoma"/>
                </a:endParaRPr>
              </a:p>
            </p:txBody>
          </p:sp>
          <p:sp>
            <p:nvSpPr>
              <p:cNvPr id="12" name="직사각형 326">
                <a:extLst>
                  <a:ext uri="{FF2B5EF4-FFF2-40B4-BE49-F238E27FC236}">
                    <a16:creationId xmlns:a16="http://schemas.microsoft.com/office/drawing/2014/main" id="{97F96EA0-A8AF-4A79-94C4-90E9678A3285}"/>
                  </a:ext>
                </a:extLst>
              </p:cNvPr>
              <p:cNvSpPr/>
              <p:nvPr/>
            </p:nvSpPr>
            <p:spPr>
              <a:xfrm>
                <a:off x="2154398" y="4924092"/>
                <a:ext cx="563691" cy="471716"/>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13" name="직사각형 327">
                <a:extLst>
                  <a:ext uri="{FF2B5EF4-FFF2-40B4-BE49-F238E27FC236}">
                    <a16:creationId xmlns:a16="http://schemas.microsoft.com/office/drawing/2014/main" id="{255823CF-D8AB-4C43-A143-9898119232A7}"/>
                  </a:ext>
                </a:extLst>
              </p:cNvPr>
              <p:cNvSpPr/>
              <p:nvPr/>
            </p:nvSpPr>
            <p:spPr>
              <a:xfrm>
                <a:off x="3018354" y="5042021"/>
                <a:ext cx="563630" cy="353787"/>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14" name="직사각형 331">
                <a:extLst>
                  <a:ext uri="{FF2B5EF4-FFF2-40B4-BE49-F238E27FC236}">
                    <a16:creationId xmlns:a16="http://schemas.microsoft.com/office/drawing/2014/main" id="{5B2EAE62-0265-4DD0-BC9E-A885FE0C3146}"/>
                  </a:ext>
                </a:extLst>
              </p:cNvPr>
              <p:cNvSpPr/>
              <p:nvPr/>
            </p:nvSpPr>
            <p:spPr>
              <a:xfrm>
                <a:off x="3887179" y="5159950"/>
                <a:ext cx="563691" cy="235858"/>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15" name="직사각형 339">
                <a:extLst>
                  <a:ext uri="{FF2B5EF4-FFF2-40B4-BE49-F238E27FC236}">
                    <a16:creationId xmlns:a16="http://schemas.microsoft.com/office/drawing/2014/main" id="{18B1B769-8454-4282-AF7E-79745066BA51}"/>
                  </a:ext>
                </a:extLst>
              </p:cNvPr>
              <p:cNvSpPr/>
              <p:nvPr/>
            </p:nvSpPr>
            <p:spPr>
              <a:xfrm>
                <a:off x="4750728" y="5044696"/>
                <a:ext cx="563624" cy="353787"/>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16" name="Rectangle 15">
                <a:extLst>
                  <a:ext uri="{FF2B5EF4-FFF2-40B4-BE49-F238E27FC236}">
                    <a16:creationId xmlns:a16="http://schemas.microsoft.com/office/drawing/2014/main" id="{B9F63A04-3C1B-4973-AD6D-59298A080E4F}"/>
                  </a:ext>
                </a:extLst>
              </p:cNvPr>
              <p:cNvSpPr/>
              <p:nvPr/>
            </p:nvSpPr>
            <p:spPr>
              <a:xfrm>
                <a:off x="2167238" y="5313086"/>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17" name="Rectangle 16">
                <a:extLst>
                  <a:ext uri="{FF2B5EF4-FFF2-40B4-BE49-F238E27FC236}">
                    <a16:creationId xmlns:a16="http://schemas.microsoft.com/office/drawing/2014/main" id="{694FFAF9-68F0-494A-B72B-3704AE07334A}"/>
                  </a:ext>
                </a:extLst>
              </p:cNvPr>
              <p:cNvSpPr/>
              <p:nvPr/>
            </p:nvSpPr>
            <p:spPr>
              <a:xfrm>
                <a:off x="2166338" y="521398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18" name="Rectangle 17">
                <a:extLst>
                  <a:ext uri="{FF2B5EF4-FFF2-40B4-BE49-F238E27FC236}">
                    <a16:creationId xmlns:a16="http://schemas.microsoft.com/office/drawing/2014/main" id="{3AC677C7-4F11-4F36-B7FB-CA05ECC32344}"/>
                  </a:ext>
                </a:extLst>
              </p:cNvPr>
              <p:cNvSpPr/>
              <p:nvPr/>
            </p:nvSpPr>
            <p:spPr>
              <a:xfrm>
                <a:off x="2163151" y="498163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19" name="Rectangle 18">
                <a:extLst>
                  <a:ext uri="{FF2B5EF4-FFF2-40B4-BE49-F238E27FC236}">
                    <a16:creationId xmlns:a16="http://schemas.microsoft.com/office/drawing/2014/main" id="{B36D1B9E-5C42-4EF7-8E89-24B907107E39}"/>
                  </a:ext>
                </a:extLst>
              </p:cNvPr>
              <p:cNvSpPr/>
              <p:nvPr/>
            </p:nvSpPr>
            <p:spPr>
              <a:xfrm>
                <a:off x="2166338" y="510092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0" name="Rectangle 19">
                <a:extLst>
                  <a:ext uri="{FF2B5EF4-FFF2-40B4-BE49-F238E27FC236}">
                    <a16:creationId xmlns:a16="http://schemas.microsoft.com/office/drawing/2014/main" id="{6BA582C9-C9BF-4FEF-9B8D-23256564DA85}"/>
                  </a:ext>
                </a:extLst>
              </p:cNvPr>
              <p:cNvSpPr/>
              <p:nvPr/>
            </p:nvSpPr>
            <p:spPr>
              <a:xfrm>
                <a:off x="3032083" y="5312168"/>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1" name="Rectangle 20">
                <a:extLst>
                  <a:ext uri="{FF2B5EF4-FFF2-40B4-BE49-F238E27FC236}">
                    <a16:creationId xmlns:a16="http://schemas.microsoft.com/office/drawing/2014/main" id="{B77C5048-7A07-41C5-A27B-99DBFF242D6C}"/>
                  </a:ext>
                </a:extLst>
              </p:cNvPr>
              <p:cNvSpPr/>
              <p:nvPr/>
            </p:nvSpPr>
            <p:spPr>
              <a:xfrm>
                <a:off x="3031183" y="521307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2" name="Rectangle 21">
                <a:extLst>
                  <a:ext uri="{FF2B5EF4-FFF2-40B4-BE49-F238E27FC236}">
                    <a16:creationId xmlns:a16="http://schemas.microsoft.com/office/drawing/2014/main" id="{371D0F58-68DA-41AD-8111-81BD2D9DC74D}"/>
                  </a:ext>
                </a:extLst>
              </p:cNvPr>
              <p:cNvSpPr/>
              <p:nvPr/>
            </p:nvSpPr>
            <p:spPr>
              <a:xfrm>
                <a:off x="3031183" y="510157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3" name="Rectangle 22">
                <a:extLst>
                  <a:ext uri="{FF2B5EF4-FFF2-40B4-BE49-F238E27FC236}">
                    <a16:creationId xmlns:a16="http://schemas.microsoft.com/office/drawing/2014/main" id="{D08EB3AA-4777-4566-85C9-5B93C285E15D}"/>
                  </a:ext>
                </a:extLst>
              </p:cNvPr>
              <p:cNvSpPr/>
              <p:nvPr/>
            </p:nvSpPr>
            <p:spPr>
              <a:xfrm>
                <a:off x="3898261" y="5310410"/>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4" name="Rectangle 23">
                <a:extLst>
                  <a:ext uri="{FF2B5EF4-FFF2-40B4-BE49-F238E27FC236}">
                    <a16:creationId xmlns:a16="http://schemas.microsoft.com/office/drawing/2014/main" id="{184253B1-2615-4C60-9B71-8A771798C25E}"/>
                  </a:ext>
                </a:extLst>
              </p:cNvPr>
              <p:cNvSpPr/>
              <p:nvPr/>
            </p:nvSpPr>
            <p:spPr>
              <a:xfrm>
                <a:off x="3897360" y="521131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5" name="Rectangle 24">
                <a:extLst>
                  <a:ext uri="{FF2B5EF4-FFF2-40B4-BE49-F238E27FC236}">
                    <a16:creationId xmlns:a16="http://schemas.microsoft.com/office/drawing/2014/main" id="{BA04BA46-C549-4A4B-AA1C-912671E5D247}"/>
                  </a:ext>
                </a:extLst>
              </p:cNvPr>
              <p:cNvSpPr/>
              <p:nvPr/>
            </p:nvSpPr>
            <p:spPr>
              <a:xfrm>
                <a:off x="4764553" y="531525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6" name="Rectangle 25">
                <a:extLst>
                  <a:ext uri="{FF2B5EF4-FFF2-40B4-BE49-F238E27FC236}">
                    <a16:creationId xmlns:a16="http://schemas.microsoft.com/office/drawing/2014/main" id="{813F4E0A-FF99-45FC-B23D-96485316F5B5}"/>
                  </a:ext>
                </a:extLst>
              </p:cNvPr>
              <p:cNvSpPr/>
              <p:nvPr/>
            </p:nvSpPr>
            <p:spPr>
              <a:xfrm>
                <a:off x="4763652" y="5216156"/>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27" name="Rectangle 26">
                <a:extLst>
                  <a:ext uri="{FF2B5EF4-FFF2-40B4-BE49-F238E27FC236}">
                    <a16:creationId xmlns:a16="http://schemas.microsoft.com/office/drawing/2014/main" id="{DF5E41DA-6594-4E8E-8456-A5026FE10714}"/>
                  </a:ext>
                </a:extLst>
              </p:cNvPr>
              <p:cNvSpPr/>
              <p:nvPr/>
            </p:nvSpPr>
            <p:spPr>
              <a:xfrm>
                <a:off x="4763652" y="5101537"/>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cxnSp>
            <p:nvCxnSpPr>
              <p:cNvPr id="28" name="직선 화살표 연결선 129">
                <a:extLst>
                  <a:ext uri="{FF2B5EF4-FFF2-40B4-BE49-F238E27FC236}">
                    <a16:creationId xmlns:a16="http://schemas.microsoft.com/office/drawing/2014/main" id="{08314062-932E-40CD-AB76-0588D478B755}"/>
                  </a:ext>
                </a:extLst>
              </p:cNvPr>
              <p:cNvCxnSpPr>
                <a:cxnSpLocks/>
              </p:cNvCxnSpPr>
              <p:nvPr/>
            </p:nvCxnSpPr>
            <p:spPr>
              <a:xfrm flipV="1">
                <a:off x="2106305" y="4920217"/>
                <a:ext cx="0" cy="478132"/>
              </a:xfrm>
              <a:prstGeom prst="straightConnector1">
                <a:avLst/>
              </a:prstGeom>
              <a:noFill/>
              <a:ln w="9525" cap="flat" cmpd="sng" algn="ctr">
                <a:solidFill>
                  <a:sysClr val="windowText" lastClr="000000"/>
                </a:solidFill>
                <a:prstDash val="solid"/>
                <a:headEnd type="triangle"/>
                <a:tailEnd type="triangle"/>
              </a:ln>
              <a:effectLst/>
            </p:spPr>
          </p:cxnSp>
          <p:sp>
            <p:nvSpPr>
              <p:cNvPr id="29" name="TextBox 28">
                <a:extLst>
                  <a:ext uri="{FF2B5EF4-FFF2-40B4-BE49-F238E27FC236}">
                    <a16:creationId xmlns:a16="http://schemas.microsoft.com/office/drawing/2014/main" id="{F3D7E589-979B-4EAE-AF20-E32C991DB278}"/>
                  </a:ext>
                </a:extLst>
              </p:cNvPr>
              <p:cNvSpPr txBox="1"/>
              <p:nvPr/>
            </p:nvSpPr>
            <p:spPr>
              <a:xfrm rot="16200000">
                <a:off x="1338796" y="4882720"/>
                <a:ext cx="994412" cy="584775"/>
              </a:xfrm>
              <a:prstGeom prst="rect">
                <a:avLst/>
              </a:prstGeom>
              <a:noFill/>
            </p:spPr>
            <p:txBody>
              <a:bodyPr wrap="square" rtlCol="0">
                <a:spAutoFit/>
              </a:bodyPr>
              <a:lstStyle/>
              <a:p>
                <a:pPr algn="ctr">
                  <a:defRPr/>
                </a:pPr>
                <a:r>
                  <a:rPr lang="en-US" altLang="ko-KR" sz="1600" kern="0" dirty="0">
                    <a:solidFill>
                      <a:prstClr val="black"/>
                    </a:solidFill>
                    <a:latin typeface="Tahoma"/>
                  </a:rPr>
                  <a:t>Diffusion </a:t>
                </a:r>
                <a:r>
                  <a:rPr lang="en-US" altLang="zh-CN" sz="1600" kern="0" dirty="0">
                    <a:solidFill>
                      <a:prstClr val="black"/>
                    </a:solidFill>
                    <a:latin typeface="Tahoma"/>
                  </a:rPr>
                  <a:t>height</a:t>
                </a:r>
                <a:endParaRPr lang="ko-KR" altLang="en-US" sz="1600" kern="0" dirty="0">
                  <a:solidFill>
                    <a:prstClr val="black"/>
                  </a:solidFill>
                  <a:latin typeface="Tahoma"/>
                </a:endParaRPr>
              </a:p>
            </p:txBody>
          </p:sp>
          <p:cxnSp>
            <p:nvCxnSpPr>
              <p:cNvPr id="30" name="직선 화살표 연결선 336">
                <a:extLst>
                  <a:ext uri="{FF2B5EF4-FFF2-40B4-BE49-F238E27FC236}">
                    <a16:creationId xmlns:a16="http://schemas.microsoft.com/office/drawing/2014/main" id="{13293C0A-7DE1-4573-84F6-C280E6E37252}"/>
                  </a:ext>
                </a:extLst>
              </p:cNvPr>
              <p:cNvCxnSpPr>
                <a:cxnSpLocks/>
              </p:cNvCxnSpPr>
              <p:nvPr/>
            </p:nvCxnSpPr>
            <p:spPr>
              <a:xfrm flipV="1">
                <a:off x="2720219" y="5393178"/>
                <a:ext cx="295901" cy="0"/>
              </a:xfrm>
              <a:prstGeom prst="straightConnector1">
                <a:avLst/>
              </a:prstGeom>
              <a:noFill/>
              <a:ln w="9525" cap="flat" cmpd="sng" algn="ctr">
                <a:solidFill>
                  <a:sysClr val="windowText" lastClr="000000"/>
                </a:solidFill>
                <a:prstDash val="solid"/>
                <a:headEnd type="triangle"/>
                <a:tailEnd type="triangle"/>
              </a:ln>
              <a:effectLst/>
            </p:spPr>
          </p:cxnSp>
          <p:sp>
            <p:nvSpPr>
              <p:cNvPr id="31" name="모서리가 둥근 직사각형 634">
                <a:extLst>
                  <a:ext uri="{FF2B5EF4-FFF2-40B4-BE49-F238E27FC236}">
                    <a16:creationId xmlns:a16="http://schemas.microsoft.com/office/drawing/2014/main" id="{C81E7715-4532-48C8-B3B5-30037362E747}"/>
                  </a:ext>
                </a:extLst>
              </p:cNvPr>
              <p:cNvSpPr/>
              <p:nvPr/>
            </p:nvSpPr>
            <p:spPr>
              <a:xfrm>
                <a:off x="2714817" y="4812354"/>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모서리가 둥근 직사각형 634">
                <a:extLst>
                  <a:ext uri="{FF2B5EF4-FFF2-40B4-BE49-F238E27FC236}">
                    <a16:creationId xmlns:a16="http://schemas.microsoft.com/office/drawing/2014/main" id="{C11F5BCC-8995-47EA-80E5-D54973D7BD27}"/>
                  </a:ext>
                </a:extLst>
              </p:cNvPr>
              <p:cNvSpPr/>
              <p:nvPr/>
            </p:nvSpPr>
            <p:spPr>
              <a:xfrm>
                <a:off x="3572972" y="4812354"/>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모서리가 둥근 직사각형 634">
                <a:extLst>
                  <a:ext uri="{FF2B5EF4-FFF2-40B4-BE49-F238E27FC236}">
                    <a16:creationId xmlns:a16="http://schemas.microsoft.com/office/drawing/2014/main" id="{C25CFDCD-DB9B-4B23-AD36-F3121E7E5A30}"/>
                  </a:ext>
                </a:extLst>
              </p:cNvPr>
              <p:cNvSpPr/>
              <p:nvPr/>
            </p:nvSpPr>
            <p:spPr>
              <a:xfrm>
                <a:off x="4449159" y="4806490"/>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모서리가 둥근 직사각형 634">
                <a:extLst>
                  <a:ext uri="{FF2B5EF4-FFF2-40B4-BE49-F238E27FC236}">
                    <a16:creationId xmlns:a16="http://schemas.microsoft.com/office/drawing/2014/main" id="{26DCE06D-E5C1-4E59-B282-2B17B5941B73}"/>
                  </a:ext>
                </a:extLst>
              </p:cNvPr>
              <p:cNvSpPr/>
              <p:nvPr/>
            </p:nvSpPr>
            <p:spPr>
              <a:xfrm>
                <a:off x="1786524" y="7062418"/>
                <a:ext cx="250320" cy="10686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TextBox 34">
                <a:extLst>
                  <a:ext uri="{FF2B5EF4-FFF2-40B4-BE49-F238E27FC236}">
                    <a16:creationId xmlns:a16="http://schemas.microsoft.com/office/drawing/2014/main" id="{4778E47B-62ED-43B8-A26E-AA9052E96519}"/>
                  </a:ext>
                </a:extLst>
              </p:cNvPr>
              <p:cNvSpPr txBox="1"/>
              <p:nvPr/>
            </p:nvSpPr>
            <p:spPr>
              <a:xfrm>
                <a:off x="2036843" y="6967618"/>
                <a:ext cx="1677969" cy="338554"/>
              </a:xfrm>
              <a:prstGeom prst="rect">
                <a:avLst/>
              </a:prstGeom>
              <a:noFill/>
            </p:spPr>
            <p:txBody>
              <a:bodyPr wrap="square" rtlCol="0">
                <a:spAutoFit/>
              </a:bodyPr>
              <a:lstStyle/>
              <a:p>
                <a:pPr>
                  <a:defRPr/>
                </a:pPr>
                <a:r>
                  <a:rPr lang="en-US" altLang="ko-KR" sz="1600" kern="0" dirty="0">
                    <a:solidFill>
                      <a:prstClr val="black"/>
                    </a:solidFill>
                    <a:latin typeface="Tahoma"/>
                  </a:rPr>
                  <a:t>Diffusion break</a:t>
                </a:r>
                <a:endParaRPr lang="ko-KR" altLang="en-US" sz="1600" kern="0" dirty="0">
                  <a:solidFill>
                    <a:prstClr val="black"/>
                  </a:solidFill>
                  <a:latin typeface="Tahoma"/>
                </a:endParaRPr>
              </a:p>
            </p:txBody>
          </p:sp>
          <p:sp>
            <p:nvSpPr>
              <p:cNvPr id="36" name="TextBox 35">
                <a:extLst>
                  <a:ext uri="{FF2B5EF4-FFF2-40B4-BE49-F238E27FC236}">
                    <a16:creationId xmlns:a16="http://schemas.microsoft.com/office/drawing/2014/main" id="{D834756B-0BB7-4879-8784-D591CA36B0F7}"/>
                  </a:ext>
                </a:extLst>
              </p:cNvPr>
              <p:cNvSpPr txBox="1"/>
              <p:nvPr/>
            </p:nvSpPr>
            <p:spPr>
              <a:xfrm>
                <a:off x="2506586" y="4439228"/>
                <a:ext cx="732449" cy="338554"/>
              </a:xfrm>
              <a:prstGeom prst="rect">
                <a:avLst/>
              </a:prstGeom>
              <a:noFill/>
            </p:spPr>
            <p:txBody>
              <a:bodyPr wrap="square" rtlCol="0">
                <a:spAutoFit/>
              </a:bodyPr>
              <a:lstStyle/>
              <a:p>
                <a:pPr>
                  <a:defRPr/>
                </a:pPr>
                <a:r>
                  <a:rPr lang="en-US" altLang="ko-KR" sz="1600" kern="0" dirty="0">
                    <a:solidFill>
                      <a:prstClr val="black"/>
                    </a:solidFill>
                    <a:latin typeface="Tahoma"/>
                  </a:rPr>
                  <a:t>1</a:t>
                </a:r>
                <a:r>
                  <a:rPr lang="en-US" altLang="ko-KR" sz="1600" kern="0" baseline="30000" dirty="0">
                    <a:solidFill>
                      <a:prstClr val="black"/>
                    </a:solidFill>
                    <a:latin typeface="Tahoma"/>
                  </a:rPr>
                  <a:t>st</a:t>
                </a:r>
                <a:r>
                  <a:rPr lang="en-US" altLang="ko-KR" sz="1600" kern="0" dirty="0">
                    <a:solidFill>
                      <a:prstClr val="black"/>
                    </a:solidFill>
                    <a:latin typeface="Tahoma"/>
                  </a:rPr>
                  <a:t> DB</a:t>
                </a:r>
                <a:endParaRPr lang="ko-KR" altLang="en-US" sz="1600" kern="0" dirty="0">
                  <a:solidFill>
                    <a:prstClr val="black"/>
                  </a:solidFill>
                  <a:latin typeface="Tahoma"/>
                </a:endParaRPr>
              </a:p>
            </p:txBody>
          </p:sp>
          <p:sp>
            <p:nvSpPr>
              <p:cNvPr id="37" name="TextBox 36">
                <a:extLst>
                  <a:ext uri="{FF2B5EF4-FFF2-40B4-BE49-F238E27FC236}">
                    <a16:creationId xmlns:a16="http://schemas.microsoft.com/office/drawing/2014/main" id="{E0DDFECD-D913-4C11-B683-CED673EFE10D}"/>
                  </a:ext>
                </a:extLst>
              </p:cNvPr>
              <p:cNvSpPr txBox="1"/>
              <p:nvPr/>
            </p:nvSpPr>
            <p:spPr>
              <a:xfrm>
                <a:off x="3341445" y="4439228"/>
                <a:ext cx="828660" cy="338554"/>
              </a:xfrm>
              <a:prstGeom prst="rect">
                <a:avLst/>
              </a:prstGeom>
              <a:noFill/>
            </p:spPr>
            <p:txBody>
              <a:bodyPr wrap="square" rtlCol="0">
                <a:spAutoFit/>
              </a:bodyPr>
              <a:lstStyle/>
              <a:p>
                <a:pPr>
                  <a:defRPr/>
                </a:pPr>
                <a:r>
                  <a:rPr lang="en-US" altLang="ko-KR" sz="1600" kern="0" dirty="0">
                    <a:solidFill>
                      <a:prstClr val="black"/>
                    </a:solidFill>
                    <a:latin typeface="Tahoma"/>
                  </a:rPr>
                  <a:t>2</a:t>
                </a:r>
                <a:r>
                  <a:rPr lang="en-US" altLang="ko-KR" sz="1600" kern="0" baseline="30000" dirty="0">
                    <a:solidFill>
                      <a:prstClr val="black"/>
                    </a:solidFill>
                    <a:latin typeface="Tahoma"/>
                  </a:rPr>
                  <a:t>nd</a:t>
                </a:r>
                <a:r>
                  <a:rPr lang="en-US" altLang="ko-KR" sz="1600" kern="0" dirty="0">
                    <a:solidFill>
                      <a:prstClr val="black"/>
                    </a:solidFill>
                    <a:latin typeface="Tahoma"/>
                  </a:rPr>
                  <a:t> DB</a:t>
                </a:r>
                <a:endParaRPr lang="ko-KR" altLang="en-US" sz="1600" kern="0" dirty="0">
                  <a:solidFill>
                    <a:prstClr val="black"/>
                  </a:solidFill>
                  <a:latin typeface="Tahoma"/>
                </a:endParaRPr>
              </a:p>
            </p:txBody>
          </p:sp>
          <p:sp>
            <p:nvSpPr>
              <p:cNvPr id="38" name="직사각형 326">
                <a:extLst>
                  <a:ext uri="{FF2B5EF4-FFF2-40B4-BE49-F238E27FC236}">
                    <a16:creationId xmlns:a16="http://schemas.microsoft.com/office/drawing/2014/main" id="{AC703CDC-BFB4-41A2-B358-96AA6B11D7AD}"/>
                  </a:ext>
                </a:extLst>
              </p:cNvPr>
              <p:cNvSpPr/>
              <p:nvPr/>
            </p:nvSpPr>
            <p:spPr>
              <a:xfrm>
                <a:off x="2154398" y="6024146"/>
                <a:ext cx="563691" cy="471716"/>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39" name="직사각형 327">
                <a:extLst>
                  <a:ext uri="{FF2B5EF4-FFF2-40B4-BE49-F238E27FC236}">
                    <a16:creationId xmlns:a16="http://schemas.microsoft.com/office/drawing/2014/main" id="{77D48BE5-E4A1-44CB-B461-F78CB5C7B8DE}"/>
                  </a:ext>
                </a:extLst>
              </p:cNvPr>
              <p:cNvSpPr/>
              <p:nvPr/>
            </p:nvSpPr>
            <p:spPr>
              <a:xfrm>
                <a:off x="3018354" y="6142075"/>
                <a:ext cx="563630" cy="353787"/>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40" name="직사각형 331">
                <a:extLst>
                  <a:ext uri="{FF2B5EF4-FFF2-40B4-BE49-F238E27FC236}">
                    <a16:creationId xmlns:a16="http://schemas.microsoft.com/office/drawing/2014/main" id="{1D2E59E3-A7DC-4CA2-BEB7-49612681E1F5}"/>
                  </a:ext>
                </a:extLst>
              </p:cNvPr>
              <p:cNvSpPr/>
              <p:nvPr/>
            </p:nvSpPr>
            <p:spPr>
              <a:xfrm>
                <a:off x="3887179" y="6260004"/>
                <a:ext cx="563691" cy="235858"/>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41" name="직사각형 339">
                <a:extLst>
                  <a:ext uri="{FF2B5EF4-FFF2-40B4-BE49-F238E27FC236}">
                    <a16:creationId xmlns:a16="http://schemas.microsoft.com/office/drawing/2014/main" id="{B9A0AB68-1DD0-4C0A-95F3-EA0BC1C619B1}"/>
                  </a:ext>
                </a:extLst>
              </p:cNvPr>
              <p:cNvSpPr/>
              <p:nvPr/>
            </p:nvSpPr>
            <p:spPr>
              <a:xfrm>
                <a:off x="4750728" y="6144750"/>
                <a:ext cx="563624" cy="353787"/>
              </a:xfrm>
              <a:prstGeom prst="rect">
                <a:avLst/>
              </a:prstGeom>
              <a:solidFill>
                <a:srgbClr val="4F81BD"/>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42" name="Rectangle 41">
                <a:extLst>
                  <a:ext uri="{FF2B5EF4-FFF2-40B4-BE49-F238E27FC236}">
                    <a16:creationId xmlns:a16="http://schemas.microsoft.com/office/drawing/2014/main" id="{FAE164A2-61AA-462B-B0AB-74D9C14086DB}"/>
                  </a:ext>
                </a:extLst>
              </p:cNvPr>
              <p:cNvSpPr/>
              <p:nvPr/>
            </p:nvSpPr>
            <p:spPr>
              <a:xfrm>
                <a:off x="2167238" y="6413140"/>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3" name="Rectangle 42">
                <a:extLst>
                  <a:ext uri="{FF2B5EF4-FFF2-40B4-BE49-F238E27FC236}">
                    <a16:creationId xmlns:a16="http://schemas.microsoft.com/office/drawing/2014/main" id="{6F3DC2E7-BE97-478A-AB9A-BF6C07510E9B}"/>
                  </a:ext>
                </a:extLst>
              </p:cNvPr>
              <p:cNvSpPr/>
              <p:nvPr/>
            </p:nvSpPr>
            <p:spPr>
              <a:xfrm>
                <a:off x="2166338" y="631404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4" name="Rectangle 43">
                <a:extLst>
                  <a:ext uri="{FF2B5EF4-FFF2-40B4-BE49-F238E27FC236}">
                    <a16:creationId xmlns:a16="http://schemas.microsoft.com/office/drawing/2014/main" id="{CB1F74F6-9BFA-4288-BACD-FD9B190FCB7F}"/>
                  </a:ext>
                </a:extLst>
              </p:cNvPr>
              <p:cNvSpPr/>
              <p:nvPr/>
            </p:nvSpPr>
            <p:spPr>
              <a:xfrm>
                <a:off x="2163151" y="608168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5" name="Rectangle 44">
                <a:extLst>
                  <a:ext uri="{FF2B5EF4-FFF2-40B4-BE49-F238E27FC236}">
                    <a16:creationId xmlns:a16="http://schemas.microsoft.com/office/drawing/2014/main" id="{82C7D345-0382-48AF-A031-A423BC9CC830}"/>
                  </a:ext>
                </a:extLst>
              </p:cNvPr>
              <p:cNvSpPr/>
              <p:nvPr/>
            </p:nvSpPr>
            <p:spPr>
              <a:xfrm>
                <a:off x="2166338" y="620098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6" name="Rectangle 45">
                <a:extLst>
                  <a:ext uri="{FF2B5EF4-FFF2-40B4-BE49-F238E27FC236}">
                    <a16:creationId xmlns:a16="http://schemas.microsoft.com/office/drawing/2014/main" id="{FC7DDAAB-67BC-45ED-BA9D-AA2233ADD677}"/>
                  </a:ext>
                </a:extLst>
              </p:cNvPr>
              <p:cNvSpPr/>
              <p:nvPr/>
            </p:nvSpPr>
            <p:spPr>
              <a:xfrm>
                <a:off x="3032083" y="641222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7" name="Rectangle 46">
                <a:extLst>
                  <a:ext uri="{FF2B5EF4-FFF2-40B4-BE49-F238E27FC236}">
                    <a16:creationId xmlns:a16="http://schemas.microsoft.com/office/drawing/2014/main" id="{36061200-185A-480E-8216-7DB7990FB1D9}"/>
                  </a:ext>
                </a:extLst>
              </p:cNvPr>
              <p:cNvSpPr/>
              <p:nvPr/>
            </p:nvSpPr>
            <p:spPr>
              <a:xfrm>
                <a:off x="3031183" y="631312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8" name="Rectangle 47">
                <a:extLst>
                  <a:ext uri="{FF2B5EF4-FFF2-40B4-BE49-F238E27FC236}">
                    <a16:creationId xmlns:a16="http://schemas.microsoft.com/office/drawing/2014/main" id="{049B890B-FFCA-49B7-B6C8-6994DB2B15E2}"/>
                  </a:ext>
                </a:extLst>
              </p:cNvPr>
              <p:cNvSpPr/>
              <p:nvPr/>
            </p:nvSpPr>
            <p:spPr>
              <a:xfrm>
                <a:off x="3031183" y="620162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49" name="Rectangle 48">
                <a:extLst>
                  <a:ext uri="{FF2B5EF4-FFF2-40B4-BE49-F238E27FC236}">
                    <a16:creationId xmlns:a16="http://schemas.microsoft.com/office/drawing/2014/main" id="{1430DB65-B414-4291-9FE1-87B985CF8ED4}"/>
                  </a:ext>
                </a:extLst>
              </p:cNvPr>
              <p:cNvSpPr/>
              <p:nvPr/>
            </p:nvSpPr>
            <p:spPr>
              <a:xfrm>
                <a:off x="3898261" y="641046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50" name="Rectangle 49">
                <a:extLst>
                  <a:ext uri="{FF2B5EF4-FFF2-40B4-BE49-F238E27FC236}">
                    <a16:creationId xmlns:a16="http://schemas.microsoft.com/office/drawing/2014/main" id="{AE74FDB3-20CF-4F65-8869-D907D184FF8F}"/>
                  </a:ext>
                </a:extLst>
              </p:cNvPr>
              <p:cNvSpPr/>
              <p:nvPr/>
            </p:nvSpPr>
            <p:spPr>
              <a:xfrm>
                <a:off x="3897360" y="6311366"/>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51" name="Rectangle 50">
                <a:extLst>
                  <a:ext uri="{FF2B5EF4-FFF2-40B4-BE49-F238E27FC236}">
                    <a16:creationId xmlns:a16="http://schemas.microsoft.com/office/drawing/2014/main" id="{EB0F9F78-D39D-4960-9B1A-3FC1CE1516CC}"/>
                  </a:ext>
                </a:extLst>
              </p:cNvPr>
              <p:cNvSpPr/>
              <p:nvPr/>
            </p:nvSpPr>
            <p:spPr>
              <a:xfrm>
                <a:off x="4764553" y="6415307"/>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52" name="Rectangle 51">
                <a:extLst>
                  <a:ext uri="{FF2B5EF4-FFF2-40B4-BE49-F238E27FC236}">
                    <a16:creationId xmlns:a16="http://schemas.microsoft.com/office/drawing/2014/main" id="{9D929CCD-450B-4D8A-AEE9-4AD0E4750222}"/>
                  </a:ext>
                </a:extLst>
              </p:cNvPr>
              <p:cNvSpPr/>
              <p:nvPr/>
            </p:nvSpPr>
            <p:spPr>
              <a:xfrm>
                <a:off x="4763652" y="6316210"/>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53" name="Rectangle 52">
                <a:extLst>
                  <a:ext uri="{FF2B5EF4-FFF2-40B4-BE49-F238E27FC236}">
                    <a16:creationId xmlns:a16="http://schemas.microsoft.com/office/drawing/2014/main" id="{2CA48BBA-04C5-429C-8A02-109A97C2C041}"/>
                  </a:ext>
                </a:extLst>
              </p:cNvPr>
              <p:cNvSpPr/>
              <p:nvPr/>
            </p:nvSpPr>
            <p:spPr>
              <a:xfrm>
                <a:off x="4763652" y="620159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endParaRPr lang="zh-CN" altLang="en-US" kern="0">
                  <a:solidFill>
                    <a:prstClr val="white"/>
                  </a:solidFill>
                  <a:latin typeface="Tahoma"/>
                </a:endParaRPr>
              </a:p>
            </p:txBody>
          </p:sp>
          <p:sp>
            <p:nvSpPr>
              <p:cNvPr id="54" name="직사각형 340">
                <a:extLst>
                  <a:ext uri="{FF2B5EF4-FFF2-40B4-BE49-F238E27FC236}">
                    <a16:creationId xmlns:a16="http://schemas.microsoft.com/office/drawing/2014/main" id="{996B9272-4C43-4C64-A45C-1DB685DA07CC}"/>
                  </a:ext>
                </a:extLst>
              </p:cNvPr>
              <p:cNvSpPr/>
              <p:nvPr/>
            </p:nvSpPr>
            <p:spPr>
              <a:xfrm>
                <a:off x="4954020" y="4849308"/>
                <a:ext cx="141249" cy="1713286"/>
              </a:xfrm>
              <a:prstGeom prst="rect">
                <a:avLst/>
              </a:prstGeom>
              <a:solidFill>
                <a:srgbClr val="C00000"/>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55" name="모서리가 둥근 직사각형 634">
                <a:extLst>
                  <a:ext uri="{FF2B5EF4-FFF2-40B4-BE49-F238E27FC236}">
                    <a16:creationId xmlns:a16="http://schemas.microsoft.com/office/drawing/2014/main" id="{F1E92044-819F-4528-A22C-D7B92D33C45C}"/>
                  </a:ext>
                </a:extLst>
              </p:cNvPr>
              <p:cNvSpPr/>
              <p:nvPr/>
            </p:nvSpPr>
            <p:spPr>
              <a:xfrm>
                <a:off x="2714817" y="5912408"/>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모서리가 둥근 직사각형 634">
                <a:extLst>
                  <a:ext uri="{FF2B5EF4-FFF2-40B4-BE49-F238E27FC236}">
                    <a16:creationId xmlns:a16="http://schemas.microsoft.com/office/drawing/2014/main" id="{CB42BE1F-E7B6-47E8-8AA5-F14DB0B89007}"/>
                  </a:ext>
                </a:extLst>
              </p:cNvPr>
              <p:cNvSpPr/>
              <p:nvPr/>
            </p:nvSpPr>
            <p:spPr>
              <a:xfrm>
                <a:off x="3572972" y="5912408"/>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모서리가 둥근 직사각형 634">
                <a:extLst>
                  <a:ext uri="{FF2B5EF4-FFF2-40B4-BE49-F238E27FC236}">
                    <a16:creationId xmlns:a16="http://schemas.microsoft.com/office/drawing/2014/main" id="{F99411D1-CA86-4417-95EB-1A8FADF2E6A6}"/>
                  </a:ext>
                </a:extLst>
              </p:cNvPr>
              <p:cNvSpPr/>
              <p:nvPr/>
            </p:nvSpPr>
            <p:spPr>
              <a:xfrm>
                <a:off x="4449159" y="5906544"/>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직사각형 340">
                <a:extLst>
                  <a:ext uri="{FF2B5EF4-FFF2-40B4-BE49-F238E27FC236}">
                    <a16:creationId xmlns:a16="http://schemas.microsoft.com/office/drawing/2014/main" id="{97396CAD-9FF8-44BF-8A21-11A6959557AB}"/>
                  </a:ext>
                </a:extLst>
              </p:cNvPr>
              <p:cNvSpPr/>
              <p:nvPr/>
            </p:nvSpPr>
            <p:spPr>
              <a:xfrm>
                <a:off x="4087913" y="4838729"/>
                <a:ext cx="141249" cy="1713286"/>
              </a:xfrm>
              <a:prstGeom prst="rect">
                <a:avLst/>
              </a:prstGeom>
              <a:solidFill>
                <a:srgbClr val="C00000"/>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59" name="직사각형 340">
                <a:extLst>
                  <a:ext uri="{FF2B5EF4-FFF2-40B4-BE49-F238E27FC236}">
                    <a16:creationId xmlns:a16="http://schemas.microsoft.com/office/drawing/2014/main" id="{B46B29B1-2639-4A3C-A63A-ED3B557E8553}"/>
                  </a:ext>
                </a:extLst>
              </p:cNvPr>
              <p:cNvSpPr/>
              <p:nvPr/>
            </p:nvSpPr>
            <p:spPr>
              <a:xfrm>
                <a:off x="3210917" y="4849308"/>
                <a:ext cx="141249" cy="1713286"/>
              </a:xfrm>
              <a:prstGeom prst="rect">
                <a:avLst/>
              </a:prstGeom>
              <a:solidFill>
                <a:srgbClr val="C00000"/>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60" name="직사각형 340">
                <a:extLst>
                  <a:ext uri="{FF2B5EF4-FFF2-40B4-BE49-F238E27FC236}">
                    <a16:creationId xmlns:a16="http://schemas.microsoft.com/office/drawing/2014/main" id="{42128CC4-7356-4592-934E-F339AD006350}"/>
                  </a:ext>
                </a:extLst>
              </p:cNvPr>
              <p:cNvSpPr/>
              <p:nvPr/>
            </p:nvSpPr>
            <p:spPr>
              <a:xfrm>
                <a:off x="2345302" y="4849308"/>
                <a:ext cx="141249" cy="1713286"/>
              </a:xfrm>
              <a:prstGeom prst="rect">
                <a:avLst/>
              </a:prstGeom>
              <a:solidFill>
                <a:srgbClr val="C00000"/>
              </a:solidFill>
              <a:ln w="25400" cap="flat" cmpd="sng" algn="ctr">
                <a:noFill/>
                <a:prstDash val="solid"/>
              </a:ln>
              <a:effectLst/>
            </p:spPr>
            <p:txBody>
              <a:bodyPr rtlCol="0" anchor="ctr"/>
              <a:lstStyle/>
              <a:p>
                <a:pPr algn="ctr">
                  <a:defRPr/>
                </a:pPr>
                <a:endParaRPr lang="ko-KR" altLang="en-US" kern="0">
                  <a:solidFill>
                    <a:prstClr val="white"/>
                  </a:solidFill>
                  <a:latin typeface="Tahoma"/>
                </a:endParaRPr>
              </a:p>
            </p:txBody>
          </p:sp>
          <p:sp>
            <p:nvSpPr>
              <p:cNvPr id="61" name="모서리가 둥근 직사각형 634">
                <a:extLst>
                  <a:ext uri="{FF2B5EF4-FFF2-40B4-BE49-F238E27FC236}">
                    <a16:creationId xmlns:a16="http://schemas.microsoft.com/office/drawing/2014/main" id="{85DB14D2-B38F-410A-9670-094D74D492A2}"/>
                  </a:ext>
                </a:extLst>
              </p:cNvPr>
              <p:cNvSpPr/>
              <p:nvPr/>
            </p:nvSpPr>
            <p:spPr>
              <a:xfrm>
                <a:off x="3654959" y="7057447"/>
                <a:ext cx="250320" cy="10686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TextBox 61">
                <a:extLst>
                  <a:ext uri="{FF2B5EF4-FFF2-40B4-BE49-F238E27FC236}">
                    <a16:creationId xmlns:a16="http://schemas.microsoft.com/office/drawing/2014/main" id="{1E7BB0F6-B6AD-4CBB-9130-884B06E5845E}"/>
                  </a:ext>
                </a:extLst>
              </p:cNvPr>
              <p:cNvSpPr txBox="1"/>
              <p:nvPr/>
            </p:nvSpPr>
            <p:spPr>
              <a:xfrm>
                <a:off x="3905278" y="6962647"/>
                <a:ext cx="1677969" cy="338554"/>
              </a:xfrm>
              <a:prstGeom prst="rect">
                <a:avLst/>
              </a:prstGeom>
              <a:noFill/>
            </p:spPr>
            <p:txBody>
              <a:bodyPr wrap="square" rtlCol="0">
                <a:spAutoFit/>
              </a:bodyPr>
              <a:lstStyle/>
              <a:p>
                <a:pPr>
                  <a:defRPr/>
                </a:pPr>
                <a:r>
                  <a:rPr lang="en-US" altLang="ko-KR" sz="1600" kern="0" dirty="0">
                    <a:solidFill>
                      <a:prstClr val="black"/>
                    </a:solidFill>
                    <a:latin typeface="Tahoma"/>
                  </a:rPr>
                  <a:t>Gate cut</a:t>
                </a:r>
                <a:endParaRPr lang="ko-KR" altLang="en-US" sz="1600" kern="0" dirty="0">
                  <a:solidFill>
                    <a:prstClr val="black"/>
                  </a:solidFill>
                  <a:latin typeface="Tahoma"/>
                </a:endParaRPr>
              </a:p>
            </p:txBody>
          </p:sp>
          <p:sp>
            <p:nvSpPr>
              <p:cNvPr id="63" name="모서리가 둥근 직사각형 634">
                <a:extLst>
                  <a:ext uri="{FF2B5EF4-FFF2-40B4-BE49-F238E27FC236}">
                    <a16:creationId xmlns:a16="http://schemas.microsoft.com/office/drawing/2014/main" id="{4562E7AF-DD5A-4B70-B5D0-317A0AA04A2C}"/>
                  </a:ext>
                </a:extLst>
              </p:cNvPr>
              <p:cNvSpPr/>
              <p:nvPr/>
            </p:nvSpPr>
            <p:spPr>
              <a:xfrm>
                <a:off x="4899484" y="5636763"/>
                <a:ext cx="250320" cy="10686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모서리가 둥근 직사각형 634">
                <a:extLst>
                  <a:ext uri="{FF2B5EF4-FFF2-40B4-BE49-F238E27FC236}">
                    <a16:creationId xmlns:a16="http://schemas.microsoft.com/office/drawing/2014/main" id="{5BD15465-19B8-45C2-862E-D2EC7402C6E6}"/>
                  </a:ext>
                </a:extLst>
              </p:cNvPr>
              <p:cNvSpPr/>
              <p:nvPr/>
            </p:nvSpPr>
            <p:spPr>
              <a:xfrm>
                <a:off x="3156873" y="5636763"/>
                <a:ext cx="250320" cy="10686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5" name="Rectangle: Rounded Corners 64">
              <a:extLst>
                <a:ext uri="{FF2B5EF4-FFF2-40B4-BE49-F238E27FC236}">
                  <a16:creationId xmlns:a16="http://schemas.microsoft.com/office/drawing/2014/main" id="{4BE71C88-EFB3-409B-AC22-235E10FB6757}"/>
                </a:ext>
              </a:extLst>
            </p:cNvPr>
            <p:cNvSpPr/>
            <p:nvPr/>
          </p:nvSpPr>
          <p:spPr bwMode="auto">
            <a:xfrm>
              <a:off x="2116181" y="4777782"/>
              <a:ext cx="586696" cy="1924469"/>
            </a:xfrm>
            <a:prstGeom prst="roundRect">
              <a:avLst/>
            </a:prstGeom>
            <a:noFill/>
            <a:ln w="254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cxnSp>
          <p:nvCxnSpPr>
            <p:cNvPr id="67" name="Straight Arrow Connector 66">
              <a:extLst>
                <a:ext uri="{FF2B5EF4-FFF2-40B4-BE49-F238E27FC236}">
                  <a16:creationId xmlns:a16="http://schemas.microsoft.com/office/drawing/2014/main" id="{5D2CD8D7-CAAF-495E-BF7F-118BF305804F}"/>
                </a:ext>
              </a:extLst>
            </p:cNvPr>
            <p:cNvCxnSpPr/>
            <p:nvPr/>
          </p:nvCxnSpPr>
          <p:spPr bwMode="auto">
            <a:xfrm flipV="1">
              <a:off x="1727256" y="5893411"/>
              <a:ext cx="347843" cy="9142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8" name="TextBox 67">
              <a:extLst>
                <a:ext uri="{FF2B5EF4-FFF2-40B4-BE49-F238E27FC236}">
                  <a16:creationId xmlns:a16="http://schemas.microsoft.com/office/drawing/2014/main" id="{855BD666-8D71-4613-8053-B1E585D7899C}"/>
                </a:ext>
              </a:extLst>
            </p:cNvPr>
            <p:cNvSpPr txBox="1"/>
            <p:nvPr/>
          </p:nvSpPr>
          <p:spPr>
            <a:xfrm>
              <a:off x="1205668" y="5849435"/>
              <a:ext cx="574321"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DUT</a:t>
              </a:r>
            </a:p>
          </p:txBody>
        </p:sp>
      </p:grpSp>
      <p:grpSp>
        <p:nvGrpSpPr>
          <p:cNvPr id="71" name="Group 70">
            <a:extLst>
              <a:ext uri="{FF2B5EF4-FFF2-40B4-BE49-F238E27FC236}">
                <a16:creationId xmlns:a16="http://schemas.microsoft.com/office/drawing/2014/main" id="{1D596497-B64F-4B97-979C-699E5E17CD2D}"/>
              </a:ext>
            </a:extLst>
          </p:cNvPr>
          <p:cNvGrpSpPr/>
          <p:nvPr/>
        </p:nvGrpSpPr>
        <p:grpSpPr>
          <a:xfrm>
            <a:off x="6668942" y="1221107"/>
            <a:ext cx="3828029" cy="2399512"/>
            <a:chOff x="4039435" y="3090623"/>
            <a:chExt cx="4167549" cy="2612332"/>
          </a:xfrm>
        </p:grpSpPr>
        <p:pic>
          <p:nvPicPr>
            <p:cNvPr id="69" name="Picture 68">
              <a:extLst>
                <a:ext uri="{FF2B5EF4-FFF2-40B4-BE49-F238E27FC236}">
                  <a16:creationId xmlns:a16="http://schemas.microsoft.com/office/drawing/2014/main" id="{76293B1D-A439-44E0-9828-9668C1217B0B}"/>
                </a:ext>
              </a:extLst>
            </p:cNvPr>
            <p:cNvPicPr>
              <a:picLocks noChangeAspect="1"/>
            </p:cNvPicPr>
            <p:nvPr/>
          </p:nvPicPr>
          <p:blipFill rotWithShape="1">
            <a:blip r:embed="rId3"/>
            <a:srcRect b="21698"/>
            <a:stretch/>
          </p:blipFill>
          <p:spPr>
            <a:xfrm>
              <a:off x="4093207" y="3090623"/>
              <a:ext cx="4113777" cy="2612332"/>
            </a:xfrm>
            <a:prstGeom prst="rect">
              <a:avLst/>
            </a:prstGeom>
          </p:spPr>
        </p:pic>
        <p:sp>
          <p:nvSpPr>
            <p:cNvPr id="70" name="Rectangle 69">
              <a:extLst>
                <a:ext uri="{FF2B5EF4-FFF2-40B4-BE49-F238E27FC236}">
                  <a16:creationId xmlns:a16="http://schemas.microsoft.com/office/drawing/2014/main" id="{44A120E0-8123-426C-8710-735AF65D5986}"/>
                </a:ext>
              </a:extLst>
            </p:cNvPr>
            <p:cNvSpPr/>
            <p:nvPr/>
          </p:nvSpPr>
          <p:spPr bwMode="auto">
            <a:xfrm>
              <a:off x="4039435" y="3099674"/>
              <a:ext cx="319943" cy="413627"/>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grpSp>
      <p:pic>
        <p:nvPicPr>
          <p:cNvPr id="74" name="Picture 73">
            <a:extLst>
              <a:ext uri="{FF2B5EF4-FFF2-40B4-BE49-F238E27FC236}">
                <a16:creationId xmlns:a16="http://schemas.microsoft.com/office/drawing/2014/main" id="{769B6019-DBA3-4500-BFFC-BDF8B347FD50}"/>
              </a:ext>
            </a:extLst>
          </p:cNvPr>
          <p:cNvPicPr>
            <a:picLocks noChangeAspect="1"/>
          </p:cNvPicPr>
          <p:nvPr/>
        </p:nvPicPr>
        <p:blipFill>
          <a:blip r:embed="rId4"/>
          <a:stretch>
            <a:fillRect/>
          </a:stretch>
        </p:blipFill>
        <p:spPr>
          <a:xfrm>
            <a:off x="6791240" y="3735389"/>
            <a:ext cx="3799408" cy="2498819"/>
          </a:xfrm>
          <a:prstGeom prst="rect">
            <a:avLst/>
          </a:prstGeom>
        </p:spPr>
      </p:pic>
    </p:spTree>
    <p:extLst>
      <p:ext uri="{BB962C8B-B14F-4D97-AF65-F5344CB8AC3E}">
        <p14:creationId xmlns:p14="http://schemas.microsoft.com/office/powerpoint/2010/main" val="9895241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577D5-547E-40F6-AD28-4AEA2FD78FF6}"/>
              </a:ext>
            </a:extLst>
          </p:cNvPr>
          <p:cNvSpPr>
            <a:spLocks noGrp="1"/>
          </p:cNvSpPr>
          <p:nvPr>
            <p:ph idx="1"/>
          </p:nvPr>
        </p:nvSpPr>
        <p:spPr/>
        <p:txBody>
          <a:bodyPr/>
          <a:lstStyle/>
          <a:p>
            <a:pPr>
              <a:spcBef>
                <a:spcPts val="0"/>
              </a:spcBef>
              <a:defRPr/>
            </a:pPr>
            <a:r>
              <a:rPr lang="en-US" sz="2400" dirty="0">
                <a:solidFill>
                  <a:prstClr val="black"/>
                </a:solidFill>
                <a:sym typeface="Symbol"/>
              </a:rPr>
              <a:t>2</a:t>
            </a:r>
            <a:r>
              <a:rPr lang="en-US" sz="2400" baseline="30000" dirty="0">
                <a:solidFill>
                  <a:prstClr val="black"/>
                </a:solidFill>
                <a:sym typeface="Symbol"/>
              </a:rPr>
              <a:t>nd</a:t>
            </a:r>
            <a:r>
              <a:rPr lang="en-US" sz="2400" dirty="0">
                <a:solidFill>
                  <a:prstClr val="black"/>
                </a:solidFill>
                <a:sym typeface="Symbol"/>
              </a:rPr>
              <a:t> diffusion break</a:t>
            </a:r>
          </a:p>
          <a:p>
            <a:pPr lvl="1">
              <a:spcBef>
                <a:spcPts val="0"/>
              </a:spcBef>
              <a:defRPr/>
            </a:pPr>
            <a:r>
              <a:rPr lang="en-US" sz="2000" dirty="0" err="1">
                <a:solidFill>
                  <a:prstClr val="black"/>
                </a:solidFill>
                <a:sym typeface="Symbol"/>
              </a:rPr>
              <a:t>Vt</a:t>
            </a:r>
            <a:r>
              <a:rPr lang="en-US" sz="2000" dirty="0">
                <a:solidFill>
                  <a:prstClr val="black"/>
                </a:solidFill>
                <a:sym typeface="Symbol"/>
              </a:rPr>
              <a:t> shift as a function of spacing to the 2</a:t>
            </a:r>
            <a:r>
              <a:rPr lang="en-US" sz="2000" baseline="30000" dirty="0">
                <a:solidFill>
                  <a:prstClr val="black"/>
                </a:solidFill>
                <a:sym typeface="Symbol"/>
              </a:rPr>
              <a:t>nd</a:t>
            </a:r>
            <a:r>
              <a:rPr lang="en-US" sz="2000" dirty="0">
                <a:solidFill>
                  <a:prstClr val="black"/>
                </a:solidFill>
                <a:sym typeface="Symbol"/>
              </a:rPr>
              <a:t> diffusion break</a:t>
            </a: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endParaRPr lang="en-US" sz="2200" dirty="0">
              <a:solidFill>
                <a:prstClr val="black"/>
              </a:solidFill>
              <a:sym typeface="Symbol"/>
            </a:endParaRPr>
          </a:p>
          <a:p>
            <a:pPr>
              <a:spcBef>
                <a:spcPts val="0"/>
              </a:spcBef>
              <a:defRPr/>
            </a:pPr>
            <a:r>
              <a:rPr lang="en-US" sz="2200" dirty="0">
                <a:solidFill>
                  <a:prstClr val="black"/>
                </a:solidFill>
                <a:sym typeface="Symbol"/>
              </a:rPr>
              <a:t>SDB / DDB abutment</a:t>
            </a:r>
          </a:p>
          <a:p>
            <a:pPr>
              <a:spcBef>
                <a:spcPts val="0"/>
              </a:spcBef>
              <a:defRPr/>
            </a:pPr>
            <a:r>
              <a:rPr lang="en-US" sz="2200" dirty="0">
                <a:solidFill>
                  <a:prstClr val="black"/>
                </a:solidFill>
                <a:sym typeface="Symbol"/>
              </a:rPr>
              <a:t>Metal 1 color confliction in multi-patterning</a:t>
            </a:r>
          </a:p>
          <a:p>
            <a:pPr>
              <a:spcBef>
                <a:spcPts val="0"/>
              </a:spcBef>
              <a:defRPr/>
            </a:pPr>
            <a:r>
              <a:rPr lang="en-US" sz="2200" dirty="0">
                <a:solidFill>
                  <a:prstClr val="black"/>
                </a:solidFill>
                <a:sym typeface="Symbol"/>
              </a:rPr>
              <a:t>2D Gate-cut problem</a:t>
            </a:r>
          </a:p>
          <a:p>
            <a:pPr>
              <a:spcBef>
                <a:spcPts val="0"/>
              </a:spcBef>
              <a:defRPr/>
            </a:pPr>
            <a:r>
              <a:rPr lang="en-US" sz="2200" dirty="0">
                <a:solidFill>
                  <a:prstClr val="black"/>
                </a:solidFill>
                <a:sym typeface="Symbol"/>
              </a:rPr>
              <a:t>Etc.</a:t>
            </a:r>
          </a:p>
          <a:p>
            <a:pPr>
              <a:spcBef>
                <a:spcPts val="0"/>
              </a:spcBef>
              <a:defRPr/>
            </a:pPr>
            <a:endParaRPr lang="en-US" sz="2200" dirty="0">
              <a:solidFill>
                <a:prstClr val="black"/>
              </a:solidFill>
              <a:sym typeface="Symbol"/>
            </a:endParaRPr>
          </a:p>
          <a:p>
            <a:pPr>
              <a:spcBef>
                <a:spcPts val="0"/>
              </a:spcBef>
            </a:pPr>
            <a:endParaRPr lang="en-US" dirty="0"/>
          </a:p>
        </p:txBody>
      </p:sp>
      <p:sp>
        <p:nvSpPr>
          <p:cNvPr id="2" name="Title 1">
            <a:extLst>
              <a:ext uri="{FF2B5EF4-FFF2-40B4-BE49-F238E27FC236}">
                <a16:creationId xmlns:a16="http://schemas.microsoft.com/office/drawing/2014/main" id="{643A6DB3-31B2-4DFD-90FB-2D438F048D31}"/>
              </a:ext>
            </a:extLst>
          </p:cNvPr>
          <p:cNvSpPr>
            <a:spLocks noGrp="1"/>
          </p:cNvSpPr>
          <p:nvPr>
            <p:ph type="title"/>
          </p:nvPr>
        </p:nvSpPr>
        <p:spPr/>
        <p:txBody>
          <a:bodyPr/>
          <a:lstStyle/>
          <a:p>
            <a:r>
              <a:rPr lang="en-US" dirty="0"/>
              <a:t>Future Extensions</a:t>
            </a:r>
          </a:p>
        </p:txBody>
      </p:sp>
      <p:grpSp>
        <p:nvGrpSpPr>
          <p:cNvPr id="71" name="Group 70">
            <a:extLst>
              <a:ext uri="{FF2B5EF4-FFF2-40B4-BE49-F238E27FC236}">
                <a16:creationId xmlns:a16="http://schemas.microsoft.com/office/drawing/2014/main" id="{1D596497-B64F-4B97-979C-699E5E17CD2D}"/>
              </a:ext>
            </a:extLst>
          </p:cNvPr>
          <p:cNvGrpSpPr/>
          <p:nvPr/>
        </p:nvGrpSpPr>
        <p:grpSpPr>
          <a:xfrm>
            <a:off x="3503060" y="1784600"/>
            <a:ext cx="4653239" cy="2916776"/>
            <a:chOff x="4039435" y="3090623"/>
            <a:chExt cx="4167549" cy="2612332"/>
          </a:xfrm>
        </p:grpSpPr>
        <p:pic>
          <p:nvPicPr>
            <p:cNvPr id="69" name="Picture 68">
              <a:extLst>
                <a:ext uri="{FF2B5EF4-FFF2-40B4-BE49-F238E27FC236}">
                  <a16:creationId xmlns:a16="http://schemas.microsoft.com/office/drawing/2014/main" id="{76293B1D-A439-44E0-9828-9668C1217B0B}"/>
                </a:ext>
              </a:extLst>
            </p:cNvPr>
            <p:cNvPicPr>
              <a:picLocks noChangeAspect="1"/>
            </p:cNvPicPr>
            <p:nvPr/>
          </p:nvPicPr>
          <p:blipFill rotWithShape="1">
            <a:blip r:embed="rId2"/>
            <a:srcRect b="21698"/>
            <a:stretch/>
          </p:blipFill>
          <p:spPr>
            <a:xfrm>
              <a:off x="4093207" y="3090623"/>
              <a:ext cx="4113777" cy="2612332"/>
            </a:xfrm>
            <a:prstGeom prst="rect">
              <a:avLst/>
            </a:prstGeom>
          </p:spPr>
        </p:pic>
        <p:sp>
          <p:nvSpPr>
            <p:cNvPr id="70" name="Rectangle 69">
              <a:extLst>
                <a:ext uri="{FF2B5EF4-FFF2-40B4-BE49-F238E27FC236}">
                  <a16:creationId xmlns:a16="http://schemas.microsoft.com/office/drawing/2014/main" id="{44A120E0-8123-426C-8710-735AF65D5986}"/>
                </a:ext>
              </a:extLst>
            </p:cNvPr>
            <p:cNvSpPr/>
            <p:nvPr/>
          </p:nvSpPr>
          <p:spPr bwMode="auto">
            <a:xfrm>
              <a:off x="4039435" y="3099674"/>
              <a:ext cx="319943" cy="413627"/>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grpSp>
    </p:spTree>
    <p:extLst>
      <p:ext uri="{BB962C8B-B14F-4D97-AF65-F5344CB8AC3E}">
        <p14:creationId xmlns:p14="http://schemas.microsoft.com/office/powerpoint/2010/main" val="29720628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4FF7C-96DC-4496-85C4-8775496F230D}"/>
              </a:ext>
            </a:extLst>
          </p:cNvPr>
          <p:cNvSpPr>
            <a:spLocks noGrp="1"/>
          </p:cNvSpPr>
          <p:nvPr>
            <p:ph idx="1"/>
          </p:nvPr>
        </p:nvSpPr>
        <p:spPr/>
        <p:txBody>
          <a:bodyPr/>
          <a:lstStyle/>
          <a:p>
            <a:r>
              <a:rPr lang="en-US" dirty="0"/>
              <a:t>Neighboring diffusion area creates stress on the channel [1]</a:t>
            </a:r>
          </a:p>
          <a:p>
            <a:pPr lvl="1"/>
            <a:r>
              <a:rPr lang="en-US" dirty="0"/>
              <a:t>NDEXA: width of neighboring diffusion spacing</a:t>
            </a:r>
          </a:p>
          <a:p>
            <a:pPr lvl="1"/>
            <a:r>
              <a:rPr lang="en-US" dirty="0"/>
              <a:t>Threshold voltage and on current change accordingly </a:t>
            </a:r>
          </a:p>
          <a:p>
            <a:endParaRPr lang="en-US" dirty="0"/>
          </a:p>
          <a:p>
            <a:endParaRPr lang="en-US" dirty="0"/>
          </a:p>
          <a:p>
            <a:endParaRPr lang="en-US" dirty="0"/>
          </a:p>
        </p:txBody>
      </p:sp>
      <p:sp>
        <p:nvSpPr>
          <p:cNvPr id="3" name="Title 2">
            <a:extLst>
              <a:ext uri="{FF2B5EF4-FFF2-40B4-BE49-F238E27FC236}">
                <a16:creationId xmlns:a16="http://schemas.microsoft.com/office/drawing/2014/main" id="{C7EA0CBA-2AF1-4B60-8C03-022855F76E33}"/>
              </a:ext>
            </a:extLst>
          </p:cNvPr>
          <p:cNvSpPr>
            <a:spLocks noGrp="1"/>
          </p:cNvSpPr>
          <p:nvPr>
            <p:ph type="title"/>
          </p:nvPr>
        </p:nvSpPr>
        <p:spPr/>
        <p:txBody>
          <a:bodyPr/>
          <a:lstStyle/>
          <a:p>
            <a:r>
              <a:rPr lang="en-US" dirty="0"/>
              <a:t>Motivation</a:t>
            </a:r>
          </a:p>
        </p:txBody>
      </p:sp>
      <p:pic>
        <p:nvPicPr>
          <p:cNvPr id="4" name="Picture 3">
            <a:extLst>
              <a:ext uri="{FF2B5EF4-FFF2-40B4-BE49-F238E27FC236}">
                <a16:creationId xmlns:a16="http://schemas.microsoft.com/office/drawing/2014/main" id="{04B9A912-510F-4CA1-9E7A-CBF9C37DB42E}"/>
              </a:ext>
            </a:extLst>
          </p:cNvPr>
          <p:cNvPicPr>
            <a:picLocks noChangeAspect="1"/>
          </p:cNvPicPr>
          <p:nvPr/>
        </p:nvPicPr>
        <p:blipFill rotWithShape="1">
          <a:blip r:embed="rId3"/>
          <a:srcRect t="18198"/>
          <a:stretch/>
        </p:blipFill>
        <p:spPr>
          <a:xfrm>
            <a:off x="1828690" y="2608086"/>
            <a:ext cx="3867546" cy="2293909"/>
          </a:xfrm>
          <a:prstGeom prst="rect">
            <a:avLst/>
          </a:prstGeom>
        </p:spPr>
      </p:pic>
      <p:pic>
        <p:nvPicPr>
          <p:cNvPr id="5" name="Picture 4">
            <a:extLst>
              <a:ext uri="{FF2B5EF4-FFF2-40B4-BE49-F238E27FC236}">
                <a16:creationId xmlns:a16="http://schemas.microsoft.com/office/drawing/2014/main" id="{D37B6ADC-0C8B-41FD-B350-306AFD1B6923}"/>
              </a:ext>
            </a:extLst>
          </p:cNvPr>
          <p:cNvPicPr>
            <a:picLocks noChangeAspect="1"/>
          </p:cNvPicPr>
          <p:nvPr/>
        </p:nvPicPr>
        <p:blipFill>
          <a:blip r:embed="rId4"/>
          <a:stretch>
            <a:fillRect/>
          </a:stretch>
        </p:blipFill>
        <p:spPr>
          <a:xfrm>
            <a:off x="6739412" y="2407186"/>
            <a:ext cx="2989117" cy="2695707"/>
          </a:xfrm>
          <a:prstGeom prst="rect">
            <a:avLst/>
          </a:prstGeom>
        </p:spPr>
      </p:pic>
      <p:sp>
        <p:nvSpPr>
          <p:cNvPr id="6" name="TextBox 5">
            <a:extLst>
              <a:ext uri="{FF2B5EF4-FFF2-40B4-BE49-F238E27FC236}">
                <a16:creationId xmlns:a16="http://schemas.microsoft.com/office/drawing/2014/main" id="{2FADCFCD-80C9-4FCB-9122-89F599CB9CE8}"/>
              </a:ext>
            </a:extLst>
          </p:cNvPr>
          <p:cNvSpPr txBox="1"/>
          <p:nvPr/>
        </p:nvSpPr>
        <p:spPr bwMode="auto">
          <a:xfrm>
            <a:off x="1410929" y="5347166"/>
            <a:ext cx="9370142" cy="468087"/>
          </a:xfrm>
          <a:prstGeom prst="rect">
            <a:avLst/>
          </a:prstGeom>
          <a:solidFill>
            <a:srgbClr val="C0504D">
              <a:alpha val="32000"/>
            </a:srgbClr>
          </a:solidFill>
          <a:ln w="25400" cap="flat" cmpd="sng" algn="ctr">
            <a:solidFill>
              <a:srgbClr val="C0504D"/>
            </a:solidFill>
            <a:prstDash val="solid"/>
          </a:ln>
          <a:effectLst/>
        </p:spPr>
        <p:txBody>
          <a:bodyPr/>
          <a:lstStyle/>
          <a:p>
            <a:pPr lvl="0" defTabSz="457200" eaLnBrk="1" fontAlgn="auto" hangingPunct="1">
              <a:lnSpc>
                <a:spcPct val="85000"/>
              </a:lnSpc>
              <a:spcBef>
                <a:spcPts val="0"/>
              </a:spcBef>
              <a:spcAft>
                <a:spcPts val="0"/>
              </a:spcAft>
              <a:defRPr/>
            </a:pPr>
            <a:r>
              <a:rPr lang="en-US" sz="2800" kern="0" dirty="0">
                <a:solidFill>
                  <a:prstClr val="black"/>
                </a:solidFill>
                <a:latin typeface="Calibri"/>
                <a:cs typeface="Arial" pitchFamily="34" charset="0"/>
              </a:rPr>
              <a:t>PMOS/NMOS may show different characteristics w.r.t. process</a:t>
            </a:r>
          </a:p>
        </p:txBody>
      </p:sp>
      <p:sp>
        <p:nvSpPr>
          <p:cNvPr id="7" name="TextBox 6">
            <a:extLst>
              <a:ext uri="{FF2B5EF4-FFF2-40B4-BE49-F238E27FC236}">
                <a16:creationId xmlns:a16="http://schemas.microsoft.com/office/drawing/2014/main" id="{17884AC6-EDCE-4B72-B430-369A941C9116}"/>
              </a:ext>
            </a:extLst>
          </p:cNvPr>
          <p:cNvSpPr txBox="1"/>
          <p:nvPr/>
        </p:nvSpPr>
        <p:spPr>
          <a:xfrm>
            <a:off x="0" y="6043242"/>
            <a:ext cx="12339483" cy="307777"/>
          </a:xfrm>
          <a:prstGeom prst="rect">
            <a:avLst/>
          </a:prstGeom>
          <a:noFill/>
        </p:spPr>
        <p:txBody>
          <a:bodyPr wrap="square" rtlCol="0">
            <a:spAutoFit/>
          </a:bodyPr>
          <a:lstStyle/>
          <a:p>
            <a:r>
              <a:rPr lang="en-US" sz="1400" dirty="0">
                <a:latin typeface="+mj-lt"/>
              </a:rPr>
              <a:t>[1] D. C. Chen, G. S. Lin, T. H. Lee, et al., </a:t>
            </a:r>
            <a:r>
              <a:rPr lang="en-US" sz="1400" i="1" dirty="0">
                <a:latin typeface="+mj-lt"/>
              </a:rPr>
              <a:t>Compact Modeling Solution of Layout Dependent Effect for </a:t>
            </a:r>
            <a:r>
              <a:rPr lang="en-US" sz="1400" i="1" dirty="0" err="1">
                <a:latin typeface="+mj-lt"/>
              </a:rPr>
              <a:t>FinFET</a:t>
            </a:r>
            <a:r>
              <a:rPr lang="en-US" sz="1400" i="1" dirty="0">
                <a:latin typeface="+mj-lt"/>
              </a:rPr>
              <a:t> Technology</a:t>
            </a:r>
            <a:r>
              <a:rPr lang="en-US" sz="1400" dirty="0">
                <a:latin typeface="+mj-lt"/>
              </a:rPr>
              <a:t>, Proc ICMTS, 2015, pp. 110-115.</a:t>
            </a:r>
          </a:p>
        </p:txBody>
      </p:sp>
    </p:spTree>
    <p:extLst>
      <p:ext uri="{BB962C8B-B14F-4D97-AF65-F5344CB8AC3E}">
        <p14:creationId xmlns:p14="http://schemas.microsoft.com/office/powerpoint/2010/main" val="2063001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827C9-4AAD-40B8-BD54-F502AF422655}"/>
              </a:ext>
            </a:extLst>
          </p:cNvPr>
          <p:cNvSpPr>
            <a:spLocks noGrp="1"/>
          </p:cNvSpPr>
          <p:nvPr>
            <p:ph idx="1"/>
          </p:nvPr>
        </p:nvSpPr>
        <p:spPr/>
        <p:txBody>
          <a:bodyPr/>
          <a:lstStyle/>
          <a:p>
            <a:r>
              <a:rPr lang="en-US" dirty="0"/>
              <a:t>Diffusion step</a:t>
            </a:r>
          </a:p>
          <a:p>
            <a:pPr lvl="1"/>
            <a:r>
              <a:rPr lang="en-US" dirty="0"/>
              <a:t>Neighboring diffusion area height change</a:t>
            </a:r>
          </a:p>
          <a:p>
            <a:endParaRPr lang="en-US" dirty="0"/>
          </a:p>
          <a:p>
            <a:endParaRPr lang="en-US" dirty="0"/>
          </a:p>
          <a:p>
            <a:endParaRPr lang="en-US" dirty="0"/>
          </a:p>
          <a:p>
            <a:endParaRPr lang="en-US" dirty="0"/>
          </a:p>
          <a:p>
            <a:endParaRPr lang="en-US" dirty="0"/>
          </a:p>
          <a:p>
            <a:endParaRPr lang="en-US" dirty="0"/>
          </a:p>
          <a:p>
            <a:r>
              <a:rPr lang="en-US" dirty="0"/>
              <a:t>Model-hardware correlation issue</a:t>
            </a:r>
          </a:p>
          <a:p>
            <a:pPr lvl="1"/>
            <a:r>
              <a:rPr lang="en-US" dirty="0"/>
              <a:t>Inter-cell NDE cannot be captured in standard cell characterization</a:t>
            </a:r>
          </a:p>
        </p:txBody>
      </p:sp>
      <p:sp>
        <p:nvSpPr>
          <p:cNvPr id="3" name="Title 2">
            <a:extLst>
              <a:ext uri="{FF2B5EF4-FFF2-40B4-BE49-F238E27FC236}">
                <a16:creationId xmlns:a16="http://schemas.microsoft.com/office/drawing/2014/main" id="{2791CDE7-54C6-4962-A625-63AA51DBBD9D}"/>
              </a:ext>
            </a:extLst>
          </p:cNvPr>
          <p:cNvSpPr>
            <a:spLocks noGrp="1"/>
          </p:cNvSpPr>
          <p:nvPr>
            <p:ph type="title"/>
          </p:nvPr>
        </p:nvSpPr>
        <p:spPr/>
        <p:txBody>
          <a:bodyPr/>
          <a:lstStyle/>
          <a:p>
            <a:r>
              <a:rPr lang="en-US" dirty="0"/>
              <a:t>Neighbor Diffusion Effect (NDE)</a:t>
            </a:r>
          </a:p>
        </p:txBody>
      </p:sp>
      <p:grpSp>
        <p:nvGrpSpPr>
          <p:cNvPr id="4" name="Group 3">
            <a:extLst>
              <a:ext uri="{FF2B5EF4-FFF2-40B4-BE49-F238E27FC236}">
                <a16:creationId xmlns:a16="http://schemas.microsoft.com/office/drawing/2014/main" id="{03AA6E99-F065-489C-A707-7460AD7FEF26}"/>
              </a:ext>
            </a:extLst>
          </p:cNvPr>
          <p:cNvGrpSpPr/>
          <p:nvPr/>
        </p:nvGrpSpPr>
        <p:grpSpPr>
          <a:xfrm>
            <a:off x="5198994" y="2685202"/>
            <a:ext cx="762337" cy="794798"/>
            <a:chOff x="3657781" y="2962463"/>
            <a:chExt cx="762337" cy="451813"/>
          </a:xfrm>
        </p:grpSpPr>
        <p:cxnSp>
          <p:nvCxnSpPr>
            <p:cNvPr id="55" name="Straight Arrow Connector 54">
              <a:extLst>
                <a:ext uri="{FF2B5EF4-FFF2-40B4-BE49-F238E27FC236}">
                  <a16:creationId xmlns:a16="http://schemas.microsoft.com/office/drawing/2014/main" id="{4E2FF555-E5FC-422A-BD78-7FAD15D3F046}"/>
                </a:ext>
              </a:extLst>
            </p:cNvPr>
            <p:cNvCxnSpPr>
              <a:cxnSpLocks/>
            </p:cNvCxnSpPr>
            <p:nvPr/>
          </p:nvCxnSpPr>
          <p:spPr bwMode="auto">
            <a:xfrm flipH="1">
              <a:off x="3657781" y="2962463"/>
              <a:ext cx="239198" cy="451813"/>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C1D0710A-D458-444E-80B2-94073456EEB8}"/>
                </a:ext>
              </a:extLst>
            </p:cNvPr>
            <p:cNvCxnSpPr>
              <a:cxnSpLocks/>
            </p:cNvCxnSpPr>
            <p:nvPr/>
          </p:nvCxnSpPr>
          <p:spPr bwMode="auto">
            <a:xfrm>
              <a:off x="4233917" y="2963782"/>
              <a:ext cx="186201" cy="348026"/>
            </a:xfrm>
            <a:prstGeom prst="straightConnector1">
              <a:avLst/>
            </a:prstGeom>
            <a:solidFill>
              <a:srgbClr val="4F81BD"/>
            </a:solidFill>
            <a:ln w="25400" cap="flat" cmpd="sng" algn="ctr">
              <a:solidFill>
                <a:sysClr val="windowText" lastClr="000000"/>
              </a:solidFill>
              <a:prstDash val="solid"/>
              <a:round/>
              <a:headEnd type="none" w="med" len="med"/>
              <a:tailEnd type="triangle"/>
            </a:ln>
            <a:effectLst/>
          </p:spPr>
        </p:cxnSp>
      </p:grpSp>
      <p:grpSp>
        <p:nvGrpSpPr>
          <p:cNvPr id="5" name="Group 4">
            <a:extLst>
              <a:ext uri="{FF2B5EF4-FFF2-40B4-BE49-F238E27FC236}">
                <a16:creationId xmlns:a16="http://schemas.microsoft.com/office/drawing/2014/main" id="{741F85DB-ACBB-4404-AF57-EB9C8B44B157}"/>
              </a:ext>
            </a:extLst>
          </p:cNvPr>
          <p:cNvGrpSpPr/>
          <p:nvPr/>
        </p:nvGrpSpPr>
        <p:grpSpPr>
          <a:xfrm>
            <a:off x="7659270" y="2334403"/>
            <a:ext cx="2100351" cy="1640259"/>
            <a:chOff x="5007349" y="3625691"/>
            <a:chExt cx="2100351" cy="1640259"/>
          </a:xfrm>
        </p:grpSpPr>
        <p:grpSp>
          <p:nvGrpSpPr>
            <p:cNvPr id="40" name="Group 39">
              <a:extLst>
                <a:ext uri="{FF2B5EF4-FFF2-40B4-BE49-F238E27FC236}">
                  <a16:creationId xmlns:a16="http://schemas.microsoft.com/office/drawing/2014/main" id="{C17ECD55-DCA2-4962-B3A0-C957997A97FD}"/>
                </a:ext>
              </a:extLst>
            </p:cNvPr>
            <p:cNvGrpSpPr/>
            <p:nvPr/>
          </p:nvGrpSpPr>
          <p:grpSpPr>
            <a:xfrm>
              <a:off x="5008906" y="3625691"/>
              <a:ext cx="1457642" cy="400110"/>
              <a:chOff x="1901856" y="5532350"/>
              <a:chExt cx="1457642" cy="400110"/>
            </a:xfrm>
          </p:grpSpPr>
          <p:sp>
            <p:nvSpPr>
              <p:cNvPr id="53" name="직사각형 52">
                <a:extLst>
                  <a:ext uri="{FF2B5EF4-FFF2-40B4-BE49-F238E27FC236}">
                    <a16:creationId xmlns:a16="http://schemas.microsoft.com/office/drawing/2014/main" id="{E425263D-7A06-4A64-8948-DDB034CF8190}"/>
                  </a:ext>
                </a:extLst>
              </p:cNvPr>
              <p:cNvSpPr/>
              <p:nvPr/>
            </p:nvSpPr>
            <p:spPr>
              <a:xfrm>
                <a:off x="1901856" y="5662360"/>
                <a:ext cx="240003" cy="110069"/>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Tahoma"/>
                  <a:ea typeface="+mn-ea"/>
                  <a:cs typeface="+mn-cs"/>
                </a:endParaRPr>
              </a:p>
            </p:txBody>
          </p:sp>
          <p:sp>
            <p:nvSpPr>
              <p:cNvPr id="54" name="TextBox 19">
                <a:extLst>
                  <a:ext uri="{FF2B5EF4-FFF2-40B4-BE49-F238E27FC236}">
                    <a16:creationId xmlns:a16="http://schemas.microsoft.com/office/drawing/2014/main" id="{142C197D-0854-41E6-9C6E-8434E6EE70C9}"/>
                  </a:ext>
                </a:extLst>
              </p:cNvPr>
              <p:cNvSpPr txBox="1"/>
              <p:nvPr/>
            </p:nvSpPr>
            <p:spPr>
              <a:xfrm>
                <a:off x="2119368" y="5532350"/>
                <a:ext cx="1240130"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Diffusion</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grpSp>
          <p:nvGrpSpPr>
            <p:cNvPr id="41" name="Group 40">
              <a:extLst>
                <a:ext uri="{FF2B5EF4-FFF2-40B4-BE49-F238E27FC236}">
                  <a16:creationId xmlns:a16="http://schemas.microsoft.com/office/drawing/2014/main" id="{FCE8D99F-D737-4644-A7D1-E1574FE17991}"/>
                </a:ext>
              </a:extLst>
            </p:cNvPr>
            <p:cNvGrpSpPr/>
            <p:nvPr/>
          </p:nvGrpSpPr>
          <p:grpSpPr>
            <a:xfrm>
              <a:off x="5016524" y="4233598"/>
              <a:ext cx="2091176" cy="400110"/>
              <a:chOff x="5017859" y="4219261"/>
              <a:chExt cx="2091176" cy="400110"/>
            </a:xfrm>
          </p:grpSpPr>
          <p:sp>
            <p:nvSpPr>
              <p:cNvPr id="51" name="직사각형 54">
                <a:extLst>
                  <a:ext uri="{FF2B5EF4-FFF2-40B4-BE49-F238E27FC236}">
                    <a16:creationId xmlns:a16="http://schemas.microsoft.com/office/drawing/2014/main" id="{741ECB11-BBEF-49F4-8068-988CC4E4D797}"/>
                  </a:ext>
                </a:extLst>
              </p:cNvPr>
              <p:cNvSpPr/>
              <p:nvPr/>
            </p:nvSpPr>
            <p:spPr>
              <a:xfrm>
                <a:off x="5017859" y="4364812"/>
                <a:ext cx="222266" cy="111491"/>
              </a:xfrm>
              <a:prstGeom prst="rect">
                <a:avLst/>
              </a:prstGeom>
              <a:solidFill>
                <a:srgbClr val="FFFFFF">
                  <a:alpha val="50196"/>
                </a:srgbClr>
              </a:solidFill>
              <a:ln w="25400" cap="flat" cmpd="sng" algn="ctr">
                <a:solidFill>
                  <a:srgbClr val="F79646">
                    <a:lumMod val="75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Tahoma"/>
                  <a:ea typeface="+mn-ea"/>
                  <a:cs typeface="+mn-cs"/>
                </a:endParaRPr>
              </a:p>
            </p:txBody>
          </p:sp>
          <p:sp>
            <p:nvSpPr>
              <p:cNvPr id="52" name="TextBox 21">
                <a:extLst>
                  <a:ext uri="{FF2B5EF4-FFF2-40B4-BE49-F238E27FC236}">
                    <a16:creationId xmlns:a16="http://schemas.microsoft.com/office/drawing/2014/main" id="{FAE3E660-A8B7-4085-AC67-4CED04375F81}"/>
                  </a:ext>
                </a:extLst>
              </p:cNvPr>
              <p:cNvSpPr txBox="1"/>
              <p:nvPr/>
            </p:nvSpPr>
            <p:spPr>
              <a:xfrm>
                <a:off x="5246639" y="4219261"/>
                <a:ext cx="1862396"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Diffusion Cut</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grpSp>
          <p:nvGrpSpPr>
            <p:cNvPr id="42" name="Group 41">
              <a:extLst>
                <a:ext uri="{FF2B5EF4-FFF2-40B4-BE49-F238E27FC236}">
                  <a16:creationId xmlns:a16="http://schemas.microsoft.com/office/drawing/2014/main" id="{923033FA-3C1B-423F-8FC1-4C0CAB493CCB}"/>
                </a:ext>
              </a:extLst>
            </p:cNvPr>
            <p:cNvGrpSpPr/>
            <p:nvPr/>
          </p:nvGrpSpPr>
          <p:grpSpPr>
            <a:xfrm>
              <a:off x="5007349" y="4555382"/>
              <a:ext cx="894607" cy="400110"/>
              <a:chOff x="5922421" y="5550856"/>
              <a:chExt cx="894607" cy="400110"/>
            </a:xfrm>
          </p:grpSpPr>
          <p:sp>
            <p:nvSpPr>
              <p:cNvPr id="49" name="직사각형 56">
                <a:extLst>
                  <a:ext uri="{FF2B5EF4-FFF2-40B4-BE49-F238E27FC236}">
                    <a16:creationId xmlns:a16="http://schemas.microsoft.com/office/drawing/2014/main" id="{7AA30657-9898-465C-A02C-A02D07A6CFFB}"/>
                  </a:ext>
                </a:extLst>
              </p:cNvPr>
              <p:cNvSpPr/>
              <p:nvPr/>
            </p:nvSpPr>
            <p:spPr>
              <a:xfrm>
                <a:off x="5922421" y="5661968"/>
                <a:ext cx="241906" cy="116331"/>
              </a:xfrm>
              <a:prstGeom prst="rect">
                <a:avLst/>
              </a:prstGeom>
              <a:solidFill>
                <a:srgbClr val="C00000"/>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Tahoma"/>
                  <a:ea typeface="+mn-ea"/>
                  <a:cs typeface="+mn-cs"/>
                </a:endParaRPr>
              </a:p>
            </p:txBody>
          </p:sp>
          <p:sp>
            <p:nvSpPr>
              <p:cNvPr id="50" name="TextBox 23">
                <a:extLst>
                  <a:ext uri="{FF2B5EF4-FFF2-40B4-BE49-F238E27FC236}">
                    <a16:creationId xmlns:a16="http://schemas.microsoft.com/office/drawing/2014/main" id="{DB660474-C034-4C6D-ABC0-A0E7FF479E99}"/>
                  </a:ext>
                </a:extLst>
              </p:cNvPr>
              <p:cNvSpPr txBox="1"/>
              <p:nvPr/>
            </p:nvSpPr>
            <p:spPr>
              <a:xfrm>
                <a:off x="6184645" y="5550856"/>
                <a:ext cx="632383"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PC</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grpSp>
          <p:nvGrpSpPr>
            <p:cNvPr id="43" name="Group 42">
              <a:extLst>
                <a:ext uri="{FF2B5EF4-FFF2-40B4-BE49-F238E27FC236}">
                  <a16:creationId xmlns:a16="http://schemas.microsoft.com/office/drawing/2014/main" id="{E9037F8A-E224-45C2-8456-7791DFFD36D9}"/>
                </a:ext>
              </a:extLst>
            </p:cNvPr>
            <p:cNvGrpSpPr/>
            <p:nvPr/>
          </p:nvGrpSpPr>
          <p:grpSpPr>
            <a:xfrm>
              <a:off x="5016524" y="4865840"/>
              <a:ext cx="997460" cy="400110"/>
              <a:chOff x="6651138" y="5547809"/>
              <a:chExt cx="997460" cy="400110"/>
            </a:xfrm>
          </p:grpSpPr>
          <p:sp>
            <p:nvSpPr>
              <p:cNvPr id="47" name="직사각형 418">
                <a:extLst>
                  <a:ext uri="{FF2B5EF4-FFF2-40B4-BE49-F238E27FC236}">
                    <a16:creationId xmlns:a16="http://schemas.microsoft.com/office/drawing/2014/main" id="{8CC4124C-4D6A-46ED-A7C4-FE99BFF4B008}"/>
                  </a:ext>
                </a:extLst>
              </p:cNvPr>
              <p:cNvSpPr/>
              <p:nvPr/>
            </p:nvSpPr>
            <p:spPr>
              <a:xfrm>
                <a:off x="6651138" y="5659267"/>
                <a:ext cx="246687" cy="115639"/>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Tahoma"/>
                  <a:ea typeface="+mn-ea"/>
                  <a:cs typeface="+mn-cs"/>
                </a:endParaRPr>
              </a:p>
            </p:txBody>
          </p:sp>
          <p:sp>
            <p:nvSpPr>
              <p:cNvPr id="48" name="TextBox 25">
                <a:extLst>
                  <a:ext uri="{FF2B5EF4-FFF2-40B4-BE49-F238E27FC236}">
                    <a16:creationId xmlns:a16="http://schemas.microsoft.com/office/drawing/2014/main" id="{4FC11702-119E-49FC-9729-757C9BD0B8F3}"/>
                  </a:ext>
                </a:extLst>
              </p:cNvPr>
              <p:cNvSpPr txBox="1"/>
              <p:nvPr/>
            </p:nvSpPr>
            <p:spPr>
              <a:xfrm>
                <a:off x="6897825" y="5547809"/>
                <a:ext cx="750773"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Cell</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grpSp>
          <p:nvGrpSpPr>
            <p:cNvPr id="44" name="Group 43">
              <a:extLst>
                <a:ext uri="{FF2B5EF4-FFF2-40B4-BE49-F238E27FC236}">
                  <a16:creationId xmlns:a16="http://schemas.microsoft.com/office/drawing/2014/main" id="{D769D40D-D0DD-45E7-BBBE-6A6758343838}"/>
                </a:ext>
              </a:extLst>
            </p:cNvPr>
            <p:cNvGrpSpPr/>
            <p:nvPr/>
          </p:nvGrpSpPr>
          <p:grpSpPr>
            <a:xfrm>
              <a:off x="5022094" y="3932825"/>
              <a:ext cx="838748" cy="400110"/>
              <a:chOff x="3287213" y="5528969"/>
              <a:chExt cx="838748" cy="400110"/>
            </a:xfrm>
          </p:grpSpPr>
          <p:sp>
            <p:nvSpPr>
              <p:cNvPr id="45" name="Rectangle 44">
                <a:extLst>
                  <a:ext uri="{FF2B5EF4-FFF2-40B4-BE49-F238E27FC236}">
                    <a16:creationId xmlns:a16="http://schemas.microsoft.com/office/drawing/2014/main" id="{6E428005-8063-458F-B8F5-C7E169FBCD69}"/>
                  </a:ext>
                </a:extLst>
              </p:cNvPr>
              <p:cNvSpPr/>
              <p:nvPr/>
            </p:nvSpPr>
            <p:spPr>
              <a:xfrm>
                <a:off x="3287213" y="5664055"/>
                <a:ext cx="224947" cy="1060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Tahoma"/>
                  <a:ea typeface="+mn-ea"/>
                  <a:cs typeface="+mn-cs"/>
                </a:endParaRPr>
              </a:p>
            </p:txBody>
          </p:sp>
          <p:sp>
            <p:nvSpPr>
              <p:cNvPr id="46" name="TextBox 27">
                <a:extLst>
                  <a:ext uri="{FF2B5EF4-FFF2-40B4-BE49-F238E27FC236}">
                    <a16:creationId xmlns:a16="http://schemas.microsoft.com/office/drawing/2014/main" id="{C2CDBA27-4B68-421A-A44D-1C631729069B}"/>
                  </a:ext>
                </a:extLst>
              </p:cNvPr>
              <p:cNvSpPr txBox="1"/>
              <p:nvPr/>
            </p:nvSpPr>
            <p:spPr>
              <a:xfrm>
                <a:off x="3510422" y="5528969"/>
                <a:ext cx="615539"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Fin</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grpSp>
      <p:grpSp>
        <p:nvGrpSpPr>
          <p:cNvPr id="6" name="Group 5">
            <a:extLst>
              <a:ext uri="{FF2B5EF4-FFF2-40B4-BE49-F238E27FC236}">
                <a16:creationId xmlns:a16="http://schemas.microsoft.com/office/drawing/2014/main" id="{8B9E592A-543B-4F5E-981F-7D864206AD18}"/>
              </a:ext>
            </a:extLst>
          </p:cNvPr>
          <p:cNvGrpSpPr/>
          <p:nvPr/>
        </p:nvGrpSpPr>
        <p:grpSpPr>
          <a:xfrm>
            <a:off x="2182275" y="2813010"/>
            <a:ext cx="5018921" cy="1586610"/>
            <a:chOff x="390309" y="3586063"/>
            <a:chExt cx="3777474" cy="1194157"/>
          </a:xfrm>
        </p:grpSpPr>
        <p:sp>
          <p:nvSpPr>
            <p:cNvPr id="8" name="직사각형 326">
              <a:extLst>
                <a:ext uri="{FF2B5EF4-FFF2-40B4-BE49-F238E27FC236}">
                  <a16:creationId xmlns:a16="http://schemas.microsoft.com/office/drawing/2014/main" id="{780A4498-921C-4105-A52C-ACFEFC4B80A7}"/>
                </a:ext>
              </a:extLst>
            </p:cNvPr>
            <p:cNvSpPr/>
            <p:nvPr/>
          </p:nvSpPr>
          <p:spPr>
            <a:xfrm>
              <a:off x="983104" y="3809315"/>
              <a:ext cx="563691" cy="471716"/>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9" name="직사각형 327">
              <a:extLst>
                <a:ext uri="{FF2B5EF4-FFF2-40B4-BE49-F238E27FC236}">
                  <a16:creationId xmlns:a16="http://schemas.microsoft.com/office/drawing/2014/main" id="{65FE0D35-BC50-42F5-B633-CC5F637EA4B9}"/>
                </a:ext>
              </a:extLst>
            </p:cNvPr>
            <p:cNvSpPr/>
            <p:nvPr/>
          </p:nvSpPr>
          <p:spPr>
            <a:xfrm>
              <a:off x="1847060" y="3927244"/>
              <a:ext cx="563630" cy="353787"/>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10" name="직사각형 331">
              <a:extLst>
                <a:ext uri="{FF2B5EF4-FFF2-40B4-BE49-F238E27FC236}">
                  <a16:creationId xmlns:a16="http://schemas.microsoft.com/office/drawing/2014/main" id="{D2F964EC-AD30-400A-A276-B39F59C8ABE9}"/>
                </a:ext>
              </a:extLst>
            </p:cNvPr>
            <p:cNvSpPr/>
            <p:nvPr/>
          </p:nvSpPr>
          <p:spPr>
            <a:xfrm>
              <a:off x="2715885" y="4045173"/>
              <a:ext cx="563691" cy="23585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cxnSp>
          <p:nvCxnSpPr>
            <p:cNvPr id="11" name="직선 화살표 연결선 336">
              <a:extLst>
                <a:ext uri="{FF2B5EF4-FFF2-40B4-BE49-F238E27FC236}">
                  <a16:creationId xmlns:a16="http://schemas.microsoft.com/office/drawing/2014/main" id="{C5EE17CD-23C8-4699-A054-BB7F3B293CB7}"/>
                </a:ext>
              </a:extLst>
            </p:cNvPr>
            <p:cNvCxnSpPr>
              <a:cxnSpLocks/>
            </p:cNvCxnSpPr>
            <p:nvPr/>
          </p:nvCxnSpPr>
          <p:spPr>
            <a:xfrm flipV="1">
              <a:off x="1548925" y="4278401"/>
              <a:ext cx="295901" cy="0"/>
            </a:xfrm>
            <a:prstGeom prst="straightConnector1">
              <a:avLst/>
            </a:prstGeom>
            <a:noFill/>
            <a:ln w="9525" cap="flat" cmpd="sng" algn="ctr">
              <a:solidFill>
                <a:sysClr val="windowText" lastClr="000000"/>
              </a:solidFill>
              <a:prstDash val="solid"/>
              <a:headEnd type="triangle"/>
              <a:tailEnd type="triangle"/>
            </a:ln>
            <a:effectLst/>
          </p:spPr>
        </p:cxnSp>
        <p:sp>
          <p:nvSpPr>
            <p:cNvPr id="12" name="직사각형 339">
              <a:extLst>
                <a:ext uri="{FF2B5EF4-FFF2-40B4-BE49-F238E27FC236}">
                  <a16:creationId xmlns:a16="http://schemas.microsoft.com/office/drawing/2014/main" id="{1436B72D-2E22-4216-8C44-73C5E7E8BF4D}"/>
                </a:ext>
              </a:extLst>
            </p:cNvPr>
            <p:cNvSpPr/>
            <p:nvPr/>
          </p:nvSpPr>
          <p:spPr>
            <a:xfrm>
              <a:off x="3579434" y="3929919"/>
              <a:ext cx="563624" cy="353787"/>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13" name="TextBox 59">
              <a:extLst>
                <a:ext uri="{FF2B5EF4-FFF2-40B4-BE49-F238E27FC236}">
                  <a16:creationId xmlns:a16="http://schemas.microsoft.com/office/drawing/2014/main" id="{604863AA-39C2-4C71-B9D2-F6A0743B6FA1}"/>
                </a:ext>
              </a:extLst>
            </p:cNvPr>
            <p:cNvSpPr txBox="1"/>
            <p:nvPr/>
          </p:nvSpPr>
          <p:spPr>
            <a:xfrm>
              <a:off x="1250535" y="4293761"/>
              <a:ext cx="901965" cy="486459"/>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ahoma"/>
                  <a:ea typeface="+mn-ea"/>
                  <a:cs typeface="+mn-cs"/>
                </a:rPr>
                <a:t>Diffusion break</a:t>
              </a:r>
              <a:endParaRPr kumimoji="0" lang="ko-KR" altLang="en-US" sz="1800" b="0" i="0" u="none" strike="noStrike" kern="0" cap="none" spc="0" normalizeH="0" baseline="0" noProof="0" dirty="0">
                <a:ln>
                  <a:noFill/>
                </a:ln>
                <a:solidFill>
                  <a:prstClr val="black"/>
                </a:solidFill>
                <a:effectLst/>
                <a:uLnTx/>
                <a:uFillTx/>
                <a:latin typeface="Tahoma"/>
                <a:ea typeface="+mn-ea"/>
                <a:cs typeface="+mn-cs"/>
              </a:endParaRPr>
            </a:p>
          </p:txBody>
        </p:sp>
        <p:sp>
          <p:nvSpPr>
            <p:cNvPr id="14" name="TextBox 60">
              <a:extLst>
                <a:ext uri="{FF2B5EF4-FFF2-40B4-BE49-F238E27FC236}">
                  <a16:creationId xmlns:a16="http://schemas.microsoft.com/office/drawing/2014/main" id="{438B2817-7400-426D-A4CF-1D5CFA3411C7}"/>
                </a:ext>
              </a:extLst>
            </p:cNvPr>
            <p:cNvSpPr txBox="1"/>
            <p:nvPr/>
          </p:nvSpPr>
          <p:spPr>
            <a:xfrm>
              <a:off x="1105898" y="4458046"/>
              <a:ext cx="498290" cy="3011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T1</a:t>
              </a:r>
            </a:p>
          </p:txBody>
        </p:sp>
        <p:sp>
          <p:nvSpPr>
            <p:cNvPr id="15" name="TextBox 61">
              <a:extLst>
                <a:ext uri="{FF2B5EF4-FFF2-40B4-BE49-F238E27FC236}">
                  <a16:creationId xmlns:a16="http://schemas.microsoft.com/office/drawing/2014/main" id="{D0967BDB-BB99-4BA1-8E3E-D3D913F8BD56}"/>
                </a:ext>
              </a:extLst>
            </p:cNvPr>
            <p:cNvSpPr txBox="1"/>
            <p:nvPr/>
          </p:nvSpPr>
          <p:spPr>
            <a:xfrm>
              <a:off x="1937122" y="4458046"/>
              <a:ext cx="498290" cy="3011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T2</a:t>
              </a:r>
            </a:p>
          </p:txBody>
        </p:sp>
        <p:sp>
          <p:nvSpPr>
            <p:cNvPr id="16" name="TextBox 62">
              <a:extLst>
                <a:ext uri="{FF2B5EF4-FFF2-40B4-BE49-F238E27FC236}">
                  <a16:creationId xmlns:a16="http://schemas.microsoft.com/office/drawing/2014/main" id="{4B367668-C9BA-49FB-9385-99F06B6CEF64}"/>
                </a:ext>
              </a:extLst>
            </p:cNvPr>
            <p:cNvSpPr txBox="1"/>
            <p:nvPr/>
          </p:nvSpPr>
          <p:spPr>
            <a:xfrm>
              <a:off x="2793988" y="4458046"/>
              <a:ext cx="498290" cy="3011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T3</a:t>
              </a:r>
            </a:p>
          </p:txBody>
        </p:sp>
        <p:sp>
          <p:nvSpPr>
            <p:cNvPr id="17" name="TextBox 63">
              <a:extLst>
                <a:ext uri="{FF2B5EF4-FFF2-40B4-BE49-F238E27FC236}">
                  <a16:creationId xmlns:a16="http://schemas.microsoft.com/office/drawing/2014/main" id="{22D3EA23-8CE2-4FEC-9EE7-037456266826}"/>
                </a:ext>
              </a:extLst>
            </p:cNvPr>
            <p:cNvSpPr txBox="1"/>
            <p:nvPr/>
          </p:nvSpPr>
          <p:spPr>
            <a:xfrm>
              <a:off x="3669493" y="4458046"/>
              <a:ext cx="498290" cy="3011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T4</a:t>
              </a:r>
            </a:p>
          </p:txBody>
        </p:sp>
        <p:sp>
          <p:nvSpPr>
            <p:cNvPr id="18" name="Rectangle 17">
              <a:extLst>
                <a:ext uri="{FF2B5EF4-FFF2-40B4-BE49-F238E27FC236}">
                  <a16:creationId xmlns:a16="http://schemas.microsoft.com/office/drawing/2014/main" id="{C1859AD7-62A8-46BF-A92B-BB45C9940BB5}"/>
                </a:ext>
              </a:extLst>
            </p:cNvPr>
            <p:cNvSpPr/>
            <p:nvPr/>
          </p:nvSpPr>
          <p:spPr>
            <a:xfrm>
              <a:off x="995944" y="419830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03AAE7BC-0874-4CBF-8117-3D93821654B9}"/>
                </a:ext>
              </a:extLst>
            </p:cNvPr>
            <p:cNvSpPr/>
            <p:nvPr/>
          </p:nvSpPr>
          <p:spPr>
            <a:xfrm>
              <a:off x="995044" y="409921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0" name="Rectangle 19">
              <a:extLst>
                <a:ext uri="{FF2B5EF4-FFF2-40B4-BE49-F238E27FC236}">
                  <a16:creationId xmlns:a16="http://schemas.microsoft.com/office/drawing/2014/main" id="{2B0FD126-5D06-4E53-B877-BB61AB89FADD}"/>
                </a:ext>
              </a:extLst>
            </p:cNvPr>
            <p:cNvSpPr/>
            <p:nvPr/>
          </p:nvSpPr>
          <p:spPr>
            <a:xfrm>
              <a:off x="991857" y="386685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1" name="Rectangle 20">
              <a:extLst>
                <a:ext uri="{FF2B5EF4-FFF2-40B4-BE49-F238E27FC236}">
                  <a16:creationId xmlns:a16="http://schemas.microsoft.com/office/drawing/2014/main" id="{10BEFA73-B207-48BA-8D6B-2880E156834F}"/>
                </a:ext>
              </a:extLst>
            </p:cNvPr>
            <p:cNvSpPr/>
            <p:nvPr/>
          </p:nvSpPr>
          <p:spPr>
            <a:xfrm>
              <a:off x="995044" y="398615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2" name="직사각형 330">
              <a:extLst>
                <a:ext uri="{FF2B5EF4-FFF2-40B4-BE49-F238E27FC236}">
                  <a16:creationId xmlns:a16="http://schemas.microsoft.com/office/drawing/2014/main" id="{B8D15CD7-7885-4A90-8A48-4A50B444011F}"/>
                </a:ext>
              </a:extLst>
            </p:cNvPr>
            <p:cNvSpPr/>
            <p:nvPr/>
          </p:nvSpPr>
          <p:spPr>
            <a:xfrm>
              <a:off x="1186429" y="3734531"/>
              <a:ext cx="157041" cy="613231"/>
            </a:xfrm>
            <a:prstGeom prst="rect">
              <a:avLst/>
            </a:prstGeom>
            <a:solidFill>
              <a:srgbClr val="C00000"/>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23" name="Rectangle 22">
              <a:extLst>
                <a:ext uri="{FF2B5EF4-FFF2-40B4-BE49-F238E27FC236}">
                  <a16:creationId xmlns:a16="http://schemas.microsoft.com/office/drawing/2014/main" id="{8373FDF3-DF54-46F5-9A99-2ED986363961}"/>
                </a:ext>
              </a:extLst>
            </p:cNvPr>
            <p:cNvSpPr/>
            <p:nvPr/>
          </p:nvSpPr>
          <p:spPr>
            <a:xfrm>
              <a:off x="1860789" y="419739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4" name="Rectangle 23">
              <a:extLst>
                <a:ext uri="{FF2B5EF4-FFF2-40B4-BE49-F238E27FC236}">
                  <a16:creationId xmlns:a16="http://schemas.microsoft.com/office/drawing/2014/main" id="{21C512BC-20DF-4767-9F48-976BDDBA05BB}"/>
                </a:ext>
              </a:extLst>
            </p:cNvPr>
            <p:cNvSpPr/>
            <p:nvPr/>
          </p:nvSpPr>
          <p:spPr>
            <a:xfrm>
              <a:off x="1859889" y="409829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5" name="Rectangle 24">
              <a:extLst>
                <a:ext uri="{FF2B5EF4-FFF2-40B4-BE49-F238E27FC236}">
                  <a16:creationId xmlns:a16="http://schemas.microsoft.com/office/drawing/2014/main" id="{1C9DE241-6F64-438A-A0AA-BEC0ACB50DF8}"/>
                </a:ext>
              </a:extLst>
            </p:cNvPr>
            <p:cNvSpPr/>
            <p:nvPr/>
          </p:nvSpPr>
          <p:spPr>
            <a:xfrm>
              <a:off x="1859889" y="398679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6" name="Rectangle 25">
              <a:extLst>
                <a:ext uri="{FF2B5EF4-FFF2-40B4-BE49-F238E27FC236}">
                  <a16:creationId xmlns:a16="http://schemas.microsoft.com/office/drawing/2014/main" id="{96871F52-40CD-4B52-9884-370BD39D3620}"/>
                </a:ext>
              </a:extLst>
            </p:cNvPr>
            <p:cNvSpPr/>
            <p:nvPr/>
          </p:nvSpPr>
          <p:spPr>
            <a:xfrm>
              <a:off x="2726967" y="419563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7" name="Rectangle 26">
              <a:extLst>
                <a:ext uri="{FF2B5EF4-FFF2-40B4-BE49-F238E27FC236}">
                  <a16:creationId xmlns:a16="http://schemas.microsoft.com/office/drawing/2014/main" id="{37B86ABD-5376-4661-94BA-150E03B99845}"/>
                </a:ext>
              </a:extLst>
            </p:cNvPr>
            <p:cNvSpPr/>
            <p:nvPr/>
          </p:nvSpPr>
          <p:spPr>
            <a:xfrm>
              <a:off x="2726066" y="409653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8" name="Rectangle 27">
              <a:extLst>
                <a:ext uri="{FF2B5EF4-FFF2-40B4-BE49-F238E27FC236}">
                  <a16:creationId xmlns:a16="http://schemas.microsoft.com/office/drawing/2014/main" id="{50274D53-6A8E-4564-AB37-754FB3BD3597}"/>
                </a:ext>
              </a:extLst>
            </p:cNvPr>
            <p:cNvSpPr/>
            <p:nvPr/>
          </p:nvSpPr>
          <p:spPr>
            <a:xfrm>
              <a:off x="3593259" y="4200476"/>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29" name="Rectangle 28">
              <a:extLst>
                <a:ext uri="{FF2B5EF4-FFF2-40B4-BE49-F238E27FC236}">
                  <a16:creationId xmlns:a16="http://schemas.microsoft.com/office/drawing/2014/main" id="{D46B13FE-395A-43A4-8CC0-E587428DF002}"/>
                </a:ext>
              </a:extLst>
            </p:cNvPr>
            <p:cNvSpPr/>
            <p:nvPr/>
          </p:nvSpPr>
          <p:spPr>
            <a:xfrm>
              <a:off x="3592358" y="410137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30" name="Rectangle 29">
              <a:extLst>
                <a:ext uri="{FF2B5EF4-FFF2-40B4-BE49-F238E27FC236}">
                  <a16:creationId xmlns:a16="http://schemas.microsoft.com/office/drawing/2014/main" id="{89F27431-97CE-4BDB-8DBF-8E23080409A8}"/>
                </a:ext>
              </a:extLst>
            </p:cNvPr>
            <p:cNvSpPr/>
            <p:nvPr/>
          </p:nvSpPr>
          <p:spPr>
            <a:xfrm>
              <a:off x="3592358" y="3986760"/>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white"/>
                </a:solidFill>
                <a:effectLst/>
                <a:uLnTx/>
                <a:uFillTx/>
                <a:latin typeface="Tahoma"/>
                <a:ea typeface="+mn-ea"/>
                <a:cs typeface="+mn-cs"/>
              </a:endParaRPr>
            </a:p>
          </p:txBody>
        </p:sp>
        <p:sp>
          <p:nvSpPr>
            <p:cNvPr id="31" name="직사각형 329">
              <a:extLst>
                <a:ext uri="{FF2B5EF4-FFF2-40B4-BE49-F238E27FC236}">
                  <a16:creationId xmlns:a16="http://schemas.microsoft.com/office/drawing/2014/main" id="{52EEFB99-CB05-4AEA-AD56-4B0BD950F4BC}"/>
                </a:ext>
              </a:extLst>
            </p:cNvPr>
            <p:cNvSpPr/>
            <p:nvPr/>
          </p:nvSpPr>
          <p:spPr>
            <a:xfrm>
              <a:off x="2050355" y="3734531"/>
              <a:ext cx="157041" cy="613231"/>
            </a:xfrm>
            <a:prstGeom prst="rect">
              <a:avLst/>
            </a:prstGeom>
            <a:solidFill>
              <a:srgbClr val="C00000"/>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32" name="직사각형 332">
              <a:extLst>
                <a:ext uri="{FF2B5EF4-FFF2-40B4-BE49-F238E27FC236}">
                  <a16:creationId xmlns:a16="http://schemas.microsoft.com/office/drawing/2014/main" id="{319FA401-B1B0-4913-B716-22B57E60D0AD}"/>
                </a:ext>
              </a:extLst>
            </p:cNvPr>
            <p:cNvSpPr/>
            <p:nvPr/>
          </p:nvSpPr>
          <p:spPr>
            <a:xfrm>
              <a:off x="2919210" y="3734531"/>
              <a:ext cx="157041" cy="613231"/>
            </a:xfrm>
            <a:prstGeom prst="rect">
              <a:avLst/>
            </a:prstGeom>
            <a:solidFill>
              <a:srgbClr val="C00000"/>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sp>
          <p:nvSpPr>
            <p:cNvPr id="33" name="직사각형 340">
              <a:extLst>
                <a:ext uri="{FF2B5EF4-FFF2-40B4-BE49-F238E27FC236}">
                  <a16:creationId xmlns:a16="http://schemas.microsoft.com/office/drawing/2014/main" id="{A8FF0A95-05BE-4404-94AC-DDE7DBE0EF68}"/>
                </a:ext>
              </a:extLst>
            </p:cNvPr>
            <p:cNvSpPr/>
            <p:nvPr/>
          </p:nvSpPr>
          <p:spPr>
            <a:xfrm>
              <a:off x="3782726" y="3734531"/>
              <a:ext cx="157041" cy="613231"/>
            </a:xfrm>
            <a:prstGeom prst="rect">
              <a:avLst/>
            </a:prstGeom>
            <a:solidFill>
              <a:srgbClr val="C00000"/>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Tahoma"/>
                <a:ea typeface="+mn-ea"/>
                <a:cs typeface="+mn-cs"/>
              </a:endParaRPr>
            </a:p>
          </p:txBody>
        </p:sp>
        <p:cxnSp>
          <p:nvCxnSpPr>
            <p:cNvPr id="34" name="Straight Arrow Connector 33">
              <a:extLst>
                <a:ext uri="{FF2B5EF4-FFF2-40B4-BE49-F238E27FC236}">
                  <a16:creationId xmlns:a16="http://schemas.microsoft.com/office/drawing/2014/main" id="{CDE718B4-9B12-4490-8DB3-AD40F612B8DD}"/>
                </a:ext>
              </a:extLst>
            </p:cNvPr>
            <p:cNvCxnSpPr/>
            <p:nvPr/>
          </p:nvCxnSpPr>
          <p:spPr>
            <a:xfrm>
              <a:off x="2406217" y="4111772"/>
              <a:ext cx="300203" cy="3347"/>
            </a:xfrm>
            <a:prstGeom prst="straightConnector1">
              <a:avLst/>
            </a:prstGeom>
            <a:noFill/>
            <a:ln w="6350" cap="flat" cmpd="sng" algn="ctr">
              <a:solidFill>
                <a:srgbClr val="ED7D31"/>
              </a:solidFill>
              <a:prstDash val="solid"/>
              <a:miter lim="800000"/>
              <a:headEnd type="triangle" w="sm" len="sm"/>
              <a:tailEnd type="triangle" w="sm" len="sm"/>
            </a:ln>
            <a:effectLst/>
          </p:spPr>
        </p:cxnSp>
        <p:cxnSp>
          <p:nvCxnSpPr>
            <p:cNvPr id="35" name="Straight Arrow Connector 34">
              <a:extLst>
                <a:ext uri="{FF2B5EF4-FFF2-40B4-BE49-F238E27FC236}">
                  <a16:creationId xmlns:a16="http://schemas.microsoft.com/office/drawing/2014/main" id="{31408681-E15C-42A1-B1DA-CA771DEEA947}"/>
                </a:ext>
              </a:extLst>
            </p:cNvPr>
            <p:cNvCxnSpPr/>
            <p:nvPr/>
          </p:nvCxnSpPr>
          <p:spPr>
            <a:xfrm>
              <a:off x="2406217" y="4002506"/>
              <a:ext cx="1164533" cy="0"/>
            </a:xfrm>
            <a:prstGeom prst="straightConnector1">
              <a:avLst/>
            </a:prstGeom>
            <a:noFill/>
            <a:ln w="6350" cap="flat" cmpd="sng" algn="ctr">
              <a:solidFill>
                <a:srgbClr val="ED7D31"/>
              </a:solidFill>
              <a:prstDash val="solid"/>
              <a:miter lim="800000"/>
              <a:headEnd type="triangle" w="sm" len="sm"/>
              <a:tailEnd type="triangle" w="sm" len="sm"/>
            </a:ln>
            <a:effectLst/>
          </p:spPr>
        </p:cxnSp>
        <mc:AlternateContent xmlns:mc="http://schemas.openxmlformats.org/markup-compatibility/2006" xmlns:a14="http://schemas.microsoft.com/office/drawing/2010/main">
          <mc:Choice Requires="a14">
            <p:sp>
              <p:nvSpPr>
                <p:cNvPr id="36" name="TextBox 82">
                  <a:extLst>
                    <a:ext uri="{FF2B5EF4-FFF2-40B4-BE49-F238E27FC236}">
                      <a16:creationId xmlns:a16="http://schemas.microsoft.com/office/drawing/2014/main" id="{DBD873E1-3035-41C3-964A-27EAF8D3D408}"/>
                    </a:ext>
                  </a:extLst>
                </p:cNvPr>
                <p:cNvSpPr txBox="1"/>
                <p:nvPr/>
              </p:nvSpPr>
              <p:spPr>
                <a:xfrm>
                  <a:off x="2362833" y="3784690"/>
                  <a:ext cx="435346" cy="2779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𝑑</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82">
                  <a:extLst>
                    <a:ext uri="{FF2B5EF4-FFF2-40B4-BE49-F238E27FC236}">
                      <a16:creationId xmlns:a16="http://schemas.microsoft.com/office/drawing/2014/main" id="{DBD873E1-3035-41C3-964A-27EAF8D3D408}"/>
                    </a:ext>
                  </a:extLst>
                </p:cNvPr>
                <p:cNvSpPr txBox="1">
                  <a:spLocks noRot="1" noChangeAspect="1" noMove="1" noResize="1" noEditPoints="1" noAdjustHandles="1" noChangeArrowheads="1" noChangeShapeType="1" noTextEdit="1"/>
                </p:cNvSpPr>
                <p:nvPr/>
              </p:nvSpPr>
              <p:spPr>
                <a:xfrm>
                  <a:off x="2362833" y="3784690"/>
                  <a:ext cx="435346" cy="2779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83">
                  <a:extLst>
                    <a:ext uri="{FF2B5EF4-FFF2-40B4-BE49-F238E27FC236}">
                      <a16:creationId xmlns:a16="http://schemas.microsoft.com/office/drawing/2014/main" id="{4D8E3341-F07D-45A2-84AF-D8A7CE53F543}"/>
                    </a:ext>
                  </a:extLst>
                </p:cNvPr>
                <p:cNvSpPr txBox="1"/>
                <p:nvPr/>
              </p:nvSpPr>
              <p:spPr>
                <a:xfrm>
                  <a:off x="2358642" y="4048479"/>
                  <a:ext cx="435346" cy="2779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TextBox 83">
                  <a:extLst>
                    <a:ext uri="{FF2B5EF4-FFF2-40B4-BE49-F238E27FC236}">
                      <a16:creationId xmlns:a16="http://schemas.microsoft.com/office/drawing/2014/main" id="{4D8E3341-F07D-45A2-84AF-D8A7CE53F543}"/>
                    </a:ext>
                  </a:extLst>
                </p:cNvPr>
                <p:cNvSpPr txBox="1">
                  <a:spLocks noRot="1" noChangeAspect="1" noMove="1" noResize="1" noEditPoints="1" noAdjustHandles="1" noChangeArrowheads="1" noChangeShapeType="1" noTextEdit="1"/>
                </p:cNvSpPr>
                <p:nvPr/>
              </p:nvSpPr>
              <p:spPr>
                <a:xfrm>
                  <a:off x="2358642" y="4048479"/>
                  <a:ext cx="435346" cy="277977"/>
                </a:xfrm>
                <a:prstGeom prst="rect">
                  <a:avLst/>
                </a:prstGeom>
                <a:blipFill>
                  <a:blip r:embed="rId4"/>
                  <a:stretch>
                    <a:fillRect/>
                  </a:stretch>
                </a:blipFill>
              </p:spPr>
              <p:txBody>
                <a:bodyPr/>
                <a:lstStyle/>
                <a:p>
                  <a:r>
                    <a:rPr lang="en-US">
                      <a:noFill/>
                    </a:rPr>
                    <a:t> </a:t>
                  </a:r>
                </a:p>
              </p:txBody>
            </p:sp>
          </mc:Fallback>
        </mc:AlternateContent>
        <p:cxnSp>
          <p:nvCxnSpPr>
            <p:cNvPr id="38" name="직선 화살표 연결선 129">
              <a:extLst>
                <a:ext uri="{FF2B5EF4-FFF2-40B4-BE49-F238E27FC236}">
                  <a16:creationId xmlns:a16="http://schemas.microsoft.com/office/drawing/2014/main" id="{B5E5F708-B72E-491C-90B7-7AD6739CBB2D}"/>
                </a:ext>
              </a:extLst>
            </p:cNvPr>
            <p:cNvCxnSpPr>
              <a:cxnSpLocks/>
            </p:cNvCxnSpPr>
            <p:nvPr/>
          </p:nvCxnSpPr>
          <p:spPr>
            <a:xfrm flipV="1">
              <a:off x="935011" y="3805440"/>
              <a:ext cx="0" cy="478132"/>
            </a:xfrm>
            <a:prstGeom prst="straightConnector1">
              <a:avLst/>
            </a:prstGeom>
            <a:noFill/>
            <a:ln w="9525" cap="flat" cmpd="sng" algn="ctr">
              <a:solidFill>
                <a:sysClr val="windowText" lastClr="000000"/>
              </a:solidFill>
              <a:prstDash val="solid"/>
              <a:headEnd type="triangle"/>
              <a:tailEnd type="triangle"/>
            </a:ln>
            <a:effectLst/>
          </p:spPr>
        </p:cxnSp>
        <p:sp>
          <p:nvSpPr>
            <p:cNvPr id="39" name="TextBox 85">
              <a:extLst>
                <a:ext uri="{FF2B5EF4-FFF2-40B4-BE49-F238E27FC236}">
                  <a16:creationId xmlns:a16="http://schemas.microsoft.com/office/drawing/2014/main" id="{7116AF79-7CC0-41F1-908E-95F7B6192B70}"/>
                </a:ext>
              </a:extLst>
            </p:cNvPr>
            <p:cNvSpPr txBox="1"/>
            <p:nvPr/>
          </p:nvSpPr>
          <p:spPr>
            <a:xfrm rot="16200000">
              <a:off x="190050" y="3786322"/>
              <a:ext cx="933305" cy="532788"/>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Diffusion </a:t>
              </a:r>
              <a:r>
                <a:rPr kumimoji="0" lang="en-US" altLang="zh-CN" sz="2000" b="0" i="0" u="none" strike="noStrike" kern="0" cap="none" spc="0" normalizeH="0" baseline="0" noProof="0" dirty="0">
                  <a:ln>
                    <a:noFill/>
                  </a:ln>
                  <a:solidFill>
                    <a:prstClr val="black"/>
                  </a:solidFill>
                  <a:effectLst/>
                  <a:uLnTx/>
                  <a:uFillTx/>
                  <a:latin typeface="Tahoma"/>
                  <a:ea typeface="+mn-ea"/>
                  <a:cs typeface="+mn-cs"/>
                </a:rPr>
                <a:t>height</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mc:AlternateContent xmlns:mc="http://schemas.openxmlformats.org/markup-compatibility/2006" xmlns:a14="http://schemas.microsoft.com/office/drawing/2010/main">
        <mc:Choice Requires="a14">
          <p:sp>
            <p:nvSpPr>
              <p:cNvPr id="7" name="TextBox 17">
                <a:extLst>
                  <a:ext uri="{FF2B5EF4-FFF2-40B4-BE49-F238E27FC236}">
                    <a16:creationId xmlns:a16="http://schemas.microsoft.com/office/drawing/2014/main" id="{8C34F3F3-D0E0-4156-B1B1-6011F4CB46D0}"/>
                  </a:ext>
                </a:extLst>
              </p:cNvPr>
              <p:cNvSpPr txBox="1"/>
              <p:nvPr/>
            </p:nvSpPr>
            <p:spPr>
              <a:xfrm>
                <a:off x="2224870" y="2058702"/>
                <a:ext cx="5349240"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Different horizontal fin-to-fin spacing </a:t>
                </a:r>
                <a14:m>
                  <m:oMath xmlns:m="http://schemas.openxmlformats.org/officeDocument/2006/math">
                    <m:r>
                      <a:rPr kumimoji="0" lang="en-US" sz="20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20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𝑑</m:t>
                        </m:r>
                      </m:e>
                      <m:sup>
                        <m:r>
                          <a:rPr kumimoji="0" lang="en-US" sz="20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Two fins in T2 have different drive strength</a:t>
                </a:r>
              </a:p>
            </p:txBody>
          </p:sp>
        </mc:Choice>
        <mc:Fallback xmlns="">
          <p:sp>
            <p:nvSpPr>
              <p:cNvPr id="7" name="TextBox 17">
                <a:extLst>
                  <a:ext uri="{FF2B5EF4-FFF2-40B4-BE49-F238E27FC236}">
                    <a16:creationId xmlns:a16="http://schemas.microsoft.com/office/drawing/2014/main" id="{8C34F3F3-D0E0-4156-B1B1-6011F4CB46D0}"/>
                  </a:ext>
                </a:extLst>
              </p:cNvPr>
              <p:cNvSpPr txBox="1">
                <a:spLocks noRot="1" noChangeAspect="1" noMove="1" noResize="1" noEditPoints="1" noAdjustHandles="1" noChangeArrowheads="1" noChangeShapeType="1" noTextEdit="1"/>
              </p:cNvSpPr>
              <p:nvPr/>
            </p:nvSpPr>
            <p:spPr>
              <a:xfrm>
                <a:off x="2224870" y="2058702"/>
                <a:ext cx="5349240" cy="707886"/>
              </a:xfrm>
              <a:prstGeom prst="rect">
                <a:avLst/>
              </a:prstGeom>
              <a:blipFill>
                <a:blip r:embed="rId5"/>
                <a:stretch>
                  <a:fillRect t="-6034" b="-14655"/>
                </a:stretch>
              </a:blipFill>
            </p:spPr>
            <p:txBody>
              <a:bodyPr/>
              <a:lstStyle/>
              <a:p>
                <a:r>
                  <a:rPr lang="en-US">
                    <a:noFill/>
                  </a:rPr>
                  <a:t> </a:t>
                </a:r>
              </a:p>
            </p:txBody>
          </p:sp>
        </mc:Fallback>
      </mc:AlternateContent>
    </p:spTree>
    <p:extLst>
      <p:ext uri="{BB962C8B-B14F-4D97-AF65-F5344CB8AC3E}">
        <p14:creationId xmlns:p14="http://schemas.microsoft.com/office/powerpoint/2010/main" val="3500216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dirty="0"/>
              <a:t>Criticality</a:t>
            </a:r>
          </a:p>
          <a:p>
            <a:pPr lvl="1"/>
            <a:r>
              <a:rPr lang="en-US" altLang="zh-CN" dirty="0"/>
              <a:t>&gt;60% of standard cells have inter-cell diffusion steps</a:t>
            </a:r>
          </a:p>
          <a:p>
            <a:r>
              <a:rPr lang="en-US" altLang="zh-CN" dirty="0"/>
              <a:t>Large area overhead</a:t>
            </a:r>
          </a:p>
          <a:p>
            <a:pPr lvl="1"/>
            <a:r>
              <a:rPr lang="en-US" altLang="zh-CN" dirty="0"/>
              <a:t>Filler cell of 4 placement sites needed to resolve every diffusion step</a:t>
            </a:r>
          </a:p>
        </p:txBody>
      </p:sp>
      <p:sp>
        <p:nvSpPr>
          <p:cNvPr id="3" name="Title 2"/>
          <p:cNvSpPr>
            <a:spLocks noGrp="1"/>
          </p:cNvSpPr>
          <p:nvPr>
            <p:ph type="title"/>
          </p:nvPr>
        </p:nvSpPr>
        <p:spPr/>
        <p:txBody>
          <a:bodyPr/>
          <a:lstStyle/>
          <a:p>
            <a:r>
              <a:rPr lang="en-US" dirty="0"/>
              <a:t>Challenges and Limitations</a:t>
            </a:r>
          </a:p>
        </p:txBody>
      </p:sp>
      <p:cxnSp>
        <p:nvCxnSpPr>
          <p:cNvPr id="256" name="직선 연결선 2">
            <a:extLst>
              <a:ext uri="{FF2B5EF4-FFF2-40B4-BE49-F238E27FC236}">
                <a16:creationId xmlns:a16="http://schemas.microsoft.com/office/drawing/2014/main" id="{A1D855FB-98A3-4F73-85F3-7C45A3ECDC76}"/>
              </a:ext>
            </a:extLst>
          </p:cNvPr>
          <p:cNvCxnSpPr/>
          <p:nvPr/>
        </p:nvCxnSpPr>
        <p:spPr>
          <a:xfrm>
            <a:off x="2442328" y="3121547"/>
            <a:ext cx="0" cy="2004495"/>
          </a:xfrm>
          <a:prstGeom prst="line">
            <a:avLst/>
          </a:prstGeom>
          <a:noFill/>
          <a:ln w="9525" cap="flat" cmpd="sng" algn="ctr">
            <a:solidFill>
              <a:srgbClr val="FF0000"/>
            </a:solidFill>
            <a:prstDash val="dash"/>
          </a:ln>
          <a:effectLst/>
        </p:spPr>
      </p:cxnSp>
      <p:cxnSp>
        <p:nvCxnSpPr>
          <p:cNvPr id="257" name="직선 연결선 46">
            <a:extLst>
              <a:ext uri="{FF2B5EF4-FFF2-40B4-BE49-F238E27FC236}">
                <a16:creationId xmlns:a16="http://schemas.microsoft.com/office/drawing/2014/main" id="{2E937F73-9862-4115-8470-F5FAA313C647}"/>
              </a:ext>
            </a:extLst>
          </p:cNvPr>
          <p:cNvCxnSpPr/>
          <p:nvPr/>
        </p:nvCxnSpPr>
        <p:spPr>
          <a:xfrm>
            <a:off x="2798157" y="3121547"/>
            <a:ext cx="0" cy="2004495"/>
          </a:xfrm>
          <a:prstGeom prst="line">
            <a:avLst/>
          </a:prstGeom>
          <a:noFill/>
          <a:ln w="9525" cap="flat" cmpd="sng" algn="ctr">
            <a:solidFill>
              <a:srgbClr val="FF0000"/>
            </a:solidFill>
            <a:prstDash val="dash"/>
          </a:ln>
          <a:effectLst/>
        </p:spPr>
      </p:cxnSp>
      <p:cxnSp>
        <p:nvCxnSpPr>
          <p:cNvPr id="258" name="직선 연결선 108">
            <a:extLst>
              <a:ext uri="{FF2B5EF4-FFF2-40B4-BE49-F238E27FC236}">
                <a16:creationId xmlns:a16="http://schemas.microsoft.com/office/drawing/2014/main" id="{20F7F91A-0F3D-4585-B8B7-F2A7372EF1B6}"/>
              </a:ext>
            </a:extLst>
          </p:cNvPr>
          <p:cNvCxnSpPr/>
          <p:nvPr/>
        </p:nvCxnSpPr>
        <p:spPr>
          <a:xfrm>
            <a:off x="3152411" y="3121547"/>
            <a:ext cx="0" cy="2004495"/>
          </a:xfrm>
          <a:prstGeom prst="line">
            <a:avLst/>
          </a:prstGeom>
          <a:noFill/>
          <a:ln w="9525" cap="flat" cmpd="sng" algn="ctr">
            <a:solidFill>
              <a:srgbClr val="FF0000"/>
            </a:solidFill>
            <a:prstDash val="dash"/>
          </a:ln>
          <a:effectLst/>
        </p:spPr>
      </p:cxnSp>
      <p:cxnSp>
        <p:nvCxnSpPr>
          <p:cNvPr id="259" name="직선 연결선 110">
            <a:extLst>
              <a:ext uri="{FF2B5EF4-FFF2-40B4-BE49-F238E27FC236}">
                <a16:creationId xmlns:a16="http://schemas.microsoft.com/office/drawing/2014/main" id="{E0C2C5D9-74FE-4313-BA26-E322969BB09B}"/>
              </a:ext>
            </a:extLst>
          </p:cNvPr>
          <p:cNvCxnSpPr/>
          <p:nvPr/>
        </p:nvCxnSpPr>
        <p:spPr>
          <a:xfrm>
            <a:off x="3506745" y="3121547"/>
            <a:ext cx="0" cy="2004495"/>
          </a:xfrm>
          <a:prstGeom prst="line">
            <a:avLst/>
          </a:prstGeom>
          <a:noFill/>
          <a:ln w="9525" cap="flat" cmpd="sng" algn="ctr">
            <a:solidFill>
              <a:srgbClr val="FF0000"/>
            </a:solidFill>
            <a:prstDash val="dash"/>
          </a:ln>
          <a:effectLst/>
        </p:spPr>
      </p:cxnSp>
      <p:cxnSp>
        <p:nvCxnSpPr>
          <p:cNvPr id="260" name="직선 연결선 111">
            <a:extLst>
              <a:ext uri="{FF2B5EF4-FFF2-40B4-BE49-F238E27FC236}">
                <a16:creationId xmlns:a16="http://schemas.microsoft.com/office/drawing/2014/main" id="{0567F50F-D402-4947-865F-44D76AE0A7E2}"/>
              </a:ext>
            </a:extLst>
          </p:cNvPr>
          <p:cNvCxnSpPr/>
          <p:nvPr/>
        </p:nvCxnSpPr>
        <p:spPr>
          <a:xfrm>
            <a:off x="3860999" y="3121547"/>
            <a:ext cx="0" cy="2004495"/>
          </a:xfrm>
          <a:prstGeom prst="line">
            <a:avLst/>
          </a:prstGeom>
          <a:noFill/>
          <a:ln w="9525" cap="flat" cmpd="sng" algn="ctr">
            <a:solidFill>
              <a:srgbClr val="FF0000"/>
            </a:solidFill>
            <a:prstDash val="dash"/>
          </a:ln>
          <a:effectLst/>
        </p:spPr>
      </p:cxnSp>
      <p:cxnSp>
        <p:nvCxnSpPr>
          <p:cNvPr id="261" name="직선 연결선 113">
            <a:extLst>
              <a:ext uri="{FF2B5EF4-FFF2-40B4-BE49-F238E27FC236}">
                <a16:creationId xmlns:a16="http://schemas.microsoft.com/office/drawing/2014/main" id="{47E7AC8B-3CC5-4841-817A-196AC493CF0B}"/>
              </a:ext>
            </a:extLst>
          </p:cNvPr>
          <p:cNvCxnSpPr/>
          <p:nvPr/>
        </p:nvCxnSpPr>
        <p:spPr>
          <a:xfrm>
            <a:off x="4215332" y="3121547"/>
            <a:ext cx="0" cy="2004495"/>
          </a:xfrm>
          <a:prstGeom prst="line">
            <a:avLst/>
          </a:prstGeom>
          <a:noFill/>
          <a:ln w="9525" cap="flat" cmpd="sng" algn="ctr">
            <a:solidFill>
              <a:srgbClr val="FF0000"/>
            </a:solidFill>
            <a:prstDash val="dash"/>
          </a:ln>
          <a:effectLst/>
        </p:spPr>
      </p:cxnSp>
      <p:cxnSp>
        <p:nvCxnSpPr>
          <p:cNvPr id="262" name="직선 연결선 114">
            <a:extLst>
              <a:ext uri="{FF2B5EF4-FFF2-40B4-BE49-F238E27FC236}">
                <a16:creationId xmlns:a16="http://schemas.microsoft.com/office/drawing/2014/main" id="{AD4EC6A8-918B-40AF-B627-25C55799ED3E}"/>
              </a:ext>
            </a:extLst>
          </p:cNvPr>
          <p:cNvCxnSpPr/>
          <p:nvPr/>
        </p:nvCxnSpPr>
        <p:spPr>
          <a:xfrm>
            <a:off x="4569587" y="3121545"/>
            <a:ext cx="0" cy="2004494"/>
          </a:xfrm>
          <a:prstGeom prst="line">
            <a:avLst/>
          </a:prstGeom>
          <a:noFill/>
          <a:ln w="9525" cap="flat" cmpd="sng" algn="ctr">
            <a:solidFill>
              <a:srgbClr val="FF0000"/>
            </a:solidFill>
            <a:prstDash val="dash"/>
          </a:ln>
          <a:effectLst/>
        </p:spPr>
      </p:cxnSp>
      <p:cxnSp>
        <p:nvCxnSpPr>
          <p:cNvPr id="263" name="직선 연결선 115">
            <a:extLst>
              <a:ext uri="{FF2B5EF4-FFF2-40B4-BE49-F238E27FC236}">
                <a16:creationId xmlns:a16="http://schemas.microsoft.com/office/drawing/2014/main" id="{00701D55-C15E-432B-8031-6F0C55C1DB1C}"/>
              </a:ext>
            </a:extLst>
          </p:cNvPr>
          <p:cNvCxnSpPr/>
          <p:nvPr/>
        </p:nvCxnSpPr>
        <p:spPr>
          <a:xfrm>
            <a:off x="4923920" y="3121544"/>
            <a:ext cx="0" cy="2004494"/>
          </a:xfrm>
          <a:prstGeom prst="line">
            <a:avLst/>
          </a:prstGeom>
          <a:noFill/>
          <a:ln w="9525" cap="flat" cmpd="sng" algn="ctr">
            <a:solidFill>
              <a:srgbClr val="FF0000"/>
            </a:solidFill>
            <a:prstDash val="dash"/>
          </a:ln>
          <a:effectLst/>
        </p:spPr>
      </p:cxnSp>
      <p:cxnSp>
        <p:nvCxnSpPr>
          <p:cNvPr id="264" name="직선 연결선 116">
            <a:extLst>
              <a:ext uri="{FF2B5EF4-FFF2-40B4-BE49-F238E27FC236}">
                <a16:creationId xmlns:a16="http://schemas.microsoft.com/office/drawing/2014/main" id="{EB93FDF1-91FE-4FE8-B472-5E6F6C48DD94}"/>
              </a:ext>
            </a:extLst>
          </p:cNvPr>
          <p:cNvCxnSpPr/>
          <p:nvPr/>
        </p:nvCxnSpPr>
        <p:spPr>
          <a:xfrm>
            <a:off x="5278173" y="3121543"/>
            <a:ext cx="0" cy="2004494"/>
          </a:xfrm>
          <a:prstGeom prst="line">
            <a:avLst/>
          </a:prstGeom>
          <a:noFill/>
          <a:ln w="9525" cap="flat" cmpd="sng" algn="ctr">
            <a:solidFill>
              <a:srgbClr val="FF0000"/>
            </a:solidFill>
            <a:prstDash val="dash"/>
          </a:ln>
          <a:effectLst/>
        </p:spPr>
      </p:cxnSp>
      <p:sp>
        <p:nvSpPr>
          <p:cNvPr id="307" name="TextBox 126">
            <a:extLst>
              <a:ext uri="{FF2B5EF4-FFF2-40B4-BE49-F238E27FC236}">
                <a16:creationId xmlns:a16="http://schemas.microsoft.com/office/drawing/2014/main" id="{8E470C82-477E-4256-A0E9-AF40A59F00E9}"/>
              </a:ext>
            </a:extLst>
          </p:cNvPr>
          <p:cNvSpPr txBox="1"/>
          <p:nvPr/>
        </p:nvSpPr>
        <p:spPr>
          <a:xfrm>
            <a:off x="455278" y="3868660"/>
            <a:ext cx="1974428" cy="523218"/>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800" b="0" i="0" u="none" strike="noStrike" kern="0" cap="none" spc="0" normalizeH="0" baseline="0" noProof="0" dirty="0">
                <a:ln>
                  <a:noFill/>
                </a:ln>
                <a:solidFill>
                  <a:prstClr val="black"/>
                </a:solidFill>
                <a:effectLst/>
                <a:uLnTx/>
                <a:uFillTx/>
                <a:latin typeface="Tahoma"/>
                <a:ea typeface="+mn-ea"/>
                <a:cs typeface="+mn-cs"/>
              </a:rPr>
              <a:t>Spacing=0</a:t>
            </a:r>
          </a:p>
        </p:txBody>
      </p:sp>
      <p:grpSp>
        <p:nvGrpSpPr>
          <p:cNvPr id="7" name="Group 6">
            <a:extLst>
              <a:ext uri="{FF2B5EF4-FFF2-40B4-BE49-F238E27FC236}">
                <a16:creationId xmlns:a16="http://schemas.microsoft.com/office/drawing/2014/main" id="{96402794-B522-4B98-ACC6-081531BA22B6}"/>
              </a:ext>
            </a:extLst>
          </p:cNvPr>
          <p:cNvGrpSpPr/>
          <p:nvPr/>
        </p:nvGrpSpPr>
        <p:grpSpPr>
          <a:xfrm>
            <a:off x="2453566" y="3297348"/>
            <a:ext cx="1417018" cy="1610245"/>
            <a:chOff x="2453566" y="3297348"/>
            <a:chExt cx="1417018" cy="1610245"/>
          </a:xfrm>
        </p:grpSpPr>
        <p:sp>
          <p:nvSpPr>
            <p:cNvPr id="303" name="직사각형 63">
              <a:extLst>
                <a:ext uri="{FF2B5EF4-FFF2-40B4-BE49-F238E27FC236}">
                  <a16:creationId xmlns:a16="http://schemas.microsoft.com/office/drawing/2014/main" id="{F2B454D4-5294-4E2B-9813-3FBE4F50E757}"/>
                </a:ext>
              </a:extLst>
            </p:cNvPr>
            <p:cNvSpPr/>
            <p:nvPr/>
          </p:nvSpPr>
          <p:spPr>
            <a:xfrm>
              <a:off x="2569089" y="3394894"/>
              <a:ext cx="483132" cy="64409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white"/>
                  </a:solidFill>
                  <a:effectLst/>
                  <a:uLnTx/>
                  <a:uFillTx/>
                  <a:latin typeface="Tahoma"/>
                  <a:ea typeface="+mn-ea"/>
                  <a:cs typeface="+mn-cs"/>
                </a:rPr>
                <a:t>P</a:t>
              </a:r>
              <a:endParaRPr kumimoji="0" lang="ko-KR" altLang="en-US" sz="1100" b="0" i="0" u="none" strike="noStrike" kern="0" cap="none" spc="0" normalizeH="0" baseline="0" noProof="0" dirty="0">
                <a:ln>
                  <a:noFill/>
                </a:ln>
                <a:solidFill>
                  <a:prstClr val="white"/>
                </a:solidFill>
                <a:effectLst/>
                <a:uLnTx/>
                <a:uFillTx/>
                <a:latin typeface="Tahoma"/>
                <a:ea typeface="+mn-ea"/>
                <a:cs typeface="+mn-cs"/>
              </a:endParaRPr>
            </a:p>
          </p:txBody>
        </p:sp>
        <p:sp>
          <p:nvSpPr>
            <p:cNvPr id="304" name="직사각형 66">
              <a:extLst>
                <a:ext uri="{FF2B5EF4-FFF2-40B4-BE49-F238E27FC236}">
                  <a16:creationId xmlns:a16="http://schemas.microsoft.com/office/drawing/2014/main" id="{C0FDBBD7-EF1E-402C-99A5-0A865C5D5D1E}"/>
                </a:ext>
              </a:extLst>
            </p:cNvPr>
            <p:cNvSpPr/>
            <p:nvPr/>
          </p:nvSpPr>
          <p:spPr>
            <a:xfrm>
              <a:off x="3279839" y="3394894"/>
              <a:ext cx="483080" cy="483072"/>
            </a:xfrm>
            <a:prstGeom prst="rect">
              <a:avLst/>
            </a:prstGeom>
            <a:solidFill>
              <a:srgbClr val="4F81BD">
                <a:lumMod val="60000"/>
                <a:lumOff val="40000"/>
              </a:srgbClr>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08" name="직사각형 164">
              <a:extLst>
                <a:ext uri="{FF2B5EF4-FFF2-40B4-BE49-F238E27FC236}">
                  <a16:creationId xmlns:a16="http://schemas.microsoft.com/office/drawing/2014/main" id="{53A274CC-7ABB-4732-841D-BF28F8CD204E}"/>
                </a:ext>
              </a:extLst>
            </p:cNvPr>
            <p:cNvSpPr/>
            <p:nvPr/>
          </p:nvSpPr>
          <p:spPr>
            <a:xfrm>
              <a:off x="2569089" y="4161993"/>
              <a:ext cx="483132" cy="64409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white"/>
                  </a:solidFill>
                  <a:effectLst/>
                  <a:uLnTx/>
                  <a:uFillTx/>
                  <a:latin typeface="Tahoma"/>
                  <a:ea typeface="+mn-ea"/>
                  <a:cs typeface="+mn-cs"/>
                </a:rPr>
                <a:t>N</a:t>
              </a:r>
              <a:endParaRPr kumimoji="0" lang="ko-KR" altLang="en-US" sz="1100" b="0" i="0" u="none" strike="noStrike" kern="0" cap="none" spc="0" normalizeH="0" baseline="0" noProof="0" dirty="0">
                <a:ln>
                  <a:noFill/>
                </a:ln>
                <a:solidFill>
                  <a:prstClr val="white"/>
                </a:solidFill>
                <a:effectLst/>
                <a:uLnTx/>
                <a:uFillTx/>
                <a:latin typeface="Tahoma"/>
                <a:ea typeface="+mn-ea"/>
                <a:cs typeface="+mn-cs"/>
              </a:endParaRPr>
            </a:p>
          </p:txBody>
        </p:sp>
        <p:sp>
          <p:nvSpPr>
            <p:cNvPr id="309" name="직사각형 167">
              <a:extLst>
                <a:ext uri="{FF2B5EF4-FFF2-40B4-BE49-F238E27FC236}">
                  <a16:creationId xmlns:a16="http://schemas.microsoft.com/office/drawing/2014/main" id="{3C6703D6-8ED3-4A7B-9793-DD9BC0DDE29A}"/>
                </a:ext>
              </a:extLst>
            </p:cNvPr>
            <p:cNvSpPr/>
            <p:nvPr/>
          </p:nvSpPr>
          <p:spPr>
            <a:xfrm>
              <a:off x="3279839" y="4323019"/>
              <a:ext cx="483080" cy="483072"/>
            </a:xfrm>
            <a:prstGeom prst="rect">
              <a:avLst/>
            </a:prstGeom>
            <a:solidFill>
              <a:srgbClr val="4F81BD">
                <a:lumMod val="60000"/>
                <a:lumOff val="40000"/>
              </a:srgbClr>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12" name="직사각형 170">
              <a:extLst>
                <a:ext uri="{FF2B5EF4-FFF2-40B4-BE49-F238E27FC236}">
                  <a16:creationId xmlns:a16="http://schemas.microsoft.com/office/drawing/2014/main" id="{28B8A5AD-600A-40CB-A714-1F8A9020C1DD}"/>
                </a:ext>
              </a:extLst>
            </p:cNvPr>
            <p:cNvSpPr/>
            <p:nvPr/>
          </p:nvSpPr>
          <p:spPr>
            <a:xfrm>
              <a:off x="2453566" y="3297348"/>
              <a:ext cx="141701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grpSp>
      <p:grpSp>
        <p:nvGrpSpPr>
          <p:cNvPr id="8" name="Group 7">
            <a:extLst>
              <a:ext uri="{FF2B5EF4-FFF2-40B4-BE49-F238E27FC236}">
                <a16:creationId xmlns:a16="http://schemas.microsoft.com/office/drawing/2014/main" id="{B90435F7-6724-40F1-837C-7071C5E908BD}"/>
              </a:ext>
            </a:extLst>
          </p:cNvPr>
          <p:cNvGrpSpPr/>
          <p:nvPr/>
        </p:nvGrpSpPr>
        <p:grpSpPr>
          <a:xfrm>
            <a:off x="3873622" y="3297348"/>
            <a:ext cx="1417018" cy="1610245"/>
            <a:chOff x="3873622" y="3297348"/>
            <a:chExt cx="1417018" cy="1610245"/>
          </a:xfrm>
        </p:grpSpPr>
        <p:sp>
          <p:nvSpPr>
            <p:cNvPr id="305" name="직사각형 67">
              <a:extLst>
                <a:ext uri="{FF2B5EF4-FFF2-40B4-BE49-F238E27FC236}">
                  <a16:creationId xmlns:a16="http://schemas.microsoft.com/office/drawing/2014/main" id="{B61627D7-7A4D-43A9-80B2-15957C7EC461}"/>
                </a:ext>
              </a:extLst>
            </p:cNvPr>
            <p:cNvSpPr/>
            <p:nvPr/>
          </p:nvSpPr>
          <p:spPr>
            <a:xfrm>
              <a:off x="3989814" y="3394894"/>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06" name="직사각형 68">
              <a:extLst>
                <a:ext uri="{FF2B5EF4-FFF2-40B4-BE49-F238E27FC236}">
                  <a16:creationId xmlns:a16="http://schemas.microsoft.com/office/drawing/2014/main" id="{D980EC14-8451-45F9-8F4B-64784F3908AA}"/>
                </a:ext>
              </a:extLst>
            </p:cNvPr>
            <p:cNvSpPr/>
            <p:nvPr/>
          </p:nvSpPr>
          <p:spPr>
            <a:xfrm>
              <a:off x="4703962" y="3394894"/>
              <a:ext cx="483073"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10" name="직사각형 168">
              <a:extLst>
                <a:ext uri="{FF2B5EF4-FFF2-40B4-BE49-F238E27FC236}">
                  <a16:creationId xmlns:a16="http://schemas.microsoft.com/office/drawing/2014/main" id="{B5F5A7CE-FF0F-4F21-86D1-E8259E58874C}"/>
                </a:ext>
              </a:extLst>
            </p:cNvPr>
            <p:cNvSpPr/>
            <p:nvPr/>
          </p:nvSpPr>
          <p:spPr>
            <a:xfrm>
              <a:off x="3989814" y="4484041"/>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11" name="직사각형 169">
              <a:extLst>
                <a:ext uri="{FF2B5EF4-FFF2-40B4-BE49-F238E27FC236}">
                  <a16:creationId xmlns:a16="http://schemas.microsoft.com/office/drawing/2014/main" id="{87332C0C-4E52-40A7-B66E-0FDBC31BE61C}"/>
                </a:ext>
              </a:extLst>
            </p:cNvPr>
            <p:cNvSpPr/>
            <p:nvPr/>
          </p:nvSpPr>
          <p:spPr>
            <a:xfrm>
              <a:off x="4703962" y="4323019"/>
              <a:ext cx="483073"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13" name="직사각형 171">
              <a:extLst>
                <a:ext uri="{FF2B5EF4-FFF2-40B4-BE49-F238E27FC236}">
                  <a16:creationId xmlns:a16="http://schemas.microsoft.com/office/drawing/2014/main" id="{9EADE35E-F24B-4724-B0B2-E05AA0954387}"/>
                </a:ext>
              </a:extLst>
            </p:cNvPr>
            <p:cNvSpPr/>
            <p:nvPr/>
          </p:nvSpPr>
          <p:spPr>
            <a:xfrm>
              <a:off x="3873622" y="3297348"/>
              <a:ext cx="141701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grpSp>
      <p:grpSp>
        <p:nvGrpSpPr>
          <p:cNvPr id="9" name="Group 8">
            <a:extLst>
              <a:ext uri="{FF2B5EF4-FFF2-40B4-BE49-F238E27FC236}">
                <a16:creationId xmlns:a16="http://schemas.microsoft.com/office/drawing/2014/main" id="{D443DD99-A905-4932-B0EB-3B3B2317849E}"/>
              </a:ext>
            </a:extLst>
          </p:cNvPr>
          <p:cNvGrpSpPr/>
          <p:nvPr/>
        </p:nvGrpSpPr>
        <p:grpSpPr>
          <a:xfrm>
            <a:off x="3735581" y="3710161"/>
            <a:ext cx="870318" cy="779822"/>
            <a:chOff x="3735581" y="3710161"/>
            <a:chExt cx="870318" cy="779822"/>
          </a:xfrm>
        </p:grpSpPr>
        <p:sp>
          <p:nvSpPr>
            <p:cNvPr id="314" name="TextBox 133">
              <a:extLst>
                <a:ext uri="{FF2B5EF4-FFF2-40B4-BE49-F238E27FC236}">
                  <a16:creationId xmlns:a16="http://schemas.microsoft.com/office/drawing/2014/main" id="{D8C1E03B-9340-4D4D-8063-019BC2277618}"/>
                </a:ext>
              </a:extLst>
            </p:cNvPr>
            <p:cNvSpPr txBox="1"/>
            <p:nvPr/>
          </p:nvSpPr>
          <p:spPr>
            <a:xfrm>
              <a:off x="3735581" y="3899437"/>
              <a:ext cx="870318" cy="461664"/>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dirty="0">
                  <a:ln>
                    <a:noFill/>
                  </a:ln>
                  <a:solidFill>
                    <a:prstClr val="black"/>
                  </a:solidFill>
                  <a:effectLst/>
                  <a:uLnTx/>
                  <a:uFillTx/>
                  <a:latin typeface="Tahoma"/>
                  <a:ea typeface="+mn-ea"/>
                  <a:cs typeface="+mn-cs"/>
                </a:rPr>
                <a:t>Step</a:t>
              </a:r>
              <a:endParaRPr kumimoji="0" lang="ko-KR" altLang="en-US" sz="2400" b="0" i="0" u="none" strike="noStrike" kern="0" cap="none" spc="0" normalizeH="0" baseline="0" noProof="0" dirty="0">
                <a:ln>
                  <a:noFill/>
                </a:ln>
                <a:solidFill>
                  <a:prstClr val="black"/>
                </a:solidFill>
                <a:effectLst/>
                <a:uLnTx/>
                <a:uFillTx/>
                <a:latin typeface="Tahoma"/>
                <a:ea typeface="+mn-ea"/>
                <a:cs typeface="+mn-cs"/>
              </a:endParaRPr>
            </a:p>
          </p:txBody>
        </p:sp>
        <p:cxnSp>
          <p:nvCxnSpPr>
            <p:cNvPr id="315" name="직선 화살표 연결선 198">
              <a:extLst>
                <a:ext uri="{FF2B5EF4-FFF2-40B4-BE49-F238E27FC236}">
                  <a16:creationId xmlns:a16="http://schemas.microsoft.com/office/drawing/2014/main" id="{9A0535BA-F013-4DA0-B885-86BDB26CE70E}"/>
                </a:ext>
              </a:extLst>
            </p:cNvPr>
            <p:cNvCxnSpPr>
              <a:cxnSpLocks/>
            </p:cNvCxnSpPr>
            <p:nvPr/>
          </p:nvCxnSpPr>
          <p:spPr>
            <a:xfrm>
              <a:off x="3768220" y="4329564"/>
              <a:ext cx="225434" cy="0"/>
            </a:xfrm>
            <a:prstGeom prst="straightConnector1">
              <a:avLst/>
            </a:prstGeom>
            <a:noFill/>
            <a:ln w="9525" cap="flat" cmpd="sng" algn="ctr">
              <a:solidFill>
                <a:sysClr val="windowText" lastClr="000000"/>
              </a:solidFill>
              <a:prstDash val="sysDash"/>
              <a:headEnd type="none"/>
              <a:tailEnd type="none"/>
            </a:ln>
            <a:effectLst/>
          </p:spPr>
        </p:cxnSp>
        <p:cxnSp>
          <p:nvCxnSpPr>
            <p:cNvPr id="316" name="직선 화살표 연결선 199">
              <a:extLst>
                <a:ext uri="{FF2B5EF4-FFF2-40B4-BE49-F238E27FC236}">
                  <a16:creationId xmlns:a16="http://schemas.microsoft.com/office/drawing/2014/main" id="{E1C63E39-02C6-4CDC-9BEA-FABF50DF4312}"/>
                </a:ext>
              </a:extLst>
            </p:cNvPr>
            <p:cNvCxnSpPr>
              <a:cxnSpLocks/>
            </p:cNvCxnSpPr>
            <p:nvPr/>
          </p:nvCxnSpPr>
          <p:spPr>
            <a:xfrm>
              <a:off x="3768220" y="4483878"/>
              <a:ext cx="225434" cy="0"/>
            </a:xfrm>
            <a:prstGeom prst="straightConnector1">
              <a:avLst/>
            </a:prstGeom>
            <a:noFill/>
            <a:ln w="9525" cap="flat" cmpd="sng" algn="ctr">
              <a:solidFill>
                <a:sysClr val="windowText" lastClr="000000"/>
              </a:solidFill>
              <a:prstDash val="sysDash"/>
              <a:headEnd type="none"/>
              <a:tailEnd type="none"/>
            </a:ln>
            <a:effectLst/>
          </p:spPr>
        </p:cxnSp>
        <p:cxnSp>
          <p:nvCxnSpPr>
            <p:cNvPr id="318" name="직선 화살표 연결선 69">
              <a:extLst>
                <a:ext uri="{FF2B5EF4-FFF2-40B4-BE49-F238E27FC236}">
                  <a16:creationId xmlns:a16="http://schemas.microsoft.com/office/drawing/2014/main" id="{9926FA1C-DCB2-4C61-8633-DA2D01297D93}"/>
                </a:ext>
              </a:extLst>
            </p:cNvPr>
            <p:cNvCxnSpPr>
              <a:cxnSpLocks/>
            </p:cNvCxnSpPr>
            <p:nvPr/>
          </p:nvCxnSpPr>
          <p:spPr>
            <a:xfrm>
              <a:off x="3768220" y="3710161"/>
              <a:ext cx="225434" cy="0"/>
            </a:xfrm>
            <a:prstGeom prst="straightConnector1">
              <a:avLst/>
            </a:prstGeom>
            <a:noFill/>
            <a:ln w="9525" cap="flat" cmpd="sng" algn="ctr">
              <a:solidFill>
                <a:sysClr val="windowText" lastClr="000000"/>
              </a:solidFill>
              <a:prstDash val="sysDash"/>
              <a:headEnd type="none"/>
              <a:tailEnd type="none"/>
            </a:ln>
            <a:effectLst/>
          </p:spPr>
        </p:cxnSp>
        <p:cxnSp>
          <p:nvCxnSpPr>
            <p:cNvPr id="319" name="직선 화살표 연결선 70">
              <a:extLst>
                <a:ext uri="{FF2B5EF4-FFF2-40B4-BE49-F238E27FC236}">
                  <a16:creationId xmlns:a16="http://schemas.microsoft.com/office/drawing/2014/main" id="{886C4D4F-41C7-4EC4-9D44-CB75EE7FE49F}"/>
                </a:ext>
              </a:extLst>
            </p:cNvPr>
            <p:cNvCxnSpPr>
              <a:cxnSpLocks/>
            </p:cNvCxnSpPr>
            <p:nvPr/>
          </p:nvCxnSpPr>
          <p:spPr>
            <a:xfrm>
              <a:off x="3768220" y="3871292"/>
              <a:ext cx="225434" cy="0"/>
            </a:xfrm>
            <a:prstGeom prst="straightConnector1">
              <a:avLst/>
            </a:prstGeom>
            <a:noFill/>
            <a:ln w="9525" cap="flat" cmpd="sng" algn="ctr">
              <a:solidFill>
                <a:sysClr val="windowText" lastClr="000000"/>
              </a:solidFill>
              <a:prstDash val="sysDash"/>
              <a:headEnd type="none"/>
              <a:tailEnd type="none"/>
            </a:ln>
            <a:effectLst/>
          </p:spPr>
        </p:cxnSp>
        <p:cxnSp>
          <p:nvCxnSpPr>
            <p:cNvPr id="320" name="직선 화살표 연결선 71">
              <a:extLst>
                <a:ext uri="{FF2B5EF4-FFF2-40B4-BE49-F238E27FC236}">
                  <a16:creationId xmlns:a16="http://schemas.microsoft.com/office/drawing/2014/main" id="{7720587A-6013-429A-B7D0-EB68DD711D44}"/>
                </a:ext>
              </a:extLst>
            </p:cNvPr>
            <p:cNvCxnSpPr>
              <a:cxnSpLocks/>
            </p:cNvCxnSpPr>
            <p:nvPr/>
          </p:nvCxnSpPr>
          <p:spPr>
            <a:xfrm>
              <a:off x="3925637" y="3710845"/>
              <a:ext cx="0" cy="161025"/>
            </a:xfrm>
            <a:prstGeom prst="straightConnector1">
              <a:avLst/>
            </a:prstGeom>
            <a:noFill/>
            <a:ln w="19050" cap="flat" cmpd="sng" algn="ctr">
              <a:solidFill>
                <a:sysClr val="windowText" lastClr="000000"/>
              </a:solidFill>
              <a:prstDash val="solid"/>
              <a:headEnd type="triangle" w="sm" len="sm"/>
              <a:tailEnd type="triangle" w="sm" len="sm"/>
            </a:ln>
            <a:effectLst/>
          </p:spPr>
        </p:cxnSp>
        <p:cxnSp>
          <p:nvCxnSpPr>
            <p:cNvPr id="321" name="직선 화살표 연결선 92">
              <a:extLst>
                <a:ext uri="{FF2B5EF4-FFF2-40B4-BE49-F238E27FC236}">
                  <a16:creationId xmlns:a16="http://schemas.microsoft.com/office/drawing/2014/main" id="{B03F2420-DA44-46E4-A1F6-3F388BF992E5}"/>
                </a:ext>
              </a:extLst>
            </p:cNvPr>
            <p:cNvCxnSpPr>
              <a:cxnSpLocks/>
            </p:cNvCxnSpPr>
            <p:nvPr/>
          </p:nvCxnSpPr>
          <p:spPr>
            <a:xfrm>
              <a:off x="3925637" y="4328958"/>
              <a:ext cx="0" cy="161025"/>
            </a:xfrm>
            <a:prstGeom prst="straightConnector1">
              <a:avLst/>
            </a:prstGeom>
            <a:noFill/>
            <a:ln w="19050" cap="flat" cmpd="sng" algn="ctr">
              <a:solidFill>
                <a:sysClr val="windowText" lastClr="000000"/>
              </a:solidFill>
              <a:prstDash val="solid"/>
              <a:headEnd type="triangle" w="sm" len="sm"/>
              <a:tailEnd type="triangle" w="sm" len="sm"/>
            </a:ln>
            <a:effectLst/>
          </p:spPr>
        </p:cxnSp>
      </p:grpSp>
      <p:grpSp>
        <p:nvGrpSpPr>
          <p:cNvPr id="12" name="Group 11">
            <a:extLst>
              <a:ext uri="{FF2B5EF4-FFF2-40B4-BE49-F238E27FC236}">
                <a16:creationId xmlns:a16="http://schemas.microsoft.com/office/drawing/2014/main" id="{D9BA21F2-F664-477D-90EC-1B5ECD962735}"/>
              </a:ext>
            </a:extLst>
          </p:cNvPr>
          <p:cNvGrpSpPr/>
          <p:nvPr/>
        </p:nvGrpSpPr>
        <p:grpSpPr>
          <a:xfrm>
            <a:off x="6559793" y="2663705"/>
            <a:ext cx="2374867" cy="2243888"/>
            <a:chOff x="6559793" y="2663705"/>
            <a:chExt cx="2374867" cy="2243888"/>
          </a:xfrm>
        </p:grpSpPr>
        <p:sp>
          <p:nvSpPr>
            <p:cNvPr id="301" name="TextBox 150">
              <a:extLst>
                <a:ext uri="{FF2B5EF4-FFF2-40B4-BE49-F238E27FC236}">
                  <a16:creationId xmlns:a16="http://schemas.microsoft.com/office/drawing/2014/main" id="{783713AE-DE22-4114-B32E-B53AA75C6A5D}"/>
                </a:ext>
              </a:extLst>
            </p:cNvPr>
            <p:cNvSpPr txBox="1"/>
            <p:nvPr/>
          </p:nvSpPr>
          <p:spPr>
            <a:xfrm>
              <a:off x="6559793" y="2663705"/>
              <a:ext cx="2374867" cy="461664"/>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dirty="0">
                  <a:ln>
                    <a:noFill/>
                  </a:ln>
                  <a:solidFill>
                    <a:prstClr val="black"/>
                  </a:solidFill>
                  <a:effectLst/>
                  <a:uLnTx/>
                  <a:uFillTx/>
                  <a:latin typeface="Tahoma"/>
                  <a:ea typeface="+mn-ea"/>
                  <a:cs typeface="+mn-cs"/>
                </a:rPr>
                <a:t>Min cell size=2</a:t>
              </a:r>
              <a:endParaRPr kumimoji="0" lang="ko-KR" altLang="en-US" sz="2400" b="0" i="0" u="none" strike="noStrike" kern="0" cap="none" spc="0" normalizeH="0" baseline="0" noProof="0" dirty="0">
                <a:ln>
                  <a:noFill/>
                </a:ln>
                <a:solidFill>
                  <a:prstClr val="black"/>
                </a:solidFill>
                <a:effectLst/>
                <a:uLnTx/>
                <a:uFillTx/>
                <a:latin typeface="Tahoma"/>
                <a:ea typeface="+mn-ea"/>
                <a:cs typeface="+mn-cs"/>
              </a:endParaRPr>
            </a:p>
          </p:txBody>
        </p:sp>
        <p:cxnSp>
          <p:nvCxnSpPr>
            <p:cNvPr id="317" name="직선 화살표 연결선 5">
              <a:extLst>
                <a:ext uri="{FF2B5EF4-FFF2-40B4-BE49-F238E27FC236}">
                  <a16:creationId xmlns:a16="http://schemas.microsoft.com/office/drawing/2014/main" id="{4CDB07C7-1435-4956-A4A7-E52926447F55}"/>
                </a:ext>
              </a:extLst>
            </p:cNvPr>
            <p:cNvCxnSpPr/>
            <p:nvPr/>
          </p:nvCxnSpPr>
          <p:spPr>
            <a:xfrm>
              <a:off x="7281364" y="3121311"/>
              <a:ext cx="708509" cy="0"/>
            </a:xfrm>
            <a:prstGeom prst="straightConnector1">
              <a:avLst/>
            </a:prstGeom>
            <a:noFill/>
            <a:ln w="19050" cap="flat" cmpd="sng" algn="ctr">
              <a:solidFill>
                <a:sysClr val="windowText" lastClr="000000"/>
              </a:solidFill>
              <a:prstDash val="solid"/>
              <a:headEnd type="triangle"/>
              <a:tailEnd type="triangle"/>
            </a:ln>
            <a:effectLst/>
          </p:spPr>
        </p:cxnSp>
        <p:grpSp>
          <p:nvGrpSpPr>
            <p:cNvPr id="10" name="Group 9">
              <a:extLst>
                <a:ext uri="{FF2B5EF4-FFF2-40B4-BE49-F238E27FC236}">
                  <a16:creationId xmlns:a16="http://schemas.microsoft.com/office/drawing/2014/main" id="{17C5F9E9-622A-4CC6-B8D3-77271091A163}"/>
                </a:ext>
              </a:extLst>
            </p:cNvPr>
            <p:cNvGrpSpPr/>
            <p:nvPr/>
          </p:nvGrpSpPr>
          <p:grpSpPr>
            <a:xfrm>
              <a:off x="7291539" y="3297348"/>
              <a:ext cx="708508" cy="1610245"/>
              <a:chOff x="7291539" y="3297348"/>
              <a:chExt cx="708508" cy="1610245"/>
            </a:xfrm>
          </p:grpSpPr>
          <p:sp>
            <p:nvSpPr>
              <p:cNvPr id="284" name="직사각형 133">
                <a:extLst>
                  <a:ext uri="{FF2B5EF4-FFF2-40B4-BE49-F238E27FC236}">
                    <a16:creationId xmlns:a16="http://schemas.microsoft.com/office/drawing/2014/main" id="{27AB459B-7448-47DD-A565-2612E51E7EA9}"/>
                  </a:ext>
                </a:extLst>
              </p:cNvPr>
              <p:cNvSpPr/>
              <p:nvPr/>
            </p:nvSpPr>
            <p:spPr>
              <a:xfrm>
                <a:off x="7404229" y="3394715"/>
                <a:ext cx="483132" cy="483073"/>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0" name="직사각형 84">
                <a:extLst>
                  <a:ext uri="{FF2B5EF4-FFF2-40B4-BE49-F238E27FC236}">
                    <a16:creationId xmlns:a16="http://schemas.microsoft.com/office/drawing/2014/main" id="{1022B952-4C2D-421B-B6DF-54F6519D0F95}"/>
                  </a:ext>
                </a:extLst>
              </p:cNvPr>
              <p:cNvSpPr/>
              <p:nvPr/>
            </p:nvSpPr>
            <p:spPr>
              <a:xfrm>
                <a:off x="7404229" y="4323019"/>
                <a:ext cx="483132" cy="483073"/>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9" name="직사각형 95">
                <a:extLst>
                  <a:ext uri="{FF2B5EF4-FFF2-40B4-BE49-F238E27FC236}">
                    <a16:creationId xmlns:a16="http://schemas.microsoft.com/office/drawing/2014/main" id="{D46BAD64-396D-4DB8-843C-DBE185E0C716}"/>
                  </a:ext>
                </a:extLst>
              </p:cNvPr>
              <p:cNvSpPr/>
              <p:nvPr/>
            </p:nvSpPr>
            <p:spPr>
              <a:xfrm>
                <a:off x="7291539" y="3297348"/>
                <a:ext cx="70850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ahoma"/>
                    <a:ea typeface="+mn-ea"/>
                    <a:cs typeface="+mn-cs"/>
                  </a:rPr>
                  <a:t>Filler</a:t>
                </a:r>
                <a:endParaRPr kumimoji="0" lang="ko-KR" altLang="en-US" sz="1800" b="0" i="0" u="none" strike="noStrike" kern="0" cap="none" spc="0" normalizeH="0" baseline="0" noProof="0" dirty="0">
                  <a:ln>
                    <a:noFill/>
                  </a:ln>
                  <a:solidFill>
                    <a:prstClr val="black"/>
                  </a:solidFill>
                  <a:effectLst/>
                  <a:uLnTx/>
                  <a:uFillTx/>
                  <a:latin typeface="Tahoma"/>
                  <a:ea typeface="+mn-ea"/>
                  <a:cs typeface="+mn-cs"/>
                </a:endParaRPr>
              </a:p>
            </p:txBody>
          </p:sp>
        </p:grpSp>
        <p:grpSp>
          <p:nvGrpSpPr>
            <p:cNvPr id="11" name="Group 10">
              <a:extLst>
                <a:ext uri="{FF2B5EF4-FFF2-40B4-BE49-F238E27FC236}">
                  <a16:creationId xmlns:a16="http://schemas.microsoft.com/office/drawing/2014/main" id="{4FAD4B4D-BA77-46E7-8BEE-7F2A6883E764}"/>
                </a:ext>
              </a:extLst>
            </p:cNvPr>
            <p:cNvGrpSpPr/>
            <p:nvPr/>
          </p:nvGrpSpPr>
          <p:grpSpPr>
            <a:xfrm>
              <a:off x="7997715" y="3297348"/>
              <a:ext cx="708508" cy="1610245"/>
              <a:chOff x="7997715" y="3297348"/>
              <a:chExt cx="708508" cy="1610245"/>
            </a:xfrm>
          </p:grpSpPr>
          <p:sp>
            <p:nvSpPr>
              <p:cNvPr id="289" name="직사각형 138">
                <a:extLst>
                  <a:ext uri="{FF2B5EF4-FFF2-40B4-BE49-F238E27FC236}">
                    <a16:creationId xmlns:a16="http://schemas.microsoft.com/office/drawing/2014/main" id="{A4C42F66-3E25-4F4F-AA60-1D6939765CEE}"/>
                  </a:ext>
                </a:extLst>
              </p:cNvPr>
              <p:cNvSpPr/>
              <p:nvPr/>
            </p:nvSpPr>
            <p:spPr>
              <a:xfrm>
                <a:off x="8118346" y="3394715"/>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5" name="직사각형 96">
                <a:extLst>
                  <a:ext uri="{FF2B5EF4-FFF2-40B4-BE49-F238E27FC236}">
                    <a16:creationId xmlns:a16="http://schemas.microsoft.com/office/drawing/2014/main" id="{0F4CBF5E-0F7E-4DD7-99F6-9ED34523DE27}"/>
                  </a:ext>
                </a:extLst>
              </p:cNvPr>
              <p:cNvSpPr/>
              <p:nvPr/>
            </p:nvSpPr>
            <p:spPr>
              <a:xfrm>
                <a:off x="8118346" y="4479977"/>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300" name="직사각형 97">
                <a:extLst>
                  <a:ext uri="{FF2B5EF4-FFF2-40B4-BE49-F238E27FC236}">
                    <a16:creationId xmlns:a16="http://schemas.microsoft.com/office/drawing/2014/main" id="{070A2A66-CF97-4960-9EF8-E668AFFD352E}"/>
                  </a:ext>
                </a:extLst>
              </p:cNvPr>
              <p:cNvSpPr/>
              <p:nvPr/>
            </p:nvSpPr>
            <p:spPr>
              <a:xfrm>
                <a:off x="7997715" y="3297348"/>
                <a:ext cx="70850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ahoma"/>
                    <a:ea typeface="+mn-ea"/>
                    <a:cs typeface="+mn-cs"/>
                  </a:rPr>
                  <a:t>Filler</a:t>
                </a:r>
                <a:endParaRPr kumimoji="0" lang="ko-KR" altLang="en-US" sz="1800" b="0" i="0" u="none" strike="noStrike" kern="0" cap="none" spc="0" normalizeH="0" baseline="0" noProof="0" dirty="0">
                  <a:ln>
                    <a:noFill/>
                  </a:ln>
                  <a:solidFill>
                    <a:prstClr val="black"/>
                  </a:solidFill>
                  <a:effectLst/>
                  <a:uLnTx/>
                  <a:uFillTx/>
                  <a:latin typeface="Tahoma"/>
                  <a:ea typeface="+mn-ea"/>
                  <a:cs typeface="+mn-cs"/>
                </a:endParaRPr>
              </a:p>
            </p:txBody>
          </p:sp>
        </p:grpSp>
      </p:grpSp>
      <p:grpSp>
        <p:nvGrpSpPr>
          <p:cNvPr id="13" name="Group 12">
            <a:extLst>
              <a:ext uri="{FF2B5EF4-FFF2-40B4-BE49-F238E27FC236}">
                <a16:creationId xmlns:a16="http://schemas.microsoft.com/office/drawing/2014/main" id="{5BA0FE27-9A36-4C8B-8E1B-D8CBCB90FD6A}"/>
              </a:ext>
            </a:extLst>
          </p:cNvPr>
          <p:cNvGrpSpPr/>
          <p:nvPr/>
        </p:nvGrpSpPr>
        <p:grpSpPr>
          <a:xfrm>
            <a:off x="5867981" y="3105266"/>
            <a:ext cx="5926766" cy="2004494"/>
            <a:chOff x="5867981" y="3105266"/>
            <a:chExt cx="5926766" cy="2004494"/>
          </a:xfrm>
        </p:grpSpPr>
        <p:cxnSp>
          <p:nvCxnSpPr>
            <p:cNvPr id="270" name="직선 연결선 2">
              <a:extLst>
                <a:ext uri="{FF2B5EF4-FFF2-40B4-BE49-F238E27FC236}">
                  <a16:creationId xmlns:a16="http://schemas.microsoft.com/office/drawing/2014/main" id="{E7DF80FA-57D2-4876-AD89-1107F59D13B0}"/>
                </a:ext>
              </a:extLst>
            </p:cNvPr>
            <p:cNvCxnSpPr/>
            <p:nvPr/>
          </p:nvCxnSpPr>
          <p:spPr>
            <a:xfrm>
              <a:off x="5869234" y="3105266"/>
              <a:ext cx="0" cy="2004494"/>
            </a:xfrm>
            <a:prstGeom prst="line">
              <a:avLst/>
            </a:prstGeom>
            <a:noFill/>
            <a:ln w="9525" cap="flat" cmpd="sng" algn="ctr">
              <a:solidFill>
                <a:srgbClr val="FF0000"/>
              </a:solidFill>
              <a:prstDash val="dash"/>
            </a:ln>
            <a:effectLst/>
          </p:spPr>
        </p:cxnSp>
        <p:cxnSp>
          <p:nvCxnSpPr>
            <p:cNvPr id="271" name="직선 연결선 46">
              <a:extLst>
                <a:ext uri="{FF2B5EF4-FFF2-40B4-BE49-F238E27FC236}">
                  <a16:creationId xmlns:a16="http://schemas.microsoft.com/office/drawing/2014/main" id="{B1781286-8A03-4D94-8467-A7BDBC2B0F7D}"/>
                </a:ext>
              </a:extLst>
            </p:cNvPr>
            <p:cNvCxnSpPr/>
            <p:nvPr/>
          </p:nvCxnSpPr>
          <p:spPr>
            <a:xfrm>
              <a:off x="6225063" y="3105266"/>
              <a:ext cx="0" cy="2004494"/>
            </a:xfrm>
            <a:prstGeom prst="line">
              <a:avLst/>
            </a:prstGeom>
            <a:noFill/>
            <a:ln w="9525" cap="flat" cmpd="sng" algn="ctr">
              <a:solidFill>
                <a:srgbClr val="FF0000"/>
              </a:solidFill>
              <a:prstDash val="dash"/>
            </a:ln>
            <a:effectLst/>
          </p:spPr>
        </p:cxnSp>
        <p:sp>
          <p:nvSpPr>
            <p:cNvPr id="285" name="직사각형 134">
              <a:extLst>
                <a:ext uri="{FF2B5EF4-FFF2-40B4-BE49-F238E27FC236}">
                  <a16:creationId xmlns:a16="http://schemas.microsoft.com/office/drawing/2014/main" id="{C68CD652-BF2F-45CC-BC9F-E06E08F49C5B}"/>
                </a:ext>
              </a:extLst>
            </p:cNvPr>
            <p:cNvSpPr/>
            <p:nvPr/>
          </p:nvSpPr>
          <p:spPr>
            <a:xfrm>
              <a:off x="5983503" y="3394715"/>
              <a:ext cx="483132" cy="64409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white"/>
                  </a:solidFill>
                  <a:effectLst/>
                  <a:uLnTx/>
                  <a:uFillTx/>
                  <a:latin typeface="Tahoma"/>
                  <a:ea typeface="+mn-ea"/>
                  <a:cs typeface="+mn-cs"/>
                </a:rPr>
                <a:t>P</a:t>
              </a:r>
              <a:endParaRPr kumimoji="0" lang="ko-KR" altLang="en-US" sz="1100" b="0" i="0" u="none" strike="noStrike" kern="0" cap="none" spc="0" normalizeH="0" baseline="0" noProof="0" dirty="0">
                <a:ln>
                  <a:noFill/>
                </a:ln>
                <a:solidFill>
                  <a:prstClr val="white"/>
                </a:solidFill>
                <a:effectLst/>
                <a:uLnTx/>
                <a:uFillTx/>
                <a:latin typeface="Tahoma"/>
                <a:ea typeface="+mn-ea"/>
                <a:cs typeface="+mn-cs"/>
              </a:endParaRPr>
            </a:p>
          </p:txBody>
        </p:sp>
        <p:sp>
          <p:nvSpPr>
            <p:cNvPr id="286" name="직사각형 135">
              <a:extLst>
                <a:ext uri="{FF2B5EF4-FFF2-40B4-BE49-F238E27FC236}">
                  <a16:creationId xmlns:a16="http://schemas.microsoft.com/office/drawing/2014/main" id="{D29B63AD-B9A9-4AED-8A80-43C21E150E05}"/>
                </a:ext>
              </a:extLst>
            </p:cNvPr>
            <p:cNvSpPr/>
            <p:nvPr/>
          </p:nvSpPr>
          <p:spPr>
            <a:xfrm>
              <a:off x="6694253" y="3394715"/>
              <a:ext cx="483080"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87" name="직사각형 136">
              <a:extLst>
                <a:ext uri="{FF2B5EF4-FFF2-40B4-BE49-F238E27FC236}">
                  <a16:creationId xmlns:a16="http://schemas.microsoft.com/office/drawing/2014/main" id="{AC608D93-CE1C-4D93-8899-A13DABFBE521}"/>
                </a:ext>
              </a:extLst>
            </p:cNvPr>
            <p:cNvSpPr/>
            <p:nvPr/>
          </p:nvSpPr>
          <p:spPr>
            <a:xfrm>
              <a:off x="8833697" y="3394715"/>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88" name="직사각형 137">
              <a:extLst>
                <a:ext uri="{FF2B5EF4-FFF2-40B4-BE49-F238E27FC236}">
                  <a16:creationId xmlns:a16="http://schemas.microsoft.com/office/drawing/2014/main" id="{5A6C5968-FF3E-4B05-A584-36ED4E17B91E}"/>
                </a:ext>
              </a:extLst>
            </p:cNvPr>
            <p:cNvSpPr/>
            <p:nvPr/>
          </p:nvSpPr>
          <p:spPr>
            <a:xfrm>
              <a:off x="9537429" y="3394715"/>
              <a:ext cx="483073"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1" name="직사각형 86">
              <a:extLst>
                <a:ext uri="{FF2B5EF4-FFF2-40B4-BE49-F238E27FC236}">
                  <a16:creationId xmlns:a16="http://schemas.microsoft.com/office/drawing/2014/main" id="{C6DD8199-16DA-4222-B1E9-D18F9CD0538B}"/>
                </a:ext>
              </a:extLst>
            </p:cNvPr>
            <p:cNvSpPr/>
            <p:nvPr/>
          </p:nvSpPr>
          <p:spPr>
            <a:xfrm>
              <a:off x="5983503" y="4161992"/>
              <a:ext cx="483132" cy="64409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white"/>
                  </a:solidFill>
                  <a:effectLst/>
                  <a:uLnTx/>
                  <a:uFillTx/>
                  <a:latin typeface="Tahoma"/>
                  <a:ea typeface="+mn-ea"/>
                  <a:cs typeface="+mn-cs"/>
                </a:rPr>
                <a:t>N</a:t>
              </a:r>
              <a:endParaRPr kumimoji="0" lang="ko-KR" altLang="en-US" sz="1100" b="0" i="0" u="none" strike="noStrike" kern="0" cap="none" spc="0" normalizeH="0" baseline="0" noProof="0" dirty="0">
                <a:ln>
                  <a:noFill/>
                </a:ln>
                <a:solidFill>
                  <a:prstClr val="white"/>
                </a:solidFill>
                <a:effectLst/>
                <a:uLnTx/>
                <a:uFillTx/>
                <a:latin typeface="Tahoma"/>
                <a:ea typeface="+mn-ea"/>
                <a:cs typeface="+mn-cs"/>
              </a:endParaRPr>
            </a:p>
          </p:txBody>
        </p:sp>
        <p:sp>
          <p:nvSpPr>
            <p:cNvPr id="292" name="직사각형 87">
              <a:extLst>
                <a:ext uri="{FF2B5EF4-FFF2-40B4-BE49-F238E27FC236}">
                  <a16:creationId xmlns:a16="http://schemas.microsoft.com/office/drawing/2014/main" id="{A6307490-1412-4499-9E68-13BB4DD2C317}"/>
                </a:ext>
              </a:extLst>
            </p:cNvPr>
            <p:cNvSpPr/>
            <p:nvPr/>
          </p:nvSpPr>
          <p:spPr>
            <a:xfrm>
              <a:off x="6694253" y="4323019"/>
              <a:ext cx="483080"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3" name="직사각형 88">
              <a:extLst>
                <a:ext uri="{FF2B5EF4-FFF2-40B4-BE49-F238E27FC236}">
                  <a16:creationId xmlns:a16="http://schemas.microsoft.com/office/drawing/2014/main" id="{5B6D20FD-2704-449E-BC9E-D2CAC1868076}"/>
                </a:ext>
              </a:extLst>
            </p:cNvPr>
            <p:cNvSpPr/>
            <p:nvPr/>
          </p:nvSpPr>
          <p:spPr>
            <a:xfrm>
              <a:off x="8833697" y="4484041"/>
              <a:ext cx="483132" cy="322048"/>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4" name="직사각형 89">
              <a:extLst>
                <a:ext uri="{FF2B5EF4-FFF2-40B4-BE49-F238E27FC236}">
                  <a16:creationId xmlns:a16="http://schemas.microsoft.com/office/drawing/2014/main" id="{0E8A7C3E-22DB-42BD-93E7-5534E6A2B8C7}"/>
                </a:ext>
              </a:extLst>
            </p:cNvPr>
            <p:cNvSpPr/>
            <p:nvPr/>
          </p:nvSpPr>
          <p:spPr>
            <a:xfrm>
              <a:off x="9537429" y="4323019"/>
              <a:ext cx="483073" cy="48307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6" name="TextBox 199">
              <a:extLst>
                <a:ext uri="{FF2B5EF4-FFF2-40B4-BE49-F238E27FC236}">
                  <a16:creationId xmlns:a16="http://schemas.microsoft.com/office/drawing/2014/main" id="{AD566054-8169-4AFD-8BA7-CAE1B4D89295}"/>
                </a:ext>
              </a:extLst>
            </p:cNvPr>
            <p:cNvSpPr txBox="1"/>
            <p:nvPr/>
          </p:nvSpPr>
          <p:spPr>
            <a:xfrm>
              <a:off x="10174573" y="3903655"/>
              <a:ext cx="1620174" cy="461664"/>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dirty="0">
                  <a:ln>
                    <a:noFill/>
                  </a:ln>
                  <a:solidFill>
                    <a:prstClr val="black"/>
                  </a:solidFill>
                  <a:effectLst/>
                  <a:uLnTx/>
                  <a:uFillTx/>
                  <a:latin typeface="Tahoma"/>
                  <a:ea typeface="+mn-ea"/>
                  <a:cs typeface="+mn-cs"/>
                </a:rPr>
                <a:t>Spacing=4</a:t>
              </a:r>
            </a:p>
          </p:txBody>
        </p:sp>
        <p:sp>
          <p:nvSpPr>
            <p:cNvPr id="297" name="직사각형 90">
              <a:extLst>
                <a:ext uri="{FF2B5EF4-FFF2-40B4-BE49-F238E27FC236}">
                  <a16:creationId xmlns:a16="http://schemas.microsoft.com/office/drawing/2014/main" id="{2D88965A-FB9D-44C3-8545-F48C76AAF39E}"/>
                </a:ext>
              </a:extLst>
            </p:cNvPr>
            <p:cNvSpPr/>
            <p:nvPr/>
          </p:nvSpPr>
          <p:spPr>
            <a:xfrm>
              <a:off x="5867981" y="3297348"/>
              <a:ext cx="141701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98" name="직사각형 91">
              <a:extLst>
                <a:ext uri="{FF2B5EF4-FFF2-40B4-BE49-F238E27FC236}">
                  <a16:creationId xmlns:a16="http://schemas.microsoft.com/office/drawing/2014/main" id="{73196316-8991-41C4-B074-B9034EBFF29D}"/>
                </a:ext>
              </a:extLst>
            </p:cNvPr>
            <p:cNvSpPr/>
            <p:nvPr/>
          </p:nvSpPr>
          <p:spPr>
            <a:xfrm>
              <a:off x="8707692" y="3297348"/>
              <a:ext cx="1417018" cy="1610245"/>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cxnSp>
          <p:nvCxnSpPr>
            <p:cNvPr id="273" name="직선 연결선 108">
              <a:extLst>
                <a:ext uri="{FF2B5EF4-FFF2-40B4-BE49-F238E27FC236}">
                  <a16:creationId xmlns:a16="http://schemas.microsoft.com/office/drawing/2014/main" id="{0686612E-8363-4C5A-BE2B-2123FBC50AE4}"/>
                </a:ext>
              </a:extLst>
            </p:cNvPr>
            <p:cNvCxnSpPr/>
            <p:nvPr/>
          </p:nvCxnSpPr>
          <p:spPr>
            <a:xfrm>
              <a:off x="6579316" y="3105266"/>
              <a:ext cx="0" cy="2004494"/>
            </a:xfrm>
            <a:prstGeom prst="line">
              <a:avLst/>
            </a:prstGeom>
            <a:noFill/>
            <a:ln w="9525" cap="flat" cmpd="sng" algn="ctr">
              <a:solidFill>
                <a:srgbClr val="FF0000"/>
              </a:solidFill>
              <a:prstDash val="dash"/>
            </a:ln>
            <a:effectLst/>
          </p:spPr>
        </p:cxnSp>
        <p:cxnSp>
          <p:nvCxnSpPr>
            <p:cNvPr id="274" name="직선 연결선 110">
              <a:extLst>
                <a:ext uri="{FF2B5EF4-FFF2-40B4-BE49-F238E27FC236}">
                  <a16:creationId xmlns:a16="http://schemas.microsoft.com/office/drawing/2014/main" id="{ABCD6738-896C-4ADF-9CE7-0C03758F15A2}"/>
                </a:ext>
              </a:extLst>
            </p:cNvPr>
            <p:cNvCxnSpPr/>
            <p:nvPr/>
          </p:nvCxnSpPr>
          <p:spPr>
            <a:xfrm>
              <a:off x="6933651" y="3105266"/>
              <a:ext cx="0" cy="2004494"/>
            </a:xfrm>
            <a:prstGeom prst="line">
              <a:avLst/>
            </a:prstGeom>
            <a:noFill/>
            <a:ln w="9525" cap="flat" cmpd="sng" algn="ctr">
              <a:solidFill>
                <a:srgbClr val="FF0000"/>
              </a:solidFill>
              <a:prstDash val="dash"/>
            </a:ln>
            <a:effectLst/>
          </p:spPr>
        </p:cxnSp>
        <p:cxnSp>
          <p:nvCxnSpPr>
            <p:cNvPr id="275" name="직선 연결선 111">
              <a:extLst>
                <a:ext uri="{FF2B5EF4-FFF2-40B4-BE49-F238E27FC236}">
                  <a16:creationId xmlns:a16="http://schemas.microsoft.com/office/drawing/2014/main" id="{56A8F37C-A8B7-4672-9A3D-D41A2B6EC52F}"/>
                </a:ext>
              </a:extLst>
            </p:cNvPr>
            <p:cNvCxnSpPr/>
            <p:nvPr/>
          </p:nvCxnSpPr>
          <p:spPr>
            <a:xfrm>
              <a:off x="7287904" y="3105266"/>
              <a:ext cx="0" cy="2004494"/>
            </a:xfrm>
            <a:prstGeom prst="line">
              <a:avLst/>
            </a:prstGeom>
            <a:noFill/>
            <a:ln w="9525" cap="flat" cmpd="sng" algn="ctr">
              <a:solidFill>
                <a:srgbClr val="FF0000"/>
              </a:solidFill>
              <a:prstDash val="dash"/>
            </a:ln>
            <a:effectLst/>
          </p:spPr>
        </p:cxnSp>
        <p:cxnSp>
          <p:nvCxnSpPr>
            <p:cNvPr id="276" name="직선 연결선 113">
              <a:extLst>
                <a:ext uri="{FF2B5EF4-FFF2-40B4-BE49-F238E27FC236}">
                  <a16:creationId xmlns:a16="http://schemas.microsoft.com/office/drawing/2014/main" id="{7276980F-5D7F-4376-922A-F451A151723B}"/>
                </a:ext>
              </a:extLst>
            </p:cNvPr>
            <p:cNvCxnSpPr/>
            <p:nvPr/>
          </p:nvCxnSpPr>
          <p:spPr>
            <a:xfrm>
              <a:off x="7642237" y="3105266"/>
              <a:ext cx="0" cy="2004494"/>
            </a:xfrm>
            <a:prstGeom prst="line">
              <a:avLst/>
            </a:prstGeom>
            <a:noFill/>
            <a:ln w="9525" cap="flat" cmpd="sng" algn="ctr">
              <a:solidFill>
                <a:srgbClr val="FF0000"/>
              </a:solidFill>
              <a:prstDash val="dash"/>
            </a:ln>
            <a:effectLst/>
          </p:spPr>
        </p:cxnSp>
        <p:cxnSp>
          <p:nvCxnSpPr>
            <p:cNvPr id="277" name="직선 연결선 114">
              <a:extLst>
                <a:ext uri="{FF2B5EF4-FFF2-40B4-BE49-F238E27FC236}">
                  <a16:creationId xmlns:a16="http://schemas.microsoft.com/office/drawing/2014/main" id="{8A062467-2B85-4E92-BB5A-74B2B2269501}"/>
                </a:ext>
              </a:extLst>
            </p:cNvPr>
            <p:cNvCxnSpPr/>
            <p:nvPr/>
          </p:nvCxnSpPr>
          <p:spPr>
            <a:xfrm>
              <a:off x="7996492" y="3105266"/>
              <a:ext cx="0" cy="2004494"/>
            </a:xfrm>
            <a:prstGeom prst="line">
              <a:avLst/>
            </a:prstGeom>
            <a:noFill/>
            <a:ln w="9525" cap="flat" cmpd="sng" algn="ctr">
              <a:solidFill>
                <a:srgbClr val="FF0000"/>
              </a:solidFill>
              <a:prstDash val="dash"/>
            </a:ln>
            <a:effectLst/>
          </p:spPr>
        </p:cxnSp>
        <p:cxnSp>
          <p:nvCxnSpPr>
            <p:cNvPr id="278" name="직선 연결선 115">
              <a:extLst>
                <a:ext uri="{FF2B5EF4-FFF2-40B4-BE49-F238E27FC236}">
                  <a16:creationId xmlns:a16="http://schemas.microsoft.com/office/drawing/2014/main" id="{273B51C3-29C4-4375-9CF2-B6ACC2046D97}"/>
                </a:ext>
              </a:extLst>
            </p:cNvPr>
            <p:cNvCxnSpPr/>
            <p:nvPr/>
          </p:nvCxnSpPr>
          <p:spPr>
            <a:xfrm>
              <a:off x="8350825" y="3105266"/>
              <a:ext cx="0" cy="2004494"/>
            </a:xfrm>
            <a:prstGeom prst="line">
              <a:avLst/>
            </a:prstGeom>
            <a:noFill/>
            <a:ln w="9525" cap="flat" cmpd="sng" algn="ctr">
              <a:solidFill>
                <a:srgbClr val="FF0000"/>
              </a:solidFill>
              <a:prstDash val="dash"/>
            </a:ln>
            <a:effectLst/>
          </p:spPr>
        </p:cxnSp>
        <p:cxnSp>
          <p:nvCxnSpPr>
            <p:cNvPr id="279" name="직선 연결선 116">
              <a:extLst>
                <a:ext uri="{FF2B5EF4-FFF2-40B4-BE49-F238E27FC236}">
                  <a16:creationId xmlns:a16="http://schemas.microsoft.com/office/drawing/2014/main" id="{35FA0075-5FFA-438C-A714-35758261999F}"/>
                </a:ext>
              </a:extLst>
            </p:cNvPr>
            <p:cNvCxnSpPr/>
            <p:nvPr/>
          </p:nvCxnSpPr>
          <p:spPr>
            <a:xfrm>
              <a:off x="8705079" y="3105266"/>
              <a:ext cx="0" cy="2004494"/>
            </a:xfrm>
            <a:prstGeom prst="line">
              <a:avLst/>
            </a:prstGeom>
            <a:noFill/>
            <a:ln w="9525" cap="flat" cmpd="sng" algn="ctr">
              <a:solidFill>
                <a:srgbClr val="FF0000"/>
              </a:solidFill>
              <a:prstDash val="dash"/>
            </a:ln>
            <a:effectLst/>
          </p:spPr>
        </p:cxnSp>
        <p:cxnSp>
          <p:nvCxnSpPr>
            <p:cNvPr id="280" name="직선 연결선 117">
              <a:extLst>
                <a:ext uri="{FF2B5EF4-FFF2-40B4-BE49-F238E27FC236}">
                  <a16:creationId xmlns:a16="http://schemas.microsoft.com/office/drawing/2014/main" id="{8866B88A-4E82-419C-97CC-7E3DE244B629}"/>
                </a:ext>
              </a:extLst>
            </p:cNvPr>
            <p:cNvCxnSpPr/>
            <p:nvPr/>
          </p:nvCxnSpPr>
          <p:spPr>
            <a:xfrm>
              <a:off x="9064186" y="3105266"/>
              <a:ext cx="0" cy="2004494"/>
            </a:xfrm>
            <a:prstGeom prst="line">
              <a:avLst/>
            </a:prstGeom>
            <a:noFill/>
            <a:ln w="9525" cap="flat" cmpd="sng" algn="ctr">
              <a:solidFill>
                <a:srgbClr val="FF0000"/>
              </a:solidFill>
              <a:prstDash val="dash"/>
            </a:ln>
            <a:effectLst/>
          </p:spPr>
        </p:cxnSp>
        <p:cxnSp>
          <p:nvCxnSpPr>
            <p:cNvPr id="281" name="직선 연결선 118">
              <a:extLst>
                <a:ext uri="{FF2B5EF4-FFF2-40B4-BE49-F238E27FC236}">
                  <a16:creationId xmlns:a16="http://schemas.microsoft.com/office/drawing/2014/main" id="{C7CBDB46-7A39-4ADA-8384-130C008E1972}"/>
                </a:ext>
              </a:extLst>
            </p:cNvPr>
            <p:cNvCxnSpPr/>
            <p:nvPr/>
          </p:nvCxnSpPr>
          <p:spPr>
            <a:xfrm>
              <a:off x="9418439" y="3105266"/>
              <a:ext cx="0" cy="2004494"/>
            </a:xfrm>
            <a:prstGeom prst="line">
              <a:avLst/>
            </a:prstGeom>
            <a:noFill/>
            <a:ln w="9525" cap="flat" cmpd="sng" algn="ctr">
              <a:solidFill>
                <a:srgbClr val="FF0000"/>
              </a:solidFill>
              <a:prstDash val="dash"/>
            </a:ln>
            <a:effectLst/>
          </p:spPr>
        </p:cxnSp>
        <p:cxnSp>
          <p:nvCxnSpPr>
            <p:cNvPr id="282" name="직선 연결선 119">
              <a:extLst>
                <a:ext uri="{FF2B5EF4-FFF2-40B4-BE49-F238E27FC236}">
                  <a16:creationId xmlns:a16="http://schemas.microsoft.com/office/drawing/2014/main" id="{B8A116F0-50EC-4211-B8BB-84AB9D82A2B3}"/>
                </a:ext>
              </a:extLst>
            </p:cNvPr>
            <p:cNvCxnSpPr/>
            <p:nvPr/>
          </p:nvCxnSpPr>
          <p:spPr>
            <a:xfrm>
              <a:off x="9772772" y="3105266"/>
              <a:ext cx="0" cy="2004494"/>
            </a:xfrm>
            <a:prstGeom prst="line">
              <a:avLst/>
            </a:prstGeom>
            <a:noFill/>
            <a:ln w="9525" cap="flat" cmpd="sng" algn="ctr">
              <a:solidFill>
                <a:srgbClr val="FF0000"/>
              </a:solidFill>
              <a:prstDash val="dash"/>
            </a:ln>
            <a:effectLst/>
          </p:spPr>
        </p:cxnSp>
      </p:grpSp>
      <p:grpSp>
        <p:nvGrpSpPr>
          <p:cNvPr id="5" name="Group 4">
            <a:extLst>
              <a:ext uri="{FF2B5EF4-FFF2-40B4-BE49-F238E27FC236}">
                <a16:creationId xmlns:a16="http://schemas.microsoft.com/office/drawing/2014/main" id="{EA5A8437-8AF4-41AA-A699-19AEB511EE28}"/>
              </a:ext>
            </a:extLst>
          </p:cNvPr>
          <p:cNvGrpSpPr/>
          <p:nvPr/>
        </p:nvGrpSpPr>
        <p:grpSpPr>
          <a:xfrm>
            <a:off x="2016110" y="5147369"/>
            <a:ext cx="7557111" cy="430891"/>
            <a:chOff x="2016110" y="5147369"/>
            <a:chExt cx="7557111" cy="430891"/>
          </a:xfrm>
        </p:grpSpPr>
        <p:sp>
          <p:nvSpPr>
            <p:cNvPr id="250" name="직사각형 52">
              <a:extLst>
                <a:ext uri="{FF2B5EF4-FFF2-40B4-BE49-F238E27FC236}">
                  <a16:creationId xmlns:a16="http://schemas.microsoft.com/office/drawing/2014/main" id="{A36964C1-1917-4CE3-AA93-FE957DDD192C}"/>
                </a:ext>
              </a:extLst>
            </p:cNvPr>
            <p:cNvSpPr/>
            <p:nvPr/>
          </p:nvSpPr>
          <p:spPr>
            <a:xfrm>
              <a:off x="2016110" y="5322907"/>
              <a:ext cx="205704" cy="150292"/>
            </a:xfrm>
            <a:prstGeom prst="rect">
              <a:avLst/>
            </a:prstGeom>
            <a:solidFill>
              <a:srgbClr val="4F81BD"/>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51" name="TextBox 222">
              <a:extLst>
                <a:ext uri="{FF2B5EF4-FFF2-40B4-BE49-F238E27FC236}">
                  <a16:creationId xmlns:a16="http://schemas.microsoft.com/office/drawing/2014/main" id="{91824483-E755-476C-817D-C357596F1A94}"/>
                </a:ext>
              </a:extLst>
            </p:cNvPr>
            <p:cNvSpPr txBox="1"/>
            <p:nvPr/>
          </p:nvSpPr>
          <p:spPr>
            <a:xfrm>
              <a:off x="2208112" y="5178150"/>
              <a:ext cx="143688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Diffusion</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sp>
          <p:nvSpPr>
            <p:cNvPr id="252" name="직사각형 418">
              <a:extLst>
                <a:ext uri="{FF2B5EF4-FFF2-40B4-BE49-F238E27FC236}">
                  <a16:creationId xmlns:a16="http://schemas.microsoft.com/office/drawing/2014/main" id="{C748B968-4AFE-4C81-A4F9-DE8BB2184307}"/>
                </a:ext>
              </a:extLst>
            </p:cNvPr>
            <p:cNvSpPr/>
            <p:nvPr/>
          </p:nvSpPr>
          <p:spPr>
            <a:xfrm>
              <a:off x="8652223" y="5301755"/>
              <a:ext cx="211432" cy="157898"/>
            </a:xfrm>
            <a:prstGeom prst="rect">
              <a:avLst/>
            </a:prstGeom>
            <a:noFill/>
            <a:ln w="25400" cap="flat" cmpd="sng" algn="ctr">
              <a:solidFill>
                <a:sysClr val="windowText" lastClr="000000"/>
              </a:solid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53" name="TextBox 224">
              <a:extLst>
                <a:ext uri="{FF2B5EF4-FFF2-40B4-BE49-F238E27FC236}">
                  <a16:creationId xmlns:a16="http://schemas.microsoft.com/office/drawing/2014/main" id="{4B6F24DB-C31A-4ACC-A717-03657DCC390F}"/>
                </a:ext>
              </a:extLst>
            </p:cNvPr>
            <p:cNvSpPr txBox="1"/>
            <p:nvPr/>
          </p:nvSpPr>
          <p:spPr>
            <a:xfrm>
              <a:off x="8880697" y="5147369"/>
              <a:ext cx="69252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Cell</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sp>
          <p:nvSpPr>
            <p:cNvPr id="254" name="직사각형 52">
              <a:extLst>
                <a:ext uri="{FF2B5EF4-FFF2-40B4-BE49-F238E27FC236}">
                  <a16:creationId xmlns:a16="http://schemas.microsoft.com/office/drawing/2014/main" id="{1180C3AF-3A56-4756-996D-726A34651CA3}"/>
                </a:ext>
              </a:extLst>
            </p:cNvPr>
            <p:cNvSpPr/>
            <p:nvPr/>
          </p:nvSpPr>
          <p:spPr>
            <a:xfrm>
              <a:off x="3468816" y="5319411"/>
              <a:ext cx="205704" cy="150292"/>
            </a:xfrm>
            <a:prstGeom prst="rect">
              <a:avLst/>
            </a:prstGeom>
            <a:solidFill>
              <a:srgbClr val="4F81BD">
                <a:lumMod val="60000"/>
                <a:lumOff val="40000"/>
              </a:srgbClr>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Tahoma"/>
                <a:ea typeface="+mn-ea"/>
                <a:cs typeface="+mn-cs"/>
              </a:endParaRPr>
            </a:p>
          </p:txBody>
        </p:sp>
        <p:sp>
          <p:nvSpPr>
            <p:cNvPr id="255" name="TextBox 226">
              <a:extLst>
                <a:ext uri="{FF2B5EF4-FFF2-40B4-BE49-F238E27FC236}">
                  <a16:creationId xmlns:a16="http://schemas.microsoft.com/office/drawing/2014/main" id="{E9AF593D-7C9D-4FC2-8E4A-258B2609263C}"/>
                </a:ext>
              </a:extLst>
            </p:cNvPr>
            <p:cNvSpPr txBox="1"/>
            <p:nvPr/>
          </p:nvSpPr>
          <p:spPr>
            <a:xfrm>
              <a:off x="3660819" y="5174648"/>
              <a:ext cx="5325811"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latin typeface="Tahoma"/>
                  <a:ea typeface="+mn-ea"/>
                  <a:cs typeface="+mn-cs"/>
                </a:rPr>
                <a:t>Diffusion w/ NDE (not modeled in library)</a:t>
              </a:r>
              <a:endParaRPr kumimoji="0" lang="ko-KR" altLang="en-US" sz="2000" b="0" i="0" u="none" strike="noStrike" kern="0" cap="none" spc="0" normalizeH="0" baseline="0" noProof="0" dirty="0">
                <a:ln>
                  <a:noFill/>
                </a:ln>
                <a:solidFill>
                  <a:prstClr val="black"/>
                </a:solidFill>
                <a:effectLst/>
                <a:uLnTx/>
                <a:uFillTx/>
                <a:latin typeface="Tahoma"/>
                <a:ea typeface="+mn-ea"/>
                <a:cs typeface="+mn-cs"/>
              </a:endParaRPr>
            </a:p>
          </p:txBody>
        </p:sp>
      </p:grpSp>
      <p:sp>
        <p:nvSpPr>
          <p:cNvPr id="248" name="TextBox 115">
            <a:extLst>
              <a:ext uri="{FF2B5EF4-FFF2-40B4-BE49-F238E27FC236}">
                <a16:creationId xmlns:a16="http://schemas.microsoft.com/office/drawing/2014/main" id="{35DE90D5-E03B-475C-9FC2-17557E2CDD54}"/>
              </a:ext>
            </a:extLst>
          </p:cNvPr>
          <p:cNvSpPr txBox="1"/>
          <p:nvPr/>
        </p:nvSpPr>
        <p:spPr bwMode="auto">
          <a:xfrm>
            <a:off x="1445293" y="5737082"/>
            <a:ext cx="9093031" cy="445126"/>
          </a:xfrm>
          <a:prstGeom prst="rect">
            <a:avLst/>
          </a:prstGeom>
          <a:solidFill>
            <a:srgbClr val="C0504D">
              <a:alpha val="32000"/>
            </a:srgbClr>
          </a:solidFill>
          <a:ln w="25400" cap="flat" cmpd="sng" algn="ctr">
            <a:solidFill>
              <a:srgbClr val="C0504D"/>
            </a:solidFill>
            <a:prstDash val="solid"/>
          </a:ln>
          <a:effectLst/>
        </p:spPr>
        <p:txBody>
          <a:bodyPr/>
          <a:ls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pitchFamily="34" charset="0"/>
              </a:rPr>
              <a:t>Detailed placement = opportunity to reduce </a:t>
            </a:r>
            <a:r>
              <a:rPr kumimoji="0" lang="en-US" sz="2800" b="0" i="1" u="none" strike="noStrike" kern="0" cap="none" spc="0" normalizeH="0" baseline="0" noProof="0" dirty="0">
                <a:ln>
                  <a:noFill/>
                </a:ln>
                <a:solidFill>
                  <a:prstClr val="black"/>
                </a:solidFill>
                <a:effectLst/>
                <a:uLnTx/>
                <a:uFillTx/>
                <a:latin typeface="Calibri"/>
                <a:ea typeface="+mn-ea"/>
                <a:cs typeface="Arial" pitchFamily="34" charset="0"/>
              </a:rPr>
              <a:t>diffusion steps</a:t>
            </a:r>
          </a:p>
        </p:txBody>
      </p:sp>
    </p:spTree>
    <p:extLst>
      <p:ext uri="{BB962C8B-B14F-4D97-AF65-F5344CB8AC3E}">
        <p14:creationId xmlns:p14="http://schemas.microsoft.com/office/powerpoint/2010/main" val="1017159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8"/>
                                        </p:tgtEl>
                                        <p:attrNameLst>
                                          <p:attrName>style.visibility</p:attrName>
                                        </p:attrNameLst>
                                      </p:cBhvr>
                                      <p:to>
                                        <p:strVal val="visible"/>
                                      </p:to>
                                    </p:set>
                                    <p:animEffect transition="in" filter="fade">
                                      <p:cBhvr>
                                        <p:cTn id="36"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Ordered single-row placement</a:t>
            </a:r>
          </a:p>
          <a:p>
            <a:pPr lvl="1"/>
            <a:r>
              <a:rPr lang="en-US" altLang="zh-TW" dirty="0">
                <a:solidFill>
                  <a:prstClr val="black"/>
                </a:solidFill>
                <a:sym typeface="Symbol"/>
              </a:rPr>
              <a:t> </a:t>
            </a:r>
            <a:r>
              <a:rPr lang="en-US" dirty="0"/>
              <a:t>Limited solution space w.r.t. cell ordering, double-height cells, etc.</a:t>
            </a:r>
          </a:p>
          <a:p>
            <a:r>
              <a:rPr lang="en-US" dirty="0"/>
              <a:t>Mixed integer linear programming</a:t>
            </a:r>
          </a:p>
          <a:p>
            <a:pPr lvl="1"/>
            <a:r>
              <a:rPr lang="en-US" altLang="zh-TW" dirty="0">
                <a:solidFill>
                  <a:prstClr val="black"/>
                </a:solidFill>
                <a:sym typeface="Symbol"/>
              </a:rPr>
              <a:t> </a:t>
            </a:r>
            <a:r>
              <a:rPr lang="en-US" dirty="0"/>
              <a:t>Long runtime</a:t>
            </a:r>
          </a:p>
          <a:p>
            <a:r>
              <a:rPr lang="en-US" dirty="0"/>
              <a:t>Heuristics (chain move, cell clustering, etc.)</a:t>
            </a:r>
          </a:p>
          <a:p>
            <a:pPr lvl="1"/>
            <a:r>
              <a:rPr lang="en-US" altLang="zh-TW" dirty="0">
                <a:solidFill>
                  <a:prstClr val="black"/>
                </a:solidFill>
                <a:sym typeface="Symbol"/>
              </a:rPr>
              <a:t> </a:t>
            </a:r>
            <a:r>
              <a:rPr lang="en-US" dirty="0"/>
              <a:t>Optimality not guaranteed</a:t>
            </a:r>
          </a:p>
          <a:p>
            <a:pPr marL="0" lvl="0" indent="0" eaLnBrk="0" hangingPunct="0">
              <a:lnSpc>
                <a:spcPct val="100000"/>
              </a:lnSpc>
              <a:spcBef>
                <a:spcPct val="20000"/>
              </a:spcBef>
              <a:spcAft>
                <a:spcPct val="10000"/>
              </a:spcAft>
              <a:buClrTx/>
              <a:buNone/>
              <a:defRPr/>
            </a:pPr>
            <a:r>
              <a:rPr lang="en-US" sz="2400" b="1" dirty="0">
                <a:solidFill>
                  <a:srgbClr val="FF0000"/>
                </a:solidFill>
                <a:latin typeface="Arial"/>
                <a:cs typeface="+mn-cs"/>
              </a:rPr>
              <a:t>Question: Can we do better?</a:t>
            </a:r>
          </a:p>
          <a:p>
            <a:endParaRPr lang="en-US" dirty="0"/>
          </a:p>
        </p:txBody>
      </p:sp>
      <p:sp>
        <p:nvSpPr>
          <p:cNvPr id="3" name="Title 2"/>
          <p:cNvSpPr>
            <a:spLocks noGrp="1"/>
          </p:cNvSpPr>
          <p:nvPr>
            <p:ph type="title"/>
          </p:nvPr>
        </p:nvSpPr>
        <p:spPr/>
        <p:txBody>
          <a:bodyPr/>
          <a:lstStyle/>
          <a:p>
            <a:r>
              <a:rPr lang="en-US" dirty="0"/>
              <a:t>Previous Works / Our Work</a:t>
            </a:r>
          </a:p>
        </p:txBody>
      </p:sp>
      <p:sp>
        <p:nvSpPr>
          <p:cNvPr id="5" name="TextBox 4"/>
          <p:cNvSpPr txBox="1"/>
          <p:nvPr/>
        </p:nvSpPr>
        <p:spPr bwMode="auto">
          <a:xfrm>
            <a:off x="893136" y="4142317"/>
            <a:ext cx="10770780" cy="2341170"/>
          </a:xfrm>
          <a:prstGeom prst="rect">
            <a:avLst/>
          </a:prstGeom>
          <a:solidFill>
            <a:srgbClr val="C0504D">
              <a:alpha val="32000"/>
            </a:srgbClr>
          </a:solidFill>
          <a:ln w="25400" cap="flat" cmpd="sng" algn="ctr">
            <a:solidFill>
              <a:srgbClr val="C0504D"/>
            </a:solidFill>
            <a:prstDash val="solid"/>
          </a:ln>
          <a:effectLst/>
        </p:spPr>
        <p:txBody>
          <a:bodyPr/>
          <a:lstStyle/>
          <a:p>
            <a:pPr>
              <a:lnSpc>
                <a:spcPct val="85000"/>
              </a:lnSpc>
              <a:defRPr/>
            </a:pPr>
            <a:r>
              <a:rPr lang="en-US" sz="2800" kern="0" dirty="0">
                <a:solidFill>
                  <a:prstClr val="black"/>
                </a:solidFill>
                <a:latin typeface="Calibri"/>
                <a:cs typeface="Arial" pitchFamily="34" charset="0"/>
              </a:rPr>
              <a:t>Our work: </a:t>
            </a:r>
          </a:p>
          <a:p>
            <a:pPr marL="514350" indent="-514350">
              <a:lnSpc>
                <a:spcPct val="85000"/>
              </a:lnSpc>
              <a:buAutoNum type="romanLcParenBoth"/>
              <a:defRPr/>
            </a:pPr>
            <a:r>
              <a:rPr lang="en-US" sz="2800" kern="0" dirty="0">
                <a:solidFill>
                  <a:prstClr val="black"/>
                </a:solidFill>
                <a:latin typeface="Calibri"/>
                <a:cs typeface="Arial" pitchFamily="34" charset="0"/>
              </a:rPr>
              <a:t>Optimal single-row and </a:t>
            </a:r>
            <a:r>
              <a:rPr lang="en-US" sz="2800" b="1" u="sng" kern="0" dirty="0">
                <a:solidFill>
                  <a:prstClr val="black"/>
                </a:solidFill>
                <a:latin typeface="Calibri"/>
                <a:cs typeface="Arial" pitchFamily="34" charset="0"/>
              </a:rPr>
              <a:t>double-row</a:t>
            </a:r>
            <a:r>
              <a:rPr lang="en-US" sz="2800" kern="0" dirty="0">
                <a:solidFill>
                  <a:prstClr val="black"/>
                </a:solidFill>
                <a:latin typeface="Calibri"/>
                <a:cs typeface="Arial" pitchFamily="34" charset="0"/>
              </a:rPr>
              <a:t> dynamic programming-based detailed placement to reduce diffusion steps</a:t>
            </a:r>
          </a:p>
          <a:p>
            <a:pPr marL="514350" indent="-514350">
              <a:lnSpc>
                <a:spcPct val="85000"/>
              </a:lnSpc>
              <a:buAutoNum type="romanLcParenBoth"/>
              <a:defRPr/>
            </a:pPr>
            <a:r>
              <a:rPr lang="en-US" sz="2800" kern="0" dirty="0">
                <a:solidFill>
                  <a:prstClr val="black"/>
                </a:solidFill>
                <a:latin typeface="Calibri"/>
                <a:cs typeface="Arial" pitchFamily="34" charset="0"/>
              </a:rPr>
              <a:t>Support of cell relocating, cell </a:t>
            </a:r>
            <a:r>
              <a:rPr lang="en-US" sz="2800" b="1" u="sng" kern="0" dirty="0">
                <a:solidFill>
                  <a:prstClr val="black"/>
                </a:solidFill>
                <a:latin typeface="Calibri"/>
                <a:cs typeface="Arial" pitchFamily="34" charset="0"/>
              </a:rPr>
              <a:t>reordering</a:t>
            </a:r>
            <a:r>
              <a:rPr lang="en-US" sz="2800" kern="0" dirty="0">
                <a:solidFill>
                  <a:prstClr val="black"/>
                </a:solidFill>
                <a:latin typeface="Calibri"/>
                <a:cs typeface="Arial" pitchFamily="34" charset="0"/>
              </a:rPr>
              <a:t> and cell flipping</a:t>
            </a:r>
          </a:p>
          <a:p>
            <a:pPr marL="514350" indent="-514350">
              <a:lnSpc>
                <a:spcPct val="85000"/>
              </a:lnSpc>
              <a:buAutoNum type="romanLcParenBoth"/>
              <a:defRPr/>
            </a:pPr>
            <a:r>
              <a:rPr lang="en-US" sz="2800" kern="0" dirty="0">
                <a:solidFill>
                  <a:prstClr val="black"/>
                </a:solidFill>
                <a:latin typeface="Calibri"/>
                <a:cs typeface="Arial" pitchFamily="34" charset="0"/>
              </a:rPr>
              <a:t>Support of movable, and reorderable </a:t>
            </a:r>
            <a:r>
              <a:rPr lang="en-US" sz="2800" b="1" u="sng" kern="0" dirty="0">
                <a:solidFill>
                  <a:prstClr val="black"/>
                </a:solidFill>
                <a:latin typeface="Calibri"/>
                <a:cs typeface="Arial" pitchFamily="34" charset="0"/>
              </a:rPr>
              <a:t>double-height cells</a:t>
            </a:r>
            <a:r>
              <a:rPr lang="en-US" sz="2800" kern="0" dirty="0">
                <a:solidFill>
                  <a:prstClr val="black"/>
                </a:solidFill>
                <a:latin typeface="Calibri"/>
                <a:cs typeface="Arial" pitchFamily="34" charset="0"/>
              </a:rPr>
              <a:t>;</a:t>
            </a:r>
          </a:p>
          <a:p>
            <a:pPr marL="514350" indent="-514350">
              <a:lnSpc>
                <a:spcPct val="85000"/>
              </a:lnSpc>
              <a:buAutoNum type="romanLcParenBoth"/>
              <a:defRPr/>
            </a:pPr>
            <a:r>
              <a:rPr lang="en-US" sz="2800" kern="0" dirty="0">
                <a:solidFill>
                  <a:prstClr val="black"/>
                </a:solidFill>
                <a:latin typeface="Calibri"/>
                <a:cs typeface="Arial" pitchFamily="34" charset="0"/>
              </a:rPr>
              <a:t>Timing-aware optimization using </a:t>
            </a:r>
            <a:r>
              <a:rPr lang="en-US" sz="2800" b="1" i="1" u="sng" kern="0" dirty="0">
                <a:solidFill>
                  <a:prstClr val="black"/>
                </a:solidFill>
                <a:latin typeface="Calibri"/>
                <a:cs typeface="Arial" pitchFamily="34" charset="0"/>
              </a:rPr>
              <a:t>intentional steps</a:t>
            </a:r>
            <a:r>
              <a:rPr lang="en-US" sz="2800" kern="0" dirty="0">
                <a:solidFill>
                  <a:prstClr val="black"/>
                </a:solidFill>
                <a:latin typeface="Calibri"/>
                <a:cs typeface="Arial" pitchFamily="34" charset="0"/>
              </a:rPr>
              <a:t>.</a:t>
            </a:r>
          </a:p>
        </p:txBody>
      </p:sp>
    </p:spTree>
    <p:extLst>
      <p:ext uri="{BB962C8B-B14F-4D97-AF65-F5344CB8AC3E}">
        <p14:creationId xmlns:p14="http://schemas.microsoft.com/office/powerpoint/2010/main" val="3599020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t>Motivation</a:t>
            </a:r>
          </a:p>
          <a:p>
            <a:r>
              <a:rPr lang="en-US" dirty="0"/>
              <a:t>Our dynamic programming-based placement</a:t>
            </a:r>
          </a:p>
          <a:p>
            <a:pPr lvl="1"/>
            <a:r>
              <a:rPr lang="en-US" dirty="0">
                <a:solidFill>
                  <a:srgbClr val="FF0000"/>
                </a:solidFill>
              </a:rPr>
              <a:t>Single-row detailed placement</a:t>
            </a:r>
          </a:p>
          <a:p>
            <a:pPr lvl="1"/>
            <a:r>
              <a:rPr lang="en-US" dirty="0"/>
              <a:t>Double-row detailed placement</a:t>
            </a:r>
          </a:p>
          <a:p>
            <a:r>
              <a:rPr lang="en-US" dirty="0"/>
              <a:t>Experiments</a:t>
            </a:r>
          </a:p>
          <a:p>
            <a:r>
              <a:rPr lang="en-US" dirty="0"/>
              <a:t>Conclusion</a:t>
            </a:r>
          </a:p>
          <a:p>
            <a:endParaRPr lang="en-US" dirty="0"/>
          </a:p>
          <a:p>
            <a:endParaRPr lang="en-US" dirty="0"/>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150601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838201"/>
            <a:ext cx="12052004" cy="5562601"/>
          </a:xfrm>
        </p:spPr>
        <p:txBody>
          <a:bodyPr/>
          <a:lstStyle/>
          <a:p>
            <a:r>
              <a:rPr lang="en-US" dirty="0"/>
              <a:t>Goal: perturb the placement to minimize the total cost </a:t>
            </a:r>
          </a:p>
          <a:p>
            <a:pPr lvl="1"/>
            <a:r>
              <a:rPr lang="en-US" b="1" dirty="0"/>
              <a:t>Inputs</a:t>
            </a:r>
            <a:r>
              <a:rPr lang="en-US" dirty="0"/>
              <a:t>: an initial, legalized row placement; cost function</a:t>
            </a:r>
          </a:p>
          <a:p>
            <a:pPr lvl="1"/>
            <a:r>
              <a:rPr lang="en-US" b="1" dirty="0"/>
              <a:t>Output</a:t>
            </a:r>
            <a:r>
              <a:rPr lang="en-US" dirty="0"/>
              <a:t>: optimized row placement with reduced diffusion steps</a:t>
            </a:r>
          </a:p>
          <a:p>
            <a:pPr lvl="1"/>
            <a:r>
              <a:rPr lang="en-US" b="1" dirty="0"/>
              <a:t>Constraints</a:t>
            </a:r>
            <a:r>
              <a:rPr lang="en-US" dirty="0"/>
              <a:t>: cell non-overlapping, disp. range [−𝑥_</a:t>
            </a:r>
            <a:r>
              <a:rPr lang="el-GR" dirty="0"/>
              <a:t>Δ,𝑥_Δ], </a:t>
            </a:r>
            <a:r>
              <a:rPr lang="en-US" dirty="0"/>
              <a:t>reordering range [−𝑟,𝑟]</a:t>
            </a:r>
          </a:p>
          <a:p>
            <a:endParaRPr lang="en-US" dirty="0"/>
          </a:p>
          <a:p>
            <a:endParaRPr lang="en-US" dirty="0"/>
          </a:p>
        </p:txBody>
      </p:sp>
      <p:sp>
        <p:nvSpPr>
          <p:cNvPr id="3" name="Title 2"/>
          <p:cNvSpPr>
            <a:spLocks noGrp="1"/>
          </p:cNvSpPr>
          <p:nvPr>
            <p:ph type="title"/>
          </p:nvPr>
        </p:nvSpPr>
        <p:spPr/>
        <p:txBody>
          <a:bodyPr/>
          <a:lstStyle/>
          <a:p>
            <a:r>
              <a:rPr lang="en-US" dirty="0"/>
              <a:t>Single-Row (SR) Detailed Placement</a:t>
            </a:r>
          </a:p>
        </p:txBody>
      </p:sp>
      <mc:AlternateContent xmlns:mc="http://schemas.openxmlformats.org/markup-compatibility/2006" xmlns:a14="http://schemas.microsoft.com/office/drawing/2010/main">
        <mc:Choice Requires="a14">
          <p:graphicFrame>
            <p:nvGraphicFramePr>
              <p:cNvPr id="70" name="Table 69">
                <a:extLst>
                  <a:ext uri="{FF2B5EF4-FFF2-40B4-BE49-F238E27FC236}">
                    <a16:creationId xmlns:a16="http://schemas.microsoft.com/office/drawing/2014/main" id="{DE2D8D84-E947-409C-B714-1808AD62AAC8}"/>
                  </a:ext>
                </a:extLst>
              </p:cNvPr>
              <p:cNvGraphicFramePr>
                <a:graphicFrameLocks noGrp="1"/>
              </p:cNvGraphicFramePr>
              <p:nvPr>
                <p:extLst>
                  <p:ext uri="{D42A27DB-BD31-4B8C-83A1-F6EECF244321}">
                    <p14:modId xmlns:p14="http://schemas.microsoft.com/office/powerpoint/2010/main" val="456370328"/>
                  </p:ext>
                </p:extLst>
              </p:nvPr>
            </p:nvGraphicFramePr>
            <p:xfrm>
              <a:off x="6700526" y="2963828"/>
              <a:ext cx="4841875" cy="1798320"/>
            </p:xfrm>
            <a:graphic>
              <a:graphicData uri="http://schemas.openxmlformats.org/drawingml/2006/table">
                <a:tbl>
                  <a:tblPr firstRow="1" bandRow="1"/>
                  <a:tblGrid>
                    <a:gridCol w="1367155">
                      <a:extLst>
                        <a:ext uri="{9D8B030D-6E8A-4147-A177-3AD203B41FA5}">
                          <a16:colId xmlns:a16="http://schemas.microsoft.com/office/drawing/2014/main" val="167431880"/>
                        </a:ext>
                      </a:extLst>
                    </a:gridCol>
                    <a:gridCol w="3474720">
                      <a:extLst>
                        <a:ext uri="{9D8B030D-6E8A-4147-A177-3AD203B41FA5}">
                          <a16:colId xmlns:a16="http://schemas.microsoft.com/office/drawing/2014/main" val="1380760326"/>
                        </a:ext>
                      </a:extLst>
                    </a:gridCol>
                  </a:tblGrid>
                  <a:tr h="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b="1" dirty="0"/>
                            <a:t>Notation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b="1" dirty="0"/>
                            <a:t>Meaning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302619788"/>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𝒍</m:t>
                                </m:r>
                              </m:oMath>
                            </m:oMathPara>
                          </a14:m>
                          <a:endParaRPr lang="en-US" sz="2000" b="1"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000" b="1" dirty="0"/>
                            <a:t>Displacement, e.g., for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𝒄</m:t>
                                  </m:r>
                                </m:e>
                                <m:sub>
                                  <m:r>
                                    <a:rPr lang="en-US" sz="2000" b="1" i="1" smtClean="0">
                                      <a:latin typeface="Cambria Math" panose="02040503050406030204" pitchFamily="18" charset="0"/>
                                    </a:rPr>
                                    <m:t>𝟑</m:t>
                                  </m:r>
                                </m:sub>
                              </m:sSub>
                            </m:oMath>
                          </a14:m>
                          <a:r>
                            <a:rPr lang="en-US" sz="2000" b="1"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2000" b="1" dirty="0"/>
                            <a:t> </a:t>
                          </a:r>
                          <a14:m>
                            <m:oMath xmlns:m="http://schemas.openxmlformats.org/officeDocument/2006/math">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rPr>
                                <m:t>𝟕</m:t>
                              </m:r>
                              <m:r>
                                <a:rPr lang="en-US" sz="2000" b="1" i="1" smtClean="0">
                                  <a:latin typeface="Cambria Math" panose="02040503050406030204" pitchFamily="18" charset="0"/>
                                </a:rPr>
                                <m:t>=−</m:t>
                              </m:r>
                              <m:r>
                                <a:rPr lang="en-US" sz="2000" b="1" i="1" smtClean="0">
                                  <a:latin typeface="Cambria Math" panose="02040503050406030204" pitchFamily="18" charset="0"/>
                                </a:rPr>
                                <m:t>𝟔</m:t>
                              </m:r>
                              <m:r>
                                <a:rPr lang="en-US" sz="2000" b="1"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𝚫</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𝚫</m:t>
                                  </m:r>
                                </m:sub>
                              </m:sSub>
                              <m:r>
                                <a:rPr lang="en-US" sz="2000" b="1" i="1">
                                  <a:latin typeface="Cambria Math" panose="02040503050406030204" pitchFamily="18" charset="0"/>
                                </a:rPr>
                                <m:t>]</m:t>
                              </m:r>
                            </m:oMath>
                          </a14:m>
                          <a:endParaRPr lang="en-US" sz="2000"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518053798"/>
                      </a:ext>
                    </a:extLst>
                  </a:tr>
                  <a:tr h="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𝒋</m:t>
                                </m:r>
                              </m:oMath>
                            </m:oMathPara>
                          </a14:m>
                          <a:endParaRPr lang="en-US"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2000" b="1" dirty="0"/>
                            <a:t>Position shift, e.g.,</a:t>
                          </a:r>
                          <a:r>
                            <a:rPr lang="en-US" sz="2000" b="1" baseline="0" dirty="0"/>
                            <a:t> </a:t>
                          </a:r>
                          <a:r>
                            <a:rPr lang="en-US" sz="2000" b="1" dirty="0"/>
                            <a:t>for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𝒄</m:t>
                                  </m:r>
                                </m:e>
                                <m:sub>
                                  <m:r>
                                    <a:rPr lang="en-US" sz="2000" b="1" i="1" smtClean="0">
                                      <a:latin typeface="Cambria Math" panose="02040503050406030204" pitchFamily="18" charset="0"/>
                                    </a:rPr>
                                    <m:t>𝟑</m:t>
                                  </m:r>
                                </m:sub>
                              </m:sSub>
                            </m:oMath>
                          </a14:m>
                          <a:r>
                            <a:rPr lang="en-US" sz="2000" b="1" dirty="0"/>
                            <a:t>,</a:t>
                          </a:r>
                        </a:p>
                        <a:p>
                          <a:r>
                            <a:rPr lang="en-US" sz="2000" b="1" dirty="0"/>
                            <a:t> </a:t>
                          </a:r>
                          <a14:m>
                            <m:oMath xmlns:m="http://schemas.openxmlformats.org/officeDocument/2006/math">
                              <m:r>
                                <a:rPr lang="en-US" sz="2000" b="1" i="1" smtClean="0">
                                  <a:latin typeface="Cambria Math" panose="02040503050406030204" pitchFamily="18" charset="0"/>
                                </a:rPr>
                                <m:t>𝒋</m:t>
                              </m:r>
                              <m:r>
                                <a:rPr lang="en-US" sz="2000" b="1" i="1" smtClean="0">
                                  <a:latin typeface="Cambria Math" panose="02040503050406030204" pitchFamily="18" charset="0"/>
                                </a:rPr>
                                <m:t>=</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m:t>
                              </m:r>
                              <m:r>
                                <a:rPr lang="en-US" sz="2000" b="1" i="1">
                                  <a:latin typeface="Cambria Math" panose="02040503050406030204" pitchFamily="18" charset="0"/>
                                </a:rPr>
                                <m:t>𝒓</m:t>
                              </m:r>
                              <m:r>
                                <a:rPr lang="en-US" sz="2000" b="1" i="1">
                                  <a:latin typeface="Cambria Math" panose="02040503050406030204" pitchFamily="18" charset="0"/>
                                </a:rPr>
                                <m:t>,</m:t>
                              </m:r>
                              <m:r>
                                <a:rPr lang="en-US" sz="2000" b="1" i="1">
                                  <a:latin typeface="Cambria Math" panose="02040503050406030204" pitchFamily="18" charset="0"/>
                                </a:rPr>
                                <m:t>𝒓</m:t>
                              </m:r>
                              <m:r>
                                <a:rPr lang="en-US" sz="2000" b="1" i="1">
                                  <a:latin typeface="Cambria Math" panose="02040503050406030204" pitchFamily="18" charset="0"/>
                                </a:rPr>
                                <m:t>]</m:t>
                              </m:r>
                            </m:oMath>
                          </a14:m>
                          <a:endParaRPr lang="en-US"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539663762"/>
                      </a:ext>
                    </a:extLst>
                  </a:tr>
                </a:tbl>
              </a:graphicData>
            </a:graphic>
          </p:graphicFrame>
        </mc:Choice>
        <mc:Fallback xmlns="">
          <p:graphicFrame>
            <p:nvGraphicFramePr>
              <p:cNvPr id="70" name="Table 69">
                <a:extLst>
                  <a:ext uri="{FF2B5EF4-FFF2-40B4-BE49-F238E27FC236}">
                    <a16:creationId xmlns:a16="http://schemas.microsoft.com/office/drawing/2014/main" id="{DE2D8D84-E947-409C-B714-1808AD62AAC8}"/>
                  </a:ext>
                </a:extLst>
              </p:cNvPr>
              <p:cNvGraphicFramePr>
                <a:graphicFrameLocks noGrp="1"/>
              </p:cNvGraphicFramePr>
              <p:nvPr>
                <p:extLst>
                  <p:ext uri="{D42A27DB-BD31-4B8C-83A1-F6EECF244321}">
                    <p14:modId xmlns:p14="http://schemas.microsoft.com/office/powerpoint/2010/main" val="456370328"/>
                  </p:ext>
                </p:extLst>
              </p:nvPr>
            </p:nvGraphicFramePr>
            <p:xfrm>
              <a:off x="6700526" y="2963828"/>
              <a:ext cx="4841875" cy="1798320"/>
            </p:xfrm>
            <a:graphic>
              <a:graphicData uri="http://schemas.openxmlformats.org/drawingml/2006/table">
                <a:tbl>
                  <a:tblPr firstRow="1" bandRow="1"/>
                  <a:tblGrid>
                    <a:gridCol w="1367155">
                      <a:extLst>
                        <a:ext uri="{9D8B030D-6E8A-4147-A177-3AD203B41FA5}">
                          <a16:colId xmlns:a16="http://schemas.microsoft.com/office/drawing/2014/main" val="167431880"/>
                        </a:ext>
                      </a:extLst>
                    </a:gridCol>
                    <a:gridCol w="3474720">
                      <a:extLst>
                        <a:ext uri="{9D8B030D-6E8A-4147-A177-3AD203B41FA5}">
                          <a16:colId xmlns:a16="http://schemas.microsoft.com/office/drawing/2014/main" val="1380760326"/>
                        </a:ext>
                      </a:extLst>
                    </a:gridCol>
                  </a:tblGrid>
                  <a:tr h="39624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b="1" dirty="0"/>
                            <a:t>Notation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b="1" dirty="0"/>
                            <a:t>Meaning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302619788"/>
                      </a:ext>
                    </a:extLst>
                  </a:tr>
                  <a:tr h="701040">
                    <a:tc>
                      <a:txBody>
                        <a:bodyPr/>
                        <a:lstStyle/>
                        <a:p>
                          <a:endParaRPr 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3"/>
                          <a:stretch>
                            <a:fillRect l="-446" t="-60345" r="-256696" b="-109483"/>
                          </a:stretch>
                        </a:blipFill>
                      </a:tcPr>
                    </a:tc>
                    <a:tc>
                      <a:txBody>
                        <a:bodyPr/>
                        <a:lstStyle/>
                        <a:p>
                          <a:endParaRPr lang="en-US"/>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3"/>
                          <a:stretch>
                            <a:fillRect l="-39405" t="-60345" r="-701" b="-109483"/>
                          </a:stretch>
                        </a:blipFill>
                      </a:tcPr>
                    </a:tc>
                    <a:extLst>
                      <a:ext uri="{0D108BD9-81ED-4DB2-BD59-A6C34878D82A}">
                        <a16:rowId xmlns:a16="http://schemas.microsoft.com/office/drawing/2014/main" val="518053798"/>
                      </a:ext>
                    </a:extLst>
                  </a:tr>
                  <a:tr h="701040">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446" t="-161739" r="-256696" b="-10435"/>
                          </a:stretch>
                        </a:blip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39405" t="-161739" r="-701" b="-10435"/>
                          </a:stretch>
                        </a:blipFill>
                      </a:tcPr>
                    </a:tc>
                    <a:extLst>
                      <a:ext uri="{0D108BD9-81ED-4DB2-BD59-A6C34878D82A}">
                        <a16:rowId xmlns:a16="http://schemas.microsoft.com/office/drawing/2014/main" val="1539663762"/>
                      </a:ext>
                    </a:extLst>
                  </a:tr>
                </a:tbl>
              </a:graphicData>
            </a:graphic>
          </p:graphicFrame>
        </mc:Fallback>
      </mc:AlternateContent>
      <p:grpSp>
        <p:nvGrpSpPr>
          <p:cNvPr id="71" name="Group 70">
            <a:extLst>
              <a:ext uri="{FF2B5EF4-FFF2-40B4-BE49-F238E27FC236}">
                <a16:creationId xmlns:a16="http://schemas.microsoft.com/office/drawing/2014/main" id="{1F75B3FA-27FD-4C7E-A077-DDFA80F1F75C}"/>
              </a:ext>
            </a:extLst>
          </p:cNvPr>
          <p:cNvGrpSpPr/>
          <p:nvPr/>
        </p:nvGrpSpPr>
        <p:grpSpPr>
          <a:xfrm>
            <a:off x="5990493" y="6422717"/>
            <a:ext cx="783575" cy="400110"/>
            <a:chOff x="5499900" y="4981374"/>
            <a:chExt cx="783575" cy="400110"/>
          </a:xfrm>
        </p:grpSpPr>
        <p:sp>
          <p:nvSpPr>
            <p:cNvPr id="72" name="직사각형 171">
              <a:extLst>
                <a:ext uri="{FF2B5EF4-FFF2-40B4-BE49-F238E27FC236}">
                  <a16:creationId xmlns:a16="http://schemas.microsoft.com/office/drawing/2014/main" id="{DEF00074-2ECF-48AD-A6F5-EFE463B2DB89}"/>
                </a:ext>
              </a:extLst>
            </p:cNvPr>
            <p:cNvSpPr/>
            <p:nvPr/>
          </p:nvSpPr>
          <p:spPr>
            <a:xfrm flipH="1">
              <a:off x="5499900" y="5111893"/>
              <a:ext cx="160020" cy="162266"/>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Tahoma"/>
                <a:ea typeface="+mn-ea"/>
                <a:cs typeface="+mn-cs"/>
              </a:endParaRPr>
            </a:p>
          </p:txBody>
        </p:sp>
        <p:sp>
          <p:nvSpPr>
            <p:cNvPr id="76" name="TextBox 75">
              <a:extLst>
                <a:ext uri="{FF2B5EF4-FFF2-40B4-BE49-F238E27FC236}">
                  <a16:creationId xmlns:a16="http://schemas.microsoft.com/office/drawing/2014/main" id="{CA4A1A4E-504D-4BB6-A993-70684A3AC51B}"/>
                </a:ext>
              </a:extLst>
            </p:cNvPr>
            <p:cNvSpPr txBox="1"/>
            <p:nvPr/>
          </p:nvSpPr>
          <p:spPr>
            <a:xfrm>
              <a:off x="5701089" y="4981374"/>
              <a:ext cx="58238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cell</a:t>
              </a:r>
            </a:p>
          </p:txBody>
        </p:sp>
      </p:grpSp>
      <p:grpSp>
        <p:nvGrpSpPr>
          <p:cNvPr id="78" name="Group 77">
            <a:extLst>
              <a:ext uri="{FF2B5EF4-FFF2-40B4-BE49-F238E27FC236}">
                <a16:creationId xmlns:a16="http://schemas.microsoft.com/office/drawing/2014/main" id="{BE8F523F-BB1B-4A0C-97A9-8A331387710B}"/>
              </a:ext>
            </a:extLst>
          </p:cNvPr>
          <p:cNvGrpSpPr/>
          <p:nvPr/>
        </p:nvGrpSpPr>
        <p:grpSpPr>
          <a:xfrm>
            <a:off x="1217557" y="2437354"/>
            <a:ext cx="5068627" cy="2285424"/>
            <a:chOff x="558683" y="3009713"/>
            <a:chExt cx="4142130" cy="1867671"/>
          </a:xfrm>
        </p:grpSpPr>
        <mc:AlternateContent xmlns:mc="http://schemas.openxmlformats.org/markup-compatibility/2006" xmlns:a14="http://schemas.microsoft.com/office/drawing/2010/main">
          <mc:Choice Requires="a14">
            <p:sp>
              <p:nvSpPr>
                <p:cNvPr id="79" name="직사각형 171">
                  <a:extLst>
                    <a:ext uri="{FF2B5EF4-FFF2-40B4-BE49-F238E27FC236}">
                      <a16:creationId xmlns:a16="http://schemas.microsoft.com/office/drawing/2014/main" id="{526E3877-ADAC-4D0E-98A0-B1FE16919A1A}"/>
                    </a:ext>
                  </a:extLst>
                </p:cNvPr>
                <p:cNvSpPr/>
                <p:nvPr/>
              </p:nvSpPr>
              <p:spPr>
                <a:xfrm>
                  <a:off x="709683" y="3485340"/>
                  <a:ext cx="516865"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0" name="직사각형 171"/>
                <p:cNvSpPr>
                  <a:spLocks noRot="1" noChangeAspect="1" noMove="1" noResize="1" noEditPoints="1" noAdjustHandles="1" noChangeArrowheads="1" noChangeShapeType="1" noTextEdit="1"/>
                </p:cNvSpPr>
                <p:nvPr/>
              </p:nvSpPr>
              <p:spPr>
                <a:xfrm>
                  <a:off x="709683" y="3485340"/>
                  <a:ext cx="516865" cy="738465"/>
                </a:xfrm>
                <a:prstGeom prst="rect">
                  <a:avLst/>
                </a:prstGeom>
                <a:blipFill>
                  <a:blip r:embed="rId5"/>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직사각형 171">
                  <a:extLst>
                    <a:ext uri="{FF2B5EF4-FFF2-40B4-BE49-F238E27FC236}">
                      <a16:creationId xmlns:a16="http://schemas.microsoft.com/office/drawing/2014/main" id="{3D7A82D7-2DF1-4B7E-A55F-6ED71D33DDD0}"/>
                    </a:ext>
                  </a:extLst>
                </p:cNvPr>
                <p:cNvSpPr/>
                <p:nvPr/>
              </p:nvSpPr>
              <p:spPr>
                <a:xfrm>
                  <a:off x="1984052" y="3490078"/>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1" name="직사각형 171"/>
                <p:cNvSpPr>
                  <a:spLocks noRot="1" noChangeAspect="1" noMove="1" noResize="1" noEditPoints="1" noAdjustHandles="1" noChangeArrowheads="1" noChangeShapeType="1" noTextEdit="1"/>
                </p:cNvSpPr>
                <p:nvPr/>
              </p:nvSpPr>
              <p:spPr>
                <a:xfrm>
                  <a:off x="1984052" y="3490078"/>
                  <a:ext cx="511914" cy="738465"/>
                </a:xfrm>
                <a:prstGeom prst="rect">
                  <a:avLst/>
                </a:prstGeom>
                <a:blipFill>
                  <a:blip r:embed="rId6"/>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139DF6CD-8921-4E72-B969-31548204B924}"/>
                </a:ext>
              </a:extLst>
            </p:cNvPr>
            <p:cNvCxnSpPr/>
            <p:nvPr/>
          </p:nvCxnSpPr>
          <p:spPr>
            <a:xfrm>
              <a:off x="589928" y="3485340"/>
              <a:ext cx="3681618" cy="0"/>
            </a:xfrm>
            <a:prstGeom prst="line">
              <a:avLst/>
            </a:prstGeom>
            <a:noFill/>
            <a:ln w="38100" cap="flat" cmpd="sng" algn="ctr">
              <a:solidFill>
                <a:sysClr val="windowText" lastClr="000000"/>
              </a:solidFill>
              <a:prstDash val="sysDot"/>
            </a:ln>
            <a:effectLst/>
          </p:spPr>
        </p:cxnSp>
        <p:cxnSp>
          <p:nvCxnSpPr>
            <p:cNvPr id="82" name="Straight Connector 81">
              <a:extLst>
                <a:ext uri="{FF2B5EF4-FFF2-40B4-BE49-F238E27FC236}">
                  <a16:creationId xmlns:a16="http://schemas.microsoft.com/office/drawing/2014/main" id="{5AFC3289-07D3-4CA6-B804-A6EF1A40F0CA}"/>
                </a:ext>
              </a:extLst>
            </p:cNvPr>
            <p:cNvCxnSpPr/>
            <p:nvPr/>
          </p:nvCxnSpPr>
          <p:spPr>
            <a:xfrm>
              <a:off x="607863" y="4228543"/>
              <a:ext cx="3681618"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83" name="직사각형 171">
                  <a:extLst>
                    <a:ext uri="{FF2B5EF4-FFF2-40B4-BE49-F238E27FC236}">
                      <a16:creationId xmlns:a16="http://schemas.microsoft.com/office/drawing/2014/main" id="{C5D7EF70-0E16-42E8-9D50-BD3626E0751C}"/>
                    </a:ext>
                  </a:extLst>
                </p:cNvPr>
                <p:cNvSpPr/>
                <p:nvPr/>
              </p:nvSpPr>
              <p:spPr>
                <a:xfrm>
                  <a:off x="2495968" y="3485340"/>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𝒄</m:t>
                          </m:r>
                        </m:e>
                        <m:sub>
                          <m: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𝟑</m:t>
                          </m:r>
                        </m:sub>
                      </m:sSub>
                    </m:oMath>
                  </a14:m>
                  <a:r>
                    <a:rPr kumimoji="0" lang="ko-KR" altLang="en-US" sz="4400" b="1"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4" name="직사각형 171"/>
                <p:cNvSpPr>
                  <a:spLocks noRot="1" noChangeAspect="1" noMove="1" noResize="1" noEditPoints="1" noAdjustHandles="1" noChangeArrowheads="1" noChangeShapeType="1" noTextEdit="1"/>
                </p:cNvSpPr>
                <p:nvPr/>
              </p:nvSpPr>
              <p:spPr>
                <a:xfrm>
                  <a:off x="2495968" y="3485340"/>
                  <a:ext cx="1032597" cy="738465"/>
                </a:xfrm>
                <a:prstGeom prst="rect">
                  <a:avLst/>
                </a:prstGeom>
                <a:blipFill>
                  <a:blip r:embed="rId7"/>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직사각형 171">
                  <a:extLst>
                    <a:ext uri="{FF2B5EF4-FFF2-40B4-BE49-F238E27FC236}">
                      <a16:creationId xmlns:a16="http://schemas.microsoft.com/office/drawing/2014/main" id="{ED356219-5391-48C1-9995-E530A973E806}"/>
                    </a:ext>
                  </a:extLst>
                </p:cNvPr>
                <p:cNvSpPr/>
                <p:nvPr/>
              </p:nvSpPr>
              <p:spPr>
                <a:xfrm>
                  <a:off x="3528565" y="3485340"/>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5" name="직사각형 171"/>
                <p:cNvSpPr>
                  <a:spLocks noRot="1" noChangeAspect="1" noMove="1" noResize="1" noEditPoints="1" noAdjustHandles="1" noChangeArrowheads="1" noChangeShapeType="1" noTextEdit="1"/>
                </p:cNvSpPr>
                <p:nvPr/>
              </p:nvSpPr>
              <p:spPr>
                <a:xfrm>
                  <a:off x="3528565" y="3485340"/>
                  <a:ext cx="506964" cy="738465"/>
                </a:xfrm>
                <a:prstGeom prst="rect">
                  <a:avLst/>
                </a:prstGeom>
                <a:blipFill>
                  <a:blip r:embed="rId8"/>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sp>
          <p:nvSpPr>
            <p:cNvPr id="85" name="TextBox 84">
              <a:extLst>
                <a:ext uri="{FF2B5EF4-FFF2-40B4-BE49-F238E27FC236}">
                  <a16:creationId xmlns:a16="http://schemas.microsoft.com/office/drawing/2014/main" id="{47B19214-036B-46A3-BE77-EEFE7449436A}"/>
                </a:ext>
              </a:extLst>
            </p:cNvPr>
            <p:cNvSpPr txBox="1"/>
            <p:nvPr/>
          </p:nvSpPr>
          <p:spPr>
            <a:xfrm>
              <a:off x="1131882" y="4550410"/>
              <a:ext cx="2681997" cy="3269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(a) Initial row placement</a:t>
              </a:r>
            </a:p>
          </p:txBody>
        </p:sp>
        <p:cxnSp>
          <p:nvCxnSpPr>
            <p:cNvPr id="86" name="직선 연결선 2">
              <a:extLst>
                <a:ext uri="{FF2B5EF4-FFF2-40B4-BE49-F238E27FC236}">
                  <a16:creationId xmlns:a16="http://schemas.microsoft.com/office/drawing/2014/main" id="{9C9CE6E6-E840-461B-837B-F4F1EB37505B}"/>
                </a:ext>
              </a:extLst>
            </p:cNvPr>
            <p:cNvCxnSpPr/>
            <p:nvPr/>
          </p:nvCxnSpPr>
          <p:spPr>
            <a:xfrm>
              <a:off x="709682" y="3465241"/>
              <a:ext cx="0" cy="794647"/>
            </a:xfrm>
            <a:prstGeom prst="line">
              <a:avLst/>
            </a:prstGeom>
            <a:noFill/>
            <a:ln w="9525" cap="flat" cmpd="sng" algn="ctr">
              <a:solidFill>
                <a:srgbClr val="FF0000"/>
              </a:solidFill>
              <a:prstDash val="dash"/>
            </a:ln>
            <a:effectLst/>
          </p:spPr>
        </p:cxnSp>
        <p:cxnSp>
          <p:nvCxnSpPr>
            <p:cNvPr id="87" name="직선 연결선 2">
              <a:extLst>
                <a:ext uri="{FF2B5EF4-FFF2-40B4-BE49-F238E27FC236}">
                  <a16:creationId xmlns:a16="http://schemas.microsoft.com/office/drawing/2014/main" id="{4B202675-2CB6-4D5A-A62A-C640A7FCB691}"/>
                </a:ext>
              </a:extLst>
            </p:cNvPr>
            <p:cNvCxnSpPr/>
            <p:nvPr/>
          </p:nvCxnSpPr>
          <p:spPr>
            <a:xfrm>
              <a:off x="1220000" y="3465241"/>
              <a:ext cx="0" cy="794647"/>
            </a:xfrm>
            <a:prstGeom prst="line">
              <a:avLst/>
            </a:prstGeom>
            <a:noFill/>
            <a:ln w="9525" cap="flat" cmpd="sng" algn="ctr">
              <a:solidFill>
                <a:srgbClr val="FF0000"/>
              </a:solidFill>
              <a:prstDash val="dash"/>
            </a:ln>
            <a:effectLst/>
          </p:spPr>
        </p:cxnSp>
        <p:cxnSp>
          <p:nvCxnSpPr>
            <p:cNvPr id="88" name="직선 연결선 2">
              <a:extLst>
                <a:ext uri="{FF2B5EF4-FFF2-40B4-BE49-F238E27FC236}">
                  <a16:creationId xmlns:a16="http://schemas.microsoft.com/office/drawing/2014/main" id="{4AF3FD55-7D5F-465E-8B76-5950A45738E1}"/>
                </a:ext>
              </a:extLst>
            </p:cNvPr>
            <p:cNvCxnSpPr/>
            <p:nvPr/>
          </p:nvCxnSpPr>
          <p:spPr>
            <a:xfrm>
              <a:off x="1473175" y="3465241"/>
              <a:ext cx="0" cy="794647"/>
            </a:xfrm>
            <a:prstGeom prst="line">
              <a:avLst/>
            </a:prstGeom>
            <a:noFill/>
            <a:ln w="9525" cap="flat" cmpd="sng" algn="ctr">
              <a:solidFill>
                <a:srgbClr val="FF0000"/>
              </a:solidFill>
              <a:prstDash val="dash"/>
            </a:ln>
            <a:effectLst/>
          </p:spPr>
        </p:cxnSp>
        <p:cxnSp>
          <p:nvCxnSpPr>
            <p:cNvPr id="89" name="직선 연결선 2">
              <a:extLst>
                <a:ext uri="{FF2B5EF4-FFF2-40B4-BE49-F238E27FC236}">
                  <a16:creationId xmlns:a16="http://schemas.microsoft.com/office/drawing/2014/main" id="{7927DDA5-CDAF-401C-8853-B604A0919274}"/>
                </a:ext>
              </a:extLst>
            </p:cNvPr>
            <p:cNvCxnSpPr/>
            <p:nvPr/>
          </p:nvCxnSpPr>
          <p:spPr>
            <a:xfrm>
              <a:off x="1731914" y="3465241"/>
              <a:ext cx="0" cy="794647"/>
            </a:xfrm>
            <a:prstGeom prst="line">
              <a:avLst/>
            </a:prstGeom>
            <a:noFill/>
            <a:ln w="9525" cap="flat" cmpd="sng" algn="ctr">
              <a:solidFill>
                <a:srgbClr val="FF0000"/>
              </a:solidFill>
              <a:prstDash val="dash"/>
            </a:ln>
            <a:effectLst/>
          </p:spPr>
        </p:cxnSp>
        <p:cxnSp>
          <p:nvCxnSpPr>
            <p:cNvPr id="90" name="직선 연결선 2">
              <a:extLst>
                <a:ext uri="{FF2B5EF4-FFF2-40B4-BE49-F238E27FC236}">
                  <a16:creationId xmlns:a16="http://schemas.microsoft.com/office/drawing/2014/main" id="{955F142E-4471-4D06-9C98-6A6B0E0FE6A0}"/>
                </a:ext>
              </a:extLst>
            </p:cNvPr>
            <p:cNvCxnSpPr/>
            <p:nvPr/>
          </p:nvCxnSpPr>
          <p:spPr>
            <a:xfrm>
              <a:off x="1987871" y="3465241"/>
              <a:ext cx="0" cy="794647"/>
            </a:xfrm>
            <a:prstGeom prst="line">
              <a:avLst/>
            </a:prstGeom>
            <a:noFill/>
            <a:ln w="9525" cap="flat" cmpd="sng" algn="ctr">
              <a:solidFill>
                <a:srgbClr val="FF0000"/>
              </a:solidFill>
              <a:prstDash val="dash"/>
            </a:ln>
            <a:effectLst/>
          </p:spPr>
        </p:cxnSp>
        <p:cxnSp>
          <p:nvCxnSpPr>
            <p:cNvPr id="91" name="직선 연결선 2">
              <a:extLst>
                <a:ext uri="{FF2B5EF4-FFF2-40B4-BE49-F238E27FC236}">
                  <a16:creationId xmlns:a16="http://schemas.microsoft.com/office/drawing/2014/main" id="{C3D6867A-B9B6-43D5-A33E-69E7EF618BC5}"/>
                </a:ext>
              </a:extLst>
            </p:cNvPr>
            <p:cNvCxnSpPr/>
            <p:nvPr/>
          </p:nvCxnSpPr>
          <p:spPr>
            <a:xfrm>
              <a:off x="2243828" y="3465241"/>
              <a:ext cx="0" cy="794647"/>
            </a:xfrm>
            <a:prstGeom prst="line">
              <a:avLst/>
            </a:prstGeom>
            <a:noFill/>
            <a:ln w="9525" cap="flat" cmpd="sng" algn="ctr">
              <a:solidFill>
                <a:srgbClr val="FF0000"/>
              </a:solidFill>
              <a:prstDash val="dash"/>
            </a:ln>
            <a:effectLst/>
          </p:spPr>
        </p:cxnSp>
        <p:cxnSp>
          <p:nvCxnSpPr>
            <p:cNvPr id="92" name="직선 연결선 2">
              <a:extLst>
                <a:ext uri="{FF2B5EF4-FFF2-40B4-BE49-F238E27FC236}">
                  <a16:creationId xmlns:a16="http://schemas.microsoft.com/office/drawing/2014/main" id="{89AE7356-A2BE-44E9-BF99-F71AC587D160}"/>
                </a:ext>
              </a:extLst>
            </p:cNvPr>
            <p:cNvCxnSpPr/>
            <p:nvPr/>
          </p:nvCxnSpPr>
          <p:spPr>
            <a:xfrm>
              <a:off x="2499786" y="3465241"/>
              <a:ext cx="0" cy="794647"/>
            </a:xfrm>
            <a:prstGeom prst="line">
              <a:avLst/>
            </a:prstGeom>
            <a:noFill/>
            <a:ln w="9525" cap="flat" cmpd="sng" algn="ctr">
              <a:solidFill>
                <a:srgbClr val="FF0000"/>
              </a:solidFill>
              <a:prstDash val="dash"/>
            </a:ln>
            <a:effectLst/>
          </p:spPr>
        </p:cxnSp>
        <p:cxnSp>
          <p:nvCxnSpPr>
            <p:cNvPr id="93" name="직선 연결선 2">
              <a:extLst>
                <a:ext uri="{FF2B5EF4-FFF2-40B4-BE49-F238E27FC236}">
                  <a16:creationId xmlns:a16="http://schemas.microsoft.com/office/drawing/2014/main" id="{842D87FA-973E-4169-BCF4-AF127A69618A}"/>
                </a:ext>
              </a:extLst>
            </p:cNvPr>
            <p:cNvCxnSpPr/>
            <p:nvPr/>
          </p:nvCxnSpPr>
          <p:spPr>
            <a:xfrm>
              <a:off x="2755743" y="3465241"/>
              <a:ext cx="0" cy="794647"/>
            </a:xfrm>
            <a:prstGeom prst="line">
              <a:avLst/>
            </a:prstGeom>
            <a:noFill/>
            <a:ln w="9525" cap="flat" cmpd="sng" algn="ctr">
              <a:solidFill>
                <a:srgbClr val="FF0000"/>
              </a:solidFill>
              <a:prstDash val="dash"/>
            </a:ln>
            <a:effectLst/>
          </p:spPr>
        </p:cxnSp>
        <p:cxnSp>
          <p:nvCxnSpPr>
            <p:cNvPr id="94" name="직선 연결선 2">
              <a:extLst>
                <a:ext uri="{FF2B5EF4-FFF2-40B4-BE49-F238E27FC236}">
                  <a16:creationId xmlns:a16="http://schemas.microsoft.com/office/drawing/2014/main" id="{424513BB-6B0C-43B8-B09F-8C07707DC723}"/>
                </a:ext>
              </a:extLst>
            </p:cNvPr>
            <p:cNvCxnSpPr/>
            <p:nvPr/>
          </p:nvCxnSpPr>
          <p:spPr>
            <a:xfrm>
              <a:off x="3011700" y="3469101"/>
              <a:ext cx="0" cy="804653"/>
            </a:xfrm>
            <a:prstGeom prst="line">
              <a:avLst/>
            </a:prstGeom>
            <a:noFill/>
            <a:ln w="9525" cap="flat" cmpd="sng" algn="ctr">
              <a:solidFill>
                <a:srgbClr val="FF0000"/>
              </a:solidFill>
              <a:prstDash val="dash"/>
            </a:ln>
            <a:effectLst/>
          </p:spPr>
        </p:cxnSp>
        <p:cxnSp>
          <p:nvCxnSpPr>
            <p:cNvPr id="95" name="직선 연결선 2">
              <a:extLst>
                <a:ext uri="{FF2B5EF4-FFF2-40B4-BE49-F238E27FC236}">
                  <a16:creationId xmlns:a16="http://schemas.microsoft.com/office/drawing/2014/main" id="{F80D50AB-D1CF-4864-AF43-1834323D6A9A}"/>
                </a:ext>
              </a:extLst>
            </p:cNvPr>
            <p:cNvCxnSpPr/>
            <p:nvPr/>
          </p:nvCxnSpPr>
          <p:spPr>
            <a:xfrm>
              <a:off x="3267657" y="3469101"/>
              <a:ext cx="0" cy="804653"/>
            </a:xfrm>
            <a:prstGeom prst="line">
              <a:avLst/>
            </a:prstGeom>
            <a:noFill/>
            <a:ln w="9525" cap="flat" cmpd="sng" algn="ctr">
              <a:solidFill>
                <a:srgbClr val="FF0000"/>
              </a:solidFill>
              <a:prstDash val="dash"/>
            </a:ln>
            <a:effectLst/>
          </p:spPr>
        </p:cxnSp>
        <p:cxnSp>
          <p:nvCxnSpPr>
            <p:cNvPr id="96" name="직선 연결선 2">
              <a:extLst>
                <a:ext uri="{FF2B5EF4-FFF2-40B4-BE49-F238E27FC236}">
                  <a16:creationId xmlns:a16="http://schemas.microsoft.com/office/drawing/2014/main" id="{9843C9E4-0CBD-44ED-A7A8-9B431779C130}"/>
                </a:ext>
              </a:extLst>
            </p:cNvPr>
            <p:cNvCxnSpPr/>
            <p:nvPr/>
          </p:nvCxnSpPr>
          <p:spPr>
            <a:xfrm>
              <a:off x="3523615" y="3469101"/>
              <a:ext cx="0" cy="804653"/>
            </a:xfrm>
            <a:prstGeom prst="line">
              <a:avLst/>
            </a:prstGeom>
            <a:noFill/>
            <a:ln w="9525" cap="flat" cmpd="sng" algn="ctr">
              <a:solidFill>
                <a:srgbClr val="FF0000"/>
              </a:solidFill>
              <a:prstDash val="dash"/>
            </a:ln>
            <a:effectLst/>
          </p:spPr>
        </p:cxnSp>
        <p:cxnSp>
          <p:nvCxnSpPr>
            <p:cNvPr id="97" name="직선 연결선 2">
              <a:extLst>
                <a:ext uri="{FF2B5EF4-FFF2-40B4-BE49-F238E27FC236}">
                  <a16:creationId xmlns:a16="http://schemas.microsoft.com/office/drawing/2014/main" id="{405C8D23-8C38-440D-A46E-D8EE41426A4A}"/>
                </a:ext>
              </a:extLst>
            </p:cNvPr>
            <p:cNvCxnSpPr/>
            <p:nvPr/>
          </p:nvCxnSpPr>
          <p:spPr>
            <a:xfrm>
              <a:off x="3779572" y="3469101"/>
              <a:ext cx="0" cy="804653"/>
            </a:xfrm>
            <a:prstGeom prst="line">
              <a:avLst/>
            </a:prstGeom>
            <a:noFill/>
            <a:ln w="9525" cap="flat" cmpd="sng" algn="ctr">
              <a:solidFill>
                <a:srgbClr val="FF0000"/>
              </a:solidFill>
              <a:prstDash val="dash"/>
            </a:ln>
            <a:effectLst/>
          </p:spPr>
        </p:cxnSp>
        <p:cxnSp>
          <p:nvCxnSpPr>
            <p:cNvPr id="98" name="직선 연결선 2">
              <a:extLst>
                <a:ext uri="{FF2B5EF4-FFF2-40B4-BE49-F238E27FC236}">
                  <a16:creationId xmlns:a16="http://schemas.microsoft.com/office/drawing/2014/main" id="{AD378E0D-800E-4FF8-9220-15B887254036}"/>
                </a:ext>
              </a:extLst>
            </p:cNvPr>
            <p:cNvCxnSpPr/>
            <p:nvPr/>
          </p:nvCxnSpPr>
          <p:spPr>
            <a:xfrm>
              <a:off x="4035529" y="3469101"/>
              <a:ext cx="0" cy="804653"/>
            </a:xfrm>
            <a:prstGeom prst="line">
              <a:avLst/>
            </a:prstGeom>
            <a:noFill/>
            <a:ln w="9525" cap="flat" cmpd="sng" algn="ctr">
              <a:solidFill>
                <a:srgbClr val="FF0000"/>
              </a:solidFill>
              <a:prstDash val="dash"/>
            </a:ln>
            <a:effectLst/>
          </p:spPr>
        </p:cxnSp>
        <p:cxnSp>
          <p:nvCxnSpPr>
            <p:cNvPr id="99" name="직선 연결선 2">
              <a:extLst>
                <a:ext uri="{FF2B5EF4-FFF2-40B4-BE49-F238E27FC236}">
                  <a16:creationId xmlns:a16="http://schemas.microsoft.com/office/drawing/2014/main" id="{6399D9D0-98CA-4A95-B3B4-26E510FFF212}"/>
                </a:ext>
              </a:extLst>
            </p:cNvPr>
            <p:cNvCxnSpPr/>
            <p:nvPr/>
          </p:nvCxnSpPr>
          <p:spPr>
            <a:xfrm>
              <a:off x="4291486" y="3469101"/>
              <a:ext cx="0" cy="804653"/>
            </a:xfrm>
            <a:prstGeom prst="line">
              <a:avLst/>
            </a:prstGeom>
            <a:noFill/>
            <a:ln w="9525" cap="flat" cmpd="sng" algn="ctr">
              <a:solidFill>
                <a:srgbClr val="FF0000"/>
              </a:solidFill>
              <a:prstDash val="dash"/>
            </a:ln>
            <a:effectLst/>
          </p:spPr>
        </p:cxnSp>
        <p:grpSp>
          <p:nvGrpSpPr>
            <p:cNvPr id="100" name="Group 99">
              <a:extLst>
                <a:ext uri="{FF2B5EF4-FFF2-40B4-BE49-F238E27FC236}">
                  <a16:creationId xmlns:a16="http://schemas.microsoft.com/office/drawing/2014/main" id="{00B5D161-8949-4803-BC66-B1EFDB673641}"/>
                </a:ext>
              </a:extLst>
            </p:cNvPr>
            <p:cNvGrpSpPr/>
            <p:nvPr/>
          </p:nvGrpSpPr>
          <p:grpSpPr>
            <a:xfrm>
              <a:off x="2133016" y="3009713"/>
              <a:ext cx="1134641" cy="443721"/>
              <a:chOff x="2138992" y="2615271"/>
              <a:chExt cx="1134641" cy="443721"/>
            </a:xfrm>
          </p:grpSpPr>
          <p:cxnSp>
            <p:nvCxnSpPr>
              <p:cNvPr id="103" name="Straight Arrow Connector 102">
                <a:extLst>
                  <a:ext uri="{FF2B5EF4-FFF2-40B4-BE49-F238E27FC236}">
                    <a16:creationId xmlns:a16="http://schemas.microsoft.com/office/drawing/2014/main" id="{8FA3D66D-7306-4524-A9AC-C574533BD825}"/>
                  </a:ext>
                </a:extLst>
              </p:cNvPr>
              <p:cNvCxnSpPr/>
              <p:nvPr/>
            </p:nvCxnSpPr>
            <p:spPr>
              <a:xfrm>
                <a:off x="2507597" y="2921054"/>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04B5BA9-46C0-49CF-8A4B-315BBEB8CCB6}"/>
                      </a:ext>
                    </a:extLst>
                  </p:cNvPr>
                  <p:cNvSpPr txBox="1"/>
                  <p:nvPr/>
                </p:nvSpPr>
                <p:spPr>
                  <a:xfrm>
                    <a:off x="2138992" y="2615271"/>
                    <a:ext cx="113464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𝒙</m:t>
                              </m:r>
                            </m:e>
                            <m:sub>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𝟑</m:t>
                              </m:r>
                            </m:sub>
                          </m:sSub>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𝟕</m:t>
                          </m:r>
                        </m:oMath>
                      </m:oMathPara>
                    </a14:m>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mc:Choice>
            <mc:Fallback xmlns="">
              <p:sp>
                <p:nvSpPr>
                  <p:cNvPr id="104" name="TextBox 103">
                    <a:extLst>
                      <a:ext uri="{FF2B5EF4-FFF2-40B4-BE49-F238E27FC236}">
                        <a16:creationId xmlns:a16="http://schemas.microsoft.com/office/drawing/2014/main" id="{A04B5BA9-46C0-49CF-8A4B-315BBEB8CCB6}"/>
                      </a:ext>
                    </a:extLst>
                  </p:cNvPr>
                  <p:cNvSpPr txBox="1">
                    <a:spLocks noRot="1" noChangeAspect="1" noMove="1" noResize="1" noEditPoints="1" noAdjustHandles="1" noChangeArrowheads="1" noChangeShapeType="1" noTextEdit="1"/>
                  </p:cNvSpPr>
                  <p:nvPr/>
                </p:nvSpPr>
                <p:spPr>
                  <a:xfrm>
                    <a:off x="2138992" y="2615271"/>
                    <a:ext cx="1134641" cy="400110"/>
                  </a:xfrm>
                  <a:prstGeom prst="rect">
                    <a:avLst/>
                  </a:prstGeom>
                  <a:blipFill>
                    <a:blip r:embed="rId9"/>
                    <a:stretch>
                      <a:fillRect/>
                    </a:stretch>
                  </a:blipFill>
                </p:spPr>
                <p:txBody>
                  <a:bodyPr/>
                  <a:lstStyle/>
                  <a:p>
                    <a:r>
                      <a:rPr lang="en-US">
                        <a:noFill/>
                      </a:rPr>
                      <a:t> </a:t>
                    </a:r>
                  </a:p>
                </p:txBody>
              </p:sp>
            </mc:Fallback>
          </mc:AlternateContent>
        </p:grpSp>
        <p:sp>
          <p:nvSpPr>
            <p:cNvPr id="101" name="TextBox 100">
              <a:extLst>
                <a:ext uri="{FF2B5EF4-FFF2-40B4-BE49-F238E27FC236}">
                  <a16:creationId xmlns:a16="http://schemas.microsoft.com/office/drawing/2014/main" id="{64E85264-756B-4F0D-BB27-CBE398FEDAAD}"/>
                </a:ext>
              </a:extLst>
            </p:cNvPr>
            <p:cNvSpPr txBox="1"/>
            <p:nvPr/>
          </p:nvSpPr>
          <p:spPr>
            <a:xfrm>
              <a:off x="558683" y="4223511"/>
              <a:ext cx="4142130" cy="3018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Tahoma"/>
                  <a:ea typeface="+mn-ea"/>
                  <a:cs typeface="+mn-cs"/>
                </a:rPr>
                <a:t>0   1   2   3   4  5  6   7  8   9  10 11 12 13 14</a:t>
              </a:r>
            </a:p>
          </p:txBody>
        </p:sp>
        <p:cxnSp>
          <p:nvCxnSpPr>
            <p:cNvPr id="102" name="직선 연결선 2">
              <a:extLst>
                <a:ext uri="{FF2B5EF4-FFF2-40B4-BE49-F238E27FC236}">
                  <a16:creationId xmlns:a16="http://schemas.microsoft.com/office/drawing/2014/main" id="{A4DCD59B-B495-4A85-915D-547DDAAEC46B}"/>
                </a:ext>
              </a:extLst>
            </p:cNvPr>
            <p:cNvCxnSpPr/>
            <p:nvPr/>
          </p:nvCxnSpPr>
          <p:spPr>
            <a:xfrm>
              <a:off x="964042" y="3465241"/>
              <a:ext cx="0" cy="794647"/>
            </a:xfrm>
            <a:prstGeom prst="line">
              <a:avLst/>
            </a:prstGeom>
            <a:noFill/>
            <a:ln w="9525" cap="flat" cmpd="sng" algn="ctr">
              <a:solidFill>
                <a:srgbClr val="FF0000"/>
              </a:solidFill>
              <a:prstDash val="dash"/>
            </a:ln>
            <a:effectLst/>
          </p:spPr>
        </p:cxnSp>
      </p:grpSp>
      <p:grpSp>
        <p:nvGrpSpPr>
          <p:cNvPr id="4" name="Group 3">
            <a:extLst>
              <a:ext uri="{FF2B5EF4-FFF2-40B4-BE49-F238E27FC236}">
                <a16:creationId xmlns:a16="http://schemas.microsoft.com/office/drawing/2014/main" id="{94C4F6A6-8E23-48CB-A35C-401C6330558B}"/>
              </a:ext>
            </a:extLst>
          </p:cNvPr>
          <p:cNvGrpSpPr/>
          <p:nvPr/>
        </p:nvGrpSpPr>
        <p:grpSpPr>
          <a:xfrm>
            <a:off x="1193910" y="4762148"/>
            <a:ext cx="4711907" cy="2060679"/>
            <a:chOff x="1193910" y="4598372"/>
            <a:chExt cx="4711907" cy="2060679"/>
          </a:xfrm>
        </p:grpSpPr>
        <p:sp>
          <p:nvSpPr>
            <p:cNvPr id="77" name="TextBox 76">
              <a:extLst>
                <a:ext uri="{FF2B5EF4-FFF2-40B4-BE49-F238E27FC236}">
                  <a16:creationId xmlns:a16="http://schemas.microsoft.com/office/drawing/2014/main" id="{716C69E3-78A9-4663-A632-9D9F26B23531}"/>
                </a:ext>
              </a:extLst>
            </p:cNvPr>
            <p:cNvSpPr txBox="1"/>
            <p:nvPr/>
          </p:nvSpPr>
          <p:spPr>
            <a:xfrm>
              <a:off x="1918967" y="6258941"/>
              <a:ext cx="39868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(b) An example of final solution</a:t>
              </a:r>
            </a:p>
          </p:txBody>
        </p:sp>
        <p:grpSp>
          <p:nvGrpSpPr>
            <p:cNvPr id="106" name="Group 105">
              <a:extLst>
                <a:ext uri="{FF2B5EF4-FFF2-40B4-BE49-F238E27FC236}">
                  <a16:creationId xmlns:a16="http://schemas.microsoft.com/office/drawing/2014/main" id="{74BFD98B-45B3-4F1A-8D06-A4CBD0A86E37}"/>
                </a:ext>
              </a:extLst>
            </p:cNvPr>
            <p:cNvGrpSpPr/>
            <p:nvPr/>
          </p:nvGrpSpPr>
          <p:grpSpPr>
            <a:xfrm>
              <a:off x="1193910" y="4598372"/>
              <a:ext cx="4711907" cy="1503143"/>
              <a:chOff x="766988" y="4892496"/>
              <a:chExt cx="3794038" cy="1210334"/>
            </a:xfrm>
          </p:grpSpPr>
          <p:grpSp>
            <p:nvGrpSpPr>
              <p:cNvPr id="108" name="Group 107">
                <a:extLst>
                  <a:ext uri="{FF2B5EF4-FFF2-40B4-BE49-F238E27FC236}">
                    <a16:creationId xmlns:a16="http://schemas.microsoft.com/office/drawing/2014/main" id="{A702FAF7-5D7B-4637-9A0F-CF3B5E187187}"/>
                  </a:ext>
                </a:extLst>
              </p:cNvPr>
              <p:cNvGrpSpPr/>
              <p:nvPr/>
            </p:nvGrpSpPr>
            <p:grpSpPr>
              <a:xfrm>
                <a:off x="879408" y="5359627"/>
                <a:ext cx="3681618" cy="743203"/>
                <a:chOff x="686790" y="5418507"/>
                <a:chExt cx="3681618" cy="743203"/>
              </a:xfrm>
            </p:grpSpPr>
            <mc:AlternateContent xmlns:mc="http://schemas.openxmlformats.org/markup-compatibility/2006" xmlns:a14="http://schemas.microsoft.com/office/drawing/2010/main">
              <mc:Choice Requires="a14">
                <p:sp>
                  <p:nvSpPr>
                    <p:cNvPr id="112" name="직사각형 171">
                      <a:extLst>
                        <a:ext uri="{FF2B5EF4-FFF2-40B4-BE49-F238E27FC236}">
                          <a16:creationId xmlns:a16="http://schemas.microsoft.com/office/drawing/2014/main" id="{935D0D06-FF5E-4084-A764-7D9E744DCC5E}"/>
                        </a:ext>
                      </a:extLst>
                    </p:cNvPr>
                    <p:cNvSpPr/>
                    <p:nvPr/>
                  </p:nvSpPr>
                  <p:spPr>
                    <a:xfrm>
                      <a:off x="2484124" y="5422435"/>
                      <a:ext cx="5168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46" name="직사각형 171"/>
                    <p:cNvSpPr>
                      <a:spLocks noRot="1" noChangeAspect="1" noMove="1" noResize="1" noEditPoints="1" noAdjustHandles="1" noChangeArrowheads="1" noChangeShapeType="1" noTextEdit="1"/>
                    </p:cNvSpPr>
                    <p:nvPr/>
                  </p:nvSpPr>
                  <p:spPr>
                    <a:xfrm>
                      <a:off x="2484124" y="5422435"/>
                      <a:ext cx="516864" cy="738465"/>
                    </a:xfrm>
                    <a:prstGeom prst="rect">
                      <a:avLst/>
                    </a:prstGeom>
                    <a:blipFill>
                      <a:blip r:embed="rId10"/>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직사각형 171">
                      <a:extLst>
                        <a:ext uri="{FF2B5EF4-FFF2-40B4-BE49-F238E27FC236}">
                          <a16:creationId xmlns:a16="http://schemas.microsoft.com/office/drawing/2014/main" id="{A50DF56C-DD4D-4CBC-BCE4-951C6F3EDD58}"/>
                        </a:ext>
                      </a:extLst>
                    </p:cNvPr>
                    <p:cNvSpPr/>
                    <p:nvPr/>
                  </p:nvSpPr>
                  <p:spPr>
                    <a:xfrm>
                      <a:off x="1973340" y="5423245"/>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47" name="직사각형 171"/>
                    <p:cNvSpPr>
                      <a:spLocks noRot="1" noChangeAspect="1" noMove="1" noResize="1" noEditPoints="1" noAdjustHandles="1" noChangeArrowheads="1" noChangeShapeType="1" noTextEdit="1"/>
                    </p:cNvSpPr>
                    <p:nvPr/>
                  </p:nvSpPr>
                  <p:spPr>
                    <a:xfrm>
                      <a:off x="1973340" y="5423245"/>
                      <a:ext cx="511914" cy="738465"/>
                    </a:xfrm>
                    <a:prstGeom prst="rect">
                      <a:avLst/>
                    </a:prstGeom>
                    <a:blipFill>
                      <a:blip r:embed="rId11"/>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114" name="Straight Connector 113">
                  <a:extLst>
                    <a:ext uri="{FF2B5EF4-FFF2-40B4-BE49-F238E27FC236}">
                      <a16:creationId xmlns:a16="http://schemas.microsoft.com/office/drawing/2014/main" id="{B6E9D582-CC06-49A1-BA96-D69B1E2B2BA2}"/>
                    </a:ext>
                  </a:extLst>
                </p:cNvPr>
                <p:cNvCxnSpPr/>
                <p:nvPr/>
              </p:nvCxnSpPr>
              <p:spPr>
                <a:xfrm>
                  <a:off x="686790" y="5418507"/>
                  <a:ext cx="3681618" cy="0"/>
                </a:xfrm>
                <a:prstGeom prst="line">
                  <a:avLst/>
                </a:prstGeom>
                <a:noFill/>
                <a:ln w="38100" cap="flat" cmpd="sng" algn="ctr">
                  <a:solidFill>
                    <a:sysClr val="windowText" lastClr="000000"/>
                  </a:solidFill>
                  <a:prstDash val="sysDot"/>
                </a:ln>
                <a:effectLst/>
              </p:spPr>
            </p:cxnSp>
            <p:cxnSp>
              <p:nvCxnSpPr>
                <p:cNvPr id="115" name="Straight Connector 114">
                  <a:extLst>
                    <a:ext uri="{FF2B5EF4-FFF2-40B4-BE49-F238E27FC236}">
                      <a16:creationId xmlns:a16="http://schemas.microsoft.com/office/drawing/2014/main" id="{AC8CAAC7-8A6D-404C-B292-B280634FDE6F}"/>
                    </a:ext>
                  </a:extLst>
                </p:cNvPr>
                <p:cNvCxnSpPr/>
                <p:nvPr/>
              </p:nvCxnSpPr>
              <p:spPr>
                <a:xfrm>
                  <a:off x="686790" y="6161710"/>
                  <a:ext cx="3681617"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116" name="직사각형 171">
                      <a:extLst>
                        <a:ext uri="{FF2B5EF4-FFF2-40B4-BE49-F238E27FC236}">
                          <a16:creationId xmlns:a16="http://schemas.microsoft.com/office/drawing/2014/main" id="{ABDE53BA-C279-45A3-8AD6-31CA85A6015C}"/>
                        </a:ext>
                      </a:extLst>
                    </p:cNvPr>
                    <p:cNvSpPr/>
                    <p:nvPr/>
                  </p:nvSpPr>
                  <p:spPr>
                    <a:xfrm>
                      <a:off x="943171" y="5422407"/>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𝒄</m:t>
                              </m:r>
                            </m:e>
                            <m:sub>
                              <m:r>
                                <a:rPr kumimoji="0" lang="en-US" altLang="ko-KR" sz="44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𝟑</m:t>
                              </m:r>
                            </m:sub>
                          </m:sSub>
                        </m:oMath>
                      </a14:m>
                      <a:r>
                        <a:rPr kumimoji="0" lang="ko-KR" altLang="en-US" sz="4400" b="1"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50" name="직사각형 171"/>
                    <p:cNvSpPr>
                      <a:spLocks noRot="1" noChangeAspect="1" noMove="1" noResize="1" noEditPoints="1" noAdjustHandles="1" noChangeArrowheads="1" noChangeShapeType="1" noTextEdit="1"/>
                    </p:cNvSpPr>
                    <p:nvPr/>
                  </p:nvSpPr>
                  <p:spPr>
                    <a:xfrm>
                      <a:off x="943171" y="5422407"/>
                      <a:ext cx="1032597" cy="738465"/>
                    </a:xfrm>
                    <a:prstGeom prst="rect">
                      <a:avLst/>
                    </a:prstGeom>
                    <a:blipFill>
                      <a:blip r:embed="rId12"/>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직사각형 171">
                      <a:extLst>
                        <a:ext uri="{FF2B5EF4-FFF2-40B4-BE49-F238E27FC236}">
                          <a16:creationId xmlns:a16="http://schemas.microsoft.com/office/drawing/2014/main" id="{7467D116-6530-4763-863C-F97B227B5872}"/>
                        </a:ext>
                      </a:extLst>
                    </p:cNvPr>
                    <p:cNvSpPr/>
                    <p:nvPr/>
                  </p:nvSpPr>
                  <p:spPr>
                    <a:xfrm>
                      <a:off x="3776285" y="5422407"/>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a14:m>
                      <a:r>
                        <a:rPr kumimoji="0" lang="ko-KR" altLang="en-US"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51" name="직사각형 171"/>
                    <p:cNvSpPr>
                      <a:spLocks noRot="1" noChangeAspect="1" noMove="1" noResize="1" noEditPoints="1" noAdjustHandles="1" noChangeArrowheads="1" noChangeShapeType="1" noTextEdit="1"/>
                    </p:cNvSpPr>
                    <p:nvPr/>
                  </p:nvSpPr>
                  <p:spPr>
                    <a:xfrm>
                      <a:off x="3776285" y="5422407"/>
                      <a:ext cx="506964" cy="738465"/>
                    </a:xfrm>
                    <a:prstGeom prst="rect">
                      <a:avLst/>
                    </a:prstGeom>
                    <a:blipFill>
                      <a:blip r:embed="rId13"/>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118" name="직선 연결선 2">
                  <a:extLst>
                    <a:ext uri="{FF2B5EF4-FFF2-40B4-BE49-F238E27FC236}">
                      <a16:creationId xmlns:a16="http://schemas.microsoft.com/office/drawing/2014/main" id="{224F1F3D-AC89-4A23-B10F-A81F5956D8B4}"/>
                    </a:ext>
                  </a:extLst>
                </p:cNvPr>
                <p:cNvCxnSpPr/>
                <p:nvPr/>
              </p:nvCxnSpPr>
              <p:spPr>
                <a:xfrm>
                  <a:off x="698970" y="5422573"/>
                  <a:ext cx="0" cy="722406"/>
                </a:xfrm>
                <a:prstGeom prst="line">
                  <a:avLst/>
                </a:prstGeom>
                <a:noFill/>
                <a:ln w="9525" cap="flat" cmpd="sng" algn="ctr">
                  <a:solidFill>
                    <a:srgbClr val="FF0000"/>
                  </a:solidFill>
                  <a:prstDash val="dash"/>
                </a:ln>
                <a:effectLst/>
              </p:spPr>
            </p:cxnSp>
            <p:cxnSp>
              <p:nvCxnSpPr>
                <p:cNvPr id="119" name="직선 연결선 2">
                  <a:extLst>
                    <a:ext uri="{FF2B5EF4-FFF2-40B4-BE49-F238E27FC236}">
                      <a16:creationId xmlns:a16="http://schemas.microsoft.com/office/drawing/2014/main" id="{7AEEC9BF-7398-4E8E-BA1A-5954B4EB440D}"/>
                    </a:ext>
                  </a:extLst>
                </p:cNvPr>
                <p:cNvCxnSpPr/>
                <p:nvPr/>
              </p:nvCxnSpPr>
              <p:spPr>
                <a:xfrm>
                  <a:off x="953330" y="5422573"/>
                  <a:ext cx="0" cy="722406"/>
                </a:xfrm>
                <a:prstGeom prst="line">
                  <a:avLst/>
                </a:prstGeom>
                <a:noFill/>
                <a:ln w="9525" cap="flat" cmpd="sng" algn="ctr">
                  <a:solidFill>
                    <a:srgbClr val="FF0000"/>
                  </a:solidFill>
                  <a:prstDash val="dash"/>
                </a:ln>
                <a:effectLst/>
              </p:spPr>
            </p:cxnSp>
            <p:cxnSp>
              <p:nvCxnSpPr>
                <p:cNvPr id="120" name="직선 연결선 2">
                  <a:extLst>
                    <a:ext uri="{FF2B5EF4-FFF2-40B4-BE49-F238E27FC236}">
                      <a16:creationId xmlns:a16="http://schemas.microsoft.com/office/drawing/2014/main" id="{4DC37DE6-6D6C-4080-926A-E2470508A436}"/>
                    </a:ext>
                  </a:extLst>
                </p:cNvPr>
                <p:cNvCxnSpPr/>
                <p:nvPr/>
              </p:nvCxnSpPr>
              <p:spPr>
                <a:xfrm>
                  <a:off x="1209287" y="5422573"/>
                  <a:ext cx="0" cy="722406"/>
                </a:xfrm>
                <a:prstGeom prst="line">
                  <a:avLst/>
                </a:prstGeom>
                <a:noFill/>
                <a:ln w="9525" cap="flat" cmpd="sng" algn="ctr">
                  <a:solidFill>
                    <a:srgbClr val="FF0000"/>
                  </a:solidFill>
                  <a:prstDash val="dash"/>
                </a:ln>
                <a:effectLst/>
              </p:spPr>
            </p:cxnSp>
            <p:cxnSp>
              <p:nvCxnSpPr>
                <p:cNvPr id="121" name="직선 연결선 2">
                  <a:extLst>
                    <a:ext uri="{FF2B5EF4-FFF2-40B4-BE49-F238E27FC236}">
                      <a16:creationId xmlns:a16="http://schemas.microsoft.com/office/drawing/2014/main" id="{8E722C38-B7B9-488D-BB20-735806286C05}"/>
                    </a:ext>
                  </a:extLst>
                </p:cNvPr>
                <p:cNvCxnSpPr/>
                <p:nvPr/>
              </p:nvCxnSpPr>
              <p:spPr>
                <a:xfrm>
                  <a:off x="1462463" y="5422573"/>
                  <a:ext cx="0" cy="722406"/>
                </a:xfrm>
                <a:prstGeom prst="line">
                  <a:avLst/>
                </a:prstGeom>
                <a:noFill/>
                <a:ln w="9525" cap="flat" cmpd="sng" algn="ctr">
                  <a:solidFill>
                    <a:srgbClr val="FF0000"/>
                  </a:solidFill>
                  <a:prstDash val="dash"/>
                </a:ln>
                <a:effectLst/>
              </p:spPr>
            </p:cxnSp>
            <p:cxnSp>
              <p:nvCxnSpPr>
                <p:cNvPr id="122" name="직선 연결선 2">
                  <a:extLst>
                    <a:ext uri="{FF2B5EF4-FFF2-40B4-BE49-F238E27FC236}">
                      <a16:creationId xmlns:a16="http://schemas.microsoft.com/office/drawing/2014/main" id="{E1FDFEBB-0E25-4408-AE7A-C96D52F7F271}"/>
                    </a:ext>
                  </a:extLst>
                </p:cNvPr>
                <p:cNvCxnSpPr/>
                <p:nvPr/>
              </p:nvCxnSpPr>
              <p:spPr>
                <a:xfrm>
                  <a:off x="1721202" y="5422573"/>
                  <a:ext cx="0" cy="722406"/>
                </a:xfrm>
                <a:prstGeom prst="line">
                  <a:avLst/>
                </a:prstGeom>
                <a:noFill/>
                <a:ln w="9525" cap="flat" cmpd="sng" algn="ctr">
                  <a:solidFill>
                    <a:srgbClr val="FF0000"/>
                  </a:solidFill>
                  <a:prstDash val="dash"/>
                </a:ln>
                <a:effectLst/>
              </p:spPr>
            </p:cxnSp>
            <p:cxnSp>
              <p:nvCxnSpPr>
                <p:cNvPr id="123" name="직선 연결선 2">
                  <a:extLst>
                    <a:ext uri="{FF2B5EF4-FFF2-40B4-BE49-F238E27FC236}">
                      <a16:creationId xmlns:a16="http://schemas.microsoft.com/office/drawing/2014/main" id="{DA474BC9-EE88-402F-A2AC-8B8D71BDF785}"/>
                    </a:ext>
                  </a:extLst>
                </p:cNvPr>
                <p:cNvCxnSpPr/>
                <p:nvPr/>
              </p:nvCxnSpPr>
              <p:spPr>
                <a:xfrm>
                  <a:off x="1977159" y="5422573"/>
                  <a:ext cx="0" cy="722406"/>
                </a:xfrm>
                <a:prstGeom prst="line">
                  <a:avLst/>
                </a:prstGeom>
                <a:noFill/>
                <a:ln w="9525" cap="flat" cmpd="sng" algn="ctr">
                  <a:solidFill>
                    <a:srgbClr val="FF0000"/>
                  </a:solidFill>
                  <a:prstDash val="dash"/>
                </a:ln>
                <a:effectLst/>
              </p:spPr>
            </p:cxnSp>
            <p:cxnSp>
              <p:nvCxnSpPr>
                <p:cNvPr id="124" name="직선 연결선 2">
                  <a:extLst>
                    <a:ext uri="{FF2B5EF4-FFF2-40B4-BE49-F238E27FC236}">
                      <a16:creationId xmlns:a16="http://schemas.microsoft.com/office/drawing/2014/main" id="{C48956C5-F4EC-421F-B162-C4821DBEB8D1}"/>
                    </a:ext>
                  </a:extLst>
                </p:cNvPr>
                <p:cNvCxnSpPr/>
                <p:nvPr/>
              </p:nvCxnSpPr>
              <p:spPr>
                <a:xfrm>
                  <a:off x="2233116" y="5422573"/>
                  <a:ext cx="0" cy="722406"/>
                </a:xfrm>
                <a:prstGeom prst="line">
                  <a:avLst/>
                </a:prstGeom>
                <a:noFill/>
                <a:ln w="9525" cap="flat" cmpd="sng" algn="ctr">
                  <a:solidFill>
                    <a:srgbClr val="FF0000"/>
                  </a:solidFill>
                  <a:prstDash val="dash"/>
                </a:ln>
                <a:effectLst/>
              </p:spPr>
            </p:cxnSp>
            <p:cxnSp>
              <p:nvCxnSpPr>
                <p:cNvPr id="125" name="직선 연결선 2">
                  <a:extLst>
                    <a:ext uri="{FF2B5EF4-FFF2-40B4-BE49-F238E27FC236}">
                      <a16:creationId xmlns:a16="http://schemas.microsoft.com/office/drawing/2014/main" id="{C67A47C0-D4A0-4EAD-B208-E384C3658480}"/>
                    </a:ext>
                  </a:extLst>
                </p:cNvPr>
                <p:cNvCxnSpPr/>
                <p:nvPr/>
              </p:nvCxnSpPr>
              <p:spPr>
                <a:xfrm>
                  <a:off x="2489074" y="5422573"/>
                  <a:ext cx="0" cy="722406"/>
                </a:xfrm>
                <a:prstGeom prst="line">
                  <a:avLst/>
                </a:prstGeom>
                <a:noFill/>
                <a:ln w="9525" cap="flat" cmpd="sng" algn="ctr">
                  <a:solidFill>
                    <a:srgbClr val="FF0000"/>
                  </a:solidFill>
                  <a:prstDash val="dash"/>
                </a:ln>
                <a:effectLst/>
              </p:spPr>
            </p:cxnSp>
            <p:cxnSp>
              <p:nvCxnSpPr>
                <p:cNvPr id="126" name="직선 연결선 2">
                  <a:extLst>
                    <a:ext uri="{FF2B5EF4-FFF2-40B4-BE49-F238E27FC236}">
                      <a16:creationId xmlns:a16="http://schemas.microsoft.com/office/drawing/2014/main" id="{2B85A0D1-D263-49AD-A507-4070A1E3D827}"/>
                    </a:ext>
                  </a:extLst>
                </p:cNvPr>
                <p:cNvCxnSpPr/>
                <p:nvPr/>
              </p:nvCxnSpPr>
              <p:spPr>
                <a:xfrm>
                  <a:off x="2745031" y="5422573"/>
                  <a:ext cx="0" cy="722406"/>
                </a:xfrm>
                <a:prstGeom prst="line">
                  <a:avLst/>
                </a:prstGeom>
                <a:noFill/>
                <a:ln w="9525" cap="flat" cmpd="sng" algn="ctr">
                  <a:solidFill>
                    <a:srgbClr val="FF0000"/>
                  </a:solidFill>
                  <a:prstDash val="dash"/>
                </a:ln>
                <a:effectLst/>
              </p:spPr>
            </p:cxnSp>
            <p:cxnSp>
              <p:nvCxnSpPr>
                <p:cNvPr id="127" name="직선 연결선 2">
                  <a:extLst>
                    <a:ext uri="{FF2B5EF4-FFF2-40B4-BE49-F238E27FC236}">
                      <a16:creationId xmlns:a16="http://schemas.microsoft.com/office/drawing/2014/main" id="{99DF4365-4417-4268-AB50-3D5770D53DF5}"/>
                    </a:ext>
                  </a:extLst>
                </p:cNvPr>
                <p:cNvCxnSpPr/>
                <p:nvPr/>
              </p:nvCxnSpPr>
              <p:spPr>
                <a:xfrm>
                  <a:off x="3000988" y="5426888"/>
                  <a:ext cx="0" cy="731504"/>
                </a:xfrm>
                <a:prstGeom prst="line">
                  <a:avLst/>
                </a:prstGeom>
                <a:noFill/>
                <a:ln w="9525" cap="flat" cmpd="sng" algn="ctr">
                  <a:solidFill>
                    <a:srgbClr val="FF0000"/>
                  </a:solidFill>
                  <a:prstDash val="dash"/>
                </a:ln>
                <a:effectLst/>
              </p:spPr>
            </p:cxnSp>
            <p:cxnSp>
              <p:nvCxnSpPr>
                <p:cNvPr id="128" name="직선 연결선 2">
                  <a:extLst>
                    <a:ext uri="{FF2B5EF4-FFF2-40B4-BE49-F238E27FC236}">
                      <a16:creationId xmlns:a16="http://schemas.microsoft.com/office/drawing/2014/main" id="{329E6376-F8C6-4203-9E11-0D791E7D9952}"/>
                    </a:ext>
                  </a:extLst>
                </p:cNvPr>
                <p:cNvCxnSpPr/>
                <p:nvPr/>
              </p:nvCxnSpPr>
              <p:spPr>
                <a:xfrm>
                  <a:off x="3256945" y="5426888"/>
                  <a:ext cx="0" cy="731504"/>
                </a:xfrm>
                <a:prstGeom prst="line">
                  <a:avLst/>
                </a:prstGeom>
                <a:noFill/>
                <a:ln w="9525" cap="flat" cmpd="sng" algn="ctr">
                  <a:solidFill>
                    <a:srgbClr val="FF0000"/>
                  </a:solidFill>
                  <a:prstDash val="dash"/>
                </a:ln>
                <a:effectLst/>
              </p:spPr>
            </p:cxnSp>
            <p:cxnSp>
              <p:nvCxnSpPr>
                <p:cNvPr id="129" name="직선 연결선 2">
                  <a:extLst>
                    <a:ext uri="{FF2B5EF4-FFF2-40B4-BE49-F238E27FC236}">
                      <a16:creationId xmlns:a16="http://schemas.microsoft.com/office/drawing/2014/main" id="{BDED756D-257E-481F-849C-C335D6D56D1D}"/>
                    </a:ext>
                  </a:extLst>
                </p:cNvPr>
                <p:cNvCxnSpPr/>
                <p:nvPr/>
              </p:nvCxnSpPr>
              <p:spPr>
                <a:xfrm>
                  <a:off x="3512902" y="5426888"/>
                  <a:ext cx="0" cy="731504"/>
                </a:xfrm>
                <a:prstGeom prst="line">
                  <a:avLst/>
                </a:prstGeom>
                <a:noFill/>
                <a:ln w="9525" cap="flat" cmpd="sng" algn="ctr">
                  <a:solidFill>
                    <a:srgbClr val="FF0000"/>
                  </a:solidFill>
                  <a:prstDash val="dash"/>
                </a:ln>
                <a:effectLst/>
              </p:spPr>
            </p:cxnSp>
            <p:cxnSp>
              <p:nvCxnSpPr>
                <p:cNvPr id="130" name="직선 연결선 2">
                  <a:extLst>
                    <a:ext uri="{FF2B5EF4-FFF2-40B4-BE49-F238E27FC236}">
                      <a16:creationId xmlns:a16="http://schemas.microsoft.com/office/drawing/2014/main" id="{153992F7-B7C0-42AB-8241-AC03FE5E193A}"/>
                    </a:ext>
                  </a:extLst>
                </p:cNvPr>
                <p:cNvCxnSpPr/>
                <p:nvPr/>
              </p:nvCxnSpPr>
              <p:spPr>
                <a:xfrm>
                  <a:off x="3768860" y="5426888"/>
                  <a:ext cx="0" cy="731504"/>
                </a:xfrm>
                <a:prstGeom prst="line">
                  <a:avLst/>
                </a:prstGeom>
                <a:noFill/>
                <a:ln w="9525" cap="flat" cmpd="sng" algn="ctr">
                  <a:solidFill>
                    <a:srgbClr val="FF0000"/>
                  </a:solidFill>
                  <a:prstDash val="dash"/>
                </a:ln>
                <a:effectLst/>
              </p:spPr>
            </p:cxnSp>
            <p:cxnSp>
              <p:nvCxnSpPr>
                <p:cNvPr id="131" name="직선 연결선 2">
                  <a:extLst>
                    <a:ext uri="{FF2B5EF4-FFF2-40B4-BE49-F238E27FC236}">
                      <a16:creationId xmlns:a16="http://schemas.microsoft.com/office/drawing/2014/main" id="{2FC417FC-BEA5-495D-B65E-586010142869}"/>
                    </a:ext>
                  </a:extLst>
                </p:cNvPr>
                <p:cNvCxnSpPr/>
                <p:nvPr/>
              </p:nvCxnSpPr>
              <p:spPr>
                <a:xfrm>
                  <a:off x="4024817" y="5426888"/>
                  <a:ext cx="0" cy="731504"/>
                </a:xfrm>
                <a:prstGeom prst="line">
                  <a:avLst/>
                </a:prstGeom>
                <a:noFill/>
                <a:ln w="9525" cap="flat" cmpd="sng" algn="ctr">
                  <a:solidFill>
                    <a:srgbClr val="FF0000"/>
                  </a:solidFill>
                  <a:prstDash val="dash"/>
                </a:ln>
                <a:effectLst/>
              </p:spPr>
            </p:cxnSp>
            <p:cxnSp>
              <p:nvCxnSpPr>
                <p:cNvPr id="132" name="직선 연결선 2">
                  <a:extLst>
                    <a:ext uri="{FF2B5EF4-FFF2-40B4-BE49-F238E27FC236}">
                      <a16:creationId xmlns:a16="http://schemas.microsoft.com/office/drawing/2014/main" id="{2E46D644-FC41-4AFE-BBA4-32F18066E6A5}"/>
                    </a:ext>
                  </a:extLst>
                </p:cNvPr>
                <p:cNvCxnSpPr/>
                <p:nvPr/>
              </p:nvCxnSpPr>
              <p:spPr>
                <a:xfrm>
                  <a:off x="4280774" y="5426888"/>
                  <a:ext cx="0" cy="731504"/>
                </a:xfrm>
                <a:prstGeom prst="line">
                  <a:avLst/>
                </a:prstGeom>
                <a:noFill/>
                <a:ln w="9525" cap="flat" cmpd="sng" algn="ctr">
                  <a:solidFill>
                    <a:srgbClr val="FF0000"/>
                  </a:solidFill>
                  <a:prstDash val="dash"/>
                </a:ln>
                <a:effectLst/>
              </p:spPr>
            </p:cxnSp>
          </p:grpSp>
          <p:grpSp>
            <p:nvGrpSpPr>
              <p:cNvPr id="109" name="Group 108">
                <a:extLst>
                  <a:ext uri="{FF2B5EF4-FFF2-40B4-BE49-F238E27FC236}">
                    <a16:creationId xmlns:a16="http://schemas.microsoft.com/office/drawing/2014/main" id="{989F2145-C9CA-49B8-9A73-F3BBD064412C}"/>
                  </a:ext>
                </a:extLst>
              </p:cNvPr>
              <p:cNvGrpSpPr/>
              <p:nvPr/>
            </p:nvGrpSpPr>
            <p:grpSpPr>
              <a:xfrm>
                <a:off x="766988" y="4892496"/>
                <a:ext cx="1134641" cy="433552"/>
                <a:chOff x="766988" y="4892496"/>
                <a:chExt cx="1134641" cy="433552"/>
              </a:xfrm>
            </p:grpSpPr>
            <p:cxnSp>
              <p:nvCxnSpPr>
                <p:cNvPr id="110" name="Straight Arrow Connector 109">
                  <a:extLst>
                    <a:ext uri="{FF2B5EF4-FFF2-40B4-BE49-F238E27FC236}">
                      <a16:creationId xmlns:a16="http://schemas.microsoft.com/office/drawing/2014/main" id="{EDB60CC5-0EE8-43EE-A0C2-89CC150AC197}"/>
                    </a:ext>
                  </a:extLst>
                </p:cNvPr>
                <p:cNvCxnSpPr/>
                <p:nvPr/>
              </p:nvCxnSpPr>
              <p:spPr>
                <a:xfrm>
                  <a:off x="1135593" y="5188110"/>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CBE3FE3-5D2A-4AEB-8E4F-9852B699E38E}"/>
                        </a:ext>
                      </a:extLst>
                    </p:cNvPr>
                    <p:cNvSpPr txBox="1"/>
                    <p:nvPr/>
                  </p:nvSpPr>
                  <p:spPr>
                    <a:xfrm>
                      <a:off x="766988" y="4892496"/>
                      <a:ext cx="113464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𝒙</m:t>
                                </m:r>
                              </m:e>
                              <m:sub>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𝟑</m:t>
                                </m:r>
                              </m:sub>
                            </m:sSub>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altLang="zh-CN" sz="2000" b="1" i="1" u="none" strike="noStrike" kern="0" cap="none" spc="0" normalizeH="0" baseline="0" noProof="0" dirty="0" smtClean="0">
                                <a:ln>
                                  <a:noFill/>
                                </a:ln>
                                <a:solidFill>
                                  <a:prstClr val="black"/>
                                </a:solidFill>
                                <a:effectLst/>
                                <a:uLnTx/>
                                <a:uFillTx/>
                                <a:latin typeface="Cambria Math" panose="02040503050406030204" pitchFamily="18" charset="0"/>
                                <a:ea typeface="+mn-ea"/>
                                <a:cs typeface="+mn-cs"/>
                              </a:rPr>
                              <m:t>𝟏</m:t>
                            </m:r>
                          </m:oMath>
                        </m:oMathPara>
                      </a14:m>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mc:Choice>
              <mc:Fallback xmlns="">
                <p:sp>
                  <p:nvSpPr>
                    <p:cNvPr id="111" name="TextBox 110">
                      <a:extLst>
                        <a:ext uri="{FF2B5EF4-FFF2-40B4-BE49-F238E27FC236}">
                          <a16:creationId xmlns:a16="http://schemas.microsoft.com/office/drawing/2014/main" id="{9CBE3FE3-5D2A-4AEB-8E4F-9852B699E38E}"/>
                        </a:ext>
                      </a:extLst>
                    </p:cNvPr>
                    <p:cNvSpPr txBox="1">
                      <a:spLocks noRot="1" noChangeAspect="1" noMove="1" noResize="1" noEditPoints="1" noAdjustHandles="1" noChangeArrowheads="1" noChangeShapeType="1" noTextEdit="1"/>
                    </p:cNvSpPr>
                    <p:nvPr/>
                  </p:nvSpPr>
                  <p:spPr>
                    <a:xfrm>
                      <a:off x="766988" y="4892496"/>
                      <a:ext cx="1134641" cy="400110"/>
                    </a:xfrm>
                    <a:prstGeom prst="rect">
                      <a:avLst/>
                    </a:prstGeom>
                    <a:blipFill>
                      <a:blip r:embed="rId14"/>
                      <a:stretch>
                        <a:fillRect/>
                      </a:stretch>
                    </a:blipFill>
                  </p:spPr>
                  <p:txBody>
                    <a:bodyPr/>
                    <a:lstStyle/>
                    <a:p>
                      <a:r>
                        <a:rPr lang="en-US">
                          <a:noFill/>
                        </a:rPr>
                        <a:t> </a:t>
                      </a:r>
                    </a:p>
                  </p:txBody>
                </p:sp>
              </mc:Fallback>
            </mc:AlternateContent>
          </p:grpSp>
        </p:grpSp>
      </p:grpSp>
    </p:spTree>
    <p:extLst>
      <p:ext uri="{BB962C8B-B14F-4D97-AF65-F5344CB8AC3E}">
        <p14:creationId xmlns:p14="http://schemas.microsoft.com/office/powerpoint/2010/main" val="169306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defRPr/>
                </a:pPr>
                <a:r>
                  <a:rPr lang="en-US" dirty="0">
                    <a:solidFill>
                      <a:sysClr val="windowText" lastClr="000000"/>
                    </a:solidFill>
                  </a:rPr>
                  <a:t>Row placement cell by cell</a:t>
                </a:r>
              </a:p>
              <a:p>
                <a:pPr marL="630238" lvl="1" indent="-230188">
                  <a:defRPr/>
                </a:pPr>
                <a:r>
                  <a:rPr lang="en-US" dirty="0">
                    <a:solidFill>
                      <a:sysClr val="windowText" lastClr="000000"/>
                    </a:solidFill>
                  </a:rPr>
                  <a:t>Given a partial placement solution of </a:t>
                </a:r>
                <a14:m>
                  <m:oMath xmlns:m="http://schemas.openxmlformats.org/officeDocument/2006/math">
                    <m:r>
                      <a:rPr lang="en-US" i="1">
                        <a:solidFill>
                          <a:sysClr val="windowText" lastClr="000000"/>
                        </a:solidFill>
                        <a:latin typeface="Cambria Math" panose="02040503050406030204" pitchFamily="18" charset="0"/>
                      </a:rPr>
                      <m:t>𝑖</m:t>
                    </m:r>
                  </m:oMath>
                </a14:m>
                <a:r>
                  <a:rPr lang="en-US" dirty="0">
                    <a:solidFill>
                      <a:sysClr val="windowText" lastClr="000000"/>
                    </a:solidFill>
                  </a:rPr>
                  <a:t> (</a:t>
                </a:r>
                <a14:m>
                  <m:oMath xmlns:m="http://schemas.openxmlformats.org/officeDocument/2006/math">
                    <m:r>
                      <a:rPr lang="en-US" i="1" dirty="0">
                        <a:solidFill>
                          <a:sysClr val="windowText" lastClr="000000"/>
                        </a:solidFill>
                        <a:latin typeface="Cambria Math" panose="02040503050406030204" pitchFamily="18" charset="0"/>
                      </a:rPr>
                      <m:t>𝑖</m:t>
                    </m:r>
                    <m:r>
                      <a:rPr lang="en-US" i="1" dirty="0">
                        <a:solidFill>
                          <a:sysClr val="windowText" lastClr="000000"/>
                        </a:solidFill>
                        <a:latin typeface="Cambria Math" panose="02040503050406030204" pitchFamily="18" charset="0"/>
                      </a:rPr>
                      <m:t>=0</m:t>
                    </m:r>
                  </m:oMath>
                </a14:m>
                <a:r>
                  <a:rPr lang="en-US" dirty="0">
                    <a:solidFill>
                      <a:sysClr val="windowText" lastClr="000000"/>
                    </a:solidFill>
                  </a:rPr>
                  <a:t> initially) cells, place from left to right, one cell at a time, until all cells have been placed</a:t>
                </a: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r>
                  <a:rPr lang="en-US" dirty="0">
                    <a:solidFill>
                      <a:srgbClr val="FF0000"/>
                    </a:solidFill>
                  </a:rPr>
                  <a:t>Optimality</a:t>
                </a:r>
                <a:r>
                  <a:rPr lang="en-US" dirty="0">
                    <a:solidFill>
                      <a:sysClr val="windowText" lastClr="000000"/>
                    </a:solidFill>
                  </a:rPr>
                  <a:t>: at every </a:t>
                </a:r>
                <a:r>
                  <a:rPr lang="en-US" u="sng" dirty="0">
                    <a:solidFill>
                      <a:sysClr val="windowText" lastClr="000000"/>
                    </a:solidFill>
                  </a:rPr>
                  <a:t>step</a:t>
                </a:r>
                <a:r>
                  <a:rPr lang="en-US" dirty="0">
                    <a:solidFill>
                      <a:sysClr val="windowText" lastClr="000000"/>
                    </a:solidFill>
                  </a:rPr>
                  <a:t>, explore </a:t>
                </a:r>
                <a:r>
                  <a:rPr lang="en-US" u="sng" dirty="0">
                    <a:solidFill>
                      <a:sysClr val="windowText" lastClr="000000"/>
                    </a:solidFill>
                  </a:rPr>
                  <a:t>complete solution space</a:t>
                </a:r>
              </a:p>
              <a:p>
                <a:pPr>
                  <a:defRPr/>
                </a:pPr>
                <a:r>
                  <a:rPr lang="en-US" dirty="0">
                    <a:solidFill>
                      <a:sysClr val="windowText" lastClr="000000"/>
                    </a:solidFill>
                  </a:rPr>
                  <a:t>Complete solution space for the </a:t>
                </a:r>
                <a14:m>
                  <m:oMath xmlns:m="http://schemas.openxmlformats.org/officeDocument/2006/math">
                    <m:sSup>
                      <m:sSupPr>
                        <m:ctrlPr>
                          <a:rPr lang="en-US" b="0" i="1" smtClean="0">
                            <a:solidFill>
                              <a:sysClr val="windowText" lastClr="000000"/>
                            </a:solidFill>
                            <a:latin typeface="Cambria Math" panose="02040503050406030204" pitchFamily="18" charset="0"/>
                          </a:rPr>
                        </m:ctrlPr>
                      </m:sSupPr>
                      <m:e>
                        <m:r>
                          <a:rPr lang="en-US" b="0" i="1">
                            <a:solidFill>
                              <a:sysClr val="windowText" lastClr="000000"/>
                            </a:solidFill>
                            <a:latin typeface="Cambria Math" panose="02040503050406030204" pitchFamily="18" charset="0"/>
                          </a:rPr>
                          <m:t>𝑖</m:t>
                        </m:r>
                      </m:e>
                      <m:sup>
                        <m:r>
                          <a:rPr lang="en-US" b="0" i="1" smtClean="0">
                            <a:solidFill>
                              <a:sysClr val="windowText" lastClr="000000"/>
                            </a:solidFill>
                            <a:latin typeface="Cambria Math" panose="02040503050406030204" pitchFamily="18" charset="0"/>
                          </a:rPr>
                          <m:t>𝑡h</m:t>
                        </m:r>
                      </m:sup>
                    </m:sSup>
                    <m:r>
                      <a:rPr lang="en-US" b="0" i="1">
                        <a:solidFill>
                          <a:sysClr val="windowText" lastClr="000000"/>
                        </a:solidFill>
                        <a:latin typeface="Cambria Math" panose="02040503050406030204" pitchFamily="18" charset="0"/>
                      </a:rPr>
                      <m:t> </m:t>
                    </m:r>
                  </m:oMath>
                </a14:m>
                <a:r>
                  <a:rPr lang="en-US" dirty="0">
                    <a:solidFill>
                      <a:sysClr val="windowText" lastClr="000000"/>
                    </a:solidFill>
                  </a:rPr>
                  <a:t>cell includes its cell index, location, flipping status</a:t>
                </a:r>
              </a:p>
              <a:p>
                <a:pPr>
                  <a:defRPr/>
                </a:pPr>
                <a:r>
                  <a:rPr lang="en-US" dirty="0">
                    <a:solidFill>
                      <a:srgbClr val="FF0000"/>
                    </a:solidFill>
                  </a:rPr>
                  <a:t>Question</a:t>
                </a:r>
                <a:r>
                  <a:rPr lang="en-US" dirty="0">
                    <a:solidFill>
                      <a:sysClr val="windowText" lastClr="000000"/>
                    </a:solidFill>
                  </a:rPr>
                  <a:t>: do we need to store complete solution space for all previous cells?</a:t>
                </a:r>
              </a:p>
              <a:p>
                <a:pPr>
                  <a:defRPr/>
                </a:pPr>
                <a:r>
                  <a:rPr lang="en-US" dirty="0">
                    <a:solidFill>
                      <a:sysClr val="windowText" lastClr="000000"/>
                    </a:solidFill>
                  </a:rPr>
                  <a:t>To place the next cell: where? cost? </a:t>
                </a:r>
                <a:r>
                  <a:rPr lang="en-US" dirty="0">
                    <a:solidFill>
                      <a:srgbClr val="FF0000"/>
                    </a:solidFill>
                  </a:rPr>
                  <a:t>which?</a:t>
                </a:r>
                <a:endParaRPr lang="en-US" dirty="0">
                  <a:solidFill>
                    <a:sysClr val="windowText" lastClr="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32" t="-2412" r="-139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ltLang="en-US" dirty="0"/>
              <a:t>Dynamic Programming: Optimality</a:t>
            </a:r>
            <a:endParaRPr lang="en-US" dirty="0"/>
          </a:p>
        </p:txBody>
      </p: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2EF5ACE-DD8F-436A-B3A5-709BC933F1DF}"/>
                  </a:ext>
                </a:extLst>
              </p:cNvPr>
              <p:cNvSpPr txBox="1"/>
              <p:nvPr/>
            </p:nvSpPr>
            <p:spPr bwMode="auto">
              <a:xfrm>
                <a:off x="2281718" y="6271124"/>
                <a:ext cx="7134447" cy="416018"/>
              </a:xfrm>
              <a:prstGeom prst="rect">
                <a:avLst/>
              </a:prstGeom>
              <a:solidFill>
                <a:srgbClr val="C0504D">
                  <a:alpha val="32000"/>
                </a:srgbClr>
              </a:solidFill>
              <a:ln w="25400" cap="flat" cmpd="sng" algn="ctr">
                <a:solidFill>
                  <a:srgbClr val="C0504D"/>
                </a:solidFill>
                <a:prstDash val="solid"/>
              </a:ln>
              <a:effectLst/>
            </p:spPr>
            <p:txBody>
              <a:bodyPr/>
              <a:lstStyle/>
              <a:p>
                <a:pPr>
                  <a:lnSpc>
                    <a:spcPct val="85000"/>
                  </a:lnSpc>
                  <a:defRPr/>
                </a:pPr>
                <a:r>
                  <a:rPr lang="en-US" sz="2400" kern="0" dirty="0">
                    <a:solidFill>
                      <a:prstClr val="black"/>
                    </a:solidFill>
                    <a:latin typeface="Calibri" panose="020F0502020204030204" pitchFamily="34" charset="0"/>
                    <a:cs typeface="Calibri" panose="020F0502020204030204" pitchFamily="34" charset="0"/>
                  </a:rPr>
                  <a:t>We lose the status of reordering if we only know </a:t>
                </a:r>
                <a14:m>
                  <m:oMath xmlns:m="http://schemas.openxmlformats.org/officeDocument/2006/math">
                    <m:sSup>
                      <m:sSupPr>
                        <m:ctrlPr>
                          <a:rPr lang="en-US" sz="2400" i="1">
                            <a:solidFill>
                              <a:sysClr val="windowText" lastClr="000000"/>
                            </a:solidFill>
                            <a:latin typeface="Cambria Math" panose="02040503050406030204" pitchFamily="18" charset="0"/>
                          </a:rPr>
                        </m:ctrlPr>
                      </m:sSupPr>
                      <m:e>
                        <m:r>
                          <a:rPr lang="en-US" sz="2400" i="1">
                            <a:solidFill>
                              <a:sysClr val="windowText" lastClr="000000"/>
                            </a:solidFill>
                            <a:latin typeface="Cambria Math" panose="02040503050406030204" pitchFamily="18" charset="0"/>
                          </a:rPr>
                          <m:t>𝑖</m:t>
                        </m:r>
                      </m:e>
                      <m:sup>
                        <m:r>
                          <a:rPr lang="en-US" sz="2400" i="1">
                            <a:solidFill>
                              <a:sysClr val="windowText" lastClr="000000"/>
                            </a:solidFill>
                            <a:latin typeface="Cambria Math" panose="02040503050406030204" pitchFamily="18" charset="0"/>
                          </a:rPr>
                          <m:t>𝑡h</m:t>
                        </m:r>
                      </m:sup>
                    </m:sSup>
                  </m:oMath>
                </a14:m>
                <a:r>
                  <a:rPr lang="en-US" sz="2400" kern="0" dirty="0">
                    <a:solidFill>
                      <a:prstClr val="black"/>
                    </a:solidFill>
                    <a:latin typeface="Calibri" panose="020F0502020204030204" pitchFamily="34" charset="0"/>
                    <a:cs typeface="Calibri" panose="020F0502020204030204" pitchFamily="34" charset="0"/>
                  </a:rPr>
                  <a:t> cell</a:t>
                </a:r>
              </a:p>
            </p:txBody>
          </p:sp>
        </mc:Choice>
        <mc:Fallback xmlns="">
          <p:sp>
            <p:nvSpPr>
              <p:cNvPr id="178" name="TextBox 177">
                <a:extLst>
                  <a:ext uri="{FF2B5EF4-FFF2-40B4-BE49-F238E27FC236}">
                    <a16:creationId xmlns:a16="http://schemas.microsoft.com/office/drawing/2014/main" id="{22EF5ACE-DD8F-436A-B3A5-709BC933F1DF}"/>
                  </a:ext>
                </a:extLst>
              </p:cNvPr>
              <p:cNvSpPr txBox="1">
                <a:spLocks noRot="1" noChangeAspect="1" noMove="1" noResize="1" noEditPoints="1" noAdjustHandles="1" noChangeArrowheads="1" noChangeShapeType="1" noTextEdit="1"/>
              </p:cNvSpPr>
              <p:nvPr/>
            </p:nvSpPr>
            <p:spPr bwMode="auto">
              <a:xfrm>
                <a:off x="2281718" y="6271124"/>
                <a:ext cx="7134447" cy="416018"/>
              </a:xfrm>
              <a:prstGeom prst="rect">
                <a:avLst/>
              </a:prstGeom>
              <a:blipFill>
                <a:blip r:embed="rId4"/>
                <a:stretch>
                  <a:fillRect l="-1106" t="-19444" r="-766" b="-27778"/>
                </a:stretch>
              </a:blipFill>
              <a:ln w="25400" cap="flat" cmpd="sng" algn="ctr">
                <a:solidFill>
                  <a:srgbClr val="C0504D"/>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직사각형 171">
                <a:extLst>
                  <a:ext uri="{FF2B5EF4-FFF2-40B4-BE49-F238E27FC236}">
                    <a16:creationId xmlns:a16="http://schemas.microsoft.com/office/drawing/2014/main" id="{FB204556-A972-4070-AA0E-933B5479BFCB}"/>
                  </a:ext>
                </a:extLst>
              </p:cNvPr>
              <p:cNvSpPr/>
              <p:nvPr/>
            </p:nvSpPr>
            <p:spPr>
              <a:xfrm>
                <a:off x="4769712" y="2210177"/>
                <a:ext cx="642229" cy="920073"/>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a14:m>
                <a:r>
                  <a:rPr kumimoji="0" lang="ko-KR" altLang="en-US" sz="3200"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2" name="직사각형 171">
                <a:extLst>
                  <a:ext uri="{FF2B5EF4-FFF2-40B4-BE49-F238E27FC236}">
                    <a16:creationId xmlns:a16="http://schemas.microsoft.com/office/drawing/2014/main" id="{FB204556-A972-4070-AA0E-933B5479BFCB}"/>
                  </a:ext>
                </a:extLst>
              </p:cNvPr>
              <p:cNvSpPr>
                <a:spLocks noRot="1" noChangeAspect="1" noMove="1" noResize="1" noEditPoints="1" noAdjustHandles="1" noChangeArrowheads="1" noChangeShapeType="1" noTextEdit="1"/>
              </p:cNvSpPr>
              <p:nvPr/>
            </p:nvSpPr>
            <p:spPr>
              <a:xfrm>
                <a:off x="4769712" y="2210177"/>
                <a:ext cx="642229" cy="920073"/>
              </a:xfrm>
              <a:prstGeom prst="rect">
                <a:avLst/>
              </a:prstGeom>
              <a:blipFill>
                <a:blip r:embed="rId5"/>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직사각형 171">
                <a:extLst>
                  <a:ext uri="{FF2B5EF4-FFF2-40B4-BE49-F238E27FC236}">
                    <a16:creationId xmlns:a16="http://schemas.microsoft.com/office/drawing/2014/main" id="{CE695642-F77C-4FD6-B637-CA3AE1AAB2F8}"/>
                  </a:ext>
                </a:extLst>
              </p:cNvPr>
              <p:cNvSpPr/>
              <p:nvPr/>
            </p:nvSpPr>
            <p:spPr>
              <a:xfrm>
                <a:off x="3485616" y="2209358"/>
                <a:ext cx="636078" cy="92067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a14:m>
                <a:r>
                  <a:rPr kumimoji="0" lang="ko-KR" altLang="en-US" sz="3200"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3" name="직사각형 171">
                <a:extLst>
                  <a:ext uri="{FF2B5EF4-FFF2-40B4-BE49-F238E27FC236}">
                    <a16:creationId xmlns:a16="http://schemas.microsoft.com/office/drawing/2014/main" id="{CE695642-F77C-4FD6-B637-CA3AE1AAB2F8}"/>
                  </a:ext>
                </a:extLst>
              </p:cNvPr>
              <p:cNvSpPr>
                <a:spLocks noRot="1" noChangeAspect="1" noMove="1" noResize="1" noEditPoints="1" noAdjustHandles="1" noChangeArrowheads="1" noChangeShapeType="1" noTextEdit="1"/>
              </p:cNvSpPr>
              <p:nvPr/>
            </p:nvSpPr>
            <p:spPr>
              <a:xfrm>
                <a:off x="3485616" y="2209358"/>
                <a:ext cx="636078" cy="920672"/>
              </a:xfrm>
              <a:prstGeom prst="rect">
                <a:avLst/>
              </a:prstGeom>
              <a:blipFill>
                <a:blip r:embed="rId6"/>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직사각형 171">
                <a:extLst>
                  <a:ext uri="{FF2B5EF4-FFF2-40B4-BE49-F238E27FC236}">
                    <a16:creationId xmlns:a16="http://schemas.microsoft.com/office/drawing/2014/main" id="{46B3D6CF-0A74-4772-BFF0-839DC59CE016}"/>
                  </a:ext>
                </a:extLst>
              </p:cNvPr>
              <p:cNvSpPr/>
              <p:nvPr/>
            </p:nvSpPr>
            <p:spPr>
              <a:xfrm>
                <a:off x="2205581" y="2209358"/>
                <a:ext cx="1283052" cy="917580"/>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320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a14:m>
                <a:r>
                  <a:rPr kumimoji="0" lang="ko-KR" altLang="en-US" sz="320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6" name="직사각형 171">
                <a:extLst>
                  <a:ext uri="{FF2B5EF4-FFF2-40B4-BE49-F238E27FC236}">
                    <a16:creationId xmlns:a16="http://schemas.microsoft.com/office/drawing/2014/main" id="{46B3D6CF-0A74-4772-BFF0-839DC59CE016}"/>
                  </a:ext>
                </a:extLst>
              </p:cNvPr>
              <p:cNvSpPr>
                <a:spLocks noRot="1" noChangeAspect="1" noMove="1" noResize="1" noEditPoints="1" noAdjustHandles="1" noChangeArrowheads="1" noChangeShapeType="1" noTextEdit="1"/>
              </p:cNvSpPr>
              <p:nvPr/>
            </p:nvSpPr>
            <p:spPr>
              <a:xfrm>
                <a:off x="2205581" y="2209358"/>
                <a:ext cx="1283052" cy="917580"/>
              </a:xfrm>
              <a:prstGeom prst="rect">
                <a:avLst/>
              </a:prstGeom>
              <a:blipFill>
                <a:blip r:embed="rId7"/>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직사각형 171">
                <a:extLst>
                  <a:ext uri="{FF2B5EF4-FFF2-40B4-BE49-F238E27FC236}">
                    <a16:creationId xmlns:a16="http://schemas.microsoft.com/office/drawing/2014/main" id="{EC43B7EA-EFB6-40EF-A02E-61DA70F8F341}"/>
                  </a:ext>
                </a:extLst>
              </p:cNvPr>
              <p:cNvSpPr/>
              <p:nvPr/>
            </p:nvSpPr>
            <p:spPr>
              <a:xfrm>
                <a:off x="6040197" y="2207105"/>
                <a:ext cx="629928" cy="925612"/>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altLang="ko-KR"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a14:m>
                <a:r>
                  <a:rPr kumimoji="0" lang="ko-KR" altLang="en-US" sz="3200" b="0" i="0" u="none" strike="noStrike" kern="0" cap="none" spc="0" normalizeH="0" baseline="0" noProof="0" dirty="0">
                    <a:ln>
                      <a:noFill/>
                    </a:ln>
                    <a:solidFill>
                      <a:prstClr val="white"/>
                    </a:solidFill>
                    <a:effectLst/>
                    <a:uLnTx/>
                    <a:uFillTx/>
                    <a:latin typeface="Tahoma"/>
                    <a:ea typeface="+mn-ea"/>
                    <a:cs typeface="+mn-cs"/>
                  </a:rPr>
                  <a:t> </a:t>
                </a:r>
              </a:p>
            </p:txBody>
          </p:sp>
        </mc:Choice>
        <mc:Fallback xmlns="">
          <p:sp>
            <p:nvSpPr>
              <p:cNvPr id="17" name="직사각형 171">
                <a:extLst>
                  <a:ext uri="{FF2B5EF4-FFF2-40B4-BE49-F238E27FC236}">
                    <a16:creationId xmlns:a16="http://schemas.microsoft.com/office/drawing/2014/main" id="{EC43B7EA-EFB6-40EF-A02E-61DA70F8F341}"/>
                  </a:ext>
                </a:extLst>
              </p:cNvPr>
              <p:cNvSpPr>
                <a:spLocks noRot="1" noChangeAspect="1" noMove="1" noResize="1" noEditPoints="1" noAdjustHandles="1" noChangeArrowheads="1" noChangeShapeType="1" noTextEdit="1"/>
              </p:cNvSpPr>
              <p:nvPr/>
            </p:nvSpPr>
            <p:spPr>
              <a:xfrm>
                <a:off x="6040197" y="2207105"/>
                <a:ext cx="629928" cy="925612"/>
              </a:xfrm>
              <a:prstGeom prst="rect">
                <a:avLst/>
              </a:prstGeom>
              <a:blipFill>
                <a:blip r:embed="rId8"/>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B48229D-1B97-48C6-9251-54110A6B6265}"/>
              </a:ext>
            </a:extLst>
          </p:cNvPr>
          <p:cNvGrpSpPr/>
          <p:nvPr/>
        </p:nvGrpSpPr>
        <p:grpSpPr>
          <a:xfrm>
            <a:off x="2201348" y="2205126"/>
            <a:ext cx="4574591" cy="1282862"/>
            <a:chOff x="3340337" y="2111381"/>
            <a:chExt cx="4574591" cy="1282862"/>
          </a:xfrm>
        </p:grpSpPr>
        <p:sp>
          <p:nvSpPr>
            <p:cNvPr id="6" name="TextBox 5">
              <a:extLst>
                <a:ext uri="{FF2B5EF4-FFF2-40B4-BE49-F238E27FC236}">
                  <a16:creationId xmlns:a16="http://schemas.microsoft.com/office/drawing/2014/main" id="{FEF1419B-9AD9-4947-8B29-D00240FFA758}"/>
                </a:ext>
              </a:extLst>
            </p:cNvPr>
            <p:cNvSpPr txBox="1"/>
            <p:nvPr/>
          </p:nvSpPr>
          <p:spPr>
            <a:xfrm>
              <a:off x="3614390" y="2993931"/>
              <a:ext cx="3988856" cy="400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mn-cs"/>
                </a:rPr>
                <a:t>Illustration of partial placement</a:t>
              </a:r>
            </a:p>
          </p:txBody>
        </p:sp>
        <p:cxnSp>
          <p:nvCxnSpPr>
            <p:cNvPr id="14" name="Straight Connector 13">
              <a:extLst>
                <a:ext uri="{FF2B5EF4-FFF2-40B4-BE49-F238E27FC236}">
                  <a16:creationId xmlns:a16="http://schemas.microsoft.com/office/drawing/2014/main" id="{D1DD65E6-445F-4DE2-88C0-2B7DEB6DF570}"/>
                </a:ext>
              </a:extLst>
            </p:cNvPr>
            <p:cNvCxnSpPr/>
            <p:nvPr/>
          </p:nvCxnSpPr>
          <p:spPr>
            <a:xfrm>
              <a:off x="3340337" y="2111381"/>
              <a:ext cx="4574591" cy="0"/>
            </a:xfrm>
            <a:prstGeom prst="line">
              <a:avLst/>
            </a:prstGeom>
            <a:noFill/>
            <a:ln w="38100" cap="flat" cmpd="sng" algn="ctr">
              <a:solidFill>
                <a:sysClr val="windowText" lastClr="000000"/>
              </a:solidFill>
              <a:prstDash val="sysDot"/>
            </a:ln>
            <a:effectLst/>
          </p:spPr>
        </p:cxnSp>
        <p:cxnSp>
          <p:nvCxnSpPr>
            <p:cNvPr id="15" name="Straight Connector 14">
              <a:extLst>
                <a:ext uri="{FF2B5EF4-FFF2-40B4-BE49-F238E27FC236}">
                  <a16:creationId xmlns:a16="http://schemas.microsoft.com/office/drawing/2014/main" id="{E3851D82-FAE5-425D-A26F-1FC8008A36FC}"/>
                </a:ext>
              </a:extLst>
            </p:cNvPr>
            <p:cNvCxnSpPr/>
            <p:nvPr/>
          </p:nvCxnSpPr>
          <p:spPr>
            <a:xfrm>
              <a:off x="3340337" y="3034848"/>
              <a:ext cx="4574590" cy="0"/>
            </a:xfrm>
            <a:prstGeom prst="line">
              <a:avLst/>
            </a:prstGeom>
            <a:noFill/>
            <a:ln w="38100" cap="flat" cmpd="sng" algn="ctr">
              <a:solidFill>
                <a:sysClr val="windowText" lastClr="000000"/>
              </a:solidFill>
              <a:prstDash val="sysDot"/>
            </a:ln>
            <a:effectLst/>
          </p:spPr>
        </p:cxnSp>
        <p:cxnSp>
          <p:nvCxnSpPr>
            <p:cNvPr id="18" name="직선 연결선 2">
              <a:extLst>
                <a:ext uri="{FF2B5EF4-FFF2-40B4-BE49-F238E27FC236}">
                  <a16:creationId xmlns:a16="http://schemas.microsoft.com/office/drawing/2014/main" id="{E35E888E-9B92-4B19-A9C6-ADD9B2EA4C0D}"/>
                </a:ext>
              </a:extLst>
            </p:cNvPr>
            <p:cNvCxnSpPr/>
            <p:nvPr/>
          </p:nvCxnSpPr>
          <p:spPr>
            <a:xfrm>
              <a:off x="3355471" y="2116433"/>
              <a:ext cx="0" cy="897626"/>
            </a:xfrm>
            <a:prstGeom prst="line">
              <a:avLst/>
            </a:prstGeom>
            <a:noFill/>
            <a:ln w="9525" cap="flat" cmpd="sng" algn="ctr">
              <a:solidFill>
                <a:srgbClr val="FF0000"/>
              </a:solidFill>
              <a:prstDash val="dash"/>
            </a:ln>
            <a:effectLst/>
          </p:spPr>
        </p:cxnSp>
        <p:cxnSp>
          <p:nvCxnSpPr>
            <p:cNvPr id="19" name="직선 연결선 2">
              <a:extLst>
                <a:ext uri="{FF2B5EF4-FFF2-40B4-BE49-F238E27FC236}">
                  <a16:creationId xmlns:a16="http://schemas.microsoft.com/office/drawing/2014/main" id="{8068ECE8-31DA-43B9-966C-26ED43EC20B2}"/>
                </a:ext>
              </a:extLst>
            </p:cNvPr>
            <p:cNvCxnSpPr/>
            <p:nvPr/>
          </p:nvCxnSpPr>
          <p:spPr>
            <a:xfrm>
              <a:off x="3671526" y="2116433"/>
              <a:ext cx="0" cy="897626"/>
            </a:xfrm>
            <a:prstGeom prst="line">
              <a:avLst/>
            </a:prstGeom>
            <a:noFill/>
            <a:ln w="9525" cap="flat" cmpd="sng" algn="ctr">
              <a:solidFill>
                <a:srgbClr val="FF0000"/>
              </a:solidFill>
              <a:prstDash val="dash"/>
            </a:ln>
            <a:effectLst/>
          </p:spPr>
        </p:cxnSp>
        <p:cxnSp>
          <p:nvCxnSpPr>
            <p:cNvPr id="20" name="직선 연결선 2">
              <a:extLst>
                <a:ext uri="{FF2B5EF4-FFF2-40B4-BE49-F238E27FC236}">
                  <a16:creationId xmlns:a16="http://schemas.microsoft.com/office/drawing/2014/main" id="{87DB8819-5161-49D0-95A3-9E20E592E61B}"/>
                </a:ext>
              </a:extLst>
            </p:cNvPr>
            <p:cNvCxnSpPr/>
            <p:nvPr/>
          </p:nvCxnSpPr>
          <p:spPr>
            <a:xfrm>
              <a:off x="3989565" y="2116433"/>
              <a:ext cx="0" cy="897626"/>
            </a:xfrm>
            <a:prstGeom prst="line">
              <a:avLst/>
            </a:prstGeom>
            <a:noFill/>
            <a:ln w="9525" cap="flat" cmpd="sng" algn="ctr">
              <a:solidFill>
                <a:srgbClr val="FF0000"/>
              </a:solidFill>
              <a:prstDash val="dash"/>
            </a:ln>
            <a:effectLst/>
          </p:spPr>
        </p:cxnSp>
        <p:cxnSp>
          <p:nvCxnSpPr>
            <p:cNvPr id="21" name="직선 연결선 2">
              <a:extLst>
                <a:ext uri="{FF2B5EF4-FFF2-40B4-BE49-F238E27FC236}">
                  <a16:creationId xmlns:a16="http://schemas.microsoft.com/office/drawing/2014/main" id="{D796A6FF-3554-45E9-A01E-2676B0E40AEA}"/>
                </a:ext>
              </a:extLst>
            </p:cNvPr>
            <p:cNvCxnSpPr/>
            <p:nvPr/>
          </p:nvCxnSpPr>
          <p:spPr>
            <a:xfrm>
              <a:off x="4304149" y="2116433"/>
              <a:ext cx="0" cy="897626"/>
            </a:xfrm>
            <a:prstGeom prst="line">
              <a:avLst/>
            </a:prstGeom>
            <a:noFill/>
            <a:ln w="9525" cap="flat" cmpd="sng" algn="ctr">
              <a:solidFill>
                <a:srgbClr val="FF0000"/>
              </a:solidFill>
              <a:prstDash val="dash"/>
            </a:ln>
            <a:effectLst/>
          </p:spPr>
        </p:cxnSp>
        <p:cxnSp>
          <p:nvCxnSpPr>
            <p:cNvPr id="22" name="직선 연결선 2">
              <a:extLst>
                <a:ext uri="{FF2B5EF4-FFF2-40B4-BE49-F238E27FC236}">
                  <a16:creationId xmlns:a16="http://schemas.microsoft.com/office/drawing/2014/main" id="{DE57326B-0CAF-4D09-A386-2D56A325534B}"/>
                </a:ext>
              </a:extLst>
            </p:cNvPr>
            <p:cNvCxnSpPr/>
            <p:nvPr/>
          </p:nvCxnSpPr>
          <p:spPr>
            <a:xfrm>
              <a:off x="4625645" y="2116433"/>
              <a:ext cx="0" cy="897626"/>
            </a:xfrm>
            <a:prstGeom prst="line">
              <a:avLst/>
            </a:prstGeom>
            <a:noFill/>
            <a:ln w="9525" cap="flat" cmpd="sng" algn="ctr">
              <a:solidFill>
                <a:srgbClr val="FF0000"/>
              </a:solidFill>
              <a:prstDash val="dash"/>
            </a:ln>
            <a:effectLst/>
          </p:spPr>
        </p:cxnSp>
        <p:cxnSp>
          <p:nvCxnSpPr>
            <p:cNvPr id="23" name="직선 연결선 2">
              <a:extLst>
                <a:ext uri="{FF2B5EF4-FFF2-40B4-BE49-F238E27FC236}">
                  <a16:creationId xmlns:a16="http://schemas.microsoft.com/office/drawing/2014/main" id="{6575F03C-73BF-4287-94CC-7B3C9B0796C3}"/>
                </a:ext>
              </a:extLst>
            </p:cNvPr>
            <p:cNvCxnSpPr/>
            <p:nvPr/>
          </p:nvCxnSpPr>
          <p:spPr>
            <a:xfrm>
              <a:off x="4943684" y="2116433"/>
              <a:ext cx="0" cy="897626"/>
            </a:xfrm>
            <a:prstGeom prst="line">
              <a:avLst/>
            </a:prstGeom>
            <a:noFill/>
            <a:ln w="9525" cap="flat" cmpd="sng" algn="ctr">
              <a:solidFill>
                <a:srgbClr val="FF0000"/>
              </a:solidFill>
              <a:prstDash val="dash"/>
            </a:ln>
            <a:effectLst/>
          </p:spPr>
        </p:cxnSp>
        <p:cxnSp>
          <p:nvCxnSpPr>
            <p:cNvPr id="24" name="직선 연결선 2">
              <a:extLst>
                <a:ext uri="{FF2B5EF4-FFF2-40B4-BE49-F238E27FC236}">
                  <a16:creationId xmlns:a16="http://schemas.microsoft.com/office/drawing/2014/main" id="{F73D2BF5-1573-4745-B749-3D7360FD4821}"/>
                </a:ext>
              </a:extLst>
            </p:cNvPr>
            <p:cNvCxnSpPr/>
            <p:nvPr/>
          </p:nvCxnSpPr>
          <p:spPr>
            <a:xfrm>
              <a:off x="5261723" y="2116433"/>
              <a:ext cx="0" cy="897626"/>
            </a:xfrm>
            <a:prstGeom prst="line">
              <a:avLst/>
            </a:prstGeom>
            <a:noFill/>
            <a:ln w="9525" cap="flat" cmpd="sng" algn="ctr">
              <a:solidFill>
                <a:srgbClr val="FF0000"/>
              </a:solidFill>
              <a:prstDash val="dash"/>
            </a:ln>
            <a:effectLst/>
          </p:spPr>
        </p:cxnSp>
        <p:cxnSp>
          <p:nvCxnSpPr>
            <p:cNvPr id="25" name="직선 연결선 2">
              <a:extLst>
                <a:ext uri="{FF2B5EF4-FFF2-40B4-BE49-F238E27FC236}">
                  <a16:creationId xmlns:a16="http://schemas.microsoft.com/office/drawing/2014/main" id="{5F05BB52-F26B-4C0C-A1A4-110F513121A9}"/>
                </a:ext>
              </a:extLst>
            </p:cNvPr>
            <p:cNvCxnSpPr/>
            <p:nvPr/>
          </p:nvCxnSpPr>
          <p:spPr>
            <a:xfrm>
              <a:off x="5579763" y="2116433"/>
              <a:ext cx="0" cy="897626"/>
            </a:xfrm>
            <a:prstGeom prst="line">
              <a:avLst/>
            </a:prstGeom>
            <a:noFill/>
            <a:ln w="9525" cap="flat" cmpd="sng" algn="ctr">
              <a:solidFill>
                <a:srgbClr val="FF0000"/>
              </a:solidFill>
              <a:prstDash val="dash"/>
            </a:ln>
            <a:effectLst/>
          </p:spPr>
        </p:cxnSp>
        <p:cxnSp>
          <p:nvCxnSpPr>
            <p:cNvPr id="26" name="직선 연결선 2">
              <a:extLst>
                <a:ext uri="{FF2B5EF4-FFF2-40B4-BE49-F238E27FC236}">
                  <a16:creationId xmlns:a16="http://schemas.microsoft.com/office/drawing/2014/main" id="{20DD8768-FD50-4068-80A1-C36A8DF71CE3}"/>
                </a:ext>
              </a:extLst>
            </p:cNvPr>
            <p:cNvCxnSpPr/>
            <p:nvPr/>
          </p:nvCxnSpPr>
          <p:spPr>
            <a:xfrm>
              <a:off x="5897802" y="2116433"/>
              <a:ext cx="0" cy="897626"/>
            </a:xfrm>
            <a:prstGeom prst="line">
              <a:avLst/>
            </a:prstGeom>
            <a:noFill/>
            <a:ln w="9525" cap="flat" cmpd="sng" algn="ctr">
              <a:solidFill>
                <a:srgbClr val="FF0000"/>
              </a:solidFill>
              <a:prstDash val="dash"/>
            </a:ln>
            <a:effectLst/>
          </p:spPr>
        </p:cxnSp>
        <p:cxnSp>
          <p:nvCxnSpPr>
            <p:cNvPr id="27" name="직선 연결선 2">
              <a:extLst>
                <a:ext uri="{FF2B5EF4-FFF2-40B4-BE49-F238E27FC236}">
                  <a16:creationId xmlns:a16="http://schemas.microsoft.com/office/drawing/2014/main" id="{6B1FB423-6686-487F-BCDD-B60D836014E7}"/>
                </a:ext>
              </a:extLst>
            </p:cNvPr>
            <p:cNvCxnSpPr/>
            <p:nvPr/>
          </p:nvCxnSpPr>
          <p:spPr>
            <a:xfrm>
              <a:off x="6215842" y="2121795"/>
              <a:ext cx="0" cy="908930"/>
            </a:xfrm>
            <a:prstGeom prst="line">
              <a:avLst/>
            </a:prstGeom>
            <a:noFill/>
            <a:ln w="9525" cap="flat" cmpd="sng" algn="ctr">
              <a:solidFill>
                <a:srgbClr val="FF0000"/>
              </a:solidFill>
              <a:prstDash val="dash"/>
            </a:ln>
            <a:effectLst/>
          </p:spPr>
        </p:cxnSp>
        <p:cxnSp>
          <p:nvCxnSpPr>
            <p:cNvPr id="28" name="직선 연결선 2">
              <a:extLst>
                <a:ext uri="{FF2B5EF4-FFF2-40B4-BE49-F238E27FC236}">
                  <a16:creationId xmlns:a16="http://schemas.microsoft.com/office/drawing/2014/main" id="{DD35FA8A-5221-4427-A9E0-781FDA89BF17}"/>
                </a:ext>
              </a:extLst>
            </p:cNvPr>
            <p:cNvCxnSpPr/>
            <p:nvPr/>
          </p:nvCxnSpPr>
          <p:spPr>
            <a:xfrm>
              <a:off x="6533881" y="2121795"/>
              <a:ext cx="0" cy="908930"/>
            </a:xfrm>
            <a:prstGeom prst="line">
              <a:avLst/>
            </a:prstGeom>
            <a:noFill/>
            <a:ln w="9525" cap="flat" cmpd="sng" algn="ctr">
              <a:solidFill>
                <a:srgbClr val="FF0000"/>
              </a:solidFill>
              <a:prstDash val="dash"/>
            </a:ln>
            <a:effectLst/>
          </p:spPr>
        </p:cxnSp>
        <p:cxnSp>
          <p:nvCxnSpPr>
            <p:cNvPr id="29" name="직선 연결선 2">
              <a:extLst>
                <a:ext uri="{FF2B5EF4-FFF2-40B4-BE49-F238E27FC236}">
                  <a16:creationId xmlns:a16="http://schemas.microsoft.com/office/drawing/2014/main" id="{E17B8440-47B1-48DC-BE3B-9B91E6625D2B}"/>
                </a:ext>
              </a:extLst>
            </p:cNvPr>
            <p:cNvCxnSpPr/>
            <p:nvPr/>
          </p:nvCxnSpPr>
          <p:spPr>
            <a:xfrm>
              <a:off x="6851920" y="2121795"/>
              <a:ext cx="0" cy="908930"/>
            </a:xfrm>
            <a:prstGeom prst="line">
              <a:avLst/>
            </a:prstGeom>
            <a:noFill/>
            <a:ln w="9525" cap="flat" cmpd="sng" algn="ctr">
              <a:solidFill>
                <a:srgbClr val="FF0000"/>
              </a:solidFill>
              <a:prstDash val="dash"/>
            </a:ln>
            <a:effectLst/>
          </p:spPr>
        </p:cxnSp>
        <p:cxnSp>
          <p:nvCxnSpPr>
            <p:cNvPr id="30" name="직선 연결선 2">
              <a:extLst>
                <a:ext uri="{FF2B5EF4-FFF2-40B4-BE49-F238E27FC236}">
                  <a16:creationId xmlns:a16="http://schemas.microsoft.com/office/drawing/2014/main" id="{32427714-3D8F-459A-BE81-046B2BB48554}"/>
                </a:ext>
              </a:extLst>
            </p:cNvPr>
            <p:cNvCxnSpPr/>
            <p:nvPr/>
          </p:nvCxnSpPr>
          <p:spPr>
            <a:xfrm>
              <a:off x="7169960" y="2121795"/>
              <a:ext cx="0" cy="908930"/>
            </a:xfrm>
            <a:prstGeom prst="line">
              <a:avLst/>
            </a:prstGeom>
            <a:noFill/>
            <a:ln w="9525" cap="flat" cmpd="sng" algn="ctr">
              <a:solidFill>
                <a:srgbClr val="FF0000"/>
              </a:solidFill>
              <a:prstDash val="dash"/>
            </a:ln>
            <a:effectLst/>
          </p:spPr>
        </p:cxnSp>
        <p:cxnSp>
          <p:nvCxnSpPr>
            <p:cNvPr id="31" name="직선 연결선 2">
              <a:extLst>
                <a:ext uri="{FF2B5EF4-FFF2-40B4-BE49-F238E27FC236}">
                  <a16:creationId xmlns:a16="http://schemas.microsoft.com/office/drawing/2014/main" id="{F370756A-123C-4ACF-892E-0BE0D91821A4}"/>
                </a:ext>
              </a:extLst>
            </p:cNvPr>
            <p:cNvCxnSpPr/>
            <p:nvPr/>
          </p:nvCxnSpPr>
          <p:spPr>
            <a:xfrm>
              <a:off x="7487999" y="2121795"/>
              <a:ext cx="0" cy="908930"/>
            </a:xfrm>
            <a:prstGeom prst="line">
              <a:avLst/>
            </a:prstGeom>
            <a:noFill/>
            <a:ln w="9525" cap="flat" cmpd="sng" algn="ctr">
              <a:solidFill>
                <a:srgbClr val="FF0000"/>
              </a:solidFill>
              <a:prstDash val="dash"/>
            </a:ln>
            <a:effectLst/>
          </p:spPr>
        </p:cxnSp>
        <p:cxnSp>
          <p:nvCxnSpPr>
            <p:cNvPr id="32" name="직선 연결선 2">
              <a:extLst>
                <a:ext uri="{FF2B5EF4-FFF2-40B4-BE49-F238E27FC236}">
                  <a16:creationId xmlns:a16="http://schemas.microsoft.com/office/drawing/2014/main" id="{216203A6-CC44-4E50-B05F-BE5CABD9FAE5}"/>
                </a:ext>
              </a:extLst>
            </p:cNvPr>
            <p:cNvCxnSpPr/>
            <p:nvPr/>
          </p:nvCxnSpPr>
          <p:spPr>
            <a:xfrm>
              <a:off x="7806038" y="2121795"/>
              <a:ext cx="0" cy="908930"/>
            </a:xfrm>
            <a:prstGeom prst="line">
              <a:avLst/>
            </a:prstGeom>
            <a:noFill/>
            <a:ln w="9525" cap="flat" cmpd="sng" algn="ctr">
              <a:solidFill>
                <a:srgbClr val="FF0000"/>
              </a:solidFill>
              <a:prstDash val="dash"/>
            </a:ln>
            <a:effectLst/>
          </p:spPr>
        </p:cxnSp>
      </p:grpSp>
      <p:grpSp>
        <p:nvGrpSpPr>
          <p:cNvPr id="33" name="Group 32">
            <a:extLst>
              <a:ext uri="{FF2B5EF4-FFF2-40B4-BE49-F238E27FC236}">
                <a16:creationId xmlns:a16="http://schemas.microsoft.com/office/drawing/2014/main" id="{9A65A8AC-3ABD-4025-A214-1EB2876F255B}"/>
              </a:ext>
            </a:extLst>
          </p:cNvPr>
          <p:cNvGrpSpPr/>
          <p:nvPr/>
        </p:nvGrpSpPr>
        <p:grpSpPr>
          <a:xfrm>
            <a:off x="7206044" y="2205126"/>
            <a:ext cx="3757229" cy="400110"/>
            <a:chOff x="5499900" y="4981374"/>
            <a:chExt cx="3757229" cy="400110"/>
          </a:xfrm>
        </p:grpSpPr>
        <p:sp>
          <p:nvSpPr>
            <p:cNvPr id="34" name="직사각형 171">
              <a:extLst>
                <a:ext uri="{FF2B5EF4-FFF2-40B4-BE49-F238E27FC236}">
                  <a16:creationId xmlns:a16="http://schemas.microsoft.com/office/drawing/2014/main" id="{F3D015F3-25F9-49F2-911F-FCFD8D395CA0}"/>
                </a:ext>
              </a:extLst>
            </p:cNvPr>
            <p:cNvSpPr/>
            <p:nvPr/>
          </p:nvSpPr>
          <p:spPr>
            <a:xfrm flipH="1">
              <a:off x="5499900" y="5111893"/>
              <a:ext cx="160020" cy="162266"/>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Tahoma"/>
                <a:ea typeface="+mn-ea"/>
                <a:cs typeface="+mn-cs"/>
              </a:endParaRPr>
            </a:p>
          </p:txBody>
        </p:sp>
        <p:sp>
          <p:nvSpPr>
            <p:cNvPr id="35" name="TextBox 34">
              <a:extLst>
                <a:ext uri="{FF2B5EF4-FFF2-40B4-BE49-F238E27FC236}">
                  <a16:creationId xmlns:a16="http://schemas.microsoft.com/office/drawing/2014/main" id="{9385C3A7-C493-4255-B31F-7AF3C88D61BE}"/>
                </a:ext>
              </a:extLst>
            </p:cNvPr>
            <p:cNvSpPr txBox="1"/>
            <p:nvPr/>
          </p:nvSpPr>
          <p:spPr>
            <a:xfrm>
              <a:off x="5701088" y="4981374"/>
              <a:ext cx="3556041" cy="400110"/>
            </a:xfrm>
            <a:prstGeom prst="rect">
              <a:avLst/>
            </a:prstGeom>
            <a:noFill/>
          </p:spPr>
          <p:txBody>
            <a:bodyPr wrap="square" rtlCol="0">
              <a:spAutoFit/>
            </a:bodyPr>
            <a:lstStyle/>
            <a:p>
              <a:pPr>
                <a:defRPr/>
              </a:pPr>
              <a:r>
                <a:rPr lang="en-US" sz="2000" kern="0" dirty="0">
                  <a:solidFill>
                    <a:prstClr val="black"/>
                  </a:solidFill>
                </a:rPr>
                <a:t>New cell to place</a:t>
              </a:r>
            </a:p>
          </p:txBody>
        </p:sp>
      </p:grpSp>
      <p:sp>
        <p:nvSpPr>
          <p:cNvPr id="37" name="직사각형 171">
            <a:extLst>
              <a:ext uri="{FF2B5EF4-FFF2-40B4-BE49-F238E27FC236}">
                <a16:creationId xmlns:a16="http://schemas.microsoft.com/office/drawing/2014/main" id="{74FBACF8-1561-47C9-B97C-815AF6EF7323}"/>
              </a:ext>
            </a:extLst>
          </p:cNvPr>
          <p:cNvSpPr/>
          <p:nvPr/>
        </p:nvSpPr>
        <p:spPr>
          <a:xfrm flipH="1">
            <a:off x="7206044" y="2791373"/>
            <a:ext cx="160020" cy="162266"/>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Tahoma"/>
              <a:ea typeface="+mn-ea"/>
              <a:cs typeface="+mn-cs"/>
            </a:endParaRPr>
          </a:p>
        </p:txBody>
      </p:sp>
      <p:sp>
        <p:nvSpPr>
          <p:cNvPr id="38" name="TextBox 37">
            <a:extLst>
              <a:ext uri="{FF2B5EF4-FFF2-40B4-BE49-F238E27FC236}">
                <a16:creationId xmlns:a16="http://schemas.microsoft.com/office/drawing/2014/main" id="{3A57F0FA-49F8-4C24-B138-3DE2348A4FE7}"/>
              </a:ext>
            </a:extLst>
          </p:cNvPr>
          <p:cNvSpPr txBox="1"/>
          <p:nvPr/>
        </p:nvSpPr>
        <p:spPr>
          <a:xfrm>
            <a:off x="7407232" y="2660854"/>
            <a:ext cx="3308393" cy="400110"/>
          </a:xfrm>
          <a:prstGeom prst="rect">
            <a:avLst/>
          </a:prstGeom>
          <a:noFill/>
        </p:spPr>
        <p:txBody>
          <a:bodyPr wrap="square" rtlCol="0">
            <a:spAutoFit/>
          </a:bodyPr>
          <a:lstStyle/>
          <a:p>
            <a:pPr lvl="0">
              <a:defRPr/>
            </a:pPr>
            <a:r>
              <a:rPr lang="en-US" sz="2000" kern="0" dirty="0">
                <a:solidFill>
                  <a:prstClr val="black"/>
                </a:solidFill>
              </a:rPr>
              <a:t>Partial placement (as input)</a:t>
            </a:r>
          </a:p>
        </p:txBody>
      </p:sp>
    </p:spTree>
    <p:extLst>
      <p:ext uri="{BB962C8B-B14F-4D97-AF65-F5344CB8AC3E}">
        <p14:creationId xmlns:p14="http://schemas.microsoft.com/office/powerpoint/2010/main" val="3447513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25" presetClass="emph" presetSubtype="0" fill="hold" grpId="1" nodeType="withEffect">
                                  <p:stCondLst>
                                    <p:cond delay="0"/>
                                  </p:stCondLst>
                                  <p:childTnLst>
                                    <p:animClr clrSpc="hsl" dir="cw">
                                      <p:cBhvr override="childStyle">
                                        <p:cTn id="21" dur="500" fill="hold"/>
                                        <p:tgtEl>
                                          <p:spTgt spid="37"/>
                                        </p:tgtEl>
                                        <p:attrNameLst>
                                          <p:attrName>style.color</p:attrName>
                                        </p:attrNameLst>
                                      </p:cBhvr>
                                      <p:by>
                                        <p:hsl h="0" s="-70588" l="0"/>
                                      </p:by>
                                    </p:animClr>
                                    <p:animClr clrSpc="hsl" dir="cw">
                                      <p:cBhvr>
                                        <p:cTn id="22" dur="500" fill="hold"/>
                                        <p:tgtEl>
                                          <p:spTgt spid="37"/>
                                        </p:tgtEl>
                                        <p:attrNameLst>
                                          <p:attrName>fillcolor</p:attrName>
                                        </p:attrNameLst>
                                      </p:cBhvr>
                                      <p:by>
                                        <p:hsl h="0" s="-70588" l="0"/>
                                      </p:by>
                                    </p:animClr>
                                    <p:animClr clrSpc="hsl" dir="cw">
                                      <p:cBhvr>
                                        <p:cTn id="23" dur="500" fill="hold"/>
                                        <p:tgtEl>
                                          <p:spTgt spid="37"/>
                                        </p:tgtEl>
                                        <p:attrNameLst>
                                          <p:attrName>stroke.color</p:attrName>
                                        </p:attrNameLst>
                                      </p:cBhvr>
                                      <p:by>
                                        <p:hsl h="0" s="-70588" l="0"/>
                                      </p:by>
                                    </p:animClr>
                                    <p:set>
                                      <p:cBhvr>
                                        <p:cTn id="24" dur="500" fill="hold"/>
                                        <p:tgtEl>
                                          <p:spTgt spid="37"/>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5" presetClass="emph" presetSubtype="0" fill="hold" grpId="1" nodeType="clickEffect">
                                  <p:stCondLst>
                                    <p:cond delay="0"/>
                                  </p:stCondLst>
                                  <p:childTnLst>
                                    <p:animClr clrSpc="hsl" dir="cw">
                                      <p:cBhvr override="childStyle">
                                        <p:cTn id="28" dur="500" fill="hold"/>
                                        <p:tgtEl>
                                          <p:spTgt spid="16"/>
                                        </p:tgtEl>
                                        <p:attrNameLst>
                                          <p:attrName>style.color</p:attrName>
                                        </p:attrNameLst>
                                      </p:cBhvr>
                                      <p:by>
                                        <p:hsl h="0" s="-70588" l="0"/>
                                      </p:by>
                                    </p:animClr>
                                    <p:animClr clrSpc="hsl" dir="cw">
                                      <p:cBhvr>
                                        <p:cTn id="29" dur="500" fill="hold"/>
                                        <p:tgtEl>
                                          <p:spTgt spid="16"/>
                                        </p:tgtEl>
                                        <p:attrNameLst>
                                          <p:attrName>fillcolor</p:attrName>
                                        </p:attrNameLst>
                                      </p:cBhvr>
                                      <p:by>
                                        <p:hsl h="0" s="-70588" l="0"/>
                                      </p:by>
                                    </p:animClr>
                                    <p:animClr clrSpc="hsl" dir="cw">
                                      <p:cBhvr>
                                        <p:cTn id="30" dur="500" fill="hold"/>
                                        <p:tgtEl>
                                          <p:spTgt spid="16"/>
                                        </p:tgtEl>
                                        <p:attrNameLst>
                                          <p:attrName>stroke.color</p:attrName>
                                        </p:attrNameLst>
                                      </p:cBhvr>
                                      <p:by>
                                        <p:hsl h="0" s="-70588" l="0"/>
                                      </p:by>
                                    </p:animClr>
                                    <p:set>
                                      <p:cBhvr>
                                        <p:cTn id="31" dur="500" fill="hold"/>
                                        <p:tgtEl>
                                          <p:spTgt spid="16"/>
                                        </p:tgtEl>
                                        <p:attrNameLst>
                                          <p:attrName>fill.type</p:attrName>
                                        </p:attrNameLst>
                                      </p:cBhvr>
                                      <p:to>
                                        <p:strVal val="solid"/>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mph" presetSubtype="0" fill="hold" grpId="1" nodeType="clickEffect">
                                  <p:stCondLst>
                                    <p:cond delay="0"/>
                                  </p:stCondLst>
                                  <p:childTnLst>
                                    <p:animClr clrSpc="hsl" dir="cw">
                                      <p:cBhvr override="childStyle">
                                        <p:cTn id="39" dur="500" fill="hold"/>
                                        <p:tgtEl>
                                          <p:spTgt spid="13"/>
                                        </p:tgtEl>
                                        <p:attrNameLst>
                                          <p:attrName>style.color</p:attrName>
                                        </p:attrNameLst>
                                      </p:cBhvr>
                                      <p:by>
                                        <p:hsl h="0" s="-70588" l="0"/>
                                      </p:by>
                                    </p:animClr>
                                    <p:animClr clrSpc="hsl" dir="cw">
                                      <p:cBhvr>
                                        <p:cTn id="40" dur="500" fill="hold"/>
                                        <p:tgtEl>
                                          <p:spTgt spid="13"/>
                                        </p:tgtEl>
                                        <p:attrNameLst>
                                          <p:attrName>fillcolor</p:attrName>
                                        </p:attrNameLst>
                                      </p:cBhvr>
                                      <p:by>
                                        <p:hsl h="0" s="-70588" l="0"/>
                                      </p:by>
                                    </p:animClr>
                                    <p:animClr clrSpc="hsl" dir="cw">
                                      <p:cBhvr>
                                        <p:cTn id="41" dur="500" fill="hold"/>
                                        <p:tgtEl>
                                          <p:spTgt spid="13"/>
                                        </p:tgtEl>
                                        <p:attrNameLst>
                                          <p:attrName>stroke.color</p:attrName>
                                        </p:attrNameLst>
                                      </p:cBhvr>
                                      <p:by>
                                        <p:hsl h="0" s="-70588" l="0"/>
                                      </p:by>
                                    </p:animClr>
                                    <p:set>
                                      <p:cBhvr>
                                        <p:cTn id="42" dur="500" fill="hold"/>
                                        <p:tgtEl>
                                          <p:spTgt spid="13"/>
                                        </p:tgtEl>
                                        <p:attrNameLst>
                                          <p:attrName>fill.type</p:attrName>
                                        </p:attrNameLst>
                                      </p:cBhvr>
                                      <p:to>
                                        <p:strVal val="solid"/>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mph" presetSubtype="0" fill="hold" grpId="1" nodeType="clickEffect">
                                  <p:stCondLst>
                                    <p:cond delay="0"/>
                                  </p:stCondLst>
                                  <p:childTnLst>
                                    <p:animClr clrSpc="hsl" dir="cw">
                                      <p:cBhvr override="childStyle">
                                        <p:cTn id="50" dur="500" fill="hold"/>
                                        <p:tgtEl>
                                          <p:spTgt spid="12"/>
                                        </p:tgtEl>
                                        <p:attrNameLst>
                                          <p:attrName>style.color</p:attrName>
                                        </p:attrNameLst>
                                      </p:cBhvr>
                                      <p:by>
                                        <p:hsl h="0" s="-70588" l="0"/>
                                      </p:by>
                                    </p:animClr>
                                    <p:animClr clrSpc="hsl" dir="cw">
                                      <p:cBhvr>
                                        <p:cTn id="51" dur="500" fill="hold"/>
                                        <p:tgtEl>
                                          <p:spTgt spid="12"/>
                                        </p:tgtEl>
                                        <p:attrNameLst>
                                          <p:attrName>fillcolor</p:attrName>
                                        </p:attrNameLst>
                                      </p:cBhvr>
                                      <p:by>
                                        <p:hsl h="0" s="-70588" l="0"/>
                                      </p:by>
                                    </p:animClr>
                                    <p:animClr clrSpc="hsl" dir="cw">
                                      <p:cBhvr>
                                        <p:cTn id="52" dur="500" fill="hold"/>
                                        <p:tgtEl>
                                          <p:spTgt spid="12"/>
                                        </p:tgtEl>
                                        <p:attrNameLst>
                                          <p:attrName>stroke.color</p:attrName>
                                        </p:attrNameLst>
                                      </p:cBhvr>
                                      <p:by>
                                        <p:hsl h="0" s="-70588" l="0"/>
                                      </p:by>
                                    </p:animClr>
                                    <p:set>
                                      <p:cBhvr>
                                        <p:cTn id="53" dur="500" fill="hold"/>
                                        <p:tgtEl>
                                          <p:spTgt spid="12"/>
                                        </p:tgtEl>
                                        <p:attrNameLst>
                                          <p:attrName>fill.type</p:attrName>
                                        </p:attrNameLst>
                                      </p:cBhvr>
                                      <p:to>
                                        <p:strVal val="solid"/>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5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500"/>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8"/>
                                        </p:tgtEl>
                                        <p:attrNameLst>
                                          <p:attrName>style.visibility</p:attrName>
                                        </p:attrNameLst>
                                      </p:cBhvr>
                                      <p:to>
                                        <p:strVal val="visible"/>
                                      </p:to>
                                    </p:set>
                                    <p:animEffect transition="in" filter="fade">
                                      <p:cBhvr>
                                        <p:cTn id="8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8" grpId="0" animBg="1"/>
      <p:bldP spid="12" grpId="0" animBg="1"/>
      <p:bldP spid="12" grpId="1" animBg="1"/>
      <p:bldP spid="13" grpId="0" animBg="1"/>
      <p:bldP spid="13" grpId="1" animBg="1"/>
      <p:bldP spid="16" grpId="0" animBg="1"/>
      <p:bldP spid="16" grpId="1" animBg="1"/>
      <p:bldP spid="17" grpId="0" animBg="1"/>
      <p:bldP spid="37" grpId="0" animBg="1"/>
      <p:bldP spid="37" grpId="1"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32091</TotalTime>
  <Words>4867</Words>
  <Application>Microsoft Office PowerPoint</Application>
  <PresentationFormat>Widescreen</PresentationFormat>
  <Paragraphs>599</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Monotype Sorts</vt:lpstr>
      <vt:lpstr>宋体</vt:lpstr>
      <vt:lpstr>Arial</vt:lpstr>
      <vt:lpstr>Arial Narrow</vt:lpstr>
      <vt:lpstr>Calibri</vt:lpstr>
      <vt:lpstr>Cambria Math</vt:lpstr>
      <vt:lpstr>Symbol</vt:lpstr>
      <vt:lpstr>Tahoma</vt:lpstr>
      <vt:lpstr>Times New Roman</vt:lpstr>
      <vt:lpstr>1_ABKGROUP</vt:lpstr>
      <vt:lpstr>Optimal Multi-Row Detailed Placement for Yield and Model-Hardware Correlation Improvement in Sub-10nm VLSI</vt:lpstr>
      <vt:lpstr>Outline</vt:lpstr>
      <vt:lpstr>Motivation</vt:lpstr>
      <vt:lpstr>Neighbor Diffusion Effect (NDE)</vt:lpstr>
      <vt:lpstr>Challenges and Limitations</vt:lpstr>
      <vt:lpstr>Previous Works / Our Work</vt:lpstr>
      <vt:lpstr>Outline</vt:lpstr>
      <vt:lpstr>Single-Row (SR) Detailed Placement</vt:lpstr>
      <vt:lpstr>Dynamic Programming: Optimality</vt:lpstr>
      <vt:lpstr>Dynamic Programming: Reordering</vt:lpstr>
      <vt:lpstr>Dynamic Programming: Recurrence</vt:lpstr>
      <vt:lpstr>Dynamic Programming: Cost Update</vt:lpstr>
      <vt:lpstr>Outline</vt:lpstr>
      <vt:lpstr>Double-Row (DR) Detailed Placement</vt:lpstr>
      <vt:lpstr>Dynamic Programming: Recurrence</vt:lpstr>
      <vt:lpstr>Outline</vt:lpstr>
      <vt:lpstr>Sensitivity to Ranges, Flipping and Coefficients</vt:lpstr>
      <vt:lpstr>Experimental Results</vt:lpstr>
      <vt:lpstr>Potential for Timing Optimization</vt:lpstr>
      <vt:lpstr>Outline</vt:lpstr>
      <vt:lpstr>Conclusion and Future Goals</vt:lpstr>
      <vt:lpstr>Thank you!</vt:lpstr>
      <vt:lpstr>backup</vt:lpstr>
      <vt:lpstr>Future Extensions</vt:lpstr>
      <vt:lpstr>Future Extensions</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 Wk5: Setup Slack vs. clk-to-q Opt</dc:title>
  <dc:creator>Hyein Lee</dc:creator>
  <cp:lastModifiedBy>Lutong</cp:lastModifiedBy>
  <cp:revision>2073</cp:revision>
  <cp:lastPrinted>2015-08-25T19:38:42Z</cp:lastPrinted>
  <dcterms:created xsi:type="dcterms:W3CDTF">2013-05-15T05:21:47Z</dcterms:created>
  <dcterms:modified xsi:type="dcterms:W3CDTF">2017-11-15T07:07:35Z</dcterms:modified>
</cp:coreProperties>
</file>