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97" r:id="rId2"/>
    <p:sldId id="326" r:id="rId3"/>
    <p:sldId id="355" r:id="rId4"/>
    <p:sldId id="383" r:id="rId5"/>
    <p:sldId id="382" r:id="rId6"/>
    <p:sldId id="340" r:id="rId7"/>
    <p:sldId id="354" r:id="rId8"/>
    <p:sldId id="342" r:id="rId9"/>
    <p:sldId id="358" r:id="rId10"/>
    <p:sldId id="384" r:id="rId11"/>
    <p:sldId id="385" r:id="rId12"/>
    <p:sldId id="374" r:id="rId13"/>
    <p:sldId id="376" r:id="rId14"/>
    <p:sldId id="377" r:id="rId15"/>
    <p:sldId id="378" r:id="rId16"/>
    <p:sldId id="345" r:id="rId17"/>
    <p:sldId id="365" r:id="rId18"/>
    <p:sldId id="379" r:id="rId19"/>
    <p:sldId id="380" r:id="rId20"/>
    <p:sldId id="381" r:id="rId21"/>
    <p:sldId id="346" r:id="rId22"/>
    <p:sldId id="369" r:id="rId23"/>
    <p:sldId id="32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34" autoAdjust="0"/>
    <p:restoredTop sz="96051" autoAdjust="0"/>
  </p:normalViewPr>
  <p:slideViewPr>
    <p:cSldViewPr snapToGrid="0" snapToObjects="1">
      <p:cViewPr>
        <p:scale>
          <a:sx n="70" d="100"/>
          <a:sy n="70" d="100"/>
        </p:scale>
        <p:origin x="1723" y="42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6" d="100"/>
          <a:sy n="46" d="100"/>
        </p:scale>
        <p:origin x="1882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ajia\Desktop\New%20Microsoft%20Excel%20Worksheet%20(3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ajia\Desktop\New%20Microsoft%20Excel%20Worksheet%20(3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ajia\Desktop\stacked_dom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ajia\Desktop\stacked_domai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ajia\Desktop\stacked_domai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ajia\Desktop\stacked_domai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53299258645301"/>
          <c:y val="5.4189997083697872E-2"/>
          <c:w val="0.81391145185799152"/>
          <c:h val="0.707194658920062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Sheet1!$G$6</c:f>
              <c:strCache>
                <c:ptCount val="1"/>
                <c:pt idx="0">
                  <c:v>Sleep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Sheet1!$E$7:$E$11</c:f>
              <c:strCache>
                <c:ptCount val="5"/>
                <c:pt idx="0">
                  <c:v>AES</c:v>
                </c:pt>
                <c:pt idx="1">
                  <c:v>DES</c:v>
                </c:pt>
                <c:pt idx="2">
                  <c:v>JPEG</c:v>
                </c:pt>
                <c:pt idx="3">
                  <c:v>VGA</c:v>
                </c:pt>
                <c:pt idx="4">
                  <c:v>M4</c:v>
                </c:pt>
              </c:strCache>
            </c:strRef>
          </c:cat>
          <c:val>
            <c:numRef>
              <c:f>Sheet1!$G$7:$G$11</c:f>
              <c:numCache>
                <c:formatCode>General</c:formatCode>
                <c:ptCount val="5"/>
                <c:pt idx="0">
                  <c:v>4.1900000000000004</c:v>
                </c:pt>
                <c:pt idx="1">
                  <c:v>5.16</c:v>
                </c:pt>
                <c:pt idx="2">
                  <c:v>2.39</c:v>
                </c:pt>
                <c:pt idx="3">
                  <c:v>1.81</c:v>
                </c:pt>
                <c:pt idx="4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30-4AC9-984A-FD32E0944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0680208"/>
        <c:axId val="360678568"/>
      </c:barChart>
      <c:catAx>
        <c:axId val="360680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/>
                  <a:t>Design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0678568"/>
        <c:crosses val="autoZero"/>
        <c:auto val="1"/>
        <c:lblAlgn val="ctr"/>
        <c:lblOffset val="100"/>
        <c:noMultiLvlLbl val="0"/>
      </c:catAx>
      <c:valAx>
        <c:axId val="360678568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068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5330271216098"/>
          <c:y val="5.4189997083697872E-2"/>
          <c:w val="0.81391141732283467"/>
          <c:h val="0.78400062940006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Sheet1!$F$6</c:f>
              <c:strCache>
                <c:ptCount val="1"/>
                <c:pt idx="0">
                  <c:v>Func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Sheet1!$E$7:$E$11</c:f>
              <c:strCache>
                <c:ptCount val="5"/>
                <c:pt idx="0">
                  <c:v>AES</c:v>
                </c:pt>
                <c:pt idx="1">
                  <c:v>DES</c:v>
                </c:pt>
                <c:pt idx="2">
                  <c:v>JPEG</c:v>
                </c:pt>
                <c:pt idx="3">
                  <c:v>VGA</c:v>
                </c:pt>
                <c:pt idx="4">
                  <c:v>M4</c:v>
                </c:pt>
              </c:strCache>
            </c:strRef>
          </c:cat>
          <c:val>
            <c:numRef>
              <c:f>Sheet1!$F$7:$F$11</c:f>
              <c:numCache>
                <c:formatCode>0.00</c:formatCode>
                <c:ptCount val="5"/>
                <c:pt idx="0">
                  <c:v>1.1299999999999999</c:v>
                </c:pt>
                <c:pt idx="1">
                  <c:v>1.1599999999999999</c:v>
                </c:pt>
                <c:pt idx="2">
                  <c:v>1.1599999999999999</c:v>
                </c:pt>
                <c:pt idx="3">
                  <c:v>1.1200000000000001</c:v>
                </c:pt>
                <c:pt idx="4">
                  <c:v>1.1100000000000001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61-4959-AD1A-4CAA648A33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0680208"/>
        <c:axId val="360678568"/>
      </c:barChart>
      <c:catAx>
        <c:axId val="360680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0678568"/>
        <c:crosses val="autoZero"/>
        <c:auto val="1"/>
        <c:lblAlgn val="ctr"/>
        <c:lblOffset val="100"/>
        <c:noMultiLvlLbl val="0"/>
      </c:catAx>
      <c:valAx>
        <c:axId val="360678568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0680208"/>
        <c:crosses val="autoZero"/>
        <c:crossBetween val="between"/>
        <c:majorUnit val="4.0000000000000008E-2"/>
        <c:minorUnit val="1.2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Sheet1!$E$6</c:f>
              <c:strCache>
                <c:ptCount val="1"/>
                <c:pt idx="0">
                  <c:v>ΔI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Sheet1!$F$5:$G$5</c:f>
              <c:strCache>
                <c:ptCount val="2"/>
                <c:pt idx="0">
                  <c:v>Default</c:v>
                </c:pt>
                <c:pt idx="1">
                  <c:v>Pess</c:v>
                </c:pt>
              </c:strCache>
            </c:strRef>
          </c:cat>
          <c:val>
            <c:numRef>
              <c:f>Sheet1!$F$6:$G$6</c:f>
              <c:numCache>
                <c:formatCode>General</c:formatCode>
                <c:ptCount val="2"/>
                <c:pt idx="0">
                  <c:v>1.1923999999999999</c:v>
                </c:pt>
                <c:pt idx="1">
                  <c:v>1.2624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86-4596-880D-1B8C70BE5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4075896"/>
        <c:axId val="384076224"/>
      </c:barChart>
      <c:catAx>
        <c:axId val="384075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4076224"/>
        <c:crosses val="autoZero"/>
        <c:auto val="1"/>
        <c:lblAlgn val="ctr"/>
        <c:lblOffset val="100"/>
        <c:noMultiLvlLbl val="0"/>
      </c:catAx>
      <c:valAx>
        <c:axId val="38407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4075896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Sheet1!$E$7</c:f>
              <c:strCache>
                <c:ptCount val="1"/>
                <c:pt idx="0">
                  <c:v>Pcore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Sheet1!$F$5:$G$5</c:f>
              <c:strCache>
                <c:ptCount val="2"/>
                <c:pt idx="0">
                  <c:v>Default</c:v>
                </c:pt>
                <c:pt idx="1">
                  <c:v>Pess</c:v>
                </c:pt>
              </c:strCache>
            </c:strRef>
          </c:cat>
          <c:val>
            <c:numRef>
              <c:f>Sheet1!$F$7:$G$7</c:f>
              <c:numCache>
                <c:formatCode>General</c:formatCode>
                <c:ptCount val="2"/>
                <c:pt idx="0">
                  <c:v>7.33</c:v>
                </c:pt>
                <c:pt idx="1">
                  <c:v>7.46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0A-4AB0-844A-CB4332342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5168688"/>
        <c:axId val="385159504"/>
      </c:barChart>
      <c:catAx>
        <c:axId val="38516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5159504"/>
        <c:crosses val="autoZero"/>
        <c:auto val="1"/>
        <c:lblAlgn val="ctr"/>
        <c:lblOffset val="100"/>
        <c:noMultiLvlLbl val="0"/>
      </c:catAx>
      <c:valAx>
        <c:axId val="38515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516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Sheet1!$E$6</c:f>
              <c:strCache>
                <c:ptCount val="1"/>
                <c:pt idx="0">
                  <c:v>ΔI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Sheet1!$F$5:$G$5</c:f>
              <c:strCache>
                <c:ptCount val="2"/>
                <c:pt idx="0">
                  <c:v>Default</c:v>
                </c:pt>
                <c:pt idx="1">
                  <c:v>Pess</c:v>
                </c:pt>
              </c:strCache>
            </c:strRef>
          </c:cat>
          <c:val>
            <c:numRef>
              <c:f>Sheet1!$I$6:$J$6</c:f>
              <c:numCache>
                <c:formatCode>General</c:formatCode>
                <c:ptCount val="2"/>
                <c:pt idx="0">
                  <c:v>1.6</c:v>
                </c:pt>
                <c:pt idx="1">
                  <c:v>1.8331999999999999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88-4C6F-9979-BDD835CB0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4075896"/>
        <c:axId val="384076224"/>
      </c:barChart>
      <c:catAx>
        <c:axId val="384075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4076224"/>
        <c:crosses val="autoZero"/>
        <c:auto val="1"/>
        <c:lblAlgn val="ctr"/>
        <c:lblOffset val="100"/>
        <c:noMultiLvlLbl val="0"/>
      </c:catAx>
      <c:valAx>
        <c:axId val="38407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4075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Sheet1!$E$7</c:f>
              <c:strCache>
                <c:ptCount val="1"/>
                <c:pt idx="0">
                  <c:v>Pcore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Sheet1!$F$5:$G$5</c:f>
              <c:strCache>
                <c:ptCount val="2"/>
                <c:pt idx="0">
                  <c:v>Default</c:v>
                </c:pt>
                <c:pt idx="1">
                  <c:v>Pess</c:v>
                </c:pt>
              </c:strCache>
            </c:strRef>
          </c:cat>
          <c:val>
            <c:numRef>
              <c:f>Sheet1!$I$7:$J$7</c:f>
              <c:numCache>
                <c:formatCode>General</c:formatCode>
                <c:ptCount val="2"/>
                <c:pt idx="0">
                  <c:v>0.16786322490399999</c:v>
                </c:pt>
                <c:pt idx="1">
                  <c:v>0.16815463643311099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30-4BCB-A799-092787407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1"/>
        <c:overlap val="-27"/>
        <c:axId val="385168688"/>
        <c:axId val="385159504"/>
      </c:barChart>
      <c:catAx>
        <c:axId val="38516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5159504"/>
        <c:crosses val="autoZero"/>
        <c:auto val="1"/>
        <c:lblAlgn val="ctr"/>
        <c:lblOffset val="100"/>
        <c:noMultiLvlLbl val="0"/>
      </c:catAx>
      <c:valAx>
        <c:axId val="385159504"/>
        <c:scaling>
          <c:orientation val="minMax"/>
          <c:max val="0.16900000000000004"/>
          <c:min val="0.166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5168688"/>
        <c:crosses val="autoZero"/>
        <c:crossBetween val="between"/>
        <c:majorUnit val="1.0000000000000002E-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8D9C3-9B6E-7144-B150-FE309F32EFA5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C86C2-9417-D242-957F-07D0C93E5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8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35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29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95F73-ECBE-4053-B154-643031F57B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50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29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95F73-ECBE-4053-B154-643031F57B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81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29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29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95F73-ECBE-4053-B154-643031F57B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16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29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0237"/>
            <a:ext cx="7772400" cy="1143000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altLang="ko-KR" dirty="0"/>
              <a:t>Click to edit Master title style</a:t>
            </a: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6350" y="4191000"/>
            <a:ext cx="6400800" cy="1752600"/>
          </a:xfrm>
        </p:spPr>
        <p:txBody>
          <a:bodyPr/>
          <a:lstStyle>
            <a:lvl1pPr marL="0" indent="0" algn="ctr">
              <a:lnSpc>
                <a:spcPct val="95000"/>
              </a:lnSpc>
              <a:buFontTx/>
              <a:buNone/>
              <a:defRPr sz="2400" b="1"/>
            </a:lvl1pPr>
          </a:lstStyle>
          <a:p>
            <a:r>
              <a:rPr lang="en-US" altLang="ko-KR" dirty="0"/>
              <a:t>Click to edit Master subtitle style</a:t>
            </a:r>
          </a:p>
        </p:txBody>
      </p:sp>
      <p:sp>
        <p:nvSpPr>
          <p:cNvPr id="4" name="Line 18"/>
          <p:cNvSpPr>
            <a:spLocks noChangeShapeType="1"/>
          </p:cNvSpPr>
          <p:nvPr/>
        </p:nvSpPr>
        <p:spPr bwMode="auto">
          <a:xfrm flipV="1">
            <a:off x="163513" y="3962400"/>
            <a:ext cx="884555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0253397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44463"/>
            <a:ext cx="2212975" cy="6542087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25" y="144463"/>
            <a:ext cx="6486525" cy="6542087"/>
          </a:xfrm>
        </p:spPr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29820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838200"/>
            <a:ext cx="8836025" cy="5562601"/>
          </a:xfrm>
        </p:spPr>
        <p:txBody>
          <a:bodyPr/>
          <a:lstStyle>
            <a:lvl1pPr>
              <a:buClr>
                <a:srgbClr val="C00000"/>
              </a:buCl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88" indent="-290513">
              <a:buClr>
                <a:srgbClr val="C00000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3275" indent="-230188">
              <a:buClr>
                <a:srgbClr val="C00000"/>
              </a:buCl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5525" indent="-222250">
              <a:buClr>
                <a:srgbClr val="C00000"/>
              </a:buClr>
              <a:buFont typeface="Arial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057864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5719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" y="801688"/>
            <a:ext cx="4341813" cy="5884862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801688"/>
            <a:ext cx="4341812" cy="5884862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90838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3295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3487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C00000"/>
              </a:buCl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00000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0000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8815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ko-KR" noProof="0"/>
              <a:t>Drag picture to placeholder or click icon to add</a:t>
            </a:r>
            <a:endParaRPr lang="ko-KR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84707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82211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" y="144463"/>
            <a:ext cx="88519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Slide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450" y="801688"/>
            <a:ext cx="8836025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Body Text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</p:txBody>
      </p:sp>
      <p:sp>
        <p:nvSpPr>
          <p:cNvPr id="1028" name="Line 18"/>
          <p:cNvSpPr>
            <a:spLocks noChangeShapeType="1"/>
          </p:cNvSpPr>
          <p:nvPr/>
        </p:nvSpPr>
        <p:spPr bwMode="auto">
          <a:xfrm flipV="1">
            <a:off x="163513" y="684213"/>
            <a:ext cx="884555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41326" y="6548438"/>
            <a:ext cx="40267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/>
            <a:fld id="{16E0590D-16E1-486A-A147-2F126A5F0FEE}" type="slidenum">
              <a:rPr lang="ko-KR" altLang="en-US" sz="1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ctr" eaLnBrk="0" hangingPunct="0"/>
              <a:t>‹#›</a:t>
            </a:fld>
            <a:endParaRPr lang="ko-KR" alt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2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baseline="0">
          <a:solidFill>
            <a:srgbClr val="25406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</a:defRPr>
      </a:lvl9pPr>
    </p:titleStyle>
    <p:bodyStyle>
      <a:lvl1pPr marL="230188" indent="-230188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rgbClr val="C00000"/>
        </a:buClr>
        <a:buChar char="•"/>
        <a:defRPr sz="28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461963" indent="-231775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rgbClr val="C00000"/>
        </a:buClr>
        <a:buChar char="•"/>
        <a:defRPr sz="2400">
          <a:solidFill>
            <a:schemeClr val="tx1"/>
          </a:solidFill>
          <a:latin typeface="Calibri" panose="020F0502020204030204" pitchFamily="34" charset="0"/>
          <a:cs typeface="Arial" pitchFamily="34" charset="0"/>
        </a:defRPr>
      </a:lvl2pPr>
      <a:lvl3pPr marL="684213" indent="-22225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rgbClr val="C00000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SzPct val="50000"/>
        <a:buFont typeface="Monotype Sorts"/>
        <a:buChar char="u"/>
        <a:defRPr>
          <a:solidFill>
            <a:schemeClr val="tx1"/>
          </a:solidFill>
          <a:latin typeface="Arial Narrow" pitchFamily="34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2" y="2248960"/>
            <a:ext cx="9105884" cy="1673466"/>
          </a:xfrm>
        </p:spPr>
        <p:txBody>
          <a:bodyPr/>
          <a:lstStyle/>
          <a:p>
            <a:r>
              <a:rPr lang="en-US" sz="3600" dirty="0"/>
              <a:t>Floorplan and Placement Methodology for Improved Energy Reduction in Stacked Power-Domain Design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9957" y="4191000"/>
            <a:ext cx="8373587" cy="1412358"/>
          </a:xfrm>
        </p:spPr>
        <p:txBody>
          <a:bodyPr/>
          <a:lstStyle/>
          <a:p>
            <a:r>
              <a:rPr lang="en-US" dirty="0"/>
              <a:t>Kristof </a:t>
            </a:r>
            <a:r>
              <a:rPr lang="en-US" dirty="0" err="1"/>
              <a:t>Blutman</a:t>
            </a:r>
            <a:r>
              <a:rPr lang="en-US" dirty="0"/>
              <a:t>† , </a:t>
            </a:r>
            <a:r>
              <a:rPr lang="en-US" dirty="0" err="1"/>
              <a:t>Hamed</a:t>
            </a:r>
            <a:r>
              <a:rPr lang="en-US" dirty="0"/>
              <a:t> </a:t>
            </a:r>
            <a:r>
              <a:rPr lang="en-US" dirty="0" err="1"/>
              <a:t>Fatemi</a:t>
            </a:r>
            <a:r>
              <a:rPr lang="en-US" dirty="0"/>
              <a:t>† , Andrew B. Kahng‡, </a:t>
            </a:r>
            <a:br>
              <a:rPr lang="en-US" dirty="0"/>
            </a:br>
            <a:r>
              <a:rPr lang="en-US" u="sng" dirty="0"/>
              <a:t>Ajay Kapoor</a:t>
            </a:r>
            <a:r>
              <a:rPr lang="en-US" dirty="0"/>
              <a:t>† , Jiajia Li‡ and Jose Pineda de </a:t>
            </a:r>
            <a:r>
              <a:rPr lang="en-US" dirty="0" err="1"/>
              <a:t>Gyvez</a:t>
            </a:r>
            <a:r>
              <a:rPr lang="en-US" dirty="0"/>
              <a:t>† </a:t>
            </a:r>
            <a:br>
              <a:rPr lang="en-US" dirty="0"/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UC San Diego,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NXP Semiconductors</a:t>
            </a:r>
          </a:p>
        </p:txBody>
      </p:sp>
      <p:pic>
        <p:nvPicPr>
          <p:cNvPr id="1026" name="Picture 2" descr="Image result for asp d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" y="21781"/>
            <a:ext cx="2090180" cy="119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45350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Overall Flow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1" y="1406659"/>
            <a:ext cx="2471288" cy="24188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861143"/>
            <a:ext cx="3016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Flow-based partitioning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bottom domain,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top domain)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17355" y="1406659"/>
            <a:ext cx="3513498" cy="3377814"/>
            <a:chOff x="2817355" y="1406659"/>
            <a:chExt cx="3513498" cy="3377814"/>
          </a:xfrm>
        </p:grpSpPr>
        <p:sp>
          <p:nvSpPr>
            <p:cNvPr id="5" name="Right Arrow 4"/>
            <p:cNvSpPr/>
            <p:nvPr/>
          </p:nvSpPr>
          <p:spPr>
            <a:xfrm>
              <a:off x="2817355" y="2272883"/>
              <a:ext cx="200887" cy="623552"/>
            </a:xfrm>
            <a:prstGeom prst="rightArrow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278733" y="1406659"/>
              <a:ext cx="2477307" cy="2426330"/>
              <a:chOff x="2540000" y="1330608"/>
              <a:chExt cx="3898900" cy="38954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3568" y="1345774"/>
                <a:ext cx="3886200" cy="3880258"/>
              </a:xfrm>
              <a:prstGeom prst="rect">
                <a:avLst/>
              </a:prstGeom>
            </p:spPr>
          </p:pic>
          <p:sp>
            <p:nvSpPr>
              <p:cNvPr id="20" name="Freeform 19"/>
              <p:cNvSpPr/>
              <p:nvPr/>
            </p:nvSpPr>
            <p:spPr>
              <a:xfrm>
                <a:off x="2540000" y="2616200"/>
                <a:ext cx="3886200" cy="2603500"/>
              </a:xfrm>
              <a:custGeom>
                <a:avLst/>
                <a:gdLst>
                  <a:gd name="connsiteX0" fmla="*/ 0 w 3898900"/>
                  <a:gd name="connsiteY0" fmla="*/ 723900 h 2603500"/>
                  <a:gd name="connsiteX1" fmla="*/ 0 w 3898900"/>
                  <a:gd name="connsiteY1" fmla="*/ 2603500 h 2603500"/>
                  <a:gd name="connsiteX2" fmla="*/ 3898900 w 3898900"/>
                  <a:gd name="connsiteY2" fmla="*/ 2603500 h 2603500"/>
                  <a:gd name="connsiteX3" fmla="*/ 3898900 w 3898900"/>
                  <a:gd name="connsiteY3" fmla="*/ 266700 h 2603500"/>
                  <a:gd name="connsiteX4" fmla="*/ 3898900 w 3898900"/>
                  <a:gd name="connsiteY4" fmla="*/ 203200 h 2603500"/>
                  <a:gd name="connsiteX5" fmla="*/ 3365500 w 3898900"/>
                  <a:gd name="connsiteY5" fmla="*/ 203200 h 2603500"/>
                  <a:gd name="connsiteX6" fmla="*/ 3365500 w 3898900"/>
                  <a:gd name="connsiteY6" fmla="*/ 0 h 2603500"/>
                  <a:gd name="connsiteX7" fmla="*/ 2667000 w 3898900"/>
                  <a:gd name="connsiteY7" fmla="*/ 0 h 2603500"/>
                  <a:gd name="connsiteX8" fmla="*/ 2667000 w 3898900"/>
                  <a:gd name="connsiteY8" fmla="*/ 469900 h 2603500"/>
                  <a:gd name="connsiteX9" fmla="*/ 520700 w 3898900"/>
                  <a:gd name="connsiteY9" fmla="*/ 469900 h 2603500"/>
                  <a:gd name="connsiteX10" fmla="*/ 520700 w 3898900"/>
                  <a:gd name="connsiteY10" fmla="*/ 736600 h 2603500"/>
                  <a:gd name="connsiteX11" fmla="*/ 0 w 3898900"/>
                  <a:gd name="connsiteY11" fmla="*/ 723900 h 260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98900" h="2603500">
                    <a:moveTo>
                      <a:pt x="0" y="723900"/>
                    </a:moveTo>
                    <a:lnTo>
                      <a:pt x="0" y="2603500"/>
                    </a:lnTo>
                    <a:lnTo>
                      <a:pt x="3898900" y="2603500"/>
                    </a:lnTo>
                    <a:lnTo>
                      <a:pt x="3898900" y="266700"/>
                    </a:lnTo>
                    <a:lnTo>
                      <a:pt x="3898900" y="203200"/>
                    </a:lnTo>
                    <a:lnTo>
                      <a:pt x="3365500" y="203200"/>
                    </a:lnTo>
                    <a:lnTo>
                      <a:pt x="3365500" y="0"/>
                    </a:lnTo>
                    <a:lnTo>
                      <a:pt x="2667000" y="0"/>
                    </a:lnTo>
                    <a:lnTo>
                      <a:pt x="2667000" y="469900"/>
                    </a:lnTo>
                    <a:lnTo>
                      <a:pt x="520700" y="469900"/>
                    </a:lnTo>
                    <a:lnTo>
                      <a:pt x="520700" y="736600"/>
                    </a:lnTo>
                    <a:lnTo>
                      <a:pt x="0" y="723900"/>
                    </a:lnTo>
                    <a:close/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2540000" y="1330608"/>
                <a:ext cx="3898900" cy="1961584"/>
              </a:xfrm>
              <a:custGeom>
                <a:avLst/>
                <a:gdLst>
                  <a:gd name="connsiteX0" fmla="*/ 0 w 3898900"/>
                  <a:gd name="connsiteY0" fmla="*/ 0 h 1981200"/>
                  <a:gd name="connsiteX1" fmla="*/ 0 w 3898900"/>
                  <a:gd name="connsiteY1" fmla="*/ 1981200 h 1981200"/>
                  <a:gd name="connsiteX2" fmla="*/ 469900 w 3898900"/>
                  <a:gd name="connsiteY2" fmla="*/ 1981200 h 1981200"/>
                  <a:gd name="connsiteX3" fmla="*/ 469900 w 3898900"/>
                  <a:gd name="connsiteY3" fmla="*/ 1714500 h 1981200"/>
                  <a:gd name="connsiteX4" fmla="*/ 2616200 w 3898900"/>
                  <a:gd name="connsiteY4" fmla="*/ 1714500 h 1981200"/>
                  <a:gd name="connsiteX5" fmla="*/ 2616200 w 3898900"/>
                  <a:gd name="connsiteY5" fmla="*/ 1231900 h 1981200"/>
                  <a:gd name="connsiteX6" fmla="*/ 3390900 w 3898900"/>
                  <a:gd name="connsiteY6" fmla="*/ 1231900 h 1981200"/>
                  <a:gd name="connsiteX7" fmla="*/ 3390900 w 3898900"/>
                  <a:gd name="connsiteY7" fmla="*/ 1498600 h 1981200"/>
                  <a:gd name="connsiteX8" fmla="*/ 3898900 w 3898900"/>
                  <a:gd name="connsiteY8" fmla="*/ 1498600 h 1981200"/>
                  <a:gd name="connsiteX9" fmla="*/ 3898900 w 3898900"/>
                  <a:gd name="connsiteY9" fmla="*/ 63500 h 1981200"/>
                  <a:gd name="connsiteX10" fmla="*/ 25400 w 3898900"/>
                  <a:gd name="connsiteY10" fmla="*/ 63500 h 198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98900" h="1981200">
                    <a:moveTo>
                      <a:pt x="0" y="0"/>
                    </a:moveTo>
                    <a:lnTo>
                      <a:pt x="0" y="1981200"/>
                    </a:lnTo>
                    <a:lnTo>
                      <a:pt x="469900" y="1981200"/>
                    </a:lnTo>
                    <a:lnTo>
                      <a:pt x="469900" y="1714500"/>
                    </a:lnTo>
                    <a:lnTo>
                      <a:pt x="2616200" y="1714500"/>
                    </a:lnTo>
                    <a:lnTo>
                      <a:pt x="2616200" y="1231900"/>
                    </a:lnTo>
                    <a:lnTo>
                      <a:pt x="3390900" y="1231900"/>
                    </a:lnTo>
                    <a:lnTo>
                      <a:pt x="3390900" y="1498600"/>
                    </a:lnTo>
                    <a:lnTo>
                      <a:pt x="3898900" y="1498600"/>
                    </a:lnTo>
                    <a:lnTo>
                      <a:pt x="3898900" y="63500"/>
                    </a:lnTo>
                    <a:lnTo>
                      <a:pt x="25400" y="63500"/>
                    </a:lnTo>
                  </a:path>
                </a:pathLst>
              </a:cu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078400" y="3861143"/>
              <a:ext cx="32524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Domain region definition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blue region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bottom domain,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 region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= top domain)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06592" y="1276273"/>
            <a:ext cx="3076204" cy="3785199"/>
            <a:chOff x="6006592" y="1276273"/>
            <a:chExt cx="3076204" cy="3785199"/>
          </a:xfrm>
        </p:grpSpPr>
        <p:sp>
          <p:nvSpPr>
            <p:cNvPr id="6" name="Right Arrow 5"/>
            <p:cNvSpPr/>
            <p:nvPr/>
          </p:nvSpPr>
          <p:spPr>
            <a:xfrm>
              <a:off x="6006592" y="2349642"/>
              <a:ext cx="200887" cy="623552"/>
            </a:xfrm>
            <a:prstGeom prst="rightArrow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458030" y="1276273"/>
              <a:ext cx="2583699" cy="2705435"/>
              <a:chOff x="7086600" y="921316"/>
              <a:chExt cx="4148076" cy="4565084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4926" y="958895"/>
                <a:ext cx="3919750" cy="4489405"/>
              </a:xfrm>
              <a:prstGeom prst="rect">
                <a:avLst/>
              </a:prstGeom>
            </p:spPr>
          </p:pic>
          <p:sp>
            <p:nvSpPr>
              <p:cNvPr id="13" name="Freeform 12"/>
              <p:cNvSpPr/>
              <p:nvPr/>
            </p:nvSpPr>
            <p:spPr>
              <a:xfrm>
                <a:off x="7315200" y="2882900"/>
                <a:ext cx="3886200" cy="2603500"/>
              </a:xfrm>
              <a:custGeom>
                <a:avLst/>
                <a:gdLst>
                  <a:gd name="connsiteX0" fmla="*/ 0 w 3898900"/>
                  <a:gd name="connsiteY0" fmla="*/ 723900 h 2603500"/>
                  <a:gd name="connsiteX1" fmla="*/ 0 w 3898900"/>
                  <a:gd name="connsiteY1" fmla="*/ 2603500 h 2603500"/>
                  <a:gd name="connsiteX2" fmla="*/ 3898900 w 3898900"/>
                  <a:gd name="connsiteY2" fmla="*/ 2603500 h 2603500"/>
                  <a:gd name="connsiteX3" fmla="*/ 3898900 w 3898900"/>
                  <a:gd name="connsiteY3" fmla="*/ 266700 h 2603500"/>
                  <a:gd name="connsiteX4" fmla="*/ 3898900 w 3898900"/>
                  <a:gd name="connsiteY4" fmla="*/ 203200 h 2603500"/>
                  <a:gd name="connsiteX5" fmla="*/ 3365500 w 3898900"/>
                  <a:gd name="connsiteY5" fmla="*/ 203200 h 2603500"/>
                  <a:gd name="connsiteX6" fmla="*/ 3365500 w 3898900"/>
                  <a:gd name="connsiteY6" fmla="*/ 0 h 2603500"/>
                  <a:gd name="connsiteX7" fmla="*/ 2667000 w 3898900"/>
                  <a:gd name="connsiteY7" fmla="*/ 0 h 2603500"/>
                  <a:gd name="connsiteX8" fmla="*/ 2667000 w 3898900"/>
                  <a:gd name="connsiteY8" fmla="*/ 469900 h 2603500"/>
                  <a:gd name="connsiteX9" fmla="*/ 520700 w 3898900"/>
                  <a:gd name="connsiteY9" fmla="*/ 469900 h 2603500"/>
                  <a:gd name="connsiteX10" fmla="*/ 520700 w 3898900"/>
                  <a:gd name="connsiteY10" fmla="*/ 736600 h 2603500"/>
                  <a:gd name="connsiteX11" fmla="*/ 0 w 3898900"/>
                  <a:gd name="connsiteY11" fmla="*/ 723900 h 260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98900" h="2603500">
                    <a:moveTo>
                      <a:pt x="0" y="723900"/>
                    </a:moveTo>
                    <a:lnTo>
                      <a:pt x="0" y="2603500"/>
                    </a:lnTo>
                    <a:lnTo>
                      <a:pt x="3898900" y="2603500"/>
                    </a:lnTo>
                    <a:lnTo>
                      <a:pt x="3898900" y="266700"/>
                    </a:lnTo>
                    <a:lnTo>
                      <a:pt x="3898900" y="203200"/>
                    </a:lnTo>
                    <a:lnTo>
                      <a:pt x="3365500" y="203200"/>
                    </a:lnTo>
                    <a:lnTo>
                      <a:pt x="3365500" y="0"/>
                    </a:lnTo>
                    <a:lnTo>
                      <a:pt x="2667000" y="0"/>
                    </a:lnTo>
                    <a:lnTo>
                      <a:pt x="2667000" y="469900"/>
                    </a:lnTo>
                    <a:lnTo>
                      <a:pt x="520700" y="469900"/>
                    </a:lnTo>
                    <a:lnTo>
                      <a:pt x="520700" y="736600"/>
                    </a:lnTo>
                    <a:lnTo>
                      <a:pt x="0" y="723900"/>
                    </a:lnTo>
                    <a:close/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7346316" y="921316"/>
                <a:ext cx="3860297" cy="2202884"/>
              </a:xfrm>
              <a:custGeom>
                <a:avLst/>
                <a:gdLst>
                  <a:gd name="connsiteX0" fmla="*/ 0 w 3898900"/>
                  <a:gd name="connsiteY0" fmla="*/ 0 h 1981200"/>
                  <a:gd name="connsiteX1" fmla="*/ 0 w 3898900"/>
                  <a:gd name="connsiteY1" fmla="*/ 1981200 h 1981200"/>
                  <a:gd name="connsiteX2" fmla="*/ 469900 w 3898900"/>
                  <a:gd name="connsiteY2" fmla="*/ 1981200 h 1981200"/>
                  <a:gd name="connsiteX3" fmla="*/ 469900 w 3898900"/>
                  <a:gd name="connsiteY3" fmla="*/ 1714500 h 1981200"/>
                  <a:gd name="connsiteX4" fmla="*/ 2616200 w 3898900"/>
                  <a:gd name="connsiteY4" fmla="*/ 1714500 h 1981200"/>
                  <a:gd name="connsiteX5" fmla="*/ 2616200 w 3898900"/>
                  <a:gd name="connsiteY5" fmla="*/ 1231900 h 1981200"/>
                  <a:gd name="connsiteX6" fmla="*/ 3390900 w 3898900"/>
                  <a:gd name="connsiteY6" fmla="*/ 1231900 h 1981200"/>
                  <a:gd name="connsiteX7" fmla="*/ 3390900 w 3898900"/>
                  <a:gd name="connsiteY7" fmla="*/ 1498600 h 1981200"/>
                  <a:gd name="connsiteX8" fmla="*/ 3898900 w 3898900"/>
                  <a:gd name="connsiteY8" fmla="*/ 1498600 h 1981200"/>
                  <a:gd name="connsiteX9" fmla="*/ 3898900 w 3898900"/>
                  <a:gd name="connsiteY9" fmla="*/ 63500 h 1981200"/>
                  <a:gd name="connsiteX10" fmla="*/ 25400 w 3898900"/>
                  <a:gd name="connsiteY10" fmla="*/ 63500 h 198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98900" h="1981200">
                    <a:moveTo>
                      <a:pt x="0" y="0"/>
                    </a:moveTo>
                    <a:lnTo>
                      <a:pt x="0" y="1981200"/>
                    </a:lnTo>
                    <a:lnTo>
                      <a:pt x="469900" y="1981200"/>
                    </a:lnTo>
                    <a:lnTo>
                      <a:pt x="469900" y="1714500"/>
                    </a:lnTo>
                    <a:lnTo>
                      <a:pt x="2616200" y="1714500"/>
                    </a:lnTo>
                    <a:lnTo>
                      <a:pt x="2616200" y="1231900"/>
                    </a:lnTo>
                    <a:lnTo>
                      <a:pt x="3390900" y="1231900"/>
                    </a:lnTo>
                    <a:lnTo>
                      <a:pt x="3390900" y="1498600"/>
                    </a:lnTo>
                    <a:lnTo>
                      <a:pt x="3898900" y="1498600"/>
                    </a:lnTo>
                    <a:lnTo>
                      <a:pt x="3898900" y="63500"/>
                    </a:lnTo>
                    <a:lnTo>
                      <a:pt x="25400" y="63500"/>
                    </a:lnTo>
                  </a:path>
                </a:pathLst>
              </a:cu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V="1">
                <a:off x="7086600" y="1705998"/>
                <a:ext cx="0" cy="1007604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7086600" y="3810000"/>
                <a:ext cx="0" cy="1007604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6550600" y="4138142"/>
              <a:ext cx="25321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Re-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floorplanning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+ level shifter insertion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yellow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= level shifters)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791633" y="5568996"/>
            <a:ext cx="325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Design: AES (11K instances)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Technology: 28LP</a:t>
            </a:r>
          </a:p>
        </p:txBody>
      </p:sp>
    </p:spTree>
    <p:extLst>
      <p:ext uri="{BB962C8B-B14F-4D97-AF65-F5344CB8AC3E}">
        <p14:creationId xmlns:p14="http://schemas.microsoft.com/office/powerpoint/2010/main" val="94149896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Flow-Based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723892"/>
            <a:ext cx="8836025" cy="262158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Current-balanced partitioning with minimized #cuts</a:t>
            </a:r>
          </a:p>
          <a:p>
            <a:pPr marL="0" indent="0">
              <a:buNone/>
            </a:pPr>
            <a:r>
              <a:rPr lang="en-US" sz="2400" u="sng" dirty="0"/>
              <a:t>Basic flow</a:t>
            </a:r>
          </a:p>
          <a:p>
            <a:pPr marL="739775" lvl="1" indent="-457200">
              <a:buFont typeface="+mj-lt"/>
              <a:buAutoNum type="arabicPeriod"/>
            </a:pPr>
            <a:r>
              <a:rPr lang="en-US" sz="2000" dirty="0"/>
              <a:t>Construct flow-network (cell / cluster </a:t>
            </a:r>
            <a:r>
              <a:rPr lang="en-US" sz="2000" dirty="0">
                <a:sym typeface="Wingdings" panose="05000000000000000000" pitchFamily="2" charset="2"/>
              </a:rPr>
              <a:t> vertex, net  edge, current of cell / cluster  weight)</a:t>
            </a:r>
            <a:endParaRPr lang="en-US" sz="2000" dirty="0"/>
          </a:p>
          <a:p>
            <a:pPr marL="739775" lvl="1" indent="-457200">
              <a:buFont typeface="+mj-lt"/>
              <a:buAutoNum type="arabicPeriod"/>
            </a:pPr>
            <a:r>
              <a:rPr lang="en-US" sz="2000" dirty="0"/>
              <a:t>Perform max-flow optimization (Ford–Fulkerson)</a:t>
            </a:r>
          </a:p>
          <a:p>
            <a:pPr marL="739775" lvl="1" indent="-457200">
              <a:buFont typeface="+mj-lt"/>
              <a:buAutoNum type="arabicPeriod"/>
            </a:pPr>
            <a:r>
              <a:rPr lang="en-US" sz="2000" dirty="0"/>
              <a:t>Cluster smaller partition together with one neighbor vertex</a:t>
            </a:r>
          </a:p>
          <a:p>
            <a:pPr marL="739775" lvl="1" indent="-457200">
              <a:buFont typeface="+mj-lt"/>
              <a:buAutoNum type="arabicPeriod"/>
            </a:pPr>
            <a:r>
              <a:rPr lang="en-US" sz="2000" dirty="0"/>
              <a:t>Iterate Steps 2, 3 until the balancing constraint is satisfied</a:t>
            </a:r>
          </a:p>
          <a:p>
            <a:pPr marL="396875" indent="-457200">
              <a:buFont typeface="+mj-lt"/>
              <a:buAutoNum type="arabicPeriod"/>
            </a:pPr>
            <a:endParaRPr lang="en-US" sz="2400" dirty="0"/>
          </a:p>
        </p:txBody>
      </p:sp>
      <p:grpSp>
        <p:nvGrpSpPr>
          <p:cNvPr id="65" name="Group 64"/>
          <p:cNvGrpSpPr/>
          <p:nvPr/>
        </p:nvGrpSpPr>
        <p:grpSpPr>
          <a:xfrm>
            <a:off x="360614" y="3379766"/>
            <a:ext cx="2958433" cy="1331483"/>
            <a:chOff x="446339" y="3379766"/>
            <a:chExt cx="2958433" cy="1331483"/>
          </a:xfrm>
        </p:grpSpPr>
        <p:sp>
          <p:nvSpPr>
            <p:cNvPr id="5" name="Oval 4"/>
            <p:cNvSpPr/>
            <p:nvPr/>
          </p:nvSpPr>
          <p:spPr bwMode="auto">
            <a:xfrm>
              <a:off x="446339" y="3900226"/>
              <a:ext cx="319178" cy="327946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a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1350194" y="3379766"/>
              <a:ext cx="319178" cy="327946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c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350194" y="4383303"/>
              <a:ext cx="319178" cy="327946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254049" y="4383303"/>
              <a:ext cx="319178" cy="327946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f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254049" y="3379766"/>
              <a:ext cx="319178" cy="327946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d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085594" y="3880101"/>
              <a:ext cx="319178" cy="327946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b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Arrow Connector 10"/>
            <p:cNvCxnSpPr>
              <a:stCxn id="6" idx="2"/>
              <a:endCxn id="5" idx="7"/>
            </p:cNvCxnSpPr>
            <p:nvPr/>
          </p:nvCxnSpPr>
          <p:spPr bwMode="auto">
            <a:xfrm flipH="1">
              <a:off x="718774" y="3543739"/>
              <a:ext cx="631420" cy="40451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Arrow Connector 11"/>
            <p:cNvCxnSpPr>
              <a:stCxn id="5" idx="5"/>
              <a:endCxn id="7" idx="2"/>
            </p:cNvCxnSpPr>
            <p:nvPr/>
          </p:nvCxnSpPr>
          <p:spPr bwMode="auto">
            <a:xfrm>
              <a:off x="718774" y="4180145"/>
              <a:ext cx="631420" cy="367131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Arrow Connector 12"/>
            <p:cNvCxnSpPr>
              <a:stCxn id="7" idx="6"/>
              <a:endCxn id="8" idx="2"/>
            </p:cNvCxnSpPr>
            <p:nvPr/>
          </p:nvCxnSpPr>
          <p:spPr bwMode="auto">
            <a:xfrm>
              <a:off x="1669372" y="4547276"/>
              <a:ext cx="584677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Arrow Connector 13"/>
            <p:cNvCxnSpPr>
              <a:stCxn id="9" idx="2"/>
              <a:endCxn id="6" idx="6"/>
            </p:cNvCxnSpPr>
            <p:nvPr/>
          </p:nvCxnSpPr>
          <p:spPr bwMode="auto">
            <a:xfrm flipH="1">
              <a:off x="1669372" y="3543739"/>
              <a:ext cx="584677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Arrow Connector 14"/>
            <p:cNvCxnSpPr>
              <a:stCxn id="10" idx="1"/>
              <a:endCxn id="9" idx="6"/>
            </p:cNvCxnSpPr>
            <p:nvPr/>
          </p:nvCxnSpPr>
          <p:spPr bwMode="auto">
            <a:xfrm flipH="1" flipV="1">
              <a:off x="2573227" y="3543739"/>
              <a:ext cx="559110" cy="38438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Arrow Connector 15"/>
            <p:cNvCxnSpPr>
              <a:stCxn id="8" idx="6"/>
              <a:endCxn id="10" idx="3"/>
            </p:cNvCxnSpPr>
            <p:nvPr/>
          </p:nvCxnSpPr>
          <p:spPr bwMode="auto">
            <a:xfrm flipV="1">
              <a:off x="2573227" y="4160020"/>
              <a:ext cx="559110" cy="38725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16"/>
            <p:cNvCxnSpPr>
              <a:stCxn id="7" idx="0"/>
              <a:endCxn id="6" idx="4"/>
            </p:cNvCxnSpPr>
            <p:nvPr/>
          </p:nvCxnSpPr>
          <p:spPr bwMode="auto">
            <a:xfrm flipV="1">
              <a:off x="1509783" y="3707712"/>
              <a:ext cx="0" cy="675591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6" name="Group 65"/>
          <p:cNvGrpSpPr/>
          <p:nvPr/>
        </p:nvGrpSpPr>
        <p:grpSpPr>
          <a:xfrm>
            <a:off x="3484370" y="3379766"/>
            <a:ext cx="3232322" cy="1331483"/>
            <a:chOff x="3484370" y="3379766"/>
            <a:chExt cx="3232322" cy="1331483"/>
          </a:xfrm>
        </p:grpSpPr>
        <p:grpSp>
          <p:nvGrpSpPr>
            <p:cNvPr id="64" name="Group 63"/>
            <p:cNvGrpSpPr/>
            <p:nvPr/>
          </p:nvGrpSpPr>
          <p:grpSpPr>
            <a:xfrm>
              <a:off x="3758259" y="3379766"/>
              <a:ext cx="2958433" cy="1331483"/>
              <a:chOff x="4063059" y="3379766"/>
              <a:chExt cx="2958433" cy="1331483"/>
            </a:xfrm>
          </p:grpSpPr>
          <p:sp>
            <p:nvSpPr>
              <p:cNvPr id="18" name="Oval 17"/>
              <p:cNvSpPr/>
              <p:nvPr/>
            </p:nvSpPr>
            <p:spPr bwMode="auto">
              <a:xfrm>
                <a:off x="4063059" y="3900226"/>
                <a:ext cx="319178" cy="32794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</a:rPr>
                  <a:t>a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4966914" y="3379766"/>
                <a:ext cx="319178" cy="32794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4966914" y="4383303"/>
                <a:ext cx="319178" cy="32794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</a:rPr>
                  <a:t>e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5870769" y="4383303"/>
                <a:ext cx="319178" cy="32794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</a:rPr>
                  <a:t>f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5870769" y="3379766"/>
                <a:ext cx="319178" cy="32794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</a:rPr>
                  <a:t>d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6702314" y="3880101"/>
                <a:ext cx="319178" cy="32794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</a:rPr>
                  <a:t>b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4" name="Straight Arrow Connector 23"/>
              <p:cNvCxnSpPr>
                <a:stCxn id="19" idx="2"/>
                <a:endCxn id="18" idx="7"/>
              </p:cNvCxnSpPr>
              <p:nvPr/>
            </p:nvCxnSpPr>
            <p:spPr bwMode="auto">
              <a:xfrm flipH="1">
                <a:off x="4335494" y="3543739"/>
                <a:ext cx="631420" cy="404514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Arrow Connector 24"/>
              <p:cNvCxnSpPr>
                <a:stCxn id="18" idx="5"/>
                <a:endCxn id="20" idx="2"/>
              </p:cNvCxnSpPr>
              <p:nvPr/>
            </p:nvCxnSpPr>
            <p:spPr bwMode="auto">
              <a:xfrm>
                <a:off x="4335494" y="4180145"/>
                <a:ext cx="631420" cy="367131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Arrow Connector 25"/>
              <p:cNvCxnSpPr>
                <a:stCxn id="20" idx="6"/>
                <a:endCxn id="21" idx="2"/>
              </p:cNvCxnSpPr>
              <p:nvPr/>
            </p:nvCxnSpPr>
            <p:spPr bwMode="auto">
              <a:xfrm>
                <a:off x="5286092" y="4547276"/>
                <a:ext cx="584677" cy="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Arrow Connector 26"/>
              <p:cNvCxnSpPr>
                <a:stCxn id="22" idx="2"/>
                <a:endCxn id="19" idx="6"/>
              </p:cNvCxnSpPr>
              <p:nvPr/>
            </p:nvCxnSpPr>
            <p:spPr bwMode="auto">
              <a:xfrm flipH="1">
                <a:off x="5286092" y="3543739"/>
                <a:ext cx="584677" cy="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Arrow Connector 27"/>
              <p:cNvCxnSpPr>
                <a:stCxn id="23" idx="1"/>
                <a:endCxn id="22" idx="6"/>
              </p:cNvCxnSpPr>
              <p:nvPr/>
            </p:nvCxnSpPr>
            <p:spPr bwMode="auto">
              <a:xfrm flipH="1" flipV="1">
                <a:off x="6189947" y="3543739"/>
                <a:ext cx="559110" cy="384389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Arrow Connector 28"/>
              <p:cNvCxnSpPr>
                <a:stCxn id="21" idx="6"/>
                <a:endCxn id="23" idx="3"/>
              </p:cNvCxnSpPr>
              <p:nvPr/>
            </p:nvCxnSpPr>
            <p:spPr bwMode="auto">
              <a:xfrm flipV="1">
                <a:off x="6189947" y="4160020"/>
                <a:ext cx="559110" cy="387256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Arrow Connector 29"/>
              <p:cNvCxnSpPr>
                <a:stCxn id="20" idx="0"/>
                <a:endCxn id="19" idx="4"/>
              </p:cNvCxnSpPr>
              <p:nvPr/>
            </p:nvCxnSpPr>
            <p:spPr bwMode="auto">
              <a:xfrm flipV="1">
                <a:off x="5126503" y="3707712"/>
                <a:ext cx="0" cy="675591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4651204" y="3402609"/>
                <a:ext cx="0" cy="1284890"/>
              </a:xfrm>
              <a:prstGeom prst="line">
                <a:avLst/>
              </a:prstGeom>
              <a:ln w="57150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Right Arrow 59"/>
            <p:cNvSpPr/>
            <p:nvPr/>
          </p:nvSpPr>
          <p:spPr bwMode="auto">
            <a:xfrm>
              <a:off x="3484370" y="3846674"/>
              <a:ext cx="133350" cy="435050"/>
            </a:xfrm>
            <a:prstGeom prst="rightArrow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538981" y="4854760"/>
            <a:ext cx="2177711" cy="1858944"/>
            <a:chOff x="4538981" y="4854760"/>
            <a:chExt cx="2177711" cy="1858944"/>
          </a:xfrm>
        </p:grpSpPr>
        <p:grpSp>
          <p:nvGrpSpPr>
            <p:cNvPr id="57" name="Group 56"/>
            <p:cNvGrpSpPr/>
            <p:nvPr/>
          </p:nvGrpSpPr>
          <p:grpSpPr>
            <a:xfrm>
              <a:off x="4538981" y="5365823"/>
              <a:ext cx="2177711" cy="1347881"/>
              <a:chOff x="5300981" y="5470598"/>
              <a:chExt cx="2177711" cy="1347881"/>
            </a:xfrm>
          </p:grpSpPr>
          <p:sp>
            <p:nvSpPr>
              <p:cNvPr id="32" name="Oval 31"/>
              <p:cNvSpPr/>
              <p:nvPr/>
            </p:nvSpPr>
            <p:spPr bwMode="auto">
              <a:xfrm>
                <a:off x="5424114" y="5470598"/>
                <a:ext cx="319178" cy="32794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5300981" y="6457738"/>
                <a:ext cx="565445" cy="360741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</a:rPr>
                  <a:t>a, e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6327969" y="6474135"/>
                <a:ext cx="319178" cy="32794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</a:rPr>
                  <a:t>f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6327969" y="5470598"/>
                <a:ext cx="319178" cy="32794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</a:rPr>
                  <a:t>d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7159514" y="5970933"/>
                <a:ext cx="319178" cy="32794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</a:rPr>
                  <a:t>b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7" name="Straight Arrow Connector 36"/>
              <p:cNvCxnSpPr>
                <a:stCxn id="33" idx="6"/>
                <a:endCxn id="34" idx="2"/>
              </p:cNvCxnSpPr>
              <p:nvPr/>
            </p:nvCxnSpPr>
            <p:spPr bwMode="auto">
              <a:xfrm flipV="1">
                <a:off x="5866426" y="6638108"/>
                <a:ext cx="461543" cy="1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Arrow Connector 37"/>
              <p:cNvCxnSpPr>
                <a:stCxn id="35" idx="2"/>
                <a:endCxn id="32" idx="6"/>
              </p:cNvCxnSpPr>
              <p:nvPr/>
            </p:nvCxnSpPr>
            <p:spPr bwMode="auto">
              <a:xfrm flipH="1">
                <a:off x="5743292" y="5634571"/>
                <a:ext cx="584677" cy="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Arrow Connector 38"/>
              <p:cNvCxnSpPr>
                <a:stCxn id="36" idx="1"/>
                <a:endCxn id="35" idx="6"/>
              </p:cNvCxnSpPr>
              <p:nvPr/>
            </p:nvCxnSpPr>
            <p:spPr bwMode="auto">
              <a:xfrm flipH="1" flipV="1">
                <a:off x="6647147" y="5634571"/>
                <a:ext cx="559110" cy="384389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Arrow Connector 39"/>
              <p:cNvCxnSpPr>
                <a:stCxn id="34" idx="6"/>
                <a:endCxn id="36" idx="3"/>
              </p:cNvCxnSpPr>
              <p:nvPr/>
            </p:nvCxnSpPr>
            <p:spPr bwMode="auto">
              <a:xfrm flipV="1">
                <a:off x="6647147" y="6250852"/>
                <a:ext cx="559110" cy="387256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Arrow Connector 40"/>
              <p:cNvCxnSpPr>
                <a:stCxn id="33" idx="0"/>
                <a:endCxn id="32" idx="4"/>
              </p:cNvCxnSpPr>
              <p:nvPr/>
            </p:nvCxnSpPr>
            <p:spPr bwMode="auto">
              <a:xfrm flipH="1" flipV="1">
                <a:off x="5583703" y="5798544"/>
                <a:ext cx="1" cy="659194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333854" y="5962214"/>
                <a:ext cx="1897461" cy="521612"/>
              </a:xfrm>
              <a:prstGeom prst="line">
                <a:avLst/>
              </a:prstGeom>
              <a:ln w="57150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Right Arrow 60"/>
            <p:cNvSpPr/>
            <p:nvPr/>
          </p:nvSpPr>
          <p:spPr bwMode="auto">
            <a:xfrm rot="5400000">
              <a:off x="5264039" y="4703910"/>
              <a:ext cx="133350" cy="435050"/>
            </a:xfrm>
            <a:prstGeom prst="rightArrow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021940" y="5335685"/>
            <a:ext cx="2595781" cy="1347881"/>
            <a:chOff x="1021940" y="5335685"/>
            <a:chExt cx="2595781" cy="1347881"/>
          </a:xfrm>
        </p:grpSpPr>
        <p:grpSp>
          <p:nvGrpSpPr>
            <p:cNvPr id="56" name="Group 55"/>
            <p:cNvGrpSpPr/>
            <p:nvPr/>
          </p:nvGrpSpPr>
          <p:grpSpPr>
            <a:xfrm>
              <a:off x="1021940" y="5335685"/>
              <a:ext cx="2291202" cy="1347881"/>
              <a:chOff x="1564865" y="5388667"/>
              <a:chExt cx="2291202" cy="1347881"/>
            </a:xfrm>
          </p:grpSpPr>
          <p:sp>
            <p:nvSpPr>
              <p:cNvPr id="43" name="Oval 42"/>
              <p:cNvSpPr/>
              <p:nvPr/>
            </p:nvSpPr>
            <p:spPr bwMode="auto">
              <a:xfrm>
                <a:off x="1801489" y="5388667"/>
                <a:ext cx="319178" cy="32794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1564865" y="6375807"/>
                <a:ext cx="787056" cy="360741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</a:rPr>
                  <a:t>a, e, f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2705344" y="5388667"/>
                <a:ext cx="319178" cy="32794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</a:rPr>
                  <a:t>d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3536889" y="5889002"/>
                <a:ext cx="319178" cy="32794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</a:rPr>
                  <a:t>b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7" name="Straight Arrow Connector 46"/>
              <p:cNvCxnSpPr>
                <a:stCxn id="45" idx="2"/>
                <a:endCxn id="43" idx="6"/>
              </p:cNvCxnSpPr>
              <p:nvPr/>
            </p:nvCxnSpPr>
            <p:spPr bwMode="auto">
              <a:xfrm flipH="1">
                <a:off x="2120667" y="5552640"/>
                <a:ext cx="584677" cy="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Arrow Connector 47"/>
              <p:cNvCxnSpPr>
                <a:stCxn id="46" idx="1"/>
                <a:endCxn id="45" idx="6"/>
              </p:cNvCxnSpPr>
              <p:nvPr/>
            </p:nvCxnSpPr>
            <p:spPr bwMode="auto">
              <a:xfrm flipH="1" flipV="1">
                <a:off x="3024522" y="5552640"/>
                <a:ext cx="559110" cy="384389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Arrow Connector 48"/>
              <p:cNvCxnSpPr>
                <a:stCxn id="44" idx="6"/>
                <a:endCxn id="46" idx="3"/>
              </p:cNvCxnSpPr>
              <p:nvPr/>
            </p:nvCxnSpPr>
            <p:spPr bwMode="auto">
              <a:xfrm flipV="1">
                <a:off x="2351921" y="6168921"/>
                <a:ext cx="1231711" cy="387257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Arrow Connector 49"/>
              <p:cNvCxnSpPr>
                <a:stCxn id="44" idx="0"/>
                <a:endCxn id="43" idx="4"/>
              </p:cNvCxnSpPr>
              <p:nvPr/>
            </p:nvCxnSpPr>
            <p:spPr bwMode="auto">
              <a:xfrm flipV="1">
                <a:off x="1958393" y="5716613"/>
                <a:ext cx="2685" cy="659194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575623" y="5716612"/>
                <a:ext cx="1561313" cy="929124"/>
              </a:xfrm>
              <a:prstGeom prst="line">
                <a:avLst/>
              </a:prstGeom>
              <a:ln w="57150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Right Arrow 61"/>
            <p:cNvSpPr/>
            <p:nvPr/>
          </p:nvSpPr>
          <p:spPr bwMode="auto">
            <a:xfrm rot="10800000">
              <a:off x="3484371" y="5847748"/>
              <a:ext cx="133350" cy="435050"/>
            </a:xfrm>
            <a:prstGeom prst="rightArrow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469315" y="4418723"/>
            <a:ext cx="2587161" cy="1138773"/>
          </a:xfrm>
          <a:prstGeom prst="rect">
            <a:avLst/>
          </a:prstGeom>
          <a:noFill/>
          <a:ln w="19050">
            <a:solidFill>
              <a:schemeClr val="tx2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 and b are source and sink</a:t>
            </a: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All vertices have same weight</a:t>
            </a:r>
          </a:p>
        </p:txBody>
      </p:sp>
    </p:spTree>
    <p:extLst>
      <p:ext uri="{BB962C8B-B14F-4D97-AF65-F5344CB8AC3E}">
        <p14:creationId xmlns:p14="http://schemas.microsoft.com/office/powerpoint/2010/main" val="124362008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to Flow-Based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714376"/>
            <a:ext cx="8842375" cy="5772149"/>
          </a:xfrm>
        </p:spPr>
        <p:txBody>
          <a:bodyPr/>
          <a:lstStyle/>
          <a:p>
            <a:pPr marL="0" indent="0">
              <a:spcBef>
                <a:spcPts val="1400"/>
              </a:spcBef>
              <a:buNone/>
            </a:pPr>
            <a:r>
              <a:rPr lang="en-US" sz="2400" u="sng" dirty="0"/>
              <a:t>Pre-clustering</a:t>
            </a:r>
          </a:p>
          <a:p>
            <a:pPr lvl="1">
              <a:spcBef>
                <a:spcPts val="1400"/>
              </a:spcBef>
            </a:pPr>
            <a:r>
              <a:rPr lang="en-US" sz="2000" dirty="0"/>
              <a:t>Reduce runtime and improve scalability</a:t>
            </a:r>
          </a:p>
          <a:p>
            <a:pPr lvl="1">
              <a:spcBef>
                <a:spcPts val="1400"/>
              </a:spcBef>
            </a:pPr>
            <a:r>
              <a:rPr lang="en-US" sz="2000" dirty="0"/>
              <a:t>Heavy-edge matching (HEM) to cluster </a:t>
            </a:r>
            <a:br>
              <a:rPr lang="en-US" sz="2000" dirty="0"/>
            </a:br>
            <a:r>
              <a:rPr lang="en-US" sz="2000" dirty="0"/>
              <a:t>cells with dense connections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sz="2400" u="sng" dirty="0"/>
              <a:t>Multiple operating scenarios</a:t>
            </a:r>
          </a:p>
          <a:p>
            <a:pPr lvl="1">
              <a:spcBef>
                <a:spcPts val="1400"/>
              </a:spcBef>
            </a:pPr>
            <a:r>
              <a:rPr lang="en-US" sz="2000" dirty="0"/>
              <a:t>Balance current between two domains across different scenarios (e.g., function mode and sleep mode)</a:t>
            </a:r>
          </a:p>
          <a:p>
            <a:pPr lvl="1">
              <a:spcBef>
                <a:spcPts val="1400"/>
              </a:spcBef>
            </a:pPr>
            <a:r>
              <a:rPr lang="en-US" sz="2000" dirty="0"/>
              <a:t>Use weighted sum of normalized currents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sz="2400" u="sng" dirty="0"/>
              <a:t>Critical-path awareness</a:t>
            </a:r>
          </a:p>
          <a:p>
            <a:pPr lvl="1">
              <a:spcBef>
                <a:spcPts val="1400"/>
              </a:spcBef>
            </a:pPr>
            <a:r>
              <a:rPr lang="en-US" sz="2000" dirty="0"/>
              <a:t>Remove </a:t>
            </a:r>
            <a:r>
              <a:rPr lang="en-US" sz="2000" b="1" dirty="0">
                <a:solidFill>
                  <a:srgbClr val="C00000"/>
                </a:solidFill>
              </a:rPr>
              <a:t>V-shaped vertices </a:t>
            </a:r>
            <a:br>
              <a:rPr lang="en-US" sz="2000" dirty="0"/>
            </a:br>
            <a:r>
              <a:rPr lang="en-US" sz="2000" dirty="0"/>
              <a:t>after each max-flow opt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sz="2400" u="sng" dirty="0"/>
              <a:t>Layout awareness</a:t>
            </a:r>
          </a:p>
          <a:p>
            <a:pPr lvl="1">
              <a:spcBef>
                <a:spcPts val="1400"/>
              </a:spcBef>
            </a:pPr>
            <a:r>
              <a:rPr lang="en-US" sz="2000" dirty="0"/>
              <a:t>Detect and remove outliers (= instances from large-current partition, but located within small-current region) after each max-flow opt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5940653" y="989360"/>
            <a:ext cx="3276792" cy="1861721"/>
            <a:chOff x="5940653" y="989360"/>
            <a:chExt cx="3276792" cy="1861721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40653" y="989360"/>
              <a:ext cx="1858161" cy="1861721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7747836" y="1680334"/>
              <a:ext cx="146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HEM example</a:t>
              </a:r>
            </a:p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AES, 28LP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978753" y="3464402"/>
            <a:ext cx="2949022" cy="2248256"/>
            <a:chOff x="5940653" y="3464402"/>
            <a:chExt cx="2949022" cy="2248256"/>
          </a:xfrm>
        </p:grpSpPr>
        <p:grpSp>
          <p:nvGrpSpPr>
            <p:cNvPr id="58" name="Group 57"/>
            <p:cNvGrpSpPr/>
            <p:nvPr/>
          </p:nvGrpSpPr>
          <p:grpSpPr>
            <a:xfrm>
              <a:off x="5940653" y="3464402"/>
              <a:ext cx="1974183" cy="2248256"/>
              <a:chOff x="6869801" y="3477924"/>
              <a:chExt cx="1974183" cy="2248256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7786084" y="3477924"/>
                <a:ext cx="914140" cy="197111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5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6869801" y="3479900"/>
                <a:ext cx="914140" cy="197111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7218528" y="3531237"/>
                <a:ext cx="245150" cy="399095"/>
                <a:chOff x="675117" y="1333144"/>
                <a:chExt cx="358923" cy="623843"/>
              </a:xfrm>
            </p:grpSpPr>
            <p:sp>
              <p:nvSpPr>
                <p:cNvPr id="35" name="Rectangle 34"/>
                <p:cNvSpPr/>
                <p:nvPr/>
              </p:nvSpPr>
              <p:spPr bwMode="auto">
                <a:xfrm>
                  <a:off x="675117" y="1333144"/>
                  <a:ext cx="341832" cy="623843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" name="Isosceles Triangle 35"/>
                <p:cNvSpPr/>
                <p:nvPr/>
              </p:nvSpPr>
              <p:spPr bwMode="auto">
                <a:xfrm rot="10800000">
                  <a:off x="675117" y="1333144"/>
                  <a:ext cx="358923" cy="153825"/>
                </a:xfrm>
                <a:prstGeom prst="triangle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7217102" y="5026035"/>
                <a:ext cx="245150" cy="387358"/>
                <a:chOff x="675117" y="1333144"/>
                <a:chExt cx="358923" cy="623843"/>
              </a:xfrm>
            </p:grpSpPr>
            <p:sp>
              <p:nvSpPr>
                <p:cNvPr id="38" name="Rectangle 37"/>
                <p:cNvSpPr/>
                <p:nvPr/>
              </p:nvSpPr>
              <p:spPr bwMode="auto">
                <a:xfrm>
                  <a:off x="675117" y="1333144"/>
                  <a:ext cx="341832" cy="623843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Isosceles Triangle 38"/>
                <p:cNvSpPr/>
                <p:nvPr/>
              </p:nvSpPr>
              <p:spPr bwMode="auto">
                <a:xfrm rot="10800000">
                  <a:off x="675117" y="1333144"/>
                  <a:ext cx="358923" cy="153825"/>
                </a:xfrm>
                <a:prstGeom prst="triangle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40" name="Isosceles Triangle 39"/>
              <p:cNvSpPr/>
              <p:nvPr/>
            </p:nvSpPr>
            <p:spPr bwMode="auto">
              <a:xfrm rot="10800000">
                <a:off x="7988588" y="4320162"/>
                <a:ext cx="286007" cy="238783"/>
              </a:xfrm>
              <a:prstGeom prst="triangl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7452005" y="3721259"/>
                <a:ext cx="669387" cy="358779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42" name="Straight Connector 41"/>
              <p:cNvCxnSpPr>
                <a:stCxn id="38" idx="3"/>
              </p:cNvCxnSpPr>
              <p:nvPr/>
            </p:nvCxnSpPr>
            <p:spPr bwMode="auto">
              <a:xfrm flipV="1">
                <a:off x="7450579" y="4789544"/>
                <a:ext cx="681012" cy="43017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sp>
            <p:nvSpPr>
              <p:cNvPr id="45" name="TextBox 44"/>
              <p:cNvSpPr txBox="1"/>
              <p:nvPr/>
            </p:nvSpPr>
            <p:spPr>
              <a:xfrm>
                <a:off x="6972706" y="5387626"/>
                <a:ext cx="54771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Top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946211" y="5387626"/>
                <a:ext cx="8977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Bottom</a:t>
                </a:r>
              </a:p>
            </p:txBody>
          </p:sp>
          <p:cxnSp>
            <p:nvCxnSpPr>
              <p:cNvPr id="54" name="Straight Connector 53"/>
              <p:cNvCxnSpPr>
                <a:stCxn id="40" idx="0"/>
              </p:cNvCxnSpPr>
              <p:nvPr/>
            </p:nvCxnSpPr>
            <p:spPr bwMode="auto">
              <a:xfrm>
                <a:off x="8131591" y="4558945"/>
                <a:ext cx="0" cy="23059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>
                <a:off x="8131591" y="4089563"/>
                <a:ext cx="0" cy="23059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2" name="TextBox 81"/>
            <p:cNvSpPr txBox="1"/>
            <p:nvPr/>
          </p:nvSpPr>
          <p:spPr>
            <a:xfrm>
              <a:off x="7785536" y="4880510"/>
              <a:ext cx="11041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V-shaped vertices</a:t>
              </a: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6856936" y="3747200"/>
              <a:ext cx="647700" cy="12617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85" name="Straight Arrow Connector 84"/>
            <p:cNvCxnSpPr/>
            <p:nvPr/>
          </p:nvCxnSpPr>
          <p:spPr bwMode="auto">
            <a:xfrm>
              <a:off x="7504636" y="4545424"/>
              <a:ext cx="410200" cy="33508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453367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4" y="733425"/>
            <a:ext cx="8960263" cy="3819525"/>
          </a:xfrm>
        </p:spPr>
        <p:txBody>
          <a:bodyPr/>
          <a:lstStyle/>
          <a:p>
            <a:pPr marL="0" indent="0">
              <a:spcBef>
                <a:spcPts val="460"/>
              </a:spcBef>
              <a:buNone/>
            </a:pPr>
            <a:r>
              <a:rPr lang="en-US" sz="2400" dirty="0"/>
              <a:t>Separated regions for each power domain increase complexity for PDN (power delivery network) design  </a:t>
            </a:r>
            <a:r>
              <a:rPr lang="en-US" altLang="zh-TW" sz="2200" dirty="0">
                <a:solidFill>
                  <a:prstClr val="black"/>
                </a:solidFill>
                <a:sym typeface="Symbol"/>
              </a:rPr>
              <a:t> Want one continuous region for each power domain</a:t>
            </a:r>
          </a:p>
          <a:p>
            <a:pPr marL="571500" lvl="1" indent="-288925">
              <a:spcBef>
                <a:spcPts val="460"/>
              </a:spcBef>
              <a:buFont typeface="+mj-lt"/>
              <a:buAutoNum type="arabicPeriod"/>
            </a:pPr>
            <a:endParaRPr lang="en-US" sz="1000" dirty="0">
              <a:solidFill>
                <a:prstClr val="black"/>
              </a:solidFill>
              <a:sym typeface="Symbol"/>
            </a:endParaRPr>
          </a:p>
          <a:p>
            <a:pPr marL="571500" lvl="1" indent="-288925">
              <a:spcBef>
                <a:spcPts val="460"/>
              </a:spcBef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sym typeface="Symbol"/>
              </a:rPr>
              <a:t>Uniformly divide block area into grids</a:t>
            </a:r>
          </a:p>
          <a:p>
            <a:pPr marL="571500" lvl="1" indent="-288925">
              <a:spcBef>
                <a:spcPts val="460"/>
              </a:spcBef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sym typeface="Symbol"/>
              </a:rPr>
              <a:t>Define outliers and neighbors </a:t>
            </a:r>
            <a:br>
              <a:rPr lang="en-US" sz="2000" dirty="0">
                <a:solidFill>
                  <a:prstClr val="black"/>
                </a:solidFill>
                <a:sym typeface="Symbol"/>
              </a:rPr>
            </a:br>
            <a:r>
              <a:rPr lang="en-US" sz="2000" dirty="0">
                <a:solidFill>
                  <a:prstClr val="black"/>
                </a:solidFill>
                <a:sym typeface="Symbol"/>
              </a:rPr>
              <a:t>               </a:t>
            </a:r>
            <a:r>
              <a:rPr lang="en-US" sz="1600" dirty="0">
                <a:solidFill>
                  <a:schemeClr val="tx2"/>
                </a:solidFill>
                <a:sym typeface="Symbol"/>
              </a:rPr>
              <a:t>Outlier: Grid outside the largest continuous region of the same domain</a:t>
            </a:r>
            <a:br>
              <a:rPr lang="en-US" sz="1600" dirty="0">
                <a:solidFill>
                  <a:schemeClr val="tx2"/>
                </a:solidFill>
                <a:sym typeface="Symbol"/>
              </a:rPr>
            </a:br>
            <a:r>
              <a:rPr lang="en-US" sz="1600" dirty="0">
                <a:solidFill>
                  <a:schemeClr val="tx2"/>
                </a:solidFill>
                <a:sym typeface="Symbol"/>
              </a:rPr>
              <a:t>                   Neighbor: Grid adjacent to the largest continuous region of a different domain</a:t>
            </a:r>
            <a:endParaRPr lang="en-US" sz="1900" dirty="0">
              <a:solidFill>
                <a:schemeClr val="tx2"/>
              </a:solidFill>
              <a:sym typeface="Symbol"/>
            </a:endParaRPr>
          </a:p>
          <a:p>
            <a:pPr marL="571500" lvl="1" indent="-288925">
              <a:spcBef>
                <a:spcPts val="460"/>
              </a:spcBef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sym typeface="Symbol"/>
              </a:rPr>
              <a:t>Calculate cost to swap pairs of (outlier, neighbor)</a:t>
            </a:r>
            <a:br>
              <a:rPr lang="en-US" sz="2000" dirty="0">
                <a:solidFill>
                  <a:prstClr val="black"/>
                </a:solidFill>
                <a:sym typeface="Symbol"/>
              </a:rPr>
            </a:br>
            <a:r>
              <a:rPr lang="en-US" sz="2000" dirty="0">
                <a:solidFill>
                  <a:prstClr val="black"/>
                </a:solidFill>
                <a:sym typeface="Symbol"/>
              </a:rPr>
              <a:t>                </a:t>
            </a:r>
            <a:r>
              <a:rPr lang="en-US" sz="1600" dirty="0">
                <a:solidFill>
                  <a:schemeClr val="tx2"/>
                </a:solidFill>
                <a:sym typeface="Symbol"/>
              </a:rPr>
              <a:t>Cost = HPWL (half-perimeter wirelength) increase due to the swap</a:t>
            </a:r>
            <a:endParaRPr lang="en-US" sz="1900" dirty="0">
              <a:solidFill>
                <a:schemeClr val="tx2"/>
              </a:solidFill>
              <a:sym typeface="Symbol"/>
            </a:endParaRPr>
          </a:p>
          <a:p>
            <a:pPr marL="571500" lvl="1" indent="-288925">
              <a:spcBef>
                <a:spcPts val="460"/>
              </a:spcBef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sym typeface="Symbol"/>
              </a:rPr>
              <a:t>Select the pair with minimum cost to swap</a:t>
            </a:r>
          </a:p>
          <a:p>
            <a:pPr marL="571500" lvl="1" indent="-288925">
              <a:spcBef>
                <a:spcPts val="460"/>
              </a:spcBef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sym typeface="Symbol"/>
              </a:rPr>
              <a:t>Iterate Steps 2-4 until there is no outlier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21403" y="4397677"/>
            <a:ext cx="7896948" cy="2376101"/>
            <a:chOff x="721403" y="4397677"/>
            <a:chExt cx="7896948" cy="23761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663" t="983" r="1519" b="2289"/>
            <a:stretch/>
          </p:blipFill>
          <p:spPr>
            <a:xfrm>
              <a:off x="721403" y="4397677"/>
              <a:ext cx="1955133" cy="177739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632" t="531" r="1756" b="1398"/>
            <a:stretch/>
          </p:blipFill>
          <p:spPr>
            <a:xfrm>
              <a:off x="6644496" y="4397677"/>
              <a:ext cx="1943355" cy="177739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1996" t="1251" r="1734" b="1157"/>
            <a:stretch/>
          </p:blipFill>
          <p:spPr>
            <a:xfrm>
              <a:off x="3814067" y="4397677"/>
              <a:ext cx="1919584" cy="177739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78134" y="6127447"/>
              <a:ext cx="1839162" cy="378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Initial placement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59027" y="6127447"/>
              <a:ext cx="22321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Yellow = outliers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Green = neighbors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72964" y="6127447"/>
              <a:ext cx="19453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Post-optimization placement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779462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DP-Based Boundary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695325"/>
            <a:ext cx="8836025" cy="2743200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sz="2200" dirty="0"/>
              <a:t>Gap area must be inserted along the boundary between two domains</a:t>
            </a:r>
            <a:br>
              <a:rPr lang="en-US" sz="2200" dirty="0"/>
            </a:br>
            <a:r>
              <a:rPr lang="en-US" sz="2200" dirty="0"/>
              <a:t>           </a:t>
            </a:r>
            <a:r>
              <a:rPr lang="en-US" altLang="zh-TW" sz="2200" dirty="0">
                <a:solidFill>
                  <a:prstClr val="black"/>
                </a:solidFill>
                <a:sym typeface="Symbol"/>
              </a:rPr>
              <a:t> Want to minimize the boundary length</a:t>
            </a:r>
          </a:p>
          <a:p>
            <a:pPr marL="0" indent="0">
              <a:spcBef>
                <a:spcPts val="300"/>
              </a:spcBef>
              <a:buNone/>
            </a:pPr>
            <a:endParaRPr lang="en-US" sz="2200" dirty="0">
              <a:solidFill>
                <a:prstClr val="black"/>
              </a:solidFill>
              <a:sym typeface="Symbol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200" u="sng" dirty="0">
                <a:solidFill>
                  <a:prstClr val="black"/>
                </a:solidFill>
                <a:sym typeface="Symbol"/>
              </a:rPr>
              <a:t>Dynamic programming-based optimization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prstClr val="black"/>
                </a:solidFill>
                <a:sym typeface="Symbol"/>
              </a:rPr>
              <a:t>Constraints = (1) area of each domain remains same, (2) moved instance area should be restricted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prstClr val="black"/>
                </a:solidFill>
                <a:sym typeface="Symbol"/>
              </a:rPr>
              <a:t>Objective = minimize boundary length</a:t>
            </a:r>
          </a:p>
          <a:p>
            <a:pPr lvl="1">
              <a:spcBef>
                <a:spcPts val="300"/>
              </a:spcBef>
            </a:pPr>
            <a:r>
              <a:rPr lang="en-US" sz="2200" dirty="0"/>
              <a:t>Index turning points from left to right, then DP formulation is </a:t>
            </a:r>
            <a:br>
              <a:rPr lang="en-US" sz="2200" dirty="0"/>
            </a:br>
            <a:r>
              <a:rPr lang="en-US" sz="2200" dirty="0">
                <a:solidFill>
                  <a:srgbClr val="C00000"/>
                </a:solidFill>
              </a:rPr>
              <a:t>Sol(j) = Min(Sol(</a:t>
            </a:r>
            <a:r>
              <a:rPr lang="en-US" sz="2200" dirty="0" err="1">
                <a:solidFill>
                  <a:srgbClr val="C00000"/>
                </a:solidFill>
              </a:rPr>
              <a:t>i</a:t>
            </a:r>
            <a:r>
              <a:rPr lang="en-US" sz="2200" dirty="0">
                <a:solidFill>
                  <a:srgbClr val="C00000"/>
                </a:solidFill>
              </a:rPr>
              <a:t>).length + </a:t>
            </a:r>
            <a:r>
              <a:rPr lang="en-US" sz="2200" dirty="0" err="1">
                <a:solidFill>
                  <a:srgbClr val="C00000"/>
                </a:solidFill>
              </a:rPr>
              <a:t>seg</a:t>
            </a:r>
            <a:r>
              <a:rPr lang="en-US" sz="2200" dirty="0">
                <a:solidFill>
                  <a:srgbClr val="C00000"/>
                </a:solidFill>
              </a:rPr>
              <a:t>(</a:t>
            </a:r>
            <a:r>
              <a:rPr lang="en-US" sz="2200" dirty="0" err="1">
                <a:solidFill>
                  <a:srgbClr val="C00000"/>
                </a:solidFill>
              </a:rPr>
              <a:t>i</a:t>
            </a:r>
            <a:r>
              <a:rPr lang="en-US" sz="2200" dirty="0">
                <a:solidFill>
                  <a:srgbClr val="C00000"/>
                </a:solidFill>
              </a:rPr>
              <a:t>, j).length), for all </a:t>
            </a:r>
            <a:r>
              <a:rPr lang="en-US" sz="2200" dirty="0" err="1">
                <a:solidFill>
                  <a:srgbClr val="C00000"/>
                </a:solidFill>
              </a:rPr>
              <a:t>i</a:t>
            </a:r>
            <a:r>
              <a:rPr lang="en-US" sz="2200" dirty="0">
                <a:solidFill>
                  <a:srgbClr val="C00000"/>
                </a:solidFill>
              </a:rPr>
              <a:t> &lt; j</a:t>
            </a:r>
            <a:br>
              <a:rPr lang="en-US" sz="2200" dirty="0">
                <a:solidFill>
                  <a:srgbClr val="C00000"/>
                </a:solidFill>
              </a:rPr>
            </a:br>
            <a:endParaRPr lang="en-US" sz="2200" dirty="0">
              <a:solidFill>
                <a:srgbClr val="C0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34778" y="3395627"/>
            <a:ext cx="6370239" cy="747643"/>
            <a:chOff x="134778" y="3395627"/>
            <a:chExt cx="6370239" cy="747643"/>
          </a:xfrm>
        </p:grpSpPr>
        <p:sp>
          <p:nvSpPr>
            <p:cNvPr id="23" name="TextBox 22"/>
            <p:cNvSpPr txBox="1"/>
            <p:nvPr/>
          </p:nvSpPr>
          <p:spPr>
            <a:xfrm>
              <a:off x="134778" y="3527717"/>
              <a:ext cx="206406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Optimized segment (1, j)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flipH="1">
              <a:off x="1009650" y="3395627"/>
              <a:ext cx="66675" cy="21122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2267060" y="3527717"/>
              <a:ext cx="206406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Optimized segment (1,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flipH="1">
              <a:off x="2794213" y="3414677"/>
              <a:ext cx="1" cy="21122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4440949" y="3527717"/>
              <a:ext cx="206406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Simplified segment (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, j)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>
              <a:off x="4961161" y="3411794"/>
              <a:ext cx="142429" cy="19374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1150811" y="3951062"/>
            <a:ext cx="7098541" cy="2850569"/>
            <a:chOff x="1150811" y="3951062"/>
            <a:chExt cx="7098541" cy="2850569"/>
          </a:xfrm>
        </p:grpSpPr>
        <p:grpSp>
          <p:nvGrpSpPr>
            <p:cNvPr id="5" name="Group 4"/>
            <p:cNvGrpSpPr/>
            <p:nvPr/>
          </p:nvGrpSpPr>
          <p:grpSpPr>
            <a:xfrm>
              <a:off x="1150811" y="3951062"/>
              <a:ext cx="3424125" cy="2850569"/>
              <a:chOff x="2290185" y="-609600"/>
              <a:chExt cx="6066046" cy="504995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096000" y="2801991"/>
                <a:ext cx="931022" cy="443753"/>
              </a:xfrm>
              <a:prstGeom prst="rect">
                <a:avLst/>
              </a:prstGeom>
              <a:pattFill prst="dkHorz">
                <a:fgClr>
                  <a:srgbClr val="C0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097599" y="2862586"/>
                <a:ext cx="1948219" cy="435009"/>
              </a:xfrm>
              <a:prstGeom prst="rect">
                <a:avLst/>
              </a:prstGeom>
              <a:pattFill prst="wdDnDiag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0185" y="-609600"/>
                <a:ext cx="6066046" cy="5049958"/>
              </a:xfrm>
              <a:prstGeom prst="rect">
                <a:avLst/>
              </a:prstGeom>
            </p:spPr>
          </p:pic>
          <p:sp>
            <p:nvSpPr>
              <p:cNvPr id="19" name="Freeform 18"/>
              <p:cNvSpPr/>
              <p:nvPr/>
            </p:nvSpPr>
            <p:spPr>
              <a:xfrm>
                <a:off x="4063460" y="2827908"/>
                <a:ext cx="2990335" cy="457200"/>
              </a:xfrm>
              <a:custGeom>
                <a:avLst/>
                <a:gdLst>
                  <a:gd name="connsiteX0" fmla="*/ 0 w 2990335"/>
                  <a:gd name="connsiteY0" fmla="*/ 457200 h 457200"/>
                  <a:gd name="connsiteX1" fmla="*/ 0 w 2990335"/>
                  <a:gd name="connsiteY1" fmla="*/ 0 h 457200"/>
                  <a:gd name="connsiteX2" fmla="*/ 1989437 w 2990335"/>
                  <a:gd name="connsiteY2" fmla="*/ 0 h 457200"/>
                  <a:gd name="connsiteX3" fmla="*/ 1989437 w 2990335"/>
                  <a:gd name="connsiteY3" fmla="*/ 432486 h 457200"/>
                  <a:gd name="connsiteX4" fmla="*/ 2990335 w 2990335"/>
                  <a:gd name="connsiteY4" fmla="*/ 432486 h 457200"/>
                  <a:gd name="connsiteX5" fmla="*/ 2990335 w 2990335"/>
                  <a:gd name="connsiteY5" fmla="*/ 12356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0335" h="457200">
                    <a:moveTo>
                      <a:pt x="0" y="457200"/>
                    </a:moveTo>
                    <a:lnTo>
                      <a:pt x="0" y="0"/>
                    </a:lnTo>
                    <a:lnTo>
                      <a:pt x="1989437" y="0"/>
                    </a:lnTo>
                    <a:lnTo>
                      <a:pt x="1989437" y="432486"/>
                    </a:lnTo>
                    <a:lnTo>
                      <a:pt x="2990335" y="432486"/>
                    </a:lnTo>
                    <a:lnTo>
                      <a:pt x="2990335" y="12356"/>
                    </a:lnTo>
                  </a:path>
                </a:pathLst>
              </a:cu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249600" y="1689677"/>
                <a:ext cx="1433620" cy="41330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3268650" y="2141082"/>
                <a:ext cx="712800" cy="1142762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682326" y="2102982"/>
                <a:ext cx="2421651" cy="69900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4825227" y="3951062"/>
              <a:ext cx="3424125" cy="2850569"/>
              <a:chOff x="-3810000" y="-609600"/>
              <a:chExt cx="6066046" cy="504995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-2054558" y="2798765"/>
                <a:ext cx="931022" cy="452673"/>
              </a:xfrm>
              <a:prstGeom prst="rect">
                <a:avLst/>
              </a:prstGeom>
              <a:pattFill prst="dkHorz">
                <a:fgClr>
                  <a:srgbClr val="C0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-1053803" y="2852622"/>
                <a:ext cx="1948219" cy="457200"/>
              </a:xfrm>
              <a:prstGeom prst="rect">
                <a:avLst/>
              </a:prstGeom>
              <a:pattFill prst="wdDnDiag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10000" y="-609600"/>
                <a:ext cx="6066046" cy="5049958"/>
              </a:xfrm>
              <a:prstGeom prst="rect">
                <a:avLst/>
              </a:prstGeom>
            </p:spPr>
          </p:pic>
          <p:sp>
            <p:nvSpPr>
              <p:cNvPr id="12" name="Freeform 11"/>
              <p:cNvSpPr/>
              <p:nvPr/>
            </p:nvSpPr>
            <p:spPr>
              <a:xfrm>
                <a:off x="-2088697" y="2827908"/>
                <a:ext cx="2977978" cy="457200"/>
              </a:xfrm>
              <a:custGeom>
                <a:avLst/>
                <a:gdLst>
                  <a:gd name="connsiteX0" fmla="*/ 0 w 2977978"/>
                  <a:gd name="connsiteY0" fmla="*/ 457200 h 457200"/>
                  <a:gd name="connsiteX1" fmla="*/ 1000897 w 2977978"/>
                  <a:gd name="connsiteY1" fmla="*/ 457200 h 457200"/>
                  <a:gd name="connsiteX2" fmla="*/ 1000897 w 2977978"/>
                  <a:gd name="connsiteY2" fmla="*/ 0 h 457200"/>
                  <a:gd name="connsiteX3" fmla="*/ 2977978 w 2977978"/>
                  <a:gd name="connsiteY3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7978" h="457200">
                    <a:moveTo>
                      <a:pt x="0" y="457200"/>
                    </a:moveTo>
                    <a:lnTo>
                      <a:pt x="1000897" y="457200"/>
                    </a:lnTo>
                    <a:lnTo>
                      <a:pt x="1000897" y="0"/>
                    </a:lnTo>
                    <a:lnTo>
                      <a:pt x="2977978" y="0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-2851217" y="1689676"/>
                <a:ext cx="1433620" cy="41330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-2838190" y="2102981"/>
                <a:ext cx="712800" cy="1142762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-1385582" y="2120320"/>
                <a:ext cx="2247336" cy="644775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1692376" y="4226790"/>
              <a:ext cx="19987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Initial boundary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87006" y="4226790"/>
              <a:ext cx="2271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Optimized boundary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974391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Shifter Insertion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1" y="704850"/>
            <a:ext cx="4792436" cy="534760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Resize floorplan for space of level shifter insertion</a:t>
            </a:r>
          </a:p>
          <a:p>
            <a:pPr lvl="1"/>
            <a:r>
              <a:rPr lang="en-US" sz="2000" dirty="0"/>
              <a:t>Preserve trial placement solution</a:t>
            </a:r>
          </a:p>
          <a:p>
            <a:pPr marL="282575" lvl="1" indent="0">
              <a:buNone/>
            </a:pPr>
            <a:endParaRPr lang="en-US" sz="2000" dirty="0"/>
          </a:p>
          <a:p>
            <a:pPr marL="282575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Perform matching-based optimization to insert level shifters </a:t>
            </a:r>
            <a:r>
              <a:rPr lang="en-US" altLang="zh-TW" sz="2400" dirty="0">
                <a:solidFill>
                  <a:prstClr val="black"/>
                </a:solidFill>
                <a:sym typeface="Symbol"/>
              </a:rPr>
              <a:t> Minimize wirelength penalty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sym typeface="Symbol"/>
              </a:rPr>
              <a:t>Enumerate candidate locations between two domains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sym typeface="Symbol"/>
              </a:rPr>
              <a:t>Cost = HPWL increase to place particular level shifter at a candidate location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5335572" y="797939"/>
            <a:ext cx="3808428" cy="3666096"/>
            <a:chOff x="6003124" y="1276273"/>
            <a:chExt cx="3808428" cy="3666096"/>
          </a:xfrm>
        </p:grpSpPr>
        <p:grpSp>
          <p:nvGrpSpPr>
            <p:cNvPr id="6" name="Group 5"/>
            <p:cNvGrpSpPr/>
            <p:nvPr/>
          </p:nvGrpSpPr>
          <p:grpSpPr>
            <a:xfrm>
              <a:off x="6458030" y="1276273"/>
              <a:ext cx="2583699" cy="2705435"/>
              <a:chOff x="7086600" y="921316"/>
              <a:chExt cx="4148076" cy="456508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4926" y="958895"/>
                <a:ext cx="3919750" cy="4489405"/>
              </a:xfrm>
              <a:prstGeom prst="rect">
                <a:avLst/>
              </a:prstGeom>
            </p:spPr>
          </p:pic>
          <p:sp>
            <p:nvSpPr>
              <p:cNvPr id="9" name="Freeform 8"/>
              <p:cNvSpPr/>
              <p:nvPr/>
            </p:nvSpPr>
            <p:spPr>
              <a:xfrm>
                <a:off x="7315200" y="2882900"/>
                <a:ext cx="3886200" cy="2603500"/>
              </a:xfrm>
              <a:custGeom>
                <a:avLst/>
                <a:gdLst>
                  <a:gd name="connsiteX0" fmla="*/ 0 w 3898900"/>
                  <a:gd name="connsiteY0" fmla="*/ 723900 h 2603500"/>
                  <a:gd name="connsiteX1" fmla="*/ 0 w 3898900"/>
                  <a:gd name="connsiteY1" fmla="*/ 2603500 h 2603500"/>
                  <a:gd name="connsiteX2" fmla="*/ 3898900 w 3898900"/>
                  <a:gd name="connsiteY2" fmla="*/ 2603500 h 2603500"/>
                  <a:gd name="connsiteX3" fmla="*/ 3898900 w 3898900"/>
                  <a:gd name="connsiteY3" fmla="*/ 266700 h 2603500"/>
                  <a:gd name="connsiteX4" fmla="*/ 3898900 w 3898900"/>
                  <a:gd name="connsiteY4" fmla="*/ 203200 h 2603500"/>
                  <a:gd name="connsiteX5" fmla="*/ 3365500 w 3898900"/>
                  <a:gd name="connsiteY5" fmla="*/ 203200 h 2603500"/>
                  <a:gd name="connsiteX6" fmla="*/ 3365500 w 3898900"/>
                  <a:gd name="connsiteY6" fmla="*/ 0 h 2603500"/>
                  <a:gd name="connsiteX7" fmla="*/ 2667000 w 3898900"/>
                  <a:gd name="connsiteY7" fmla="*/ 0 h 2603500"/>
                  <a:gd name="connsiteX8" fmla="*/ 2667000 w 3898900"/>
                  <a:gd name="connsiteY8" fmla="*/ 469900 h 2603500"/>
                  <a:gd name="connsiteX9" fmla="*/ 520700 w 3898900"/>
                  <a:gd name="connsiteY9" fmla="*/ 469900 h 2603500"/>
                  <a:gd name="connsiteX10" fmla="*/ 520700 w 3898900"/>
                  <a:gd name="connsiteY10" fmla="*/ 736600 h 2603500"/>
                  <a:gd name="connsiteX11" fmla="*/ 0 w 3898900"/>
                  <a:gd name="connsiteY11" fmla="*/ 723900 h 260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98900" h="2603500">
                    <a:moveTo>
                      <a:pt x="0" y="723900"/>
                    </a:moveTo>
                    <a:lnTo>
                      <a:pt x="0" y="2603500"/>
                    </a:lnTo>
                    <a:lnTo>
                      <a:pt x="3898900" y="2603500"/>
                    </a:lnTo>
                    <a:lnTo>
                      <a:pt x="3898900" y="266700"/>
                    </a:lnTo>
                    <a:lnTo>
                      <a:pt x="3898900" y="203200"/>
                    </a:lnTo>
                    <a:lnTo>
                      <a:pt x="3365500" y="203200"/>
                    </a:lnTo>
                    <a:lnTo>
                      <a:pt x="3365500" y="0"/>
                    </a:lnTo>
                    <a:lnTo>
                      <a:pt x="2667000" y="0"/>
                    </a:lnTo>
                    <a:lnTo>
                      <a:pt x="2667000" y="469900"/>
                    </a:lnTo>
                    <a:lnTo>
                      <a:pt x="520700" y="469900"/>
                    </a:lnTo>
                    <a:lnTo>
                      <a:pt x="520700" y="736600"/>
                    </a:lnTo>
                    <a:lnTo>
                      <a:pt x="0" y="723900"/>
                    </a:lnTo>
                    <a:close/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7346316" y="921316"/>
                <a:ext cx="3860297" cy="2202884"/>
              </a:xfrm>
              <a:custGeom>
                <a:avLst/>
                <a:gdLst>
                  <a:gd name="connsiteX0" fmla="*/ 0 w 3898900"/>
                  <a:gd name="connsiteY0" fmla="*/ 0 h 1981200"/>
                  <a:gd name="connsiteX1" fmla="*/ 0 w 3898900"/>
                  <a:gd name="connsiteY1" fmla="*/ 1981200 h 1981200"/>
                  <a:gd name="connsiteX2" fmla="*/ 469900 w 3898900"/>
                  <a:gd name="connsiteY2" fmla="*/ 1981200 h 1981200"/>
                  <a:gd name="connsiteX3" fmla="*/ 469900 w 3898900"/>
                  <a:gd name="connsiteY3" fmla="*/ 1714500 h 1981200"/>
                  <a:gd name="connsiteX4" fmla="*/ 2616200 w 3898900"/>
                  <a:gd name="connsiteY4" fmla="*/ 1714500 h 1981200"/>
                  <a:gd name="connsiteX5" fmla="*/ 2616200 w 3898900"/>
                  <a:gd name="connsiteY5" fmla="*/ 1231900 h 1981200"/>
                  <a:gd name="connsiteX6" fmla="*/ 3390900 w 3898900"/>
                  <a:gd name="connsiteY6" fmla="*/ 1231900 h 1981200"/>
                  <a:gd name="connsiteX7" fmla="*/ 3390900 w 3898900"/>
                  <a:gd name="connsiteY7" fmla="*/ 1498600 h 1981200"/>
                  <a:gd name="connsiteX8" fmla="*/ 3898900 w 3898900"/>
                  <a:gd name="connsiteY8" fmla="*/ 1498600 h 1981200"/>
                  <a:gd name="connsiteX9" fmla="*/ 3898900 w 3898900"/>
                  <a:gd name="connsiteY9" fmla="*/ 63500 h 1981200"/>
                  <a:gd name="connsiteX10" fmla="*/ 25400 w 3898900"/>
                  <a:gd name="connsiteY10" fmla="*/ 63500 h 198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98900" h="1981200">
                    <a:moveTo>
                      <a:pt x="0" y="0"/>
                    </a:moveTo>
                    <a:lnTo>
                      <a:pt x="0" y="1981200"/>
                    </a:lnTo>
                    <a:lnTo>
                      <a:pt x="469900" y="1981200"/>
                    </a:lnTo>
                    <a:lnTo>
                      <a:pt x="469900" y="1714500"/>
                    </a:lnTo>
                    <a:lnTo>
                      <a:pt x="2616200" y="1714500"/>
                    </a:lnTo>
                    <a:lnTo>
                      <a:pt x="2616200" y="1231900"/>
                    </a:lnTo>
                    <a:lnTo>
                      <a:pt x="3390900" y="1231900"/>
                    </a:lnTo>
                    <a:lnTo>
                      <a:pt x="3390900" y="1498600"/>
                    </a:lnTo>
                    <a:lnTo>
                      <a:pt x="3898900" y="1498600"/>
                    </a:lnTo>
                    <a:lnTo>
                      <a:pt x="3898900" y="63500"/>
                    </a:lnTo>
                    <a:lnTo>
                      <a:pt x="25400" y="63500"/>
                    </a:lnTo>
                  </a:path>
                </a:pathLst>
              </a:cu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V="1">
                <a:off x="7086600" y="1705998"/>
                <a:ext cx="0" cy="1007604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7086600" y="3810000"/>
                <a:ext cx="0" cy="1007604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6003124" y="4019039"/>
              <a:ext cx="38084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Re-floorplan + level shifter insertion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top domain, </a:t>
              </a:r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blue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bottom domain, </a:t>
              </a:r>
              <a:r>
                <a:rPr lang="en-US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yellow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= level shifters)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868756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 and Motivation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Related Work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Our Methodology</a:t>
            </a:r>
          </a:p>
          <a:p>
            <a:r>
              <a:rPr lang="en-US" dirty="0">
                <a:latin typeface="Arial" panose="020B0604020202020204" pitchFamily="34" charset="0"/>
              </a:rPr>
              <a:t>Experimental Setup and Results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87142749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719875" y="3769127"/>
            <a:ext cx="3424125" cy="2931484"/>
            <a:chOff x="1538977" y="883699"/>
            <a:chExt cx="6066046" cy="51933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77" y="883699"/>
              <a:ext cx="6066046" cy="509060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013839" y="5586282"/>
              <a:ext cx="1059957" cy="490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(mA)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23" y="800100"/>
            <a:ext cx="7376106" cy="5840186"/>
          </a:xfrm>
        </p:spPr>
        <p:txBody>
          <a:bodyPr>
            <a:normAutofit/>
          </a:bodyPr>
          <a:lstStyle/>
          <a:p>
            <a:pPr marL="0" indent="0">
              <a:spcBef>
                <a:spcPts val="700"/>
              </a:spcBef>
              <a:buNone/>
            </a:pPr>
            <a:r>
              <a:rPr lang="en-US" sz="2400" dirty="0"/>
              <a:t>Designs</a:t>
            </a:r>
          </a:p>
          <a:p>
            <a:pPr lvl="1">
              <a:spcBef>
                <a:spcPts val="700"/>
              </a:spcBef>
            </a:pPr>
            <a:r>
              <a:rPr lang="en-US" sz="2000" dirty="0"/>
              <a:t>Four blocks from </a:t>
            </a:r>
            <a:r>
              <a:rPr lang="en-US" sz="2000" dirty="0" err="1"/>
              <a:t>OpenCores</a:t>
            </a:r>
            <a:r>
              <a:rPr lang="en-US" sz="2000" dirty="0"/>
              <a:t> website in 28nm LP</a:t>
            </a:r>
            <a:br>
              <a:rPr lang="en-US" sz="2000" dirty="0"/>
            </a:br>
            <a:r>
              <a:rPr lang="en-US" sz="2000" dirty="0"/>
              <a:t>AES (11K), DES (17K), JPEG (42K), VGA (58K)</a:t>
            </a:r>
          </a:p>
          <a:p>
            <a:pPr lvl="1">
              <a:spcBef>
                <a:spcPts val="700"/>
              </a:spcBef>
            </a:pPr>
            <a:r>
              <a:rPr lang="en-US" sz="2000" dirty="0"/>
              <a:t>Dual-core M4 (113K) industrial design in 40nm</a:t>
            </a:r>
          </a:p>
          <a:p>
            <a:pPr marL="282575" lvl="1" indent="0">
              <a:spcBef>
                <a:spcPts val="700"/>
              </a:spcBef>
              <a:buNone/>
            </a:pPr>
            <a:endParaRPr lang="en-US" sz="1400" dirty="0"/>
          </a:p>
          <a:p>
            <a:pPr marL="0" indent="0">
              <a:spcBef>
                <a:spcPts val="700"/>
              </a:spcBef>
              <a:buNone/>
            </a:pPr>
            <a:r>
              <a:rPr lang="en-US" sz="2400" dirty="0"/>
              <a:t>Tools (for </a:t>
            </a:r>
            <a:r>
              <a:rPr lang="en-US" sz="2400" dirty="0" err="1"/>
              <a:t>OpenCores</a:t>
            </a:r>
            <a:r>
              <a:rPr lang="en-US" sz="2400" dirty="0"/>
              <a:t> designs)</a:t>
            </a:r>
          </a:p>
          <a:p>
            <a:pPr marL="396875" lvl="1" indent="-165100">
              <a:spcBef>
                <a:spcPts val="700"/>
              </a:spcBef>
            </a:pPr>
            <a:r>
              <a:rPr lang="en-US" sz="2000" dirty="0"/>
              <a:t>Synthesis: </a:t>
            </a:r>
            <a:r>
              <a:rPr lang="en-US" sz="2000" i="1" dirty="0"/>
              <a:t>Synopsys Design Compiler vH-2013.12-SP3</a:t>
            </a:r>
          </a:p>
          <a:p>
            <a:pPr marL="396875" lvl="1" indent="-165100">
              <a:spcBef>
                <a:spcPts val="700"/>
              </a:spcBef>
            </a:pPr>
            <a:r>
              <a:rPr lang="en-US" sz="2000" dirty="0"/>
              <a:t>P&amp;R: </a:t>
            </a:r>
            <a:r>
              <a:rPr lang="en-US" sz="2000" i="1" dirty="0"/>
              <a:t>Cadence </a:t>
            </a:r>
            <a:r>
              <a:rPr lang="en-US" sz="2000" i="1" dirty="0" err="1"/>
              <a:t>Innovus</a:t>
            </a:r>
            <a:r>
              <a:rPr lang="en-US" sz="2000" i="1" dirty="0"/>
              <a:t> Implementation System v16.1</a:t>
            </a:r>
          </a:p>
          <a:p>
            <a:pPr marL="396875" lvl="1" indent="-165100">
              <a:spcBef>
                <a:spcPts val="700"/>
              </a:spcBef>
            </a:pPr>
            <a:r>
              <a:rPr lang="en-US" sz="2000" dirty="0"/>
              <a:t>Power/timing analysis: </a:t>
            </a:r>
            <a:r>
              <a:rPr lang="en-US" sz="2000" i="1" dirty="0"/>
              <a:t>Cadence </a:t>
            </a:r>
            <a:r>
              <a:rPr lang="en-US" sz="2000" i="1" dirty="0" err="1"/>
              <a:t>Innovus</a:t>
            </a:r>
            <a:r>
              <a:rPr lang="en-US" sz="2000" i="1" dirty="0"/>
              <a:t> Implementation System v16.1</a:t>
            </a:r>
          </a:p>
          <a:p>
            <a:pPr marL="396875" lvl="1" indent="-165100">
              <a:spcBef>
                <a:spcPts val="700"/>
              </a:spcBef>
            </a:pPr>
            <a:endParaRPr lang="en-US" sz="1400" i="1" dirty="0"/>
          </a:p>
          <a:p>
            <a:pPr marL="0" indent="0">
              <a:spcBef>
                <a:spcPts val="700"/>
              </a:spcBef>
              <a:buNone/>
            </a:pPr>
            <a:r>
              <a:rPr lang="en-US" altLang="zh-CN" sz="2400" dirty="0"/>
              <a:t>Power efficiency of voltage regulators</a:t>
            </a:r>
          </a:p>
          <a:p>
            <a:pPr marL="455612" lvl="1" indent="-165100">
              <a:spcBef>
                <a:spcPts val="700"/>
              </a:spcBef>
            </a:pPr>
            <a:r>
              <a:rPr lang="en-US" sz="2000" dirty="0"/>
              <a:t>Efficiency reduces with smaller current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953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Lifetime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745776"/>
            <a:ext cx="4215493" cy="3368561"/>
          </a:xfrm>
        </p:spPr>
        <p:txBody>
          <a:bodyPr/>
          <a:lstStyle/>
          <a:p>
            <a:r>
              <a:rPr lang="en-US" sz="2400" dirty="0"/>
              <a:t>Stacked domain achieve &gt; 10% and 3X battery lifetime improvement in function and sleep modes</a:t>
            </a:r>
          </a:p>
          <a:p>
            <a:r>
              <a:rPr lang="en-US" sz="2400" dirty="0"/>
              <a:t>Currents are well balanced in both modes</a:t>
            </a:r>
          </a:p>
          <a:p>
            <a:r>
              <a:rPr lang="en-US" sz="2400" dirty="0"/>
              <a:t>Larger benefits in sleep mode is due to small regulator efficiency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95452" y="906785"/>
            <a:ext cx="4471102" cy="3786187"/>
            <a:chOff x="2043998" y="2805112"/>
            <a:chExt cx="4471102" cy="3786187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3539502"/>
                </p:ext>
              </p:extLst>
            </p:nvPr>
          </p:nvGraphicFramePr>
          <p:xfrm>
            <a:off x="2171700" y="4552950"/>
            <a:ext cx="4343400" cy="20383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96901040"/>
                </p:ext>
              </p:extLst>
            </p:nvPr>
          </p:nvGraphicFramePr>
          <p:xfrm>
            <a:off x="2171700" y="2805112"/>
            <a:ext cx="4343400" cy="19192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 rot="10800000">
              <a:off x="2043998" y="3177335"/>
              <a:ext cx="407804" cy="256624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sz="1450" b="1" dirty="0">
                  <a:latin typeface="Arial" panose="020B0604020202020204" pitchFamily="34" charset="0"/>
                  <a:cs typeface="Arial" panose="020B0604020202020204" pitchFamily="34" charset="0"/>
                </a:rPr>
                <a:t>Normalized battery lifetime</a:t>
              </a: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712589"/>
              </p:ext>
            </p:extLst>
          </p:nvPr>
        </p:nvGraphicFramePr>
        <p:xfrm>
          <a:off x="547200" y="4281347"/>
          <a:ext cx="4048252" cy="20421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38530">
                  <a:extLst>
                    <a:ext uri="{9D8B030D-6E8A-4147-A177-3AD203B41FA5}">
                      <a16:colId xmlns:a16="http://schemas.microsoft.com/office/drawing/2014/main" val="3501296057"/>
                    </a:ext>
                  </a:extLst>
                </a:gridCol>
                <a:gridCol w="763905">
                  <a:extLst>
                    <a:ext uri="{9D8B030D-6E8A-4147-A177-3AD203B41FA5}">
                      <a16:colId xmlns:a16="http://schemas.microsoft.com/office/drawing/2014/main" val="2627956305"/>
                    </a:ext>
                  </a:extLst>
                </a:gridCol>
                <a:gridCol w="1167130">
                  <a:extLst>
                    <a:ext uri="{9D8B030D-6E8A-4147-A177-3AD203B41FA5}">
                      <a16:colId xmlns:a16="http://schemas.microsoft.com/office/drawing/2014/main" val="3169060658"/>
                    </a:ext>
                  </a:extLst>
                </a:gridCol>
                <a:gridCol w="1178687">
                  <a:extLst>
                    <a:ext uri="{9D8B030D-6E8A-4147-A177-3AD203B41FA5}">
                      <a16:colId xmlns:a16="http://schemas.microsoft.com/office/drawing/2014/main" val="2067814439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#LSs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Currents</a:t>
                      </a:r>
                      <a:b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Currents </a:t>
                      </a:r>
                      <a:b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(sleep)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20902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4.83/5.04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0.05/0.04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55807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8.83/8.87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0.04/0.03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7076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JPEG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19.43/23.39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0.16/0.16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8214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VGA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28.69/32.65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0.20/0.17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47782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2.74/3.92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0.75/0.77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72655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90611" y="2740348"/>
            <a:ext cx="13421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Sleep mode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54374" y="993258"/>
            <a:ext cx="162370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Function mode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73977" y="6342324"/>
            <a:ext cx="245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(top/bottom) domain current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unit: mA</a:t>
            </a:r>
          </a:p>
        </p:txBody>
      </p:sp>
    </p:spTree>
    <p:extLst>
      <p:ext uri="{BB962C8B-B14F-4D97-AF65-F5344CB8AC3E}">
        <p14:creationId xmlns:p14="http://schemas.microsoft.com/office/powerpoint/2010/main" val="47503762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to Level Shifter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838200"/>
            <a:ext cx="8836025" cy="2066925"/>
          </a:xfrm>
        </p:spPr>
        <p:txBody>
          <a:bodyPr/>
          <a:lstStyle/>
          <a:p>
            <a:r>
              <a:rPr lang="en-US" sz="2400" dirty="0"/>
              <a:t>Use pessimistic level shifter model with ~ 3X power, area and delay increase</a:t>
            </a:r>
          </a:p>
          <a:p>
            <a:r>
              <a:rPr lang="en-US" sz="2400" dirty="0"/>
              <a:t>Both delta current and total power increase due to power and delay overheads of level shifters</a:t>
            </a:r>
          </a:p>
          <a:p>
            <a:r>
              <a:rPr lang="en-US" sz="2400" dirty="0"/>
              <a:t>Optimization minimizes #LSs </a:t>
            </a:r>
            <a:r>
              <a:rPr lang="en-US" sz="2400" dirty="0">
                <a:sym typeface="Wingdings" panose="05000000000000000000" pitchFamily="2" charset="2"/>
              </a:rPr>
              <a:t> Overheads are not large</a:t>
            </a:r>
            <a:r>
              <a:rPr lang="en-US" sz="2400" dirty="0"/>
              <a:t> </a:t>
            </a:r>
          </a:p>
          <a:p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71450" y="3149417"/>
            <a:ext cx="7938265" cy="3089361"/>
            <a:chOff x="657225" y="3476600"/>
            <a:chExt cx="7938265" cy="3089361"/>
          </a:xfrm>
        </p:grpSpPr>
        <p:grpSp>
          <p:nvGrpSpPr>
            <p:cNvPr id="4" name="Group 3"/>
            <p:cNvGrpSpPr/>
            <p:nvPr/>
          </p:nvGrpSpPr>
          <p:grpSpPr>
            <a:xfrm>
              <a:off x="657225" y="3476600"/>
              <a:ext cx="7938265" cy="2752750"/>
              <a:chOff x="381000" y="1304900"/>
              <a:chExt cx="7938265" cy="2752750"/>
            </a:xfrm>
          </p:grpSpPr>
          <p:graphicFrame>
            <p:nvGraphicFramePr>
              <p:cNvPr id="5" name="Chart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09768491"/>
                  </p:ext>
                </p:extLst>
              </p:nvPr>
            </p:nvGraphicFramePr>
            <p:xfrm>
              <a:off x="381000" y="1314450"/>
              <a:ext cx="1957388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6" name="Chart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86200709"/>
                  </p:ext>
                </p:extLst>
              </p:nvPr>
            </p:nvGraphicFramePr>
            <p:xfrm>
              <a:off x="2197100" y="1314450"/>
              <a:ext cx="1957388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7" name="Chart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24200514"/>
                  </p:ext>
                </p:extLst>
              </p:nvPr>
            </p:nvGraphicFramePr>
            <p:xfrm>
              <a:off x="4267200" y="1314450"/>
              <a:ext cx="1957388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8" name="Chart 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71473328"/>
                  </p:ext>
                </p:extLst>
              </p:nvPr>
            </p:nvGraphicFramePr>
            <p:xfrm>
              <a:off x="6081712" y="1314450"/>
              <a:ext cx="1957388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9" name="TextBox 8"/>
              <p:cNvSpPr txBox="1"/>
              <p:nvPr/>
            </p:nvSpPr>
            <p:spPr>
              <a:xfrm>
                <a:off x="966203" y="1304900"/>
                <a:ext cx="1014997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 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(mA)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393417" y="1304900"/>
                <a:ext cx="191823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Total power</a:t>
                </a:r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mW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16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812247" y="1304900"/>
                <a:ext cx="9893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 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l-G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μ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456314" y="1304900"/>
                <a:ext cx="1862951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Total power</a:t>
                </a:r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mW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541243" y="6165851"/>
              <a:ext cx="23721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Function mode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85182" y="6165851"/>
              <a:ext cx="1878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Sleep mode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209039" y="6150144"/>
            <a:ext cx="1801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Design: M4 </a:t>
            </a:r>
          </a:p>
          <a:p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Technology: 40nm</a:t>
            </a:r>
          </a:p>
        </p:txBody>
      </p:sp>
    </p:spTree>
    <p:extLst>
      <p:ext uri="{BB962C8B-B14F-4D97-AF65-F5344CB8AC3E}">
        <p14:creationId xmlns:p14="http://schemas.microsoft.com/office/powerpoint/2010/main" val="33481675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Background and Motivation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Related Work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Our Methodology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Experimental Setup and Results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85464174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Sensitivity to Voltage Regulator Power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838200"/>
            <a:ext cx="6018335" cy="1638300"/>
          </a:xfrm>
        </p:spPr>
        <p:txBody>
          <a:bodyPr/>
          <a:lstStyle/>
          <a:p>
            <a:r>
              <a:rPr lang="en-US" sz="2400" dirty="0"/>
              <a:t>Better regulator efficiency </a:t>
            </a:r>
            <a:r>
              <a:rPr lang="en-US" sz="2400" dirty="0">
                <a:sym typeface="Wingdings" panose="05000000000000000000" pitchFamily="2" charset="2"/>
              </a:rPr>
              <a:t> Smaller battery lifetime benefits from stacked domain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7247" y="2752604"/>
            <a:ext cx="8286384" cy="3613389"/>
            <a:chOff x="-5638800" y="726211"/>
            <a:chExt cx="12132094" cy="52903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247" y="763399"/>
              <a:ext cx="6066047" cy="52531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38800" y="726211"/>
              <a:ext cx="6066046" cy="525317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111420" y="1295399"/>
              <a:ext cx="2478853" cy="630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Sleep mode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3326470" y="1295397"/>
              <a:ext cx="3021669" cy="630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Function mode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28129" y="744494"/>
            <a:ext cx="2317999" cy="1825712"/>
            <a:chOff x="1538977" y="883699"/>
            <a:chExt cx="6066046" cy="533175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77" y="883699"/>
              <a:ext cx="6066046" cy="509060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013839" y="5586281"/>
              <a:ext cx="1059957" cy="62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(mA)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53478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 and Motivation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Related Work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Our Methodology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Experimental Setup and Results</a:t>
            </a:r>
          </a:p>
          <a:p>
            <a:r>
              <a:rPr lang="en-US" dirty="0">
                <a:latin typeface="Arial" panose="020B0604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87142749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First comprehensive framework for stacked-domain optimization</a:t>
            </a:r>
          </a:p>
          <a:p>
            <a:r>
              <a:rPr lang="en-US" sz="2400" dirty="0"/>
              <a:t>Extend flow-based partitioning with layout, timing-path awareness, and multi-scenario balancing</a:t>
            </a:r>
          </a:p>
          <a:p>
            <a:r>
              <a:rPr lang="en-US" sz="2400" dirty="0"/>
              <a:t>More than 10% and 3X battery lifetime improvement compared to conventional designs in function and sleep modes</a:t>
            </a:r>
          </a:p>
          <a:p>
            <a:endParaRPr lang="en-US" sz="2800" dirty="0"/>
          </a:p>
          <a:p>
            <a:r>
              <a:rPr lang="en-US" sz="2800" dirty="0"/>
              <a:t>Ongoing / Future works</a:t>
            </a:r>
          </a:p>
          <a:p>
            <a:pPr lvl="1"/>
            <a:r>
              <a:rPr lang="en-US" sz="2400" dirty="0"/>
              <a:t>Predictive methodology to determine block size</a:t>
            </a:r>
          </a:p>
          <a:p>
            <a:pPr lvl="1"/>
            <a:r>
              <a:rPr lang="en-US" sz="2400" dirty="0"/>
              <a:t>Optimization with &gt; 2 domains and/or in 3DICs</a:t>
            </a:r>
          </a:p>
        </p:txBody>
      </p:sp>
    </p:spTree>
    <p:extLst>
      <p:ext uri="{BB962C8B-B14F-4D97-AF65-F5344CB8AC3E}">
        <p14:creationId xmlns:p14="http://schemas.microsoft.com/office/powerpoint/2010/main" val="3409853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1938" y="3155293"/>
            <a:ext cx="7772400" cy="1362075"/>
          </a:xfrm>
        </p:spPr>
        <p:txBody>
          <a:bodyPr/>
          <a:lstStyle/>
          <a:p>
            <a:pPr algn="ctr"/>
            <a:r>
              <a:rPr lang="en-US" sz="45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7968812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Stacked Power-Domain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12800"/>
            <a:ext cx="8686800" cy="2964038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400" b="1" dirty="0">
                <a:solidFill>
                  <a:srgbClr val="C00000"/>
                </a:solidFill>
              </a:rPr>
              <a:t>Battery lifetime </a:t>
            </a:r>
            <a:r>
              <a:rPr lang="en-US" sz="2400" dirty="0"/>
              <a:t>is critical to IC designs (e.g., </a:t>
            </a:r>
            <a:r>
              <a:rPr lang="en-US" sz="2400" dirty="0" err="1"/>
              <a:t>IoT</a:t>
            </a:r>
            <a:r>
              <a:rPr lang="en-US" sz="2400" dirty="0"/>
              <a:t>, mobile)</a:t>
            </a:r>
          </a:p>
          <a:p>
            <a:pPr marL="282575" lvl="1" indent="0">
              <a:spcBef>
                <a:spcPts val="800"/>
              </a:spcBef>
              <a:buNone/>
            </a:pPr>
            <a:r>
              <a:rPr lang="en-US" sz="2000" dirty="0"/>
              <a:t>Misalignment between battery and core voltages </a:t>
            </a:r>
            <a:br>
              <a:rPr lang="en-US" sz="2000" dirty="0"/>
            </a:br>
            <a:r>
              <a:rPr lang="en-US" altLang="zh-TW" sz="2000" dirty="0">
                <a:solidFill>
                  <a:prstClr val="black"/>
                </a:solidFill>
                <a:sym typeface="Symbol"/>
              </a:rPr>
              <a:t> Energy inefficiency in voltage regulator</a:t>
            </a:r>
          </a:p>
          <a:p>
            <a:pPr>
              <a:spcBef>
                <a:spcPts val="800"/>
              </a:spcBef>
            </a:pPr>
            <a:r>
              <a:rPr lang="en-US" sz="2400" dirty="0">
                <a:solidFill>
                  <a:prstClr val="black"/>
                </a:solidFill>
                <a:sym typeface="Symbol"/>
              </a:rPr>
              <a:t>Improve power delivery efficiency </a:t>
            </a:r>
            <a:r>
              <a:rPr lang="en-US" altLang="zh-TW" sz="2400" dirty="0">
                <a:solidFill>
                  <a:prstClr val="black"/>
                </a:solidFill>
                <a:sym typeface="Symbol"/>
              </a:rPr>
              <a:t> Battery lifetime </a:t>
            </a:r>
            <a:r>
              <a:rPr lang="en-US" sz="2400" dirty="0">
                <a:sym typeface="Wingdings" panose="05000000000000000000" pitchFamily="2" charset="2"/>
              </a:rPr>
              <a:t>↑</a:t>
            </a:r>
          </a:p>
          <a:p>
            <a:pPr>
              <a:spcBef>
                <a:spcPts val="800"/>
              </a:spcBef>
            </a:pPr>
            <a:r>
              <a:rPr lang="en-US" sz="2400" b="1" dirty="0">
                <a:solidFill>
                  <a:schemeClr val="tx2"/>
                </a:solidFill>
                <a:sym typeface="Wingdings" panose="05000000000000000000" pitchFamily="2" charset="2"/>
              </a:rPr>
              <a:t>Stacked power-domain design </a:t>
            </a:r>
            <a:r>
              <a:rPr lang="en-US" sz="2400" dirty="0">
                <a:sym typeface="Wingdings" panose="05000000000000000000" pitchFamily="2" charset="2"/>
              </a:rPr>
              <a:t>connects two domains with balanced currents in series </a:t>
            </a:r>
            <a:br>
              <a:rPr lang="en-US" sz="2400" dirty="0">
                <a:sym typeface="Wingdings" panose="05000000000000000000" pitchFamily="2" charset="2"/>
              </a:rPr>
            </a:br>
            <a:r>
              <a:rPr lang="en-US" altLang="zh-TW" sz="2000" dirty="0">
                <a:solidFill>
                  <a:prstClr val="black"/>
                </a:solidFill>
                <a:sym typeface="Symbol"/>
              </a:rPr>
              <a:t> Aligned voltages between battery and core</a:t>
            </a:r>
            <a:br>
              <a:rPr lang="en-US" altLang="zh-TW" sz="2000" dirty="0">
                <a:solidFill>
                  <a:prstClr val="black"/>
                </a:solidFill>
                <a:sym typeface="Symbol"/>
              </a:rPr>
            </a:br>
            <a:r>
              <a:rPr lang="en-US" altLang="zh-TW" sz="2000" dirty="0">
                <a:solidFill>
                  <a:prstClr val="black"/>
                </a:solidFill>
                <a:sym typeface="Symbol"/>
              </a:rPr>
              <a:t>	</a:t>
            </a:r>
            <a:r>
              <a:rPr lang="en-US" altLang="zh-TW" sz="1400" dirty="0">
                <a:solidFill>
                  <a:prstClr val="black"/>
                </a:solidFill>
                <a:sym typeface="Symbol"/>
              </a:rPr>
              <a:t>(Example: battery voltage = 2V, voltage of each domain = 1V)</a:t>
            </a:r>
            <a:br>
              <a:rPr lang="en-US" altLang="zh-TW" sz="1600" dirty="0">
                <a:solidFill>
                  <a:prstClr val="black"/>
                </a:solidFill>
                <a:sym typeface="Symbol"/>
              </a:rPr>
            </a:br>
            <a:r>
              <a:rPr lang="en-US" altLang="zh-TW" sz="2000" dirty="0">
                <a:solidFill>
                  <a:prstClr val="black"/>
                </a:solidFill>
                <a:sym typeface="Symbol"/>
              </a:rPr>
              <a:t> Recycling of current between two domains</a:t>
            </a:r>
            <a:endParaRPr lang="en-US" sz="2000" dirty="0"/>
          </a:p>
          <a:p>
            <a:pPr>
              <a:spcBef>
                <a:spcPts val="800"/>
              </a:spcBef>
            </a:pPr>
            <a:endParaRPr lang="en-US" altLang="zh-TW" sz="2400" dirty="0">
              <a:sym typeface="Symbo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33928" y="3992158"/>
            <a:ext cx="3333630" cy="1821006"/>
            <a:chOff x="4749897" y="4109456"/>
            <a:chExt cx="3333630" cy="1821006"/>
          </a:xfrm>
        </p:grpSpPr>
        <p:sp>
          <p:nvSpPr>
            <p:cNvPr id="34" name="Rectangle 33"/>
            <p:cNvSpPr/>
            <p:nvPr/>
          </p:nvSpPr>
          <p:spPr>
            <a:xfrm>
              <a:off x="4749897" y="4524446"/>
              <a:ext cx="3333630" cy="14060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7030A0"/>
              </a:solidFill>
              <a:prstDash val="sysDash"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6426167" y="4400979"/>
              <a:ext cx="1427932" cy="1429674"/>
              <a:chOff x="1013790" y="4023553"/>
              <a:chExt cx="1573662" cy="859004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1019126" y="4023553"/>
                <a:ext cx="397030" cy="32092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 anchor="t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…</a:t>
                </a:r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 rot="5400000">
                <a:off x="1906034" y="4178282"/>
                <a:ext cx="227261" cy="145769"/>
              </a:xfrm>
              <a:prstGeom prst="triangle">
                <a:avLst/>
              </a:prstGeom>
              <a:ln w="19050">
                <a:solidFill>
                  <a:sysClr val="windowText" lastClr="000000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2" name="Straight Connector 71"/>
              <p:cNvCxnSpPr>
                <a:endCxn id="69" idx="3"/>
              </p:cNvCxnSpPr>
              <p:nvPr/>
            </p:nvCxnSpPr>
            <p:spPr>
              <a:xfrm>
                <a:off x="1802140" y="4248836"/>
                <a:ext cx="144640" cy="233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75" name="Flowchart: Delay 74"/>
              <p:cNvSpPr/>
              <p:nvPr/>
            </p:nvSpPr>
            <p:spPr>
              <a:xfrm>
                <a:off x="2326393" y="4154282"/>
                <a:ext cx="236611" cy="293159"/>
              </a:xfrm>
              <a:prstGeom prst="flowChartDelay">
                <a:avLst/>
              </a:prstGeom>
              <a:ln w="19050">
                <a:solidFill>
                  <a:sysClr val="windowText" lastClr="000000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2082610" y="4251167"/>
                <a:ext cx="243783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77" name="Isosceles Triangle 76"/>
              <p:cNvSpPr/>
              <p:nvPr/>
            </p:nvSpPr>
            <p:spPr>
              <a:xfrm rot="16200000" flipH="1">
                <a:off x="1853592" y="4526290"/>
                <a:ext cx="227261" cy="145769"/>
              </a:xfrm>
              <a:prstGeom prst="triangle">
                <a:avLst/>
              </a:prstGeom>
              <a:ln w="19050">
                <a:solidFill>
                  <a:sysClr val="windowText" lastClr="000000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Flowchart: Delay 77"/>
              <p:cNvSpPr/>
              <p:nvPr/>
            </p:nvSpPr>
            <p:spPr>
              <a:xfrm flipH="1">
                <a:off x="1479073" y="4509187"/>
                <a:ext cx="261539" cy="322475"/>
              </a:xfrm>
              <a:prstGeom prst="flowChartDelay">
                <a:avLst/>
              </a:prstGeom>
              <a:ln w="19050">
                <a:solidFill>
                  <a:sysClr val="windowText" lastClr="000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 flipH="1" flipV="1">
                <a:off x="1734465" y="4596947"/>
                <a:ext cx="149934" cy="162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80" name="Straight Connector 79"/>
              <p:cNvCxnSpPr/>
              <p:nvPr/>
            </p:nvCxnSpPr>
            <p:spPr>
              <a:xfrm flipH="1">
                <a:off x="1737354" y="4756013"/>
                <a:ext cx="184396" cy="233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81" name="TextBox 80"/>
              <p:cNvSpPr txBox="1"/>
              <p:nvPr/>
            </p:nvSpPr>
            <p:spPr>
              <a:xfrm>
                <a:off x="1893770" y="4561628"/>
                <a:ext cx="397030" cy="32092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 anchor="t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…</a:t>
                </a:r>
              </a:p>
            </p:txBody>
          </p:sp>
          <p:cxnSp>
            <p:nvCxnSpPr>
              <p:cNvPr id="82" name="Elbow Connector 81"/>
              <p:cNvCxnSpPr>
                <a:endCxn id="77" idx="3"/>
              </p:cNvCxnSpPr>
              <p:nvPr/>
            </p:nvCxnSpPr>
            <p:spPr>
              <a:xfrm flipH="1">
                <a:off x="2040107" y="4300862"/>
                <a:ext cx="547345" cy="298313"/>
              </a:xfrm>
              <a:prstGeom prst="bentConnector3">
                <a:avLst>
                  <a:gd name="adj1" fmla="val -13972"/>
                </a:avLst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83" name="Isosceles Triangle 82"/>
              <p:cNvSpPr/>
              <p:nvPr/>
            </p:nvSpPr>
            <p:spPr>
              <a:xfrm rot="5400000">
                <a:off x="1563370" y="4148225"/>
                <a:ext cx="249987" cy="213421"/>
              </a:xfrm>
              <a:prstGeom prst="triangle">
                <a:avLst/>
              </a:prstGeom>
              <a:ln w="19050">
                <a:solidFill>
                  <a:sysClr val="windowText" lastClr="000000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>
                <a:off x="1426631" y="4237383"/>
                <a:ext cx="144640" cy="233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>
              <a:xfrm flipH="1">
                <a:off x="2133442" y="4357635"/>
                <a:ext cx="184396" cy="233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99" name="TextBox 98"/>
              <p:cNvSpPr txBox="1"/>
              <p:nvPr/>
            </p:nvSpPr>
            <p:spPr>
              <a:xfrm>
                <a:off x="1013790" y="4439045"/>
                <a:ext cx="397030" cy="32092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 anchor="t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…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>
                <a:off x="1331844" y="4652875"/>
                <a:ext cx="144640" cy="233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36" name="Group 35"/>
            <p:cNvGrpSpPr/>
            <p:nvPr/>
          </p:nvGrpSpPr>
          <p:grpSpPr>
            <a:xfrm>
              <a:off x="4800713" y="4376814"/>
              <a:ext cx="1255366" cy="1429736"/>
              <a:chOff x="76200" y="3134139"/>
              <a:chExt cx="1391474" cy="859004"/>
            </a:xfrm>
          </p:grpSpPr>
          <p:sp>
            <p:nvSpPr>
              <p:cNvPr id="47" name="Flowchart: Delay 46"/>
              <p:cNvSpPr/>
              <p:nvPr/>
            </p:nvSpPr>
            <p:spPr>
              <a:xfrm>
                <a:off x="609600" y="3276600"/>
                <a:ext cx="249614" cy="265033"/>
              </a:xfrm>
              <a:prstGeom prst="flowChartDelay">
                <a:avLst/>
              </a:prstGeom>
              <a:ln w="19050">
                <a:solidFill>
                  <a:sysClr val="windowText" lastClr="000000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 rot="5400000">
                <a:off x="963108" y="3338563"/>
                <a:ext cx="227261" cy="145769"/>
              </a:xfrm>
              <a:prstGeom prst="triangle">
                <a:avLst/>
              </a:prstGeom>
              <a:ln w="19050">
                <a:solidFill>
                  <a:sysClr val="windowText" lastClr="000000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9" name="Straight Connector 48"/>
              <p:cNvCxnSpPr>
                <a:stCxn id="47" idx="3"/>
                <a:endCxn id="48" idx="3"/>
              </p:cNvCxnSpPr>
              <p:nvPr/>
            </p:nvCxnSpPr>
            <p:spPr>
              <a:xfrm>
                <a:off x="859214" y="3409117"/>
                <a:ext cx="144640" cy="233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50" name="Isosceles Triangle 49"/>
              <p:cNvSpPr/>
              <p:nvPr/>
            </p:nvSpPr>
            <p:spPr>
              <a:xfrm rot="5400000">
                <a:off x="1281159" y="3338563"/>
                <a:ext cx="227261" cy="145769"/>
              </a:xfrm>
              <a:prstGeom prst="triangle">
                <a:avLst/>
              </a:prstGeom>
              <a:ln w="19050">
                <a:solidFill>
                  <a:sysClr val="windowText" lastClr="000000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1" name="Straight Connector 50"/>
              <p:cNvCxnSpPr>
                <a:stCxn id="48" idx="0"/>
                <a:endCxn id="50" idx="3"/>
              </p:cNvCxnSpPr>
              <p:nvPr/>
            </p:nvCxnSpPr>
            <p:spPr>
              <a:xfrm>
                <a:off x="1149623" y="3411448"/>
                <a:ext cx="172282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52" name="Isosceles Triangle 51"/>
              <p:cNvSpPr/>
              <p:nvPr/>
            </p:nvSpPr>
            <p:spPr>
              <a:xfrm rot="16200000" flipH="1">
                <a:off x="920605" y="3636876"/>
                <a:ext cx="227261" cy="145769"/>
              </a:xfrm>
              <a:prstGeom prst="triangle">
                <a:avLst/>
              </a:prstGeom>
              <a:ln w="19050">
                <a:solidFill>
                  <a:sysClr val="windowText" lastClr="000000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Moon 52"/>
              <p:cNvSpPr/>
              <p:nvPr/>
            </p:nvSpPr>
            <p:spPr>
              <a:xfrm rot="10800000" flipH="1">
                <a:off x="533400" y="3619500"/>
                <a:ext cx="333348" cy="342900"/>
              </a:xfrm>
              <a:prstGeom prst="moon">
                <a:avLst>
                  <a:gd name="adj" fmla="val 72399"/>
                </a:avLst>
              </a:prstGeom>
              <a:ln w="19050">
                <a:solidFill>
                  <a:sysClr val="windowText" lastClr="000000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flipH="1" flipV="1">
                <a:off x="801478" y="3707533"/>
                <a:ext cx="149934" cy="162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784489" y="3866599"/>
                <a:ext cx="184396" cy="233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59" name="TextBox 58"/>
              <p:cNvSpPr txBox="1"/>
              <p:nvPr/>
            </p:nvSpPr>
            <p:spPr>
              <a:xfrm>
                <a:off x="960783" y="3672214"/>
                <a:ext cx="397030" cy="32092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 anchor="t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…</a:t>
                </a:r>
              </a:p>
            </p:txBody>
          </p:sp>
          <p:cxnSp>
            <p:nvCxnSpPr>
              <p:cNvPr id="62" name="Elbow Connector 61"/>
              <p:cNvCxnSpPr>
                <a:stCxn id="50" idx="0"/>
                <a:endCxn id="52" idx="3"/>
              </p:cNvCxnSpPr>
              <p:nvPr/>
            </p:nvCxnSpPr>
            <p:spPr>
              <a:xfrm flipH="1">
                <a:off x="1107120" y="3411448"/>
                <a:ext cx="360554" cy="298313"/>
              </a:xfrm>
              <a:prstGeom prst="bentConnector3">
                <a:avLst>
                  <a:gd name="adj1" fmla="val -41624"/>
                </a:avLst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65" name="TextBox 64"/>
              <p:cNvSpPr txBox="1"/>
              <p:nvPr/>
            </p:nvSpPr>
            <p:spPr>
              <a:xfrm>
                <a:off x="76200" y="3134139"/>
                <a:ext cx="397030" cy="32092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 anchor="t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…</a:t>
                </a:r>
              </a:p>
            </p:txBody>
          </p:sp>
          <p:cxnSp>
            <p:nvCxnSpPr>
              <p:cNvPr id="66" name="Straight Connector 65"/>
              <p:cNvCxnSpPr/>
              <p:nvPr/>
            </p:nvCxnSpPr>
            <p:spPr>
              <a:xfrm>
                <a:off x="437322" y="3352800"/>
                <a:ext cx="172282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437322" y="3458817"/>
                <a:ext cx="172282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37" name="TextBox 36"/>
            <p:cNvSpPr txBox="1"/>
            <p:nvPr/>
          </p:nvSpPr>
          <p:spPr>
            <a:xfrm>
              <a:off x="4783941" y="5104698"/>
              <a:ext cx="358194" cy="53415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…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5070884" y="5460599"/>
              <a:ext cx="130492" cy="388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9" name="Right Arrow 38"/>
            <p:cNvSpPr/>
            <p:nvPr/>
          </p:nvSpPr>
          <p:spPr bwMode="auto">
            <a:xfrm>
              <a:off x="5494778" y="4247522"/>
              <a:ext cx="466812" cy="21462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955553" y="4109456"/>
              <a:ext cx="608709" cy="380481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charset="0"/>
                </a:rPr>
                <a:t>VR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992602" y="4441125"/>
            <a:ext cx="1656647" cy="1530373"/>
            <a:chOff x="1009459" y="4023553"/>
            <a:chExt cx="1825719" cy="919508"/>
          </a:xfrm>
        </p:grpSpPr>
        <p:sp>
          <p:nvSpPr>
            <p:cNvPr id="119" name="Rectangle 118"/>
            <p:cNvSpPr/>
            <p:nvPr/>
          </p:nvSpPr>
          <p:spPr>
            <a:xfrm>
              <a:off x="1009459" y="4098308"/>
              <a:ext cx="1825719" cy="8447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4F81BD"/>
              </a:solidFill>
              <a:prstDash val="sysDash"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019126" y="4023553"/>
              <a:ext cx="397030" cy="3209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…</a:t>
              </a:r>
            </a:p>
          </p:txBody>
        </p:sp>
        <p:sp>
          <p:nvSpPr>
            <p:cNvPr id="121" name="Isosceles Triangle 120"/>
            <p:cNvSpPr/>
            <p:nvPr/>
          </p:nvSpPr>
          <p:spPr>
            <a:xfrm rot="5400000">
              <a:off x="1906034" y="4178282"/>
              <a:ext cx="227261" cy="145769"/>
            </a:xfrm>
            <a:prstGeom prst="triangle">
              <a:avLst/>
            </a:prstGeom>
            <a:ln w="19050">
              <a:solidFill>
                <a:sysClr val="windowText" lastClr="000000"/>
              </a:solidFill>
            </a:ln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2" name="Straight Connector 121"/>
            <p:cNvCxnSpPr>
              <a:endCxn id="121" idx="3"/>
            </p:cNvCxnSpPr>
            <p:nvPr/>
          </p:nvCxnSpPr>
          <p:spPr>
            <a:xfrm>
              <a:off x="1802140" y="4248836"/>
              <a:ext cx="144640" cy="2331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23" name="Flowchart: Delay 122"/>
            <p:cNvSpPr/>
            <p:nvPr/>
          </p:nvSpPr>
          <p:spPr>
            <a:xfrm>
              <a:off x="2326393" y="4154282"/>
              <a:ext cx="236611" cy="293159"/>
            </a:xfrm>
            <a:prstGeom prst="flowChartDelay">
              <a:avLst/>
            </a:prstGeom>
            <a:ln w="19050">
              <a:solidFill>
                <a:sysClr val="windowText" lastClr="000000"/>
              </a:solidFill>
            </a:ln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2082610" y="4251167"/>
              <a:ext cx="243783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25" name="Isosceles Triangle 124"/>
            <p:cNvSpPr/>
            <p:nvPr/>
          </p:nvSpPr>
          <p:spPr>
            <a:xfrm rot="16200000" flipH="1">
              <a:off x="1853592" y="4526290"/>
              <a:ext cx="227261" cy="145769"/>
            </a:xfrm>
            <a:prstGeom prst="triangle">
              <a:avLst/>
            </a:prstGeom>
            <a:ln w="19050">
              <a:solidFill>
                <a:sysClr val="windowText" lastClr="000000"/>
              </a:solidFill>
            </a:ln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Flowchart: Delay 125"/>
            <p:cNvSpPr/>
            <p:nvPr/>
          </p:nvSpPr>
          <p:spPr>
            <a:xfrm flipH="1">
              <a:off x="1479073" y="4509187"/>
              <a:ext cx="261539" cy="322475"/>
            </a:xfrm>
            <a:prstGeom prst="flowChartDelay">
              <a:avLst/>
            </a:prstGeom>
            <a:ln w="19050">
              <a:solidFill>
                <a:sysClr val="windowText" lastClr="000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7" name="Straight Connector 126"/>
            <p:cNvCxnSpPr/>
            <p:nvPr/>
          </p:nvCxnSpPr>
          <p:spPr>
            <a:xfrm flipH="1" flipV="1">
              <a:off x="1734465" y="4596947"/>
              <a:ext cx="149934" cy="162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>
            <a:xfrm flipH="1">
              <a:off x="1737354" y="4756013"/>
              <a:ext cx="184396" cy="2331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29" name="TextBox 128"/>
            <p:cNvSpPr txBox="1"/>
            <p:nvPr/>
          </p:nvSpPr>
          <p:spPr>
            <a:xfrm>
              <a:off x="1893770" y="4561628"/>
              <a:ext cx="397030" cy="3209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…</a:t>
              </a:r>
            </a:p>
          </p:txBody>
        </p:sp>
        <p:cxnSp>
          <p:nvCxnSpPr>
            <p:cNvPr id="130" name="Elbow Connector 129"/>
            <p:cNvCxnSpPr>
              <a:endCxn id="125" idx="3"/>
            </p:cNvCxnSpPr>
            <p:nvPr/>
          </p:nvCxnSpPr>
          <p:spPr>
            <a:xfrm flipH="1">
              <a:off x="2040107" y="4300862"/>
              <a:ext cx="547345" cy="298313"/>
            </a:xfrm>
            <a:prstGeom prst="bentConnector3">
              <a:avLst>
                <a:gd name="adj1" fmla="val -13972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1" name="Isosceles Triangle 130"/>
            <p:cNvSpPr/>
            <p:nvPr/>
          </p:nvSpPr>
          <p:spPr>
            <a:xfrm rot="5400000">
              <a:off x="1563370" y="4148225"/>
              <a:ext cx="249987" cy="213421"/>
            </a:xfrm>
            <a:prstGeom prst="triangle">
              <a:avLst/>
            </a:prstGeom>
            <a:ln w="19050">
              <a:solidFill>
                <a:sysClr val="windowText" lastClr="000000"/>
              </a:solidFill>
            </a:ln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1426631" y="4237383"/>
              <a:ext cx="144640" cy="2331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>
            <a:xfrm flipH="1">
              <a:off x="2133442" y="4357635"/>
              <a:ext cx="184396" cy="2331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4" name="TextBox 133"/>
            <p:cNvSpPr txBox="1"/>
            <p:nvPr/>
          </p:nvSpPr>
          <p:spPr>
            <a:xfrm>
              <a:off x="1013790" y="4439045"/>
              <a:ext cx="397030" cy="3209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…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135" name="Straight Connector 134"/>
            <p:cNvCxnSpPr/>
            <p:nvPr/>
          </p:nvCxnSpPr>
          <p:spPr>
            <a:xfrm>
              <a:off x="1331844" y="4652875"/>
              <a:ext cx="144640" cy="2331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6982219" y="3010123"/>
            <a:ext cx="1668356" cy="1553648"/>
            <a:chOff x="962804" y="3048000"/>
            <a:chExt cx="1813468" cy="933452"/>
          </a:xfrm>
        </p:grpSpPr>
        <p:sp>
          <p:nvSpPr>
            <p:cNvPr id="101" name="Rectangle 100"/>
            <p:cNvSpPr/>
            <p:nvPr/>
          </p:nvSpPr>
          <p:spPr>
            <a:xfrm>
              <a:off x="962804" y="3136699"/>
              <a:ext cx="1813468" cy="84475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7030A0"/>
              </a:solidFill>
              <a:prstDash val="sysDash"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1019130" y="3048000"/>
              <a:ext cx="1391474" cy="859004"/>
              <a:chOff x="76200" y="3134139"/>
              <a:chExt cx="1391474" cy="859004"/>
            </a:xfrm>
          </p:grpSpPr>
          <p:sp>
            <p:nvSpPr>
              <p:cNvPr id="105" name="Flowchart: Delay 104"/>
              <p:cNvSpPr/>
              <p:nvPr/>
            </p:nvSpPr>
            <p:spPr>
              <a:xfrm>
                <a:off x="609600" y="3276600"/>
                <a:ext cx="249614" cy="265033"/>
              </a:xfrm>
              <a:prstGeom prst="flowChartDelay">
                <a:avLst/>
              </a:prstGeom>
              <a:ln w="19050">
                <a:solidFill>
                  <a:sysClr val="windowText" lastClr="000000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Isosceles Triangle 105"/>
              <p:cNvSpPr/>
              <p:nvPr/>
            </p:nvSpPr>
            <p:spPr>
              <a:xfrm rot="5400000">
                <a:off x="963108" y="3338563"/>
                <a:ext cx="227261" cy="145769"/>
              </a:xfrm>
              <a:prstGeom prst="triangle">
                <a:avLst/>
              </a:prstGeom>
              <a:ln w="19050">
                <a:solidFill>
                  <a:sysClr val="windowText" lastClr="000000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07" name="Straight Connector 106"/>
              <p:cNvCxnSpPr>
                <a:stCxn id="105" idx="3"/>
                <a:endCxn id="106" idx="3"/>
              </p:cNvCxnSpPr>
              <p:nvPr/>
            </p:nvCxnSpPr>
            <p:spPr>
              <a:xfrm>
                <a:off x="859214" y="3409117"/>
                <a:ext cx="144640" cy="233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108" name="Isosceles Triangle 107"/>
              <p:cNvSpPr/>
              <p:nvPr/>
            </p:nvSpPr>
            <p:spPr>
              <a:xfrm rot="5400000">
                <a:off x="1281159" y="3338563"/>
                <a:ext cx="227261" cy="145769"/>
              </a:xfrm>
              <a:prstGeom prst="triangle">
                <a:avLst/>
              </a:prstGeom>
              <a:ln w="19050">
                <a:solidFill>
                  <a:sysClr val="windowText" lastClr="000000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09" name="Straight Connector 108"/>
              <p:cNvCxnSpPr>
                <a:stCxn id="106" idx="0"/>
                <a:endCxn id="108" idx="3"/>
              </p:cNvCxnSpPr>
              <p:nvPr/>
            </p:nvCxnSpPr>
            <p:spPr>
              <a:xfrm>
                <a:off x="1149623" y="3411448"/>
                <a:ext cx="172282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110" name="Isosceles Triangle 109"/>
              <p:cNvSpPr/>
              <p:nvPr/>
            </p:nvSpPr>
            <p:spPr>
              <a:xfrm rot="16200000" flipH="1">
                <a:off x="920605" y="3636876"/>
                <a:ext cx="227261" cy="145769"/>
              </a:xfrm>
              <a:prstGeom prst="triangle">
                <a:avLst/>
              </a:prstGeom>
              <a:ln w="19050">
                <a:solidFill>
                  <a:sysClr val="windowText" lastClr="000000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" name="Moon 110"/>
              <p:cNvSpPr/>
              <p:nvPr/>
            </p:nvSpPr>
            <p:spPr>
              <a:xfrm rot="10800000" flipH="1">
                <a:off x="533400" y="3619500"/>
                <a:ext cx="333348" cy="342900"/>
              </a:xfrm>
              <a:prstGeom prst="moon">
                <a:avLst>
                  <a:gd name="adj" fmla="val 72399"/>
                </a:avLst>
              </a:prstGeom>
              <a:ln w="19050">
                <a:solidFill>
                  <a:sysClr val="windowText" lastClr="000000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 flipH="1" flipV="1">
                <a:off x="801478" y="3707533"/>
                <a:ext cx="149934" cy="162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13" name="Straight Connector 112"/>
              <p:cNvCxnSpPr/>
              <p:nvPr/>
            </p:nvCxnSpPr>
            <p:spPr>
              <a:xfrm flipH="1">
                <a:off x="784489" y="3866599"/>
                <a:ext cx="184396" cy="233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114" name="TextBox 113"/>
              <p:cNvSpPr txBox="1"/>
              <p:nvPr/>
            </p:nvSpPr>
            <p:spPr>
              <a:xfrm>
                <a:off x="960783" y="3672214"/>
                <a:ext cx="397030" cy="32092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 anchor="t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…</a:t>
                </a:r>
              </a:p>
            </p:txBody>
          </p:sp>
          <p:cxnSp>
            <p:nvCxnSpPr>
              <p:cNvPr id="115" name="Elbow Connector 114"/>
              <p:cNvCxnSpPr>
                <a:stCxn id="108" idx="0"/>
                <a:endCxn id="110" idx="3"/>
              </p:cNvCxnSpPr>
              <p:nvPr/>
            </p:nvCxnSpPr>
            <p:spPr>
              <a:xfrm flipH="1">
                <a:off x="1107120" y="3411448"/>
                <a:ext cx="360554" cy="298313"/>
              </a:xfrm>
              <a:prstGeom prst="bentConnector3">
                <a:avLst>
                  <a:gd name="adj1" fmla="val -41624"/>
                </a:avLst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116" name="TextBox 115"/>
              <p:cNvSpPr txBox="1"/>
              <p:nvPr/>
            </p:nvSpPr>
            <p:spPr>
              <a:xfrm>
                <a:off x="76200" y="3134139"/>
                <a:ext cx="397030" cy="32092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 anchor="t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…</a:t>
                </a:r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>
                <a:off x="437322" y="3352800"/>
                <a:ext cx="172282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437322" y="3458817"/>
                <a:ext cx="172282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03" name="TextBox 102"/>
            <p:cNvSpPr txBox="1"/>
            <p:nvPr/>
          </p:nvSpPr>
          <p:spPr>
            <a:xfrm>
              <a:off x="1000539" y="3485322"/>
              <a:ext cx="397030" cy="3209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…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1318593" y="3699152"/>
              <a:ext cx="144640" cy="2331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5585248" y="3701441"/>
            <a:ext cx="15146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Top domain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57889" y="5028529"/>
            <a:ext cx="194121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Bottom domain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307597" y="2905856"/>
            <a:ext cx="975577" cy="3411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2VDD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493497" y="4438778"/>
            <a:ext cx="737558" cy="3411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VDD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511808" y="5860950"/>
            <a:ext cx="737558" cy="3411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VSS</a:t>
            </a:r>
          </a:p>
        </p:txBody>
      </p:sp>
      <p:sp>
        <p:nvSpPr>
          <p:cNvPr id="45" name="Right Arrow 44"/>
          <p:cNvSpPr/>
          <p:nvPr/>
        </p:nvSpPr>
        <p:spPr bwMode="auto">
          <a:xfrm rot="5400000">
            <a:off x="6965142" y="4438010"/>
            <a:ext cx="517267" cy="2461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2816" y="6161911"/>
            <a:ext cx="2602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Conventional design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871099" y="6241211"/>
            <a:ext cx="2876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Stacked-domain design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355683" y="4182398"/>
            <a:ext cx="737558" cy="3411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VDD</a:t>
            </a:r>
          </a:p>
        </p:txBody>
      </p:sp>
      <p:sp>
        <p:nvSpPr>
          <p:cNvPr id="96" name="Rectangle 95"/>
          <p:cNvSpPr/>
          <p:nvPr/>
        </p:nvSpPr>
        <p:spPr>
          <a:xfrm>
            <a:off x="2268989" y="5700241"/>
            <a:ext cx="737558" cy="3411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VSS</a:t>
            </a:r>
          </a:p>
        </p:txBody>
      </p:sp>
      <p:sp>
        <p:nvSpPr>
          <p:cNvPr id="97" name="Right Arrow 38"/>
          <p:cNvSpPr/>
          <p:nvPr/>
        </p:nvSpPr>
        <p:spPr bwMode="auto">
          <a:xfrm>
            <a:off x="6496258" y="4451285"/>
            <a:ext cx="466812" cy="21462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5957033" y="4313219"/>
            <a:ext cx="608709" cy="380481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VR</a:t>
            </a:r>
          </a:p>
        </p:txBody>
      </p:sp>
    </p:spTree>
    <p:extLst>
      <p:ext uri="{BB962C8B-B14F-4D97-AF65-F5344CB8AC3E}">
        <p14:creationId xmlns:p14="http://schemas.microsoft.com/office/powerpoint/2010/main" val="204170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02" y="838200"/>
            <a:ext cx="8260074" cy="571168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Battery lifetime: Conventional vs. Stacked-domain designs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Conventional design, </a:t>
            </a:r>
          </a:p>
          <a:p>
            <a:pPr marL="0" indent="0">
              <a:buNone/>
            </a:pPr>
            <a:r>
              <a:rPr lang="en-US" sz="1900" dirty="0"/>
              <a:t>         </a:t>
            </a:r>
            <a:r>
              <a:rPr lang="en-US" sz="1900" dirty="0" err="1"/>
              <a:t>P</a:t>
            </a:r>
            <a:r>
              <a:rPr lang="en-US" sz="1900" baseline="-25000" dirty="0" err="1"/>
              <a:t>battery_c</a:t>
            </a:r>
            <a:r>
              <a:rPr lang="en-US" sz="1900" dirty="0"/>
              <a:t> = </a:t>
            </a:r>
            <a:r>
              <a:rPr lang="en-US" sz="1900" dirty="0" err="1"/>
              <a:t>P</a:t>
            </a:r>
            <a:r>
              <a:rPr lang="en-US" sz="1900" baseline="-25000" dirty="0" err="1"/>
              <a:t>core</a:t>
            </a:r>
            <a:r>
              <a:rPr lang="en-US" sz="1900" dirty="0"/>
              <a:t> / </a:t>
            </a:r>
            <a:r>
              <a:rPr lang="el-GR" sz="1900" dirty="0"/>
              <a:t>η</a:t>
            </a:r>
            <a:endParaRPr lang="en-US" sz="1900" dirty="0"/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r>
              <a:rPr lang="en-US" sz="1900" dirty="0"/>
              <a:t>Stacked-domain design, </a:t>
            </a:r>
          </a:p>
          <a:p>
            <a:pPr marL="0" indent="0">
              <a:buNone/>
            </a:pPr>
            <a:r>
              <a:rPr lang="en-US" sz="1900" dirty="0"/>
              <a:t>         </a:t>
            </a:r>
            <a:r>
              <a:rPr lang="en-US" sz="1900" dirty="0" err="1"/>
              <a:t>P</a:t>
            </a:r>
            <a:r>
              <a:rPr lang="en-US" sz="1900" baseline="-25000" dirty="0" err="1"/>
              <a:t>battery_s</a:t>
            </a:r>
            <a:r>
              <a:rPr lang="en-US" sz="1900" dirty="0"/>
              <a:t> = </a:t>
            </a:r>
            <a:r>
              <a:rPr lang="en-US" sz="1900" dirty="0" err="1"/>
              <a:t>P</a:t>
            </a:r>
            <a:r>
              <a:rPr lang="en-US" sz="1900" baseline="-25000" dirty="0" err="1"/>
              <a:t>stack</a:t>
            </a:r>
            <a:r>
              <a:rPr lang="en-US" sz="1900" dirty="0"/>
              <a:t> + P</a:t>
            </a:r>
            <a:r>
              <a:rPr lang="en-US" sz="1900" baseline="-25000" dirty="0"/>
              <a:t>VR</a:t>
            </a:r>
            <a:r>
              <a:rPr lang="en-US" sz="1900" dirty="0"/>
              <a:t> / </a:t>
            </a:r>
            <a:r>
              <a:rPr lang="el-GR" sz="1900" dirty="0"/>
              <a:t>η</a:t>
            </a:r>
            <a:endParaRPr lang="en-US" sz="1900" dirty="0"/>
          </a:p>
          <a:p>
            <a:pPr marL="282575" lvl="1" indent="0">
              <a:buNone/>
            </a:pPr>
            <a:r>
              <a:rPr lang="en-US" sz="1700" dirty="0">
                <a:solidFill>
                  <a:schemeClr val="tx2"/>
                </a:solidFill>
              </a:rPr>
              <a:t> </a:t>
            </a:r>
          </a:p>
          <a:p>
            <a:r>
              <a:rPr lang="en-US" sz="1900" dirty="0"/>
              <a:t>Assume same power consumption, i.e.</a:t>
            </a:r>
          </a:p>
          <a:p>
            <a:pPr marL="0" indent="0">
              <a:buNone/>
            </a:pPr>
            <a:r>
              <a:rPr lang="en-US" sz="1900" dirty="0"/>
              <a:t>         </a:t>
            </a:r>
            <a:r>
              <a:rPr lang="en-US" sz="1900" dirty="0" err="1"/>
              <a:t>P</a:t>
            </a:r>
            <a:r>
              <a:rPr lang="en-US" sz="1900" baseline="-25000" dirty="0" err="1"/>
              <a:t>core</a:t>
            </a:r>
            <a:r>
              <a:rPr lang="en-US" sz="1900" dirty="0"/>
              <a:t> = </a:t>
            </a:r>
            <a:r>
              <a:rPr lang="en-US" sz="1900" dirty="0" err="1"/>
              <a:t>P</a:t>
            </a:r>
            <a:r>
              <a:rPr lang="en-US" sz="1900" baseline="-25000" dirty="0" err="1"/>
              <a:t>stack</a:t>
            </a:r>
            <a:r>
              <a:rPr lang="en-US" sz="1900" dirty="0"/>
              <a:t> + P</a:t>
            </a:r>
            <a:r>
              <a:rPr lang="en-US" sz="1900" baseline="-25000" dirty="0"/>
              <a:t>VR</a:t>
            </a:r>
          </a:p>
          <a:p>
            <a:pPr marL="0" indent="0">
              <a:buNone/>
            </a:pPr>
            <a:endParaRPr lang="en-US" sz="1900" baseline="-25000" dirty="0"/>
          </a:p>
          <a:p>
            <a:pPr marL="0" indent="0">
              <a:buNone/>
            </a:pPr>
            <a:endParaRPr lang="en-US" sz="1900" baseline="-25000" dirty="0"/>
          </a:p>
          <a:p>
            <a:r>
              <a:rPr lang="en-US" sz="1900" dirty="0"/>
              <a:t>Battery lifetime ratio, </a:t>
            </a:r>
          </a:p>
          <a:p>
            <a:pPr marL="0" indent="0">
              <a:buNone/>
            </a:pPr>
            <a:r>
              <a:rPr lang="en-US" sz="1900" dirty="0"/>
              <a:t>          </a:t>
            </a:r>
            <a:r>
              <a:rPr lang="en-US" sz="1900" dirty="0" err="1"/>
              <a:t>T</a:t>
            </a:r>
            <a:r>
              <a:rPr lang="en-US" sz="1900" baseline="-25000" dirty="0" err="1"/>
              <a:t>s</a:t>
            </a:r>
            <a:r>
              <a:rPr lang="en-US" sz="1900" dirty="0"/>
              <a:t> / T</a:t>
            </a:r>
            <a:r>
              <a:rPr lang="en-US" sz="1900" baseline="-25000" dirty="0"/>
              <a:t>c</a:t>
            </a:r>
            <a:r>
              <a:rPr lang="en-US" sz="1900" dirty="0"/>
              <a:t> = </a:t>
            </a:r>
            <a:r>
              <a:rPr lang="en-US" sz="1900" dirty="0" err="1"/>
              <a:t>P</a:t>
            </a:r>
            <a:r>
              <a:rPr lang="en-US" sz="1900" baseline="-25000" dirty="0" err="1"/>
              <a:t>battery_c</a:t>
            </a:r>
            <a:r>
              <a:rPr lang="en-US" sz="1900" dirty="0"/>
              <a:t> / </a:t>
            </a:r>
            <a:r>
              <a:rPr lang="en-US" sz="1900" dirty="0" err="1"/>
              <a:t>P</a:t>
            </a:r>
            <a:r>
              <a:rPr lang="en-US" sz="1900" baseline="-25000" dirty="0" err="1"/>
              <a:t>battery_s</a:t>
            </a:r>
            <a:r>
              <a:rPr lang="en-US" sz="1900" dirty="0"/>
              <a:t> </a:t>
            </a:r>
            <a:br>
              <a:rPr lang="en-US" sz="1900" dirty="0"/>
            </a:br>
            <a:r>
              <a:rPr lang="en-US" sz="1900" dirty="0"/>
              <a:t>                     = (2</a:t>
            </a:r>
            <a:r>
              <a:rPr lang="el-GR" sz="1900" dirty="0"/>
              <a:t> ∙ </a:t>
            </a:r>
            <a:r>
              <a:rPr lang="en-US" sz="1900" dirty="0" err="1"/>
              <a:t>I</a:t>
            </a:r>
            <a:r>
              <a:rPr lang="en-US" sz="1900" baseline="-25000" dirty="0" err="1"/>
              <a:t>stack</a:t>
            </a:r>
            <a:r>
              <a:rPr lang="en-US" sz="1900" dirty="0"/>
              <a:t> + I</a:t>
            </a:r>
            <a:r>
              <a:rPr lang="en-US" sz="1900" baseline="-25000" dirty="0"/>
              <a:t>VR</a:t>
            </a:r>
            <a:r>
              <a:rPr lang="en-US" sz="1900" dirty="0"/>
              <a:t>) / (2</a:t>
            </a:r>
            <a:r>
              <a:rPr lang="el-GR" sz="1900" dirty="0"/>
              <a:t> ∙</a:t>
            </a:r>
            <a:r>
              <a:rPr lang="en-US" sz="1900" dirty="0"/>
              <a:t> </a:t>
            </a:r>
            <a:r>
              <a:rPr lang="el-GR" sz="1900" dirty="0"/>
              <a:t>η ∙</a:t>
            </a:r>
            <a:r>
              <a:rPr lang="en-US" sz="1900" dirty="0" err="1"/>
              <a:t>I</a:t>
            </a:r>
            <a:r>
              <a:rPr lang="en-US" sz="1900" baseline="-25000" dirty="0" err="1"/>
              <a:t>stack</a:t>
            </a:r>
            <a:r>
              <a:rPr lang="en-US" sz="1900" dirty="0"/>
              <a:t> + I</a:t>
            </a:r>
            <a:r>
              <a:rPr lang="en-US" sz="1900" baseline="-25000" dirty="0"/>
              <a:t>VR</a:t>
            </a:r>
            <a:r>
              <a:rPr lang="en-US" sz="1900" dirty="0"/>
              <a:t>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dirty="0"/>
              <a:t>If current is perfectly balanced (I</a:t>
            </a:r>
            <a:r>
              <a:rPr lang="en-US" sz="2000" baseline="-25000" dirty="0"/>
              <a:t>VR</a:t>
            </a:r>
            <a:r>
              <a:rPr lang="en-US" sz="2000" dirty="0"/>
              <a:t> = 0), stacked domain provides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1.25X battery lifetime </a:t>
            </a:r>
            <a:r>
              <a:rPr lang="en-US" sz="2000" dirty="0"/>
              <a:t>compared to conventional design, </a:t>
            </a:r>
            <a:r>
              <a:rPr lang="en-US" sz="2000" dirty="0">
                <a:solidFill>
                  <a:srgbClr val="C00000"/>
                </a:solidFill>
              </a:rPr>
              <a:t>if </a:t>
            </a:r>
            <a:r>
              <a:rPr lang="el-GR" sz="2000" dirty="0">
                <a:solidFill>
                  <a:srgbClr val="C00000"/>
                </a:solidFill>
              </a:rPr>
              <a:t>η</a:t>
            </a:r>
            <a:r>
              <a:rPr lang="en-US" sz="2000" dirty="0">
                <a:solidFill>
                  <a:srgbClr val="C00000"/>
                </a:solidFill>
              </a:rPr>
              <a:t> = 80%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2X battery lifetime </a:t>
            </a:r>
            <a:r>
              <a:rPr lang="en-US" sz="2000" dirty="0"/>
              <a:t>compared to conventional design, </a:t>
            </a:r>
            <a:r>
              <a:rPr lang="en-US" sz="2000" dirty="0">
                <a:solidFill>
                  <a:srgbClr val="C00000"/>
                </a:solidFill>
              </a:rPr>
              <a:t>if </a:t>
            </a:r>
            <a:r>
              <a:rPr lang="el-GR" sz="2000" dirty="0">
                <a:solidFill>
                  <a:srgbClr val="C00000"/>
                </a:solidFill>
              </a:rPr>
              <a:t>η</a:t>
            </a:r>
            <a:r>
              <a:rPr lang="en-US" sz="2000" dirty="0">
                <a:solidFill>
                  <a:srgbClr val="C00000"/>
                </a:solidFill>
              </a:rPr>
              <a:t> = 50%</a:t>
            </a:r>
          </a:p>
          <a:p>
            <a:pPr lvl="1"/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322535" y="1414822"/>
            <a:ext cx="4964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dirty="0" err="1">
                <a:solidFill>
                  <a:schemeClr val="tx2"/>
                </a:solidFill>
              </a:rPr>
              <a:t>P</a:t>
            </a:r>
            <a:r>
              <a:rPr lang="en-US" sz="1400" baseline="-25000" dirty="0" err="1">
                <a:solidFill>
                  <a:schemeClr val="tx2"/>
                </a:solidFill>
              </a:rPr>
              <a:t>battery_c</a:t>
            </a:r>
            <a:r>
              <a:rPr lang="en-US" sz="1400" dirty="0">
                <a:solidFill>
                  <a:schemeClr val="tx2"/>
                </a:solidFill>
              </a:rPr>
              <a:t> : Battery supply power to conventional design</a:t>
            </a:r>
          </a:p>
          <a:p>
            <a:pPr lvl="1"/>
            <a:r>
              <a:rPr lang="en-US" sz="1400" dirty="0" err="1">
                <a:solidFill>
                  <a:schemeClr val="tx2"/>
                </a:solidFill>
              </a:rPr>
              <a:t>P</a:t>
            </a:r>
            <a:r>
              <a:rPr lang="en-US" sz="1400" baseline="-25000" dirty="0" err="1">
                <a:solidFill>
                  <a:schemeClr val="tx2"/>
                </a:solidFill>
              </a:rPr>
              <a:t>core</a:t>
            </a:r>
            <a:r>
              <a:rPr lang="en-US" sz="1400" dirty="0">
                <a:solidFill>
                  <a:schemeClr val="tx2"/>
                </a:solidFill>
              </a:rPr>
              <a:t>      : Total power consumption of core</a:t>
            </a:r>
          </a:p>
          <a:p>
            <a:pPr lvl="1"/>
            <a:r>
              <a:rPr lang="el-GR" sz="1400" dirty="0">
                <a:solidFill>
                  <a:schemeClr val="tx2"/>
                </a:solidFill>
              </a:rPr>
              <a:t>η</a:t>
            </a:r>
            <a:r>
              <a:rPr lang="en-US" sz="1400" dirty="0">
                <a:solidFill>
                  <a:schemeClr val="tx2"/>
                </a:solidFill>
              </a:rPr>
              <a:t>          : Voltage regulator efficiency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2535" y="2380376"/>
            <a:ext cx="51707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dirty="0" err="1">
                <a:solidFill>
                  <a:schemeClr val="tx2"/>
                </a:solidFill>
              </a:rPr>
              <a:t>P</a:t>
            </a:r>
            <a:r>
              <a:rPr lang="en-US" sz="1400" baseline="-25000" dirty="0" err="1">
                <a:solidFill>
                  <a:schemeClr val="tx2"/>
                </a:solidFill>
              </a:rPr>
              <a:t>battery_s</a:t>
            </a:r>
            <a:r>
              <a:rPr lang="en-US" sz="1400" dirty="0">
                <a:solidFill>
                  <a:schemeClr val="tx2"/>
                </a:solidFill>
              </a:rPr>
              <a:t> : Supply power to stacked-domain design</a:t>
            </a:r>
          </a:p>
          <a:p>
            <a:pPr lvl="1"/>
            <a:r>
              <a:rPr lang="en-US" sz="1400" dirty="0" err="1">
                <a:solidFill>
                  <a:schemeClr val="tx2"/>
                </a:solidFill>
              </a:rPr>
              <a:t>P</a:t>
            </a:r>
            <a:r>
              <a:rPr lang="en-US" sz="1400" baseline="-25000" dirty="0" err="1">
                <a:solidFill>
                  <a:schemeClr val="tx2"/>
                </a:solidFill>
              </a:rPr>
              <a:t>stack</a:t>
            </a:r>
            <a:r>
              <a:rPr lang="en-US" sz="1400" dirty="0">
                <a:solidFill>
                  <a:schemeClr val="tx2"/>
                </a:solidFill>
              </a:rPr>
              <a:t>     : Direct power of stacked domain from supply</a:t>
            </a:r>
          </a:p>
          <a:p>
            <a:pPr lvl="1"/>
            <a:r>
              <a:rPr lang="en-US" sz="1400" dirty="0">
                <a:solidFill>
                  <a:schemeClr val="tx2"/>
                </a:solidFill>
              </a:rPr>
              <a:t>P</a:t>
            </a:r>
            <a:r>
              <a:rPr lang="en-US" sz="1400" baseline="-25000" dirty="0">
                <a:solidFill>
                  <a:schemeClr val="tx2"/>
                </a:solidFill>
              </a:rPr>
              <a:t>VR</a:t>
            </a:r>
            <a:r>
              <a:rPr lang="en-US" sz="1400" dirty="0">
                <a:solidFill>
                  <a:schemeClr val="tx2"/>
                </a:solidFill>
              </a:rPr>
              <a:t>     </a:t>
            </a:r>
            <a:r>
              <a:rPr lang="en-US" sz="1000" dirty="0">
                <a:solidFill>
                  <a:schemeClr val="tx2"/>
                </a:solidFill>
              </a:rPr>
              <a:t>  </a:t>
            </a:r>
            <a:r>
              <a:rPr lang="en-US" sz="1400" dirty="0">
                <a:solidFill>
                  <a:schemeClr val="tx2"/>
                </a:solidFill>
              </a:rPr>
              <a:t> : Input power of voltage regulator from supply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322535" y="4297693"/>
            <a:ext cx="47135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dirty="0" err="1">
                <a:solidFill>
                  <a:schemeClr val="tx2"/>
                </a:solidFill>
              </a:rPr>
              <a:t>T</a:t>
            </a:r>
            <a:r>
              <a:rPr lang="en-US" sz="1400" baseline="-25000" dirty="0" err="1">
                <a:solidFill>
                  <a:schemeClr val="tx2"/>
                </a:solidFill>
              </a:rPr>
              <a:t>s</a:t>
            </a:r>
            <a:r>
              <a:rPr lang="en-US" sz="1400" dirty="0">
                <a:solidFill>
                  <a:schemeClr val="tx2"/>
                </a:solidFill>
              </a:rPr>
              <a:t> : Battery lifetime of stacked-domain design</a:t>
            </a:r>
          </a:p>
          <a:p>
            <a:pPr lvl="1"/>
            <a:r>
              <a:rPr lang="en-US" sz="1400" dirty="0">
                <a:solidFill>
                  <a:schemeClr val="tx2"/>
                </a:solidFill>
              </a:rPr>
              <a:t>T</a:t>
            </a:r>
            <a:r>
              <a:rPr lang="en-US" sz="1400" baseline="-25000" dirty="0">
                <a:solidFill>
                  <a:schemeClr val="tx2"/>
                </a:solidFill>
              </a:rPr>
              <a:t>c</a:t>
            </a:r>
            <a:r>
              <a:rPr lang="en-US" sz="1400" dirty="0">
                <a:solidFill>
                  <a:schemeClr val="tx2"/>
                </a:solidFill>
              </a:rPr>
              <a:t> : Battery lifetime of conventional design</a:t>
            </a:r>
          </a:p>
          <a:p>
            <a:pPr lvl="1"/>
            <a:r>
              <a:rPr lang="en-US" sz="1400" dirty="0" err="1">
                <a:solidFill>
                  <a:schemeClr val="tx2"/>
                </a:solidFill>
              </a:rPr>
              <a:t>I</a:t>
            </a:r>
            <a:r>
              <a:rPr lang="en-US" sz="1400" baseline="-25000" dirty="0" err="1">
                <a:solidFill>
                  <a:schemeClr val="tx2"/>
                </a:solidFill>
              </a:rPr>
              <a:t>stack</a:t>
            </a:r>
            <a:r>
              <a:rPr lang="en-US" sz="1400" dirty="0">
                <a:solidFill>
                  <a:schemeClr val="tx2"/>
                </a:solidFill>
              </a:rPr>
              <a:t> / I</a:t>
            </a:r>
            <a:r>
              <a:rPr lang="en-US" sz="1400" baseline="-25000" dirty="0">
                <a:solidFill>
                  <a:schemeClr val="tx2"/>
                </a:solidFill>
              </a:rPr>
              <a:t>VR</a:t>
            </a:r>
            <a:r>
              <a:rPr lang="en-US" sz="1400" dirty="0">
                <a:solidFill>
                  <a:schemeClr val="tx2"/>
                </a:solidFill>
              </a:rPr>
              <a:t> : Currents corresponding to </a:t>
            </a:r>
            <a:r>
              <a:rPr lang="en-US" sz="1400" dirty="0" err="1">
                <a:solidFill>
                  <a:schemeClr val="tx2"/>
                </a:solidFill>
              </a:rPr>
              <a:t>P</a:t>
            </a:r>
            <a:r>
              <a:rPr lang="en-US" sz="1400" baseline="-25000" dirty="0" err="1">
                <a:solidFill>
                  <a:schemeClr val="tx2"/>
                </a:solidFill>
              </a:rPr>
              <a:t>stack</a:t>
            </a:r>
            <a:r>
              <a:rPr lang="en-US" sz="1400" dirty="0">
                <a:solidFill>
                  <a:schemeClr val="tx2"/>
                </a:solidFill>
              </a:rPr>
              <a:t> and P</a:t>
            </a:r>
            <a:r>
              <a:rPr lang="en-US" sz="1400" baseline="-25000" dirty="0">
                <a:solidFill>
                  <a:schemeClr val="tx2"/>
                </a:solidFill>
              </a:rPr>
              <a:t>VR</a:t>
            </a:r>
          </a:p>
        </p:txBody>
      </p:sp>
    </p:spTree>
    <p:extLst>
      <p:ext uri="{BB962C8B-B14F-4D97-AF65-F5344CB8AC3E}">
        <p14:creationId xmlns:p14="http://schemas.microsoft.com/office/powerpoint/2010/main" val="201469853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Given:</a:t>
            </a:r>
            <a:r>
              <a:rPr lang="en-US" sz="2400" dirty="0"/>
              <a:t> </a:t>
            </a:r>
            <a:r>
              <a:rPr lang="en-US" sz="2000" dirty="0"/>
              <a:t>Netlist, timing constraints, level shifter, voltage regulator efficiency, and power information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Do:</a:t>
            </a:r>
            <a:r>
              <a:rPr lang="en-US" sz="2400" b="1" dirty="0"/>
              <a:t> </a:t>
            </a:r>
            <a:r>
              <a:rPr lang="en-US" sz="2000" b="1" dirty="0"/>
              <a:t>Partition</a:t>
            </a:r>
            <a:r>
              <a:rPr lang="en-US" sz="2000" dirty="0"/>
              <a:t> netlist into two domains, </a:t>
            </a:r>
            <a:r>
              <a:rPr lang="en-US" sz="2000" b="1" dirty="0"/>
              <a:t>define</a:t>
            </a:r>
            <a:r>
              <a:rPr lang="en-US" sz="2000" dirty="0"/>
              <a:t> layout region of each domain, and </a:t>
            </a:r>
            <a:r>
              <a:rPr lang="en-US" sz="2000" b="1" dirty="0"/>
              <a:t>place</a:t>
            </a:r>
            <a:r>
              <a:rPr lang="en-US" sz="2000" dirty="0"/>
              <a:t> instances and level shifters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Objective:</a:t>
            </a:r>
            <a:r>
              <a:rPr lang="en-US" sz="2400" b="1" dirty="0"/>
              <a:t> </a:t>
            </a:r>
            <a:r>
              <a:rPr lang="en-US" sz="2000" dirty="0"/>
              <a:t>Maximize battery lifetime</a:t>
            </a:r>
            <a:endParaRPr lang="en-US" sz="2400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Consideration:</a:t>
            </a:r>
          </a:p>
          <a:p>
            <a:r>
              <a:rPr lang="en-US" sz="2000" dirty="0">
                <a:sym typeface="Wingdings" panose="05000000000000000000" pitchFamily="2" charset="2"/>
              </a:rPr>
              <a:t>Balance current across multiple operating scenarios </a:t>
            </a:r>
          </a:p>
          <a:p>
            <a:r>
              <a:rPr lang="en-US" sz="2000" dirty="0">
                <a:sym typeface="Wingdings" panose="05000000000000000000" pitchFamily="2" charset="2"/>
              </a:rPr>
              <a:t>Region generation = Constrained layout</a:t>
            </a:r>
          </a:p>
          <a:p>
            <a:r>
              <a:rPr lang="en-US" sz="2000" dirty="0">
                <a:sym typeface="Wingdings" panose="05000000000000000000" pitchFamily="2" charset="2"/>
              </a:rPr>
              <a:t>Level shifter </a:t>
            </a:r>
            <a:r>
              <a:rPr lang="en-US" altLang="zh-TW" sz="2000" dirty="0">
                <a:solidFill>
                  <a:prstClr val="black"/>
                </a:solidFill>
                <a:sym typeface="Symbol"/>
              </a:rPr>
              <a:t> </a:t>
            </a:r>
            <a:r>
              <a:rPr lang="en-US" altLang="zh-TW" sz="2000" dirty="0">
                <a:sym typeface="Wingdings" panose="05000000000000000000" pitchFamily="2" charset="2"/>
              </a:rPr>
              <a:t>P</a:t>
            </a:r>
            <a:r>
              <a:rPr lang="en-US" sz="2000" dirty="0">
                <a:sym typeface="Wingdings" panose="05000000000000000000" pitchFamily="2" charset="2"/>
              </a:rPr>
              <a:t>ower, area, timing penalties</a:t>
            </a:r>
          </a:p>
        </p:txBody>
      </p:sp>
    </p:spTree>
    <p:extLst>
      <p:ext uri="{BB962C8B-B14F-4D97-AF65-F5344CB8AC3E}">
        <p14:creationId xmlns:p14="http://schemas.microsoft.com/office/powerpoint/2010/main" val="126598060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 and Motivation</a:t>
            </a:r>
          </a:p>
          <a:p>
            <a:r>
              <a:rPr lang="en-US" dirty="0">
                <a:latin typeface="Arial" panose="020B0604020202020204" pitchFamily="34" charset="0"/>
              </a:rPr>
              <a:t>Related Work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Our Methodology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Experimental Setup and Results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19932695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838200"/>
            <a:ext cx="8836025" cy="4613395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rgbClr val="0000FF"/>
                </a:solidFill>
              </a:rPr>
              <a:t>Stacked-domain implementation</a:t>
            </a:r>
          </a:p>
          <a:p>
            <a:r>
              <a:rPr lang="en-US" sz="2000" dirty="0"/>
              <a:t>[Cabe10][Liu13] focus on specific designs (memory, IO)</a:t>
            </a:r>
          </a:p>
          <a:p>
            <a:r>
              <a:rPr lang="en-US" sz="2000" dirty="0"/>
              <a:t>[Lee15] partition cores (with no connection) into domains</a:t>
            </a:r>
          </a:p>
          <a:p>
            <a:r>
              <a:rPr lang="en-US" sz="2000" dirty="0"/>
              <a:t>[Blutman16] partition logic and memory into two domains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No fully automated, general flow for stacked-domain design</a:t>
            </a:r>
          </a:p>
          <a:p>
            <a:pPr marL="0" indent="0"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0000FF"/>
                </a:solidFill>
              </a:rPr>
              <a:t>Netlist partitioning</a:t>
            </a:r>
          </a:p>
          <a:p>
            <a:r>
              <a:rPr lang="en-US" sz="2000" dirty="0"/>
              <a:t>Move-based partitioning: KL, FM and many extensions</a:t>
            </a:r>
          </a:p>
          <a:p>
            <a:r>
              <a:rPr lang="en-US" sz="2000" dirty="0"/>
              <a:t>Mathematical programming: [Shih93][Goemans95]</a:t>
            </a:r>
          </a:p>
          <a:p>
            <a:r>
              <a:rPr lang="en-US" sz="2000" dirty="0"/>
              <a:t>Flow-based approach: [Yang96][Caldwell00]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Do not directly apply to stacked-domain partitioning 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39143" y="5451595"/>
            <a:ext cx="8861405" cy="1177636"/>
          </a:xfrm>
          <a:prstGeom prst="roundRect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6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work: flow-based partitioning with multiple </a:t>
            </a:r>
            <a:br>
              <a:rPr kumimoji="0" lang="en-US" sz="26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6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extensions for general stacked-domain partitioning</a:t>
            </a:r>
          </a:p>
        </p:txBody>
      </p:sp>
    </p:spTree>
    <p:extLst>
      <p:ext uri="{BB962C8B-B14F-4D97-AF65-F5344CB8AC3E}">
        <p14:creationId xmlns:p14="http://schemas.microsoft.com/office/powerpoint/2010/main" val="68773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 and Motivation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Related Work</a:t>
            </a:r>
          </a:p>
          <a:p>
            <a:r>
              <a:rPr lang="en-US" dirty="0">
                <a:latin typeface="Arial" panose="020B0604020202020204" pitchFamily="34" charset="0"/>
              </a:rPr>
              <a:t>Our Methodology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Experimental Setup and Results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84138575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Optimization Flow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2108" y="1160387"/>
            <a:ext cx="3567704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Trial placement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5897" y="1200143"/>
            <a:ext cx="510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Estimate post-placement timing / current profile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72108" y="1622052"/>
            <a:ext cx="8672502" cy="952565"/>
            <a:chOff x="372108" y="1622052"/>
            <a:chExt cx="8672502" cy="952565"/>
          </a:xfrm>
        </p:grpSpPr>
        <p:sp>
          <p:nvSpPr>
            <p:cNvPr id="7" name="TextBox 6"/>
            <p:cNvSpPr txBox="1"/>
            <p:nvPr/>
          </p:nvSpPr>
          <p:spPr>
            <a:xfrm>
              <a:off x="372108" y="1948164"/>
              <a:ext cx="3567705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Flow-based partitioning</a:t>
              </a:r>
            </a:p>
          </p:txBody>
        </p:sp>
        <p:cxnSp>
          <p:nvCxnSpPr>
            <p:cNvPr id="11" name="Straight Arrow Connector 10"/>
            <p:cNvCxnSpPr>
              <a:stCxn id="6" idx="2"/>
              <a:endCxn id="7" idx="0"/>
            </p:cNvCxnSpPr>
            <p:nvPr/>
          </p:nvCxnSpPr>
          <p:spPr>
            <a:xfrm>
              <a:off x="2155961" y="1622052"/>
              <a:ext cx="0" cy="32611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935897" y="1928286"/>
              <a:ext cx="5108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Aware of layout, timing, multi-scenario current</a:t>
              </a:r>
              <a:b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balancing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2108" y="2409829"/>
            <a:ext cx="8676418" cy="973458"/>
            <a:chOff x="372108" y="2409829"/>
            <a:chExt cx="8676418" cy="973458"/>
          </a:xfrm>
        </p:grpSpPr>
        <p:sp>
          <p:nvSpPr>
            <p:cNvPr id="8" name="TextBox 7"/>
            <p:cNvSpPr txBox="1"/>
            <p:nvPr/>
          </p:nvSpPr>
          <p:spPr>
            <a:xfrm>
              <a:off x="372108" y="2735941"/>
              <a:ext cx="3567705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Domain region definition</a:t>
              </a:r>
            </a:p>
          </p:txBody>
        </p:sp>
        <p:cxnSp>
          <p:nvCxnSpPr>
            <p:cNvPr id="12" name="Straight Arrow Connector 11"/>
            <p:cNvCxnSpPr>
              <a:stCxn id="7" idx="2"/>
              <a:endCxn id="8" idx="0"/>
            </p:cNvCxnSpPr>
            <p:nvPr/>
          </p:nvCxnSpPr>
          <p:spPr>
            <a:xfrm>
              <a:off x="2155961" y="2409829"/>
              <a:ext cx="0" cy="32611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939813" y="2736956"/>
              <a:ext cx="5108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One continuous region for each domain + </a:t>
              </a:r>
              <a:b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minimized boundary length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72108" y="3197606"/>
            <a:ext cx="8771892" cy="787777"/>
            <a:chOff x="372108" y="3197606"/>
            <a:chExt cx="8771892" cy="787777"/>
          </a:xfrm>
        </p:grpSpPr>
        <p:sp>
          <p:nvSpPr>
            <p:cNvPr id="14" name="TextBox 13"/>
            <p:cNvSpPr txBox="1"/>
            <p:nvPr/>
          </p:nvSpPr>
          <p:spPr>
            <a:xfrm>
              <a:off x="372108" y="3523718"/>
              <a:ext cx="3567704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Re-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floorplanning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/>
            <p:cNvCxnSpPr>
              <a:stCxn id="8" idx="2"/>
              <a:endCxn id="14" idx="0"/>
            </p:cNvCxnSpPr>
            <p:nvPr/>
          </p:nvCxnSpPr>
          <p:spPr>
            <a:xfrm>
              <a:off x="2155961" y="3197606"/>
              <a:ext cx="0" cy="32611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939813" y="3563474"/>
              <a:ext cx="5204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Resize floorplan (if necessary) + power planning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72108" y="3985383"/>
            <a:ext cx="8771892" cy="787777"/>
            <a:chOff x="372108" y="3985383"/>
            <a:chExt cx="8771892" cy="787777"/>
          </a:xfrm>
        </p:grpSpPr>
        <p:sp>
          <p:nvSpPr>
            <p:cNvPr id="9" name="TextBox 8"/>
            <p:cNvSpPr txBox="1"/>
            <p:nvPr/>
          </p:nvSpPr>
          <p:spPr>
            <a:xfrm>
              <a:off x="372108" y="4311495"/>
              <a:ext cx="3567704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Level shifter insertion</a:t>
              </a:r>
            </a:p>
          </p:txBody>
        </p:sp>
        <p:cxnSp>
          <p:nvCxnSpPr>
            <p:cNvPr id="15" name="Straight Arrow Connector 14"/>
            <p:cNvCxnSpPr>
              <a:stCxn id="14" idx="2"/>
              <a:endCxn id="9" idx="0"/>
            </p:cNvCxnSpPr>
            <p:nvPr/>
          </p:nvCxnSpPr>
          <p:spPr>
            <a:xfrm>
              <a:off x="2155961" y="3985383"/>
              <a:ext cx="0" cy="32611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939813" y="4352401"/>
              <a:ext cx="5204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Minimize wirelength penalty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72108" y="4773160"/>
            <a:ext cx="8771892" cy="787777"/>
            <a:chOff x="372108" y="4773160"/>
            <a:chExt cx="8771892" cy="787777"/>
          </a:xfrm>
        </p:grpSpPr>
        <p:sp>
          <p:nvSpPr>
            <p:cNvPr id="10" name="TextBox 9"/>
            <p:cNvSpPr txBox="1"/>
            <p:nvPr/>
          </p:nvSpPr>
          <p:spPr>
            <a:xfrm>
              <a:off x="372108" y="5099272"/>
              <a:ext cx="3567704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Placement optimization</a:t>
              </a:r>
            </a:p>
          </p:txBody>
        </p:sp>
        <p:cxnSp>
          <p:nvCxnSpPr>
            <p:cNvPr id="13" name="Straight Arrow Connector 12"/>
            <p:cNvCxnSpPr>
              <a:stCxn id="9" idx="2"/>
              <a:endCxn id="10" idx="0"/>
            </p:cNvCxnSpPr>
            <p:nvPr/>
          </p:nvCxnSpPr>
          <p:spPr>
            <a:xfrm>
              <a:off x="2155961" y="4773160"/>
              <a:ext cx="0" cy="32611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939813" y="5140178"/>
              <a:ext cx="5204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Placement legalization + incremental timing fix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66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ABKGRO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srcPresentation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gsrcPresentationTemplate 1">
        <a:dk1>
          <a:srgbClr val="0033CC"/>
        </a:dk1>
        <a:lt1>
          <a:srgbClr val="99FFFF"/>
        </a:lt1>
        <a:dk2>
          <a:srgbClr val="000000"/>
        </a:dk2>
        <a:lt2>
          <a:srgbClr val="000000"/>
        </a:lt2>
        <a:accent1>
          <a:srgbClr val="00B8A5"/>
        </a:accent1>
        <a:accent2>
          <a:srgbClr val="2C005E"/>
        </a:accent2>
        <a:accent3>
          <a:srgbClr val="CAFFFF"/>
        </a:accent3>
        <a:accent4>
          <a:srgbClr val="002AAE"/>
        </a:accent4>
        <a:accent5>
          <a:srgbClr val="AAD8CF"/>
        </a:accent5>
        <a:accent6>
          <a:srgbClr val="270054"/>
        </a:accent6>
        <a:hlink>
          <a:srgbClr val="4C82FF"/>
        </a:hlink>
        <a:folHlink>
          <a:srgbClr val="FFB8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rcPresentationTemplate 4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16278</TotalTime>
  <Words>1094</Words>
  <Application>Microsoft Office PowerPoint</Application>
  <PresentationFormat>On-screen Show (4:3)</PresentationFormat>
  <Paragraphs>302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Narrow</vt:lpstr>
      <vt:lpstr>Calibri</vt:lpstr>
      <vt:lpstr>Monotype Sorts</vt:lpstr>
      <vt:lpstr>Symbol</vt:lpstr>
      <vt:lpstr>Tahoma</vt:lpstr>
      <vt:lpstr>Wingdings</vt:lpstr>
      <vt:lpstr>1_ABKGROUP</vt:lpstr>
      <vt:lpstr>Floorplan and Placement Methodology for Improved Energy Reduction in Stacked Power-Domain Design</vt:lpstr>
      <vt:lpstr>Outline</vt:lpstr>
      <vt:lpstr>Stacked Power-Domain Design</vt:lpstr>
      <vt:lpstr>Motivation</vt:lpstr>
      <vt:lpstr>Problem Formulation</vt:lpstr>
      <vt:lpstr>Outline</vt:lpstr>
      <vt:lpstr>Related Works</vt:lpstr>
      <vt:lpstr>Outline</vt:lpstr>
      <vt:lpstr>Overall Optimization Flow</vt:lpstr>
      <vt:lpstr>Example of Overall Flow</vt:lpstr>
      <vt:lpstr>Flow-Based Partitioning</vt:lpstr>
      <vt:lpstr>Extensions to Flow-Based Partitioning</vt:lpstr>
      <vt:lpstr>Region Definition</vt:lpstr>
      <vt:lpstr>DP-Based Boundary Optimization</vt:lpstr>
      <vt:lpstr>Level Shifter Insertion</vt:lpstr>
      <vt:lpstr>Outline</vt:lpstr>
      <vt:lpstr>Experimental Setup</vt:lpstr>
      <vt:lpstr>Battery Lifetime Improvement</vt:lpstr>
      <vt:lpstr>Sensitivity to Level Shifter Cost</vt:lpstr>
      <vt:lpstr>Sensitivity to Voltage Regulator Power Efficiency</vt:lpstr>
      <vt:lpstr>Outline</vt:lpstr>
      <vt:lpstr>Conclusion</vt:lpstr>
      <vt:lpstr>Thank you!</vt:lpstr>
    </vt:vector>
  </TitlesOfParts>
  <Company>UCSD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MinRazor</dc:title>
  <dc:creator>Jiajia</dc:creator>
  <cp:lastModifiedBy>Ajay Kapoor</cp:lastModifiedBy>
  <cp:revision>403</cp:revision>
  <cp:lastPrinted>2014-03-22T18:48:34Z</cp:lastPrinted>
  <dcterms:created xsi:type="dcterms:W3CDTF">2013-05-15T05:21:47Z</dcterms:created>
  <dcterms:modified xsi:type="dcterms:W3CDTF">2017-01-17T16:38:00Z</dcterms:modified>
</cp:coreProperties>
</file>