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7" r:id="rId2"/>
    <p:sldId id="492" r:id="rId3"/>
    <p:sldId id="500" r:id="rId4"/>
    <p:sldId id="493" r:id="rId5"/>
    <p:sldId id="501" r:id="rId6"/>
    <p:sldId id="502" r:id="rId7"/>
    <p:sldId id="503" r:id="rId8"/>
    <p:sldId id="495" r:id="rId9"/>
    <p:sldId id="504" r:id="rId10"/>
    <p:sldId id="505" r:id="rId11"/>
    <p:sldId id="496" r:id="rId12"/>
    <p:sldId id="506" r:id="rId13"/>
    <p:sldId id="507" r:id="rId14"/>
    <p:sldId id="519" r:id="rId15"/>
    <p:sldId id="509" r:id="rId16"/>
    <p:sldId id="497" r:id="rId17"/>
    <p:sldId id="511" r:id="rId18"/>
    <p:sldId id="498" r:id="rId19"/>
    <p:sldId id="512" r:id="rId20"/>
    <p:sldId id="499" r:id="rId21"/>
    <p:sldId id="424" r:id="rId22"/>
    <p:sldId id="394" r:id="rId23"/>
  </p:sldIdLst>
  <p:sldSz cx="9144000" cy="6858000" type="screen4x3"/>
  <p:notesSz cx="6858000" cy="9296400"/>
  <p:custDataLst>
    <p:tags r:id="rId26"/>
  </p:custDataLst>
  <p:defaultTextStyle>
    <a:defPPr>
      <a:defRPr lang="nl-NL"/>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FF"/>
    <a:srgbClr val="FFCCFF"/>
    <a:srgbClr val="FFCC66"/>
    <a:srgbClr val="0E1B28"/>
    <a:srgbClr val="001726"/>
    <a:srgbClr val="9999FF"/>
    <a:srgbClr val="FF7C80"/>
    <a:srgbClr val="70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5" autoAdjust="0"/>
    <p:restoredTop sz="79904" autoAdjust="0"/>
  </p:normalViewPr>
  <p:slideViewPr>
    <p:cSldViewPr>
      <p:cViewPr varScale="1">
        <p:scale>
          <a:sx n="108" d="100"/>
          <a:sy n="108" d="100"/>
        </p:scale>
        <p:origin x="1956" y="108"/>
      </p:cViewPr>
      <p:guideLst>
        <p:guide orient="horz" pos="2160"/>
        <p:guide pos="2880"/>
      </p:guideLst>
    </p:cSldViewPr>
  </p:slideViewPr>
  <p:notesTextViewPr>
    <p:cViewPr>
      <p:scale>
        <a:sx n="100" d="100"/>
        <a:sy n="100" d="100"/>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223ADDFE-FAD9-4F25-AC89-986B43BC0E25}" type="datetimeFigureOut">
              <a:rPr lang="en-US" smtClean="0"/>
              <a:pPr/>
              <a:t>3/17/2017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E55C3B20-8495-4B16-B82A-988C97535B50}" type="slidenum">
              <a:rPr lang="en-US" smtClean="0"/>
              <a:pPr/>
              <a:t>‹#›</a:t>
            </a:fld>
            <a:endParaRPr lang="en-US" dirty="0"/>
          </a:p>
        </p:txBody>
      </p:sp>
    </p:spTree>
    <p:extLst>
      <p:ext uri="{BB962C8B-B14F-4D97-AF65-F5344CB8AC3E}">
        <p14:creationId xmlns:p14="http://schemas.microsoft.com/office/powerpoint/2010/main" val="328533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굴림" pitchFamily="50" charset="-127"/>
                <a:cs typeface="Arial" charset="0"/>
              </a:defRPr>
            </a:lvl1pPr>
          </a:lstStyle>
          <a:p>
            <a:pPr>
              <a:defRPr/>
            </a:pPr>
            <a:endParaRPr lang="nl-NL" altLang="ko-KR"/>
          </a:p>
        </p:txBody>
      </p:sp>
      <p:sp>
        <p:nvSpPr>
          <p:cNvPr id="819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굴림" pitchFamily="50" charset="-127"/>
                <a:cs typeface="Arial" charset="0"/>
              </a:defRPr>
            </a:lvl1pPr>
          </a:lstStyle>
          <a:p>
            <a:pPr>
              <a:defRPr/>
            </a:pPr>
            <a:endParaRPr lang="nl-NL" altLang="ko-KR"/>
          </a:p>
        </p:txBody>
      </p:sp>
      <p:sp>
        <p:nvSpPr>
          <p:cNvPr id="266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19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굴림" pitchFamily="50" charset="-127"/>
                <a:cs typeface="Arial" charset="0"/>
              </a:defRPr>
            </a:lvl1pPr>
          </a:lstStyle>
          <a:p>
            <a:pPr>
              <a:defRPr/>
            </a:pPr>
            <a:endParaRPr lang="nl-NL" altLang="ko-KR"/>
          </a:p>
        </p:txBody>
      </p:sp>
      <p:sp>
        <p:nvSpPr>
          <p:cNvPr id="819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굴림" pitchFamily="50" charset="-127"/>
                <a:cs typeface="Arial" charset="0"/>
              </a:defRPr>
            </a:lvl1pPr>
          </a:lstStyle>
          <a:p>
            <a:pPr>
              <a:defRPr/>
            </a:pPr>
            <a:fld id="{FCAD2B26-9BE0-4F72-8937-2C5B863C09DE}" type="slidenum">
              <a:rPr lang="nl-NL" altLang="ko-KR"/>
              <a:pPr>
                <a:defRPr/>
              </a:pPr>
              <a:t>‹#›</a:t>
            </a:fld>
            <a:endParaRPr lang="nl-NL" altLang="ko-KR"/>
          </a:p>
        </p:txBody>
      </p:sp>
    </p:spTree>
    <p:extLst>
      <p:ext uri="{BB962C8B-B14F-4D97-AF65-F5344CB8AC3E}">
        <p14:creationId xmlns:p14="http://schemas.microsoft.com/office/powerpoint/2010/main" val="2155344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57066" indent="-291179" eaLnBrk="0" hangingPunct="0">
              <a:defRPr>
                <a:solidFill>
                  <a:schemeClr val="tx1"/>
                </a:solidFill>
                <a:latin typeface="Tahoma" pitchFamily="34" charset="0"/>
                <a:cs typeface="Arial" pitchFamily="34" charset="0"/>
              </a:defRPr>
            </a:lvl2pPr>
            <a:lvl3pPr marL="1164717" indent="-232943" eaLnBrk="0" hangingPunct="0">
              <a:defRPr>
                <a:solidFill>
                  <a:schemeClr val="tx1"/>
                </a:solidFill>
                <a:latin typeface="Tahoma" pitchFamily="34" charset="0"/>
                <a:cs typeface="Arial" pitchFamily="34" charset="0"/>
              </a:defRPr>
            </a:lvl3pPr>
            <a:lvl4pPr marL="1630604" indent="-232943" eaLnBrk="0" hangingPunct="0">
              <a:defRPr>
                <a:solidFill>
                  <a:schemeClr val="tx1"/>
                </a:solidFill>
                <a:latin typeface="Tahoma" pitchFamily="34" charset="0"/>
                <a:cs typeface="Arial" pitchFamily="34" charset="0"/>
              </a:defRPr>
            </a:lvl4pPr>
            <a:lvl5pPr marL="2096491" indent="-232943" eaLnBrk="0" hangingPunct="0">
              <a:defRPr>
                <a:solidFill>
                  <a:schemeClr val="tx1"/>
                </a:solidFill>
                <a:latin typeface="Tahoma" pitchFamily="34" charset="0"/>
                <a:cs typeface="Arial" pitchFamily="34" charset="0"/>
              </a:defRPr>
            </a:lvl5pPr>
            <a:lvl6pPr marL="2562377" indent="-232943" eaLnBrk="0" fontAlgn="base" hangingPunct="0">
              <a:spcBef>
                <a:spcPct val="0"/>
              </a:spcBef>
              <a:spcAft>
                <a:spcPct val="0"/>
              </a:spcAft>
              <a:defRPr>
                <a:solidFill>
                  <a:schemeClr val="tx1"/>
                </a:solidFill>
                <a:latin typeface="Tahoma" pitchFamily="34" charset="0"/>
                <a:cs typeface="Arial" pitchFamily="34" charset="0"/>
              </a:defRPr>
            </a:lvl6pPr>
            <a:lvl7pPr marL="3028264" indent="-232943" eaLnBrk="0" fontAlgn="base" hangingPunct="0">
              <a:spcBef>
                <a:spcPct val="0"/>
              </a:spcBef>
              <a:spcAft>
                <a:spcPct val="0"/>
              </a:spcAft>
              <a:defRPr>
                <a:solidFill>
                  <a:schemeClr val="tx1"/>
                </a:solidFill>
                <a:latin typeface="Tahoma" pitchFamily="34" charset="0"/>
                <a:cs typeface="Arial" pitchFamily="34" charset="0"/>
              </a:defRPr>
            </a:lvl7pPr>
            <a:lvl8pPr marL="3494151" indent="-232943" eaLnBrk="0" fontAlgn="base" hangingPunct="0">
              <a:spcBef>
                <a:spcPct val="0"/>
              </a:spcBef>
              <a:spcAft>
                <a:spcPct val="0"/>
              </a:spcAft>
              <a:defRPr>
                <a:solidFill>
                  <a:schemeClr val="tx1"/>
                </a:solidFill>
                <a:latin typeface="Tahoma" pitchFamily="34" charset="0"/>
                <a:cs typeface="Arial" pitchFamily="34" charset="0"/>
              </a:defRPr>
            </a:lvl8pPr>
            <a:lvl9pPr marL="3960038" indent="-232943"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94ED83F-20A5-4F9D-88A3-20641E71FDBE}" type="slidenum">
              <a:rPr lang="nl-NL" altLang="ko-KR" smtClean="0">
                <a:latin typeface="Arial" pitchFamily="34" charset="0"/>
              </a:rPr>
              <a:pPr eaLnBrk="1" hangingPunct="1"/>
              <a:t>1</a:t>
            </a:fld>
            <a:endParaRPr lang="nl-NL" altLang="ko-KR">
              <a:latin typeface="Arial" pitchFamily="34" charset="0"/>
            </a:endParaRPr>
          </a:p>
        </p:txBody>
      </p:sp>
      <p:sp>
        <p:nvSpPr>
          <p:cNvPr id="27651" name="Rectangle 2"/>
          <p:cNvSpPr>
            <a:spLocks noGrp="1" noRot="1" noChangeAspect="1" noChangeArrowheads="1" noTextEdit="1"/>
          </p:cNvSpPr>
          <p:nvPr>
            <p:ph type="sldImg"/>
          </p:nvPr>
        </p:nvSpPr>
        <p:spPr>
          <a:xfrm>
            <a:off x="1127125" y="714375"/>
            <a:ext cx="4611688" cy="3459163"/>
          </a:xfrm>
          <a:ln/>
        </p:spPr>
      </p:sp>
      <p:sp>
        <p:nvSpPr>
          <p:cNvPr id="27652" name="Rectangle 3"/>
          <p:cNvSpPr>
            <a:spLocks noGrp="1" noChangeArrowheads="1"/>
          </p:cNvSpPr>
          <p:nvPr>
            <p:ph type="body" idx="1"/>
          </p:nvPr>
        </p:nvSpPr>
        <p:spPr>
          <a:xfrm>
            <a:off x="915988" y="4412562"/>
            <a:ext cx="5026025" cy="41849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511" tIns="39256" rIns="78511" bIns="39256"/>
          <a:lstStyle/>
          <a:p>
            <a:pPr eaLnBrk="1" hangingPunct="1"/>
            <a:r>
              <a:rPr lang="en-US" altLang="ko-KR" dirty="0">
                <a:latin typeface="Arial" pitchFamily="34" charset="0"/>
                <a:ea typeface="굴림" pitchFamily="50" charset="-127"/>
              </a:rPr>
              <a:t>Thank you for</a:t>
            </a:r>
            <a:r>
              <a:rPr lang="en-US" altLang="ko-KR" baseline="0" dirty="0">
                <a:latin typeface="Arial" pitchFamily="34" charset="0"/>
                <a:ea typeface="굴림" pitchFamily="50" charset="-127"/>
              </a:rPr>
              <a:t> the introduction. My talk is on “BEOL Stack-Aware </a:t>
            </a:r>
            <a:r>
              <a:rPr lang="en-US" altLang="ko-KR" baseline="0" dirty="0" err="1">
                <a:latin typeface="Arial" pitchFamily="34" charset="0"/>
                <a:ea typeface="굴림" pitchFamily="50" charset="-127"/>
              </a:rPr>
              <a:t>Routability</a:t>
            </a:r>
            <a:r>
              <a:rPr lang="en-US" altLang="ko-KR" baseline="0" dirty="0">
                <a:latin typeface="Arial" pitchFamily="34" charset="0"/>
                <a:ea typeface="굴림" pitchFamily="50" charset="-127"/>
              </a:rPr>
              <a:t> Prediction from Placement using Data Mining </a:t>
            </a:r>
            <a:r>
              <a:rPr lang="en-US" altLang="ko-KR" baseline="0" dirty="0" err="1">
                <a:latin typeface="Arial" pitchFamily="34" charset="0"/>
                <a:ea typeface="굴림" pitchFamily="50" charset="-127"/>
              </a:rPr>
              <a:t>Technqiues</a:t>
            </a:r>
            <a:r>
              <a:rPr lang="en-US" altLang="ko-KR" baseline="0" dirty="0">
                <a:latin typeface="Arial" pitchFamily="34" charset="0"/>
                <a:ea typeface="굴림" pitchFamily="50" charset="-127"/>
              </a:rPr>
              <a:t>”. This is a joint work with Qualcomm Research and my colleagues at UCSD.</a:t>
            </a:r>
            <a:endParaRPr lang="en-US" altLang="ko-KR" dirty="0">
              <a:latin typeface="Arial" pitchFamily="34" charset="0"/>
              <a:ea typeface="굴림" pitchFamily="50" charset="-127"/>
            </a:endParaRPr>
          </a:p>
        </p:txBody>
      </p:sp>
    </p:spTree>
    <p:extLst>
      <p:ext uri="{BB962C8B-B14F-4D97-AF65-F5344CB8AC3E}">
        <p14:creationId xmlns:p14="http://schemas.microsoft.com/office/powerpoint/2010/main" val="274117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describe</a:t>
            </a:r>
            <a:r>
              <a:rPr lang="en-US" baseline="0" dirty="0"/>
              <a:t> our modeling flow. We obtain our set of input parameters and the #DRCs for each set of input parameter. The first step is data labelling as we treat our problem as a classification problem. If the #DRCs is &gt;= 50, we label the data as -1 and +1 otherwise. We pessimistically choose 50 as a threshold of #DRCs that are fixable by hand by a designer. </a:t>
            </a:r>
          </a:p>
          <a:p>
            <a:r>
              <a:rPr lang="en-US" baseline="0" dirty="0"/>
              <a:t>The second step is normalizing input parameters to ranges between -1, and +1. The third step is weighting. We weight data points because in subsequent slides I’ll show that #data points that are routable are much larger than the #data points that are </a:t>
            </a:r>
            <a:r>
              <a:rPr lang="en-US" baseline="0" dirty="0" err="1"/>
              <a:t>unroutable</a:t>
            </a:r>
            <a:r>
              <a:rPr lang="en-US" baseline="0" dirty="0"/>
              <a:t>. Without weighting, the model is biased towards routable data points, i.e., given a set of inputs, the model will be more likely to predict it as routable. To remove this bias, we calculate weight w as the ratio of #data points with +</a:t>
            </a:r>
            <a:r>
              <a:rPr lang="en-US" baseline="0" dirty="0" err="1"/>
              <a:t>ve</a:t>
            </a:r>
            <a:r>
              <a:rPr lang="en-US" baseline="0" dirty="0"/>
              <a:t> labels to the #data points with –</a:t>
            </a:r>
            <a:r>
              <a:rPr lang="en-US" baseline="0" dirty="0" err="1"/>
              <a:t>ve</a:t>
            </a:r>
            <a:r>
              <a:rPr lang="en-US" baseline="0" dirty="0"/>
              <a:t> label and apply w to all –</a:t>
            </a:r>
            <a:r>
              <a:rPr lang="en-US" baseline="0" dirty="0" err="1"/>
              <a:t>vely</a:t>
            </a:r>
            <a:r>
              <a:rPr lang="en-US" baseline="0" dirty="0"/>
              <a:t> labelled data points. Labelling, normalizing and weighting steps are often referred to as preprocessing data. Last, we perform modeling or learning using SVM with a nonlinear RBF kernel. We perform 5-fold cross validation and search for the set of </a:t>
            </a:r>
            <a:r>
              <a:rPr lang="en-US" baseline="0" dirty="0" err="1"/>
              <a:t>hyperparameters</a:t>
            </a:r>
            <a:r>
              <a:rPr lang="en-US" baseline="0" dirty="0"/>
              <a:t> that minimize cross-validation error.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10</a:t>
            </a:fld>
            <a:endParaRPr lang="nl-NL" altLang="ko-KR"/>
          </a:p>
        </p:txBody>
      </p:sp>
    </p:spTree>
    <p:extLst>
      <p:ext uri="{BB962C8B-B14F-4D97-AF65-F5344CB8AC3E}">
        <p14:creationId xmlns:p14="http://schemas.microsoft.com/office/powerpoint/2010/main" val="424811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predict</a:t>
            </a:r>
            <a:r>
              <a:rPr lang="en-US" baseline="0" dirty="0"/>
              <a:t> Pareto frontiers using few placements, we must develop an algorithm to interpolate and extrapolate parameter values. We start with 3 placements and from a fourth placement we extract parameter values of interest that we will use to fit. We create a hybrid model using MARS and SVM. Now we iterate with the remaining placements to refine this model. We initialize error to a large value and while the error is greater than an upper bound and #remaining placements are nonzero, we test our model on each placement. If the error from a placement is larger than the upper bound, we retrain our model by adding data from this placement and remove it from the set of placements that we will subsequently use for testing. We iterate until error is less than the upper bound and/or we exhaust all of the 20 given placements. Using this algorithm, we interpolate or extrapolate each of our input parameters.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11</a:t>
            </a:fld>
            <a:endParaRPr lang="nl-NL" altLang="ko-KR"/>
          </a:p>
        </p:txBody>
      </p:sp>
    </p:spTree>
    <p:extLst>
      <p:ext uri="{BB962C8B-B14F-4D97-AF65-F5344CB8AC3E}">
        <p14:creationId xmlns:p14="http://schemas.microsoft.com/office/powerpoint/2010/main" val="103618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plots show accuracy</a:t>
            </a:r>
            <a:r>
              <a:rPr lang="en-US" baseline="0" dirty="0"/>
              <a:t> of our interpolation and extrapolation algorithm in predicting pin density in the top plot and #complex cells in the bottom plot. The x-axis is the actual value and the y-axis is the predicted value. We observe that our predictions have small error.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12</a:t>
            </a:fld>
            <a:endParaRPr lang="nl-NL" altLang="ko-KR"/>
          </a:p>
        </p:txBody>
      </p:sp>
    </p:spTree>
    <p:extLst>
      <p:ext uri="{BB962C8B-B14F-4D97-AF65-F5344CB8AC3E}">
        <p14:creationId xmlns:p14="http://schemas.microsoft.com/office/powerpoint/2010/main" val="287985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describe our design of experiments used to obtain ground truth for training our</a:t>
            </a:r>
            <a:r>
              <a:rPr lang="en-US" baseline="0" dirty="0"/>
              <a:t> models. We vary utilization from 70% to 86%, in steps of 1% choose 3 values of aspect ratios, 3 uniform BEOL stacks with 6, 5 and 4 layers and 3 technologies: 28FDSOI with 8 track cells, 28LP with 12 track cells and 45GS with 9 track cells. </a:t>
            </a:r>
          </a:p>
          <a:p>
            <a:r>
              <a:rPr lang="en-US" baseline="0" dirty="0"/>
              <a:t>We use </a:t>
            </a:r>
            <a:r>
              <a:rPr lang="en-US" baseline="0" dirty="0" err="1"/>
              <a:t>opencores</a:t>
            </a:r>
            <a:r>
              <a:rPr lang="en-US" baseline="0" dirty="0"/>
              <a:t> </a:t>
            </a:r>
            <a:r>
              <a:rPr lang="en-US" baseline="0" dirty="0" err="1"/>
              <a:t>aes_cipher_top</a:t>
            </a:r>
            <a:r>
              <a:rPr lang="en-US" baseline="0" dirty="0"/>
              <a:t> block as well as 2 other designs in which we stitch 2 and 3 instances of the </a:t>
            </a:r>
            <a:r>
              <a:rPr lang="en-US" baseline="0" dirty="0" err="1"/>
              <a:t>aes_cipher_top</a:t>
            </a:r>
            <a:r>
              <a:rPr lang="en-US" baseline="0" dirty="0"/>
              <a:t> block together to obtain aes_x2 and aes_x3 respectively. </a:t>
            </a:r>
          </a:p>
          <a:p>
            <a:r>
              <a:rPr lang="en-US" baseline="0" dirty="0"/>
              <a:t>Observe that the #</a:t>
            </a:r>
            <a:r>
              <a:rPr lang="en-US" baseline="0" dirty="0" err="1"/>
              <a:t>unroutable</a:t>
            </a:r>
            <a:r>
              <a:rPr lang="en-US" baseline="0" dirty="0"/>
              <a:t> data points are fewer compared to the #routable data points for each design and technology.</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13</a:t>
            </a:fld>
            <a:endParaRPr lang="nl-NL" altLang="ko-KR"/>
          </a:p>
        </p:txBody>
      </p:sp>
    </p:spTree>
    <p:extLst>
      <p:ext uri="{BB962C8B-B14F-4D97-AF65-F5344CB8AC3E}">
        <p14:creationId xmlns:p14="http://schemas.microsoft.com/office/powerpoint/2010/main" val="318918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DoE used to obtain ground truth for testing, we </a:t>
            </a:r>
            <a:r>
              <a:rPr lang="en-US" baseline="0" dirty="0"/>
              <a:t>vary utilization from 76% to 90%, in steps of 1% choose 3 values of aspect ratios, 5 uniform BEOL stacks with 8, 7, 6, 5 and 4 layers and 3 technologies. </a:t>
            </a:r>
          </a:p>
          <a:p>
            <a:r>
              <a:rPr lang="en-US" baseline="0" dirty="0"/>
              <a:t>We use new designs such as ARM Cortex M0, jpeg_x5, leon3mp, </a:t>
            </a:r>
            <a:r>
              <a:rPr lang="en-US" baseline="0" dirty="0" err="1"/>
              <a:t>dct</a:t>
            </a:r>
            <a:r>
              <a:rPr lang="en-US" baseline="0" dirty="0"/>
              <a:t> and </a:t>
            </a:r>
            <a:r>
              <a:rPr lang="en-US" baseline="0" dirty="0" err="1"/>
              <a:t>vga</a:t>
            </a:r>
            <a:r>
              <a:rPr lang="en-US" baseline="0" dirty="0"/>
              <a:t>.  Note that our testing data contains utilization, aspect ratio, #layers and </a:t>
            </a:r>
            <a:r>
              <a:rPr lang="en-US" baseline="0" dirty="0" err="1"/>
              <a:t>testcases</a:t>
            </a:r>
            <a:r>
              <a:rPr lang="en-US" baseline="0" dirty="0"/>
              <a:t> that the trained model has not “seen”. In addition, the size of testing dataset is 1.9x the size of the training dataset, that is, we intentionally make our modeling problem difficult.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14</a:t>
            </a:fld>
            <a:endParaRPr lang="nl-NL" altLang="ko-KR"/>
          </a:p>
        </p:txBody>
      </p:sp>
    </p:spTree>
    <p:extLst>
      <p:ext uri="{BB962C8B-B14F-4D97-AF65-F5344CB8AC3E}">
        <p14:creationId xmlns:p14="http://schemas.microsoft.com/office/powerpoint/2010/main" val="123351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must choose grid sizes appropriately so that the training data “sees” the correlation with #DRCs. This plot shows correlation of pin density in y-axis with #DRCs in x-axis by using the default </a:t>
            </a:r>
            <a:r>
              <a:rPr lang="en-US" baseline="0" dirty="0" err="1"/>
              <a:t>gcell</a:t>
            </a:r>
            <a:r>
              <a:rPr lang="en-US" baseline="0" dirty="0"/>
              <a:t> size in the P&amp;R tool. The R2 is 0.36.</a:t>
            </a:r>
          </a:p>
          <a:p>
            <a:r>
              <a:rPr lang="en-US" baseline="0" dirty="0"/>
              <a:t>By increasing the grid size to 45x45 tracks, we observe stronger correlation as measured by R2 of 0.78. This indicates that our parameters must comprehend impact from neighboring routing </a:t>
            </a:r>
            <a:r>
              <a:rPr lang="en-US" baseline="0" dirty="0" err="1"/>
              <a:t>gcells</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15</a:t>
            </a:fld>
            <a:endParaRPr lang="nl-NL" altLang="ko-KR"/>
          </a:p>
        </p:txBody>
      </p:sp>
    </p:spTree>
    <p:extLst>
      <p:ext uri="{BB962C8B-B14F-4D97-AF65-F5344CB8AC3E}">
        <p14:creationId xmlns:p14="http://schemas.microsoft.com/office/powerpoint/2010/main" val="8387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present modeling results for 28FDSOI.</a:t>
            </a:r>
            <a:r>
              <a:rPr lang="en-US" baseline="0" dirty="0"/>
              <a:t> Recall from our DoE that the training data set contains 906 routable, and 471 </a:t>
            </a:r>
            <a:r>
              <a:rPr lang="en-US" baseline="0" dirty="0" err="1"/>
              <a:t>unroutable</a:t>
            </a:r>
            <a:r>
              <a:rPr lang="en-US" baseline="0" dirty="0"/>
              <a:t> data points. The testing dataset contains 1954 routable and 686 </a:t>
            </a:r>
            <a:r>
              <a:rPr lang="en-US" baseline="0" dirty="0" err="1"/>
              <a:t>unroutable</a:t>
            </a:r>
            <a:r>
              <a:rPr lang="en-US" baseline="0" dirty="0"/>
              <a:t> </a:t>
            </a:r>
            <a:r>
              <a:rPr lang="en-US" baseline="0" dirty="0" err="1"/>
              <a:t>datapoints</a:t>
            </a:r>
            <a:r>
              <a:rPr lang="en-US" baseline="0" dirty="0"/>
              <a:t>. The table on top shows the confusion matrix and the table in the bottom shows standard classification metrics. Our modeling accuracy is 87% and &gt;= 91% precision and recall. </a:t>
            </a:r>
            <a:r>
              <a:rPr lang="en-US" sz="1200" b="0" i="0" u="none" strike="noStrike" kern="1200" baseline="0" dirty="0">
                <a:solidFill>
                  <a:schemeClr val="tx1"/>
                </a:solidFill>
                <a:latin typeface="Arial" charset="0"/>
                <a:ea typeface="+mn-ea"/>
                <a:cs typeface="+mn-cs"/>
              </a:rPr>
              <a:t>NPV measures the ratio of placements that are truly </a:t>
            </a:r>
            <a:r>
              <a:rPr lang="en-US" sz="1200" b="0" i="0" u="none" strike="noStrike" kern="1200" baseline="0" dirty="0" err="1">
                <a:solidFill>
                  <a:schemeClr val="tx1"/>
                </a:solidFill>
                <a:latin typeface="Arial" charset="0"/>
                <a:ea typeface="+mn-ea"/>
                <a:cs typeface="+mn-cs"/>
              </a:rPr>
              <a:t>unroutable</a:t>
            </a:r>
            <a:r>
              <a:rPr lang="en-US" sz="1200" b="0" i="0" u="none" strike="noStrike" kern="1200" baseline="0" dirty="0">
                <a:solidFill>
                  <a:schemeClr val="tx1"/>
                </a:solidFill>
                <a:latin typeface="Arial" charset="0"/>
                <a:ea typeface="+mn-ea"/>
                <a:cs typeface="+mn-cs"/>
              </a:rPr>
              <a:t> to the placements that are predicted to be </a:t>
            </a:r>
            <a:r>
              <a:rPr lang="en-US" sz="1200" b="0" i="0" u="none" strike="noStrike" kern="1200" baseline="0" dirty="0" err="1">
                <a:solidFill>
                  <a:schemeClr val="tx1"/>
                </a:solidFill>
                <a:latin typeface="Arial" charset="0"/>
                <a:ea typeface="+mn-ea"/>
                <a:cs typeface="+mn-cs"/>
              </a:rPr>
              <a:t>unroutable</a:t>
            </a:r>
            <a:r>
              <a:rPr lang="en-US" sz="1200" b="0" i="0" u="none" strike="noStrike" kern="1200" baseline="0" dirty="0">
                <a:solidFill>
                  <a:schemeClr val="tx1"/>
                </a:solidFill>
                <a:latin typeface="Arial" charset="0"/>
                <a:ea typeface="+mn-ea"/>
                <a:cs typeface="+mn-cs"/>
              </a:rPr>
              <a:t>. In our context, large NPV is good because it saves design turnaround time because the overhead of incorrectly classifying a routable placement as </a:t>
            </a:r>
            <a:r>
              <a:rPr lang="en-US" sz="1200" b="0" i="0" u="none" strike="noStrike" kern="1200" baseline="0" dirty="0" err="1">
                <a:solidFill>
                  <a:schemeClr val="tx1"/>
                </a:solidFill>
                <a:latin typeface="Arial" charset="0"/>
                <a:ea typeface="+mn-ea"/>
                <a:cs typeface="+mn-cs"/>
              </a:rPr>
              <a:t>unroutable</a:t>
            </a:r>
            <a:r>
              <a:rPr lang="en-US" sz="1200" b="0" i="0" u="none" strike="noStrike" kern="1200" baseline="0" dirty="0">
                <a:solidFill>
                  <a:schemeClr val="tx1"/>
                </a:solidFill>
                <a:latin typeface="Arial" charset="0"/>
                <a:ea typeface="+mn-ea"/>
                <a:cs typeface="+mn-cs"/>
              </a:rPr>
              <a:t> is high.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16</a:t>
            </a:fld>
            <a:endParaRPr lang="nl-NL" altLang="ko-KR"/>
          </a:p>
        </p:txBody>
      </p:sp>
    </p:spTree>
    <p:extLst>
      <p:ext uri="{BB962C8B-B14F-4D97-AF65-F5344CB8AC3E}">
        <p14:creationId xmlns:p14="http://schemas.microsoft.com/office/powerpoint/2010/main" val="280650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I</a:t>
            </a:r>
            <a:r>
              <a:rPr lang="en-US" baseline="0" dirty="0"/>
              <a:t> </a:t>
            </a:r>
            <a:r>
              <a:rPr lang="en-US" dirty="0"/>
              <a:t>present modeling results for the same 28FDSOI by using only congestion maps.</a:t>
            </a:r>
            <a:r>
              <a:rPr lang="en-US" baseline="0" dirty="0"/>
              <a:t> The modeling accuracy is 69%, i.e., worsened by 18% compared to our models,  and </a:t>
            </a:r>
            <a:r>
              <a:rPr lang="en-US" sz="1200" b="0" i="0" u="none" strike="noStrike" kern="1200" baseline="0" dirty="0">
                <a:solidFill>
                  <a:schemeClr val="tx1"/>
                </a:solidFill>
                <a:latin typeface="Arial" charset="0"/>
                <a:ea typeface="+mn-ea"/>
                <a:cs typeface="+mn-cs"/>
              </a:rPr>
              <a:t>NPV degrades by 33% to 42</a:t>
            </a:r>
            <a:r>
              <a:rPr lang="en-US" sz="1200" b="0" i="0" u="none" strike="noStrike" kern="1200" baseline="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17</a:t>
            </a:fld>
            <a:endParaRPr lang="nl-NL" altLang="ko-KR"/>
          </a:p>
        </p:txBody>
      </p:sp>
    </p:spTree>
    <p:extLst>
      <p:ext uri="{BB962C8B-B14F-4D97-AF65-F5344CB8AC3E}">
        <p14:creationId xmlns:p14="http://schemas.microsoft.com/office/powerpoint/2010/main" val="459071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present results of</a:t>
            </a:r>
            <a:r>
              <a:rPr lang="en-US" baseline="0" dirty="0"/>
              <a:t> our Pareto frontier prediction using 20 placements. The left plot shows ground truth for the ARM Cortex M0 design and the right plot show the predicted Pareto using our methodology. Actual data shows that max </a:t>
            </a:r>
            <a:r>
              <a:rPr lang="en-US" baseline="0" dirty="0" err="1"/>
              <a:t>util</a:t>
            </a:r>
            <a:r>
              <a:rPr lang="en-US" baseline="0" dirty="0"/>
              <a:t> of 79% with 5 metal layers at AR 1.8 is possible. However, predicted results show that max </a:t>
            </a:r>
            <a:r>
              <a:rPr lang="en-US" baseline="0" dirty="0" err="1"/>
              <a:t>util</a:t>
            </a:r>
            <a:r>
              <a:rPr lang="en-US" baseline="0" dirty="0"/>
              <a:t> of 78% with 5 metal layers is possible. That is, our model predictions are pessimistic by 1%.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18</a:t>
            </a:fld>
            <a:endParaRPr lang="nl-NL" altLang="ko-KR"/>
          </a:p>
        </p:txBody>
      </p:sp>
    </p:spTree>
    <p:extLst>
      <p:ext uri="{BB962C8B-B14F-4D97-AF65-F5344CB8AC3E}">
        <p14:creationId xmlns:p14="http://schemas.microsoft.com/office/powerpoint/2010/main" val="244610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 present another result of</a:t>
            </a:r>
            <a:r>
              <a:rPr lang="en-US" baseline="0" dirty="0"/>
              <a:t> our Pareto frontier prediction. The left plot shows ground truth for the jpeg_x5 design and the right plot show the predicted Pareto using our methodology. Actual data shows that max </a:t>
            </a:r>
            <a:r>
              <a:rPr lang="en-US" baseline="0" dirty="0" err="1"/>
              <a:t>util</a:t>
            </a:r>
            <a:r>
              <a:rPr lang="en-US" baseline="0" dirty="0"/>
              <a:t> of 77% with 4 metal layers at AR 1.5 is possible. However, predicted results show that max </a:t>
            </a:r>
            <a:r>
              <a:rPr lang="en-US" baseline="0" dirty="0" err="1"/>
              <a:t>util</a:t>
            </a:r>
            <a:r>
              <a:rPr lang="en-US" baseline="0" dirty="0"/>
              <a:t> of &lt; 76% with 4 metal layers is possible. We need 5 metal layers to achieve max </a:t>
            </a:r>
            <a:r>
              <a:rPr lang="en-US" baseline="0" dirty="0" err="1"/>
              <a:t>util</a:t>
            </a:r>
            <a:r>
              <a:rPr lang="en-US" baseline="0" dirty="0"/>
              <a:t> of 77. That is, our model predictions are pessimistic by 2%.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19</a:t>
            </a:fld>
            <a:endParaRPr lang="nl-NL" altLang="ko-KR"/>
          </a:p>
        </p:txBody>
      </p:sp>
    </p:spTree>
    <p:extLst>
      <p:ext uri="{BB962C8B-B14F-4D97-AF65-F5344CB8AC3E}">
        <p14:creationId xmlns:p14="http://schemas.microsoft.com/office/powerpoint/2010/main" val="98615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57066" indent="-291179" eaLnBrk="0" hangingPunct="0">
              <a:defRPr>
                <a:solidFill>
                  <a:schemeClr val="tx1"/>
                </a:solidFill>
                <a:latin typeface="Tahoma" pitchFamily="34" charset="0"/>
                <a:cs typeface="Arial" pitchFamily="34" charset="0"/>
              </a:defRPr>
            </a:lvl2pPr>
            <a:lvl3pPr marL="1164717" indent="-232943" eaLnBrk="0" hangingPunct="0">
              <a:defRPr>
                <a:solidFill>
                  <a:schemeClr val="tx1"/>
                </a:solidFill>
                <a:latin typeface="Tahoma" pitchFamily="34" charset="0"/>
                <a:cs typeface="Arial" pitchFamily="34" charset="0"/>
              </a:defRPr>
            </a:lvl3pPr>
            <a:lvl4pPr marL="1630604" indent="-232943" eaLnBrk="0" hangingPunct="0">
              <a:defRPr>
                <a:solidFill>
                  <a:schemeClr val="tx1"/>
                </a:solidFill>
                <a:latin typeface="Tahoma" pitchFamily="34" charset="0"/>
                <a:cs typeface="Arial" pitchFamily="34" charset="0"/>
              </a:defRPr>
            </a:lvl4pPr>
            <a:lvl5pPr marL="2096491" indent="-232943" eaLnBrk="0" hangingPunct="0">
              <a:defRPr>
                <a:solidFill>
                  <a:schemeClr val="tx1"/>
                </a:solidFill>
                <a:latin typeface="Tahoma" pitchFamily="34" charset="0"/>
                <a:cs typeface="Arial" pitchFamily="34" charset="0"/>
              </a:defRPr>
            </a:lvl5pPr>
            <a:lvl6pPr marL="2562377" indent="-232943" eaLnBrk="0" fontAlgn="base" hangingPunct="0">
              <a:spcBef>
                <a:spcPct val="0"/>
              </a:spcBef>
              <a:spcAft>
                <a:spcPct val="0"/>
              </a:spcAft>
              <a:defRPr>
                <a:solidFill>
                  <a:schemeClr val="tx1"/>
                </a:solidFill>
                <a:latin typeface="Tahoma" pitchFamily="34" charset="0"/>
                <a:cs typeface="Arial" pitchFamily="34" charset="0"/>
              </a:defRPr>
            </a:lvl6pPr>
            <a:lvl7pPr marL="3028264" indent="-232943" eaLnBrk="0" fontAlgn="base" hangingPunct="0">
              <a:spcBef>
                <a:spcPct val="0"/>
              </a:spcBef>
              <a:spcAft>
                <a:spcPct val="0"/>
              </a:spcAft>
              <a:defRPr>
                <a:solidFill>
                  <a:schemeClr val="tx1"/>
                </a:solidFill>
                <a:latin typeface="Tahoma" pitchFamily="34" charset="0"/>
                <a:cs typeface="Arial" pitchFamily="34" charset="0"/>
              </a:defRPr>
            </a:lvl7pPr>
            <a:lvl8pPr marL="3494151" indent="-232943" eaLnBrk="0" fontAlgn="base" hangingPunct="0">
              <a:spcBef>
                <a:spcPct val="0"/>
              </a:spcBef>
              <a:spcAft>
                <a:spcPct val="0"/>
              </a:spcAft>
              <a:defRPr>
                <a:solidFill>
                  <a:schemeClr val="tx1"/>
                </a:solidFill>
                <a:latin typeface="Tahoma" pitchFamily="34" charset="0"/>
                <a:cs typeface="Arial" pitchFamily="34" charset="0"/>
              </a:defRPr>
            </a:lvl8pPr>
            <a:lvl9pPr marL="3960038" indent="-232943"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A17B96E-1990-4584-8A0F-343374A7D676}" type="slidenum">
              <a:rPr lang="nl-NL" altLang="ko-KR" smtClean="0">
                <a:latin typeface="Arial" pitchFamily="34" charset="0"/>
              </a:rPr>
              <a:pPr eaLnBrk="1" hangingPunct="1"/>
              <a:t>2</a:t>
            </a:fld>
            <a:endParaRPr lang="nl-NL" altLang="ko-KR">
              <a:latin typeface="Arial" pitchFamily="34" charset="0"/>
            </a:endParaRPr>
          </a:p>
        </p:txBody>
      </p:sp>
      <p:sp>
        <p:nvSpPr>
          <p:cNvPr id="28675" name="Rectangle 2"/>
          <p:cNvSpPr>
            <a:spLocks noGrp="1" noRot="1" noChangeAspect="1" noChangeArrowheads="1" noTextEdit="1"/>
          </p:cNvSpPr>
          <p:nvPr>
            <p:ph type="sldImg"/>
          </p:nvPr>
        </p:nvSpPr>
        <p:spPr>
          <a:xfrm>
            <a:off x="1127125" y="714375"/>
            <a:ext cx="4611688" cy="3459163"/>
          </a:xfrm>
          <a:ln/>
        </p:spPr>
      </p:sp>
      <p:sp>
        <p:nvSpPr>
          <p:cNvPr id="28676" name="Rectangle 3"/>
          <p:cNvSpPr>
            <a:spLocks noGrp="1" noChangeArrowheads="1"/>
          </p:cNvSpPr>
          <p:nvPr>
            <p:ph type="body" idx="1"/>
          </p:nvPr>
        </p:nvSpPr>
        <p:spPr>
          <a:xfrm>
            <a:off x="915988" y="4412562"/>
            <a:ext cx="5026025" cy="41849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511" tIns="39256" rIns="78511" bIns="39256"/>
          <a:lstStyle/>
          <a:p>
            <a:pPr eaLnBrk="1" hangingPunct="1"/>
            <a:r>
              <a:rPr lang="en-US" altLang="ko-KR" dirty="0">
                <a:latin typeface="Arial" pitchFamily="34" charset="0"/>
                <a:ea typeface="굴림" pitchFamily="50" charset="-127"/>
              </a:rPr>
              <a:t>My talk today</a:t>
            </a:r>
            <a:r>
              <a:rPr lang="en-US" altLang="ko-KR" baseline="0" dirty="0">
                <a:latin typeface="Arial" pitchFamily="34" charset="0"/>
                <a:ea typeface="굴림" pitchFamily="50" charset="-127"/>
              </a:rPr>
              <a:t> is structured as follows. I provide motivation with illustrations. Thereby, I present previous works. Next I highlight our key contributions. Thereafter, I describe our list of modeling parameters and how we have identified these, our modeling methodology. Then, I present results of our two use models and conclude the talk.</a:t>
            </a:r>
            <a:endParaRPr lang="en-US" altLang="ko-KR" dirty="0">
              <a:latin typeface="Arial" pitchFamily="34" charset="0"/>
              <a:ea typeface="굴림" pitchFamily="50" charset="-127"/>
            </a:endParaRPr>
          </a:p>
        </p:txBody>
      </p:sp>
    </p:spTree>
    <p:extLst>
      <p:ext uri="{BB962C8B-B14F-4D97-AF65-F5344CB8AC3E}">
        <p14:creationId xmlns:p14="http://schemas.microsoft.com/office/powerpoint/2010/main" val="101193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summary, in this work we present new parameters to predict </a:t>
            </a:r>
            <a:r>
              <a:rPr lang="en-US" baseline="0" dirty="0" err="1"/>
              <a:t>routability</a:t>
            </a:r>
            <a:r>
              <a:rPr lang="en-US" baseline="0" dirty="0"/>
              <a:t> by using only information from placement. We describe an interpolation and extrapolation algorithm to predict </a:t>
            </a:r>
            <a:r>
              <a:rPr lang="en-US" baseline="0" dirty="0" err="1"/>
              <a:t>iso</a:t>
            </a:r>
            <a:r>
              <a:rPr lang="en-US" baseline="0" dirty="0"/>
              <a:t>-performance Pareto frontiers of max </a:t>
            </a:r>
            <a:r>
              <a:rPr lang="en-US" baseline="0" dirty="0" err="1"/>
              <a:t>util</a:t>
            </a:r>
            <a:r>
              <a:rPr lang="en-US" baseline="0" dirty="0"/>
              <a:t>, aspect ratio and #layers. Our methodology is applicable to different flows and can be extended to 3DICs. Our classification accuracy is &gt;= 86% and our predictions of max </a:t>
            </a:r>
            <a:r>
              <a:rPr lang="en-US" baseline="0" dirty="0" err="1"/>
              <a:t>util</a:t>
            </a:r>
            <a:r>
              <a:rPr lang="en-US" baseline="0" dirty="0"/>
              <a:t> from Pareto frontiers are pessimistic by 2%. Ongoing works include predicting timing, </a:t>
            </a:r>
            <a:r>
              <a:rPr lang="en-US" baseline="0" dirty="0" err="1"/>
              <a:t>routability</a:t>
            </a:r>
            <a:r>
              <a:rPr lang="en-US" baseline="0" dirty="0"/>
              <a:t> for </a:t>
            </a:r>
            <a:r>
              <a:rPr lang="en-US" baseline="0" dirty="0" err="1"/>
              <a:t>nonuniform</a:t>
            </a:r>
            <a:r>
              <a:rPr lang="en-US" baseline="0" dirty="0"/>
              <a:t> BEOL stacks, adding confidence intervals to our predictions and extending our models to predict </a:t>
            </a:r>
            <a:r>
              <a:rPr lang="en-US" baseline="0" dirty="0" err="1"/>
              <a:t>routability</a:t>
            </a:r>
            <a:r>
              <a:rPr lang="en-US" baseline="0" dirty="0"/>
              <a:t> of 3DICs.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20</a:t>
            </a:fld>
            <a:endParaRPr lang="nl-NL" altLang="ko-KR"/>
          </a:p>
        </p:txBody>
      </p:sp>
    </p:spTree>
    <p:extLst>
      <p:ext uri="{BB962C8B-B14F-4D97-AF65-F5344CB8AC3E}">
        <p14:creationId xmlns:p14="http://schemas.microsoft.com/office/powerpoint/2010/main" val="45206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is supported</a:t>
            </a:r>
            <a:r>
              <a:rPr lang="en-US" baseline="0" dirty="0"/>
              <a:t> by Qualcomm Research.</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21</a:t>
            </a:fld>
            <a:endParaRPr lang="nl-NL" altLang="ko-KR"/>
          </a:p>
        </p:txBody>
      </p:sp>
    </p:spTree>
    <p:extLst>
      <p:ext uri="{BB962C8B-B14F-4D97-AF65-F5344CB8AC3E}">
        <p14:creationId xmlns:p14="http://schemas.microsoft.com/office/powerpoint/2010/main" val="3991575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your attention.</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22</a:t>
            </a:fld>
            <a:endParaRPr lang="nl-NL" altLang="ko-KR"/>
          </a:p>
        </p:txBody>
      </p:sp>
    </p:spTree>
    <p:extLst>
      <p:ext uri="{BB962C8B-B14F-4D97-AF65-F5344CB8AC3E}">
        <p14:creationId xmlns:p14="http://schemas.microsoft.com/office/powerpoint/2010/main" val="320400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advanced nodes,</a:t>
            </a:r>
            <a:r>
              <a:rPr lang="en-US" baseline="0" dirty="0"/>
              <a:t> predicting </a:t>
            </a:r>
            <a:r>
              <a:rPr lang="en-US" baseline="0" dirty="0" err="1"/>
              <a:t>routability</a:t>
            </a:r>
            <a:r>
              <a:rPr lang="en-US" baseline="0" dirty="0"/>
              <a:t> is very difficult and complex as there are many electrical and layout design rules. Design rule violations are identified by a design rule checker. In the rest of the talk, I refer to design rule violations as DRCs. Fixing DRCs after routing is cost as it consumes engineer resources and may involve disruptive changes to the placement, layout contexts and constraints. Sometimes, some DRCs are unfixable. Therefore, early prediction of </a:t>
            </a:r>
            <a:r>
              <a:rPr lang="en-US" baseline="0" dirty="0" err="1"/>
              <a:t>routability</a:t>
            </a:r>
            <a:r>
              <a:rPr lang="en-US" baseline="0" dirty="0"/>
              <a:t> is beneficial. However, this is complex as multiple factors affect </a:t>
            </a:r>
            <a:r>
              <a:rPr lang="en-US" baseline="0" dirty="0" err="1"/>
              <a:t>routability</a:t>
            </a:r>
            <a:r>
              <a:rPr lang="en-US" baseline="0" dirty="0"/>
              <a:t> and no </a:t>
            </a:r>
            <a:r>
              <a:rPr lang="en-US" baseline="0" dirty="0" err="1"/>
              <a:t>routability</a:t>
            </a:r>
            <a:r>
              <a:rPr lang="en-US" baseline="0" dirty="0"/>
              <a:t> models exist today. Physical designers, today, use congestion maps to predict </a:t>
            </a:r>
            <a:r>
              <a:rPr lang="en-US" baseline="0" dirty="0" err="1"/>
              <a:t>routability</a:t>
            </a:r>
            <a:r>
              <a:rPr lang="en-US" baseline="0" dirty="0"/>
              <a:t>. These maps can be insufficient as well as misleading at times because they do not comprehend design rules, timing criticality, etc. Lack of correlating predicted </a:t>
            </a:r>
            <a:r>
              <a:rPr lang="en-US" baseline="0" dirty="0" err="1"/>
              <a:t>routability</a:t>
            </a:r>
            <a:r>
              <a:rPr lang="en-US" baseline="0" dirty="0"/>
              <a:t> at placement vs. actual #DRCs leaves large </a:t>
            </a:r>
            <a:r>
              <a:rPr lang="en-US" baseline="0" dirty="0" err="1"/>
              <a:t>QoR</a:t>
            </a:r>
            <a:r>
              <a:rPr lang="en-US" baseline="0" dirty="0"/>
              <a:t> gaps that we propose to address in this work.</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3</a:t>
            </a:fld>
            <a:endParaRPr lang="nl-NL" altLang="ko-KR"/>
          </a:p>
        </p:txBody>
      </p:sp>
    </p:spTree>
    <p:extLst>
      <p:ext uri="{BB962C8B-B14F-4D97-AF65-F5344CB8AC3E}">
        <p14:creationId xmlns:p14="http://schemas.microsoft.com/office/powerpoint/2010/main" val="203971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motivating example when a congestion map is misleading. This picture shows congestion map at placement of the </a:t>
            </a:r>
            <a:r>
              <a:rPr lang="en-US" baseline="0" dirty="0" err="1"/>
              <a:t>opencores</a:t>
            </a:r>
            <a:r>
              <a:rPr lang="en-US" baseline="0" dirty="0"/>
              <a:t> </a:t>
            </a:r>
            <a:r>
              <a:rPr lang="en-US" baseline="0" dirty="0" err="1"/>
              <a:t>aes_cipher_top</a:t>
            </a:r>
            <a:r>
              <a:rPr lang="en-US" baseline="0" dirty="0"/>
              <a:t> block using 28FDSOI technology and 8 track cells, implemented using 0.6ns clock period, 77% utilization and aspect ratio of 1.0. The white to red color regions have negative overflow, i.e., demand is greater than supply. Red regions are the most congested ones. From this map, a designer may conclude that the placement is </a:t>
            </a:r>
            <a:r>
              <a:rPr lang="en-US" baseline="0" dirty="0" err="1"/>
              <a:t>unroutable</a:t>
            </a:r>
            <a:r>
              <a:rPr lang="en-US" baseline="0" dirty="0"/>
              <a:t> as there are several patches of congestion. However, the DRC map at routing shows that there are only few DRCs as shown by white crosses and highlighted by the yellow ovals. Therefore, many highly congestion regions result in only few DRCs and the design is routable.</a:t>
            </a:r>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4</a:t>
            </a:fld>
            <a:endParaRPr lang="nl-NL" altLang="ko-KR"/>
          </a:p>
        </p:txBody>
      </p:sp>
    </p:spTree>
    <p:extLst>
      <p:ext uri="{BB962C8B-B14F-4D97-AF65-F5344CB8AC3E}">
        <p14:creationId xmlns:p14="http://schemas.microsoft.com/office/powerpoint/2010/main" val="193507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a:t>
            </a:r>
            <a:r>
              <a:rPr lang="en-US" baseline="0" dirty="0"/>
              <a:t> is another example to illustrate that congestion maps can be misleading. This picture shows congestion map at placement of the ARM Cortex M0 block using 28FDSOI technology and 8 track cells, implemented using 0.6ns clock period, 77% utilization and aspect ratio of 2.0. From this map, a designer may conclude that the placement is routable as there are few patches of congestion. However, the DRC map at routing shows that there are many DRCs as shown by white crosses. Therefore, few highly congestion regions result in many DRCs and the design is </a:t>
            </a:r>
            <a:r>
              <a:rPr lang="en-US" baseline="0" dirty="0" err="1"/>
              <a:t>unroutable</a:t>
            </a:r>
            <a:r>
              <a:rPr lang="en-US" baseline="0" dirty="0"/>
              <a:t>. The key question is, how to predict if a BEOL stack-aware placement will be routable?</a:t>
            </a:r>
          </a:p>
          <a:p>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5</a:t>
            </a:fld>
            <a:endParaRPr lang="nl-NL" altLang="ko-KR"/>
          </a:p>
        </p:txBody>
      </p:sp>
    </p:spTree>
    <p:extLst>
      <p:ext uri="{BB962C8B-B14F-4D97-AF65-F5344CB8AC3E}">
        <p14:creationId xmlns:p14="http://schemas.microsoft.com/office/powerpoint/2010/main" val="330644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review previous</a:t>
            </a:r>
            <a:r>
              <a:rPr lang="en-US" baseline="0" dirty="0"/>
              <a:t> works now. These works can be broadly categorized as those related to early congestion estimation and those related to metal layer estimation. Works that estimate congestion at floorplan or placement stage are </a:t>
            </a:r>
            <a:r>
              <a:rPr lang="en-US" baseline="0" dirty="0" err="1"/>
              <a:t>Taghavi</a:t>
            </a:r>
            <a:r>
              <a:rPr lang="en-US" baseline="0" dirty="0"/>
              <a:t> et al. who propose MILOR, and Caldwell et al. who estimate routed WL at placement. Several works estimate </a:t>
            </a:r>
            <a:r>
              <a:rPr lang="en-US" baseline="0" dirty="0" err="1"/>
              <a:t>routability</a:t>
            </a:r>
            <a:r>
              <a:rPr lang="en-US" baseline="0" dirty="0"/>
              <a:t> at global routing stage and cure congestion. These include Brenner, Jiang, Wang, </a:t>
            </a:r>
            <a:r>
              <a:rPr lang="en-US" baseline="0" dirty="0" err="1"/>
              <a:t>Zhing</a:t>
            </a:r>
            <a:r>
              <a:rPr lang="en-US" baseline="0" dirty="0"/>
              <a:t> et al. </a:t>
            </a:r>
            <a:r>
              <a:rPr lang="en-US" baseline="0" dirty="0" err="1"/>
              <a:t>Kahng</a:t>
            </a:r>
            <a:r>
              <a:rPr lang="en-US" baseline="0" dirty="0"/>
              <a:t> and Xu propose a statistical model that comprehends routing bends and effects of blockages. Qi et al. use MARS modeling and achieve 13# reduction in #DRCs. Zhou et al. use MARS and achieve 80% accuracy in predicting </a:t>
            </a:r>
            <a:r>
              <a:rPr lang="en-US" baseline="0" dirty="0" err="1"/>
              <a:t>routability</a:t>
            </a:r>
            <a:r>
              <a:rPr lang="en-US" baseline="0" dirty="0"/>
              <a:t>. </a:t>
            </a:r>
          </a:p>
          <a:p>
            <a:r>
              <a:rPr lang="en-US" baseline="0" dirty="0"/>
              <a:t>In works that estimate #layers, Dong et al. estimate how #layers change with instance counts. Andreev et al. patent a DP algorithm to assign net segments to layers and minimize #</a:t>
            </a:r>
            <a:r>
              <a:rPr lang="en-US" baseline="0" dirty="0" err="1"/>
              <a:t>vias</a:t>
            </a:r>
            <a:r>
              <a:rPr lang="en-US" baseline="0" dirty="0"/>
              <a:t>. </a:t>
            </a:r>
          </a:p>
          <a:p>
            <a:r>
              <a:rPr lang="en-US" baseline="0" dirty="0"/>
              <a:t>Previous works do not address min #layers to make a design routable and do not predict a Pareto frontier of aspect ratio, max </a:t>
            </a:r>
            <a:r>
              <a:rPr lang="en-US" baseline="0" dirty="0" err="1"/>
              <a:t>util</a:t>
            </a:r>
            <a:r>
              <a:rPr lang="en-US" baseline="0" dirty="0"/>
              <a:t> and #layers that we propose in this work.</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6</a:t>
            </a:fld>
            <a:endParaRPr lang="nl-NL" altLang="ko-KR"/>
          </a:p>
        </p:txBody>
      </p:sp>
    </p:spTree>
    <p:extLst>
      <p:ext uri="{BB962C8B-B14F-4D97-AF65-F5344CB8AC3E}">
        <p14:creationId xmlns:p14="http://schemas.microsoft.com/office/powerpoint/2010/main" val="167571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contributions include developing learning-based models for two</a:t>
            </a:r>
            <a:r>
              <a:rPr lang="en-US" baseline="0" dirty="0"/>
              <a:t> use models. First, given a netlist, constraints, layout contexts and BEOL stack-specific placement, we predict if the placement will be routable. Second, given very few placements, we predict an </a:t>
            </a:r>
            <a:r>
              <a:rPr lang="en-US" baseline="0" dirty="0" err="1"/>
              <a:t>iso</a:t>
            </a:r>
            <a:r>
              <a:rPr lang="en-US" baseline="0" dirty="0"/>
              <a:t>-performance Pareto frontier of #layers, max achievable utilization, aspect ratio. </a:t>
            </a:r>
          </a:p>
          <a:p>
            <a:r>
              <a:rPr lang="en-US" baseline="0" dirty="0"/>
              <a:t>We demonstrate by way of examples that congestion maps from commercial tools can be insufficient to predict </a:t>
            </a:r>
            <a:r>
              <a:rPr lang="en-US" baseline="0" dirty="0" err="1"/>
              <a:t>routability</a:t>
            </a:r>
            <a:r>
              <a:rPr lang="en-US" baseline="0" dirty="0"/>
              <a:t>. </a:t>
            </a:r>
          </a:p>
          <a:p>
            <a:r>
              <a:rPr lang="en-US" baseline="0" dirty="0"/>
              <a:t>We describe a machine learning-based methodology to develop models for our use models without using any information from global routing.</a:t>
            </a:r>
          </a:p>
          <a:p>
            <a:r>
              <a:rPr lang="en-US" baseline="0" dirty="0"/>
              <a:t>Our models achieve accuracy &gt;= 86% in predicting </a:t>
            </a:r>
            <a:r>
              <a:rPr lang="en-US" baseline="0" dirty="0" err="1"/>
              <a:t>routability</a:t>
            </a:r>
            <a:r>
              <a:rPr lang="en-US" baseline="0" dirty="0"/>
              <a:t> and are at most 2% pessimistic in predicting the max achievable utilization.</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7</a:t>
            </a:fld>
            <a:endParaRPr lang="nl-NL" altLang="ko-KR"/>
          </a:p>
        </p:txBody>
      </p:sp>
    </p:spTree>
    <p:extLst>
      <p:ext uri="{BB962C8B-B14F-4D97-AF65-F5344CB8AC3E}">
        <p14:creationId xmlns:p14="http://schemas.microsoft.com/office/powerpoint/2010/main" val="296943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a:t>
            </a:r>
            <a:r>
              <a:rPr lang="en-US" baseline="0" dirty="0"/>
              <a:t> list of our modeling parameters. We propose new parameters extracted from the placement stage that enable stronger correlation with #DRCs. We divide the placement region into equal-sized grids and across all grids we obtain pin density, min proximity, #complex cells, sum of edges, #buried nets, arithmetic and geometric mean of Rent parameter, worst transition time of all pins at the worst corner, and the smallest setup WNS of any pin. Our parameters comprehend timing criticality. We also include utilization, aspect ratio and clock period to comprehend contexts and constraints, and #H and #V tracks to comprehend BEOL stack. </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8</a:t>
            </a:fld>
            <a:endParaRPr lang="nl-NL" altLang="ko-KR"/>
          </a:p>
        </p:txBody>
      </p:sp>
    </p:spTree>
    <p:extLst>
      <p:ext uri="{BB962C8B-B14F-4D97-AF65-F5344CB8AC3E}">
        <p14:creationId xmlns:p14="http://schemas.microsoft.com/office/powerpoint/2010/main" val="128851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show an example of our new parameter Min Proximity in the y-axis and how it correlates with #DRCs in the x-axis. </a:t>
            </a:r>
          </a:p>
          <a:p>
            <a:r>
              <a:rPr lang="en-US" baseline="0" dirty="0"/>
              <a:t>Min proximity of any pair of pins indicates how closely pins of adjacent pins are placed within a grid. </a:t>
            </a:r>
          </a:p>
          <a:p>
            <a:r>
              <a:rPr lang="en-US" baseline="0" dirty="0"/>
              <a:t>Small value of min proximity implies close pin placement which can lead DRCs for min area, min spacing violations</a:t>
            </a:r>
          </a:p>
          <a:p>
            <a:r>
              <a:rPr lang="en-US" baseline="0" dirty="0"/>
              <a:t>Our coefficient of determination is 0.85</a:t>
            </a:r>
            <a:endParaRPr lang="en-US" dirty="0"/>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9</a:t>
            </a:fld>
            <a:endParaRPr lang="nl-NL" altLang="ko-KR"/>
          </a:p>
        </p:txBody>
      </p:sp>
    </p:spTree>
    <p:extLst>
      <p:ext uri="{BB962C8B-B14F-4D97-AF65-F5344CB8AC3E}">
        <p14:creationId xmlns:p14="http://schemas.microsoft.com/office/powerpoint/2010/main" val="206513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UCSDa1"/>
          <p:cNvPicPr>
            <a:picLocks noChangeAspect="1" noChangeArrowheads="1"/>
          </p:cNvPicPr>
          <p:nvPr userDrawn="1"/>
        </p:nvPicPr>
        <p:blipFill>
          <a:blip r:embed="rId3" cstate="print">
            <a:clrChange>
              <a:clrFrom>
                <a:srgbClr val="053364"/>
              </a:clrFrom>
              <a:clrTo>
                <a:srgbClr val="053364">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8575" y="6215063"/>
            <a:ext cx="685800"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userDrawn="1"/>
        </p:nvSpPr>
        <p:spPr>
          <a:xfrm>
            <a:off x="2800350" y="6345238"/>
            <a:ext cx="3949700" cy="369887"/>
          </a:xfrm>
          <a:prstGeom prst="rect">
            <a:avLst/>
          </a:prstGeom>
          <a:noFill/>
        </p:spPr>
        <p:txBody>
          <a:bodyPr wrap="none">
            <a:spAutoFit/>
          </a:bodyPr>
          <a:lstStyle/>
          <a:p>
            <a:pPr algn="ctr" eaLnBrk="0" hangingPunct="0">
              <a:defRPr/>
            </a:pPr>
            <a:r>
              <a:rPr lang="en-US" altLang="ko-KR" dirty="0">
                <a:effectLst>
                  <a:outerShdw blurRad="38100" dist="38100" dir="2700000" algn="tl">
                    <a:srgbClr val="000000"/>
                  </a:outerShdw>
                </a:effectLst>
                <a:ea typeface="굴림" pitchFamily="50" charset="-127"/>
                <a:cs typeface="Calibri" pitchFamily="34" charset="0"/>
              </a:rPr>
              <a:t>UC San Diego / VLSI CAD Laboratory</a:t>
            </a:r>
            <a:endParaRPr lang="ko-KR" altLang="en-US" dirty="0">
              <a:effectLst>
                <a:outerShdw blurRad="38100" dist="38100" dir="2700000" algn="tl">
                  <a:srgbClr val="000000"/>
                </a:outerShdw>
              </a:effectLst>
              <a:ea typeface="굴림" pitchFamily="50" charset="-127"/>
              <a:cs typeface="Calibri" pitchFamily="34" charset="0"/>
            </a:endParaRPr>
          </a:p>
        </p:txBody>
      </p:sp>
      <p:sp>
        <p:nvSpPr>
          <p:cNvPr id="5122" name="Rectangle 2"/>
          <p:cNvSpPr>
            <a:spLocks noGrp="1" noChangeArrowheads="1"/>
          </p:cNvSpPr>
          <p:nvPr>
            <p:ph type="ctrTitle" sz="quarter"/>
          </p:nvPr>
        </p:nvSpPr>
        <p:spPr>
          <a:xfrm>
            <a:off x="1447800" y="855663"/>
            <a:ext cx="6646863" cy="1431925"/>
          </a:xfrm>
          <a:effectLst>
            <a:outerShdw dist="81320" dir="2319588" algn="ctr" rotWithShape="0">
              <a:schemeClr val="bg2"/>
            </a:outerShdw>
          </a:effectLst>
        </p:spPr>
        <p:txBody>
          <a:bodyPr/>
          <a:lstStyle>
            <a:lvl1pPr>
              <a:defRPr>
                <a:solidFill>
                  <a:srgbClr val="FFCC66"/>
                </a:solidFill>
              </a:defRPr>
            </a:lvl1pPr>
          </a:lstStyle>
          <a:p>
            <a:r>
              <a:rPr lang="nl-NL" dirty="0"/>
              <a:t>Klik om het opmaakprofiel van de modeltitel te bewerken</a:t>
            </a:r>
          </a:p>
        </p:txBody>
      </p:sp>
      <p:sp>
        <p:nvSpPr>
          <p:cNvPr id="5123" name="Rectangle 3"/>
          <p:cNvSpPr>
            <a:spLocks noGrp="1" noChangeArrowheads="1"/>
          </p:cNvSpPr>
          <p:nvPr>
            <p:ph type="subTitle" sz="quarter" idx="1"/>
            <p:custDataLst>
              <p:tags r:id="rId1"/>
            </p:custDataLst>
          </p:nvPr>
        </p:nvSpPr>
        <p:spPr>
          <a:xfrm>
            <a:off x="1557338" y="2979738"/>
            <a:ext cx="6400800" cy="2981325"/>
          </a:xfrm>
        </p:spPr>
        <p:txBody>
          <a:bodyPr/>
          <a:lstStyle>
            <a:lvl1pPr marL="0" indent="0">
              <a:buFont typeface="Wingdings" pitchFamily="2" charset="2"/>
              <a:buNone/>
              <a:defRPr/>
            </a:lvl1pPr>
          </a:lstStyle>
          <a:p>
            <a:r>
              <a:rPr lang="nl-NL" dirty="0"/>
              <a:t>Klik om het opmaakprofiel van de modelondertitel te bewerken</a:t>
            </a:r>
          </a:p>
        </p:txBody>
      </p:sp>
    </p:spTree>
    <p:extLst>
      <p:ext uri="{BB962C8B-B14F-4D97-AF65-F5344CB8AC3E}">
        <p14:creationId xmlns:p14="http://schemas.microsoft.com/office/powerpoint/2010/main" val="425017123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48737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00025"/>
            <a:ext cx="2052637" cy="6516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2475" y="200025"/>
            <a:ext cx="6005513" cy="6516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60654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200025"/>
            <a:ext cx="8489702" cy="708695"/>
          </a:xfrm>
        </p:spPr>
        <p:txBody>
          <a:bodyPr/>
          <a:lstStyle>
            <a:lvl1pPr>
              <a:defRPr>
                <a:solidFill>
                  <a:srgbClr val="FFCC66"/>
                </a:solidFill>
              </a:defRPr>
            </a:lvl1pPr>
          </a:lstStyle>
          <a:p>
            <a:r>
              <a:rPr lang="en-US" dirty="0"/>
              <a:t>Click to edit Master title style</a:t>
            </a:r>
          </a:p>
        </p:txBody>
      </p:sp>
      <p:sp>
        <p:nvSpPr>
          <p:cNvPr id="3" name="Content Placeholder 2"/>
          <p:cNvSpPr>
            <a:spLocks noGrp="1"/>
          </p:cNvSpPr>
          <p:nvPr>
            <p:ph idx="1"/>
          </p:nvPr>
        </p:nvSpPr>
        <p:spPr>
          <a:xfrm>
            <a:off x="395536" y="1052736"/>
            <a:ext cx="8567489" cy="56639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531458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502365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2163" y="1360488"/>
            <a:ext cx="4008437"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60488"/>
            <a:ext cx="4010025"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93688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65774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901799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7124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739388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613150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1726"/>
            </a:gs>
            <a:gs pos="50000">
              <a:schemeClr val="bg1">
                <a:lumMod val="75000"/>
              </a:schemeClr>
            </a:gs>
            <a:gs pos="100000">
              <a:srgbClr val="0E1B28"/>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00025"/>
            <a:ext cx="8416925" cy="708025"/>
          </a:xfrm>
          <a:prstGeom prst="rect">
            <a:avLst/>
          </a:prstGeom>
          <a:noFill/>
          <a:ln>
            <a:noFill/>
          </a:ln>
          <a:effectLst>
            <a:outerShdw dist="63500" dir="2212194"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a:t>Klik om het opmaakp</a:t>
            </a:r>
          </a:p>
        </p:txBody>
      </p:sp>
      <p:sp>
        <p:nvSpPr>
          <p:cNvPr id="4099" name="Rectangle 3"/>
          <p:cNvSpPr>
            <a:spLocks noGrp="1" noChangeArrowheads="1"/>
          </p:cNvSpPr>
          <p:nvPr>
            <p:ph type="body" idx="1"/>
            <p:custDataLst>
              <p:tags r:id="rId13"/>
            </p:custDataLst>
          </p:nvPr>
        </p:nvSpPr>
        <p:spPr bwMode="auto">
          <a:xfrm>
            <a:off x="468313" y="1052513"/>
            <a:ext cx="8494712" cy="566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de opmaakprofielen van de modeltekst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8" name="TextBox 3"/>
          <p:cNvSpPr txBox="1">
            <a:spLocks noChangeArrowheads="1"/>
          </p:cNvSpPr>
          <p:nvPr/>
        </p:nvSpPr>
        <p:spPr bwMode="auto">
          <a:xfrm>
            <a:off x="8431213" y="6448425"/>
            <a:ext cx="6413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ko-KR" sz="1600" dirty="0">
                <a:ea typeface="굴림" pitchFamily="50" charset="-127"/>
              </a:rPr>
              <a:t>-</a:t>
            </a:r>
            <a:fld id="{C447BD9C-9C5D-480E-B30C-358E4593DA31}" type="slidenum">
              <a:rPr lang="ko-KR" altLang="en-US" sz="1600">
                <a:ea typeface="굴림" pitchFamily="50" charset="-127"/>
              </a:rPr>
              <a:pPr algn="ctr"/>
              <a:t>‹#›</a:t>
            </a:fld>
            <a:r>
              <a:rPr lang="en-US" altLang="ko-KR" sz="1600" dirty="0">
                <a:ea typeface="굴림" pitchFamily="50" charset="-127"/>
              </a:rPr>
              <a:t>-</a:t>
            </a:r>
            <a:endParaRPr lang="ko-KR" altLang="en-US" sz="1600">
              <a:ea typeface="굴림" pitchFamily="50" charset="-127"/>
            </a:endParaRPr>
          </a:p>
        </p:txBody>
      </p:sp>
    </p:spTree>
  </p:cSld>
  <p:clrMap bg1="dk2" tx1="lt1" bg2="dk1" tx2="lt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thruBlk="1"/>
  </p:transition>
  <p:txStyles>
    <p:titleStyle>
      <a:lvl1pPr algn="l" rtl="0" eaLnBrk="0" fontAlgn="base" hangingPunct="0">
        <a:lnSpc>
          <a:spcPct val="90000"/>
        </a:lnSpc>
        <a:spcBef>
          <a:spcPct val="0"/>
        </a:spcBef>
        <a:spcAft>
          <a:spcPct val="0"/>
        </a:spcAft>
        <a:defRPr sz="3600" b="1">
          <a:solidFill>
            <a:srgbClr val="FFCC66"/>
          </a:solidFill>
          <a:latin typeface="+mj-lt"/>
          <a:ea typeface="+mj-ea"/>
          <a:cs typeface="+mj-cs"/>
        </a:defRPr>
      </a:lvl1pPr>
      <a:lvl2pPr algn="l" rtl="0" eaLnBrk="0" fontAlgn="base" hangingPunct="0">
        <a:lnSpc>
          <a:spcPct val="90000"/>
        </a:lnSpc>
        <a:spcBef>
          <a:spcPct val="0"/>
        </a:spcBef>
        <a:spcAft>
          <a:spcPct val="0"/>
        </a:spcAft>
        <a:defRPr sz="3600" b="1">
          <a:solidFill>
            <a:schemeClr val="hlink"/>
          </a:solidFill>
          <a:latin typeface="Tahoma" charset="0"/>
        </a:defRPr>
      </a:lvl2pPr>
      <a:lvl3pPr algn="l" rtl="0" eaLnBrk="0" fontAlgn="base" hangingPunct="0">
        <a:lnSpc>
          <a:spcPct val="90000"/>
        </a:lnSpc>
        <a:spcBef>
          <a:spcPct val="0"/>
        </a:spcBef>
        <a:spcAft>
          <a:spcPct val="0"/>
        </a:spcAft>
        <a:defRPr sz="3600" b="1">
          <a:solidFill>
            <a:schemeClr val="hlink"/>
          </a:solidFill>
          <a:latin typeface="Tahoma" charset="0"/>
        </a:defRPr>
      </a:lvl3pPr>
      <a:lvl4pPr algn="l" rtl="0" eaLnBrk="0" fontAlgn="base" hangingPunct="0">
        <a:lnSpc>
          <a:spcPct val="90000"/>
        </a:lnSpc>
        <a:spcBef>
          <a:spcPct val="0"/>
        </a:spcBef>
        <a:spcAft>
          <a:spcPct val="0"/>
        </a:spcAft>
        <a:defRPr sz="3600" b="1">
          <a:solidFill>
            <a:schemeClr val="hlink"/>
          </a:solidFill>
          <a:latin typeface="Tahoma" charset="0"/>
        </a:defRPr>
      </a:lvl4pPr>
      <a:lvl5pPr algn="l" rtl="0" eaLnBrk="0" fontAlgn="base" hangingPunct="0">
        <a:lnSpc>
          <a:spcPct val="90000"/>
        </a:lnSpc>
        <a:spcBef>
          <a:spcPct val="0"/>
        </a:spcBef>
        <a:spcAft>
          <a:spcPct val="0"/>
        </a:spcAft>
        <a:defRPr sz="3600" b="1">
          <a:solidFill>
            <a:schemeClr val="hlink"/>
          </a:solidFill>
          <a:latin typeface="Tahoma" charset="0"/>
        </a:defRPr>
      </a:lvl5pPr>
      <a:lvl6pPr marL="457200" algn="l" rtl="0" fontAlgn="base">
        <a:lnSpc>
          <a:spcPct val="90000"/>
        </a:lnSpc>
        <a:spcBef>
          <a:spcPct val="0"/>
        </a:spcBef>
        <a:spcAft>
          <a:spcPct val="0"/>
        </a:spcAft>
        <a:defRPr sz="3600" b="1">
          <a:solidFill>
            <a:schemeClr val="hlink"/>
          </a:solidFill>
          <a:latin typeface="Tahoma" charset="0"/>
        </a:defRPr>
      </a:lvl6pPr>
      <a:lvl7pPr marL="914400" algn="l" rtl="0" fontAlgn="base">
        <a:lnSpc>
          <a:spcPct val="90000"/>
        </a:lnSpc>
        <a:spcBef>
          <a:spcPct val="0"/>
        </a:spcBef>
        <a:spcAft>
          <a:spcPct val="0"/>
        </a:spcAft>
        <a:defRPr sz="3600" b="1">
          <a:solidFill>
            <a:schemeClr val="hlink"/>
          </a:solidFill>
          <a:latin typeface="Tahoma" charset="0"/>
        </a:defRPr>
      </a:lvl7pPr>
      <a:lvl8pPr marL="1371600" algn="l" rtl="0" fontAlgn="base">
        <a:lnSpc>
          <a:spcPct val="90000"/>
        </a:lnSpc>
        <a:spcBef>
          <a:spcPct val="0"/>
        </a:spcBef>
        <a:spcAft>
          <a:spcPct val="0"/>
        </a:spcAft>
        <a:defRPr sz="3600" b="1">
          <a:solidFill>
            <a:schemeClr val="hlink"/>
          </a:solidFill>
          <a:latin typeface="Tahoma" charset="0"/>
        </a:defRPr>
      </a:lvl8pPr>
      <a:lvl9pPr marL="1828800" algn="l" rtl="0" fontAlgn="base">
        <a:lnSpc>
          <a:spcPct val="90000"/>
        </a:lnSpc>
        <a:spcBef>
          <a:spcPct val="0"/>
        </a:spcBef>
        <a:spcAft>
          <a:spcPct val="0"/>
        </a:spcAft>
        <a:defRPr sz="3600" b="1">
          <a:solidFill>
            <a:schemeClr val="hlink"/>
          </a:solidFill>
          <a:latin typeface="Tahoma" charset="0"/>
        </a:defRPr>
      </a:lvl9pPr>
    </p:titleStyle>
    <p:bodyStyle>
      <a:lvl1pPr marL="342900" indent="-342900" algn="l" rtl="0" eaLnBrk="0" fontAlgn="base" hangingPunct="0">
        <a:lnSpc>
          <a:spcPct val="85000"/>
        </a:lnSpc>
        <a:spcBef>
          <a:spcPct val="40000"/>
        </a:spcBef>
        <a:spcAft>
          <a:spcPct val="0"/>
        </a:spcAft>
        <a:buClr>
          <a:srgbClr val="FFCC66"/>
        </a:buClr>
        <a:buSzPct val="70000"/>
        <a:buFont typeface="Wingdings" pitchFamily="2" charset="2"/>
        <a:buChar char="n"/>
        <a:defRPr sz="2600">
          <a:solidFill>
            <a:schemeClr val="tx1"/>
          </a:solidFill>
          <a:effectLst>
            <a:outerShdw blurRad="38100" dist="38100" dir="2700000" algn="tl">
              <a:srgbClr val="000000"/>
            </a:outerShdw>
          </a:effectLst>
          <a:latin typeface="Calibri" pitchFamily="34" charset="0"/>
          <a:ea typeface="+mn-ea"/>
          <a:cs typeface="Calibri" pitchFamily="34" charset="0"/>
        </a:defRPr>
      </a:lvl1pPr>
      <a:lvl2pPr marL="742950" indent="-285750" algn="l" rtl="0" eaLnBrk="0" fontAlgn="base" hangingPunct="0">
        <a:lnSpc>
          <a:spcPct val="85000"/>
        </a:lnSpc>
        <a:spcBef>
          <a:spcPct val="25000"/>
        </a:spcBef>
        <a:spcAft>
          <a:spcPct val="0"/>
        </a:spcAft>
        <a:buClr>
          <a:schemeClr val="tx1"/>
        </a:buClr>
        <a:buChar char="–"/>
        <a:defRPr sz="2400">
          <a:solidFill>
            <a:schemeClr val="tx1"/>
          </a:solidFill>
          <a:effectLst>
            <a:outerShdw blurRad="38100" dist="38100" dir="2700000" algn="tl">
              <a:srgbClr val="000000"/>
            </a:outerShdw>
          </a:effectLst>
          <a:latin typeface="Calibri" pitchFamily="34" charset="0"/>
          <a:cs typeface="Calibri" pitchFamily="34" charset="0"/>
        </a:defRPr>
      </a:lvl2pPr>
      <a:lvl3pPr marL="11430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200">
          <a:solidFill>
            <a:schemeClr val="tx1"/>
          </a:solidFill>
          <a:effectLst>
            <a:outerShdw blurRad="38100" dist="38100" dir="2700000" algn="tl">
              <a:srgbClr val="000000"/>
            </a:outerShdw>
          </a:effectLst>
          <a:latin typeface="Calibri" pitchFamily="34" charset="0"/>
          <a:cs typeface="Calibri" pitchFamily="34" charset="0"/>
        </a:defRPr>
      </a:lvl3pPr>
      <a:lvl4pPr marL="1600200" indent="-228600" algn="l" rtl="0" eaLnBrk="0" fontAlgn="base" hangingPunct="0">
        <a:lnSpc>
          <a:spcPct val="85000"/>
        </a:lnSpc>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libri" pitchFamily="34" charset="0"/>
          <a:cs typeface="Calibri" pitchFamily="34" charset="0"/>
        </a:defRPr>
      </a:lvl4pPr>
      <a:lvl5pPr marL="20574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000">
          <a:solidFill>
            <a:schemeClr val="tx1"/>
          </a:solidFill>
          <a:effectLst>
            <a:outerShdw blurRad="38100" dist="38100" dir="2700000" algn="tl">
              <a:srgbClr val="000000"/>
            </a:outerShdw>
          </a:effectLst>
          <a:latin typeface="Calibri" pitchFamily="34" charset="0"/>
          <a:cs typeface="Calibri" pitchFamily="34" charset="0"/>
        </a:defRPr>
      </a:lvl5pPr>
      <a:lvl6pPr marL="25146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custDataLst>
              <p:tags r:id="rId1"/>
            </p:custDataLst>
          </p:nvPr>
        </p:nvSpPr>
        <p:spPr>
          <a:xfrm>
            <a:off x="395536" y="836613"/>
            <a:ext cx="8352927" cy="1925637"/>
          </a:xfrm>
        </p:spPr>
        <p:txBody>
          <a:bodyPr/>
          <a:lstStyle/>
          <a:p>
            <a:pPr algn="ctr"/>
            <a:r>
              <a:rPr lang="en-US" sz="3800" dirty="0"/>
              <a:t>BEOL Stack-Aware </a:t>
            </a:r>
            <a:r>
              <a:rPr lang="en-US" sz="3800" dirty="0" err="1"/>
              <a:t>Routability</a:t>
            </a:r>
            <a:r>
              <a:rPr lang="en-US" sz="3800" dirty="0"/>
              <a:t> Prediction from Placement using Data Mining Techniques</a:t>
            </a:r>
          </a:p>
        </p:txBody>
      </p:sp>
      <p:sp>
        <p:nvSpPr>
          <p:cNvPr id="7172" name="Rectangle 4"/>
          <p:cNvSpPr>
            <a:spLocks noGrp="1" noChangeArrowheads="1"/>
          </p:cNvSpPr>
          <p:nvPr>
            <p:ph type="subTitle" idx="1"/>
            <p:custDataLst>
              <p:tags r:id="rId2"/>
            </p:custDataLst>
          </p:nvPr>
        </p:nvSpPr>
        <p:spPr>
          <a:xfrm>
            <a:off x="163237" y="3501008"/>
            <a:ext cx="8817524" cy="2592288"/>
          </a:xfrm>
        </p:spPr>
        <p:txBody>
          <a:bodyPr/>
          <a:lstStyle/>
          <a:p>
            <a:pPr algn="ctr" eaLnBrk="1" hangingPunct="1">
              <a:defRPr/>
            </a:pPr>
            <a:r>
              <a:rPr lang="en-US" altLang="ko-KR" sz="3200" b="1" dirty="0">
                <a:latin typeface="Calibri" pitchFamily="34" charset="0"/>
                <a:ea typeface="굴림" pitchFamily="50" charset="-127"/>
                <a:cs typeface="Calibri" pitchFamily="34" charset="0"/>
              </a:rPr>
              <a:t>Wei-Ting J. Chan</a:t>
            </a:r>
            <a:r>
              <a:rPr lang="en-US" altLang="ko-KR" sz="3200" b="1" baseline="30000" dirty="0">
                <a:latin typeface="Calibri" pitchFamily="34" charset="0"/>
                <a:ea typeface="굴림" pitchFamily="50" charset="-127"/>
                <a:cs typeface="Calibri" pitchFamily="34" charset="0"/>
              </a:rPr>
              <a:t>$</a:t>
            </a:r>
            <a:r>
              <a:rPr lang="en-US" altLang="ko-KR" sz="3200" b="1" dirty="0">
                <a:latin typeface="Calibri" pitchFamily="34" charset="0"/>
                <a:ea typeface="굴림" pitchFamily="50" charset="-127"/>
                <a:cs typeface="Calibri" pitchFamily="34" charset="0"/>
              </a:rPr>
              <a:t>, Yang Du</a:t>
            </a:r>
            <a:r>
              <a:rPr lang="en-US" altLang="ko-KR" sz="3200" b="1" baseline="30000" dirty="0">
                <a:latin typeface="Calibri" pitchFamily="34" charset="0"/>
                <a:ea typeface="굴림" pitchFamily="50" charset="-127"/>
                <a:cs typeface="Calibri" pitchFamily="34" charset="0"/>
              </a:rPr>
              <a:t>+</a:t>
            </a:r>
            <a:r>
              <a:rPr lang="en-US" altLang="ko-KR" sz="3200" b="1" dirty="0">
                <a:latin typeface="Calibri" pitchFamily="34" charset="0"/>
                <a:ea typeface="굴림" pitchFamily="50" charset="-127"/>
                <a:cs typeface="Calibri" pitchFamily="34" charset="0"/>
              </a:rPr>
              <a:t>, Andrew B. </a:t>
            </a:r>
            <a:r>
              <a:rPr lang="en-US" altLang="ko-KR" sz="3200" b="1" dirty="0" err="1">
                <a:latin typeface="Calibri" pitchFamily="34" charset="0"/>
                <a:ea typeface="굴림" pitchFamily="50" charset="-127"/>
                <a:cs typeface="Calibri" pitchFamily="34" charset="0"/>
              </a:rPr>
              <a:t>Kahng</a:t>
            </a:r>
            <a:r>
              <a:rPr lang="en-US" altLang="ko-KR" sz="3200" b="1" baseline="30000" dirty="0">
                <a:latin typeface="Calibri" pitchFamily="34" charset="0"/>
                <a:ea typeface="굴림" pitchFamily="50" charset="-127"/>
                <a:cs typeface="Calibri" pitchFamily="34" charset="0"/>
              </a:rPr>
              <a:t>$</a:t>
            </a:r>
            <a:r>
              <a:rPr lang="en-US" altLang="ko-KR" sz="3200" b="1" dirty="0">
                <a:latin typeface="Calibri" pitchFamily="34" charset="0"/>
                <a:ea typeface="굴림" pitchFamily="50" charset="-127"/>
                <a:cs typeface="Calibri" pitchFamily="34" charset="0"/>
              </a:rPr>
              <a:t>, </a:t>
            </a:r>
            <a:r>
              <a:rPr lang="en-US" altLang="ko-KR" sz="3200" b="1" u="sng" dirty="0">
                <a:latin typeface="Calibri" pitchFamily="34" charset="0"/>
                <a:ea typeface="굴림" pitchFamily="50" charset="-127"/>
                <a:cs typeface="Calibri" pitchFamily="34" charset="0"/>
              </a:rPr>
              <a:t>Siddhartha Nath</a:t>
            </a:r>
            <a:r>
              <a:rPr lang="en-US" altLang="ko-KR" sz="3200" b="1" u="sng" baseline="30000" dirty="0">
                <a:latin typeface="Calibri" pitchFamily="34" charset="0"/>
                <a:ea typeface="굴림" pitchFamily="50" charset="-127"/>
                <a:cs typeface="Calibri" pitchFamily="34" charset="0"/>
              </a:rPr>
              <a:t>$*</a:t>
            </a:r>
            <a:r>
              <a:rPr lang="en-US" altLang="ko-KR" sz="3200" b="1" dirty="0">
                <a:latin typeface="Calibri" pitchFamily="34" charset="0"/>
                <a:ea typeface="굴림" pitchFamily="50" charset="-127"/>
                <a:cs typeface="Calibri" pitchFamily="34" charset="0"/>
              </a:rPr>
              <a:t> and </a:t>
            </a:r>
            <a:r>
              <a:rPr lang="en-US" altLang="ko-KR" sz="3200" b="1" dirty="0" err="1">
                <a:latin typeface="Calibri" pitchFamily="34" charset="0"/>
                <a:ea typeface="굴림" pitchFamily="50" charset="-127"/>
                <a:cs typeface="Calibri" pitchFamily="34" charset="0"/>
              </a:rPr>
              <a:t>Kambiz</a:t>
            </a:r>
            <a:r>
              <a:rPr lang="en-US" altLang="ko-KR" sz="3200" b="1" dirty="0">
                <a:latin typeface="Calibri" pitchFamily="34" charset="0"/>
                <a:ea typeface="굴림" pitchFamily="50" charset="-127"/>
                <a:cs typeface="Calibri" pitchFamily="34" charset="0"/>
              </a:rPr>
              <a:t> </a:t>
            </a:r>
            <a:r>
              <a:rPr lang="en-US" altLang="ko-KR" sz="3200" b="1" dirty="0" err="1">
                <a:latin typeface="Calibri" pitchFamily="34" charset="0"/>
                <a:ea typeface="굴림" pitchFamily="50" charset="-127"/>
                <a:cs typeface="Calibri" pitchFamily="34" charset="0"/>
              </a:rPr>
              <a:t>Samadi</a:t>
            </a:r>
            <a:r>
              <a:rPr lang="en-US" altLang="ko-KR" sz="3200" b="1" baseline="30000" dirty="0">
                <a:latin typeface="Calibri" pitchFamily="34" charset="0"/>
                <a:ea typeface="굴림" pitchFamily="50" charset="-127"/>
                <a:cs typeface="Calibri" pitchFamily="34" charset="0"/>
              </a:rPr>
              <a:t>+</a:t>
            </a:r>
            <a:br>
              <a:rPr lang="en-US" altLang="ko-KR" sz="3200" b="1" dirty="0">
                <a:latin typeface="Calibri" pitchFamily="34" charset="0"/>
                <a:ea typeface="굴림" pitchFamily="50" charset="-127"/>
                <a:cs typeface="Calibri" pitchFamily="34" charset="0"/>
              </a:rPr>
            </a:br>
            <a:endParaRPr lang="en-US" altLang="ko-KR" sz="3200" b="1" dirty="0">
              <a:latin typeface="Calibri" pitchFamily="34" charset="0"/>
              <a:ea typeface="굴림" pitchFamily="50" charset="-127"/>
              <a:cs typeface="Calibri" pitchFamily="34" charset="0"/>
            </a:endParaRPr>
          </a:p>
          <a:p>
            <a:pPr eaLnBrk="1" hangingPunct="1">
              <a:defRPr/>
            </a:pPr>
            <a:r>
              <a:rPr lang="en-US" altLang="ko-KR" sz="2400" b="1" baseline="30000" dirty="0">
                <a:ea typeface="굴림" pitchFamily="50" charset="-127"/>
              </a:rPr>
              <a:t>$</a:t>
            </a:r>
            <a:r>
              <a:rPr lang="en-US" altLang="ko-KR" sz="2400" b="1" dirty="0">
                <a:ea typeface="굴림" pitchFamily="50" charset="-127"/>
              </a:rPr>
              <a:t>UC San Diego</a:t>
            </a:r>
          </a:p>
          <a:p>
            <a:pPr eaLnBrk="1" hangingPunct="1">
              <a:spcBef>
                <a:spcPts val="0"/>
              </a:spcBef>
              <a:defRPr/>
            </a:pPr>
            <a:r>
              <a:rPr lang="en-US" altLang="ko-KR" sz="2400" b="1" baseline="30000" dirty="0">
                <a:ea typeface="굴림" pitchFamily="50" charset="-127"/>
              </a:rPr>
              <a:t>*</a:t>
            </a:r>
            <a:r>
              <a:rPr lang="en-US" altLang="ko-KR" sz="2400" b="1" dirty="0">
                <a:ea typeface="굴림" pitchFamily="50" charset="-127"/>
              </a:rPr>
              <a:t>Synopsys Inc., Mountain View</a:t>
            </a:r>
          </a:p>
          <a:p>
            <a:pPr eaLnBrk="1" hangingPunct="1">
              <a:spcBef>
                <a:spcPts val="0"/>
              </a:spcBef>
              <a:defRPr/>
            </a:pPr>
            <a:r>
              <a:rPr lang="en-US" altLang="ko-KR" sz="2400" b="1" baseline="30000" dirty="0">
                <a:ea typeface="굴림" pitchFamily="50" charset="-127"/>
              </a:rPr>
              <a:t>+</a:t>
            </a:r>
            <a:r>
              <a:rPr lang="en-US" altLang="ko-KR" sz="2400" b="1" dirty="0">
                <a:ea typeface="굴림" pitchFamily="50" charset="-127"/>
              </a:rPr>
              <a:t>Qualcomm Research, San Diego</a:t>
            </a:r>
          </a:p>
          <a:p>
            <a:pPr algn="ctr" eaLnBrk="1" hangingPunct="1">
              <a:defRPr/>
            </a:pPr>
            <a:endParaRPr lang="en-US" altLang="ko-KR" sz="2800" dirty="0">
              <a:solidFill>
                <a:srgbClr val="A3E0FF"/>
              </a:solidFill>
              <a:latin typeface="Calibri" pitchFamily="34" charset="0"/>
              <a:ea typeface="굴림" pitchFamily="50" charset="-127"/>
              <a:cs typeface="Calibri" pitchFamily="34" charset="0"/>
            </a:endParaRPr>
          </a:p>
          <a:p>
            <a:pPr algn="ctr" eaLnBrk="1" hangingPunct="1">
              <a:defRPr/>
            </a:pPr>
            <a:endParaRPr lang="en-US" altLang="ko-KR" sz="2800" dirty="0">
              <a:solidFill>
                <a:srgbClr val="A3E0FF"/>
              </a:solidFill>
              <a:latin typeface="Calibri" pitchFamily="34" charset="0"/>
              <a:ea typeface="굴림" pitchFamily="50" charset="-127"/>
              <a:cs typeface="Calibri"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Flow</a:t>
            </a:r>
          </a:p>
        </p:txBody>
      </p:sp>
      <p:sp>
        <p:nvSpPr>
          <p:cNvPr id="4" name="Rectangle 3"/>
          <p:cNvSpPr/>
          <p:nvPr/>
        </p:nvSpPr>
        <p:spPr bwMode="auto">
          <a:xfrm>
            <a:off x="2499456" y="883221"/>
            <a:ext cx="4279392" cy="371513"/>
          </a:xfrm>
          <a:prstGeom prst="rect">
            <a:avLst/>
          </a:prstGeom>
          <a:solidFill>
            <a:schemeClr val="accent1"/>
          </a:solidFill>
          <a:ln w="25400" cap="sq" cmpd="sng" algn="ctr">
            <a:solidFill>
              <a:schemeClr val="tx1"/>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Input</a:t>
            </a:r>
            <a:r>
              <a:rPr kumimoji="0" lang="en-US" sz="1800" b="0" i="0" u="none" strike="noStrike" cap="none" normalizeH="0" dirty="0">
                <a:ln>
                  <a:noFill/>
                </a:ln>
                <a:solidFill>
                  <a:schemeClr val="tx1"/>
                </a:solidFill>
                <a:effectLst/>
                <a:latin typeface="Tahoma" charset="0"/>
              </a:rPr>
              <a:t> Parameters and #DRCs </a:t>
            </a:r>
            <a:endParaRPr kumimoji="0" lang="en-US" sz="1800" b="0" i="0" u="none" strike="noStrike" cap="none" normalizeH="0" baseline="0" dirty="0">
              <a:ln>
                <a:noFill/>
              </a:ln>
              <a:solidFill>
                <a:schemeClr val="tx1"/>
              </a:solidFill>
              <a:effectLst/>
              <a:latin typeface="Tahoma" charset="0"/>
            </a:endParaRPr>
          </a:p>
        </p:txBody>
      </p:sp>
      <p:sp>
        <p:nvSpPr>
          <p:cNvPr id="5" name="Rectangle 4"/>
          <p:cNvSpPr/>
          <p:nvPr/>
        </p:nvSpPr>
        <p:spPr bwMode="auto">
          <a:xfrm>
            <a:off x="2493936" y="1511698"/>
            <a:ext cx="4279392" cy="925511"/>
          </a:xfrm>
          <a:prstGeom prst="rect">
            <a:avLst/>
          </a:prstGeom>
          <a:solidFill>
            <a:schemeClr val="accent1"/>
          </a:solidFill>
          <a:ln w="25400" cap="sq"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Labelling:</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Tahoma" charset="0"/>
              </a:rPr>
              <a:t>#DRCs ≥ 50: -1</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#DRCs &lt; 50: +1</a:t>
            </a:r>
          </a:p>
        </p:txBody>
      </p:sp>
      <mc:AlternateContent xmlns:mc="http://schemas.openxmlformats.org/markup-compatibility/2006" xmlns:a14="http://schemas.microsoft.com/office/drawing/2010/main">
        <mc:Choice Requires="a14">
          <p:sp>
            <p:nvSpPr>
              <p:cNvPr id="6" name="Rectangle 5"/>
              <p:cNvSpPr/>
              <p:nvPr/>
            </p:nvSpPr>
            <p:spPr bwMode="auto">
              <a:xfrm>
                <a:off x="2480876" y="2733664"/>
                <a:ext cx="4279392" cy="648512"/>
              </a:xfrm>
              <a:prstGeom prst="rect">
                <a:avLst/>
              </a:prstGeom>
              <a:solidFill>
                <a:schemeClr val="accent1"/>
              </a:solidFill>
              <a:ln w="25400" cap="sq" cmpd="sng" algn="ctr">
                <a:solidFill>
                  <a:schemeClr val="tx1"/>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Normalizing:</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Tahoma" charset="0"/>
                  </a:rPr>
                  <a:t>All input parameters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kumimoji="0" lang="en-US" sz="1800" b="0" i="0" u="none" strike="noStrike" cap="none" normalizeH="0" baseline="0" dirty="0">
                    <a:ln>
                      <a:noFill/>
                    </a:ln>
                    <a:solidFill>
                      <a:schemeClr val="tx1"/>
                    </a:solidFill>
                    <a:effectLst/>
                    <a:latin typeface="Tahoma" charset="0"/>
                  </a:rPr>
                  <a:t> {-1, +1}</a:t>
                </a:r>
              </a:p>
            </p:txBody>
          </p:sp>
        </mc:Choice>
        <mc:Fallback xmlns="">
          <p:sp>
            <p:nvSpPr>
              <p:cNvPr id="6" name="Rectangle 5"/>
              <p:cNvSpPr>
                <a:spLocks noRot="1" noChangeAspect="1" noMove="1" noResize="1" noEditPoints="1" noAdjustHandles="1" noChangeArrowheads="1" noChangeShapeType="1" noTextEdit="1"/>
              </p:cNvSpPr>
              <p:nvPr/>
            </p:nvSpPr>
            <p:spPr bwMode="auto">
              <a:xfrm>
                <a:off x="2480876" y="2733664"/>
                <a:ext cx="4279392" cy="648512"/>
              </a:xfrm>
              <a:prstGeom prst="rect">
                <a:avLst/>
              </a:prstGeom>
              <a:blipFill>
                <a:blip r:embed="rId3"/>
                <a:stretch>
                  <a:fillRect l="-992" t="-2703" b="-11712"/>
                </a:stretch>
              </a:blipFill>
              <a:ln w="25400" cap="sq"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sp>
        <p:nvSpPr>
          <p:cNvPr id="7" name="Rectangle 6"/>
          <p:cNvSpPr/>
          <p:nvPr/>
        </p:nvSpPr>
        <p:spPr bwMode="auto">
          <a:xfrm>
            <a:off x="2498655" y="3654592"/>
            <a:ext cx="4274673" cy="1202510"/>
          </a:xfrm>
          <a:prstGeom prst="rect">
            <a:avLst/>
          </a:prstGeom>
          <a:solidFill>
            <a:schemeClr val="accent1"/>
          </a:solidFill>
          <a:ln w="25400" cap="sq" cmpd="sng" algn="ctr">
            <a:solidFill>
              <a:schemeClr val="tx1"/>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Weighting: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w = #+</a:t>
            </a:r>
            <a:r>
              <a:rPr kumimoji="0" lang="en-US" sz="1800" b="0" i="0" u="none" strike="noStrike" cap="none" normalizeH="0" baseline="0" dirty="0" err="1">
                <a:ln>
                  <a:noFill/>
                </a:ln>
                <a:solidFill>
                  <a:schemeClr val="tx1"/>
                </a:solidFill>
                <a:effectLst/>
                <a:latin typeface="Tahoma" charset="0"/>
              </a:rPr>
              <a:t>ve</a:t>
            </a:r>
            <a:r>
              <a:rPr kumimoji="0" lang="en-US" sz="1800" b="0" i="0" u="none" strike="noStrike" cap="none" normalizeH="0" baseline="0" dirty="0">
                <a:ln>
                  <a:noFill/>
                </a:ln>
                <a:solidFill>
                  <a:schemeClr val="tx1"/>
                </a:solidFill>
                <a:effectLst/>
                <a:latin typeface="Tahoma" charset="0"/>
              </a:rPr>
              <a:t> labels / #-</a:t>
            </a:r>
            <a:r>
              <a:rPr kumimoji="0" lang="en-US" sz="1800" b="0" i="0" u="none" strike="noStrike" cap="none" normalizeH="0" baseline="0" dirty="0" err="1">
                <a:ln>
                  <a:noFill/>
                </a:ln>
                <a:solidFill>
                  <a:schemeClr val="tx1"/>
                </a:solidFill>
                <a:effectLst/>
                <a:latin typeface="Tahoma" charset="0"/>
              </a:rPr>
              <a:t>ve</a:t>
            </a:r>
            <a:r>
              <a:rPr kumimoji="0" lang="en-US" sz="1800" b="0" i="0" u="none" strike="noStrike" cap="none" normalizeH="0" dirty="0">
                <a:ln>
                  <a:noFill/>
                </a:ln>
                <a:solidFill>
                  <a:schemeClr val="tx1"/>
                </a:solidFill>
                <a:effectLst/>
                <a:latin typeface="Tahoma" charset="0"/>
              </a:rPr>
              <a:t> labels</a:t>
            </a:r>
            <a:endParaRPr kumimoji="0" lang="en-US" sz="1800" b="0" i="0" u="none" strike="noStrike" cap="none" normalizeH="0" baseline="0" dirty="0">
              <a:ln>
                <a:noFill/>
              </a:ln>
              <a:solidFill>
                <a:schemeClr val="tx1"/>
              </a:solidFill>
              <a:effectLst/>
              <a:latin typeface="Tahoma"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Tahoma" charset="0"/>
              </a:rPr>
              <a:t>Apply weight w to inputs with label -1</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Apply</a:t>
            </a:r>
            <a:r>
              <a:rPr kumimoji="0" lang="en-US" sz="1800" b="0" i="0" u="none" strike="noStrike" cap="none" normalizeH="0" dirty="0">
                <a:ln>
                  <a:noFill/>
                </a:ln>
                <a:solidFill>
                  <a:schemeClr val="tx1"/>
                </a:solidFill>
                <a:effectLst/>
                <a:latin typeface="Tahoma" charset="0"/>
              </a:rPr>
              <a:t> weight 1.0 to inputs with label +1</a:t>
            </a:r>
            <a:endParaRPr kumimoji="0" lang="en-US" sz="1800" b="0" i="0" u="none" strike="noStrike" cap="none" normalizeH="0" baseline="0" dirty="0">
              <a:ln>
                <a:noFill/>
              </a:ln>
              <a:solidFill>
                <a:schemeClr val="tx1"/>
              </a:solidFill>
              <a:effectLst/>
              <a:latin typeface="Tahoma" charset="0"/>
            </a:endParaRPr>
          </a:p>
        </p:txBody>
      </p:sp>
      <mc:AlternateContent xmlns:mc="http://schemas.openxmlformats.org/markup-compatibility/2006" xmlns:a14="http://schemas.microsoft.com/office/drawing/2010/main">
        <mc:Choice Requires="a14">
          <p:sp>
            <p:nvSpPr>
              <p:cNvPr id="8" name="Rectangle 7"/>
              <p:cNvSpPr/>
              <p:nvPr/>
            </p:nvSpPr>
            <p:spPr bwMode="auto">
              <a:xfrm>
                <a:off x="2524856" y="5129518"/>
                <a:ext cx="4279392" cy="1202510"/>
              </a:xfrm>
              <a:prstGeom prst="rect">
                <a:avLst/>
              </a:prstGeom>
              <a:solidFill>
                <a:schemeClr val="accent1"/>
              </a:solidFill>
              <a:ln w="25400" cap="sq" cmpd="sng" algn="ctr">
                <a:solidFill>
                  <a:schemeClr val="tx1"/>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Learning:</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Tahoma" charset="0"/>
                  </a:rPr>
                  <a:t>SVM classification with RBF kernel</a:t>
                </a:r>
                <a:endParaRPr kumimoji="0" lang="en-US" sz="1800" b="0" i="0" u="none" strike="noStrike" cap="none" normalizeH="0" baseline="0" dirty="0">
                  <a:ln>
                    <a:noFill/>
                  </a:ln>
                  <a:solidFill>
                    <a:schemeClr val="tx1"/>
                  </a:solidFill>
                  <a:effectLst/>
                  <a:latin typeface="Tahoma"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Tahoma" charset="0"/>
                  </a:rPr>
                  <a:t>Grid search of </a:t>
                </a:r>
                <a:r>
                  <a:rPr lang="en-US" dirty="0" err="1">
                    <a:latin typeface="Tahoma" charset="0"/>
                  </a:rPr>
                  <a:t>hyperparameters</a:t>
                </a:r>
                <a:r>
                  <a:rPr lang="en-US" dirty="0">
                    <a:latin typeface="Tahoma" charset="0"/>
                  </a:rPr>
                  <a:t> C, </a:t>
                </a:r>
                <a14:m>
                  <m:oMath xmlns:m="http://schemas.openxmlformats.org/officeDocument/2006/math">
                    <m:r>
                      <a:rPr lang="en-US" b="0" i="1" smtClean="0">
                        <a:latin typeface="Cambria Math" panose="02040503050406030204" pitchFamily="18" charset="0"/>
                      </a:rPr>
                      <m:t>𝜉</m:t>
                    </m:r>
                  </m:oMath>
                </a14:m>
                <a:r>
                  <a:rPr kumimoji="0" lang="en-US" sz="1800" b="0" i="0" u="none" strike="noStrike" cap="none" normalizeH="0" baseline="0" dirty="0">
                    <a:ln>
                      <a:noFill/>
                    </a:ln>
                    <a:solidFill>
                      <a:schemeClr val="tx1"/>
                    </a:solidFill>
                    <a:effectLst/>
                    <a:latin typeface="Tahoma" charset="0"/>
                  </a:rPr>
                  <a:t> </a:t>
                </a:r>
                <a:endParaRPr lang="en-US" dirty="0">
                  <a:latin typeface="Tahoma"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for</a:t>
                </a:r>
                <a:r>
                  <a:rPr kumimoji="0" lang="en-US" sz="1800" b="0" i="0" u="none" strike="noStrike" cap="none" normalizeH="0" dirty="0">
                    <a:ln>
                      <a:noFill/>
                    </a:ln>
                    <a:solidFill>
                      <a:schemeClr val="tx1"/>
                    </a:solidFill>
                    <a:effectLst/>
                    <a:latin typeface="Tahoma" charset="0"/>
                  </a:rPr>
                  <a:t> min cross-validation error</a:t>
                </a:r>
                <a:r>
                  <a:rPr kumimoji="0" lang="en-US" sz="1800" b="0" i="0" u="none" strike="noStrike" cap="none" normalizeH="0" baseline="0" dirty="0">
                    <a:ln>
                      <a:noFill/>
                    </a:ln>
                    <a:solidFill>
                      <a:schemeClr val="tx1"/>
                    </a:solidFill>
                    <a:effectLst/>
                    <a:latin typeface="Tahoma" charset="0"/>
                  </a:rPr>
                  <a:t> </a:t>
                </a:r>
              </a:p>
            </p:txBody>
          </p:sp>
        </mc:Choice>
        <mc:Fallback xmlns="">
          <p:sp>
            <p:nvSpPr>
              <p:cNvPr id="8" name="Rectangle 7"/>
              <p:cNvSpPr>
                <a:spLocks noRot="1" noChangeAspect="1" noMove="1" noResize="1" noEditPoints="1" noAdjustHandles="1" noChangeArrowheads="1" noChangeShapeType="1" noTextEdit="1"/>
              </p:cNvSpPr>
              <p:nvPr/>
            </p:nvSpPr>
            <p:spPr bwMode="auto">
              <a:xfrm>
                <a:off x="2524856" y="5129518"/>
                <a:ext cx="4279392" cy="1202510"/>
              </a:xfrm>
              <a:prstGeom prst="rect">
                <a:avLst/>
              </a:prstGeom>
              <a:blipFill>
                <a:blip r:embed="rId4"/>
                <a:stretch>
                  <a:fillRect l="-992" t="-1485" b="-5941"/>
                </a:stretch>
              </a:blipFill>
              <a:ln w="25400" cap="sq" cmpd="sng" algn="ctr">
                <a:solidFill>
                  <a:schemeClr val="tx1"/>
                </a:solidFill>
                <a:prstDash val="solid"/>
                <a:round/>
                <a:headEnd type="none" w="med" len="med"/>
                <a:tailEnd type="triangle" w="med" len="med"/>
              </a:ln>
              <a:effectLst/>
            </p:spPr>
            <p:txBody>
              <a:bodyPr/>
              <a:lstStyle/>
              <a:p>
                <a:r>
                  <a:rPr lang="en-US">
                    <a:noFill/>
                  </a:rPr>
                  <a:t> </a:t>
                </a:r>
              </a:p>
            </p:txBody>
          </p:sp>
        </mc:Fallback>
      </mc:AlternateContent>
      <p:cxnSp>
        <p:nvCxnSpPr>
          <p:cNvPr id="10" name="Straight Arrow Connector 9"/>
          <p:cNvCxnSpPr>
            <a:stCxn id="4" idx="2"/>
            <a:endCxn id="5" idx="0"/>
          </p:cNvCxnSpPr>
          <p:nvPr/>
        </p:nvCxnSpPr>
        <p:spPr bwMode="auto">
          <a:xfrm flipH="1">
            <a:off x="4633632" y="1254734"/>
            <a:ext cx="5520" cy="256964"/>
          </a:xfrm>
          <a:prstGeom prst="straightConnector1">
            <a:avLst/>
          </a:prstGeom>
          <a:solidFill>
            <a:schemeClr val="accent1"/>
          </a:solidFill>
          <a:ln w="50800" cap="sq"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a:off x="4615052" y="2479850"/>
            <a:ext cx="5520" cy="256964"/>
          </a:xfrm>
          <a:prstGeom prst="straightConnector1">
            <a:avLst/>
          </a:prstGeom>
          <a:solidFill>
            <a:schemeClr val="accent1"/>
          </a:solidFill>
          <a:ln w="50800" cap="sq"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4640388" y="3382176"/>
            <a:ext cx="5520" cy="256964"/>
          </a:xfrm>
          <a:prstGeom prst="straightConnector1">
            <a:avLst/>
          </a:prstGeom>
          <a:solidFill>
            <a:schemeClr val="accent1"/>
          </a:solidFill>
          <a:ln w="50800" cap="sq"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H="1">
            <a:off x="4664552" y="4872554"/>
            <a:ext cx="5520" cy="256964"/>
          </a:xfrm>
          <a:prstGeom prst="straightConnector1">
            <a:avLst/>
          </a:prstGeom>
          <a:solidFill>
            <a:schemeClr val="accent1"/>
          </a:solidFill>
          <a:ln w="50800" cap="sq" cmpd="sng" algn="ctr">
            <a:solidFill>
              <a:schemeClr val="tx1"/>
            </a:solidFill>
            <a:prstDash val="solid"/>
            <a:round/>
            <a:headEnd type="none" w="med" len="med"/>
            <a:tailEnd type="triangle"/>
          </a:ln>
          <a:effectLst/>
        </p:spPr>
      </p:cxnSp>
      <p:sp>
        <p:nvSpPr>
          <p:cNvPr id="16" name="Left Brace 15"/>
          <p:cNvSpPr/>
          <p:nvPr/>
        </p:nvSpPr>
        <p:spPr bwMode="auto">
          <a:xfrm>
            <a:off x="1619672" y="1566170"/>
            <a:ext cx="432048" cy="3243754"/>
          </a:xfrm>
          <a:prstGeom prst="leftBrace">
            <a:avLst>
              <a:gd name="adj1" fmla="val 0"/>
              <a:gd name="adj2" fmla="val 50000"/>
            </a:avLst>
          </a:prstGeom>
          <a:noFill/>
          <a:ln w="25400" cap="sq"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7" name="Left Brace 16"/>
          <p:cNvSpPr/>
          <p:nvPr/>
        </p:nvSpPr>
        <p:spPr bwMode="auto">
          <a:xfrm>
            <a:off x="1585242" y="4983792"/>
            <a:ext cx="495672" cy="1385814"/>
          </a:xfrm>
          <a:prstGeom prst="leftBrace">
            <a:avLst>
              <a:gd name="adj1" fmla="val 0"/>
              <a:gd name="adj2" fmla="val 50000"/>
            </a:avLst>
          </a:prstGeom>
          <a:noFill/>
          <a:ln w="25400" cap="sq"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8" name="TextBox 17"/>
          <p:cNvSpPr txBox="1"/>
          <p:nvPr/>
        </p:nvSpPr>
        <p:spPr>
          <a:xfrm>
            <a:off x="969902" y="2537114"/>
            <a:ext cx="461665" cy="1500667"/>
          </a:xfrm>
          <a:prstGeom prst="rect">
            <a:avLst/>
          </a:prstGeom>
          <a:noFill/>
        </p:spPr>
        <p:txBody>
          <a:bodyPr vert="vert270" wrap="none" rtlCol="0">
            <a:spAutoFit/>
          </a:bodyPr>
          <a:lstStyle/>
          <a:p>
            <a:r>
              <a:rPr lang="en-US" dirty="0"/>
              <a:t>Preprocessing</a:t>
            </a:r>
          </a:p>
        </p:txBody>
      </p:sp>
      <p:sp>
        <p:nvSpPr>
          <p:cNvPr id="19" name="TextBox 18"/>
          <p:cNvSpPr txBox="1"/>
          <p:nvPr/>
        </p:nvSpPr>
        <p:spPr>
          <a:xfrm>
            <a:off x="941983" y="5157192"/>
            <a:ext cx="461665" cy="1007905"/>
          </a:xfrm>
          <a:prstGeom prst="rect">
            <a:avLst/>
          </a:prstGeom>
          <a:noFill/>
        </p:spPr>
        <p:txBody>
          <a:bodyPr vert="vert270" wrap="none" rtlCol="0">
            <a:spAutoFit/>
          </a:bodyPr>
          <a:lstStyle/>
          <a:p>
            <a:r>
              <a:rPr lang="en-US" dirty="0"/>
              <a:t>Modeling</a:t>
            </a:r>
          </a:p>
        </p:txBody>
      </p:sp>
    </p:spTree>
    <p:extLst>
      <p:ext uri="{BB962C8B-B14F-4D97-AF65-F5344CB8AC3E}">
        <p14:creationId xmlns:p14="http://schemas.microsoft.com/office/powerpoint/2010/main" val="29619671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animBg="1"/>
      <p:bldP spid="17"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0025"/>
            <a:ext cx="8928992" cy="708695"/>
          </a:xfrm>
        </p:spPr>
        <p:txBody>
          <a:bodyPr/>
          <a:lstStyle/>
          <a:p>
            <a:r>
              <a:rPr lang="en-US" sz="3200" dirty="0"/>
              <a:t>Interpolation, Extrapolation Algorithm</a:t>
            </a:r>
          </a:p>
        </p:txBody>
      </p:sp>
      <p:sp>
        <p:nvSpPr>
          <p:cNvPr id="3" name="Content Placeholder 2"/>
          <p:cNvSpPr>
            <a:spLocks noGrp="1"/>
          </p:cNvSpPr>
          <p:nvPr>
            <p:ph idx="1"/>
          </p:nvPr>
        </p:nvSpPr>
        <p:spPr>
          <a:xfrm>
            <a:off x="228600" y="908720"/>
            <a:ext cx="8915400" cy="5486400"/>
          </a:xfrm>
        </p:spPr>
        <p:txBody>
          <a:bodyPr/>
          <a:lstStyle/>
          <a:p>
            <a:r>
              <a:rPr lang="en-US" sz="2800" dirty="0"/>
              <a:t>Given 3 (out of ≤ 20) placements, error upper bound (</a:t>
            </a:r>
            <a:r>
              <a:rPr lang="en-US" sz="2800" dirty="0" err="1"/>
              <a:t>UB</a:t>
            </a:r>
            <a:r>
              <a:rPr lang="en-US" sz="2800" baseline="-25000" dirty="0" err="1"/>
              <a:t>error</a:t>
            </a:r>
            <a:r>
              <a:rPr lang="en-US" sz="2800" dirty="0"/>
              <a:t>)</a:t>
            </a:r>
          </a:p>
          <a:p>
            <a:r>
              <a:rPr lang="en-US" sz="2800" dirty="0"/>
              <a:t>Extract parameter values from these 3 placements</a:t>
            </a:r>
          </a:p>
          <a:p>
            <a:r>
              <a:rPr lang="en-US" sz="2800" dirty="0"/>
              <a:t>Choose one placement from the remaining to fit a model</a:t>
            </a:r>
          </a:p>
          <a:p>
            <a:r>
              <a:rPr lang="en-US" sz="2800" dirty="0"/>
              <a:t>Initialize error to large value</a:t>
            </a:r>
          </a:p>
          <a:p>
            <a:r>
              <a:rPr lang="en-US" sz="2800" dirty="0"/>
              <a:t>While (error &gt; </a:t>
            </a:r>
            <a:r>
              <a:rPr lang="en-US" sz="2800" dirty="0" err="1"/>
              <a:t>UB</a:t>
            </a:r>
            <a:r>
              <a:rPr lang="en-US" sz="2800" baseline="-25000" dirty="0" err="1"/>
              <a:t>error</a:t>
            </a:r>
            <a:r>
              <a:rPr lang="en-US" sz="2800" dirty="0"/>
              <a:t> &amp;&amp; #remaining placements &gt; 0)</a:t>
            </a:r>
          </a:p>
          <a:p>
            <a:pPr lvl="1"/>
            <a:r>
              <a:rPr lang="en-US" sz="2800" dirty="0"/>
              <a:t>Test model on remaining placements</a:t>
            </a:r>
          </a:p>
          <a:p>
            <a:pPr lvl="1"/>
            <a:r>
              <a:rPr lang="en-US" sz="2800" dirty="0"/>
              <a:t>Calculate error</a:t>
            </a:r>
          </a:p>
          <a:p>
            <a:pPr lvl="1"/>
            <a:r>
              <a:rPr lang="en-US" sz="2800" dirty="0"/>
              <a:t>If error &gt; </a:t>
            </a:r>
            <a:r>
              <a:rPr lang="en-US" sz="2800" dirty="0" err="1"/>
              <a:t>UB</a:t>
            </a:r>
            <a:r>
              <a:rPr lang="en-US" sz="2800" baseline="-25000" dirty="0" err="1"/>
              <a:t>error</a:t>
            </a:r>
            <a:r>
              <a:rPr lang="en-US" sz="2800" dirty="0"/>
              <a:t>  </a:t>
            </a:r>
          </a:p>
          <a:p>
            <a:pPr lvl="2"/>
            <a:r>
              <a:rPr lang="en-US" sz="2400" dirty="0"/>
              <a:t>Add placement to training set, retrain model</a:t>
            </a:r>
          </a:p>
          <a:p>
            <a:pPr lvl="2"/>
            <a:r>
              <a:rPr lang="en-US" sz="2400" dirty="0"/>
              <a:t>Remove placement from set of remaining placements</a:t>
            </a:r>
          </a:p>
        </p:txBody>
      </p:sp>
    </p:spTree>
    <p:extLst>
      <p:ext uri="{BB962C8B-B14F-4D97-AF65-F5344CB8AC3E}">
        <p14:creationId xmlns:p14="http://schemas.microsoft.com/office/powerpoint/2010/main" val="23281377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708695"/>
          </a:xfrm>
        </p:spPr>
        <p:txBody>
          <a:bodyPr/>
          <a:lstStyle/>
          <a:p>
            <a:r>
              <a:rPr lang="en-US" sz="3200" dirty="0"/>
              <a:t>Goodness of Interpolation/Extrapolation Algorithm</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51" r="5113"/>
          <a:stretch/>
        </p:blipFill>
        <p:spPr>
          <a:xfrm>
            <a:off x="823815" y="933711"/>
            <a:ext cx="7848872" cy="265891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263" r="5900"/>
          <a:stretch/>
        </p:blipFill>
        <p:spPr>
          <a:xfrm>
            <a:off x="827584" y="3861048"/>
            <a:ext cx="7848872" cy="2730922"/>
          </a:xfrm>
          <a:prstGeom prst="rect">
            <a:avLst/>
          </a:prstGeom>
        </p:spPr>
      </p:pic>
      <p:sp>
        <p:nvSpPr>
          <p:cNvPr id="7" name="TextBox 6"/>
          <p:cNvSpPr txBox="1"/>
          <p:nvPr/>
        </p:nvSpPr>
        <p:spPr>
          <a:xfrm>
            <a:off x="3707904" y="3511267"/>
            <a:ext cx="2056973" cy="369332"/>
          </a:xfrm>
          <a:prstGeom prst="rect">
            <a:avLst/>
          </a:prstGeom>
          <a:solidFill>
            <a:srgbClr val="92D050"/>
          </a:solidFill>
        </p:spPr>
        <p:txBody>
          <a:bodyPr vert="horz" wrap="none" rtlCol="0">
            <a:spAutoFit/>
          </a:bodyPr>
          <a:lstStyle/>
          <a:p>
            <a:r>
              <a:rPr lang="en-US" dirty="0">
                <a:solidFill>
                  <a:schemeClr val="bg2"/>
                </a:solidFill>
                <a:latin typeface="Arial" pitchFamily="34" charset="0"/>
              </a:rPr>
              <a:t>Actual Pin Density</a:t>
            </a:r>
            <a:endParaRPr lang="en-US" dirty="0">
              <a:solidFill>
                <a:schemeClr val="bg2"/>
              </a:solidFill>
              <a:latin typeface="Arial" pitchFamily="34" charset="0"/>
              <a:cs typeface="Arial" pitchFamily="34" charset="0"/>
            </a:endParaRPr>
          </a:p>
        </p:txBody>
      </p:sp>
      <p:sp>
        <p:nvSpPr>
          <p:cNvPr id="8" name="TextBox 7"/>
          <p:cNvSpPr txBox="1"/>
          <p:nvPr/>
        </p:nvSpPr>
        <p:spPr>
          <a:xfrm>
            <a:off x="395536" y="1021743"/>
            <a:ext cx="461665" cy="2489524"/>
          </a:xfrm>
          <a:prstGeom prst="rect">
            <a:avLst/>
          </a:prstGeom>
          <a:solidFill>
            <a:srgbClr val="92D050"/>
          </a:solidFill>
        </p:spPr>
        <p:txBody>
          <a:bodyPr vert="vert270" wrap="square" rtlCol="0">
            <a:spAutoFit/>
          </a:bodyPr>
          <a:lstStyle/>
          <a:p>
            <a:r>
              <a:rPr lang="en-US" dirty="0">
                <a:solidFill>
                  <a:schemeClr val="bg2"/>
                </a:solidFill>
                <a:latin typeface="Arial" pitchFamily="34" charset="0"/>
                <a:cs typeface="Arial" pitchFamily="34" charset="0"/>
              </a:rPr>
              <a:t>Predicted Pin Density</a:t>
            </a:r>
          </a:p>
        </p:txBody>
      </p:sp>
      <p:sp>
        <p:nvSpPr>
          <p:cNvPr id="9" name="TextBox 8"/>
          <p:cNvSpPr txBox="1"/>
          <p:nvPr/>
        </p:nvSpPr>
        <p:spPr>
          <a:xfrm>
            <a:off x="395536" y="3830055"/>
            <a:ext cx="461665" cy="2839305"/>
          </a:xfrm>
          <a:prstGeom prst="rect">
            <a:avLst/>
          </a:prstGeom>
          <a:solidFill>
            <a:srgbClr val="92D050"/>
          </a:solidFill>
        </p:spPr>
        <p:txBody>
          <a:bodyPr vert="vert270" wrap="square" rtlCol="0">
            <a:spAutoFit/>
          </a:bodyPr>
          <a:lstStyle/>
          <a:p>
            <a:r>
              <a:rPr lang="en-US" dirty="0">
                <a:solidFill>
                  <a:schemeClr val="bg2"/>
                </a:solidFill>
                <a:latin typeface="Arial" pitchFamily="34" charset="0"/>
                <a:cs typeface="Arial" pitchFamily="34" charset="0"/>
              </a:rPr>
              <a:t>Predicted #Complex Cells</a:t>
            </a:r>
          </a:p>
        </p:txBody>
      </p:sp>
      <p:sp>
        <p:nvSpPr>
          <p:cNvPr id="10" name="TextBox 9"/>
          <p:cNvSpPr txBox="1"/>
          <p:nvPr/>
        </p:nvSpPr>
        <p:spPr>
          <a:xfrm>
            <a:off x="3543513" y="6502040"/>
            <a:ext cx="2505814" cy="369332"/>
          </a:xfrm>
          <a:prstGeom prst="rect">
            <a:avLst/>
          </a:prstGeom>
          <a:solidFill>
            <a:srgbClr val="92D050"/>
          </a:solidFill>
        </p:spPr>
        <p:txBody>
          <a:bodyPr vert="horz" wrap="none" rtlCol="0">
            <a:spAutoFit/>
          </a:bodyPr>
          <a:lstStyle/>
          <a:p>
            <a:r>
              <a:rPr lang="en-US" dirty="0">
                <a:solidFill>
                  <a:schemeClr val="bg2"/>
                </a:solidFill>
                <a:latin typeface="Arial" pitchFamily="34" charset="0"/>
              </a:rPr>
              <a:t>Actual #Complex Cells</a:t>
            </a:r>
            <a:endParaRPr lang="en-US"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87927063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 Training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5531395"/>
              </p:ext>
            </p:extLst>
          </p:nvPr>
        </p:nvGraphicFramePr>
        <p:xfrm>
          <a:off x="539551" y="1052513"/>
          <a:ext cx="8423474" cy="1854200"/>
        </p:xfrm>
        <a:graphic>
          <a:graphicData uri="http://schemas.openxmlformats.org/drawingml/2006/table">
            <a:tbl>
              <a:tblPr firstRow="1" bandRow="1">
                <a:tableStyleId>{5C22544A-7EE6-4342-B048-85BDC9FD1C3A}</a:tableStyleId>
              </a:tblPr>
              <a:tblGrid>
                <a:gridCol w="4139605">
                  <a:extLst>
                    <a:ext uri="{9D8B030D-6E8A-4147-A177-3AD203B41FA5}">
                      <a16:colId xmlns:a16="http://schemas.microsoft.com/office/drawing/2014/main" val="237130835"/>
                    </a:ext>
                  </a:extLst>
                </a:gridCol>
                <a:gridCol w="4283869">
                  <a:extLst>
                    <a:ext uri="{9D8B030D-6E8A-4147-A177-3AD203B41FA5}">
                      <a16:colId xmlns:a16="http://schemas.microsoft.com/office/drawing/2014/main" val="362410594"/>
                    </a:ext>
                  </a:extLst>
                </a:gridCol>
              </a:tblGrid>
              <a:tr h="370840">
                <a:tc>
                  <a:txBody>
                    <a:bodyPr/>
                    <a:lstStyle/>
                    <a:p>
                      <a:pPr algn="ctr"/>
                      <a:r>
                        <a:rPr lang="en-US" b="1" dirty="0"/>
                        <a:t>Context</a:t>
                      </a:r>
                    </a:p>
                  </a:txBody>
                  <a:tcPr/>
                </a:tc>
                <a:tc>
                  <a:txBody>
                    <a:bodyPr/>
                    <a:lstStyle/>
                    <a:p>
                      <a:pPr algn="ctr"/>
                      <a:r>
                        <a:rPr lang="en-US" b="1" dirty="0"/>
                        <a:t>Details</a:t>
                      </a:r>
                    </a:p>
                  </a:txBody>
                  <a:tcPr/>
                </a:tc>
                <a:extLst>
                  <a:ext uri="{0D108BD9-81ED-4DB2-BD59-A6C34878D82A}">
                    <a16:rowId xmlns:a16="http://schemas.microsoft.com/office/drawing/2014/main" val="1826580239"/>
                  </a:ext>
                </a:extLst>
              </a:tr>
              <a:tr h="370840">
                <a:tc>
                  <a:txBody>
                    <a:bodyPr/>
                    <a:lstStyle/>
                    <a:p>
                      <a:pPr algn="ctr"/>
                      <a:r>
                        <a:rPr lang="en-US" dirty="0"/>
                        <a:t>Utilization (%)</a:t>
                      </a:r>
                    </a:p>
                  </a:txBody>
                  <a:tcPr/>
                </a:tc>
                <a:tc>
                  <a:txBody>
                    <a:bodyPr/>
                    <a:lstStyle/>
                    <a:p>
                      <a:pPr algn="ctr"/>
                      <a:r>
                        <a:rPr lang="en-US" dirty="0"/>
                        <a:t>{70, 71, 72, …,86}</a:t>
                      </a:r>
                    </a:p>
                  </a:txBody>
                  <a:tcPr/>
                </a:tc>
                <a:extLst>
                  <a:ext uri="{0D108BD9-81ED-4DB2-BD59-A6C34878D82A}">
                    <a16:rowId xmlns:a16="http://schemas.microsoft.com/office/drawing/2014/main" val="1371770635"/>
                  </a:ext>
                </a:extLst>
              </a:tr>
              <a:tr h="370840">
                <a:tc>
                  <a:txBody>
                    <a:bodyPr/>
                    <a:lstStyle/>
                    <a:p>
                      <a:pPr algn="ctr"/>
                      <a:r>
                        <a:rPr lang="en-US" dirty="0"/>
                        <a:t>Aspect Ratio</a:t>
                      </a:r>
                    </a:p>
                  </a:txBody>
                  <a:tcPr/>
                </a:tc>
                <a:tc>
                  <a:txBody>
                    <a:bodyPr/>
                    <a:lstStyle/>
                    <a:p>
                      <a:pPr algn="ctr"/>
                      <a:r>
                        <a:rPr lang="en-US" dirty="0"/>
                        <a:t>{1.0, 1.3,</a:t>
                      </a:r>
                      <a:r>
                        <a:rPr lang="en-US" baseline="0" dirty="0"/>
                        <a:t> 1.8}</a:t>
                      </a:r>
                      <a:endParaRPr lang="en-US" dirty="0"/>
                    </a:p>
                  </a:txBody>
                  <a:tcPr/>
                </a:tc>
                <a:extLst>
                  <a:ext uri="{0D108BD9-81ED-4DB2-BD59-A6C34878D82A}">
                    <a16:rowId xmlns:a16="http://schemas.microsoft.com/office/drawing/2014/main" val="2450550135"/>
                  </a:ext>
                </a:extLst>
              </a:tr>
              <a:tr h="370840">
                <a:tc>
                  <a:txBody>
                    <a:bodyPr/>
                    <a:lstStyle/>
                    <a:p>
                      <a:pPr algn="ctr"/>
                      <a:r>
                        <a:rPr lang="en-US" dirty="0"/>
                        <a:t>#Metal Layers</a:t>
                      </a:r>
                    </a:p>
                  </a:txBody>
                  <a:tcPr/>
                </a:tc>
                <a:tc>
                  <a:txBody>
                    <a:bodyPr/>
                    <a:lstStyle/>
                    <a:p>
                      <a:pPr algn="ctr"/>
                      <a:r>
                        <a:rPr lang="en-US" dirty="0"/>
                        <a:t>{6,</a:t>
                      </a:r>
                      <a:r>
                        <a:rPr lang="en-US" baseline="0" dirty="0"/>
                        <a:t> 5, 4}</a:t>
                      </a:r>
                      <a:endParaRPr lang="en-US" dirty="0"/>
                    </a:p>
                  </a:txBody>
                  <a:tcPr/>
                </a:tc>
                <a:extLst>
                  <a:ext uri="{0D108BD9-81ED-4DB2-BD59-A6C34878D82A}">
                    <a16:rowId xmlns:a16="http://schemas.microsoft.com/office/drawing/2014/main" val="118497335"/>
                  </a:ext>
                </a:extLst>
              </a:tr>
              <a:tr h="370840">
                <a:tc>
                  <a:txBody>
                    <a:bodyPr/>
                    <a:lstStyle/>
                    <a:p>
                      <a:pPr algn="ctr"/>
                      <a:r>
                        <a:rPr lang="en-US" dirty="0"/>
                        <a:t>Technologies</a:t>
                      </a:r>
                    </a:p>
                  </a:txBody>
                  <a:tcPr/>
                </a:tc>
                <a:tc>
                  <a:txBody>
                    <a:bodyPr/>
                    <a:lstStyle/>
                    <a:p>
                      <a:pPr algn="ctr"/>
                      <a:r>
                        <a:rPr lang="en-US" dirty="0"/>
                        <a:t>28FDSOI 8T, 28LP</a:t>
                      </a:r>
                      <a:r>
                        <a:rPr lang="en-US" baseline="0" dirty="0"/>
                        <a:t> 12T, 45GS 9T</a:t>
                      </a:r>
                      <a:endParaRPr lang="en-US" dirty="0"/>
                    </a:p>
                  </a:txBody>
                  <a:tcPr/>
                </a:tc>
                <a:extLst>
                  <a:ext uri="{0D108BD9-81ED-4DB2-BD59-A6C34878D82A}">
                    <a16:rowId xmlns:a16="http://schemas.microsoft.com/office/drawing/2014/main" val="385040603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5089420"/>
              </p:ext>
            </p:extLst>
          </p:nvPr>
        </p:nvGraphicFramePr>
        <p:xfrm>
          <a:off x="539549" y="2996952"/>
          <a:ext cx="8423475" cy="2862312"/>
        </p:xfrm>
        <a:graphic>
          <a:graphicData uri="http://schemas.openxmlformats.org/drawingml/2006/table">
            <a:tbl>
              <a:tblPr firstRow="1" bandRow="1">
                <a:tableStyleId>{5C22544A-7EE6-4342-B048-85BDC9FD1C3A}</a:tableStyleId>
              </a:tblPr>
              <a:tblGrid>
                <a:gridCol w="1584179">
                  <a:extLst>
                    <a:ext uri="{9D8B030D-6E8A-4147-A177-3AD203B41FA5}">
                      <a16:colId xmlns:a16="http://schemas.microsoft.com/office/drawing/2014/main" val="2260543610"/>
                    </a:ext>
                  </a:extLst>
                </a:gridCol>
                <a:gridCol w="1440160">
                  <a:extLst>
                    <a:ext uri="{9D8B030D-6E8A-4147-A177-3AD203B41FA5}">
                      <a16:colId xmlns:a16="http://schemas.microsoft.com/office/drawing/2014/main" val="2191644624"/>
                    </a:ext>
                  </a:extLst>
                </a:gridCol>
                <a:gridCol w="2029746">
                  <a:extLst>
                    <a:ext uri="{9D8B030D-6E8A-4147-A177-3AD203B41FA5}">
                      <a16:colId xmlns:a16="http://schemas.microsoft.com/office/drawing/2014/main" val="2781546417"/>
                    </a:ext>
                  </a:extLst>
                </a:gridCol>
                <a:gridCol w="1684695">
                  <a:extLst>
                    <a:ext uri="{9D8B030D-6E8A-4147-A177-3AD203B41FA5}">
                      <a16:colId xmlns:a16="http://schemas.microsoft.com/office/drawing/2014/main" val="4151964118"/>
                    </a:ext>
                  </a:extLst>
                </a:gridCol>
                <a:gridCol w="1684695">
                  <a:extLst>
                    <a:ext uri="{9D8B030D-6E8A-4147-A177-3AD203B41FA5}">
                      <a16:colId xmlns:a16="http://schemas.microsoft.com/office/drawing/2014/main" val="3517361288"/>
                    </a:ext>
                  </a:extLst>
                </a:gridCol>
              </a:tblGrid>
              <a:tr h="504056">
                <a:tc>
                  <a:txBody>
                    <a:bodyPr/>
                    <a:lstStyle/>
                    <a:p>
                      <a:pPr algn="ctr"/>
                      <a:endParaRPr lang="en-US" dirty="0"/>
                    </a:p>
                  </a:txBody>
                  <a:tcPr/>
                </a:tc>
                <a:tc>
                  <a:txBody>
                    <a:bodyPr/>
                    <a:lstStyle/>
                    <a:p>
                      <a:pPr algn="ctr"/>
                      <a:r>
                        <a:rPr lang="en-US" dirty="0"/>
                        <a:t>Tech</a:t>
                      </a:r>
                    </a:p>
                  </a:txBody>
                  <a:tcPr/>
                </a:tc>
                <a:tc>
                  <a:txBody>
                    <a:bodyPr/>
                    <a:lstStyle/>
                    <a:p>
                      <a:pPr algn="ctr"/>
                      <a:r>
                        <a:rPr lang="en-US" dirty="0" err="1"/>
                        <a:t>aes_cipher_top</a:t>
                      </a:r>
                      <a:endParaRPr lang="en-US" dirty="0"/>
                    </a:p>
                  </a:txBody>
                  <a:tcPr/>
                </a:tc>
                <a:tc>
                  <a:txBody>
                    <a:bodyPr/>
                    <a:lstStyle/>
                    <a:p>
                      <a:pPr algn="ctr"/>
                      <a:r>
                        <a:rPr lang="en-US" dirty="0"/>
                        <a:t>aes_x2</a:t>
                      </a:r>
                    </a:p>
                  </a:txBody>
                  <a:tcPr/>
                </a:tc>
                <a:tc>
                  <a:txBody>
                    <a:bodyPr/>
                    <a:lstStyle/>
                    <a:p>
                      <a:pPr algn="ctr"/>
                      <a:r>
                        <a:rPr lang="en-US" dirty="0"/>
                        <a:t>aes_x3</a:t>
                      </a:r>
                    </a:p>
                  </a:txBody>
                  <a:tcPr/>
                </a:tc>
                <a:extLst>
                  <a:ext uri="{0D108BD9-81ED-4DB2-BD59-A6C34878D82A}">
                    <a16:rowId xmlns:a16="http://schemas.microsoft.com/office/drawing/2014/main" val="3929827157"/>
                  </a:ext>
                </a:extLst>
              </a:tr>
              <a:tr h="504056">
                <a:tc rowSpan="3">
                  <a:txBody>
                    <a:bodyPr/>
                    <a:lstStyle/>
                    <a:p>
                      <a:pPr algn="ctr"/>
                      <a:endParaRPr lang="en-US" dirty="0"/>
                    </a:p>
                    <a:p>
                      <a:pPr algn="ctr"/>
                      <a:r>
                        <a:rPr lang="en-US" dirty="0"/>
                        <a:t>P&amp;R</a:t>
                      </a:r>
                      <a:r>
                        <a:rPr lang="en-US" baseline="0" dirty="0"/>
                        <a:t> Clock Period (ns)</a:t>
                      </a:r>
                      <a:endParaRPr lang="en-US" dirty="0"/>
                    </a:p>
                  </a:txBody>
                  <a:tcPr/>
                </a:tc>
                <a:tc>
                  <a:txBody>
                    <a:bodyPr/>
                    <a:lstStyle/>
                    <a:p>
                      <a:pPr algn="ctr"/>
                      <a:r>
                        <a:rPr lang="en-US" dirty="0"/>
                        <a:t>28FDSOI 8T</a:t>
                      </a:r>
                    </a:p>
                  </a:txBody>
                  <a:tcPr/>
                </a:tc>
                <a:tc>
                  <a:txBody>
                    <a:bodyPr/>
                    <a:lstStyle/>
                    <a:p>
                      <a:pPr algn="ctr"/>
                      <a:r>
                        <a:rPr lang="en-US" dirty="0"/>
                        <a:t>{0.6,</a:t>
                      </a:r>
                      <a:r>
                        <a:rPr lang="en-US" baseline="0" dirty="0"/>
                        <a:t> 0.9, 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{0.6, 0.9, 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{0.6, 0.9, 1.1}</a:t>
                      </a:r>
                    </a:p>
                  </a:txBody>
                  <a:tcPr/>
                </a:tc>
                <a:extLst>
                  <a:ext uri="{0D108BD9-81ED-4DB2-BD59-A6C34878D82A}">
                    <a16:rowId xmlns:a16="http://schemas.microsoft.com/office/drawing/2014/main" val="542779682"/>
                  </a:ext>
                </a:extLst>
              </a:tr>
              <a:tr h="370840">
                <a:tc vMerge="1">
                  <a:txBody>
                    <a:bodyPr/>
                    <a:lstStyle/>
                    <a:p>
                      <a:endParaRPr lang="en-US" dirty="0"/>
                    </a:p>
                  </a:txBody>
                  <a:tcPr/>
                </a:tc>
                <a:tc>
                  <a:txBody>
                    <a:bodyPr/>
                    <a:lstStyle/>
                    <a:p>
                      <a:pPr algn="ctr"/>
                      <a:r>
                        <a:rPr lang="en-US" dirty="0"/>
                        <a:t>28LP 12T</a:t>
                      </a:r>
                    </a:p>
                  </a:txBody>
                  <a:tcPr/>
                </a:tc>
                <a:tc>
                  <a:txBody>
                    <a:bodyPr/>
                    <a:lstStyle/>
                    <a:p>
                      <a:pPr algn="ctr"/>
                      <a:r>
                        <a:rPr lang="en-US" dirty="0"/>
                        <a:t>{0.6,</a:t>
                      </a:r>
                      <a:r>
                        <a:rPr lang="en-US" baseline="0" dirty="0"/>
                        <a:t> 0.9, 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{0.6, 0.9, 1.1}</a:t>
                      </a:r>
                    </a:p>
                  </a:txBody>
                  <a:tcPr/>
                </a:tc>
                <a:tc>
                  <a:txBody>
                    <a:bodyPr/>
                    <a:lstStyle/>
                    <a:p>
                      <a:pPr algn="ctr"/>
                      <a:r>
                        <a:rPr lang="en-US" dirty="0"/>
                        <a:t>--</a:t>
                      </a:r>
                    </a:p>
                  </a:txBody>
                  <a:tcPr/>
                </a:tc>
                <a:extLst>
                  <a:ext uri="{0D108BD9-81ED-4DB2-BD59-A6C34878D82A}">
                    <a16:rowId xmlns:a16="http://schemas.microsoft.com/office/drawing/2014/main" val="639387814"/>
                  </a:ext>
                </a:extLst>
              </a:tr>
              <a:tr h="370840">
                <a:tc vMerge="1">
                  <a:txBody>
                    <a:bodyPr/>
                    <a:lstStyle/>
                    <a:p>
                      <a:endParaRPr lang="en-US" dirty="0"/>
                    </a:p>
                  </a:txBody>
                  <a:tcPr/>
                </a:tc>
                <a:tc>
                  <a:txBody>
                    <a:bodyPr/>
                    <a:lstStyle/>
                    <a:p>
                      <a:pPr algn="ctr"/>
                      <a:r>
                        <a:rPr lang="en-US" dirty="0"/>
                        <a:t>45GS 9T</a:t>
                      </a:r>
                    </a:p>
                  </a:txBody>
                  <a:tcPr/>
                </a:tc>
                <a:tc>
                  <a:txBody>
                    <a:bodyPr/>
                    <a:lstStyle/>
                    <a:p>
                      <a:pPr algn="ctr"/>
                      <a:r>
                        <a:rPr lang="en-US" dirty="0"/>
                        <a:t>{1.0, 1.3, 1.8}</a:t>
                      </a:r>
                    </a:p>
                  </a:txBody>
                  <a:tcPr/>
                </a:tc>
                <a:tc>
                  <a:txBody>
                    <a:bodyPr/>
                    <a:lstStyle/>
                    <a:p>
                      <a:pPr algn="ctr"/>
                      <a:r>
                        <a:rPr lang="en-US" dirty="0"/>
                        <a:t>{1.0,</a:t>
                      </a:r>
                      <a:r>
                        <a:rPr lang="en-US" baseline="0" dirty="0"/>
                        <a:t> 1.3, 1.8}</a:t>
                      </a:r>
                      <a:endParaRPr lang="en-US" dirty="0"/>
                    </a:p>
                  </a:txBody>
                  <a:tcPr/>
                </a:tc>
                <a:tc>
                  <a:txBody>
                    <a:bodyPr/>
                    <a:lstStyle/>
                    <a:p>
                      <a:pPr algn="ctr"/>
                      <a:r>
                        <a:rPr lang="en-US" dirty="0"/>
                        <a:t>--</a:t>
                      </a:r>
                    </a:p>
                  </a:txBody>
                  <a:tcPr/>
                </a:tc>
                <a:extLst>
                  <a:ext uri="{0D108BD9-81ED-4DB2-BD59-A6C34878D82A}">
                    <a16:rowId xmlns:a16="http://schemas.microsoft.com/office/drawing/2014/main" val="48325817"/>
                  </a:ext>
                </a:extLst>
              </a:tr>
              <a:tr h="370840">
                <a:tc rowSpan="3">
                  <a:txBody>
                    <a:bodyPr/>
                    <a:lstStyle/>
                    <a:p>
                      <a:pPr algn="ctr"/>
                      <a:endParaRPr lang="en-US" dirty="0"/>
                    </a:p>
                    <a:p>
                      <a:pPr algn="ctr"/>
                      <a:r>
                        <a:rPr lang="en-US" dirty="0"/>
                        <a:t>#Routable; </a:t>
                      </a:r>
                      <a:r>
                        <a:rPr lang="en-US" dirty="0">
                          <a:solidFill>
                            <a:schemeClr val="accent6">
                              <a:lumMod val="75000"/>
                            </a:schemeClr>
                          </a:solidFill>
                        </a:rPr>
                        <a:t>#</a:t>
                      </a:r>
                      <a:r>
                        <a:rPr lang="en-US" dirty="0" err="1">
                          <a:solidFill>
                            <a:schemeClr val="accent6">
                              <a:lumMod val="75000"/>
                            </a:schemeClr>
                          </a:solidFill>
                        </a:rPr>
                        <a:t>Unroutable</a:t>
                      </a:r>
                      <a:endParaRPr lang="en-US" dirty="0">
                        <a:solidFill>
                          <a:schemeClr val="accent6">
                            <a:lumMod val="75000"/>
                          </a:schemeClr>
                        </a:solidFill>
                      </a:endParaRPr>
                    </a:p>
                  </a:txBody>
                  <a:tcPr/>
                </a:tc>
                <a:tc>
                  <a:txBody>
                    <a:bodyPr/>
                    <a:lstStyle/>
                    <a:p>
                      <a:pPr algn="ctr"/>
                      <a:r>
                        <a:rPr lang="en-US" dirty="0"/>
                        <a:t>28FDSOI 8T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306;</a:t>
                      </a:r>
                      <a:r>
                        <a:rPr lang="en-US" baseline="0" dirty="0"/>
                        <a:t> </a:t>
                      </a:r>
                      <a:r>
                        <a:rPr lang="en-US" baseline="0" dirty="0">
                          <a:solidFill>
                            <a:schemeClr val="accent6">
                              <a:lumMod val="75000"/>
                            </a:schemeClr>
                          </a:solidFill>
                        </a:rPr>
                        <a:t>153</a:t>
                      </a:r>
                      <a:endParaRPr lang="en-US" dirty="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306;</a:t>
                      </a:r>
                      <a:r>
                        <a:rPr lang="en-US" baseline="0" dirty="0"/>
                        <a:t> </a:t>
                      </a:r>
                      <a:r>
                        <a:rPr lang="en-US" baseline="0" dirty="0">
                          <a:solidFill>
                            <a:schemeClr val="accent6">
                              <a:lumMod val="75000"/>
                            </a:schemeClr>
                          </a:solidFill>
                        </a:rPr>
                        <a:t>153</a:t>
                      </a:r>
                      <a:endParaRPr lang="en-US" dirty="0">
                        <a:solidFill>
                          <a:schemeClr val="accent6">
                            <a:lumMod val="75000"/>
                          </a:schemeClr>
                        </a:solidFill>
                      </a:endParaRPr>
                    </a:p>
                  </a:txBody>
                  <a:tcPr/>
                </a:tc>
                <a:tc>
                  <a:txBody>
                    <a:bodyPr/>
                    <a:lstStyle/>
                    <a:p>
                      <a:pPr algn="ctr"/>
                      <a:r>
                        <a:rPr lang="en-US" dirty="0"/>
                        <a:t>294; </a:t>
                      </a:r>
                      <a:r>
                        <a:rPr lang="en-US" dirty="0">
                          <a:solidFill>
                            <a:schemeClr val="accent6">
                              <a:lumMod val="75000"/>
                            </a:schemeClr>
                          </a:solidFill>
                        </a:rPr>
                        <a:t>165</a:t>
                      </a:r>
                    </a:p>
                  </a:txBody>
                  <a:tcPr/>
                </a:tc>
                <a:extLst>
                  <a:ext uri="{0D108BD9-81ED-4DB2-BD59-A6C34878D82A}">
                    <a16:rowId xmlns:a16="http://schemas.microsoft.com/office/drawing/2014/main" val="3872529072"/>
                  </a:ext>
                </a:extLst>
              </a:tr>
              <a:tr h="370840">
                <a:tc vMerge="1">
                  <a:txBody>
                    <a:bodyPr/>
                    <a:lstStyle/>
                    <a:p>
                      <a:pPr algn="ctr"/>
                      <a:endParaRPr lang="en-US" dirty="0"/>
                    </a:p>
                  </a:txBody>
                  <a:tcPr/>
                </a:tc>
                <a:tc>
                  <a:txBody>
                    <a:bodyPr/>
                    <a:lstStyle/>
                    <a:p>
                      <a:pPr algn="ctr"/>
                      <a:r>
                        <a:rPr lang="en-US" dirty="0"/>
                        <a:t>28LP 12T</a:t>
                      </a:r>
                    </a:p>
                  </a:txBody>
                  <a:tcPr/>
                </a:tc>
                <a:tc>
                  <a:txBody>
                    <a:bodyPr/>
                    <a:lstStyle/>
                    <a:p>
                      <a:pPr algn="ctr"/>
                      <a:r>
                        <a:rPr lang="en-US" dirty="0"/>
                        <a:t>437;</a:t>
                      </a:r>
                      <a:r>
                        <a:rPr lang="en-US" dirty="0">
                          <a:solidFill>
                            <a:schemeClr val="accent6">
                              <a:lumMod val="75000"/>
                            </a:schemeClr>
                          </a:solidFill>
                        </a:rPr>
                        <a:t> 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424;</a:t>
                      </a:r>
                      <a:r>
                        <a:rPr lang="en-US" dirty="0">
                          <a:solidFill>
                            <a:schemeClr val="accent6">
                              <a:lumMod val="75000"/>
                            </a:schemeClr>
                          </a:solidFill>
                        </a:rPr>
                        <a:t> 35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t>
                      </a:r>
                      <a:endParaRPr lang="en-US" dirty="0">
                        <a:solidFill>
                          <a:schemeClr val="accent6">
                            <a:lumMod val="75000"/>
                          </a:schemeClr>
                        </a:solidFill>
                      </a:endParaRPr>
                    </a:p>
                  </a:txBody>
                  <a:tcPr/>
                </a:tc>
                <a:extLst>
                  <a:ext uri="{0D108BD9-81ED-4DB2-BD59-A6C34878D82A}">
                    <a16:rowId xmlns:a16="http://schemas.microsoft.com/office/drawing/2014/main" val="904410973"/>
                  </a:ext>
                </a:extLst>
              </a:tr>
              <a:tr h="370840">
                <a:tc vMerge="1">
                  <a:txBody>
                    <a:bodyPr/>
                    <a:lstStyle/>
                    <a:p>
                      <a:pPr algn="ctr"/>
                      <a:endParaRPr lang="en-US" dirty="0"/>
                    </a:p>
                  </a:txBody>
                  <a:tcPr/>
                </a:tc>
                <a:tc>
                  <a:txBody>
                    <a:bodyPr/>
                    <a:lstStyle/>
                    <a:p>
                      <a:pPr algn="ctr"/>
                      <a:r>
                        <a:rPr lang="en-US" dirty="0"/>
                        <a:t>45GS 9T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317;</a:t>
                      </a:r>
                      <a:r>
                        <a:rPr lang="en-US" dirty="0">
                          <a:solidFill>
                            <a:schemeClr val="accent6">
                              <a:lumMod val="75000"/>
                            </a:schemeClr>
                          </a:solidFill>
                        </a:rPr>
                        <a:t> 142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311;</a:t>
                      </a:r>
                      <a:r>
                        <a:rPr lang="en-US" dirty="0">
                          <a:solidFill>
                            <a:schemeClr val="accent6">
                              <a:lumMod val="75000"/>
                            </a:schemeClr>
                          </a:solidFill>
                        </a:rPr>
                        <a:t> 148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t>
                      </a:r>
                      <a:endParaRPr lang="en-US" dirty="0">
                        <a:solidFill>
                          <a:schemeClr val="accent6">
                            <a:lumMod val="75000"/>
                          </a:schemeClr>
                        </a:solidFill>
                      </a:endParaRPr>
                    </a:p>
                  </a:txBody>
                  <a:tcPr/>
                </a:tc>
                <a:extLst>
                  <a:ext uri="{0D108BD9-81ED-4DB2-BD59-A6C34878D82A}">
                    <a16:rowId xmlns:a16="http://schemas.microsoft.com/office/drawing/2014/main" val="2555869674"/>
                  </a:ext>
                </a:extLst>
              </a:tr>
            </a:tbl>
          </a:graphicData>
        </a:graphic>
      </p:graphicFrame>
    </p:spTree>
    <p:extLst>
      <p:ext uri="{BB962C8B-B14F-4D97-AF65-F5344CB8AC3E}">
        <p14:creationId xmlns:p14="http://schemas.microsoft.com/office/powerpoint/2010/main" val="383601987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 Testing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9673147"/>
              </p:ext>
            </p:extLst>
          </p:nvPr>
        </p:nvGraphicFramePr>
        <p:xfrm>
          <a:off x="395537" y="908720"/>
          <a:ext cx="8423474" cy="1854200"/>
        </p:xfrm>
        <a:graphic>
          <a:graphicData uri="http://schemas.openxmlformats.org/drawingml/2006/table">
            <a:tbl>
              <a:tblPr firstRow="1" bandRow="1">
                <a:tableStyleId>{5C22544A-7EE6-4342-B048-85BDC9FD1C3A}</a:tableStyleId>
              </a:tblPr>
              <a:tblGrid>
                <a:gridCol w="4139605">
                  <a:extLst>
                    <a:ext uri="{9D8B030D-6E8A-4147-A177-3AD203B41FA5}">
                      <a16:colId xmlns:a16="http://schemas.microsoft.com/office/drawing/2014/main" val="237130835"/>
                    </a:ext>
                  </a:extLst>
                </a:gridCol>
                <a:gridCol w="4283869">
                  <a:extLst>
                    <a:ext uri="{9D8B030D-6E8A-4147-A177-3AD203B41FA5}">
                      <a16:colId xmlns:a16="http://schemas.microsoft.com/office/drawing/2014/main" val="362410594"/>
                    </a:ext>
                  </a:extLst>
                </a:gridCol>
              </a:tblGrid>
              <a:tr h="370840">
                <a:tc>
                  <a:txBody>
                    <a:bodyPr/>
                    <a:lstStyle/>
                    <a:p>
                      <a:pPr algn="ctr"/>
                      <a:r>
                        <a:rPr lang="en-US" b="1" dirty="0"/>
                        <a:t>Context</a:t>
                      </a:r>
                    </a:p>
                  </a:txBody>
                  <a:tcPr/>
                </a:tc>
                <a:tc>
                  <a:txBody>
                    <a:bodyPr/>
                    <a:lstStyle/>
                    <a:p>
                      <a:pPr algn="ctr"/>
                      <a:r>
                        <a:rPr lang="en-US" b="1" dirty="0"/>
                        <a:t>Details</a:t>
                      </a:r>
                    </a:p>
                  </a:txBody>
                  <a:tcPr/>
                </a:tc>
                <a:extLst>
                  <a:ext uri="{0D108BD9-81ED-4DB2-BD59-A6C34878D82A}">
                    <a16:rowId xmlns:a16="http://schemas.microsoft.com/office/drawing/2014/main" val="1826580239"/>
                  </a:ext>
                </a:extLst>
              </a:tr>
              <a:tr h="370840">
                <a:tc>
                  <a:txBody>
                    <a:bodyPr/>
                    <a:lstStyle/>
                    <a:p>
                      <a:pPr algn="ctr"/>
                      <a:r>
                        <a:rPr lang="en-US" dirty="0"/>
                        <a:t>Utilization (%)</a:t>
                      </a:r>
                    </a:p>
                  </a:txBody>
                  <a:tcPr/>
                </a:tc>
                <a:tc>
                  <a:txBody>
                    <a:bodyPr/>
                    <a:lstStyle/>
                    <a:p>
                      <a:pPr algn="ctr"/>
                      <a:r>
                        <a:rPr lang="en-US" dirty="0"/>
                        <a:t>{76, 77,</a:t>
                      </a:r>
                      <a:r>
                        <a:rPr lang="en-US" baseline="0" dirty="0"/>
                        <a:t> 78</a:t>
                      </a:r>
                      <a:r>
                        <a:rPr lang="en-US" dirty="0"/>
                        <a:t>, …,90}</a:t>
                      </a:r>
                    </a:p>
                  </a:txBody>
                  <a:tcPr/>
                </a:tc>
                <a:extLst>
                  <a:ext uri="{0D108BD9-81ED-4DB2-BD59-A6C34878D82A}">
                    <a16:rowId xmlns:a16="http://schemas.microsoft.com/office/drawing/2014/main" val="1371770635"/>
                  </a:ext>
                </a:extLst>
              </a:tr>
              <a:tr h="370840">
                <a:tc>
                  <a:txBody>
                    <a:bodyPr/>
                    <a:lstStyle/>
                    <a:p>
                      <a:pPr algn="ctr"/>
                      <a:r>
                        <a:rPr lang="en-US" dirty="0"/>
                        <a:t>Aspect Ratio</a:t>
                      </a:r>
                    </a:p>
                  </a:txBody>
                  <a:tcPr/>
                </a:tc>
                <a:tc>
                  <a:txBody>
                    <a:bodyPr/>
                    <a:lstStyle/>
                    <a:p>
                      <a:pPr algn="ctr"/>
                      <a:r>
                        <a:rPr lang="en-US" dirty="0"/>
                        <a:t>{1.0, 1.5,</a:t>
                      </a:r>
                      <a:r>
                        <a:rPr lang="en-US" baseline="0" dirty="0"/>
                        <a:t> 1.7}</a:t>
                      </a:r>
                      <a:endParaRPr lang="en-US" dirty="0"/>
                    </a:p>
                  </a:txBody>
                  <a:tcPr/>
                </a:tc>
                <a:extLst>
                  <a:ext uri="{0D108BD9-81ED-4DB2-BD59-A6C34878D82A}">
                    <a16:rowId xmlns:a16="http://schemas.microsoft.com/office/drawing/2014/main" val="2450550135"/>
                  </a:ext>
                </a:extLst>
              </a:tr>
              <a:tr h="370840">
                <a:tc>
                  <a:txBody>
                    <a:bodyPr/>
                    <a:lstStyle/>
                    <a:p>
                      <a:pPr algn="ctr"/>
                      <a:r>
                        <a:rPr lang="en-US" dirty="0"/>
                        <a:t>#Metal Layers</a:t>
                      </a:r>
                    </a:p>
                  </a:txBody>
                  <a:tcPr/>
                </a:tc>
                <a:tc>
                  <a:txBody>
                    <a:bodyPr/>
                    <a:lstStyle/>
                    <a:p>
                      <a:pPr algn="ctr"/>
                      <a:r>
                        <a:rPr lang="en-US" dirty="0"/>
                        <a:t>{8, 7, 6,</a:t>
                      </a:r>
                      <a:r>
                        <a:rPr lang="en-US" baseline="0" dirty="0"/>
                        <a:t> 5, 4}</a:t>
                      </a:r>
                      <a:endParaRPr lang="en-US" dirty="0"/>
                    </a:p>
                  </a:txBody>
                  <a:tcPr/>
                </a:tc>
                <a:extLst>
                  <a:ext uri="{0D108BD9-81ED-4DB2-BD59-A6C34878D82A}">
                    <a16:rowId xmlns:a16="http://schemas.microsoft.com/office/drawing/2014/main" val="118497335"/>
                  </a:ext>
                </a:extLst>
              </a:tr>
              <a:tr h="370840">
                <a:tc>
                  <a:txBody>
                    <a:bodyPr/>
                    <a:lstStyle/>
                    <a:p>
                      <a:pPr algn="ctr"/>
                      <a:r>
                        <a:rPr lang="en-US" dirty="0"/>
                        <a:t>Technologies</a:t>
                      </a:r>
                    </a:p>
                  </a:txBody>
                  <a:tcPr/>
                </a:tc>
                <a:tc>
                  <a:txBody>
                    <a:bodyPr/>
                    <a:lstStyle/>
                    <a:p>
                      <a:pPr algn="ctr"/>
                      <a:r>
                        <a:rPr lang="en-US" dirty="0"/>
                        <a:t>28FDSOI 8T, 28LP</a:t>
                      </a:r>
                      <a:r>
                        <a:rPr lang="en-US" baseline="0" dirty="0"/>
                        <a:t> 12T, 45GS 9T</a:t>
                      </a:r>
                      <a:endParaRPr lang="en-US" dirty="0"/>
                    </a:p>
                  </a:txBody>
                  <a:tcPr/>
                </a:tc>
                <a:extLst>
                  <a:ext uri="{0D108BD9-81ED-4DB2-BD59-A6C34878D82A}">
                    <a16:rowId xmlns:a16="http://schemas.microsoft.com/office/drawing/2014/main" val="385040603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24491704"/>
              </p:ext>
            </p:extLst>
          </p:nvPr>
        </p:nvGraphicFramePr>
        <p:xfrm>
          <a:off x="2" y="3068960"/>
          <a:ext cx="9143996" cy="1957823"/>
        </p:xfrm>
        <a:graphic>
          <a:graphicData uri="http://schemas.openxmlformats.org/drawingml/2006/table">
            <a:tbl>
              <a:tblPr firstRow="1" bandRow="1">
                <a:tableStyleId>{5C22544A-7EE6-4342-B048-85BDC9FD1C3A}</a:tableStyleId>
              </a:tblPr>
              <a:tblGrid>
                <a:gridCol w="1662638">
                  <a:extLst>
                    <a:ext uri="{9D8B030D-6E8A-4147-A177-3AD203B41FA5}">
                      <a16:colId xmlns:a16="http://schemas.microsoft.com/office/drawing/2014/main" val="2260543610"/>
                    </a:ext>
                  </a:extLst>
                </a:gridCol>
                <a:gridCol w="1156618">
                  <a:extLst>
                    <a:ext uri="{9D8B030D-6E8A-4147-A177-3AD203B41FA5}">
                      <a16:colId xmlns:a16="http://schemas.microsoft.com/office/drawing/2014/main" val="2191644624"/>
                    </a:ext>
                  </a:extLst>
                </a:gridCol>
                <a:gridCol w="1264948">
                  <a:extLst>
                    <a:ext uri="{9D8B030D-6E8A-4147-A177-3AD203B41FA5}">
                      <a16:colId xmlns:a16="http://schemas.microsoft.com/office/drawing/2014/main" val="2781546417"/>
                    </a:ext>
                  </a:extLst>
                </a:gridCol>
                <a:gridCol w="1264948">
                  <a:extLst>
                    <a:ext uri="{9D8B030D-6E8A-4147-A177-3AD203B41FA5}">
                      <a16:colId xmlns:a16="http://schemas.microsoft.com/office/drawing/2014/main" val="4151964118"/>
                    </a:ext>
                  </a:extLst>
                </a:gridCol>
                <a:gridCol w="1264948">
                  <a:extLst>
                    <a:ext uri="{9D8B030D-6E8A-4147-A177-3AD203B41FA5}">
                      <a16:colId xmlns:a16="http://schemas.microsoft.com/office/drawing/2014/main" val="3517361288"/>
                    </a:ext>
                  </a:extLst>
                </a:gridCol>
                <a:gridCol w="1264948">
                  <a:extLst>
                    <a:ext uri="{9D8B030D-6E8A-4147-A177-3AD203B41FA5}">
                      <a16:colId xmlns:a16="http://schemas.microsoft.com/office/drawing/2014/main" val="4022430269"/>
                    </a:ext>
                  </a:extLst>
                </a:gridCol>
                <a:gridCol w="1264948">
                  <a:extLst>
                    <a:ext uri="{9D8B030D-6E8A-4147-A177-3AD203B41FA5}">
                      <a16:colId xmlns:a16="http://schemas.microsoft.com/office/drawing/2014/main" val="2259964394"/>
                    </a:ext>
                  </a:extLst>
                </a:gridCol>
              </a:tblGrid>
              <a:tr h="576063">
                <a:tc>
                  <a:txBody>
                    <a:bodyPr/>
                    <a:lstStyle/>
                    <a:p>
                      <a:pPr algn="ctr"/>
                      <a:endParaRPr lang="en-US" dirty="0"/>
                    </a:p>
                  </a:txBody>
                  <a:tcPr/>
                </a:tc>
                <a:tc>
                  <a:txBody>
                    <a:bodyPr/>
                    <a:lstStyle/>
                    <a:p>
                      <a:pPr algn="ctr"/>
                      <a:r>
                        <a:rPr lang="en-US" dirty="0"/>
                        <a:t>Tech</a:t>
                      </a:r>
                    </a:p>
                  </a:txBody>
                  <a:tcPr/>
                </a:tc>
                <a:tc>
                  <a:txBody>
                    <a:bodyPr/>
                    <a:lstStyle/>
                    <a:p>
                      <a:pPr algn="ctr"/>
                      <a:r>
                        <a:rPr lang="en-US" dirty="0"/>
                        <a:t>Cortex</a:t>
                      </a:r>
                    </a:p>
                  </a:txBody>
                  <a:tcPr/>
                </a:tc>
                <a:tc>
                  <a:txBody>
                    <a:bodyPr/>
                    <a:lstStyle/>
                    <a:p>
                      <a:pPr algn="ctr"/>
                      <a:r>
                        <a:rPr lang="en-US" dirty="0"/>
                        <a:t>jpeg_x5</a:t>
                      </a:r>
                    </a:p>
                  </a:txBody>
                  <a:tcPr/>
                </a:tc>
                <a:tc>
                  <a:txBody>
                    <a:bodyPr/>
                    <a:lstStyle/>
                    <a:p>
                      <a:pPr algn="ctr"/>
                      <a:r>
                        <a:rPr lang="en-US" dirty="0"/>
                        <a:t>leon3mp</a:t>
                      </a:r>
                    </a:p>
                  </a:txBody>
                  <a:tcPr/>
                </a:tc>
                <a:tc>
                  <a:txBody>
                    <a:bodyPr/>
                    <a:lstStyle/>
                    <a:p>
                      <a:pPr algn="ctr"/>
                      <a:r>
                        <a:rPr lang="en-US" dirty="0" err="1"/>
                        <a:t>dct</a:t>
                      </a:r>
                      <a:endParaRPr lang="en-US" dirty="0"/>
                    </a:p>
                  </a:txBody>
                  <a:tcPr/>
                </a:tc>
                <a:tc>
                  <a:txBody>
                    <a:bodyPr/>
                    <a:lstStyle/>
                    <a:p>
                      <a:pPr algn="ctr"/>
                      <a:r>
                        <a:rPr lang="en-US" dirty="0" err="1"/>
                        <a:t>vga</a:t>
                      </a:r>
                      <a:endParaRPr lang="en-US" dirty="0"/>
                    </a:p>
                  </a:txBody>
                  <a:tcPr/>
                </a:tc>
                <a:extLst>
                  <a:ext uri="{0D108BD9-81ED-4DB2-BD59-A6C34878D82A}">
                    <a16:rowId xmlns:a16="http://schemas.microsoft.com/office/drawing/2014/main" val="3929827157"/>
                  </a:ext>
                </a:extLst>
              </a:tr>
              <a:tr h="370840">
                <a:tc rowSpan="3">
                  <a:txBody>
                    <a:bodyPr/>
                    <a:lstStyle/>
                    <a:p>
                      <a:pPr algn="ctr"/>
                      <a:endParaRPr lang="en-US" dirty="0"/>
                    </a:p>
                    <a:p>
                      <a:pPr algn="ctr"/>
                      <a:r>
                        <a:rPr lang="en-US" dirty="0"/>
                        <a:t>#Routable; </a:t>
                      </a:r>
                      <a:r>
                        <a:rPr lang="en-US" dirty="0">
                          <a:solidFill>
                            <a:schemeClr val="accent6">
                              <a:lumMod val="75000"/>
                            </a:schemeClr>
                          </a:solidFill>
                        </a:rPr>
                        <a:t>#</a:t>
                      </a:r>
                      <a:r>
                        <a:rPr lang="en-US" dirty="0" err="1">
                          <a:solidFill>
                            <a:schemeClr val="accent6">
                              <a:lumMod val="75000"/>
                            </a:schemeClr>
                          </a:solidFill>
                        </a:rPr>
                        <a:t>Unroutable</a:t>
                      </a:r>
                      <a:endParaRPr lang="en-US" dirty="0">
                        <a:solidFill>
                          <a:schemeClr val="accent6">
                            <a:lumMod val="75000"/>
                          </a:schemeClr>
                        </a:solidFill>
                      </a:endParaRPr>
                    </a:p>
                  </a:txBody>
                  <a:tcPr/>
                </a:tc>
                <a:tc>
                  <a:txBody>
                    <a:bodyPr/>
                    <a:lstStyle/>
                    <a:p>
                      <a:pPr algn="ctr"/>
                      <a:r>
                        <a:rPr lang="en-US" dirty="0"/>
                        <a:t>28FDSOI 8T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900;</a:t>
                      </a:r>
                      <a:r>
                        <a:rPr lang="en-US" baseline="0" dirty="0"/>
                        <a:t> </a:t>
                      </a:r>
                      <a:r>
                        <a:rPr lang="en-US" baseline="0" dirty="0">
                          <a:solidFill>
                            <a:schemeClr val="accent6">
                              <a:lumMod val="75000"/>
                            </a:schemeClr>
                          </a:solidFill>
                        </a:rPr>
                        <a:t>300</a:t>
                      </a:r>
                      <a:endParaRPr lang="en-US" dirty="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502;</a:t>
                      </a:r>
                      <a:r>
                        <a:rPr lang="en-US" baseline="0" dirty="0"/>
                        <a:t> </a:t>
                      </a:r>
                      <a:r>
                        <a:rPr lang="en-US" baseline="0" dirty="0">
                          <a:solidFill>
                            <a:schemeClr val="accent6">
                              <a:lumMod val="75000"/>
                            </a:schemeClr>
                          </a:solidFill>
                        </a:rPr>
                        <a:t>98</a:t>
                      </a:r>
                      <a:endParaRPr lang="en-US" dirty="0">
                        <a:solidFill>
                          <a:schemeClr val="accent6">
                            <a:lumMod val="75000"/>
                          </a:schemeClr>
                        </a:solidFill>
                      </a:endParaRPr>
                    </a:p>
                  </a:txBody>
                  <a:tcPr/>
                </a:tc>
                <a:tc>
                  <a:txBody>
                    <a:bodyPr/>
                    <a:lstStyle/>
                    <a:p>
                      <a:pPr algn="ctr"/>
                      <a:r>
                        <a:rPr lang="en-US" dirty="0"/>
                        <a:t>195; </a:t>
                      </a:r>
                      <a:r>
                        <a:rPr lang="en-US" dirty="0">
                          <a:solidFill>
                            <a:schemeClr val="accent6">
                              <a:lumMod val="75000"/>
                            </a:schemeClr>
                          </a:solidFill>
                        </a:rPr>
                        <a:t>105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180;</a:t>
                      </a:r>
                      <a:r>
                        <a:rPr lang="en-US" baseline="0" dirty="0"/>
                        <a:t> </a:t>
                      </a:r>
                      <a:r>
                        <a:rPr lang="en-US" baseline="0" dirty="0">
                          <a:solidFill>
                            <a:schemeClr val="accent6">
                              <a:lumMod val="75000"/>
                            </a:schemeClr>
                          </a:solidFill>
                        </a:rPr>
                        <a:t>90</a:t>
                      </a:r>
                      <a:endParaRPr lang="en-US" dirty="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177;</a:t>
                      </a:r>
                      <a:r>
                        <a:rPr lang="en-US" baseline="0" dirty="0"/>
                        <a:t> </a:t>
                      </a:r>
                      <a:r>
                        <a:rPr lang="en-US" baseline="0" dirty="0">
                          <a:solidFill>
                            <a:schemeClr val="accent6">
                              <a:lumMod val="75000"/>
                            </a:schemeClr>
                          </a:solidFill>
                        </a:rPr>
                        <a:t>93</a:t>
                      </a:r>
                      <a:endParaRPr lang="en-US" dirty="0">
                        <a:solidFill>
                          <a:schemeClr val="accent6">
                            <a:lumMod val="75000"/>
                          </a:schemeClr>
                        </a:solidFill>
                      </a:endParaRPr>
                    </a:p>
                  </a:txBody>
                  <a:tcPr/>
                </a:tc>
                <a:extLst>
                  <a:ext uri="{0D108BD9-81ED-4DB2-BD59-A6C34878D82A}">
                    <a16:rowId xmlns:a16="http://schemas.microsoft.com/office/drawing/2014/main" val="3872529072"/>
                  </a:ext>
                </a:extLst>
              </a:tr>
              <a:tr h="370840">
                <a:tc vMerge="1">
                  <a:txBody>
                    <a:bodyPr/>
                    <a:lstStyle/>
                    <a:p>
                      <a:pPr algn="ctr"/>
                      <a:endParaRPr lang="en-US" dirty="0"/>
                    </a:p>
                  </a:txBody>
                  <a:tcPr/>
                </a:tc>
                <a:tc>
                  <a:txBody>
                    <a:bodyPr/>
                    <a:lstStyle/>
                    <a:p>
                      <a:pPr algn="ctr"/>
                      <a:r>
                        <a:rPr lang="en-US" dirty="0"/>
                        <a:t>28LP 12T</a:t>
                      </a:r>
                    </a:p>
                  </a:txBody>
                  <a:tcPr/>
                </a:tc>
                <a:tc>
                  <a:txBody>
                    <a:bodyPr/>
                    <a:lstStyle/>
                    <a:p>
                      <a:pPr algn="ctr"/>
                      <a:r>
                        <a:rPr lang="en-US" dirty="0"/>
                        <a:t>508;</a:t>
                      </a:r>
                      <a:r>
                        <a:rPr lang="en-US" dirty="0">
                          <a:solidFill>
                            <a:schemeClr val="accent6">
                              <a:lumMod val="75000"/>
                            </a:schemeClr>
                          </a:solidFill>
                        </a:rPr>
                        <a:t> 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246;</a:t>
                      </a:r>
                      <a:r>
                        <a:rPr lang="en-US" dirty="0">
                          <a:solidFill>
                            <a:schemeClr val="accent6">
                              <a:lumMod val="75000"/>
                            </a:schemeClr>
                          </a:solidFill>
                        </a:rPr>
                        <a:t> 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t>
                      </a:r>
                      <a:endParaRPr lang="en-US" dirty="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240;</a:t>
                      </a:r>
                      <a:r>
                        <a:rPr lang="en-US" dirty="0">
                          <a:solidFill>
                            <a:schemeClr val="accent6">
                              <a:lumMod val="75000"/>
                            </a:schemeClr>
                          </a:solidFill>
                        </a:rPr>
                        <a:t> 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235;</a:t>
                      </a:r>
                      <a:r>
                        <a:rPr lang="en-US" dirty="0">
                          <a:solidFill>
                            <a:schemeClr val="accent6">
                              <a:lumMod val="75000"/>
                            </a:schemeClr>
                          </a:solidFill>
                        </a:rPr>
                        <a:t> 35</a:t>
                      </a:r>
                    </a:p>
                  </a:txBody>
                  <a:tcPr/>
                </a:tc>
                <a:extLst>
                  <a:ext uri="{0D108BD9-81ED-4DB2-BD59-A6C34878D82A}">
                    <a16:rowId xmlns:a16="http://schemas.microsoft.com/office/drawing/2014/main" val="904410973"/>
                  </a:ext>
                </a:extLst>
              </a:tr>
              <a:tr h="370840">
                <a:tc vMerge="1">
                  <a:txBody>
                    <a:bodyPr/>
                    <a:lstStyle/>
                    <a:p>
                      <a:pPr algn="ctr"/>
                      <a:endParaRPr lang="en-US" dirty="0"/>
                    </a:p>
                  </a:txBody>
                  <a:tcPr/>
                </a:tc>
                <a:tc>
                  <a:txBody>
                    <a:bodyPr/>
                    <a:lstStyle/>
                    <a:p>
                      <a:pPr algn="ctr"/>
                      <a:r>
                        <a:rPr lang="en-US" dirty="0"/>
                        <a:t>45GS 9T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277;</a:t>
                      </a:r>
                      <a:r>
                        <a:rPr lang="en-US" dirty="0">
                          <a:solidFill>
                            <a:schemeClr val="accent6">
                              <a:lumMod val="75000"/>
                            </a:schemeClr>
                          </a:solidFill>
                        </a:rPr>
                        <a:t> 128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195;</a:t>
                      </a:r>
                      <a:r>
                        <a:rPr lang="en-US" dirty="0">
                          <a:solidFill>
                            <a:schemeClr val="accent6">
                              <a:lumMod val="75000"/>
                            </a:schemeClr>
                          </a:solidFill>
                        </a:rPr>
                        <a:t> 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t>
                      </a:r>
                      <a:endParaRPr lang="en-US" dirty="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t>
                      </a:r>
                      <a:endParaRPr lang="en-US" dirty="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t>
                      </a:r>
                      <a:endParaRPr lang="en-US" dirty="0">
                        <a:solidFill>
                          <a:schemeClr val="accent6">
                            <a:lumMod val="75000"/>
                          </a:schemeClr>
                        </a:solidFill>
                      </a:endParaRPr>
                    </a:p>
                  </a:txBody>
                  <a:tcPr/>
                </a:tc>
                <a:extLst>
                  <a:ext uri="{0D108BD9-81ED-4DB2-BD59-A6C34878D82A}">
                    <a16:rowId xmlns:a16="http://schemas.microsoft.com/office/drawing/2014/main" val="2555869674"/>
                  </a:ext>
                </a:extLst>
              </a:tr>
            </a:tbl>
          </a:graphicData>
        </a:graphic>
      </p:graphicFrame>
      <mc:AlternateContent xmlns:mc="http://schemas.openxmlformats.org/markup-compatibility/2006" xmlns:a14="http://schemas.microsoft.com/office/drawing/2010/main">
        <mc:Choice Requires="a14">
          <p:sp>
            <p:nvSpPr>
              <p:cNvPr id="6" name="Content Placeholder 2"/>
              <p:cNvSpPr txBox="1">
                <a:spLocks/>
              </p:cNvSpPr>
              <p:nvPr/>
            </p:nvSpPr>
            <p:spPr bwMode="auto">
              <a:xfrm>
                <a:off x="395536" y="5229200"/>
                <a:ext cx="8567489" cy="14155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0000"/>
                  </a:spcBef>
                  <a:spcAft>
                    <a:spcPct val="0"/>
                  </a:spcAft>
                  <a:buClr>
                    <a:srgbClr val="FFCC66"/>
                  </a:buClr>
                  <a:buSzPct val="70000"/>
                  <a:buFont typeface="Wingdings" pitchFamily="2" charset="2"/>
                  <a:buChar char="n"/>
                  <a:defRPr sz="2600">
                    <a:solidFill>
                      <a:schemeClr val="tx1"/>
                    </a:solidFill>
                    <a:effectLst>
                      <a:outerShdw blurRad="38100" dist="38100" dir="2700000" algn="tl">
                        <a:srgbClr val="000000"/>
                      </a:outerShdw>
                    </a:effectLst>
                    <a:latin typeface="Calibri" pitchFamily="34" charset="0"/>
                    <a:ea typeface="+mn-ea"/>
                    <a:cs typeface="Calibri" pitchFamily="34" charset="0"/>
                  </a:defRPr>
                </a:lvl1pPr>
                <a:lvl2pPr marL="742950" indent="-285750" algn="l" rtl="0" eaLnBrk="0" fontAlgn="base" hangingPunct="0">
                  <a:lnSpc>
                    <a:spcPct val="85000"/>
                  </a:lnSpc>
                  <a:spcBef>
                    <a:spcPct val="25000"/>
                  </a:spcBef>
                  <a:spcAft>
                    <a:spcPct val="0"/>
                  </a:spcAft>
                  <a:buClr>
                    <a:schemeClr val="tx1"/>
                  </a:buClr>
                  <a:buChar char="–"/>
                  <a:defRPr sz="2400">
                    <a:solidFill>
                      <a:schemeClr val="tx1"/>
                    </a:solidFill>
                    <a:effectLst>
                      <a:outerShdw blurRad="38100" dist="38100" dir="2700000" algn="tl">
                        <a:srgbClr val="000000"/>
                      </a:outerShdw>
                    </a:effectLst>
                    <a:latin typeface="Calibri" pitchFamily="34" charset="0"/>
                    <a:cs typeface="Calibri" pitchFamily="34" charset="0"/>
                  </a:defRPr>
                </a:lvl2pPr>
                <a:lvl3pPr marL="11430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200">
                    <a:solidFill>
                      <a:schemeClr val="tx1"/>
                    </a:solidFill>
                    <a:effectLst>
                      <a:outerShdw blurRad="38100" dist="38100" dir="2700000" algn="tl">
                        <a:srgbClr val="000000"/>
                      </a:outerShdw>
                    </a:effectLst>
                    <a:latin typeface="Calibri" pitchFamily="34" charset="0"/>
                    <a:cs typeface="Calibri" pitchFamily="34" charset="0"/>
                  </a:defRPr>
                </a:lvl3pPr>
                <a:lvl4pPr marL="1600200" indent="-228600" algn="l" rtl="0" eaLnBrk="0" fontAlgn="base" hangingPunct="0">
                  <a:lnSpc>
                    <a:spcPct val="85000"/>
                  </a:lnSpc>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libri" pitchFamily="34" charset="0"/>
                    <a:cs typeface="Calibri" pitchFamily="34" charset="0"/>
                  </a:defRPr>
                </a:lvl4pPr>
                <a:lvl5pPr marL="20574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000">
                    <a:solidFill>
                      <a:schemeClr val="tx1"/>
                    </a:solidFill>
                    <a:effectLst>
                      <a:outerShdw blurRad="38100" dist="38100" dir="2700000" algn="tl">
                        <a:srgbClr val="000000"/>
                      </a:outerShdw>
                    </a:effectLst>
                    <a:latin typeface="Calibri" pitchFamily="34" charset="0"/>
                    <a:cs typeface="Calibri" pitchFamily="34" charset="0"/>
                  </a:defRPr>
                </a:lvl5pPr>
                <a:lvl6pPr marL="25146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dirty="0"/>
                  <a:t>Testing data contains utilization, aspect ratio, #layers and </a:t>
                </a:r>
                <a:r>
                  <a:rPr lang="en-US" kern="0" dirty="0" err="1"/>
                  <a:t>testcases</a:t>
                </a:r>
                <a:r>
                  <a:rPr lang="en-US" kern="0" dirty="0"/>
                  <a:t> beyond training data</a:t>
                </a:r>
              </a:p>
              <a:p>
                <a:r>
                  <a:rPr lang="en-US" kern="0" dirty="0"/>
                  <a:t>Testing dataset size ~1.9</a:t>
                </a:r>
                <a14:m>
                  <m:oMath xmlns:m="http://schemas.openxmlformats.org/officeDocument/2006/math">
                    <m:r>
                      <a:rPr lang="en-US" i="1" kern="0" smtClean="0">
                        <a:latin typeface="Cambria Math" panose="02040503050406030204" pitchFamily="18" charset="0"/>
                        <a:ea typeface="Cambria Math" panose="02040503050406030204" pitchFamily="18" charset="0"/>
                      </a:rPr>
                      <m:t>×</m:t>
                    </m:r>
                  </m:oMath>
                </a14:m>
                <a:r>
                  <a:rPr lang="en-US" kern="0" dirty="0"/>
                  <a:t> the training dataset size</a:t>
                </a: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395536" y="5229200"/>
                <a:ext cx="8567489" cy="1415505"/>
              </a:xfrm>
              <a:prstGeom prst="rect">
                <a:avLst/>
              </a:prstGeom>
              <a:blipFill>
                <a:blip r:embed="rId3"/>
                <a:stretch>
                  <a:fillRect l="-569" t="-8190" b="-3017"/>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8605976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Grid Size</a:t>
            </a:r>
          </a:p>
        </p:txBody>
      </p:sp>
      <p:sp>
        <p:nvSpPr>
          <p:cNvPr id="3" name="Content Placeholder 2"/>
          <p:cNvSpPr>
            <a:spLocks noGrp="1"/>
          </p:cNvSpPr>
          <p:nvPr>
            <p:ph idx="1"/>
          </p:nvPr>
        </p:nvSpPr>
        <p:spPr>
          <a:xfrm>
            <a:off x="395536" y="5301208"/>
            <a:ext cx="8567489" cy="1415505"/>
          </a:xfrm>
        </p:spPr>
        <p:txBody>
          <a:bodyPr/>
          <a:lstStyle/>
          <a:p>
            <a:r>
              <a:rPr lang="en-US" dirty="0"/>
              <a:t>Grid sizes of 15 x 15 tracks (</a:t>
            </a:r>
            <a:r>
              <a:rPr lang="en-US" dirty="0" err="1"/>
              <a:t>gcell</a:t>
            </a:r>
            <a:r>
              <a:rPr lang="en-US" dirty="0"/>
              <a:t> size in P&amp;R tool) shows poor correlation with #DRCs (R</a:t>
            </a:r>
            <a:r>
              <a:rPr lang="en-US" baseline="30000" dirty="0"/>
              <a:t>2</a:t>
            </a:r>
            <a:r>
              <a:rPr lang="en-US" dirty="0"/>
              <a:t> = 0.36)</a:t>
            </a:r>
          </a:p>
          <a:p>
            <a:r>
              <a:rPr lang="en-US" dirty="0"/>
              <a:t>Grid sizes of 45 x 45 tracks show stronger correlation </a:t>
            </a:r>
            <a:r>
              <a:rPr lang="en-US" dirty="0">
                <a:sym typeface="Wingdings" panose="05000000000000000000" pitchFamily="2" charset="2"/>
              </a:rPr>
              <a:t> comprehends impact from neighboring </a:t>
            </a:r>
            <a:r>
              <a:rPr lang="en-US" dirty="0" err="1">
                <a:sym typeface="Wingdings" panose="05000000000000000000" pitchFamily="2" charset="2"/>
              </a:rPr>
              <a:t>gcells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17583153"/>
              </p:ext>
            </p:extLst>
          </p:nvPr>
        </p:nvGraphicFramePr>
        <p:xfrm>
          <a:off x="611560" y="888481"/>
          <a:ext cx="7776864" cy="4282911"/>
        </p:xfrm>
        <a:graphic>
          <a:graphicData uri="http://schemas.openxmlformats.org/presentationml/2006/ole">
            <mc:AlternateContent xmlns:mc="http://schemas.openxmlformats.org/markup-compatibility/2006">
              <mc:Choice xmlns:v="urn:schemas-microsoft-com:vml" Requires="v">
                <p:oleObj spid="_x0000_s1116" name="Acrobat Document" r:id="rId4" imgW="3285897" imgH="1809540" progId="AcroExch.Document.7">
                  <p:embed/>
                </p:oleObj>
              </mc:Choice>
              <mc:Fallback>
                <p:oleObj name="Acrobat Document" r:id="rId4" imgW="3285897" imgH="1809540" progId="AcroExch.Document.7">
                  <p:embed/>
                  <p:pic>
                    <p:nvPicPr>
                      <p:cNvPr id="0" name=""/>
                      <p:cNvPicPr/>
                      <p:nvPr/>
                    </p:nvPicPr>
                    <p:blipFill>
                      <a:blip r:embed="rId5"/>
                      <a:stretch>
                        <a:fillRect/>
                      </a:stretch>
                    </p:blipFill>
                    <p:spPr>
                      <a:xfrm>
                        <a:off x="611560" y="888481"/>
                        <a:ext cx="7776864" cy="428291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29754424"/>
              </p:ext>
            </p:extLst>
          </p:nvPr>
        </p:nvGraphicFramePr>
        <p:xfrm>
          <a:off x="714420" y="921019"/>
          <a:ext cx="7571143" cy="4238074"/>
        </p:xfrm>
        <a:graphic>
          <a:graphicData uri="http://schemas.openxmlformats.org/presentationml/2006/ole">
            <mc:AlternateContent xmlns:mc="http://schemas.openxmlformats.org/markup-compatibility/2006">
              <mc:Choice xmlns:v="urn:schemas-microsoft-com:vml" Requires="v">
                <p:oleObj spid="_x0000_s1117" name="Acrobat Document" r:id="rId6" imgW="3266988" imgH="1828710" progId="AcroExch.Document.7">
                  <p:embed/>
                </p:oleObj>
              </mc:Choice>
              <mc:Fallback>
                <p:oleObj name="Acrobat Document" r:id="rId6" imgW="3266988" imgH="1828710" progId="AcroExch.Document.7">
                  <p:embed/>
                  <p:pic>
                    <p:nvPicPr>
                      <p:cNvPr id="0" name=""/>
                      <p:cNvPicPr/>
                      <p:nvPr/>
                    </p:nvPicPr>
                    <p:blipFill>
                      <a:blip r:embed="rId7"/>
                      <a:stretch>
                        <a:fillRect/>
                      </a:stretch>
                    </p:blipFill>
                    <p:spPr>
                      <a:xfrm>
                        <a:off x="714420" y="921019"/>
                        <a:ext cx="7571143" cy="4238074"/>
                      </a:xfrm>
                      <a:prstGeom prst="rect">
                        <a:avLst/>
                      </a:prstGeom>
                    </p:spPr>
                  </p:pic>
                </p:oleObj>
              </mc:Fallback>
            </mc:AlternateContent>
          </a:graphicData>
        </a:graphic>
      </p:graphicFrame>
    </p:spTree>
    <p:extLst>
      <p:ext uri="{BB962C8B-B14F-4D97-AF65-F5344CB8AC3E}">
        <p14:creationId xmlns:p14="http://schemas.microsoft.com/office/powerpoint/2010/main" val="1072492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3200" dirty="0" err="1"/>
              <a:t>Routability</a:t>
            </a:r>
            <a:r>
              <a:rPr lang="en-US" sz="3200" dirty="0"/>
              <a:t> Prediction (28FDSOI, 8T)</a:t>
            </a:r>
          </a:p>
        </p:txBody>
      </p:sp>
      <p:sp>
        <p:nvSpPr>
          <p:cNvPr id="3" name="Content Placeholder 2"/>
          <p:cNvSpPr>
            <a:spLocks noGrp="1"/>
          </p:cNvSpPr>
          <p:nvPr>
            <p:ph idx="1"/>
          </p:nvPr>
        </p:nvSpPr>
        <p:spPr>
          <a:xfrm>
            <a:off x="228600" y="838200"/>
            <a:ext cx="8686800" cy="1981200"/>
          </a:xfrm>
        </p:spPr>
        <p:txBody>
          <a:bodyPr>
            <a:normAutofit fontScale="92500" lnSpcReduction="10000"/>
          </a:bodyPr>
          <a:lstStyle/>
          <a:p>
            <a:r>
              <a:rPr lang="en-US" dirty="0"/>
              <a:t>Training set</a:t>
            </a:r>
          </a:p>
          <a:p>
            <a:pPr lvl="1"/>
            <a:r>
              <a:rPr lang="en-US" dirty="0"/>
              <a:t>#Routable = 906; #</a:t>
            </a:r>
            <a:r>
              <a:rPr lang="en-US" dirty="0" err="1"/>
              <a:t>unroutable</a:t>
            </a:r>
            <a:r>
              <a:rPr lang="en-US" dirty="0"/>
              <a:t> = 471</a:t>
            </a:r>
          </a:p>
          <a:p>
            <a:r>
              <a:rPr lang="en-US" dirty="0"/>
              <a:t>Testing set</a:t>
            </a:r>
          </a:p>
          <a:p>
            <a:pPr lvl="1"/>
            <a:r>
              <a:rPr lang="en-US" dirty="0"/>
              <a:t>#Routable = 1954; #</a:t>
            </a:r>
            <a:r>
              <a:rPr lang="en-US" dirty="0" err="1"/>
              <a:t>unroutable</a:t>
            </a:r>
            <a:r>
              <a:rPr lang="en-US" dirty="0"/>
              <a:t> = 686</a:t>
            </a:r>
          </a:p>
          <a:p>
            <a:r>
              <a:rPr lang="en-US" dirty="0"/>
              <a:t>SVM classifier with RBF kernel, two-class classification</a:t>
            </a:r>
          </a:p>
        </p:txBody>
      </p:sp>
      <p:graphicFrame>
        <p:nvGraphicFramePr>
          <p:cNvPr id="4" name="Table 3"/>
          <p:cNvGraphicFramePr>
            <a:graphicFrameLocks noGrp="1"/>
          </p:cNvGraphicFramePr>
          <p:nvPr>
            <p:extLst>
              <p:ext uri="{D42A27DB-BD31-4B8C-83A1-F6EECF244321}">
                <p14:modId xmlns:p14="http://schemas.microsoft.com/office/powerpoint/2010/main" val="3487797854"/>
              </p:ext>
            </p:extLst>
          </p:nvPr>
        </p:nvGraphicFramePr>
        <p:xfrm>
          <a:off x="353891" y="2895600"/>
          <a:ext cx="8610597" cy="1905000"/>
        </p:xfrm>
        <a:graphic>
          <a:graphicData uri="http://schemas.openxmlformats.org/drawingml/2006/table">
            <a:tbl>
              <a:tblPr firstRow="1" bandRow="1">
                <a:tableStyleId>{5C22544A-7EE6-4342-B048-85BDC9FD1C3A}</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gridCol w="1674283">
                  <a:extLst>
                    <a:ext uri="{9D8B030D-6E8A-4147-A177-3AD203B41FA5}">
                      <a16:colId xmlns:a16="http://schemas.microsoft.com/office/drawing/2014/main" val="20003"/>
                    </a:ext>
                  </a:extLst>
                </a:gridCol>
                <a:gridCol w="239183">
                  <a:extLst>
                    <a:ext uri="{9D8B030D-6E8A-4147-A177-3AD203B41FA5}">
                      <a16:colId xmlns:a16="http://schemas.microsoft.com/office/drawing/2014/main" val="20004"/>
                    </a:ext>
                  </a:extLst>
                </a:gridCol>
                <a:gridCol w="956733">
                  <a:extLst>
                    <a:ext uri="{9D8B030D-6E8A-4147-A177-3AD203B41FA5}">
                      <a16:colId xmlns:a16="http://schemas.microsoft.com/office/drawing/2014/main" val="20005"/>
                    </a:ext>
                  </a:extLst>
                </a:gridCol>
                <a:gridCol w="956733">
                  <a:extLst>
                    <a:ext uri="{9D8B030D-6E8A-4147-A177-3AD203B41FA5}">
                      <a16:colId xmlns:a16="http://schemas.microsoft.com/office/drawing/2014/main" val="20006"/>
                    </a:ext>
                  </a:extLst>
                </a:gridCol>
                <a:gridCol w="956733">
                  <a:extLst>
                    <a:ext uri="{9D8B030D-6E8A-4147-A177-3AD203B41FA5}">
                      <a16:colId xmlns:a16="http://schemas.microsoft.com/office/drawing/2014/main" val="20007"/>
                    </a:ext>
                  </a:extLst>
                </a:gridCol>
                <a:gridCol w="956733">
                  <a:extLst>
                    <a:ext uri="{9D8B030D-6E8A-4147-A177-3AD203B41FA5}">
                      <a16:colId xmlns:a16="http://schemas.microsoft.com/office/drawing/2014/main" val="20008"/>
                    </a:ext>
                  </a:extLst>
                </a:gridCol>
              </a:tblGrid>
              <a:tr h="381000">
                <a:tc gridSpan="4">
                  <a:txBody>
                    <a:bodyPr/>
                    <a:lstStyle/>
                    <a:p>
                      <a:pPr algn="ctr"/>
                      <a:r>
                        <a:rPr lang="en-US" dirty="0"/>
                        <a:t>Training</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dirty="0"/>
                    </a:p>
                  </a:txBody>
                  <a:tcPr>
                    <a:solidFill>
                      <a:srgbClr val="FFC000"/>
                    </a:solidFill>
                  </a:tcPr>
                </a:tc>
                <a:tc gridSpan="4">
                  <a:txBody>
                    <a:bodyPr/>
                    <a:lstStyle/>
                    <a:p>
                      <a:pPr algn="ctr"/>
                      <a:r>
                        <a:rPr lang="en-US" dirty="0"/>
                        <a:t>Testing</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81000">
                <a:tc>
                  <a:txBody>
                    <a:bodyPr/>
                    <a:lstStyle/>
                    <a:p>
                      <a:pPr algn="ctr"/>
                      <a:endParaRPr lang="en-US"/>
                    </a:p>
                  </a:txBody>
                  <a:tcPr/>
                </a:tc>
                <a:tc>
                  <a:txBody>
                    <a:bodyPr/>
                    <a:lstStyle/>
                    <a:p>
                      <a:pPr algn="ctr"/>
                      <a:endParaRPr lang="en-US"/>
                    </a:p>
                  </a:txBody>
                  <a:tcPr/>
                </a:tc>
                <a:tc gridSpan="2">
                  <a:txBody>
                    <a:bodyPr/>
                    <a:lstStyle/>
                    <a:p>
                      <a:pPr algn="ctr"/>
                      <a:r>
                        <a:rPr lang="en-US" dirty="0"/>
                        <a:t>Actual</a:t>
                      </a:r>
                    </a:p>
                  </a:txBody>
                  <a:tcPr/>
                </a:tc>
                <a:tc hMerge="1">
                  <a:txBody>
                    <a:bodyPr/>
                    <a:lstStyle/>
                    <a:p>
                      <a:endParaRPr lang="en-US" dirty="0"/>
                    </a:p>
                  </a:txBody>
                  <a:tcPr/>
                </a:tc>
                <a:tc>
                  <a:txBody>
                    <a:bodyPr/>
                    <a:lstStyle/>
                    <a:p>
                      <a:pPr algn="ctr"/>
                      <a:endParaRPr lang="en-US" dirty="0"/>
                    </a:p>
                  </a:txBody>
                  <a:tcPr>
                    <a:solidFill>
                      <a:srgbClr val="FFC000"/>
                    </a:solidFill>
                  </a:tcPr>
                </a:tc>
                <a:tc>
                  <a:txBody>
                    <a:bodyPr/>
                    <a:lstStyle/>
                    <a:p>
                      <a:pPr algn="ctr"/>
                      <a:endParaRPr lang="en-US"/>
                    </a:p>
                  </a:txBody>
                  <a:tcPr/>
                </a:tc>
                <a:tc>
                  <a:txBody>
                    <a:bodyPr/>
                    <a:lstStyle/>
                    <a:p>
                      <a:pPr algn="ctr"/>
                      <a:endParaRPr lang="en-US"/>
                    </a:p>
                  </a:txBody>
                  <a:tcPr/>
                </a:tc>
                <a:tc gridSpan="2">
                  <a:txBody>
                    <a:bodyPr/>
                    <a:lstStyle/>
                    <a:p>
                      <a:pPr algn="ctr"/>
                      <a:r>
                        <a:rPr lang="en-US" dirty="0"/>
                        <a:t>Actual</a:t>
                      </a:r>
                    </a:p>
                  </a:txBody>
                  <a:tcPr/>
                </a:tc>
                <a:tc hMerge="1">
                  <a:txBody>
                    <a:bodyPr/>
                    <a:lstStyle/>
                    <a:p>
                      <a:endParaRPr lang="en-US" dirty="0"/>
                    </a:p>
                  </a:txBody>
                  <a:tcPr/>
                </a:tc>
                <a:extLst>
                  <a:ext uri="{0D108BD9-81ED-4DB2-BD59-A6C34878D82A}">
                    <a16:rowId xmlns:a16="http://schemas.microsoft.com/office/drawing/2014/main" val="10001"/>
                  </a:ext>
                </a:extLst>
              </a:tr>
              <a:tr h="381000">
                <a:tc>
                  <a:txBody>
                    <a:bodyPr/>
                    <a:lstStyle/>
                    <a:p>
                      <a:pPr algn="ctr"/>
                      <a:endParaRPr lang="en-US"/>
                    </a:p>
                  </a:txBody>
                  <a:tcPr/>
                </a:tc>
                <a:tc>
                  <a:txBody>
                    <a:bodyPr/>
                    <a:lstStyle/>
                    <a:p>
                      <a:pPr algn="ctr"/>
                      <a:endParaRPr lang="en-US" dirty="0"/>
                    </a:p>
                  </a:txBody>
                  <a:tcPr/>
                </a:tc>
                <a:tc>
                  <a:txBody>
                    <a:bodyPr/>
                    <a:lstStyle/>
                    <a:p>
                      <a:pPr algn="ctr"/>
                      <a:r>
                        <a:rPr lang="en-US" dirty="0"/>
                        <a:t>True</a:t>
                      </a:r>
                    </a:p>
                  </a:txBody>
                  <a:tcPr/>
                </a:tc>
                <a:tc>
                  <a:txBody>
                    <a:bodyPr/>
                    <a:lstStyle/>
                    <a:p>
                      <a:pPr algn="ctr"/>
                      <a:r>
                        <a:rPr lang="en-US" dirty="0"/>
                        <a:t>False</a:t>
                      </a:r>
                    </a:p>
                  </a:txBody>
                  <a:tcPr/>
                </a:tc>
                <a:tc>
                  <a:txBody>
                    <a:bodyPr/>
                    <a:lstStyle/>
                    <a:p>
                      <a:pPr algn="ctr"/>
                      <a:endParaRPr lang="en-US" dirty="0"/>
                    </a:p>
                  </a:txBody>
                  <a:tcPr>
                    <a:solidFill>
                      <a:srgbClr val="FFC000"/>
                    </a:solidFill>
                  </a:tcPr>
                </a:tc>
                <a:tc>
                  <a:txBody>
                    <a:bodyPr/>
                    <a:lstStyle/>
                    <a:p>
                      <a:pPr algn="ctr"/>
                      <a:endParaRPr lang="en-US"/>
                    </a:p>
                  </a:txBody>
                  <a:tcPr/>
                </a:tc>
                <a:tc>
                  <a:txBody>
                    <a:bodyPr/>
                    <a:lstStyle/>
                    <a:p>
                      <a:pPr algn="ctr"/>
                      <a:endParaRPr lang="en-US"/>
                    </a:p>
                  </a:txBody>
                  <a:tcPr/>
                </a:tc>
                <a:tc>
                  <a:txBody>
                    <a:bodyPr/>
                    <a:lstStyle/>
                    <a:p>
                      <a:pPr algn="ctr"/>
                      <a:r>
                        <a:rPr lang="en-US" dirty="0"/>
                        <a:t>True</a:t>
                      </a:r>
                    </a:p>
                  </a:txBody>
                  <a:tcPr/>
                </a:tc>
                <a:tc>
                  <a:txBody>
                    <a:bodyPr/>
                    <a:lstStyle/>
                    <a:p>
                      <a:pPr algn="ctr"/>
                      <a:r>
                        <a:rPr lang="en-US" dirty="0"/>
                        <a:t>False</a:t>
                      </a:r>
                    </a:p>
                  </a:txBody>
                  <a:tcPr/>
                </a:tc>
                <a:extLst>
                  <a:ext uri="{0D108BD9-81ED-4DB2-BD59-A6C34878D82A}">
                    <a16:rowId xmlns:a16="http://schemas.microsoft.com/office/drawing/2014/main" val="10002"/>
                  </a:ext>
                </a:extLst>
              </a:tr>
              <a:tr h="381000">
                <a:tc rowSpan="2">
                  <a:txBody>
                    <a:bodyPr/>
                    <a:lstStyle/>
                    <a:p>
                      <a:pPr algn="ctr"/>
                      <a:endParaRPr lang="en-US" dirty="0"/>
                    </a:p>
                    <a:p>
                      <a:pPr algn="ctr"/>
                      <a:r>
                        <a:rPr lang="en-US" dirty="0" err="1"/>
                        <a:t>Pred</a:t>
                      </a:r>
                      <a:endParaRPr lang="en-US" dirty="0"/>
                    </a:p>
                  </a:txBody>
                  <a:tcPr/>
                </a:tc>
                <a:tc>
                  <a:txBody>
                    <a:bodyPr/>
                    <a:lstStyle/>
                    <a:p>
                      <a:pPr algn="ctr"/>
                      <a:r>
                        <a:rPr lang="en-US" dirty="0"/>
                        <a:t>True</a:t>
                      </a:r>
                    </a:p>
                  </a:txBody>
                  <a:tcPr/>
                </a:tc>
                <a:tc>
                  <a:txBody>
                    <a:bodyPr/>
                    <a:lstStyle/>
                    <a:p>
                      <a:pPr algn="ctr"/>
                      <a:r>
                        <a:rPr lang="en-US" dirty="0"/>
                        <a:t>869</a:t>
                      </a:r>
                    </a:p>
                  </a:txBody>
                  <a:tcPr/>
                </a:tc>
                <a:tc>
                  <a:txBody>
                    <a:bodyPr/>
                    <a:lstStyle/>
                    <a:p>
                      <a:pPr algn="ctr"/>
                      <a:r>
                        <a:rPr lang="en-US" dirty="0"/>
                        <a:t>11</a:t>
                      </a:r>
                    </a:p>
                  </a:txBody>
                  <a:tcPr/>
                </a:tc>
                <a:tc>
                  <a:txBody>
                    <a:bodyPr/>
                    <a:lstStyle/>
                    <a:p>
                      <a:pPr algn="ctr"/>
                      <a:endParaRPr lang="en-US" dirty="0"/>
                    </a:p>
                  </a:txBody>
                  <a:tcPr>
                    <a:solidFill>
                      <a:srgbClr val="FFC000"/>
                    </a:solidFill>
                  </a:tcPr>
                </a:tc>
                <a:tc rowSpan="2">
                  <a:txBody>
                    <a:bodyPr/>
                    <a:lstStyle/>
                    <a:p>
                      <a:pPr algn="ctr"/>
                      <a:endParaRPr lang="en-US" dirty="0"/>
                    </a:p>
                    <a:p>
                      <a:pPr algn="ctr"/>
                      <a:r>
                        <a:rPr lang="en-US" dirty="0" err="1"/>
                        <a:t>Pred</a:t>
                      </a:r>
                      <a:endParaRPr lang="en-US" dirty="0"/>
                    </a:p>
                  </a:txBody>
                  <a:tcPr/>
                </a:tc>
                <a:tc>
                  <a:txBody>
                    <a:bodyPr/>
                    <a:lstStyle/>
                    <a:p>
                      <a:pPr algn="ctr"/>
                      <a:r>
                        <a:rPr lang="en-US" dirty="0"/>
                        <a:t>True</a:t>
                      </a:r>
                    </a:p>
                  </a:txBody>
                  <a:tcPr/>
                </a:tc>
                <a:tc>
                  <a:txBody>
                    <a:bodyPr/>
                    <a:lstStyle/>
                    <a:p>
                      <a:pPr algn="ctr"/>
                      <a:r>
                        <a:rPr lang="en-US" dirty="0"/>
                        <a:t>1790</a:t>
                      </a:r>
                    </a:p>
                  </a:txBody>
                  <a:tcPr/>
                </a:tc>
                <a:tc>
                  <a:txBody>
                    <a:bodyPr/>
                    <a:lstStyle/>
                    <a:p>
                      <a:pPr algn="ctr"/>
                      <a:r>
                        <a:rPr lang="en-US" dirty="0"/>
                        <a:t>173</a:t>
                      </a:r>
                    </a:p>
                  </a:txBody>
                  <a:tcPr/>
                </a:tc>
                <a:extLst>
                  <a:ext uri="{0D108BD9-81ED-4DB2-BD59-A6C34878D82A}">
                    <a16:rowId xmlns:a16="http://schemas.microsoft.com/office/drawing/2014/main" val="10003"/>
                  </a:ext>
                </a:extLst>
              </a:tr>
              <a:tr h="381000">
                <a:tc vMerge="1">
                  <a:txBody>
                    <a:bodyPr/>
                    <a:lstStyle/>
                    <a:p>
                      <a:endParaRPr lang="en-US" dirty="0"/>
                    </a:p>
                  </a:txBody>
                  <a:tcPr/>
                </a:tc>
                <a:tc>
                  <a:txBody>
                    <a:bodyPr/>
                    <a:lstStyle/>
                    <a:p>
                      <a:pPr algn="ctr"/>
                      <a:r>
                        <a:rPr lang="en-US" dirty="0"/>
                        <a:t>False</a:t>
                      </a:r>
                    </a:p>
                  </a:txBody>
                  <a:tcPr/>
                </a:tc>
                <a:tc>
                  <a:txBody>
                    <a:bodyPr/>
                    <a:lstStyle/>
                    <a:p>
                      <a:pPr algn="ctr"/>
                      <a:r>
                        <a:rPr lang="en-US" dirty="0"/>
                        <a:t>37</a:t>
                      </a:r>
                    </a:p>
                  </a:txBody>
                  <a:tcPr/>
                </a:tc>
                <a:tc>
                  <a:txBody>
                    <a:bodyPr/>
                    <a:lstStyle/>
                    <a:p>
                      <a:pPr algn="ctr"/>
                      <a:r>
                        <a:rPr lang="en-US" dirty="0"/>
                        <a:t>460</a:t>
                      </a:r>
                    </a:p>
                  </a:txBody>
                  <a:tcPr/>
                </a:tc>
                <a:tc>
                  <a:txBody>
                    <a:bodyPr/>
                    <a:lstStyle/>
                    <a:p>
                      <a:pPr algn="ctr"/>
                      <a:endParaRPr lang="en-US" dirty="0"/>
                    </a:p>
                  </a:txBody>
                  <a:tcPr>
                    <a:solidFill>
                      <a:srgbClr val="FFC000"/>
                    </a:solidFill>
                  </a:tcPr>
                </a:tc>
                <a:tc vMerge="1">
                  <a:txBody>
                    <a:bodyPr/>
                    <a:lstStyle/>
                    <a:p>
                      <a:pPr algn="ctr"/>
                      <a:endParaRPr lang="en-US" dirty="0"/>
                    </a:p>
                  </a:txBody>
                  <a:tcPr/>
                </a:tc>
                <a:tc>
                  <a:txBody>
                    <a:bodyPr/>
                    <a:lstStyle/>
                    <a:p>
                      <a:pPr algn="ctr"/>
                      <a:r>
                        <a:rPr lang="en-US" dirty="0"/>
                        <a:t>False</a:t>
                      </a:r>
                    </a:p>
                  </a:txBody>
                  <a:tcPr/>
                </a:tc>
                <a:tc>
                  <a:txBody>
                    <a:bodyPr/>
                    <a:lstStyle/>
                    <a:p>
                      <a:pPr algn="ctr"/>
                      <a:r>
                        <a:rPr lang="en-US" dirty="0"/>
                        <a:t>164</a:t>
                      </a:r>
                    </a:p>
                  </a:txBody>
                  <a:tcPr/>
                </a:tc>
                <a:tc>
                  <a:txBody>
                    <a:bodyPr/>
                    <a:lstStyle/>
                    <a:p>
                      <a:pPr algn="ctr"/>
                      <a:r>
                        <a:rPr lang="en-US" dirty="0"/>
                        <a:t>513</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0859197"/>
              </p:ext>
            </p:extLst>
          </p:nvPr>
        </p:nvGraphicFramePr>
        <p:xfrm>
          <a:off x="381000" y="5105400"/>
          <a:ext cx="8610600" cy="138176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val="20000"/>
                    </a:ext>
                  </a:extLst>
                </a:gridCol>
                <a:gridCol w="172212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0">
                <a:tc>
                  <a:txBody>
                    <a:bodyPr/>
                    <a:lstStyle/>
                    <a:p>
                      <a:pPr algn="ctr"/>
                      <a:r>
                        <a:rPr lang="en-US" dirty="0"/>
                        <a:t>Dataset</a:t>
                      </a:r>
                    </a:p>
                  </a:txBody>
                  <a:tcPr/>
                </a:tc>
                <a:tc>
                  <a:txBody>
                    <a:bodyPr/>
                    <a:lstStyle/>
                    <a:p>
                      <a:pPr algn="ctr"/>
                      <a:r>
                        <a:rPr lang="en-US" dirty="0"/>
                        <a:t>Accuracy (%)</a:t>
                      </a:r>
                    </a:p>
                  </a:txBody>
                  <a:tcPr/>
                </a:tc>
                <a:tc>
                  <a:txBody>
                    <a:bodyPr/>
                    <a:lstStyle/>
                    <a:p>
                      <a:pPr algn="ctr"/>
                      <a:r>
                        <a:rPr lang="en-US" dirty="0"/>
                        <a:t>Precision (%)</a:t>
                      </a:r>
                    </a:p>
                  </a:txBody>
                  <a:tcPr/>
                </a:tc>
                <a:tc>
                  <a:txBody>
                    <a:bodyPr/>
                    <a:lstStyle/>
                    <a:p>
                      <a:pPr algn="ctr"/>
                      <a:r>
                        <a:rPr lang="en-US" dirty="0"/>
                        <a:t>Recall (%)</a:t>
                      </a:r>
                    </a:p>
                  </a:txBody>
                  <a:tcPr/>
                </a:tc>
                <a:tc>
                  <a:txBody>
                    <a:bodyPr/>
                    <a:lstStyle/>
                    <a:p>
                      <a:pPr algn="ctr"/>
                      <a:r>
                        <a:rPr lang="en-US" dirty="0"/>
                        <a:t>NPV (%)</a:t>
                      </a:r>
                    </a:p>
                  </a:txBody>
                  <a:tcPr/>
                </a:tc>
                <a:extLst>
                  <a:ext uri="{0D108BD9-81ED-4DB2-BD59-A6C34878D82A}">
                    <a16:rowId xmlns:a16="http://schemas.microsoft.com/office/drawing/2014/main" val="10000"/>
                  </a:ext>
                </a:extLst>
              </a:tr>
              <a:tr h="370840">
                <a:tc>
                  <a:txBody>
                    <a:bodyPr/>
                    <a:lstStyle/>
                    <a:p>
                      <a:pPr algn="ctr"/>
                      <a:r>
                        <a:rPr lang="en-US" dirty="0"/>
                        <a:t>Training</a:t>
                      </a:r>
                    </a:p>
                  </a:txBody>
                  <a:tcPr/>
                </a:tc>
                <a:tc>
                  <a:txBody>
                    <a:bodyPr/>
                    <a:lstStyle/>
                    <a:p>
                      <a:pPr algn="ctr"/>
                      <a:r>
                        <a:rPr lang="en-US" dirty="0"/>
                        <a:t>96.5</a:t>
                      </a:r>
                    </a:p>
                  </a:txBody>
                  <a:tcPr/>
                </a:tc>
                <a:tc>
                  <a:txBody>
                    <a:bodyPr/>
                    <a:lstStyle/>
                    <a:p>
                      <a:pPr algn="ctr"/>
                      <a:r>
                        <a:rPr lang="en-US" dirty="0"/>
                        <a:t>98.8</a:t>
                      </a:r>
                    </a:p>
                  </a:txBody>
                  <a:tcPr/>
                </a:tc>
                <a:tc>
                  <a:txBody>
                    <a:bodyPr/>
                    <a:lstStyle/>
                    <a:p>
                      <a:pPr algn="ctr"/>
                      <a:r>
                        <a:rPr lang="en-US" dirty="0"/>
                        <a:t>95.9</a:t>
                      </a:r>
                    </a:p>
                  </a:txBody>
                  <a:tcPr/>
                </a:tc>
                <a:tc>
                  <a:txBody>
                    <a:bodyPr/>
                    <a:lstStyle/>
                    <a:p>
                      <a:pPr algn="ctr"/>
                      <a:r>
                        <a:rPr lang="en-US" dirty="0"/>
                        <a:t>92.5</a:t>
                      </a:r>
                    </a:p>
                  </a:txBody>
                  <a:tcPr/>
                </a:tc>
                <a:extLst>
                  <a:ext uri="{0D108BD9-81ED-4DB2-BD59-A6C34878D82A}">
                    <a16:rowId xmlns:a16="http://schemas.microsoft.com/office/drawing/2014/main" val="10001"/>
                  </a:ext>
                </a:extLst>
              </a:tr>
              <a:tr h="370840">
                <a:tc>
                  <a:txBody>
                    <a:bodyPr/>
                    <a:lstStyle/>
                    <a:p>
                      <a:pPr algn="ctr"/>
                      <a:r>
                        <a:rPr lang="en-US" dirty="0"/>
                        <a:t>Testing</a:t>
                      </a:r>
                    </a:p>
                  </a:txBody>
                  <a:tcPr/>
                </a:tc>
                <a:tc>
                  <a:txBody>
                    <a:bodyPr/>
                    <a:lstStyle/>
                    <a:p>
                      <a:pPr algn="ctr"/>
                      <a:r>
                        <a:rPr lang="en-US" b="1" dirty="0">
                          <a:solidFill>
                            <a:srgbClr val="00B050"/>
                          </a:solidFill>
                        </a:rPr>
                        <a:t>87.2</a:t>
                      </a:r>
                    </a:p>
                  </a:txBody>
                  <a:tcPr/>
                </a:tc>
                <a:tc>
                  <a:txBody>
                    <a:bodyPr/>
                    <a:lstStyle/>
                    <a:p>
                      <a:pPr algn="ctr"/>
                      <a:r>
                        <a:rPr lang="en-US" b="1" dirty="0">
                          <a:solidFill>
                            <a:srgbClr val="00B050"/>
                          </a:solidFill>
                        </a:rPr>
                        <a:t>91.9</a:t>
                      </a:r>
                    </a:p>
                  </a:txBody>
                  <a:tcPr/>
                </a:tc>
                <a:tc>
                  <a:txBody>
                    <a:bodyPr/>
                    <a:lstStyle/>
                    <a:p>
                      <a:pPr algn="ctr"/>
                      <a:r>
                        <a:rPr lang="en-US" b="1" dirty="0">
                          <a:solidFill>
                            <a:srgbClr val="00B050"/>
                          </a:solidFill>
                        </a:rPr>
                        <a:t>91.6</a:t>
                      </a:r>
                    </a:p>
                  </a:txBody>
                  <a:tcPr/>
                </a:tc>
                <a:tc>
                  <a:txBody>
                    <a:bodyPr/>
                    <a:lstStyle/>
                    <a:p>
                      <a:pPr algn="ctr"/>
                      <a:r>
                        <a:rPr lang="en-US" b="1" dirty="0">
                          <a:solidFill>
                            <a:srgbClr val="00B050"/>
                          </a:solidFill>
                        </a:rPr>
                        <a:t>75.8</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063114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3200" dirty="0" err="1"/>
              <a:t>Routability</a:t>
            </a:r>
            <a:r>
              <a:rPr lang="en-US" sz="3200" dirty="0"/>
              <a:t> Prediction w/ Congestion Maps only (28FDSOI, 8T)</a:t>
            </a:r>
          </a:p>
        </p:txBody>
      </p:sp>
      <p:sp>
        <p:nvSpPr>
          <p:cNvPr id="3" name="Content Placeholder 2"/>
          <p:cNvSpPr>
            <a:spLocks noGrp="1"/>
          </p:cNvSpPr>
          <p:nvPr>
            <p:ph idx="1"/>
          </p:nvPr>
        </p:nvSpPr>
        <p:spPr>
          <a:xfrm>
            <a:off x="228600" y="838200"/>
            <a:ext cx="8686800" cy="1981200"/>
          </a:xfrm>
        </p:spPr>
        <p:txBody>
          <a:bodyPr>
            <a:normAutofit fontScale="92500" lnSpcReduction="10000"/>
          </a:bodyPr>
          <a:lstStyle/>
          <a:p>
            <a:r>
              <a:rPr lang="en-US" dirty="0"/>
              <a:t>Training set</a:t>
            </a:r>
          </a:p>
          <a:p>
            <a:pPr lvl="1"/>
            <a:r>
              <a:rPr lang="en-US" dirty="0"/>
              <a:t>#Routable = 906; #</a:t>
            </a:r>
            <a:r>
              <a:rPr lang="en-US" dirty="0" err="1"/>
              <a:t>unroutable</a:t>
            </a:r>
            <a:r>
              <a:rPr lang="en-US" dirty="0"/>
              <a:t> = 471</a:t>
            </a:r>
          </a:p>
          <a:p>
            <a:r>
              <a:rPr lang="en-US" dirty="0"/>
              <a:t>Testing set</a:t>
            </a:r>
          </a:p>
          <a:p>
            <a:pPr lvl="1"/>
            <a:r>
              <a:rPr lang="en-US" dirty="0"/>
              <a:t>#Routable = 1954; #</a:t>
            </a:r>
            <a:r>
              <a:rPr lang="en-US" dirty="0" err="1"/>
              <a:t>unroutable</a:t>
            </a:r>
            <a:r>
              <a:rPr lang="en-US" dirty="0"/>
              <a:t> = 686</a:t>
            </a:r>
          </a:p>
          <a:p>
            <a:r>
              <a:rPr lang="en-US" dirty="0"/>
              <a:t>SVM classifier with RBF kernel, two-class classification</a:t>
            </a:r>
          </a:p>
        </p:txBody>
      </p:sp>
      <p:graphicFrame>
        <p:nvGraphicFramePr>
          <p:cNvPr id="4" name="Table 3"/>
          <p:cNvGraphicFramePr>
            <a:graphicFrameLocks noGrp="1"/>
          </p:cNvGraphicFramePr>
          <p:nvPr>
            <p:extLst>
              <p:ext uri="{D42A27DB-BD31-4B8C-83A1-F6EECF244321}">
                <p14:modId xmlns:p14="http://schemas.microsoft.com/office/powerpoint/2010/main" val="865752628"/>
              </p:ext>
            </p:extLst>
          </p:nvPr>
        </p:nvGraphicFramePr>
        <p:xfrm>
          <a:off x="353891" y="2895600"/>
          <a:ext cx="8610597" cy="1905000"/>
        </p:xfrm>
        <a:graphic>
          <a:graphicData uri="http://schemas.openxmlformats.org/drawingml/2006/table">
            <a:tbl>
              <a:tblPr firstRow="1" bandRow="1">
                <a:tableStyleId>{5C22544A-7EE6-4342-B048-85BDC9FD1C3A}</a:tableStyleId>
              </a:tblPr>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gridCol w="1674283">
                  <a:extLst>
                    <a:ext uri="{9D8B030D-6E8A-4147-A177-3AD203B41FA5}">
                      <a16:colId xmlns:a16="http://schemas.microsoft.com/office/drawing/2014/main" val="20003"/>
                    </a:ext>
                  </a:extLst>
                </a:gridCol>
                <a:gridCol w="239183">
                  <a:extLst>
                    <a:ext uri="{9D8B030D-6E8A-4147-A177-3AD203B41FA5}">
                      <a16:colId xmlns:a16="http://schemas.microsoft.com/office/drawing/2014/main" val="20004"/>
                    </a:ext>
                  </a:extLst>
                </a:gridCol>
                <a:gridCol w="956733">
                  <a:extLst>
                    <a:ext uri="{9D8B030D-6E8A-4147-A177-3AD203B41FA5}">
                      <a16:colId xmlns:a16="http://schemas.microsoft.com/office/drawing/2014/main" val="20005"/>
                    </a:ext>
                  </a:extLst>
                </a:gridCol>
                <a:gridCol w="956733">
                  <a:extLst>
                    <a:ext uri="{9D8B030D-6E8A-4147-A177-3AD203B41FA5}">
                      <a16:colId xmlns:a16="http://schemas.microsoft.com/office/drawing/2014/main" val="20006"/>
                    </a:ext>
                  </a:extLst>
                </a:gridCol>
                <a:gridCol w="956733">
                  <a:extLst>
                    <a:ext uri="{9D8B030D-6E8A-4147-A177-3AD203B41FA5}">
                      <a16:colId xmlns:a16="http://schemas.microsoft.com/office/drawing/2014/main" val="20007"/>
                    </a:ext>
                  </a:extLst>
                </a:gridCol>
                <a:gridCol w="956733">
                  <a:extLst>
                    <a:ext uri="{9D8B030D-6E8A-4147-A177-3AD203B41FA5}">
                      <a16:colId xmlns:a16="http://schemas.microsoft.com/office/drawing/2014/main" val="20008"/>
                    </a:ext>
                  </a:extLst>
                </a:gridCol>
              </a:tblGrid>
              <a:tr h="381000">
                <a:tc gridSpan="4">
                  <a:txBody>
                    <a:bodyPr/>
                    <a:lstStyle/>
                    <a:p>
                      <a:pPr algn="ctr"/>
                      <a:r>
                        <a:rPr lang="en-US" dirty="0"/>
                        <a:t>Training</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dirty="0"/>
                    </a:p>
                  </a:txBody>
                  <a:tcPr>
                    <a:solidFill>
                      <a:srgbClr val="FFC000"/>
                    </a:solidFill>
                  </a:tcPr>
                </a:tc>
                <a:tc gridSpan="4">
                  <a:txBody>
                    <a:bodyPr/>
                    <a:lstStyle/>
                    <a:p>
                      <a:pPr algn="ctr"/>
                      <a:r>
                        <a:rPr lang="en-US" dirty="0"/>
                        <a:t>Testing</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81000">
                <a:tc>
                  <a:txBody>
                    <a:bodyPr/>
                    <a:lstStyle/>
                    <a:p>
                      <a:pPr algn="ctr"/>
                      <a:endParaRPr lang="en-US"/>
                    </a:p>
                  </a:txBody>
                  <a:tcPr/>
                </a:tc>
                <a:tc>
                  <a:txBody>
                    <a:bodyPr/>
                    <a:lstStyle/>
                    <a:p>
                      <a:pPr algn="ctr"/>
                      <a:endParaRPr lang="en-US"/>
                    </a:p>
                  </a:txBody>
                  <a:tcPr/>
                </a:tc>
                <a:tc gridSpan="2">
                  <a:txBody>
                    <a:bodyPr/>
                    <a:lstStyle/>
                    <a:p>
                      <a:pPr algn="ctr"/>
                      <a:r>
                        <a:rPr lang="en-US" dirty="0"/>
                        <a:t>Actual</a:t>
                      </a:r>
                    </a:p>
                  </a:txBody>
                  <a:tcPr/>
                </a:tc>
                <a:tc hMerge="1">
                  <a:txBody>
                    <a:bodyPr/>
                    <a:lstStyle/>
                    <a:p>
                      <a:endParaRPr lang="en-US" dirty="0"/>
                    </a:p>
                  </a:txBody>
                  <a:tcPr/>
                </a:tc>
                <a:tc>
                  <a:txBody>
                    <a:bodyPr/>
                    <a:lstStyle/>
                    <a:p>
                      <a:pPr algn="ctr"/>
                      <a:endParaRPr lang="en-US" dirty="0"/>
                    </a:p>
                  </a:txBody>
                  <a:tcPr>
                    <a:solidFill>
                      <a:srgbClr val="FFC000"/>
                    </a:solidFill>
                  </a:tcPr>
                </a:tc>
                <a:tc>
                  <a:txBody>
                    <a:bodyPr/>
                    <a:lstStyle/>
                    <a:p>
                      <a:pPr algn="ctr"/>
                      <a:endParaRPr lang="en-US"/>
                    </a:p>
                  </a:txBody>
                  <a:tcPr/>
                </a:tc>
                <a:tc>
                  <a:txBody>
                    <a:bodyPr/>
                    <a:lstStyle/>
                    <a:p>
                      <a:pPr algn="ctr"/>
                      <a:endParaRPr lang="en-US"/>
                    </a:p>
                  </a:txBody>
                  <a:tcPr/>
                </a:tc>
                <a:tc gridSpan="2">
                  <a:txBody>
                    <a:bodyPr/>
                    <a:lstStyle/>
                    <a:p>
                      <a:pPr algn="ctr"/>
                      <a:r>
                        <a:rPr lang="en-US" dirty="0"/>
                        <a:t>Actual</a:t>
                      </a:r>
                    </a:p>
                  </a:txBody>
                  <a:tcPr/>
                </a:tc>
                <a:tc hMerge="1">
                  <a:txBody>
                    <a:bodyPr/>
                    <a:lstStyle/>
                    <a:p>
                      <a:endParaRPr lang="en-US" dirty="0"/>
                    </a:p>
                  </a:txBody>
                  <a:tcPr/>
                </a:tc>
                <a:extLst>
                  <a:ext uri="{0D108BD9-81ED-4DB2-BD59-A6C34878D82A}">
                    <a16:rowId xmlns:a16="http://schemas.microsoft.com/office/drawing/2014/main" val="10001"/>
                  </a:ext>
                </a:extLst>
              </a:tr>
              <a:tr h="381000">
                <a:tc>
                  <a:txBody>
                    <a:bodyPr/>
                    <a:lstStyle/>
                    <a:p>
                      <a:pPr algn="ctr"/>
                      <a:endParaRPr lang="en-US"/>
                    </a:p>
                  </a:txBody>
                  <a:tcPr/>
                </a:tc>
                <a:tc>
                  <a:txBody>
                    <a:bodyPr/>
                    <a:lstStyle/>
                    <a:p>
                      <a:pPr algn="ctr"/>
                      <a:endParaRPr lang="en-US" dirty="0"/>
                    </a:p>
                  </a:txBody>
                  <a:tcPr/>
                </a:tc>
                <a:tc>
                  <a:txBody>
                    <a:bodyPr/>
                    <a:lstStyle/>
                    <a:p>
                      <a:pPr algn="ctr"/>
                      <a:r>
                        <a:rPr lang="en-US" dirty="0"/>
                        <a:t>True</a:t>
                      </a:r>
                    </a:p>
                  </a:txBody>
                  <a:tcPr/>
                </a:tc>
                <a:tc>
                  <a:txBody>
                    <a:bodyPr/>
                    <a:lstStyle/>
                    <a:p>
                      <a:pPr algn="ctr"/>
                      <a:r>
                        <a:rPr lang="en-US" dirty="0"/>
                        <a:t>False</a:t>
                      </a:r>
                    </a:p>
                  </a:txBody>
                  <a:tcPr/>
                </a:tc>
                <a:tc>
                  <a:txBody>
                    <a:bodyPr/>
                    <a:lstStyle/>
                    <a:p>
                      <a:pPr algn="ctr"/>
                      <a:endParaRPr lang="en-US" dirty="0"/>
                    </a:p>
                  </a:txBody>
                  <a:tcPr>
                    <a:solidFill>
                      <a:srgbClr val="FFC000"/>
                    </a:solidFill>
                  </a:tcPr>
                </a:tc>
                <a:tc>
                  <a:txBody>
                    <a:bodyPr/>
                    <a:lstStyle/>
                    <a:p>
                      <a:pPr algn="ctr"/>
                      <a:endParaRPr lang="en-US"/>
                    </a:p>
                  </a:txBody>
                  <a:tcPr/>
                </a:tc>
                <a:tc>
                  <a:txBody>
                    <a:bodyPr/>
                    <a:lstStyle/>
                    <a:p>
                      <a:pPr algn="ctr"/>
                      <a:endParaRPr lang="en-US"/>
                    </a:p>
                  </a:txBody>
                  <a:tcPr/>
                </a:tc>
                <a:tc>
                  <a:txBody>
                    <a:bodyPr/>
                    <a:lstStyle/>
                    <a:p>
                      <a:pPr algn="ctr"/>
                      <a:r>
                        <a:rPr lang="en-US" dirty="0"/>
                        <a:t>True</a:t>
                      </a:r>
                    </a:p>
                  </a:txBody>
                  <a:tcPr/>
                </a:tc>
                <a:tc>
                  <a:txBody>
                    <a:bodyPr/>
                    <a:lstStyle/>
                    <a:p>
                      <a:pPr algn="ctr"/>
                      <a:r>
                        <a:rPr lang="en-US" dirty="0"/>
                        <a:t>False</a:t>
                      </a:r>
                    </a:p>
                  </a:txBody>
                  <a:tcPr/>
                </a:tc>
                <a:extLst>
                  <a:ext uri="{0D108BD9-81ED-4DB2-BD59-A6C34878D82A}">
                    <a16:rowId xmlns:a16="http://schemas.microsoft.com/office/drawing/2014/main" val="10002"/>
                  </a:ext>
                </a:extLst>
              </a:tr>
              <a:tr h="381000">
                <a:tc rowSpan="2">
                  <a:txBody>
                    <a:bodyPr/>
                    <a:lstStyle/>
                    <a:p>
                      <a:pPr algn="ctr"/>
                      <a:endParaRPr lang="en-US" dirty="0"/>
                    </a:p>
                    <a:p>
                      <a:pPr algn="ctr"/>
                      <a:r>
                        <a:rPr lang="en-US" dirty="0" err="1"/>
                        <a:t>Pred</a:t>
                      </a:r>
                      <a:endParaRPr lang="en-US" dirty="0"/>
                    </a:p>
                  </a:txBody>
                  <a:tcPr/>
                </a:tc>
                <a:tc>
                  <a:txBody>
                    <a:bodyPr/>
                    <a:lstStyle/>
                    <a:p>
                      <a:pPr algn="ctr"/>
                      <a:r>
                        <a:rPr lang="en-US" dirty="0"/>
                        <a:t>True</a:t>
                      </a:r>
                    </a:p>
                  </a:txBody>
                  <a:tcPr/>
                </a:tc>
                <a:tc>
                  <a:txBody>
                    <a:bodyPr/>
                    <a:lstStyle/>
                    <a:p>
                      <a:pPr algn="ctr"/>
                      <a:r>
                        <a:rPr lang="en-US" dirty="0"/>
                        <a:t>833</a:t>
                      </a:r>
                    </a:p>
                  </a:txBody>
                  <a:tcPr/>
                </a:tc>
                <a:tc>
                  <a:txBody>
                    <a:bodyPr/>
                    <a:lstStyle/>
                    <a:p>
                      <a:pPr algn="ctr"/>
                      <a:r>
                        <a:rPr lang="en-US" dirty="0"/>
                        <a:t>66</a:t>
                      </a:r>
                    </a:p>
                  </a:txBody>
                  <a:tcPr/>
                </a:tc>
                <a:tc>
                  <a:txBody>
                    <a:bodyPr/>
                    <a:lstStyle/>
                    <a:p>
                      <a:pPr algn="ctr"/>
                      <a:endParaRPr lang="en-US" dirty="0"/>
                    </a:p>
                  </a:txBody>
                  <a:tcPr>
                    <a:solidFill>
                      <a:srgbClr val="FFC000"/>
                    </a:solidFill>
                  </a:tcPr>
                </a:tc>
                <a:tc rowSpan="2">
                  <a:txBody>
                    <a:bodyPr/>
                    <a:lstStyle/>
                    <a:p>
                      <a:pPr algn="ctr"/>
                      <a:endParaRPr lang="en-US" dirty="0"/>
                    </a:p>
                    <a:p>
                      <a:pPr algn="ctr"/>
                      <a:r>
                        <a:rPr lang="en-US" dirty="0" err="1"/>
                        <a:t>Pred</a:t>
                      </a:r>
                      <a:endParaRPr lang="en-US" dirty="0"/>
                    </a:p>
                  </a:txBody>
                  <a:tcPr/>
                </a:tc>
                <a:tc>
                  <a:txBody>
                    <a:bodyPr/>
                    <a:lstStyle/>
                    <a:p>
                      <a:pPr algn="ctr"/>
                      <a:r>
                        <a:rPr lang="en-US" dirty="0"/>
                        <a:t>True</a:t>
                      </a:r>
                    </a:p>
                  </a:txBody>
                  <a:tcPr/>
                </a:tc>
                <a:tc>
                  <a:txBody>
                    <a:bodyPr/>
                    <a:lstStyle/>
                    <a:p>
                      <a:pPr algn="ctr"/>
                      <a:r>
                        <a:rPr lang="en-US" dirty="0"/>
                        <a:t>1427</a:t>
                      </a:r>
                    </a:p>
                  </a:txBody>
                  <a:tcPr/>
                </a:tc>
                <a:tc>
                  <a:txBody>
                    <a:bodyPr/>
                    <a:lstStyle/>
                    <a:p>
                      <a:pPr algn="ctr"/>
                      <a:r>
                        <a:rPr lang="en-US" dirty="0"/>
                        <a:t>298</a:t>
                      </a:r>
                    </a:p>
                  </a:txBody>
                  <a:tcPr/>
                </a:tc>
                <a:extLst>
                  <a:ext uri="{0D108BD9-81ED-4DB2-BD59-A6C34878D82A}">
                    <a16:rowId xmlns:a16="http://schemas.microsoft.com/office/drawing/2014/main" val="10003"/>
                  </a:ext>
                </a:extLst>
              </a:tr>
              <a:tr h="381000">
                <a:tc vMerge="1">
                  <a:txBody>
                    <a:bodyPr/>
                    <a:lstStyle/>
                    <a:p>
                      <a:endParaRPr lang="en-US" dirty="0"/>
                    </a:p>
                  </a:txBody>
                  <a:tcPr/>
                </a:tc>
                <a:tc>
                  <a:txBody>
                    <a:bodyPr/>
                    <a:lstStyle/>
                    <a:p>
                      <a:pPr algn="ctr"/>
                      <a:r>
                        <a:rPr lang="en-US" dirty="0"/>
                        <a:t>False</a:t>
                      </a:r>
                    </a:p>
                  </a:txBody>
                  <a:tcPr/>
                </a:tc>
                <a:tc>
                  <a:txBody>
                    <a:bodyPr/>
                    <a:lstStyle/>
                    <a:p>
                      <a:pPr algn="ctr"/>
                      <a:r>
                        <a:rPr lang="en-US" dirty="0"/>
                        <a:t>73</a:t>
                      </a:r>
                    </a:p>
                  </a:txBody>
                  <a:tcPr/>
                </a:tc>
                <a:tc>
                  <a:txBody>
                    <a:bodyPr/>
                    <a:lstStyle/>
                    <a:p>
                      <a:pPr algn="ctr"/>
                      <a:r>
                        <a:rPr lang="en-US" dirty="0"/>
                        <a:t>405</a:t>
                      </a:r>
                    </a:p>
                  </a:txBody>
                  <a:tcPr/>
                </a:tc>
                <a:tc>
                  <a:txBody>
                    <a:bodyPr/>
                    <a:lstStyle/>
                    <a:p>
                      <a:pPr algn="ctr"/>
                      <a:endParaRPr lang="en-US" dirty="0"/>
                    </a:p>
                  </a:txBody>
                  <a:tcPr>
                    <a:solidFill>
                      <a:srgbClr val="FFC000"/>
                    </a:solidFill>
                  </a:tcPr>
                </a:tc>
                <a:tc vMerge="1">
                  <a:txBody>
                    <a:bodyPr/>
                    <a:lstStyle/>
                    <a:p>
                      <a:pPr algn="ctr"/>
                      <a:endParaRPr lang="en-US" dirty="0"/>
                    </a:p>
                  </a:txBody>
                  <a:tcPr/>
                </a:tc>
                <a:tc>
                  <a:txBody>
                    <a:bodyPr/>
                    <a:lstStyle/>
                    <a:p>
                      <a:pPr algn="ctr"/>
                      <a:r>
                        <a:rPr lang="en-US" dirty="0"/>
                        <a:t>False</a:t>
                      </a:r>
                    </a:p>
                  </a:txBody>
                  <a:tcPr/>
                </a:tc>
                <a:tc>
                  <a:txBody>
                    <a:bodyPr/>
                    <a:lstStyle/>
                    <a:p>
                      <a:pPr algn="ctr"/>
                      <a:r>
                        <a:rPr lang="en-US" dirty="0"/>
                        <a:t>527</a:t>
                      </a:r>
                    </a:p>
                  </a:txBody>
                  <a:tcPr/>
                </a:tc>
                <a:tc>
                  <a:txBody>
                    <a:bodyPr/>
                    <a:lstStyle/>
                    <a:p>
                      <a:pPr algn="ctr"/>
                      <a:r>
                        <a:rPr lang="en-US" dirty="0"/>
                        <a:t>388</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872293"/>
              </p:ext>
            </p:extLst>
          </p:nvPr>
        </p:nvGraphicFramePr>
        <p:xfrm>
          <a:off x="381000" y="5105400"/>
          <a:ext cx="8610600" cy="138176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val="20000"/>
                    </a:ext>
                  </a:extLst>
                </a:gridCol>
                <a:gridCol w="172212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0">
                <a:tc>
                  <a:txBody>
                    <a:bodyPr/>
                    <a:lstStyle/>
                    <a:p>
                      <a:pPr algn="ctr"/>
                      <a:r>
                        <a:rPr lang="en-US" dirty="0"/>
                        <a:t>Dataset</a:t>
                      </a:r>
                    </a:p>
                  </a:txBody>
                  <a:tcPr/>
                </a:tc>
                <a:tc>
                  <a:txBody>
                    <a:bodyPr/>
                    <a:lstStyle/>
                    <a:p>
                      <a:pPr algn="ctr"/>
                      <a:r>
                        <a:rPr lang="en-US" dirty="0"/>
                        <a:t>Accuracy (%)</a:t>
                      </a:r>
                    </a:p>
                  </a:txBody>
                  <a:tcPr/>
                </a:tc>
                <a:tc>
                  <a:txBody>
                    <a:bodyPr/>
                    <a:lstStyle/>
                    <a:p>
                      <a:pPr algn="ctr"/>
                      <a:r>
                        <a:rPr lang="en-US" dirty="0"/>
                        <a:t>Precision (%)</a:t>
                      </a:r>
                    </a:p>
                  </a:txBody>
                  <a:tcPr/>
                </a:tc>
                <a:tc>
                  <a:txBody>
                    <a:bodyPr/>
                    <a:lstStyle/>
                    <a:p>
                      <a:pPr algn="ctr"/>
                      <a:r>
                        <a:rPr lang="en-US" dirty="0"/>
                        <a:t>Recall (%)</a:t>
                      </a:r>
                    </a:p>
                  </a:txBody>
                  <a:tcPr/>
                </a:tc>
                <a:tc>
                  <a:txBody>
                    <a:bodyPr/>
                    <a:lstStyle/>
                    <a:p>
                      <a:pPr algn="ctr"/>
                      <a:r>
                        <a:rPr lang="en-US" dirty="0"/>
                        <a:t>NPV (%)</a:t>
                      </a:r>
                    </a:p>
                  </a:txBody>
                  <a:tcPr/>
                </a:tc>
                <a:extLst>
                  <a:ext uri="{0D108BD9-81ED-4DB2-BD59-A6C34878D82A}">
                    <a16:rowId xmlns:a16="http://schemas.microsoft.com/office/drawing/2014/main" val="10000"/>
                  </a:ext>
                </a:extLst>
              </a:tr>
              <a:tr h="370840">
                <a:tc>
                  <a:txBody>
                    <a:bodyPr/>
                    <a:lstStyle/>
                    <a:p>
                      <a:pPr algn="ctr"/>
                      <a:r>
                        <a:rPr lang="en-US" dirty="0"/>
                        <a:t>Training</a:t>
                      </a:r>
                    </a:p>
                  </a:txBody>
                  <a:tcPr/>
                </a:tc>
                <a:tc>
                  <a:txBody>
                    <a:bodyPr/>
                    <a:lstStyle/>
                    <a:p>
                      <a:pPr algn="ctr"/>
                      <a:r>
                        <a:rPr lang="en-US" dirty="0"/>
                        <a:t>89.9</a:t>
                      </a:r>
                    </a:p>
                  </a:txBody>
                  <a:tcPr/>
                </a:tc>
                <a:tc>
                  <a:txBody>
                    <a:bodyPr/>
                    <a:lstStyle/>
                    <a:p>
                      <a:pPr algn="ctr"/>
                      <a:r>
                        <a:rPr lang="en-US" dirty="0"/>
                        <a:t>92.6</a:t>
                      </a:r>
                    </a:p>
                  </a:txBody>
                  <a:tcPr/>
                </a:tc>
                <a:tc>
                  <a:txBody>
                    <a:bodyPr/>
                    <a:lstStyle/>
                    <a:p>
                      <a:pPr algn="ctr"/>
                      <a:r>
                        <a:rPr lang="en-US" dirty="0"/>
                        <a:t>91.9</a:t>
                      </a:r>
                    </a:p>
                  </a:txBody>
                  <a:tcPr/>
                </a:tc>
                <a:tc>
                  <a:txBody>
                    <a:bodyPr/>
                    <a:lstStyle/>
                    <a:p>
                      <a:pPr algn="ctr"/>
                      <a:r>
                        <a:rPr lang="en-US" dirty="0"/>
                        <a:t>84.7</a:t>
                      </a:r>
                    </a:p>
                  </a:txBody>
                  <a:tcPr/>
                </a:tc>
                <a:extLst>
                  <a:ext uri="{0D108BD9-81ED-4DB2-BD59-A6C34878D82A}">
                    <a16:rowId xmlns:a16="http://schemas.microsoft.com/office/drawing/2014/main" val="10001"/>
                  </a:ext>
                </a:extLst>
              </a:tr>
              <a:tr h="370840">
                <a:tc>
                  <a:txBody>
                    <a:bodyPr/>
                    <a:lstStyle/>
                    <a:p>
                      <a:pPr algn="ctr"/>
                      <a:r>
                        <a:rPr lang="en-US" dirty="0"/>
                        <a:t>Testing</a:t>
                      </a:r>
                    </a:p>
                  </a:txBody>
                  <a:tcPr/>
                </a:tc>
                <a:tc>
                  <a:txBody>
                    <a:bodyPr/>
                    <a:lstStyle/>
                    <a:p>
                      <a:pPr algn="ctr"/>
                      <a:r>
                        <a:rPr lang="en-US" b="1" dirty="0">
                          <a:solidFill>
                            <a:srgbClr val="FF0000"/>
                          </a:solidFill>
                        </a:rPr>
                        <a:t>68.8 (-18.4)</a:t>
                      </a:r>
                    </a:p>
                  </a:txBody>
                  <a:tcPr/>
                </a:tc>
                <a:tc>
                  <a:txBody>
                    <a:bodyPr/>
                    <a:lstStyle/>
                    <a:p>
                      <a:pPr algn="ctr"/>
                      <a:r>
                        <a:rPr lang="en-US" b="1" dirty="0">
                          <a:solidFill>
                            <a:srgbClr val="FF0000"/>
                          </a:solidFill>
                        </a:rPr>
                        <a:t>82.7 (-9.2)</a:t>
                      </a:r>
                    </a:p>
                  </a:txBody>
                  <a:tcPr/>
                </a:tc>
                <a:tc>
                  <a:txBody>
                    <a:bodyPr/>
                    <a:lstStyle/>
                    <a:p>
                      <a:pPr algn="ctr"/>
                      <a:r>
                        <a:rPr lang="en-US" b="1" dirty="0">
                          <a:solidFill>
                            <a:srgbClr val="FF0000"/>
                          </a:solidFill>
                        </a:rPr>
                        <a:t>73.0 (-18.6)</a:t>
                      </a:r>
                    </a:p>
                  </a:txBody>
                  <a:tcPr/>
                </a:tc>
                <a:tc>
                  <a:txBody>
                    <a:bodyPr/>
                    <a:lstStyle/>
                    <a:p>
                      <a:pPr algn="ctr"/>
                      <a:r>
                        <a:rPr lang="en-US" b="1" dirty="0">
                          <a:solidFill>
                            <a:srgbClr val="FF0000"/>
                          </a:solidFill>
                        </a:rPr>
                        <a:t>42.4 (-33.4)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402862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9" y="200025"/>
            <a:ext cx="8863630" cy="708695"/>
          </a:xfrm>
        </p:spPr>
        <p:txBody>
          <a:bodyPr/>
          <a:lstStyle/>
          <a:p>
            <a:r>
              <a:rPr lang="en-US" dirty="0"/>
              <a:t>Result 1: Pareto Frontier Prediction</a:t>
            </a:r>
          </a:p>
        </p:txBody>
      </p:sp>
      <p:sp>
        <p:nvSpPr>
          <p:cNvPr id="3" name="Content Placeholder 2"/>
          <p:cNvSpPr>
            <a:spLocks noGrp="1"/>
          </p:cNvSpPr>
          <p:nvPr>
            <p:ph idx="1"/>
          </p:nvPr>
        </p:nvSpPr>
        <p:spPr>
          <a:xfrm>
            <a:off x="228600" y="838200"/>
            <a:ext cx="8686800" cy="1143000"/>
          </a:xfrm>
        </p:spPr>
        <p:txBody>
          <a:bodyPr/>
          <a:lstStyle/>
          <a:p>
            <a:r>
              <a:rPr lang="en-US" dirty="0"/>
              <a:t>Predict Pareto frontier of max utilization, aspect ratio, #metal layers given ≤ 20 placements only</a:t>
            </a:r>
          </a:p>
        </p:txBody>
      </p:sp>
      <p:pic>
        <p:nvPicPr>
          <p:cNvPr id="12290" name="Picture 2" descr="C:\Users\sinath\Box Sync\ABKGROUP\3DIC\QCT\3DPE\ML\FIGS\ML_test_2_design_1_tech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700809"/>
            <a:ext cx="4343400" cy="358991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inath\Box Sync\ABKGROUP\3DIC\QCT\3DPE\ML\FIGS\ML_test_1_design_1_tech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9" y="1700808"/>
            <a:ext cx="4474191" cy="3549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494914"/>
            <a:ext cx="8153400" cy="1200329"/>
          </a:xfrm>
          <a:prstGeom prst="rect">
            <a:avLst/>
          </a:prstGeom>
          <a:noFill/>
        </p:spPr>
        <p:txBody>
          <a:bodyPr wrap="square" rtlCol="0">
            <a:spAutoFit/>
          </a:bodyPr>
          <a:lstStyle/>
          <a:p>
            <a:r>
              <a:rPr lang="en-US" sz="2400" dirty="0">
                <a:latin typeface="Arial" pitchFamily="34" charset="0"/>
                <a:cs typeface="Arial" pitchFamily="34" charset="0"/>
              </a:rPr>
              <a:t>Cortex M0, 28FDSOI 8T, AR = 1.8</a:t>
            </a:r>
          </a:p>
          <a:p>
            <a:r>
              <a:rPr lang="en-US" sz="2400" dirty="0">
                <a:latin typeface="Arial" pitchFamily="34" charset="0"/>
                <a:cs typeface="Arial" pitchFamily="34" charset="0"/>
              </a:rPr>
              <a:t>Actual: max </a:t>
            </a:r>
            <a:r>
              <a:rPr lang="en-US" sz="2400" dirty="0" err="1">
                <a:latin typeface="Arial" pitchFamily="34" charset="0"/>
                <a:cs typeface="Arial" pitchFamily="34" charset="0"/>
              </a:rPr>
              <a:t>util</a:t>
            </a:r>
            <a:r>
              <a:rPr lang="en-US" sz="2400" dirty="0">
                <a:latin typeface="Arial" pitchFamily="34" charset="0"/>
                <a:cs typeface="Arial" pitchFamily="34" charset="0"/>
              </a:rPr>
              <a:t> of 79% with 5 metal layers is possible</a:t>
            </a:r>
          </a:p>
          <a:p>
            <a:r>
              <a:rPr lang="en-US" sz="2400" dirty="0">
                <a:latin typeface="Arial" pitchFamily="34" charset="0"/>
                <a:cs typeface="Arial" pitchFamily="34" charset="0"/>
              </a:rPr>
              <a:t>Prediction:  max </a:t>
            </a:r>
            <a:r>
              <a:rPr lang="en-US" sz="2400" dirty="0" err="1">
                <a:latin typeface="Arial" pitchFamily="34" charset="0"/>
                <a:cs typeface="Arial" pitchFamily="34" charset="0"/>
              </a:rPr>
              <a:t>util</a:t>
            </a:r>
            <a:r>
              <a:rPr lang="en-US" sz="2400" dirty="0">
                <a:latin typeface="Arial" pitchFamily="34" charset="0"/>
                <a:cs typeface="Arial" pitchFamily="34" charset="0"/>
              </a:rPr>
              <a:t> of 78% with 5 metal layers</a:t>
            </a:r>
          </a:p>
        </p:txBody>
      </p:sp>
      <p:sp>
        <p:nvSpPr>
          <p:cNvPr id="5" name="TextBox 4"/>
          <p:cNvSpPr txBox="1"/>
          <p:nvPr/>
        </p:nvSpPr>
        <p:spPr>
          <a:xfrm>
            <a:off x="838200" y="2081808"/>
            <a:ext cx="1420504" cy="914400"/>
          </a:xfrm>
          <a:prstGeom prst="rect">
            <a:avLst/>
          </a:prstGeom>
          <a:noFill/>
        </p:spPr>
        <p:txBody>
          <a:bodyPr wrap="none" rtlCol="0">
            <a:noAutofit/>
          </a:bodyPr>
          <a:lstStyle/>
          <a:p>
            <a:r>
              <a:rPr lang="en-US" sz="2400" dirty="0">
                <a:solidFill>
                  <a:srgbClr val="FF0000"/>
                </a:solidFill>
                <a:latin typeface="Arial" pitchFamily="34" charset="0"/>
                <a:cs typeface="Arial" pitchFamily="34" charset="0"/>
              </a:rPr>
              <a:t>Actual</a:t>
            </a:r>
          </a:p>
        </p:txBody>
      </p:sp>
      <p:sp>
        <p:nvSpPr>
          <p:cNvPr id="8" name="TextBox 7"/>
          <p:cNvSpPr txBox="1"/>
          <p:nvPr/>
        </p:nvSpPr>
        <p:spPr>
          <a:xfrm>
            <a:off x="5583641" y="2081808"/>
            <a:ext cx="1420504" cy="914400"/>
          </a:xfrm>
          <a:prstGeom prst="rect">
            <a:avLst/>
          </a:prstGeom>
          <a:noFill/>
        </p:spPr>
        <p:txBody>
          <a:bodyPr wrap="none" rtlCol="0">
            <a:noAutofit/>
          </a:bodyPr>
          <a:lstStyle/>
          <a:p>
            <a:r>
              <a:rPr lang="en-US" sz="2400" dirty="0">
                <a:solidFill>
                  <a:srgbClr val="FF0000"/>
                </a:solidFill>
                <a:latin typeface="Arial" pitchFamily="34" charset="0"/>
                <a:cs typeface="Arial" pitchFamily="34" charset="0"/>
              </a:rPr>
              <a:t>Predicted</a:t>
            </a:r>
          </a:p>
        </p:txBody>
      </p:sp>
    </p:spTree>
    <p:extLst>
      <p:ext uri="{BB962C8B-B14F-4D97-AF65-F5344CB8AC3E}">
        <p14:creationId xmlns:p14="http://schemas.microsoft.com/office/powerpoint/2010/main" val="28370862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713070"/>
            <a:ext cx="4478383" cy="3600912"/>
          </a:xfrm>
          <a:prstGeom prst="rect">
            <a:avLst/>
          </a:prstGeom>
        </p:spPr>
      </p:pic>
      <p:sp>
        <p:nvSpPr>
          <p:cNvPr id="2" name="Title 1"/>
          <p:cNvSpPr>
            <a:spLocks noGrp="1"/>
          </p:cNvSpPr>
          <p:nvPr>
            <p:ph type="title"/>
          </p:nvPr>
        </p:nvSpPr>
        <p:spPr>
          <a:xfrm>
            <a:off x="21609" y="200025"/>
            <a:ext cx="8863630" cy="708695"/>
          </a:xfrm>
        </p:spPr>
        <p:txBody>
          <a:bodyPr/>
          <a:lstStyle/>
          <a:p>
            <a:r>
              <a:rPr lang="en-US" dirty="0"/>
              <a:t>Result 2: Pareto Frontier Prediction</a:t>
            </a:r>
          </a:p>
        </p:txBody>
      </p:sp>
      <p:sp>
        <p:nvSpPr>
          <p:cNvPr id="3" name="Content Placeholder 2"/>
          <p:cNvSpPr>
            <a:spLocks noGrp="1"/>
          </p:cNvSpPr>
          <p:nvPr>
            <p:ph idx="1"/>
          </p:nvPr>
        </p:nvSpPr>
        <p:spPr>
          <a:xfrm>
            <a:off x="228600" y="838200"/>
            <a:ext cx="8686800" cy="1143000"/>
          </a:xfrm>
        </p:spPr>
        <p:txBody>
          <a:bodyPr/>
          <a:lstStyle/>
          <a:p>
            <a:r>
              <a:rPr lang="en-US" dirty="0"/>
              <a:t>Predict Pareto frontier of max utilization, aspect ratio, #metal layers given ≤ 20 placements only</a:t>
            </a:r>
          </a:p>
        </p:txBody>
      </p:sp>
      <p:sp>
        <p:nvSpPr>
          <p:cNvPr id="4" name="TextBox 3"/>
          <p:cNvSpPr txBox="1"/>
          <p:nvPr/>
        </p:nvSpPr>
        <p:spPr>
          <a:xfrm>
            <a:off x="304800" y="5494914"/>
            <a:ext cx="8153400" cy="1200329"/>
          </a:xfrm>
          <a:prstGeom prst="rect">
            <a:avLst/>
          </a:prstGeom>
          <a:noFill/>
        </p:spPr>
        <p:txBody>
          <a:bodyPr wrap="square" rtlCol="0">
            <a:spAutoFit/>
          </a:bodyPr>
          <a:lstStyle/>
          <a:p>
            <a:r>
              <a:rPr lang="en-US" sz="2400" dirty="0">
                <a:latin typeface="Arial" pitchFamily="34" charset="0"/>
              </a:rPr>
              <a:t>JPEG_X5</a:t>
            </a:r>
            <a:r>
              <a:rPr lang="en-US" sz="2400" dirty="0">
                <a:latin typeface="Arial" pitchFamily="34" charset="0"/>
                <a:cs typeface="Arial" pitchFamily="34" charset="0"/>
              </a:rPr>
              <a:t>, 45GS 9T, AR = 1.5</a:t>
            </a:r>
          </a:p>
          <a:p>
            <a:r>
              <a:rPr lang="en-US" sz="2400" dirty="0">
                <a:latin typeface="Arial" pitchFamily="34" charset="0"/>
                <a:cs typeface="Arial" pitchFamily="34" charset="0"/>
              </a:rPr>
              <a:t>Actual: max </a:t>
            </a:r>
            <a:r>
              <a:rPr lang="en-US" sz="2400" dirty="0" err="1">
                <a:latin typeface="Arial" pitchFamily="34" charset="0"/>
                <a:cs typeface="Arial" pitchFamily="34" charset="0"/>
              </a:rPr>
              <a:t>util</a:t>
            </a:r>
            <a:r>
              <a:rPr lang="en-US" sz="2400" dirty="0">
                <a:latin typeface="Arial" pitchFamily="34" charset="0"/>
                <a:cs typeface="Arial" pitchFamily="34" charset="0"/>
              </a:rPr>
              <a:t> of 77% with 4 metal layers is possible</a:t>
            </a:r>
          </a:p>
          <a:p>
            <a:r>
              <a:rPr lang="en-US" sz="2400" dirty="0">
                <a:latin typeface="Arial" pitchFamily="34" charset="0"/>
                <a:cs typeface="Arial" pitchFamily="34" charset="0"/>
              </a:rPr>
              <a:t>Prediction:  max </a:t>
            </a:r>
            <a:r>
              <a:rPr lang="en-US" sz="2400" dirty="0" err="1">
                <a:latin typeface="Arial" pitchFamily="34" charset="0"/>
                <a:cs typeface="Arial" pitchFamily="34" charset="0"/>
              </a:rPr>
              <a:t>util</a:t>
            </a:r>
            <a:r>
              <a:rPr lang="en-US" sz="2400" dirty="0">
                <a:latin typeface="Arial" pitchFamily="34" charset="0"/>
                <a:cs typeface="Arial" pitchFamily="34" charset="0"/>
              </a:rPr>
              <a:t> of </a:t>
            </a:r>
            <a:r>
              <a:rPr lang="en-US" sz="2400" dirty="0">
                <a:latin typeface="Arial" pitchFamily="34" charset="0"/>
              </a:rPr>
              <a:t>&lt; 76</a:t>
            </a:r>
            <a:r>
              <a:rPr lang="en-US" sz="2400" dirty="0">
                <a:latin typeface="Arial" pitchFamily="34" charset="0"/>
                <a:cs typeface="Arial" pitchFamily="34" charset="0"/>
              </a:rPr>
              <a:t>% with 4 metal layers</a:t>
            </a:r>
          </a:p>
        </p:txBody>
      </p:sp>
      <p:sp>
        <p:nvSpPr>
          <p:cNvPr id="8" name="TextBox 7"/>
          <p:cNvSpPr txBox="1"/>
          <p:nvPr/>
        </p:nvSpPr>
        <p:spPr>
          <a:xfrm>
            <a:off x="5583641" y="1866528"/>
            <a:ext cx="1420504" cy="914400"/>
          </a:xfrm>
          <a:prstGeom prst="rect">
            <a:avLst/>
          </a:prstGeom>
          <a:noFill/>
        </p:spPr>
        <p:txBody>
          <a:bodyPr wrap="none" rtlCol="0">
            <a:noAutofit/>
          </a:bodyPr>
          <a:lstStyle/>
          <a:p>
            <a:r>
              <a:rPr lang="en-US" sz="2400" dirty="0">
                <a:solidFill>
                  <a:srgbClr val="FF0000"/>
                </a:solidFill>
                <a:latin typeface="Arial" pitchFamily="34" charset="0"/>
                <a:cs typeface="Arial" pitchFamily="34" charset="0"/>
              </a:rPr>
              <a:t>Predicted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9" y="1700810"/>
            <a:ext cx="4550391" cy="3613172"/>
          </a:xfrm>
          <a:prstGeom prst="rect">
            <a:avLst/>
          </a:prstGeom>
        </p:spPr>
      </p:pic>
      <p:sp>
        <p:nvSpPr>
          <p:cNvPr id="5" name="TextBox 4"/>
          <p:cNvSpPr txBox="1"/>
          <p:nvPr/>
        </p:nvSpPr>
        <p:spPr>
          <a:xfrm>
            <a:off x="838200" y="1866528"/>
            <a:ext cx="1420504" cy="914400"/>
          </a:xfrm>
          <a:prstGeom prst="rect">
            <a:avLst/>
          </a:prstGeom>
          <a:noFill/>
        </p:spPr>
        <p:txBody>
          <a:bodyPr wrap="none" rtlCol="0">
            <a:noAutofit/>
          </a:bodyPr>
          <a:lstStyle/>
          <a:p>
            <a:r>
              <a:rPr lang="en-US" sz="2400" dirty="0">
                <a:solidFill>
                  <a:srgbClr val="FF0000"/>
                </a:solidFill>
                <a:latin typeface="Arial" pitchFamily="34" charset="0"/>
                <a:cs typeface="Arial" pitchFamily="34" charset="0"/>
              </a:rPr>
              <a:t>Actual</a:t>
            </a:r>
          </a:p>
        </p:txBody>
      </p:sp>
    </p:spTree>
    <p:extLst>
      <p:ext uri="{BB962C8B-B14F-4D97-AF65-F5344CB8AC3E}">
        <p14:creationId xmlns:p14="http://schemas.microsoft.com/office/powerpoint/2010/main" val="33311121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251520" y="0"/>
            <a:ext cx="8489950" cy="708025"/>
          </a:xfrm>
        </p:spPr>
        <p:txBody>
          <a:bodyPr/>
          <a:lstStyle/>
          <a:p>
            <a:pPr eaLnBrk="1" hangingPunct="1"/>
            <a:r>
              <a:rPr lang="en-US" altLang="ko-KR" dirty="0">
                <a:ea typeface="굴림" pitchFamily="50" charset="-127"/>
              </a:rPr>
              <a:t>Outline</a:t>
            </a:r>
          </a:p>
        </p:txBody>
      </p:sp>
      <p:sp>
        <p:nvSpPr>
          <p:cNvPr id="10243" name="Rectangle 3"/>
          <p:cNvSpPr>
            <a:spLocks noGrp="1" noChangeArrowheads="1"/>
          </p:cNvSpPr>
          <p:nvPr>
            <p:ph type="body" idx="1"/>
            <p:custDataLst>
              <p:tags r:id="rId2"/>
            </p:custDataLst>
          </p:nvPr>
        </p:nvSpPr>
        <p:spPr>
          <a:xfrm>
            <a:off x="251520" y="764704"/>
            <a:ext cx="8391276" cy="5732462"/>
          </a:xfrm>
        </p:spPr>
        <p:txBody>
          <a:bodyPr/>
          <a:lstStyle/>
          <a:p>
            <a:pPr>
              <a:defRPr/>
            </a:pPr>
            <a:r>
              <a:rPr lang="en-US" altLang="ko-KR" sz="3200" dirty="0">
                <a:latin typeface="Arial" pitchFamily="34" charset="0"/>
                <a:ea typeface="굴림" pitchFamily="50" charset="-127"/>
                <a:cs typeface="Arial" pitchFamily="34" charset="0"/>
              </a:rPr>
              <a:t>Motivation</a:t>
            </a:r>
          </a:p>
          <a:p>
            <a:pPr>
              <a:defRPr/>
            </a:pPr>
            <a:r>
              <a:rPr lang="en-US" altLang="ko-KR" sz="3200" dirty="0">
                <a:latin typeface="Arial" pitchFamily="34" charset="0"/>
                <a:ea typeface="굴림" pitchFamily="50" charset="-127"/>
                <a:cs typeface="Arial" pitchFamily="34" charset="0"/>
              </a:rPr>
              <a:t>Previous Work </a:t>
            </a:r>
          </a:p>
          <a:p>
            <a:pPr>
              <a:defRPr/>
            </a:pPr>
            <a:r>
              <a:rPr lang="en-US" altLang="ko-KR" sz="3200" dirty="0">
                <a:latin typeface="Arial" pitchFamily="34" charset="0"/>
                <a:ea typeface="굴림" pitchFamily="50" charset="-127"/>
                <a:cs typeface="Arial" pitchFamily="34" charset="0"/>
              </a:rPr>
              <a:t>Our Work</a:t>
            </a:r>
            <a:endParaRPr lang="en-US" altLang="ko-KR" sz="2800" dirty="0">
              <a:latin typeface="Arial" pitchFamily="34" charset="0"/>
              <a:ea typeface="굴림" pitchFamily="50" charset="-127"/>
              <a:cs typeface="Arial" pitchFamily="34" charset="0"/>
            </a:endParaRPr>
          </a:p>
          <a:p>
            <a:pPr>
              <a:defRPr/>
            </a:pPr>
            <a:r>
              <a:rPr lang="en-US" altLang="ko-KR" sz="3200" dirty="0">
                <a:latin typeface="Arial" pitchFamily="34" charset="0"/>
                <a:ea typeface="굴림" pitchFamily="50" charset="-127"/>
                <a:cs typeface="Arial" pitchFamily="34" charset="0"/>
              </a:rPr>
              <a:t>Modeling Parameters</a:t>
            </a:r>
          </a:p>
          <a:p>
            <a:pPr>
              <a:defRPr/>
            </a:pPr>
            <a:r>
              <a:rPr lang="en-US" altLang="ko-KR" sz="3200" dirty="0">
                <a:latin typeface="Arial" pitchFamily="34" charset="0"/>
                <a:ea typeface="굴림" pitchFamily="50" charset="-127"/>
                <a:cs typeface="Arial" pitchFamily="34" charset="0"/>
              </a:rPr>
              <a:t>Modeling Methodology</a:t>
            </a:r>
            <a:endParaRPr lang="en-US" altLang="ko-KR" sz="3200" baseline="30000" dirty="0">
              <a:latin typeface="Arial" pitchFamily="34" charset="0"/>
              <a:ea typeface="굴림" pitchFamily="50" charset="-127"/>
              <a:cs typeface="Arial" pitchFamily="34" charset="0"/>
            </a:endParaRPr>
          </a:p>
          <a:p>
            <a:pPr>
              <a:defRPr/>
            </a:pPr>
            <a:r>
              <a:rPr lang="en-US" altLang="ko-KR" sz="3200" dirty="0">
                <a:latin typeface="Arial" pitchFamily="34" charset="0"/>
                <a:ea typeface="굴림" pitchFamily="50" charset="-127"/>
                <a:cs typeface="Arial" pitchFamily="34" charset="0"/>
              </a:rPr>
              <a:t>Results </a:t>
            </a:r>
          </a:p>
          <a:p>
            <a:pPr>
              <a:defRPr/>
            </a:pPr>
            <a:r>
              <a:rPr lang="en-US" altLang="ko-KR" sz="3200" dirty="0">
                <a:latin typeface="Arial" pitchFamily="34" charset="0"/>
                <a:ea typeface="굴림" pitchFamily="50" charset="-127"/>
                <a:cs typeface="Arial" pitchFamily="34" charset="0"/>
              </a:rPr>
              <a:t>Conclusions</a:t>
            </a:r>
          </a:p>
        </p:txBody>
      </p:sp>
    </p:spTree>
    <p:extLst>
      <p:ext uri="{BB962C8B-B14F-4D97-AF65-F5344CB8AC3E}">
        <p14:creationId xmlns:p14="http://schemas.microsoft.com/office/powerpoint/2010/main" val="272088502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228600" y="838200"/>
            <a:ext cx="8763000" cy="5410200"/>
          </a:xfrm>
        </p:spPr>
        <p:txBody>
          <a:bodyPr>
            <a:normAutofit fontScale="92500" lnSpcReduction="10000"/>
          </a:bodyPr>
          <a:lstStyle/>
          <a:p>
            <a:r>
              <a:rPr lang="en-US" sz="2800" dirty="0"/>
              <a:t>New parameters to predict </a:t>
            </a:r>
            <a:r>
              <a:rPr lang="en-US" sz="2800" dirty="0" err="1"/>
              <a:t>routability</a:t>
            </a:r>
            <a:r>
              <a:rPr lang="en-US" sz="2800" dirty="0"/>
              <a:t> by using only information from placement</a:t>
            </a:r>
            <a:endParaRPr lang="en-US" sz="2400" dirty="0">
              <a:sym typeface="Wingdings" pitchFamily="2" charset="2"/>
            </a:endParaRPr>
          </a:p>
          <a:p>
            <a:r>
              <a:rPr lang="en-US" sz="2800" dirty="0">
                <a:sym typeface="Wingdings" pitchFamily="2" charset="2"/>
              </a:rPr>
              <a:t>Interpolation and extrapolation methodology to predict Pareto frontiers of maximum achievable utilization, aspect ratio, #metal layers at iso-performance</a:t>
            </a:r>
          </a:p>
          <a:p>
            <a:r>
              <a:rPr lang="en-US" sz="2800" dirty="0">
                <a:sym typeface="Wingdings" pitchFamily="2" charset="2"/>
              </a:rPr>
              <a:t>Methodology applicable to 2D and 3D ICs (outcomes of very different academic 3D P&amp;R flows) </a:t>
            </a:r>
          </a:p>
          <a:p>
            <a:r>
              <a:rPr lang="en-US" sz="2800" dirty="0">
                <a:sym typeface="Wingdings" pitchFamily="2" charset="2"/>
              </a:rPr>
              <a:t>Classification accuracy ≥ 86% across multiple technologies</a:t>
            </a:r>
          </a:p>
          <a:p>
            <a:r>
              <a:rPr lang="en-US" sz="2800" dirty="0">
                <a:sym typeface="Wingdings" pitchFamily="2" charset="2"/>
              </a:rPr>
              <a:t>Prediction of maximum achievable utilization are within 2% of the actual maximum achievable utilization</a:t>
            </a:r>
          </a:p>
          <a:p>
            <a:r>
              <a:rPr lang="en-US" sz="2800" dirty="0">
                <a:sym typeface="Wingdings" pitchFamily="2" charset="2"/>
              </a:rPr>
              <a:t>Ongoing:</a:t>
            </a:r>
          </a:p>
          <a:p>
            <a:pPr lvl="1"/>
            <a:r>
              <a:rPr lang="en-US" sz="2600" dirty="0">
                <a:sym typeface="Wingdings" pitchFamily="2" charset="2"/>
              </a:rPr>
              <a:t>Predicting timing, </a:t>
            </a:r>
            <a:r>
              <a:rPr lang="en-US" sz="2600" dirty="0" err="1">
                <a:sym typeface="Wingdings" pitchFamily="2" charset="2"/>
              </a:rPr>
              <a:t>routability</a:t>
            </a:r>
            <a:r>
              <a:rPr lang="en-US" sz="2600" dirty="0">
                <a:sym typeface="Wingdings" pitchFamily="2" charset="2"/>
              </a:rPr>
              <a:t> with </a:t>
            </a:r>
            <a:r>
              <a:rPr lang="en-US" sz="2600" dirty="0" err="1">
                <a:sym typeface="Wingdings" pitchFamily="2" charset="2"/>
              </a:rPr>
              <a:t>nonuniform</a:t>
            </a:r>
            <a:r>
              <a:rPr lang="en-US" sz="2600" dirty="0">
                <a:sym typeface="Wingdings" pitchFamily="2" charset="2"/>
              </a:rPr>
              <a:t> BEOL stacks</a:t>
            </a:r>
          </a:p>
          <a:p>
            <a:pPr lvl="1"/>
            <a:r>
              <a:rPr lang="en-US" sz="2600" dirty="0">
                <a:sym typeface="Wingdings" pitchFamily="2" charset="2"/>
              </a:rPr>
              <a:t>Adding confidence intervals to our predictions</a:t>
            </a:r>
          </a:p>
          <a:p>
            <a:pPr lvl="1"/>
            <a:r>
              <a:rPr lang="en-US" sz="2600" dirty="0">
                <a:sym typeface="Wingdings" pitchFamily="2" charset="2"/>
              </a:rPr>
              <a:t>Extending our models to predict </a:t>
            </a:r>
            <a:r>
              <a:rPr lang="en-US" sz="2600" dirty="0" err="1">
                <a:sym typeface="Wingdings" pitchFamily="2" charset="2"/>
              </a:rPr>
              <a:t>routability</a:t>
            </a:r>
            <a:r>
              <a:rPr lang="en-US" sz="2600" dirty="0">
                <a:sym typeface="Wingdings" pitchFamily="2" charset="2"/>
              </a:rPr>
              <a:t> of 3DICs</a:t>
            </a:r>
          </a:p>
          <a:p>
            <a:endParaRPr lang="en-US" sz="1800" dirty="0"/>
          </a:p>
        </p:txBody>
      </p:sp>
    </p:spTree>
    <p:extLst>
      <p:ext uri="{BB962C8B-B14F-4D97-AF65-F5344CB8AC3E}">
        <p14:creationId xmlns:p14="http://schemas.microsoft.com/office/powerpoint/2010/main" val="949030189"/>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179512" y="908720"/>
            <a:ext cx="8790157" cy="5663977"/>
          </a:xfrm>
        </p:spPr>
        <p:txBody>
          <a:bodyPr/>
          <a:lstStyle/>
          <a:p>
            <a:r>
              <a:rPr lang="en-US" sz="3000" dirty="0">
                <a:effectLst/>
                <a:latin typeface="Arial" pitchFamily="34" charset="0"/>
                <a:cs typeface="Arial" pitchFamily="34" charset="0"/>
              </a:rPr>
              <a:t>Work supported by Qualcomm Research</a:t>
            </a:r>
          </a:p>
        </p:txBody>
      </p:sp>
    </p:spTree>
    <p:extLst>
      <p:ext uri="{BB962C8B-B14F-4D97-AF65-F5344CB8AC3E}">
        <p14:creationId xmlns:p14="http://schemas.microsoft.com/office/powerpoint/2010/main" val="399599982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custDataLst>
              <p:tags r:id="rId1"/>
            </p:custDataLst>
          </p:nvPr>
        </p:nvSpPr>
        <p:spPr bwMode="auto">
          <a:xfrm>
            <a:off x="467544" y="2928938"/>
            <a:ext cx="8132763" cy="9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lnSpc>
                <a:spcPct val="90000"/>
              </a:lnSpc>
            </a:pPr>
            <a:r>
              <a:rPr lang="en-US" altLang="ko-KR" sz="6600" b="1" dirty="0">
                <a:solidFill>
                  <a:srgbClr val="FFCC66"/>
                </a:solidFill>
                <a:ea typeface="굴림" pitchFamily="50" charset="-127"/>
              </a:rPr>
              <a:t>Thank You!</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Routability</a:t>
            </a:r>
            <a:r>
              <a:rPr lang="en-US" dirty="0"/>
              <a:t> Prediction</a:t>
            </a:r>
          </a:p>
        </p:txBody>
      </p:sp>
      <p:sp>
        <p:nvSpPr>
          <p:cNvPr id="3" name="Content Placeholder 2"/>
          <p:cNvSpPr>
            <a:spLocks noGrp="1"/>
          </p:cNvSpPr>
          <p:nvPr>
            <p:ph idx="1"/>
          </p:nvPr>
        </p:nvSpPr>
        <p:spPr/>
        <p:txBody>
          <a:bodyPr/>
          <a:lstStyle/>
          <a:p>
            <a:r>
              <a:rPr lang="en-US" dirty="0"/>
              <a:t>Very complex at advanced nodes due to multiple design rules </a:t>
            </a:r>
          </a:p>
          <a:p>
            <a:r>
              <a:rPr lang="en-US" dirty="0"/>
              <a:t>Fixing design rule violations (DRCs) at post-routing is costly and sometimes unfixable</a:t>
            </a:r>
          </a:p>
          <a:p>
            <a:pPr lvl="1"/>
            <a:r>
              <a:rPr lang="en-US" dirty="0"/>
              <a:t>Engineer resources</a:t>
            </a:r>
          </a:p>
          <a:p>
            <a:pPr lvl="1"/>
            <a:r>
              <a:rPr lang="en-US" dirty="0"/>
              <a:t>Disruptive changes to placement, layout contexts, constraints</a:t>
            </a:r>
          </a:p>
          <a:p>
            <a:r>
              <a:rPr lang="en-US" dirty="0"/>
              <a:t>Early prediction of </a:t>
            </a:r>
            <a:r>
              <a:rPr lang="en-US" dirty="0" err="1"/>
              <a:t>routability</a:t>
            </a:r>
            <a:r>
              <a:rPr lang="en-US" dirty="0"/>
              <a:t> is beneficial but complex</a:t>
            </a:r>
          </a:p>
          <a:p>
            <a:pPr lvl="1"/>
            <a:r>
              <a:rPr lang="en-US" dirty="0"/>
              <a:t>Multiple factors affect </a:t>
            </a:r>
            <a:r>
              <a:rPr lang="en-US" dirty="0" err="1"/>
              <a:t>routability</a:t>
            </a:r>
            <a:endParaRPr lang="en-US" dirty="0"/>
          </a:p>
          <a:p>
            <a:pPr lvl="1"/>
            <a:r>
              <a:rPr lang="en-US" dirty="0"/>
              <a:t>No </a:t>
            </a:r>
            <a:r>
              <a:rPr lang="en-US" dirty="0" err="1"/>
              <a:t>routability</a:t>
            </a:r>
            <a:r>
              <a:rPr lang="en-US" dirty="0"/>
              <a:t> models exist today</a:t>
            </a:r>
          </a:p>
          <a:p>
            <a:r>
              <a:rPr lang="en-US" dirty="0"/>
              <a:t>Today, physical designers use congestion maps to predict </a:t>
            </a:r>
            <a:r>
              <a:rPr lang="en-US" dirty="0" err="1"/>
              <a:t>routability</a:t>
            </a:r>
            <a:endParaRPr lang="en-US" dirty="0"/>
          </a:p>
          <a:p>
            <a:pPr lvl="1"/>
            <a:r>
              <a:rPr lang="en-US" dirty="0"/>
              <a:t>Can be insufficient and misleading</a:t>
            </a:r>
          </a:p>
          <a:p>
            <a:pPr lvl="1"/>
            <a:r>
              <a:rPr lang="en-US" dirty="0"/>
              <a:t>Maps do not comprehend design rules, timing criticality, etc.</a:t>
            </a:r>
          </a:p>
        </p:txBody>
      </p:sp>
      <p:sp>
        <p:nvSpPr>
          <p:cNvPr id="4" name="Rectangle 3"/>
          <p:cNvSpPr/>
          <p:nvPr/>
        </p:nvSpPr>
        <p:spPr bwMode="auto">
          <a:xfrm>
            <a:off x="753127" y="5589240"/>
            <a:ext cx="7852306" cy="833178"/>
          </a:xfrm>
          <a:prstGeom prst="rect">
            <a:avLst/>
          </a:prstGeom>
          <a:solidFill>
            <a:srgbClr val="FFFF00"/>
          </a:solidFill>
          <a:ln w="25400" cap="sq"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2"/>
                </a:solidFill>
                <a:latin typeface="Tahoma" charset="0"/>
              </a:rPr>
              <a:t>Large </a:t>
            </a:r>
            <a:r>
              <a:rPr lang="en-US" sz="2400" dirty="0" err="1">
                <a:solidFill>
                  <a:schemeClr val="bg2"/>
                </a:solidFill>
                <a:latin typeface="Tahoma" charset="0"/>
              </a:rPr>
              <a:t>QoR</a:t>
            </a:r>
            <a:r>
              <a:rPr lang="en-US" sz="2400" dirty="0">
                <a:solidFill>
                  <a:schemeClr val="bg2"/>
                </a:solidFill>
                <a:latin typeface="Tahoma" charset="0"/>
              </a:rPr>
              <a:t> gap: predicted </a:t>
            </a:r>
            <a:r>
              <a:rPr lang="en-US" sz="2400" dirty="0" err="1">
                <a:solidFill>
                  <a:schemeClr val="bg2"/>
                </a:solidFill>
                <a:latin typeface="Tahoma" charset="0"/>
              </a:rPr>
              <a:t>routability</a:t>
            </a:r>
            <a:r>
              <a:rPr lang="en-US" sz="2400" dirty="0">
                <a:solidFill>
                  <a:schemeClr val="bg2"/>
                </a:solidFill>
                <a:latin typeface="Tahoma" charset="0"/>
              </a:rPr>
              <a:t> at placement vs. actual #DRCs at post-routing</a:t>
            </a:r>
            <a:endParaRPr kumimoji="0" lang="en-US" sz="2400" b="0" i="0" u="none" strike="noStrike" cap="none" normalizeH="0" baseline="0" dirty="0">
              <a:ln>
                <a:noFill/>
              </a:ln>
              <a:solidFill>
                <a:schemeClr val="bg2"/>
              </a:solidFill>
              <a:effectLst/>
              <a:latin typeface="Tahoma" charset="0"/>
            </a:endParaRPr>
          </a:p>
        </p:txBody>
      </p:sp>
    </p:spTree>
    <p:extLst>
      <p:ext uri="{BB962C8B-B14F-4D97-AF65-F5344CB8AC3E}">
        <p14:creationId xmlns:p14="http://schemas.microsoft.com/office/powerpoint/2010/main" val="13300051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70"/>
            <a:ext cx="9040688" cy="708695"/>
          </a:xfrm>
        </p:spPr>
        <p:txBody>
          <a:bodyPr/>
          <a:lstStyle/>
          <a:p>
            <a:r>
              <a:rPr lang="en-US" sz="2800" dirty="0"/>
              <a:t>Example 1: Congestion Maps can be Misleading</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806974"/>
            <a:ext cx="3902968" cy="3872088"/>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9904" y="832513"/>
            <a:ext cx="3894584" cy="3863773"/>
          </a:xfrm>
          <a:prstGeom prst="rect">
            <a:avLst/>
          </a:prstGeom>
        </p:spPr>
      </p:pic>
      <p:sp>
        <p:nvSpPr>
          <p:cNvPr id="7" name="Oval 6"/>
          <p:cNvSpPr/>
          <p:nvPr/>
        </p:nvSpPr>
        <p:spPr>
          <a:xfrm>
            <a:off x="4917504" y="1647694"/>
            <a:ext cx="304800" cy="990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53201" y="4074118"/>
            <a:ext cx="838200" cy="533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745289" y="2849910"/>
            <a:ext cx="295399" cy="533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244186" y="2874835"/>
            <a:ext cx="2824150" cy="2119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Many highly congested regions result in few DRC violations</a:t>
            </a:r>
          </a:p>
        </p:txBody>
      </p:sp>
      <p:sp>
        <p:nvSpPr>
          <p:cNvPr id="3" name="Content Placeholder 2"/>
          <p:cNvSpPr>
            <a:spLocks noGrp="1"/>
          </p:cNvSpPr>
          <p:nvPr>
            <p:ph idx="1"/>
          </p:nvPr>
        </p:nvSpPr>
        <p:spPr>
          <a:xfrm>
            <a:off x="326872" y="4766710"/>
            <a:ext cx="8567489" cy="1328186"/>
          </a:xfrm>
        </p:spPr>
        <p:txBody>
          <a:bodyPr/>
          <a:lstStyle/>
          <a:p>
            <a:r>
              <a:rPr lang="en-US" dirty="0" err="1"/>
              <a:t>aes_cipher_top</a:t>
            </a:r>
            <a:r>
              <a:rPr lang="en-US" dirty="0"/>
              <a:t> implemented in 28nm FDSOI, 8T cells</a:t>
            </a:r>
          </a:p>
          <a:p>
            <a:r>
              <a:rPr lang="en-US" dirty="0"/>
              <a:t>Clock period = 0.6ns, aspect ratio = 1.0, utilization = 77%</a:t>
            </a:r>
          </a:p>
          <a:p>
            <a:r>
              <a:rPr lang="en-US" dirty="0"/>
              <a:t>Designer may conclude that placement is </a:t>
            </a:r>
            <a:r>
              <a:rPr lang="en-US" u="sng" dirty="0" err="1"/>
              <a:t>unroutable</a:t>
            </a:r>
            <a:r>
              <a:rPr lang="en-US" dirty="0"/>
              <a:t>, but it is actually </a:t>
            </a:r>
            <a:r>
              <a:rPr lang="en-US" u="sng" dirty="0"/>
              <a:t>routable</a:t>
            </a:r>
            <a:r>
              <a:rPr lang="en-US" dirty="0"/>
              <a:t>!!!</a:t>
            </a:r>
          </a:p>
          <a:p>
            <a:endParaRPr lang="en-US" dirty="0"/>
          </a:p>
          <a:p>
            <a:endParaRPr lang="en-US" dirty="0"/>
          </a:p>
        </p:txBody>
      </p:sp>
    </p:spTree>
    <p:extLst>
      <p:ext uri="{BB962C8B-B14F-4D97-AF65-F5344CB8AC3E}">
        <p14:creationId xmlns:p14="http://schemas.microsoft.com/office/powerpoint/2010/main" val="27609403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60296" cy="708695"/>
          </a:xfrm>
        </p:spPr>
        <p:txBody>
          <a:bodyPr/>
          <a:lstStyle/>
          <a:p>
            <a:r>
              <a:rPr lang="en-US" sz="2800" dirty="0"/>
              <a:t>Example 2: Congestion Maps can be Misleading</a:t>
            </a:r>
          </a:p>
        </p:txBody>
      </p:sp>
      <p:pic>
        <p:nvPicPr>
          <p:cNvPr id="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17884"/>
            <a:ext cx="4102336" cy="2323084"/>
          </a:xfrm>
        </p:spPr>
      </p:pic>
      <p:pic>
        <p:nvPicPr>
          <p:cNvPr id="12"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363" y="817884"/>
            <a:ext cx="3895749" cy="2323084"/>
          </a:xfrm>
          <a:prstGeom prst="rect">
            <a:avLst/>
          </a:prstGeom>
        </p:spPr>
      </p:pic>
      <p:sp>
        <p:nvSpPr>
          <p:cNvPr id="13" name="Oval 12"/>
          <p:cNvSpPr/>
          <p:nvPr/>
        </p:nvSpPr>
        <p:spPr>
          <a:xfrm>
            <a:off x="6362700" y="1155576"/>
            <a:ext cx="2705100" cy="2057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231074" y="681311"/>
            <a:ext cx="228600" cy="8141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538550" y="1571494"/>
            <a:ext cx="2824150" cy="2119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Few highly congested regions result in  many DRC violations</a:t>
            </a:r>
          </a:p>
        </p:txBody>
      </p:sp>
      <p:sp>
        <p:nvSpPr>
          <p:cNvPr id="16" name="TextBox 15"/>
          <p:cNvSpPr txBox="1"/>
          <p:nvPr/>
        </p:nvSpPr>
        <p:spPr>
          <a:xfrm>
            <a:off x="0" y="5867400"/>
            <a:ext cx="8610600" cy="954107"/>
          </a:xfrm>
          <a:prstGeom prst="rect">
            <a:avLst/>
          </a:prstGeom>
          <a:noFill/>
        </p:spPr>
        <p:txBody>
          <a:bodyPr wrap="square" rtlCol="0">
            <a:spAutoFit/>
          </a:bodyPr>
          <a:lstStyle/>
          <a:p>
            <a:pPr algn="ctr"/>
            <a:r>
              <a:rPr lang="en-US" sz="2800" dirty="0">
                <a:latin typeface="Arial" pitchFamily="34" charset="0"/>
                <a:cs typeface="Arial" pitchFamily="34" charset="0"/>
              </a:rPr>
              <a:t>How to predict if a BEOL stack-aware placement will be routable?</a:t>
            </a:r>
          </a:p>
        </p:txBody>
      </p:sp>
      <p:sp>
        <p:nvSpPr>
          <p:cNvPr id="17" name="Content Placeholder 2"/>
          <p:cNvSpPr txBox="1">
            <a:spLocks/>
          </p:cNvSpPr>
          <p:nvPr/>
        </p:nvSpPr>
        <p:spPr bwMode="auto">
          <a:xfrm>
            <a:off x="303907" y="3550668"/>
            <a:ext cx="8567489" cy="1328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0000"/>
              </a:spcBef>
              <a:spcAft>
                <a:spcPct val="0"/>
              </a:spcAft>
              <a:buClr>
                <a:srgbClr val="FFCC66"/>
              </a:buClr>
              <a:buSzPct val="70000"/>
              <a:buFont typeface="Wingdings" pitchFamily="2" charset="2"/>
              <a:buChar char="n"/>
              <a:defRPr sz="2600">
                <a:solidFill>
                  <a:schemeClr val="tx1"/>
                </a:solidFill>
                <a:effectLst>
                  <a:outerShdw blurRad="38100" dist="38100" dir="2700000" algn="tl">
                    <a:srgbClr val="000000"/>
                  </a:outerShdw>
                </a:effectLst>
                <a:latin typeface="Calibri" pitchFamily="34" charset="0"/>
                <a:ea typeface="+mn-ea"/>
                <a:cs typeface="Calibri" pitchFamily="34" charset="0"/>
              </a:defRPr>
            </a:lvl1pPr>
            <a:lvl2pPr marL="742950" indent="-285750" algn="l" rtl="0" eaLnBrk="0" fontAlgn="base" hangingPunct="0">
              <a:lnSpc>
                <a:spcPct val="85000"/>
              </a:lnSpc>
              <a:spcBef>
                <a:spcPct val="25000"/>
              </a:spcBef>
              <a:spcAft>
                <a:spcPct val="0"/>
              </a:spcAft>
              <a:buClr>
                <a:schemeClr val="tx1"/>
              </a:buClr>
              <a:buChar char="–"/>
              <a:defRPr sz="2400">
                <a:solidFill>
                  <a:schemeClr val="tx1"/>
                </a:solidFill>
                <a:effectLst>
                  <a:outerShdw blurRad="38100" dist="38100" dir="2700000" algn="tl">
                    <a:srgbClr val="000000"/>
                  </a:outerShdw>
                </a:effectLst>
                <a:latin typeface="Calibri" pitchFamily="34" charset="0"/>
                <a:cs typeface="Calibri" pitchFamily="34" charset="0"/>
              </a:defRPr>
            </a:lvl2pPr>
            <a:lvl3pPr marL="11430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200">
                <a:solidFill>
                  <a:schemeClr val="tx1"/>
                </a:solidFill>
                <a:effectLst>
                  <a:outerShdw blurRad="38100" dist="38100" dir="2700000" algn="tl">
                    <a:srgbClr val="000000"/>
                  </a:outerShdw>
                </a:effectLst>
                <a:latin typeface="Calibri" pitchFamily="34" charset="0"/>
                <a:cs typeface="Calibri" pitchFamily="34" charset="0"/>
              </a:defRPr>
            </a:lvl3pPr>
            <a:lvl4pPr marL="1600200" indent="-228600" algn="l" rtl="0" eaLnBrk="0" fontAlgn="base" hangingPunct="0">
              <a:lnSpc>
                <a:spcPct val="85000"/>
              </a:lnSpc>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libri" pitchFamily="34" charset="0"/>
                <a:cs typeface="Calibri" pitchFamily="34" charset="0"/>
              </a:defRPr>
            </a:lvl4pPr>
            <a:lvl5pPr marL="20574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000">
                <a:solidFill>
                  <a:schemeClr val="tx1"/>
                </a:solidFill>
                <a:effectLst>
                  <a:outerShdw blurRad="38100" dist="38100" dir="2700000" algn="tl">
                    <a:srgbClr val="000000"/>
                  </a:outerShdw>
                </a:effectLst>
                <a:latin typeface="Calibri" pitchFamily="34" charset="0"/>
                <a:cs typeface="Calibri" pitchFamily="34" charset="0"/>
              </a:defRPr>
            </a:lvl5pPr>
            <a:lvl6pPr marL="25146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dirty="0"/>
              <a:t>ARM Cortex M0 implemented in 28nm FDSOI, 8T cells</a:t>
            </a:r>
          </a:p>
          <a:p>
            <a:r>
              <a:rPr lang="en-US" kern="0" dirty="0"/>
              <a:t>Clock period = 0.6ns, aspect ratio = 2.0, utilization = 77%</a:t>
            </a:r>
          </a:p>
          <a:p>
            <a:r>
              <a:rPr lang="en-US" kern="0" dirty="0"/>
              <a:t>Designer may conclude that placement is </a:t>
            </a:r>
            <a:r>
              <a:rPr lang="en-US" u="sng" kern="0" dirty="0"/>
              <a:t>routable</a:t>
            </a:r>
            <a:r>
              <a:rPr lang="en-US" kern="0" dirty="0"/>
              <a:t>, but it is actually </a:t>
            </a:r>
            <a:r>
              <a:rPr lang="en-US" u="sng" kern="0" dirty="0" err="1"/>
              <a:t>unroutable</a:t>
            </a:r>
            <a:r>
              <a:rPr lang="en-US" kern="0" dirty="0"/>
              <a:t>!!!</a:t>
            </a:r>
          </a:p>
          <a:p>
            <a:endParaRPr lang="en-US" kern="0" dirty="0"/>
          </a:p>
          <a:p>
            <a:pPr lvl="2"/>
            <a:endParaRPr lang="en-US" kern="0" dirty="0"/>
          </a:p>
        </p:txBody>
      </p:sp>
    </p:spTree>
    <p:extLst>
      <p:ext uri="{BB962C8B-B14F-4D97-AF65-F5344CB8AC3E}">
        <p14:creationId xmlns:p14="http://schemas.microsoft.com/office/powerpoint/2010/main" val="13425012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Work</a:t>
            </a:r>
          </a:p>
        </p:txBody>
      </p:sp>
      <p:sp>
        <p:nvSpPr>
          <p:cNvPr id="3" name="Content Placeholder 2"/>
          <p:cNvSpPr>
            <a:spLocks noGrp="1"/>
          </p:cNvSpPr>
          <p:nvPr>
            <p:ph idx="1"/>
          </p:nvPr>
        </p:nvSpPr>
        <p:spPr/>
        <p:txBody>
          <a:bodyPr/>
          <a:lstStyle/>
          <a:p>
            <a:r>
              <a:rPr lang="en-US" dirty="0"/>
              <a:t>Early congestion estimation</a:t>
            </a:r>
          </a:p>
          <a:p>
            <a:pPr lvl="1"/>
            <a:r>
              <a:rPr lang="en-US" dirty="0"/>
              <a:t>At floorplan/placement</a:t>
            </a:r>
          </a:p>
          <a:p>
            <a:pPr lvl="2"/>
            <a:r>
              <a:rPr lang="en-US" dirty="0" err="1"/>
              <a:t>Taghavi</a:t>
            </a:r>
            <a:r>
              <a:rPr lang="en-US" dirty="0"/>
              <a:t> et al. propose MILOR</a:t>
            </a:r>
          </a:p>
          <a:p>
            <a:pPr lvl="2"/>
            <a:r>
              <a:rPr lang="en-US" dirty="0"/>
              <a:t>Caldwell et al. estimate routed WL</a:t>
            </a:r>
          </a:p>
          <a:p>
            <a:pPr lvl="1"/>
            <a:r>
              <a:rPr lang="en-US" dirty="0"/>
              <a:t>At global routing</a:t>
            </a:r>
          </a:p>
          <a:p>
            <a:pPr lvl="2"/>
            <a:r>
              <a:rPr lang="en-US" dirty="0"/>
              <a:t>Brenner et al., Jiang et al., Wang et al., </a:t>
            </a:r>
            <a:r>
              <a:rPr lang="en-US" dirty="0" err="1"/>
              <a:t>Zhing</a:t>
            </a:r>
            <a:r>
              <a:rPr lang="en-US" dirty="0"/>
              <a:t> et al. develop congestion models and cure congestion</a:t>
            </a:r>
          </a:p>
          <a:p>
            <a:pPr lvl="2"/>
            <a:r>
              <a:rPr lang="en-US" dirty="0" err="1"/>
              <a:t>Kahng</a:t>
            </a:r>
            <a:r>
              <a:rPr lang="en-US" dirty="0"/>
              <a:t> and Xu propose a statistical model that comprehends routing bends and blockage effects</a:t>
            </a:r>
          </a:p>
          <a:p>
            <a:pPr lvl="2"/>
            <a:r>
              <a:rPr lang="en-US" dirty="0"/>
              <a:t>Qi et al. use MARS and achieve 13% reduction in #DRCs</a:t>
            </a:r>
          </a:p>
          <a:p>
            <a:pPr lvl="2"/>
            <a:r>
              <a:rPr lang="en-US" dirty="0"/>
              <a:t>Zhou et al. use MARS and achieve accuracy of 80% in predicting </a:t>
            </a:r>
            <a:r>
              <a:rPr lang="en-US" dirty="0" err="1"/>
              <a:t>routability</a:t>
            </a:r>
            <a:endParaRPr lang="en-US" dirty="0"/>
          </a:p>
          <a:p>
            <a:r>
              <a:rPr lang="en-US" dirty="0"/>
              <a:t>Metal layer estimation</a:t>
            </a:r>
          </a:p>
          <a:p>
            <a:pPr lvl="1"/>
            <a:r>
              <a:rPr lang="en-US" dirty="0"/>
              <a:t>Dong et al. study #metal layers versus instance counts</a:t>
            </a:r>
          </a:p>
          <a:p>
            <a:pPr lvl="1"/>
            <a:r>
              <a:rPr lang="en-US" dirty="0"/>
              <a:t>Andreev et al. patented a DP to assign net segments to layers by utilizing min #</a:t>
            </a:r>
            <a:r>
              <a:rPr lang="en-US" dirty="0" err="1"/>
              <a:t>vias</a:t>
            </a:r>
            <a:endParaRPr lang="en-US" dirty="0"/>
          </a:p>
        </p:txBody>
      </p:sp>
      <p:sp>
        <p:nvSpPr>
          <p:cNvPr id="4" name="Rectangle 3"/>
          <p:cNvSpPr/>
          <p:nvPr/>
        </p:nvSpPr>
        <p:spPr bwMode="auto">
          <a:xfrm>
            <a:off x="827584" y="5229200"/>
            <a:ext cx="7852306" cy="1202510"/>
          </a:xfrm>
          <a:prstGeom prst="rect">
            <a:avLst/>
          </a:prstGeom>
          <a:solidFill>
            <a:srgbClr val="FFFF00"/>
          </a:solidFill>
          <a:ln w="25400" cap="sq"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2"/>
                </a:solidFill>
                <a:latin typeface="Tahoma" charset="0"/>
              </a:rPr>
              <a:t>Previous works do not address min #layers to make design routable, predict a Pareto frontier of aspect ratio, max </a:t>
            </a:r>
            <a:r>
              <a:rPr lang="en-US" sz="2400" dirty="0" err="1">
                <a:solidFill>
                  <a:schemeClr val="bg2"/>
                </a:solidFill>
                <a:latin typeface="Tahoma" charset="0"/>
              </a:rPr>
              <a:t>util</a:t>
            </a:r>
            <a:r>
              <a:rPr lang="en-US" sz="2400" dirty="0">
                <a:solidFill>
                  <a:schemeClr val="bg2"/>
                </a:solidFill>
                <a:latin typeface="Tahoma" charset="0"/>
              </a:rPr>
              <a:t>, #layers</a:t>
            </a:r>
            <a:endParaRPr kumimoji="0" lang="en-US" sz="2400" b="0" i="0" u="none" strike="noStrike" cap="none" normalizeH="0" baseline="0" dirty="0">
              <a:ln>
                <a:noFill/>
              </a:ln>
              <a:solidFill>
                <a:schemeClr val="bg2"/>
              </a:solidFill>
              <a:effectLst/>
              <a:latin typeface="Tahoma" charset="0"/>
            </a:endParaRPr>
          </a:p>
        </p:txBody>
      </p:sp>
    </p:spTree>
    <p:extLst>
      <p:ext uri="{BB962C8B-B14F-4D97-AF65-F5344CB8AC3E}">
        <p14:creationId xmlns:p14="http://schemas.microsoft.com/office/powerpoint/2010/main" val="19110656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Contributions</a:t>
            </a:r>
          </a:p>
        </p:txBody>
      </p:sp>
      <p:sp>
        <p:nvSpPr>
          <p:cNvPr id="3" name="Content Placeholder 2"/>
          <p:cNvSpPr>
            <a:spLocks noGrp="1"/>
          </p:cNvSpPr>
          <p:nvPr>
            <p:ph idx="1"/>
          </p:nvPr>
        </p:nvSpPr>
        <p:spPr/>
        <p:txBody>
          <a:bodyPr/>
          <a:lstStyle/>
          <a:p>
            <a:r>
              <a:rPr lang="en-US" dirty="0"/>
              <a:t>We develop models for two use models</a:t>
            </a:r>
          </a:p>
          <a:p>
            <a:pPr lvl="1"/>
            <a:r>
              <a:rPr lang="en-US" dirty="0"/>
              <a:t>Given a netlist, clock period, utilization, aspect ratio and BEOL stack-specific placement, can the placement be routable?</a:t>
            </a:r>
          </a:p>
          <a:p>
            <a:pPr lvl="1"/>
            <a:r>
              <a:rPr lang="en-US" dirty="0"/>
              <a:t>Given very few (≤ 20) placements, predict an </a:t>
            </a:r>
            <a:r>
              <a:rPr lang="en-US" dirty="0" err="1"/>
              <a:t>iso</a:t>
            </a:r>
            <a:r>
              <a:rPr lang="en-US" dirty="0"/>
              <a:t>-performance Pareto frontier of #layers, aspect ratio and max utilization</a:t>
            </a:r>
          </a:p>
          <a:p>
            <a:r>
              <a:rPr lang="en-US" dirty="0"/>
              <a:t>We demonstrate that congestion maps from commercial tools can be insufficient to predict </a:t>
            </a:r>
            <a:r>
              <a:rPr lang="en-US" dirty="0" err="1"/>
              <a:t>routability</a:t>
            </a:r>
            <a:endParaRPr lang="en-US" dirty="0"/>
          </a:p>
          <a:p>
            <a:r>
              <a:rPr lang="en-US" dirty="0"/>
              <a:t>We describe a machine learning-based methodology to develop models for our use models </a:t>
            </a:r>
            <a:r>
              <a:rPr lang="en-US" u="sng" dirty="0"/>
              <a:t>without</a:t>
            </a:r>
            <a:r>
              <a:rPr lang="en-US" dirty="0"/>
              <a:t> using any information from global routing</a:t>
            </a:r>
          </a:p>
          <a:p>
            <a:r>
              <a:rPr lang="en-US" dirty="0"/>
              <a:t>Our models achieve accuracy ≥ 85.9% in predicting </a:t>
            </a:r>
            <a:r>
              <a:rPr lang="en-US" dirty="0" err="1"/>
              <a:t>routability</a:t>
            </a:r>
            <a:r>
              <a:rPr lang="en-US" dirty="0"/>
              <a:t> and are at most 2% pessimistic in predicting the max achievable utilization</a:t>
            </a:r>
          </a:p>
          <a:p>
            <a:endParaRPr lang="en-US" dirty="0"/>
          </a:p>
        </p:txBody>
      </p:sp>
    </p:spTree>
    <p:extLst>
      <p:ext uri="{BB962C8B-B14F-4D97-AF65-F5344CB8AC3E}">
        <p14:creationId xmlns:p14="http://schemas.microsoft.com/office/powerpoint/2010/main" val="23224988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05"/>
            <a:ext cx="8489702" cy="708695"/>
          </a:xfrm>
        </p:spPr>
        <p:txBody>
          <a:bodyPr/>
          <a:lstStyle/>
          <a:p>
            <a:r>
              <a:rPr lang="en-US" dirty="0"/>
              <a:t>List of Modeling Parameters</a:t>
            </a:r>
          </a:p>
        </p:txBody>
      </p:sp>
      <p:sp>
        <p:nvSpPr>
          <p:cNvPr id="3" name="Content Placeholder 2"/>
          <p:cNvSpPr>
            <a:spLocks noGrp="1"/>
          </p:cNvSpPr>
          <p:nvPr>
            <p:ph idx="1"/>
          </p:nvPr>
        </p:nvSpPr>
        <p:spPr>
          <a:xfrm>
            <a:off x="228600" y="838200"/>
            <a:ext cx="8686800" cy="5867400"/>
          </a:xfrm>
        </p:spPr>
        <p:txBody>
          <a:bodyPr>
            <a:normAutofit fontScale="92500"/>
          </a:bodyPr>
          <a:lstStyle/>
          <a:p>
            <a:r>
              <a:rPr lang="en-US" dirty="0"/>
              <a:t>We divide placement region into multiple equal-sized grids. Across all grids, we obtain</a:t>
            </a:r>
          </a:p>
          <a:p>
            <a:pPr lvl="1"/>
            <a:r>
              <a:rPr lang="en-US" dirty="0"/>
              <a:t>Pin density (max, coefficient of variation)</a:t>
            </a:r>
          </a:p>
          <a:p>
            <a:pPr lvl="1"/>
            <a:r>
              <a:rPr lang="en-US" dirty="0"/>
              <a:t>Min proximity (min, coefficient of variation)</a:t>
            </a:r>
          </a:p>
          <a:p>
            <a:pPr lvl="1"/>
            <a:r>
              <a:rPr lang="en-US" dirty="0"/>
              <a:t>#complex cells (max, coefficient of variation)</a:t>
            </a:r>
          </a:p>
          <a:p>
            <a:pPr lvl="1"/>
            <a:r>
              <a:rPr lang="en-US" dirty="0"/>
              <a:t>Sum of incoming and outgoing edges (max, coefficient of variation)</a:t>
            </a:r>
          </a:p>
          <a:p>
            <a:pPr lvl="1"/>
            <a:r>
              <a:rPr lang="en-US" dirty="0"/>
              <a:t>#buried nets (max, coefficient of variation)</a:t>
            </a:r>
          </a:p>
          <a:p>
            <a:pPr lvl="1"/>
            <a:r>
              <a:rPr lang="en-US" dirty="0"/>
              <a:t>Arithmetic, geometric mean of Rent parameter</a:t>
            </a:r>
          </a:p>
          <a:p>
            <a:pPr lvl="1"/>
            <a:r>
              <a:rPr lang="en-US" dirty="0"/>
              <a:t>Worst transition time of all pins at worst corner (max, coefficient of variation)</a:t>
            </a:r>
          </a:p>
          <a:p>
            <a:pPr lvl="1"/>
            <a:r>
              <a:rPr lang="en-US" dirty="0"/>
              <a:t>Smallest setup WNS of any pin (min, coefficient of variation)</a:t>
            </a:r>
          </a:p>
          <a:p>
            <a:r>
              <a:rPr lang="en-US" dirty="0"/>
              <a:t>Utilization of standard cells</a:t>
            </a:r>
          </a:p>
          <a:p>
            <a:r>
              <a:rPr lang="en-US" dirty="0"/>
              <a:t>Floorplan aspect ratio</a:t>
            </a:r>
          </a:p>
          <a:p>
            <a:r>
              <a:rPr lang="en-US" dirty="0"/>
              <a:t>P&amp;R clock period</a:t>
            </a:r>
          </a:p>
          <a:p>
            <a:r>
              <a:rPr lang="en-US" dirty="0"/>
              <a:t>#H, #V tracks</a:t>
            </a:r>
          </a:p>
          <a:p>
            <a:pPr lvl="1"/>
            <a:endParaRPr lang="en-US" dirty="0"/>
          </a:p>
        </p:txBody>
      </p:sp>
    </p:spTree>
    <p:extLst>
      <p:ext uri="{BB962C8B-B14F-4D97-AF65-F5344CB8AC3E}">
        <p14:creationId xmlns:p14="http://schemas.microsoft.com/office/powerpoint/2010/main" val="27810702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82880"/>
            <a:ext cx="7344816" cy="324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Example 1: New Parameter</a:t>
            </a:r>
          </a:p>
        </p:txBody>
      </p:sp>
      <p:sp>
        <p:nvSpPr>
          <p:cNvPr id="8" name="TextBox 7"/>
          <p:cNvSpPr txBox="1"/>
          <p:nvPr/>
        </p:nvSpPr>
        <p:spPr>
          <a:xfrm>
            <a:off x="4147597" y="4077072"/>
            <a:ext cx="928459" cy="369332"/>
          </a:xfrm>
          <a:prstGeom prst="rect">
            <a:avLst/>
          </a:prstGeom>
          <a:solidFill>
            <a:srgbClr val="92D050"/>
          </a:solidFill>
        </p:spPr>
        <p:txBody>
          <a:bodyPr vert="horz" wrap="none" rtlCol="0">
            <a:spAutoFit/>
          </a:bodyPr>
          <a:lstStyle/>
          <a:p>
            <a:r>
              <a:rPr lang="en-US" dirty="0">
                <a:solidFill>
                  <a:schemeClr val="bg2"/>
                </a:solidFill>
                <a:latin typeface="Arial" pitchFamily="34" charset="0"/>
                <a:cs typeface="Arial" pitchFamily="34" charset="0"/>
              </a:rPr>
              <a:t>#DRCs</a:t>
            </a:r>
          </a:p>
        </p:txBody>
      </p:sp>
      <p:sp>
        <p:nvSpPr>
          <p:cNvPr id="9" name="TextBox 8"/>
          <p:cNvSpPr txBox="1"/>
          <p:nvPr/>
        </p:nvSpPr>
        <p:spPr>
          <a:xfrm>
            <a:off x="755576" y="1412776"/>
            <a:ext cx="461665" cy="1634506"/>
          </a:xfrm>
          <a:prstGeom prst="rect">
            <a:avLst/>
          </a:prstGeom>
          <a:solidFill>
            <a:srgbClr val="92D050"/>
          </a:solidFill>
        </p:spPr>
        <p:txBody>
          <a:bodyPr vert="vert270" wrap="square" rtlCol="0">
            <a:spAutoFit/>
          </a:bodyPr>
          <a:lstStyle/>
          <a:p>
            <a:r>
              <a:rPr lang="en-US" dirty="0">
                <a:solidFill>
                  <a:schemeClr val="bg2"/>
                </a:solidFill>
                <a:latin typeface="Arial" pitchFamily="34" charset="0"/>
                <a:cs typeface="Arial" pitchFamily="34" charset="0"/>
              </a:rPr>
              <a:t>Min Proximity</a:t>
            </a:r>
          </a:p>
        </p:txBody>
      </p:sp>
      <p:sp>
        <p:nvSpPr>
          <p:cNvPr id="11" name="TextBox 10"/>
          <p:cNvSpPr txBox="1"/>
          <p:nvPr/>
        </p:nvSpPr>
        <p:spPr>
          <a:xfrm>
            <a:off x="-45012" y="4132092"/>
            <a:ext cx="3276600" cy="461665"/>
          </a:xfrm>
          <a:prstGeom prst="rect">
            <a:avLst/>
          </a:prstGeom>
          <a:noFill/>
        </p:spPr>
        <p:txBody>
          <a:bodyPr wrap="square" rtlCol="0">
            <a:spAutoFit/>
          </a:bodyPr>
          <a:lstStyle/>
          <a:p>
            <a:endParaRPr lang="en-US" sz="2400" dirty="0">
              <a:latin typeface="Arial" pitchFamily="34" charset="0"/>
              <a:cs typeface="Arial" pitchFamily="34" charset="0"/>
            </a:endParaRPr>
          </a:p>
        </p:txBody>
      </p:sp>
      <p:sp>
        <p:nvSpPr>
          <p:cNvPr id="12" name="Content Placeholder 2"/>
          <p:cNvSpPr txBox="1">
            <a:spLocks/>
          </p:cNvSpPr>
          <p:nvPr/>
        </p:nvSpPr>
        <p:spPr bwMode="auto">
          <a:xfrm>
            <a:off x="107504" y="4446404"/>
            <a:ext cx="8797024"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0000"/>
              </a:spcBef>
              <a:spcAft>
                <a:spcPct val="0"/>
              </a:spcAft>
              <a:buClr>
                <a:srgbClr val="FFCC66"/>
              </a:buClr>
              <a:buSzPct val="70000"/>
              <a:buFont typeface="Wingdings" pitchFamily="2" charset="2"/>
              <a:buChar char="n"/>
              <a:defRPr sz="2600">
                <a:solidFill>
                  <a:schemeClr val="tx1"/>
                </a:solidFill>
                <a:effectLst>
                  <a:outerShdw blurRad="38100" dist="38100" dir="2700000" algn="tl">
                    <a:srgbClr val="000000"/>
                  </a:outerShdw>
                </a:effectLst>
                <a:latin typeface="Calibri" pitchFamily="34" charset="0"/>
                <a:ea typeface="+mn-ea"/>
                <a:cs typeface="Calibri" pitchFamily="34" charset="0"/>
              </a:defRPr>
            </a:lvl1pPr>
            <a:lvl2pPr marL="742950" indent="-285750" algn="l" rtl="0" eaLnBrk="0" fontAlgn="base" hangingPunct="0">
              <a:lnSpc>
                <a:spcPct val="85000"/>
              </a:lnSpc>
              <a:spcBef>
                <a:spcPct val="25000"/>
              </a:spcBef>
              <a:spcAft>
                <a:spcPct val="0"/>
              </a:spcAft>
              <a:buClr>
                <a:schemeClr val="tx1"/>
              </a:buClr>
              <a:buChar char="–"/>
              <a:defRPr sz="2400">
                <a:solidFill>
                  <a:schemeClr val="tx1"/>
                </a:solidFill>
                <a:effectLst>
                  <a:outerShdw blurRad="38100" dist="38100" dir="2700000" algn="tl">
                    <a:srgbClr val="000000"/>
                  </a:outerShdw>
                </a:effectLst>
                <a:latin typeface="Calibri" pitchFamily="34" charset="0"/>
                <a:cs typeface="Calibri" pitchFamily="34" charset="0"/>
              </a:defRPr>
            </a:lvl2pPr>
            <a:lvl3pPr marL="11430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200">
                <a:solidFill>
                  <a:schemeClr val="tx1"/>
                </a:solidFill>
                <a:effectLst>
                  <a:outerShdw blurRad="38100" dist="38100" dir="2700000" algn="tl">
                    <a:srgbClr val="000000"/>
                  </a:outerShdw>
                </a:effectLst>
                <a:latin typeface="Calibri" pitchFamily="34" charset="0"/>
                <a:cs typeface="Calibri" pitchFamily="34" charset="0"/>
              </a:defRPr>
            </a:lvl3pPr>
            <a:lvl4pPr marL="1600200" indent="-228600" algn="l" rtl="0" eaLnBrk="0" fontAlgn="base" hangingPunct="0">
              <a:lnSpc>
                <a:spcPct val="85000"/>
              </a:lnSpc>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libri" pitchFamily="34" charset="0"/>
                <a:cs typeface="Calibri" pitchFamily="34" charset="0"/>
              </a:defRPr>
            </a:lvl4pPr>
            <a:lvl5pPr marL="2057400" indent="-228600" algn="l" rtl="0" eaLnBrk="0" fontAlgn="base" hangingPunct="0">
              <a:lnSpc>
                <a:spcPct val="85000"/>
              </a:lnSpc>
              <a:spcBef>
                <a:spcPct val="20000"/>
              </a:spcBef>
              <a:spcAft>
                <a:spcPct val="0"/>
              </a:spcAft>
              <a:buClr>
                <a:srgbClr val="FFCC66"/>
              </a:buClr>
              <a:buSzPct val="70000"/>
              <a:buFont typeface="Wingdings" pitchFamily="2" charset="2"/>
              <a:buChar char="n"/>
              <a:defRPr sz="2000">
                <a:solidFill>
                  <a:schemeClr val="tx1"/>
                </a:solidFill>
                <a:effectLst>
                  <a:outerShdw blurRad="38100" dist="38100" dir="2700000" algn="tl">
                    <a:srgbClr val="000000"/>
                  </a:outerShdw>
                </a:effectLst>
                <a:latin typeface="Calibri" pitchFamily="34" charset="0"/>
                <a:cs typeface="Calibri" pitchFamily="34" charset="0"/>
              </a:defRPr>
            </a:lvl5pPr>
            <a:lvl6pPr marL="25146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85000"/>
              </a:lnSpc>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sz="2800" dirty="0">
                <a:latin typeface="Arial" pitchFamily="34" charset="0"/>
                <a:cs typeface="Arial" pitchFamily="34" charset="0"/>
              </a:rPr>
              <a:t>Minimum proximity of any pair of pins indicates pins of adjacent cells within a grid are placed closely</a:t>
            </a:r>
          </a:p>
          <a:p>
            <a:r>
              <a:rPr lang="en-US" sz="2800" dirty="0">
                <a:latin typeface="Arial" pitchFamily="34" charset="0"/>
                <a:cs typeface="Arial" pitchFamily="34" charset="0"/>
              </a:rPr>
              <a:t>Small proximity </a:t>
            </a:r>
            <a:r>
              <a:rPr lang="en-US" sz="2800" dirty="0">
                <a:latin typeface="Arial" pitchFamily="34" charset="0"/>
                <a:cs typeface="Arial" pitchFamily="34" charset="0"/>
                <a:sym typeface="Wingdings" panose="05000000000000000000" pitchFamily="2" charset="2"/>
              </a:rPr>
              <a:t></a:t>
            </a:r>
            <a:r>
              <a:rPr lang="en-US" sz="2800" dirty="0">
                <a:latin typeface="Arial" pitchFamily="34" charset="0"/>
                <a:cs typeface="Arial" pitchFamily="34" charset="0"/>
              </a:rPr>
              <a:t> close pin placement </a:t>
            </a:r>
            <a:r>
              <a:rPr lang="en-US" sz="2800" dirty="0">
                <a:latin typeface="Arial" pitchFamily="34" charset="0"/>
                <a:cs typeface="Arial" pitchFamily="34" charset="0"/>
                <a:sym typeface="Wingdings" panose="05000000000000000000" pitchFamily="2" charset="2"/>
              </a:rPr>
              <a:t> can</a:t>
            </a:r>
            <a:r>
              <a:rPr lang="en-US" sz="2800" dirty="0">
                <a:latin typeface="Arial" pitchFamily="34" charset="0"/>
                <a:cs typeface="Arial" pitchFamily="34" charset="0"/>
              </a:rPr>
              <a:t> cause #DRCs</a:t>
            </a:r>
          </a:p>
          <a:p>
            <a:r>
              <a:rPr lang="en-US" sz="2800" dirty="0">
                <a:latin typeface="Arial" pitchFamily="34" charset="0"/>
                <a:cs typeface="Arial" pitchFamily="34" charset="0"/>
              </a:rPr>
              <a:t>R</a:t>
            </a:r>
            <a:r>
              <a:rPr lang="en-US" sz="2800" baseline="30000" dirty="0">
                <a:latin typeface="Arial" pitchFamily="34" charset="0"/>
                <a:cs typeface="Arial" pitchFamily="34" charset="0"/>
              </a:rPr>
              <a:t>2</a:t>
            </a:r>
            <a:r>
              <a:rPr lang="en-US" sz="2800" dirty="0">
                <a:latin typeface="Arial" pitchFamily="34" charset="0"/>
                <a:cs typeface="Arial" pitchFamily="34" charset="0"/>
              </a:rPr>
              <a:t> = 0.85</a:t>
            </a:r>
          </a:p>
          <a:p>
            <a:endParaRPr lang="en-US" kern="0" dirty="0"/>
          </a:p>
          <a:p>
            <a:endParaRPr lang="en-US" kern="0" dirty="0"/>
          </a:p>
        </p:txBody>
      </p:sp>
    </p:spTree>
    <p:extLst>
      <p:ext uri="{BB962C8B-B14F-4D97-AF65-F5344CB8AC3E}">
        <p14:creationId xmlns:p14="http://schemas.microsoft.com/office/powerpoint/2010/main" val="25369386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42nd-bluecurt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2nd-bluecurtai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sq" cmpd="sng" algn="ctr">
          <a:solidFill>
            <a:schemeClr val="tx1"/>
          </a:solidFill>
          <a:prstDash val="solid"/>
          <a:round/>
          <a:headEnd type="none" w="med" len="med"/>
          <a:tailEnd type="triangl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25400" cap="sq" cmpd="sng" algn="ctr">
          <a:solidFill>
            <a:schemeClr val="tx1"/>
          </a:solidFill>
          <a:prstDash val="solid"/>
          <a:round/>
          <a:headEnd type="none" w="med" len="med"/>
          <a:tailEnd type="triangl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Tahoma" charset="0"/>
          </a:defRPr>
        </a:defPPr>
      </a:lstStyle>
    </a:lnDef>
  </a:objectDefaults>
  <a:extraClrSchemeLst>
    <a:extraClrScheme>
      <a:clrScheme name="42nd-bluecurtain 1">
        <a:dk1>
          <a:srgbClr val="000000"/>
        </a:dk1>
        <a:lt1>
          <a:srgbClr val="FFFFFF"/>
        </a:lt1>
        <a:dk2>
          <a:srgbClr val="000066"/>
        </a:dk2>
        <a:lt2>
          <a:srgbClr val="FF6699"/>
        </a:lt2>
        <a:accent1>
          <a:srgbClr val="66CCFF"/>
        </a:accent1>
        <a:accent2>
          <a:srgbClr val="FF6600"/>
        </a:accent2>
        <a:accent3>
          <a:srgbClr val="AAAAB8"/>
        </a:accent3>
        <a:accent4>
          <a:srgbClr val="DADADA"/>
        </a:accent4>
        <a:accent5>
          <a:srgbClr val="B8E2FF"/>
        </a:accent5>
        <a:accent6>
          <a:srgbClr val="E75C00"/>
        </a:accent6>
        <a:hlink>
          <a:srgbClr val="FFCC66"/>
        </a:hlink>
        <a:folHlink>
          <a:srgbClr val="ABE8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42nd-bluecurtain</Template>
  <TotalTime>24253</TotalTime>
  <Words>3954</Words>
  <Application>Microsoft Office PowerPoint</Application>
  <PresentationFormat>On-screen Show (4:3)</PresentationFormat>
  <Paragraphs>369</Paragraphs>
  <Slides>22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굴림</vt:lpstr>
      <vt:lpstr>Arial</vt:lpstr>
      <vt:lpstr>Calibri</vt:lpstr>
      <vt:lpstr>Cambria Math</vt:lpstr>
      <vt:lpstr>Tahoma</vt:lpstr>
      <vt:lpstr>Wingdings</vt:lpstr>
      <vt:lpstr>42nd-bluecurtain</vt:lpstr>
      <vt:lpstr>Acrobat Document</vt:lpstr>
      <vt:lpstr>BEOL Stack-Aware Routability Prediction from Placement using Data Mining Techniques</vt:lpstr>
      <vt:lpstr>Outline</vt:lpstr>
      <vt:lpstr>Routability Prediction</vt:lpstr>
      <vt:lpstr>Example 1: Congestion Maps can be Misleading</vt:lpstr>
      <vt:lpstr>Example 2: Congestion Maps can be Misleading</vt:lpstr>
      <vt:lpstr>Previous Work</vt:lpstr>
      <vt:lpstr>Our Contributions</vt:lpstr>
      <vt:lpstr>List of Modeling Parameters</vt:lpstr>
      <vt:lpstr>Example 1: New Parameter</vt:lpstr>
      <vt:lpstr>Modeling Flow</vt:lpstr>
      <vt:lpstr>Interpolation, Extrapolation Algorithm</vt:lpstr>
      <vt:lpstr>Goodness of Interpolation/Extrapolation Algorithm</vt:lpstr>
      <vt:lpstr>DoE: Training</vt:lpstr>
      <vt:lpstr>DoE: Testing</vt:lpstr>
      <vt:lpstr>Choice of Grid Size</vt:lpstr>
      <vt:lpstr>Routability Prediction (28FDSOI, 8T)</vt:lpstr>
      <vt:lpstr>Routability Prediction w/ Congestion Maps only (28FDSOI, 8T)</vt:lpstr>
      <vt:lpstr>Result 1: Pareto Frontier Prediction</vt:lpstr>
      <vt:lpstr>Result 2: Pareto Frontier Prediction</vt:lpstr>
      <vt:lpstr>Conclusions</vt:lpstr>
      <vt:lpstr>Acknowledgments</vt:lpstr>
      <vt:lpstr>PowerPoint Presentation</vt:lpstr>
    </vt:vector>
  </TitlesOfParts>
  <Company>WITAN Presentaties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kit</dc:title>
  <dc:creator>Carla Otten</dc:creator>
  <cp:lastModifiedBy>wechan</cp:lastModifiedBy>
  <cp:revision>1271</cp:revision>
  <cp:lastPrinted>2012-03-25T19:18:06Z</cp:lastPrinted>
  <dcterms:created xsi:type="dcterms:W3CDTF">2005-03-14T17:25:25Z</dcterms:created>
  <dcterms:modified xsi:type="dcterms:W3CDTF">2017-03-18T01:24:35Z</dcterms:modified>
</cp:coreProperties>
</file>