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5" r:id="rId2"/>
    <p:sldId id="393" r:id="rId3"/>
    <p:sldId id="401" r:id="rId4"/>
    <p:sldId id="394" r:id="rId5"/>
    <p:sldId id="411" r:id="rId6"/>
    <p:sldId id="412" r:id="rId7"/>
    <p:sldId id="402" r:id="rId8"/>
    <p:sldId id="406" r:id="rId9"/>
    <p:sldId id="403" r:id="rId10"/>
    <p:sldId id="396" r:id="rId11"/>
    <p:sldId id="397" r:id="rId12"/>
    <p:sldId id="398" r:id="rId13"/>
    <p:sldId id="404" r:id="rId14"/>
    <p:sldId id="408" r:id="rId15"/>
    <p:sldId id="400" r:id="rId16"/>
    <p:sldId id="399" r:id="rId17"/>
    <p:sldId id="405" r:id="rId18"/>
    <p:sldId id="407" r:id="rId19"/>
    <p:sldId id="3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3813" autoAdjust="0"/>
  </p:normalViewPr>
  <p:slideViewPr>
    <p:cSldViewPr>
      <p:cViewPr varScale="1">
        <p:scale>
          <a:sx n="113" d="100"/>
          <a:sy n="113" d="100"/>
        </p:scale>
        <p:origin x="81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esktop\3DS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esktop\3DS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ajia\Desktop\Data\3DMM\3DS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2677395084915"/>
          <c:y val="5.6770924467774861E-2"/>
          <c:w val="0.81786775558963221"/>
          <c:h val="0.80956401283172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Sheet1!$C$12</c:f>
              <c:strCache>
                <c:ptCount val="1"/>
                <c:pt idx="0">
                  <c:v>WNS (ps)</c:v>
                </c:pt>
              </c:strCache>
            </c:strRef>
          </c:tx>
          <c:spPr>
            <a:pattFill prst="dkDnDiag">
              <a:fgClr>
                <a:schemeClr val="tx2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Sheet1!$D$11:$F$11</c:f>
              <c:strCache>
                <c:ptCount val="3"/>
                <c:pt idx="0">
                  <c:v>SS-SS</c:v>
                </c:pt>
                <c:pt idx="1">
                  <c:v>SS-FF</c:v>
                </c:pt>
                <c:pt idx="2">
                  <c:v>FF-SS</c:v>
                </c:pt>
              </c:strCache>
            </c:strRef>
          </c:cat>
          <c:val>
            <c:numRef>
              <c:f>Sheet1!$D$12:$F$12</c:f>
              <c:numCache>
                <c:formatCode>General</c:formatCode>
                <c:ptCount val="3"/>
                <c:pt idx="0">
                  <c:v>-155</c:v>
                </c:pt>
                <c:pt idx="1">
                  <c:v>-80</c:v>
                </c:pt>
                <c:pt idx="2">
                  <c:v>-46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209216"/>
        <c:axId val="9315784"/>
      </c:barChart>
      <c:catAx>
        <c:axId val="9209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315784"/>
        <c:crossesAt val="-180"/>
        <c:auto val="1"/>
        <c:lblAlgn val="ctr"/>
        <c:lblOffset val="100"/>
        <c:noMultiLvlLbl val="0"/>
      </c:catAx>
      <c:valAx>
        <c:axId val="9315784"/>
        <c:scaling>
          <c:orientation val="minMax"/>
          <c:max val="-20"/>
          <c:min val="-18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WNS (ps)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209216"/>
        <c:crosses val="autoZero"/>
        <c:crossBetween val="between"/>
        <c:majorUnit val="4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9593277730132"/>
          <c:y val="5.1400554097404488E-2"/>
          <c:w val="0.80823601064683992"/>
          <c:h val="0.80460629921259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calibration!$C$14</c:f>
              <c:strCache>
                <c:ptCount val="1"/>
                <c:pt idx="0">
                  <c:v>ILP</c:v>
                </c:pt>
              </c:strCache>
            </c:strRef>
          </c:tx>
          <c:spPr>
            <a:pattFill prst="dkDnDiag">
              <a:fgClr>
                <a:srgbClr val="C00000"/>
              </a:fgClr>
              <a:bgClr>
                <a:schemeClr val="bg1"/>
              </a:bgClr>
            </a:pattFill>
          </c:spPr>
          <c:invertIfNegative val="0"/>
          <c:cat>
            <c:numRef>
              <c:f>calibration!$D$13:$N$13</c:f>
              <c:numCache>
                <c:formatCode>General</c:formatCode>
                <c:ptCount val="11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8">
                  <c:v>10</c:v>
                </c:pt>
                <c:pt idx="9">
                  <c:v>30</c:v>
                </c:pt>
                <c:pt idx="10">
                  <c:v>50</c:v>
                </c:pt>
              </c:numCache>
            </c:numRef>
          </c:cat>
          <c:val>
            <c:numRef>
              <c:f>calibration!$D$14:$N$14</c:f>
              <c:numCache>
                <c:formatCode>General</c:formatCode>
                <c:ptCount val="11"/>
                <c:pt idx="0">
                  <c:v>52</c:v>
                </c:pt>
                <c:pt idx="1">
                  <c:v>33</c:v>
                </c:pt>
                <c:pt idx="2">
                  <c:v>-2</c:v>
                </c:pt>
                <c:pt idx="4">
                  <c:v>88</c:v>
                </c:pt>
                <c:pt idx="5">
                  <c:v>57</c:v>
                </c:pt>
                <c:pt idx="6">
                  <c:v>45</c:v>
                </c:pt>
                <c:pt idx="8">
                  <c:v>49</c:v>
                </c:pt>
                <c:pt idx="9">
                  <c:v>25</c:v>
                </c:pt>
                <c:pt idx="10">
                  <c:v>-10</c:v>
                </c:pt>
              </c:numCache>
            </c:numRef>
          </c:val>
        </c:ser>
        <c:ser>
          <c:idx val="1"/>
          <c:order val="1"/>
          <c:tx>
            <c:strRef>
              <c:f>calibration!$C$15</c:f>
              <c:strCache>
                <c:ptCount val="1"/>
                <c:pt idx="0">
                  <c:v>Heuristic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calibration!$D$13:$N$13</c:f>
              <c:numCache>
                <c:formatCode>General</c:formatCode>
                <c:ptCount val="11"/>
                <c:pt idx="0">
                  <c:v>10</c:v>
                </c:pt>
                <c:pt idx="1">
                  <c:v>30</c:v>
                </c:pt>
                <c:pt idx="2">
                  <c:v>50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8">
                  <c:v>10</c:v>
                </c:pt>
                <c:pt idx="9">
                  <c:v>30</c:v>
                </c:pt>
                <c:pt idx="10">
                  <c:v>50</c:v>
                </c:pt>
              </c:numCache>
            </c:numRef>
          </c:cat>
          <c:val>
            <c:numRef>
              <c:f>calibration!$D$15:$N$15</c:f>
              <c:numCache>
                <c:formatCode>General</c:formatCode>
                <c:ptCount val="11"/>
                <c:pt idx="0">
                  <c:v>51</c:v>
                </c:pt>
                <c:pt idx="1">
                  <c:v>6</c:v>
                </c:pt>
                <c:pt idx="2">
                  <c:v>-31</c:v>
                </c:pt>
                <c:pt idx="4">
                  <c:v>85</c:v>
                </c:pt>
                <c:pt idx="5">
                  <c:v>39</c:v>
                </c:pt>
                <c:pt idx="6">
                  <c:v>4</c:v>
                </c:pt>
                <c:pt idx="8">
                  <c:v>47</c:v>
                </c:pt>
                <c:pt idx="9">
                  <c:v>6</c:v>
                </c:pt>
                <c:pt idx="10">
                  <c:v>-29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358062048"/>
        <c:axId val="358058520"/>
      </c:barChart>
      <c:catAx>
        <c:axId val="358062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8058520"/>
        <c:crossesAt val="-50"/>
        <c:auto val="1"/>
        <c:lblAlgn val="ctr"/>
        <c:lblOffset val="100"/>
        <c:noMultiLvlLbl val="0"/>
      </c:catAx>
      <c:valAx>
        <c:axId val="358058520"/>
        <c:scaling>
          <c:orientation val="minMax"/>
          <c:max val="110"/>
          <c:min val="-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WNS (ps)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806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75087489063863"/>
          <c:y val="5.5171697287839022E-2"/>
          <c:w val="0.34169356955380575"/>
          <c:h val="0.1026195683872849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81080489938758"/>
          <c:y val="5.4189997083697872E-2"/>
          <c:w val="0.79050940507436562"/>
          <c:h val="0.82009988334791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Sheet1!$D$8</c:f>
              <c:strCache>
                <c:ptCount val="1"/>
                <c:pt idx="0">
                  <c:v>Brute-force (orig)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Sheet1!$C$9:$C$11</c:f>
              <c:strCache>
                <c:ptCount val="3"/>
                <c:pt idx="0">
                  <c:v>ARM M0</c:v>
                </c:pt>
                <c:pt idx="1">
                  <c:v>AES</c:v>
                </c:pt>
                <c:pt idx="2">
                  <c:v>VGA</c:v>
                </c:pt>
              </c:strCache>
            </c:strRef>
          </c:cat>
          <c:val>
            <c:numRef>
              <c:f>Sheet1!$D$9:$D$11</c:f>
              <c:numCache>
                <c:formatCode>General</c:formatCode>
                <c:ptCount val="3"/>
                <c:pt idx="0">
                  <c:v>-178</c:v>
                </c:pt>
                <c:pt idx="1">
                  <c:v>-181</c:v>
                </c:pt>
                <c:pt idx="2">
                  <c:v>-244</c:v>
                </c:pt>
              </c:numCache>
            </c:numRef>
          </c:val>
        </c:ser>
        <c:ser>
          <c:idx val="1"/>
          <c:order val="1"/>
          <c:tx>
            <c:strRef>
              <c:f>Sheet1!$E$8</c:f>
              <c:strCache>
                <c:ptCount val="1"/>
                <c:pt idx="0">
                  <c:v>Brute-force (opt)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Sheet1!$C$9:$C$11</c:f>
              <c:strCache>
                <c:ptCount val="3"/>
                <c:pt idx="0">
                  <c:v>ARM M0</c:v>
                </c:pt>
                <c:pt idx="1">
                  <c:v>AES</c:v>
                </c:pt>
                <c:pt idx="2">
                  <c:v>VGA</c:v>
                </c:pt>
              </c:strCache>
            </c:strRef>
          </c:cat>
          <c:val>
            <c:numRef>
              <c:f>Sheet1!$E$9:$E$11</c:f>
              <c:numCache>
                <c:formatCode>General</c:formatCode>
                <c:ptCount val="3"/>
                <c:pt idx="0">
                  <c:v>-23</c:v>
                </c:pt>
                <c:pt idx="1">
                  <c:v>-8</c:v>
                </c:pt>
                <c:pt idx="2">
                  <c:v>-80</c:v>
                </c:pt>
              </c:numCache>
            </c:numRef>
          </c:val>
        </c:ser>
        <c:ser>
          <c:idx val="2"/>
          <c:order val="2"/>
          <c:tx>
            <c:strRef>
              <c:f>Sheet1!$F$8</c:f>
              <c:strCache>
                <c:ptCount val="1"/>
                <c:pt idx="0">
                  <c:v>Shrunk2D (orig)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Sheet1!$C$9:$C$11</c:f>
              <c:strCache>
                <c:ptCount val="3"/>
                <c:pt idx="0">
                  <c:v>ARM M0</c:v>
                </c:pt>
                <c:pt idx="1">
                  <c:v>AES</c:v>
                </c:pt>
                <c:pt idx="2">
                  <c:v>VGA</c:v>
                </c:pt>
              </c:strCache>
            </c:strRef>
          </c:cat>
          <c:val>
            <c:numRef>
              <c:f>Sheet1!$F$9:$F$11</c:f>
              <c:numCache>
                <c:formatCode>General</c:formatCode>
                <c:ptCount val="3"/>
                <c:pt idx="0">
                  <c:v>-89</c:v>
                </c:pt>
                <c:pt idx="1">
                  <c:v>-4</c:v>
                </c:pt>
                <c:pt idx="2">
                  <c:v>-47</c:v>
                </c:pt>
              </c:numCache>
            </c:numRef>
          </c:val>
        </c:ser>
        <c:ser>
          <c:idx val="3"/>
          <c:order val="3"/>
          <c:tx>
            <c:strRef>
              <c:f>Sheet1!$G$8</c:f>
              <c:strCache>
                <c:ptCount val="1"/>
                <c:pt idx="0">
                  <c:v>Shrunk2D (opt)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Sheet1!$C$9:$C$11</c:f>
              <c:strCache>
                <c:ptCount val="3"/>
                <c:pt idx="0">
                  <c:v>ARM M0</c:v>
                </c:pt>
                <c:pt idx="1">
                  <c:v>AES</c:v>
                </c:pt>
                <c:pt idx="2">
                  <c:v>VGA</c:v>
                </c:pt>
              </c:strCache>
            </c:strRef>
          </c:cat>
          <c:val>
            <c:numRef>
              <c:f>Sheet1!$G$9:$G$11</c:f>
              <c:numCache>
                <c:formatCode>General</c:formatCode>
                <c:ptCount val="3"/>
                <c:pt idx="0">
                  <c:v>-13</c:v>
                </c:pt>
                <c:pt idx="1">
                  <c:v>56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0"/>
        <c:axId val="358065184"/>
        <c:axId val="358061264"/>
      </c:barChart>
      <c:catAx>
        <c:axId val="358065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358061264"/>
        <c:crossesAt val="-300"/>
        <c:auto val="1"/>
        <c:lblAlgn val="ctr"/>
        <c:lblOffset val="100"/>
        <c:noMultiLvlLbl val="0"/>
      </c:catAx>
      <c:valAx>
        <c:axId val="358061264"/>
        <c:scaling>
          <c:orientation val="minMax"/>
          <c:max val="150"/>
          <c:min val="-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WNS (ps)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5806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98687664041996"/>
          <c:y val="7.1519393409157195E-2"/>
          <c:w val="0.78545756780402454"/>
          <c:h val="0.1764056576261300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2D7BD-DA4C-4610-9680-2C24D343E111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E6BD5-FF56-4A2C-9254-8114E3A90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2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51585-E2AC-4897-B719-C200C8CF2F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8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6BD5-FF56-4A2C-9254-8114E3A906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6BD5-FF56-4A2C-9254-8114E3A906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0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6BD5-FF56-4A2C-9254-8114E3A906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6BD5-FF56-4A2C-9254-8114E3A906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6BD5-FF56-4A2C-9254-8114E3A9068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91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E6BD5-FF56-4A2C-9254-8114E3A906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4/24/2013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64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/>
          <a:lstStyle>
            <a:lvl1pPr marL="231775" indent="-231775">
              <a:buClr>
                <a:srgbClr val="C00000"/>
              </a:buClr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 marL="515938" indent="-284163">
              <a:buClr>
                <a:srgbClr val="C00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739775" indent="-223838">
              <a:buClr>
                <a:srgbClr val="C000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3pPr>
            <a:lvl4pPr marL="973138" indent="-233363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4pPr>
            <a:lvl5pPr marL="1196975" indent="-223838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43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398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1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228600" y="838200"/>
            <a:ext cx="4267200" cy="5486400"/>
          </a:xfrm>
        </p:spPr>
        <p:txBody>
          <a:bodyPr/>
          <a:lstStyle>
            <a:lvl1pPr marL="231775" indent="-231775">
              <a:buClr>
                <a:srgbClr val="C00000"/>
              </a:buClr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 marL="515938" indent="-284163">
              <a:buClr>
                <a:srgbClr val="C00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739775" indent="-223838">
              <a:buClr>
                <a:srgbClr val="C000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3pPr>
            <a:lvl4pPr marL="973138" indent="-233363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4pPr>
            <a:lvl5pPr marL="1196975" indent="-223838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648200" y="838200"/>
            <a:ext cx="4267200" cy="5486400"/>
          </a:xfrm>
        </p:spPr>
        <p:txBody>
          <a:bodyPr/>
          <a:lstStyle>
            <a:lvl1pPr marL="231775" indent="-231775">
              <a:buClr>
                <a:srgbClr val="C00000"/>
              </a:buClr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 marL="515938" indent="-284163">
              <a:buClr>
                <a:srgbClr val="C00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739775" indent="-223838">
              <a:buClr>
                <a:srgbClr val="C000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3pPr>
            <a:lvl4pPr marL="973138" indent="-233363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4pPr>
            <a:lvl5pPr marL="1196975" indent="-223838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5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228600" y="838200"/>
            <a:ext cx="4267200" cy="5486400"/>
          </a:xfrm>
        </p:spPr>
        <p:txBody>
          <a:bodyPr/>
          <a:lstStyle>
            <a:lvl1pPr marL="231775" indent="-231775">
              <a:buClr>
                <a:srgbClr val="C00000"/>
              </a:buClr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 marL="515938" indent="-284163">
              <a:buClr>
                <a:srgbClr val="C00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739775" indent="-223838">
              <a:buClr>
                <a:srgbClr val="C000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3pPr>
            <a:lvl4pPr marL="973138" indent="-233363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4pPr>
            <a:lvl5pPr marL="1196975" indent="-223838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48200" y="838200"/>
            <a:ext cx="4267200" cy="5486400"/>
          </a:xfrm>
        </p:spPr>
        <p:txBody>
          <a:bodyPr/>
          <a:lstStyle>
            <a:lvl1pPr marL="231775" indent="-231775">
              <a:buClr>
                <a:srgbClr val="C00000"/>
              </a:buClr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 marL="515938" indent="-284163">
              <a:buClr>
                <a:srgbClr val="C00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739775" indent="-223838">
              <a:buClr>
                <a:srgbClr val="C000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3pPr>
            <a:lvl4pPr marL="973138" indent="-233363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4pPr>
            <a:lvl5pPr marL="1196975" indent="-223838">
              <a:buClr>
                <a:srgbClr val="C0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2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28600" y="762000"/>
            <a:ext cx="8686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23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0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787BF6-859D-4170-BFCE-A8EF2061801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738114" y="6559735"/>
            <a:ext cx="37221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latinLnBrk="0" hangingPunct="0"/>
            <a:fld id="{16E0590D-16E1-486A-A147-2F126A5F0FEE}" type="slidenum">
              <a:rPr lang="ko-KR" altLang="en-US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 eaLnBrk="0" latinLnBrk="0" hangingPunct="0"/>
              <a:t>‹#›</a:t>
            </a:fld>
            <a:endParaRPr lang="ko-KR" alt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137298" y="6643013"/>
            <a:ext cx="36576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en-US" sz="1000" baseline="0" dirty="0" smtClean="0">
                <a:latin typeface="Arial" pitchFamily="34" charset="0"/>
                <a:cs typeface="Arial" pitchFamily="34" charset="0"/>
              </a:rPr>
              <a:t> B. Kahng, DATE-16, Session 2.4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latinLnBrk="0" hangingPunct="0">
        <a:spcBef>
          <a:spcPct val="0"/>
        </a:spcBef>
        <a:buNone/>
        <a:defRPr sz="32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0" latinLnBrk="0" hangingPunct="0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defTabSz="914400" rtl="0" eaLnBrk="0" latinLnBrk="0" hangingPunct="0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defTabSz="914400" rtl="0" eaLnBrk="0" latinLnBrk="0" hangingPunct="0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8600" algn="l" defTabSz="914400" rtl="0" eaLnBrk="0" latinLnBrk="0" hangingPunct="0">
        <a:spcBef>
          <a:spcPct val="20000"/>
        </a:spcBef>
        <a:buClr>
          <a:srgbClr val="C00000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228600" algn="l" defTabSz="914400" rtl="0" eaLnBrk="0" latinLnBrk="0" hangingPunct="0">
        <a:spcBef>
          <a:spcPct val="20000"/>
        </a:spcBef>
        <a:buClr>
          <a:srgbClr val="C00000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lsicad.ucsd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49375"/>
            <a:ext cx="8763000" cy="1851025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Improved Performance of 3DIC Implementations Through Inherent Awareness of Mix-and-Match Die Stacking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3810000"/>
            <a:ext cx="7040880" cy="22098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65000"/>
              </a:lnSpc>
              <a:spcBef>
                <a:spcPts val="650"/>
              </a:spcBef>
            </a:pPr>
            <a:r>
              <a:rPr lang="en-US" altLang="ko-KR" sz="2400" b="0" dirty="0" err="1" smtClean="0">
                <a:solidFill>
                  <a:schemeClr val="tx1"/>
                </a:solidFill>
                <a:ea typeface="굴림" pitchFamily="34" charset="-127"/>
              </a:rPr>
              <a:t>Kwangsoo</a:t>
            </a:r>
            <a:r>
              <a:rPr lang="en-US" altLang="ko-KR" sz="2400" b="0" dirty="0" smtClean="0">
                <a:solidFill>
                  <a:schemeClr val="tx1"/>
                </a:solidFill>
                <a:ea typeface="굴림" pitchFamily="34" charset="-127"/>
              </a:rPr>
              <a:t> Han, </a:t>
            </a:r>
            <a:r>
              <a:rPr lang="en-US" altLang="ko-KR" sz="2400" b="0" u="sng" dirty="0" smtClean="0">
                <a:solidFill>
                  <a:schemeClr val="tx1"/>
                </a:solidFill>
                <a:ea typeface="굴림" pitchFamily="34" charset="-127"/>
              </a:rPr>
              <a:t>Andrew B. Kahng</a:t>
            </a:r>
            <a:r>
              <a:rPr lang="en-US" altLang="ko-KR" sz="2400" b="0" dirty="0" smtClean="0">
                <a:solidFill>
                  <a:schemeClr val="tx1"/>
                </a:solidFill>
                <a:ea typeface="굴림" pitchFamily="34" charset="-127"/>
              </a:rPr>
              <a:t> and Jiajia Li</a:t>
            </a:r>
            <a:br>
              <a:rPr lang="en-US" altLang="ko-KR" sz="2400" b="0" dirty="0" smtClean="0">
                <a:solidFill>
                  <a:schemeClr val="tx1"/>
                </a:solidFill>
                <a:ea typeface="굴림" pitchFamily="34" charset="-127"/>
              </a:rPr>
            </a:br>
            <a:endParaRPr lang="en-US" altLang="ko-KR" sz="2400" b="0" dirty="0" smtClean="0">
              <a:solidFill>
                <a:schemeClr val="tx1"/>
              </a:solidFill>
              <a:ea typeface="굴림" pitchFamily="34" charset="-127"/>
            </a:endParaRPr>
          </a:p>
          <a:p>
            <a:pPr marL="533400" indent="-533400">
              <a:lnSpc>
                <a:spcPct val="65000"/>
              </a:lnSpc>
              <a:spcBef>
                <a:spcPts val="650"/>
              </a:spcBef>
            </a:pPr>
            <a:r>
              <a:rPr lang="en-US" altLang="ko-KR" sz="2400" dirty="0" smtClean="0">
                <a:solidFill>
                  <a:schemeClr val="tx1"/>
                </a:solidFill>
                <a:ea typeface="굴림" pitchFamily="34" charset="-127"/>
              </a:rPr>
              <a:t>University of California at San Diego</a:t>
            </a:r>
          </a:p>
          <a:p>
            <a:pPr marL="533400" indent="-533400">
              <a:lnSpc>
                <a:spcPct val="65000"/>
              </a:lnSpc>
              <a:spcBef>
                <a:spcPts val="650"/>
              </a:spcBef>
            </a:pPr>
            <a:endParaRPr lang="en-US" altLang="ko-KR" sz="2400" dirty="0">
              <a:solidFill>
                <a:schemeClr val="tx1"/>
              </a:solidFill>
              <a:ea typeface="굴림" pitchFamily="34" charset="-127"/>
            </a:endParaRPr>
          </a:p>
          <a:p>
            <a:pPr marL="533400" indent="-533400">
              <a:lnSpc>
                <a:spcPct val="65000"/>
              </a:lnSpc>
              <a:spcBef>
                <a:spcPts val="650"/>
              </a:spcBef>
            </a:pPr>
            <a:r>
              <a:rPr lang="en-US" altLang="ko-KR" sz="2400" dirty="0" smtClean="0">
                <a:solidFill>
                  <a:schemeClr val="tx1"/>
                </a:solidFill>
                <a:ea typeface="굴림" pitchFamily="34" charset="-127"/>
                <a:hlinkClick r:id="rId3"/>
              </a:rPr>
              <a:t>http://vlsicad.ucsd.edu/</a:t>
            </a:r>
            <a:r>
              <a:rPr lang="en-US" altLang="ko-KR" sz="2400" dirty="0" smtClean="0">
                <a:solidFill>
                  <a:schemeClr val="tx1"/>
                </a:solidFill>
                <a:ea typeface="굴림" pitchFamily="34" charset="-127"/>
              </a:rPr>
              <a:t> </a:t>
            </a:r>
          </a:p>
          <a:p>
            <a:pPr marL="533400" indent="-533400">
              <a:lnSpc>
                <a:spcPct val="65000"/>
              </a:lnSpc>
              <a:spcBef>
                <a:spcPts val="650"/>
              </a:spcBef>
            </a:pPr>
            <a:endParaRPr lang="en-US" sz="2400" dirty="0"/>
          </a:p>
        </p:txBody>
      </p:sp>
      <p:pic>
        <p:nvPicPr>
          <p:cNvPr id="1026" name="Picture 2" descr="http://sdrec.ucsd.edu/logos/UCSD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2" y="6506410"/>
            <a:ext cx="383615" cy="30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1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838200"/>
            <a:ext cx="8836025" cy="6019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ILP formulation</a:t>
            </a:r>
          </a:p>
          <a:p>
            <a:pPr lvl="1"/>
            <a:r>
              <a:rPr lang="en-US" sz="2000" dirty="0" smtClean="0"/>
              <a:t>Minimize</a:t>
            </a:r>
            <a:r>
              <a:rPr lang="en-US" sz="16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C00000"/>
                </a:solidFill>
              </a:rPr>
              <a:t>//</a:t>
            </a:r>
            <a:r>
              <a:rPr lang="en-US" sz="2000" dirty="0" smtClean="0"/>
              <a:t> </a:t>
            </a:r>
            <a:r>
              <a:rPr lang="en-US" sz="2000" dirty="0">
                <a:solidFill>
                  <a:srgbClr val="C00000"/>
                </a:solidFill>
              </a:rPr>
              <a:t>Minimize max path delay in regime of mix-and-match</a:t>
            </a:r>
            <a:endParaRPr lang="en-US" sz="2000" baseline="-25000" dirty="0"/>
          </a:p>
          <a:p>
            <a:pPr lvl="1"/>
            <a:r>
              <a:rPr lang="en-US" sz="2000" dirty="0"/>
              <a:t>Such that </a:t>
            </a:r>
            <a:r>
              <a:rPr lang="el-GR" sz="2000" dirty="0"/>
              <a:t>β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, 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’</a:t>
            </a:r>
            <a:r>
              <a:rPr lang="en-US" sz="2000" dirty="0"/>
              <a:t> ≥ x</a:t>
            </a:r>
            <a:r>
              <a:rPr lang="en-US" sz="2000" baseline="-25000" dirty="0"/>
              <a:t>i</a:t>
            </a:r>
            <a:r>
              <a:rPr lang="en-US" sz="2000" dirty="0"/>
              <a:t> - x</a:t>
            </a:r>
            <a:r>
              <a:rPr lang="en-US" sz="2000" baseline="-25000" dirty="0"/>
              <a:t>i</a:t>
            </a:r>
            <a:r>
              <a:rPr lang="en-US" sz="2000" baseline="-25000" dirty="0" smtClean="0"/>
              <a:t>’</a:t>
            </a:r>
            <a:r>
              <a:rPr lang="en-US" sz="2000" dirty="0" smtClean="0"/>
              <a:t>           </a:t>
            </a:r>
            <a:r>
              <a:rPr lang="en-US" sz="2000" dirty="0" smtClean="0">
                <a:solidFill>
                  <a:srgbClr val="C00000"/>
                </a:solidFill>
              </a:rPr>
              <a:t>// indicators of VI insertions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     </a:t>
            </a:r>
            <a:r>
              <a:rPr lang="en-US" sz="1400" dirty="0"/>
              <a:t>  </a:t>
            </a:r>
            <a:r>
              <a:rPr lang="en-US" sz="2000" dirty="0"/>
              <a:t> </a:t>
            </a:r>
            <a:r>
              <a:rPr lang="el-GR" sz="2000" dirty="0"/>
              <a:t>β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, 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’</a:t>
            </a:r>
            <a:r>
              <a:rPr lang="en-US" sz="2000" dirty="0"/>
              <a:t> ≥ x</a:t>
            </a:r>
            <a:r>
              <a:rPr lang="en-US" sz="2000" baseline="-25000" dirty="0"/>
              <a:t>i’</a:t>
            </a:r>
            <a:r>
              <a:rPr lang="en-US" sz="1200" dirty="0"/>
              <a:t> </a:t>
            </a:r>
            <a:r>
              <a:rPr lang="en-US" sz="2000" dirty="0"/>
              <a:t>- x</a:t>
            </a:r>
            <a:r>
              <a:rPr lang="en-US" sz="2000" baseline="-25000" dirty="0"/>
              <a:t>i       </a:t>
            </a:r>
            <a:r>
              <a:rPr lang="en-US" sz="2000" dirty="0">
                <a:solidFill>
                  <a:schemeClr val="accent1"/>
                </a:solidFill>
              </a:rPr>
              <a:t>for all adjacent cells </a:t>
            </a:r>
          </a:p>
          <a:p>
            <a:pPr marL="347663" lvl="1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   </a:t>
            </a:r>
            <a:r>
              <a:rPr lang="en-US" sz="2000" dirty="0">
                <a:solidFill>
                  <a:srgbClr val="C00000"/>
                </a:solidFill>
              </a:rPr>
              <a:t>Delay bound </a:t>
            </a:r>
            <a:r>
              <a:rPr lang="en-US" sz="2000" dirty="0">
                <a:solidFill>
                  <a:schemeClr val="accent1"/>
                </a:solidFill>
              </a:rPr>
              <a:t/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                </a:t>
            </a:r>
            <a:r>
              <a:rPr lang="en-US" sz="2000" dirty="0"/>
              <a:t>∑(</a:t>
            </a:r>
            <a:r>
              <a:rPr lang="en-US" sz="2000" dirty="0" err="1"/>
              <a:t>d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j</a:t>
            </a:r>
            <a:r>
              <a:rPr lang="en-US" sz="2000" dirty="0"/>
              <a:t>∙(1-x</a:t>
            </a:r>
            <a:r>
              <a:rPr lang="en-US" sz="2000" baseline="-25000" dirty="0"/>
              <a:t>i</a:t>
            </a:r>
            <a:r>
              <a:rPr lang="en-US" sz="2000" dirty="0"/>
              <a:t>) + </a:t>
            </a:r>
            <a:r>
              <a:rPr lang="en-US" sz="2000" dirty="0" err="1"/>
              <a:t>d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j</a:t>
            </a:r>
            <a:r>
              <a:rPr lang="en-US" sz="2000" baseline="30000" dirty="0"/>
              <a:t>’</a:t>
            </a:r>
            <a:r>
              <a:rPr lang="en-US" sz="2000" dirty="0"/>
              <a:t>∙x</a:t>
            </a:r>
            <a:r>
              <a:rPr lang="en-US" sz="2000" baseline="-25000" dirty="0"/>
              <a:t>i</a:t>
            </a:r>
            <a:r>
              <a:rPr lang="en-US" sz="2000" dirty="0"/>
              <a:t>) + ∑</a:t>
            </a:r>
            <a:r>
              <a:rPr lang="el-GR" sz="2000" dirty="0"/>
              <a:t> β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, 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’</a:t>
            </a:r>
            <a:r>
              <a:rPr lang="en-US" sz="2000" dirty="0"/>
              <a:t>∙</a:t>
            </a:r>
            <a:r>
              <a:rPr lang="en-US" sz="2000" dirty="0" err="1"/>
              <a:t>d</a:t>
            </a:r>
            <a:r>
              <a:rPr lang="en-US" sz="2000" baseline="-25000" dirty="0" err="1"/>
              <a:t>VI</a:t>
            </a:r>
            <a:r>
              <a:rPr lang="en-US" sz="2000" dirty="0"/>
              <a:t> ≤ </a:t>
            </a:r>
            <a:r>
              <a:rPr lang="en-US" sz="2000" dirty="0" err="1"/>
              <a:t>D</a:t>
            </a:r>
            <a:r>
              <a:rPr lang="en-US" sz="2000" baseline="-25000" dirty="0" err="1"/>
              <a:t>max</a:t>
            </a:r>
            <a:r>
              <a:rPr lang="en-US" sz="2000" baseline="-25000" dirty="0"/>
              <a:t>   </a:t>
            </a:r>
            <a:r>
              <a:rPr lang="en-US" sz="2000" dirty="0">
                <a:solidFill>
                  <a:schemeClr val="accent1"/>
                </a:solidFill>
              </a:rPr>
              <a:t>for all paths</a:t>
            </a:r>
          </a:p>
          <a:p>
            <a:pPr marL="347663" lvl="1" indent="0">
              <a:buNone/>
            </a:pPr>
            <a:r>
              <a:rPr lang="en-US" sz="2000" dirty="0"/>
              <a:t>   </a:t>
            </a:r>
            <a:r>
              <a:rPr lang="en-US" sz="2000" dirty="0">
                <a:solidFill>
                  <a:srgbClr val="C00000"/>
                </a:solidFill>
              </a:rPr>
              <a:t>Area-balancing criterion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/>
              <a:t>                ∑ </a:t>
            </a:r>
            <a:r>
              <a:rPr lang="en-US" sz="2000" dirty="0" err="1"/>
              <a:t>a</a:t>
            </a:r>
            <a:r>
              <a:rPr lang="en-US" sz="2000" baseline="-25000" dirty="0" err="1"/>
              <a:t>i</a:t>
            </a:r>
            <a:r>
              <a:rPr lang="en-US" sz="2000" dirty="0" err="1"/>
              <a:t>∙x</a:t>
            </a:r>
            <a:r>
              <a:rPr lang="en-US" sz="2000" baseline="-25000" dirty="0" err="1"/>
              <a:t>i</a:t>
            </a:r>
            <a:r>
              <a:rPr lang="en-US" sz="2000" dirty="0"/>
              <a:t>     </a:t>
            </a:r>
            <a:r>
              <a:rPr lang="en-US" sz="1800" dirty="0"/>
              <a:t>  </a:t>
            </a:r>
            <a:r>
              <a:rPr lang="en-US" sz="2000" dirty="0"/>
              <a:t>- ∑</a:t>
            </a:r>
            <a:r>
              <a:rPr lang="en-US" sz="2000" dirty="0" err="1"/>
              <a:t>a</a:t>
            </a:r>
            <a:r>
              <a:rPr lang="en-US" sz="2000" baseline="-25000" dirty="0" err="1"/>
              <a:t>i</a:t>
            </a:r>
            <a:r>
              <a:rPr lang="en-US" sz="2000" dirty="0"/>
              <a:t>∙(1-x</a:t>
            </a:r>
            <a:r>
              <a:rPr lang="en-US" sz="2000" baseline="-25000" dirty="0"/>
              <a:t>i</a:t>
            </a:r>
            <a:r>
              <a:rPr lang="en-US" sz="2000" dirty="0"/>
              <a:t>) ≤ </a:t>
            </a:r>
            <a:r>
              <a:rPr lang="el-GR" sz="2000" dirty="0"/>
              <a:t>α</a:t>
            </a:r>
            <a:r>
              <a:rPr lang="en-US" sz="2000" dirty="0"/>
              <a:t>∙</a:t>
            </a:r>
            <a:r>
              <a:rPr lang="el-GR" sz="2000" dirty="0"/>
              <a:t>∑</a:t>
            </a:r>
            <a:r>
              <a:rPr lang="en-US" sz="2000" dirty="0" err="1"/>
              <a:t>a</a:t>
            </a:r>
            <a:r>
              <a:rPr lang="en-US" sz="2000" baseline="-25000" dirty="0" err="1"/>
              <a:t>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              ∑ </a:t>
            </a:r>
            <a:r>
              <a:rPr lang="en-US" sz="2000" dirty="0" err="1"/>
              <a:t>a</a:t>
            </a:r>
            <a:r>
              <a:rPr lang="en-US" sz="2000" baseline="-25000" dirty="0" err="1"/>
              <a:t>i</a:t>
            </a:r>
            <a:r>
              <a:rPr lang="en-US" sz="2000" dirty="0"/>
              <a:t>∙(1-x</a:t>
            </a:r>
            <a:r>
              <a:rPr lang="en-US" sz="2000" baseline="-25000" dirty="0"/>
              <a:t>i</a:t>
            </a:r>
            <a:r>
              <a:rPr lang="en-US" sz="2000" dirty="0"/>
              <a:t>) - ∑</a:t>
            </a:r>
            <a:r>
              <a:rPr lang="en-US" sz="2000" dirty="0" err="1"/>
              <a:t>a</a:t>
            </a:r>
            <a:r>
              <a:rPr lang="en-US" sz="2000" baseline="-25000" dirty="0" err="1"/>
              <a:t>i</a:t>
            </a:r>
            <a:r>
              <a:rPr lang="en-US" sz="2000" dirty="0" err="1"/>
              <a:t>∙x</a:t>
            </a:r>
            <a:r>
              <a:rPr lang="en-US" sz="2000" baseline="-25000" dirty="0" err="1"/>
              <a:t>i</a:t>
            </a:r>
            <a:r>
              <a:rPr lang="en-US" sz="2000" dirty="0"/>
              <a:t>      </a:t>
            </a:r>
            <a:r>
              <a:rPr lang="en-US" sz="1600" dirty="0"/>
              <a:t> </a:t>
            </a:r>
            <a:r>
              <a:rPr lang="en-US" sz="2000" dirty="0"/>
              <a:t>≤ </a:t>
            </a:r>
            <a:r>
              <a:rPr lang="el-GR" sz="2000" dirty="0"/>
              <a:t>α</a:t>
            </a:r>
            <a:r>
              <a:rPr lang="en-US" sz="2000" dirty="0"/>
              <a:t>∙</a:t>
            </a:r>
            <a:r>
              <a:rPr lang="el-GR" sz="2000" dirty="0"/>
              <a:t>∑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r>
              <a:rPr lang="en-US" sz="2400" dirty="0" smtClean="0"/>
              <a:t>Notations</a:t>
            </a: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D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max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maximum path delay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x</a:t>
            </a:r>
            <a:r>
              <a:rPr lang="en-US" sz="2000" baseline="-25000" dirty="0">
                <a:solidFill>
                  <a:srgbClr val="C00000"/>
                </a:solidFill>
              </a:rPr>
              <a:t>i</a:t>
            </a:r>
            <a:r>
              <a:rPr lang="en-US" sz="2000" baseline="-25000" dirty="0"/>
              <a:t> </a:t>
            </a:r>
            <a:r>
              <a:rPr lang="en-US" sz="2000" baseline="-25000" dirty="0" smtClean="0"/>
              <a:t>       </a:t>
            </a:r>
            <a:r>
              <a:rPr lang="en-US" sz="2000" dirty="0" smtClean="0"/>
              <a:t>binary indicator of cell on Tier 0 (x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0) or Tier 1 (x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1)</a:t>
            </a:r>
          </a:p>
          <a:p>
            <a:pPr lvl="1"/>
            <a:r>
              <a:rPr lang="el-GR" sz="2000" dirty="0">
                <a:solidFill>
                  <a:srgbClr val="C00000"/>
                </a:solidFill>
              </a:rPr>
              <a:t>β</a:t>
            </a:r>
            <a:r>
              <a:rPr lang="en-US" sz="2000" baseline="-25000" dirty="0" err="1">
                <a:solidFill>
                  <a:srgbClr val="C00000"/>
                </a:solidFill>
              </a:rPr>
              <a:t>i</a:t>
            </a:r>
            <a:r>
              <a:rPr lang="en-US" sz="2000" baseline="-25000" dirty="0">
                <a:solidFill>
                  <a:srgbClr val="C00000"/>
                </a:solidFill>
              </a:rPr>
              <a:t>, </a:t>
            </a:r>
            <a:r>
              <a:rPr lang="en-US" sz="2000" baseline="-25000" dirty="0" err="1">
                <a:solidFill>
                  <a:srgbClr val="C00000"/>
                </a:solidFill>
              </a:rPr>
              <a:t>i</a:t>
            </a:r>
            <a:r>
              <a:rPr lang="en-US" sz="2000" baseline="-25000" dirty="0" smtClean="0">
                <a:solidFill>
                  <a:srgbClr val="C00000"/>
                </a:solidFill>
              </a:rPr>
              <a:t>’</a:t>
            </a:r>
            <a:r>
              <a:rPr lang="en-US" sz="2000" baseline="-25000" dirty="0" smtClean="0"/>
              <a:t>    </a:t>
            </a:r>
            <a:r>
              <a:rPr lang="en-US" sz="2000" dirty="0" smtClean="0"/>
              <a:t>binary indicator of whether a VI (cut) exists</a:t>
            </a:r>
          </a:p>
          <a:p>
            <a:pPr lvl="1"/>
            <a:r>
              <a:rPr lang="en-US" sz="2000" dirty="0" err="1">
                <a:solidFill>
                  <a:srgbClr val="C00000"/>
                </a:solidFill>
              </a:rPr>
              <a:t>d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000" baseline="30000" dirty="0" err="1" smtClean="0">
                <a:solidFill>
                  <a:srgbClr val="C00000"/>
                </a:solidFill>
              </a:rPr>
              <a:t>j</a:t>
            </a:r>
            <a:r>
              <a:rPr lang="en-US" sz="2000" baseline="30000" dirty="0" smtClean="0"/>
              <a:t>       </a:t>
            </a:r>
            <a:r>
              <a:rPr lang="en-US" sz="2000" dirty="0" smtClean="0"/>
              <a:t>cell delay at </a:t>
            </a:r>
            <a:r>
              <a:rPr lang="en-US" sz="2000" dirty="0" err="1" smtClean="0"/>
              <a:t>j</a:t>
            </a:r>
            <a:r>
              <a:rPr lang="en-US" sz="2000" baseline="30000" dirty="0" err="1" smtClean="0"/>
              <a:t>th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process corner </a:t>
            </a: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d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VI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en-US" sz="1600" dirty="0" smtClean="0">
                <a:solidFill>
                  <a:srgbClr val="C00000"/>
                </a:solidFill>
              </a:rPr>
              <a:t>  </a:t>
            </a:r>
            <a:r>
              <a:rPr lang="en-US" sz="2000" dirty="0" smtClean="0"/>
              <a:t>delay impact of VI insertion</a:t>
            </a: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000" baseline="-25000" dirty="0" smtClean="0"/>
              <a:t>        </a:t>
            </a:r>
            <a:r>
              <a:rPr lang="en-US" sz="2000" dirty="0" smtClean="0"/>
              <a:t>cell area</a:t>
            </a:r>
          </a:p>
          <a:p>
            <a:pPr lvl="1"/>
            <a:r>
              <a:rPr lang="el-GR" sz="2000" dirty="0" smtClean="0">
                <a:solidFill>
                  <a:srgbClr val="C00000"/>
                </a:solidFill>
              </a:rPr>
              <a:t>α</a:t>
            </a:r>
            <a:r>
              <a:rPr lang="en-US" sz="2000" dirty="0" smtClean="0"/>
              <a:t>      area-balancing criterion (e.g., </a:t>
            </a:r>
            <a:r>
              <a:rPr lang="el-GR" sz="2000" dirty="0" smtClean="0"/>
              <a:t>α</a:t>
            </a:r>
            <a:r>
              <a:rPr lang="en-US" sz="2000" dirty="0" smtClean="0"/>
              <a:t> = 5%)</a:t>
            </a:r>
          </a:p>
          <a:p>
            <a:pPr marL="347663" lvl="1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ILP-Based Partitioning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1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792481"/>
            <a:ext cx="8836025" cy="3340608"/>
          </a:xfrm>
        </p:spPr>
        <p:txBody>
          <a:bodyPr/>
          <a:lstStyle/>
          <a:p>
            <a:r>
              <a:rPr lang="en-US" sz="2400" dirty="0" smtClean="0"/>
              <a:t>Maximum-cut on timing-critical sequential graph</a:t>
            </a:r>
          </a:p>
          <a:p>
            <a:pPr marL="512763" lvl="1" indent="-284163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Classify paths according to their slacks and VI delay impact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Type-I</a:t>
            </a:r>
            <a:r>
              <a:rPr lang="en-US" sz="2000" dirty="0" smtClean="0"/>
              <a:t>   Timing non-critical paths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C00000"/>
                </a:solidFill>
              </a:rPr>
              <a:t>Type-II</a:t>
            </a:r>
            <a:r>
              <a:rPr lang="en-US" sz="2000" dirty="0" smtClean="0"/>
              <a:t>  Timing-critical paths without tolerance of VI insertion </a:t>
            </a:r>
            <a:br>
              <a:rPr lang="en-US" sz="2000" dirty="0" smtClean="0"/>
            </a:br>
            <a:r>
              <a:rPr lang="en-US" altLang="zh-TW" sz="2000" b="1" dirty="0">
                <a:sym typeface="Symbol"/>
              </a:rPr>
              <a:t></a:t>
            </a:r>
            <a:r>
              <a:rPr lang="en-US" sz="2000" dirty="0" smtClean="0"/>
              <a:t> Impact of VI insertion ≥ timing benefit from mix-and-match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olidFill>
                  <a:srgbClr val="C00000"/>
                </a:solidFill>
              </a:rPr>
              <a:t>Type-III</a:t>
            </a:r>
            <a:r>
              <a:rPr lang="en-US" sz="2000" dirty="0" smtClean="0"/>
              <a:t> Timing-critical paths with tolerance of VI insertion </a:t>
            </a:r>
            <a:br>
              <a:rPr lang="en-US" sz="2000" dirty="0" smtClean="0"/>
            </a:br>
            <a:r>
              <a:rPr lang="en-US" altLang="zh-TW" sz="2000" b="1" dirty="0" smtClean="0">
                <a:sym typeface="Symbol"/>
              </a:rPr>
              <a:t></a:t>
            </a:r>
            <a:r>
              <a:rPr lang="en-US" altLang="zh-TW" sz="2000" dirty="0">
                <a:sym typeface="Symbol"/>
              </a:rPr>
              <a:t> </a:t>
            </a:r>
            <a:r>
              <a:rPr lang="en-US" sz="2000" dirty="0" smtClean="0"/>
              <a:t>Impact of VI insertion &lt; </a:t>
            </a:r>
            <a:r>
              <a:rPr lang="en-US" sz="2000" dirty="0"/>
              <a:t>timing benefit from </a:t>
            </a:r>
            <a:r>
              <a:rPr lang="en-US" sz="2000" dirty="0" smtClean="0"/>
              <a:t>mix-and-match</a:t>
            </a:r>
          </a:p>
          <a:p>
            <a:pPr marL="512763" lvl="1" indent="-284163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Extract restricted sequential graph containing only Type-II/Type-III paths</a:t>
            </a:r>
          </a:p>
          <a:p>
            <a:pPr marL="512763" lvl="1" indent="-284163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Collapse vertices connected with Type-II paths into one vertex</a:t>
            </a:r>
          </a:p>
          <a:p>
            <a:pPr marL="512763" lvl="1" indent="-284163">
              <a:lnSpc>
                <a:spcPct val="90000"/>
              </a:lnSpc>
              <a:buFont typeface="+mj-lt"/>
              <a:buAutoNum type="arabicPeriod"/>
            </a:pPr>
            <a:r>
              <a:rPr lang="en-US" sz="2000" dirty="0" smtClean="0"/>
              <a:t>Perform maximum cut on updated graph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Partitioning Method (1)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70" y="4026295"/>
            <a:ext cx="2463001" cy="260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500" y="4130730"/>
            <a:ext cx="2236534" cy="248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161" y="4112371"/>
            <a:ext cx="2225279" cy="220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402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707809"/>
            <a:ext cx="8836025" cy="3144520"/>
          </a:xfrm>
        </p:spPr>
        <p:txBody>
          <a:bodyPr/>
          <a:lstStyle/>
          <a:p>
            <a:r>
              <a:rPr lang="en-US" sz="2400" dirty="0" smtClean="0"/>
              <a:t>Timing-aware multi-phase FM partitioning</a:t>
            </a:r>
          </a:p>
          <a:p>
            <a:pPr lvl="1"/>
            <a:r>
              <a:rPr lang="en-US" sz="2000" dirty="0" smtClean="0"/>
              <a:t>Issue: Hard to “foresee” slack benefits with existence of VI delay impact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Our solution: Cluster cells with given range of cluster size</a:t>
            </a:r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 Partitioning Method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568039" y="1495868"/>
            <a:ext cx="3620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Moving one cell degrades slack, but following moves compensate VI delay impact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61" y="1594918"/>
            <a:ext cx="5465330" cy="171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19" name="Group 4118"/>
          <p:cNvGrpSpPr/>
          <p:nvPr/>
        </p:nvGrpSpPr>
        <p:grpSpPr>
          <a:xfrm>
            <a:off x="73739" y="3697385"/>
            <a:ext cx="8860658" cy="2985952"/>
            <a:chOff x="73739" y="3705852"/>
            <a:chExt cx="8860658" cy="2985952"/>
          </a:xfrm>
        </p:grpSpPr>
        <p:sp>
          <p:nvSpPr>
            <p:cNvPr id="121" name="Flowchart: Alternate Process 120"/>
            <p:cNvSpPr/>
            <p:nvPr/>
          </p:nvSpPr>
          <p:spPr bwMode="auto">
            <a:xfrm>
              <a:off x="3596793" y="4489859"/>
              <a:ext cx="1964485" cy="694635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Clustering with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cluster size [L</a:t>
              </a:r>
              <a:r>
                <a:rPr kumimoji="0" lang="en-US" sz="16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 U</a:t>
              </a:r>
              <a:r>
                <a:rPr kumimoji="0" lang="en-US" sz="16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lowchart: Alternate Process 121"/>
            <p:cNvSpPr/>
            <p:nvPr/>
          </p:nvSpPr>
          <p:spPr bwMode="auto">
            <a:xfrm>
              <a:off x="1178713" y="4489859"/>
              <a:ext cx="1964485" cy="694635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Clustering with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cluster size [L</a:t>
              </a:r>
              <a:r>
                <a:rPr kumimoji="0" lang="en-US" sz="16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 U</a:t>
              </a:r>
              <a:r>
                <a:rPr kumimoji="0" lang="en-US" sz="16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lowchart: Alternate Process 122"/>
            <p:cNvSpPr/>
            <p:nvPr/>
          </p:nvSpPr>
          <p:spPr bwMode="auto">
            <a:xfrm>
              <a:off x="6969912" y="4489859"/>
              <a:ext cx="1964485" cy="694635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Clustering with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cluster size [L</a:t>
              </a:r>
              <a:r>
                <a:rPr lang="en-US" sz="1600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kumimoji="0" lang="en-US" sz="160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  <a:r>
                <a:rPr lang="en-US" sz="1600" baseline="-250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kumimoji="0" lang="en-US" sz="16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lowchart: Alternate Process 124"/>
            <p:cNvSpPr/>
            <p:nvPr/>
          </p:nvSpPr>
          <p:spPr bwMode="auto">
            <a:xfrm>
              <a:off x="1178713" y="5444479"/>
              <a:ext cx="1964485" cy="431314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Timing-aware FM</a:t>
              </a:r>
            </a:p>
          </p:txBody>
        </p:sp>
        <p:sp>
          <p:nvSpPr>
            <p:cNvPr id="127" name="Flowchart: Alternate Process 126"/>
            <p:cNvSpPr/>
            <p:nvPr/>
          </p:nvSpPr>
          <p:spPr bwMode="auto">
            <a:xfrm>
              <a:off x="3596793" y="5444479"/>
              <a:ext cx="1964485" cy="431314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Timing-aware FM</a:t>
              </a:r>
            </a:p>
          </p:txBody>
        </p:sp>
        <p:sp>
          <p:nvSpPr>
            <p:cNvPr id="128" name="Flowchart: Alternate Process 127"/>
            <p:cNvSpPr/>
            <p:nvPr/>
          </p:nvSpPr>
          <p:spPr bwMode="auto">
            <a:xfrm>
              <a:off x="6969912" y="5444479"/>
              <a:ext cx="1964485" cy="431314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Timing-aware FM</a:t>
              </a:r>
            </a:p>
          </p:txBody>
        </p:sp>
        <p:sp>
          <p:nvSpPr>
            <p:cNvPr id="4096" name="TextBox 4095"/>
            <p:cNvSpPr txBox="1"/>
            <p:nvPr/>
          </p:nvSpPr>
          <p:spPr>
            <a:xfrm>
              <a:off x="6005186" y="4847542"/>
              <a:ext cx="597830" cy="534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4487595" y="3705852"/>
              <a:ext cx="1964485" cy="39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Partitioning solution</a:t>
              </a:r>
            </a:p>
          </p:txBody>
        </p:sp>
        <p:cxnSp>
          <p:nvCxnSpPr>
            <p:cNvPr id="4100" name="Straight Arrow Connector 4099"/>
            <p:cNvCxnSpPr>
              <a:stCxn id="131" idx="2"/>
              <a:endCxn id="122" idx="0"/>
            </p:cNvCxnSpPr>
            <p:nvPr/>
          </p:nvCxnSpPr>
          <p:spPr bwMode="auto">
            <a:xfrm flipH="1">
              <a:off x="2160956" y="4097956"/>
              <a:ext cx="3308882" cy="39190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4" name="Straight Arrow Connector 133"/>
            <p:cNvCxnSpPr>
              <a:stCxn id="131" idx="2"/>
              <a:endCxn id="121" idx="0"/>
            </p:cNvCxnSpPr>
            <p:nvPr/>
          </p:nvCxnSpPr>
          <p:spPr bwMode="auto">
            <a:xfrm flipH="1">
              <a:off x="4579036" y="4097956"/>
              <a:ext cx="890802" cy="39190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7" name="Straight Arrow Connector 136"/>
            <p:cNvCxnSpPr>
              <a:stCxn id="131" idx="2"/>
              <a:endCxn id="123" idx="0"/>
            </p:cNvCxnSpPr>
            <p:nvPr/>
          </p:nvCxnSpPr>
          <p:spPr bwMode="auto">
            <a:xfrm>
              <a:off x="5469838" y="4097956"/>
              <a:ext cx="2482317" cy="39190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0" name="Straight Arrow Connector 139"/>
            <p:cNvCxnSpPr>
              <a:stCxn id="131" idx="2"/>
            </p:cNvCxnSpPr>
            <p:nvPr/>
          </p:nvCxnSpPr>
          <p:spPr bwMode="auto">
            <a:xfrm>
              <a:off x="5469838" y="4097956"/>
              <a:ext cx="720650" cy="391903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4" name="Rectangle 143"/>
            <p:cNvSpPr/>
            <p:nvPr/>
          </p:nvSpPr>
          <p:spPr bwMode="auto">
            <a:xfrm>
              <a:off x="3522156" y="6299700"/>
              <a:ext cx="3895364" cy="392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Partitioning solution with </a:t>
              </a:r>
              <a:r>
                <a:rPr kumimoji="0" lang="en-US" sz="16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maximum slack</a:t>
              </a:r>
              <a:endPara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5" name="Straight Arrow Connector 144"/>
            <p:cNvCxnSpPr>
              <a:stCxn id="127" idx="2"/>
              <a:endCxn id="144" idx="0"/>
            </p:cNvCxnSpPr>
            <p:nvPr/>
          </p:nvCxnSpPr>
          <p:spPr bwMode="auto">
            <a:xfrm>
              <a:off x="4579036" y="5875793"/>
              <a:ext cx="890802" cy="4239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8" name="Straight Arrow Connector 147"/>
            <p:cNvCxnSpPr>
              <a:stCxn id="125" idx="2"/>
              <a:endCxn id="144" idx="0"/>
            </p:cNvCxnSpPr>
            <p:nvPr/>
          </p:nvCxnSpPr>
          <p:spPr bwMode="auto">
            <a:xfrm>
              <a:off x="2160956" y="5875793"/>
              <a:ext cx="3308882" cy="4239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1" name="Straight Arrow Connector 150"/>
            <p:cNvCxnSpPr>
              <a:stCxn id="128" idx="2"/>
              <a:endCxn id="144" idx="0"/>
            </p:cNvCxnSpPr>
            <p:nvPr/>
          </p:nvCxnSpPr>
          <p:spPr bwMode="auto">
            <a:xfrm flipH="1">
              <a:off x="5469838" y="5875793"/>
              <a:ext cx="2482317" cy="4239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4" name="Straight Arrow Connector 153"/>
            <p:cNvCxnSpPr>
              <a:endCxn id="144" idx="0"/>
            </p:cNvCxnSpPr>
            <p:nvPr/>
          </p:nvCxnSpPr>
          <p:spPr bwMode="auto">
            <a:xfrm flipH="1">
              <a:off x="5469838" y="5875793"/>
              <a:ext cx="834263" cy="42390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17" name="Left Brace 4116"/>
            <p:cNvSpPr/>
            <p:nvPr/>
          </p:nvSpPr>
          <p:spPr bwMode="auto">
            <a:xfrm>
              <a:off x="873341" y="4004031"/>
              <a:ext cx="223076" cy="2548678"/>
            </a:xfrm>
            <a:prstGeom prst="leftBrace">
              <a:avLst/>
            </a:prstGeom>
            <a:ln w="3810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118" name="TextBox 4117"/>
            <p:cNvSpPr txBox="1"/>
            <p:nvPr/>
          </p:nvSpPr>
          <p:spPr>
            <a:xfrm>
              <a:off x="73739" y="4970547"/>
              <a:ext cx="8512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One phase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931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Related Works</a:t>
            </a:r>
          </a:p>
          <a:p>
            <a:r>
              <a:rPr lang="en-US" dirty="0"/>
              <a:t>Our Methodology</a:t>
            </a:r>
          </a:p>
          <a:p>
            <a:r>
              <a:rPr lang="en-US" b="1" dirty="0">
                <a:solidFill>
                  <a:srgbClr val="C00000"/>
                </a:solidFill>
              </a:rPr>
              <a:t>Experimental 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093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r>
              <a:rPr lang="en-US" b="1" dirty="0" err="1" smtClean="0"/>
              <a:t>Testcases</a:t>
            </a:r>
            <a:r>
              <a:rPr lang="en-US" b="1" dirty="0" smtClean="0"/>
              <a:t>: </a:t>
            </a:r>
            <a:r>
              <a:rPr lang="en-US" sz="2400" dirty="0" smtClean="0"/>
              <a:t>ARM Cortex M0 and DMA, AES, VGA from </a:t>
            </a:r>
            <a:r>
              <a:rPr lang="en-US" sz="2400" i="1" dirty="0" err="1" smtClean="0"/>
              <a:t>OpenCores</a:t>
            </a:r>
            <a:r>
              <a:rPr lang="en-US" sz="2400" dirty="0" smtClean="0"/>
              <a:t> website</a:t>
            </a:r>
          </a:p>
          <a:p>
            <a:r>
              <a:rPr lang="en-US" b="1" dirty="0" smtClean="0"/>
              <a:t>Technology: </a:t>
            </a:r>
            <a:r>
              <a:rPr lang="en-US" dirty="0" smtClean="0"/>
              <a:t>28FDSOI, dual-VT</a:t>
            </a:r>
          </a:p>
          <a:p>
            <a:r>
              <a:rPr lang="en-US" b="1" dirty="0" smtClean="0"/>
              <a:t>Tools</a:t>
            </a:r>
          </a:p>
          <a:p>
            <a:pPr lvl="1"/>
            <a:r>
              <a:rPr lang="en-US" dirty="0" smtClean="0"/>
              <a:t>ILP solver: </a:t>
            </a:r>
            <a:r>
              <a:rPr lang="en-US" i="1" dirty="0" smtClean="0"/>
              <a:t>CPLEX v12.5</a:t>
            </a:r>
          </a:p>
          <a:p>
            <a:pPr lvl="1"/>
            <a:r>
              <a:rPr lang="en-US" dirty="0" smtClean="0"/>
              <a:t>Synthesis: </a:t>
            </a:r>
            <a:r>
              <a:rPr lang="en-US" i="1" dirty="0" smtClean="0"/>
              <a:t>Synopsys Design Compiler H-2013.03-SP3</a:t>
            </a:r>
          </a:p>
          <a:p>
            <a:pPr lvl="1"/>
            <a:r>
              <a:rPr lang="en-US" dirty="0" smtClean="0"/>
              <a:t>P&amp;R: </a:t>
            </a:r>
            <a:r>
              <a:rPr lang="en-US" i="1" dirty="0" smtClean="0"/>
              <a:t>Cadence EDI System v12.0</a:t>
            </a:r>
          </a:p>
          <a:p>
            <a:pPr lvl="1"/>
            <a:r>
              <a:rPr lang="en-US" dirty="0" smtClean="0"/>
              <a:t>Signoff timer: </a:t>
            </a:r>
            <a:r>
              <a:rPr lang="en-US" i="1" dirty="0" smtClean="0"/>
              <a:t>Synopsys </a:t>
            </a:r>
            <a:r>
              <a:rPr lang="en-US" i="1" dirty="0" err="1" smtClean="0"/>
              <a:t>PrimeTime</a:t>
            </a:r>
            <a:r>
              <a:rPr lang="en-US" i="1" dirty="0" smtClean="0"/>
              <a:t> H-2013.06-SP2</a:t>
            </a:r>
          </a:p>
          <a:p>
            <a:r>
              <a:rPr lang="en-US" b="1" dirty="0" smtClean="0"/>
              <a:t>Two sets of experiments</a:t>
            </a:r>
          </a:p>
          <a:p>
            <a:pPr lvl="1"/>
            <a:r>
              <a:rPr lang="en-US" dirty="0" smtClean="0"/>
              <a:t>Validation of our heuristic partitioning method</a:t>
            </a:r>
          </a:p>
          <a:p>
            <a:pPr lvl="1"/>
            <a:r>
              <a:rPr lang="en-US" dirty="0" smtClean="0"/>
              <a:t>Extend existing 3DIC implementation flows with our optimization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6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805063"/>
            <a:ext cx="8836025" cy="1768803"/>
          </a:xfrm>
        </p:spPr>
        <p:txBody>
          <a:bodyPr>
            <a:noAutofit/>
          </a:bodyPr>
          <a:lstStyle/>
          <a:p>
            <a:r>
              <a:rPr lang="en-US" sz="2400" dirty="0" smtClean="0"/>
              <a:t>ILP-based optimization leads to near-optimal solution</a:t>
            </a:r>
          </a:p>
          <a:p>
            <a:r>
              <a:rPr lang="en-US" sz="2400" dirty="0" smtClean="0"/>
              <a:t>Vary delay impact of VI insertion, process corners</a:t>
            </a:r>
          </a:p>
          <a:p>
            <a:r>
              <a:rPr lang="en-US" sz="2400" dirty="0" smtClean="0"/>
              <a:t>Heuristic consistently achieves &lt; 30ps slack difference compared to ILP-based partitioning solution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of Heuristic Partitioning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76400" y="2602991"/>
            <a:ext cx="5318237" cy="3291591"/>
            <a:chOff x="533400" y="76200"/>
            <a:chExt cx="4911304" cy="2950333"/>
          </a:xfrm>
        </p:grpSpPr>
        <p:grpSp>
          <p:nvGrpSpPr>
            <p:cNvPr id="27" name="Group 26"/>
            <p:cNvGrpSpPr/>
            <p:nvPr/>
          </p:nvGrpSpPr>
          <p:grpSpPr>
            <a:xfrm>
              <a:off x="533400" y="76200"/>
              <a:ext cx="4911304" cy="2950333"/>
              <a:chOff x="194096" y="1219200"/>
              <a:chExt cx="4911304" cy="2950333"/>
            </a:xfrm>
          </p:grpSpPr>
          <p:graphicFrame>
            <p:nvGraphicFramePr>
              <p:cNvPr id="29" name="Chart 28"/>
              <p:cNvGraphicFramePr>
                <a:graphicFrameLocks/>
              </p:cNvGraphicFramePr>
              <p:nvPr>
                <p:extLst/>
              </p:nvPr>
            </p:nvGraphicFramePr>
            <p:xfrm>
              <a:off x="194096" y="1219200"/>
              <a:ext cx="4682704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30" name="TextBox 29"/>
              <p:cNvSpPr txBox="1"/>
              <p:nvPr/>
            </p:nvSpPr>
            <p:spPr>
              <a:xfrm>
                <a:off x="854018" y="3861756"/>
                <a:ext cx="425138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SS +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FF  </a:t>
                </a:r>
                <a:r>
                  <a:rPr lang="en-US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SS + 3</a:t>
                </a:r>
                <a:r>
                  <a:rPr lang="el-G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σ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FF     3</a:t>
                </a:r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SS + 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σ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FF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74979" y="2447026"/>
              <a:ext cx="4676627" cy="303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sz="1600" b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VI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ps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10   30   50             10   30   50            10   30   50</a:t>
              </a:r>
              <a:endParaRPr lang="en-US" sz="14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85900"/>
              </p:ext>
            </p:extLst>
          </p:nvPr>
        </p:nvGraphicFramePr>
        <p:xfrm>
          <a:off x="6815092" y="4572000"/>
          <a:ext cx="1921511" cy="609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22643"/>
                <a:gridCol w="1098868"/>
              </a:tblGrid>
              <a:tr h="2773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Clk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04" y="939801"/>
            <a:ext cx="9013629" cy="1243062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300" dirty="0"/>
              <a:t>E</a:t>
            </a:r>
            <a:r>
              <a:rPr lang="en-US" sz="2300" dirty="0" smtClean="0"/>
              <a:t>xtend two existing 3DIC implementation flows (</a:t>
            </a:r>
            <a:r>
              <a:rPr lang="en-US" sz="2300" dirty="0" err="1" smtClean="0"/>
              <a:t>i</a:t>
            </a:r>
            <a:r>
              <a:rPr lang="en-US" sz="2300" dirty="0" smtClean="0"/>
              <a:t>) GT2012, and </a:t>
            </a:r>
            <a:br>
              <a:rPr lang="en-US" sz="2300" dirty="0" smtClean="0"/>
            </a:br>
            <a:r>
              <a:rPr lang="en-US" sz="2300" dirty="0" smtClean="0"/>
              <a:t>(ii) Shrunk2D to include our partitioning method for mix-and-match</a:t>
            </a:r>
          </a:p>
          <a:p>
            <a:pPr>
              <a:spcBef>
                <a:spcPts val="1000"/>
              </a:spcBef>
            </a:pPr>
            <a:r>
              <a:rPr lang="en-US" sz="2300" dirty="0" smtClean="0"/>
              <a:t>Up to 16% performance improvement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of Our 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136416" y="2852928"/>
          <a:ext cx="5577840" cy="322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899739" y="3632193"/>
            <a:ext cx="3101058" cy="776370"/>
            <a:chOff x="2899739" y="3632193"/>
            <a:chExt cx="3101058" cy="776370"/>
          </a:xfrm>
        </p:grpSpPr>
        <p:sp>
          <p:nvSpPr>
            <p:cNvPr id="7" name="Bent Arrow 6"/>
            <p:cNvSpPr/>
            <p:nvPr/>
          </p:nvSpPr>
          <p:spPr bwMode="auto">
            <a:xfrm>
              <a:off x="2899739" y="4030067"/>
              <a:ext cx="155940" cy="378496"/>
            </a:xfrm>
            <a:prstGeom prst="bentArrow">
              <a:avLst>
                <a:gd name="adj1" fmla="val 25000"/>
                <a:gd name="adj2" fmla="val 25000"/>
                <a:gd name="adj3" fmla="val 45009"/>
                <a:gd name="adj4" fmla="val 43750"/>
              </a:avLst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0" name="Bent Arrow 9"/>
            <p:cNvSpPr/>
            <p:nvPr/>
          </p:nvSpPr>
          <p:spPr bwMode="auto">
            <a:xfrm>
              <a:off x="4372939" y="3632193"/>
              <a:ext cx="155940" cy="277601"/>
            </a:xfrm>
            <a:prstGeom prst="bentArrow">
              <a:avLst>
                <a:gd name="adj1" fmla="val 25000"/>
                <a:gd name="adj2" fmla="val 25000"/>
                <a:gd name="adj3" fmla="val 45009"/>
                <a:gd name="adj4" fmla="val 43750"/>
              </a:avLst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1" name="Bent Arrow 10"/>
            <p:cNvSpPr/>
            <p:nvPr/>
          </p:nvSpPr>
          <p:spPr bwMode="auto">
            <a:xfrm>
              <a:off x="5844857" y="3890210"/>
              <a:ext cx="155940" cy="272131"/>
            </a:xfrm>
            <a:prstGeom prst="bentArrow">
              <a:avLst>
                <a:gd name="adj1" fmla="val 25000"/>
                <a:gd name="adj2" fmla="val 25000"/>
                <a:gd name="adj3" fmla="val 45009"/>
                <a:gd name="adj4" fmla="val 43750"/>
              </a:avLst>
            </a:prstGeom>
            <a:solidFill>
              <a:schemeClr val="accent2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03499" y="3985269"/>
            <a:ext cx="3108654" cy="1341463"/>
            <a:chOff x="2503499" y="3985269"/>
            <a:chExt cx="3108654" cy="1341463"/>
          </a:xfrm>
        </p:grpSpPr>
        <p:sp>
          <p:nvSpPr>
            <p:cNvPr id="8" name="Bent Arrow 7"/>
            <p:cNvSpPr/>
            <p:nvPr/>
          </p:nvSpPr>
          <p:spPr bwMode="auto">
            <a:xfrm>
              <a:off x="2503499" y="4095990"/>
              <a:ext cx="155940" cy="835930"/>
            </a:xfrm>
            <a:prstGeom prst="bentArrow">
              <a:avLst>
                <a:gd name="adj1" fmla="val 25000"/>
                <a:gd name="adj2" fmla="val 25000"/>
                <a:gd name="adj3" fmla="val 45009"/>
                <a:gd name="adj4" fmla="val 43750"/>
              </a:avLst>
            </a:prstGeom>
            <a:solidFill>
              <a:schemeClr val="accent3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9" name="Bent Arrow 8"/>
            <p:cNvSpPr/>
            <p:nvPr/>
          </p:nvSpPr>
          <p:spPr bwMode="auto">
            <a:xfrm>
              <a:off x="3976699" y="3985269"/>
              <a:ext cx="155940" cy="976092"/>
            </a:xfrm>
            <a:prstGeom prst="bentArrow">
              <a:avLst>
                <a:gd name="adj1" fmla="val 25000"/>
                <a:gd name="adj2" fmla="val 25000"/>
                <a:gd name="adj3" fmla="val 45009"/>
                <a:gd name="adj4" fmla="val 43750"/>
              </a:avLst>
            </a:prstGeom>
            <a:solidFill>
              <a:schemeClr val="accent3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>
              <a:off x="5456213" y="4420126"/>
              <a:ext cx="155940" cy="906606"/>
            </a:xfrm>
            <a:prstGeom prst="bentArrow">
              <a:avLst>
                <a:gd name="adj1" fmla="val 25000"/>
                <a:gd name="adj2" fmla="val 25000"/>
                <a:gd name="adj3" fmla="val 45009"/>
                <a:gd name="adj4" fmla="val 43750"/>
              </a:avLst>
            </a:prstGeom>
            <a:solidFill>
              <a:schemeClr val="accent3">
                <a:lumMod val="7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815092" y="4420126"/>
          <a:ext cx="1921511" cy="1219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22643"/>
                <a:gridCol w="1098868"/>
              </a:tblGrid>
              <a:tr h="2773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Clk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VGA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1.0ns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72625" y="3054841"/>
            <a:ext cx="149501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 anchor="t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GT2012 (opt)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4200" y="3061210"/>
            <a:ext cx="1623816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 anchor="t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GT2012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Related Works</a:t>
            </a:r>
          </a:p>
          <a:p>
            <a:r>
              <a:rPr lang="en-US" dirty="0"/>
              <a:t>Our Methodology</a:t>
            </a:r>
          </a:p>
          <a:p>
            <a:r>
              <a:rPr lang="en-US" dirty="0"/>
              <a:t>Experimental Results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Futures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Design-stage optimization for mix-and-match die stacking</a:t>
            </a:r>
          </a:p>
          <a:p>
            <a:r>
              <a:rPr lang="en-US" sz="2600" dirty="0" smtClean="0"/>
              <a:t>ILP-based and heuristic partitioning methodologies directly maximize design’s slack in the regime of mix-and-match </a:t>
            </a:r>
          </a:p>
          <a:p>
            <a:r>
              <a:rPr lang="en-US" sz="2600" dirty="0" smtClean="0"/>
              <a:t>Up to 16% timing improvement compared to conventional 3D partitioning solution</a:t>
            </a:r>
          </a:p>
          <a:p>
            <a:r>
              <a:rPr lang="en-US" sz="2600" dirty="0" smtClean="0"/>
              <a:t>Future works</a:t>
            </a:r>
          </a:p>
          <a:p>
            <a:pPr lvl="1"/>
            <a:r>
              <a:rPr lang="en-US" dirty="0" smtClean="0"/>
              <a:t>Integration of design-stage and die- and/or wafer-level optimization</a:t>
            </a:r>
          </a:p>
          <a:p>
            <a:pPr lvl="1"/>
            <a:r>
              <a:rPr lang="en-US" dirty="0" smtClean="0"/>
              <a:t>Clock tree synthesis for mix-and-match stacking</a:t>
            </a:r>
          </a:p>
        </p:txBody>
      </p:sp>
    </p:spTree>
    <p:extLst>
      <p:ext uri="{BB962C8B-B14F-4D97-AF65-F5344CB8AC3E}">
        <p14:creationId xmlns:p14="http://schemas.microsoft.com/office/powerpoint/2010/main" val="16737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2971800"/>
            <a:ext cx="4387317" cy="698959"/>
          </a:xfrm>
        </p:spPr>
        <p:txBody>
          <a:bodyPr/>
          <a:lstStyle/>
          <a:p>
            <a:pPr algn="ctr"/>
            <a:r>
              <a:rPr lang="en-US" dirty="0" smtClean="0"/>
              <a:t>THANK YOU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737616"/>
            <a:ext cx="8836025" cy="14118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I</a:t>
            </a:r>
            <a:r>
              <a:rPr lang="en-US" sz="2400" dirty="0" smtClean="0"/>
              <a:t>nteresting idea proposed by previous works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 smtClean="0"/>
              <a:t>Integrate slow copies of tiers with fast copies of tiers to improve 3DIC parametric yield == “Mix-and-match” integration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Mix-and-Match Integration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110" y="2709322"/>
            <a:ext cx="2507255" cy="1912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4744" y="5921404"/>
            <a:ext cx="4452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Wafer-to-wafer (die-to-wafer) bonding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integrate SS wafer/die with FF wafer/die (SS Tier 0 wafer/die + FF Tier 1 wafer or FF Tier 0 wafer/die + SS Tier 1 wafer)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885732" y="4542516"/>
            <a:ext cx="1128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low Tier 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85732" y="2837271"/>
            <a:ext cx="1045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ast Tier 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21720" y="5921404"/>
            <a:ext cx="3452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Monolithic 3D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adapt process so that Tier 1 is fast if Tier 0 is known to be slow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3444" y="2149475"/>
            <a:ext cx="5144356" cy="3407186"/>
            <a:chOff x="113444" y="2149475"/>
            <a:chExt cx="5144356" cy="3407186"/>
          </a:xfrm>
        </p:grpSpPr>
        <p:sp>
          <p:nvSpPr>
            <p:cNvPr id="73" name="TextBox 72"/>
            <p:cNvSpPr txBox="1"/>
            <p:nvPr/>
          </p:nvSpPr>
          <p:spPr>
            <a:xfrm>
              <a:off x="2669128" y="3774924"/>
              <a:ext cx="1288390" cy="313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3D integration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402021" y="2175498"/>
              <a:ext cx="18654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SS Tier 1 wafer/die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2674" y="2299562"/>
              <a:ext cx="2362341" cy="3167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" name="TextBox 88"/>
            <p:cNvSpPr txBox="1"/>
            <p:nvPr/>
          </p:nvSpPr>
          <p:spPr>
            <a:xfrm>
              <a:off x="1402021" y="5248884"/>
              <a:ext cx="1662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FF Tier 0 wafer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44" y="2837271"/>
              <a:ext cx="2344204" cy="178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 bwMode="auto">
            <a:xfrm flipH="1">
              <a:off x="2495281" y="2791819"/>
              <a:ext cx="347694" cy="28528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H="1" flipV="1">
              <a:off x="2495281" y="4390266"/>
              <a:ext cx="310062" cy="2320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>
            <a:xfrm flipH="1">
              <a:off x="3598157" y="2290037"/>
              <a:ext cx="512587" cy="128183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957813" y="2419350"/>
              <a:ext cx="512587" cy="128183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321175" y="2568575"/>
              <a:ext cx="512587" cy="128183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224388" y="2149475"/>
              <a:ext cx="512587" cy="128183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3053407" y="2391870"/>
              <a:ext cx="2204393" cy="88667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2927350" y="2708275"/>
              <a:ext cx="2204393" cy="88667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984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Motivation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Our Methodology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6443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50" y="737616"/>
            <a:ext cx="8836025" cy="5233415"/>
          </a:xfrm>
        </p:spPr>
        <p:txBody>
          <a:bodyPr/>
          <a:lstStyle/>
          <a:p>
            <a:r>
              <a:rPr lang="en-US" sz="2400" dirty="0" smtClean="0"/>
              <a:t>Mix-and-match integration offers performance benefits over the conventional worst-case analysis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00000"/>
                </a:solidFill>
              </a:rPr>
              <a:t>No holistic “design </a:t>
            </a:r>
            <a:r>
              <a:rPr lang="en-US" sz="2400" b="1" u="sng" dirty="0" smtClean="0">
                <a:solidFill>
                  <a:srgbClr val="C00000"/>
                </a:solidFill>
              </a:rPr>
              <a:t>for</a:t>
            </a:r>
            <a:r>
              <a:rPr lang="en-US" sz="2400" b="1" dirty="0" smtClean="0">
                <a:solidFill>
                  <a:srgbClr val="C00000"/>
                </a:solidFill>
              </a:rPr>
              <a:t> eventual integration” of 3DICs</a:t>
            </a:r>
          </a:p>
          <a:p>
            <a:pPr lvl="1"/>
            <a:r>
              <a:rPr lang="en-US" sz="2000" dirty="0" smtClean="0"/>
              <a:t>With mix-and-match integration, </a:t>
            </a:r>
            <a:r>
              <a:rPr lang="en-US" sz="2000" b="1" dirty="0" smtClean="0">
                <a:solidFill>
                  <a:srgbClr val="0000FF"/>
                </a:solidFill>
              </a:rPr>
              <a:t>blue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cut has maximum slack, </a:t>
            </a:r>
            <a:r>
              <a:rPr lang="en-US" sz="2000" b="1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cut has minimum slack</a:t>
            </a:r>
          </a:p>
          <a:p>
            <a:pPr lvl="1"/>
            <a:r>
              <a:rPr lang="en-US" sz="2100" b="1" dirty="0" smtClean="0">
                <a:solidFill>
                  <a:srgbClr val="C00000"/>
                </a:solidFill>
              </a:rPr>
              <a:t>Our goal: Study design-stage optimization </a:t>
            </a:r>
            <a:r>
              <a:rPr lang="en-US" sz="2100" b="1" u="sng" dirty="0" smtClean="0">
                <a:solidFill>
                  <a:srgbClr val="C00000"/>
                </a:solidFill>
              </a:rPr>
              <a:t>for</a:t>
            </a:r>
            <a:r>
              <a:rPr lang="en-US" sz="2100" b="1" dirty="0" smtClean="0">
                <a:solidFill>
                  <a:srgbClr val="C00000"/>
                </a:solidFill>
              </a:rPr>
              <a:t> mix-and-match</a:t>
            </a:r>
            <a:endParaRPr lang="en-US" sz="2100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z="3000" dirty="0" smtClean="0"/>
              <a:t>Mix-and-Match Needs Design-Stage Optimization</a:t>
            </a:r>
            <a:endParaRPr lang="en-US" sz="3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98258" y="1556478"/>
            <a:ext cx="4224906" cy="2235269"/>
            <a:chOff x="2395537" y="2057400"/>
            <a:chExt cx="4352925" cy="27432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2395537" y="2057400"/>
            <a:ext cx="4352925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>
              <a:off x="3128849" y="3073878"/>
              <a:ext cx="158572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42844" y="4113366"/>
              <a:ext cx="379608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3200400" y="3135612"/>
              <a:ext cx="0" cy="93183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190340" y="3437626"/>
              <a:ext cx="5890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75ps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32483" y="2481693"/>
            <a:ext cx="3374579" cy="1093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XX-YY = XX Tier 0 + YY Tier 1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Technology: 28FDSOI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3D netlist is </a:t>
            </a:r>
            <a:r>
              <a:rPr lang="en-US" sz="1600" dirty="0" err="1" smtClean="0">
                <a:solidFill>
                  <a:schemeClr val="tx2"/>
                </a:solidFill>
              </a:rPr>
              <a:t>bipartitioned</a:t>
            </a:r>
            <a:r>
              <a:rPr lang="en-US" sz="1600" dirty="0" smtClean="0">
                <a:solidFill>
                  <a:schemeClr val="tx2"/>
                </a:solidFill>
              </a:rPr>
              <a:t> with minimum net cut</a:t>
            </a:r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98521" y="5369793"/>
            <a:ext cx="3761256" cy="1196295"/>
            <a:chOff x="1484923" y="5355045"/>
            <a:chExt cx="3761256" cy="1196295"/>
          </a:xfrm>
        </p:grpSpPr>
        <p:grpSp>
          <p:nvGrpSpPr>
            <p:cNvPr id="19" name="Group 18"/>
            <p:cNvGrpSpPr/>
            <p:nvPr/>
          </p:nvGrpSpPr>
          <p:grpSpPr>
            <a:xfrm>
              <a:off x="1484923" y="5355045"/>
              <a:ext cx="3761256" cy="471287"/>
              <a:chOff x="1689413" y="1575061"/>
              <a:chExt cx="4137381" cy="627283"/>
            </a:xfrm>
          </p:grpSpPr>
          <p:cxnSp>
            <p:nvCxnSpPr>
              <p:cNvPr id="34" name="Straight Connector 33"/>
              <p:cNvCxnSpPr>
                <a:stCxn id="43" idx="3"/>
                <a:endCxn id="41" idx="1"/>
              </p:cNvCxnSpPr>
              <p:nvPr/>
            </p:nvCxnSpPr>
            <p:spPr>
              <a:xfrm>
                <a:off x="2010689" y="1888703"/>
                <a:ext cx="34862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Isosceles Triangle 34"/>
              <p:cNvSpPr/>
              <p:nvPr/>
            </p:nvSpPr>
            <p:spPr bwMode="auto">
              <a:xfrm rot="5400000">
                <a:off x="3176831" y="1745576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36" name="Isosceles Triangle 35"/>
              <p:cNvSpPr/>
              <p:nvPr/>
            </p:nvSpPr>
            <p:spPr bwMode="auto">
              <a:xfrm rot="5400000">
                <a:off x="3923012" y="1745576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37" name="Isosceles Triangle 36"/>
              <p:cNvSpPr/>
              <p:nvPr/>
            </p:nvSpPr>
            <p:spPr bwMode="auto">
              <a:xfrm rot="5400000">
                <a:off x="4669193" y="1745576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1689413" y="1575061"/>
                <a:ext cx="346364" cy="627283"/>
                <a:chOff x="897924" y="3810000"/>
                <a:chExt cx="346364" cy="627283"/>
              </a:xfrm>
            </p:grpSpPr>
            <p:sp>
              <p:nvSpPr>
                <p:cNvPr id="43" name="Rectangle 42"/>
                <p:cNvSpPr/>
                <p:nvPr/>
              </p:nvSpPr>
              <p:spPr bwMode="auto">
                <a:xfrm>
                  <a:off x="914400" y="3810000"/>
                  <a:ext cx="304800" cy="627283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 bwMode="auto">
                <a:xfrm rot="10800000">
                  <a:off x="897924" y="3818238"/>
                  <a:ext cx="346364" cy="76200"/>
                </a:xfrm>
                <a:prstGeom prst="triangle">
                  <a:avLst/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5480430" y="1575061"/>
                <a:ext cx="346364" cy="627283"/>
                <a:chOff x="897924" y="3810000"/>
                <a:chExt cx="346364" cy="627283"/>
              </a:xfrm>
            </p:grpSpPr>
            <p:sp>
              <p:nvSpPr>
                <p:cNvPr id="41" name="Rectangle 40"/>
                <p:cNvSpPr/>
                <p:nvPr/>
              </p:nvSpPr>
              <p:spPr bwMode="auto">
                <a:xfrm>
                  <a:off x="914400" y="3810000"/>
                  <a:ext cx="304800" cy="627283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  <p:sp>
              <p:nvSpPr>
                <p:cNvPr id="42" name="Isosceles Triangle 41"/>
                <p:cNvSpPr/>
                <p:nvPr/>
              </p:nvSpPr>
              <p:spPr bwMode="auto">
                <a:xfrm rot="10800000">
                  <a:off x="897924" y="3818238"/>
                  <a:ext cx="346364" cy="76200"/>
                </a:xfrm>
                <a:prstGeom prst="triangle">
                  <a:avLst/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</p:grpSp>
          <p:sp>
            <p:nvSpPr>
              <p:cNvPr id="40" name="Isosceles Triangle 39"/>
              <p:cNvSpPr/>
              <p:nvPr/>
            </p:nvSpPr>
            <p:spPr bwMode="auto">
              <a:xfrm rot="5400000">
                <a:off x="2430650" y="1745576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484923" y="6080053"/>
              <a:ext cx="3761256" cy="471287"/>
              <a:chOff x="1693652" y="2540047"/>
              <a:chExt cx="4137381" cy="627283"/>
            </a:xfrm>
          </p:grpSpPr>
          <p:cxnSp>
            <p:nvCxnSpPr>
              <p:cNvPr id="23" name="Straight Connector 22"/>
              <p:cNvCxnSpPr>
                <a:stCxn id="32" idx="3"/>
                <a:endCxn id="30" idx="1"/>
              </p:cNvCxnSpPr>
              <p:nvPr/>
            </p:nvCxnSpPr>
            <p:spPr>
              <a:xfrm>
                <a:off x="2014928" y="2853689"/>
                <a:ext cx="348621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Isosceles Triangle 23"/>
              <p:cNvSpPr/>
              <p:nvPr/>
            </p:nvSpPr>
            <p:spPr bwMode="auto">
              <a:xfrm rot="5400000">
                <a:off x="3181070" y="2710562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 bwMode="auto">
              <a:xfrm rot="5400000">
                <a:off x="3927251" y="2710562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sp>
            <p:nvSpPr>
              <p:cNvPr id="26" name="Isosceles Triangle 25"/>
              <p:cNvSpPr/>
              <p:nvPr/>
            </p:nvSpPr>
            <p:spPr bwMode="auto">
              <a:xfrm rot="5400000">
                <a:off x="4673432" y="2710562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693652" y="2540047"/>
                <a:ext cx="346364" cy="627283"/>
                <a:chOff x="897924" y="3810000"/>
                <a:chExt cx="346364" cy="627283"/>
              </a:xfrm>
            </p:grpSpPr>
            <p:sp>
              <p:nvSpPr>
                <p:cNvPr id="32" name="Rectangle 31"/>
                <p:cNvSpPr/>
                <p:nvPr/>
              </p:nvSpPr>
              <p:spPr bwMode="auto">
                <a:xfrm>
                  <a:off x="914400" y="3810000"/>
                  <a:ext cx="304800" cy="627283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  <p:sp>
              <p:nvSpPr>
                <p:cNvPr id="33" name="Isosceles Triangle 32"/>
                <p:cNvSpPr/>
                <p:nvPr/>
              </p:nvSpPr>
              <p:spPr bwMode="auto">
                <a:xfrm rot="10800000">
                  <a:off x="897924" y="3818238"/>
                  <a:ext cx="346364" cy="76200"/>
                </a:xfrm>
                <a:prstGeom prst="triangle">
                  <a:avLst/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5484669" y="2540047"/>
                <a:ext cx="346364" cy="627283"/>
                <a:chOff x="897924" y="3810000"/>
                <a:chExt cx="346364" cy="627283"/>
              </a:xfrm>
            </p:grpSpPr>
            <p:sp>
              <p:nvSpPr>
                <p:cNvPr id="30" name="Rectangle 29"/>
                <p:cNvSpPr/>
                <p:nvPr/>
              </p:nvSpPr>
              <p:spPr bwMode="auto">
                <a:xfrm>
                  <a:off x="914400" y="3810000"/>
                  <a:ext cx="304800" cy="627283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 bwMode="auto">
                <a:xfrm rot="10800000">
                  <a:off x="897924" y="3818238"/>
                  <a:ext cx="346364" cy="76200"/>
                </a:xfrm>
                <a:prstGeom prst="triangle">
                  <a:avLst/>
                </a:prstGeom>
                <a:solidFill>
                  <a:srgbClr val="C00000"/>
                </a:solidFill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itchFamily="34" charset="0"/>
                  </a:endParaRPr>
                </a:p>
              </p:txBody>
            </p:sp>
          </p:grpSp>
          <p:sp>
            <p:nvSpPr>
              <p:cNvPr id="29" name="Isosceles Triangle 28"/>
              <p:cNvSpPr/>
              <p:nvPr/>
            </p:nvSpPr>
            <p:spPr bwMode="auto">
              <a:xfrm rot="5400000">
                <a:off x="2434889" y="2710562"/>
                <a:ext cx="416365" cy="286251"/>
              </a:xfrm>
              <a:prstGeom prst="triangl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609600" y="5598728"/>
            <a:ext cx="8229600" cy="741324"/>
            <a:chOff x="1196002" y="5583980"/>
            <a:chExt cx="8229600" cy="74132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196002" y="5939953"/>
              <a:ext cx="4409761" cy="0"/>
            </a:xfrm>
            <a:prstGeom prst="line">
              <a:avLst/>
            </a:prstGeom>
            <a:ln w="762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361707" y="5583980"/>
              <a:ext cx="9201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 (FF)</a:t>
              </a:r>
              <a:endPara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61708" y="5986750"/>
              <a:ext cx="10390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FF (SS)</a:t>
              </a:r>
              <a:endPara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5202" y="5720476"/>
              <a:ext cx="3200400" cy="37851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Bad setup and hold slacks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861599" y="5229891"/>
            <a:ext cx="5377401" cy="1653458"/>
            <a:chOff x="1861599" y="5215143"/>
            <a:chExt cx="5377401" cy="16534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775234" y="5215143"/>
              <a:ext cx="0" cy="1488505"/>
            </a:xfrm>
            <a:prstGeom prst="line">
              <a:avLst/>
            </a:prstGeom>
            <a:ln w="76200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861599" y="6524340"/>
              <a:ext cx="10390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 (FF)</a:t>
              </a:r>
              <a:endPara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27538" y="6524340"/>
              <a:ext cx="10390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FF (SS)</a:t>
              </a:r>
              <a:endPara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64497" y="6490087"/>
              <a:ext cx="3474503" cy="37851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Benefit from mix-and-match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92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498" y="838201"/>
            <a:ext cx="8691702" cy="37795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Examples with different optimal solutions for </a:t>
            </a:r>
            <a:r>
              <a:rPr lang="en-US" sz="2000" dirty="0"/>
              <a:t>different </a:t>
            </a:r>
            <a:r>
              <a:rPr lang="en-US" sz="2000" dirty="0" smtClean="0"/>
              <a:t>objectives</a:t>
            </a:r>
          </a:p>
          <a:p>
            <a:r>
              <a:rPr lang="en-US" sz="2000" dirty="0" smtClean="0"/>
              <a:t>Assumption: (</a:t>
            </a:r>
            <a:r>
              <a:rPr lang="en-US" sz="2000" dirty="0" err="1" smtClean="0"/>
              <a:t>i</a:t>
            </a:r>
            <a:r>
              <a:rPr lang="en-US" sz="2000" dirty="0" smtClean="0"/>
              <a:t>) Uniform stage delay (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SS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= 30ps, 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FF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= 10ps)</a:t>
            </a:r>
            <a:br>
              <a:rPr lang="en-US" sz="2000" dirty="0" smtClean="0"/>
            </a:br>
            <a:r>
              <a:rPr lang="en-US" sz="2000" dirty="0" smtClean="0"/>
              <a:t>                     (ii) </a:t>
            </a:r>
            <a:r>
              <a:rPr lang="en-US" sz="2000" dirty="0" err="1" smtClean="0"/>
              <a:t>Path</a:t>
            </a:r>
            <a:r>
              <a:rPr lang="en-US" sz="2000" baseline="-25000" dirty="0" err="1" smtClean="0"/>
              <a:t>AC</a:t>
            </a:r>
            <a:r>
              <a:rPr lang="en-US" sz="2000" dirty="0" smtClean="0"/>
              <a:t>: 26 stages, </a:t>
            </a:r>
            <a:r>
              <a:rPr lang="en-US" sz="2000" dirty="0" err="1" smtClean="0"/>
              <a:t>Path</a:t>
            </a:r>
            <a:r>
              <a:rPr lang="en-US" sz="2000" baseline="-25000" dirty="0" err="1" smtClean="0"/>
              <a:t>BC</a:t>
            </a:r>
            <a:r>
              <a:rPr lang="en-US" sz="2000" dirty="0" smtClean="0"/>
              <a:t>: 30 stages</a:t>
            </a:r>
            <a:br>
              <a:rPr lang="en-US" sz="2000" dirty="0" smtClean="0"/>
            </a:br>
            <a:r>
              <a:rPr lang="en-US" sz="2000" dirty="0" smtClean="0"/>
              <a:t>                     (iii) Balance criteria: 50% for each die</a:t>
            </a:r>
          </a:p>
          <a:p>
            <a:r>
              <a:rPr lang="en-US" sz="2000" dirty="0" smtClean="0"/>
              <a:t>Objective: (</a:t>
            </a:r>
            <a:r>
              <a:rPr lang="en-US" sz="2000" dirty="0" err="1" smtClean="0"/>
              <a:t>i</a:t>
            </a:r>
            <a:r>
              <a:rPr lang="en-US" sz="2000" dirty="0" smtClean="0"/>
              <a:t>) Minimize delay of </a:t>
            </a:r>
            <a:r>
              <a:rPr lang="en-US" sz="2000" dirty="0" err="1" smtClean="0"/>
              <a:t>Path</a:t>
            </a:r>
            <a:r>
              <a:rPr lang="en-US" sz="2000" baseline="-25000" dirty="0" err="1" smtClean="0"/>
              <a:t>AC</a:t>
            </a:r>
            <a:endParaRPr lang="en-US" sz="2000" baseline="-25000" dirty="0"/>
          </a:p>
          <a:p>
            <a:pPr marL="0" indent="0">
              <a:buNone/>
            </a:pPr>
            <a:r>
              <a:rPr lang="en-US" sz="2000" dirty="0" smtClean="0"/>
              <a:t>                    (</a:t>
            </a:r>
            <a:r>
              <a:rPr lang="en-US" sz="2000" dirty="0"/>
              <a:t>ii) </a:t>
            </a:r>
            <a:r>
              <a:rPr lang="en-US" sz="2000" dirty="0" smtClean="0"/>
              <a:t>Minimize </a:t>
            </a:r>
            <a:r>
              <a:rPr lang="en-US" sz="2000" dirty="0"/>
              <a:t>delay of </a:t>
            </a:r>
            <a:r>
              <a:rPr lang="en-US" sz="2000" dirty="0" err="1" smtClean="0"/>
              <a:t>Path</a:t>
            </a:r>
            <a:r>
              <a:rPr lang="en-US" sz="2000" baseline="-25000" dirty="0" err="1" smtClean="0"/>
              <a:t>BC</a:t>
            </a:r>
            <a:endParaRPr lang="en-US" sz="2000" baseline="-25000" dirty="0" smtClean="0"/>
          </a:p>
          <a:p>
            <a:pPr marL="0" indent="0">
              <a:buNone/>
            </a:pPr>
            <a:r>
              <a:rPr lang="en-US" sz="2000" baseline="-25000" dirty="0"/>
              <a:t> </a:t>
            </a:r>
            <a:r>
              <a:rPr lang="en-US" sz="2000" baseline="-25000" dirty="0" smtClean="0"/>
              <a:t>                           </a:t>
            </a:r>
            <a:r>
              <a:rPr lang="en-US" sz="2000" dirty="0" smtClean="0"/>
              <a:t>(iii) Minimize worst-case delay over the two paths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(iv) </a:t>
            </a:r>
            <a:r>
              <a:rPr lang="en-US" sz="2000" dirty="0"/>
              <a:t>M</a:t>
            </a:r>
            <a:r>
              <a:rPr lang="en-US" sz="2000" dirty="0" smtClean="0"/>
              <a:t>inimize </a:t>
            </a:r>
            <a:r>
              <a:rPr lang="en-US" sz="2000" dirty="0"/>
              <a:t>worst-case delay over the two </a:t>
            </a:r>
            <a:r>
              <a:rPr lang="en-US" sz="2000" dirty="0" smtClean="0"/>
              <a:t>paths in regime of </a:t>
            </a:r>
            <a:br>
              <a:rPr lang="en-US" sz="2000" dirty="0" smtClean="0"/>
            </a:br>
            <a:r>
              <a:rPr lang="en-US" sz="2000" dirty="0" smtClean="0"/>
              <a:t>                         large VI delay impact (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VI</a:t>
            </a:r>
            <a:r>
              <a:rPr lang="en-US" sz="2000" dirty="0" smtClean="0"/>
              <a:t>)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Challenges in Mix-and-Match-Aware Partitioning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2184494" y="4644173"/>
            <a:ext cx="125950" cy="125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34459" y="5045587"/>
            <a:ext cx="125950" cy="125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85833" y="5110432"/>
            <a:ext cx="154051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3629" y="5501274"/>
            <a:ext cx="503033" cy="3817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16830" y="5114595"/>
            <a:ext cx="236614" cy="390497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744214" y="4715774"/>
            <a:ext cx="463212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3216830" y="4715775"/>
            <a:ext cx="236614" cy="394657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659148" y="5428024"/>
            <a:ext cx="125950" cy="1259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489639" y="5172974"/>
            <a:ext cx="2335774" cy="541276"/>
            <a:chOff x="3953014" y="3877574"/>
            <a:chExt cx="2335774" cy="541276"/>
          </a:xfrm>
        </p:grpSpPr>
        <p:sp>
          <p:nvSpPr>
            <p:cNvPr id="22" name="Left Brace 21"/>
            <p:cNvSpPr/>
            <p:nvPr/>
          </p:nvSpPr>
          <p:spPr>
            <a:xfrm rot="16200000">
              <a:off x="5007732" y="2822856"/>
              <a:ext cx="226337" cy="2335774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17230" y="4080296"/>
              <a:ext cx="441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Left Brace 23"/>
          <p:cNvSpPr/>
          <p:nvPr/>
        </p:nvSpPr>
        <p:spPr>
          <a:xfrm rot="5400000">
            <a:off x="2644934" y="4085452"/>
            <a:ext cx="226337" cy="88477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607848" y="4114800"/>
            <a:ext cx="301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695281" y="5105938"/>
            <a:ext cx="382885" cy="449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802891" y="5549308"/>
            <a:ext cx="1399134" cy="530575"/>
            <a:chOff x="2281073" y="4259705"/>
            <a:chExt cx="1399134" cy="530575"/>
          </a:xfrm>
        </p:grpSpPr>
        <p:sp>
          <p:nvSpPr>
            <p:cNvPr id="21" name="Left Brace 20"/>
            <p:cNvSpPr/>
            <p:nvPr/>
          </p:nvSpPr>
          <p:spPr>
            <a:xfrm rot="16200000">
              <a:off x="2867471" y="3673307"/>
              <a:ext cx="226337" cy="1399134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56475" y="4451726"/>
              <a:ext cx="441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514627" y="5501274"/>
            <a:ext cx="66646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5448" y="4523776"/>
            <a:ext cx="33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303028"/>
            <a:ext cx="33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76770" y="4926178"/>
            <a:ext cx="33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1425" y="4182791"/>
            <a:ext cx="2713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10ps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60783" y="4657784"/>
            <a:ext cx="1097601" cy="646331"/>
            <a:chOff x="6636195" y="2410337"/>
            <a:chExt cx="1097601" cy="64633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636195" y="2583543"/>
              <a:ext cx="405665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636195" y="2880134"/>
              <a:ext cx="405665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7018536" y="2410337"/>
              <a:ext cx="71526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Tier 1</a:t>
              </a:r>
            </a:p>
            <a:p>
              <a:r>
                <a:rPr lang="en-US" dirty="0" smtClean="0"/>
                <a:t>Tier 0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25950" y="5010770"/>
            <a:ext cx="1905000" cy="572545"/>
            <a:chOff x="2989325" y="3722990"/>
            <a:chExt cx="1905000" cy="57254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894325" y="3722990"/>
              <a:ext cx="0" cy="19162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989325" y="4103912"/>
              <a:ext cx="0" cy="191623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651425" y="4508605"/>
            <a:ext cx="3282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530ps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D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 680ps </a:t>
            </a:r>
            <a:endParaRPr lang="en-US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13938" y="5177310"/>
            <a:ext cx="2329017" cy="542219"/>
            <a:chOff x="3801196" y="3419431"/>
            <a:chExt cx="2329017" cy="542219"/>
          </a:xfrm>
        </p:grpSpPr>
        <p:sp>
          <p:nvSpPr>
            <p:cNvPr id="38" name="Left Brace 37"/>
            <p:cNvSpPr/>
            <p:nvPr/>
          </p:nvSpPr>
          <p:spPr>
            <a:xfrm rot="16200000">
              <a:off x="5311628" y="2828127"/>
              <a:ext cx="226337" cy="1410832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13571" y="3623096"/>
              <a:ext cx="441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4134839" y="3085788"/>
              <a:ext cx="226337" cy="893623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04944" y="3622152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835240" y="5558309"/>
            <a:ext cx="1367214" cy="533594"/>
            <a:chOff x="2122498" y="3800430"/>
            <a:chExt cx="1367214" cy="533594"/>
          </a:xfrm>
        </p:grpSpPr>
        <p:sp>
          <p:nvSpPr>
            <p:cNvPr id="45" name="Left Brace 44"/>
            <p:cNvSpPr/>
            <p:nvPr/>
          </p:nvSpPr>
          <p:spPr>
            <a:xfrm rot="16200000">
              <a:off x="2343621" y="3581382"/>
              <a:ext cx="226337" cy="668584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12805" y="3995470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7" name="Left Brace 46"/>
            <p:cNvSpPr/>
            <p:nvPr/>
          </p:nvSpPr>
          <p:spPr>
            <a:xfrm rot="16200000">
              <a:off x="3042251" y="3579307"/>
              <a:ext cx="226337" cy="668584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05581" y="3994526"/>
              <a:ext cx="301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cxnSp>
        <p:nvCxnSpPr>
          <p:cNvPr id="51" name="Straight Connector 50"/>
          <p:cNvCxnSpPr/>
          <p:nvPr/>
        </p:nvCxnSpPr>
        <p:spPr>
          <a:xfrm flipV="1">
            <a:off x="2276504" y="4717375"/>
            <a:ext cx="482019" cy="1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441674" y="5110432"/>
            <a:ext cx="213924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107684" y="5102764"/>
            <a:ext cx="118241" cy="4493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252054" y="5102763"/>
            <a:ext cx="109925" cy="2247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282534" y="5018390"/>
            <a:ext cx="0" cy="19162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078605" y="5018390"/>
            <a:ext cx="0" cy="19162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31898" y="5018390"/>
            <a:ext cx="0" cy="19162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58523" y="4613524"/>
            <a:ext cx="0" cy="19162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668205" y="4508645"/>
            <a:ext cx="3282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 640ps   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b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610ps  </a:t>
            </a:r>
            <a:endParaRPr lang="en-US" sz="1600" b="1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353311" y="4114800"/>
            <a:ext cx="3484816" cy="1599450"/>
            <a:chOff x="2427033" y="1828800"/>
            <a:chExt cx="3484816" cy="1599450"/>
          </a:xfrm>
        </p:grpSpPr>
        <p:sp>
          <p:nvSpPr>
            <p:cNvPr id="69" name="Left Brace 68"/>
            <p:cNvSpPr/>
            <p:nvPr/>
          </p:nvSpPr>
          <p:spPr>
            <a:xfrm rot="16200000">
              <a:off x="4933459" y="2134922"/>
              <a:ext cx="226337" cy="1730442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91519" y="3089696"/>
              <a:ext cx="441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Left Brace 70"/>
            <p:cNvSpPr/>
            <p:nvPr/>
          </p:nvSpPr>
          <p:spPr>
            <a:xfrm rot="5400000">
              <a:off x="2507165" y="2048538"/>
              <a:ext cx="226337" cy="386602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472904" y="1828800"/>
              <a:ext cx="301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Left Brace 72"/>
            <p:cNvSpPr/>
            <p:nvPr/>
          </p:nvSpPr>
          <p:spPr>
            <a:xfrm rot="16200000">
              <a:off x="3743888" y="2704367"/>
              <a:ext cx="226337" cy="589663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717133" y="3088529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Left Brace 74"/>
            <p:cNvSpPr/>
            <p:nvPr/>
          </p:nvSpPr>
          <p:spPr>
            <a:xfrm rot="5400000">
              <a:off x="2952805" y="2052524"/>
              <a:ext cx="226337" cy="386602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33663" y="1836482"/>
              <a:ext cx="301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7" name="Straight Connector 76"/>
          <p:cNvCxnSpPr/>
          <p:nvPr/>
        </p:nvCxnSpPr>
        <p:spPr>
          <a:xfrm>
            <a:off x="1835239" y="5501274"/>
            <a:ext cx="14839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014109" y="5398367"/>
            <a:ext cx="0" cy="19162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1754189" y="4122835"/>
            <a:ext cx="3995891" cy="1975193"/>
            <a:chOff x="2081153" y="2362200"/>
            <a:chExt cx="3995891" cy="1975193"/>
          </a:xfrm>
        </p:grpSpPr>
        <p:sp>
          <p:nvSpPr>
            <p:cNvPr id="83" name="Left Brace 82"/>
            <p:cNvSpPr/>
            <p:nvPr/>
          </p:nvSpPr>
          <p:spPr>
            <a:xfrm rot="16200000">
              <a:off x="5241258" y="2810926"/>
              <a:ext cx="226337" cy="1445235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171875" y="3623096"/>
              <a:ext cx="441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Left Brace 84"/>
            <p:cNvSpPr/>
            <p:nvPr/>
          </p:nvSpPr>
          <p:spPr>
            <a:xfrm rot="5400000">
              <a:off x="2727139" y="2581938"/>
              <a:ext cx="226337" cy="386602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692878" y="2362200"/>
              <a:ext cx="301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Left Brace 86"/>
            <p:cNvSpPr/>
            <p:nvPr/>
          </p:nvSpPr>
          <p:spPr>
            <a:xfrm rot="16200000">
              <a:off x="4065828" y="3122344"/>
              <a:ext cx="226337" cy="82051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46535" y="3622152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89" name="Left Brace 88"/>
            <p:cNvSpPr/>
            <p:nvPr/>
          </p:nvSpPr>
          <p:spPr>
            <a:xfrm rot="16200000">
              <a:off x="2820910" y="3349669"/>
              <a:ext cx="226337" cy="1127859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791397" y="3998839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sp>
          <p:nvSpPr>
            <p:cNvPr id="92" name="Left Brace 91"/>
            <p:cNvSpPr/>
            <p:nvPr/>
          </p:nvSpPr>
          <p:spPr>
            <a:xfrm rot="5400000">
              <a:off x="3172779" y="2585924"/>
              <a:ext cx="226337" cy="386602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153637" y="2369882"/>
              <a:ext cx="3012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Left Brace 93"/>
            <p:cNvSpPr/>
            <p:nvPr/>
          </p:nvSpPr>
          <p:spPr>
            <a:xfrm rot="16200000">
              <a:off x="2095483" y="3815219"/>
              <a:ext cx="226337" cy="203884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081153" y="3998839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6" name="Rectangle 95"/>
          <p:cNvSpPr/>
          <p:nvPr/>
        </p:nvSpPr>
        <p:spPr>
          <a:xfrm>
            <a:off x="3664801" y="4486569"/>
            <a:ext cx="3158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620ps    D</a:t>
            </a:r>
            <a:r>
              <a:rPr lang="en-US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620ps  </a:t>
            </a:r>
            <a:endParaRPr lang="en-US" b="1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619035" y="4158373"/>
            <a:ext cx="1295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60ps</a:t>
            </a:r>
          </a:p>
        </p:txBody>
      </p:sp>
      <p:sp>
        <p:nvSpPr>
          <p:cNvPr id="98" name="Rectangle 97"/>
          <p:cNvSpPr/>
          <p:nvPr/>
        </p:nvSpPr>
        <p:spPr>
          <a:xfrm>
            <a:off x="3648021" y="4485624"/>
            <a:ext cx="3158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680ps    D</a:t>
            </a:r>
            <a:r>
              <a:rPr lang="en-US" b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720ps  </a:t>
            </a:r>
            <a:endParaRPr lang="en-US" b="1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442115" y="5171537"/>
            <a:ext cx="2383236" cy="544402"/>
            <a:chOff x="3853446" y="3640348"/>
            <a:chExt cx="2383236" cy="544402"/>
          </a:xfrm>
        </p:grpSpPr>
        <p:sp>
          <p:nvSpPr>
            <p:cNvPr id="100" name="TextBox 99"/>
            <p:cNvSpPr txBox="1"/>
            <p:nvPr/>
          </p:nvSpPr>
          <p:spPr>
            <a:xfrm>
              <a:off x="5013382" y="3844014"/>
              <a:ext cx="4410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Left Brace 100"/>
            <p:cNvSpPr/>
            <p:nvPr/>
          </p:nvSpPr>
          <p:spPr>
            <a:xfrm rot="16200000">
              <a:off x="3883162" y="3618943"/>
              <a:ext cx="226337" cy="269147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853446" y="3846196"/>
              <a:ext cx="2738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Left Brace 102"/>
            <p:cNvSpPr/>
            <p:nvPr/>
          </p:nvSpPr>
          <p:spPr>
            <a:xfrm rot="16200000">
              <a:off x="5085918" y="2719484"/>
              <a:ext cx="226337" cy="207519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82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0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5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0" grpId="0" animBg="1"/>
      <p:bldP spid="24" grpId="0" animBg="1"/>
      <p:bldP spid="24" grpId="1" animBg="1"/>
      <p:bldP spid="24" grpId="2" animBg="1"/>
      <p:bldP spid="24" grpId="3" animBg="1"/>
      <p:bldP spid="24" grpId="4" animBg="1"/>
      <p:bldP spid="25" grpId="0"/>
      <p:bldP spid="25" grpId="1"/>
      <p:bldP spid="25" grpId="2"/>
      <p:bldP spid="25" grpId="3"/>
      <p:bldP spid="25" grpId="4"/>
      <p:bldP spid="9" grpId="0"/>
      <p:bldP spid="10" grpId="0"/>
      <p:bldP spid="11" grpId="0"/>
      <p:bldP spid="12" grpId="0"/>
      <p:bldP spid="12" grpId="1"/>
      <p:bldP spid="35" grpId="0"/>
      <p:bldP spid="35" grpId="1"/>
      <p:bldP spid="67" grpId="0"/>
      <p:bldP spid="67" grpId="1"/>
      <p:bldP spid="96" grpId="0"/>
      <p:bldP spid="96" grpId="1"/>
      <p:bldP spid="97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498" y="838201"/>
            <a:ext cx="5087957" cy="37795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Optimal cut location on one path conflicts with those on other paths</a:t>
            </a:r>
          </a:p>
          <a:p>
            <a:pPr lvl="1"/>
            <a:r>
              <a:rPr lang="en-US" sz="2000" dirty="0" smtClean="0"/>
              <a:t>Example has different optimal solutions for different objectives</a:t>
            </a:r>
          </a:p>
          <a:p>
            <a:endParaRPr lang="en-US" sz="2400" dirty="0" smtClean="0"/>
          </a:p>
          <a:p>
            <a:r>
              <a:rPr lang="en-US" sz="2400" dirty="0" smtClean="0"/>
              <a:t>Vertical interconnect (VI) delay impact</a:t>
            </a:r>
          </a:p>
          <a:p>
            <a:endParaRPr lang="en-US" sz="2400" dirty="0"/>
          </a:p>
          <a:p>
            <a:r>
              <a:rPr lang="en-US" sz="2400" dirty="0" smtClean="0"/>
              <a:t>Asymmetric path delay distribution due to process variation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Challenges in Mix-and-Match-Aware Partitioning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742" y="775758"/>
            <a:ext cx="4004685" cy="60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b="1" dirty="0">
                <a:solidFill>
                  <a:srgbClr val="C00000"/>
                </a:solidFill>
              </a:rPr>
              <a:t>Related Works</a:t>
            </a:r>
          </a:p>
          <a:p>
            <a:r>
              <a:rPr lang="en-US" dirty="0" smtClean="0"/>
              <a:t>Our Methodology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984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Mix-and-match die stacking </a:t>
            </a:r>
          </a:p>
          <a:p>
            <a:r>
              <a:rPr lang="en-US" sz="2000" dirty="0" smtClean="0"/>
              <a:t>[Ferri08] integrates fast (slow) CPU die with slow (fast) L2 cache die to improve parametric yield</a:t>
            </a:r>
          </a:p>
          <a:p>
            <a:r>
              <a:rPr lang="en-US" sz="2000" dirty="0" smtClean="0"/>
              <a:t>[Garg13] formulates mathematical programming to optimize mix-and-match stacking</a:t>
            </a:r>
          </a:p>
          <a:p>
            <a:r>
              <a:rPr lang="en-US" sz="2000" dirty="0" smtClean="0"/>
              <a:t>[Chan13]</a:t>
            </a:r>
            <a:r>
              <a:rPr lang="en-US" sz="1800" dirty="0" smtClean="0"/>
              <a:t> </a:t>
            </a:r>
            <a:r>
              <a:rPr lang="en-US" sz="2000" dirty="0" smtClean="0"/>
              <a:t>uses mix-and-match stacking to optimize reliability of 3DICs</a:t>
            </a:r>
          </a:p>
          <a:p>
            <a:r>
              <a:rPr lang="en-US" sz="2000" dirty="0" smtClean="0"/>
              <a:t>[Juan14] performs thermal-aware matching and stacking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But no design-stage optimization has been studied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Netlist partitioning for 3DICs</a:t>
            </a:r>
          </a:p>
          <a:p>
            <a:r>
              <a:rPr lang="en-US" sz="2000" dirty="0" smtClean="0"/>
              <a:t>[Li06] uses simulated annealing engine to partition block into tiers</a:t>
            </a:r>
          </a:p>
          <a:p>
            <a:r>
              <a:rPr lang="en-US" sz="2000" dirty="0" smtClean="0"/>
              <a:t>[Thorolfsson10] uses </a:t>
            </a:r>
            <a:r>
              <a:rPr lang="en-US" sz="2000" dirty="0" err="1" smtClean="0"/>
              <a:t>hMetis</a:t>
            </a:r>
            <a:r>
              <a:rPr lang="en-US" sz="2000" dirty="0" smtClean="0"/>
              <a:t> to partition netlist with minimized #VIs</a:t>
            </a:r>
          </a:p>
          <a:p>
            <a:r>
              <a:rPr lang="en-US" sz="2000" dirty="0" smtClean="0"/>
              <a:t>[Hu10] proposes a multi-level framework for 3D partitioning</a:t>
            </a:r>
            <a:endParaRPr lang="en-US" sz="2000" dirty="0"/>
          </a:p>
          <a:p>
            <a:r>
              <a:rPr lang="en-US" sz="2000" dirty="0" smtClean="0"/>
              <a:t>[Cong07][Panth15] assign cells to tiers through transformations of a 2D placement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These do not comprehend </a:t>
            </a:r>
            <a:r>
              <a:rPr lang="en-US" sz="2400" b="1" dirty="0">
                <a:solidFill>
                  <a:srgbClr val="C00000"/>
                </a:solidFill>
              </a:rPr>
              <a:t>mix-and-match die stacking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92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Related Works</a:t>
            </a:r>
          </a:p>
          <a:p>
            <a:r>
              <a:rPr lang="en-US" b="1" dirty="0">
                <a:solidFill>
                  <a:srgbClr val="C00000"/>
                </a:solidFill>
              </a:rPr>
              <a:t>Our Methodology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5235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sz="2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888</Words>
  <Application>Microsoft Office PowerPoint</Application>
  <PresentationFormat>On-screen Show (4:3)</PresentationFormat>
  <Paragraphs>218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굴림</vt:lpstr>
      <vt:lpstr>맑은 고딕</vt:lpstr>
      <vt:lpstr>新細明體</vt:lpstr>
      <vt:lpstr>Arial</vt:lpstr>
      <vt:lpstr>Arial Narrow</vt:lpstr>
      <vt:lpstr>Calibri</vt:lpstr>
      <vt:lpstr>Symbol</vt:lpstr>
      <vt:lpstr>Wingdings</vt:lpstr>
      <vt:lpstr>Office Theme</vt:lpstr>
      <vt:lpstr>Improved Performance of 3DIC Implementations Through Inherent Awareness of Mix-and-Match Die Stacking</vt:lpstr>
      <vt:lpstr>Mix-and-Match Integration</vt:lpstr>
      <vt:lpstr>Agenda</vt:lpstr>
      <vt:lpstr>Mix-and-Match Needs Design-Stage Optimization</vt:lpstr>
      <vt:lpstr>Challenges in Mix-and-Match-Aware Partitioning</vt:lpstr>
      <vt:lpstr>Challenges in Mix-and-Match-Aware Partitioning</vt:lpstr>
      <vt:lpstr>Agenda</vt:lpstr>
      <vt:lpstr>Related Works</vt:lpstr>
      <vt:lpstr>Agenda</vt:lpstr>
      <vt:lpstr>ILP-Based Partitioning Method</vt:lpstr>
      <vt:lpstr>Heuristic Partitioning Method (1)</vt:lpstr>
      <vt:lpstr>Heuristic Partitioning Method (2)</vt:lpstr>
      <vt:lpstr>Agenda</vt:lpstr>
      <vt:lpstr>Design of Experiments</vt:lpstr>
      <vt:lpstr>Calibration of Heuristic Partitioning</vt:lpstr>
      <vt:lpstr>Validation of Our Method</vt:lpstr>
      <vt:lpstr>Agenda</vt:lpstr>
      <vt:lpstr>Futures and Conclusions</vt:lpstr>
      <vt:lpstr>THANK YOU 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</dc:creator>
  <cp:lastModifiedBy>Jiajia</cp:lastModifiedBy>
  <cp:revision>239</cp:revision>
  <dcterms:created xsi:type="dcterms:W3CDTF">2013-04-23T00:11:48Z</dcterms:created>
  <dcterms:modified xsi:type="dcterms:W3CDTF">2016-03-15T07:48:30Z</dcterms:modified>
</cp:coreProperties>
</file>