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7" r:id="rId2"/>
    <p:sldId id="326" r:id="rId3"/>
    <p:sldId id="327" r:id="rId4"/>
    <p:sldId id="328" r:id="rId5"/>
    <p:sldId id="336" r:id="rId6"/>
    <p:sldId id="337" r:id="rId7"/>
    <p:sldId id="339" r:id="rId8"/>
    <p:sldId id="338" r:id="rId9"/>
    <p:sldId id="352" r:id="rId10"/>
    <p:sldId id="340" r:id="rId11"/>
    <p:sldId id="341" r:id="rId12"/>
    <p:sldId id="342" r:id="rId13"/>
    <p:sldId id="330" r:id="rId14"/>
    <p:sldId id="331" r:id="rId15"/>
    <p:sldId id="332" r:id="rId16"/>
    <p:sldId id="333" r:id="rId17"/>
    <p:sldId id="343" r:id="rId18"/>
    <p:sldId id="334" r:id="rId19"/>
    <p:sldId id="344" r:id="rId20"/>
    <p:sldId id="345" r:id="rId21"/>
    <p:sldId id="348" r:id="rId22"/>
    <p:sldId id="335" r:id="rId23"/>
    <p:sldId id="353" r:id="rId24"/>
    <p:sldId id="346" r:id="rId25"/>
    <p:sldId id="347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2629" autoAdjust="0"/>
  </p:normalViewPr>
  <p:slideViewPr>
    <p:cSldViewPr snapToGrid="0" snapToObjects="1">
      <p:cViewPr varScale="1">
        <p:scale>
          <a:sx n="59" d="100"/>
          <a:sy n="59" d="100"/>
        </p:scale>
        <p:origin x="56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18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ajia\Desktop\mhpl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ajia\Desktop\mhpl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ajia\Desktop\mhpl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70191226096736"/>
          <c:y val="5.4189997083697872E-2"/>
          <c:w val="0.67974253218347702"/>
          <c:h val="0.81084062408865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Area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Sheet1!$C$8:$E$8</c:f>
              <c:strCache>
                <c:ptCount val="3"/>
                <c:pt idx="0">
                  <c:v>12T</c:v>
                </c:pt>
                <c:pt idx="1">
                  <c:v>8T</c:v>
                </c:pt>
                <c:pt idx="2">
                  <c:v>mix</c:v>
                </c:pt>
              </c:strCache>
            </c:strRef>
          </c:cat>
          <c:val>
            <c:numRef>
              <c:f>Sheet1!$C$9:$E$9</c:f>
              <c:numCache>
                <c:formatCode>General</c:formatCode>
                <c:ptCount val="3"/>
                <c:pt idx="0">
                  <c:v>14996</c:v>
                </c:pt>
                <c:pt idx="1">
                  <c:v>15709</c:v>
                </c:pt>
                <c:pt idx="2">
                  <c:v>12869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4495536"/>
        <c:axId val="164417744"/>
      </c:barChart>
      <c:catAx>
        <c:axId val="16449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417744"/>
        <c:crosses val="autoZero"/>
        <c:auto val="1"/>
        <c:lblAlgn val="ctr"/>
        <c:lblOffset val="100"/>
        <c:noMultiLvlLbl val="0"/>
      </c:catAx>
      <c:valAx>
        <c:axId val="164417744"/>
        <c:scaling>
          <c:orientation val="minMax"/>
          <c:min val="6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350" b="1"/>
                </a:pPr>
                <a:r>
                  <a:rPr lang="en-US" sz="1350" b="1"/>
                  <a:t>Total cell area (</a:t>
                </a:r>
                <a:r>
                  <a:rPr lang="el-GR" sz="1350" b="1"/>
                  <a:t>μ</a:t>
                </a:r>
                <a:r>
                  <a:rPr lang="en-US" sz="1350" b="1"/>
                  <a:t>m2)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495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8332766543715"/>
          <c:y val="5.4189997083697872E-2"/>
          <c:w val="0.69746130570887943"/>
          <c:h val="0.81084062408865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#Instances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Sheet1!$C$8:$E$8</c:f>
              <c:strCache>
                <c:ptCount val="3"/>
                <c:pt idx="0">
                  <c:v>12T</c:v>
                </c:pt>
                <c:pt idx="1">
                  <c:v>8T</c:v>
                </c:pt>
                <c:pt idx="2">
                  <c:v>mix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15441</c:v>
                </c:pt>
                <c:pt idx="1">
                  <c:v>17003</c:v>
                </c:pt>
                <c:pt idx="2">
                  <c:v>13514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5587680"/>
        <c:axId val="165588064"/>
      </c:barChart>
      <c:catAx>
        <c:axId val="16558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588064"/>
        <c:crosses val="autoZero"/>
        <c:auto val="1"/>
        <c:lblAlgn val="ctr"/>
        <c:lblOffset val="100"/>
        <c:noMultiLvlLbl val="0"/>
      </c:catAx>
      <c:valAx>
        <c:axId val="165588064"/>
        <c:scaling>
          <c:orientation val="minMax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350" b="1"/>
                </a:pPr>
                <a:r>
                  <a:rPr lang="en-US" sz="1350" b="1"/>
                  <a:t>#Instances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587680"/>
        <c:crosses val="autoZero"/>
        <c:crossBetween val="between"/>
        <c:maj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45185367454065"/>
          <c:y val="5.4189997083697872E-2"/>
          <c:w val="0.71099245406824152"/>
          <c:h val="0.81084062408865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WNS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Sheet1!$C$8:$E$8</c:f>
              <c:strCache>
                <c:ptCount val="3"/>
                <c:pt idx="0">
                  <c:v>12T</c:v>
                </c:pt>
                <c:pt idx="1">
                  <c:v>8T</c:v>
                </c:pt>
                <c:pt idx="2">
                  <c:v>mix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0</c:v>
                </c:pt>
                <c:pt idx="1">
                  <c:v>-49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5145176"/>
        <c:axId val="165145560"/>
      </c:barChart>
      <c:catAx>
        <c:axId val="165145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crossAx val="165145560"/>
        <c:crosses val="autoZero"/>
        <c:auto val="1"/>
        <c:lblAlgn val="ctr"/>
        <c:lblOffset val="100"/>
        <c:noMultiLvlLbl val="0"/>
      </c:catAx>
      <c:valAx>
        <c:axId val="16514556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350" b="1"/>
                </a:pPr>
                <a:r>
                  <a:rPr lang="en-US" sz="1350" b="1"/>
                  <a:t>WNS (ps)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1451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D9C3-9B6E-7144-B150-FE309F32EFA5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86C2-9417-D242-957F-07D0C93E5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C5DD-3A10-468A-A3ED-B31DE916A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2E71-516E-4FDC-8332-508334EA73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6BD5-FF56-4A2C-9254-8114E3A90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6BD5-FF56-4A2C-9254-8114E3A906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6BD5-FF56-4A2C-9254-8114E3A90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6BD5-FF56-4A2C-9254-8114E3A906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 smtClean="0"/>
              <a:t>Click to edit Master subtitle style</a:t>
            </a:r>
            <a:endParaRPr lang="en-US" altLang="ko-KR" dirty="0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163513" y="39624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253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982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>
            <a:lvl1pPr>
              <a:buClr>
                <a:srgbClr val="C00000"/>
              </a:buCl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90513"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57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71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2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4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8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70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21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Body Text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1326" y="6548438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/>
            <a:fld id="{16E0590D-16E1-486A-A147-2F126A5F0FEE}" type="slidenum">
              <a:rPr lang="ko-KR" alt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 eaLnBrk="0" hangingPunct="0"/>
              <a:t>‹#›</a:t>
            </a:fld>
            <a:endParaRPr lang="ko-KR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242" y="1635004"/>
            <a:ext cx="9105884" cy="1673466"/>
          </a:xfrm>
        </p:spPr>
        <p:txBody>
          <a:bodyPr/>
          <a:lstStyle/>
          <a:p>
            <a:r>
              <a:rPr lang="en-US" dirty="0"/>
              <a:t>Mixed Cell-Height Implementation for Improved Design 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Advanced Nodes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1184" y="4191000"/>
            <a:ext cx="7431133" cy="2044700"/>
          </a:xfrm>
        </p:spPr>
        <p:txBody>
          <a:bodyPr/>
          <a:lstStyle/>
          <a:p>
            <a:r>
              <a:rPr lang="en-US" sz="2800" dirty="0" err="1" smtClean="0"/>
              <a:t>Sorin</a:t>
            </a:r>
            <a:r>
              <a:rPr lang="en-US" sz="2800" dirty="0" smtClean="0"/>
              <a:t> </a:t>
            </a:r>
            <a:r>
              <a:rPr lang="en-US" sz="2800" dirty="0" err="1" smtClean="0"/>
              <a:t>Dobre</a:t>
            </a:r>
            <a:r>
              <a:rPr lang="en-US" sz="2800" baseline="30000" dirty="0"/>
              <a:t>+</a:t>
            </a:r>
            <a:r>
              <a:rPr lang="en-US" sz="2800" dirty="0" smtClean="0"/>
              <a:t>, Andrew </a:t>
            </a:r>
            <a:r>
              <a:rPr lang="en-US" sz="2800" dirty="0"/>
              <a:t>B. </a:t>
            </a:r>
            <a:r>
              <a:rPr lang="en-US" sz="2800" dirty="0" smtClean="0"/>
              <a:t>Kahng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and </a:t>
            </a:r>
            <a:r>
              <a:rPr lang="en-US" sz="2800" u="sng" dirty="0" smtClean="0"/>
              <a:t>Jiajia Li</a:t>
            </a:r>
            <a:r>
              <a:rPr lang="en-US" sz="2800" baseline="30000" dirty="0" smtClean="0"/>
              <a:t>*</a:t>
            </a:r>
            <a:endParaRPr lang="en-US" sz="2800" baseline="30000" dirty="0"/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aseline="300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UC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San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Diego VLSI CAD Laboratory</a:t>
            </a:r>
          </a:p>
          <a:p>
            <a:r>
              <a:rPr lang="en-US" sz="2800" baseline="300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Qualcomm Inc.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" y="50795"/>
            <a:ext cx="1665239" cy="12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5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previous work </a:t>
            </a:r>
            <a:r>
              <a:rPr lang="en-US" sz="2400" dirty="0" smtClean="0"/>
              <a:t>on sub-block level </a:t>
            </a:r>
            <a:r>
              <a:rPr lang="en-US" sz="2400" dirty="0"/>
              <a:t>mixed </a:t>
            </a:r>
            <a:r>
              <a:rPr lang="en-US" sz="2400" dirty="0" smtClean="0"/>
              <a:t>cell-height design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Similarity to voltage island placement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Assign certain cell attribute with different values (height, Vdd)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Area cost (breaker cells, level shifters)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[Wu05][Ching06]</a:t>
            </a:r>
            <a:r>
              <a:rPr lang="en-US" sz="2400" dirty="0" smtClean="0"/>
              <a:t> propose partitioning methods to define power domains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[Wu07]</a:t>
            </a:r>
            <a:r>
              <a:rPr lang="en-US" sz="2400" dirty="0" smtClean="0"/>
              <a:t> considers timing constraints and cell placement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[Guo07]</a:t>
            </a:r>
            <a:r>
              <a:rPr lang="en-US" sz="2400" dirty="0" smtClean="0"/>
              <a:t> embeds voltage-island-aware optimization to partitioning-based placement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More challenges in mixed cell-height design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Chicken-and-egg loop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Area impact of cell height choices </a:t>
            </a:r>
          </a:p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08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175640"/>
            <a:ext cx="3479090" cy="44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Synthesis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60501"/>
            <a:ext cx="3479090" cy="447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placement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745363"/>
            <a:ext cx="3479090" cy="447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Floorplan region definition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520106"/>
            <a:ext cx="3479090" cy="447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Legalization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304967"/>
            <a:ext cx="3479090" cy="447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Floorplan Update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089829"/>
            <a:ext cx="3479090" cy="447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mapping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877487"/>
            <a:ext cx="3479090" cy="44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/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RoutOpt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STA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577745" y="1622753"/>
            <a:ext cx="0" cy="337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577745" y="2407615"/>
            <a:ext cx="0" cy="3377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2577745" y="3192476"/>
            <a:ext cx="0" cy="3377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2577745" y="3967219"/>
            <a:ext cx="0" cy="3377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>
            <a:off x="2577745" y="4752081"/>
            <a:ext cx="0" cy="3377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2577745" y="5536942"/>
            <a:ext cx="0" cy="337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1166951"/>
            <a:ext cx="4087091" cy="4471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with libraries of all cell heights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1985283"/>
            <a:ext cx="4087091" cy="1777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with revised cell LEF such that all cells have the same height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(==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min cell height), but scale cell width to maintain same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area</a:t>
            </a: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0851" y="4313241"/>
            <a:ext cx="4087091" cy="1392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based on the partition (floorplan definition) results, with cell rows of actual heights and breaker cells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5881914"/>
            <a:ext cx="4285343" cy="471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commercial P&amp;R, STA tools</a:t>
            </a: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45579" y="3399122"/>
            <a:ext cx="3093446" cy="906651"/>
            <a:chOff x="4945579" y="3399122"/>
            <a:chExt cx="3093446" cy="906651"/>
          </a:xfrm>
        </p:grpSpPr>
        <p:sp>
          <p:nvSpPr>
            <p:cNvPr id="3" name="Rectangle 2"/>
            <p:cNvSpPr/>
            <p:nvPr/>
          </p:nvSpPr>
          <p:spPr bwMode="auto">
            <a:xfrm>
              <a:off x="5075753" y="3556751"/>
              <a:ext cx="513647" cy="29847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5579" y="3967219"/>
              <a:ext cx="773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8T cell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25483" y="3399122"/>
              <a:ext cx="513647" cy="542509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9042" y="3966680"/>
              <a:ext cx="888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</a:rPr>
                <a:t>12T cell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725540" y="3670376"/>
              <a:ext cx="33328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7155830" y="3501948"/>
              <a:ext cx="883195" cy="336855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8493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685800"/>
          </a:xfrm>
        </p:spPr>
        <p:txBody>
          <a:bodyPr/>
          <a:lstStyle/>
          <a:p>
            <a:r>
              <a:rPr lang="en-US" dirty="0" smtClean="0"/>
              <a:t>Example of Overall Optimization Flow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58084" y="1025532"/>
            <a:ext cx="2288156" cy="2305682"/>
            <a:chOff x="3457481" y="990600"/>
            <a:chExt cx="2381064" cy="2375546"/>
          </a:xfrm>
        </p:grpSpPr>
        <p:pic>
          <p:nvPicPr>
            <p:cNvPr id="4" name="Picture 2" descr="C:\Users\Jiajia\Desktop\initi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481" y="990600"/>
              <a:ext cx="2381063" cy="237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Jiajia\Desktop\partition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481" y="992249"/>
              <a:ext cx="2381064" cy="23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C:\Users\Jiajia\Desktop\init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3" y="1070515"/>
            <a:ext cx="2220860" cy="22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iajia\Desktop\refin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10" y="1079700"/>
            <a:ext cx="2211976" cy="22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iajia\Desktop\new_floorpl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32" y="4074609"/>
            <a:ext cx="2201725" cy="22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iajia\Desktop\mh_pla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49" y="4074609"/>
            <a:ext cx="2199168" cy="22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895600" y="1835472"/>
            <a:ext cx="27660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0" y="1840225"/>
            <a:ext cx="27660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994399" y="4835134"/>
            <a:ext cx="27660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605291" y="3464265"/>
            <a:ext cx="27660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86457" y="3310468"/>
            <a:ext cx="3134454" cy="4812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Initial placement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(8T/12T cells “freely” placed)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0912" y="3310468"/>
            <a:ext cx="2568823" cy="4812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Partitioning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(Yellow blocks = regions)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6323" y="3310468"/>
            <a:ext cx="1754541" cy="2987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Legalization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0827" y="6286112"/>
            <a:ext cx="1754541" cy="2987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New floorplan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0910" y="6271172"/>
            <a:ext cx="2568825" cy="3286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Mixed-height placement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652" y="4648200"/>
            <a:ext cx="2392896" cy="1145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Technology: 28nm LP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Design: AES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BLUE: 8T cells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RED: 12T cells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4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Floorplan Partitioning and Region Definition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491" y="838200"/>
            <a:ext cx="9221213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Partition block into rectangular regions with specific cell heights</a:t>
            </a:r>
          </a:p>
          <a:p>
            <a:r>
              <a:rPr lang="en-US" sz="2400" dirty="0" smtClean="0"/>
              <a:t>Dynamic programming formulation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b="1" dirty="0" smtClean="0">
                <a:solidFill>
                  <a:srgbClr val="C00000"/>
                </a:solidFill>
              </a:rPr>
              <a:t>ost(x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, y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, x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, y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= total area of minority cells </a:t>
            </a:r>
            <a:r>
              <a:rPr lang="en-US" sz="2000" dirty="0" smtClean="0"/>
              <a:t>in region </a:t>
            </a:r>
            <a:r>
              <a:rPr lang="en-US" sz="2000" dirty="0"/>
              <a:t>(x</a:t>
            </a:r>
            <a:r>
              <a:rPr lang="en-US" sz="2000" baseline="-25000" dirty="0"/>
              <a:t>1</a:t>
            </a:r>
            <a:r>
              <a:rPr lang="en-US" sz="2000" dirty="0"/>
              <a:t>, y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y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for</a:t>
            </a:r>
            <a:r>
              <a:rPr lang="en-US" sz="2000" dirty="0" smtClean="0"/>
              <a:t> k := 1 to U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b="1" dirty="0" smtClean="0"/>
              <a:t>for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:= 0 to M,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:= 0 to N,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:=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+1 to M, y2 :=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+1 to 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cost 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k) </a:t>
            </a:r>
            <a:r>
              <a:rPr lang="en-US" sz="2000" dirty="0" smtClean="0"/>
              <a:t>=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min</a:t>
            </a:r>
            <a:r>
              <a:rPr lang="en-US" sz="2000" baseline="-25000" dirty="0" smtClean="0">
                <a:solidFill>
                  <a:srgbClr val="C00000"/>
                </a:solidFill>
              </a:rPr>
              <a:t>(x1 </a:t>
            </a:r>
            <a:r>
              <a:rPr lang="en-US" sz="2000" baseline="-25000" dirty="0" smtClean="0">
                <a:solidFill>
                  <a:srgbClr val="C00000"/>
                </a:solidFill>
              </a:rPr>
              <a:t>≤ x ≤ x2, y1 ≤ y ≤ y2, 0 &lt; t &lt; k)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{ cost(x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y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x, y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t</a:t>
            </a:r>
            <a:r>
              <a:rPr lang="en-US" sz="2000" dirty="0" smtClean="0">
                <a:solidFill>
                  <a:srgbClr val="C00000"/>
                </a:solidFill>
              </a:rPr>
              <a:t>) + cost(x</a:t>
            </a:r>
            <a:r>
              <a:rPr lang="en-US" sz="2000" dirty="0">
                <a:solidFill>
                  <a:srgbClr val="C00000"/>
                </a:solidFill>
              </a:rPr>
              <a:t>, y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x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y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k-t-1</a:t>
            </a:r>
            <a:r>
              <a:rPr lang="en-US" sz="2000" dirty="0" smtClean="0">
                <a:solidFill>
                  <a:srgbClr val="C00000"/>
                </a:solidFill>
              </a:rPr>
              <a:t>) + </a:t>
            </a:r>
            <a:r>
              <a:rPr lang="en-US" sz="2000" dirty="0" err="1" smtClean="0">
                <a:solidFill>
                  <a:srgbClr val="C00000"/>
                </a:solidFill>
              </a:rPr>
              <a:t>breaker_cell_cost</a:t>
            </a:r>
            <a:r>
              <a:rPr lang="en-US" sz="2000" dirty="0" smtClean="0">
                <a:solidFill>
                  <a:srgbClr val="C00000"/>
                </a:solidFill>
              </a:rPr>
              <a:t> , </a:t>
            </a:r>
            <a:r>
              <a:rPr lang="en-US" sz="1800" dirty="0" smtClean="0">
                <a:solidFill>
                  <a:schemeClr val="tx2"/>
                </a:solidFill>
              </a:rPr>
              <a:t>// H cuts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cost(x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y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x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y, t</a:t>
            </a:r>
            <a:r>
              <a:rPr lang="en-US" sz="2000" dirty="0" smtClean="0">
                <a:solidFill>
                  <a:srgbClr val="C00000"/>
                </a:solidFill>
              </a:rPr>
              <a:t>) + cost(x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y, x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y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k-t-1</a:t>
            </a:r>
            <a:r>
              <a:rPr lang="en-US" sz="2000" dirty="0" smtClean="0">
                <a:solidFill>
                  <a:srgbClr val="C00000"/>
                </a:solidFill>
              </a:rPr>
              <a:t>) + </a:t>
            </a:r>
            <a:r>
              <a:rPr lang="en-US" sz="2000" dirty="0" err="1" smtClean="0">
                <a:solidFill>
                  <a:srgbClr val="C00000"/>
                </a:solidFill>
              </a:rPr>
              <a:t>breaker_cell_cost</a:t>
            </a:r>
            <a:r>
              <a:rPr lang="en-US" sz="2000" dirty="0" smtClean="0">
                <a:solidFill>
                  <a:srgbClr val="C00000"/>
                </a:solidFill>
              </a:rPr>
              <a:t>  }  </a:t>
            </a:r>
            <a:r>
              <a:rPr lang="en-US" sz="1800" dirty="0" smtClean="0">
                <a:solidFill>
                  <a:schemeClr val="tx2"/>
                </a:solidFill>
              </a:rPr>
              <a:t>// V cuts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2000" dirty="0" smtClean="0"/>
              <a:t>    </a:t>
            </a:r>
            <a:r>
              <a:rPr lang="en-US" sz="2000" b="1" dirty="0" err="1" smtClean="0"/>
              <a:t>endfor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 smtClean="0"/>
              <a:t>endfor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return</a:t>
            </a:r>
            <a:r>
              <a:rPr lang="en-US" sz="2000" dirty="0" smtClean="0"/>
              <a:t> min</a:t>
            </a:r>
            <a:r>
              <a:rPr lang="en-US" sz="2000" baseline="-25000" dirty="0" smtClean="0"/>
              <a:t>(1 ≤ k </a:t>
            </a:r>
            <a:r>
              <a:rPr lang="en-US" sz="2000" baseline="-25000" dirty="0"/>
              <a:t>≤ </a:t>
            </a:r>
            <a:r>
              <a:rPr lang="en-US" sz="2000" baseline="-25000" dirty="0" smtClean="0"/>
              <a:t>U)</a:t>
            </a:r>
            <a:r>
              <a:rPr lang="en-US" sz="2000" dirty="0" smtClean="0"/>
              <a:t> cost(0, 0, M, N, k)</a:t>
            </a:r>
          </a:p>
          <a:p>
            <a:pPr lvl="1"/>
            <a:endParaRPr lang="en-US" sz="1050" dirty="0" smtClean="0"/>
          </a:p>
          <a:p>
            <a:pPr marL="282575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Runtime </a:t>
            </a:r>
            <a:r>
              <a:rPr lang="en-US" sz="2000" b="1" dirty="0">
                <a:solidFill>
                  <a:srgbClr val="C00000"/>
                </a:solidFill>
              </a:rPr>
              <a:t>complexity = O</a:t>
            </a:r>
            <a:r>
              <a:rPr lang="en-US" sz="2000" b="1" dirty="0" smtClean="0">
                <a:solidFill>
                  <a:srgbClr val="C00000"/>
                </a:solidFill>
              </a:rPr>
              <a:t>((M+N)(M∙N∙U)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26540" y="4326023"/>
            <a:ext cx="4638746" cy="2691463"/>
            <a:chOff x="4126540" y="4326023"/>
            <a:chExt cx="4638746" cy="2691463"/>
          </a:xfrm>
        </p:grpSpPr>
        <p:grpSp>
          <p:nvGrpSpPr>
            <p:cNvPr id="14" name="Group 13"/>
            <p:cNvGrpSpPr/>
            <p:nvPr/>
          </p:nvGrpSpPr>
          <p:grpSpPr>
            <a:xfrm>
              <a:off x="4126540" y="4326023"/>
              <a:ext cx="4638746" cy="2691463"/>
              <a:chOff x="4126540" y="4326023"/>
              <a:chExt cx="4638746" cy="269146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726811" y="4326023"/>
                <a:ext cx="3038475" cy="2361289"/>
                <a:chOff x="66675" y="1601111"/>
                <a:chExt cx="3038475" cy="2361289"/>
              </a:xfrm>
            </p:grpSpPr>
            <p:pic>
              <p:nvPicPr>
                <p:cNvPr id="5" name="Picture 2" descr="C:\Users\Jiajia\Desktop\init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556" y="1601111"/>
                  <a:ext cx="2361289" cy="23612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3" descr="C:\Users\Jiajia\Desktop\5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031" y="1601111"/>
                  <a:ext cx="2361289" cy="23612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61925" y="2486025"/>
                  <a:ext cx="248755" cy="1960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8T</a:t>
                  </a:r>
                  <a:endParaRPr lang="en-US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61925" y="1804178"/>
                  <a:ext cx="248755" cy="1960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8T</a:t>
                  </a:r>
                  <a:endParaRPr lang="en-US" sz="14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7297" y="3190210"/>
                  <a:ext cx="342278" cy="2102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12T</a:t>
                  </a:r>
                  <a:endParaRPr lang="en-US" sz="14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62872" y="2790825"/>
                  <a:ext cx="342278" cy="21021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12T</a:t>
                  </a:r>
                  <a:endParaRPr lang="en-US" sz="14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6675" y="2200275"/>
                  <a:ext cx="342278" cy="2102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12T</a:t>
                  </a:r>
                  <a:endParaRPr lang="en-US" sz="14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81300" y="3756803"/>
                  <a:ext cx="248755" cy="1960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dirty="0" smtClean="0"/>
                    <a:t>8T</a:t>
                  </a:r>
                  <a:endParaRPr lang="en-US" sz="1400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126540" y="5817157"/>
                <a:ext cx="2009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chemeClr val="accent1"/>
                    </a:solidFill>
                  </a:rPr>
                  <a:t>Example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BLUE: 8T cells 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RED: 12T cells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 bwMode="auto">
            <a:xfrm>
              <a:off x="6079692" y="4896612"/>
              <a:ext cx="236128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955536" y="4887086"/>
              <a:ext cx="0" cy="17907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968362" y="6500765"/>
              <a:ext cx="143395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089739" y="5416534"/>
              <a:ext cx="85922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098204" y="5149834"/>
              <a:ext cx="84229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6107729" y="4373069"/>
              <a:ext cx="2304116" cy="228566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9335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Timing-Aware Placement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3" y="819149"/>
            <a:ext cx="9129914" cy="17678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Iterative optimization with two knobs</a:t>
            </a:r>
          </a:p>
          <a:p>
            <a:pPr marL="457200" lvl="1" indent="-174625"/>
            <a:r>
              <a:rPr lang="en-US" sz="2200" dirty="0">
                <a:solidFill>
                  <a:srgbClr val="C00000"/>
                </a:solidFill>
              </a:rPr>
              <a:t>C</a:t>
            </a:r>
            <a:r>
              <a:rPr lang="en-US" sz="2200" dirty="0" smtClean="0">
                <a:solidFill>
                  <a:srgbClr val="C00000"/>
                </a:solidFill>
              </a:rPr>
              <a:t>ell displacement </a:t>
            </a:r>
            <a:r>
              <a:rPr lang="en-US" sz="2200" dirty="0" smtClean="0"/>
              <a:t>(e.g., move 8T cells from 12T region to 8T region) </a:t>
            </a:r>
          </a:p>
          <a:p>
            <a:pPr marL="457200" lvl="1" indent="-174625"/>
            <a:r>
              <a:rPr lang="en-US" sz="2200" dirty="0">
                <a:solidFill>
                  <a:srgbClr val="C00000"/>
                </a:solidFill>
              </a:rPr>
              <a:t>C</a:t>
            </a:r>
            <a:r>
              <a:rPr lang="en-US" sz="2200" dirty="0" smtClean="0">
                <a:solidFill>
                  <a:srgbClr val="C00000"/>
                </a:solidFill>
              </a:rPr>
              <a:t>ell-height swapping </a:t>
            </a:r>
            <a:r>
              <a:rPr lang="en-US" sz="2200" dirty="0" smtClean="0"/>
              <a:t>(e.g., size 12T cells to 8T cells in 8T region)</a:t>
            </a:r>
          </a:p>
          <a:p>
            <a:r>
              <a:rPr lang="en-US" sz="2400" dirty="0" smtClean="0"/>
              <a:t>Optimization framework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97274" y="2602660"/>
            <a:ext cx="6849533" cy="3964640"/>
            <a:chOff x="137998" y="1379989"/>
            <a:chExt cx="6262802" cy="3825950"/>
          </a:xfrm>
        </p:grpSpPr>
        <p:grpSp>
          <p:nvGrpSpPr>
            <p:cNvPr id="5" name="Group 4"/>
            <p:cNvGrpSpPr/>
            <p:nvPr/>
          </p:nvGrpSpPr>
          <p:grpSpPr>
            <a:xfrm>
              <a:off x="137998" y="1379989"/>
              <a:ext cx="6262802" cy="3718282"/>
              <a:chOff x="137996" y="1379989"/>
              <a:chExt cx="6262802" cy="37182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6479" y="3657868"/>
                <a:ext cx="2420721" cy="14404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u="sng" dirty="0" smtClean="0"/>
                  <a:t>Optimizer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Displacement of cells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Swap cells across heights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Area recovery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Timing recovery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79822" y="3657868"/>
                <a:ext cx="2257850" cy="144001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u="sng" dirty="0" smtClean="0"/>
                  <a:t>Internal Timer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Gate </a:t>
                </a:r>
                <a:r>
                  <a:rPr lang="en-US" sz="1600" dirty="0"/>
                  <a:t>delay: Liberty LUT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Gate slew: Liberty LUT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Wire delay: D2M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Wire slew: </a:t>
                </a:r>
                <a:r>
                  <a:rPr lang="en-US" sz="1600" dirty="0" err="1"/>
                  <a:t>Peri</a:t>
                </a:r>
                <a:endParaRPr lang="en-US" sz="1600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807200" y="4244301"/>
                <a:ext cx="8833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2811832" y="4692413"/>
                <a:ext cx="8492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915072" y="3682425"/>
                <a:ext cx="8255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Trial</a:t>
                </a:r>
              </a:p>
              <a:p>
                <a:r>
                  <a:rPr lang="en-US" sz="1600" dirty="0"/>
                  <a:t>m</a:t>
                </a:r>
                <a:r>
                  <a:rPr lang="en-US" sz="1600" dirty="0" smtClean="0"/>
                  <a:t>oves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32316" y="4402795"/>
                <a:ext cx="682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Slacks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89633" y="1379989"/>
                <a:ext cx="3910811" cy="135473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u="sng" dirty="0" err="1" smtClean="0"/>
                  <a:t>SoC</a:t>
                </a:r>
                <a:r>
                  <a:rPr lang="en-US" u="sng" dirty="0" smtClean="0"/>
                  <a:t> Encounter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ECOs (displacement, gate sizing, placement legalization, trial routing)  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Parasitic extraction</a:t>
                </a:r>
              </a:p>
              <a:p>
                <a:pPr marL="168270" indent="-16827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Timing analysis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88934" y="2700789"/>
                <a:ext cx="16134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Timing slack</a:t>
                </a:r>
              </a:p>
              <a:p>
                <a:r>
                  <a:rPr lang="en-US" sz="1600" dirty="0"/>
                  <a:t>Wire RC</a:t>
                </a:r>
              </a:p>
              <a:p>
                <a:r>
                  <a:rPr lang="en-US" sz="1600" dirty="0"/>
                  <a:t>Routing overflow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7996" y="2818772"/>
                <a:ext cx="21096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Moves (= displacement &amp; gate sizing)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32072" y="2946668"/>
                <a:ext cx="1212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Cell location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667000" y="2760710"/>
                <a:ext cx="0" cy="89987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114800" y="2742322"/>
                <a:ext cx="0" cy="91554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328643" y="2733933"/>
                <a:ext cx="1" cy="91554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311713" y="2895600"/>
                <a:ext cx="1089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TCL socket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98940" y="3489455"/>
              <a:ext cx="5735344" cy="171648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61015" y="4955092"/>
            <a:ext cx="2647507" cy="149261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Optimizer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Displacement of cells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Swap cells across heights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Area recovery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Timing recovery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88647" y="4009370"/>
            <a:ext cx="370056" cy="953070"/>
            <a:chOff x="3501173" y="4009370"/>
            <a:chExt cx="370056" cy="95307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501173" y="4013706"/>
              <a:ext cx="1" cy="948734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71229" y="4009370"/>
              <a:ext cx="0" cy="932496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474193" y="2594640"/>
            <a:ext cx="4277196" cy="14038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err="1" smtClean="0"/>
              <a:t>SoC</a:t>
            </a:r>
            <a:r>
              <a:rPr lang="en-US" u="sng" dirty="0" smtClean="0"/>
              <a:t> Encounter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ECOs (displacement, gate sizing, placement legalization, trial routing)  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Parasitic extraction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Timing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8938" y="4955092"/>
            <a:ext cx="2469377" cy="149221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Internal Timer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 smtClean="0"/>
              <a:t>Gate </a:t>
            </a:r>
            <a:r>
              <a:rPr lang="en-US" sz="1600" dirty="0"/>
              <a:t>delay: Liberty LUT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Gate slew: Liberty LUT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Wire delay: D2M</a:t>
            </a:r>
          </a:p>
          <a:p>
            <a:pPr marL="168270" indent="-168270">
              <a:buFont typeface="Wingdings" panose="05000000000000000000" pitchFamily="2" charset="2"/>
              <a:buChar char="§"/>
            </a:pPr>
            <a:r>
              <a:rPr lang="en-US" sz="1600" dirty="0"/>
              <a:t>Wire slew: </a:t>
            </a:r>
            <a:r>
              <a:rPr lang="en-US" sz="1600" dirty="0" err="1"/>
              <a:t>Peri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52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Optimization Flow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790575"/>
                <a:ext cx="8836025" cy="58293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Optimization procedure</a:t>
                </a:r>
              </a:p>
              <a:p>
                <a:pPr marL="571500" lvl="1" indent="-288925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Calculate cost function each potential move (i.e., displacement, height-swapping)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𝐶𝑜𝑠𝑡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max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⁡(0, 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𝑠𝑙𝑎𝑐𝑘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max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𝑠𝑙𝑎𝑐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𝑜𝑟𝑖𝑔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𝑎𝑟𝑒𝑎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l-GR" sz="2000" b="0" i="1" smtClean="0">
                                    <a:latin typeface="Cambria Math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𝑤h𝑖𝑡𝑒𝑠𝑝𝑎𝑐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𝑜𝑟𝑖𝑔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i="1" dirty="0" smtClean="0">
                    <a:solidFill>
                      <a:schemeClr val="tx2"/>
                    </a:solidFill>
                  </a:rPr>
                  <a:t>Δ</a:t>
                </a:r>
                <a:r>
                  <a:rPr lang="en-US" sz="2000" i="1" dirty="0" smtClean="0">
                    <a:solidFill>
                      <a:schemeClr val="tx2"/>
                    </a:solidFill>
                  </a:rPr>
                  <a:t>slack/area</a:t>
                </a:r>
                <a:r>
                  <a:rPr lang="en-US" sz="2000" dirty="0" smtClean="0"/>
                  <a:t>: timing slack, area change due to the move</a:t>
                </a:r>
                <a:br>
                  <a:rPr lang="en-US" sz="2000" dirty="0" smtClean="0"/>
                </a:br>
                <a:r>
                  <a:rPr lang="el-GR" sz="2000" i="1" dirty="0" smtClean="0">
                    <a:solidFill>
                      <a:schemeClr val="tx2"/>
                    </a:solidFill>
                  </a:rPr>
                  <a:t>α</a:t>
                </a:r>
                <a:r>
                  <a:rPr lang="en-US" sz="2000" dirty="0" smtClean="0"/>
                  <a:t>: tradeoff between timing and area</a:t>
                </a:r>
                <a:endParaRPr lang="en-US" sz="2000" dirty="0"/>
              </a:p>
              <a:p>
                <a:pPr marL="571500" lvl="1" indent="-288925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Apply moves with smaller costs</a:t>
                </a:r>
              </a:p>
              <a:p>
                <a:pPr marL="571500" lvl="1" indent="-288925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Incremental timing analysis </a:t>
                </a:r>
              </a:p>
              <a:p>
                <a:pPr marL="571500" lvl="1" indent="-288925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Accept/revert moves</a:t>
                </a:r>
              </a:p>
              <a:p>
                <a:pPr marL="231775" indent="-231775">
                  <a:lnSpc>
                    <a:spcPct val="100000"/>
                  </a:lnSpc>
                </a:pPr>
                <a:r>
                  <a:rPr lang="en-US" sz="2200" dirty="0" smtClean="0"/>
                  <a:t>After </a:t>
                </a:r>
                <a:r>
                  <a:rPr lang="en-US" sz="2200" dirty="0" smtClean="0"/>
                  <a:t>a given </a:t>
                </a:r>
                <a:r>
                  <a:rPr lang="en-US" sz="2200" dirty="0" smtClean="0"/>
                  <a:t>number of moves, apply ECOs in </a:t>
                </a:r>
                <a:r>
                  <a:rPr lang="en-US" sz="2200" i="1" dirty="0" err="1" smtClean="0"/>
                  <a:t>SoC</a:t>
                </a:r>
                <a:r>
                  <a:rPr lang="en-US" sz="2200" i="1" dirty="0" smtClean="0"/>
                  <a:t> Encounter</a:t>
                </a:r>
                <a:r>
                  <a:rPr lang="en-US" sz="2200" dirty="0" smtClean="0"/>
                  <a:t> and update timing/location information</a:t>
                </a:r>
              </a:p>
              <a:p>
                <a:pPr marL="231775" indent="-231775">
                  <a:lnSpc>
                    <a:spcPct val="100000"/>
                  </a:lnSpc>
                </a:pPr>
                <a:r>
                  <a:rPr lang="en-US" sz="2200" dirty="0" smtClean="0"/>
                  <a:t>Other techniques</a:t>
                </a:r>
                <a:endParaRPr lang="en-US" sz="2000" dirty="0"/>
              </a:p>
              <a:p>
                <a:pPr marL="514350" lvl="1" indent="-231775">
                  <a:lnSpc>
                    <a:spcPct val="100000"/>
                  </a:lnSpc>
                </a:pPr>
                <a:r>
                  <a:rPr lang="en-US" sz="2000" dirty="0" smtClean="0"/>
                  <a:t>Gate sizing/</a:t>
                </a:r>
                <a:r>
                  <a:rPr lang="en-US" sz="2000" dirty="0" err="1" smtClean="0"/>
                  <a:t>Vt</a:t>
                </a:r>
                <a:r>
                  <a:rPr lang="en-US" sz="2000" dirty="0" smtClean="0"/>
                  <a:t> swapping (maximum transition/timing violation fix)</a:t>
                </a:r>
              </a:p>
              <a:p>
                <a:pPr marL="514350" lvl="1" indent="-231775">
                  <a:lnSpc>
                    <a:spcPct val="100000"/>
                  </a:lnSpc>
                </a:pPr>
                <a:r>
                  <a:rPr lang="en-US" sz="2000" dirty="0" smtClean="0"/>
                  <a:t>Adaptive change of </a:t>
                </a:r>
                <a:r>
                  <a:rPr lang="el-GR" sz="2000" i="1" dirty="0" smtClean="0"/>
                  <a:t>α</a:t>
                </a:r>
                <a:endParaRPr lang="en-US" sz="2000" dirty="0" smtClean="0"/>
              </a:p>
              <a:p>
                <a:pPr marL="625475" lvl="1" indent="-342900">
                  <a:lnSpc>
                    <a:spcPct val="100000"/>
                  </a:lnSpc>
                </a:pP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790575"/>
                <a:ext cx="8836025" cy="5829300"/>
              </a:xfrm>
              <a:blipFill rotWithShape="0">
                <a:blip r:embed="rId3"/>
                <a:stretch>
                  <a:fillRect l="-897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007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-US" dirty="0"/>
              <a:t>Cells </a:t>
            </a:r>
            <a:r>
              <a:rPr lang="en-US" dirty="0" smtClean="0"/>
              <a:t>to Original </a:t>
            </a:r>
            <a:r>
              <a:rPr lang="en-US" dirty="0"/>
              <a:t>Heights/Widths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98" y="823686"/>
            <a:ext cx="8861405" cy="5486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Recall: In initial placement, cells have the same height (== minimum cell height), but scaled widths to maintain the same cell area</a:t>
            </a:r>
          </a:p>
          <a:p>
            <a:r>
              <a:rPr lang="en-US" sz="2200" dirty="0" smtClean="0"/>
              <a:t>In the updated </a:t>
            </a:r>
            <a:r>
              <a:rPr lang="en-US" sz="2200" dirty="0" err="1" smtClean="0"/>
              <a:t>floorplan</a:t>
            </a:r>
            <a:r>
              <a:rPr lang="en-US" sz="2200" dirty="0" smtClean="0"/>
              <a:t> (which have same area but different cell rows), we scale cells </a:t>
            </a:r>
            <a:r>
              <a:rPr lang="en-US" sz="2200" u="sng" dirty="0" smtClean="0">
                <a:solidFill>
                  <a:srgbClr val="00B050"/>
                </a:solidFill>
              </a:rPr>
              <a:t>back to their original heights/widths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and map them to updated cell rows </a:t>
            </a:r>
          </a:p>
          <a:p>
            <a:endParaRPr lang="en-US" sz="1100" dirty="0" smtClean="0"/>
          </a:p>
          <a:p>
            <a:r>
              <a:rPr lang="en-US" sz="2200" dirty="0" smtClean="0"/>
              <a:t>Our </a:t>
            </a:r>
            <a:r>
              <a:rPr lang="en-US" sz="2200" dirty="0" smtClean="0"/>
              <a:t>method </a:t>
            </a:r>
            <a:r>
              <a:rPr lang="en-US" sz="2200" dirty="0" smtClean="0"/>
              <a:t>(illustrated </a:t>
            </a:r>
            <a:r>
              <a:rPr lang="en-US" sz="2200" dirty="0" smtClean="0"/>
              <a:t>on 2D mesh)</a:t>
            </a:r>
          </a:p>
          <a:p>
            <a:pPr marL="406400" lvl="1" indent="-174625"/>
            <a:r>
              <a:rPr lang="en-US" sz="2000" dirty="0" smtClean="0"/>
              <a:t>Embed mesh graphs to larger aspect ratios based on [Ellis91]</a:t>
            </a:r>
          </a:p>
          <a:p>
            <a:pPr marL="406400" lvl="1" indent="-174625"/>
            <a:r>
              <a:rPr lang="en-US" sz="2000" dirty="0" smtClean="0"/>
              <a:t>Maximum (new wirelength / original wirelength) = r + 1 / r (r = original cell height / minimum cell height, e.g., for 12T/8T case, r = 1.5) 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03202" y="4229308"/>
            <a:ext cx="3849714" cy="2015221"/>
            <a:chOff x="275772" y="4320748"/>
            <a:chExt cx="3849714" cy="2015221"/>
          </a:xfrm>
        </p:grpSpPr>
        <p:grpSp>
          <p:nvGrpSpPr>
            <p:cNvPr id="4" name="组合 234"/>
            <p:cNvGrpSpPr/>
            <p:nvPr/>
          </p:nvGrpSpPr>
          <p:grpSpPr>
            <a:xfrm>
              <a:off x="275772" y="4320748"/>
              <a:ext cx="3849714" cy="2015221"/>
              <a:chOff x="4651376" y="3860804"/>
              <a:chExt cx="3849714" cy="2015221"/>
            </a:xfrm>
          </p:grpSpPr>
          <p:sp>
            <p:nvSpPr>
              <p:cNvPr id="5" name="矩形 147"/>
              <p:cNvSpPr>
                <a:spLocks noChangeAspect="1"/>
              </p:cNvSpPr>
              <p:nvPr/>
            </p:nvSpPr>
            <p:spPr>
              <a:xfrm>
                <a:off x="7286644" y="3933702"/>
                <a:ext cx="1152000" cy="14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216"/>
              <p:cNvCxnSpPr/>
              <p:nvPr/>
            </p:nvCxnSpPr>
            <p:spPr>
              <a:xfrm>
                <a:off x="7280292" y="5353064"/>
                <a:ext cx="1149360" cy="158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206"/>
              <p:cNvCxnSpPr/>
              <p:nvPr/>
            </p:nvCxnSpPr>
            <p:spPr>
              <a:xfrm>
                <a:off x="7319982" y="4470408"/>
                <a:ext cx="546104" cy="1588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184"/>
              <p:cNvCxnSpPr/>
              <p:nvPr/>
            </p:nvCxnSpPr>
            <p:spPr>
              <a:xfrm>
                <a:off x="5013328" y="4305306"/>
                <a:ext cx="1149360" cy="1588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115"/>
              <p:cNvSpPr>
                <a:spLocks noChangeAspect="1"/>
              </p:cNvSpPr>
              <p:nvPr/>
            </p:nvSpPr>
            <p:spPr>
              <a:xfrm>
                <a:off x="5005390" y="3933702"/>
                <a:ext cx="1152000" cy="14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116"/>
              <p:cNvCxnSpPr/>
              <p:nvPr/>
            </p:nvCxnSpPr>
            <p:spPr>
              <a:xfrm>
                <a:off x="5005390" y="3944942"/>
                <a:ext cx="1149360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17"/>
              <p:cNvSpPr/>
              <p:nvPr/>
            </p:nvSpPr>
            <p:spPr>
              <a:xfrm>
                <a:off x="5332418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8"/>
              <p:cNvSpPr/>
              <p:nvPr/>
            </p:nvSpPr>
            <p:spPr>
              <a:xfrm>
                <a:off x="5711039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19"/>
              <p:cNvSpPr/>
              <p:nvPr/>
            </p:nvSpPr>
            <p:spPr>
              <a:xfrm>
                <a:off x="6089660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24"/>
              <p:cNvSpPr/>
              <p:nvPr/>
            </p:nvSpPr>
            <p:spPr>
              <a:xfrm>
                <a:off x="4953797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26"/>
              <p:cNvSpPr/>
              <p:nvPr/>
            </p:nvSpPr>
            <p:spPr>
              <a:xfrm>
                <a:off x="4929190" y="423069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28"/>
              <p:cNvSpPr/>
              <p:nvPr/>
            </p:nvSpPr>
            <p:spPr>
              <a:xfrm>
                <a:off x="5329242" y="423069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31"/>
              <p:cNvSpPr/>
              <p:nvPr/>
            </p:nvSpPr>
            <p:spPr>
              <a:xfrm>
                <a:off x="5711832" y="423069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35"/>
              <p:cNvSpPr/>
              <p:nvPr/>
            </p:nvSpPr>
            <p:spPr>
              <a:xfrm>
                <a:off x="4946652" y="4587884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36"/>
              <p:cNvSpPr/>
              <p:nvPr/>
            </p:nvSpPr>
            <p:spPr>
              <a:xfrm>
                <a:off x="5334534" y="4587884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38"/>
              <p:cNvSpPr/>
              <p:nvPr/>
            </p:nvSpPr>
            <p:spPr>
              <a:xfrm>
                <a:off x="5722416" y="4587884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139"/>
              <p:cNvSpPr/>
              <p:nvPr/>
            </p:nvSpPr>
            <p:spPr>
              <a:xfrm>
                <a:off x="6110298" y="4587884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142"/>
              <p:cNvSpPr/>
              <p:nvPr/>
            </p:nvSpPr>
            <p:spPr>
              <a:xfrm>
                <a:off x="4962528" y="4957774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143"/>
              <p:cNvSpPr/>
              <p:nvPr/>
            </p:nvSpPr>
            <p:spPr>
              <a:xfrm>
                <a:off x="5733000" y="4957774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144"/>
              <p:cNvSpPr/>
              <p:nvPr/>
            </p:nvSpPr>
            <p:spPr>
              <a:xfrm>
                <a:off x="5347764" y="4957774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45"/>
              <p:cNvSpPr/>
              <p:nvPr/>
            </p:nvSpPr>
            <p:spPr>
              <a:xfrm>
                <a:off x="6118236" y="4957774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148"/>
              <p:cNvCxnSpPr>
                <a:stCxn id="33" idx="6"/>
              </p:cNvCxnSpPr>
              <p:nvPr/>
            </p:nvCxnSpPr>
            <p:spPr>
              <a:xfrm flipV="1">
                <a:off x="7619625" y="3946530"/>
                <a:ext cx="816379" cy="476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149"/>
              <p:cNvSpPr/>
              <p:nvPr/>
            </p:nvSpPr>
            <p:spPr>
              <a:xfrm>
                <a:off x="7797030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150"/>
              <p:cNvSpPr/>
              <p:nvPr/>
            </p:nvSpPr>
            <p:spPr>
              <a:xfrm>
                <a:off x="8083973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151"/>
              <p:cNvSpPr/>
              <p:nvPr/>
            </p:nvSpPr>
            <p:spPr>
              <a:xfrm>
                <a:off x="8370914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直接连接符 153"/>
              <p:cNvCxnSpPr>
                <a:stCxn id="37" idx="2"/>
              </p:cNvCxnSpPr>
              <p:nvPr/>
            </p:nvCxnSpPr>
            <p:spPr>
              <a:xfrm rot="10800000" flipH="1" flipV="1">
                <a:off x="8113738" y="4418019"/>
                <a:ext cx="315914" cy="6615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154"/>
              <p:cNvCxnSpPr>
                <a:stCxn id="38" idx="2"/>
              </p:cNvCxnSpPr>
              <p:nvPr/>
            </p:nvCxnSpPr>
            <p:spPr>
              <a:xfrm rot="10800000" flipH="1">
                <a:off x="8110562" y="4932372"/>
                <a:ext cx="319090" cy="11114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155"/>
              <p:cNvCxnSpPr>
                <a:endCxn id="41" idx="2"/>
              </p:cNvCxnSpPr>
              <p:nvPr/>
            </p:nvCxnSpPr>
            <p:spPr>
              <a:xfrm flipV="1">
                <a:off x="7286644" y="4951424"/>
                <a:ext cx="579442" cy="6350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156"/>
              <p:cNvSpPr/>
              <p:nvPr/>
            </p:nvSpPr>
            <p:spPr>
              <a:xfrm>
                <a:off x="7510087" y="3873504"/>
                <a:ext cx="109538" cy="155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159"/>
              <p:cNvCxnSpPr>
                <a:stCxn id="52" idx="5"/>
                <a:endCxn id="35" idx="1"/>
              </p:cNvCxnSpPr>
              <p:nvPr/>
            </p:nvCxnSpPr>
            <p:spPr>
              <a:xfrm rot="16200000" flipH="1">
                <a:off x="7246398" y="4076539"/>
                <a:ext cx="374182" cy="208296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160"/>
              <p:cNvSpPr/>
              <p:nvPr/>
            </p:nvSpPr>
            <p:spPr>
              <a:xfrm>
                <a:off x="7521596" y="434499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162"/>
              <p:cNvCxnSpPr>
                <a:stCxn id="35" idx="6"/>
                <a:endCxn id="37" idx="2"/>
              </p:cNvCxnSpPr>
              <p:nvPr/>
            </p:nvCxnSpPr>
            <p:spPr>
              <a:xfrm flipV="1">
                <a:off x="7631134" y="4418020"/>
                <a:ext cx="482604" cy="4762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163"/>
              <p:cNvSpPr/>
              <p:nvPr/>
            </p:nvSpPr>
            <p:spPr>
              <a:xfrm>
                <a:off x="8113738" y="4340232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170"/>
              <p:cNvSpPr/>
              <p:nvPr/>
            </p:nvSpPr>
            <p:spPr>
              <a:xfrm>
                <a:off x="8110562" y="4865698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171"/>
              <p:cNvSpPr/>
              <p:nvPr/>
            </p:nvSpPr>
            <p:spPr>
              <a:xfrm>
                <a:off x="8391552" y="4865698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174"/>
              <p:cNvSpPr/>
              <p:nvPr/>
            </p:nvSpPr>
            <p:spPr>
              <a:xfrm>
                <a:off x="7243782" y="4886336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175"/>
              <p:cNvSpPr/>
              <p:nvPr/>
            </p:nvSpPr>
            <p:spPr>
              <a:xfrm>
                <a:off x="7866086" y="4873636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176"/>
              <p:cNvSpPr/>
              <p:nvPr/>
            </p:nvSpPr>
            <p:spPr>
              <a:xfrm>
                <a:off x="7542234" y="4886336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177"/>
              <p:cNvSpPr/>
              <p:nvPr/>
            </p:nvSpPr>
            <p:spPr>
              <a:xfrm>
                <a:off x="8126438" y="5294326"/>
                <a:ext cx="109538" cy="1555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179"/>
              <p:cNvSpPr/>
              <p:nvPr/>
            </p:nvSpPr>
            <p:spPr>
              <a:xfrm>
                <a:off x="6105536" y="423069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180"/>
              <p:cNvSpPr/>
              <p:nvPr/>
            </p:nvSpPr>
            <p:spPr>
              <a:xfrm>
                <a:off x="4967290" y="527527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181"/>
              <p:cNvSpPr/>
              <p:nvPr/>
            </p:nvSpPr>
            <p:spPr>
              <a:xfrm>
                <a:off x="5737762" y="527527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182"/>
              <p:cNvSpPr/>
              <p:nvPr/>
            </p:nvSpPr>
            <p:spPr>
              <a:xfrm>
                <a:off x="5352526" y="527527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183"/>
              <p:cNvSpPr/>
              <p:nvPr/>
            </p:nvSpPr>
            <p:spPr>
              <a:xfrm>
                <a:off x="6122998" y="527527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直接连接符 185"/>
              <p:cNvCxnSpPr/>
              <p:nvPr/>
            </p:nvCxnSpPr>
            <p:spPr>
              <a:xfrm>
                <a:off x="5013328" y="4662496"/>
                <a:ext cx="1149360" cy="1588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186"/>
              <p:cNvCxnSpPr/>
              <p:nvPr/>
            </p:nvCxnSpPr>
            <p:spPr>
              <a:xfrm>
                <a:off x="5033966" y="5027624"/>
                <a:ext cx="1149360" cy="158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187"/>
              <p:cNvCxnSpPr/>
              <p:nvPr/>
            </p:nvCxnSpPr>
            <p:spPr>
              <a:xfrm>
                <a:off x="5021266" y="5364176"/>
                <a:ext cx="1149360" cy="158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椭圆 192"/>
              <p:cNvSpPr/>
              <p:nvPr/>
            </p:nvSpPr>
            <p:spPr>
              <a:xfrm>
                <a:off x="7235844" y="3860804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200"/>
              <p:cNvSpPr/>
              <p:nvPr/>
            </p:nvSpPr>
            <p:spPr>
              <a:xfrm>
                <a:off x="8378852" y="4340232"/>
                <a:ext cx="109538" cy="1555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204"/>
              <p:cNvSpPr/>
              <p:nvPr/>
            </p:nvSpPr>
            <p:spPr>
              <a:xfrm>
                <a:off x="7235844" y="4360870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205"/>
              <p:cNvSpPr/>
              <p:nvPr/>
            </p:nvSpPr>
            <p:spPr>
              <a:xfrm>
                <a:off x="7820048" y="4352932"/>
                <a:ext cx="109538" cy="1555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210"/>
              <p:cNvCxnSpPr>
                <a:stCxn id="55" idx="2"/>
                <a:endCxn id="38" idx="2"/>
              </p:cNvCxnSpPr>
              <p:nvPr/>
            </p:nvCxnSpPr>
            <p:spPr>
              <a:xfrm rot="10800000" flipH="1" flipV="1">
                <a:off x="7820048" y="4430720"/>
                <a:ext cx="290514" cy="512766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214"/>
              <p:cNvCxnSpPr>
                <a:endCxn id="43" idx="1"/>
              </p:cNvCxnSpPr>
              <p:nvPr/>
            </p:nvCxnSpPr>
            <p:spPr>
              <a:xfrm rot="16200000" flipH="1">
                <a:off x="7860334" y="5034964"/>
                <a:ext cx="359337" cy="204954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椭圆 217"/>
              <p:cNvSpPr/>
              <p:nvPr/>
            </p:nvSpPr>
            <p:spPr>
              <a:xfrm>
                <a:off x="7256482" y="528956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218"/>
              <p:cNvSpPr/>
              <p:nvPr/>
            </p:nvSpPr>
            <p:spPr>
              <a:xfrm>
                <a:off x="7554934" y="5294326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219"/>
              <p:cNvSpPr/>
              <p:nvPr/>
            </p:nvSpPr>
            <p:spPr>
              <a:xfrm>
                <a:off x="7878786" y="5289564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220"/>
              <p:cNvSpPr/>
              <p:nvPr/>
            </p:nvSpPr>
            <p:spPr>
              <a:xfrm>
                <a:off x="8386790" y="5294326"/>
                <a:ext cx="109538" cy="1555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右箭头 223"/>
              <p:cNvSpPr/>
              <p:nvPr/>
            </p:nvSpPr>
            <p:spPr>
              <a:xfrm>
                <a:off x="6572264" y="4398970"/>
                <a:ext cx="357190" cy="4286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51376" y="4994060"/>
                <a:ext cx="285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1</a:t>
                </a:r>
                <a:endParaRPr lang="zh-CN" alt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043298" y="5348860"/>
                <a:ext cx="314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1</a:t>
                </a:r>
                <a:endParaRPr lang="zh-CN" alt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405338" y="4946626"/>
                <a:ext cx="950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/>
                  <a:t>h</a:t>
                </a:r>
                <a:r>
                  <a:rPr lang="en-US" altLang="zh-CN" sz="2000" baseline="-25000" dirty="0" err="1" smtClean="0"/>
                  <a:t>p</a:t>
                </a:r>
                <a:r>
                  <a:rPr lang="en-US" altLang="zh-CN" sz="2000" baseline="-25000" dirty="0" smtClean="0"/>
                  <a:t> </a:t>
                </a:r>
                <a:r>
                  <a:rPr lang="en-US" altLang="zh-CN" sz="2000" dirty="0" smtClean="0"/>
                  <a:t>/ </a:t>
                </a:r>
                <a:r>
                  <a:rPr lang="en-US" altLang="zh-CN" sz="2000" dirty="0" err="1" smtClean="0"/>
                  <a:t>h</a:t>
                </a:r>
                <a:r>
                  <a:rPr lang="en-US" altLang="zh-CN" sz="2000" baseline="-25000" dirty="0" err="1" smtClean="0"/>
                  <a:t>N</a:t>
                </a:r>
                <a:endParaRPr lang="zh-CN" altLang="en-US" sz="2000" baseline="-25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10151" y="5436484"/>
                <a:ext cx="908492" cy="43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 smtClean="0"/>
                  <a:t>h</a:t>
                </a:r>
                <a:r>
                  <a:rPr lang="en-US" altLang="zh-CN" sz="2000" baseline="-25000" dirty="0" err="1" smtClean="0"/>
                  <a:t>N</a:t>
                </a:r>
                <a:r>
                  <a:rPr lang="en-US" altLang="zh-CN" sz="2000" baseline="-25000" dirty="0" smtClean="0"/>
                  <a:t> </a:t>
                </a:r>
                <a:r>
                  <a:rPr lang="en-US" altLang="zh-CN" sz="2000" dirty="0" smtClean="0"/>
                  <a:t>/ h</a:t>
                </a:r>
                <a:r>
                  <a:rPr lang="en-US" altLang="zh-CN" sz="2000" baseline="-25000" dirty="0" smtClean="0"/>
                  <a:t>p</a:t>
                </a:r>
                <a:endParaRPr lang="zh-CN" altLang="en-US" sz="2000" baseline="-25000" dirty="0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20072889">
              <a:off x="3460844" y="5240861"/>
              <a:ext cx="400751" cy="7490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58776" y="4175760"/>
            <a:ext cx="5092420" cy="19423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1775" indent="-23177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Original cell height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/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 height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5/4</a:t>
            </a:r>
          </a:p>
          <a:p>
            <a:pPr marL="231775" indent="-23177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Partition area does not change</a:t>
            </a:r>
          </a:p>
          <a:p>
            <a:pPr marL="231775" indent="-23177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Due to scaled cell heights/widths a 5x4 mesh is embedded into a 4x5 mesh</a:t>
            </a:r>
          </a:p>
          <a:p>
            <a:pPr marL="231775" indent="-23177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Circled edge has the maximum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WL increase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179763" y="2175793"/>
            <a:ext cx="2485268" cy="887114"/>
            <a:chOff x="6179763" y="2175793"/>
            <a:chExt cx="2485268" cy="887114"/>
          </a:xfrm>
        </p:grpSpPr>
        <p:grpSp>
          <p:nvGrpSpPr>
            <p:cNvPr id="85" name="Group 84"/>
            <p:cNvGrpSpPr/>
            <p:nvPr/>
          </p:nvGrpSpPr>
          <p:grpSpPr>
            <a:xfrm>
              <a:off x="6179763" y="2368602"/>
              <a:ext cx="2485268" cy="694305"/>
              <a:chOff x="4945579" y="3399122"/>
              <a:chExt cx="3093446" cy="1108732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5075753" y="3556751"/>
                <a:ext cx="513647" cy="298474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945579" y="3967219"/>
                <a:ext cx="1388632" cy="54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8T cell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6125483" y="3399122"/>
                <a:ext cx="513647" cy="542509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519042" y="3966681"/>
                <a:ext cx="1519983" cy="54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</a:rPr>
                  <a:t>12T cell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6725540" y="3670376"/>
                <a:ext cx="33328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91" name="Rectangle 90"/>
              <p:cNvSpPr/>
              <p:nvPr/>
            </p:nvSpPr>
            <p:spPr bwMode="auto">
              <a:xfrm>
                <a:off x="7155830" y="3501948"/>
                <a:ext cx="883195" cy="336855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92" name="Freeform 91"/>
            <p:cNvSpPr/>
            <p:nvPr/>
          </p:nvSpPr>
          <p:spPr bwMode="auto">
            <a:xfrm>
              <a:off x="7358743" y="2175793"/>
              <a:ext cx="667657" cy="204548"/>
            </a:xfrm>
            <a:custGeom>
              <a:avLst/>
              <a:gdLst>
                <a:gd name="connsiteX0" fmla="*/ 667657 w 667657"/>
                <a:gd name="connsiteY0" fmla="*/ 204548 h 204548"/>
                <a:gd name="connsiteX1" fmla="*/ 319314 w 667657"/>
                <a:gd name="connsiteY1" fmla="*/ 1348 h 204548"/>
                <a:gd name="connsiteX2" fmla="*/ 0 w 667657"/>
                <a:gd name="connsiteY2" fmla="*/ 131977 h 20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657" h="204548">
                  <a:moveTo>
                    <a:pt x="667657" y="204548"/>
                  </a:moveTo>
                  <a:cubicBezTo>
                    <a:pt x="549123" y="108995"/>
                    <a:pt x="430590" y="13443"/>
                    <a:pt x="319314" y="1348"/>
                  </a:cubicBezTo>
                  <a:cubicBezTo>
                    <a:pt x="208038" y="-10747"/>
                    <a:pt x="104019" y="60615"/>
                    <a:pt x="0" y="131977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4682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Mapping Flow (General Cases)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Map cells from original floorplan to updated cell rows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Placement density on each updated row honors original average row density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Mapping procedure</a:t>
            </a:r>
            <a:br>
              <a:rPr lang="en-US" sz="2400" dirty="0" smtClean="0"/>
            </a:br>
            <a:r>
              <a:rPr lang="en-US" sz="2200" dirty="0" smtClean="0"/>
              <a:t>for each row </a:t>
            </a:r>
            <a:r>
              <a:rPr lang="en-US" sz="2200" i="1" dirty="0"/>
              <a:t>R</a:t>
            </a:r>
            <a:r>
              <a:rPr lang="en-US" sz="2200" dirty="0" smtClean="0"/>
              <a:t> in the updated floorplan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  while cell density on </a:t>
            </a:r>
            <a:r>
              <a:rPr lang="en-US" sz="2200" i="1" dirty="0" smtClean="0"/>
              <a:t>R</a:t>
            </a:r>
            <a:r>
              <a:rPr lang="en-US" sz="2200" dirty="0" smtClean="0"/>
              <a:t> is less than required density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      Map cells </a:t>
            </a:r>
            <a:r>
              <a:rPr lang="en-US" sz="2200" dirty="0"/>
              <a:t>in </a:t>
            </a:r>
            <a:r>
              <a:rPr lang="en-US" sz="2200" dirty="0" err="1"/>
              <a:t>i</a:t>
            </a:r>
            <a:r>
              <a:rPr lang="en-US" sz="2200" baseline="30000" dirty="0" err="1"/>
              <a:t>th</a:t>
            </a:r>
            <a:r>
              <a:rPr lang="en-US" sz="2200" dirty="0"/>
              <a:t> row </a:t>
            </a:r>
            <a:r>
              <a:rPr lang="en-US" sz="2200" dirty="0" smtClean="0"/>
              <a:t>of original floorplan to updated rows </a:t>
            </a:r>
            <a:br>
              <a:rPr lang="en-US" sz="2200" dirty="0" smtClean="0"/>
            </a:br>
            <a:r>
              <a:rPr lang="en-US" sz="2200" dirty="0" smtClean="0"/>
              <a:t>        </a:t>
            </a:r>
            <a:r>
              <a:rPr lang="en-US" sz="2200" dirty="0" smtClean="0">
                <a:solidFill>
                  <a:schemeClr val="tx2"/>
                </a:solidFill>
              </a:rPr>
              <a:t>// sort cells in increasing order of widths 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/>
              <a:t>        ++</a:t>
            </a:r>
            <a:r>
              <a:rPr lang="en-US" sz="2200" dirty="0" err="1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   </a:t>
            </a:r>
            <a:r>
              <a:rPr lang="en-US" sz="2200" dirty="0" err="1"/>
              <a:t>endwhile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  place mapped </a:t>
            </a:r>
            <a:r>
              <a:rPr lang="en-US" sz="2200" dirty="0"/>
              <a:t>cells </a:t>
            </a:r>
            <a:r>
              <a:rPr lang="en-US" sz="2200" dirty="0" smtClean="0"/>
              <a:t>ordered </a:t>
            </a:r>
            <a:r>
              <a:rPr lang="en-US" sz="2200" dirty="0"/>
              <a:t>by their </a:t>
            </a:r>
            <a:r>
              <a:rPr lang="en-US" sz="2200" dirty="0" smtClean="0"/>
              <a:t>X-coordinates in original floorplan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 smtClean="0"/>
              <a:t>endfor</a:t>
            </a: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Average wirelength penalty on 23 </a:t>
            </a:r>
            <a:r>
              <a:rPr lang="en-US" sz="2400" dirty="0" smtClean="0"/>
              <a:t>implementations of four designs is </a:t>
            </a:r>
            <a:r>
              <a:rPr lang="en-US" sz="2400" dirty="0" smtClean="0"/>
              <a:t>0.8%</a:t>
            </a: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74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Background and Motivation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Problem Statement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4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1"/>
            <a:ext cx="8836025" cy="3486150"/>
          </a:xfrm>
        </p:spPr>
        <p:txBody>
          <a:bodyPr/>
          <a:lstStyle/>
          <a:p>
            <a:r>
              <a:rPr lang="en-US" sz="2400" dirty="0" smtClean="0"/>
              <a:t>Designs: AES, MPEG (from </a:t>
            </a:r>
            <a:r>
              <a:rPr lang="en-US" sz="2400" i="1" dirty="0" err="1" smtClean="0"/>
              <a:t>OpenCores</a:t>
            </a:r>
            <a:r>
              <a:rPr lang="en-US" sz="2400" dirty="0"/>
              <a:t> </a:t>
            </a:r>
            <a:r>
              <a:rPr lang="en-US" sz="2400" dirty="0" smtClean="0"/>
              <a:t>website)</a:t>
            </a:r>
          </a:p>
          <a:p>
            <a:r>
              <a:rPr lang="en-US" sz="2400" dirty="0" smtClean="0"/>
              <a:t>Technology: 28nm LP, dual-VT, 8T/12T </a:t>
            </a:r>
          </a:p>
          <a:p>
            <a:r>
              <a:rPr lang="en-US" sz="2400" dirty="0" smtClean="0"/>
              <a:t>Tools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Synthesis: </a:t>
            </a:r>
            <a:r>
              <a:rPr lang="en-US" sz="2000" i="1" dirty="0"/>
              <a:t>Synopsys Design Compiler vH-2013.03-SP3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P&amp;R &amp; timing analysis</a:t>
            </a:r>
            <a:r>
              <a:rPr lang="en-US" sz="2000" i="1" dirty="0" smtClean="0"/>
              <a:t>: </a:t>
            </a:r>
            <a:r>
              <a:rPr lang="en-US" sz="2000" i="1" dirty="0"/>
              <a:t>Cadence EDI System </a:t>
            </a:r>
            <a:r>
              <a:rPr lang="en-US" sz="2000" i="1" dirty="0" smtClean="0"/>
              <a:t>14.1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Power analysis: </a:t>
            </a:r>
            <a:r>
              <a:rPr lang="en-US" sz="2000" i="1" dirty="0"/>
              <a:t>Synopsys </a:t>
            </a:r>
            <a:r>
              <a:rPr lang="en-US" sz="2000" i="1" dirty="0" smtClean="0"/>
              <a:t>PT-PX vH-2013.06-SP2</a:t>
            </a:r>
            <a:endParaRPr lang="en-US" sz="2000" i="1" dirty="0"/>
          </a:p>
          <a:p>
            <a:r>
              <a:rPr lang="en-US" sz="2400" dirty="0" smtClean="0"/>
              <a:t>Modeling breaker cell costs</a:t>
            </a:r>
          </a:p>
          <a:p>
            <a:pPr lvl="1"/>
            <a:r>
              <a:rPr lang="en-US" sz="2000" dirty="0" smtClean="0"/>
              <a:t>Horizontal cost: 0.544</a:t>
            </a:r>
            <a:r>
              <a:rPr lang="el-GR" sz="2000" dirty="0" smtClean="0"/>
              <a:t>μ</a:t>
            </a:r>
            <a:r>
              <a:rPr lang="en-US" sz="2000" dirty="0" smtClean="0"/>
              <a:t>m (= four placement sites)</a:t>
            </a:r>
          </a:p>
          <a:p>
            <a:pPr lvl="1"/>
            <a:r>
              <a:rPr lang="en-US" sz="2000" dirty="0" smtClean="0"/>
              <a:t>Vertical cost: 0.8</a:t>
            </a:r>
            <a:r>
              <a:rPr lang="el-GR" sz="2000" dirty="0" smtClean="0"/>
              <a:t>μ</a:t>
            </a:r>
            <a:r>
              <a:rPr lang="en-US" sz="2000" dirty="0" smtClean="0"/>
              <a:t>m (= eight M2 pitches)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21" y="3980402"/>
            <a:ext cx="3093859" cy="24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9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1" y="76200"/>
            <a:ext cx="9039519" cy="685800"/>
          </a:xfrm>
        </p:spPr>
        <p:txBody>
          <a:bodyPr/>
          <a:lstStyle/>
          <a:p>
            <a:r>
              <a:rPr lang="en-US" sz="2800" dirty="0" smtClean="0"/>
              <a:t>Area/Performance Benefits from Mixing Cell Heights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7612"/>
            <a:ext cx="8686800" cy="17211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Pareto curves of power-area tradeoff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Up to </a:t>
            </a:r>
            <a:r>
              <a:rPr lang="en-US" sz="2400" dirty="0" smtClean="0">
                <a:sym typeface="Wingdings" panose="05000000000000000000" pitchFamily="2" charset="2"/>
              </a:rPr>
              <a:t>25</a:t>
            </a:r>
            <a:r>
              <a:rPr lang="en-US" sz="2400" dirty="0" smtClean="0">
                <a:sym typeface="Wingdings" panose="05000000000000000000" pitchFamily="2" charset="2"/>
              </a:rPr>
              <a:t>% area benefit over 12T designs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Up to 20</a:t>
            </a:r>
            <a:r>
              <a:rPr lang="en-US" sz="2400" dirty="0" smtClean="0">
                <a:sym typeface="Wingdings" panose="05000000000000000000" pitchFamily="2" charset="2"/>
              </a:rPr>
              <a:t>% performance benefit over 8T designs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97" y="2806937"/>
            <a:ext cx="4007514" cy="30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9" y="2757693"/>
            <a:ext cx="4088065" cy="30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6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90575"/>
            <a:ext cx="8836025" cy="2428875"/>
          </a:xfrm>
        </p:spPr>
        <p:txBody>
          <a:bodyPr/>
          <a:lstStyle/>
          <a:p>
            <a:r>
              <a:rPr lang="en-US" sz="2400" dirty="0" err="1" smtClean="0"/>
              <a:t>Iso</a:t>
            </a:r>
            <a:r>
              <a:rPr lang="en-US" sz="2400" dirty="0" smtClean="0"/>
              <a:t>-performance power comparison with voltage scaling</a:t>
            </a:r>
          </a:p>
          <a:p>
            <a:r>
              <a:rPr lang="en-US" sz="2400" dirty="0" smtClean="0"/>
              <a:t>Re-optimize design if the supply voltage </a:t>
            </a:r>
            <a:r>
              <a:rPr lang="en-US" sz="2400" dirty="0" smtClean="0"/>
              <a:t>scaling &gt; 30mV</a:t>
            </a:r>
            <a:endParaRPr lang="en-US" sz="2400" dirty="0" smtClean="0"/>
          </a:p>
          <a:p>
            <a:r>
              <a:rPr lang="en-US" sz="2400" dirty="0" smtClean="0"/>
              <a:t>Similar </a:t>
            </a:r>
            <a:r>
              <a:rPr lang="en-US" sz="2400" dirty="0" smtClean="0"/>
              <a:t>power with single-height designs </a:t>
            </a:r>
            <a:endParaRPr lang="en-US" sz="2400" dirty="0"/>
          </a:p>
          <a:p>
            <a:pPr lvl="1"/>
            <a:r>
              <a:rPr lang="en-US" sz="2200" dirty="0" smtClean="0"/>
              <a:t>Mixed cell height dominates in area-frequency tradeoff (previous slide)</a:t>
            </a:r>
            <a:endParaRPr lang="en-US" sz="2200" dirty="0" smtClean="0"/>
          </a:p>
          <a:p>
            <a:pPr lvl="1"/>
            <a:r>
              <a:rPr lang="en-US" sz="2200" dirty="0" smtClean="0"/>
              <a:t>Power penalty is not captured in our cost function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0" y="3172818"/>
            <a:ext cx="4111670" cy="308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8" y="3145408"/>
            <a:ext cx="4152785" cy="31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Power Benefits from Mixing Cell Heights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916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Conclusion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/>
          <a:p>
            <a:r>
              <a:rPr lang="en-US" sz="2400" dirty="0"/>
              <a:t>N</a:t>
            </a:r>
            <a:r>
              <a:rPr lang="en-US" sz="2400" dirty="0" smtClean="0"/>
              <a:t>ovel </a:t>
            </a:r>
            <a:r>
              <a:rPr lang="en-US" sz="2400" dirty="0"/>
              <a:t>physical design optimization flow to mix cells with different heights </a:t>
            </a:r>
            <a:r>
              <a:rPr lang="en-US" sz="2400" dirty="0" smtClean="0"/>
              <a:t>within </a:t>
            </a:r>
            <a:r>
              <a:rPr lang="en-US" sz="2400" dirty="0"/>
              <a:t>a single place-and-route </a:t>
            </a:r>
            <a:r>
              <a:rPr lang="en-US" sz="2400" dirty="0" smtClean="0"/>
              <a:t>block </a:t>
            </a:r>
          </a:p>
          <a:p>
            <a:r>
              <a:rPr lang="en-US" sz="2400" dirty="0" smtClean="0"/>
              <a:t>Address </a:t>
            </a:r>
            <a:r>
              <a:rPr lang="en-US" sz="2400" dirty="0"/>
              <a:t>the “chicken-and-egg” loop between floorplan site definition and the post-placement choice of cell </a:t>
            </a:r>
            <a:r>
              <a:rPr lang="en-US" sz="2400" dirty="0" smtClean="0"/>
              <a:t>heights</a:t>
            </a:r>
          </a:p>
          <a:p>
            <a:r>
              <a:rPr lang="en-US" sz="2400" dirty="0" smtClean="0"/>
              <a:t>Comprehend “breaker cells” area overhead and layout constraints </a:t>
            </a:r>
          </a:p>
          <a:p>
            <a:r>
              <a:rPr lang="en-US" sz="2400" dirty="0" smtClean="0"/>
              <a:t>Achieve 25</a:t>
            </a:r>
            <a:r>
              <a:rPr lang="en-US" sz="2400" dirty="0"/>
              <a:t>% area reduction, while maintaining performance, </a:t>
            </a:r>
            <a:r>
              <a:rPr lang="en-US" sz="2400" dirty="0" smtClean="0"/>
              <a:t>compared to single-height </a:t>
            </a:r>
            <a:r>
              <a:rPr lang="en-US" sz="2400" dirty="0"/>
              <a:t>design </a:t>
            </a:r>
            <a:r>
              <a:rPr lang="en-US" sz="2400" dirty="0" smtClean="0"/>
              <a:t>flows</a:t>
            </a:r>
          </a:p>
          <a:p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uture works</a:t>
            </a:r>
          </a:p>
          <a:p>
            <a:pPr lvl="1"/>
            <a:r>
              <a:rPr lang="en-US" sz="2200" dirty="0" smtClean="0"/>
              <a:t>Mixed cell-height clock tree synthesis flow</a:t>
            </a:r>
          </a:p>
          <a:p>
            <a:pPr lvl="1"/>
            <a:r>
              <a:rPr lang="en-US" sz="2200" dirty="0" smtClean="0"/>
              <a:t>More comprehensive cost function to trade off performance, power, area and wirelength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42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7244"/>
            <a:ext cx="8686800" cy="685800"/>
          </a:xfrm>
        </p:spPr>
        <p:txBody>
          <a:bodyPr/>
          <a:lstStyle/>
          <a:p>
            <a:r>
              <a:rPr lang="en-US" dirty="0" smtClean="0"/>
              <a:t>Choice of Cell Height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00" y="761492"/>
            <a:ext cx="8861405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standard cell-based implementation …</a:t>
            </a:r>
          </a:p>
          <a:p>
            <a:pPr lvl="1"/>
            <a:r>
              <a:rPr lang="en-US" sz="2400" dirty="0" smtClean="0"/>
              <a:t>Large </a:t>
            </a:r>
            <a:r>
              <a:rPr lang="en-US" sz="2400" dirty="0"/>
              <a:t>cell </a:t>
            </a:r>
            <a:r>
              <a:rPr lang="en-US" sz="2400" dirty="0" smtClean="0"/>
              <a:t>height </a:t>
            </a:r>
            <a:r>
              <a:rPr lang="en-US" altLang="zh-TW" sz="2400" b="1" dirty="0">
                <a:sym typeface="Symbol"/>
              </a:rPr>
              <a:t>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b</a:t>
            </a:r>
            <a:r>
              <a:rPr lang="en-US" sz="2400" dirty="0" smtClean="0">
                <a:sym typeface="Wingdings" panose="05000000000000000000" pitchFamily="2" charset="2"/>
              </a:rPr>
              <a:t>etter </a:t>
            </a:r>
            <a:r>
              <a:rPr lang="en-US" sz="2400" dirty="0">
                <a:sym typeface="Wingdings" panose="05000000000000000000" pitchFamily="2" charset="2"/>
              </a:rPr>
              <a:t>timing, but </a:t>
            </a:r>
            <a:r>
              <a:rPr lang="en-US" sz="2400" dirty="0" smtClean="0">
                <a:sym typeface="Wingdings" panose="05000000000000000000" pitchFamily="2" charset="2"/>
              </a:rPr>
              <a:t>larger </a:t>
            </a:r>
            <a:r>
              <a:rPr lang="en-US" sz="2400" dirty="0">
                <a:sym typeface="Wingdings" panose="05000000000000000000" pitchFamily="2" charset="2"/>
              </a:rPr>
              <a:t>area and power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Small cell </a:t>
            </a:r>
            <a:r>
              <a:rPr lang="en-US" sz="2400" dirty="0" smtClean="0">
                <a:sym typeface="Wingdings" panose="05000000000000000000" pitchFamily="2" charset="2"/>
              </a:rPr>
              <a:t>height </a:t>
            </a:r>
            <a:r>
              <a:rPr lang="en-US" altLang="zh-TW" sz="2400" b="1" dirty="0">
                <a:sym typeface="Symbol"/>
              </a:rPr>
              <a:t>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s</a:t>
            </a:r>
            <a:r>
              <a:rPr lang="en-US" sz="2400" dirty="0" smtClean="0">
                <a:sym typeface="Wingdings" panose="05000000000000000000" pitchFamily="2" charset="2"/>
              </a:rPr>
              <a:t>maller </a:t>
            </a:r>
            <a:r>
              <a:rPr lang="en-US" sz="2400" dirty="0" smtClean="0">
                <a:sym typeface="Wingdings" panose="05000000000000000000" pitchFamily="2" charset="2"/>
              </a:rPr>
              <a:t>area and power </a:t>
            </a:r>
            <a:r>
              <a:rPr lang="en-US" sz="2400" dirty="0">
                <a:sym typeface="Wingdings" panose="05000000000000000000" pitchFamily="2" charset="2"/>
              </a:rPr>
              <a:t>per gate, but large delay </a:t>
            </a:r>
            <a:r>
              <a:rPr lang="en-US" sz="2400" dirty="0" smtClean="0">
                <a:sym typeface="Wingdings" panose="05000000000000000000" pitchFamily="2" charset="2"/>
              </a:rPr>
              <a:t>and more </a:t>
            </a:r>
            <a:r>
              <a:rPr lang="en-US" sz="2400" dirty="0">
                <a:sym typeface="Wingdings" panose="05000000000000000000" pitchFamily="2" charset="2"/>
              </a:rPr>
              <a:t>#</a:t>
            </a:r>
            <a:r>
              <a:rPr lang="en-US" sz="2400" dirty="0" smtClean="0">
                <a:sym typeface="Wingdings" panose="05000000000000000000" pitchFamily="2" charset="2"/>
              </a:rPr>
              <a:t>buffers, pin accessibility issue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Can we mix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cell 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heights to have better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tradeoffs between 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performance and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area/power </a:t>
            </a:r>
            <a:r>
              <a:rPr lang="en-US" altLang="zh-TW" sz="2800" b="1" dirty="0">
                <a:solidFill>
                  <a:srgbClr val="C00000"/>
                </a:solidFill>
                <a:sym typeface="Symbol"/>
              </a:rPr>
              <a:t>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etter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design </a:t>
            </a:r>
            <a:r>
              <a:rPr lang="en-US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QoR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30373" y="3030419"/>
            <a:ext cx="7799101" cy="3619529"/>
            <a:chOff x="956954" y="2710181"/>
            <a:chExt cx="7799101" cy="3619529"/>
          </a:xfrm>
        </p:grpSpPr>
        <p:pic>
          <p:nvPicPr>
            <p:cNvPr id="11" name="Picture 10" descr="C:\Users\Jiajia\Application Data\SSH\temp\cell_delay_are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54" y="2710181"/>
              <a:ext cx="4320280" cy="361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76144" y="3550158"/>
              <a:ext cx="5479911" cy="10896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Technology: 28nm LP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RED: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12T cells = larger area, smaller delay</a:t>
              </a:r>
            </a:p>
            <a:p>
              <a:r>
                <a:rPr lang="en-US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BLUE: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8T cells = smaller area, larger delay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89431" y="3108645"/>
            <a:ext cx="2667998" cy="3075224"/>
            <a:chOff x="1389431" y="3108645"/>
            <a:chExt cx="2667998" cy="3075224"/>
          </a:xfrm>
        </p:grpSpPr>
        <p:sp>
          <p:nvSpPr>
            <p:cNvPr id="6" name="Oval 5"/>
            <p:cNvSpPr/>
            <p:nvPr/>
          </p:nvSpPr>
          <p:spPr bwMode="auto">
            <a:xfrm>
              <a:off x="1389431" y="3108645"/>
              <a:ext cx="335165" cy="1650855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130144" y="5705674"/>
              <a:ext cx="1927285" cy="47819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7858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876" y="797560"/>
            <a:ext cx="9103765" cy="5718047"/>
          </a:xfrm>
        </p:spPr>
        <p:txBody>
          <a:bodyPr/>
          <a:lstStyle/>
          <a:p>
            <a:r>
              <a:rPr lang="en-US" sz="2400" dirty="0" smtClean="0"/>
              <a:t>Post-synthesis area and timing comparison among 12T-only, 8T-only and mixed cell heights at 28LP</a:t>
            </a:r>
          </a:p>
          <a:p>
            <a:pPr lvl="1"/>
            <a:r>
              <a:rPr lang="en-US" sz="2200" dirty="0" smtClean="0"/>
              <a:t>12T-only tends to have large area</a:t>
            </a:r>
          </a:p>
          <a:p>
            <a:pPr lvl="1"/>
            <a:r>
              <a:rPr lang="en-US" sz="2200" dirty="0" smtClean="0"/>
              <a:t>Weak drive strengths of 8T cells </a:t>
            </a:r>
            <a:r>
              <a:rPr lang="en-US" altLang="zh-TW" sz="2000" b="1" dirty="0">
                <a:sym typeface="Symbol"/>
              </a:rPr>
              <a:t></a:t>
            </a:r>
            <a:r>
              <a:rPr lang="en-US" sz="2200" dirty="0" smtClean="0">
                <a:sym typeface="Wingdings" panose="05000000000000000000" pitchFamily="2" charset="2"/>
              </a:rPr>
              <a:t> #buffers↑ </a:t>
            </a:r>
            <a:r>
              <a:rPr lang="en-US" altLang="zh-TW" sz="2000" b="1" dirty="0">
                <a:sym typeface="Symbol"/>
              </a:rPr>
              <a:t></a:t>
            </a:r>
            <a:r>
              <a:rPr lang="en-US" sz="2200" dirty="0" smtClean="0">
                <a:sym typeface="Wingdings" panose="05000000000000000000" pitchFamily="2" charset="2"/>
              </a:rPr>
              <a:t> area↑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Mixing cell heights achieves </a:t>
            </a:r>
            <a:r>
              <a:rPr lang="en-US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&gt;14% </a:t>
            </a:r>
            <a:r>
              <a:rPr lang="en-US" sz="2200" dirty="0" smtClean="0">
                <a:sym typeface="Wingdings" panose="05000000000000000000" pitchFamily="2" charset="2"/>
              </a:rPr>
              <a:t>area reduction</a:t>
            </a:r>
            <a:endParaRPr lang="en-US" sz="2200" dirty="0">
              <a:sym typeface="Wingdings" panose="05000000000000000000" pitchFamily="2" charset="2"/>
            </a:endParaRPr>
          </a:p>
          <a:p>
            <a:pPr lvl="1"/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pPr lvl="1"/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pPr lvl="1"/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No existing flow offers sub-block level mixed cell-height optimization</a:t>
            </a:r>
            <a:endParaRPr lang="en-US" sz="14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Our goal: mixed cell-height implementation (!)</a:t>
            </a:r>
            <a:r>
              <a:rPr lang="en-US" sz="2400" dirty="0" smtClean="0">
                <a:sym typeface="Wingdings" panose="05000000000000000000" pitchFamily="2" charset="2"/>
              </a:rPr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Mixing Cell Heights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0064" y="2737726"/>
            <a:ext cx="8346162" cy="2329526"/>
            <a:chOff x="314325" y="2071687"/>
            <a:chExt cx="8429624" cy="27432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8643473"/>
                </p:ext>
              </p:extLst>
            </p:nvPr>
          </p:nvGraphicFramePr>
          <p:xfrm>
            <a:off x="314325" y="2071687"/>
            <a:ext cx="29622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2764240"/>
                </p:ext>
              </p:extLst>
            </p:nvPr>
          </p:nvGraphicFramePr>
          <p:xfrm>
            <a:off x="3276600" y="2071687"/>
            <a:ext cx="28670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048458"/>
                </p:ext>
              </p:extLst>
            </p:nvPr>
          </p:nvGraphicFramePr>
          <p:xfrm>
            <a:off x="6172200" y="2071687"/>
            <a:ext cx="257174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8" name="Rectangle 7"/>
          <p:cNvSpPr/>
          <p:nvPr/>
        </p:nvSpPr>
        <p:spPr bwMode="auto">
          <a:xfrm>
            <a:off x="272775" y="2701789"/>
            <a:ext cx="3095559" cy="237634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66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Problem Statement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5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Cell-Height Placement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8" y="838200"/>
            <a:ext cx="9013629" cy="55626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Given:</a:t>
            </a:r>
            <a:r>
              <a:rPr lang="en-US" dirty="0" smtClean="0"/>
              <a:t> design </a:t>
            </a:r>
            <a:r>
              <a:rPr lang="en-US" dirty="0"/>
              <a:t>(i.e., gate-level netlist), timing constraints, </a:t>
            </a:r>
            <a:r>
              <a:rPr lang="en-US" dirty="0" smtClean="0"/>
              <a:t>Liberty files, </a:t>
            </a:r>
            <a:r>
              <a:rPr lang="en-US" dirty="0"/>
              <a:t>and </a:t>
            </a:r>
            <a:r>
              <a:rPr lang="en-US" dirty="0" smtClean="0"/>
              <a:t>floorplan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Place design </a:t>
            </a:r>
            <a:r>
              <a:rPr lang="en-US" dirty="0"/>
              <a:t>such that </a:t>
            </a:r>
            <a:r>
              <a:rPr lang="en-US" dirty="0">
                <a:solidFill>
                  <a:srgbClr val="C00000"/>
                </a:solidFill>
              </a:rPr>
              <a:t>each </a:t>
            </a:r>
            <a:r>
              <a:rPr lang="en-US" dirty="0" smtClean="0">
                <a:solidFill>
                  <a:srgbClr val="C00000"/>
                </a:solidFill>
              </a:rPr>
              <a:t>cell instance </a:t>
            </a:r>
            <a:r>
              <a:rPr lang="en-US" dirty="0">
                <a:solidFill>
                  <a:srgbClr val="C00000"/>
                </a:solidFill>
              </a:rPr>
              <a:t>is legally placed in a row </a:t>
            </a:r>
            <a:r>
              <a:rPr lang="en-US" b="1" dirty="0">
                <a:solidFill>
                  <a:srgbClr val="C00000"/>
                </a:solidFill>
              </a:rPr>
              <a:t>with </a:t>
            </a:r>
            <a:r>
              <a:rPr lang="en-US" b="1" dirty="0" smtClean="0">
                <a:solidFill>
                  <a:srgbClr val="C00000"/>
                </a:solidFill>
              </a:rPr>
              <a:t>corresponding height 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Objective:</a:t>
            </a:r>
            <a:r>
              <a:rPr lang="en-US" dirty="0" smtClean="0"/>
              <a:t> minimum </a:t>
            </a:r>
            <a:r>
              <a:rPr lang="en-US" dirty="0"/>
              <a:t>design area </a:t>
            </a:r>
            <a:r>
              <a:rPr lang="en-US" dirty="0" smtClean="0"/>
              <a:t>with target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2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</a:t>
            </a:r>
            <a:r>
              <a:rPr lang="en-US" dirty="0" smtClean="0"/>
              <a:t>“</a:t>
            </a:r>
            <a:r>
              <a:rPr lang="en-US" dirty="0" smtClean="0"/>
              <a:t>Chicken-Egg</a:t>
            </a:r>
            <a:r>
              <a:rPr lang="en-US" dirty="0" smtClean="0"/>
              <a:t>”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09" y="2322634"/>
            <a:ext cx="5480835" cy="1972917"/>
          </a:xfrm>
        </p:spPr>
        <p:txBody>
          <a:bodyPr/>
          <a:lstStyle/>
          <a:p>
            <a:r>
              <a:rPr lang="en-US" sz="2400" dirty="0" smtClean="0">
                <a:sym typeface="Wingdings" panose="05000000000000000000" pitchFamily="2" charset="2"/>
              </a:rPr>
              <a:t>Heights </a:t>
            </a:r>
            <a:r>
              <a:rPr lang="en-US" sz="2400" dirty="0">
                <a:sym typeface="Wingdings" panose="05000000000000000000" pitchFamily="2" charset="2"/>
              </a:rPr>
              <a:t>of cell </a:t>
            </a:r>
            <a:r>
              <a:rPr lang="en-US" sz="2400" dirty="0" smtClean="0">
                <a:sym typeface="Wingdings" panose="05000000000000000000" pitchFamily="2" charset="2"/>
              </a:rPr>
              <a:t>rows are </a:t>
            </a:r>
            <a:r>
              <a:rPr lang="en-US" sz="2400" dirty="0">
                <a:sym typeface="Wingdings" panose="05000000000000000000" pitchFamily="2" charset="2"/>
              </a:rPr>
              <a:t>defined </a:t>
            </a:r>
            <a:r>
              <a:rPr lang="en-US" sz="2400" dirty="0" smtClean="0">
                <a:sym typeface="Wingdings" panose="05000000000000000000" pitchFamily="2" charset="2"/>
              </a:rPr>
              <a:t>by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floorplan </a:t>
            </a:r>
            <a:r>
              <a:rPr lang="en-US" sz="2400" dirty="0" smtClean="0">
                <a:sym typeface="Wingdings" panose="05000000000000000000" pitchFamily="2" charset="2"/>
              </a:rPr>
              <a:t>(site map) before </a:t>
            </a:r>
            <a:r>
              <a:rPr lang="en-US" sz="2400" dirty="0" smtClean="0">
                <a:sym typeface="Wingdings" panose="05000000000000000000" pitchFamily="2" charset="2"/>
              </a:rPr>
              <a:t>placement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Choices </a:t>
            </a:r>
            <a:r>
              <a:rPr lang="en-US" sz="2400" dirty="0">
                <a:sym typeface="Wingdings" panose="05000000000000000000" pitchFamily="2" charset="2"/>
              </a:rPr>
              <a:t>of cell heights highly depend on placement solution </a:t>
            </a:r>
            <a:endParaRPr lang="en-US" sz="24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5732" y="1520626"/>
            <a:ext cx="2073236" cy="5078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Synthesis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5732" y="2790998"/>
            <a:ext cx="2073236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Floorplan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5732" y="4015203"/>
            <a:ext cx="2073236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Placement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55732" y="5239409"/>
            <a:ext cx="2073236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CTS/Routing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2292350" y="2028458"/>
            <a:ext cx="0" cy="76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 bwMode="auto">
          <a:xfrm>
            <a:off x="2292350" y="3252663"/>
            <a:ext cx="0" cy="76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 bwMode="auto">
          <a:xfrm>
            <a:off x="2292350" y="4476868"/>
            <a:ext cx="0" cy="762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0290" y="846793"/>
            <a:ext cx="3869690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onventional design flow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820" y="2793086"/>
            <a:ext cx="2073236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Floorplan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7820" y="4017291"/>
            <a:ext cx="2073236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Placement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045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685800"/>
          </a:xfrm>
        </p:spPr>
        <p:txBody>
          <a:bodyPr/>
          <a:lstStyle/>
          <a:p>
            <a:r>
              <a:rPr lang="en-US" dirty="0" smtClean="0"/>
              <a:t>Challenge 2: Area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672592"/>
            <a:ext cx="8950019" cy="4610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“Breaker cells” must be inserted </a:t>
            </a:r>
            <a:r>
              <a:rPr lang="en-US" altLang="zh-TW" sz="2400" dirty="0" smtClean="0">
                <a:sym typeface="Symbol"/>
              </a:rPr>
              <a:t> </a:t>
            </a:r>
            <a:r>
              <a:rPr lang="en-US" altLang="zh-TW" sz="2400" b="1" dirty="0">
                <a:solidFill>
                  <a:srgbClr val="C00000"/>
                </a:solidFill>
                <a:sym typeface="Symbol"/>
              </a:rPr>
              <a:t>a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rea cost</a:t>
            </a:r>
            <a:endParaRPr lang="en-US" sz="24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Vertical: </a:t>
            </a:r>
            <a:r>
              <a:rPr lang="en-US" sz="2200" dirty="0" smtClean="0">
                <a:sym typeface="Wingdings" panose="05000000000000000000" pitchFamily="2" charset="2"/>
              </a:rPr>
              <a:t>P/G </a:t>
            </a:r>
            <a:r>
              <a:rPr lang="en-US" sz="2200" dirty="0" smtClean="0">
                <a:sym typeface="Wingdings" panose="05000000000000000000" pitchFamily="2" charset="2"/>
              </a:rPr>
              <a:t>rail of </a:t>
            </a:r>
            <a:r>
              <a:rPr lang="en-US" sz="2200" dirty="0">
                <a:sym typeface="Wingdings" panose="05000000000000000000" pitchFamily="2" charset="2"/>
              </a:rPr>
              <a:t>a</a:t>
            </a:r>
            <a:r>
              <a:rPr lang="en-US" sz="2200" dirty="0" smtClean="0">
                <a:sym typeface="Wingdings" panose="05000000000000000000" pitchFamily="2" charset="2"/>
              </a:rPr>
              <a:t> cell cannot </a:t>
            </a:r>
            <a:r>
              <a:rPr lang="en-US" sz="2200" dirty="0" smtClean="0">
                <a:sym typeface="Wingdings" panose="05000000000000000000" pitchFamily="2" charset="2"/>
              </a:rPr>
              <a:t>encroach </a:t>
            </a:r>
            <a:r>
              <a:rPr lang="en-US" sz="2200" dirty="0" smtClean="0">
                <a:sym typeface="Wingdings" panose="05000000000000000000" pitchFamily="2" charset="2"/>
              </a:rPr>
              <a:t>into adjacent-row </a:t>
            </a:r>
            <a:r>
              <a:rPr lang="en-US" sz="2200" dirty="0" smtClean="0">
                <a:sym typeface="Wingdings" panose="05000000000000000000" pitchFamily="2" charset="2"/>
              </a:rPr>
              <a:t>cells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Horizontal: well-to-well spacing rule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Other layout constraints 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N-well sharing</a:t>
            </a:r>
            <a:r>
              <a:rPr lang="en-US" sz="1100" dirty="0" smtClean="0">
                <a:sym typeface="Wingdings" panose="05000000000000000000" pitchFamily="2" charset="2"/>
              </a:rPr>
              <a:t> </a:t>
            </a:r>
            <a:r>
              <a:rPr lang="en-US" altLang="zh-TW" sz="2000" dirty="0" smtClean="0">
                <a:sym typeface="Symbol"/>
              </a:rPr>
              <a:t>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even number </a:t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>of rows in a region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Alignment with routing </a:t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>and poly tracks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59" y="2561866"/>
            <a:ext cx="6459895" cy="429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77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5400" y="672592"/>
            <a:ext cx="8950019" cy="46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2400" kern="0" dirty="0" smtClean="0">
                <a:sym typeface="Wingdings" panose="05000000000000000000" pitchFamily="2" charset="2"/>
              </a:rPr>
              <a:t>“Breaker cells” must be inserted </a:t>
            </a:r>
            <a:r>
              <a:rPr lang="en-US" altLang="zh-TW" sz="2400" kern="0" dirty="0" smtClean="0">
                <a:sym typeface="Symbol"/>
              </a:rPr>
              <a:t> </a:t>
            </a:r>
            <a:r>
              <a:rPr lang="en-US" altLang="zh-TW" sz="2400" b="1" kern="0" dirty="0" smtClean="0">
                <a:solidFill>
                  <a:srgbClr val="C00000"/>
                </a:solidFill>
                <a:sym typeface="Symbol"/>
              </a:rPr>
              <a:t>area cost</a:t>
            </a:r>
            <a:endParaRPr lang="en-US" sz="2400" b="1" kern="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 defTabSz="914400">
              <a:lnSpc>
                <a:spcPct val="100000"/>
              </a:lnSpc>
            </a:pPr>
            <a:r>
              <a:rPr lang="en-US" sz="2200" kern="0" dirty="0" smtClean="0">
                <a:sym typeface="Wingdings" panose="05000000000000000000" pitchFamily="2" charset="2"/>
              </a:rPr>
              <a:t>Vertical: P/G rail of a cell cannot encroach into adjacent-row cells</a:t>
            </a:r>
          </a:p>
          <a:p>
            <a:pPr lvl="1" defTabSz="914400">
              <a:lnSpc>
                <a:spcPct val="100000"/>
              </a:lnSpc>
            </a:pPr>
            <a:r>
              <a:rPr lang="en-US" sz="2200" kern="0" dirty="0" smtClean="0">
                <a:sym typeface="Wingdings" panose="05000000000000000000" pitchFamily="2" charset="2"/>
              </a:rPr>
              <a:t>Horizontal: well-to-well spacing rule</a:t>
            </a:r>
          </a:p>
          <a:p>
            <a:pPr defTabSz="914400">
              <a:lnSpc>
                <a:spcPct val="100000"/>
              </a:lnSpc>
            </a:pPr>
            <a:r>
              <a:rPr lang="en-US" sz="2400" kern="0" dirty="0" smtClean="0">
                <a:sym typeface="Wingdings" panose="05000000000000000000" pitchFamily="2" charset="2"/>
              </a:rPr>
              <a:t>Other layout constraints </a:t>
            </a:r>
          </a:p>
          <a:p>
            <a:pPr lvl="1" defTabSz="914400">
              <a:lnSpc>
                <a:spcPct val="100000"/>
              </a:lnSpc>
            </a:pPr>
            <a:r>
              <a:rPr lang="en-US" sz="2200" kern="0" dirty="0" smtClean="0">
                <a:sym typeface="Wingdings" panose="05000000000000000000" pitchFamily="2" charset="2"/>
              </a:rPr>
              <a:t>N-well sharing</a:t>
            </a:r>
            <a:r>
              <a:rPr lang="en-US" sz="1100" kern="0" dirty="0" smtClean="0">
                <a:sym typeface="Wingdings" panose="05000000000000000000" pitchFamily="2" charset="2"/>
              </a:rPr>
              <a:t> </a:t>
            </a:r>
            <a:r>
              <a:rPr lang="en-US" altLang="zh-TW" sz="2000" kern="0" dirty="0" smtClean="0">
                <a:sym typeface="Symbol"/>
              </a:rPr>
              <a:t></a:t>
            </a:r>
            <a:r>
              <a:rPr lang="en-US" sz="1800" kern="0" dirty="0" smtClean="0">
                <a:sym typeface="Wingdings" panose="05000000000000000000" pitchFamily="2" charset="2"/>
              </a:rPr>
              <a:t> </a:t>
            </a:r>
            <a:r>
              <a:rPr lang="en-US" sz="2200" kern="0" dirty="0" smtClean="0">
                <a:sym typeface="Wingdings" panose="05000000000000000000" pitchFamily="2" charset="2"/>
              </a:rPr>
              <a:t>even number </a:t>
            </a:r>
            <a:br>
              <a:rPr lang="en-US" sz="2200" kern="0" dirty="0" smtClean="0">
                <a:sym typeface="Wingdings" panose="05000000000000000000" pitchFamily="2" charset="2"/>
              </a:rPr>
            </a:br>
            <a:r>
              <a:rPr lang="en-US" sz="2200" kern="0" dirty="0" smtClean="0">
                <a:sym typeface="Wingdings" panose="05000000000000000000" pitchFamily="2" charset="2"/>
              </a:rPr>
              <a:t>of rows in a region</a:t>
            </a:r>
          </a:p>
          <a:p>
            <a:pPr lvl="1" defTabSz="914400">
              <a:lnSpc>
                <a:spcPct val="100000"/>
              </a:lnSpc>
            </a:pPr>
            <a:r>
              <a:rPr lang="en-US" sz="2200" kern="0" dirty="0" smtClean="0">
                <a:sym typeface="Wingdings" panose="05000000000000000000" pitchFamily="2" charset="2"/>
              </a:rPr>
              <a:t>Alignment with routing </a:t>
            </a:r>
            <a:br>
              <a:rPr lang="en-US" sz="2200" kern="0" dirty="0" smtClean="0">
                <a:sym typeface="Wingdings" panose="05000000000000000000" pitchFamily="2" charset="2"/>
              </a:rPr>
            </a:br>
            <a:r>
              <a:rPr lang="en-US" sz="2200" kern="0" dirty="0" smtClean="0">
                <a:sym typeface="Wingdings" panose="05000000000000000000" pitchFamily="2" charset="2"/>
              </a:rPr>
              <a:t>and poly tracks</a:t>
            </a:r>
            <a:endParaRPr lang="en-US" sz="22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685800"/>
          </a:xfrm>
        </p:spPr>
        <p:txBody>
          <a:bodyPr/>
          <a:lstStyle/>
          <a:p>
            <a:r>
              <a:rPr lang="en-US" dirty="0" smtClean="0"/>
              <a:t>Challenge 2: Area Overheads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59" y="2561866"/>
            <a:ext cx="6459895" cy="429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05" y="2409029"/>
            <a:ext cx="7528631" cy="15461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cell-height implementation must comprehend these challenges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3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2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6.2|1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7|5.5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2.4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0.5|2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4.5|24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1.6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6.7|17.9|12.8"/>
</p:tagLst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14726</TotalTime>
  <Words>1300</Words>
  <Application>Microsoft Office PowerPoint</Application>
  <PresentationFormat>On-screen Show (4:3)</PresentationFormat>
  <Paragraphs>275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Monotype Sorts</vt:lpstr>
      <vt:lpstr>Arial</vt:lpstr>
      <vt:lpstr>Arial Narrow</vt:lpstr>
      <vt:lpstr>Calibri</vt:lpstr>
      <vt:lpstr>Cambria Math</vt:lpstr>
      <vt:lpstr>Symbol</vt:lpstr>
      <vt:lpstr>Tahoma</vt:lpstr>
      <vt:lpstr>Wingdings</vt:lpstr>
      <vt:lpstr>1_ABKGROUP</vt:lpstr>
      <vt:lpstr>Mixed Cell-Height Implementation for Improved Design Quality  in Advanced Nodes </vt:lpstr>
      <vt:lpstr>Outline</vt:lpstr>
      <vt:lpstr>Choice of Cell Height ?</vt:lpstr>
      <vt:lpstr>Motivation of Mixing Cell Heights</vt:lpstr>
      <vt:lpstr>Outline</vt:lpstr>
      <vt:lpstr>Mixed Cell-Height Placement Problem</vt:lpstr>
      <vt:lpstr>Challenge 1: “Chicken-Egg” Loop</vt:lpstr>
      <vt:lpstr>Challenge 2: Area Overheads</vt:lpstr>
      <vt:lpstr>Challenge 2: Area Overheads</vt:lpstr>
      <vt:lpstr>Outline</vt:lpstr>
      <vt:lpstr>Related Works</vt:lpstr>
      <vt:lpstr>Outline</vt:lpstr>
      <vt:lpstr>Overall Flow</vt:lpstr>
      <vt:lpstr>Example of Overall Optimization Flow</vt:lpstr>
      <vt:lpstr>Floorplan Partitioning and Region Definition</vt:lpstr>
      <vt:lpstr>Timing-Aware Placement Legalization</vt:lpstr>
      <vt:lpstr>Iterative Optimization Flow</vt:lpstr>
      <vt:lpstr>Mapping Cells to Original Heights/Widths</vt:lpstr>
      <vt:lpstr>Cell Mapping Flow (General Cases)</vt:lpstr>
      <vt:lpstr>Outline</vt:lpstr>
      <vt:lpstr>Experimental Setup</vt:lpstr>
      <vt:lpstr>Area/Performance Benefits from Mixing Cell Heights</vt:lpstr>
      <vt:lpstr>Power Benefits from Mixing Cell Heights</vt:lpstr>
      <vt:lpstr>Outline</vt:lpstr>
      <vt:lpstr>Conclusion</vt:lpstr>
      <vt:lpstr>Thank you!</vt:lpstr>
    </vt:vector>
  </TitlesOfParts>
  <Company>UCSD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MinRazor</dc:title>
  <dc:creator>Jiajia</dc:creator>
  <cp:lastModifiedBy>Jiajia</cp:lastModifiedBy>
  <cp:revision>320</cp:revision>
  <cp:lastPrinted>2014-03-22T18:48:34Z</cp:lastPrinted>
  <dcterms:created xsi:type="dcterms:W3CDTF">2013-05-15T05:21:47Z</dcterms:created>
  <dcterms:modified xsi:type="dcterms:W3CDTF">2015-11-04T18:34:41Z</dcterms:modified>
</cp:coreProperties>
</file>