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9.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0.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6"/>
  </p:notesMasterIdLst>
  <p:handoutMasterIdLst>
    <p:handoutMasterId r:id="rId27"/>
  </p:handoutMasterIdLst>
  <p:sldIdLst>
    <p:sldId id="256" r:id="rId3"/>
    <p:sldId id="257" r:id="rId4"/>
    <p:sldId id="258" r:id="rId5"/>
    <p:sldId id="259" r:id="rId6"/>
    <p:sldId id="260" r:id="rId7"/>
    <p:sldId id="281" r:id="rId8"/>
    <p:sldId id="262" r:id="rId9"/>
    <p:sldId id="263" r:id="rId10"/>
    <p:sldId id="264" r:id="rId11"/>
    <p:sldId id="265" r:id="rId12"/>
    <p:sldId id="266" r:id="rId13"/>
    <p:sldId id="267" r:id="rId14"/>
    <p:sldId id="268" r:id="rId15"/>
    <p:sldId id="282" r:id="rId16"/>
    <p:sldId id="283" r:id="rId17"/>
    <p:sldId id="284" r:id="rId18"/>
    <p:sldId id="285" r:id="rId19"/>
    <p:sldId id="286" r:id="rId20"/>
    <p:sldId id="287" r:id="rId21"/>
    <p:sldId id="288" r:id="rId22"/>
    <p:sldId id="280" r:id="rId23"/>
    <p:sldId id="289" r:id="rId24"/>
    <p:sldId id="277" r:id="rId2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78665" autoAdjust="0"/>
  </p:normalViewPr>
  <p:slideViewPr>
    <p:cSldViewPr snapToGrid="0">
      <p:cViewPr varScale="1">
        <p:scale>
          <a:sx n="55" d="100"/>
          <a:sy n="55" d="100"/>
        </p:scale>
        <p:origin x="37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https://d.docs.live.net/db991be0138bff57/Research/Book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d.docs.live.net/db991be0138bff57/Research/Book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d.docs.live.net/db991be0138bff57/Research/Book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d.docs.live.net/db991be0138bff57/Research/Book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d.docs.live.net/db991be0138bff57/Research/Book1.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d.docs.live.net/db991be0138bff57/Research/Book1.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dirty="0" smtClean="0"/>
              <a:t>#Cut masks </a:t>
            </a:r>
            <a:r>
              <a:rPr lang="en-US" dirty="0"/>
              <a:t>vs </a:t>
            </a:r>
            <a:r>
              <a:rPr lang="en-US" dirty="0" smtClean="0"/>
              <a:t>Infeasible clips (%)</a:t>
            </a:r>
            <a:endParaRPr lang="en-US" dirty="0"/>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v>ARM Cortex M0</c:v>
          </c:tx>
          <c:spPr>
            <a:solidFill>
              <a:schemeClr val="accent1"/>
            </a:solidFill>
            <a:ln>
              <a:noFill/>
            </a:ln>
            <a:effectLst/>
          </c:spPr>
          <c:invertIfNegative val="0"/>
          <c:cat>
            <c:strRef>
              <c:f>Sheet3!$B$2:$B$13</c:f>
              <c:strCache>
                <c:ptCount val="12"/>
                <c:pt idx="0">
                  <c:v>C1</c:v>
                </c:pt>
                <c:pt idx="1">
                  <c:v>C2</c:v>
                </c:pt>
                <c:pt idx="2">
                  <c:v>C3</c:v>
                </c:pt>
                <c:pt idx="3">
                  <c:v>C4</c:v>
                </c:pt>
                <c:pt idx="4">
                  <c:v>C5</c:v>
                </c:pt>
                <c:pt idx="5">
                  <c:v>C6</c:v>
                </c:pt>
                <c:pt idx="6">
                  <c:v>C7</c:v>
                </c:pt>
                <c:pt idx="7">
                  <c:v>C8</c:v>
                </c:pt>
                <c:pt idx="8">
                  <c:v>C9</c:v>
                </c:pt>
                <c:pt idx="9">
                  <c:v>C10</c:v>
                </c:pt>
                <c:pt idx="10">
                  <c:v>C11</c:v>
                </c:pt>
                <c:pt idx="11">
                  <c:v>C12</c:v>
                </c:pt>
              </c:strCache>
            </c:strRef>
          </c:cat>
          <c:val>
            <c:numRef>
              <c:f>Sheet3!$C$2:$C$13</c:f>
              <c:numCache>
                <c:formatCode>General</c:formatCode>
                <c:ptCount val="12"/>
                <c:pt idx="0">
                  <c:v>20.744</c:v>
                </c:pt>
                <c:pt idx="1">
                  <c:v>7.266</c:v>
                </c:pt>
                <c:pt idx="2">
                  <c:v>1.869</c:v>
                </c:pt>
                <c:pt idx="3">
                  <c:v>0.48399999999999999</c:v>
                </c:pt>
                <c:pt idx="4">
                  <c:v>0</c:v>
                </c:pt>
                <c:pt idx="5">
                  <c:v>0</c:v>
                </c:pt>
                <c:pt idx="6">
                  <c:v>0</c:v>
                </c:pt>
                <c:pt idx="7">
                  <c:v>0</c:v>
                </c:pt>
                <c:pt idx="8">
                  <c:v>0</c:v>
                </c:pt>
                <c:pt idx="9">
                  <c:v>0</c:v>
                </c:pt>
                <c:pt idx="10">
                  <c:v>0</c:v>
                </c:pt>
                <c:pt idx="11">
                  <c:v>0</c:v>
                </c:pt>
              </c:numCache>
            </c:numRef>
          </c:val>
        </c:ser>
        <c:ser>
          <c:idx val="1"/>
          <c:order val="1"/>
          <c:tx>
            <c:v>AES</c:v>
          </c:tx>
          <c:spPr>
            <a:solidFill>
              <a:schemeClr val="accent2"/>
            </a:solidFill>
            <a:ln>
              <a:noFill/>
            </a:ln>
            <a:effectLst/>
          </c:spPr>
          <c:invertIfNegative val="0"/>
          <c:cat>
            <c:strRef>
              <c:f>Sheet3!$B$2:$B$13</c:f>
              <c:strCache>
                <c:ptCount val="12"/>
                <c:pt idx="0">
                  <c:v>C1</c:v>
                </c:pt>
                <c:pt idx="1">
                  <c:v>C2</c:v>
                </c:pt>
                <c:pt idx="2">
                  <c:v>C3</c:v>
                </c:pt>
                <c:pt idx="3">
                  <c:v>C4</c:v>
                </c:pt>
                <c:pt idx="4">
                  <c:v>C5</c:v>
                </c:pt>
                <c:pt idx="5">
                  <c:v>C6</c:v>
                </c:pt>
                <c:pt idx="6">
                  <c:v>C7</c:v>
                </c:pt>
                <c:pt idx="7">
                  <c:v>C8</c:v>
                </c:pt>
                <c:pt idx="8">
                  <c:v>C9</c:v>
                </c:pt>
                <c:pt idx="9">
                  <c:v>C10</c:v>
                </c:pt>
                <c:pt idx="10">
                  <c:v>C11</c:v>
                </c:pt>
                <c:pt idx="11">
                  <c:v>C12</c:v>
                </c:pt>
              </c:strCache>
            </c:strRef>
          </c:cat>
          <c:val>
            <c:numRef>
              <c:f>Sheet3!$D$2:$D$13</c:f>
              <c:numCache>
                <c:formatCode>General</c:formatCode>
                <c:ptCount val="12"/>
                <c:pt idx="0">
                  <c:v>31.263000000000002</c:v>
                </c:pt>
                <c:pt idx="1">
                  <c:v>14.429</c:v>
                </c:pt>
                <c:pt idx="2">
                  <c:v>4.9829999999999997</c:v>
                </c:pt>
                <c:pt idx="3">
                  <c:v>1.4359999999999999</c:v>
                </c:pt>
                <c:pt idx="4">
                  <c:v>0</c:v>
                </c:pt>
                <c:pt idx="5">
                  <c:v>0</c:v>
                </c:pt>
                <c:pt idx="6">
                  <c:v>0</c:v>
                </c:pt>
                <c:pt idx="7">
                  <c:v>0</c:v>
                </c:pt>
                <c:pt idx="8">
                  <c:v>0</c:v>
                </c:pt>
                <c:pt idx="9">
                  <c:v>0</c:v>
                </c:pt>
                <c:pt idx="10">
                  <c:v>0</c:v>
                </c:pt>
                <c:pt idx="11">
                  <c:v>0</c:v>
                </c:pt>
              </c:numCache>
            </c:numRef>
          </c:val>
        </c:ser>
        <c:dLbls>
          <c:showLegendKey val="0"/>
          <c:showVal val="0"/>
          <c:showCatName val="0"/>
          <c:showSerName val="0"/>
          <c:showPercent val="0"/>
          <c:showBubbleSize val="0"/>
        </c:dLbls>
        <c:gapWidth val="219"/>
        <c:overlap val="-27"/>
        <c:axId val="357401936"/>
        <c:axId val="357406640"/>
      </c:barChart>
      <c:catAx>
        <c:axId val="357401936"/>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dirty="0"/>
                  <a:t>#</a:t>
                </a:r>
                <a:r>
                  <a:rPr lang="en-US" dirty="0" smtClean="0"/>
                  <a:t>Cut masks (M2-M6</a:t>
                </a:r>
                <a:r>
                  <a:rPr lang="en-US" dirty="0"/>
                  <a:t>)</a:t>
                </a:r>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57406640"/>
        <c:crosses val="autoZero"/>
        <c:auto val="1"/>
        <c:lblAlgn val="ctr"/>
        <c:lblOffset val="100"/>
        <c:noMultiLvlLbl val="0"/>
      </c:catAx>
      <c:valAx>
        <c:axId val="3574066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Infeasible Clips (%)</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574019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dirty="0"/>
              <a:t>Overall % EOL </a:t>
            </a:r>
            <a:r>
              <a:rPr lang="en-US" dirty="0" smtClean="0"/>
              <a:t>extension</a:t>
            </a:r>
            <a:endParaRPr lang="en-US" dirty="0"/>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Sheet13!$B$3</c:f>
              <c:strCache>
                <c:ptCount val="1"/>
                <c:pt idx="0">
                  <c:v>ARM Cortex M0</c:v>
                </c:pt>
              </c:strCache>
            </c:strRef>
          </c:tx>
          <c:spPr>
            <a:solidFill>
              <a:schemeClr val="accent1"/>
            </a:solidFill>
            <a:ln>
              <a:noFill/>
            </a:ln>
            <a:effectLst/>
          </c:spPr>
          <c:invertIfNegative val="0"/>
          <c:cat>
            <c:strRef>
              <c:f>Sheet13!$A$8:$A$15</c:f>
              <c:strCache>
                <c:ptCount val="8"/>
                <c:pt idx="0">
                  <c:v>C5</c:v>
                </c:pt>
                <c:pt idx="1">
                  <c:v>C6</c:v>
                </c:pt>
                <c:pt idx="2">
                  <c:v>C7</c:v>
                </c:pt>
                <c:pt idx="3">
                  <c:v>C8</c:v>
                </c:pt>
                <c:pt idx="4">
                  <c:v>C9</c:v>
                </c:pt>
                <c:pt idx="5">
                  <c:v>C10</c:v>
                </c:pt>
                <c:pt idx="6">
                  <c:v>C11</c:v>
                </c:pt>
                <c:pt idx="7">
                  <c:v>C12</c:v>
                </c:pt>
              </c:strCache>
            </c:strRef>
          </c:cat>
          <c:val>
            <c:numRef>
              <c:f>Sheet13!$B$8:$B$15</c:f>
              <c:numCache>
                <c:formatCode>General</c:formatCode>
                <c:ptCount val="8"/>
                <c:pt idx="0">
                  <c:v>3.2576555927084458E-2</c:v>
                </c:pt>
                <c:pt idx="1">
                  <c:v>1.8642460360263187E-2</c:v>
                </c:pt>
                <c:pt idx="2">
                  <c:v>8.2323104303742844E-3</c:v>
                </c:pt>
                <c:pt idx="3">
                  <c:v>5.5760435767446877E-3</c:v>
                </c:pt>
                <c:pt idx="4">
                  <c:v>4.9261676194585265E-3</c:v>
                </c:pt>
                <c:pt idx="5">
                  <c:v>4.8308165246467479E-3</c:v>
                </c:pt>
                <c:pt idx="6">
                  <c:v>5.0284489267608671E-4</c:v>
                </c:pt>
                <c:pt idx="7">
                  <c:v>0</c:v>
                </c:pt>
              </c:numCache>
            </c:numRef>
          </c:val>
        </c:ser>
        <c:ser>
          <c:idx val="1"/>
          <c:order val="1"/>
          <c:tx>
            <c:strRef>
              <c:f>Sheet13!$C$3</c:f>
              <c:strCache>
                <c:ptCount val="1"/>
                <c:pt idx="0">
                  <c:v>AES</c:v>
                </c:pt>
              </c:strCache>
            </c:strRef>
          </c:tx>
          <c:spPr>
            <a:solidFill>
              <a:schemeClr val="accent2"/>
            </a:solidFill>
            <a:ln>
              <a:noFill/>
            </a:ln>
            <a:effectLst/>
          </c:spPr>
          <c:invertIfNegative val="0"/>
          <c:cat>
            <c:strRef>
              <c:f>Sheet13!$A$8:$A$15</c:f>
              <c:strCache>
                <c:ptCount val="8"/>
                <c:pt idx="0">
                  <c:v>C5</c:v>
                </c:pt>
                <c:pt idx="1">
                  <c:v>C6</c:v>
                </c:pt>
                <c:pt idx="2">
                  <c:v>C7</c:v>
                </c:pt>
                <c:pt idx="3">
                  <c:v>C8</c:v>
                </c:pt>
                <c:pt idx="4">
                  <c:v>C9</c:v>
                </c:pt>
                <c:pt idx="5">
                  <c:v>C10</c:v>
                </c:pt>
                <c:pt idx="6">
                  <c:v>C11</c:v>
                </c:pt>
                <c:pt idx="7">
                  <c:v>C12</c:v>
                </c:pt>
              </c:strCache>
            </c:strRef>
          </c:cat>
          <c:val>
            <c:numRef>
              <c:f>Sheet13!$C$8:$C$15</c:f>
              <c:numCache>
                <c:formatCode>General</c:formatCode>
                <c:ptCount val="8"/>
                <c:pt idx="0">
                  <c:v>4.5527385150746953E-2</c:v>
                </c:pt>
                <c:pt idx="1">
                  <c:v>2.6438583362176221E-2</c:v>
                </c:pt>
                <c:pt idx="2">
                  <c:v>1.3995294711929731E-2</c:v>
                </c:pt>
                <c:pt idx="3">
                  <c:v>9.4000523849168856E-3</c:v>
                </c:pt>
                <c:pt idx="4">
                  <c:v>8.1250409257163179E-3</c:v>
                </c:pt>
                <c:pt idx="5">
                  <c:v>7.9571098492998201E-3</c:v>
                </c:pt>
                <c:pt idx="6">
                  <c:v>7.8673726157846974E-4</c:v>
                </c:pt>
                <c:pt idx="7">
                  <c:v>0</c:v>
                </c:pt>
              </c:numCache>
            </c:numRef>
          </c:val>
        </c:ser>
        <c:dLbls>
          <c:showLegendKey val="0"/>
          <c:showVal val="0"/>
          <c:showCatName val="0"/>
          <c:showSerName val="0"/>
          <c:showPercent val="0"/>
          <c:showBubbleSize val="0"/>
        </c:dLbls>
        <c:gapWidth val="219"/>
        <c:overlap val="-27"/>
        <c:axId val="357400368"/>
        <c:axId val="357405072"/>
      </c:barChart>
      <c:catAx>
        <c:axId val="357400368"/>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dirty="0" smtClean="0"/>
                  <a:t>#Cut masks (M2-M6</a:t>
                </a:r>
                <a:r>
                  <a:rPr lang="en-US" dirty="0"/>
                  <a:t>)</a:t>
                </a:r>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57405072"/>
        <c:crosses val="autoZero"/>
        <c:auto val="1"/>
        <c:lblAlgn val="ctr"/>
        <c:lblOffset val="100"/>
        <c:noMultiLvlLbl val="0"/>
      </c:catAx>
      <c:valAx>
        <c:axId val="3574050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dirty="0"/>
                  <a:t>Overall % EOL </a:t>
                </a:r>
                <a:r>
                  <a:rPr lang="en-US" dirty="0" smtClean="0"/>
                  <a:t>extension</a:t>
                </a:r>
                <a:endParaRPr lang="en-US" dirty="0"/>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574003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dirty="0" smtClean="0"/>
              <a:t>Change</a:t>
            </a:r>
            <a:r>
              <a:rPr lang="en-US" baseline="0" dirty="0" smtClean="0"/>
              <a:t> in </a:t>
            </a:r>
            <a:r>
              <a:rPr lang="en-US" dirty="0" smtClean="0"/>
              <a:t>WNS due to EOL and dummy fill</a:t>
            </a:r>
            <a:endParaRPr lang="en-US" dirty="0"/>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v>ARM Cortex M0</c:v>
          </c:tx>
          <c:spPr>
            <a:solidFill>
              <a:schemeClr val="accent1"/>
            </a:solidFill>
            <a:ln>
              <a:noFill/>
            </a:ln>
            <a:effectLst/>
          </c:spPr>
          <c:invertIfNegative val="0"/>
          <c:cat>
            <c:strRef>
              <c:f>Sheet4!$B$8:$B$15</c:f>
              <c:strCache>
                <c:ptCount val="8"/>
                <c:pt idx="0">
                  <c:v>C5</c:v>
                </c:pt>
                <c:pt idx="1">
                  <c:v>C6</c:v>
                </c:pt>
                <c:pt idx="2">
                  <c:v>C7</c:v>
                </c:pt>
                <c:pt idx="3">
                  <c:v>C8</c:v>
                </c:pt>
                <c:pt idx="4">
                  <c:v>C9</c:v>
                </c:pt>
                <c:pt idx="5">
                  <c:v>C10</c:v>
                </c:pt>
                <c:pt idx="6">
                  <c:v>C11</c:v>
                </c:pt>
                <c:pt idx="7">
                  <c:v>C12</c:v>
                </c:pt>
              </c:strCache>
            </c:strRef>
          </c:cat>
          <c:val>
            <c:numRef>
              <c:f>Sheet4!$C$8:$C$15</c:f>
              <c:numCache>
                <c:formatCode>General</c:formatCode>
                <c:ptCount val="8"/>
                <c:pt idx="0">
                  <c:v>-5.6000000000000001E-2</c:v>
                </c:pt>
                <c:pt idx="1">
                  <c:v>-5.2000000000000005E-2</c:v>
                </c:pt>
                <c:pt idx="2">
                  <c:v>-0.05</c:v>
                </c:pt>
                <c:pt idx="3">
                  <c:v>-4.3000000000000003E-2</c:v>
                </c:pt>
                <c:pt idx="4">
                  <c:v>-4.3000000000000003E-2</c:v>
                </c:pt>
                <c:pt idx="5">
                  <c:v>-4.2000000000000003E-2</c:v>
                </c:pt>
                <c:pt idx="6">
                  <c:v>-4.2000000000000003E-2</c:v>
                </c:pt>
                <c:pt idx="7">
                  <c:v>-4.1000000000000002E-2</c:v>
                </c:pt>
              </c:numCache>
            </c:numRef>
          </c:val>
        </c:ser>
        <c:ser>
          <c:idx val="1"/>
          <c:order val="1"/>
          <c:tx>
            <c:v>AES</c:v>
          </c:tx>
          <c:spPr>
            <a:solidFill>
              <a:schemeClr val="accent2"/>
            </a:solidFill>
            <a:ln>
              <a:noFill/>
            </a:ln>
            <a:effectLst/>
          </c:spPr>
          <c:invertIfNegative val="0"/>
          <c:cat>
            <c:strRef>
              <c:f>Sheet4!$B$8:$B$15</c:f>
              <c:strCache>
                <c:ptCount val="8"/>
                <c:pt idx="0">
                  <c:v>C5</c:v>
                </c:pt>
                <c:pt idx="1">
                  <c:v>C6</c:v>
                </c:pt>
                <c:pt idx="2">
                  <c:v>C7</c:v>
                </c:pt>
                <c:pt idx="3">
                  <c:v>C8</c:v>
                </c:pt>
                <c:pt idx="4">
                  <c:v>C9</c:v>
                </c:pt>
                <c:pt idx="5">
                  <c:v>C10</c:v>
                </c:pt>
                <c:pt idx="6">
                  <c:v>C11</c:v>
                </c:pt>
                <c:pt idx="7">
                  <c:v>C12</c:v>
                </c:pt>
              </c:strCache>
            </c:strRef>
          </c:cat>
          <c:val>
            <c:numRef>
              <c:f>Sheet4!$D$8:$D$15</c:f>
              <c:numCache>
                <c:formatCode>General</c:formatCode>
                <c:ptCount val="8"/>
                <c:pt idx="0">
                  <c:v>-3.3000000000000002E-2</c:v>
                </c:pt>
                <c:pt idx="1">
                  <c:v>-3.6000000000000004E-2</c:v>
                </c:pt>
                <c:pt idx="2">
                  <c:v>-3.4000000000000002E-2</c:v>
                </c:pt>
                <c:pt idx="3">
                  <c:v>-3.2000000000000001E-2</c:v>
                </c:pt>
                <c:pt idx="4">
                  <c:v>-3.2000000000000001E-2</c:v>
                </c:pt>
                <c:pt idx="5">
                  <c:v>-3.2000000000000001E-2</c:v>
                </c:pt>
                <c:pt idx="6">
                  <c:v>-3.2000000000000001E-2</c:v>
                </c:pt>
                <c:pt idx="7">
                  <c:v>-3.1E-2</c:v>
                </c:pt>
              </c:numCache>
            </c:numRef>
          </c:val>
        </c:ser>
        <c:dLbls>
          <c:showLegendKey val="0"/>
          <c:showVal val="0"/>
          <c:showCatName val="0"/>
          <c:showSerName val="0"/>
          <c:showPercent val="0"/>
          <c:showBubbleSize val="0"/>
        </c:dLbls>
        <c:gapWidth val="219"/>
        <c:overlap val="-27"/>
        <c:axId val="357403112"/>
        <c:axId val="357401152"/>
      </c:barChart>
      <c:catAx>
        <c:axId val="357403112"/>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dirty="0" smtClean="0"/>
                  <a:t>#Cut masks (M2-M6</a:t>
                </a:r>
                <a:r>
                  <a:rPr lang="en-US" dirty="0"/>
                  <a:t>)</a:t>
                </a:r>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57401152"/>
        <c:crosses val="autoZero"/>
        <c:auto val="1"/>
        <c:lblAlgn val="ctr"/>
        <c:lblOffset val="100"/>
        <c:noMultiLvlLbl val="0"/>
      </c:catAx>
      <c:valAx>
        <c:axId val="3574011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dirty="0" smtClean="0"/>
                  <a:t>Change in </a:t>
                </a:r>
                <a:r>
                  <a:rPr lang="en-US" dirty="0"/>
                  <a:t>WNS (ns)</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574031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dirty="0"/>
              <a:t>Overall % EOL </a:t>
            </a:r>
            <a:r>
              <a:rPr lang="en-US" dirty="0" smtClean="0"/>
              <a:t>extension</a:t>
            </a:r>
            <a:endParaRPr lang="en-US" dirty="0"/>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Sheet13!$B$3</c:f>
              <c:strCache>
                <c:ptCount val="1"/>
                <c:pt idx="0">
                  <c:v>ARM Cortex M0</c:v>
                </c:pt>
              </c:strCache>
            </c:strRef>
          </c:tx>
          <c:spPr>
            <a:solidFill>
              <a:schemeClr val="accent1"/>
            </a:solidFill>
            <a:ln>
              <a:noFill/>
            </a:ln>
            <a:effectLst/>
          </c:spPr>
          <c:invertIfNegative val="0"/>
          <c:cat>
            <c:strRef>
              <c:f>Sheet13!$A$8:$A$15</c:f>
              <c:strCache>
                <c:ptCount val="8"/>
                <c:pt idx="0">
                  <c:v>C5</c:v>
                </c:pt>
                <c:pt idx="1">
                  <c:v>C6</c:v>
                </c:pt>
                <c:pt idx="2">
                  <c:v>C7</c:v>
                </c:pt>
                <c:pt idx="3">
                  <c:v>C8</c:v>
                </c:pt>
                <c:pt idx="4">
                  <c:v>C9</c:v>
                </c:pt>
                <c:pt idx="5">
                  <c:v>C10</c:v>
                </c:pt>
                <c:pt idx="6">
                  <c:v>C11</c:v>
                </c:pt>
                <c:pt idx="7">
                  <c:v>C12</c:v>
                </c:pt>
              </c:strCache>
            </c:strRef>
          </c:cat>
          <c:val>
            <c:numRef>
              <c:f>Sheet13!$B$8:$B$15</c:f>
              <c:numCache>
                <c:formatCode>General</c:formatCode>
                <c:ptCount val="8"/>
                <c:pt idx="0">
                  <c:v>3.2576555927084458E-2</c:v>
                </c:pt>
                <c:pt idx="1">
                  <c:v>1.8642460360263187E-2</c:v>
                </c:pt>
                <c:pt idx="2">
                  <c:v>8.2323104303742844E-3</c:v>
                </c:pt>
                <c:pt idx="3">
                  <c:v>5.5760435767446877E-3</c:v>
                </c:pt>
                <c:pt idx="4">
                  <c:v>4.9261676194585265E-3</c:v>
                </c:pt>
                <c:pt idx="5">
                  <c:v>4.8308165246467479E-3</c:v>
                </c:pt>
                <c:pt idx="6">
                  <c:v>5.0284489267608671E-4</c:v>
                </c:pt>
                <c:pt idx="7">
                  <c:v>0</c:v>
                </c:pt>
              </c:numCache>
            </c:numRef>
          </c:val>
        </c:ser>
        <c:ser>
          <c:idx val="1"/>
          <c:order val="1"/>
          <c:tx>
            <c:strRef>
              <c:f>Sheet13!$C$3</c:f>
              <c:strCache>
                <c:ptCount val="1"/>
                <c:pt idx="0">
                  <c:v>AES</c:v>
                </c:pt>
              </c:strCache>
            </c:strRef>
          </c:tx>
          <c:spPr>
            <a:solidFill>
              <a:schemeClr val="accent2"/>
            </a:solidFill>
            <a:ln>
              <a:noFill/>
            </a:ln>
            <a:effectLst/>
          </c:spPr>
          <c:invertIfNegative val="0"/>
          <c:cat>
            <c:strRef>
              <c:f>Sheet13!$A$8:$A$15</c:f>
              <c:strCache>
                <c:ptCount val="8"/>
                <c:pt idx="0">
                  <c:v>C5</c:v>
                </c:pt>
                <c:pt idx="1">
                  <c:v>C6</c:v>
                </c:pt>
                <c:pt idx="2">
                  <c:v>C7</c:v>
                </c:pt>
                <c:pt idx="3">
                  <c:v>C8</c:v>
                </c:pt>
                <c:pt idx="4">
                  <c:v>C9</c:v>
                </c:pt>
                <c:pt idx="5">
                  <c:v>C10</c:v>
                </c:pt>
                <c:pt idx="6">
                  <c:v>C11</c:v>
                </c:pt>
                <c:pt idx="7">
                  <c:v>C12</c:v>
                </c:pt>
              </c:strCache>
            </c:strRef>
          </c:cat>
          <c:val>
            <c:numRef>
              <c:f>Sheet13!$C$8:$C$15</c:f>
              <c:numCache>
                <c:formatCode>General</c:formatCode>
                <c:ptCount val="8"/>
                <c:pt idx="0">
                  <c:v>4.5527385150746953E-2</c:v>
                </c:pt>
                <c:pt idx="1">
                  <c:v>2.6438583362176221E-2</c:v>
                </c:pt>
                <c:pt idx="2">
                  <c:v>1.3995294711929731E-2</c:v>
                </c:pt>
                <c:pt idx="3">
                  <c:v>9.4000523849168856E-3</c:v>
                </c:pt>
                <c:pt idx="4">
                  <c:v>8.1250409257163179E-3</c:v>
                </c:pt>
                <c:pt idx="5">
                  <c:v>7.9571098492998201E-3</c:v>
                </c:pt>
                <c:pt idx="6">
                  <c:v>7.8673726157846974E-4</c:v>
                </c:pt>
                <c:pt idx="7">
                  <c:v>0</c:v>
                </c:pt>
              </c:numCache>
            </c:numRef>
          </c:val>
        </c:ser>
        <c:dLbls>
          <c:showLegendKey val="0"/>
          <c:showVal val="0"/>
          <c:showCatName val="0"/>
          <c:showSerName val="0"/>
          <c:showPercent val="0"/>
          <c:showBubbleSize val="0"/>
        </c:dLbls>
        <c:gapWidth val="219"/>
        <c:overlap val="-27"/>
        <c:axId val="357403504"/>
        <c:axId val="357403896"/>
      </c:barChart>
      <c:catAx>
        <c:axId val="357403504"/>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dirty="0" smtClean="0"/>
                  <a:t>#Cut</a:t>
                </a:r>
                <a:r>
                  <a:rPr lang="en-US" baseline="0" dirty="0" smtClean="0"/>
                  <a:t> </a:t>
                </a:r>
                <a:r>
                  <a:rPr lang="en-US" dirty="0" smtClean="0"/>
                  <a:t>masks (M2-M6</a:t>
                </a:r>
                <a:r>
                  <a:rPr lang="en-US" dirty="0"/>
                  <a:t>)</a:t>
                </a:r>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57403896"/>
        <c:crosses val="autoZero"/>
        <c:auto val="1"/>
        <c:lblAlgn val="ctr"/>
        <c:lblOffset val="100"/>
        <c:noMultiLvlLbl val="0"/>
      </c:catAx>
      <c:valAx>
        <c:axId val="3574038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dirty="0"/>
                  <a:t>Overall % EOL </a:t>
                </a:r>
                <a:r>
                  <a:rPr lang="en-US" dirty="0" smtClean="0"/>
                  <a:t>extension</a:t>
                </a:r>
                <a:endParaRPr lang="en-US" dirty="0"/>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574035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dirty="0" smtClean="0"/>
              <a:t>Change</a:t>
            </a:r>
            <a:r>
              <a:rPr lang="en-US" baseline="0" dirty="0" smtClean="0"/>
              <a:t> in</a:t>
            </a:r>
            <a:r>
              <a:rPr lang="en-US" dirty="0" smtClean="0"/>
              <a:t> WNS for different minimum</a:t>
            </a:r>
            <a:r>
              <a:rPr lang="en-US" baseline="0" dirty="0" smtClean="0"/>
              <a:t> track occupancy</a:t>
            </a:r>
            <a:endParaRPr lang="en-US" dirty="0"/>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6005299602457115"/>
          <c:y val="0.19646174552853291"/>
          <c:w val="0.81963438151990475"/>
          <c:h val="0.66264469290909633"/>
        </c:manualLayout>
      </c:layout>
      <c:barChart>
        <c:barDir val="col"/>
        <c:grouping val="clustered"/>
        <c:varyColors val="0"/>
        <c:ser>
          <c:idx val="0"/>
          <c:order val="0"/>
          <c:tx>
            <c:strRef>
              <c:f>Sheet7!$A$4</c:f>
              <c:strCache>
                <c:ptCount val="1"/>
                <c:pt idx="0">
                  <c:v>80%</c:v>
                </c:pt>
              </c:strCache>
            </c:strRef>
          </c:tx>
          <c:spPr>
            <a:solidFill>
              <a:schemeClr val="accent1"/>
            </a:solidFill>
            <a:ln>
              <a:noFill/>
            </a:ln>
            <a:effectLst/>
          </c:spPr>
          <c:invertIfNegative val="0"/>
          <c:cat>
            <c:strRef>
              <c:f>Sheet7!$B$3:$C$3</c:f>
              <c:strCache>
                <c:ptCount val="2"/>
                <c:pt idx="0">
                  <c:v>ARM Cortex M0</c:v>
                </c:pt>
                <c:pt idx="1">
                  <c:v>AES</c:v>
                </c:pt>
              </c:strCache>
            </c:strRef>
          </c:cat>
          <c:val>
            <c:numRef>
              <c:f>Sheet7!$B$4:$C$4</c:f>
              <c:numCache>
                <c:formatCode>General</c:formatCode>
                <c:ptCount val="2"/>
                <c:pt idx="0">
                  <c:v>-4.1000000000000002E-2</c:v>
                </c:pt>
                <c:pt idx="1">
                  <c:v>-3.1E-2</c:v>
                </c:pt>
              </c:numCache>
            </c:numRef>
          </c:val>
        </c:ser>
        <c:ser>
          <c:idx val="1"/>
          <c:order val="1"/>
          <c:tx>
            <c:strRef>
              <c:f>Sheet7!$A$5</c:f>
              <c:strCache>
                <c:ptCount val="1"/>
                <c:pt idx="0">
                  <c:v>85%</c:v>
                </c:pt>
              </c:strCache>
            </c:strRef>
          </c:tx>
          <c:spPr>
            <a:solidFill>
              <a:schemeClr val="accent2"/>
            </a:solidFill>
            <a:ln>
              <a:noFill/>
            </a:ln>
            <a:effectLst/>
          </c:spPr>
          <c:invertIfNegative val="0"/>
          <c:cat>
            <c:strRef>
              <c:f>Sheet7!$B$3:$C$3</c:f>
              <c:strCache>
                <c:ptCount val="2"/>
                <c:pt idx="0">
                  <c:v>ARM Cortex M0</c:v>
                </c:pt>
                <c:pt idx="1">
                  <c:v>AES</c:v>
                </c:pt>
              </c:strCache>
            </c:strRef>
          </c:cat>
          <c:val>
            <c:numRef>
              <c:f>Sheet7!$B$5:$C$5</c:f>
              <c:numCache>
                <c:formatCode>General</c:formatCode>
                <c:ptCount val="2"/>
                <c:pt idx="0">
                  <c:v>-0.05</c:v>
                </c:pt>
                <c:pt idx="1">
                  <c:v>-3.6000000000000004E-2</c:v>
                </c:pt>
              </c:numCache>
            </c:numRef>
          </c:val>
        </c:ser>
        <c:ser>
          <c:idx val="2"/>
          <c:order val="2"/>
          <c:tx>
            <c:strRef>
              <c:f>Sheet7!$A$6</c:f>
              <c:strCache>
                <c:ptCount val="1"/>
                <c:pt idx="0">
                  <c:v>90%</c:v>
                </c:pt>
              </c:strCache>
            </c:strRef>
          </c:tx>
          <c:spPr>
            <a:solidFill>
              <a:schemeClr val="accent3"/>
            </a:solidFill>
            <a:ln>
              <a:noFill/>
            </a:ln>
            <a:effectLst/>
          </c:spPr>
          <c:invertIfNegative val="0"/>
          <c:cat>
            <c:strRef>
              <c:f>Sheet7!$B$3:$C$3</c:f>
              <c:strCache>
                <c:ptCount val="2"/>
                <c:pt idx="0">
                  <c:v>ARM Cortex M0</c:v>
                </c:pt>
                <c:pt idx="1">
                  <c:v>AES</c:v>
                </c:pt>
              </c:strCache>
            </c:strRef>
          </c:cat>
          <c:val>
            <c:numRef>
              <c:f>Sheet7!$B$6:$C$6</c:f>
              <c:numCache>
                <c:formatCode>General</c:formatCode>
                <c:ptCount val="2"/>
                <c:pt idx="0">
                  <c:v>-5.9000000000000004E-2</c:v>
                </c:pt>
                <c:pt idx="1">
                  <c:v>-5.2999999999999992E-2</c:v>
                </c:pt>
              </c:numCache>
            </c:numRef>
          </c:val>
        </c:ser>
        <c:dLbls>
          <c:showLegendKey val="0"/>
          <c:showVal val="0"/>
          <c:showCatName val="0"/>
          <c:showSerName val="0"/>
          <c:showPercent val="0"/>
          <c:showBubbleSize val="0"/>
        </c:dLbls>
        <c:gapWidth val="219"/>
        <c:overlap val="-27"/>
        <c:axId val="357405464"/>
        <c:axId val="357405856"/>
      </c:barChart>
      <c:catAx>
        <c:axId val="357405464"/>
        <c:scaling>
          <c:orientation val="minMax"/>
        </c:scaling>
        <c:delete val="0"/>
        <c:axPos val="b"/>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57405856"/>
        <c:crosses val="autoZero"/>
        <c:auto val="1"/>
        <c:lblAlgn val="ctr"/>
        <c:lblOffset val="0"/>
        <c:noMultiLvlLbl val="0"/>
      </c:catAx>
      <c:valAx>
        <c:axId val="3574058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dirty="0" smtClean="0"/>
                  <a:t>Change</a:t>
                </a:r>
                <a:r>
                  <a:rPr lang="en-US" baseline="0" dirty="0" smtClean="0"/>
                  <a:t> in</a:t>
                </a:r>
                <a:r>
                  <a:rPr lang="en-US" dirty="0" smtClean="0"/>
                  <a:t> </a:t>
                </a:r>
                <a:r>
                  <a:rPr lang="en-US" dirty="0"/>
                  <a:t>WNS (ns)</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574054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dirty="0" smtClean="0"/>
              <a:t>#Cut</a:t>
            </a:r>
            <a:r>
              <a:rPr lang="en-US" baseline="0" dirty="0" smtClean="0"/>
              <a:t> masks</a:t>
            </a:r>
            <a:r>
              <a:rPr lang="en-US" dirty="0" smtClean="0"/>
              <a:t> </a:t>
            </a:r>
            <a:r>
              <a:rPr lang="en-US" dirty="0"/>
              <a:t>vs WNS</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Sheet10!$B$3</c:f>
              <c:strCache>
                <c:ptCount val="1"/>
                <c:pt idx="0">
                  <c:v>ARM Cortex M0 N7</c:v>
                </c:pt>
              </c:strCache>
            </c:strRef>
          </c:tx>
          <c:spPr>
            <a:ln w="19050" cap="rnd">
              <a:solidFill>
                <a:srgbClr val="FF0000"/>
              </a:solidFill>
              <a:round/>
            </a:ln>
            <a:effectLst/>
          </c:spPr>
          <c:marker>
            <c:symbol val="circle"/>
            <c:size val="5"/>
            <c:spPr>
              <a:solidFill>
                <a:schemeClr val="accent1"/>
              </a:solidFill>
              <a:ln w="9525">
                <a:solidFill>
                  <a:srgbClr val="FF0000"/>
                </a:solidFill>
              </a:ln>
              <a:effectLst/>
            </c:spPr>
          </c:marker>
          <c:xVal>
            <c:strRef>
              <c:f>Sheet10!$A$4:$A$6</c:f>
              <c:strCache>
                <c:ptCount val="3"/>
                <c:pt idx="0">
                  <c:v>Base #Color</c:v>
                </c:pt>
                <c:pt idx="1">
                  <c:v>Base+1</c:v>
                </c:pt>
                <c:pt idx="2">
                  <c:v>Base+2</c:v>
                </c:pt>
              </c:strCache>
            </c:strRef>
          </c:xVal>
          <c:yVal>
            <c:numRef>
              <c:f>Sheet10!$B$4:$B$6</c:f>
              <c:numCache>
                <c:formatCode>General</c:formatCode>
                <c:ptCount val="3"/>
                <c:pt idx="0">
                  <c:v>-5.6000000000000001E-2</c:v>
                </c:pt>
                <c:pt idx="1">
                  <c:v>-4.2000000000000003E-2</c:v>
                </c:pt>
                <c:pt idx="2">
                  <c:v>-4.2000000000000003E-2</c:v>
                </c:pt>
              </c:numCache>
            </c:numRef>
          </c:yVal>
          <c:smooth val="0"/>
        </c:ser>
        <c:ser>
          <c:idx val="1"/>
          <c:order val="1"/>
          <c:tx>
            <c:strRef>
              <c:f>Sheet10!$C$3</c:f>
              <c:strCache>
                <c:ptCount val="1"/>
                <c:pt idx="0">
                  <c:v>ARM Cortex M0 N5</c:v>
                </c:pt>
              </c:strCache>
            </c:strRef>
          </c:tx>
          <c:spPr>
            <a:ln w="19050" cap="rnd">
              <a:solidFill>
                <a:srgbClr val="FF0000"/>
              </a:solidFill>
              <a:prstDash val="sysDash"/>
              <a:round/>
            </a:ln>
            <a:effectLst/>
          </c:spPr>
          <c:marker>
            <c:symbol val="circle"/>
            <c:size val="5"/>
            <c:spPr>
              <a:solidFill>
                <a:schemeClr val="accent2"/>
              </a:solidFill>
              <a:ln w="9525">
                <a:solidFill>
                  <a:schemeClr val="accent2"/>
                </a:solidFill>
              </a:ln>
              <a:effectLst/>
            </c:spPr>
          </c:marker>
          <c:xVal>
            <c:strRef>
              <c:f>Sheet10!$A$4:$A$6</c:f>
              <c:strCache>
                <c:ptCount val="3"/>
                <c:pt idx="0">
                  <c:v>Base #Color</c:v>
                </c:pt>
                <c:pt idx="1">
                  <c:v>Base+1</c:v>
                </c:pt>
                <c:pt idx="2">
                  <c:v>Base+2</c:v>
                </c:pt>
              </c:strCache>
            </c:strRef>
          </c:xVal>
          <c:yVal>
            <c:numRef>
              <c:f>Sheet10!$A$14:$A$16</c:f>
              <c:numCache>
                <c:formatCode>General</c:formatCode>
                <c:ptCount val="3"/>
                <c:pt idx="0">
                  <c:v>-5.3999999999999999E-2</c:v>
                </c:pt>
                <c:pt idx="1">
                  <c:v>-4.2999999999999997E-2</c:v>
                </c:pt>
                <c:pt idx="2">
                  <c:v>-3.6999999999999998E-2</c:v>
                </c:pt>
              </c:numCache>
            </c:numRef>
          </c:yVal>
          <c:smooth val="0"/>
        </c:ser>
        <c:ser>
          <c:idx val="2"/>
          <c:order val="2"/>
          <c:tx>
            <c:strRef>
              <c:f>Sheet10!$D$3</c:f>
              <c:strCache>
                <c:ptCount val="1"/>
                <c:pt idx="0">
                  <c:v>AES N7</c:v>
                </c:pt>
              </c:strCache>
            </c:strRef>
          </c:tx>
          <c:spPr>
            <a:ln w="19050" cap="rnd">
              <a:solidFill>
                <a:schemeClr val="accent1"/>
              </a:solidFill>
              <a:round/>
            </a:ln>
            <a:effectLst/>
          </c:spPr>
          <c:marker>
            <c:symbol val="circle"/>
            <c:size val="5"/>
            <c:spPr>
              <a:solidFill>
                <a:schemeClr val="accent3"/>
              </a:solidFill>
              <a:ln w="9525">
                <a:solidFill>
                  <a:schemeClr val="accent1"/>
                </a:solidFill>
              </a:ln>
              <a:effectLst/>
            </c:spPr>
          </c:marker>
          <c:xVal>
            <c:strRef>
              <c:f>Sheet10!$A$4:$A$6</c:f>
              <c:strCache>
                <c:ptCount val="3"/>
                <c:pt idx="0">
                  <c:v>Base #Color</c:v>
                </c:pt>
                <c:pt idx="1">
                  <c:v>Base+1</c:v>
                </c:pt>
                <c:pt idx="2">
                  <c:v>Base+2</c:v>
                </c:pt>
              </c:strCache>
            </c:strRef>
          </c:xVal>
          <c:yVal>
            <c:numRef>
              <c:f>Sheet10!$D$4:$D$6</c:f>
              <c:numCache>
                <c:formatCode>General</c:formatCode>
                <c:ptCount val="3"/>
                <c:pt idx="0">
                  <c:v>-3.3000000000000002E-2</c:v>
                </c:pt>
                <c:pt idx="1">
                  <c:v>-3.2000000000000001E-2</c:v>
                </c:pt>
                <c:pt idx="2">
                  <c:v>-3.2000000000000001E-2</c:v>
                </c:pt>
              </c:numCache>
            </c:numRef>
          </c:yVal>
          <c:smooth val="0"/>
        </c:ser>
        <c:ser>
          <c:idx val="3"/>
          <c:order val="3"/>
          <c:tx>
            <c:strRef>
              <c:f>Sheet10!$E$3</c:f>
              <c:strCache>
                <c:ptCount val="1"/>
                <c:pt idx="0">
                  <c:v>AES N5</c:v>
                </c:pt>
              </c:strCache>
            </c:strRef>
          </c:tx>
          <c:spPr>
            <a:ln w="19050" cap="rnd">
              <a:solidFill>
                <a:schemeClr val="accent1"/>
              </a:solidFill>
              <a:prstDash val="sysDash"/>
              <a:round/>
            </a:ln>
            <a:effectLst/>
          </c:spPr>
          <c:marker>
            <c:symbol val="circle"/>
            <c:size val="5"/>
            <c:spPr>
              <a:solidFill>
                <a:schemeClr val="accent4"/>
              </a:solidFill>
              <a:ln w="9525">
                <a:solidFill>
                  <a:schemeClr val="accent1"/>
                </a:solidFill>
              </a:ln>
              <a:effectLst/>
            </c:spPr>
          </c:marker>
          <c:xVal>
            <c:strRef>
              <c:f>Sheet10!$A$4:$A$6</c:f>
              <c:strCache>
                <c:ptCount val="3"/>
                <c:pt idx="0">
                  <c:v>Base #Color</c:v>
                </c:pt>
                <c:pt idx="1">
                  <c:v>Base+1</c:v>
                </c:pt>
                <c:pt idx="2">
                  <c:v>Base+2</c:v>
                </c:pt>
              </c:strCache>
            </c:strRef>
          </c:xVal>
          <c:yVal>
            <c:numRef>
              <c:f>Sheet10!$E$4:$E$6</c:f>
              <c:numCache>
                <c:formatCode>General</c:formatCode>
                <c:ptCount val="3"/>
                <c:pt idx="0">
                  <c:v>-3.8999999999999979E-2</c:v>
                </c:pt>
                <c:pt idx="1">
                  <c:v>-3.6999999999999977E-2</c:v>
                </c:pt>
                <c:pt idx="2">
                  <c:v>-2.7999999999999997E-2</c:v>
                </c:pt>
              </c:numCache>
            </c:numRef>
          </c:yVal>
          <c:smooth val="0"/>
        </c:ser>
        <c:dLbls>
          <c:showLegendKey val="0"/>
          <c:showVal val="0"/>
          <c:showCatName val="0"/>
          <c:showSerName val="0"/>
          <c:showPercent val="0"/>
          <c:showBubbleSize val="0"/>
        </c:dLbls>
        <c:axId val="357407032"/>
        <c:axId val="357407424"/>
      </c:scatterChart>
      <c:valAx>
        <c:axId val="357407032"/>
        <c:scaling>
          <c:orientation val="minMax"/>
          <c:max val="3.5"/>
          <c:min val="0.5"/>
        </c:scaling>
        <c:delete val="1"/>
        <c:axPos val="b"/>
        <c:majorGridlines>
          <c:spPr>
            <a:ln w="9525" cap="flat" cmpd="sng" algn="ctr">
              <a:noFill/>
              <a:round/>
            </a:ln>
            <a:effectLst/>
          </c:spPr>
        </c:majorGridlines>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dirty="0" smtClean="0"/>
                  <a:t>Min</a:t>
                </a:r>
                <a:r>
                  <a:rPr lang="en-US" baseline="0" dirty="0" smtClean="0"/>
                  <a:t> #cut masks</a:t>
                </a:r>
                <a:r>
                  <a:rPr lang="en-US" dirty="0" smtClean="0"/>
                  <a:t>              Min+1                  </a:t>
                </a:r>
                <a:r>
                  <a:rPr lang="en-US" dirty="0"/>
                  <a:t>Min+2</a:t>
                </a:r>
              </a:p>
            </c:rich>
          </c:tx>
          <c:layout>
            <c:manualLayout>
              <c:xMode val="edge"/>
              <c:yMode val="edge"/>
              <c:x val="0.21872492274442287"/>
              <c:y val="0.74531721571172471"/>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crossAx val="357407424"/>
        <c:crosses val="autoZero"/>
        <c:crossBetween val="midCat"/>
        <c:majorUnit val="1"/>
        <c:minorUnit val="1"/>
      </c:valAx>
      <c:valAx>
        <c:axId val="357407424"/>
        <c:scaling>
          <c:orientation val="minMax"/>
          <c:max val="-2.0000000000000004E-2"/>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WNS (ns)</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57407032"/>
        <c:crosses val="autoZero"/>
        <c:crossBetween val="midCat"/>
      </c:valAx>
      <c:spPr>
        <a:noFill/>
        <a:ln>
          <a:noFill/>
        </a:ln>
        <a:effectLst/>
      </c:spPr>
    </c:plotArea>
    <c:legend>
      <c:legendPos val="b"/>
      <c:layout>
        <c:manualLayout>
          <c:xMode val="edge"/>
          <c:yMode val="edge"/>
          <c:x val="0.18129459016848717"/>
          <c:y val="0.84998320609873068"/>
          <c:w val="0.79806505186407206"/>
          <c:h val="0.1500167939012693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65D71250-EB6F-4FB5-9478-0A6C1D336C5E}" type="datetimeFigureOut">
              <a:rPr lang="en-US" smtClean="0"/>
              <a:t>9/30/2015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8EB6C484-9F7E-465A-97D4-F5000DB14B43}" type="slidenum">
              <a:rPr lang="en-US" smtClean="0"/>
              <a:t>‹#›</a:t>
            </a:fld>
            <a:endParaRPr lang="en-US"/>
          </a:p>
        </p:txBody>
      </p:sp>
    </p:spTree>
    <p:extLst>
      <p:ext uri="{BB962C8B-B14F-4D97-AF65-F5344CB8AC3E}">
        <p14:creationId xmlns:p14="http://schemas.microsoft.com/office/powerpoint/2010/main" val="1170221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66C729E-3D19-4E4E-AB41-661C9B582B29}" type="datetimeFigureOut">
              <a:rPr lang="en-US" smtClean="0"/>
              <a:t>9/30/2015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D0C99D3-D221-40E6-A8E9-49EEE38AD2E8}" type="slidenum">
              <a:rPr lang="en-US" smtClean="0"/>
              <a:t>‹#›</a:t>
            </a:fld>
            <a:endParaRPr lang="en-US"/>
          </a:p>
        </p:txBody>
      </p:sp>
    </p:spTree>
    <p:extLst>
      <p:ext uri="{BB962C8B-B14F-4D97-AF65-F5344CB8AC3E}">
        <p14:creationId xmlns:p14="http://schemas.microsoft.com/office/powerpoint/2010/main" val="2174705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latin typeface="Arial Narrow" pitchFamily="34" charset="0"/>
              </a:rPr>
              <a:t>Thank you for the kind introduction. </a:t>
            </a:r>
            <a:br>
              <a:rPr lang="en-US" dirty="0">
                <a:latin typeface="Arial Narrow" pitchFamily="34" charset="0"/>
              </a:rPr>
            </a:br>
            <a:r>
              <a:rPr lang="en-US" dirty="0">
                <a:latin typeface="Arial Narrow" pitchFamily="34" charset="0"/>
              </a:rPr>
              <a:t>Good afternoon, everyone. </a:t>
            </a:r>
            <a:br>
              <a:rPr lang="en-US" dirty="0">
                <a:latin typeface="Arial Narrow" pitchFamily="34" charset="0"/>
              </a:rPr>
            </a:br>
            <a:r>
              <a:rPr lang="en-US" dirty="0">
                <a:latin typeface="Arial Narrow" pitchFamily="34" charset="0"/>
              </a:rPr>
              <a:t>The title of my talk is “</a:t>
            </a:r>
            <a:r>
              <a:rPr lang="en-US" dirty="0" smtClean="0"/>
              <a:t>ILP-based co-optimization of cut-mask layout, dummy fill and timing for sub-14nm BEOL technology</a:t>
            </a:r>
            <a:r>
              <a:rPr lang="en-US" dirty="0">
                <a:latin typeface="Arial Narrow" pitchFamily="34" charset="0"/>
              </a:rPr>
              <a:t>”. </a:t>
            </a:r>
          </a:p>
          <a:p>
            <a:pPr defTabSz="931774">
              <a:defRPr/>
            </a:pPr>
            <a:endParaRPr lang="en-US" dirty="0">
              <a:latin typeface="Arial Narrow" pitchFamily="34" charset="0"/>
            </a:endParaRPr>
          </a:p>
        </p:txBody>
      </p:sp>
      <p:sp>
        <p:nvSpPr>
          <p:cNvPr id="4" name="Slide Number Placeholder 3"/>
          <p:cNvSpPr>
            <a:spLocks noGrp="1"/>
          </p:cNvSpPr>
          <p:nvPr>
            <p:ph type="sldNum" sz="quarter" idx="10"/>
          </p:nvPr>
        </p:nvSpPr>
        <p:spPr/>
        <p:txBody>
          <a:bodyPr/>
          <a:lstStyle/>
          <a:p>
            <a:fld id="{3EA20DA3-5F03-43EE-8164-5DC91CDBCCEF}"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9976796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The biggest limitation of Mixed ILP-based approach is runtime. To enable large-scale optimization,</a:t>
            </a:r>
          </a:p>
          <a:p>
            <a:r>
              <a:rPr lang="en-US" dirty="0"/>
              <a:t>we split the layout into many clips and optimize each clip in parallel. Our typical clip size is 3um by 3um. </a:t>
            </a:r>
          </a:p>
          <a:p>
            <a:r>
              <a:rPr lang="en-US" dirty="0"/>
              <a:t>In the first iteration, we optimize within each clip, without considering boundaries. </a:t>
            </a:r>
          </a:p>
          <a:p>
            <a:r>
              <a:rPr lang="en-US" dirty="0"/>
              <a:t>In the second iteration, we slide each clip in y direction and only solve for the shaded region. We fix all the other solutions we get from the first step, to ensure horizontal boundary feasibility. </a:t>
            </a:r>
          </a:p>
          <a:p>
            <a:r>
              <a:rPr lang="en-US" dirty="0"/>
              <a:t>Then, we slide each clip in x direction and solve again. By completing the third iteration, we will get a feasible solution with runtime linear to #clips.</a:t>
            </a:r>
          </a:p>
        </p:txBody>
      </p:sp>
      <p:sp>
        <p:nvSpPr>
          <p:cNvPr id="4" name="Slide Number Placeholder 3"/>
          <p:cNvSpPr>
            <a:spLocks noGrp="1"/>
          </p:cNvSpPr>
          <p:nvPr>
            <p:ph type="sldNum" sz="quarter" idx="10"/>
          </p:nvPr>
        </p:nvSpPr>
        <p:spPr/>
        <p:txBody>
          <a:bodyPr/>
          <a:lstStyle/>
          <a:p>
            <a:fld id="{3EA20DA3-5F03-43EE-8164-5DC91CDBCCEF}"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7996075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improve further, </a:t>
            </a:r>
          </a:p>
          <a:p>
            <a:r>
              <a:rPr lang="en-US" dirty="0"/>
              <a:t>we propose a heuristic considering metal density, mask density and timing.</a:t>
            </a:r>
          </a:p>
          <a:p>
            <a:r>
              <a:rPr lang="en-US" dirty="0"/>
              <a:t>Our heuristic could remove dummy fills by inserting and enlarging cuts near wire segments in the descending order of timing-criticality.</a:t>
            </a:r>
          </a:p>
          <a:p>
            <a:r>
              <a:rPr lang="en-US" dirty="0"/>
              <a:t>And it iteratively optimizes until a lower bound of metal density is reached.</a:t>
            </a:r>
          </a:p>
          <a:p>
            <a:r>
              <a:rPr lang="en-US" dirty="0"/>
              <a:t>During optimization, mask density uniformity is considered. </a:t>
            </a:r>
          </a:p>
          <a:p>
            <a:r>
              <a:rPr lang="en-US" dirty="0"/>
              <a:t>An example of the flow is shown here. After we get the solution from the previous step, </a:t>
            </a:r>
          </a:p>
          <a:p>
            <a:r>
              <a:rPr lang="en-US" dirty="0"/>
              <a:t>In Figure (a), </a:t>
            </a:r>
            <a:r>
              <a:rPr lang="en-US" dirty="0" err="1"/>
              <a:t>DefineTargetRegion</a:t>
            </a:r>
            <a:r>
              <a:rPr lang="en-US" dirty="0"/>
              <a:t> selects a candidate dummy fill to be removed according to timing.</a:t>
            </a:r>
          </a:p>
          <a:p>
            <a:r>
              <a:rPr lang="en-US" dirty="0"/>
              <a:t>The next step then enumerates all possible cuts for each color. Figure (b) shows them separately. Then we select cuts based on the ascending order of mask density. The final choice is a balanced use of all </a:t>
            </a:r>
            <a:r>
              <a:rPr lang="en-US" dirty="0" err="1"/>
              <a:t>cutmasks</a:t>
            </a:r>
            <a:r>
              <a:rPr lang="en-US" dirty="0"/>
              <a:t>.</a:t>
            </a:r>
          </a:p>
          <a:p>
            <a:r>
              <a:rPr lang="en-US" dirty="0"/>
              <a:t>We loop this process until the minimum metal density is met. </a:t>
            </a:r>
          </a:p>
        </p:txBody>
      </p:sp>
      <p:sp>
        <p:nvSpPr>
          <p:cNvPr id="4" name="Slide Number Placeholder 3"/>
          <p:cNvSpPr>
            <a:spLocks noGrp="1"/>
          </p:cNvSpPr>
          <p:nvPr>
            <p:ph type="sldNum" sz="quarter" idx="10"/>
          </p:nvPr>
        </p:nvSpPr>
        <p:spPr/>
        <p:txBody>
          <a:bodyPr/>
          <a:lstStyle/>
          <a:p>
            <a:fld id="{3EA20DA3-5F03-43EE-8164-5DC91CDBCCEF}"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7110284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shows the overall flow of our framework.</a:t>
            </a:r>
          </a:p>
          <a:p>
            <a:r>
              <a:rPr lang="en-US" dirty="0" smtClean="0"/>
              <a:t>Given a routed design</a:t>
            </a:r>
            <a:r>
              <a:rPr lang="en-US" baseline="0" dirty="0" smtClean="0"/>
              <a:t> </a:t>
            </a:r>
          </a:p>
          <a:p>
            <a:r>
              <a:rPr lang="en-US" baseline="0" dirty="0" smtClean="0"/>
              <a:t>and design rules</a:t>
            </a:r>
            <a:r>
              <a:rPr lang="en-US" dirty="0" smtClean="0"/>
              <a:t>,</a:t>
            </a:r>
            <a:r>
              <a:rPr lang="en-US" baseline="0" dirty="0" smtClean="0"/>
              <a:t> </a:t>
            </a:r>
          </a:p>
          <a:p>
            <a:r>
              <a:rPr lang="en-US" baseline="0" dirty="0" smtClean="0"/>
              <a:t>o</a:t>
            </a:r>
            <a:r>
              <a:rPr lang="en-US" dirty="0" smtClean="0"/>
              <a:t>ur ILP-based algorithm</a:t>
            </a:r>
            <a:r>
              <a:rPr lang="en-US" baseline="0" dirty="0" smtClean="0"/>
              <a:t> </a:t>
            </a:r>
          </a:p>
          <a:p>
            <a:r>
              <a:rPr lang="en-US" baseline="0" dirty="0" smtClean="0"/>
              <a:t>generates a mathematical representation of each clip </a:t>
            </a:r>
          </a:p>
          <a:p>
            <a:r>
              <a:rPr lang="en-US" baseline="0" dirty="0" smtClean="0"/>
              <a:t>and calls a commercial solver to solve each clip in parallel. </a:t>
            </a:r>
          </a:p>
          <a:p>
            <a:r>
              <a:rPr lang="en-US" baseline="0" dirty="0" smtClean="0"/>
              <a:t>In the second step, our timing/density-aware post-ILP optimization continues, until we meet the minimum metal density.</a:t>
            </a:r>
          </a:p>
        </p:txBody>
      </p:sp>
      <p:sp>
        <p:nvSpPr>
          <p:cNvPr id="4" name="Slide Number Placeholder 3"/>
          <p:cNvSpPr>
            <a:spLocks noGrp="1"/>
          </p:cNvSpPr>
          <p:nvPr>
            <p:ph type="sldNum" sz="quarter" idx="10"/>
          </p:nvPr>
        </p:nvSpPr>
        <p:spPr/>
        <p:txBody>
          <a:bodyPr/>
          <a:lstStyle/>
          <a:p>
            <a:fld id="{3EA20DA3-5F03-43EE-8164-5DC91CDBCCEF}"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7839428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Next,</a:t>
            </a:r>
            <a:r>
              <a:rPr lang="en-US" baseline="0" dirty="0" smtClean="0"/>
              <a:t> I will present our</a:t>
            </a:r>
            <a:r>
              <a:rPr lang="en-US" dirty="0" smtClean="0"/>
              <a:t> experiments</a:t>
            </a:r>
            <a:r>
              <a:rPr lang="en-US" baseline="0" dirty="0" smtClean="0"/>
              <a:t>. </a:t>
            </a:r>
          </a:p>
          <a:p>
            <a:endParaRPr lang="en-US" dirty="0"/>
          </a:p>
        </p:txBody>
      </p:sp>
      <p:sp>
        <p:nvSpPr>
          <p:cNvPr id="4" name="Slide Number Placeholder 3"/>
          <p:cNvSpPr>
            <a:spLocks noGrp="1"/>
          </p:cNvSpPr>
          <p:nvPr>
            <p:ph type="sldNum" sz="quarter" idx="10"/>
          </p:nvPr>
        </p:nvSpPr>
        <p:spPr/>
        <p:txBody>
          <a:bodyPr/>
          <a:lstStyle/>
          <a:p>
            <a:fld id="{3EA20DA3-5F03-43EE-8164-5DC91CDBCCEF}"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13539597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evaluate using </a:t>
            </a:r>
            <a:r>
              <a:rPr lang="en-US" altLang="zh-CN" baseline="0" dirty="0" smtClean="0"/>
              <a:t>two</a:t>
            </a:r>
            <a:r>
              <a:rPr lang="en-US" baseline="0" dirty="0" smtClean="0"/>
              <a:t> designs, ARM Cortex M0 and the encryption and decryption module from </a:t>
            </a:r>
            <a:r>
              <a:rPr lang="en-US" baseline="0" dirty="0" err="1" smtClean="0"/>
              <a:t>OpenCores</a:t>
            </a:r>
            <a:r>
              <a:rPr lang="en-US" baseline="0" dirty="0" smtClean="0"/>
              <a:t>, called AES.</a:t>
            </a:r>
          </a:p>
          <a:p>
            <a:r>
              <a:rPr lang="en-US" baseline="0" dirty="0" smtClean="0"/>
              <a:t>For technology, we choose to use a 7nm library with a scaled 28nm BEOL. (We choose the scaling factors based on ……). We also project to a 5nm foundry node by further scaling. </a:t>
            </a:r>
          </a:p>
          <a:p>
            <a:r>
              <a:rPr lang="en-US" baseline="0" dirty="0" smtClean="0"/>
              <a:t>The SP&amp;R tools we use are Synopsys DC and Cadence Encounter. SP&amp;R results are shown here in the table.</a:t>
            </a:r>
          </a:p>
        </p:txBody>
      </p:sp>
      <p:sp>
        <p:nvSpPr>
          <p:cNvPr id="4" name="Slide Number Placeholder 3"/>
          <p:cNvSpPr>
            <a:spLocks noGrp="1"/>
          </p:cNvSpPr>
          <p:nvPr>
            <p:ph type="sldNum" sz="quarter" idx="10"/>
          </p:nvPr>
        </p:nvSpPr>
        <p:spPr/>
        <p:txBody>
          <a:bodyPr/>
          <a:lstStyle/>
          <a:p>
            <a:fld id="{3EA20DA3-5F03-43EE-8164-5DC91CDBCCEF}"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13166605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perform three types of experiments on M2 to M6</a:t>
            </a:r>
          </a:p>
          <a:p>
            <a:r>
              <a:rPr lang="en-US" baseline="0" dirty="0" smtClean="0"/>
              <a:t>The first is to investigate the impact of the number of </a:t>
            </a:r>
            <a:r>
              <a:rPr lang="en-US" baseline="0" dirty="0" err="1" smtClean="0"/>
              <a:t>cutmasks</a:t>
            </a:r>
            <a:r>
              <a:rPr lang="en-US" baseline="0" dirty="0" smtClean="0"/>
              <a:t>. We experiment with 12 </a:t>
            </a:r>
            <a:r>
              <a:rPr lang="en-US" altLang="zh-CN" baseline="0" dirty="0" smtClean="0"/>
              <a:t>different color options</a:t>
            </a:r>
            <a:r>
              <a:rPr lang="en-US" baseline="0" dirty="0" smtClean="0"/>
              <a:t>, from 1 </a:t>
            </a:r>
            <a:r>
              <a:rPr lang="en-US" baseline="0" dirty="0" err="1" smtClean="0"/>
              <a:t>cutmask</a:t>
            </a:r>
            <a:r>
              <a:rPr lang="en-US" baseline="0" dirty="0" smtClean="0"/>
              <a:t> to 10 masks. We use a N7 library with a minimum cut spacing of 4 M2 pitches. The minimum metal density is 80%. </a:t>
            </a:r>
          </a:p>
          <a:p>
            <a:r>
              <a:rPr lang="en-US" baseline="0" dirty="0" smtClean="0"/>
              <a:t>The second is to show the impact of the minimum metal density.  For unidirectional designs, we could simply focus on track occupancy. We use the same library and spacing rules here. Color options C5 is used. That is three </a:t>
            </a:r>
            <a:r>
              <a:rPr lang="en-US" baseline="0" dirty="0" err="1" smtClean="0"/>
              <a:t>cutmasks</a:t>
            </a:r>
            <a:r>
              <a:rPr lang="en-US" baseline="0" dirty="0" smtClean="0"/>
              <a:t> for Metal 2, and 2 </a:t>
            </a:r>
            <a:r>
              <a:rPr lang="en-US" baseline="0" dirty="0" err="1" smtClean="0"/>
              <a:t>cutmasks</a:t>
            </a:r>
            <a:r>
              <a:rPr lang="en-US" baseline="0" dirty="0" smtClean="0"/>
              <a:t> for M3 to M6.</a:t>
            </a:r>
          </a:p>
          <a:p>
            <a:r>
              <a:rPr lang="en-US" baseline="0" dirty="0" smtClean="0"/>
              <a:t>The third experiment shows the impact of the minimum spacing rule as the technology continues scaling. We add a N5 technology. 5x M2 pitch is used as minimum cut spacing for N5.</a:t>
            </a:r>
          </a:p>
        </p:txBody>
      </p:sp>
      <p:sp>
        <p:nvSpPr>
          <p:cNvPr id="4" name="Slide Number Placeholder 3"/>
          <p:cNvSpPr>
            <a:spLocks noGrp="1"/>
          </p:cNvSpPr>
          <p:nvPr>
            <p:ph type="sldNum" sz="quarter" idx="10"/>
          </p:nvPr>
        </p:nvSpPr>
        <p:spPr/>
        <p:txBody>
          <a:bodyPr/>
          <a:lstStyle/>
          <a:p>
            <a:fld id="{3EA20DA3-5F03-43EE-8164-5DC91CDBCCEF}"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41119076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shows the feasibility with the number of </a:t>
            </a:r>
            <a:r>
              <a:rPr lang="en-US" dirty="0" err="1"/>
              <a:t>cutmasks</a:t>
            </a:r>
            <a:r>
              <a:rPr lang="en-US" dirty="0"/>
              <a:t>. X-axis gives all 12 </a:t>
            </a:r>
            <a:r>
              <a:rPr lang="en-US" dirty="0" err="1"/>
              <a:t>testcases</a:t>
            </a:r>
            <a:r>
              <a:rPr lang="en-US" dirty="0"/>
              <a:t>. Y-axis shows the percentage of infeasible clips. </a:t>
            </a:r>
          </a:p>
          <a:p>
            <a:r>
              <a:rPr lang="en-US" dirty="0" err="1"/>
              <a:t>Testcase</a:t>
            </a:r>
            <a:r>
              <a:rPr lang="en-US" dirty="0"/>
              <a:t> C1 to C4 have only one </a:t>
            </a:r>
            <a:r>
              <a:rPr lang="en-US" dirty="0" err="1"/>
              <a:t>cutmask</a:t>
            </a:r>
            <a:r>
              <a:rPr lang="en-US" dirty="0"/>
              <a:t> for some layers, and for all three designs, they all have infeasible clips. </a:t>
            </a:r>
          </a:p>
          <a:p>
            <a:r>
              <a:rPr lang="en-US" dirty="0"/>
              <a:t>So in N7, one mask for a layer is not enough. </a:t>
            </a:r>
          </a:p>
          <a:p>
            <a:r>
              <a:rPr lang="en-US" dirty="0"/>
              <a:t>Here, C5, with three </a:t>
            </a:r>
            <a:r>
              <a:rPr lang="en-US" dirty="0" err="1"/>
              <a:t>cutmasks</a:t>
            </a:r>
            <a:r>
              <a:rPr lang="en-US" dirty="0"/>
              <a:t> for M2 and two </a:t>
            </a:r>
            <a:r>
              <a:rPr lang="en-US" dirty="0" err="1"/>
              <a:t>cutmasks</a:t>
            </a:r>
            <a:r>
              <a:rPr lang="en-US" dirty="0"/>
              <a:t> for the others, is the least option to ensure feasibility.</a:t>
            </a:r>
          </a:p>
        </p:txBody>
      </p:sp>
      <p:sp>
        <p:nvSpPr>
          <p:cNvPr id="4" name="Slide Number Placeholder 3"/>
          <p:cNvSpPr>
            <a:spLocks noGrp="1"/>
          </p:cNvSpPr>
          <p:nvPr>
            <p:ph type="sldNum" sz="quarter" idx="10"/>
          </p:nvPr>
        </p:nvSpPr>
        <p:spPr/>
        <p:txBody>
          <a:bodyPr/>
          <a:lstStyle/>
          <a:p>
            <a:fld id="{3EA20DA3-5F03-43EE-8164-5DC91CDBCCEF}"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27621691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A20DA3-5F03-43EE-8164-5DC91CDBCCEF}"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21772570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a:t>
            </a:r>
            <a:r>
              <a:rPr lang="en-US" baseline="0" dirty="0" smtClean="0"/>
              <a:t>we could find something interesting about # stages.</a:t>
            </a:r>
          </a:p>
          <a:p>
            <a:r>
              <a:rPr lang="en-US" altLang="zh-CN" baseline="0" dirty="0" smtClean="0"/>
              <a:t>% </a:t>
            </a:r>
            <a:r>
              <a:rPr lang="en-US" baseline="0" dirty="0" smtClean="0"/>
              <a:t>EOL extension for AES is </a:t>
            </a:r>
            <a:r>
              <a:rPr lang="en-US" altLang="zh-CN" baseline="0" dirty="0" smtClean="0"/>
              <a:t>always higher</a:t>
            </a:r>
            <a:r>
              <a:rPr lang="en-US" baseline="0" dirty="0" smtClean="0"/>
              <a:t> than Cortex M0</a:t>
            </a:r>
            <a:r>
              <a:rPr lang="en-US" altLang="zh-CN" baseline="0" dirty="0" smtClean="0"/>
              <a:t>. </a:t>
            </a:r>
          </a:p>
          <a:p>
            <a:r>
              <a:rPr lang="en-US" altLang="zh-CN" baseline="0" dirty="0" smtClean="0"/>
              <a:t>But for WNS, AES is less impacted by up to 30ps. </a:t>
            </a:r>
          </a:p>
          <a:p>
            <a:r>
              <a:rPr lang="en-US" baseline="0" dirty="0" smtClean="0"/>
              <a:t>From the report by Encounter, Cortex M0 has a maximum of 50 stages, while AES has only 8 stages. So this may be caused by the accumulative effect of the added stage delay. </a:t>
            </a:r>
            <a:r>
              <a:rPr lang="en-US" altLang="zh-CN" baseline="0" dirty="0" smtClean="0"/>
              <a:t>More stages simply accumulate the impact.</a:t>
            </a:r>
            <a:endParaRPr lang="en-US" dirty="0"/>
          </a:p>
        </p:txBody>
      </p:sp>
      <p:sp>
        <p:nvSpPr>
          <p:cNvPr id="4" name="Slide Number Placeholder 3"/>
          <p:cNvSpPr>
            <a:spLocks noGrp="1"/>
          </p:cNvSpPr>
          <p:nvPr>
            <p:ph type="sldNum" sz="quarter" idx="10"/>
          </p:nvPr>
        </p:nvSpPr>
        <p:spPr/>
        <p:txBody>
          <a:bodyPr/>
          <a:lstStyle/>
          <a:p>
            <a:fld id="{3EA20DA3-5F03-43EE-8164-5DC91CDBCCEF}"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12670194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next experiment shows</a:t>
            </a:r>
            <a:r>
              <a:rPr lang="en-US" baseline="0" dirty="0" smtClean="0"/>
              <a:t> the </a:t>
            </a:r>
            <a:r>
              <a:rPr lang="en-US" altLang="zh-CN" baseline="0" dirty="0" smtClean="0"/>
              <a:t>WNS with different</a:t>
            </a:r>
            <a:r>
              <a:rPr lang="en-US" baseline="0" dirty="0" smtClean="0"/>
              <a:t> minimum metal density.</a:t>
            </a:r>
          </a:p>
          <a:p>
            <a:r>
              <a:rPr lang="en-US" baseline="0" dirty="0" smtClean="0"/>
              <a:t>We have tested three densities 80%, 85% and 90% to show our post-ILP optimization is really beneficial. </a:t>
            </a:r>
          </a:p>
          <a:p>
            <a:r>
              <a:rPr lang="en-US" baseline="0" dirty="0" smtClean="0"/>
              <a:t>For JPEG design, we see more than 100 </a:t>
            </a:r>
            <a:r>
              <a:rPr lang="en-US" baseline="0" dirty="0" err="1" smtClean="0"/>
              <a:t>ps</a:t>
            </a:r>
            <a:r>
              <a:rPr lang="en-US" baseline="0" dirty="0" smtClean="0"/>
              <a:t> improvement just by decreasing the metal density.</a:t>
            </a:r>
          </a:p>
          <a:p>
            <a:r>
              <a:rPr lang="en-US" dirty="0" smtClean="0"/>
              <a:t>We also compare our results with Encounter</a:t>
            </a:r>
            <a:r>
              <a:rPr lang="en-US" baseline="0" dirty="0" smtClean="0"/>
              <a:t> metal fill</a:t>
            </a:r>
            <a:r>
              <a:rPr lang="en-US" dirty="0" smtClean="0"/>
              <a:t> and </a:t>
            </a:r>
            <a:r>
              <a:rPr lang="en-US" dirty="0" err="1" smtClean="0"/>
              <a:t>our’s</a:t>
            </a:r>
            <a:r>
              <a:rPr lang="en-US" baseline="0" dirty="0" smtClean="0"/>
              <a:t> performance</a:t>
            </a:r>
            <a:r>
              <a:rPr lang="en-US" dirty="0" smtClean="0"/>
              <a:t> is about on par</a:t>
            </a:r>
            <a:r>
              <a:rPr lang="en-US" baseline="0" dirty="0" smtClean="0"/>
              <a:t> with them. </a:t>
            </a:r>
          </a:p>
          <a:p>
            <a:r>
              <a:rPr lang="en-US" baseline="0" dirty="0" smtClean="0"/>
              <a:t>Additionally, we consider multiple coloring for the mask.</a:t>
            </a:r>
            <a:endParaRPr lang="en-US" dirty="0"/>
          </a:p>
        </p:txBody>
      </p:sp>
      <p:sp>
        <p:nvSpPr>
          <p:cNvPr id="4" name="Slide Number Placeholder 3"/>
          <p:cNvSpPr>
            <a:spLocks noGrp="1"/>
          </p:cNvSpPr>
          <p:nvPr>
            <p:ph type="sldNum" sz="quarter" idx="10"/>
          </p:nvPr>
        </p:nvSpPr>
        <p:spPr/>
        <p:txBody>
          <a:bodyPr/>
          <a:lstStyle/>
          <a:p>
            <a:fld id="{3EA20DA3-5F03-43EE-8164-5DC91CDBCCEF}"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1495504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Narrow" pitchFamily="34" charset="0"/>
              </a:rPr>
              <a:t>In this talk, I will first introduce motivation, previous work</a:t>
            </a:r>
          </a:p>
          <a:p>
            <a:r>
              <a:rPr lang="en-US" dirty="0">
                <a:latin typeface="Arial Narrow" pitchFamily="34" charset="0"/>
              </a:rPr>
              <a:t>and then describe the cut mask optimization problem.</a:t>
            </a:r>
          </a:p>
          <a:p>
            <a:r>
              <a:rPr lang="en-US" dirty="0">
                <a:latin typeface="Arial Narrow" pitchFamily="34" charset="0"/>
              </a:rPr>
              <a:t>I will present our key methods, an ILP-based </a:t>
            </a:r>
            <a:r>
              <a:rPr lang="en-US" dirty="0" err="1">
                <a:latin typeface="Arial Narrow" pitchFamily="34" charset="0"/>
              </a:rPr>
              <a:t>cutmask</a:t>
            </a:r>
            <a:r>
              <a:rPr lang="en-US" dirty="0">
                <a:latin typeface="Arial Narrow" pitchFamily="34" charset="0"/>
              </a:rPr>
              <a:t> optimization followed by a post-ILP optimization</a:t>
            </a:r>
            <a:br>
              <a:rPr lang="en-US" dirty="0">
                <a:latin typeface="Arial Narrow" pitchFamily="34" charset="0"/>
              </a:rPr>
            </a:br>
            <a:r>
              <a:rPr lang="en-US" dirty="0">
                <a:latin typeface="Arial Narrow" pitchFamily="34" charset="0"/>
              </a:rPr>
              <a:t>And then, I will show experimental results and conclude my talk.</a:t>
            </a:r>
          </a:p>
          <a:p>
            <a:endParaRPr lang="en-US" dirty="0"/>
          </a:p>
        </p:txBody>
      </p:sp>
      <p:sp>
        <p:nvSpPr>
          <p:cNvPr id="4" name="Slide Number Placeholder 3"/>
          <p:cNvSpPr>
            <a:spLocks noGrp="1"/>
          </p:cNvSpPr>
          <p:nvPr>
            <p:ph type="sldNum" sz="quarter" idx="10"/>
          </p:nvPr>
        </p:nvSpPr>
        <p:spPr/>
        <p:txBody>
          <a:bodyPr/>
          <a:lstStyle/>
          <a:p>
            <a:fld id="{3EA20DA3-5F03-43EE-8164-5DC91CDBCCEF}"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13725987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experiment</a:t>
            </a:r>
            <a:r>
              <a:rPr lang="en-US" baseline="0" dirty="0" smtClean="0"/>
              <a:t> evaluates the impact of minimum spacing rule </a:t>
            </a:r>
            <a:r>
              <a:rPr lang="en-US" altLang="zh-CN" baseline="0" dirty="0" smtClean="0"/>
              <a:t>when we project to N5 foundry node. We first find out the minimum color option for each node, and then investigate the performance change if we add one more mask for each layer, or two more masks for each layer. </a:t>
            </a:r>
          </a:p>
          <a:p>
            <a:r>
              <a:rPr lang="en-US" altLang="zh-CN" baseline="0" dirty="0" smtClean="0"/>
              <a:t>It turns out N5 is more sensitive to the number of </a:t>
            </a:r>
            <a:r>
              <a:rPr lang="en-US" altLang="zh-CN" baseline="0" dirty="0" err="1" smtClean="0"/>
              <a:t>cutmasks</a:t>
            </a:r>
            <a:r>
              <a:rPr lang="en-US" altLang="zh-CN" baseline="0" dirty="0" smtClean="0"/>
              <a:t>.</a:t>
            </a:r>
            <a:endParaRPr lang="en-US" dirty="0"/>
          </a:p>
        </p:txBody>
      </p:sp>
      <p:sp>
        <p:nvSpPr>
          <p:cNvPr id="4" name="Slide Number Placeholder 3"/>
          <p:cNvSpPr>
            <a:spLocks noGrp="1"/>
          </p:cNvSpPr>
          <p:nvPr>
            <p:ph type="sldNum" sz="quarter" idx="10"/>
          </p:nvPr>
        </p:nvSpPr>
        <p:spPr/>
        <p:txBody>
          <a:bodyPr/>
          <a:lstStyle/>
          <a:p>
            <a:fld id="{3EA20DA3-5F03-43EE-8164-5DC91CDBCCEF}"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35296556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Narrow" pitchFamily="34" charset="0"/>
              </a:rPr>
              <a:t>In this talk, I will first introduce motivation, previous work</a:t>
            </a:r>
          </a:p>
          <a:p>
            <a:r>
              <a:rPr lang="en-US" dirty="0">
                <a:latin typeface="Arial Narrow" pitchFamily="34" charset="0"/>
              </a:rPr>
              <a:t>and then describe the cut mask optimization problem.</a:t>
            </a:r>
          </a:p>
          <a:p>
            <a:r>
              <a:rPr lang="en-US" dirty="0">
                <a:latin typeface="Arial Narrow" pitchFamily="34" charset="0"/>
              </a:rPr>
              <a:t>I will present our key methods, an ILP-based </a:t>
            </a:r>
            <a:r>
              <a:rPr lang="en-US" dirty="0" err="1">
                <a:latin typeface="Arial Narrow" pitchFamily="34" charset="0"/>
              </a:rPr>
              <a:t>cutmask</a:t>
            </a:r>
            <a:r>
              <a:rPr lang="en-US" dirty="0">
                <a:latin typeface="Arial Narrow" pitchFamily="34" charset="0"/>
              </a:rPr>
              <a:t> optimization followed by a post-ILP optimization</a:t>
            </a:r>
            <a:br>
              <a:rPr lang="en-US" dirty="0">
                <a:latin typeface="Arial Narrow" pitchFamily="34" charset="0"/>
              </a:rPr>
            </a:br>
            <a:r>
              <a:rPr lang="en-US" dirty="0">
                <a:latin typeface="Arial Narrow" pitchFamily="34" charset="0"/>
              </a:rPr>
              <a:t>And then, I will show experimental results and conclude my talk.</a:t>
            </a:r>
          </a:p>
          <a:p>
            <a:endParaRPr lang="en-US" dirty="0"/>
          </a:p>
        </p:txBody>
      </p:sp>
      <p:sp>
        <p:nvSpPr>
          <p:cNvPr id="4" name="Slide Number Placeholder 3"/>
          <p:cNvSpPr>
            <a:spLocks noGrp="1"/>
          </p:cNvSpPr>
          <p:nvPr>
            <p:ph type="sldNum" sz="quarter" idx="10"/>
          </p:nvPr>
        </p:nvSpPr>
        <p:spPr/>
        <p:txBody>
          <a:bodyPr/>
          <a:lstStyle/>
          <a:p>
            <a:fld id="{3EA20DA3-5F03-43EE-8164-5DC91CDBCCEF}"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9318894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work, we address the co-optimization of cut mask layout, dummy fill, and timing.</a:t>
            </a:r>
          </a:p>
          <a:p>
            <a:r>
              <a:rPr lang="en-US" dirty="0"/>
              <a:t>We contributes an ILP-based </a:t>
            </a:r>
            <a:r>
              <a:rPr lang="en-US" dirty="0" err="1"/>
              <a:t>cutmask</a:t>
            </a:r>
            <a:r>
              <a:rPr lang="en-US" dirty="0"/>
              <a:t> optimization to minimize the weighted sum of extensions considering coloring and </a:t>
            </a:r>
            <a:r>
              <a:rPr lang="en-US" dirty="0" err="1"/>
              <a:t>cutmask</a:t>
            </a:r>
            <a:r>
              <a:rPr lang="en-US" dirty="0"/>
              <a:t> layout rules.</a:t>
            </a:r>
          </a:p>
          <a:p>
            <a:r>
              <a:rPr lang="en-US" dirty="0"/>
              <a:t>Also, we propose a timing/density-aware post-ILP optimization aware of timing, minimum metal density and mask density uniformity. </a:t>
            </a:r>
          </a:p>
          <a:p>
            <a:r>
              <a:rPr lang="en-US" dirty="0"/>
              <a:t>Our various experiments give insight into the trade off between performance and cost. We also project our work to N5 foundry node. </a:t>
            </a:r>
          </a:p>
          <a:p>
            <a:r>
              <a:rPr lang="en-US" dirty="0"/>
              <a:t>About future works, we could use more precise weight assignment in ILP. We could also incorporate ECO routing for infeasible clips to reduce the mask cost, as well as to co-optimize </a:t>
            </a:r>
            <a:r>
              <a:rPr lang="en-US" dirty="0" err="1"/>
              <a:t>cutmask</a:t>
            </a:r>
            <a:r>
              <a:rPr lang="en-US" dirty="0"/>
              <a:t> with routing,</a:t>
            </a:r>
          </a:p>
          <a:p>
            <a:endParaRPr lang="en-US" dirty="0"/>
          </a:p>
          <a:p>
            <a:r>
              <a:rPr lang="en-US" dirty="0"/>
              <a:t>Thank you.</a:t>
            </a:r>
          </a:p>
          <a:p>
            <a:endParaRPr lang="en-US" dirty="0"/>
          </a:p>
        </p:txBody>
      </p:sp>
      <p:sp>
        <p:nvSpPr>
          <p:cNvPr id="4" name="Slide Number Placeholder 3"/>
          <p:cNvSpPr>
            <a:spLocks noGrp="1"/>
          </p:cNvSpPr>
          <p:nvPr>
            <p:ph type="sldNum" sz="quarter" idx="10"/>
          </p:nvPr>
        </p:nvSpPr>
        <p:spPr/>
        <p:txBody>
          <a:bodyPr/>
          <a:lstStyle/>
          <a:p>
            <a:fld id="{3EA20DA3-5F03-43EE-8164-5DC91CDBCCEF}"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16213659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latin typeface="Arial Narrow" pitchFamily="34" charset="0"/>
            </a:endParaRPr>
          </a:p>
        </p:txBody>
      </p:sp>
      <p:sp>
        <p:nvSpPr>
          <p:cNvPr id="4" name="Slide Number Placeholder 3"/>
          <p:cNvSpPr>
            <a:spLocks noGrp="1"/>
          </p:cNvSpPr>
          <p:nvPr>
            <p:ph type="sldNum" sz="quarter" idx="10"/>
          </p:nvPr>
        </p:nvSpPr>
        <p:spPr/>
        <p:txBody>
          <a:bodyPr/>
          <a:lstStyle/>
          <a:p>
            <a:fld id="{3EA20DA3-5F03-43EE-8164-5DC91CDBCCEF}"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4196356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Self-aligned</a:t>
            </a:r>
            <a:r>
              <a:rPr lang="en-US" baseline="0" dirty="0" smtClean="0"/>
              <a:t> multiple patterning is the leading option in sub-14nm node. And the final patterns are determined by the cut process. The leftmost cartoon shows the original layout; blue rectangles are wire segments. In this process, 1D wires are patterned first. Then, the wires are cut by red-colored cut shapes. So, the final layout is totally different from the original layout. There are EOL extensions and dummy fills. This will affect timing and performance.</a:t>
            </a:r>
          </a:p>
          <a:p>
            <a:endParaRPr lang="en-US" baseline="0" dirty="0" smtClean="0"/>
          </a:p>
          <a:p>
            <a:r>
              <a:rPr lang="en-US" baseline="0" dirty="0" smtClean="0"/>
              <a:t>So, the cut shapes and locations must be determined carefully considering these impacts.</a:t>
            </a:r>
          </a:p>
          <a:p>
            <a:endParaRPr lang="en-US" baseline="0" dirty="0" smtClean="0"/>
          </a:p>
          <a:p>
            <a:r>
              <a:rPr lang="en-US" baseline="0" dirty="0" smtClean="0"/>
              <a:t>In this work, we propose a </a:t>
            </a:r>
            <a:r>
              <a:rPr lang="en-US" baseline="0" dirty="0" err="1" smtClean="0"/>
              <a:t>cutmask</a:t>
            </a:r>
            <a:r>
              <a:rPr lang="en-US" baseline="0" dirty="0" smtClean="0"/>
              <a:t> co-optimization </a:t>
            </a:r>
            <a:r>
              <a:rPr lang="en-US" baseline="0" dirty="0" err="1" smtClean="0"/>
              <a:t>awaring</a:t>
            </a:r>
            <a:r>
              <a:rPr lang="en-US" baseline="0" dirty="0" smtClean="0"/>
              <a:t> of these effects. </a:t>
            </a:r>
          </a:p>
        </p:txBody>
      </p:sp>
      <p:sp>
        <p:nvSpPr>
          <p:cNvPr id="4" name="Slide Number Placeholder 3"/>
          <p:cNvSpPr>
            <a:spLocks noGrp="1"/>
          </p:cNvSpPr>
          <p:nvPr>
            <p:ph type="sldNum" sz="quarter" idx="10"/>
          </p:nvPr>
        </p:nvSpPr>
        <p:spPr/>
        <p:txBody>
          <a:bodyPr/>
          <a:lstStyle/>
          <a:p>
            <a:fld id="{3EA20DA3-5F03-43EE-8164-5DC91CDBCCEF}"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840858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Recently, several works have studied cut mask optimization problem. Zhang propose a shortest path algorithm to improve the printability of cuts.</a:t>
            </a:r>
          </a:p>
          <a:p>
            <a:r>
              <a:rPr lang="en-US" dirty="0"/>
              <a:t>But it is not timing –aware, and it’s not flexible regarding realistic design rules.</a:t>
            </a:r>
          </a:p>
          <a:p>
            <a:r>
              <a:rPr lang="en-US" dirty="0"/>
              <a:t>Du and Ding propose an ILP-based approach to minimize the sum the EOL extensions in a hybrid optimization of </a:t>
            </a:r>
            <a:r>
              <a:rPr lang="en-US" dirty="0" err="1"/>
              <a:t>cutmasks</a:t>
            </a:r>
            <a:r>
              <a:rPr lang="en-US" dirty="0"/>
              <a:t> and e-beam lithography.</a:t>
            </a:r>
          </a:p>
          <a:p>
            <a:r>
              <a:rPr lang="en-US" dirty="0"/>
              <a:t>But none of them is timing-aware. They also do not consider multiple coloring and dummy fills. </a:t>
            </a:r>
          </a:p>
          <a:p>
            <a:r>
              <a:rPr lang="en-US" dirty="0"/>
              <a:t>Our main contribution is the co-optimization of </a:t>
            </a:r>
            <a:r>
              <a:rPr lang="en-US" dirty="0" err="1"/>
              <a:t>cutmask</a:t>
            </a:r>
            <a:r>
              <a:rPr lang="en-US" dirty="0"/>
              <a:t> coloring, design timing and metal/mask density considering </a:t>
            </a:r>
            <a:r>
              <a:rPr lang="en-US" dirty="0" err="1"/>
              <a:t>cutmask</a:t>
            </a:r>
            <a:r>
              <a:rPr lang="en-US" dirty="0"/>
              <a:t> layout rules.</a:t>
            </a:r>
          </a:p>
        </p:txBody>
      </p:sp>
      <p:sp>
        <p:nvSpPr>
          <p:cNvPr id="4" name="Slide Number Placeholder 3"/>
          <p:cNvSpPr>
            <a:spLocks noGrp="1"/>
          </p:cNvSpPr>
          <p:nvPr>
            <p:ph type="sldNum" sz="quarter" idx="10"/>
          </p:nvPr>
        </p:nvSpPr>
        <p:spPr/>
        <p:txBody>
          <a:bodyPr/>
          <a:lstStyle/>
          <a:p>
            <a:fld id="{3EA20DA3-5F03-43EE-8164-5DC91CDBCCEF}"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782886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latin typeface="Arial Narrow" pitchFamily="34" charset="0"/>
              </a:rPr>
              <a:t>Now, I will describe our ILP-based </a:t>
            </a:r>
            <a:r>
              <a:rPr lang="en-US" dirty="0" err="1">
                <a:latin typeface="Arial Narrow" pitchFamily="34" charset="0"/>
              </a:rPr>
              <a:t>cutmask</a:t>
            </a:r>
            <a:r>
              <a:rPr lang="en-US" dirty="0">
                <a:latin typeface="Arial Narrow" pitchFamily="34" charset="0"/>
              </a:rPr>
              <a:t> optimization approach.</a:t>
            </a:r>
          </a:p>
          <a:p>
            <a:endParaRPr lang="en-US" dirty="0"/>
          </a:p>
        </p:txBody>
      </p:sp>
      <p:sp>
        <p:nvSpPr>
          <p:cNvPr id="4" name="Slide Number Placeholder 3"/>
          <p:cNvSpPr>
            <a:spLocks noGrp="1"/>
          </p:cNvSpPr>
          <p:nvPr>
            <p:ph type="sldNum" sz="quarter" idx="10"/>
          </p:nvPr>
        </p:nvSpPr>
        <p:spPr/>
        <p:txBody>
          <a:bodyPr/>
          <a:lstStyle/>
          <a:p>
            <a:fld id="{3EA20DA3-5F03-43EE-8164-5DC91CDBCCEF}"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168947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a:t>This figure shows the unidirectional routed wire segments. </a:t>
            </a:r>
          </a:p>
          <a:p>
            <a:r>
              <a:rPr lang="en-US" altLang="zh-CN" dirty="0"/>
              <a:t>Some cuts are moved due to the minimum cut spacing rule. And w</a:t>
            </a:r>
            <a:r>
              <a:rPr lang="en-US" dirty="0"/>
              <a:t>e would like to determine the optimal cut location, to minimize the timing impact due to EOL extension. </a:t>
            </a:r>
          </a:p>
          <a:p>
            <a:pPr defTabSz="931774"/>
            <a:r>
              <a:rPr lang="en-US" altLang="zh-CN" dirty="0"/>
              <a:t>Still there are some cuts within minimum spacing. So we need more than one cut mask. Here every color represents a different cut mask. </a:t>
            </a:r>
            <a:r>
              <a:rPr lang="en-US" dirty="0"/>
              <a:t>We would like to assign colors because of the minimum cut spacing rule. </a:t>
            </a:r>
          </a:p>
          <a:p>
            <a:r>
              <a:rPr lang="en-US" dirty="0"/>
              <a:t>We formulate our ILP as to minimize the weighted sum of EOL extensions.</a:t>
            </a:r>
          </a:p>
          <a:p>
            <a:r>
              <a:rPr lang="en-US" dirty="0"/>
              <a:t>Our ILP considers color assignments,</a:t>
            </a:r>
          </a:p>
          <a:p>
            <a:r>
              <a:rPr lang="en-US" dirty="0"/>
              <a:t>minimum cut spacing rule,</a:t>
            </a:r>
          </a:p>
          <a:p>
            <a:r>
              <a:rPr lang="en-US" dirty="0"/>
              <a:t>and cut shape. Here we use 110nm C2C Euclidean distance as the spacing rule. And we can control the cut shape by separating two cuts, or merging them according to our need.</a:t>
            </a:r>
          </a:p>
        </p:txBody>
      </p:sp>
      <p:sp>
        <p:nvSpPr>
          <p:cNvPr id="4" name="Slide Number Placeholder 3"/>
          <p:cNvSpPr>
            <a:spLocks noGrp="1"/>
          </p:cNvSpPr>
          <p:nvPr>
            <p:ph type="sldNum" sz="quarter" idx="10"/>
          </p:nvPr>
        </p:nvSpPr>
        <p:spPr/>
        <p:txBody>
          <a:bodyPr/>
          <a:lstStyle/>
          <a:p>
            <a:fld id="{AD39C5DD-3A10-468A-A3ED-B31DE916A527}"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6155955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shows details of our ILP formulation.</a:t>
            </a:r>
          </a:p>
          <a:p>
            <a:r>
              <a:rPr lang="en-US" dirty="0"/>
              <a:t>The objective is to minimize the weighted sum of EOL extensions. </a:t>
            </a:r>
          </a:p>
          <a:p>
            <a:r>
              <a:rPr lang="en-US" dirty="0"/>
              <a:t>The weight is assigned by each segment’s timing slack, which we will explain later. </a:t>
            </a:r>
          </a:p>
          <a:p>
            <a:r>
              <a:rPr lang="en-US" dirty="0"/>
              <a:t>The first constraint handles color assignments. For every color of one cut, there is a binary indicator. So for one cut, only one indicator can be non-zero to indicate an assignment to that </a:t>
            </a:r>
            <a:r>
              <a:rPr lang="en-US" dirty="0" err="1"/>
              <a:t>cutmask</a:t>
            </a:r>
            <a:r>
              <a:rPr lang="en-US" dirty="0"/>
              <a:t>. </a:t>
            </a:r>
          </a:p>
          <a:p>
            <a:r>
              <a:rPr lang="en-US" dirty="0"/>
              <a:t>For non-</a:t>
            </a:r>
            <a:r>
              <a:rPr lang="en-US" dirty="0" err="1"/>
              <a:t>mergable</a:t>
            </a:r>
            <a:r>
              <a:rPr lang="en-US" dirty="0"/>
              <a:t> cuts, the second constraint enforces the minimum cut spacing rule. In the constraint,</a:t>
            </a:r>
          </a:p>
          <a:p>
            <a:r>
              <a:rPr lang="en-US" dirty="0"/>
              <a:t> “G” is a big constant. The “G\times” part enforces the minimum cut spacing rule only when two cuts are assigned to the same mask. In this way, we can optimize cut locations without the need to know color assignment in advance.</a:t>
            </a:r>
          </a:p>
          <a:p>
            <a:r>
              <a:rPr lang="en-US" dirty="0"/>
              <a:t>We add more constraints to control cut shapes and I will just introduce one here. </a:t>
            </a:r>
          </a:p>
        </p:txBody>
      </p:sp>
      <p:sp>
        <p:nvSpPr>
          <p:cNvPr id="4" name="Footer Placeholder 3"/>
          <p:cNvSpPr>
            <a:spLocks noGrp="1"/>
          </p:cNvSpPr>
          <p:nvPr>
            <p:ph type="ftr" sz="quarter" idx="10"/>
          </p:nvPr>
        </p:nvSpPr>
        <p:spPr/>
        <p:txBody>
          <a:bodyPr/>
          <a:lstStyle/>
          <a:p>
            <a:pPr>
              <a:defRPr/>
            </a:pPr>
            <a:r>
              <a:rPr lang="en-US" dirty="0" smtClean="0">
                <a:solidFill>
                  <a:prstClr val="black"/>
                </a:solidFill>
              </a:rPr>
              <a:t>IMPACT+ DMI</a:t>
            </a:r>
            <a:endParaRPr lang="en-US" dirty="0">
              <a:solidFill>
                <a:prstClr val="black"/>
              </a:solidFill>
            </a:endParaRPr>
          </a:p>
        </p:txBody>
      </p:sp>
      <p:sp>
        <p:nvSpPr>
          <p:cNvPr id="5" name="Slide Number Placeholder 4"/>
          <p:cNvSpPr>
            <a:spLocks noGrp="1"/>
          </p:cNvSpPr>
          <p:nvPr>
            <p:ph type="sldNum" sz="quarter" idx="11"/>
          </p:nvPr>
        </p:nvSpPr>
        <p:spPr/>
        <p:txBody>
          <a:bodyPr/>
          <a:lstStyle/>
          <a:p>
            <a:pPr>
              <a:defRPr/>
            </a:pPr>
            <a:fld id="{75170375-9874-43C1-BC06-F03FBC534E25}" type="slidenum">
              <a:rPr lang="en-US" smtClean="0">
                <a:solidFill>
                  <a:prstClr val="black"/>
                </a:solidFill>
              </a:rPr>
              <a:pPr>
                <a:defRPr/>
              </a:pPr>
              <a:t>7</a:t>
            </a:fld>
            <a:endParaRPr lang="en-US" dirty="0">
              <a:solidFill>
                <a:prstClr val="black"/>
              </a:solidFill>
            </a:endParaRPr>
          </a:p>
        </p:txBody>
      </p:sp>
    </p:spTree>
    <p:extLst>
      <p:ext uri="{BB962C8B-B14F-4D97-AF65-F5344CB8AC3E}">
        <p14:creationId xmlns:p14="http://schemas.microsoft.com/office/powerpoint/2010/main" val="39678491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right figure shows an example of our two choices: separating or merging cuts.</a:t>
            </a:r>
          </a:p>
          <a:p>
            <a:r>
              <a:rPr lang="en-US" dirty="0"/>
              <a:t>If we choose to separate them, they must be at least minimum spacing away. </a:t>
            </a:r>
          </a:p>
          <a:p>
            <a:r>
              <a:rPr lang="en-US" dirty="0"/>
              <a:t>Or we can merge them vertically into one cut. </a:t>
            </a:r>
          </a:p>
          <a:p>
            <a:r>
              <a:rPr lang="en-US" dirty="0"/>
              <a:t>In our formulation, we create two sets of constraints. One is for separation. The other is for merging.</a:t>
            </a:r>
          </a:p>
          <a:p>
            <a:r>
              <a:rPr lang="en-US" dirty="0"/>
              <a:t>We use a binary variable to select from two sets of constraints. The “G\times” part acts similarly to the previous slide as to auto satisfy the other set of constraints. For details, please see Section 3.1 in the paper.</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EA20DA3-5F03-43EE-8164-5DC91CDBCCEF}"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9299536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shows how we do</a:t>
            </a:r>
            <a:r>
              <a:rPr lang="en-US" baseline="0" dirty="0" smtClean="0"/>
              <a:t> the weight assignment.</a:t>
            </a:r>
            <a:endParaRPr lang="en-US" dirty="0" smtClean="0"/>
          </a:p>
          <a:p>
            <a:r>
              <a:rPr lang="en-US" dirty="0" smtClean="0"/>
              <a:t>We</a:t>
            </a:r>
            <a:r>
              <a:rPr lang="en-US" baseline="0" dirty="0" smtClean="0"/>
              <a:t> determine the weight for each wire segment based on timing criticality. </a:t>
            </a:r>
          </a:p>
          <a:p>
            <a:r>
              <a:rPr lang="en-US" baseline="0" dirty="0" smtClean="0"/>
              <a:t>To calculate the timing criticality, we calculate net slack; the slack of a net is calculated using the slack of the most critical timing path passing through the net. We distribute the path slack to all nets in the timing path based on the ratio of stage delay to path delay.</a:t>
            </a:r>
          </a:p>
          <a:p>
            <a:r>
              <a:rPr lang="en-US" baseline="0" dirty="0" smtClean="0"/>
              <a:t>We then classify nets into different groups, based on their slack. In our experiment, we have two groups. We assign different weights for different groups based on our experimental results. Here, we use a weight of two for negative net slack, and a weight of 1 for positive net slack.</a:t>
            </a:r>
            <a:endParaRPr lang="en-US" dirty="0"/>
          </a:p>
        </p:txBody>
      </p:sp>
      <p:sp>
        <p:nvSpPr>
          <p:cNvPr id="4" name="Slide Number Placeholder 3"/>
          <p:cNvSpPr>
            <a:spLocks noGrp="1"/>
          </p:cNvSpPr>
          <p:nvPr>
            <p:ph type="sldNum" sz="quarter" idx="10"/>
          </p:nvPr>
        </p:nvSpPr>
        <p:spPr/>
        <p:txBody>
          <a:bodyPr/>
          <a:lstStyle/>
          <a:p>
            <a:fld id="{3EA20DA3-5F03-43EE-8164-5DC91CDBCCEF}"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2469466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AF8F51-73FC-4E3A-BDBA-A530C23B4372}" type="datetimeFigureOut">
              <a:rPr lang="en-US" smtClean="0"/>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2B617-50A6-4E7A-A6A3-D104B0AE8254}" type="slidenum">
              <a:rPr lang="en-US" smtClean="0"/>
              <a:t>‹#›</a:t>
            </a:fld>
            <a:endParaRPr lang="en-US"/>
          </a:p>
        </p:txBody>
      </p:sp>
    </p:spTree>
    <p:extLst>
      <p:ext uri="{BB962C8B-B14F-4D97-AF65-F5344CB8AC3E}">
        <p14:creationId xmlns:p14="http://schemas.microsoft.com/office/powerpoint/2010/main" val="1281617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AF8F51-73FC-4E3A-BDBA-A530C23B4372}" type="datetimeFigureOut">
              <a:rPr lang="en-US" smtClean="0"/>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2B617-50A6-4E7A-A6A3-D104B0AE8254}" type="slidenum">
              <a:rPr lang="en-US" smtClean="0"/>
              <a:t>‹#›</a:t>
            </a:fld>
            <a:endParaRPr lang="en-US"/>
          </a:p>
        </p:txBody>
      </p:sp>
    </p:spTree>
    <p:extLst>
      <p:ext uri="{BB962C8B-B14F-4D97-AF65-F5344CB8AC3E}">
        <p14:creationId xmlns:p14="http://schemas.microsoft.com/office/powerpoint/2010/main" val="814320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AF8F51-73FC-4E3A-BDBA-A530C23B4372}" type="datetimeFigureOut">
              <a:rPr lang="en-US" smtClean="0"/>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2B617-50A6-4E7A-A6A3-D104B0AE8254}" type="slidenum">
              <a:rPr lang="en-US" smtClean="0"/>
              <a:t>‹#›</a:t>
            </a:fld>
            <a:endParaRPr lang="en-US"/>
          </a:p>
        </p:txBody>
      </p:sp>
    </p:spTree>
    <p:extLst>
      <p:ext uri="{BB962C8B-B14F-4D97-AF65-F5344CB8AC3E}">
        <p14:creationId xmlns:p14="http://schemas.microsoft.com/office/powerpoint/2010/main" val="4884207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59490" name="Rectangle 2"/>
          <p:cNvSpPr>
            <a:spLocks noGrp="1" noChangeArrowheads="1"/>
          </p:cNvSpPr>
          <p:nvPr>
            <p:ph type="ctrTitle"/>
          </p:nvPr>
        </p:nvSpPr>
        <p:spPr>
          <a:xfrm>
            <a:off x="914400" y="1900237"/>
            <a:ext cx="10363200" cy="1143000"/>
          </a:xfrm>
        </p:spPr>
        <p:txBody>
          <a:bodyPr/>
          <a:lstStyle>
            <a:lvl1pPr algn="ctr">
              <a:defRPr sz="4000">
                <a:solidFill>
                  <a:schemeClr val="tx2"/>
                </a:solidFill>
              </a:defRPr>
            </a:lvl1pPr>
          </a:lstStyle>
          <a:p>
            <a:r>
              <a:rPr lang="en-US" altLang="ko-KR" dirty="0" smtClean="0"/>
              <a:t>Click to edit Master title style</a:t>
            </a:r>
            <a:endParaRPr lang="en-US" altLang="ko-KR" dirty="0"/>
          </a:p>
        </p:txBody>
      </p:sp>
      <p:sp>
        <p:nvSpPr>
          <p:cNvPr id="959491" name="Rectangle 3"/>
          <p:cNvSpPr>
            <a:spLocks noGrp="1" noChangeArrowheads="1"/>
          </p:cNvSpPr>
          <p:nvPr>
            <p:ph type="subTitle" idx="1"/>
          </p:nvPr>
        </p:nvSpPr>
        <p:spPr>
          <a:xfrm>
            <a:off x="1701800" y="4191000"/>
            <a:ext cx="8534400" cy="1752600"/>
          </a:xfrm>
        </p:spPr>
        <p:txBody>
          <a:bodyPr/>
          <a:lstStyle>
            <a:lvl1pPr marL="0" indent="0" algn="ctr">
              <a:lnSpc>
                <a:spcPct val="95000"/>
              </a:lnSpc>
              <a:buFontTx/>
              <a:buNone/>
              <a:defRPr sz="2400" b="1"/>
            </a:lvl1pPr>
          </a:lstStyle>
          <a:p>
            <a:r>
              <a:rPr lang="en-US" altLang="ko-KR" dirty="0" smtClean="0"/>
              <a:t>Click to edit Master subtitle style</a:t>
            </a:r>
            <a:endParaRPr lang="en-US" altLang="ko-KR" dirty="0"/>
          </a:p>
        </p:txBody>
      </p:sp>
      <p:pic>
        <p:nvPicPr>
          <p:cNvPr id="5" name="Picture 4" descr="UCSDa1"/>
          <p:cNvPicPr>
            <a:picLocks noChangeAspect="1" noChangeArrowheads="1"/>
          </p:cNvPicPr>
          <p:nvPr/>
        </p:nvPicPr>
        <p:blipFill>
          <a:blip r:embed="rId2" cstate="print"/>
          <a:srcRect/>
          <a:stretch>
            <a:fillRect/>
          </a:stretch>
        </p:blipFill>
        <p:spPr bwMode="auto">
          <a:xfrm>
            <a:off x="101600" y="6486525"/>
            <a:ext cx="609600" cy="369888"/>
          </a:xfrm>
          <a:prstGeom prst="rect">
            <a:avLst/>
          </a:prstGeom>
          <a:noFill/>
          <a:ln w="9525">
            <a:noFill/>
            <a:miter lim="800000"/>
            <a:headEnd/>
            <a:tailEnd/>
          </a:ln>
        </p:spPr>
      </p:pic>
    </p:spTree>
    <p:extLst>
      <p:ext uri="{BB962C8B-B14F-4D97-AF65-F5344CB8AC3E}">
        <p14:creationId xmlns:p14="http://schemas.microsoft.com/office/powerpoint/2010/main" val="3056933734"/>
      </p:ext>
    </p:extLst>
  </p:cSld>
  <p:clrMapOvr>
    <a:masterClrMapping/>
  </p:clrMapOv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1" y="838201"/>
            <a:ext cx="11781367" cy="5562601"/>
          </a:xfrm>
        </p:spPr>
        <p:txBody>
          <a:bodyPr/>
          <a:lstStyle>
            <a:lvl1pPr>
              <a:buClr>
                <a:srgbClr val="C00000"/>
              </a:buClr>
              <a:defRPr>
                <a:latin typeface="Arial" panose="020B0604020202020204" pitchFamily="34" charset="0"/>
                <a:cs typeface="Arial" panose="020B0604020202020204" pitchFamily="34" charset="0"/>
              </a:defRPr>
            </a:lvl1pPr>
            <a:lvl2pPr marL="569913" indent="-222250">
              <a:buClr>
                <a:srgbClr val="C00000"/>
              </a:buClr>
              <a:defRPr>
                <a:latin typeface="Arial" panose="020B0604020202020204" pitchFamily="34" charset="0"/>
                <a:cs typeface="Arial" panose="020B0604020202020204" pitchFamily="34" charset="0"/>
              </a:defRPr>
            </a:lvl2pPr>
            <a:lvl3pPr marL="803275" indent="-230188">
              <a:buClr>
                <a:srgbClr val="C00000"/>
              </a:buClr>
              <a:defRPr>
                <a:latin typeface="Arial" panose="020B0604020202020204" pitchFamily="34" charset="0"/>
                <a:cs typeface="Arial" panose="020B0604020202020204" pitchFamily="34" charset="0"/>
              </a:defRPr>
            </a:lvl3pPr>
            <a:lvl4pPr marL="1025525" indent="-222250">
              <a:buClr>
                <a:srgbClr val="C00000"/>
              </a:buClr>
              <a:buFont typeface="Arial" pitchFamily="34" charset="0"/>
              <a:buChar char="•"/>
              <a:defRPr>
                <a:latin typeface="Arial" panose="020B0604020202020204" pitchFamily="34" charset="0"/>
                <a:cs typeface="Arial" panose="020B0604020202020204" pitchFamily="34" charset="0"/>
              </a:defRPr>
            </a:lvl4pPr>
            <a:lvl5pPr marL="1255713" indent="-230188">
              <a:defRPr>
                <a:latin typeface="Arial" panose="020B0604020202020204" pitchFamily="34" charset="0"/>
                <a:cs typeface="Arial" panose="020B0604020202020204" pitchFamily="34" charset="0"/>
              </a:defRPr>
            </a:lvl5p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endParaRPr lang="ko-KR" altLang="en-US" dirty="0"/>
          </a:p>
        </p:txBody>
      </p:sp>
      <p:sp>
        <p:nvSpPr>
          <p:cNvPr id="4" name="Title 3"/>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595180606"/>
      </p:ext>
    </p:extLst>
  </p:cSld>
  <p:clrMapOvr>
    <a:masterClrMapping/>
  </p:clrMapOvr>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solidFill>
                  <a:schemeClr val="tx2"/>
                </a:solidFill>
              </a:defRPr>
            </a:lvl1pPr>
          </a:lstStyle>
          <a:p>
            <a:r>
              <a:rPr lang="en-US" altLang="ko-KR" dirty="0" smtClean="0"/>
              <a:t>Click to edit Master title style</a:t>
            </a:r>
            <a:endParaRPr lang="ko-KR" alt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ko-KR" smtClean="0"/>
              <a:t>Click to edit Master text styles</a:t>
            </a:r>
          </a:p>
        </p:txBody>
      </p:sp>
    </p:spTree>
    <p:extLst>
      <p:ext uri="{BB962C8B-B14F-4D97-AF65-F5344CB8AC3E}">
        <p14:creationId xmlns:p14="http://schemas.microsoft.com/office/powerpoint/2010/main" val="3345274649"/>
      </p:ext>
    </p:extLst>
  </p:cSld>
  <p:clrMapOvr>
    <a:masterClrMapping/>
  </p:clrMapOvr>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Click to edit Master title style</a:t>
            </a:r>
            <a:endParaRPr lang="ko-KR" altLang="en-US" dirty="0"/>
          </a:p>
        </p:txBody>
      </p:sp>
      <p:sp>
        <p:nvSpPr>
          <p:cNvPr id="3" name="Content Placeholder 2"/>
          <p:cNvSpPr>
            <a:spLocks noGrp="1"/>
          </p:cNvSpPr>
          <p:nvPr>
            <p:ph sz="half" idx="1"/>
          </p:nvPr>
        </p:nvSpPr>
        <p:spPr>
          <a:xfrm>
            <a:off x="228601" y="801688"/>
            <a:ext cx="5789084" cy="5884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dirty="0"/>
          </a:p>
        </p:txBody>
      </p:sp>
      <p:sp>
        <p:nvSpPr>
          <p:cNvPr id="4" name="Content Placeholder 3"/>
          <p:cNvSpPr>
            <a:spLocks noGrp="1"/>
          </p:cNvSpPr>
          <p:nvPr>
            <p:ph sz="half" idx="2"/>
          </p:nvPr>
        </p:nvSpPr>
        <p:spPr>
          <a:xfrm>
            <a:off x="6220884" y="801688"/>
            <a:ext cx="5789083" cy="5884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dirty="0"/>
          </a:p>
        </p:txBody>
      </p:sp>
    </p:spTree>
    <p:extLst>
      <p:ext uri="{BB962C8B-B14F-4D97-AF65-F5344CB8AC3E}">
        <p14:creationId xmlns:p14="http://schemas.microsoft.com/office/powerpoint/2010/main" val="4255813379"/>
      </p:ext>
    </p:extLst>
  </p:cSld>
  <p:clrMapOvr>
    <a:masterClrMapping/>
  </p:clrMapOvr>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ko-KR" altLang="en-US"/>
          </a:p>
        </p:txBody>
      </p:sp>
    </p:spTree>
    <p:extLst>
      <p:ext uri="{BB962C8B-B14F-4D97-AF65-F5344CB8AC3E}">
        <p14:creationId xmlns:p14="http://schemas.microsoft.com/office/powerpoint/2010/main" val="2667596143"/>
      </p:ext>
    </p:extLst>
  </p:cSld>
  <p:clrMapOvr>
    <a:masterClrMapping/>
  </p:clrMapOvr>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0421768"/>
      </p:ext>
    </p:extLst>
  </p:cSld>
  <p:clrMapOvr>
    <a:masterClrMapping/>
  </p:clrMapOvr>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ltLang="ko-KR" smtClean="0"/>
              <a:t>Click to edit Master title style</a:t>
            </a:r>
            <a:endParaRPr lang="ko-KR" altLang="en-US"/>
          </a:p>
        </p:txBody>
      </p:sp>
      <p:sp>
        <p:nvSpPr>
          <p:cNvPr id="3" name="Content Placeholder 2"/>
          <p:cNvSpPr>
            <a:spLocks noGrp="1"/>
          </p:cNvSpPr>
          <p:nvPr>
            <p:ph idx="1"/>
          </p:nvPr>
        </p:nvSpPr>
        <p:spPr>
          <a:xfrm>
            <a:off x="4766733" y="273051"/>
            <a:ext cx="6815667" cy="5853113"/>
          </a:xfrm>
        </p:spPr>
        <p:txBody>
          <a:bodyPr/>
          <a:lstStyle>
            <a:lvl1pPr>
              <a:buClr>
                <a:srgbClr val="C00000"/>
              </a:buClr>
              <a:defRPr sz="3200"/>
            </a:lvl1pPr>
            <a:lvl2pPr>
              <a:buClr>
                <a:srgbClr val="C00000"/>
              </a:buClr>
              <a:defRPr sz="2800"/>
            </a:lvl2pPr>
            <a:lvl3pPr>
              <a:buClr>
                <a:srgbClr val="C00000"/>
              </a:buClr>
              <a:defRPr sz="2400"/>
            </a:lvl3pPr>
            <a:lvl4pPr>
              <a:defRPr sz="2000"/>
            </a:lvl4pPr>
            <a:lvl5pPr>
              <a:defRPr sz="2000"/>
            </a:lvl5pPr>
            <a:lvl6pPr>
              <a:defRPr sz="2000"/>
            </a:lvl6pPr>
            <a:lvl7pPr>
              <a:defRPr sz="2000"/>
            </a:lvl7pPr>
            <a:lvl8pPr>
              <a:defRPr sz="2000"/>
            </a:lvl8pPr>
            <a:lvl9pPr>
              <a:defRPr sz="20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dirty="0"/>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smtClean="0"/>
              <a:t>Click to edit Master text styles</a:t>
            </a:r>
          </a:p>
        </p:txBody>
      </p:sp>
    </p:spTree>
    <p:extLst>
      <p:ext uri="{BB962C8B-B14F-4D97-AF65-F5344CB8AC3E}">
        <p14:creationId xmlns:p14="http://schemas.microsoft.com/office/powerpoint/2010/main" val="2035311947"/>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ltLang="ko-KR" smtClean="0"/>
              <a:t>Click to edit Master title style</a:t>
            </a:r>
            <a:endParaRPr lang="ko-KR" alt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ko-KR" noProof="0" dirty="0" smtClean="0"/>
              <a:t>Drag picture to placeholder or click icon to add</a:t>
            </a:r>
            <a:endParaRPr lang="ko-KR" alt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smtClean="0"/>
              <a:t>Click to edit Master text styles</a:t>
            </a:r>
          </a:p>
        </p:txBody>
      </p:sp>
    </p:spTree>
    <p:extLst>
      <p:ext uri="{BB962C8B-B14F-4D97-AF65-F5344CB8AC3E}">
        <p14:creationId xmlns:p14="http://schemas.microsoft.com/office/powerpoint/2010/main" val="76458121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AF8F51-73FC-4E3A-BDBA-A530C23B4372}" type="datetimeFigureOut">
              <a:rPr lang="en-US" smtClean="0"/>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2B617-50A6-4E7A-A6A3-D104B0AE8254}" type="slidenum">
              <a:rPr lang="en-US" smtClean="0"/>
              <a:t>‹#›</a:t>
            </a:fld>
            <a:endParaRPr lang="en-US"/>
          </a:p>
        </p:txBody>
      </p:sp>
    </p:spTree>
    <p:extLst>
      <p:ext uri="{BB962C8B-B14F-4D97-AF65-F5344CB8AC3E}">
        <p14:creationId xmlns:p14="http://schemas.microsoft.com/office/powerpoint/2010/main" val="13706626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ko-KR" altLang="en-US" dirty="0"/>
          </a:p>
        </p:txBody>
      </p:sp>
      <p:sp>
        <p:nvSpPr>
          <p:cNvPr id="3" name="Vertical Text Placeholder 2"/>
          <p:cNvSpPr>
            <a:spLocks noGrp="1"/>
          </p:cNvSpPr>
          <p:nvPr>
            <p:ph type="body" orient="vert" idx="1"/>
          </p:nvPr>
        </p:nvSpPr>
        <p:spPr/>
        <p:txBody>
          <a:bodyPr vert="eaVert"/>
          <a:lstStyle>
            <a:lvl1pPr>
              <a:buClr>
                <a:srgbClr val="C00000"/>
              </a:buClr>
              <a:defRPr/>
            </a:lvl1pPr>
            <a:lvl2pPr>
              <a:buClr>
                <a:srgbClr val="C00000"/>
              </a:buClr>
              <a:defRPr/>
            </a:lvl2pPr>
            <a:lvl3pPr>
              <a:buClr>
                <a:srgbClr val="C00000"/>
              </a:buClr>
              <a:defRPr/>
            </a:lvl3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dirty="0"/>
          </a:p>
        </p:txBody>
      </p:sp>
    </p:spTree>
    <p:extLst>
      <p:ext uri="{BB962C8B-B14F-4D97-AF65-F5344CB8AC3E}">
        <p14:creationId xmlns:p14="http://schemas.microsoft.com/office/powerpoint/2010/main" val="2444134214"/>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67801" y="144464"/>
            <a:ext cx="2950633" cy="6542087"/>
          </a:xfrm>
        </p:spPr>
        <p:txBody>
          <a:bodyPr vert="eaVert"/>
          <a:lstStyle/>
          <a:p>
            <a:r>
              <a:rPr lang="en-US" altLang="ko-KR" smtClean="0"/>
              <a:t>Click to edit Master title style</a:t>
            </a:r>
            <a:endParaRPr lang="ko-KR" altLang="en-US"/>
          </a:p>
        </p:txBody>
      </p:sp>
      <p:sp>
        <p:nvSpPr>
          <p:cNvPr id="3" name="Vertical Text Placeholder 2"/>
          <p:cNvSpPr>
            <a:spLocks noGrp="1"/>
          </p:cNvSpPr>
          <p:nvPr>
            <p:ph type="body" orient="vert" idx="1"/>
          </p:nvPr>
        </p:nvSpPr>
        <p:spPr>
          <a:xfrm>
            <a:off x="215901" y="144464"/>
            <a:ext cx="8648700" cy="6542087"/>
          </a:xfrm>
        </p:spPr>
        <p:txBody>
          <a:bodyPr vert="eaVert"/>
          <a:lstStyle>
            <a:lvl1pPr>
              <a:buClr>
                <a:srgbClr val="C00000"/>
              </a:buClr>
              <a:defRPr/>
            </a:lvl1pPr>
            <a:lvl2pPr>
              <a:buClr>
                <a:srgbClr val="C00000"/>
              </a:buClr>
              <a:defRPr/>
            </a:lvl2pPr>
            <a:lvl3pPr>
              <a:buClr>
                <a:srgbClr val="C00000"/>
              </a:buClr>
              <a:defRPr/>
            </a:lvl3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dirty="0"/>
          </a:p>
        </p:txBody>
      </p:sp>
    </p:spTree>
    <p:extLst>
      <p:ext uri="{BB962C8B-B14F-4D97-AF65-F5344CB8AC3E}">
        <p14:creationId xmlns:p14="http://schemas.microsoft.com/office/powerpoint/2010/main" val="412748843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AF8F51-73FC-4E3A-BDBA-A530C23B4372}" type="datetimeFigureOut">
              <a:rPr lang="en-US" smtClean="0"/>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2B617-50A6-4E7A-A6A3-D104B0AE8254}" type="slidenum">
              <a:rPr lang="en-US" smtClean="0"/>
              <a:t>‹#›</a:t>
            </a:fld>
            <a:endParaRPr lang="en-US"/>
          </a:p>
        </p:txBody>
      </p:sp>
    </p:spTree>
    <p:extLst>
      <p:ext uri="{BB962C8B-B14F-4D97-AF65-F5344CB8AC3E}">
        <p14:creationId xmlns:p14="http://schemas.microsoft.com/office/powerpoint/2010/main" val="1680215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AF8F51-73FC-4E3A-BDBA-A530C23B4372}" type="datetimeFigureOut">
              <a:rPr lang="en-US" smtClean="0"/>
              <a:t>9/30/2015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2B617-50A6-4E7A-A6A3-D104B0AE8254}" type="slidenum">
              <a:rPr lang="en-US" smtClean="0"/>
              <a:t>‹#›</a:t>
            </a:fld>
            <a:endParaRPr lang="en-US"/>
          </a:p>
        </p:txBody>
      </p:sp>
    </p:spTree>
    <p:extLst>
      <p:ext uri="{BB962C8B-B14F-4D97-AF65-F5344CB8AC3E}">
        <p14:creationId xmlns:p14="http://schemas.microsoft.com/office/powerpoint/2010/main" val="1751284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AF8F51-73FC-4E3A-BDBA-A530C23B4372}" type="datetimeFigureOut">
              <a:rPr lang="en-US" smtClean="0"/>
              <a:t>9/30/2015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A2B617-50A6-4E7A-A6A3-D104B0AE8254}" type="slidenum">
              <a:rPr lang="en-US" smtClean="0"/>
              <a:t>‹#›</a:t>
            </a:fld>
            <a:endParaRPr lang="en-US"/>
          </a:p>
        </p:txBody>
      </p:sp>
    </p:spTree>
    <p:extLst>
      <p:ext uri="{BB962C8B-B14F-4D97-AF65-F5344CB8AC3E}">
        <p14:creationId xmlns:p14="http://schemas.microsoft.com/office/powerpoint/2010/main" val="3852049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AF8F51-73FC-4E3A-BDBA-A530C23B4372}" type="datetimeFigureOut">
              <a:rPr lang="en-US" smtClean="0"/>
              <a:t>9/30/2015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A2B617-50A6-4E7A-A6A3-D104B0AE8254}" type="slidenum">
              <a:rPr lang="en-US" smtClean="0"/>
              <a:t>‹#›</a:t>
            </a:fld>
            <a:endParaRPr lang="en-US"/>
          </a:p>
        </p:txBody>
      </p:sp>
    </p:spTree>
    <p:extLst>
      <p:ext uri="{BB962C8B-B14F-4D97-AF65-F5344CB8AC3E}">
        <p14:creationId xmlns:p14="http://schemas.microsoft.com/office/powerpoint/2010/main" val="2788089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AF8F51-73FC-4E3A-BDBA-A530C23B4372}" type="datetimeFigureOut">
              <a:rPr lang="en-US" smtClean="0"/>
              <a:t>9/30/2015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A2B617-50A6-4E7A-A6A3-D104B0AE8254}" type="slidenum">
              <a:rPr lang="en-US" smtClean="0"/>
              <a:t>‹#›</a:t>
            </a:fld>
            <a:endParaRPr lang="en-US"/>
          </a:p>
        </p:txBody>
      </p:sp>
    </p:spTree>
    <p:extLst>
      <p:ext uri="{BB962C8B-B14F-4D97-AF65-F5344CB8AC3E}">
        <p14:creationId xmlns:p14="http://schemas.microsoft.com/office/powerpoint/2010/main" val="3160718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AF8F51-73FC-4E3A-BDBA-A530C23B4372}" type="datetimeFigureOut">
              <a:rPr lang="en-US" smtClean="0"/>
              <a:t>9/30/2015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2B617-50A6-4E7A-A6A3-D104B0AE8254}" type="slidenum">
              <a:rPr lang="en-US" smtClean="0"/>
              <a:t>‹#›</a:t>
            </a:fld>
            <a:endParaRPr lang="en-US"/>
          </a:p>
        </p:txBody>
      </p:sp>
    </p:spTree>
    <p:extLst>
      <p:ext uri="{BB962C8B-B14F-4D97-AF65-F5344CB8AC3E}">
        <p14:creationId xmlns:p14="http://schemas.microsoft.com/office/powerpoint/2010/main" val="3355080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AF8F51-73FC-4E3A-BDBA-A530C23B4372}" type="datetimeFigureOut">
              <a:rPr lang="en-US" smtClean="0"/>
              <a:t>9/30/2015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2B617-50A6-4E7A-A6A3-D104B0AE8254}" type="slidenum">
              <a:rPr lang="en-US" smtClean="0"/>
              <a:t>‹#›</a:t>
            </a:fld>
            <a:endParaRPr lang="en-US"/>
          </a:p>
        </p:txBody>
      </p:sp>
    </p:spTree>
    <p:extLst>
      <p:ext uri="{BB962C8B-B14F-4D97-AF65-F5344CB8AC3E}">
        <p14:creationId xmlns:p14="http://schemas.microsoft.com/office/powerpoint/2010/main" val="3871410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AF8F51-73FC-4E3A-BDBA-A530C23B4372}" type="datetimeFigureOut">
              <a:rPr lang="en-US" smtClean="0"/>
              <a:t>9/30/2015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2B617-50A6-4E7A-A6A3-D104B0AE8254}" type="slidenum">
              <a:rPr lang="en-US" smtClean="0"/>
              <a:t>‹#›</a:t>
            </a:fld>
            <a:endParaRPr lang="en-US"/>
          </a:p>
        </p:txBody>
      </p:sp>
    </p:spTree>
    <p:extLst>
      <p:ext uri="{BB962C8B-B14F-4D97-AF65-F5344CB8AC3E}">
        <p14:creationId xmlns:p14="http://schemas.microsoft.com/office/powerpoint/2010/main" val="497094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15900" y="144463"/>
            <a:ext cx="11802533" cy="59531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Slide Title</a:t>
            </a:r>
          </a:p>
        </p:txBody>
      </p:sp>
      <p:sp>
        <p:nvSpPr>
          <p:cNvPr id="3075" name="Rectangle 3"/>
          <p:cNvSpPr>
            <a:spLocks noGrp="1" noChangeArrowheads="1"/>
          </p:cNvSpPr>
          <p:nvPr>
            <p:ph type="body" idx="1"/>
          </p:nvPr>
        </p:nvSpPr>
        <p:spPr bwMode="auto">
          <a:xfrm>
            <a:off x="228601" y="801688"/>
            <a:ext cx="11781367" cy="574675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Body Text</a:t>
            </a:r>
          </a:p>
          <a:p>
            <a:pPr lvl="1"/>
            <a:r>
              <a:rPr lang="en-US" altLang="ko-KR" dirty="0" smtClean="0"/>
              <a:t>Second Level</a:t>
            </a:r>
          </a:p>
          <a:p>
            <a:pPr lvl="2"/>
            <a:r>
              <a:rPr lang="en-US" altLang="ko-KR" dirty="0" smtClean="0"/>
              <a:t>Third Level</a:t>
            </a:r>
          </a:p>
        </p:txBody>
      </p:sp>
      <p:sp>
        <p:nvSpPr>
          <p:cNvPr id="1028" name="Line 18"/>
          <p:cNvSpPr>
            <a:spLocks noChangeShapeType="1"/>
          </p:cNvSpPr>
          <p:nvPr/>
        </p:nvSpPr>
        <p:spPr bwMode="auto">
          <a:xfrm flipV="1">
            <a:off x="218017" y="684213"/>
            <a:ext cx="11794067" cy="0"/>
          </a:xfrm>
          <a:prstGeom prst="line">
            <a:avLst/>
          </a:prstGeom>
          <a:noFill/>
          <a:ln w="57150">
            <a:solidFill>
              <a:srgbClr val="C00000"/>
            </a:solidFill>
            <a:round/>
            <a:headEnd/>
            <a:tailEnd/>
          </a:ln>
        </p:spPr>
        <p:txBody>
          <a:bodyPr wrap="none" anchor="ctr"/>
          <a:lstStyle/>
          <a:p>
            <a:pPr defTabSz="457200">
              <a:defRPr/>
            </a:pPr>
            <a:endParaRPr lang="en-US" dirty="0">
              <a:solidFill>
                <a:prstClr val="black"/>
              </a:solidFill>
            </a:endParaRPr>
          </a:p>
        </p:txBody>
      </p:sp>
      <p:pic>
        <p:nvPicPr>
          <p:cNvPr id="3077" name="Picture 4" descr="UCSDa1"/>
          <p:cNvPicPr>
            <a:picLocks noChangeAspect="1" noChangeArrowheads="1"/>
          </p:cNvPicPr>
          <p:nvPr/>
        </p:nvPicPr>
        <p:blipFill>
          <a:blip r:embed="rId12" cstate="print"/>
          <a:srcRect/>
          <a:stretch>
            <a:fillRect/>
          </a:stretch>
        </p:blipFill>
        <p:spPr bwMode="auto">
          <a:xfrm>
            <a:off x="101600" y="6486525"/>
            <a:ext cx="609600" cy="369888"/>
          </a:xfrm>
          <a:prstGeom prst="rect">
            <a:avLst/>
          </a:prstGeom>
          <a:noFill/>
          <a:ln w="9525">
            <a:noFill/>
            <a:miter lim="800000"/>
            <a:headEnd/>
            <a:tailEnd/>
          </a:ln>
        </p:spPr>
      </p:pic>
      <p:sp>
        <p:nvSpPr>
          <p:cNvPr id="7" name="TextBox 6"/>
          <p:cNvSpPr txBox="1"/>
          <p:nvPr/>
        </p:nvSpPr>
        <p:spPr>
          <a:xfrm>
            <a:off x="11722213" y="6548439"/>
            <a:ext cx="402674" cy="307777"/>
          </a:xfrm>
          <a:prstGeom prst="rect">
            <a:avLst/>
          </a:prstGeom>
          <a:noFill/>
        </p:spPr>
        <p:txBody>
          <a:bodyPr wrap="none">
            <a:spAutoFit/>
          </a:bodyPr>
          <a:lstStyle/>
          <a:p>
            <a:pPr algn="ctr" defTabSz="457200" eaLnBrk="0" hangingPunct="0"/>
            <a:fld id="{16E0590D-16E1-486A-A147-2F126A5F0FEE}" type="slidenum">
              <a:rPr lang="ko-KR" altLang="en-US" sz="1400">
                <a:solidFill>
                  <a:prstClr val="black"/>
                </a:solidFill>
                <a:latin typeface="Arial" pitchFamily="34" charset="0"/>
                <a:cs typeface="Arial" pitchFamily="34" charset="0"/>
              </a:rPr>
              <a:pPr algn="ctr" defTabSz="457200" eaLnBrk="0" hangingPunct="0"/>
              <a:t>‹#›</a:t>
            </a:fld>
            <a:endParaRPr lang="ko-KR" altLang="en-US" sz="14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5015902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ransition/>
  <p:timing>
    <p:tnLst>
      <p:par>
        <p:cTn id="1" dur="indefinite" restart="never" nodeType="tmRoot"/>
      </p:par>
    </p:tnLst>
  </p:timing>
  <p:txStyles>
    <p:titleStyle>
      <a:lvl1pPr algn="l" rtl="0" eaLnBrk="1" fontAlgn="base" hangingPunct="1">
        <a:lnSpc>
          <a:spcPct val="90000"/>
        </a:lnSpc>
        <a:spcBef>
          <a:spcPct val="0"/>
        </a:spcBef>
        <a:spcAft>
          <a:spcPct val="0"/>
        </a:spcAft>
        <a:defRPr sz="3200" b="1" baseline="0">
          <a:solidFill>
            <a:srgbClr val="254061"/>
          </a:solidFill>
          <a:latin typeface="Arial" panose="020B0604020202020204" pitchFamily="34" charset="0"/>
          <a:ea typeface="+mj-ea"/>
          <a:cs typeface="Arial" pitchFamily="34" charset="0"/>
        </a:defRPr>
      </a:lvl1pPr>
      <a:lvl2pPr algn="l" rtl="0" eaLnBrk="1" fontAlgn="base" hangingPunct="1">
        <a:lnSpc>
          <a:spcPct val="90000"/>
        </a:lnSpc>
        <a:spcBef>
          <a:spcPct val="0"/>
        </a:spcBef>
        <a:spcAft>
          <a:spcPct val="0"/>
        </a:spcAft>
        <a:defRPr sz="3200" b="1">
          <a:solidFill>
            <a:srgbClr val="254061"/>
          </a:solidFill>
          <a:latin typeface="Arial" charset="0"/>
          <a:cs typeface="Arial" charset="0"/>
        </a:defRPr>
      </a:lvl2pPr>
      <a:lvl3pPr algn="l" rtl="0" eaLnBrk="1" fontAlgn="base" hangingPunct="1">
        <a:lnSpc>
          <a:spcPct val="90000"/>
        </a:lnSpc>
        <a:spcBef>
          <a:spcPct val="0"/>
        </a:spcBef>
        <a:spcAft>
          <a:spcPct val="0"/>
        </a:spcAft>
        <a:defRPr sz="3200" b="1">
          <a:solidFill>
            <a:srgbClr val="254061"/>
          </a:solidFill>
          <a:latin typeface="Arial" charset="0"/>
          <a:cs typeface="Arial" charset="0"/>
        </a:defRPr>
      </a:lvl3pPr>
      <a:lvl4pPr algn="l" rtl="0" eaLnBrk="1" fontAlgn="base" hangingPunct="1">
        <a:lnSpc>
          <a:spcPct val="90000"/>
        </a:lnSpc>
        <a:spcBef>
          <a:spcPct val="0"/>
        </a:spcBef>
        <a:spcAft>
          <a:spcPct val="0"/>
        </a:spcAft>
        <a:defRPr sz="3200" b="1">
          <a:solidFill>
            <a:srgbClr val="254061"/>
          </a:solidFill>
          <a:latin typeface="Arial" charset="0"/>
          <a:cs typeface="Arial" charset="0"/>
        </a:defRPr>
      </a:lvl4pPr>
      <a:lvl5pPr algn="l" rtl="0" eaLnBrk="1" fontAlgn="base" hangingPunct="1">
        <a:lnSpc>
          <a:spcPct val="90000"/>
        </a:lnSpc>
        <a:spcBef>
          <a:spcPct val="0"/>
        </a:spcBef>
        <a:spcAft>
          <a:spcPct val="0"/>
        </a:spcAft>
        <a:defRPr sz="3200" b="1">
          <a:solidFill>
            <a:srgbClr val="254061"/>
          </a:solidFill>
          <a:latin typeface="Arial" charset="0"/>
          <a:cs typeface="Arial" charset="0"/>
        </a:defRPr>
      </a:lvl5pPr>
      <a:lvl6pPr marL="457200" algn="l" rtl="0" eaLnBrk="1" fontAlgn="base" hangingPunct="1">
        <a:lnSpc>
          <a:spcPct val="90000"/>
        </a:lnSpc>
        <a:spcBef>
          <a:spcPct val="0"/>
        </a:spcBef>
        <a:spcAft>
          <a:spcPct val="0"/>
        </a:spcAft>
        <a:defRPr sz="3200">
          <a:solidFill>
            <a:schemeClr val="hlink"/>
          </a:solidFill>
          <a:latin typeface="Tahoma" pitchFamily="34" charset="0"/>
        </a:defRPr>
      </a:lvl6pPr>
      <a:lvl7pPr marL="914400" algn="l" rtl="0" eaLnBrk="1" fontAlgn="base" hangingPunct="1">
        <a:lnSpc>
          <a:spcPct val="90000"/>
        </a:lnSpc>
        <a:spcBef>
          <a:spcPct val="0"/>
        </a:spcBef>
        <a:spcAft>
          <a:spcPct val="0"/>
        </a:spcAft>
        <a:defRPr sz="3200">
          <a:solidFill>
            <a:schemeClr val="hlink"/>
          </a:solidFill>
          <a:latin typeface="Tahoma" pitchFamily="34" charset="0"/>
        </a:defRPr>
      </a:lvl7pPr>
      <a:lvl8pPr marL="1371600" algn="l" rtl="0" eaLnBrk="1" fontAlgn="base" hangingPunct="1">
        <a:lnSpc>
          <a:spcPct val="90000"/>
        </a:lnSpc>
        <a:spcBef>
          <a:spcPct val="0"/>
        </a:spcBef>
        <a:spcAft>
          <a:spcPct val="0"/>
        </a:spcAft>
        <a:defRPr sz="3200">
          <a:solidFill>
            <a:schemeClr val="hlink"/>
          </a:solidFill>
          <a:latin typeface="Tahoma" pitchFamily="34" charset="0"/>
        </a:defRPr>
      </a:lvl8pPr>
      <a:lvl9pPr marL="1828800" algn="l" rtl="0" eaLnBrk="1" fontAlgn="base" hangingPunct="1">
        <a:lnSpc>
          <a:spcPct val="90000"/>
        </a:lnSpc>
        <a:spcBef>
          <a:spcPct val="0"/>
        </a:spcBef>
        <a:spcAft>
          <a:spcPct val="0"/>
        </a:spcAft>
        <a:defRPr sz="3200">
          <a:solidFill>
            <a:schemeClr val="hlink"/>
          </a:solidFill>
          <a:latin typeface="Tahoma" pitchFamily="34" charset="0"/>
        </a:defRPr>
      </a:lvl9pPr>
    </p:titleStyle>
    <p:bodyStyle>
      <a:lvl1pPr marL="230188" indent="-230188" algn="l" rtl="0" eaLnBrk="1" fontAlgn="base" hangingPunct="1">
        <a:lnSpc>
          <a:spcPct val="85000"/>
        </a:lnSpc>
        <a:spcBef>
          <a:spcPct val="30000"/>
        </a:spcBef>
        <a:spcAft>
          <a:spcPct val="0"/>
        </a:spcAft>
        <a:buClr>
          <a:srgbClr val="C00000"/>
        </a:buClr>
        <a:buChar char="•"/>
        <a:defRPr sz="2800">
          <a:solidFill>
            <a:schemeClr val="tx1"/>
          </a:solidFill>
          <a:latin typeface="Arial" panose="020B0604020202020204" pitchFamily="34" charset="0"/>
          <a:ea typeface="+mn-ea"/>
          <a:cs typeface="Arial" pitchFamily="34" charset="0"/>
        </a:defRPr>
      </a:lvl1pPr>
      <a:lvl2pPr marL="461963" indent="-231775" algn="l" rtl="0" eaLnBrk="1" fontAlgn="base" hangingPunct="1">
        <a:lnSpc>
          <a:spcPct val="85000"/>
        </a:lnSpc>
        <a:spcBef>
          <a:spcPct val="30000"/>
        </a:spcBef>
        <a:spcAft>
          <a:spcPct val="0"/>
        </a:spcAft>
        <a:buClr>
          <a:srgbClr val="C00000"/>
        </a:buClr>
        <a:buChar char="•"/>
        <a:defRPr sz="2400">
          <a:solidFill>
            <a:schemeClr val="tx1"/>
          </a:solidFill>
          <a:latin typeface="Arial" panose="020B0604020202020204" pitchFamily="34" charset="0"/>
          <a:cs typeface="Arial" pitchFamily="34" charset="0"/>
        </a:defRPr>
      </a:lvl2pPr>
      <a:lvl3pPr marL="684213" indent="-222250" algn="l" rtl="0" eaLnBrk="1" fontAlgn="base" hangingPunct="1">
        <a:lnSpc>
          <a:spcPct val="85000"/>
        </a:lnSpc>
        <a:spcBef>
          <a:spcPct val="30000"/>
        </a:spcBef>
        <a:spcAft>
          <a:spcPct val="0"/>
        </a:spcAft>
        <a:buClr>
          <a:srgbClr val="C00000"/>
        </a:buClr>
        <a:buChar char="•"/>
        <a:defRPr sz="2000">
          <a:solidFill>
            <a:schemeClr val="tx1"/>
          </a:solidFill>
          <a:latin typeface="Arial" panose="020B0604020202020204" pitchFamily="34" charset="0"/>
          <a:cs typeface="Arial" pitchFamily="34" charset="0"/>
        </a:defRPr>
      </a:lvl3pPr>
      <a:lvl4pPr marL="1600200" indent="-228600" algn="l" rtl="0" eaLnBrk="1" fontAlgn="base" hangingPunct="1">
        <a:spcBef>
          <a:spcPct val="20000"/>
        </a:spcBef>
        <a:spcAft>
          <a:spcPct val="0"/>
        </a:spcAft>
        <a:buClr>
          <a:srgbClr val="FF3300"/>
        </a:buClr>
        <a:buSzPct val="50000"/>
        <a:buFont typeface="Monotype Sorts"/>
        <a:buChar char="u"/>
        <a:defRPr>
          <a:solidFill>
            <a:schemeClr val="tx1"/>
          </a:solidFill>
          <a:latin typeface="Arial Narrow" pitchFamily="34" charset="0"/>
          <a:cs typeface="Arial" charset="0"/>
        </a:defRPr>
      </a:lvl4pPr>
      <a:lvl5pPr marL="2057400" indent="-228600" algn="l" rtl="0" eaLnBrk="1" fontAlgn="base" hangingPunct="1">
        <a:spcBef>
          <a:spcPct val="20000"/>
        </a:spcBef>
        <a:spcAft>
          <a:spcPct val="0"/>
        </a:spcAft>
        <a:buChar char="•"/>
        <a:defRPr sz="1600">
          <a:solidFill>
            <a:schemeClr val="tx1"/>
          </a:solidFill>
          <a:latin typeface="Arial Narrow" pitchFamily="34" charset="0"/>
          <a:cs typeface="Arial" charset="0"/>
        </a:defRPr>
      </a:lvl5pPr>
      <a:lvl6pPr marL="2514600" indent="-228600" algn="l" rtl="0" eaLnBrk="1" fontAlgn="base" hangingPunct="1">
        <a:spcBef>
          <a:spcPct val="20000"/>
        </a:spcBef>
        <a:spcAft>
          <a:spcPct val="0"/>
        </a:spcAft>
        <a:buChar char="•"/>
        <a:defRPr sz="1600">
          <a:solidFill>
            <a:schemeClr val="tx1"/>
          </a:solidFill>
          <a:latin typeface="Arial Narrow" pitchFamily="34" charset="0"/>
        </a:defRPr>
      </a:lvl6pPr>
      <a:lvl7pPr marL="2971800" indent="-228600" algn="l" rtl="0" eaLnBrk="1" fontAlgn="base" hangingPunct="1">
        <a:spcBef>
          <a:spcPct val="20000"/>
        </a:spcBef>
        <a:spcAft>
          <a:spcPct val="0"/>
        </a:spcAft>
        <a:buChar char="•"/>
        <a:defRPr sz="1600">
          <a:solidFill>
            <a:schemeClr val="tx1"/>
          </a:solidFill>
          <a:latin typeface="Arial Narrow" pitchFamily="34" charset="0"/>
        </a:defRPr>
      </a:lvl7pPr>
      <a:lvl8pPr marL="3429000" indent="-228600" algn="l" rtl="0" eaLnBrk="1" fontAlgn="base" hangingPunct="1">
        <a:spcBef>
          <a:spcPct val="20000"/>
        </a:spcBef>
        <a:spcAft>
          <a:spcPct val="0"/>
        </a:spcAft>
        <a:buChar char="•"/>
        <a:defRPr sz="1600">
          <a:solidFill>
            <a:schemeClr val="tx1"/>
          </a:solidFill>
          <a:latin typeface="Arial Narrow" pitchFamily="34" charset="0"/>
        </a:defRPr>
      </a:lvl8pPr>
      <a:lvl9pPr marL="3886200" indent="-228600" algn="l" rtl="0" eaLnBrk="1" fontAlgn="base" hangingPunct="1">
        <a:spcBef>
          <a:spcPct val="20000"/>
        </a:spcBef>
        <a:spcAft>
          <a:spcPct val="0"/>
        </a:spcAft>
        <a:buChar char="•"/>
        <a:defRPr sz="1600">
          <a:solidFill>
            <a:schemeClr val="tx1"/>
          </a:solidFill>
          <a:latin typeface="Arial Narrow" pitchFamily="34" charset="0"/>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8.xml"/><Relationship Id="rId1" Type="http://schemas.openxmlformats.org/officeDocument/2006/relationships/slideLayout" Target="../slideLayouts/slideLayout13.xml"/><Relationship Id="rId4" Type="http://schemas.openxmlformats.org/officeDocument/2006/relationships/chart" Target="../charts/chart4.xml"/></Relationships>
</file>

<file path=ppt/slides/_rels/slide1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3.xml"/><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1.bin"/><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990600"/>
            <a:ext cx="10363200" cy="2052637"/>
          </a:xfrm>
        </p:spPr>
        <p:txBody>
          <a:bodyPr/>
          <a:lstStyle/>
          <a:p>
            <a:r>
              <a:rPr lang="en-US" dirty="0"/>
              <a:t>ILP-based co-optimization of </a:t>
            </a:r>
            <a:r>
              <a:rPr lang="en-US" dirty="0" smtClean="0"/>
              <a:t>cut mask </a:t>
            </a:r>
            <a:r>
              <a:rPr lang="en-US" dirty="0"/>
              <a:t>layout, dummy fill and timing for sub-14nm BEOL technology</a:t>
            </a:r>
          </a:p>
        </p:txBody>
      </p:sp>
      <p:sp>
        <p:nvSpPr>
          <p:cNvPr id="3" name="Subtitle 2"/>
          <p:cNvSpPr>
            <a:spLocks noGrp="1"/>
          </p:cNvSpPr>
          <p:nvPr>
            <p:ph type="subTitle" idx="1"/>
          </p:nvPr>
        </p:nvSpPr>
        <p:spPr>
          <a:xfrm>
            <a:off x="1112363" y="3362816"/>
            <a:ext cx="9709608" cy="3028950"/>
          </a:xfrm>
        </p:spPr>
        <p:txBody>
          <a:bodyPr/>
          <a:lstStyle/>
          <a:p>
            <a:r>
              <a:rPr lang="en-US" dirty="0" err="1" smtClean="0"/>
              <a:t>Kwangsoo</a:t>
            </a:r>
            <a:r>
              <a:rPr lang="en-US" dirty="0" smtClean="0"/>
              <a:t> Han, Andrew B. </a:t>
            </a:r>
            <a:r>
              <a:rPr lang="en-US" dirty="0" err="1" smtClean="0"/>
              <a:t>Kahng</a:t>
            </a:r>
            <a:r>
              <a:rPr lang="en-US" dirty="0" smtClean="0"/>
              <a:t>, </a:t>
            </a:r>
            <a:r>
              <a:rPr lang="en-US" dirty="0" err="1" smtClean="0"/>
              <a:t>Hyein</a:t>
            </a:r>
            <a:r>
              <a:rPr lang="en-US" dirty="0" smtClean="0"/>
              <a:t> Lee and </a:t>
            </a:r>
            <a:r>
              <a:rPr lang="en-US" u="sng" dirty="0" err="1" smtClean="0"/>
              <a:t>Lutong</a:t>
            </a:r>
            <a:r>
              <a:rPr lang="en-US" u="sng" dirty="0" smtClean="0"/>
              <a:t> </a:t>
            </a:r>
            <a:r>
              <a:rPr lang="en-US" altLang="zh-CN" u="sng" dirty="0" smtClean="0"/>
              <a:t>Wang</a:t>
            </a:r>
          </a:p>
          <a:p>
            <a:r>
              <a:rPr lang="en-US" altLang="zh-CN" dirty="0" smtClean="0"/>
              <a:t>{</a:t>
            </a:r>
            <a:r>
              <a:rPr lang="en-US" altLang="zh-CN" dirty="0" err="1" smtClean="0"/>
              <a:t>kwhan</a:t>
            </a:r>
            <a:r>
              <a:rPr lang="en-US" altLang="zh-CN" dirty="0" smtClean="0"/>
              <a:t>, </a:t>
            </a:r>
            <a:r>
              <a:rPr lang="en-US" altLang="zh-CN" dirty="0" err="1" smtClean="0"/>
              <a:t>abk</a:t>
            </a:r>
            <a:r>
              <a:rPr lang="en-US" altLang="zh-CN" dirty="0" smtClean="0"/>
              <a:t>, </a:t>
            </a:r>
            <a:r>
              <a:rPr lang="en-US" altLang="zh-CN" dirty="0" err="1" smtClean="0"/>
              <a:t>hyeinlee</a:t>
            </a:r>
            <a:r>
              <a:rPr lang="en-US" altLang="zh-CN" dirty="0" smtClean="0"/>
              <a:t>, luw002}@ucsd.edu</a:t>
            </a:r>
          </a:p>
          <a:p>
            <a:r>
              <a:rPr lang="en-US" dirty="0" smtClean="0"/>
              <a:t>http://vlsicad.ucsd.edu/</a:t>
            </a:r>
            <a:endParaRPr lang="en-US" dirty="0"/>
          </a:p>
          <a:p>
            <a:r>
              <a:rPr lang="en-US" dirty="0" smtClean="0"/>
              <a:t>ECE </a:t>
            </a:r>
            <a:r>
              <a:rPr lang="en-US" dirty="0"/>
              <a:t>Department, UC San </a:t>
            </a:r>
            <a:r>
              <a:rPr lang="en-US" dirty="0" smtClean="0"/>
              <a:t>Diego</a:t>
            </a:r>
            <a:endParaRPr lang="en-US" dirty="0"/>
          </a:p>
        </p:txBody>
      </p:sp>
    </p:spTree>
    <p:extLst>
      <p:ext uri="{BB962C8B-B14F-4D97-AF65-F5344CB8AC3E}">
        <p14:creationId xmlns:p14="http://schemas.microsoft.com/office/powerpoint/2010/main" val="3468417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p:cNvSpPr/>
          <p:nvPr/>
        </p:nvSpPr>
        <p:spPr>
          <a:xfrm>
            <a:off x="784958" y="3535210"/>
            <a:ext cx="2723090" cy="2656329"/>
          </a:xfrm>
          <a:prstGeom prst="rect">
            <a:avLst/>
          </a:prstGeom>
          <a:pattFill prst="ltDnDiag">
            <a:fgClr>
              <a:srgbClr val="3366FF"/>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00">
              <a:solidFill>
                <a:prstClr val="white"/>
              </a:solidFill>
            </a:endParaRPr>
          </a:p>
        </p:txBody>
      </p:sp>
      <p:sp>
        <p:nvSpPr>
          <p:cNvPr id="2" name="Content Placeholder 1"/>
          <p:cNvSpPr>
            <a:spLocks noGrp="1"/>
          </p:cNvSpPr>
          <p:nvPr>
            <p:ph idx="1"/>
          </p:nvPr>
        </p:nvSpPr>
        <p:spPr/>
        <p:txBody>
          <a:bodyPr/>
          <a:lstStyle/>
          <a:p>
            <a:r>
              <a:rPr lang="en-US" dirty="0"/>
              <a:t>Limitation of </a:t>
            </a:r>
            <a:r>
              <a:rPr lang="en-US" dirty="0" smtClean="0"/>
              <a:t>ILP-based </a:t>
            </a:r>
            <a:r>
              <a:rPr lang="en-US" dirty="0"/>
              <a:t>approach ⇒ Runtime</a:t>
            </a:r>
          </a:p>
          <a:p>
            <a:r>
              <a:rPr lang="en-US" dirty="0" smtClean="0"/>
              <a:t>Split </a:t>
            </a:r>
            <a:r>
              <a:rPr lang="en-US" dirty="0"/>
              <a:t>the post-route layout into small </a:t>
            </a:r>
            <a:r>
              <a:rPr lang="en-US" dirty="0" smtClean="0"/>
              <a:t>clips </a:t>
            </a:r>
          </a:p>
          <a:p>
            <a:pPr lvl="1"/>
            <a:r>
              <a:rPr lang="en-US" dirty="0" smtClean="0"/>
              <a:t>First iteration: optimize all small clips in parallel</a:t>
            </a:r>
          </a:p>
          <a:p>
            <a:pPr lvl="1"/>
            <a:r>
              <a:rPr lang="en-US" dirty="0" smtClean="0"/>
              <a:t>Second iteration: optimize the regions (shaded) near the horizontal boundaries  </a:t>
            </a:r>
          </a:p>
          <a:p>
            <a:pPr lvl="1"/>
            <a:r>
              <a:rPr lang="en-US" dirty="0" smtClean="0"/>
              <a:t>Third </a:t>
            </a:r>
            <a:r>
              <a:rPr lang="en-US" dirty="0"/>
              <a:t>iteration: optimize the </a:t>
            </a:r>
            <a:r>
              <a:rPr lang="en-US" dirty="0" smtClean="0"/>
              <a:t>regions (shaded) </a:t>
            </a:r>
            <a:r>
              <a:rPr lang="en-US" dirty="0"/>
              <a:t>near the </a:t>
            </a:r>
            <a:r>
              <a:rPr lang="en-US" dirty="0" smtClean="0"/>
              <a:t>vertical </a:t>
            </a:r>
            <a:r>
              <a:rPr lang="en-US" dirty="0"/>
              <a:t>boundaries  </a:t>
            </a:r>
          </a:p>
          <a:p>
            <a:pPr lvl="1"/>
            <a:endParaRPr lang="en-US" dirty="0"/>
          </a:p>
        </p:txBody>
      </p:sp>
      <p:sp>
        <p:nvSpPr>
          <p:cNvPr id="3" name="Title 2"/>
          <p:cNvSpPr>
            <a:spLocks noGrp="1"/>
          </p:cNvSpPr>
          <p:nvPr>
            <p:ph type="title"/>
          </p:nvPr>
        </p:nvSpPr>
        <p:spPr/>
        <p:txBody>
          <a:bodyPr/>
          <a:lstStyle/>
          <a:p>
            <a:r>
              <a:rPr lang="en-US" dirty="0" smtClean="0"/>
              <a:t>Partitioning-based </a:t>
            </a:r>
            <a:r>
              <a:rPr lang="en-US" dirty="0"/>
              <a:t>D</a:t>
            </a:r>
            <a:r>
              <a:rPr lang="en-US" dirty="0" smtClean="0"/>
              <a:t>istributable Optimization</a:t>
            </a:r>
            <a:endParaRPr lang="en-US" dirty="0"/>
          </a:p>
        </p:txBody>
      </p:sp>
      <p:grpSp>
        <p:nvGrpSpPr>
          <p:cNvPr id="5" name="Group 4"/>
          <p:cNvGrpSpPr/>
          <p:nvPr/>
        </p:nvGrpSpPr>
        <p:grpSpPr>
          <a:xfrm>
            <a:off x="784958" y="3524726"/>
            <a:ext cx="2723090" cy="2666343"/>
            <a:chOff x="838200" y="1447800"/>
            <a:chExt cx="3610049" cy="3440428"/>
          </a:xfrm>
        </p:grpSpPr>
        <p:sp>
          <p:nvSpPr>
            <p:cNvPr id="39" name="Rectangle 38"/>
            <p:cNvSpPr/>
            <p:nvPr/>
          </p:nvSpPr>
          <p:spPr>
            <a:xfrm>
              <a:off x="838200" y="1447800"/>
              <a:ext cx="3610049" cy="3440428"/>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00">
                <a:solidFill>
                  <a:prstClr val="white"/>
                </a:solidFill>
              </a:endParaRPr>
            </a:p>
          </p:txBody>
        </p:sp>
        <p:cxnSp>
          <p:nvCxnSpPr>
            <p:cNvPr id="40" name="Straight Connector 39"/>
            <p:cNvCxnSpPr/>
            <p:nvPr/>
          </p:nvCxnSpPr>
          <p:spPr>
            <a:xfrm>
              <a:off x="2002422" y="1447800"/>
              <a:ext cx="0" cy="3440428"/>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3200399" y="1447800"/>
              <a:ext cx="0" cy="3440428"/>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flipH="1">
              <a:off x="838200" y="2514599"/>
              <a:ext cx="3610049" cy="0"/>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flipH="1">
              <a:off x="838200" y="3733800"/>
              <a:ext cx="3610049" cy="0"/>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grpSp>
      <p:sp>
        <p:nvSpPr>
          <p:cNvPr id="12" name="TextBox 11"/>
          <p:cNvSpPr txBox="1"/>
          <p:nvPr/>
        </p:nvSpPr>
        <p:spPr>
          <a:xfrm>
            <a:off x="1483245" y="6296143"/>
            <a:ext cx="1868239" cy="337694"/>
          </a:xfrm>
          <a:prstGeom prst="rect">
            <a:avLst/>
          </a:prstGeom>
          <a:noFill/>
        </p:spPr>
        <p:txBody>
          <a:bodyPr wrap="square" rtlCol="0">
            <a:spAutoFit/>
          </a:bodyPr>
          <a:lstStyle/>
          <a:p>
            <a:r>
              <a:rPr lang="en-US" dirty="0">
                <a:solidFill>
                  <a:prstClr val="black"/>
                </a:solidFill>
              </a:rPr>
              <a:t>First iteration</a:t>
            </a:r>
          </a:p>
        </p:txBody>
      </p:sp>
      <p:sp>
        <p:nvSpPr>
          <p:cNvPr id="44" name="TextBox 43"/>
          <p:cNvSpPr txBox="1"/>
          <p:nvPr/>
        </p:nvSpPr>
        <p:spPr>
          <a:xfrm>
            <a:off x="1781831" y="3661440"/>
            <a:ext cx="655231" cy="646331"/>
          </a:xfrm>
          <a:prstGeom prst="rect">
            <a:avLst/>
          </a:prstGeom>
          <a:noFill/>
        </p:spPr>
        <p:txBody>
          <a:bodyPr wrap="square" rtlCol="0">
            <a:spAutoFit/>
          </a:bodyPr>
          <a:lstStyle/>
          <a:p>
            <a:pPr algn="ctr"/>
            <a:r>
              <a:rPr lang="en-US" b="1" dirty="0">
                <a:solidFill>
                  <a:prstClr val="black"/>
                </a:solidFill>
              </a:rPr>
              <a:t>Clip #2</a:t>
            </a:r>
          </a:p>
        </p:txBody>
      </p:sp>
      <p:sp>
        <p:nvSpPr>
          <p:cNvPr id="45" name="TextBox 44"/>
          <p:cNvSpPr txBox="1"/>
          <p:nvPr/>
        </p:nvSpPr>
        <p:spPr>
          <a:xfrm>
            <a:off x="2696507" y="3661440"/>
            <a:ext cx="655231" cy="646331"/>
          </a:xfrm>
          <a:prstGeom prst="rect">
            <a:avLst/>
          </a:prstGeom>
          <a:noFill/>
        </p:spPr>
        <p:txBody>
          <a:bodyPr wrap="square" rtlCol="0">
            <a:spAutoFit/>
          </a:bodyPr>
          <a:lstStyle/>
          <a:p>
            <a:pPr algn="ctr"/>
            <a:r>
              <a:rPr lang="en-US" b="1" dirty="0">
                <a:solidFill>
                  <a:prstClr val="black"/>
                </a:solidFill>
              </a:rPr>
              <a:t>Clip #3</a:t>
            </a:r>
          </a:p>
        </p:txBody>
      </p:sp>
      <p:sp>
        <p:nvSpPr>
          <p:cNvPr id="46" name="TextBox 45"/>
          <p:cNvSpPr txBox="1"/>
          <p:nvPr/>
        </p:nvSpPr>
        <p:spPr>
          <a:xfrm>
            <a:off x="2696507" y="4510297"/>
            <a:ext cx="655231" cy="646331"/>
          </a:xfrm>
          <a:prstGeom prst="rect">
            <a:avLst/>
          </a:prstGeom>
          <a:noFill/>
        </p:spPr>
        <p:txBody>
          <a:bodyPr wrap="square" rtlCol="0">
            <a:spAutoFit/>
          </a:bodyPr>
          <a:lstStyle/>
          <a:p>
            <a:pPr algn="ctr"/>
            <a:r>
              <a:rPr lang="en-US" b="1" dirty="0">
                <a:solidFill>
                  <a:prstClr val="black"/>
                </a:solidFill>
              </a:rPr>
              <a:t>Clip #6</a:t>
            </a:r>
          </a:p>
        </p:txBody>
      </p:sp>
      <p:sp>
        <p:nvSpPr>
          <p:cNvPr id="47" name="TextBox 46"/>
          <p:cNvSpPr txBox="1"/>
          <p:nvPr/>
        </p:nvSpPr>
        <p:spPr>
          <a:xfrm>
            <a:off x="1751509" y="4510297"/>
            <a:ext cx="655231" cy="646331"/>
          </a:xfrm>
          <a:prstGeom prst="rect">
            <a:avLst/>
          </a:prstGeom>
          <a:noFill/>
        </p:spPr>
        <p:txBody>
          <a:bodyPr wrap="square" rtlCol="0">
            <a:spAutoFit/>
          </a:bodyPr>
          <a:lstStyle/>
          <a:p>
            <a:pPr algn="ctr"/>
            <a:r>
              <a:rPr lang="en-US" b="1" dirty="0">
                <a:solidFill>
                  <a:prstClr val="black"/>
                </a:solidFill>
              </a:rPr>
              <a:t>Clip #5</a:t>
            </a:r>
          </a:p>
        </p:txBody>
      </p:sp>
      <p:sp>
        <p:nvSpPr>
          <p:cNvPr id="48" name="TextBox 47"/>
          <p:cNvSpPr txBox="1"/>
          <p:nvPr/>
        </p:nvSpPr>
        <p:spPr>
          <a:xfrm>
            <a:off x="884494" y="4510297"/>
            <a:ext cx="655231" cy="646331"/>
          </a:xfrm>
          <a:prstGeom prst="rect">
            <a:avLst/>
          </a:prstGeom>
          <a:noFill/>
        </p:spPr>
        <p:txBody>
          <a:bodyPr wrap="square" rtlCol="0">
            <a:spAutoFit/>
          </a:bodyPr>
          <a:lstStyle/>
          <a:p>
            <a:pPr algn="ctr"/>
            <a:r>
              <a:rPr lang="en-US" b="1" dirty="0">
                <a:solidFill>
                  <a:prstClr val="black"/>
                </a:solidFill>
              </a:rPr>
              <a:t>Clip #4</a:t>
            </a:r>
          </a:p>
        </p:txBody>
      </p:sp>
      <p:sp>
        <p:nvSpPr>
          <p:cNvPr id="49" name="TextBox 48"/>
          <p:cNvSpPr txBox="1"/>
          <p:nvPr/>
        </p:nvSpPr>
        <p:spPr>
          <a:xfrm>
            <a:off x="884494" y="5441177"/>
            <a:ext cx="655231" cy="646331"/>
          </a:xfrm>
          <a:prstGeom prst="rect">
            <a:avLst/>
          </a:prstGeom>
          <a:noFill/>
        </p:spPr>
        <p:txBody>
          <a:bodyPr wrap="square" rtlCol="0">
            <a:spAutoFit/>
          </a:bodyPr>
          <a:lstStyle/>
          <a:p>
            <a:pPr algn="ctr"/>
            <a:r>
              <a:rPr lang="en-US" b="1" dirty="0">
                <a:solidFill>
                  <a:prstClr val="black"/>
                </a:solidFill>
              </a:rPr>
              <a:t>Clip #7</a:t>
            </a:r>
          </a:p>
        </p:txBody>
      </p:sp>
      <p:sp>
        <p:nvSpPr>
          <p:cNvPr id="52" name="TextBox 51"/>
          <p:cNvSpPr txBox="1"/>
          <p:nvPr/>
        </p:nvSpPr>
        <p:spPr>
          <a:xfrm>
            <a:off x="1754592" y="5441177"/>
            <a:ext cx="655231" cy="646331"/>
          </a:xfrm>
          <a:prstGeom prst="rect">
            <a:avLst/>
          </a:prstGeom>
          <a:noFill/>
        </p:spPr>
        <p:txBody>
          <a:bodyPr wrap="square" rtlCol="0">
            <a:spAutoFit/>
          </a:bodyPr>
          <a:lstStyle/>
          <a:p>
            <a:pPr algn="ctr"/>
            <a:r>
              <a:rPr lang="en-US" b="1" dirty="0">
                <a:solidFill>
                  <a:prstClr val="black"/>
                </a:solidFill>
              </a:rPr>
              <a:t>Clip #8</a:t>
            </a:r>
          </a:p>
        </p:txBody>
      </p:sp>
      <p:sp>
        <p:nvSpPr>
          <p:cNvPr id="61" name="TextBox 60"/>
          <p:cNvSpPr txBox="1"/>
          <p:nvPr/>
        </p:nvSpPr>
        <p:spPr>
          <a:xfrm>
            <a:off x="2700571" y="5441177"/>
            <a:ext cx="655231" cy="646331"/>
          </a:xfrm>
          <a:prstGeom prst="rect">
            <a:avLst/>
          </a:prstGeom>
          <a:noFill/>
        </p:spPr>
        <p:txBody>
          <a:bodyPr wrap="square" rtlCol="0">
            <a:spAutoFit/>
          </a:bodyPr>
          <a:lstStyle/>
          <a:p>
            <a:pPr algn="ctr"/>
            <a:r>
              <a:rPr lang="en-US" b="1" dirty="0">
                <a:solidFill>
                  <a:prstClr val="black"/>
                </a:solidFill>
              </a:rPr>
              <a:t>Clip #9</a:t>
            </a:r>
          </a:p>
        </p:txBody>
      </p:sp>
      <p:grpSp>
        <p:nvGrpSpPr>
          <p:cNvPr id="17" name="Group 16"/>
          <p:cNvGrpSpPr/>
          <p:nvPr/>
        </p:nvGrpSpPr>
        <p:grpSpPr>
          <a:xfrm>
            <a:off x="3855563" y="3075108"/>
            <a:ext cx="4215352" cy="3574360"/>
            <a:chOff x="3855563" y="3075108"/>
            <a:chExt cx="4215352" cy="3574360"/>
          </a:xfrm>
        </p:grpSpPr>
        <p:grpSp>
          <p:nvGrpSpPr>
            <p:cNvPr id="9" name="Group 8"/>
            <p:cNvGrpSpPr/>
            <p:nvPr/>
          </p:nvGrpSpPr>
          <p:grpSpPr>
            <a:xfrm>
              <a:off x="3855563" y="3075108"/>
              <a:ext cx="4215352" cy="3574360"/>
              <a:chOff x="3855563" y="3075108"/>
              <a:chExt cx="4215352" cy="3574360"/>
            </a:xfrm>
          </p:grpSpPr>
          <p:sp>
            <p:nvSpPr>
              <p:cNvPr id="50" name="Rectangle 49"/>
              <p:cNvSpPr/>
              <p:nvPr/>
            </p:nvSpPr>
            <p:spPr>
              <a:xfrm>
                <a:off x="4791602" y="4968687"/>
                <a:ext cx="2672298" cy="541150"/>
              </a:xfrm>
              <a:prstGeom prst="rect">
                <a:avLst/>
              </a:prstGeom>
              <a:pattFill prst="ltDnDiag">
                <a:fgClr>
                  <a:srgbClr val="3366FF"/>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00">
                  <a:solidFill>
                    <a:prstClr val="white"/>
                  </a:solidFill>
                </a:endParaRPr>
              </a:p>
            </p:txBody>
          </p:sp>
          <p:grpSp>
            <p:nvGrpSpPr>
              <p:cNvPr id="6" name="Group 5"/>
              <p:cNvGrpSpPr/>
              <p:nvPr/>
            </p:nvGrpSpPr>
            <p:grpSpPr>
              <a:xfrm>
                <a:off x="4772356" y="3524726"/>
                <a:ext cx="2712920" cy="2666341"/>
                <a:chOff x="2362200" y="0"/>
                <a:chExt cx="1933958" cy="1944923"/>
              </a:xfrm>
            </p:grpSpPr>
            <p:sp>
              <p:nvSpPr>
                <p:cNvPr id="28" name="Rectangle 27"/>
                <p:cNvSpPr/>
                <p:nvPr/>
              </p:nvSpPr>
              <p:spPr>
                <a:xfrm>
                  <a:off x="2377439" y="397784"/>
                  <a:ext cx="1905000" cy="379570"/>
                </a:xfrm>
                <a:prstGeom prst="rect">
                  <a:avLst/>
                </a:prstGeom>
                <a:pattFill prst="ltDnDiag">
                  <a:fgClr>
                    <a:srgbClr val="3366FF"/>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00">
                    <a:solidFill>
                      <a:prstClr val="white"/>
                    </a:solidFill>
                  </a:endParaRPr>
                </a:p>
              </p:txBody>
            </p:sp>
            <p:grpSp>
              <p:nvGrpSpPr>
                <p:cNvPr id="33" name="Group 32"/>
                <p:cNvGrpSpPr/>
                <p:nvPr/>
              </p:nvGrpSpPr>
              <p:grpSpPr>
                <a:xfrm>
                  <a:off x="2362200" y="0"/>
                  <a:ext cx="1933958" cy="1944923"/>
                  <a:chOff x="838200" y="1447800"/>
                  <a:chExt cx="3635841" cy="3484654"/>
                </a:xfrm>
              </p:grpSpPr>
              <p:sp>
                <p:nvSpPr>
                  <p:cNvPr id="34" name="Rectangle 33"/>
                  <p:cNvSpPr/>
                  <p:nvPr/>
                </p:nvSpPr>
                <p:spPr>
                  <a:xfrm>
                    <a:off x="838200" y="1447800"/>
                    <a:ext cx="3610049" cy="3440428"/>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00">
                      <a:solidFill>
                        <a:prstClr val="white"/>
                      </a:solidFill>
                    </a:endParaRPr>
                  </a:p>
                </p:txBody>
              </p:sp>
              <p:cxnSp>
                <p:nvCxnSpPr>
                  <p:cNvPr id="35" name="Straight Connector 34"/>
                  <p:cNvCxnSpPr/>
                  <p:nvPr/>
                </p:nvCxnSpPr>
                <p:spPr>
                  <a:xfrm>
                    <a:off x="2002422" y="1492026"/>
                    <a:ext cx="0" cy="3440427"/>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flipH="1">
                    <a:off x="863992" y="2492410"/>
                    <a:ext cx="3610049" cy="0"/>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flipH="1">
                    <a:off x="863992" y="3688535"/>
                    <a:ext cx="3610049" cy="0"/>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3200399" y="1492026"/>
                    <a:ext cx="0" cy="3440428"/>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grpSp>
          </p:grpSp>
          <p:cxnSp>
            <p:nvCxnSpPr>
              <p:cNvPr id="8" name="Straight Arrow Connector 7"/>
              <p:cNvCxnSpPr/>
              <p:nvPr/>
            </p:nvCxnSpPr>
            <p:spPr>
              <a:xfrm>
                <a:off x="4694757" y="4032036"/>
                <a:ext cx="0" cy="541150"/>
              </a:xfrm>
              <a:prstGeom prst="straightConnector1">
                <a:avLst/>
              </a:prstGeom>
              <a:ln>
                <a:solidFill>
                  <a:srgbClr val="000000"/>
                </a:solidFill>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4162692" y="3646912"/>
                <a:ext cx="1719455" cy="337694"/>
              </a:xfrm>
              <a:prstGeom prst="rect">
                <a:avLst/>
              </a:prstGeom>
              <a:noFill/>
            </p:spPr>
            <p:txBody>
              <a:bodyPr wrap="none" rtlCol="0">
                <a:spAutoFit/>
              </a:bodyPr>
              <a:lstStyle/>
              <a:p>
                <a:r>
                  <a:rPr lang="en-US" dirty="0">
                    <a:solidFill>
                      <a:prstClr val="black"/>
                    </a:solidFill>
                  </a:rPr>
                  <a:t>Min spacing X 4</a:t>
                </a:r>
              </a:p>
            </p:txBody>
          </p:sp>
          <p:sp>
            <p:nvSpPr>
              <p:cNvPr id="13" name="TextBox 12"/>
              <p:cNvSpPr txBox="1"/>
              <p:nvPr/>
            </p:nvSpPr>
            <p:spPr>
              <a:xfrm>
                <a:off x="5199772" y="6311774"/>
                <a:ext cx="1759632" cy="337694"/>
              </a:xfrm>
              <a:prstGeom prst="rect">
                <a:avLst/>
              </a:prstGeom>
              <a:noFill/>
            </p:spPr>
            <p:txBody>
              <a:bodyPr wrap="none" rtlCol="0">
                <a:spAutoFit/>
              </a:bodyPr>
              <a:lstStyle/>
              <a:p>
                <a:r>
                  <a:rPr lang="en-US" dirty="0">
                    <a:solidFill>
                      <a:prstClr val="black"/>
                    </a:solidFill>
                  </a:rPr>
                  <a:t>Second iteration</a:t>
                </a:r>
              </a:p>
            </p:txBody>
          </p:sp>
          <p:sp>
            <p:nvSpPr>
              <p:cNvPr id="72" name="Right Arrow 71"/>
              <p:cNvSpPr/>
              <p:nvPr/>
            </p:nvSpPr>
            <p:spPr bwMode="auto">
              <a:xfrm>
                <a:off x="3855563" y="4614305"/>
                <a:ext cx="565608" cy="416795"/>
              </a:xfrm>
              <a:prstGeom prst="rightArrow">
                <a:avLst/>
              </a:prstGeom>
              <a:solidFill>
                <a:schemeClr val="accent1"/>
              </a:solid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b="1">
                  <a:solidFill>
                    <a:prstClr val="black"/>
                  </a:solidFill>
                  <a:latin typeface="Arial Narrow" pitchFamily="34" charset="0"/>
                </a:endParaRPr>
              </a:p>
            </p:txBody>
          </p:sp>
          <p:cxnSp>
            <p:nvCxnSpPr>
              <p:cNvPr id="75" name="Straight Arrow Connector 74"/>
              <p:cNvCxnSpPr/>
              <p:nvPr/>
            </p:nvCxnSpPr>
            <p:spPr bwMode="auto">
              <a:xfrm>
                <a:off x="6870683" y="3464862"/>
                <a:ext cx="444519" cy="826699"/>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cxnSp>
            <p:nvCxnSpPr>
              <p:cNvPr id="77" name="Straight Arrow Connector 76"/>
              <p:cNvCxnSpPr>
                <a:stCxn id="82" idx="2"/>
              </p:cNvCxnSpPr>
              <p:nvPr/>
            </p:nvCxnSpPr>
            <p:spPr bwMode="auto">
              <a:xfrm>
                <a:off x="6870683" y="3444440"/>
                <a:ext cx="265408" cy="1794822"/>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sp>
            <p:nvSpPr>
              <p:cNvPr id="82" name="TextBox 81"/>
              <p:cNvSpPr txBox="1"/>
              <p:nvPr/>
            </p:nvSpPr>
            <p:spPr>
              <a:xfrm>
                <a:off x="5670450" y="3075108"/>
                <a:ext cx="2400465" cy="369332"/>
              </a:xfrm>
              <a:prstGeom prst="rect">
                <a:avLst/>
              </a:prstGeom>
              <a:noFill/>
            </p:spPr>
            <p:txBody>
              <a:bodyPr wrap="none" rtlCol="0">
                <a:spAutoFit/>
              </a:bodyPr>
              <a:lstStyle/>
              <a:p>
                <a:r>
                  <a:rPr lang="en-US" dirty="0">
                    <a:solidFill>
                      <a:prstClr val="black"/>
                    </a:solidFill>
                  </a:rPr>
                  <a:t>Horizontal boundaries</a:t>
                </a:r>
              </a:p>
            </p:txBody>
          </p:sp>
          <p:sp>
            <p:nvSpPr>
              <p:cNvPr id="7" name="Rectangle 6"/>
              <p:cNvSpPr/>
              <p:nvPr/>
            </p:nvSpPr>
            <p:spPr bwMode="auto">
              <a:xfrm>
                <a:off x="4772356" y="4070058"/>
                <a:ext cx="868696" cy="503128"/>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Narrow" pitchFamily="34" charset="0"/>
                </a:endParaRPr>
              </a:p>
            </p:txBody>
          </p:sp>
          <p:sp>
            <p:nvSpPr>
              <p:cNvPr id="62" name="Rectangle 61"/>
              <p:cNvSpPr/>
              <p:nvPr/>
            </p:nvSpPr>
            <p:spPr bwMode="auto">
              <a:xfrm>
                <a:off x="5660013" y="4070058"/>
                <a:ext cx="868696" cy="503128"/>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Narrow" pitchFamily="34" charset="0"/>
                </a:endParaRPr>
              </a:p>
            </p:txBody>
          </p:sp>
          <p:sp>
            <p:nvSpPr>
              <p:cNvPr id="63" name="Rectangle 62"/>
              <p:cNvSpPr/>
              <p:nvPr/>
            </p:nvSpPr>
            <p:spPr bwMode="auto">
              <a:xfrm>
                <a:off x="6560847" y="4070058"/>
                <a:ext cx="878424" cy="503128"/>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Narrow" pitchFamily="34" charset="0"/>
                </a:endParaRPr>
              </a:p>
            </p:txBody>
          </p:sp>
          <p:sp>
            <p:nvSpPr>
              <p:cNvPr id="64" name="Rectangle 63"/>
              <p:cNvSpPr/>
              <p:nvPr/>
            </p:nvSpPr>
            <p:spPr bwMode="auto">
              <a:xfrm>
                <a:off x="6560847" y="4985921"/>
                <a:ext cx="905184" cy="503128"/>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Narrow" pitchFamily="34" charset="0"/>
                </a:endParaRPr>
              </a:p>
            </p:txBody>
          </p:sp>
          <p:sp>
            <p:nvSpPr>
              <p:cNvPr id="65" name="Rectangle 64"/>
              <p:cNvSpPr/>
              <p:nvPr/>
            </p:nvSpPr>
            <p:spPr bwMode="auto">
              <a:xfrm>
                <a:off x="5687636" y="4973175"/>
                <a:ext cx="868696" cy="503128"/>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Narrow" pitchFamily="34" charset="0"/>
                </a:endParaRPr>
              </a:p>
            </p:txBody>
          </p:sp>
          <p:sp>
            <p:nvSpPr>
              <p:cNvPr id="66" name="Rectangle 65"/>
              <p:cNvSpPr/>
              <p:nvPr/>
            </p:nvSpPr>
            <p:spPr bwMode="auto">
              <a:xfrm>
                <a:off x="4787399" y="4973175"/>
                <a:ext cx="868696" cy="503128"/>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Narrow" pitchFamily="34" charset="0"/>
                </a:endParaRPr>
              </a:p>
            </p:txBody>
          </p:sp>
        </p:grpSp>
        <p:grpSp>
          <p:nvGrpSpPr>
            <p:cNvPr id="16" name="Group 15"/>
            <p:cNvGrpSpPr/>
            <p:nvPr/>
          </p:nvGrpSpPr>
          <p:grpSpPr>
            <a:xfrm>
              <a:off x="4842269" y="3973747"/>
              <a:ext cx="2331469" cy="1586903"/>
              <a:chOff x="4842269" y="3973747"/>
              <a:chExt cx="2331469" cy="1586903"/>
            </a:xfrm>
          </p:grpSpPr>
          <p:sp>
            <p:nvSpPr>
              <p:cNvPr id="76" name="TextBox 75"/>
              <p:cNvSpPr txBox="1"/>
              <p:nvPr/>
            </p:nvSpPr>
            <p:spPr>
              <a:xfrm>
                <a:off x="4842269" y="4022723"/>
                <a:ext cx="655231" cy="646331"/>
              </a:xfrm>
              <a:prstGeom prst="rect">
                <a:avLst/>
              </a:prstGeom>
              <a:noFill/>
            </p:spPr>
            <p:txBody>
              <a:bodyPr wrap="square" rtlCol="0">
                <a:spAutoFit/>
              </a:bodyPr>
              <a:lstStyle/>
              <a:p>
                <a:pPr algn="ctr"/>
                <a:r>
                  <a:rPr lang="en-US" b="1" dirty="0">
                    <a:solidFill>
                      <a:prstClr val="black"/>
                    </a:solidFill>
                  </a:rPr>
                  <a:t>Clip #1</a:t>
                </a:r>
              </a:p>
            </p:txBody>
          </p:sp>
          <p:sp>
            <p:nvSpPr>
              <p:cNvPr id="78" name="TextBox 77"/>
              <p:cNvSpPr txBox="1"/>
              <p:nvPr/>
            </p:nvSpPr>
            <p:spPr>
              <a:xfrm>
                <a:off x="5760083" y="3973747"/>
                <a:ext cx="655231" cy="646331"/>
              </a:xfrm>
              <a:prstGeom prst="rect">
                <a:avLst/>
              </a:prstGeom>
              <a:noFill/>
            </p:spPr>
            <p:txBody>
              <a:bodyPr wrap="square" rtlCol="0">
                <a:spAutoFit/>
              </a:bodyPr>
              <a:lstStyle/>
              <a:p>
                <a:pPr algn="ctr"/>
                <a:r>
                  <a:rPr lang="en-US" b="1" dirty="0">
                    <a:solidFill>
                      <a:prstClr val="black"/>
                    </a:solidFill>
                  </a:rPr>
                  <a:t>Clip </a:t>
                </a:r>
                <a:r>
                  <a:rPr lang="en-US" b="1" dirty="0" smtClean="0">
                    <a:solidFill>
                      <a:prstClr val="black"/>
                    </a:solidFill>
                  </a:rPr>
                  <a:t>#2</a:t>
                </a:r>
                <a:endParaRPr lang="en-US" b="1" dirty="0">
                  <a:solidFill>
                    <a:prstClr val="black"/>
                  </a:solidFill>
                </a:endParaRPr>
              </a:p>
            </p:txBody>
          </p:sp>
          <p:sp>
            <p:nvSpPr>
              <p:cNvPr id="79" name="TextBox 78"/>
              <p:cNvSpPr txBox="1"/>
              <p:nvPr/>
            </p:nvSpPr>
            <p:spPr>
              <a:xfrm>
                <a:off x="6478484" y="3994287"/>
                <a:ext cx="655231" cy="646331"/>
              </a:xfrm>
              <a:prstGeom prst="rect">
                <a:avLst/>
              </a:prstGeom>
              <a:noFill/>
            </p:spPr>
            <p:txBody>
              <a:bodyPr wrap="square" rtlCol="0">
                <a:spAutoFit/>
              </a:bodyPr>
              <a:lstStyle/>
              <a:p>
                <a:pPr algn="ctr"/>
                <a:r>
                  <a:rPr lang="en-US" b="1" dirty="0">
                    <a:solidFill>
                      <a:prstClr val="black"/>
                    </a:solidFill>
                  </a:rPr>
                  <a:t>Clip </a:t>
                </a:r>
                <a:r>
                  <a:rPr lang="en-US" b="1" dirty="0" smtClean="0">
                    <a:solidFill>
                      <a:prstClr val="black"/>
                    </a:solidFill>
                  </a:rPr>
                  <a:t>#3</a:t>
                </a:r>
                <a:endParaRPr lang="en-US" b="1" dirty="0">
                  <a:solidFill>
                    <a:prstClr val="black"/>
                  </a:solidFill>
                </a:endParaRPr>
              </a:p>
            </p:txBody>
          </p:sp>
          <p:sp>
            <p:nvSpPr>
              <p:cNvPr id="80" name="TextBox 79"/>
              <p:cNvSpPr txBox="1"/>
              <p:nvPr/>
            </p:nvSpPr>
            <p:spPr>
              <a:xfrm>
                <a:off x="4842269" y="4891220"/>
                <a:ext cx="655231" cy="646331"/>
              </a:xfrm>
              <a:prstGeom prst="rect">
                <a:avLst/>
              </a:prstGeom>
              <a:noFill/>
            </p:spPr>
            <p:txBody>
              <a:bodyPr wrap="square" rtlCol="0">
                <a:spAutoFit/>
              </a:bodyPr>
              <a:lstStyle/>
              <a:p>
                <a:pPr algn="ctr"/>
                <a:r>
                  <a:rPr lang="en-US" b="1" dirty="0">
                    <a:solidFill>
                      <a:prstClr val="black"/>
                    </a:solidFill>
                  </a:rPr>
                  <a:t>Clip </a:t>
                </a:r>
                <a:r>
                  <a:rPr lang="en-US" b="1" dirty="0" smtClean="0">
                    <a:solidFill>
                      <a:prstClr val="black"/>
                    </a:solidFill>
                  </a:rPr>
                  <a:t>#4</a:t>
                </a:r>
                <a:endParaRPr lang="en-US" b="1" dirty="0">
                  <a:solidFill>
                    <a:prstClr val="black"/>
                  </a:solidFill>
                </a:endParaRPr>
              </a:p>
            </p:txBody>
          </p:sp>
          <p:sp>
            <p:nvSpPr>
              <p:cNvPr id="81" name="TextBox 80"/>
              <p:cNvSpPr txBox="1"/>
              <p:nvPr/>
            </p:nvSpPr>
            <p:spPr>
              <a:xfrm>
                <a:off x="5758742" y="4891220"/>
                <a:ext cx="655231" cy="646331"/>
              </a:xfrm>
              <a:prstGeom prst="rect">
                <a:avLst/>
              </a:prstGeom>
              <a:noFill/>
            </p:spPr>
            <p:txBody>
              <a:bodyPr wrap="square" rtlCol="0">
                <a:spAutoFit/>
              </a:bodyPr>
              <a:lstStyle/>
              <a:p>
                <a:pPr algn="ctr"/>
                <a:r>
                  <a:rPr lang="en-US" b="1" dirty="0">
                    <a:solidFill>
                      <a:prstClr val="black"/>
                    </a:solidFill>
                  </a:rPr>
                  <a:t>Clip </a:t>
                </a:r>
                <a:r>
                  <a:rPr lang="en-US" b="1" dirty="0" smtClean="0">
                    <a:solidFill>
                      <a:prstClr val="black"/>
                    </a:solidFill>
                  </a:rPr>
                  <a:t>#5</a:t>
                </a:r>
                <a:endParaRPr lang="en-US" b="1" dirty="0">
                  <a:solidFill>
                    <a:prstClr val="black"/>
                  </a:solidFill>
                </a:endParaRPr>
              </a:p>
            </p:txBody>
          </p:sp>
          <p:sp>
            <p:nvSpPr>
              <p:cNvPr id="83" name="TextBox 82"/>
              <p:cNvSpPr txBox="1"/>
              <p:nvPr/>
            </p:nvSpPr>
            <p:spPr>
              <a:xfrm>
                <a:off x="6518507" y="4914319"/>
                <a:ext cx="655231" cy="646331"/>
              </a:xfrm>
              <a:prstGeom prst="rect">
                <a:avLst/>
              </a:prstGeom>
              <a:noFill/>
            </p:spPr>
            <p:txBody>
              <a:bodyPr wrap="square" rtlCol="0">
                <a:spAutoFit/>
              </a:bodyPr>
              <a:lstStyle/>
              <a:p>
                <a:pPr algn="ctr"/>
                <a:r>
                  <a:rPr lang="en-US" b="1" dirty="0">
                    <a:solidFill>
                      <a:prstClr val="black"/>
                    </a:solidFill>
                  </a:rPr>
                  <a:t>Clip </a:t>
                </a:r>
                <a:r>
                  <a:rPr lang="en-US" b="1" dirty="0" smtClean="0">
                    <a:solidFill>
                      <a:prstClr val="black"/>
                    </a:solidFill>
                  </a:rPr>
                  <a:t>#6</a:t>
                </a:r>
                <a:endParaRPr lang="en-US" b="1" dirty="0">
                  <a:solidFill>
                    <a:prstClr val="black"/>
                  </a:solidFill>
                </a:endParaRPr>
              </a:p>
            </p:txBody>
          </p:sp>
        </p:grpSp>
      </p:grpSp>
      <p:grpSp>
        <p:nvGrpSpPr>
          <p:cNvPr id="18" name="Group 17"/>
          <p:cNvGrpSpPr/>
          <p:nvPr/>
        </p:nvGrpSpPr>
        <p:grpSpPr>
          <a:xfrm>
            <a:off x="7788111" y="3004407"/>
            <a:ext cx="4019115" cy="3645061"/>
            <a:chOff x="7788111" y="3004407"/>
            <a:chExt cx="4019115" cy="3645061"/>
          </a:xfrm>
        </p:grpSpPr>
        <p:grpSp>
          <p:nvGrpSpPr>
            <p:cNvPr id="10" name="Group 9"/>
            <p:cNvGrpSpPr/>
            <p:nvPr/>
          </p:nvGrpSpPr>
          <p:grpSpPr>
            <a:xfrm>
              <a:off x="7788111" y="3004407"/>
              <a:ext cx="4019115" cy="3645061"/>
              <a:chOff x="7788111" y="3004407"/>
              <a:chExt cx="4019115" cy="3645061"/>
            </a:xfrm>
          </p:grpSpPr>
          <p:sp>
            <p:nvSpPr>
              <p:cNvPr id="69" name="Rectangle 68"/>
              <p:cNvSpPr/>
              <p:nvPr/>
            </p:nvSpPr>
            <p:spPr>
              <a:xfrm rot="5400000">
                <a:off x="9140558" y="4543324"/>
                <a:ext cx="2737202" cy="580278"/>
              </a:xfrm>
              <a:prstGeom prst="rect">
                <a:avLst/>
              </a:prstGeom>
              <a:pattFill prst="ltDnDiag">
                <a:fgClr>
                  <a:srgbClr val="3366FF"/>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00">
                  <a:solidFill>
                    <a:prstClr val="white"/>
                  </a:solidFill>
                </a:endParaRPr>
              </a:p>
            </p:txBody>
          </p:sp>
          <p:sp>
            <p:nvSpPr>
              <p:cNvPr id="14" name="TextBox 13"/>
              <p:cNvSpPr txBox="1"/>
              <p:nvPr/>
            </p:nvSpPr>
            <p:spPr>
              <a:xfrm>
                <a:off x="9331038" y="6311774"/>
                <a:ext cx="1556290" cy="337694"/>
              </a:xfrm>
              <a:prstGeom prst="rect">
                <a:avLst/>
              </a:prstGeom>
              <a:noFill/>
            </p:spPr>
            <p:txBody>
              <a:bodyPr wrap="none" rtlCol="0">
                <a:spAutoFit/>
              </a:bodyPr>
              <a:lstStyle/>
              <a:p>
                <a:r>
                  <a:rPr lang="en-US" dirty="0">
                    <a:solidFill>
                      <a:prstClr val="black"/>
                    </a:solidFill>
                  </a:rPr>
                  <a:t>Third iteration</a:t>
                </a:r>
              </a:p>
            </p:txBody>
          </p:sp>
          <p:grpSp>
            <p:nvGrpSpPr>
              <p:cNvPr id="53" name="Group 52"/>
              <p:cNvGrpSpPr/>
              <p:nvPr/>
            </p:nvGrpSpPr>
            <p:grpSpPr>
              <a:xfrm>
                <a:off x="8675304" y="3524725"/>
                <a:ext cx="2787690" cy="2666343"/>
                <a:chOff x="2362200" y="0"/>
                <a:chExt cx="1920239" cy="1920240"/>
              </a:xfrm>
            </p:grpSpPr>
            <p:sp>
              <p:nvSpPr>
                <p:cNvPr id="54" name="Rectangle 53"/>
                <p:cNvSpPr/>
                <p:nvPr/>
              </p:nvSpPr>
              <p:spPr>
                <a:xfrm rot="5400000">
                  <a:off x="2021346" y="760264"/>
                  <a:ext cx="1920240" cy="399712"/>
                </a:xfrm>
                <a:prstGeom prst="rect">
                  <a:avLst/>
                </a:prstGeom>
                <a:pattFill prst="ltDnDiag">
                  <a:fgClr>
                    <a:srgbClr val="3366FF"/>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00">
                    <a:solidFill>
                      <a:prstClr val="white"/>
                    </a:solidFill>
                  </a:endParaRPr>
                </a:p>
              </p:txBody>
            </p:sp>
            <p:grpSp>
              <p:nvGrpSpPr>
                <p:cNvPr id="55" name="Group 54"/>
                <p:cNvGrpSpPr/>
                <p:nvPr/>
              </p:nvGrpSpPr>
              <p:grpSpPr>
                <a:xfrm>
                  <a:off x="2362200" y="0"/>
                  <a:ext cx="1920239" cy="1920239"/>
                  <a:chOff x="838200" y="1447800"/>
                  <a:chExt cx="3610049" cy="3440428"/>
                </a:xfrm>
              </p:grpSpPr>
              <p:sp>
                <p:nvSpPr>
                  <p:cNvPr id="56" name="Rectangle 55"/>
                  <p:cNvSpPr/>
                  <p:nvPr/>
                </p:nvSpPr>
                <p:spPr>
                  <a:xfrm>
                    <a:off x="838200" y="1447800"/>
                    <a:ext cx="3610049" cy="3440428"/>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00">
                      <a:solidFill>
                        <a:prstClr val="white"/>
                      </a:solidFill>
                    </a:endParaRPr>
                  </a:p>
                </p:txBody>
              </p:sp>
              <p:cxnSp>
                <p:nvCxnSpPr>
                  <p:cNvPr id="57" name="Straight Connector 56"/>
                  <p:cNvCxnSpPr/>
                  <p:nvPr/>
                </p:nvCxnSpPr>
                <p:spPr>
                  <a:xfrm>
                    <a:off x="2002422" y="1447800"/>
                    <a:ext cx="0" cy="3440428"/>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58" name="Straight Connector 57"/>
                  <p:cNvCxnSpPr/>
                  <p:nvPr/>
                </p:nvCxnSpPr>
                <p:spPr>
                  <a:xfrm flipH="1">
                    <a:off x="838200" y="2514599"/>
                    <a:ext cx="3610049" cy="0"/>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p:nvCxnSpPr>
                <p:spPr>
                  <a:xfrm flipH="1">
                    <a:off x="838200" y="3733800"/>
                    <a:ext cx="3610049" cy="0"/>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p:nvCxnSpPr>
                <p:spPr>
                  <a:xfrm>
                    <a:off x="3200399" y="1447800"/>
                    <a:ext cx="0" cy="3440428"/>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grpSp>
          </p:grpSp>
          <p:sp>
            <p:nvSpPr>
              <p:cNvPr id="73" name="Right Arrow 72"/>
              <p:cNvSpPr/>
              <p:nvPr/>
            </p:nvSpPr>
            <p:spPr bwMode="auto">
              <a:xfrm>
                <a:off x="7788111" y="4649499"/>
                <a:ext cx="565608" cy="416795"/>
              </a:xfrm>
              <a:prstGeom prst="rightArrow">
                <a:avLst/>
              </a:prstGeom>
              <a:solidFill>
                <a:schemeClr val="accent1"/>
              </a:solid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b="1">
                  <a:solidFill>
                    <a:prstClr val="black"/>
                  </a:solidFill>
                  <a:latin typeface="Arial Narrow" pitchFamily="34" charset="0"/>
                </a:endParaRPr>
              </a:p>
            </p:txBody>
          </p:sp>
          <p:cxnSp>
            <p:nvCxnSpPr>
              <p:cNvPr id="85" name="Straight Arrow Connector 84"/>
              <p:cNvCxnSpPr>
                <a:stCxn id="91" idx="2"/>
              </p:cNvCxnSpPr>
              <p:nvPr/>
            </p:nvCxnSpPr>
            <p:spPr bwMode="auto">
              <a:xfrm flipH="1">
                <a:off x="9602495" y="3373739"/>
                <a:ext cx="1144665" cy="821164"/>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cxnSp>
            <p:nvCxnSpPr>
              <p:cNvPr id="88" name="Straight Arrow Connector 87"/>
              <p:cNvCxnSpPr>
                <a:stCxn id="91" idx="2"/>
              </p:cNvCxnSpPr>
              <p:nvPr/>
            </p:nvCxnSpPr>
            <p:spPr bwMode="auto">
              <a:xfrm flipH="1">
                <a:off x="10493629" y="3373739"/>
                <a:ext cx="253531" cy="744065"/>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sp>
            <p:nvSpPr>
              <p:cNvPr id="91" name="TextBox 90"/>
              <p:cNvSpPr txBox="1"/>
              <p:nvPr/>
            </p:nvSpPr>
            <p:spPr>
              <a:xfrm>
                <a:off x="9687094" y="3004407"/>
                <a:ext cx="2120132" cy="369332"/>
              </a:xfrm>
              <a:prstGeom prst="rect">
                <a:avLst/>
              </a:prstGeom>
              <a:noFill/>
            </p:spPr>
            <p:txBody>
              <a:bodyPr wrap="none" rtlCol="0">
                <a:spAutoFit/>
              </a:bodyPr>
              <a:lstStyle/>
              <a:p>
                <a:r>
                  <a:rPr lang="en-US" dirty="0">
                    <a:solidFill>
                      <a:prstClr val="black"/>
                    </a:solidFill>
                  </a:rPr>
                  <a:t>Vertical boundaries</a:t>
                </a:r>
              </a:p>
            </p:txBody>
          </p:sp>
        </p:grpSp>
        <p:sp>
          <p:nvSpPr>
            <p:cNvPr id="4" name="TextBox 3"/>
            <p:cNvSpPr txBox="1"/>
            <p:nvPr/>
          </p:nvSpPr>
          <p:spPr>
            <a:xfrm>
              <a:off x="9260116" y="3510427"/>
              <a:ext cx="655231" cy="646331"/>
            </a:xfrm>
            <a:prstGeom prst="rect">
              <a:avLst/>
            </a:prstGeom>
            <a:noFill/>
          </p:spPr>
          <p:txBody>
            <a:bodyPr wrap="square" rtlCol="0">
              <a:spAutoFit/>
            </a:bodyPr>
            <a:lstStyle/>
            <a:p>
              <a:pPr algn="ctr"/>
              <a:r>
                <a:rPr lang="en-US" b="1" dirty="0">
                  <a:solidFill>
                    <a:prstClr val="black"/>
                  </a:solidFill>
                </a:rPr>
                <a:t>Clip #1</a:t>
              </a:r>
            </a:p>
          </p:txBody>
        </p:sp>
        <p:sp>
          <p:nvSpPr>
            <p:cNvPr id="15" name="Rectangle 14"/>
            <p:cNvSpPr/>
            <p:nvPr/>
          </p:nvSpPr>
          <p:spPr bwMode="auto">
            <a:xfrm>
              <a:off x="9284178" y="3524724"/>
              <a:ext cx="580279" cy="813005"/>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Narrow" pitchFamily="34" charset="0"/>
              </a:endParaRPr>
            </a:p>
          </p:txBody>
        </p:sp>
        <p:sp>
          <p:nvSpPr>
            <p:cNvPr id="67" name="Rectangle 66"/>
            <p:cNvSpPr/>
            <p:nvPr/>
          </p:nvSpPr>
          <p:spPr bwMode="auto">
            <a:xfrm>
              <a:off x="9284178" y="4345889"/>
              <a:ext cx="580279" cy="925317"/>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Narrow" pitchFamily="34" charset="0"/>
              </a:endParaRPr>
            </a:p>
          </p:txBody>
        </p:sp>
        <p:sp>
          <p:nvSpPr>
            <p:cNvPr id="68" name="Rectangle 67"/>
            <p:cNvSpPr/>
            <p:nvPr/>
          </p:nvSpPr>
          <p:spPr bwMode="auto">
            <a:xfrm>
              <a:off x="9284178" y="5284976"/>
              <a:ext cx="580279" cy="914251"/>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Narrow" pitchFamily="34" charset="0"/>
              </a:endParaRPr>
            </a:p>
          </p:txBody>
        </p:sp>
        <p:sp>
          <p:nvSpPr>
            <p:cNvPr id="70" name="Rectangle 69"/>
            <p:cNvSpPr/>
            <p:nvPr/>
          </p:nvSpPr>
          <p:spPr bwMode="auto">
            <a:xfrm>
              <a:off x="10199457" y="5284976"/>
              <a:ext cx="580279" cy="914251"/>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Narrow" pitchFamily="34" charset="0"/>
              </a:endParaRPr>
            </a:p>
          </p:txBody>
        </p:sp>
        <p:sp>
          <p:nvSpPr>
            <p:cNvPr id="71" name="Rectangle 70"/>
            <p:cNvSpPr/>
            <p:nvPr/>
          </p:nvSpPr>
          <p:spPr bwMode="auto">
            <a:xfrm>
              <a:off x="10199457" y="4337729"/>
              <a:ext cx="580279" cy="946756"/>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Narrow" pitchFamily="34" charset="0"/>
              </a:endParaRPr>
            </a:p>
          </p:txBody>
        </p:sp>
        <p:sp>
          <p:nvSpPr>
            <p:cNvPr id="74" name="Rectangle 73"/>
            <p:cNvSpPr/>
            <p:nvPr/>
          </p:nvSpPr>
          <p:spPr bwMode="auto">
            <a:xfrm>
              <a:off x="10199457" y="3524234"/>
              <a:ext cx="580279" cy="826773"/>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Narrow" pitchFamily="34" charset="0"/>
              </a:endParaRPr>
            </a:p>
          </p:txBody>
        </p:sp>
        <p:sp>
          <p:nvSpPr>
            <p:cNvPr id="84" name="TextBox 83"/>
            <p:cNvSpPr txBox="1"/>
            <p:nvPr/>
          </p:nvSpPr>
          <p:spPr>
            <a:xfrm>
              <a:off x="9260116" y="4339590"/>
              <a:ext cx="655231" cy="646331"/>
            </a:xfrm>
            <a:prstGeom prst="rect">
              <a:avLst/>
            </a:prstGeom>
            <a:noFill/>
          </p:spPr>
          <p:txBody>
            <a:bodyPr wrap="square" rtlCol="0">
              <a:spAutoFit/>
            </a:bodyPr>
            <a:lstStyle/>
            <a:p>
              <a:pPr algn="ctr"/>
              <a:r>
                <a:rPr lang="en-US" b="1" dirty="0">
                  <a:solidFill>
                    <a:prstClr val="black"/>
                  </a:solidFill>
                </a:rPr>
                <a:t>Clip </a:t>
              </a:r>
              <a:r>
                <a:rPr lang="en-US" b="1" dirty="0" smtClean="0">
                  <a:solidFill>
                    <a:prstClr val="black"/>
                  </a:solidFill>
                </a:rPr>
                <a:t>#3</a:t>
              </a:r>
              <a:endParaRPr lang="en-US" b="1" dirty="0">
                <a:solidFill>
                  <a:prstClr val="black"/>
                </a:solidFill>
              </a:endParaRPr>
            </a:p>
          </p:txBody>
        </p:sp>
        <p:sp>
          <p:nvSpPr>
            <p:cNvPr id="86" name="TextBox 85"/>
            <p:cNvSpPr txBox="1"/>
            <p:nvPr/>
          </p:nvSpPr>
          <p:spPr>
            <a:xfrm>
              <a:off x="10173435" y="4308331"/>
              <a:ext cx="655231" cy="646331"/>
            </a:xfrm>
            <a:prstGeom prst="rect">
              <a:avLst/>
            </a:prstGeom>
            <a:noFill/>
          </p:spPr>
          <p:txBody>
            <a:bodyPr wrap="square" rtlCol="0">
              <a:spAutoFit/>
            </a:bodyPr>
            <a:lstStyle/>
            <a:p>
              <a:pPr algn="ctr"/>
              <a:r>
                <a:rPr lang="en-US" b="1" dirty="0">
                  <a:solidFill>
                    <a:prstClr val="black"/>
                  </a:solidFill>
                </a:rPr>
                <a:t>Clip </a:t>
              </a:r>
              <a:r>
                <a:rPr lang="en-US" b="1" dirty="0" smtClean="0">
                  <a:solidFill>
                    <a:prstClr val="black"/>
                  </a:solidFill>
                </a:rPr>
                <a:t>#4</a:t>
              </a:r>
              <a:endParaRPr lang="en-US" b="1" dirty="0">
                <a:solidFill>
                  <a:prstClr val="black"/>
                </a:solidFill>
              </a:endParaRPr>
            </a:p>
          </p:txBody>
        </p:sp>
        <p:sp>
          <p:nvSpPr>
            <p:cNvPr id="87" name="TextBox 86"/>
            <p:cNvSpPr txBox="1"/>
            <p:nvPr/>
          </p:nvSpPr>
          <p:spPr>
            <a:xfrm>
              <a:off x="10099355" y="3500120"/>
              <a:ext cx="655231" cy="646331"/>
            </a:xfrm>
            <a:prstGeom prst="rect">
              <a:avLst/>
            </a:prstGeom>
            <a:noFill/>
          </p:spPr>
          <p:txBody>
            <a:bodyPr wrap="square" rtlCol="0">
              <a:spAutoFit/>
            </a:bodyPr>
            <a:lstStyle/>
            <a:p>
              <a:pPr algn="ctr"/>
              <a:r>
                <a:rPr lang="en-US" b="1" dirty="0">
                  <a:solidFill>
                    <a:prstClr val="black"/>
                  </a:solidFill>
                </a:rPr>
                <a:t>Clip </a:t>
              </a:r>
              <a:r>
                <a:rPr lang="en-US" b="1" dirty="0" smtClean="0">
                  <a:solidFill>
                    <a:prstClr val="black"/>
                  </a:solidFill>
                </a:rPr>
                <a:t>#2</a:t>
              </a:r>
              <a:endParaRPr lang="en-US" b="1" dirty="0">
                <a:solidFill>
                  <a:prstClr val="black"/>
                </a:solidFill>
              </a:endParaRPr>
            </a:p>
          </p:txBody>
        </p:sp>
        <p:sp>
          <p:nvSpPr>
            <p:cNvPr id="89" name="TextBox 88"/>
            <p:cNvSpPr txBox="1"/>
            <p:nvPr/>
          </p:nvSpPr>
          <p:spPr>
            <a:xfrm>
              <a:off x="9260116" y="5264384"/>
              <a:ext cx="655231" cy="646331"/>
            </a:xfrm>
            <a:prstGeom prst="rect">
              <a:avLst/>
            </a:prstGeom>
            <a:noFill/>
          </p:spPr>
          <p:txBody>
            <a:bodyPr wrap="square" rtlCol="0">
              <a:spAutoFit/>
            </a:bodyPr>
            <a:lstStyle/>
            <a:p>
              <a:pPr algn="ctr"/>
              <a:r>
                <a:rPr lang="en-US" b="1" dirty="0">
                  <a:solidFill>
                    <a:prstClr val="black"/>
                  </a:solidFill>
                </a:rPr>
                <a:t>Clip </a:t>
              </a:r>
              <a:r>
                <a:rPr lang="en-US" b="1" dirty="0" smtClean="0">
                  <a:solidFill>
                    <a:prstClr val="black"/>
                  </a:solidFill>
                </a:rPr>
                <a:t>#5</a:t>
              </a:r>
              <a:endParaRPr lang="en-US" b="1" dirty="0">
                <a:solidFill>
                  <a:prstClr val="black"/>
                </a:solidFill>
              </a:endParaRPr>
            </a:p>
          </p:txBody>
        </p:sp>
        <p:sp>
          <p:nvSpPr>
            <p:cNvPr id="90" name="TextBox 89"/>
            <p:cNvSpPr txBox="1"/>
            <p:nvPr/>
          </p:nvSpPr>
          <p:spPr>
            <a:xfrm>
              <a:off x="10213142" y="5264384"/>
              <a:ext cx="655231" cy="646331"/>
            </a:xfrm>
            <a:prstGeom prst="rect">
              <a:avLst/>
            </a:prstGeom>
            <a:noFill/>
          </p:spPr>
          <p:txBody>
            <a:bodyPr wrap="square" rtlCol="0">
              <a:spAutoFit/>
            </a:bodyPr>
            <a:lstStyle/>
            <a:p>
              <a:pPr algn="ctr"/>
              <a:r>
                <a:rPr lang="en-US" b="1" dirty="0">
                  <a:solidFill>
                    <a:prstClr val="black"/>
                  </a:solidFill>
                </a:rPr>
                <a:t>Clip </a:t>
              </a:r>
              <a:r>
                <a:rPr lang="en-US" b="1" dirty="0" smtClean="0">
                  <a:solidFill>
                    <a:prstClr val="black"/>
                  </a:solidFill>
                </a:rPr>
                <a:t>#6</a:t>
              </a:r>
              <a:endParaRPr lang="en-US" b="1" dirty="0">
                <a:solidFill>
                  <a:prstClr val="black"/>
                </a:solidFill>
              </a:endParaRPr>
            </a:p>
          </p:txBody>
        </p:sp>
      </p:grpSp>
      <p:sp>
        <p:nvSpPr>
          <p:cNvPr id="92" name="TextBox 91"/>
          <p:cNvSpPr txBox="1"/>
          <p:nvPr/>
        </p:nvSpPr>
        <p:spPr>
          <a:xfrm>
            <a:off x="904377" y="3661440"/>
            <a:ext cx="655231" cy="646331"/>
          </a:xfrm>
          <a:prstGeom prst="rect">
            <a:avLst/>
          </a:prstGeom>
          <a:noFill/>
        </p:spPr>
        <p:txBody>
          <a:bodyPr wrap="square" rtlCol="0">
            <a:spAutoFit/>
          </a:bodyPr>
          <a:lstStyle/>
          <a:p>
            <a:pPr algn="ctr"/>
            <a:r>
              <a:rPr lang="en-US" b="1" dirty="0">
                <a:solidFill>
                  <a:prstClr val="black"/>
                </a:solidFill>
              </a:rPr>
              <a:t>Clip </a:t>
            </a:r>
            <a:r>
              <a:rPr lang="en-US" b="1" dirty="0" smtClean="0">
                <a:solidFill>
                  <a:prstClr val="black"/>
                </a:solidFill>
              </a:rPr>
              <a:t>#1</a:t>
            </a:r>
            <a:endParaRPr lang="en-US" b="1" dirty="0">
              <a:solidFill>
                <a:prstClr val="black"/>
              </a:solidFill>
            </a:endParaRPr>
          </a:p>
        </p:txBody>
      </p:sp>
    </p:spTree>
    <p:extLst>
      <p:ext uri="{BB962C8B-B14F-4D97-AF65-F5344CB8AC3E}">
        <p14:creationId xmlns:p14="http://schemas.microsoft.com/office/powerpoint/2010/main" val="466528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92"/>
                                        </p:tgtEl>
                                        <p:attrNameLst>
                                          <p:attrName>style.visibility</p:attrName>
                                        </p:attrNameLst>
                                      </p:cBhvr>
                                      <p:to>
                                        <p:strVal val="visible"/>
                                      </p:to>
                                    </p:set>
                                    <p:animEffect transition="in" filter="fade">
                                      <p:cBhvr>
                                        <p:cTn id="20" dur="500"/>
                                        <p:tgtEl>
                                          <p:spTgt spid="9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1"/>
                                        </p:tgtEl>
                                        <p:attrNameLst>
                                          <p:attrName>style.visibility</p:attrName>
                                        </p:attrNameLst>
                                      </p:cBhvr>
                                      <p:to>
                                        <p:strVal val="visible"/>
                                      </p:to>
                                    </p:set>
                                    <p:animEffect transition="in" filter="fade">
                                      <p:cBhvr>
                                        <p:cTn id="23" dur="500"/>
                                        <p:tgtEl>
                                          <p:spTgt spid="51"/>
                                        </p:tgtEl>
                                      </p:cBhvr>
                                    </p:animEffect>
                                  </p:childTnLst>
                                </p:cTn>
                              </p:par>
                              <p:par>
                                <p:cTn id="24" presetID="10" presetClass="entr" presetSubtype="0" fill="hold"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500"/>
                                        <p:tgtEl>
                                          <p:spTgt spid="5"/>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4"/>
                                        </p:tgtEl>
                                        <p:attrNameLst>
                                          <p:attrName>style.visibility</p:attrName>
                                        </p:attrNameLst>
                                      </p:cBhvr>
                                      <p:to>
                                        <p:strVal val="visible"/>
                                      </p:to>
                                    </p:set>
                                    <p:animEffect transition="in" filter="fade">
                                      <p:cBhvr>
                                        <p:cTn id="32" dur="500"/>
                                        <p:tgtEl>
                                          <p:spTgt spid="44"/>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5"/>
                                        </p:tgtEl>
                                        <p:attrNameLst>
                                          <p:attrName>style.visibility</p:attrName>
                                        </p:attrNameLst>
                                      </p:cBhvr>
                                      <p:to>
                                        <p:strVal val="visible"/>
                                      </p:to>
                                    </p:set>
                                    <p:animEffect transition="in" filter="fade">
                                      <p:cBhvr>
                                        <p:cTn id="35" dur="500"/>
                                        <p:tgtEl>
                                          <p:spTgt spid="45"/>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6"/>
                                        </p:tgtEl>
                                        <p:attrNameLst>
                                          <p:attrName>style.visibility</p:attrName>
                                        </p:attrNameLst>
                                      </p:cBhvr>
                                      <p:to>
                                        <p:strVal val="visible"/>
                                      </p:to>
                                    </p:set>
                                    <p:animEffect transition="in" filter="fade">
                                      <p:cBhvr>
                                        <p:cTn id="38" dur="500"/>
                                        <p:tgtEl>
                                          <p:spTgt spid="46"/>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47"/>
                                        </p:tgtEl>
                                        <p:attrNameLst>
                                          <p:attrName>style.visibility</p:attrName>
                                        </p:attrNameLst>
                                      </p:cBhvr>
                                      <p:to>
                                        <p:strVal val="visible"/>
                                      </p:to>
                                    </p:set>
                                    <p:animEffect transition="in" filter="fade">
                                      <p:cBhvr>
                                        <p:cTn id="41" dur="500"/>
                                        <p:tgtEl>
                                          <p:spTgt spid="47"/>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48"/>
                                        </p:tgtEl>
                                        <p:attrNameLst>
                                          <p:attrName>style.visibility</p:attrName>
                                        </p:attrNameLst>
                                      </p:cBhvr>
                                      <p:to>
                                        <p:strVal val="visible"/>
                                      </p:to>
                                    </p:set>
                                    <p:animEffect transition="in" filter="fade">
                                      <p:cBhvr>
                                        <p:cTn id="44" dur="500"/>
                                        <p:tgtEl>
                                          <p:spTgt spid="48"/>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49"/>
                                        </p:tgtEl>
                                        <p:attrNameLst>
                                          <p:attrName>style.visibility</p:attrName>
                                        </p:attrNameLst>
                                      </p:cBhvr>
                                      <p:to>
                                        <p:strVal val="visible"/>
                                      </p:to>
                                    </p:set>
                                    <p:animEffect transition="in" filter="fade">
                                      <p:cBhvr>
                                        <p:cTn id="47" dur="500"/>
                                        <p:tgtEl>
                                          <p:spTgt spid="49"/>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52"/>
                                        </p:tgtEl>
                                        <p:attrNameLst>
                                          <p:attrName>style.visibility</p:attrName>
                                        </p:attrNameLst>
                                      </p:cBhvr>
                                      <p:to>
                                        <p:strVal val="visible"/>
                                      </p:to>
                                    </p:set>
                                    <p:animEffect transition="in" filter="fade">
                                      <p:cBhvr>
                                        <p:cTn id="50" dur="500"/>
                                        <p:tgtEl>
                                          <p:spTgt spid="52"/>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61"/>
                                        </p:tgtEl>
                                        <p:attrNameLst>
                                          <p:attrName>style.visibility</p:attrName>
                                        </p:attrNameLst>
                                      </p:cBhvr>
                                      <p:to>
                                        <p:strVal val="visible"/>
                                      </p:to>
                                    </p:set>
                                    <p:animEffect transition="in" filter="fade">
                                      <p:cBhvr>
                                        <p:cTn id="53" dur="500"/>
                                        <p:tgtEl>
                                          <p:spTgt spid="61"/>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2">
                                            <p:txEl>
                                              <p:pRg st="3" end="3"/>
                                            </p:txEl>
                                          </p:spTgt>
                                        </p:tgtEl>
                                        <p:attrNameLst>
                                          <p:attrName>style.visibility</p:attrName>
                                        </p:attrNameLst>
                                      </p:cBhvr>
                                      <p:to>
                                        <p:strVal val="visible"/>
                                      </p:to>
                                    </p:set>
                                    <p:animEffect transition="in" filter="fade">
                                      <p:cBhvr>
                                        <p:cTn id="58" dur="500"/>
                                        <p:tgtEl>
                                          <p:spTgt spid="2">
                                            <p:txEl>
                                              <p:pRg st="3" end="3"/>
                                            </p:txEl>
                                          </p:spTgt>
                                        </p:tgtEl>
                                      </p:cBhvr>
                                    </p:animEffect>
                                  </p:childTnLst>
                                </p:cTn>
                              </p:par>
                              <p:par>
                                <p:cTn id="59" presetID="10" presetClass="entr" presetSubtype="0" fill="hold" nodeType="withEffect">
                                  <p:stCondLst>
                                    <p:cond delay="0"/>
                                  </p:stCondLst>
                                  <p:childTnLst>
                                    <p:set>
                                      <p:cBhvr>
                                        <p:cTn id="60" dur="1" fill="hold">
                                          <p:stCondLst>
                                            <p:cond delay="0"/>
                                          </p:stCondLst>
                                        </p:cTn>
                                        <p:tgtEl>
                                          <p:spTgt spid="17"/>
                                        </p:tgtEl>
                                        <p:attrNameLst>
                                          <p:attrName>style.visibility</p:attrName>
                                        </p:attrNameLst>
                                      </p:cBhvr>
                                      <p:to>
                                        <p:strVal val="visible"/>
                                      </p:to>
                                    </p:set>
                                    <p:animEffect transition="in" filter="fade">
                                      <p:cBhvr>
                                        <p:cTn id="61" dur="500"/>
                                        <p:tgtEl>
                                          <p:spTgt spid="17"/>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2">
                                            <p:txEl>
                                              <p:pRg st="4" end="4"/>
                                            </p:txEl>
                                          </p:spTgt>
                                        </p:tgtEl>
                                        <p:attrNameLst>
                                          <p:attrName>style.visibility</p:attrName>
                                        </p:attrNameLst>
                                      </p:cBhvr>
                                      <p:to>
                                        <p:strVal val="visible"/>
                                      </p:to>
                                    </p:set>
                                    <p:animEffect transition="in" filter="fade">
                                      <p:cBhvr>
                                        <p:cTn id="66" dur="500"/>
                                        <p:tgtEl>
                                          <p:spTgt spid="2">
                                            <p:txEl>
                                              <p:pRg st="4" end="4"/>
                                            </p:txEl>
                                          </p:spTgt>
                                        </p:tgtEl>
                                      </p:cBhvr>
                                    </p:animEffect>
                                  </p:childTnLst>
                                </p:cTn>
                              </p:par>
                              <p:par>
                                <p:cTn id="67" presetID="10" presetClass="entr" presetSubtype="0" fill="hold" nodeType="withEffect">
                                  <p:stCondLst>
                                    <p:cond delay="0"/>
                                  </p:stCondLst>
                                  <p:childTnLst>
                                    <p:set>
                                      <p:cBhvr>
                                        <p:cTn id="68" dur="1" fill="hold">
                                          <p:stCondLst>
                                            <p:cond delay="0"/>
                                          </p:stCondLst>
                                        </p:cTn>
                                        <p:tgtEl>
                                          <p:spTgt spid="18"/>
                                        </p:tgtEl>
                                        <p:attrNameLst>
                                          <p:attrName>style.visibility</p:attrName>
                                        </p:attrNameLst>
                                      </p:cBhvr>
                                      <p:to>
                                        <p:strVal val="visible"/>
                                      </p:to>
                                    </p:set>
                                    <p:animEffect transition="in" filter="fade">
                                      <p:cBhvr>
                                        <p:cTn id="6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uiExpand="1" animBg="1"/>
      <p:bldP spid="2" grpId="0" uiExpand="1" build="p"/>
      <p:bldP spid="12" grpId="0" uiExpand="1"/>
      <p:bldP spid="44" grpId="0" uiExpand="1"/>
      <p:bldP spid="45" grpId="0" uiExpand="1"/>
      <p:bldP spid="46" grpId="0" uiExpand="1"/>
      <p:bldP spid="47" grpId="0" uiExpand="1"/>
      <p:bldP spid="48" grpId="0" uiExpand="1"/>
      <p:bldP spid="49" grpId="0" uiExpand="1"/>
      <p:bldP spid="52" grpId="0" uiExpand="1"/>
      <p:bldP spid="61" grpId="0" uiExpand="1"/>
      <p:bldP spid="9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7" name="Group 286"/>
          <p:cNvGrpSpPr/>
          <p:nvPr/>
        </p:nvGrpSpPr>
        <p:grpSpPr>
          <a:xfrm>
            <a:off x="8953045" y="3084953"/>
            <a:ext cx="2945561" cy="2677494"/>
            <a:chOff x="8951367" y="3066408"/>
            <a:chExt cx="2945561" cy="2677494"/>
          </a:xfrm>
        </p:grpSpPr>
        <p:grpSp>
          <p:nvGrpSpPr>
            <p:cNvPr id="288" name="Group 287"/>
            <p:cNvGrpSpPr/>
            <p:nvPr/>
          </p:nvGrpSpPr>
          <p:grpSpPr>
            <a:xfrm>
              <a:off x="9608357" y="3673441"/>
              <a:ext cx="2288571" cy="1050611"/>
              <a:chOff x="647699" y="879348"/>
              <a:chExt cx="3472462" cy="1341741"/>
            </a:xfrm>
          </p:grpSpPr>
          <p:cxnSp>
            <p:nvCxnSpPr>
              <p:cNvPr id="294" name="Straight Connector 293"/>
              <p:cNvCxnSpPr/>
              <p:nvPr/>
            </p:nvCxnSpPr>
            <p:spPr>
              <a:xfrm>
                <a:off x="742244" y="990600"/>
                <a:ext cx="31439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5" name="Straight Connector 294"/>
              <p:cNvCxnSpPr/>
              <p:nvPr/>
            </p:nvCxnSpPr>
            <p:spPr>
              <a:xfrm>
                <a:off x="742244" y="1219200"/>
                <a:ext cx="31439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6" name="Straight Connector 295"/>
              <p:cNvCxnSpPr/>
              <p:nvPr/>
            </p:nvCxnSpPr>
            <p:spPr>
              <a:xfrm>
                <a:off x="742244" y="1447800"/>
                <a:ext cx="31439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7" name="Straight Connector 296"/>
              <p:cNvCxnSpPr/>
              <p:nvPr/>
            </p:nvCxnSpPr>
            <p:spPr>
              <a:xfrm>
                <a:off x="742244" y="1676400"/>
                <a:ext cx="31439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a:off x="742244" y="1905000"/>
                <a:ext cx="31439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a:off x="742244" y="2133600"/>
                <a:ext cx="31439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0" name="Straight Connector 299"/>
              <p:cNvCxnSpPr/>
              <p:nvPr/>
            </p:nvCxnSpPr>
            <p:spPr>
              <a:xfrm rot="16200000">
                <a:off x="360221" y="1575895"/>
                <a:ext cx="1290388"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01" name="Straight Connector 300"/>
              <p:cNvCxnSpPr/>
              <p:nvPr/>
            </p:nvCxnSpPr>
            <p:spPr>
              <a:xfrm rot="16200000">
                <a:off x="758155" y="1575894"/>
                <a:ext cx="1290388"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16200000">
                <a:off x="1156089" y="1575894"/>
                <a:ext cx="1290388"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03" name="Straight Connector 302"/>
              <p:cNvCxnSpPr/>
              <p:nvPr/>
            </p:nvCxnSpPr>
            <p:spPr>
              <a:xfrm rot="16200000">
                <a:off x="1554023" y="1575894"/>
                <a:ext cx="1290388"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04" name="Straight Connector 303"/>
              <p:cNvCxnSpPr/>
              <p:nvPr/>
            </p:nvCxnSpPr>
            <p:spPr>
              <a:xfrm rot="16200000">
                <a:off x="1951957" y="1575894"/>
                <a:ext cx="1290388"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05" name="Straight Connector 304"/>
              <p:cNvCxnSpPr/>
              <p:nvPr/>
            </p:nvCxnSpPr>
            <p:spPr>
              <a:xfrm rot="16200000">
                <a:off x="2349889" y="1575894"/>
                <a:ext cx="1290388"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06" name="Rectangle 305"/>
              <p:cNvSpPr/>
              <p:nvPr/>
            </p:nvSpPr>
            <p:spPr>
              <a:xfrm>
                <a:off x="1280160" y="1828800"/>
                <a:ext cx="1828800" cy="1524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cxnSp>
            <p:nvCxnSpPr>
              <p:cNvPr id="307" name="Straight Connector 306"/>
              <p:cNvCxnSpPr/>
              <p:nvPr/>
            </p:nvCxnSpPr>
            <p:spPr>
              <a:xfrm rot="16200000">
                <a:off x="2728774" y="1575895"/>
                <a:ext cx="1290388"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08" name="Straight Connector 307"/>
              <p:cNvCxnSpPr/>
              <p:nvPr/>
            </p:nvCxnSpPr>
            <p:spPr>
              <a:xfrm rot="16200000">
                <a:off x="3126706" y="1575895"/>
                <a:ext cx="1290388"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09" name="Rectangle 308"/>
              <p:cNvSpPr/>
              <p:nvPr/>
            </p:nvSpPr>
            <p:spPr>
              <a:xfrm>
                <a:off x="647699" y="914400"/>
                <a:ext cx="470181" cy="1524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310" name="Rectangle 309"/>
              <p:cNvSpPr/>
              <p:nvPr/>
            </p:nvSpPr>
            <p:spPr>
              <a:xfrm>
                <a:off x="3682717" y="1143000"/>
                <a:ext cx="437444" cy="1524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311" name="Rectangle 310"/>
              <p:cNvSpPr/>
              <p:nvPr/>
            </p:nvSpPr>
            <p:spPr>
              <a:xfrm>
                <a:off x="3505286" y="1110234"/>
                <a:ext cx="156742" cy="217932"/>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312" name="Rectangle 311"/>
              <p:cNvSpPr/>
              <p:nvPr/>
            </p:nvSpPr>
            <p:spPr>
              <a:xfrm>
                <a:off x="1117881" y="879348"/>
                <a:ext cx="156742" cy="217932"/>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313" name="Rectangle 312"/>
              <p:cNvSpPr/>
              <p:nvPr/>
            </p:nvSpPr>
            <p:spPr>
              <a:xfrm>
                <a:off x="1481719" y="1143000"/>
                <a:ext cx="835962" cy="1524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314" name="Rectangle 313"/>
              <p:cNvSpPr/>
              <p:nvPr/>
            </p:nvSpPr>
            <p:spPr>
              <a:xfrm>
                <a:off x="1324978" y="1112589"/>
                <a:ext cx="156741" cy="217932"/>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315" name="Rectangle 314"/>
              <p:cNvSpPr/>
              <p:nvPr/>
            </p:nvSpPr>
            <p:spPr>
              <a:xfrm>
                <a:off x="2324100" y="1104900"/>
                <a:ext cx="156742" cy="217932"/>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316" name="Rectangle 315"/>
              <p:cNvSpPr/>
              <p:nvPr/>
            </p:nvSpPr>
            <p:spPr>
              <a:xfrm>
                <a:off x="3116580" y="1788414"/>
                <a:ext cx="156742" cy="217932"/>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317" name="Rectangle 316"/>
              <p:cNvSpPr/>
              <p:nvPr/>
            </p:nvSpPr>
            <p:spPr>
              <a:xfrm>
                <a:off x="1117883" y="1788413"/>
                <a:ext cx="150705" cy="217932"/>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grpSp>
        <p:sp>
          <p:nvSpPr>
            <p:cNvPr id="289" name="TextBox 288"/>
            <p:cNvSpPr txBox="1"/>
            <p:nvPr/>
          </p:nvSpPr>
          <p:spPr>
            <a:xfrm>
              <a:off x="9919768" y="4695084"/>
              <a:ext cx="1917513" cy="830997"/>
            </a:xfrm>
            <a:prstGeom prst="rect">
              <a:avLst/>
            </a:prstGeom>
            <a:noFill/>
          </p:spPr>
          <p:txBody>
            <a:bodyPr wrap="none" rtlCol="0">
              <a:spAutoFit/>
            </a:bodyPr>
            <a:lstStyle/>
            <a:p>
              <a:r>
                <a:rPr lang="en-US" sz="1600" dirty="0" smtClean="0">
                  <a:solidFill>
                    <a:prstClr val="black"/>
                  </a:solidFill>
                </a:rPr>
                <a:t>Cut mask </a:t>
              </a:r>
              <a:r>
                <a:rPr lang="en-US" sz="1600" dirty="0">
                  <a:solidFill>
                    <a:prstClr val="black"/>
                  </a:solidFill>
                </a:rPr>
                <a:t>solution </a:t>
              </a:r>
              <a:br>
                <a:rPr lang="en-US" sz="1600" dirty="0">
                  <a:solidFill>
                    <a:prstClr val="black"/>
                  </a:solidFill>
                </a:rPr>
              </a:br>
              <a:r>
                <a:rPr lang="en-US" sz="1600" dirty="0">
                  <a:solidFill>
                    <a:prstClr val="black"/>
                  </a:solidFill>
                </a:rPr>
                <a:t>when </a:t>
              </a:r>
              <a:r>
                <a:rPr lang="en-US" sz="1600" dirty="0" smtClean="0">
                  <a:solidFill>
                    <a:prstClr val="black"/>
                  </a:solidFill>
                </a:rPr>
                <a:t>mask density</a:t>
              </a:r>
            </a:p>
            <a:p>
              <a:r>
                <a:rPr lang="en-US" sz="1600" dirty="0" smtClean="0">
                  <a:solidFill>
                    <a:prstClr val="black"/>
                  </a:solidFill>
                </a:rPr>
                <a:t>d</a:t>
              </a:r>
              <a:r>
                <a:rPr lang="en-US" sz="1600" baseline="-25000" dirty="0" smtClean="0">
                  <a:solidFill>
                    <a:prstClr val="black"/>
                  </a:solidFill>
                </a:rPr>
                <a:t>3</a:t>
              </a:r>
              <a:r>
                <a:rPr lang="en-US" sz="1600" dirty="0" smtClean="0">
                  <a:solidFill>
                    <a:prstClr val="black"/>
                  </a:solidFill>
                </a:rPr>
                <a:t> </a:t>
              </a:r>
              <a:r>
                <a:rPr lang="en-US" sz="1600" dirty="0">
                  <a:solidFill>
                    <a:prstClr val="black"/>
                  </a:solidFill>
                </a:rPr>
                <a:t>&lt; d</a:t>
              </a:r>
              <a:r>
                <a:rPr lang="en-US" sz="1600" baseline="-25000" dirty="0">
                  <a:solidFill>
                    <a:prstClr val="black"/>
                  </a:solidFill>
                </a:rPr>
                <a:t>2</a:t>
              </a:r>
              <a:r>
                <a:rPr lang="en-US" sz="1600" dirty="0">
                  <a:solidFill>
                    <a:prstClr val="black"/>
                  </a:solidFill>
                </a:rPr>
                <a:t> &lt; d</a:t>
              </a:r>
              <a:r>
                <a:rPr lang="en-US" sz="1600" baseline="-25000" dirty="0">
                  <a:solidFill>
                    <a:prstClr val="black"/>
                  </a:solidFill>
                </a:rPr>
                <a:t>1</a:t>
              </a:r>
            </a:p>
          </p:txBody>
        </p:sp>
        <p:cxnSp>
          <p:nvCxnSpPr>
            <p:cNvPr id="290" name="Straight Arrow Connector 289"/>
            <p:cNvCxnSpPr/>
            <p:nvPr/>
          </p:nvCxnSpPr>
          <p:spPr>
            <a:xfrm flipV="1">
              <a:off x="8951367" y="4297549"/>
              <a:ext cx="521743" cy="1390281"/>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1" name="Straight Arrow Connector 290"/>
            <p:cNvCxnSpPr/>
            <p:nvPr/>
          </p:nvCxnSpPr>
          <p:spPr>
            <a:xfrm>
              <a:off x="8970496" y="3066408"/>
              <a:ext cx="502614" cy="1218212"/>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2" name="Straight Arrow Connector 291"/>
            <p:cNvCxnSpPr/>
            <p:nvPr/>
          </p:nvCxnSpPr>
          <p:spPr>
            <a:xfrm>
              <a:off x="9016515" y="4284619"/>
              <a:ext cx="456595" cy="1"/>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93" name="TextBox 292"/>
            <p:cNvSpPr txBox="1"/>
            <p:nvPr/>
          </p:nvSpPr>
          <p:spPr>
            <a:xfrm>
              <a:off x="10675756" y="5439160"/>
              <a:ext cx="383278" cy="304742"/>
            </a:xfrm>
            <a:prstGeom prst="rect">
              <a:avLst/>
            </a:prstGeom>
            <a:noFill/>
          </p:spPr>
          <p:txBody>
            <a:bodyPr wrap="none" rtlCol="0">
              <a:spAutoFit/>
            </a:bodyPr>
            <a:lstStyle/>
            <a:p>
              <a:r>
                <a:rPr lang="en-US" sz="1600" dirty="0">
                  <a:solidFill>
                    <a:prstClr val="black"/>
                  </a:solidFill>
                </a:rPr>
                <a:t>(c)</a:t>
              </a:r>
            </a:p>
          </p:txBody>
        </p:sp>
      </p:grpSp>
      <p:sp>
        <p:nvSpPr>
          <p:cNvPr id="191" name="Content Placeholder 1"/>
          <p:cNvSpPr>
            <a:spLocks noGrp="1"/>
          </p:cNvSpPr>
          <p:nvPr>
            <p:ph idx="1"/>
          </p:nvPr>
        </p:nvSpPr>
        <p:spPr>
          <a:xfrm>
            <a:off x="228601" y="838201"/>
            <a:ext cx="11781367" cy="1536072"/>
          </a:xfrm>
        </p:spPr>
        <p:txBody>
          <a:bodyPr/>
          <a:lstStyle/>
          <a:p>
            <a:r>
              <a:rPr lang="en-US" dirty="0" smtClean="0"/>
              <a:t>Propose a heuristic for further cut mask optimization</a:t>
            </a:r>
          </a:p>
          <a:p>
            <a:pPr lvl="1"/>
            <a:r>
              <a:rPr lang="en-US" sz="2000" dirty="0" smtClean="0"/>
              <a:t>Enlarge/insert cuts near wire segments in the descending order of timing-criticality</a:t>
            </a:r>
          </a:p>
          <a:p>
            <a:pPr lvl="1"/>
            <a:r>
              <a:rPr lang="en-US" sz="2000" dirty="0" smtClean="0"/>
              <a:t>Iterative optimization until the total metal density reaches the minimum metal density</a:t>
            </a:r>
          </a:p>
          <a:p>
            <a:pPr lvl="1"/>
            <a:r>
              <a:rPr lang="en-US" sz="2000" dirty="0" smtClean="0"/>
              <a:t>Consider the mask density uniformity among different colored masks</a:t>
            </a:r>
            <a:endParaRPr lang="en-US" sz="2000" dirty="0"/>
          </a:p>
        </p:txBody>
      </p:sp>
      <p:grpSp>
        <p:nvGrpSpPr>
          <p:cNvPr id="185" name="Group 184"/>
          <p:cNvGrpSpPr/>
          <p:nvPr/>
        </p:nvGrpSpPr>
        <p:grpSpPr>
          <a:xfrm>
            <a:off x="3662838" y="3697422"/>
            <a:ext cx="2438081" cy="2272924"/>
            <a:chOff x="3662838" y="3697422"/>
            <a:chExt cx="2438081" cy="2272924"/>
          </a:xfrm>
        </p:grpSpPr>
        <p:grpSp>
          <p:nvGrpSpPr>
            <p:cNvPr id="5" name="Group 4"/>
            <p:cNvGrpSpPr/>
            <p:nvPr/>
          </p:nvGrpSpPr>
          <p:grpSpPr>
            <a:xfrm>
              <a:off x="3662838" y="3697422"/>
              <a:ext cx="2288571" cy="1050611"/>
              <a:chOff x="647699" y="879348"/>
              <a:chExt cx="3472462" cy="1341741"/>
            </a:xfrm>
          </p:grpSpPr>
          <p:cxnSp>
            <p:nvCxnSpPr>
              <p:cNvPr id="152" name="Straight Connector 151"/>
              <p:cNvCxnSpPr/>
              <p:nvPr/>
            </p:nvCxnSpPr>
            <p:spPr>
              <a:xfrm>
                <a:off x="742244" y="990600"/>
                <a:ext cx="31439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a:off x="742244" y="1219200"/>
                <a:ext cx="31439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a:off x="742244" y="1447800"/>
                <a:ext cx="31439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a:off x="742244" y="1676400"/>
                <a:ext cx="31439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a:off x="742244" y="1905000"/>
                <a:ext cx="31439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a:off x="742244" y="2133600"/>
                <a:ext cx="31439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rot="16200000">
                <a:off x="360221" y="1575895"/>
                <a:ext cx="1290388"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rot="16200000">
                <a:off x="758155" y="1575894"/>
                <a:ext cx="1290388"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rot="16200000">
                <a:off x="1156089" y="1575894"/>
                <a:ext cx="1290388"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rot="16200000">
                <a:off x="1554023" y="1575894"/>
                <a:ext cx="1290388"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rot="16200000">
                <a:off x="1951957" y="1575894"/>
                <a:ext cx="1290388"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rot="16200000">
                <a:off x="2349889" y="1575894"/>
                <a:ext cx="1290388"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64" name="Rectangle 163"/>
              <p:cNvSpPr/>
              <p:nvPr/>
            </p:nvSpPr>
            <p:spPr>
              <a:xfrm>
                <a:off x="1280160" y="1828800"/>
                <a:ext cx="1828800" cy="1524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cxnSp>
            <p:nvCxnSpPr>
              <p:cNvPr id="165" name="Straight Connector 164"/>
              <p:cNvCxnSpPr/>
              <p:nvPr/>
            </p:nvCxnSpPr>
            <p:spPr>
              <a:xfrm rot="16200000">
                <a:off x="2728774" y="1575895"/>
                <a:ext cx="1290388"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16200000">
                <a:off x="3126706" y="1575895"/>
                <a:ext cx="1290388"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67" name="Rectangle 166"/>
              <p:cNvSpPr/>
              <p:nvPr/>
            </p:nvSpPr>
            <p:spPr>
              <a:xfrm>
                <a:off x="647699" y="914400"/>
                <a:ext cx="470181" cy="1524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168" name="Rectangle 167"/>
              <p:cNvSpPr/>
              <p:nvPr/>
            </p:nvSpPr>
            <p:spPr>
              <a:xfrm>
                <a:off x="3682717" y="1143000"/>
                <a:ext cx="437444" cy="1524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169" name="Rectangle 168"/>
              <p:cNvSpPr/>
              <p:nvPr/>
            </p:nvSpPr>
            <p:spPr>
              <a:xfrm>
                <a:off x="3505286" y="1110234"/>
                <a:ext cx="156742" cy="217932"/>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170" name="Rectangle 169"/>
              <p:cNvSpPr/>
              <p:nvPr/>
            </p:nvSpPr>
            <p:spPr>
              <a:xfrm>
                <a:off x="1117881" y="879348"/>
                <a:ext cx="156742" cy="217932"/>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171" name="Rectangle 170"/>
              <p:cNvSpPr/>
              <p:nvPr/>
            </p:nvSpPr>
            <p:spPr>
              <a:xfrm>
                <a:off x="1483446" y="1143000"/>
                <a:ext cx="834234" cy="168142"/>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172" name="Rectangle 171"/>
              <p:cNvSpPr/>
              <p:nvPr/>
            </p:nvSpPr>
            <p:spPr>
              <a:xfrm>
                <a:off x="1324976" y="1112375"/>
                <a:ext cx="156741" cy="217932"/>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173" name="Rectangle 172"/>
              <p:cNvSpPr/>
              <p:nvPr/>
            </p:nvSpPr>
            <p:spPr>
              <a:xfrm>
                <a:off x="2324100" y="1104900"/>
                <a:ext cx="156742" cy="217932"/>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174" name="Rectangle 173"/>
              <p:cNvSpPr/>
              <p:nvPr/>
            </p:nvSpPr>
            <p:spPr>
              <a:xfrm>
                <a:off x="3116580" y="1788414"/>
                <a:ext cx="156742" cy="217932"/>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175" name="Rectangle 174"/>
              <p:cNvSpPr/>
              <p:nvPr/>
            </p:nvSpPr>
            <p:spPr>
              <a:xfrm>
                <a:off x="1117881" y="1788414"/>
                <a:ext cx="156742" cy="217932"/>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grpSp>
        <p:sp>
          <p:nvSpPr>
            <p:cNvPr id="6" name="Rectangle 5"/>
            <p:cNvSpPr/>
            <p:nvPr/>
          </p:nvSpPr>
          <p:spPr>
            <a:xfrm>
              <a:off x="3773548" y="4879390"/>
              <a:ext cx="202817" cy="11933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7" name="TextBox 6"/>
            <p:cNvSpPr txBox="1"/>
            <p:nvPr/>
          </p:nvSpPr>
          <p:spPr>
            <a:xfrm>
              <a:off x="3954343" y="4798860"/>
              <a:ext cx="532620" cy="249334"/>
            </a:xfrm>
            <a:prstGeom prst="rect">
              <a:avLst/>
            </a:prstGeom>
            <a:noFill/>
          </p:spPr>
          <p:txBody>
            <a:bodyPr wrap="none" rtlCol="0">
              <a:spAutoFit/>
            </a:bodyPr>
            <a:lstStyle/>
            <a:p>
              <a:r>
                <a:rPr lang="en-US" sz="1200" dirty="0">
                  <a:solidFill>
                    <a:prstClr val="black"/>
                  </a:solidFill>
                </a:rPr>
                <a:t>Metal</a:t>
              </a:r>
            </a:p>
          </p:txBody>
        </p:sp>
        <p:sp>
          <p:nvSpPr>
            <p:cNvPr id="8" name="Rectangle 7"/>
            <p:cNvSpPr/>
            <p:nvPr/>
          </p:nvSpPr>
          <p:spPr>
            <a:xfrm>
              <a:off x="3795840" y="5100457"/>
              <a:ext cx="103302" cy="170645"/>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9" name="TextBox 8"/>
            <p:cNvSpPr txBox="1"/>
            <p:nvPr/>
          </p:nvSpPr>
          <p:spPr>
            <a:xfrm>
              <a:off x="3880534" y="5061571"/>
              <a:ext cx="939681" cy="276999"/>
            </a:xfrm>
            <a:prstGeom prst="rect">
              <a:avLst/>
            </a:prstGeom>
            <a:noFill/>
          </p:spPr>
          <p:txBody>
            <a:bodyPr wrap="none" rtlCol="0">
              <a:spAutoFit/>
            </a:bodyPr>
            <a:lstStyle/>
            <a:p>
              <a:r>
                <a:rPr lang="en-US" sz="1200" dirty="0" smtClean="0">
                  <a:solidFill>
                    <a:prstClr val="black"/>
                  </a:solidFill>
                </a:rPr>
                <a:t>Cut Mask </a:t>
              </a:r>
              <a:r>
                <a:rPr lang="en-US" sz="1200" dirty="0">
                  <a:solidFill>
                    <a:prstClr val="black"/>
                  </a:solidFill>
                </a:rPr>
                <a:t>1</a:t>
              </a:r>
            </a:p>
          </p:txBody>
        </p:sp>
        <p:sp>
          <p:nvSpPr>
            <p:cNvPr id="10" name="Rectangle 9"/>
            <p:cNvSpPr/>
            <p:nvPr/>
          </p:nvSpPr>
          <p:spPr>
            <a:xfrm>
              <a:off x="3815320" y="5404899"/>
              <a:ext cx="103302" cy="17064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11" name="TextBox 10"/>
            <p:cNvSpPr txBox="1"/>
            <p:nvPr/>
          </p:nvSpPr>
          <p:spPr>
            <a:xfrm>
              <a:off x="3880534" y="5405924"/>
              <a:ext cx="939681" cy="276999"/>
            </a:xfrm>
            <a:prstGeom prst="rect">
              <a:avLst/>
            </a:prstGeom>
            <a:noFill/>
          </p:spPr>
          <p:txBody>
            <a:bodyPr wrap="none" rtlCol="0">
              <a:spAutoFit/>
            </a:bodyPr>
            <a:lstStyle/>
            <a:p>
              <a:r>
                <a:rPr lang="en-US" sz="1200" dirty="0" smtClean="0">
                  <a:solidFill>
                    <a:prstClr val="black"/>
                  </a:solidFill>
                </a:rPr>
                <a:t>Cut Mask </a:t>
              </a:r>
              <a:r>
                <a:rPr lang="en-US" sz="1200" dirty="0">
                  <a:solidFill>
                    <a:prstClr val="black"/>
                  </a:solidFill>
                </a:rPr>
                <a:t>2</a:t>
              </a:r>
            </a:p>
          </p:txBody>
        </p:sp>
        <p:sp>
          <p:nvSpPr>
            <p:cNvPr id="12" name="TextBox 11"/>
            <p:cNvSpPr txBox="1"/>
            <p:nvPr/>
          </p:nvSpPr>
          <p:spPr>
            <a:xfrm>
              <a:off x="5161238" y="5061571"/>
              <a:ext cx="939681" cy="276999"/>
            </a:xfrm>
            <a:prstGeom prst="rect">
              <a:avLst/>
            </a:prstGeom>
            <a:noFill/>
          </p:spPr>
          <p:txBody>
            <a:bodyPr wrap="none" rtlCol="0">
              <a:spAutoFit/>
            </a:bodyPr>
            <a:lstStyle/>
            <a:p>
              <a:r>
                <a:rPr lang="en-US" sz="1200" dirty="0" smtClean="0">
                  <a:solidFill>
                    <a:prstClr val="black"/>
                  </a:solidFill>
                </a:rPr>
                <a:t>Cut Mask </a:t>
              </a:r>
              <a:r>
                <a:rPr lang="en-US" sz="1200" dirty="0">
                  <a:solidFill>
                    <a:prstClr val="black"/>
                  </a:solidFill>
                </a:rPr>
                <a:t>3</a:t>
              </a:r>
            </a:p>
          </p:txBody>
        </p:sp>
        <p:sp>
          <p:nvSpPr>
            <p:cNvPr id="13" name="Rectangle 12"/>
            <p:cNvSpPr/>
            <p:nvPr/>
          </p:nvSpPr>
          <p:spPr>
            <a:xfrm>
              <a:off x="5114758" y="5100457"/>
              <a:ext cx="103302" cy="170645"/>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34" name="Rectangle 33"/>
            <p:cNvSpPr/>
            <p:nvPr/>
          </p:nvSpPr>
          <p:spPr>
            <a:xfrm>
              <a:off x="4536063" y="4865887"/>
              <a:ext cx="287960" cy="132835"/>
            </a:xfrm>
            <a:prstGeom prst="rect">
              <a:avLst/>
            </a:prstGeom>
            <a:pattFill prst="lt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35" name="TextBox 34"/>
            <p:cNvSpPr txBox="1"/>
            <p:nvPr/>
          </p:nvSpPr>
          <p:spPr>
            <a:xfrm>
              <a:off x="4783456" y="4806240"/>
              <a:ext cx="970226" cy="249334"/>
            </a:xfrm>
            <a:prstGeom prst="rect">
              <a:avLst/>
            </a:prstGeom>
            <a:noFill/>
          </p:spPr>
          <p:txBody>
            <a:bodyPr wrap="none" rtlCol="0">
              <a:spAutoFit/>
            </a:bodyPr>
            <a:lstStyle/>
            <a:p>
              <a:r>
                <a:rPr lang="en-US" sz="1200" dirty="0">
                  <a:solidFill>
                    <a:prstClr val="black"/>
                  </a:solidFill>
                </a:rPr>
                <a:t>Target region</a:t>
              </a:r>
            </a:p>
          </p:txBody>
        </p:sp>
        <p:sp>
          <p:nvSpPr>
            <p:cNvPr id="49" name="TextBox 48"/>
            <p:cNvSpPr txBox="1"/>
            <p:nvPr/>
          </p:nvSpPr>
          <p:spPr>
            <a:xfrm>
              <a:off x="4652957" y="5665604"/>
              <a:ext cx="394132" cy="304742"/>
            </a:xfrm>
            <a:prstGeom prst="rect">
              <a:avLst/>
            </a:prstGeom>
            <a:noFill/>
          </p:spPr>
          <p:txBody>
            <a:bodyPr wrap="none" rtlCol="0">
              <a:spAutoFit/>
            </a:bodyPr>
            <a:lstStyle/>
            <a:p>
              <a:r>
                <a:rPr lang="en-US" sz="1600" dirty="0">
                  <a:solidFill>
                    <a:prstClr val="black"/>
                  </a:solidFill>
                </a:rPr>
                <a:t>(a)</a:t>
              </a:r>
            </a:p>
          </p:txBody>
        </p:sp>
      </p:grpSp>
      <p:sp>
        <p:nvSpPr>
          <p:cNvPr id="3" name="Title 2"/>
          <p:cNvSpPr>
            <a:spLocks noGrp="1"/>
          </p:cNvSpPr>
          <p:nvPr>
            <p:ph type="title"/>
          </p:nvPr>
        </p:nvSpPr>
        <p:spPr/>
        <p:txBody>
          <a:bodyPr/>
          <a:lstStyle/>
          <a:p>
            <a:r>
              <a:rPr lang="en-US" dirty="0" smtClean="0"/>
              <a:t>Post-ILP Optimization</a:t>
            </a:r>
            <a:endParaRPr lang="en-US" dirty="0"/>
          </a:p>
        </p:txBody>
      </p:sp>
      <p:sp>
        <p:nvSpPr>
          <p:cNvPr id="14" name="Rectangle 13"/>
          <p:cNvSpPr/>
          <p:nvPr/>
        </p:nvSpPr>
        <p:spPr>
          <a:xfrm>
            <a:off x="3966635" y="4244408"/>
            <a:ext cx="1426653" cy="147146"/>
          </a:xfrm>
          <a:prstGeom prst="rect">
            <a:avLst/>
          </a:prstGeom>
          <a:pattFill prst="lt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21" name="Rectangle 20"/>
          <p:cNvSpPr/>
          <p:nvPr/>
        </p:nvSpPr>
        <p:spPr>
          <a:xfrm>
            <a:off x="10567616" y="4218852"/>
            <a:ext cx="662867" cy="163272"/>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2" name="Rectangle 21"/>
          <p:cNvSpPr/>
          <p:nvPr/>
        </p:nvSpPr>
        <p:spPr>
          <a:xfrm>
            <a:off x="10433977" y="4213370"/>
            <a:ext cx="109427" cy="168357"/>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 name="Rectangle 22"/>
          <p:cNvSpPr/>
          <p:nvPr/>
        </p:nvSpPr>
        <p:spPr>
          <a:xfrm>
            <a:off x="10046859" y="4216732"/>
            <a:ext cx="362039" cy="161632"/>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 name="Rectangle 35"/>
          <p:cNvSpPr/>
          <p:nvPr/>
        </p:nvSpPr>
        <p:spPr>
          <a:xfrm>
            <a:off x="11235505" y="4213767"/>
            <a:ext cx="109427" cy="168357"/>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183" name="Group 182"/>
          <p:cNvGrpSpPr/>
          <p:nvPr/>
        </p:nvGrpSpPr>
        <p:grpSpPr>
          <a:xfrm>
            <a:off x="702772" y="2527784"/>
            <a:ext cx="2500822" cy="4083336"/>
            <a:chOff x="795238" y="2125163"/>
            <a:chExt cx="2500822" cy="4491671"/>
          </a:xfrm>
        </p:grpSpPr>
        <p:sp>
          <p:nvSpPr>
            <p:cNvPr id="176" name="Rectangle 175"/>
            <p:cNvSpPr/>
            <p:nvPr/>
          </p:nvSpPr>
          <p:spPr>
            <a:xfrm>
              <a:off x="798799" y="2849624"/>
              <a:ext cx="2497261" cy="400110"/>
            </a:xfrm>
            <a:prstGeom prst="rect">
              <a:avLst/>
            </a:prstGeom>
            <a:ln/>
          </p:spPr>
          <p:style>
            <a:lnRef idx="3">
              <a:schemeClr val="lt1"/>
            </a:lnRef>
            <a:fillRef idx="1">
              <a:schemeClr val="accent1"/>
            </a:fillRef>
            <a:effectRef idx="1">
              <a:schemeClr val="accent1"/>
            </a:effectRef>
            <a:fontRef idx="minor">
              <a:schemeClr val="lt1"/>
            </a:fontRef>
          </p:style>
          <p:txBody>
            <a:bodyPr wrap="square" lIns="0" rIns="0" anchor="ctr">
              <a:spAutoFit/>
            </a:bodyPr>
            <a:lstStyle/>
            <a:p>
              <a:pPr algn="ctr">
                <a:defRPr/>
              </a:pPr>
              <a:r>
                <a:rPr lang="en-US" altLang="zh-CN" sz="2000" i="1" kern="0" dirty="0" err="1">
                  <a:solidFill>
                    <a:prstClr val="white"/>
                  </a:solidFill>
                  <a:latin typeface="Arial" panose="020B0604020202020204" pitchFamily="34" charset="0"/>
                  <a:cs typeface="Arial" panose="020B0604020202020204" pitchFamily="34" charset="0"/>
                </a:rPr>
                <a:t>DefineTargetRegion</a:t>
              </a:r>
              <a:endParaRPr lang="en-US" sz="2000" i="1" kern="0" dirty="0">
                <a:solidFill>
                  <a:prstClr val="white"/>
                </a:solidFill>
                <a:latin typeface="Arial" panose="020B0604020202020204" pitchFamily="34" charset="0"/>
                <a:cs typeface="Arial" panose="020B0604020202020204" pitchFamily="34" charset="0"/>
              </a:endParaRPr>
            </a:p>
          </p:txBody>
        </p:sp>
        <p:sp>
          <p:nvSpPr>
            <p:cNvPr id="177" name="Rectangle 176"/>
            <p:cNvSpPr/>
            <p:nvPr/>
          </p:nvSpPr>
          <p:spPr>
            <a:xfrm>
              <a:off x="798799" y="3579069"/>
              <a:ext cx="2497261" cy="400110"/>
            </a:xfrm>
            <a:prstGeom prst="rect">
              <a:avLst/>
            </a:prstGeom>
            <a:ln/>
          </p:spPr>
          <p:style>
            <a:lnRef idx="3">
              <a:schemeClr val="lt1"/>
            </a:lnRef>
            <a:fillRef idx="1">
              <a:schemeClr val="accent1"/>
            </a:fillRef>
            <a:effectRef idx="1">
              <a:schemeClr val="accent1"/>
            </a:effectRef>
            <a:fontRef idx="minor">
              <a:schemeClr val="lt1"/>
            </a:fontRef>
          </p:style>
          <p:txBody>
            <a:bodyPr wrap="square" lIns="0" rIns="0" anchor="ctr">
              <a:spAutoFit/>
            </a:bodyPr>
            <a:lstStyle/>
            <a:p>
              <a:pPr algn="ctr">
                <a:defRPr/>
              </a:pPr>
              <a:r>
                <a:rPr lang="en-US" altLang="zh-CN" sz="2000" i="1" kern="0" dirty="0" err="1">
                  <a:solidFill>
                    <a:prstClr val="white"/>
                  </a:solidFill>
                  <a:latin typeface="Arial" panose="020B0604020202020204" pitchFamily="34" charset="0"/>
                  <a:cs typeface="Arial" panose="020B0604020202020204" pitchFamily="34" charset="0"/>
                </a:rPr>
                <a:t>EnumCandidate</a:t>
              </a:r>
              <a:r>
                <a:rPr lang="en-US" altLang="zh-CN" sz="2000" i="1" kern="0" dirty="0">
                  <a:solidFill>
                    <a:prstClr val="white"/>
                  </a:solidFill>
                  <a:latin typeface="Arial" panose="020B0604020202020204" pitchFamily="34" charset="0"/>
                  <a:cs typeface="Arial" panose="020B0604020202020204" pitchFamily="34" charset="0"/>
                </a:rPr>
                <a:t>Cuts</a:t>
              </a:r>
              <a:endParaRPr lang="en-US" sz="2000" i="1" kern="0" dirty="0">
                <a:solidFill>
                  <a:prstClr val="white"/>
                </a:solidFill>
                <a:latin typeface="Arial" panose="020B0604020202020204" pitchFamily="34" charset="0"/>
                <a:cs typeface="Arial" panose="020B0604020202020204" pitchFamily="34" charset="0"/>
              </a:endParaRPr>
            </a:p>
          </p:txBody>
        </p:sp>
        <p:sp>
          <p:nvSpPr>
            <p:cNvPr id="178" name="Rectangle 177"/>
            <p:cNvSpPr/>
            <p:nvPr/>
          </p:nvSpPr>
          <p:spPr>
            <a:xfrm>
              <a:off x="798799" y="4303530"/>
              <a:ext cx="2497261" cy="400110"/>
            </a:xfrm>
            <a:prstGeom prst="rect">
              <a:avLst/>
            </a:prstGeom>
            <a:ln/>
          </p:spPr>
          <p:style>
            <a:lnRef idx="3">
              <a:schemeClr val="lt1"/>
            </a:lnRef>
            <a:fillRef idx="1">
              <a:schemeClr val="accent1"/>
            </a:fillRef>
            <a:effectRef idx="1">
              <a:schemeClr val="accent1"/>
            </a:effectRef>
            <a:fontRef idx="minor">
              <a:schemeClr val="lt1"/>
            </a:fontRef>
          </p:style>
          <p:txBody>
            <a:bodyPr wrap="square" lIns="0" rIns="0" anchor="ctr">
              <a:spAutoFit/>
            </a:bodyPr>
            <a:lstStyle/>
            <a:p>
              <a:pPr algn="ctr">
                <a:defRPr/>
              </a:pPr>
              <a:r>
                <a:rPr lang="en-US" altLang="zh-CN" sz="2000" i="1" kern="0" dirty="0" err="1">
                  <a:solidFill>
                    <a:prstClr val="white"/>
                  </a:solidFill>
                  <a:latin typeface="Arial" panose="020B0604020202020204" pitchFamily="34" charset="0"/>
                  <a:cs typeface="Arial" panose="020B0604020202020204" pitchFamily="34" charset="0"/>
                </a:rPr>
                <a:t>SelectCuts</a:t>
              </a:r>
              <a:endParaRPr lang="en-US" sz="2000" i="1" kern="0" dirty="0">
                <a:solidFill>
                  <a:prstClr val="white"/>
                </a:solidFill>
                <a:latin typeface="Arial" panose="020B0604020202020204" pitchFamily="34" charset="0"/>
                <a:cs typeface="Arial" panose="020B0604020202020204" pitchFamily="34" charset="0"/>
              </a:endParaRPr>
            </a:p>
          </p:txBody>
        </p:sp>
        <p:cxnSp>
          <p:nvCxnSpPr>
            <p:cNvPr id="180" name="Straight Arrow Connector 179"/>
            <p:cNvCxnSpPr/>
            <p:nvPr/>
          </p:nvCxnSpPr>
          <p:spPr bwMode="auto">
            <a:xfrm>
              <a:off x="2047429" y="3341795"/>
              <a:ext cx="0" cy="225519"/>
            </a:xfrm>
            <a:prstGeom prst="straightConnector1">
              <a:avLst/>
            </a:prstGeom>
            <a:solidFill>
              <a:schemeClr val="accent1"/>
            </a:solidFill>
            <a:ln w="25400" cap="sq" cmpd="sng" algn="ctr">
              <a:solidFill>
                <a:schemeClr val="tx1"/>
              </a:solidFill>
              <a:prstDash val="solid"/>
              <a:round/>
              <a:headEnd type="none" w="med" len="med"/>
              <a:tailEnd type="arrow"/>
            </a:ln>
            <a:effectLst/>
          </p:spPr>
        </p:cxnSp>
        <p:cxnSp>
          <p:nvCxnSpPr>
            <p:cNvPr id="181" name="Straight Arrow Connector 180"/>
            <p:cNvCxnSpPr/>
            <p:nvPr/>
          </p:nvCxnSpPr>
          <p:spPr bwMode="auto">
            <a:xfrm>
              <a:off x="2056206" y="4058131"/>
              <a:ext cx="0" cy="225519"/>
            </a:xfrm>
            <a:prstGeom prst="straightConnector1">
              <a:avLst/>
            </a:prstGeom>
            <a:solidFill>
              <a:schemeClr val="accent1"/>
            </a:solidFill>
            <a:ln w="25400" cap="sq" cmpd="sng" algn="ctr">
              <a:solidFill>
                <a:schemeClr val="tx1"/>
              </a:solidFill>
              <a:prstDash val="solid"/>
              <a:round/>
              <a:headEnd type="none" w="med" len="med"/>
              <a:tailEnd type="arrow"/>
            </a:ln>
            <a:effectLst/>
          </p:spPr>
        </p:cxnSp>
        <p:cxnSp>
          <p:nvCxnSpPr>
            <p:cNvPr id="182" name="Straight Arrow Connector 181"/>
            <p:cNvCxnSpPr>
              <a:endCxn id="197" idx="0"/>
            </p:cNvCxnSpPr>
            <p:nvPr/>
          </p:nvCxnSpPr>
          <p:spPr bwMode="auto">
            <a:xfrm>
              <a:off x="2065346" y="4788836"/>
              <a:ext cx="16994" cy="305808"/>
            </a:xfrm>
            <a:prstGeom prst="straightConnector1">
              <a:avLst/>
            </a:prstGeom>
            <a:solidFill>
              <a:schemeClr val="accent1"/>
            </a:solidFill>
            <a:ln w="25400" cap="sq" cmpd="sng" algn="ctr">
              <a:solidFill>
                <a:schemeClr val="tx1"/>
              </a:solidFill>
              <a:prstDash val="solid"/>
              <a:round/>
              <a:headEnd type="none" w="med" len="med"/>
              <a:tailEnd type="arrow"/>
            </a:ln>
            <a:effectLst/>
          </p:spPr>
        </p:cxnSp>
        <p:cxnSp>
          <p:nvCxnSpPr>
            <p:cNvPr id="184" name="Elbow Connector 183"/>
            <p:cNvCxnSpPr>
              <a:stCxn id="197" idx="1"/>
              <a:endCxn id="176" idx="1"/>
            </p:cNvCxnSpPr>
            <p:nvPr/>
          </p:nvCxnSpPr>
          <p:spPr bwMode="auto">
            <a:xfrm rot="10800000">
              <a:off x="798799" y="3049680"/>
              <a:ext cx="103420" cy="2414854"/>
            </a:xfrm>
            <a:prstGeom prst="bentConnector3">
              <a:avLst>
                <a:gd name="adj1" fmla="val 321040"/>
              </a:avLst>
            </a:prstGeom>
            <a:solidFill>
              <a:schemeClr val="accent1"/>
            </a:solidFill>
            <a:ln w="25400" cap="flat" cmpd="sng" algn="ctr">
              <a:solidFill>
                <a:schemeClr val="tx1"/>
              </a:solidFill>
              <a:prstDash val="solid"/>
              <a:round/>
              <a:headEnd type="none" w="med" len="med"/>
              <a:tailEnd type="triangle"/>
            </a:ln>
            <a:effectLst/>
          </p:spPr>
        </p:cxnSp>
        <p:sp>
          <p:nvSpPr>
            <p:cNvPr id="188" name="Rectangle 187"/>
            <p:cNvSpPr/>
            <p:nvPr/>
          </p:nvSpPr>
          <p:spPr>
            <a:xfrm>
              <a:off x="795238" y="2125163"/>
              <a:ext cx="2497261" cy="400110"/>
            </a:xfrm>
            <a:prstGeom prst="rect">
              <a:avLst/>
            </a:prstGeom>
            <a:ln/>
          </p:spPr>
          <p:style>
            <a:lnRef idx="3">
              <a:schemeClr val="lt1"/>
            </a:lnRef>
            <a:fillRef idx="1">
              <a:schemeClr val="accent1"/>
            </a:fillRef>
            <a:effectRef idx="1">
              <a:schemeClr val="accent1"/>
            </a:effectRef>
            <a:fontRef idx="minor">
              <a:schemeClr val="lt1"/>
            </a:fontRef>
          </p:style>
          <p:txBody>
            <a:bodyPr wrap="square" lIns="0" rIns="0" anchor="ctr">
              <a:spAutoFit/>
            </a:bodyPr>
            <a:lstStyle/>
            <a:p>
              <a:pPr algn="ctr">
                <a:defRPr/>
              </a:pPr>
              <a:r>
                <a:rPr lang="en-US" altLang="zh-CN" sz="2000" i="1" kern="0" dirty="0">
                  <a:solidFill>
                    <a:prstClr val="white"/>
                  </a:solidFill>
                  <a:latin typeface="Arial" panose="020B0604020202020204" pitchFamily="34" charset="0"/>
                  <a:cs typeface="Arial" panose="020B0604020202020204" pitchFamily="34" charset="0"/>
                </a:rPr>
                <a:t>ILP Solution</a:t>
              </a:r>
              <a:endParaRPr lang="en-US" sz="2000" i="1" kern="0" dirty="0">
                <a:solidFill>
                  <a:prstClr val="white"/>
                </a:solidFill>
                <a:latin typeface="Arial" panose="020B0604020202020204" pitchFamily="34" charset="0"/>
                <a:cs typeface="Arial" panose="020B0604020202020204" pitchFamily="34" charset="0"/>
              </a:endParaRPr>
            </a:p>
          </p:txBody>
        </p:sp>
        <p:cxnSp>
          <p:nvCxnSpPr>
            <p:cNvPr id="189" name="Straight Arrow Connector 188"/>
            <p:cNvCxnSpPr/>
            <p:nvPr/>
          </p:nvCxnSpPr>
          <p:spPr bwMode="auto">
            <a:xfrm>
              <a:off x="2043868" y="2606689"/>
              <a:ext cx="0" cy="225519"/>
            </a:xfrm>
            <a:prstGeom prst="straightConnector1">
              <a:avLst/>
            </a:prstGeom>
            <a:solidFill>
              <a:schemeClr val="accent1"/>
            </a:solidFill>
            <a:ln w="25400" cap="sq" cmpd="sng" algn="ctr">
              <a:solidFill>
                <a:schemeClr val="tx1"/>
              </a:solidFill>
              <a:prstDash val="solid"/>
              <a:round/>
              <a:headEnd type="none" w="med" len="med"/>
              <a:tailEnd type="arrow"/>
            </a:ln>
            <a:effectLst/>
          </p:spPr>
        </p:cxnSp>
        <p:sp>
          <p:nvSpPr>
            <p:cNvPr id="192" name="Rectangle 191"/>
            <p:cNvSpPr/>
            <p:nvPr/>
          </p:nvSpPr>
          <p:spPr>
            <a:xfrm>
              <a:off x="798466" y="6216724"/>
              <a:ext cx="2497261" cy="400110"/>
            </a:xfrm>
            <a:prstGeom prst="rect">
              <a:avLst/>
            </a:prstGeom>
            <a:ln/>
          </p:spPr>
          <p:style>
            <a:lnRef idx="3">
              <a:schemeClr val="lt1"/>
            </a:lnRef>
            <a:fillRef idx="1">
              <a:schemeClr val="accent1"/>
            </a:fillRef>
            <a:effectRef idx="1">
              <a:schemeClr val="accent1"/>
            </a:effectRef>
            <a:fontRef idx="minor">
              <a:schemeClr val="lt1"/>
            </a:fontRef>
          </p:style>
          <p:txBody>
            <a:bodyPr wrap="square" lIns="0" rIns="0" anchor="ctr">
              <a:spAutoFit/>
            </a:bodyPr>
            <a:lstStyle/>
            <a:p>
              <a:pPr algn="ctr">
                <a:defRPr/>
              </a:pPr>
              <a:r>
                <a:rPr lang="en-US" altLang="zh-CN" sz="2000" i="1" kern="0" dirty="0">
                  <a:solidFill>
                    <a:prstClr val="white"/>
                  </a:solidFill>
                  <a:latin typeface="Arial" panose="020B0604020202020204" pitchFamily="34" charset="0"/>
                  <a:cs typeface="Arial" panose="020B0604020202020204" pitchFamily="34" charset="0"/>
                </a:rPr>
                <a:t>Optimized Solution</a:t>
              </a:r>
              <a:endParaRPr lang="en-US" sz="2000" i="1" kern="0" dirty="0">
                <a:solidFill>
                  <a:prstClr val="white"/>
                </a:solidFill>
                <a:latin typeface="Arial" panose="020B0604020202020204" pitchFamily="34" charset="0"/>
                <a:cs typeface="Arial" panose="020B0604020202020204" pitchFamily="34" charset="0"/>
              </a:endParaRPr>
            </a:p>
          </p:txBody>
        </p:sp>
        <p:sp>
          <p:nvSpPr>
            <p:cNvPr id="197" name="Flowchart: Decision 196"/>
            <p:cNvSpPr/>
            <p:nvPr/>
          </p:nvSpPr>
          <p:spPr>
            <a:xfrm>
              <a:off x="902219" y="5094644"/>
              <a:ext cx="2360242" cy="739778"/>
            </a:xfrm>
            <a:prstGeom prst="flowChartDecision">
              <a:avLst/>
            </a:prstGeom>
            <a:ln/>
          </p:spPr>
          <p:style>
            <a:lnRef idx="3">
              <a:schemeClr val="lt1"/>
            </a:lnRef>
            <a:fillRef idx="1">
              <a:schemeClr val="accent1"/>
            </a:fillRef>
            <a:effectRef idx="1">
              <a:schemeClr val="accent1"/>
            </a:effectRef>
            <a:fontRef idx="minor">
              <a:schemeClr val="lt1"/>
            </a:fontRef>
          </p:style>
          <p:txBody>
            <a:bodyPr wrap="square" lIns="0" rIns="0" anchor="ctr">
              <a:spAutoFit/>
            </a:bodyPr>
            <a:lstStyle/>
            <a:p>
              <a:pPr algn="ctr">
                <a:defRPr/>
              </a:pPr>
              <a:r>
                <a:rPr lang="el-GR" sz="1600" i="1" kern="0" dirty="0">
                  <a:solidFill>
                    <a:prstClr val="white"/>
                  </a:solidFill>
                  <a:latin typeface="Arial" panose="020B0604020202020204" pitchFamily="34" charset="0"/>
                  <a:cs typeface="Arial" panose="020B0604020202020204" pitchFamily="34" charset="0"/>
                </a:rPr>
                <a:t>ρ</a:t>
              </a:r>
              <a:r>
                <a:rPr lang="en-US" sz="1600" i="1" kern="0" baseline="-25000" dirty="0">
                  <a:solidFill>
                    <a:prstClr val="white"/>
                  </a:solidFill>
                  <a:latin typeface="Arial" panose="020B0604020202020204" pitchFamily="34" charset="0"/>
                  <a:cs typeface="Arial" panose="020B0604020202020204" pitchFamily="34" charset="0"/>
                </a:rPr>
                <a:t>k</a:t>
              </a:r>
              <a:r>
                <a:rPr lang="en-US" sz="1600" i="1" kern="0" dirty="0">
                  <a:solidFill>
                    <a:prstClr val="white"/>
                  </a:solidFill>
                  <a:latin typeface="Arial" panose="020B0604020202020204" pitchFamily="34" charset="0"/>
                  <a:cs typeface="Arial" panose="020B0604020202020204" pitchFamily="34" charset="0"/>
                </a:rPr>
                <a:t> ≤ </a:t>
              </a:r>
              <a:r>
                <a:rPr lang="el-GR" sz="1600" i="1" kern="0" dirty="0">
                  <a:solidFill>
                    <a:prstClr val="white"/>
                  </a:solidFill>
                  <a:latin typeface="Arial" panose="020B0604020202020204" pitchFamily="34" charset="0"/>
                  <a:cs typeface="Arial" panose="020B0604020202020204" pitchFamily="34" charset="0"/>
                </a:rPr>
                <a:t>ρ</a:t>
              </a:r>
              <a:r>
                <a:rPr lang="en-US" sz="1600" i="1" kern="0" baseline="-25000" dirty="0">
                  <a:solidFill>
                    <a:prstClr val="white"/>
                  </a:solidFill>
                  <a:latin typeface="Arial" panose="020B0604020202020204" pitchFamily="34" charset="0"/>
                  <a:cs typeface="Arial" panose="020B0604020202020204" pitchFamily="34" charset="0"/>
                </a:rPr>
                <a:t>min</a:t>
              </a:r>
              <a:r>
                <a:rPr lang="en-US" sz="1600" i="1" kern="0" dirty="0">
                  <a:solidFill>
                    <a:prstClr val="white"/>
                  </a:solidFill>
                  <a:latin typeface="Arial" panose="020B0604020202020204" pitchFamily="34" charset="0"/>
                  <a:cs typeface="Arial" panose="020B0604020202020204" pitchFamily="34" charset="0"/>
                </a:rPr>
                <a:t>?</a:t>
              </a:r>
            </a:p>
          </p:txBody>
        </p:sp>
        <p:cxnSp>
          <p:nvCxnSpPr>
            <p:cNvPr id="200" name="Straight Arrow Connector 199"/>
            <p:cNvCxnSpPr/>
            <p:nvPr/>
          </p:nvCxnSpPr>
          <p:spPr bwMode="auto">
            <a:xfrm>
              <a:off x="2031194" y="5991206"/>
              <a:ext cx="0" cy="225519"/>
            </a:xfrm>
            <a:prstGeom prst="straightConnector1">
              <a:avLst/>
            </a:prstGeom>
            <a:solidFill>
              <a:schemeClr val="accent1"/>
            </a:solidFill>
            <a:ln w="25400" cap="sq" cmpd="sng" algn="ctr">
              <a:solidFill>
                <a:schemeClr val="tx1"/>
              </a:solidFill>
              <a:prstDash val="solid"/>
              <a:round/>
              <a:headEnd type="none" w="med" len="med"/>
              <a:tailEnd type="arrow"/>
            </a:ln>
            <a:effectLst/>
          </p:spPr>
        </p:cxnSp>
      </p:grpSp>
      <p:sp>
        <p:nvSpPr>
          <p:cNvPr id="2" name="Rectangle 1"/>
          <p:cNvSpPr/>
          <p:nvPr/>
        </p:nvSpPr>
        <p:spPr bwMode="auto">
          <a:xfrm>
            <a:off x="707400" y="3173394"/>
            <a:ext cx="2476978" cy="388162"/>
          </a:xfrm>
          <a:prstGeom prst="rect">
            <a:avLst/>
          </a:prstGeom>
          <a:noFill/>
          <a:ln w="635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b="1">
              <a:solidFill>
                <a:prstClr val="black"/>
              </a:solidFill>
              <a:latin typeface="Arial Narrow" pitchFamily="34" charset="0"/>
            </a:endParaRPr>
          </a:p>
        </p:txBody>
      </p:sp>
      <p:sp>
        <p:nvSpPr>
          <p:cNvPr id="194" name="Rectangle 193"/>
          <p:cNvSpPr/>
          <p:nvPr/>
        </p:nvSpPr>
        <p:spPr bwMode="auto">
          <a:xfrm>
            <a:off x="697032" y="3843430"/>
            <a:ext cx="2476978" cy="388162"/>
          </a:xfrm>
          <a:prstGeom prst="rect">
            <a:avLst/>
          </a:prstGeom>
          <a:noFill/>
          <a:ln w="635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b="1">
              <a:solidFill>
                <a:prstClr val="black"/>
              </a:solidFill>
              <a:latin typeface="Arial Narrow" pitchFamily="34" charset="0"/>
            </a:endParaRPr>
          </a:p>
        </p:txBody>
      </p:sp>
      <p:sp>
        <p:nvSpPr>
          <p:cNvPr id="195" name="Rectangle 194"/>
          <p:cNvSpPr/>
          <p:nvPr/>
        </p:nvSpPr>
        <p:spPr bwMode="auto">
          <a:xfrm>
            <a:off x="706000" y="4488222"/>
            <a:ext cx="2476978" cy="388162"/>
          </a:xfrm>
          <a:prstGeom prst="rect">
            <a:avLst/>
          </a:prstGeom>
          <a:noFill/>
          <a:ln w="635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b="1">
              <a:solidFill>
                <a:prstClr val="black"/>
              </a:solidFill>
              <a:latin typeface="Arial Narrow" pitchFamily="34" charset="0"/>
            </a:endParaRPr>
          </a:p>
        </p:txBody>
      </p:sp>
      <p:sp>
        <p:nvSpPr>
          <p:cNvPr id="19" name="TextBox 18"/>
          <p:cNvSpPr txBox="1"/>
          <p:nvPr/>
        </p:nvSpPr>
        <p:spPr>
          <a:xfrm>
            <a:off x="2194560" y="5953066"/>
            <a:ext cx="627017" cy="369332"/>
          </a:xfrm>
          <a:prstGeom prst="rect">
            <a:avLst/>
          </a:prstGeom>
          <a:noFill/>
        </p:spPr>
        <p:txBody>
          <a:bodyPr wrap="square" rtlCol="0">
            <a:spAutoFit/>
          </a:bodyPr>
          <a:lstStyle/>
          <a:p>
            <a:r>
              <a:rPr lang="en-US" dirty="0" smtClean="0"/>
              <a:t>Y</a:t>
            </a:r>
            <a:endParaRPr lang="en-US" dirty="0"/>
          </a:p>
        </p:txBody>
      </p:sp>
      <p:sp>
        <p:nvSpPr>
          <p:cNvPr id="205" name="TextBox 204"/>
          <p:cNvSpPr txBox="1"/>
          <p:nvPr/>
        </p:nvSpPr>
        <p:spPr>
          <a:xfrm>
            <a:off x="545623" y="5221579"/>
            <a:ext cx="627017" cy="369332"/>
          </a:xfrm>
          <a:prstGeom prst="rect">
            <a:avLst/>
          </a:prstGeom>
          <a:noFill/>
        </p:spPr>
        <p:txBody>
          <a:bodyPr wrap="square" rtlCol="0">
            <a:spAutoFit/>
          </a:bodyPr>
          <a:lstStyle/>
          <a:p>
            <a:r>
              <a:rPr lang="en-US" dirty="0"/>
              <a:t>N</a:t>
            </a:r>
          </a:p>
        </p:txBody>
      </p:sp>
      <p:grpSp>
        <p:nvGrpSpPr>
          <p:cNvPr id="257" name="Group 256"/>
          <p:cNvGrpSpPr/>
          <p:nvPr/>
        </p:nvGrpSpPr>
        <p:grpSpPr>
          <a:xfrm>
            <a:off x="5998571" y="2461477"/>
            <a:ext cx="3193188" cy="1780115"/>
            <a:chOff x="5998571" y="2461477"/>
            <a:chExt cx="3193188" cy="1780115"/>
          </a:xfrm>
        </p:grpSpPr>
        <p:cxnSp>
          <p:nvCxnSpPr>
            <p:cNvPr id="25" name="Straight Arrow Connector 24"/>
            <p:cNvCxnSpPr/>
            <p:nvPr/>
          </p:nvCxnSpPr>
          <p:spPr>
            <a:xfrm flipV="1">
              <a:off x="5998571" y="3061407"/>
              <a:ext cx="727759" cy="1180185"/>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209" name="Group 208"/>
            <p:cNvGrpSpPr/>
            <p:nvPr/>
          </p:nvGrpSpPr>
          <p:grpSpPr>
            <a:xfrm>
              <a:off x="6444525" y="2461477"/>
              <a:ext cx="2747234" cy="1258503"/>
              <a:chOff x="6444525" y="2461477"/>
              <a:chExt cx="2747234" cy="1258503"/>
            </a:xfrm>
          </p:grpSpPr>
          <p:grpSp>
            <p:nvGrpSpPr>
              <p:cNvPr id="208" name="Group 207"/>
              <p:cNvGrpSpPr/>
              <p:nvPr/>
            </p:nvGrpSpPr>
            <p:grpSpPr>
              <a:xfrm>
                <a:off x="6978531" y="2499949"/>
                <a:ext cx="1772671" cy="966747"/>
                <a:chOff x="6978531" y="2499949"/>
                <a:chExt cx="1772671" cy="966747"/>
              </a:xfrm>
            </p:grpSpPr>
            <p:cxnSp>
              <p:nvCxnSpPr>
                <p:cNvPr id="134" name="Straight Connector 133"/>
                <p:cNvCxnSpPr/>
                <p:nvPr/>
              </p:nvCxnSpPr>
              <p:spPr>
                <a:xfrm rot="16200000">
                  <a:off x="6495158" y="2983323"/>
                  <a:ext cx="966746"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rot="16200000">
                  <a:off x="6750140" y="2983322"/>
                  <a:ext cx="966746"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rot="16200000">
                  <a:off x="7005123" y="2983322"/>
                  <a:ext cx="966746"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rot="16200000">
                  <a:off x="7260106" y="2983322"/>
                  <a:ext cx="966746"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rot="16200000">
                  <a:off x="7515089" y="2983322"/>
                  <a:ext cx="966746"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rot="16200000">
                  <a:off x="7770071" y="2983322"/>
                  <a:ext cx="966746"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rot="16200000">
                  <a:off x="8012847" y="2983323"/>
                  <a:ext cx="966746"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rot="16200000">
                  <a:off x="8267829" y="2983323"/>
                  <a:ext cx="966746"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grpSp>
            <p:nvGrpSpPr>
              <p:cNvPr id="201" name="Group 200"/>
              <p:cNvGrpSpPr/>
              <p:nvPr/>
            </p:nvGrpSpPr>
            <p:grpSpPr>
              <a:xfrm>
                <a:off x="6444525" y="2461477"/>
                <a:ext cx="2747234" cy="1258503"/>
                <a:chOff x="6444525" y="2461477"/>
                <a:chExt cx="2747234" cy="1258503"/>
              </a:xfrm>
            </p:grpSpPr>
            <p:cxnSp>
              <p:nvCxnSpPr>
                <p:cNvPr id="128" name="Straight Connector 127"/>
                <p:cNvCxnSpPr/>
                <p:nvPr/>
              </p:nvCxnSpPr>
              <p:spPr>
                <a:xfrm>
                  <a:off x="6809899" y="2544826"/>
                  <a:ext cx="20145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6809899" y="2716091"/>
                  <a:ext cx="20145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6809899" y="2887356"/>
                  <a:ext cx="20145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6809899" y="3058620"/>
                  <a:ext cx="20145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6809899" y="3229885"/>
                  <a:ext cx="20145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a:off x="6809899" y="3401150"/>
                  <a:ext cx="20145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6" name="Rectangle 145"/>
                <p:cNvSpPr/>
                <p:nvPr/>
              </p:nvSpPr>
              <p:spPr>
                <a:xfrm>
                  <a:off x="7050595" y="2461477"/>
                  <a:ext cx="100435" cy="163272"/>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9" name="Rectangle 148"/>
                <p:cNvSpPr/>
                <p:nvPr/>
              </p:nvSpPr>
              <p:spPr>
                <a:xfrm>
                  <a:off x="7823500" y="2630458"/>
                  <a:ext cx="100435" cy="163272"/>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0" name="Rectangle 149"/>
                <p:cNvSpPr/>
                <p:nvPr/>
              </p:nvSpPr>
              <p:spPr>
                <a:xfrm>
                  <a:off x="8331295" y="3142540"/>
                  <a:ext cx="100435" cy="163272"/>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8" name="TextBox 27"/>
                <p:cNvSpPr txBox="1"/>
                <p:nvPr/>
              </p:nvSpPr>
              <p:spPr>
                <a:xfrm>
                  <a:off x="6661899" y="3412203"/>
                  <a:ext cx="2529860" cy="307777"/>
                </a:xfrm>
                <a:prstGeom prst="rect">
                  <a:avLst/>
                </a:prstGeom>
                <a:noFill/>
              </p:spPr>
              <p:txBody>
                <a:bodyPr wrap="none" rtlCol="0">
                  <a:spAutoFit/>
                </a:bodyPr>
                <a:lstStyle/>
                <a:p>
                  <a:r>
                    <a:rPr lang="en-US" sz="1400" dirty="0">
                      <a:solidFill>
                        <a:prstClr val="black"/>
                      </a:solidFill>
                    </a:rPr>
                    <a:t>Candidate </a:t>
                  </a:r>
                  <a:r>
                    <a:rPr lang="en-US" sz="1400" dirty="0" smtClean="0">
                      <a:solidFill>
                        <a:prstClr val="black"/>
                      </a:solidFill>
                    </a:rPr>
                    <a:t>cuts on cut mask </a:t>
                  </a:r>
                  <a:r>
                    <a:rPr lang="en-US" sz="1400" dirty="0">
                      <a:solidFill>
                        <a:prstClr val="black"/>
                      </a:solidFill>
                    </a:rPr>
                    <a:t>1</a:t>
                  </a:r>
                </a:p>
              </p:txBody>
            </p:sp>
            <p:cxnSp>
              <p:nvCxnSpPr>
                <p:cNvPr id="37" name="Straight Arrow Connector 36"/>
                <p:cNvCxnSpPr/>
                <p:nvPr/>
              </p:nvCxnSpPr>
              <p:spPr>
                <a:xfrm flipH="1">
                  <a:off x="7555528" y="2796006"/>
                  <a:ext cx="254414" cy="180836"/>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7086290" y="2659003"/>
                  <a:ext cx="5494" cy="309818"/>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7922236" y="2793395"/>
                  <a:ext cx="390949" cy="196715"/>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6444525" y="2612667"/>
                  <a:ext cx="715260" cy="307777"/>
                </a:xfrm>
                <a:prstGeom prst="rect">
                  <a:avLst/>
                </a:prstGeom>
                <a:noFill/>
              </p:spPr>
              <p:txBody>
                <a:bodyPr wrap="none" rtlCol="0">
                  <a:spAutoFit/>
                </a:bodyPr>
                <a:lstStyle/>
                <a:p>
                  <a:r>
                    <a:rPr lang="en-US" sz="1400" dirty="0">
                      <a:solidFill>
                        <a:prstClr val="black"/>
                      </a:solidFill>
                    </a:rPr>
                    <a:t>≥ </a:t>
                  </a:r>
                  <a:r>
                    <a:rPr lang="en-US" sz="1400" dirty="0" smtClean="0">
                      <a:solidFill>
                        <a:prstClr val="black"/>
                      </a:solidFill>
                    </a:rPr>
                    <a:t>min</a:t>
                  </a:r>
                  <a:r>
                    <a:rPr lang="en-US" sz="1400" baseline="-25000" dirty="0" smtClean="0">
                      <a:solidFill>
                        <a:prstClr val="black"/>
                      </a:solidFill>
                    </a:rPr>
                    <a:t>s</a:t>
                  </a:r>
                  <a:endParaRPr lang="en-US" sz="1400" baseline="-25000" dirty="0">
                    <a:solidFill>
                      <a:prstClr val="black"/>
                    </a:solidFill>
                  </a:endParaRPr>
                </a:p>
              </p:txBody>
            </p:sp>
            <p:sp>
              <p:nvSpPr>
                <p:cNvPr id="44" name="TextBox 43"/>
                <p:cNvSpPr txBox="1"/>
                <p:nvPr/>
              </p:nvSpPr>
              <p:spPr>
                <a:xfrm>
                  <a:off x="7998502" y="2608517"/>
                  <a:ext cx="715260" cy="307777"/>
                </a:xfrm>
                <a:prstGeom prst="rect">
                  <a:avLst/>
                </a:prstGeom>
                <a:noFill/>
              </p:spPr>
              <p:txBody>
                <a:bodyPr wrap="none" rtlCol="0">
                  <a:spAutoFit/>
                </a:bodyPr>
                <a:lstStyle/>
                <a:p>
                  <a:r>
                    <a:rPr lang="en-US" sz="1400" dirty="0">
                      <a:solidFill>
                        <a:prstClr val="black"/>
                      </a:solidFill>
                    </a:rPr>
                    <a:t>≥ </a:t>
                  </a:r>
                  <a:r>
                    <a:rPr lang="en-US" sz="1400" dirty="0" smtClean="0">
                      <a:solidFill>
                        <a:prstClr val="black"/>
                      </a:solidFill>
                    </a:rPr>
                    <a:t>min</a:t>
                  </a:r>
                  <a:r>
                    <a:rPr lang="en-US" sz="1400" baseline="-25000" dirty="0" smtClean="0">
                      <a:solidFill>
                        <a:prstClr val="black"/>
                      </a:solidFill>
                    </a:rPr>
                    <a:t>s</a:t>
                  </a:r>
                  <a:endParaRPr lang="en-US" sz="1400" baseline="-25000" dirty="0">
                    <a:solidFill>
                      <a:prstClr val="black"/>
                    </a:solidFill>
                  </a:endParaRPr>
                </a:p>
              </p:txBody>
            </p:sp>
            <p:sp>
              <p:nvSpPr>
                <p:cNvPr id="48" name="TextBox 47"/>
                <p:cNvSpPr txBox="1"/>
                <p:nvPr/>
              </p:nvSpPr>
              <p:spPr>
                <a:xfrm>
                  <a:off x="7177519" y="2526844"/>
                  <a:ext cx="715260" cy="307777"/>
                </a:xfrm>
                <a:prstGeom prst="rect">
                  <a:avLst/>
                </a:prstGeom>
                <a:noFill/>
              </p:spPr>
              <p:txBody>
                <a:bodyPr wrap="none" rtlCol="0">
                  <a:spAutoFit/>
                </a:bodyPr>
                <a:lstStyle/>
                <a:p>
                  <a:r>
                    <a:rPr lang="en-US" sz="1400" dirty="0">
                      <a:solidFill>
                        <a:prstClr val="black"/>
                      </a:solidFill>
                    </a:rPr>
                    <a:t>≥ </a:t>
                  </a:r>
                  <a:r>
                    <a:rPr lang="en-US" sz="1400" dirty="0" smtClean="0">
                      <a:solidFill>
                        <a:prstClr val="black"/>
                      </a:solidFill>
                    </a:rPr>
                    <a:t>min</a:t>
                  </a:r>
                  <a:r>
                    <a:rPr lang="en-US" sz="1400" baseline="-25000" dirty="0" smtClean="0">
                      <a:solidFill>
                        <a:prstClr val="black"/>
                      </a:solidFill>
                    </a:rPr>
                    <a:t>s</a:t>
                  </a:r>
                  <a:endParaRPr lang="en-US" sz="1400" baseline="-25000" dirty="0">
                    <a:solidFill>
                      <a:prstClr val="black"/>
                    </a:solidFill>
                  </a:endParaRPr>
                </a:p>
              </p:txBody>
            </p:sp>
            <p:sp>
              <p:nvSpPr>
                <p:cNvPr id="207" name="Rectangle 206"/>
                <p:cNvSpPr/>
                <p:nvPr/>
              </p:nvSpPr>
              <p:spPr>
                <a:xfrm>
                  <a:off x="7025466" y="2988009"/>
                  <a:ext cx="1426653" cy="147146"/>
                </a:xfrm>
                <a:prstGeom prst="rect">
                  <a:avLst/>
                </a:prstGeom>
                <a:pattFill prst="lt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16" name="Rectangle 15"/>
                <p:cNvSpPr/>
                <p:nvPr/>
              </p:nvSpPr>
              <p:spPr>
                <a:xfrm>
                  <a:off x="7036237" y="2990276"/>
                  <a:ext cx="526255" cy="152265"/>
                </a:xfrm>
                <a:prstGeom prst="rect">
                  <a:avLst/>
                </a:prstGeom>
                <a:solidFill>
                  <a:srgbClr val="FFC000">
                    <a:alpha val="7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Rectangle 17"/>
                <p:cNvSpPr/>
                <p:nvPr/>
              </p:nvSpPr>
              <p:spPr>
                <a:xfrm>
                  <a:off x="8329581" y="2983629"/>
                  <a:ext cx="121948" cy="306604"/>
                </a:xfrm>
                <a:prstGeom prst="rect">
                  <a:avLst/>
                </a:prstGeom>
                <a:solidFill>
                  <a:srgbClr val="FFC000">
                    <a:alpha val="7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grpSp>
      <p:grpSp>
        <p:nvGrpSpPr>
          <p:cNvPr id="210" name="Group 209"/>
          <p:cNvGrpSpPr/>
          <p:nvPr/>
        </p:nvGrpSpPr>
        <p:grpSpPr>
          <a:xfrm>
            <a:off x="6006576" y="3763614"/>
            <a:ext cx="3173893" cy="1192121"/>
            <a:chOff x="2743200" y="2934072"/>
            <a:chExt cx="3173893" cy="1192121"/>
          </a:xfrm>
        </p:grpSpPr>
        <p:cxnSp>
          <p:nvCxnSpPr>
            <p:cNvPr id="211" name="Straight Arrow Connector 210"/>
            <p:cNvCxnSpPr/>
            <p:nvPr/>
          </p:nvCxnSpPr>
          <p:spPr>
            <a:xfrm flipV="1">
              <a:off x="2743200" y="3417819"/>
              <a:ext cx="663328" cy="571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a:off x="3542753" y="2978949"/>
              <a:ext cx="20145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a:off x="3542753" y="3150214"/>
              <a:ext cx="20145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a:off x="3542753" y="3321479"/>
              <a:ext cx="20145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a:off x="3542753" y="3492743"/>
              <a:ext cx="20145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a:off x="3542753" y="3664008"/>
              <a:ext cx="20145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a:off x="3542753" y="3835273"/>
              <a:ext cx="20145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a:off x="3228012" y="3417446"/>
              <a:ext cx="966746"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a:off x="3482994" y="3417445"/>
              <a:ext cx="966746"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a:off x="3737977" y="3417445"/>
              <a:ext cx="966746"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a:off x="3992960" y="3417445"/>
              <a:ext cx="966746"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16200000">
              <a:off x="4247943" y="3417445"/>
              <a:ext cx="966746"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16200000">
              <a:off x="4502925" y="3417445"/>
              <a:ext cx="966746"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16200000">
              <a:off x="4745701" y="3417446"/>
              <a:ext cx="966746"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16200000">
              <a:off x="5000683" y="3417446"/>
              <a:ext cx="966746"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26" name="Rectangle 225"/>
            <p:cNvSpPr/>
            <p:nvPr/>
          </p:nvSpPr>
          <p:spPr>
            <a:xfrm>
              <a:off x="3916150" y="3064581"/>
              <a:ext cx="100436" cy="163272"/>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27" name="Straight Arrow Connector 226"/>
            <p:cNvCxnSpPr/>
            <p:nvPr/>
          </p:nvCxnSpPr>
          <p:spPr>
            <a:xfrm>
              <a:off x="4014661" y="3223960"/>
              <a:ext cx="280964" cy="16455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28" name="TextBox 227"/>
            <p:cNvSpPr txBox="1"/>
            <p:nvPr/>
          </p:nvSpPr>
          <p:spPr>
            <a:xfrm>
              <a:off x="4130911" y="3067092"/>
              <a:ext cx="715260" cy="307777"/>
            </a:xfrm>
            <a:prstGeom prst="rect">
              <a:avLst/>
            </a:prstGeom>
            <a:noFill/>
          </p:spPr>
          <p:txBody>
            <a:bodyPr wrap="none" rtlCol="0">
              <a:spAutoFit/>
            </a:bodyPr>
            <a:lstStyle/>
            <a:p>
              <a:r>
                <a:rPr lang="en-US" sz="1400" dirty="0">
                  <a:solidFill>
                    <a:prstClr val="black"/>
                  </a:solidFill>
                </a:rPr>
                <a:t>≥ </a:t>
              </a:r>
              <a:r>
                <a:rPr lang="en-US" sz="1400" dirty="0" smtClean="0">
                  <a:solidFill>
                    <a:prstClr val="black"/>
                  </a:solidFill>
                </a:rPr>
                <a:t>min</a:t>
              </a:r>
              <a:r>
                <a:rPr lang="en-US" sz="1400" baseline="-25000" dirty="0" smtClean="0">
                  <a:solidFill>
                    <a:prstClr val="black"/>
                  </a:solidFill>
                </a:rPr>
                <a:t>s</a:t>
              </a:r>
              <a:endParaRPr lang="en-US" sz="1400" baseline="-25000" dirty="0">
                <a:solidFill>
                  <a:prstClr val="black"/>
                </a:solidFill>
              </a:endParaRPr>
            </a:p>
          </p:txBody>
        </p:sp>
        <p:sp>
          <p:nvSpPr>
            <p:cNvPr id="229" name="TextBox 228"/>
            <p:cNvSpPr txBox="1"/>
            <p:nvPr/>
          </p:nvSpPr>
          <p:spPr>
            <a:xfrm>
              <a:off x="3387233" y="3818416"/>
              <a:ext cx="2529860" cy="307777"/>
            </a:xfrm>
            <a:prstGeom prst="rect">
              <a:avLst/>
            </a:prstGeom>
            <a:noFill/>
          </p:spPr>
          <p:txBody>
            <a:bodyPr wrap="none" rtlCol="0">
              <a:spAutoFit/>
            </a:bodyPr>
            <a:lstStyle/>
            <a:p>
              <a:r>
                <a:rPr lang="en-US" sz="1400" dirty="0">
                  <a:solidFill>
                    <a:prstClr val="black"/>
                  </a:solidFill>
                </a:rPr>
                <a:t>Candidate </a:t>
              </a:r>
              <a:r>
                <a:rPr lang="en-US" sz="1400" dirty="0" smtClean="0">
                  <a:solidFill>
                    <a:prstClr val="black"/>
                  </a:solidFill>
                </a:rPr>
                <a:t>cuts on cut mask </a:t>
              </a:r>
              <a:r>
                <a:rPr lang="en-US" sz="1400" dirty="0">
                  <a:solidFill>
                    <a:prstClr val="black"/>
                  </a:solidFill>
                </a:rPr>
                <a:t>2</a:t>
              </a:r>
            </a:p>
          </p:txBody>
        </p:sp>
        <p:sp>
          <p:nvSpPr>
            <p:cNvPr id="230" name="Rectangle 229"/>
            <p:cNvSpPr/>
            <p:nvPr/>
          </p:nvSpPr>
          <p:spPr>
            <a:xfrm>
              <a:off x="3753637" y="3442670"/>
              <a:ext cx="1426653" cy="147146"/>
            </a:xfrm>
            <a:prstGeom prst="rect">
              <a:avLst/>
            </a:prstGeom>
            <a:pattFill prst="lt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231" name="Rectangle 230"/>
            <p:cNvSpPr/>
            <p:nvPr/>
          </p:nvSpPr>
          <p:spPr>
            <a:xfrm>
              <a:off x="4305881" y="3420309"/>
              <a:ext cx="857464" cy="161726"/>
            </a:xfrm>
            <a:prstGeom prst="rect">
              <a:avLst/>
            </a:prstGeom>
            <a:solidFill>
              <a:schemeClr val="accent1">
                <a:alpha val="7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258" name="Group 257"/>
          <p:cNvGrpSpPr/>
          <p:nvPr/>
        </p:nvGrpSpPr>
        <p:grpSpPr>
          <a:xfrm>
            <a:off x="5990755" y="4249686"/>
            <a:ext cx="3138032" cy="2302440"/>
            <a:chOff x="5990755" y="4249686"/>
            <a:chExt cx="3138032" cy="2302440"/>
          </a:xfrm>
        </p:grpSpPr>
        <p:sp>
          <p:nvSpPr>
            <p:cNvPr id="259" name="Rectangle 258"/>
            <p:cNvSpPr/>
            <p:nvPr/>
          </p:nvSpPr>
          <p:spPr>
            <a:xfrm>
              <a:off x="7001060" y="5541854"/>
              <a:ext cx="1426653" cy="147146"/>
            </a:xfrm>
            <a:prstGeom prst="rect">
              <a:avLst/>
            </a:prstGeom>
            <a:pattFill prst="lt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grpSp>
          <p:nvGrpSpPr>
            <p:cNvPr id="260" name="Group 259"/>
            <p:cNvGrpSpPr/>
            <p:nvPr/>
          </p:nvGrpSpPr>
          <p:grpSpPr>
            <a:xfrm>
              <a:off x="5990755" y="4249686"/>
              <a:ext cx="3138032" cy="2302440"/>
              <a:chOff x="5990755" y="4249686"/>
              <a:chExt cx="3138032" cy="2302440"/>
            </a:xfrm>
          </p:grpSpPr>
          <p:cxnSp>
            <p:nvCxnSpPr>
              <p:cNvPr id="261" name="Straight Connector 260"/>
              <p:cNvCxnSpPr/>
              <p:nvPr/>
            </p:nvCxnSpPr>
            <p:spPr>
              <a:xfrm>
                <a:off x="6786910" y="5096742"/>
                <a:ext cx="20145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a:off x="6786910" y="5268007"/>
                <a:ext cx="20145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3" name="Straight Connector 262"/>
              <p:cNvCxnSpPr/>
              <p:nvPr/>
            </p:nvCxnSpPr>
            <p:spPr>
              <a:xfrm>
                <a:off x="6786910" y="5439272"/>
                <a:ext cx="20145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a:off x="6786910" y="5610536"/>
                <a:ext cx="20145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a:off x="6786910" y="5781801"/>
                <a:ext cx="20145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a:off x="6786910" y="5953066"/>
                <a:ext cx="20145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a:off x="6472169" y="5535239"/>
                <a:ext cx="966746"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16200000">
                <a:off x="6727151" y="5535238"/>
                <a:ext cx="966746"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69" name="Straight Connector 268"/>
              <p:cNvCxnSpPr/>
              <p:nvPr/>
            </p:nvCxnSpPr>
            <p:spPr>
              <a:xfrm rot="16200000">
                <a:off x="6982134" y="5535238"/>
                <a:ext cx="966746"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16200000">
                <a:off x="7237117" y="5535238"/>
                <a:ext cx="966746"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a:off x="7492100" y="5535238"/>
                <a:ext cx="966746"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72" name="Straight Connector 271"/>
              <p:cNvCxnSpPr/>
              <p:nvPr/>
            </p:nvCxnSpPr>
            <p:spPr>
              <a:xfrm rot="16200000">
                <a:off x="7747082" y="5535238"/>
                <a:ext cx="966746"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73" name="Straight Connector 272"/>
              <p:cNvCxnSpPr/>
              <p:nvPr/>
            </p:nvCxnSpPr>
            <p:spPr>
              <a:xfrm rot="16200000">
                <a:off x="7989858" y="5535239"/>
                <a:ext cx="966746"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74" name="Straight Connector 273"/>
              <p:cNvCxnSpPr/>
              <p:nvPr/>
            </p:nvCxnSpPr>
            <p:spPr>
              <a:xfrm rot="16200000">
                <a:off x="8244840" y="5535239"/>
                <a:ext cx="966746"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75" name="Rectangle 274"/>
              <p:cNvSpPr/>
              <p:nvPr/>
            </p:nvSpPr>
            <p:spPr>
              <a:xfrm>
                <a:off x="8557376" y="5186370"/>
                <a:ext cx="100435" cy="163272"/>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76" name="Straight Arrow Connector 275"/>
              <p:cNvCxnSpPr/>
              <p:nvPr/>
            </p:nvCxnSpPr>
            <p:spPr>
              <a:xfrm>
                <a:off x="5990755" y="4249686"/>
                <a:ext cx="608173" cy="1291185"/>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77" name="TextBox 276"/>
              <p:cNvSpPr txBox="1"/>
              <p:nvPr/>
            </p:nvSpPr>
            <p:spPr>
              <a:xfrm>
                <a:off x="6598927" y="5970346"/>
                <a:ext cx="2529860" cy="307777"/>
              </a:xfrm>
              <a:prstGeom prst="rect">
                <a:avLst/>
              </a:prstGeom>
              <a:noFill/>
            </p:spPr>
            <p:txBody>
              <a:bodyPr wrap="none" rtlCol="0">
                <a:spAutoFit/>
              </a:bodyPr>
              <a:lstStyle/>
              <a:p>
                <a:r>
                  <a:rPr lang="en-US" sz="1400" dirty="0">
                    <a:solidFill>
                      <a:prstClr val="black"/>
                    </a:solidFill>
                  </a:rPr>
                  <a:t>Candidate </a:t>
                </a:r>
                <a:r>
                  <a:rPr lang="en-US" sz="1400" dirty="0" smtClean="0">
                    <a:solidFill>
                      <a:prstClr val="black"/>
                    </a:solidFill>
                  </a:rPr>
                  <a:t>cuts on cut mask </a:t>
                </a:r>
                <a:r>
                  <a:rPr lang="en-US" sz="1400" dirty="0">
                    <a:solidFill>
                      <a:prstClr val="black"/>
                    </a:solidFill>
                  </a:rPr>
                  <a:t>3</a:t>
                </a:r>
              </a:p>
            </p:txBody>
          </p:sp>
          <p:cxnSp>
            <p:nvCxnSpPr>
              <p:cNvPr id="278" name="Straight Arrow Connector 277"/>
              <p:cNvCxnSpPr>
                <a:endCxn id="284" idx="1"/>
              </p:cNvCxnSpPr>
              <p:nvPr/>
            </p:nvCxnSpPr>
            <p:spPr>
              <a:xfrm>
                <a:off x="7128042" y="5605555"/>
                <a:ext cx="526470" cy="13122"/>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79" name="Straight Arrow Connector 278"/>
              <p:cNvCxnSpPr/>
              <p:nvPr/>
            </p:nvCxnSpPr>
            <p:spPr>
              <a:xfrm flipV="1">
                <a:off x="8284906" y="5349643"/>
                <a:ext cx="266815" cy="179035"/>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80" name="TextBox 279"/>
              <p:cNvSpPr txBox="1"/>
              <p:nvPr/>
            </p:nvSpPr>
            <p:spPr>
              <a:xfrm>
                <a:off x="6941732" y="5295905"/>
                <a:ext cx="715260" cy="307777"/>
              </a:xfrm>
              <a:prstGeom prst="rect">
                <a:avLst/>
              </a:prstGeom>
              <a:noFill/>
            </p:spPr>
            <p:txBody>
              <a:bodyPr wrap="none" rtlCol="0">
                <a:spAutoFit/>
              </a:bodyPr>
              <a:lstStyle/>
              <a:p>
                <a:r>
                  <a:rPr lang="en-US" sz="1400" dirty="0">
                    <a:solidFill>
                      <a:prstClr val="black"/>
                    </a:solidFill>
                  </a:rPr>
                  <a:t>≥ </a:t>
                </a:r>
                <a:r>
                  <a:rPr lang="en-US" sz="1400" dirty="0" smtClean="0">
                    <a:solidFill>
                      <a:prstClr val="black"/>
                    </a:solidFill>
                  </a:rPr>
                  <a:t>min</a:t>
                </a:r>
                <a:r>
                  <a:rPr lang="en-US" sz="1400" baseline="-25000" dirty="0" smtClean="0">
                    <a:solidFill>
                      <a:prstClr val="black"/>
                    </a:solidFill>
                  </a:rPr>
                  <a:t>s</a:t>
                </a:r>
                <a:endParaRPr lang="en-US" sz="1400" baseline="-25000" dirty="0">
                  <a:solidFill>
                    <a:prstClr val="black"/>
                  </a:solidFill>
                </a:endParaRPr>
              </a:p>
            </p:txBody>
          </p:sp>
          <p:sp>
            <p:nvSpPr>
              <p:cNvPr id="281" name="TextBox 280"/>
              <p:cNvSpPr txBox="1"/>
              <p:nvPr/>
            </p:nvSpPr>
            <p:spPr>
              <a:xfrm>
                <a:off x="8401736" y="5358100"/>
                <a:ext cx="715260" cy="307777"/>
              </a:xfrm>
              <a:prstGeom prst="rect">
                <a:avLst/>
              </a:prstGeom>
              <a:noFill/>
            </p:spPr>
            <p:txBody>
              <a:bodyPr wrap="none" rtlCol="0">
                <a:spAutoFit/>
              </a:bodyPr>
              <a:lstStyle/>
              <a:p>
                <a:r>
                  <a:rPr lang="en-US" sz="1400" dirty="0">
                    <a:solidFill>
                      <a:prstClr val="black"/>
                    </a:solidFill>
                  </a:rPr>
                  <a:t>≥ </a:t>
                </a:r>
                <a:r>
                  <a:rPr lang="en-US" sz="1400" dirty="0" smtClean="0">
                    <a:solidFill>
                      <a:prstClr val="black"/>
                    </a:solidFill>
                  </a:rPr>
                  <a:t>min</a:t>
                </a:r>
                <a:r>
                  <a:rPr lang="en-US" sz="1400" baseline="-25000" dirty="0" smtClean="0">
                    <a:solidFill>
                      <a:prstClr val="black"/>
                    </a:solidFill>
                  </a:rPr>
                  <a:t>s</a:t>
                </a:r>
                <a:endParaRPr lang="en-US" sz="1400" baseline="-25000" dirty="0">
                  <a:solidFill>
                    <a:prstClr val="black"/>
                  </a:solidFill>
                </a:endParaRPr>
              </a:p>
            </p:txBody>
          </p:sp>
          <p:sp>
            <p:nvSpPr>
              <p:cNvPr id="282" name="TextBox 281"/>
              <p:cNvSpPr txBox="1"/>
              <p:nvPr/>
            </p:nvSpPr>
            <p:spPr>
              <a:xfrm>
                <a:off x="7653663" y="6247384"/>
                <a:ext cx="403435" cy="304742"/>
              </a:xfrm>
              <a:prstGeom prst="rect">
                <a:avLst/>
              </a:prstGeom>
              <a:noFill/>
            </p:spPr>
            <p:txBody>
              <a:bodyPr wrap="none" rtlCol="0">
                <a:spAutoFit/>
              </a:bodyPr>
              <a:lstStyle/>
              <a:p>
                <a:r>
                  <a:rPr lang="en-US" sz="1600" dirty="0">
                    <a:solidFill>
                      <a:prstClr val="black"/>
                    </a:solidFill>
                  </a:rPr>
                  <a:t>(b)</a:t>
                </a:r>
              </a:p>
            </p:txBody>
          </p:sp>
          <p:sp>
            <p:nvSpPr>
              <p:cNvPr id="283" name="Rectangle 282"/>
              <p:cNvSpPr/>
              <p:nvPr/>
            </p:nvSpPr>
            <p:spPr>
              <a:xfrm>
                <a:off x="7027606" y="5535238"/>
                <a:ext cx="100435" cy="322490"/>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84" name="Rectangle 283"/>
              <p:cNvSpPr/>
              <p:nvPr/>
            </p:nvSpPr>
            <p:spPr>
              <a:xfrm>
                <a:off x="7654511" y="5540871"/>
                <a:ext cx="635561" cy="155612"/>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sp>
        <p:nvSpPr>
          <p:cNvPr id="318" name="Rectangle 317"/>
          <p:cNvSpPr/>
          <p:nvPr/>
        </p:nvSpPr>
        <p:spPr>
          <a:xfrm>
            <a:off x="9922495" y="4224805"/>
            <a:ext cx="99324" cy="170645"/>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Tree>
    <p:extLst>
      <p:ext uri="{BB962C8B-B14F-4D97-AF65-F5344CB8AC3E}">
        <p14:creationId xmlns:p14="http://schemas.microsoft.com/office/powerpoint/2010/main" val="3601870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1">
                                            <p:txEl>
                                              <p:pRg st="0" end="0"/>
                                            </p:txEl>
                                          </p:spTgt>
                                        </p:tgtEl>
                                        <p:attrNameLst>
                                          <p:attrName>style.visibility</p:attrName>
                                        </p:attrNameLst>
                                      </p:cBhvr>
                                      <p:to>
                                        <p:strVal val="visible"/>
                                      </p:to>
                                    </p:set>
                                    <p:animEffect transition="in" filter="fade">
                                      <p:cBhvr>
                                        <p:cTn id="7" dur="500"/>
                                        <p:tgtEl>
                                          <p:spTgt spid="1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1">
                                            <p:txEl>
                                              <p:pRg st="1" end="1"/>
                                            </p:txEl>
                                          </p:spTgt>
                                        </p:tgtEl>
                                        <p:attrNameLst>
                                          <p:attrName>style.visibility</p:attrName>
                                        </p:attrNameLst>
                                      </p:cBhvr>
                                      <p:to>
                                        <p:strVal val="visible"/>
                                      </p:to>
                                    </p:set>
                                    <p:animEffect transition="in" filter="fade">
                                      <p:cBhvr>
                                        <p:cTn id="12" dur="500"/>
                                        <p:tgtEl>
                                          <p:spTgt spid="1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1">
                                            <p:txEl>
                                              <p:pRg st="2" end="2"/>
                                            </p:txEl>
                                          </p:spTgt>
                                        </p:tgtEl>
                                        <p:attrNameLst>
                                          <p:attrName>style.visibility</p:attrName>
                                        </p:attrNameLst>
                                      </p:cBhvr>
                                      <p:to>
                                        <p:strVal val="visible"/>
                                      </p:to>
                                    </p:set>
                                    <p:animEffect transition="in" filter="fade">
                                      <p:cBhvr>
                                        <p:cTn id="17" dur="500"/>
                                        <p:tgtEl>
                                          <p:spTgt spid="1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1">
                                            <p:txEl>
                                              <p:pRg st="3" end="3"/>
                                            </p:txEl>
                                          </p:spTgt>
                                        </p:tgtEl>
                                        <p:attrNameLst>
                                          <p:attrName>style.visibility</p:attrName>
                                        </p:attrNameLst>
                                      </p:cBhvr>
                                      <p:to>
                                        <p:strVal val="visible"/>
                                      </p:to>
                                    </p:set>
                                    <p:animEffect transition="in" filter="fade">
                                      <p:cBhvr>
                                        <p:cTn id="22" dur="500"/>
                                        <p:tgtEl>
                                          <p:spTgt spid="1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3"/>
                                        </p:tgtEl>
                                        <p:attrNameLst>
                                          <p:attrName>style.visibility</p:attrName>
                                        </p:attrNameLst>
                                      </p:cBhvr>
                                      <p:to>
                                        <p:strVal val="visible"/>
                                      </p:to>
                                    </p:set>
                                    <p:animEffect transition="in" filter="fade">
                                      <p:cBhvr>
                                        <p:cTn id="27" dur="500"/>
                                        <p:tgtEl>
                                          <p:spTgt spid="183"/>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05"/>
                                        </p:tgtEl>
                                        <p:attrNameLst>
                                          <p:attrName>style.visibility</p:attrName>
                                        </p:attrNameLst>
                                      </p:cBhvr>
                                      <p:to>
                                        <p:strVal val="visible"/>
                                      </p:to>
                                    </p:set>
                                    <p:animEffect transition="in" filter="fade">
                                      <p:cBhvr>
                                        <p:cTn id="30" dur="500"/>
                                        <p:tgtEl>
                                          <p:spTgt spid="205"/>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fade">
                                      <p:cBhvr>
                                        <p:cTn id="33" dur="500"/>
                                        <p:tgtEl>
                                          <p:spTgt spid="19"/>
                                        </p:tgtEl>
                                      </p:cBhvr>
                                    </p:animEffect>
                                  </p:childTnLst>
                                </p:cTn>
                              </p:par>
                              <p:par>
                                <p:cTn id="34" presetID="10" presetClass="entr" presetSubtype="0" fill="hold" nodeType="withEffect">
                                  <p:stCondLst>
                                    <p:cond delay="0"/>
                                  </p:stCondLst>
                                  <p:childTnLst>
                                    <p:set>
                                      <p:cBhvr>
                                        <p:cTn id="35" dur="1" fill="hold">
                                          <p:stCondLst>
                                            <p:cond delay="0"/>
                                          </p:stCondLst>
                                        </p:cTn>
                                        <p:tgtEl>
                                          <p:spTgt spid="185"/>
                                        </p:tgtEl>
                                        <p:attrNameLst>
                                          <p:attrName>style.visibility</p:attrName>
                                        </p:attrNameLst>
                                      </p:cBhvr>
                                      <p:to>
                                        <p:strVal val="visible"/>
                                      </p:to>
                                    </p:set>
                                    <p:animEffect transition="in" filter="fade">
                                      <p:cBhvr>
                                        <p:cTn id="36" dur="500"/>
                                        <p:tgtEl>
                                          <p:spTgt spid="185"/>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fade">
                                      <p:cBhvr>
                                        <p:cTn id="41" dur="500"/>
                                        <p:tgtEl>
                                          <p:spTgt spid="2"/>
                                        </p:tgtEl>
                                      </p:cBhvr>
                                    </p:animEffect>
                                  </p:childTnLst>
                                </p:cTn>
                              </p:par>
                            </p:childTnLst>
                          </p:cTn>
                        </p:par>
                        <p:par>
                          <p:cTn id="42" fill="hold">
                            <p:stCondLst>
                              <p:cond delay="500"/>
                            </p:stCondLst>
                            <p:childTnLst>
                              <p:par>
                                <p:cTn id="43" presetID="10" presetClass="entr" presetSubtype="0" fill="hold" grpId="0" nodeType="after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fade">
                                      <p:cBhvr>
                                        <p:cTn id="45" dur="500"/>
                                        <p:tgtEl>
                                          <p:spTgt spid="14"/>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94"/>
                                        </p:tgtEl>
                                        <p:attrNameLst>
                                          <p:attrName>style.visibility</p:attrName>
                                        </p:attrNameLst>
                                      </p:cBhvr>
                                      <p:to>
                                        <p:strVal val="visible"/>
                                      </p:to>
                                    </p:set>
                                    <p:animEffect transition="in" filter="fade">
                                      <p:cBhvr>
                                        <p:cTn id="50" dur="500"/>
                                        <p:tgtEl>
                                          <p:spTgt spid="194"/>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257"/>
                                        </p:tgtEl>
                                        <p:attrNameLst>
                                          <p:attrName>style.visibility</p:attrName>
                                        </p:attrNameLst>
                                      </p:cBhvr>
                                      <p:to>
                                        <p:strVal val="visible"/>
                                      </p:to>
                                    </p:set>
                                    <p:animEffect transition="in" filter="fade">
                                      <p:cBhvr>
                                        <p:cTn id="55" dur="500"/>
                                        <p:tgtEl>
                                          <p:spTgt spid="257"/>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210"/>
                                        </p:tgtEl>
                                        <p:attrNameLst>
                                          <p:attrName>style.visibility</p:attrName>
                                        </p:attrNameLst>
                                      </p:cBhvr>
                                      <p:to>
                                        <p:strVal val="visible"/>
                                      </p:to>
                                    </p:set>
                                    <p:animEffect transition="in" filter="fade">
                                      <p:cBhvr>
                                        <p:cTn id="60" dur="500"/>
                                        <p:tgtEl>
                                          <p:spTgt spid="210"/>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258"/>
                                        </p:tgtEl>
                                        <p:attrNameLst>
                                          <p:attrName>style.visibility</p:attrName>
                                        </p:attrNameLst>
                                      </p:cBhvr>
                                      <p:to>
                                        <p:strVal val="visible"/>
                                      </p:to>
                                    </p:set>
                                    <p:animEffect transition="in" filter="fade">
                                      <p:cBhvr>
                                        <p:cTn id="65" dur="500"/>
                                        <p:tgtEl>
                                          <p:spTgt spid="258"/>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195"/>
                                        </p:tgtEl>
                                        <p:attrNameLst>
                                          <p:attrName>style.visibility</p:attrName>
                                        </p:attrNameLst>
                                      </p:cBhvr>
                                      <p:to>
                                        <p:strVal val="visible"/>
                                      </p:to>
                                    </p:set>
                                    <p:animEffect transition="in" filter="fade">
                                      <p:cBhvr>
                                        <p:cTn id="70" dur="500"/>
                                        <p:tgtEl>
                                          <p:spTgt spid="195"/>
                                        </p:tgtEl>
                                      </p:cBhvr>
                                    </p:animEffect>
                                  </p:childTnLst>
                                </p:cTn>
                              </p:par>
                              <p:par>
                                <p:cTn id="71" presetID="10" presetClass="entr" presetSubtype="0" fill="hold" nodeType="withEffect">
                                  <p:stCondLst>
                                    <p:cond delay="0"/>
                                  </p:stCondLst>
                                  <p:childTnLst>
                                    <p:set>
                                      <p:cBhvr>
                                        <p:cTn id="72" dur="1" fill="hold">
                                          <p:stCondLst>
                                            <p:cond delay="0"/>
                                          </p:stCondLst>
                                        </p:cTn>
                                        <p:tgtEl>
                                          <p:spTgt spid="287"/>
                                        </p:tgtEl>
                                        <p:attrNameLst>
                                          <p:attrName>style.visibility</p:attrName>
                                        </p:attrNameLst>
                                      </p:cBhvr>
                                      <p:to>
                                        <p:strVal val="visible"/>
                                      </p:to>
                                    </p:set>
                                    <p:animEffect transition="in" filter="fade">
                                      <p:cBhvr>
                                        <p:cTn id="73" dur="500"/>
                                        <p:tgtEl>
                                          <p:spTgt spid="287"/>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21"/>
                                        </p:tgtEl>
                                        <p:attrNameLst>
                                          <p:attrName>style.visibility</p:attrName>
                                        </p:attrNameLst>
                                      </p:cBhvr>
                                      <p:to>
                                        <p:strVal val="visible"/>
                                      </p:to>
                                    </p:set>
                                    <p:animEffect transition="in" filter="fade">
                                      <p:cBhvr>
                                        <p:cTn id="78" dur="500"/>
                                        <p:tgtEl>
                                          <p:spTgt spid="21"/>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318"/>
                                        </p:tgtEl>
                                        <p:attrNameLst>
                                          <p:attrName>style.visibility</p:attrName>
                                        </p:attrNameLst>
                                      </p:cBhvr>
                                      <p:to>
                                        <p:strVal val="visible"/>
                                      </p:to>
                                    </p:set>
                                    <p:animEffect transition="in" filter="fade">
                                      <p:cBhvr>
                                        <p:cTn id="81" dur="500"/>
                                        <p:tgtEl>
                                          <p:spTgt spid="318"/>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22"/>
                                        </p:tgtEl>
                                        <p:attrNameLst>
                                          <p:attrName>style.visibility</p:attrName>
                                        </p:attrNameLst>
                                      </p:cBhvr>
                                      <p:to>
                                        <p:strVal val="visible"/>
                                      </p:to>
                                    </p:set>
                                    <p:animEffect transition="in" filter="fade">
                                      <p:cBhvr>
                                        <p:cTn id="86" dur="500"/>
                                        <p:tgtEl>
                                          <p:spTgt spid="22"/>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36"/>
                                        </p:tgtEl>
                                        <p:attrNameLst>
                                          <p:attrName>style.visibility</p:attrName>
                                        </p:attrNameLst>
                                      </p:cBhvr>
                                      <p:to>
                                        <p:strVal val="visible"/>
                                      </p:to>
                                    </p:set>
                                    <p:animEffect transition="in" filter="fade">
                                      <p:cBhvr>
                                        <p:cTn id="89" dur="500"/>
                                        <p:tgtEl>
                                          <p:spTgt spid="36"/>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23"/>
                                        </p:tgtEl>
                                        <p:attrNameLst>
                                          <p:attrName>style.visibility</p:attrName>
                                        </p:attrNameLst>
                                      </p:cBhvr>
                                      <p:to>
                                        <p:strVal val="visible"/>
                                      </p:to>
                                    </p:set>
                                    <p:animEffect transition="in" filter="fade">
                                      <p:cBhvr>
                                        <p:cTn id="9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 grpId="0" uiExpand="1" build="p"/>
      <p:bldP spid="14" grpId="0" animBg="1"/>
      <p:bldP spid="21" grpId="0" animBg="1"/>
      <p:bldP spid="22" grpId="0" animBg="1"/>
      <p:bldP spid="23" grpId="0" animBg="1"/>
      <p:bldP spid="36" grpId="0" animBg="1"/>
      <p:bldP spid="2" grpId="0" animBg="1"/>
      <p:bldP spid="194" grpId="0" animBg="1"/>
      <p:bldP spid="195" grpId="0" animBg="1"/>
      <p:bldP spid="19" grpId="0"/>
      <p:bldP spid="205" grpId="0"/>
      <p:bldP spid="3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grpSp>
        <p:nvGrpSpPr>
          <p:cNvPr id="35" name="Group 34"/>
          <p:cNvGrpSpPr/>
          <p:nvPr/>
        </p:nvGrpSpPr>
        <p:grpSpPr>
          <a:xfrm>
            <a:off x="2472104" y="739775"/>
            <a:ext cx="8462596" cy="5995906"/>
            <a:chOff x="376604" y="152400"/>
            <a:chExt cx="8462596" cy="5995906"/>
          </a:xfrm>
        </p:grpSpPr>
        <p:sp>
          <p:nvSpPr>
            <p:cNvPr id="36" name="Rectangle 35"/>
            <p:cNvSpPr/>
            <p:nvPr/>
          </p:nvSpPr>
          <p:spPr bwMode="auto">
            <a:xfrm>
              <a:off x="376604" y="987326"/>
              <a:ext cx="8462596" cy="4317290"/>
            </a:xfrm>
            <a:prstGeom prst="rect">
              <a:avLst/>
            </a:prstGeom>
            <a:solidFill>
              <a:schemeClr val="bg1">
                <a:lumMod val="85000"/>
              </a:schemeClr>
            </a:solidFill>
            <a:ln w="254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b="1" dirty="0">
                <a:solidFill>
                  <a:prstClr val="black"/>
                </a:solidFill>
                <a:latin typeface="Arial" panose="020B0604020202020204" pitchFamily="34" charset="0"/>
                <a:cs typeface="Arial" panose="020B0604020202020204" pitchFamily="34" charset="0"/>
              </a:endParaRPr>
            </a:p>
          </p:txBody>
        </p:sp>
        <p:sp>
          <p:nvSpPr>
            <p:cNvPr id="37" name="Rectangle 36"/>
            <p:cNvSpPr/>
            <p:nvPr/>
          </p:nvSpPr>
          <p:spPr bwMode="auto">
            <a:xfrm>
              <a:off x="660049" y="1805918"/>
              <a:ext cx="3893498" cy="1694924"/>
            </a:xfrm>
            <a:prstGeom prst="rect">
              <a:avLst/>
            </a:prstGeom>
            <a:noFill/>
            <a:ln w="25400" cap="flat" cmpd="sng" algn="ctr">
              <a:solidFill>
                <a:schemeClr val="tx1"/>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b="1" dirty="0">
                <a:solidFill>
                  <a:prstClr val="black"/>
                </a:solidFill>
                <a:latin typeface="Arial" panose="020B0604020202020204" pitchFamily="34" charset="0"/>
                <a:cs typeface="Arial" panose="020B0604020202020204" pitchFamily="34" charset="0"/>
              </a:endParaRPr>
            </a:p>
          </p:txBody>
        </p:sp>
        <p:sp>
          <p:nvSpPr>
            <p:cNvPr id="38" name="Rectangle 60"/>
            <p:cNvSpPr/>
            <p:nvPr/>
          </p:nvSpPr>
          <p:spPr bwMode="auto">
            <a:xfrm>
              <a:off x="1458494" y="152400"/>
              <a:ext cx="2273013" cy="375183"/>
            </a:xfrm>
            <a:prstGeom prst="rect">
              <a:avLst/>
            </a:prstGeom>
            <a:solidFill>
              <a:sysClr val="window" lastClr="FFFFFF"/>
            </a:solidFill>
            <a:ln w="9525" cap="flat" cmpd="sng" algn="ctr">
              <a:solidFill>
                <a:sysClr val="windowText" lastClr="000000"/>
              </a:solidFill>
              <a:prstDash val="solid"/>
              <a:headEnd type="none" w="med" len="med"/>
              <a:tailEnd type="none" w="med" len="med"/>
            </a:ln>
            <a:effectLst>
              <a:outerShdw blurRad="40000" dist="20000" dir="5400000" rotWithShape="0">
                <a:srgbClr val="000000">
                  <a:alpha val="38000"/>
                </a:srgbClr>
              </a:outerShdw>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defRPr/>
              </a:pPr>
              <a:r>
                <a:rPr lang="en-US" kern="0" dirty="0">
                  <a:solidFill>
                    <a:prstClr val="black"/>
                  </a:solidFill>
                  <a:latin typeface="Arial" panose="020B0604020202020204" pitchFamily="34" charset="0"/>
                  <a:cs typeface="Arial" panose="020B0604020202020204" pitchFamily="34" charset="0"/>
                </a:rPr>
                <a:t>Routed layout</a:t>
              </a:r>
            </a:p>
          </p:txBody>
        </p:sp>
        <p:sp>
          <p:nvSpPr>
            <p:cNvPr id="39" name="Rounded Rectangular Callout 38"/>
            <p:cNvSpPr/>
            <p:nvPr/>
          </p:nvSpPr>
          <p:spPr bwMode="auto">
            <a:xfrm>
              <a:off x="5007512" y="1696050"/>
              <a:ext cx="3650623" cy="2071146"/>
            </a:xfrm>
            <a:prstGeom prst="wedgeRoundRectCallout">
              <a:avLst>
                <a:gd name="adj1" fmla="val -67529"/>
                <a:gd name="adj2" fmla="val -8649"/>
                <a:gd name="adj3" fmla="val 16667"/>
              </a:avLst>
            </a:prstGeom>
            <a:solidFill>
              <a:schemeClr val="bg1"/>
            </a:solid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b="1" dirty="0">
                <a:solidFill>
                  <a:prstClr val="black"/>
                </a:solidFill>
                <a:latin typeface="Arial" panose="020B0604020202020204" pitchFamily="34" charset="0"/>
                <a:cs typeface="Arial" panose="020B0604020202020204" pitchFamily="34" charset="0"/>
              </a:endParaRPr>
            </a:p>
          </p:txBody>
        </p:sp>
        <p:sp>
          <p:nvSpPr>
            <p:cNvPr id="40" name="Rectangle 60"/>
            <p:cNvSpPr/>
            <p:nvPr/>
          </p:nvSpPr>
          <p:spPr bwMode="auto">
            <a:xfrm>
              <a:off x="5070790" y="2052993"/>
              <a:ext cx="1968751" cy="923955"/>
            </a:xfrm>
            <a:prstGeom prst="rect">
              <a:avLst/>
            </a:prstGeom>
            <a:solidFill>
              <a:sysClr val="window" lastClr="FFFFFF"/>
            </a:solidFill>
            <a:ln w="9525" cap="flat" cmpd="sng" algn="ctr">
              <a:solidFill>
                <a:sysClr val="windowText" lastClr="000000"/>
              </a:solidFill>
              <a:prstDash val="solid"/>
              <a:headEnd type="none" w="med" len="med"/>
              <a:tailEnd type="none" w="med" len="med"/>
            </a:ln>
            <a:effectLst>
              <a:outerShdw blurRad="40000" dist="20000" dir="5400000" rotWithShape="0">
                <a:srgbClr val="000000">
                  <a:alpha val="38000"/>
                </a:srgbClr>
              </a:outerShdw>
            </a:effectLst>
          </p:spPr>
          <p:txBody>
            <a:bodyPr vert="horz" wrap="none" lIns="91440" tIns="45720" rIns="91440" bIns="45720" numCol="1" rtlCol="0" anchor="ctr" anchorCtr="0" compatLnSpc="1">
              <a:prstTxWarp prst="textNoShape">
                <a:avLst/>
              </a:prstTxWarp>
            </a:bodyPr>
            <a:lstStyle/>
            <a:p>
              <a:pPr eaLnBrk="0" fontAlgn="base" hangingPunct="0">
                <a:spcBef>
                  <a:spcPct val="0"/>
                </a:spcBef>
                <a:spcAft>
                  <a:spcPct val="0"/>
                </a:spcAft>
                <a:defRPr/>
              </a:pPr>
              <a:r>
                <a:rPr lang="en-US" sz="1600" kern="0" dirty="0">
                  <a:solidFill>
                    <a:prstClr val="black"/>
                  </a:solidFill>
                  <a:latin typeface="Arial" panose="020B0604020202020204" pitchFamily="34" charset="0"/>
                  <a:cs typeface="Arial" panose="020B0604020202020204" pitchFamily="34" charset="0"/>
                </a:rPr>
                <a:t>      Design rules</a:t>
              </a:r>
              <a:br>
                <a:rPr lang="en-US" sz="1600" kern="0" dirty="0">
                  <a:solidFill>
                    <a:prstClr val="black"/>
                  </a:solidFill>
                  <a:latin typeface="Arial" panose="020B0604020202020204" pitchFamily="34" charset="0"/>
                  <a:cs typeface="Arial" panose="020B0604020202020204" pitchFamily="34" charset="0"/>
                </a:rPr>
              </a:br>
              <a:r>
                <a:rPr lang="en-US" sz="1600" kern="0" dirty="0">
                  <a:solidFill>
                    <a:prstClr val="black"/>
                  </a:solidFill>
                  <a:latin typeface="Arial" panose="020B0604020202020204" pitchFamily="34" charset="0"/>
                  <a:cs typeface="Arial" panose="020B0604020202020204" pitchFamily="34" charset="0"/>
                </a:rPr>
                <a:t> </a:t>
              </a:r>
              <a:r>
                <a:rPr lang="en-US" sz="1400" kern="0" dirty="0">
                  <a:solidFill>
                    <a:prstClr val="black"/>
                  </a:solidFill>
                  <a:latin typeface="Arial" panose="020B0604020202020204" pitchFamily="34" charset="0"/>
                  <a:cs typeface="Arial" panose="020B0604020202020204" pitchFamily="34" charset="0"/>
                </a:rPr>
                <a:t>- Min cut spacing </a:t>
              </a:r>
              <a:r>
                <a:rPr lang="en-US" sz="1200" kern="0" dirty="0">
                  <a:solidFill>
                    <a:prstClr val="black"/>
                  </a:solidFill>
                  <a:latin typeface="Arial" panose="020B0604020202020204" pitchFamily="34" charset="0"/>
                  <a:cs typeface="Arial" panose="020B0604020202020204" pitchFamily="34" charset="0"/>
                </a:rPr>
                <a:t/>
              </a:r>
              <a:br>
                <a:rPr lang="en-US" sz="1200" kern="0" dirty="0">
                  <a:solidFill>
                    <a:prstClr val="black"/>
                  </a:solidFill>
                  <a:latin typeface="Arial" panose="020B0604020202020204" pitchFamily="34" charset="0"/>
                  <a:cs typeface="Arial" panose="020B0604020202020204" pitchFamily="34" charset="0"/>
                </a:rPr>
              </a:br>
              <a:r>
                <a:rPr lang="en-US" sz="1400" kern="0" dirty="0">
                  <a:solidFill>
                    <a:prstClr val="black"/>
                  </a:solidFill>
                  <a:latin typeface="Arial" panose="020B0604020202020204" pitchFamily="34" charset="0"/>
                  <a:cs typeface="Arial" panose="020B0604020202020204" pitchFamily="34" charset="0"/>
                </a:rPr>
                <a:t> - </a:t>
              </a:r>
              <a:r>
                <a:rPr lang="en-US" sz="1400" kern="0" dirty="0" smtClean="0">
                  <a:solidFill>
                    <a:prstClr val="black"/>
                  </a:solidFill>
                  <a:latin typeface="Arial" panose="020B0604020202020204" pitchFamily="34" charset="0"/>
                  <a:cs typeface="Arial" panose="020B0604020202020204" pitchFamily="34" charset="0"/>
                </a:rPr>
                <a:t>#Cut masks</a:t>
              </a:r>
              <a:endParaRPr lang="en-US" sz="1400" i="1" kern="0" dirty="0">
                <a:solidFill>
                  <a:prstClr val="black"/>
                </a:solidFill>
                <a:latin typeface="Arial" panose="020B0604020202020204" pitchFamily="34" charset="0"/>
                <a:cs typeface="Arial" panose="020B0604020202020204" pitchFamily="34" charset="0"/>
              </a:endParaRPr>
            </a:p>
          </p:txBody>
        </p:sp>
        <p:sp>
          <p:nvSpPr>
            <p:cNvPr id="41" name="Rectangle 71"/>
            <p:cNvSpPr/>
            <p:nvPr/>
          </p:nvSpPr>
          <p:spPr>
            <a:xfrm>
              <a:off x="7294696" y="2976950"/>
              <a:ext cx="1191804" cy="639542"/>
            </a:xfrm>
            <a:prstGeom prst="rect">
              <a:avLst/>
            </a:prstGeom>
            <a:solidFill>
              <a:sysClr val="window" lastClr="FFFFFF"/>
            </a:solidFill>
            <a:ln w="9525" cap="flat" cmpd="sng" algn="ctr">
              <a:solidFill>
                <a:sysClr val="windowText" lastClr="000000"/>
              </a:solidFill>
              <a:prstDash val="solid"/>
              <a:headEnd type="none" w="med" len="med"/>
              <a:tailEnd type="none" w="med" len="med"/>
            </a:ln>
            <a:effectLst>
              <a:outerShdw blurRad="40000" dist="20000" dir="5400000" rotWithShape="0">
                <a:srgbClr val="000000">
                  <a:alpha val="38000"/>
                </a:srgbClr>
              </a:outerShdw>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600" kern="0" dirty="0">
                  <a:solidFill>
                    <a:prstClr val="black"/>
                  </a:solidFill>
                  <a:latin typeface="Arial" panose="020B0604020202020204" pitchFamily="34" charset="0"/>
                  <a:cs typeface="Arial" panose="020B0604020202020204" pitchFamily="34" charset="0"/>
                </a:rPr>
                <a:t>ILP solver</a:t>
              </a:r>
              <a:br>
                <a:rPr lang="en-US" sz="1600" kern="0" dirty="0">
                  <a:solidFill>
                    <a:prstClr val="black"/>
                  </a:solidFill>
                  <a:latin typeface="Arial" panose="020B0604020202020204" pitchFamily="34" charset="0"/>
                  <a:cs typeface="Arial" panose="020B0604020202020204" pitchFamily="34" charset="0"/>
                </a:rPr>
              </a:br>
              <a:r>
                <a:rPr lang="en-US" sz="1600" kern="0" dirty="0">
                  <a:solidFill>
                    <a:prstClr val="black"/>
                  </a:solidFill>
                  <a:latin typeface="Arial" panose="020B0604020202020204" pitchFamily="34" charset="0"/>
                  <a:cs typeface="Arial" panose="020B0604020202020204" pitchFamily="34" charset="0"/>
                </a:rPr>
                <a:t>(CPLEX)</a:t>
              </a:r>
            </a:p>
          </p:txBody>
        </p:sp>
        <p:sp>
          <p:nvSpPr>
            <p:cNvPr id="42" name="Rectangle 71"/>
            <p:cNvSpPr/>
            <p:nvPr/>
          </p:nvSpPr>
          <p:spPr>
            <a:xfrm>
              <a:off x="7284278" y="2195806"/>
              <a:ext cx="1213777" cy="628059"/>
            </a:xfrm>
            <a:prstGeom prst="rect">
              <a:avLst/>
            </a:prstGeom>
            <a:solidFill>
              <a:sysClr val="window" lastClr="FFFFFF"/>
            </a:solidFill>
            <a:ln w="9525" cap="flat" cmpd="sng" algn="ctr">
              <a:solidFill>
                <a:sysClr val="windowText" lastClr="000000"/>
              </a:solidFill>
              <a:prstDash val="solid"/>
              <a:headEnd type="none" w="med" len="med"/>
              <a:tailEnd type="none" w="med" len="med"/>
            </a:ln>
            <a:effectLst>
              <a:outerShdw blurRad="40000" dist="20000" dir="5400000" rotWithShape="0">
                <a:srgbClr val="000000">
                  <a:alpha val="38000"/>
                </a:srgbClr>
              </a:outerShdw>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600" kern="0" dirty="0">
                  <a:solidFill>
                    <a:prstClr val="black"/>
                  </a:solidFill>
                  <a:latin typeface="Arial" panose="020B0604020202020204" pitchFamily="34" charset="0"/>
                  <a:cs typeface="Arial" panose="020B0604020202020204" pitchFamily="34" charset="0"/>
                </a:rPr>
                <a:t>ILP</a:t>
              </a:r>
            </a:p>
            <a:p>
              <a:pPr algn="ctr" eaLnBrk="0" fontAlgn="base" hangingPunct="0">
                <a:spcBef>
                  <a:spcPct val="0"/>
                </a:spcBef>
                <a:spcAft>
                  <a:spcPct val="0"/>
                </a:spcAft>
              </a:pPr>
              <a:r>
                <a:rPr lang="en-US" sz="1600" kern="0" dirty="0">
                  <a:solidFill>
                    <a:prstClr val="black"/>
                  </a:solidFill>
                  <a:latin typeface="Arial" panose="020B0604020202020204" pitchFamily="34" charset="0"/>
                  <a:cs typeface="Arial" panose="020B0604020202020204" pitchFamily="34" charset="0"/>
                </a:rPr>
                <a:t>formulation</a:t>
              </a:r>
            </a:p>
          </p:txBody>
        </p:sp>
        <p:cxnSp>
          <p:nvCxnSpPr>
            <p:cNvPr id="43" name="직선 화살표 연결선 19"/>
            <p:cNvCxnSpPr>
              <a:stCxn id="40" idx="3"/>
              <a:endCxn id="42" idx="1"/>
            </p:cNvCxnSpPr>
            <p:nvPr/>
          </p:nvCxnSpPr>
          <p:spPr bwMode="auto">
            <a:xfrm flipV="1">
              <a:off x="7039541" y="2509836"/>
              <a:ext cx="244737" cy="5135"/>
            </a:xfrm>
            <a:prstGeom prst="straightConnector1">
              <a:avLst/>
            </a:prstGeom>
            <a:solidFill>
              <a:schemeClr val="accent1"/>
            </a:solidFill>
            <a:ln w="25400" cap="flat" cmpd="sng" algn="ctr">
              <a:solidFill>
                <a:schemeClr val="tx1"/>
              </a:solidFill>
              <a:prstDash val="solid"/>
              <a:round/>
              <a:headEnd type="none" w="med" len="med"/>
              <a:tailEnd type="triangle" w="med" len="med"/>
            </a:ln>
            <a:effectLst/>
          </p:spPr>
        </p:cxnSp>
        <p:cxnSp>
          <p:nvCxnSpPr>
            <p:cNvPr id="44" name="직선 화살표 연결선 45"/>
            <p:cNvCxnSpPr>
              <a:stCxn id="42" idx="2"/>
              <a:endCxn id="41" idx="0"/>
            </p:cNvCxnSpPr>
            <p:nvPr/>
          </p:nvCxnSpPr>
          <p:spPr bwMode="auto">
            <a:xfrm flipH="1">
              <a:off x="7890598" y="2823865"/>
              <a:ext cx="569" cy="153085"/>
            </a:xfrm>
            <a:prstGeom prst="straightConnector1">
              <a:avLst/>
            </a:prstGeom>
            <a:solidFill>
              <a:schemeClr val="accent1"/>
            </a:solidFill>
            <a:ln w="25400" cap="flat" cmpd="sng" algn="ctr">
              <a:solidFill>
                <a:schemeClr val="tx1"/>
              </a:solidFill>
              <a:prstDash val="solid"/>
              <a:round/>
              <a:headEnd type="none" w="med" len="med"/>
              <a:tailEnd type="triangle" w="med" len="med"/>
            </a:ln>
            <a:effectLst/>
          </p:spPr>
        </p:cxnSp>
        <p:sp>
          <p:nvSpPr>
            <p:cNvPr id="45" name="Rectangle 71"/>
            <p:cNvSpPr/>
            <p:nvPr/>
          </p:nvSpPr>
          <p:spPr>
            <a:xfrm>
              <a:off x="5333782" y="1337431"/>
              <a:ext cx="2924533" cy="646331"/>
            </a:xfrm>
            <a:prstGeom prst="rect">
              <a:avLst/>
            </a:prstGeom>
            <a:solidFill>
              <a:sysClr val="window" lastClr="FFFFFF"/>
            </a:solidFill>
            <a:ln w="19050" cap="flat" cmpd="sng" algn="ctr">
              <a:solidFill>
                <a:sysClr val="windowText" lastClr="000000"/>
              </a:solidFill>
              <a:prstDash val="solid"/>
            </a:ln>
            <a:effectLst/>
          </p:spPr>
          <p:txBody>
            <a:bodyPr wrap="square" anchor="ctr">
              <a:spAutoFit/>
            </a:bodyPr>
            <a:lstStyle/>
            <a:p>
              <a:pPr algn="ctr"/>
              <a:r>
                <a:rPr lang="en-US" b="1" i="1" kern="0" dirty="0">
                  <a:solidFill>
                    <a:prstClr val="black"/>
                  </a:solidFill>
                  <a:latin typeface="Arial" panose="020B0604020202020204" pitchFamily="34" charset="0"/>
                  <a:cs typeface="Arial" panose="020B0604020202020204" pitchFamily="34" charset="0"/>
                </a:rPr>
                <a:t>Optimization for each window</a:t>
              </a:r>
            </a:p>
          </p:txBody>
        </p:sp>
        <p:sp>
          <p:nvSpPr>
            <p:cNvPr id="46" name="Rectangle 60"/>
            <p:cNvSpPr/>
            <p:nvPr/>
          </p:nvSpPr>
          <p:spPr bwMode="auto">
            <a:xfrm>
              <a:off x="1487601" y="2234624"/>
              <a:ext cx="2889503" cy="635380"/>
            </a:xfrm>
            <a:prstGeom prst="rect">
              <a:avLst/>
            </a:prstGeom>
            <a:solidFill>
              <a:sysClr val="window" lastClr="FFFFFF"/>
            </a:solidFill>
            <a:ln w="9525" cap="flat" cmpd="sng" algn="ctr">
              <a:solidFill>
                <a:sysClr val="windowText" lastClr="000000"/>
              </a:solidFill>
              <a:prstDash val="solid"/>
              <a:headEnd type="none" w="med" len="med"/>
              <a:tailEnd type="none" w="med" len="med"/>
            </a:ln>
            <a:effectLst>
              <a:outerShdw blurRad="40000" dist="20000" dir="5400000" rotWithShape="0">
                <a:srgbClr val="000000">
                  <a:alpha val="38000"/>
                </a:srgbClr>
              </a:outerShdw>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defRPr/>
              </a:pPr>
              <a:endParaRPr lang="en-US" kern="0" dirty="0">
                <a:solidFill>
                  <a:prstClr val="black"/>
                </a:solidFill>
                <a:latin typeface="Arial" panose="020B0604020202020204" pitchFamily="34" charset="0"/>
                <a:cs typeface="Arial" panose="020B0604020202020204" pitchFamily="34" charset="0"/>
              </a:endParaRPr>
            </a:p>
          </p:txBody>
        </p:sp>
        <p:sp>
          <p:nvSpPr>
            <p:cNvPr id="47" name="Rectangle 60"/>
            <p:cNvSpPr/>
            <p:nvPr/>
          </p:nvSpPr>
          <p:spPr bwMode="auto">
            <a:xfrm>
              <a:off x="1372047" y="2289981"/>
              <a:ext cx="2889503" cy="635380"/>
            </a:xfrm>
            <a:prstGeom prst="rect">
              <a:avLst/>
            </a:prstGeom>
            <a:solidFill>
              <a:sysClr val="window" lastClr="FFFFFF"/>
            </a:solidFill>
            <a:ln w="9525" cap="flat" cmpd="sng" algn="ctr">
              <a:solidFill>
                <a:sysClr val="windowText" lastClr="000000"/>
              </a:solidFill>
              <a:prstDash val="solid"/>
              <a:headEnd type="none" w="med" len="med"/>
              <a:tailEnd type="none" w="med" len="med"/>
            </a:ln>
            <a:effectLst>
              <a:outerShdw blurRad="40000" dist="20000" dir="5400000" rotWithShape="0">
                <a:srgbClr val="000000">
                  <a:alpha val="38000"/>
                </a:srgbClr>
              </a:outerShdw>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defRPr/>
              </a:pPr>
              <a:endParaRPr lang="en-US" kern="0" dirty="0">
                <a:solidFill>
                  <a:prstClr val="black"/>
                </a:solidFill>
                <a:latin typeface="Arial" panose="020B0604020202020204" pitchFamily="34" charset="0"/>
                <a:cs typeface="Arial" panose="020B0604020202020204" pitchFamily="34" charset="0"/>
              </a:endParaRPr>
            </a:p>
          </p:txBody>
        </p:sp>
        <p:sp>
          <p:nvSpPr>
            <p:cNvPr id="48" name="Rectangle 60"/>
            <p:cNvSpPr/>
            <p:nvPr/>
          </p:nvSpPr>
          <p:spPr bwMode="auto">
            <a:xfrm>
              <a:off x="1096832" y="2336452"/>
              <a:ext cx="2889503" cy="635380"/>
            </a:xfrm>
            <a:prstGeom prst="rect">
              <a:avLst/>
            </a:prstGeom>
            <a:solidFill>
              <a:sysClr val="window" lastClr="FFFFFF"/>
            </a:solidFill>
            <a:ln w="9525" cap="flat" cmpd="sng" algn="ctr">
              <a:solidFill>
                <a:sysClr val="windowText" lastClr="000000"/>
              </a:solidFill>
              <a:prstDash val="solid"/>
              <a:headEnd type="none" w="med" len="med"/>
              <a:tailEnd type="none" w="med" len="med"/>
            </a:ln>
            <a:effectLst>
              <a:outerShdw blurRad="40000" dist="20000" dir="5400000" rotWithShape="0">
                <a:srgbClr val="000000">
                  <a:alpha val="38000"/>
                </a:srgbClr>
              </a:outerShdw>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defRPr/>
              </a:pPr>
              <a:r>
                <a:rPr lang="en-US" sz="1400" kern="0" dirty="0">
                  <a:solidFill>
                    <a:prstClr val="black"/>
                  </a:solidFill>
                  <a:latin typeface="Arial" panose="020B0604020202020204" pitchFamily="34" charset="0"/>
                  <a:cs typeface="Arial" panose="020B0604020202020204" pitchFamily="34" charset="0"/>
                </a:rPr>
                <a:t>Solve multiple </a:t>
              </a:r>
            </a:p>
            <a:p>
              <a:pPr algn="ctr" eaLnBrk="0" fontAlgn="base" hangingPunct="0">
                <a:spcBef>
                  <a:spcPct val="0"/>
                </a:spcBef>
                <a:spcAft>
                  <a:spcPct val="0"/>
                </a:spcAft>
                <a:defRPr/>
              </a:pPr>
              <a:r>
                <a:rPr lang="en-US" sz="1400" kern="0" dirty="0" smtClean="0">
                  <a:solidFill>
                    <a:prstClr val="black"/>
                  </a:solidFill>
                  <a:latin typeface="Arial" panose="020B0604020202020204" pitchFamily="34" charset="0"/>
                  <a:cs typeface="Arial" panose="020B0604020202020204" pitchFamily="34" charset="0"/>
                </a:rPr>
                <a:t>windows </a:t>
              </a:r>
              <a:r>
                <a:rPr lang="en-US" sz="1400" kern="0" dirty="0">
                  <a:solidFill>
                    <a:prstClr val="black"/>
                  </a:solidFill>
                  <a:latin typeface="Arial" panose="020B0604020202020204" pitchFamily="34" charset="0"/>
                  <a:cs typeface="Arial" panose="020B0604020202020204" pitchFamily="34" charset="0"/>
                </a:rPr>
                <a:t>in parallel</a:t>
              </a:r>
            </a:p>
          </p:txBody>
        </p:sp>
        <p:cxnSp>
          <p:nvCxnSpPr>
            <p:cNvPr id="50" name="Elbow Connector 49"/>
            <p:cNvCxnSpPr>
              <a:stCxn id="48" idx="2"/>
              <a:endCxn id="48" idx="0"/>
            </p:cNvCxnSpPr>
            <p:nvPr/>
          </p:nvCxnSpPr>
          <p:spPr bwMode="auto">
            <a:xfrm rot="5400000" flipH="1">
              <a:off x="2223894" y="2654142"/>
              <a:ext cx="635380" cy="12700"/>
            </a:xfrm>
            <a:prstGeom prst="bentConnector5">
              <a:avLst>
                <a:gd name="adj1" fmla="val -35978"/>
                <a:gd name="adj2" fmla="val 13175992"/>
                <a:gd name="adj3" fmla="val 135978"/>
              </a:avLst>
            </a:prstGeom>
            <a:solidFill>
              <a:schemeClr val="accent1"/>
            </a:solidFill>
            <a:ln w="25400" cap="flat" cmpd="sng" algn="ctr">
              <a:solidFill>
                <a:schemeClr val="tx1"/>
              </a:solidFill>
              <a:prstDash val="solid"/>
              <a:round/>
              <a:headEnd type="none" w="med" len="med"/>
              <a:tailEnd type="arrow"/>
            </a:ln>
            <a:effectLst/>
          </p:spPr>
        </p:cxnSp>
        <p:sp>
          <p:nvSpPr>
            <p:cNvPr id="51" name="Rectangle 60"/>
            <p:cNvSpPr/>
            <p:nvPr/>
          </p:nvSpPr>
          <p:spPr bwMode="auto">
            <a:xfrm>
              <a:off x="5375350" y="5694335"/>
              <a:ext cx="2235648" cy="453971"/>
            </a:xfrm>
            <a:prstGeom prst="rect">
              <a:avLst/>
            </a:prstGeom>
            <a:solidFill>
              <a:sysClr val="window" lastClr="FFFFFF"/>
            </a:solidFill>
            <a:ln w="9525" cap="flat" cmpd="sng" algn="ctr">
              <a:solidFill>
                <a:sysClr val="windowText" lastClr="000000"/>
              </a:solidFill>
              <a:prstDash val="solid"/>
              <a:headEnd type="none" w="med" len="med"/>
              <a:tailEnd type="none" w="med" len="med"/>
            </a:ln>
            <a:effectLst>
              <a:outerShdw blurRad="40000" dist="20000" dir="5400000" rotWithShape="0">
                <a:srgbClr val="000000">
                  <a:alpha val="38000"/>
                </a:srgbClr>
              </a:outerShdw>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defRPr/>
              </a:pPr>
              <a:r>
                <a:rPr lang="en-US" kern="0" dirty="0">
                  <a:solidFill>
                    <a:prstClr val="black"/>
                  </a:solidFill>
                  <a:latin typeface="Arial" panose="020B0604020202020204" pitchFamily="34" charset="0"/>
                  <a:cs typeface="Arial" panose="020B0604020202020204" pitchFamily="34" charset="0"/>
                </a:rPr>
                <a:t>Optimized layout</a:t>
              </a:r>
            </a:p>
          </p:txBody>
        </p:sp>
        <p:cxnSp>
          <p:nvCxnSpPr>
            <p:cNvPr id="52" name="직선 화살표 연결선 52"/>
            <p:cNvCxnSpPr>
              <a:stCxn id="53" idx="2"/>
            </p:cNvCxnSpPr>
            <p:nvPr/>
          </p:nvCxnSpPr>
          <p:spPr bwMode="auto">
            <a:xfrm flipH="1" flipV="1">
              <a:off x="6438925" y="4602937"/>
              <a:ext cx="47598" cy="26426"/>
            </a:xfrm>
            <a:prstGeom prst="straightConnector1">
              <a:avLst/>
            </a:prstGeom>
            <a:solidFill>
              <a:schemeClr val="accent1"/>
            </a:solidFill>
            <a:ln w="25400" cap="flat" cmpd="sng" algn="ctr">
              <a:solidFill>
                <a:schemeClr val="tx1"/>
              </a:solidFill>
              <a:prstDash val="solid"/>
              <a:round/>
              <a:headEnd type="none" w="med" len="med"/>
              <a:tailEnd type="triangle" w="med" len="med"/>
            </a:ln>
            <a:effectLst/>
          </p:spPr>
        </p:cxnSp>
        <p:sp>
          <p:nvSpPr>
            <p:cNvPr id="53" name="Flowchart: Decision 52"/>
            <p:cNvSpPr/>
            <p:nvPr/>
          </p:nvSpPr>
          <p:spPr>
            <a:xfrm>
              <a:off x="5102747" y="4140254"/>
              <a:ext cx="2767551" cy="489109"/>
            </a:xfrm>
            <a:prstGeom prst="flowChartDecision">
              <a:avLst/>
            </a:prstGeom>
            <a:solidFill>
              <a:schemeClr val="bg1"/>
            </a:solidFill>
            <a:ln>
              <a:solidFill>
                <a:schemeClr val="tx1"/>
              </a:solidFill>
            </a:ln>
          </p:spPr>
          <p:txBody>
            <a:bodyPr wrap="square" lIns="0" tIns="0" rIns="0" bIns="0" anchor="ctr">
              <a:spAutoFit/>
            </a:bodyPr>
            <a:lstStyle/>
            <a:p>
              <a:pPr algn="ctr"/>
              <a:r>
                <a:rPr lang="en-US" sz="1600" b="1" kern="0" dirty="0" err="1">
                  <a:solidFill>
                    <a:prstClr val="black"/>
                  </a:solidFill>
                  <a:latin typeface="Arial" panose="020B0604020202020204" pitchFamily="34" charset="0"/>
                  <a:cs typeface="Arial" panose="020B0604020202020204" pitchFamily="34" charset="0"/>
                </a:rPr>
                <a:t>ρ</a:t>
              </a:r>
              <a:r>
                <a:rPr lang="en-US" sz="1600" b="1" kern="0" baseline="-25000" dirty="0" err="1">
                  <a:solidFill>
                    <a:prstClr val="black"/>
                  </a:solidFill>
                  <a:latin typeface="Arial" panose="020B0604020202020204" pitchFamily="34" charset="0"/>
                  <a:cs typeface="Arial" panose="020B0604020202020204" pitchFamily="34" charset="0"/>
                </a:rPr>
                <a:t>k</a:t>
              </a:r>
              <a:r>
                <a:rPr lang="en-US" sz="1600" b="1" kern="0" dirty="0">
                  <a:solidFill>
                    <a:prstClr val="black"/>
                  </a:solidFill>
                  <a:latin typeface="Arial" panose="020B0604020202020204" pitchFamily="34" charset="0"/>
                  <a:cs typeface="Arial" panose="020B0604020202020204" pitchFamily="34" charset="0"/>
                </a:rPr>
                <a:t> ≤ </a:t>
              </a:r>
              <a:r>
                <a:rPr lang="en-US" sz="1600" b="1" kern="0" dirty="0" err="1">
                  <a:solidFill>
                    <a:prstClr val="black"/>
                  </a:solidFill>
                  <a:latin typeface="Arial" panose="020B0604020202020204" pitchFamily="34" charset="0"/>
                  <a:cs typeface="Arial" panose="020B0604020202020204" pitchFamily="34" charset="0"/>
                </a:rPr>
                <a:t>ρ</a:t>
              </a:r>
              <a:r>
                <a:rPr lang="en-US" sz="1600" b="1" kern="0" baseline="-25000" dirty="0" err="1">
                  <a:solidFill>
                    <a:prstClr val="black"/>
                  </a:solidFill>
                  <a:latin typeface="Arial" panose="020B0604020202020204" pitchFamily="34" charset="0"/>
                  <a:cs typeface="Arial" panose="020B0604020202020204" pitchFamily="34" charset="0"/>
                </a:rPr>
                <a:t>min</a:t>
              </a:r>
              <a:r>
                <a:rPr lang="en-US" sz="1600" b="1" kern="0" dirty="0">
                  <a:solidFill>
                    <a:prstClr val="black"/>
                  </a:solidFill>
                  <a:latin typeface="Arial" panose="020B0604020202020204" pitchFamily="34" charset="0"/>
                  <a:cs typeface="Arial" panose="020B0604020202020204" pitchFamily="34" charset="0"/>
                </a:rPr>
                <a:t>?</a:t>
              </a:r>
            </a:p>
          </p:txBody>
        </p:sp>
        <p:cxnSp>
          <p:nvCxnSpPr>
            <p:cNvPr id="54" name="Elbow Connector 53"/>
            <p:cNvCxnSpPr>
              <a:stCxn id="53" idx="2"/>
              <a:endCxn id="61" idx="2"/>
            </p:cNvCxnSpPr>
            <p:nvPr/>
          </p:nvCxnSpPr>
          <p:spPr bwMode="auto">
            <a:xfrm rot="5400000">
              <a:off x="4486257" y="2800335"/>
              <a:ext cx="171238" cy="3829294"/>
            </a:xfrm>
            <a:prstGeom prst="bentConnector3">
              <a:avLst>
                <a:gd name="adj1" fmla="val 233498"/>
              </a:avLst>
            </a:prstGeom>
            <a:solidFill>
              <a:schemeClr val="accent1"/>
            </a:solidFill>
            <a:ln w="25400" cap="flat" cmpd="sng" algn="ctr">
              <a:solidFill>
                <a:schemeClr val="tx1"/>
              </a:solidFill>
              <a:prstDash val="solid"/>
              <a:round/>
              <a:headEnd type="none" w="med" len="med"/>
              <a:tailEnd type="arrow"/>
            </a:ln>
            <a:effectLst/>
          </p:spPr>
        </p:cxnSp>
        <p:sp>
          <p:nvSpPr>
            <p:cNvPr id="55" name="Rectangle 54"/>
            <p:cNvSpPr/>
            <p:nvPr/>
          </p:nvSpPr>
          <p:spPr>
            <a:xfrm>
              <a:off x="6502699" y="5304616"/>
              <a:ext cx="595035" cy="369332"/>
            </a:xfrm>
            <a:prstGeom prst="rect">
              <a:avLst/>
            </a:prstGeom>
          </p:spPr>
          <p:txBody>
            <a:bodyPr wrap="none">
              <a:spAutoFit/>
            </a:bodyPr>
            <a:lstStyle/>
            <a:p>
              <a:r>
                <a:rPr lang="en-US" b="1" kern="0" dirty="0">
                  <a:solidFill>
                    <a:prstClr val="black"/>
                  </a:solidFill>
                  <a:latin typeface="Arial" panose="020B0604020202020204" pitchFamily="34" charset="0"/>
                  <a:cs typeface="Arial" panose="020B0604020202020204" pitchFamily="34" charset="0"/>
                </a:rPr>
                <a:t>Yes</a:t>
              </a:r>
              <a:endParaRPr lang="en-US" b="1" dirty="0">
                <a:solidFill>
                  <a:prstClr val="black"/>
                </a:solidFill>
                <a:latin typeface="Arial" panose="020B0604020202020204" pitchFamily="34" charset="0"/>
                <a:cs typeface="Arial" panose="020B0604020202020204" pitchFamily="34" charset="0"/>
              </a:endParaRPr>
            </a:p>
          </p:txBody>
        </p:sp>
        <p:cxnSp>
          <p:nvCxnSpPr>
            <p:cNvPr id="56" name="직선 화살표 연결선 52"/>
            <p:cNvCxnSpPr>
              <a:stCxn id="38" idx="2"/>
              <a:endCxn id="57" idx="0"/>
            </p:cNvCxnSpPr>
            <p:nvPr/>
          </p:nvCxnSpPr>
          <p:spPr bwMode="auto">
            <a:xfrm>
              <a:off x="2595001" y="527583"/>
              <a:ext cx="0" cy="892118"/>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sp>
          <p:nvSpPr>
            <p:cNvPr id="57" name="Rectangle 71"/>
            <p:cNvSpPr/>
            <p:nvPr/>
          </p:nvSpPr>
          <p:spPr>
            <a:xfrm>
              <a:off x="1209675" y="1419701"/>
              <a:ext cx="2770651" cy="646331"/>
            </a:xfrm>
            <a:prstGeom prst="rect">
              <a:avLst/>
            </a:prstGeom>
            <a:solidFill>
              <a:sysClr val="window" lastClr="FFFFFF"/>
            </a:solidFill>
            <a:ln w="19050" cap="flat" cmpd="sng" algn="ctr">
              <a:solidFill>
                <a:sysClr val="windowText" lastClr="000000"/>
              </a:solidFill>
              <a:prstDash val="solid"/>
            </a:ln>
            <a:effectLst/>
          </p:spPr>
          <p:txBody>
            <a:bodyPr wrap="square" anchor="ctr">
              <a:spAutoFit/>
            </a:bodyPr>
            <a:lstStyle/>
            <a:p>
              <a:pPr algn="ctr">
                <a:defRPr/>
              </a:pPr>
              <a:r>
                <a:rPr lang="en-US" b="1" i="1" kern="0" dirty="0">
                  <a:solidFill>
                    <a:prstClr val="black"/>
                  </a:solidFill>
                  <a:latin typeface="Arial" panose="020B0604020202020204" pitchFamily="34" charset="0"/>
                  <a:cs typeface="Arial" panose="020B0604020202020204" pitchFamily="34" charset="0"/>
                </a:rPr>
                <a:t>ILP-based </a:t>
              </a:r>
              <a:r>
                <a:rPr lang="en-US" b="1" i="1" kern="0" dirty="0" smtClean="0">
                  <a:solidFill>
                    <a:prstClr val="black"/>
                  </a:solidFill>
                  <a:latin typeface="Arial" panose="020B0604020202020204" pitchFamily="34" charset="0"/>
                  <a:cs typeface="Arial" panose="020B0604020202020204" pitchFamily="34" charset="0"/>
                </a:rPr>
                <a:t>cut mask </a:t>
              </a:r>
              <a:r>
                <a:rPr lang="en-US" b="1" i="1" kern="0" dirty="0">
                  <a:solidFill>
                    <a:prstClr val="black"/>
                  </a:solidFill>
                  <a:latin typeface="Arial" panose="020B0604020202020204" pitchFamily="34" charset="0"/>
                  <a:cs typeface="Arial" panose="020B0604020202020204" pitchFamily="34" charset="0"/>
                </a:rPr>
                <a:t>optimization</a:t>
              </a:r>
            </a:p>
          </p:txBody>
        </p:sp>
        <p:cxnSp>
          <p:nvCxnSpPr>
            <p:cNvPr id="58" name="Straight Arrow Connector 57"/>
            <p:cNvCxnSpPr>
              <a:endCxn id="61" idx="0"/>
            </p:cNvCxnSpPr>
            <p:nvPr/>
          </p:nvCxnSpPr>
          <p:spPr bwMode="auto">
            <a:xfrm>
              <a:off x="2657228" y="3500842"/>
              <a:ext cx="1" cy="468173"/>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sp>
          <p:nvSpPr>
            <p:cNvPr id="59" name="Rectangle 58"/>
            <p:cNvSpPr/>
            <p:nvPr/>
          </p:nvSpPr>
          <p:spPr>
            <a:xfrm>
              <a:off x="4732319" y="4709896"/>
              <a:ext cx="492443" cy="369332"/>
            </a:xfrm>
            <a:prstGeom prst="rect">
              <a:avLst/>
            </a:prstGeom>
          </p:spPr>
          <p:txBody>
            <a:bodyPr wrap="none">
              <a:spAutoFit/>
            </a:bodyPr>
            <a:lstStyle/>
            <a:p>
              <a:r>
                <a:rPr lang="en-US" b="1" kern="0" dirty="0">
                  <a:solidFill>
                    <a:prstClr val="black"/>
                  </a:solidFill>
                  <a:latin typeface="Arial" panose="020B0604020202020204" pitchFamily="34" charset="0"/>
                  <a:cs typeface="Arial" panose="020B0604020202020204" pitchFamily="34" charset="0"/>
                </a:rPr>
                <a:t>No</a:t>
              </a:r>
              <a:endParaRPr lang="en-US" b="1" dirty="0">
                <a:solidFill>
                  <a:prstClr val="black"/>
                </a:solidFill>
                <a:latin typeface="Arial" panose="020B0604020202020204" pitchFamily="34" charset="0"/>
                <a:cs typeface="Arial" panose="020B0604020202020204" pitchFamily="34" charset="0"/>
              </a:endParaRPr>
            </a:p>
          </p:txBody>
        </p:sp>
        <p:cxnSp>
          <p:nvCxnSpPr>
            <p:cNvPr id="60" name="직선 화살표 연결선 52"/>
            <p:cNvCxnSpPr>
              <a:stCxn id="61" idx="3"/>
              <a:endCxn id="53" idx="1"/>
            </p:cNvCxnSpPr>
            <p:nvPr/>
          </p:nvCxnSpPr>
          <p:spPr bwMode="auto">
            <a:xfrm>
              <a:off x="4306573" y="4384808"/>
              <a:ext cx="796174" cy="1"/>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sp>
          <p:nvSpPr>
            <p:cNvPr id="61" name="Rectangle 60"/>
            <p:cNvSpPr/>
            <p:nvPr/>
          </p:nvSpPr>
          <p:spPr bwMode="auto">
            <a:xfrm>
              <a:off x="1007884" y="3969015"/>
              <a:ext cx="3298689" cy="831586"/>
            </a:xfrm>
            <a:prstGeom prst="rect">
              <a:avLst/>
            </a:prstGeom>
            <a:solidFill>
              <a:sysClr val="window" lastClr="FFFFFF"/>
            </a:solidFill>
            <a:ln w="9525" cap="flat" cmpd="sng" algn="ctr">
              <a:solidFill>
                <a:sysClr val="windowText" lastClr="000000"/>
              </a:solidFill>
              <a:prstDash val="solid"/>
              <a:headEnd type="none" w="med" len="med"/>
              <a:tailEnd type="none" w="med" len="med"/>
            </a:ln>
            <a:effectLst>
              <a:outerShdw blurRad="40000" dist="20000" dir="5400000" rotWithShape="0">
                <a:srgbClr val="000000">
                  <a:alpha val="38000"/>
                </a:srgbClr>
              </a:outerShdw>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defRPr/>
              </a:pPr>
              <a:r>
                <a:rPr lang="en-US" b="1" kern="0" dirty="0">
                  <a:solidFill>
                    <a:prstClr val="black"/>
                  </a:solidFill>
                  <a:latin typeface="Arial" panose="020B0604020202020204" pitchFamily="34" charset="0"/>
                  <a:cs typeface="Arial" panose="020B0604020202020204" pitchFamily="34" charset="0"/>
                </a:rPr>
                <a:t>Timing/Density-aware</a:t>
              </a:r>
              <a:br>
                <a:rPr lang="en-US" b="1" kern="0" dirty="0">
                  <a:solidFill>
                    <a:prstClr val="black"/>
                  </a:solidFill>
                  <a:latin typeface="Arial" panose="020B0604020202020204" pitchFamily="34" charset="0"/>
                  <a:cs typeface="Arial" panose="020B0604020202020204" pitchFamily="34" charset="0"/>
                </a:rPr>
              </a:br>
              <a:r>
                <a:rPr lang="en-US" b="1" kern="0" dirty="0">
                  <a:solidFill>
                    <a:prstClr val="black"/>
                  </a:solidFill>
                  <a:latin typeface="Arial" panose="020B0604020202020204" pitchFamily="34" charset="0"/>
                  <a:cs typeface="Arial" panose="020B0604020202020204" pitchFamily="34" charset="0"/>
                </a:rPr>
                <a:t>post-ILP optimization</a:t>
              </a:r>
            </a:p>
          </p:txBody>
        </p:sp>
        <p:cxnSp>
          <p:nvCxnSpPr>
            <p:cNvPr id="62" name="직선 화살표 연결선 52"/>
            <p:cNvCxnSpPr>
              <a:stCxn id="53" idx="2"/>
              <a:endCxn id="51" idx="0"/>
            </p:cNvCxnSpPr>
            <p:nvPr/>
          </p:nvCxnSpPr>
          <p:spPr bwMode="auto">
            <a:xfrm>
              <a:off x="6486523" y="4629363"/>
              <a:ext cx="6651" cy="1064972"/>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sp>
          <p:nvSpPr>
            <p:cNvPr id="63" name="Rectangle 71"/>
            <p:cNvSpPr/>
            <p:nvPr/>
          </p:nvSpPr>
          <p:spPr>
            <a:xfrm>
              <a:off x="2743200" y="793521"/>
              <a:ext cx="4551496" cy="369332"/>
            </a:xfrm>
            <a:prstGeom prst="rect">
              <a:avLst/>
            </a:prstGeom>
            <a:solidFill>
              <a:sysClr val="window" lastClr="FFFFFF"/>
            </a:solidFill>
            <a:ln w="19050" cap="flat" cmpd="sng" algn="ctr">
              <a:solidFill>
                <a:sysClr val="windowText" lastClr="000000"/>
              </a:solidFill>
              <a:prstDash val="solid"/>
            </a:ln>
            <a:effectLst/>
          </p:spPr>
          <p:txBody>
            <a:bodyPr wrap="square" anchor="ctr">
              <a:spAutoFit/>
            </a:bodyPr>
            <a:lstStyle/>
            <a:p>
              <a:pPr algn="ctr">
                <a:defRPr/>
              </a:pPr>
              <a:r>
                <a:rPr lang="en-US" b="1" i="1" kern="0" dirty="0" smtClean="0">
                  <a:solidFill>
                    <a:prstClr val="black"/>
                  </a:solidFill>
                  <a:latin typeface="Arial" panose="020B0604020202020204" pitchFamily="34" charset="0"/>
                  <a:cs typeface="Arial" panose="020B0604020202020204" pitchFamily="34" charset="0"/>
                </a:rPr>
                <a:t>Cut mask </a:t>
              </a:r>
              <a:r>
                <a:rPr lang="en-US" b="1" i="1" kern="0" dirty="0">
                  <a:solidFill>
                    <a:prstClr val="black"/>
                  </a:solidFill>
                  <a:latin typeface="Arial" panose="020B0604020202020204" pitchFamily="34" charset="0"/>
                  <a:cs typeface="Arial" panose="020B0604020202020204" pitchFamily="34" charset="0"/>
                </a:rPr>
                <a:t>optimization (layer by layer)</a:t>
              </a:r>
            </a:p>
          </p:txBody>
        </p:sp>
      </p:grpSp>
      <p:sp>
        <p:nvSpPr>
          <p:cNvPr id="3" name="Title 2"/>
          <p:cNvSpPr>
            <a:spLocks noGrp="1"/>
          </p:cNvSpPr>
          <p:nvPr>
            <p:ph type="title"/>
          </p:nvPr>
        </p:nvSpPr>
        <p:spPr/>
        <p:txBody>
          <a:bodyPr/>
          <a:lstStyle/>
          <a:p>
            <a:r>
              <a:rPr lang="en-US" dirty="0" smtClean="0"/>
              <a:t>Overall Flow</a:t>
            </a:r>
            <a:endParaRPr lang="en-US" dirty="0"/>
          </a:p>
        </p:txBody>
      </p:sp>
      <p:sp>
        <p:nvSpPr>
          <p:cNvPr id="33" name="Rectangle 32"/>
          <p:cNvSpPr/>
          <p:nvPr/>
        </p:nvSpPr>
        <p:spPr bwMode="auto">
          <a:xfrm>
            <a:off x="3583101" y="746125"/>
            <a:ext cx="2243906" cy="394943"/>
          </a:xfrm>
          <a:prstGeom prst="rect">
            <a:avLst/>
          </a:prstGeom>
          <a:noFill/>
          <a:ln w="635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b="1">
              <a:solidFill>
                <a:prstClr val="black"/>
              </a:solidFill>
              <a:latin typeface="Arial Narrow" pitchFamily="34" charset="0"/>
            </a:endParaRPr>
          </a:p>
        </p:txBody>
      </p:sp>
      <p:sp>
        <p:nvSpPr>
          <p:cNvPr id="64" name="Rectangle 63"/>
          <p:cNvSpPr/>
          <p:nvPr/>
        </p:nvSpPr>
        <p:spPr bwMode="auto">
          <a:xfrm>
            <a:off x="7146290" y="2669563"/>
            <a:ext cx="1988751" cy="889644"/>
          </a:xfrm>
          <a:prstGeom prst="rect">
            <a:avLst/>
          </a:prstGeom>
          <a:noFill/>
          <a:ln w="635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b="1">
              <a:solidFill>
                <a:prstClr val="black"/>
              </a:solidFill>
              <a:latin typeface="Arial Narrow" pitchFamily="34" charset="0"/>
            </a:endParaRPr>
          </a:p>
        </p:txBody>
      </p:sp>
      <p:sp>
        <p:nvSpPr>
          <p:cNvPr id="65" name="Rectangle 64"/>
          <p:cNvSpPr/>
          <p:nvPr/>
        </p:nvSpPr>
        <p:spPr bwMode="auto">
          <a:xfrm>
            <a:off x="3338364" y="2003574"/>
            <a:ext cx="2752658" cy="665989"/>
          </a:xfrm>
          <a:prstGeom prst="rect">
            <a:avLst/>
          </a:prstGeom>
          <a:noFill/>
          <a:ln w="635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b="1">
              <a:solidFill>
                <a:prstClr val="black"/>
              </a:solidFill>
              <a:latin typeface="Arial Narrow" pitchFamily="34" charset="0"/>
            </a:endParaRPr>
          </a:p>
        </p:txBody>
      </p:sp>
      <p:sp>
        <p:nvSpPr>
          <p:cNvPr id="66" name="Rectangle 65"/>
          <p:cNvSpPr/>
          <p:nvPr/>
        </p:nvSpPr>
        <p:spPr bwMode="auto">
          <a:xfrm>
            <a:off x="3205717" y="2893596"/>
            <a:ext cx="2885305" cy="665989"/>
          </a:xfrm>
          <a:prstGeom prst="rect">
            <a:avLst/>
          </a:prstGeom>
          <a:noFill/>
          <a:ln w="635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b="1">
              <a:solidFill>
                <a:prstClr val="black"/>
              </a:solidFill>
              <a:latin typeface="Arial Narrow" pitchFamily="34" charset="0"/>
            </a:endParaRPr>
          </a:p>
        </p:txBody>
      </p:sp>
      <p:sp>
        <p:nvSpPr>
          <p:cNvPr id="68" name="Rectangle 67"/>
          <p:cNvSpPr/>
          <p:nvPr/>
        </p:nvSpPr>
        <p:spPr bwMode="auto">
          <a:xfrm>
            <a:off x="9379778" y="2783182"/>
            <a:ext cx="1213777" cy="628058"/>
          </a:xfrm>
          <a:prstGeom prst="rect">
            <a:avLst/>
          </a:prstGeom>
          <a:noFill/>
          <a:ln w="635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b="1">
              <a:solidFill>
                <a:prstClr val="black"/>
              </a:solidFill>
              <a:latin typeface="Arial Narrow" pitchFamily="34" charset="0"/>
            </a:endParaRPr>
          </a:p>
        </p:txBody>
      </p:sp>
      <p:sp>
        <p:nvSpPr>
          <p:cNvPr id="69" name="Rectangle 68"/>
          <p:cNvSpPr/>
          <p:nvPr/>
        </p:nvSpPr>
        <p:spPr bwMode="auto">
          <a:xfrm>
            <a:off x="9393048" y="3564063"/>
            <a:ext cx="1213777" cy="628058"/>
          </a:xfrm>
          <a:prstGeom prst="rect">
            <a:avLst/>
          </a:prstGeom>
          <a:noFill/>
          <a:ln w="635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b="1">
              <a:solidFill>
                <a:prstClr val="black"/>
              </a:solidFill>
              <a:latin typeface="Arial Narrow" pitchFamily="34" charset="0"/>
            </a:endParaRPr>
          </a:p>
        </p:txBody>
      </p:sp>
      <p:sp>
        <p:nvSpPr>
          <p:cNvPr id="70" name="Rectangle 69"/>
          <p:cNvSpPr/>
          <p:nvPr/>
        </p:nvSpPr>
        <p:spPr bwMode="auto">
          <a:xfrm>
            <a:off x="7416600" y="4683837"/>
            <a:ext cx="2235649" cy="508811"/>
          </a:xfrm>
          <a:prstGeom prst="rect">
            <a:avLst/>
          </a:prstGeom>
          <a:noFill/>
          <a:ln w="635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b="1">
              <a:solidFill>
                <a:prstClr val="black"/>
              </a:solidFill>
              <a:latin typeface="Arial Narrow" pitchFamily="34" charset="0"/>
            </a:endParaRPr>
          </a:p>
        </p:txBody>
      </p:sp>
      <p:sp>
        <p:nvSpPr>
          <p:cNvPr id="71" name="Rectangle 70"/>
          <p:cNvSpPr/>
          <p:nvPr/>
        </p:nvSpPr>
        <p:spPr bwMode="auto">
          <a:xfrm>
            <a:off x="3104298" y="4551820"/>
            <a:ext cx="3297775" cy="873297"/>
          </a:xfrm>
          <a:prstGeom prst="rect">
            <a:avLst/>
          </a:prstGeom>
          <a:noFill/>
          <a:ln w="635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b="1">
              <a:solidFill>
                <a:prstClr val="black"/>
              </a:solidFill>
              <a:latin typeface="Arial Narrow" pitchFamily="34" charset="0"/>
            </a:endParaRPr>
          </a:p>
        </p:txBody>
      </p:sp>
    </p:spTree>
    <p:extLst>
      <p:ext uri="{BB962C8B-B14F-4D97-AF65-F5344CB8AC3E}">
        <p14:creationId xmlns:p14="http://schemas.microsoft.com/office/powerpoint/2010/main" val="2885821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4"/>
                                        </p:tgtEl>
                                        <p:attrNameLst>
                                          <p:attrName>style.visibility</p:attrName>
                                        </p:attrNameLst>
                                      </p:cBhvr>
                                      <p:to>
                                        <p:strVal val="visible"/>
                                      </p:to>
                                    </p:set>
                                    <p:animEffect transition="in" filter="fade">
                                      <p:cBhvr>
                                        <p:cTn id="12" dur="500"/>
                                        <p:tgtEl>
                                          <p:spTgt spid="6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5"/>
                                        </p:tgtEl>
                                        <p:attrNameLst>
                                          <p:attrName>style.visibility</p:attrName>
                                        </p:attrNameLst>
                                      </p:cBhvr>
                                      <p:to>
                                        <p:strVal val="visible"/>
                                      </p:to>
                                    </p:set>
                                    <p:animEffect transition="in" filter="fade">
                                      <p:cBhvr>
                                        <p:cTn id="17" dur="500"/>
                                        <p:tgtEl>
                                          <p:spTgt spid="6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8"/>
                                        </p:tgtEl>
                                        <p:attrNameLst>
                                          <p:attrName>style.visibility</p:attrName>
                                        </p:attrNameLst>
                                      </p:cBhvr>
                                      <p:to>
                                        <p:strVal val="visible"/>
                                      </p:to>
                                    </p:set>
                                    <p:animEffect transition="in" filter="fade">
                                      <p:cBhvr>
                                        <p:cTn id="22" dur="500"/>
                                        <p:tgtEl>
                                          <p:spTgt spid="6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9"/>
                                        </p:tgtEl>
                                        <p:attrNameLst>
                                          <p:attrName>style.visibility</p:attrName>
                                        </p:attrNameLst>
                                      </p:cBhvr>
                                      <p:to>
                                        <p:strVal val="visible"/>
                                      </p:to>
                                    </p:set>
                                    <p:animEffect transition="in" filter="fade">
                                      <p:cBhvr>
                                        <p:cTn id="25" dur="500"/>
                                        <p:tgtEl>
                                          <p:spTgt spid="6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66"/>
                                        </p:tgtEl>
                                        <p:attrNameLst>
                                          <p:attrName>style.visibility</p:attrName>
                                        </p:attrNameLst>
                                      </p:cBhvr>
                                      <p:to>
                                        <p:strVal val="visible"/>
                                      </p:to>
                                    </p:set>
                                    <p:animEffect transition="in" filter="fade">
                                      <p:cBhvr>
                                        <p:cTn id="30" dur="500"/>
                                        <p:tgtEl>
                                          <p:spTgt spid="66"/>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71"/>
                                        </p:tgtEl>
                                        <p:attrNameLst>
                                          <p:attrName>style.visibility</p:attrName>
                                        </p:attrNameLst>
                                      </p:cBhvr>
                                      <p:to>
                                        <p:strVal val="visible"/>
                                      </p:to>
                                    </p:set>
                                    <p:animEffect transition="in" filter="fade">
                                      <p:cBhvr>
                                        <p:cTn id="35" dur="500"/>
                                        <p:tgtEl>
                                          <p:spTgt spid="71"/>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70"/>
                                        </p:tgtEl>
                                        <p:attrNameLst>
                                          <p:attrName>style.visibility</p:attrName>
                                        </p:attrNameLst>
                                      </p:cBhvr>
                                      <p:to>
                                        <p:strVal val="visible"/>
                                      </p:to>
                                    </p:set>
                                    <p:animEffect transition="in" filter="fade">
                                      <p:cBhvr>
                                        <p:cTn id="40"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64" grpId="0" animBg="1"/>
      <p:bldP spid="65" grpId="0" animBg="1"/>
      <p:bldP spid="66" grpId="0" animBg="1"/>
      <p:bldP spid="68" grpId="0" animBg="1"/>
      <p:bldP spid="69" grpId="0" animBg="1"/>
      <p:bldP spid="70" grpId="0" animBg="1"/>
      <p:bldP spid="7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Motivation &amp; Related Works</a:t>
            </a:r>
          </a:p>
          <a:p>
            <a:r>
              <a:rPr lang="en-US" dirty="0" smtClean="0"/>
              <a:t>Our approach:</a:t>
            </a:r>
          </a:p>
          <a:p>
            <a:pPr lvl="1"/>
            <a:r>
              <a:rPr lang="en-US" dirty="0" smtClean="0"/>
              <a:t>ILP-based cut mask optimization</a:t>
            </a:r>
          </a:p>
          <a:p>
            <a:pPr lvl="1"/>
            <a:r>
              <a:rPr lang="en-US" dirty="0" smtClean="0"/>
              <a:t>Post-ILP optimization</a:t>
            </a:r>
          </a:p>
          <a:p>
            <a:r>
              <a:rPr lang="en-US" b="1" dirty="0" smtClean="0"/>
              <a:t>Experimental results</a:t>
            </a:r>
          </a:p>
          <a:p>
            <a:r>
              <a:rPr lang="en-US" dirty="0" smtClean="0"/>
              <a:t>Conclusion and Future work</a:t>
            </a:r>
            <a:endParaRPr lang="en-US" dirty="0"/>
          </a:p>
        </p:txBody>
      </p:sp>
      <p:sp>
        <p:nvSpPr>
          <p:cNvPr id="3" name="Title 2"/>
          <p:cNvSpPr>
            <a:spLocks noGrp="1"/>
          </p:cNvSpPr>
          <p:nvPr>
            <p:ph type="title"/>
          </p:nvPr>
        </p:nvSpPr>
        <p:spPr/>
        <p:txBody>
          <a:bodyPr/>
          <a:lstStyle/>
          <a:p>
            <a:r>
              <a:rPr lang="en-US" dirty="0" smtClean="0"/>
              <a:t>Outline</a:t>
            </a:r>
            <a:endParaRPr lang="en-US" dirty="0"/>
          </a:p>
        </p:txBody>
      </p:sp>
    </p:spTree>
    <p:extLst>
      <p:ext uri="{BB962C8B-B14F-4D97-AF65-F5344CB8AC3E}">
        <p14:creationId xmlns:p14="http://schemas.microsoft.com/office/powerpoint/2010/main" val="3637504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Designs: </a:t>
            </a:r>
            <a:r>
              <a:rPr lang="en-US" sz="2400" dirty="0" smtClean="0"/>
              <a:t>ARM Cortex M0, AES (</a:t>
            </a:r>
            <a:r>
              <a:rPr lang="en-US" sz="2400" dirty="0" err="1" smtClean="0"/>
              <a:t>aes</a:t>
            </a:r>
            <a:r>
              <a:rPr lang="en-US" sz="2400" dirty="0" smtClean="0"/>
              <a:t> cipher top)[</a:t>
            </a:r>
            <a:r>
              <a:rPr lang="en-US" sz="2400" dirty="0" err="1" smtClean="0"/>
              <a:t>OpenCores</a:t>
            </a:r>
            <a:r>
              <a:rPr lang="en-US" sz="2400" dirty="0" smtClean="0"/>
              <a:t>]</a:t>
            </a:r>
          </a:p>
          <a:p>
            <a:r>
              <a:rPr lang="en-US" sz="2400" dirty="0" smtClean="0"/>
              <a:t>Technology</a:t>
            </a:r>
          </a:p>
          <a:p>
            <a:pPr lvl="1"/>
            <a:r>
              <a:rPr lang="en-US" sz="2000" dirty="0" smtClean="0"/>
              <a:t>Option 1 (N7): 7nm cell library with scaled 28nm BEOL (back-end-of-line) LEF</a:t>
            </a:r>
          </a:p>
          <a:p>
            <a:pPr lvl="1"/>
            <a:r>
              <a:rPr lang="en-US" sz="2000" dirty="0" smtClean="0"/>
              <a:t>Option 2 (N5): 5nm (scaled 7nm) cell library </a:t>
            </a:r>
            <a:r>
              <a:rPr lang="en-US" sz="2000" dirty="0"/>
              <a:t>with scaled 28nm </a:t>
            </a:r>
            <a:r>
              <a:rPr lang="en-US" sz="2000" dirty="0" smtClean="0"/>
              <a:t>BEOL (back-end-of-line) LEF</a:t>
            </a:r>
          </a:p>
          <a:p>
            <a:r>
              <a:rPr lang="en-US" sz="2400" dirty="0" smtClean="0"/>
              <a:t>SP&amp;R tools: Synopsys Design </a:t>
            </a:r>
            <a:r>
              <a:rPr lang="en-US" sz="2400" dirty="0"/>
              <a:t>C</a:t>
            </a:r>
            <a:r>
              <a:rPr lang="en-US" sz="2400" dirty="0" smtClean="0"/>
              <a:t>ompiler (synthesis), Cadence Encounter (P&amp;R)</a:t>
            </a:r>
          </a:p>
          <a:p>
            <a:endParaRPr lang="en-US" dirty="0" smtClean="0"/>
          </a:p>
          <a:p>
            <a:endParaRPr lang="en-US" dirty="0"/>
          </a:p>
          <a:p>
            <a:endParaRPr lang="en-US" dirty="0" smtClean="0"/>
          </a:p>
          <a:p>
            <a:endParaRPr lang="en-US" dirty="0"/>
          </a:p>
        </p:txBody>
      </p:sp>
      <p:sp>
        <p:nvSpPr>
          <p:cNvPr id="3" name="Title 2"/>
          <p:cNvSpPr>
            <a:spLocks noGrp="1"/>
          </p:cNvSpPr>
          <p:nvPr>
            <p:ph type="title"/>
          </p:nvPr>
        </p:nvSpPr>
        <p:spPr/>
        <p:txBody>
          <a:bodyPr/>
          <a:lstStyle/>
          <a:p>
            <a:r>
              <a:rPr lang="en-US" dirty="0" smtClean="0"/>
              <a:t>Experimental Setup: Designs and Technologies</a:t>
            </a:r>
            <a:endParaRPr lang="en-US" dirty="0"/>
          </a:p>
        </p:txBody>
      </p:sp>
      <p:graphicFrame>
        <p:nvGraphicFramePr>
          <p:cNvPr id="4" name="Table 3"/>
          <p:cNvGraphicFramePr>
            <a:graphicFrameLocks noGrp="1"/>
          </p:cNvGraphicFramePr>
          <p:nvPr>
            <p:extLst/>
          </p:nvPr>
        </p:nvGraphicFramePr>
        <p:xfrm>
          <a:off x="527900" y="3123501"/>
          <a:ext cx="10850257" cy="2323644"/>
        </p:xfrm>
        <a:graphic>
          <a:graphicData uri="http://schemas.openxmlformats.org/drawingml/2006/table">
            <a:tbl>
              <a:tblPr firstRow="1" bandRow="1">
                <a:tableStyleId>{5C22544A-7EE6-4342-B048-85BDC9FD1C3A}</a:tableStyleId>
              </a:tblPr>
              <a:tblGrid>
                <a:gridCol w="764872"/>
                <a:gridCol w="945931"/>
                <a:gridCol w="945931"/>
                <a:gridCol w="977463"/>
                <a:gridCol w="1297738"/>
                <a:gridCol w="1157781"/>
                <a:gridCol w="961535"/>
                <a:gridCol w="970960"/>
                <a:gridCol w="942681"/>
                <a:gridCol w="980387"/>
                <a:gridCol w="904978"/>
              </a:tblGrid>
              <a:tr h="387274">
                <a:tc rowSpan="2">
                  <a:txBody>
                    <a:bodyPr/>
                    <a:lstStyle/>
                    <a:p>
                      <a:pPr algn="ctr"/>
                      <a:r>
                        <a:rPr lang="en-US" sz="1600" dirty="0" smtClean="0">
                          <a:solidFill>
                            <a:schemeClr val="tx1"/>
                          </a:solidFill>
                          <a:latin typeface="Arial" panose="020B0604020202020204" pitchFamily="34" charset="0"/>
                          <a:cs typeface="Arial" panose="020B0604020202020204" pitchFamily="34" charset="0"/>
                        </a:rPr>
                        <a:t>Tech.</a:t>
                      </a:r>
                      <a:endParaRPr lang="en-US" sz="16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dirty="0" smtClean="0">
                          <a:solidFill>
                            <a:schemeClr val="tx1"/>
                          </a:solidFill>
                          <a:latin typeface="Arial" panose="020B0604020202020204" pitchFamily="34" charset="0"/>
                          <a:cs typeface="Arial" panose="020B0604020202020204" pitchFamily="34" charset="0"/>
                        </a:rPr>
                        <a:t>Design</a:t>
                      </a:r>
                      <a:endParaRPr lang="en-US"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dirty="0" smtClean="0">
                          <a:solidFill>
                            <a:schemeClr val="tx1"/>
                          </a:solidFill>
                          <a:latin typeface="Arial" panose="020B0604020202020204" pitchFamily="34" charset="0"/>
                          <a:cs typeface="Arial" panose="020B0604020202020204" pitchFamily="34" charset="0"/>
                        </a:rPr>
                        <a:t>#cells</a:t>
                      </a:r>
                      <a:endParaRPr lang="en-US"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dirty="0" smtClean="0">
                          <a:solidFill>
                            <a:schemeClr val="tx1"/>
                          </a:solidFill>
                          <a:latin typeface="Arial" panose="020B0604020202020204" pitchFamily="34" charset="0"/>
                          <a:cs typeface="Arial" panose="020B0604020202020204" pitchFamily="34" charset="0"/>
                        </a:rPr>
                        <a:t>#nets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dirty="0" smtClean="0">
                          <a:solidFill>
                            <a:schemeClr val="tx1"/>
                          </a:solidFill>
                          <a:latin typeface="Arial" panose="020B0604020202020204" pitchFamily="34" charset="0"/>
                          <a:cs typeface="Arial" panose="020B0604020202020204" pitchFamily="34" charset="0"/>
                        </a:rPr>
                        <a:t>Area</a:t>
                      </a:r>
                      <a:r>
                        <a:rPr lang="en-US" baseline="0" dirty="0" smtClean="0">
                          <a:solidFill>
                            <a:schemeClr val="tx1"/>
                          </a:solidFill>
                          <a:latin typeface="Arial" panose="020B0604020202020204" pitchFamily="34" charset="0"/>
                          <a:cs typeface="Arial" panose="020B0604020202020204" pitchFamily="34" charset="0"/>
                        </a:rPr>
                        <a:t> </a:t>
                      </a:r>
                      <a:r>
                        <a:rPr lang="en-US" dirty="0" smtClean="0">
                          <a:solidFill>
                            <a:schemeClr val="tx1"/>
                          </a:solidFill>
                          <a:latin typeface="Arial" panose="020B0604020202020204" pitchFamily="34" charset="0"/>
                          <a:cs typeface="Arial" panose="020B0604020202020204" pitchFamily="34" charset="0"/>
                        </a:rPr>
                        <a:t>(</a:t>
                      </a:r>
                      <a:r>
                        <a:rPr lang="en-US" sz="1600" dirty="0" smtClean="0">
                          <a:solidFill>
                            <a:schemeClr val="tx1"/>
                          </a:solidFill>
                          <a:latin typeface="Arial" panose="020B0604020202020204" pitchFamily="34" charset="0"/>
                          <a:cs typeface="Arial" panose="020B0604020202020204" pitchFamily="34" charset="0"/>
                        </a:rPr>
                        <a:t>um</a:t>
                      </a:r>
                      <a:r>
                        <a:rPr lang="en-US" sz="1600" baseline="30000" dirty="0" smtClean="0">
                          <a:solidFill>
                            <a:schemeClr val="tx1"/>
                          </a:solidFill>
                          <a:latin typeface="Arial" panose="020B0604020202020204" pitchFamily="34" charset="0"/>
                          <a:cs typeface="Arial" panose="020B0604020202020204" pitchFamily="34" charset="0"/>
                        </a:rPr>
                        <a:t>2</a:t>
                      </a:r>
                      <a:r>
                        <a:rPr lang="en-US" dirty="0" smtClean="0">
                          <a:solidFill>
                            <a:schemeClr val="tx1"/>
                          </a:solidFill>
                          <a:latin typeface="Arial" panose="020B0604020202020204" pitchFamily="34" charset="0"/>
                          <a:cs typeface="Arial" panose="020B0604020202020204" pitchFamily="34" charset="0"/>
                        </a:rPr>
                        <a:t>)</a:t>
                      </a:r>
                      <a:endParaRPr lang="en-US"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sz="1600" dirty="0" smtClean="0">
                          <a:solidFill>
                            <a:schemeClr val="tx1"/>
                          </a:solidFill>
                          <a:latin typeface="Arial" panose="020B0604020202020204" pitchFamily="34" charset="0"/>
                          <a:cs typeface="Arial" panose="020B0604020202020204" pitchFamily="34" charset="0"/>
                        </a:rPr>
                        <a:t>Util. (%)</a:t>
                      </a:r>
                      <a:endParaRPr lang="en-US"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pPr algn="ctr"/>
                      <a:r>
                        <a:rPr lang="en-US" dirty="0" smtClean="0">
                          <a:solidFill>
                            <a:schemeClr val="tx1"/>
                          </a:solidFill>
                          <a:latin typeface="Arial" panose="020B0604020202020204" pitchFamily="34" charset="0"/>
                          <a:cs typeface="Arial" panose="020B0604020202020204" pitchFamily="34" charset="0"/>
                        </a:rPr>
                        <a:t>#segments</a:t>
                      </a:r>
                      <a:endParaRPr lang="en-US"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87274">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a:txBody>
                    <a:bodyPr/>
                    <a:lstStyle/>
                    <a:p>
                      <a:pPr algn="ctr"/>
                      <a:r>
                        <a:rPr lang="en-US" b="1" dirty="0" smtClean="0">
                          <a:solidFill>
                            <a:schemeClr val="tx1"/>
                          </a:solidFill>
                          <a:latin typeface="Arial" panose="020B0604020202020204" pitchFamily="34" charset="0"/>
                          <a:cs typeface="Arial" panose="020B0604020202020204" pitchFamily="34" charset="0"/>
                        </a:rPr>
                        <a:t>M2</a:t>
                      </a:r>
                      <a:endParaRPr lang="en-US"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smtClean="0">
                          <a:solidFill>
                            <a:schemeClr val="tx1"/>
                          </a:solidFill>
                          <a:latin typeface="Arial" panose="020B0604020202020204" pitchFamily="34" charset="0"/>
                          <a:cs typeface="Arial" panose="020B0604020202020204" pitchFamily="34" charset="0"/>
                        </a:rPr>
                        <a:t>M3</a:t>
                      </a:r>
                      <a:endParaRPr lang="en-US"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smtClean="0">
                          <a:solidFill>
                            <a:schemeClr val="tx1"/>
                          </a:solidFill>
                          <a:latin typeface="Arial" panose="020B0604020202020204" pitchFamily="34" charset="0"/>
                          <a:cs typeface="Arial" panose="020B0604020202020204" pitchFamily="34" charset="0"/>
                        </a:rPr>
                        <a:t>M4</a:t>
                      </a:r>
                      <a:endParaRPr lang="en-US"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smtClean="0">
                          <a:solidFill>
                            <a:schemeClr val="tx1"/>
                          </a:solidFill>
                          <a:latin typeface="Arial" panose="020B0604020202020204" pitchFamily="34" charset="0"/>
                          <a:cs typeface="Arial" panose="020B0604020202020204" pitchFamily="34" charset="0"/>
                        </a:rPr>
                        <a:t>M5</a:t>
                      </a:r>
                      <a:endParaRPr lang="en-US"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smtClean="0">
                          <a:solidFill>
                            <a:schemeClr val="tx1"/>
                          </a:solidFill>
                          <a:latin typeface="Arial" panose="020B0604020202020204" pitchFamily="34" charset="0"/>
                          <a:cs typeface="Arial" panose="020B0604020202020204" pitchFamily="34" charset="0"/>
                        </a:rPr>
                        <a:t>M6</a:t>
                      </a:r>
                      <a:endParaRPr lang="en-US"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7274">
                <a:tc rowSpan="2">
                  <a:txBody>
                    <a:bodyPr/>
                    <a:lstStyle/>
                    <a:p>
                      <a:pPr algn="ctr"/>
                      <a:r>
                        <a:rPr lang="en-US" b="1" dirty="0" smtClean="0">
                          <a:solidFill>
                            <a:schemeClr val="tx1"/>
                          </a:solidFill>
                          <a:latin typeface="Arial" panose="020B0604020202020204" pitchFamily="34" charset="0"/>
                          <a:cs typeface="Arial" panose="020B0604020202020204" pitchFamily="34" charset="0"/>
                        </a:rPr>
                        <a:t>N7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smtClean="0">
                          <a:solidFill>
                            <a:schemeClr val="tx1"/>
                          </a:solidFill>
                          <a:latin typeface="Arial" panose="020B0604020202020204" pitchFamily="34" charset="0"/>
                          <a:cs typeface="Arial" panose="020B0604020202020204" pitchFamily="34" charset="0"/>
                        </a:rPr>
                        <a:t>M0</a:t>
                      </a:r>
                      <a:endParaRPr lang="en-US"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Arial" panose="020B0604020202020204" pitchFamily="34" charset="0"/>
                          <a:cs typeface="Arial" panose="020B0604020202020204" pitchFamily="34" charset="0"/>
                        </a:rPr>
                        <a:t>8994</a:t>
                      </a:r>
                      <a:endParaRPr lang="en-US"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Arial" panose="020B0604020202020204" pitchFamily="34" charset="0"/>
                          <a:cs typeface="Arial" panose="020B0604020202020204" pitchFamily="34" charset="0"/>
                        </a:rPr>
                        <a:t>9048</a:t>
                      </a:r>
                      <a:endParaRPr lang="en-US"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Arial" panose="020B0604020202020204" pitchFamily="34" charset="0"/>
                          <a:cs typeface="Arial" panose="020B0604020202020204" pitchFamily="34" charset="0"/>
                        </a:rPr>
                        <a:t>8272</a:t>
                      </a:r>
                      <a:endParaRPr lang="en-US"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Arial" panose="020B0604020202020204" pitchFamily="34" charset="0"/>
                          <a:cs typeface="Arial" panose="020B0604020202020204" pitchFamily="34" charset="0"/>
                        </a:rPr>
                        <a:t>81</a:t>
                      </a:r>
                      <a:endParaRPr lang="en-US"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Arial" panose="020B0604020202020204" pitchFamily="34" charset="0"/>
                          <a:cs typeface="Arial" panose="020B0604020202020204" pitchFamily="34" charset="0"/>
                        </a:rPr>
                        <a:t>33311</a:t>
                      </a:r>
                      <a:endParaRPr lang="en-US"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Arial" panose="020B0604020202020204" pitchFamily="34" charset="0"/>
                          <a:cs typeface="Arial" panose="020B0604020202020204" pitchFamily="34" charset="0"/>
                        </a:rPr>
                        <a:t>21359</a:t>
                      </a:r>
                      <a:endParaRPr lang="en-US"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Arial" panose="020B0604020202020204" pitchFamily="34" charset="0"/>
                          <a:cs typeface="Arial" panose="020B0604020202020204" pitchFamily="34" charset="0"/>
                        </a:rPr>
                        <a:t>10606</a:t>
                      </a:r>
                      <a:endParaRPr lang="en-US"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Arial" panose="020B0604020202020204" pitchFamily="34" charset="0"/>
                          <a:cs typeface="Arial" panose="020B0604020202020204" pitchFamily="34" charset="0"/>
                        </a:rPr>
                        <a:t>6306</a:t>
                      </a:r>
                      <a:endParaRPr lang="en-US"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Arial" panose="020B0604020202020204" pitchFamily="34" charset="0"/>
                          <a:cs typeface="Arial" panose="020B0604020202020204" pitchFamily="34" charset="0"/>
                        </a:rPr>
                        <a:t>2595</a:t>
                      </a:r>
                      <a:endParaRPr lang="en-US"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7274">
                <a:tc vMerge="1">
                  <a:txBody>
                    <a:bodyPr/>
                    <a:lstStyle/>
                    <a:p>
                      <a:endParaRPr lang="en-US" dirty="0"/>
                    </a:p>
                  </a:txBody>
                  <a:tcPr/>
                </a:tc>
                <a:tc>
                  <a:txBody>
                    <a:bodyPr/>
                    <a:lstStyle/>
                    <a:p>
                      <a:pPr algn="ctr"/>
                      <a:r>
                        <a:rPr lang="en-US" b="1" dirty="0" smtClean="0">
                          <a:solidFill>
                            <a:schemeClr val="tx1"/>
                          </a:solidFill>
                          <a:latin typeface="Arial" panose="020B0604020202020204" pitchFamily="34" charset="0"/>
                          <a:cs typeface="Arial" panose="020B0604020202020204" pitchFamily="34" charset="0"/>
                        </a:rPr>
                        <a:t>AES</a:t>
                      </a:r>
                      <a:endParaRPr lang="en-US"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Arial" panose="020B0604020202020204" pitchFamily="34" charset="0"/>
                          <a:cs typeface="Arial" panose="020B0604020202020204" pitchFamily="34" charset="0"/>
                        </a:rPr>
                        <a:t>13340</a:t>
                      </a:r>
                      <a:endParaRPr lang="en-US"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Arial" panose="020B0604020202020204" pitchFamily="34" charset="0"/>
                          <a:cs typeface="Arial" panose="020B0604020202020204" pitchFamily="34" charset="0"/>
                        </a:rPr>
                        <a:t>13602</a:t>
                      </a:r>
                      <a:endParaRPr lang="en-US"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Arial" panose="020B0604020202020204" pitchFamily="34" charset="0"/>
                          <a:cs typeface="Arial" panose="020B0604020202020204" pitchFamily="34" charset="0"/>
                        </a:rPr>
                        <a:t>9807</a:t>
                      </a:r>
                      <a:endParaRPr lang="en-US"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Arial" panose="020B0604020202020204" pitchFamily="34" charset="0"/>
                          <a:cs typeface="Arial" panose="020B0604020202020204" pitchFamily="34" charset="0"/>
                        </a:rPr>
                        <a:t>86</a:t>
                      </a:r>
                      <a:endParaRPr lang="en-US"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Arial" panose="020B0604020202020204" pitchFamily="34" charset="0"/>
                          <a:cs typeface="Arial" panose="020B0604020202020204" pitchFamily="34" charset="0"/>
                        </a:rPr>
                        <a:t>46034</a:t>
                      </a:r>
                      <a:endParaRPr lang="en-US"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Arial" panose="020B0604020202020204" pitchFamily="34" charset="0"/>
                          <a:cs typeface="Arial" panose="020B0604020202020204" pitchFamily="34" charset="0"/>
                        </a:rPr>
                        <a:t>29552</a:t>
                      </a:r>
                      <a:endParaRPr lang="en-US"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Arial" panose="020B0604020202020204" pitchFamily="34" charset="0"/>
                          <a:cs typeface="Arial" panose="020B0604020202020204" pitchFamily="34" charset="0"/>
                        </a:rPr>
                        <a:t>16935</a:t>
                      </a:r>
                      <a:endParaRPr lang="en-US"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Arial" panose="020B0604020202020204" pitchFamily="34" charset="0"/>
                          <a:cs typeface="Arial" panose="020B0604020202020204" pitchFamily="34" charset="0"/>
                        </a:rPr>
                        <a:t>10453</a:t>
                      </a:r>
                      <a:endParaRPr lang="en-US"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Arial" panose="020B0604020202020204" pitchFamily="34" charset="0"/>
                          <a:cs typeface="Arial" panose="020B0604020202020204" pitchFamily="34" charset="0"/>
                        </a:rPr>
                        <a:t>4939</a:t>
                      </a:r>
                      <a:endParaRPr lang="en-US"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7274">
                <a:tc rowSpan="2">
                  <a:txBody>
                    <a:bodyPr/>
                    <a:lstStyle/>
                    <a:p>
                      <a:pPr algn="ctr"/>
                      <a:r>
                        <a:rPr lang="en-US" b="1" dirty="0" smtClean="0">
                          <a:solidFill>
                            <a:schemeClr val="tx1"/>
                          </a:solidFill>
                          <a:latin typeface="Arial" panose="020B0604020202020204" pitchFamily="34" charset="0"/>
                          <a:cs typeface="Arial" panose="020B0604020202020204" pitchFamily="34" charset="0"/>
                        </a:rPr>
                        <a:t>N5</a:t>
                      </a:r>
                      <a:endParaRPr lang="en-US"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smtClean="0">
                          <a:solidFill>
                            <a:schemeClr val="tx1"/>
                          </a:solidFill>
                          <a:latin typeface="Arial" panose="020B0604020202020204" pitchFamily="34" charset="0"/>
                          <a:cs typeface="Arial" panose="020B0604020202020204" pitchFamily="34" charset="0"/>
                        </a:rPr>
                        <a:t>M0</a:t>
                      </a:r>
                      <a:endParaRPr lang="en-US"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Arial" panose="020B0604020202020204" pitchFamily="34" charset="0"/>
                          <a:cs typeface="Arial" panose="020B0604020202020204" pitchFamily="34" charset="0"/>
                        </a:rPr>
                        <a:t>8386</a:t>
                      </a:r>
                      <a:endParaRPr lang="en-US"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Arial" panose="020B0604020202020204" pitchFamily="34" charset="0"/>
                          <a:cs typeface="Arial" panose="020B0604020202020204" pitchFamily="34" charset="0"/>
                        </a:rPr>
                        <a:t>8440</a:t>
                      </a:r>
                      <a:endParaRPr lang="en-US"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Arial" panose="020B0604020202020204" pitchFamily="34" charset="0"/>
                          <a:cs typeface="Arial" panose="020B0604020202020204" pitchFamily="34" charset="0"/>
                        </a:rPr>
                        <a:t>7778</a:t>
                      </a:r>
                      <a:endParaRPr lang="en-US"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Arial" panose="020B0604020202020204" pitchFamily="34" charset="0"/>
                          <a:cs typeface="Arial" panose="020B0604020202020204" pitchFamily="34" charset="0"/>
                        </a:rPr>
                        <a:t>76</a:t>
                      </a:r>
                      <a:endParaRPr lang="en-US"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Arial" panose="020B0604020202020204" pitchFamily="34" charset="0"/>
                          <a:cs typeface="Arial" panose="020B0604020202020204" pitchFamily="34" charset="0"/>
                        </a:rPr>
                        <a:t>31881</a:t>
                      </a:r>
                      <a:endParaRPr lang="en-US"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Arial" panose="020B0604020202020204" pitchFamily="34" charset="0"/>
                          <a:cs typeface="Arial" panose="020B0604020202020204" pitchFamily="34" charset="0"/>
                        </a:rPr>
                        <a:t>20934</a:t>
                      </a:r>
                      <a:endParaRPr lang="en-US"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Arial" panose="020B0604020202020204" pitchFamily="34" charset="0"/>
                          <a:cs typeface="Arial" panose="020B0604020202020204" pitchFamily="34" charset="0"/>
                        </a:rPr>
                        <a:t>10534</a:t>
                      </a:r>
                      <a:endParaRPr lang="en-US"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Arial" panose="020B0604020202020204" pitchFamily="34" charset="0"/>
                          <a:cs typeface="Arial" panose="020B0604020202020204" pitchFamily="34" charset="0"/>
                        </a:rPr>
                        <a:t>6194</a:t>
                      </a:r>
                      <a:endParaRPr lang="en-US"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Arial" panose="020B0604020202020204" pitchFamily="34" charset="0"/>
                          <a:cs typeface="Arial" panose="020B0604020202020204" pitchFamily="34" charset="0"/>
                        </a:rPr>
                        <a:t>2547</a:t>
                      </a:r>
                      <a:endParaRPr lang="en-US"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7274">
                <a:tc vMerge="1">
                  <a:txBody>
                    <a:bodyPr/>
                    <a:lstStyle/>
                    <a:p>
                      <a:endParaRPr lang="en-US" dirty="0"/>
                    </a:p>
                  </a:txBody>
                  <a:tcPr/>
                </a:tc>
                <a:tc>
                  <a:txBody>
                    <a:bodyPr/>
                    <a:lstStyle/>
                    <a:p>
                      <a:pPr algn="ctr"/>
                      <a:r>
                        <a:rPr lang="en-US" b="1" dirty="0" smtClean="0">
                          <a:solidFill>
                            <a:schemeClr val="tx1"/>
                          </a:solidFill>
                          <a:latin typeface="Arial" panose="020B0604020202020204" pitchFamily="34" charset="0"/>
                          <a:cs typeface="Arial" panose="020B0604020202020204" pitchFamily="34" charset="0"/>
                        </a:rPr>
                        <a:t>AES</a:t>
                      </a:r>
                      <a:endParaRPr lang="en-US"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dirty="0" smtClean="0">
                          <a:solidFill>
                            <a:schemeClr val="tx1"/>
                          </a:solidFill>
                          <a:latin typeface="Arial" panose="020B0604020202020204" pitchFamily="34" charset="0"/>
                          <a:cs typeface="Arial" panose="020B0604020202020204" pitchFamily="34" charset="0"/>
                        </a:rPr>
                        <a:t>11650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Arial" panose="020B0604020202020204" pitchFamily="34" charset="0"/>
                          <a:cs typeface="Arial" panose="020B0604020202020204" pitchFamily="34" charset="0"/>
                        </a:rPr>
                        <a:t>11912</a:t>
                      </a:r>
                      <a:endParaRPr lang="en-US"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Arial" panose="020B0604020202020204" pitchFamily="34" charset="0"/>
                          <a:cs typeface="Arial" panose="020B0604020202020204" pitchFamily="34" charset="0"/>
                        </a:rPr>
                        <a:t>8596</a:t>
                      </a:r>
                      <a:endParaRPr lang="en-US"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Arial" panose="020B0604020202020204" pitchFamily="34" charset="0"/>
                          <a:cs typeface="Arial" panose="020B0604020202020204" pitchFamily="34" charset="0"/>
                        </a:rPr>
                        <a:t>81</a:t>
                      </a:r>
                      <a:endParaRPr lang="en-US"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Arial" panose="020B0604020202020204" pitchFamily="34" charset="0"/>
                          <a:cs typeface="Arial" panose="020B0604020202020204" pitchFamily="34" charset="0"/>
                        </a:rPr>
                        <a:t>42819</a:t>
                      </a:r>
                      <a:endParaRPr lang="en-US"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Arial" panose="020B0604020202020204" pitchFamily="34" charset="0"/>
                          <a:cs typeface="Arial" panose="020B0604020202020204" pitchFamily="34" charset="0"/>
                        </a:rPr>
                        <a:t>28176</a:t>
                      </a:r>
                      <a:endParaRPr lang="en-US"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Arial" panose="020B0604020202020204" pitchFamily="34" charset="0"/>
                          <a:cs typeface="Arial" panose="020B0604020202020204" pitchFamily="34" charset="0"/>
                        </a:rPr>
                        <a:t>16223</a:t>
                      </a:r>
                      <a:endParaRPr lang="en-US"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Arial" panose="020B0604020202020204" pitchFamily="34" charset="0"/>
                          <a:cs typeface="Arial" panose="020B0604020202020204" pitchFamily="34" charset="0"/>
                        </a:rPr>
                        <a:t>10480</a:t>
                      </a:r>
                      <a:endParaRPr lang="en-US"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Arial" panose="020B0604020202020204" pitchFamily="34" charset="0"/>
                          <a:cs typeface="Arial" panose="020B0604020202020204" pitchFamily="34" charset="0"/>
                        </a:rPr>
                        <a:t>4960</a:t>
                      </a:r>
                      <a:endParaRPr lang="en-US"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TextBox 4"/>
          <p:cNvSpPr txBox="1"/>
          <p:nvPr/>
        </p:nvSpPr>
        <p:spPr>
          <a:xfrm>
            <a:off x="7449508" y="6262255"/>
            <a:ext cx="3968173" cy="369332"/>
          </a:xfrm>
          <a:prstGeom prst="rect">
            <a:avLst/>
          </a:prstGeom>
          <a:noFill/>
        </p:spPr>
        <p:txBody>
          <a:bodyPr wrap="square" rtlCol="0">
            <a:spAutoFit/>
          </a:bodyPr>
          <a:lstStyle/>
          <a:p>
            <a:r>
              <a:rPr lang="en-US" dirty="0" smtClean="0"/>
              <a:t>[</a:t>
            </a:r>
            <a:r>
              <a:rPr lang="en-US" dirty="0" err="1" smtClean="0"/>
              <a:t>OpenCores</a:t>
            </a:r>
            <a:r>
              <a:rPr lang="en-US" dirty="0" smtClean="0"/>
              <a:t>] http://opencores.com/</a:t>
            </a:r>
            <a:endParaRPr lang="en-US" dirty="0"/>
          </a:p>
        </p:txBody>
      </p:sp>
      <p:grpSp>
        <p:nvGrpSpPr>
          <p:cNvPr id="6" name="Group 5"/>
          <p:cNvGrpSpPr/>
          <p:nvPr/>
        </p:nvGrpSpPr>
        <p:grpSpPr>
          <a:xfrm>
            <a:off x="3186507" y="4943500"/>
            <a:ext cx="1195207" cy="1123633"/>
            <a:chOff x="1072599" y="2274887"/>
            <a:chExt cx="2540372" cy="2796540"/>
          </a:xfrm>
        </p:grpSpPr>
        <p:sp>
          <p:nvSpPr>
            <p:cNvPr id="7" name="Rectangle 6"/>
            <p:cNvSpPr/>
            <p:nvPr/>
          </p:nvSpPr>
          <p:spPr bwMode="auto">
            <a:xfrm>
              <a:off x="1072599" y="2274887"/>
              <a:ext cx="2540372" cy="2796540"/>
            </a:xfrm>
            <a:prstGeom prst="rect">
              <a:avLst/>
            </a:prstGeom>
            <a:no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Narrow" pitchFamily="34" charset="0"/>
              </a:endParaRPr>
            </a:p>
          </p:txBody>
        </p:sp>
        <p:sp>
          <p:nvSpPr>
            <p:cNvPr id="8" name="Rectangle 7"/>
            <p:cNvSpPr/>
            <p:nvPr/>
          </p:nvSpPr>
          <p:spPr bwMode="auto">
            <a:xfrm>
              <a:off x="1701535" y="3392487"/>
              <a:ext cx="192888" cy="586741"/>
            </a:xfrm>
            <a:prstGeom prst="rect">
              <a:avLst/>
            </a:prstGeom>
            <a:no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Narrow" pitchFamily="34" charset="0"/>
              </a:endParaRPr>
            </a:p>
          </p:txBody>
        </p:sp>
        <p:sp>
          <p:nvSpPr>
            <p:cNvPr id="9" name="Rectangle 8"/>
            <p:cNvSpPr/>
            <p:nvPr/>
          </p:nvSpPr>
          <p:spPr bwMode="auto">
            <a:xfrm>
              <a:off x="2059887" y="3392487"/>
              <a:ext cx="192888" cy="586741"/>
            </a:xfrm>
            <a:prstGeom prst="rect">
              <a:avLst/>
            </a:prstGeom>
            <a:no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Narrow" pitchFamily="34" charset="0"/>
              </a:endParaRPr>
            </a:p>
          </p:txBody>
        </p:sp>
        <p:sp>
          <p:nvSpPr>
            <p:cNvPr id="10" name="Rectangle 9"/>
            <p:cNvSpPr/>
            <p:nvPr/>
          </p:nvSpPr>
          <p:spPr bwMode="auto">
            <a:xfrm>
              <a:off x="2419352" y="3392487"/>
              <a:ext cx="192889" cy="586740"/>
            </a:xfrm>
            <a:prstGeom prst="rect">
              <a:avLst/>
            </a:prstGeom>
            <a:no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Narrow" pitchFamily="34" charset="0"/>
              </a:endParaRPr>
            </a:p>
          </p:txBody>
        </p:sp>
        <p:sp>
          <p:nvSpPr>
            <p:cNvPr id="11" name="Rectangle 10"/>
            <p:cNvSpPr/>
            <p:nvPr/>
          </p:nvSpPr>
          <p:spPr bwMode="auto">
            <a:xfrm>
              <a:off x="2782694" y="3381056"/>
              <a:ext cx="192888" cy="586741"/>
            </a:xfrm>
            <a:prstGeom prst="rect">
              <a:avLst/>
            </a:prstGeom>
            <a:no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Narrow" pitchFamily="34" charset="0"/>
              </a:endParaRPr>
            </a:p>
          </p:txBody>
        </p:sp>
        <p:sp>
          <p:nvSpPr>
            <p:cNvPr id="12" name="Rectangle 11"/>
            <p:cNvSpPr/>
            <p:nvPr/>
          </p:nvSpPr>
          <p:spPr bwMode="auto">
            <a:xfrm>
              <a:off x="3125051" y="2493367"/>
              <a:ext cx="192888" cy="2042328"/>
            </a:xfrm>
            <a:prstGeom prst="rect">
              <a:avLst/>
            </a:prstGeom>
            <a:no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Narrow" pitchFamily="34" charset="0"/>
              </a:endParaRPr>
            </a:p>
          </p:txBody>
        </p:sp>
        <p:sp>
          <p:nvSpPr>
            <p:cNvPr id="13" name="TextBox 12"/>
            <p:cNvSpPr txBox="1"/>
            <p:nvPr/>
          </p:nvSpPr>
          <p:spPr>
            <a:xfrm>
              <a:off x="1492723" y="3933518"/>
              <a:ext cx="613966" cy="497904"/>
            </a:xfrm>
            <a:prstGeom prst="rect">
              <a:avLst/>
            </a:prstGeom>
            <a:noFill/>
          </p:spPr>
          <p:txBody>
            <a:bodyPr wrap="none" rtlCol="0">
              <a:spAutoFit/>
            </a:bodyPr>
            <a:lstStyle/>
            <a:p>
              <a:r>
                <a:rPr lang="en-US" sz="700" dirty="0" smtClean="0"/>
                <a:t>A1</a:t>
              </a:r>
              <a:endParaRPr lang="en-US" sz="700" dirty="0"/>
            </a:p>
          </p:txBody>
        </p:sp>
        <p:sp>
          <p:nvSpPr>
            <p:cNvPr id="14" name="TextBox 13"/>
            <p:cNvSpPr txBox="1"/>
            <p:nvPr/>
          </p:nvSpPr>
          <p:spPr>
            <a:xfrm>
              <a:off x="1866595" y="3939867"/>
              <a:ext cx="613966" cy="497904"/>
            </a:xfrm>
            <a:prstGeom prst="rect">
              <a:avLst/>
            </a:prstGeom>
            <a:noFill/>
          </p:spPr>
          <p:txBody>
            <a:bodyPr wrap="none" rtlCol="0">
              <a:spAutoFit/>
            </a:bodyPr>
            <a:lstStyle/>
            <a:p>
              <a:r>
                <a:rPr lang="en-US" sz="700" dirty="0" smtClean="0"/>
                <a:t>A0</a:t>
              </a:r>
              <a:endParaRPr lang="en-US" sz="700" dirty="0"/>
            </a:p>
          </p:txBody>
        </p:sp>
        <p:sp>
          <p:nvSpPr>
            <p:cNvPr id="15" name="Rectangle 14"/>
            <p:cNvSpPr/>
            <p:nvPr/>
          </p:nvSpPr>
          <p:spPr bwMode="auto">
            <a:xfrm>
              <a:off x="2357845" y="4366237"/>
              <a:ext cx="933887" cy="171449"/>
            </a:xfrm>
            <a:prstGeom prst="rect">
              <a:avLst/>
            </a:prstGeom>
            <a:no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Narrow" pitchFamily="34" charset="0"/>
              </a:endParaRPr>
            </a:p>
          </p:txBody>
        </p:sp>
        <p:sp>
          <p:nvSpPr>
            <p:cNvPr id="16" name="Rectangle 15"/>
            <p:cNvSpPr/>
            <p:nvPr/>
          </p:nvSpPr>
          <p:spPr bwMode="auto">
            <a:xfrm>
              <a:off x="1978290" y="2491376"/>
              <a:ext cx="1323455" cy="171449"/>
            </a:xfrm>
            <a:prstGeom prst="rect">
              <a:avLst/>
            </a:prstGeom>
            <a:no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Narrow" pitchFamily="34" charset="0"/>
              </a:endParaRPr>
            </a:p>
          </p:txBody>
        </p:sp>
        <p:sp>
          <p:nvSpPr>
            <p:cNvPr id="17" name="TextBox 16"/>
            <p:cNvSpPr txBox="1"/>
            <p:nvPr/>
          </p:nvSpPr>
          <p:spPr>
            <a:xfrm>
              <a:off x="2254860" y="3941136"/>
              <a:ext cx="610557" cy="497904"/>
            </a:xfrm>
            <a:prstGeom prst="rect">
              <a:avLst/>
            </a:prstGeom>
            <a:noFill/>
          </p:spPr>
          <p:txBody>
            <a:bodyPr wrap="none" rtlCol="0">
              <a:spAutoFit/>
            </a:bodyPr>
            <a:lstStyle/>
            <a:p>
              <a:r>
                <a:rPr lang="en-US" sz="700" dirty="0" smtClean="0"/>
                <a:t>B0</a:t>
              </a:r>
              <a:endParaRPr lang="en-US" sz="700" dirty="0"/>
            </a:p>
          </p:txBody>
        </p:sp>
        <p:sp>
          <p:nvSpPr>
            <p:cNvPr id="18" name="TextBox 17"/>
            <p:cNvSpPr txBox="1"/>
            <p:nvPr/>
          </p:nvSpPr>
          <p:spPr>
            <a:xfrm>
              <a:off x="2612535" y="3928523"/>
              <a:ext cx="610557" cy="497904"/>
            </a:xfrm>
            <a:prstGeom prst="rect">
              <a:avLst/>
            </a:prstGeom>
            <a:noFill/>
          </p:spPr>
          <p:txBody>
            <a:bodyPr wrap="none" rtlCol="0">
              <a:spAutoFit/>
            </a:bodyPr>
            <a:lstStyle/>
            <a:p>
              <a:r>
                <a:rPr lang="en-US" sz="700" dirty="0" smtClean="0"/>
                <a:t>B1</a:t>
              </a:r>
              <a:endParaRPr lang="en-US" sz="700" dirty="0"/>
            </a:p>
          </p:txBody>
        </p:sp>
        <p:sp>
          <p:nvSpPr>
            <p:cNvPr id="19" name="TextBox 18"/>
            <p:cNvSpPr txBox="1"/>
            <p:nvPr/>
          </p:nvSpPr>
          <p:spPr>
            <a:xfrm>
              <a:off x="2944756" y="4442777"/>
              <a:ext cx="501529" cy="497904"/>
            </a:xfrm>
            <a:prstGeom prst="rect">
              <a:avLst/>
            </a:prstGeom>
            <a:noFill/>
          </p:spPr>
          <p:txBody>
            <a:bodyPr wrap="none" rtlCol="0">
              <a:spAutoFit/>
            </a:bodyPr>
            <a:lstStyle/>
            <a:p>
              <a:r>
                <a:rPr lang="en-US" sz="700" dirty="0" smtClean="0"/>
                <a:t>Y</a:t>
              </a:r>
              <a:endParaRPr lang="en-US" sz="700" dirty="0"/>
            </a:p>
          </p:txBody>
        </p:sp>
      </p:grpSp>
      <p:grpSp>
        <p:nvGrpSpPr>
          <p:cNvPr id="20" name="Group 19"/>
          <p:cNvGrpSpPr/>
          <p:nvPr/>
        </p:nvGrpSpPr>
        <p:grpSpPr>
          <a:xfrm>
            <a:off x="2766796" y="2756185"/>
            <a:ext cx="6024779" cy="3372188"/>
            <a:chOff x="604621" y="1805919"/>
            <a:chExt cx="6024779" cy="3372188"/>
          </a:xfrm>
        </p:grpSpPr>
        <p:cxnSp>
          <p:nvCxnSpPr>
            <p:cNvPr id="21" name="Straight Connector 20"/>
            <p:cNvCxnSpPr/>
            <p:nvPr/>
          </p:nvCxnSpPr>
          <p:spPr bwMode="auto">
            <a:xfrm>
              <a:off x="631707" y="3532187"/>
              <a:ext cx="3330693" cy="0"/>
            </a:xfrm>
            <a:prstGeom prst="line">
              <a:avLst/>
            </a:prstGeom>
            <a:solidFill>
              <a:schemeClr val="accent1"/>
            </a:solidFill>
            <a:ln w="25400" cap="flat" cmpd="sng" algn="ctr">
              <a:solidFill>
                <a:schemeClr val="tx1"/>
              </a:solidFill>
              <a:prstDash val="sysDot"/>
              <a:round/>
              <a:headEnd type="none" w="med" len="med"/>
              <a:tailEnd type="none" w="med" len="med"/>
            </a:ln>
            <a:effectLst/>
          </p:spPr>
        </p:cxnSp>
        <p:cxnSp>
          <p:nvCxnSpPr>
            <p:cNvPr id="22" name="Straight Connector 21"/>
            <p:cNvCxnSpPr/>
            <p:nvPr/>
          </p:nvCxnSpPr>
          <p:spPr bwMode="auto">
            <a:xfrm>
              <a:off x="640735" y="3836987"/>
              <a:ext cx="3321665" cy="0"/>
            </a:xfrm>
            <a:prstGeom prst="line">
              <a:avLst/>
            </a:prstGeom>
            <a:solidFill>
              <a:schemeClr val="accent1"/>
            </a:solidFill>
            <a:ln w="25400" cap="flat" cmpd="sng" algn="ctr">
              <a:solidFill>
                <a:schemeClr val="tx1"/>
              </a:solidFill>
              <a:prstDash val="sysDot"/>
              <a:round/>
              <a:headEnd type="none" w="med" len="med"/>
              <a:tailEnd type="none" w="med" len="med"/>
            </a:ln>
            <a:effectLst/>
          </p:spPr>
        </p:cxnSp>
        <p:cxnSp>
          <p:nvCxnSpPr>
            <p:cNvPr id="23" name="Straight Connector 22"/>
            <p:cNvCxnSpPr/>
            <p:nvPr/>
          </p:nvCxnSpPr>
          <p:spPr bwMode="auto">
            <a:xfrm>
              <a:off x="622678" y="4157027"/>
              <a:ext cx="3322589" cy="0"/>
            </a:xfrm>
            <a:prstGeom prst="line">
              <a:avLst/>
            </a:prstGeom>
            <a:solidFill>
              <a:schemeClr val="accent1"/>
            </a:solidFill>
            <a:ln w="25400" cap="flat" cmpd="sng" algn="ctr">
              <a:solidFill>
                <a:schemeClr val="tx1"/>
              </a:solidFill>
              <a:prstDash val="sysDot"/>
              <a:round/>
              <a:headEnd type="none" w="med" len="med"/>
              <a:tailEnd type="none" w="med" len="med"/>
            </a:ln>
            <a:effectLst/>
          </p:spPr>
        </p:cxnSp>
        <p:cxnSp>
          <p:nvCxnSpPr>
            <p:cNvPr id="24" name="Straight Connector 23"/>
            <p:cNvCxnSpPr/>
            <p:nvPr/>
          </p:nvCxnSpPr>
          <p:spPr bwMode="auto">
            <a:xfrm>
              <a:off x="631707" y="4461827"/>
              <a:ext cx="3313560" cy="0"/>
            </a:xfrm>
            <a:prstGeom prst="line">
              <a:avLst/>
            </a:prstGeom>
            <a:solidFill>
              <a:schemeClr val="accent1"/>
            </a:solidFill>
            <a:ln w="25400" cap="flat" cmpd="sng" algn="ctr">
              <a:solidFill>
                <a:schemeClr val="tx1"/>
              </a:solidFill>
              <a:prstDash val="sysDot"/>
              <a:round/>
              <a:headEnd type="none" w="med" len="med"/>
              <a:tailEnd type="none" w="med" len="med"/>
            </a:ln>
            <a:effectLst/>
          </p:spPr>
        </p:cxnSp>
        <p:cxnSp>
          <p:nvCxnSpPr>
            <p:cNvPr id="25" name="Straight Connector 24"/>
            <p:cNvCxnSpPr/>
            <p:nvPr/>
          </p:nvCxnSpPr>
          <p:spPr bwMode="auto">
            <a:xfrm>
              <a:off x="631707" y="2899727"/>
              <a:ext cx="3330693" cy="0"/>
            </a:xfrm>
            <a:prstGeom prst="line">
              <a:avLst/>
            </a:prstGeom>
            <a:solidFill>
              <a:schemeClr val="accent1"/>
            </a:solidFill>
            <a:ln w="25400" cap="flat" cmpd="sng" algn="ctr">
              <a:solidFill>
                <a:schemeClr val="tx1"/>
              </a:solidFill>
              <a:prstDash val="sysDot"/>
              <a:round/>
              <a:headEnd type="none" w="med" len="med"/>
              <a:tailEnd type="none" w="med" len="med"/>
            </a:ln>
            <a:effectLst/>
          </p:spPr>
        </p:cxnSp>
        <p:cxnSp>
          <p:nvCxnSpPr>
            <p:cNvPr id="26" name="Straight Connector 25"/>
            <p:cNvCxnSpPr/>
            <p:nvPr/>
          </p:nvCxnSpPr>
          <p:spPr bwMode="auto">
            <a:xfrm>
              <a:off x="613650" y="3219767"/>
              <a:ext cx="3348750" cy="0"/>
            </a:xfrm>
            <a:prstGeom prst="line">
              <a:avLst/>
            </a:prstGeom>
            <a:solidFill>
              <a:schemeClr val="accent1"/>
            </a:solidFill>
            <a:ln w="25400" cap="flat" cmpd="sng" algn="ctr">
              <a:solidFill>
                <a:schemeClr val="tx1"/>
              </a:solidFill>
              <a:prstDash val="sysDot"/>
              <a:round/>
              <a:headEnd type="none" w="med" len="med"/>
              <a:tailEnd type="none" w="med" len="med"/>
            </a:ln>
            <a:effectLst/>
          </p:spPr>
        </p:cxnSp>
        <p:cxnSp>
          <p:nvCxnSpPr>
            <p:cNvPr id="27" name="Straight Connector 26"/>
            <p:cNvCxnSpPr/>
            <p:nvPr/>
          </p:nvCxnSpPr>
          <p:spPr bwMode="auto">
            <a:xfrm>
              <a:off x="640735" y="4766627"/>
              <a:ext cx="3304532" cy="0"/>
            </a:xfrm>
            <a:prstGeom prst="line">
              <a:avLst/>
            </a:prstGeom>
            <a:solidFill>
              <a:schemeClr val="accent1"/>
            </a:solidFill>
            <a:ln w="25400" cap="flat" cmpd="sng" algn="ctr">
              <a:solidFill>
                <a:schemeClr val="tx1"/>
              </a:solidFill>
              <a:prstDash val="sysDot"/>
              <a:round/>
              <a:headEnd type="none" w="med" len="med"/>
              <a:tailEnd type="none" w="med" len="med"/>
            </a:ln>
            <a:effectLst/>
          </p:spPr>
        </p:cxnSp>
        <p:cxnSp>
          <p:nvCxnSpPr>
            <p:cNvPr id="28" name="Straight Connector 27"/>
            <p:cNvCxnSpPr/>
            <p:nvPr/>
          </p:nvCxnSpPr>
          <p:spPr bwMode="auto">
            <a:xfrm>
              <a:off x="604621" y="2274887"/>
              <a:ext cx="3357779" cy="0"/>
            </a:xfrm>
            <a:prstGeom prst="line">
              <a:avLst/>
            </a:prstGeom>
            <a:solidFill>
              <a:schemeClr val="accent1"/>
            </a:solidFill>
            <a:ln w="25400" cap="flat" cmpd="sng" algn="ctr">
              <a:solidFill>
                <a:schemeClr val="tx1"/>
              </a:solidFill>
              <a:prstDash val="sysDot"/>
              <a:round/>
              <a:headEnd type="none" w="med" len="med"/>
              <a:tailEnd type="none" w="med" len="med"/>
            </a:ln>
            <a:effectLst/>
          </p:spPr>
        </p:cxnSp>
        <p:cxnSp>
          <p:nvCxnSpPr>
            <p:cNvPr id="29" name="Straight Connector 28"/>
            <p:cNvCxnSpPr/>
            <p:nvPr/>
          </p:nvCxnSpPr>
          <p:spPr bwMode="auto">
            <a:xfrm>
              <a:off x="613650" y="2579687"/>
              <a:ext cx="3348750" cy="0"/>
            </a:xfrm>
            <a:prstGeom prst="line">
              <a:avLst/>
            </a:prstGeom>
            <a:solidFill>
              <a:schemeClr val="accent1"/>
            </a:solidFill>
            <a:ln w="25400" cap="flat" cmpd="sng" algn="ctr">
              <a:solidFill>
                <a:schemeClr val="tx1"/>
              </a:solidFill>
              <a:prstDash val="sysDot"/>
              <a:round/>
              <a:headEnd type="none" w="med" len="med"/>
              <a:tailEnd type="none" w="med" len="med"/>
            </a:ln>
            <a:effectLst/>
          </p:spPr>
        </p:cxnSp>
        <p:cxnSp>
          <p:nvCxnSpPr>
            <p:cNvPr id="30" name="Straight Connector 29"/>
            <p:cNvCxnSpPr/>
            <p:nvPr/>
          </p:nvCxnSpPr>
          <p:spPr bwMode="auto">
            <a:xfrm>
              <a:off x="649764" y="5071427"/>
              <a:ext cx="3295503" cy="0"/>
            </a:xfrm>
            <a:prstGeom prst="line">
              <a:avLst/>
            </a:prstGeom>
            <a:solidFill>
              <a:schemeClr val="accent1"/>
            </a:solidFill>
            <a:ln w="25400" cap="flat" cmpd="sng" algn="ctr">
              <a:solidFill>
                <a:schemeClr val="tx1"/>
              </a:solidFill>
              <a:prstDash val="sysDot"/>
              <a:round/>
              <a:headEnd type="none" w="med" len="med"/>
              <a:tailEnd type="none" w="med" len="med"/>
            </a:ln>
            <a:effectLst/>
          </p:spPr>
        </p:cxnSp>
        <p:cxnSp>
          <p:nvCxnSpPr>
            <p:cNvPr id="31" name="Straight Arrow Connector 30"/>
            <p:cNvCxnSpPr/>
            <p:nvPr/>
          </p:nvCxnSpPr>
          <p:spPr bwMode="auto">
            <a:xfrm>
              <a:off x="3962400" y="2274887"/>
              <a:ext cx="0" cy="304800"/>
            </a:xfrm>
            <a:prstGeom prst="straightConnector1">
              <a:avLst/>
            </a:prstGeom>
            <a:solidFill>
              <a:schemeClr val="accent1"/>
            </a:solidFill>
            <a:ln w="25400" cap="flat" cmpd="sng" algn="ctr">
              <a:solidFill>
                <a:schemeClr val="tx1"/>
              </a:solidFill>
              <a:prstDash val="solid"/>
              <a:round/>
              <a:headEnd type="triangle" w="med" len="med"/>
              <a:tailEnd type="triangle" w="med" len="med"/>
            </a:ln>
            <a:effectLst/>
          </p:spPr>
        </p:cxnSp>
        <p:cxnSp>
          <p:nvCxnSpPr>
            <p:cNvPr id="32" name="Straight Connector 31"/>
            <p:cNvCxnSpPr/>
            <p:nvPr/>
          </p:nvCxnSpPr>
          <p:spPr bwMode="auto">
            <a:xfrm>
              <a:off x="1245645" y="2130107"/>
              <a:ext cx="0" cy="3048000"/>
            </a:xfrm>
            <a:prstGeom prst="line">
              <a:avLst/>
            </a:prstGeom>
            <a:solidFill>
              <a:schemeClr val="accent1"/>
            </a:solidFill>
            <a:ln w="25400" cap="flat" cmpd="sng" algn="ctr">
              <a:solidFill>
                <a:schemeClr val="tx1"/>
              </a:solidFill>
              <a:prstDash val="sysDot"/>
              <a:round/>
              <a:headEnd type="none" w="med" len="med"/>
              <a:tailEnd type="none" w="med" len="med"/>
            </a:ln>
            <a:effectLst/>
          </p:spPr>
        </p:cxnSp>
        <p:cxnSp>
          <p:nvCxnSpPr>
            <p:cNvPr id="33" name="Straight Connector 32"/>
            <p:cNvCxnSpPr/>
            <p:nvPr/>
          </p:nvCxnSpPr>
          <p:spPr bwMode="auto">
            <a:xfrm>
              <a:off x="1668410" y="2111057"/>
              <a:ext cx="0" cy="3048000"/>
            </a:xfrm>
            <a:prstGeom prst="line">
              <a:avLst/>
            </a:prstGeom>
            <a:solidFill>
              <a:schemeClr val="accent1"/>
            </a:solidFill>
            <a:ln w="25400" cap="flat" cmpd="sng" algn="ctr">
              <a:solidFill>
                <a:schemeClr val="tx1"/>
              </a:solidFill>
              <a:prstDash val="sysDot"/>
              <a:round/>
              <a:headEnd type="none" w="med" len="med"/>
              <a:tailEnd type="none" w="med" len="med"/>
            </a:ln>
            <a:effectLst/>
          </p:spPr>
        </p:cxnSp>
        <p:cxnSp>
          <p:nvCxnSpPr>
            <p:cNvPr id="34" name="Straight Connector 33"/>
            <p:cNvCxnSpPr/>
            <p:nvPr/>
          </p:nvCxnSpPr>
          <p:spPr bwMode="auto">
            <a:xfrm>
              <a:off x="1669916" y="2111295"/>
              <a:ext cx="0" cy="3048000"/>
            </a:xfrm>
            <a:prstGeom prst="line">
              <a:avLst/>
            </a:prstGeom>
            <a:solidFill>
              <a:schemeClr val="accent1"/>
            </a:solidFill>
            <a:ln w="25400" cap="flat" cmpd="sng" algn="ctr">
              <a:solidFill>
                <a:schemeClr val="tx1"/>
              </a:solidFill>
              <a:prstDash val="sysDot"/>
              <a:round/>
              <a:headEnd type="none" w="med" len="med"/>
              <a:tailEnd type="none" w="med" len="med"/>
            </a:ln>
            <a:effectLst/>
          </p:spPr>
        </p:cxnSp>
        <p:cxnSp>
          <p:nvCxnSpPr>
            <p:cNvPr id="35" name="Straight Connector 34"/>
            <p:cNvCxnSpPr/>
            <p:nvPr/>
          </p:nvCxnSpPr>
          <p:spPr bwMode="auto">
            <a:xfrm>
              <a:off x="2092680" y="2111295"/>
              <a:ext cx="0" cy="3048000"/>
            </a:xfrm>
            <a:prstGeom prst="line">
              <a:avLst/>
            </a:prstGeom>
            <a:solidFill>
              <a:schemeClr val="accent1"/>
            </a:solidFill>
            <a:ln w="25400" cap="flat" cmpd="sng" algn="ctr">
              <a:solidFill>
                <a:schemeClr val="tx1"/>
              </a:solidFill>
              <a:prstDash val="sysDot"/>
              <a:round/>
              <a:headEnd type="none" w="med" len="med"/>
              <a:tailEnd type="none" w="med" len="med"/>
            </a:ln>
            <a:effectLst/>
          </p:spPr>
        </p:cxnSp>
        <p:cxnSp>
          <p:nvCxnSpPr>
            <p:cNvPr id="36" name="Straight Connector 35"/>
            <p:cNvCxnSpPr/>
            <p:nvPr/>
          </p:nvCxnSpPr>
          <p:spPr bwMode="auto">
            <a:xfrm>
              <a:off x="2515281" y="2098593"/>
              <a:ext cx="0" cy="3048000"/>
            </a:xfrm>
            <a:prstGeom prst="line">
              <a:avLst/>
            </a:prstGeom>
            <a:solidFill>
              <a:schemeClr val="accent1"/>
            </a:solidFill>
            <a:ln w="25400" cap="flat" cmpd="sng" algn="ctr">
              <a:solidFill>
                <a:schemeClr val="tx1"/>
              </a:solidFill>
              <a:prstDash val="sysDot"/>
              <a:round/>
              <a:headEnd type="none" w="med" len="med"/>
              <a:tailEnd type="none" w="med" len="med"/>
            </a:ln>
            <a:effectLst/>
          </p:spPr>
        </p:cxnSp>
        <p:cxnSp>
          <p:nvCxnSpPr>
            <p:cNvPr id="37" name="Straight Connector 36"/>
            <p:cNvCxnSpPr/>
            <p:nvPr/>
          </p:nvCxnSpPr>
          <p:spPr bwMode="auto">
            <a:xfrm>
              <a:off x="2940489" y="2092007"/>
              <a:ext cx="0" cy="3048000"/>
            </a:xfrm>
            <a:prstGeom prst="line">
              <a:avLst/>
            </a:prstGeom>
            <a:solidFill>
              <a:schemeClr val="accent1"/>
            </a:solidFill>
            <a:ln w="25400" cap="flat" cmpd="sng" algn="ctr">
              <a:solidFill>
                <a:schemeClr val="tx1"/>
              </a:solidFill>
              <a:prstDash val="sysDot"/>
              <a:round/>
              <a:headEnd type="none" w="med" len="med"/>
              <a:tailEnd type="none" w="med" len="med"/>
            </a:ln>
            <a:effectLst/>
          </p:spPr>
        </p:cxnSp>
        <p:cxnSp>
          <p:nvCxnSpPr>
            <p:cNvPr id="38" name="Straight Connector 37"/>
            <p:cNvCxnSpPr/>
            <p:nvPr/>
          </p:nvCxnSpPr>
          <p:spPr bwMode="auto">
            <a:xfrm>
              <a:off x="3363252" y="2072957"/>
              <a:ext cx="0" cy="3048000"/>
            </a:xfrm>
            <a:prstGeom prst="line">
              <a:avLst/>
            </a:prstGeom>
            <a:solidFill>
              <a:schemeClr val="accent1"/>
            </a:solidFill>
            <a:ln w="25400" cap="flat" cmpd="sng" algn="ctr">
              <a:solidFill>
                <a:schemeClr val="tx1"/>
              </a:solidFill>
              <a:prstDash val="sysDot"/>
              <a:round/>
              <a:headEnd type="none" w="med" len="med"/>
              <a:tailEnd type="none" w="med" len="med"/>
            </a:ln>
            <a:effectLst/>
          </p:spPr>
        </p:cxnSp>
        <p:cxnSp>
          <p:nvCxnSpPr>
            <p:cNvPr id="39" name="Straight Arrow Connector 38"/>
            <p:cNvCxnSpPr/>
            <p:nvPr/>
          </p:nvCxnSpPr>
          <p:spPr bwMode="auto">
            <a:xfrm flipH="1">
              <a:off x="1245645" y="2166778"/>
              <a:ext cx="422765" cy="0"/>
            </a:xfrm>
            <a:prstGeom prst="straightConnector1">
              <a:avLst/>
            </a:prstGeom>
            <a:solidFill>
              <a:schemeClr val="accent1"/>
            </a:solidFill>
            <a:ln w="25400" cap="flat" cmpd="sng" algn="ctr">
              <a:solidFill>
                <a:schemeClr val="tx1"/>
              </a:solidFill>
              <a:prstDash val="solid"/>
              <a:round/>
              <a:headEnd type="triangle" w="med" len="med"/>
              <a:tailEnd type="triangle" w="med" len="med"/>
            </a:ln>
            <a:effectLst/>
          </p:spPr>
        </p:cxnSp>
        <p:sp>
          <p:nvSpPr>
            <p:cNvPr id="40" name="TextBox 39"/>
            <p:cNvSpPr txBox="1"/>
            <p:nvPr/>
          </p:nvSpPr>
          <p:spPr>
            <a:xfrm>
              <a:off x="3945267" y="2234168"/>
              <a:ext cx="2684133" cy="338554"/>
            </a:xfrm>
            <a:prstGeom prst="rect">
              <a:avLst/>
            </a:prstGeom>
            <a:noFill/>
          </p:spPr>
          <p:txBody>
            <a:bodyPr wrap="none" rtlCol="0">
              <a:spAutoFit/>
            </a:bodyPr>
            <a:lstStyle/>
            <a:p>
              <a:r>
                <a:rPr lang="en-US" sz="1600" dirty="0" smtClean="0"/>
                <a:t>min M2 pitch of 28nm node</a:t>
              </a:r>
              <a:endParaRPr lang="en-US" sz="1600" dirty="0"/>
            </a:p>
          </p:txBody>
        </p:sp>
        <p:sp>
          <p:nvSpPr>
            <p:cNvPr id="41" name="TextBox 40"/>
            <p:cNvSpPr txBox="1"/>
            <p:nvPr/>
          </p:nvSpPr>
          <p:spPr>
            <a:xfrm>
              <a:off x="1277395" y="1805919"/>
              <a:ext cx="2684133" cy="372409"/>
            </a:xfrm>
            <a:prstGeom prst="rect">
              <a:avLst/>
            </a:prstGeom>
            <a:noFill/>
          </p:spPr>
          <p:txBody>
            <a:bodyPr wrap="none" rtlCol="0">
              <a:spAutoFit/>
            </a:bodyPr>
            <a:lstStyle/>
            <a:p>
              <a:r>
                <a:rPr lang="en-US" sz="1600" dirty="0" smtClean="0"/>
                <a:t>min M1 pitch of 28nm node</a:t>
              </a:r>
              <a:endParaRPr lang="en-US" sz="1600" dirty="0"/>
            </a:p>
          </p:txBody>
        </p:sp>
      </p:grpSp>
      <p:sp>
        <p:nvSpPr>
          <p:cNvPr id="42" name="TextBox 41"/>
          <p:cNvSpPr txBox="1"/>
          <p:nvPr/>
        </p:nvSpPr>
        <p:spPr>
          <a:xfrm>
            <a:off x="4394998" y="5334203"/>
            <a:ext cx="1653377" cy="369332"/>
          </a:xfrm>
          <a:prstGeom prst="rect">
            <a:avLst/>
          </a:prstGeom>
          <a:noFill/>
        </p:spPr>
        <p:txBody>
          <a:bodyPr wrap="square" rtlCol="0">
            <a:spAutoFit/>
          </a:bodyPr>
          <a:lstStyle/>
          <a:p>
            <a:r>
              <a:rPr lang="en-US" dirty="0" smtClean="0"/>
              <a:t>Scale by 2.5x</a:t>
            </a:r>
            <a:endParaRPr lang="en-US" dirty="0"/>
          </a:p>
        </p:txBody>
      </p:sp>
      <p:sp>
        <p:nvSpPr>
          <p:cNvPr id="43" name="TextBox 42"/>
          <p:cNvSpPr txBox="1"/>
          <p:nvPr/>
        </p:nvSpPr>
        <p:spPr>
          <a:xfrm>
            <a:off x="2860675" y="6124484"/>
            <a:ext cx="1954381" cy="338554"/>
          </a:xfrm>
          <a:prstGeom prst="rect">
            <a:avLst/>
          </a:prstGeom>
          <a:noFill/>
        </p:spPr>
        <p:txBody>
          <a:bodyPr wrap="none" rtlCol="0">
            <a:spAutoFit/>
          </a:bodyPr>
          <a:lstStyle/>
          <a:p>
            <a:r>
              <a:rPr lang="en-US" sz="1600" dirty="0" smtClean="0"/>
              <a:t>OAI22 in 7nm node</a:t>
            </a:r>
            <a:endParaRPr lang="en-US" sz="1600" dirty="0"/>
          </a:p>
        </p:txBody>
      </p:sp>
    </p:spTree>
    <p:extLst>
      <p:ext uri="{BB962C8B-B14F-4D97-AF65-F5344CB8AC3E}">
        <p14:creationId xmlns:p14="http://schemas.microsoft.com/office/powerpoint/2010/main" val="107640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fade">
                                      <p:cBhvr>
                                        <p:cTn id="15" dur="500"/>
                                        <p:tgtEl>
                                          <p:spTgt spid="2">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fade">
                                      <p:cBhvr>
                                        <p:cTn id="18" dur="500"/>
                                        <p:tgtEl>
                                          <p:spTgt spid="2">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500"/>
                                        <p:tgtEl>
                                          <p:spTgt spid="2">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par>
                                <p:cTn id="27" presetID="10" presetClass="entr" presetSubtype="0" fill="hold" grpId="1" nodeType="withEffect">
                                  <p:stCondLst>
                                    <p:cond delay="0"/>
                                  </p:stCondLst>
                                  <p:childTnLst>
                                    <p:set>
                                      <p:cBhvr>
                                        <p:cTn id="28" dur="1" fill="hold">
                                          <p:stCondLst>
                                            <p:cond delay="0"/>
                                          </p:stCondLst>
                                        </p:cTn>
                                        <p:tgtEl>
                                          <p:spTgt spid="43"/>
                                        </p:tgtEl>
                                        <p:attrNameLst>
                                          <p:attrName>style.visibility</p:attrName>
                                        </p:attrNameLst>
                                      </p:cBhvr>
                                      <p:to>
                                        <p:strVal val="visible"/>
                                      </p:to>
                                    </p:set>
                                    <p:animEffect transition="in" filter="fade">
                                      <p:cBhvr>
                                        <p:cTn id="29" dur="500"/>
                                        <p:tgtEl>
                                          <p:spTgt spid="43"/>
                                        </p:tgtEl>
                                      </p:cBhvr>
                                    </p:animEffect>
                                  </p:childTnLst>
                                </p:cTn>
                              </p:par>
                              <p:par>
                                <p:cTn id="30" presetID="10" presetClass="entr" presetSubtype="0" fill="hold" grpId="1" nodeType="withEffect">
                                  <p:stCondLst>
                                    <p:cond delay="0"/>
                                  </p:stCondLst>
                                  <p:childTnLst>
                                    <p:set>
                                      <p:cBhvr>
                                        <p:cTn id="31" dur="1" fill="hold">
                                          <p:stCondLst>
                                            <p:cond delay="0"/>
                                          </p:stCondLst>
                                        </p:cTn>
                                        <p:tgtEl>
                                          <p:spTgt spid="42"/>
                                        </p:tgtEl>
                                        <p:attrNameLst>
                                          <p:attrName>style.visibility</p:attrName>
                                        </p:attrNameLst>
                                      </p:cBhvr>
                                      <p:to>
                                        <p:strVal val="visible"/>
                                      </p:to>
                                    </p:set>
                                    <p:animEffect transition="in" filter="fade">
                                      <p:cBhvr>
                                        <p:cTn id="32" dur="500"/>
                                        <p:tgtEl>
                                          <p:spTgt spid="4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500"/>
                                        <p:tgtEl>
                                          <p:spTgt spid="20"/>
                                        </p:tgtEl>
                                      </p:cBhvr>
                                    </p:animEffect>
                                  </p:childTnLst>
                                </p:cTn>
                              </p:par>
                              <p:par>
                                <p:cTn id="38" presetID="6" presetClass="emph" presetSubtype="0" fill="hold" nodeType="withEffect">
                                  <p:stCondLst>
                                    <p:cond delay="0"/>
                                  </p:stCondLst>
                                  <p:childTnLst>
                                    <p:animScale>
                                      <p:cBhvr>
                                        <p:cTn id="39" dur="2000" fill="hold"/>
                                        <p:tgtEl>
                                          <p:spTgt spid="6"/>
                                        </p:tgtEl>
                                      </p:cBhvr>
                                      <p:by x="250000" y="250000"/>
                                    </p:animScale>
                                  </p:childTnLst>
                                </p:cTn>
                              </p:par>
                              <p:par>
                                <p:cTn id="40" presetID="42" presetClass="path" presetSubtype="0" accel="50000" decel="50000" fill="hold" nodeType="withEffect">
                                  <p:stCondLst>
                                    <p:cond delay="0"/>
                                  </p:stCondLst>
                                  <p:childTnLst>
                                    <p:animMotion origin="layout" path="M -0.01146 0.00092 L 0.05729 -0.13079 " pathEditMode="relative" rAng="0" ptsTypes="AA">
                                      <p:cBhvr>
                                        <p:cTn id="41" dur="2000" fill="hold"/>
                                        <p:tgtEl>
                                          <p:spTgt spid="6"/>
                                        </p:tgtEl>
                                        <p:attrNameLst>
                                          <p:attrName>ppt_x</p:attrName>
                                          <p:attrName>ppt_y</p:attrName>
                                        </p:attrNameLst>
                                      </p:cBhvr>
                                      <p:rCtr x="3438" y="-6597"/>
                                    </p:animMotion>
                                  </p:childTnLst>
                                </p:cTn>
                              </p:par>
                              <p:par>
                                <p:cTn id="42" presetID="10" presetClass="exit" presetSubtype="0" fill="hold" grpId="0" nodeType="withEffect">
                                  <p:stCondLst>
                                    <p:cond delay="0"/>
                                  </p:stCondLst>
                                  <p:childTnLst>
                                    <p:animEffect transition="out" filter="fade">
                                      <p:cBhvr>
                                        <p:cTn id="43" dur="500"/>
                                        <p:tgtEl>
                                          <p:spTgt spid="42"/>
                                        </p:tgtEl>
                                      </p:cBhvr>
                                    </p:animEffect>
                                    <p:set>
                                      <p:cBhvr>
                                        <p:cTn id="44" dur="1" fill="hold">
                                          <p:stCondLst>
                                            <p:cond delay="499"/>
                                          </p:stCondLst>
                                        </p:cTn>
                                        <p:tgtEl>
                                          <p:spTgt spid="42"/>
                                        </p:tgtEl>
                                        <p:attrNameLst>
                                          <p:attrName>style.visibility</p:attrName>
                                        </p:attrNameLst>
                                      </p:cBhvr>
                                      <p:to>
                                        <p:strVal val="hidden"/>
                                      </p:to>
                                    </p:set>
                                  </p:childTnLst>
                                </p:cTn>
                              </p:par>
                              <p:par>
                                <p:cTn id="45" presetID="10" presetClass="exit" presetSubtype="0" fill="hold" grpId="0" nodeType="withEffect">
                                  <p:stCondLst>
                                    <p:cond delay="0"/>
                                  </p:stCondLst>
                                  <p:childTnLst>
                                    <p:animEffect transition="out" filter="fade">
                                      <p:cBhvr>
                                        <p:cTn id="46" dur="500"/>
                                        <p:tgtEl>
                                          <p:spTgt spid="43"/>
                                        </p:tgtEl>
                                      </p:cBhvr>
                                    </p:animEffect>
                                    <p:set>
                                      <p:cBhvr>
                                        <p:cTn id="47" dur="1" fill="hold">
                                          <p:stCondLst>
                                            <p:cond delay="499"/>
                                          </p:stCondLst>
                                        </p:cTn>
                                        <p:tgtEl>
                                          <p:spTgt spid="43"/>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
                                            <p:txEl>
                                              <p:pRg st="4" end="4"/>
                                            </p:txEl>
                                          </p:spTgt>
                                        </p:tgtEl>
                                        <p:attrNameLst>
                                          <p:attrName>style.visibility</p:attrName>
                                        </p:attrNameLst>
                                      </p:cBhvr>
                                      <p:to>
                                        <p:strVal val="visible"/>
                                      </p:to>
                                    </p:set>
                                    <p:animEffect transition="in" filter="fade">
                                      <p:cBhvr>
                                        <p:cTn id="52" dur="500"/>
                                        <p:tgtEl>
                                          <p:spTgt spid="2">
                                            <p:txEl>
                                              <p:pRg st="4" end="4"/>
                                            </p:txEl>
                                          </p:spTgt>
                                        </p:tgtEl>
                                      </p:cBhvr>
                                    </p:animEffect>
                                  </p:childTnLst>
                                </p:cTn>
                              </p:par>
                              <p:par>
                                <p:cTn id="53" presetID="10" presetClass="exit" presetSubtype="0" fill="hold" nodeType="withEffect">
                                  <p:stCondLst>
                                    <p:cond delay="0"/>
                                  </p:stCondLst>
                                  <p:childTnLst>
                                    <p:animEffect transition="out" filter="fade">
                                      <p:cBhvr>
                                        <p:cTn id="54" dur="500"/>
                                        <p:tgtEl>
                                          <p:spTgt spid="6"/>
                                        </p:tgtEl>
                                      </p:cBhvr>
                                    </p:animEffect>
                                    <p:set>
                                      <p:cBhvr>
                                        <p:cTn id="55" dur="1" fill="hold">
                                          <p:stCondLst>
                                            <p:cond delay="499"/>
                                          </p:stCondLst>
                                        </p:cTn>
                                        <p:tgtEl>
                                          <p:spTgt spid="6"/>
                                        </p:tgtEl>
                                        <p:attrNameLst>
                                          <p:attrName>style.visibility</p:attrName>
                                        </p:attrNameLst>
                                      </p:cBhvr>
                                      <p:to>
                                        <p:strVal val="hidden"/>
                                      </p:to>
                                    </p:set>
                                  </p:childTnLst>
                                </p:cTn>
                              </p:par>
                              <p:par>
                                <p:cTn id="56" presetID="10" presetClass="exit" presetSubtype="0" fill="hold" nodeType="withEffect">
                                  <p:stCondLst>
                                    <p:cond delay="0"/>
                                  </p:stCondLst>
                                  <p:childTnLst>
                                    <p:animEffect transition="out" filter="fade">
                                      <p:cBhvr>
                                        <p:cTn id="57" dur="500"/>
                                        <p:tgtEl>
                                          <p:spTgt spid="20"/>
                                        </p:tgtEl>
                                      </p:cBhvr>
                                    </p:animEffect>
                                    <p:set>
                                      <p:cBhvr>
                                        <p:cTn id="58" dur="1" fill="hold">
                                          <p:stCondLst>
                                            <p:cond delay="499"/>
                                          </p:stCondLst>
                                        </p:cTn>
                                        <p:tgtEl>
                                          <p:spTgt spid="20"/>
                                        </p:tgtEl>
                                        <p:attrNameLst>
                                          <p:attrName>style.visibility</p:attrName>
                                        </p:attrNameLst>
                                      </p:cBhvr>
                                      <p:to>
                                        <p:strVal val="hidden"/>
                                      </p:to>
                                    </p:set>
                                  </p:childTnLst>
                                </p:cTn>
                              </p:par>
                              <p:par>
                                <p:cTn id="59" presetID="10" presetClass="entr" presetSubtype="0" fill="hold" nodeType="withEffect">
                                  <p:stCondLst>
                                    <p:cond delay="0"/>
                                  </p:stCondLst>
                                  <p:childTnLst>
                                    <p:set>
                                      <p:cBhvr>
                                        <p:cTn id="60" dur="1" fill="hold">
                                          <p:stCondLst>
                                            <p:cond delay="0"/>
                                          </p:stCondLst>
                                        </p:cTn>
                                        <p:tgtEl>
                                          <p:spTgt spid="4"/>
                                        </p:tgtEl>
                                        <p:attrNameLst>
                                          <p:attrName>style.visibility</p:attrName>
                                        </p:attrNameLst>
                                      </p:cBhvr>
                                      <p:to>
                                        <p:strVal val="visible"/>
                                      </p:to>
                                    </p:set>
                                    <p:animEffect transition="in" filter="fade">
                                      <p:cBhvr>
                                        <p:cTn id="6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p:bldP spid="42" grpId="0"/>
      <p:bldP spid="42" grpId="1"/>
      <p:bldP spid="43" grpId="0"/>
      <p:bldP spid="43"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Experiment 1: impact of number of cut masks</a:t>
            </a:r>
            <a:endParaRPr lang="en-US" sz="1800" dirty="0" smtClean="0"/>
          </a:p>
          <a:p>
            <a:pPr lvl="1"/>
            <a:r>
              <a:rPr lang="en-US" sz="1800" dirty="0" smtClean="0"/>
              <a:t>Options C1 </a:t>
            </a:r>
            <a:r>
              <a:rPr lang="en-US" sz="1800" dirty="0"/>
              <a:t>to C12 </a:t>
            </a:r>
            <a:r>
              <a:rPr lang="en-US" sz="1800" dirty="0" smtClean="0"/>
              <a:t>for #cut masks</a:t>
            </a:r>
          </a:p>
          <a:p>
            <a:pPr lvl="1"/>
            <a:r>
              <a:rPr lang="en-US" sz="1800" dirty="0"/>
              <a:t>Technology N7</a:t>
            </a:r>
          </a:p>
          <a:p>
            <a:pPr lvl="1"/>
            <a:r>
              <a:rPr lang="en-US" sz="1800" dirty="0"/>
              <a:t>Minimum cut spacing: 4 X minimum M2 pitch</a:t>
            </a:r>
          </a:p>
          <a:p>
            <a:pPr lvl="1"/>
            <a:r>
              <a:rPr lang="en-US" sz="1800" dirty="0"/>
              <a:t>Minimum </a:t>
            </a:r>
            <a:r>
              <a:rPr lang="en-US" sz="1800" dirty="0" smtClean="0"/>
              <a:t>track occupancy: </a:t>
            </a:r>
            <a:r>
              <a:rPr lang="en-US" sz="1800" dirty="0"/>
              <a:t>80%</a:t>
            </a:r>
          </a:p>
          <a:p>
            <a:endParaRPr lang="en-US" sz="1050" dirty="0"/>
          </a:p>
          <a:p>
            <a:r>
              <a:rPr lang="en-US" sz="2000" dirty="0" smtClean="0"/>
              <a:t>Experiment 2: impact of minimum metal density (track occupancy)</a:t>
            </a:r>
          </a:p>
          <a:p>
            <a:pPr lvl="1"/>
            <a:r>
              <a:rPr lang="en-US" sz="1800" dirty="0" smtClean="0"/>
              <a:t>Minimum track occupancy (80%, 85% 90%) with default setup</a:t>
            </a:r>
          </a:p>
          <a:p>
            <a:pPr lvl="1"/>
            <a:r>
              <a:rPr lang="en-US" sz="1800" dirty="0"/>
              <a:t>Technology N7</a:t>
            </a:r>
          </a:p>
          <a:p>
            <a:pPr lvl="1"/>
            <a:r>
              <a:rPr lang="en-US" sz="1800" dirty="0"/>
              <a:t>Minimum cut spacing: 4 X minimum M2 pitch</a:t>
            </a:r>
          </a:p>
          <a:p>
            <a:pPr lvl="1"/>
            <a:r>
              <a:rPr lang="en-US" sz="1800" dirty="0" smtClean="0"/>
              <a:t>Option C5 for #cut masks</a:t>
            </a:r>
          </a:p>
          <a:p>
            <a:endParaRPr lang="en-US" sz="1050" dirty="0" smtClean="0"/>
          </a:p>
          <a:p>
            <a:r>
              <a:rPr lang="en-US" sz="2000" dirty="0" smtClean="0"/>
              <a:t>Experiment 3: impact of minimum cut spacing</a:t>
            </a:r>
          </a:p>
          <a:p>
            <a:pPr lvl="1"/>
            <a:r>
              <a:rPr lang="en-US" sz="1800" dirty="0" smtClean="0"/>
              <a:t>Technology N7 (min cut spacing: 4 X minimum M2 pitch)</a:t>
            </a:r>
            <a:br>
              <a:rPr lang="en-US" sz="1800" dirty="0" smtClean="0"/>
            </a:br>
            <a:r>
              <a:rPr lang="en-US" sz="1800" dirty="0" smtClean="0"/>
              <a:t>Technology N5 </a:t>
            </a:r>
            <a:r>
              <a:rPr lang="en-US" sz="1800" dirty="0"/>
              <a:t>(</a:t>
            </a:r>
            <a:r>
              <a:rPr lang="en-US" sz="1800" dirty="0" smtClean="0"/>
              <a:t>min </a:t>
            </a:r>
            <a:r>
              <a:rPr lang="en-US" sz="1800" dirty="0"/>
              <a:t>cut spacing: </a:t>
            </a:r>
            <a:r>
              <a:rPr lang="en-US" sz="1800" dirty="0" smtClean="0"/>
              <a:t>5 X </a:t>
            </a:r>
            <a:r>
              <a:rPr lang="en-US" sz="1800" dirty="0"/>
              <a:t>minimum M2 pitch</a:t>
            </a:r>
            <a:r>
              <a:rPr lang="en-US" sz="1800" dirty="0" smtClean="0"/>
              <a:t>)</a:t>
            </a:r>
          </a:p>
          <a:p>
            <a:pPr lvl="1"/>
            <a:r>
              <a:rPr lang="en-US" sz="1800" dirty="0"/>
              <a:t>Minimum </a:t>
            </a:r>
            <a:r>
              <a:rPr lang="en-US" sz="1800" dirty="0" smtClean="0"/>
              <a:t>track occupancy: </a:t>
            </a:r>
            <a:r>
              <a:rPr lang="en-US" sz="1800" dirty="0"/>
              <a:t>80%</a:t>
            </a:r>
          </a:p>
          <a:p>
            <a:pPr lvl="1"/>
            <a:endParaRPr lang="en-US" sz="1800" dirty="0" smtClean="0"/>
          </a:p>
          <a:p>
            <a:pPr marL="347663" lvl="1" indent="0">
              <a:buNone/>
            </a:pPr>
            <a:endParaRPr lang="en-US" sz="1400" dirty="0" smtClean="0"/>
          </a:p>
          <a:p>
            <a:pPr lvl="1"/>
            <a:endParaRPr lang="en-US" sz="1600" dirty="0" smtClean="0"/>
          </a:p>
          <a:p>
            <a:pPr marL="0" indent="0">
              <a:buNone/>
            </a:pPr>
            <a:endParaRPr lang="en-US" sz="2400" dirty="0"/>
          </a:p>
        </p:txBody>
      </p:sp>
      <p:sp>
        <p:nvSpPr>
          <p:cNvPr id="3" name="Title 2"/>
          <p:cNvSpPr>
            <a:spLocks noGrp="1"/>
          </p:cNvSpPr>
          <p:nvPr>
            <p:ph type="title"/>
          </p:nvPr>
        </p:nvSpPr>
        <p:spPr/>
        <p:txBody>
          <a:bodyPr/>
          <a:lstStyle/>
          <a:p>
            <a:r>
              <a:rPr lang="en-US" dirty="0" smtClean="0"/>
              <a:t>Experimental Setup: Design of Experiments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70874411"/>
              </p:ext>
            </p:extLst>
          </p:nvPr>
        </p:nvGraphicFramePr>
        <p:xfrm>
          <a:off x="8057535" y="1003926"/>
          <a:ext cx="3480620" cy="4934088"/>
        </p:xfrm>
        <a:graphic>
          <a:graphicData uri="http://schemas.openxmlformats.org/drawingml/2006/table">
            <a:tbl>
              <a:tblPr firstRow="1" bandRow="1">
                <a:tableStyleId>{5C22544A-7EE6-4342-B048-85BDC9FD1C3A}</a:tableStyleId>
              </a:tblPr>
              <a:tblGrid>
                <a:gridCol w="1425678"/>
                <a:gridCol w="2054942"/>
              </a:tblGrid>
              <a:tr h="456166">
                <a:tc>
                  <a:txBody>
                    <a:bodyPr/>
                    <a:lstStyle/>
                    <a:p>
                      <a:pPr algn="ctr"/>
                      <a:r>
                        <a:rPr lang="en-US" sz="1600" b="0" i="0" dirty="0" smtClean="0">
                          <a:solidFill>
                            <a:schemeClr val="tx1"/>
                          </a:solidFill>
                        </a:rPr>
                        <a:t>Options for </a:t>
                      </a:r>
                      <a:br>
                        <a:rPr lang="en-US" sz="1600" b="0" i="0" dirty="0" smtClean="0">
                          <a:solidFill>
                            <a:schemeClr val="tx1"/>
                          </a:solidFill>
                        </a:rPr>
                      </a:br>
                      <a:r>
                        <a:rPr lang="en-US" sz="1600" b="0" i="0" dirty="0" smtClean="0">
                          <a:solidFill>
                            <a:schemeClr val="tx1"/>
                          </a:solidFill>
                        </a:rPr>
                        <a:t>#cut masks</a:t>
                      </a:r>
                      <a:endParaRPr lang="en-US" sz="16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i="0" dirty="0" smtClean="0">
                          <a:solidFill>
                            <a:schemeClr val="tx1"/>
                          </a:solidFill>
                        </a:rPr>
                        <a:t>#cut masks</a:t>
                      </a:r>
                    </a:p>
                    <a:p>
                      <a:pPr algn="ctr"/>
                      <a:r>
                        <a:rPr lang="en-US" sz="1600" b="0" i="0" dirty="0" smtClean="0">
                          <a:solidFill>
                            <a:schemeClr val="tx1"/>
                          </a:solidFill>
                        </a:rPr>
                        <a:t>for</a:t>
                      </a:r>
                      <a:r>
                        <a:rPr lang="en-US" sz="1600" b="0" i="0" baseline="0" dirty="0" smtClean="0">
                          <a:solidFill>
                            <a:schemeClr val="tx1"/>
                          </a:solidFill>
                        </a:rPr>
                        <a:t> M2 – M6</a:t>
                      </a:r>
                      <a:endParaRPr lang="en-US" sz="16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2914">
                <a:tc>
                  <a:txBody>
                    <a:bodyPr/>
                    <a:lstStyle/>
                    <a:p>
                      <a:pPr algn="ctr"/>
                      <a:r>
                        <a:rPr lang="en-US" sz="1600" b="0" i="0" dirty="0" smtClean="0">
                          <a:solidFill>
                            <a:schemeClr val="tx1"/>
                          </a:solidFill>
                        </a:rPr>
                        <a:t>C1</a:t>
                      </a:r>
                      <a:endParaRPr lang="en-US" sz="16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sz="1600" b="0" i="0" dirty="0" smtClean="0">
                          <a:solidFill>
                            <a:schemeClr val="tx1"/>
                          </a:solidFill>
                        </a:rPr>
                        <a:t>2, 1, 1,</a:t>
                      </a:r>
                      <a:r>
                        <a:rPr lang="en-US" sz="1600" b="0" i="0" baseline="0" dirty="0" smtClean="0">
                          <a:solidFill>
                            <a:schemeClr val="tx1"/>
                          </a:solidFill>
                        </a:rPr>
                        <a:t> 1, 1</a:t>
                      </a:r>
                      <a:endParaRPr lang="en-US" sz="1600" b="0" i="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2914">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sz="1600" b="0" i="0" dirty="0" smtClean="0">
                          <a:solidFill>
                            <a:schemeClr val="tx1"/>
                          </a:solidFill>
                        </a:rPr>
                        <a:t>C2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sz="1600" b="0" i="0" dirty="0" smtClean="0">
                          <a:solidFill>
                            <a:schemeClr val="tx1"/>
                          </a:solidFill>
                        </a:rPr>
                        <a:t>3, 2, 1,</a:t>
                      </a:r>
                      <a:r>
                        <a:rPr lang="en-US" sz="1600" b="0" i="0" baseline="0" dirty="0" smtClean="0">
                          <a:solidFill>
                            <a:schemeClr val="tx1"/>
                          </a:solidFill>
                        </a:rPr>
                        <a:t> 1, 1</a:t>
                      </a:r>
                      <a:endParaRPr lang="en-US" sz="1600" b="0" i="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2914">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sz="1600" b="0" i="0" dirty="0" smtClean="0">
                          <a:solidFill>
                            <a:schemeClr val="tx1"/>
                          </a:solidFill>
                        </a:rPr>
                        <a:t>C3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sz="1600" b="0" i="0" dirty="0" smtClean="0">
                          <a:solidFill>
                            <a:schemeClr val="tx1"/>
                          </a:solidFill>
                        </a:rPr>
                        <a:t>3, 2, 2,</a:t>
                      </a:r>
                      <a:r>
                        <a:rPr lang="en-US" sz="1600" b="0" i="0" baseline="0" dirty="0" smtClean="0">
                          <a:solidFill>
                            <a:schemeClr val="tx1"/>
                          </a:solidFill>
                        </a:rPr>
                        <a:t> 1, 1</a:t>
                      </a:r>
                      <a:endParaRPr lang="en-US" sz="1600" b="0" i="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2914">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sz="1600" b="0" i="0" dirty="0" smtClean="0">
                          <a:solidFill>
                            <a:schemeClr val="tx1"/>
                          </a:solidFill>
                        </a:rPr>
                        <a:t>C4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sz="1600" b="0" i="0" dirty="0" smtClean="0">
                          <a:solidFill>
                            <a:schemeClr val="tx1"/>
                          </a:solidFill>
                        </a:rPr>
                        <a:t>3, 2, 2,</a:t>
                      </a:r>
                      <a:r>
                        <a:rPr lang="en-US" sz="1600" b="0" i="0" baseline="0" dirty="0" smtClean="0">
                          <a:solidFill>
                            <a:schemeClr val="tx1"/>
                          </a:solidFill>
                        </a:rPr>
                        <a:t> 2, 1</a:t>
                      </a:r>
                      <a:endParaRPr lang="en-US" sz="1600" b="0" i="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2914">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sz="1600" b="0" i="0" dirty="0" smtClean="0">
                          <a:solidFill>
                            <a:schemeClr val="tx1"/>
                          </a:solidFill>
                        </a:rPr>
                        <a:t>C5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sz="1600" b="0" i="0" dirty="0" smtClean="0">
                          <a:solidFill>
                            <a:schemeClr val="tx1"/>
                          </a:solidFill>
                        </a:rPr>
                        <a:t>3, 2, 2,</a:t>
                      </a:r>
                      <a:r>
                        <a:rPr lang="en-US" sz="1600" b="0" i="0" baseline="0" dirty="0" smtClean="0">
                          <a:solidFill>
                            <a:schemeClr val="tx1"/>
                          </a:solidFill>
                        </a:rPr>
                        <a:t> 2, 2</a:t>
                      </a:r>
                      <a:endParaRPr lang="en-US" sz="1600" b="0" i="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2914">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sz="1600" b="0" i="0" dirty="0" smtClean="0">
                          <a:solidFill>
                            <a:schemeClr val="tx1"/>
                          </a:solidFill>
                        </a:rPr>
                        <a:t>C6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sz="1600" b="0" i="0" dirty="0" smtClean="0">
                          <a:solidFill>
                            <a:schemeClr val="tx1"/>
                          </a:solidFill>
                        </a:rPr>
                        <a:t>4, 2, 2,</a:t>
                      </a:r>
                      <a:r>
                        <a:rPr lang="en-US" sz="1600" b="0" i="0" baseline="0" dirty="0" smtClean="0">
                          <a:solidFill>
                            <a:schemeClr val="tx1"/>
                          </a:solidFill>
                        </a:rPr>
                        <a:t> 2, 2</a:t>
                      </a:r>
                      <a:endParaRPr lang="en-US" sz="1600" b="0" i="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2914">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sz="1600" b="0" i="0" dirty="0" smtClean="0">
                          <a:solidFill>
                            <a:schemeClr val="tx1"/>
                          </a:solidFill>
                        </a:rPr>
                        <a:t>C7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sz="1600" b="0" i="0" dirty="0" smtClean="0">
                          <a:solidFill>
                            <a:schemeClr val="tx1"/>
                          </a:solidFill>
                        </a:rPr>
                        <a:t>4, 3, 2,</a:t>
                      </a:r>
                      <a:r>
                        <a:rPr lang="en-US" sz="1600" b="0" i="0" baseline="0" dirty="0" smtClean="0">
                          <a:solidFill>
                            <a:schemeClr val="tx1"/>
                          </a:solidFill>
                        </a:rPr>
                        <a:t> 2, 2</a:t>
                      </a:r>
                      <a:endParaRPr lang="en-US" sz="1600" b="0" i="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2914">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sz="1600" b="0" i="0" dirty="0" smtClean="0">
                          <a:solidFill>
                            <a:schemeClr val="tx1"/>
                          </a:solidFill>
                        </a:rPr>
                        <a:t>C8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sz="1600" b="0" i="0" dirty="0" smtClean="0">
                          <a:solidFill>
                            <a:schemeClr val="tx1"/>
                          </a:solidFill>
                        </a:rPr>
                        <a:t>4, 3, 3,</a:t>
                      </a:r>
                      <a:r>
                        <a:rPr lang="en-US" sz="1600" b="0" i="0" baseline="0" dirty="0" smtClean="0">
                          <a:solidFill>
                            <a:schemeClr val="tx1"/>
                          </a:solidFill>
                        </a:rPr>
                        <a:t> 2, 2</a:t>
                      </a:r>
                      <a:endParaRPr lang="en-US" sz="1600" b="0" i="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2914">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sz="1600" b="0" i="0" dirty="0" smtClean="0">
                          <a:solidFill>
                            <a:schemeClr val="tx1"/>
                          </a:solidFill>
                        </a:rPr>
                        <a:t>C9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sz="1600" b="0" i="0" dirty="0" smtClean="0">
                          <a:solidFill>
                            <a:schemeClr val="tx1"/>
                          </a:solidFill>
                        </a:rPr>
                        <a:t>4, 3, 3,</a:t>
                      </a:r>
                      <a:r>
                        <a:rPr lang="en-US" sz="1600" b="0" i="0" baseline="0" dirty="0" smtClean="0">
                          <a:solidFill>
                            <a:schemeClr val="tx1"/>
                          </a:solidFill>
                        </a:rPr>
                        <a:t> 3, 2</a:t>
                      </a:r>
                      <a:endParaRPr lang="en-US" sz="1600" b="0" i="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2914">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sz="1600" b="0" i="0" dirty="0" smtClean="0">
                          <a:solidFill>
                            <a:schemeClr val="tx1"/>
                          </a:solidFill>
                        </a:rPr>
                        <a:t>C10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sz="1600" b="0" i="0" dirty="0" smtClean="0">
                          <a:solidFill>
                            <a:schemeClr val="tx1"/>
                          </a:solidFill>
                        </a:rPr>
                        <a:t>4, 3, 3,</a:t>
                      </a:r>
                      <a:r>
                        <a:rPr lang="en-US" sz="1600" b="0" i="0" baseline="0" dirty="0" smtClean="0">
                          <a:solidFill>
                            <a:schemeClr val="tx1"/>
                          </a:solidFill>
                        </a:rPr>
                        <a:t> 3, 3</a:t>
                      </a:r>
                      <a:endParaRPr lang="en-US" sz="1600" b="0" i="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2914">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sz="1600" b="0" i="0" dirty="0" smtClean="0">
                          <a:solidFill>
                            <a:schemeClr val="tx1"/>
                          </a:solidFill>
                        </a:rPr>
                        <a:t>C11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sz="1600" b="0" i="0" dirty="0" smtClean="0">
                          <a:solidFill>
                            <a:schemeClr val="tx1"/>
                          </a:solidFill>
                        </a:rPr>
                        <a:t>5, 4, 4, 4, 4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2914">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sz="1600" b="0" i="0" dirty="0" smtClean="0">
                          <a:solidFill>
                            <a:schemeClr val="tx1"/>
                          </a:solidFill>
                        </a:rPr>
                        <a:t>C12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sz="1600" b="0" i="0" dirty="0" smtClean="0">
                          <a:solidFill>
                            <a:schemeClr val="tx1"/>
                          </a:solidFill>
                        </a:rPr>
                        <a:t>10, 10, 10,</a:t>
                      </a:r>
                      <a:r>
                        <a:rPr lang="en-US" sz="1600" b="0" i="0" baseline="0" dirty="0" smtClean="0">
                          <a:solidFill>
                            <a:schemeClr val="tx1"/>
                          </a:solidFill>
                        </a:rPr>
                        <a:t> 10, 10</a:t>
                      </a:r>
                      <a:endParaRPr lang="en-US" sz="1600" b="0" i="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291758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500"/>
                                        <p:tgtEl>
                                          <p:spTgt spid="2">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500"/>
                                        <p:tgtEl>
                                          <p:spTgt spid="2">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500"/>
                                        <p:tgtEl>
                                          <p:spTgt spid="2">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
                                            <p:txEl>
                                              <p:pRg st="7" end="7"/>
                                            </p:txEl>
                                          </p:spTgt>
                                        </p:tgtEl>
                                        <p:attrNameLst>
                                          <p:attrName>style.visibility</p:attrName>
                                        </p:attrNameLst>
                                      </p:cBhvr>
                                      <p:to>
                                        <p:strVal val="visible"/>
                                      </p:to>
                                    </p:set>
                                    <p:animEffect transition="in" filter="fade">
                                      <p:cBhvr>
                                        <p:cTn id="30" dur="500"/>
                                        <p:tgtEl>
                                          <p:spTgt spid="2">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animEffect transition="in" filter="fade">
                                      <p:cBhvr>
                                        <p:cTn id="33" dur="500"/>
                                        <p:tgtEl>
                                          <p:spTgt spid="2">
                                            <p:txEl>
                                              <p:pRg st="8" end="8"/>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
                                            <p:txEl>
                                              <p:pRg st="9" end="9"/>
                                            </p:txEl>
                                          </p:spTgt>
                                        </p:tgtEl>
                                        <p:attrNameLst>
                                          <p:attrName>style.visibility</p:attrName>
                                        </p:attrNameLst>
                                      </p:cBhvr>
                                      <p:to>
                                        <p:strVal val="visible"/>
                                      </p:to>
                                    </p:set>
                                    <p:animEffect transition="in" filter="fade">
                                      <p:cBhvr>
                                        <p:cTn id="36" dur="500"/>
                                        <p:tgtEl>
                                          <p:spTgt spid="2">
                                            <p:txEl>
                                              <p:pRg st="9" end="9"/>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
                                            <p:txEl>
                                              <p:pRg st="10" end="10"/>
                                            </p:txEl>
                                          </p:spTgt>
                                        </p:tgtEl>
                                        <p:attrNameLst>
                                          <p:attrName>style.visibility</p:attrName>
                                        </p:attrNameLst>
                                      </p:cBhvr>
                                      <p:to>
                                        <p:strVal val="visible"/>
                                      </p:to>
                                    </p:set>
                                    <p:animEffect transition="in" filter="fade">
                                      <p:cBhvr>
                                        <p:cTn id="39" dur="500"/>
                                        <p:tgtEl>
                                          <p:spTgt spid="2">
                                            <p:txEl>
                                              <p:pRg st="10" end="1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
                                            <p:txEl>
                                              <p:pRg st="12" end="12"/>
                                            </p:txEl>
                                          </p:spTgt>
                                        </p:tgtEl>
                                        <p:attrNameLst>
                                          <p:attrName>style.visibility</p:attrName>
                                        </p:attrNameLst>
                                      </p:cBhvr>
                                      <p:to>
                                        <p:strVal val="visible"/>
                                      </p:to>
                                    </p:set>
                                    <p:animEffect transition="in" filter="fade">
                                      <p:cBhvr>
                                        <p:cTn id="44" dur="500"/>
                                        <p:tgtEl>
                                          <p:spTgt spid="2">
                                            <p:txEl>
                                              <p:pRg st="12" end="12"/>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
                                            <p:txEl>
                                              <p:pRg st="13" end="13"/>
                                            </p:txEl>
                                          </p:spTgt>
                                        </p:tgtEl>
                                        <p:attrNameLst>
                                          <p:attrName>style.visibility</p:attrName>
                                        </p:attrNameLst>
                                      </p:cBhvr>
                                      <p:to>
                                        <p:strVal val="visible"/>
                                      </p:to>
                                    </p:set>
                                    <p:animEffect transition="in" filter="fade">
                                      <p:cBhvr>
                                        <p:cTn id="47" dur="500"/>
                                        <p:tgtEl>
                                          <p:spTgt spid="2">
                                            <p:txEl>
                                              <p:pRg st="13" end="13"/>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2">
                                            <p:txEl>
                                              <p:pRg st="14" end="14"/>
                                            </p:txEl>
                                          </p:spTgt>
                                        </p:tgtEl>
                                        <p:attrNameLst>
                                          <p:attrName>style.visibility</p:attrName>
                                        </p:attrNameLst>
                                      </p:cBhvr>
                                      <p:to>
                                        <p:strVal val="visible"/>
                                      </p:to>
                                    </p:set>
                                    <p:animEffect transition="in" filter="fade">
                                      <p:cBhvr>
                                        <p:cTn id="50" dur="500"/>
                                        <p:tgtEl>
                                          <p:spTgt spid="2">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p:cNvGraphicFramePr>
          <p:nvPr>
            <p:extLst>
              <p:ext uri="{D42A27DB-BD31-4B8C-83A1-F6EECF244321}">
                <p14:modId xmlns:p14="http://schemas.microsoft.com/office/powerpoint/2010/main" val="2572966562"/>
              </p:ext>
            </p:extLst>
          </p:nvPr>
        </p:nvGraphicFramePr>
        <p:xfrm>
          <a:off x="2430757" y="1977111"/>
          <a:ext cx="7372818" cy="4423691"/>
        </p:xfrm>
        <a:graphic>
          <a:graphicData uri="http://schemas.openxmlformats.org/drawingml/2006/chart">
            <c:chart xmlns:c="http://schemas.openxmlformats.org/drawingml/2006/chart" xmlns:r="http://schemas.openxmlformats.org/officeDocument/2006/relationships" r:id="rId3"/>
          </a:graphicData>
        </a:graphic>
      </p:graphicFrame>
      <p:sp>
        <p:nvSpPr>
          <p:cNvPr id="2" name="Content Placeholder 1"/>
          <p:cNvSpPr>
            <a:spLocks noGrp="1"/>
          </p:cNvSpPr>
          <p:nvPr>
            <p:ph idx="1"/>
          </p:nvPr>
        </p:nvSpPr>
        <p:spPr/>
        <p:txBody>
          <a:bodyPr/>
          <a:lstStyle/>
          <a:p>
            <a:r>
              <a:rPr lang="en-US" altLang="zh-CN" dirty="0" smtClean="0"/>
              <a:t>For Cortex M0 and AES </a:t>
            </a:r>
          </a:p>
          <a:p>
            <a:pPr lvl="1"/>
            <a:r>
              <a:rPr lang="en-US" altLang="zh-CN" dirty="0" smtClean="0"/>
              <a:t>One mask is not enough for a layer</a:t>
            </a:r>
          </a:p>
          <a:p>
            <a:pPr lvl="1"/>
            <a:r>
              <a:rPr lang="en-US" altLang="zh-CN" dirty="0" smtClean="0"/>
              <a:t>C5 (3,2,2,2,2) gives sufficient #cut masks</a:t>
            </a:r>
            <a:endParaRPr lang="en-US" dirty="0"/>
          </a:p>
        </p:txBody>
      </p:sp>
      <p:sp>
        <p:nvSpPr>
          <p:cNvPr id="3" name="Title 2"/>
          <p:cNvSpPr>
            <a:spLocks noGrp="1"/>
          </p:cNvSpPr>
          <p:nvPr>
            <p:ph type="title"/>
          </p:nvPr>
        </p:nvSpPr>
        <p:spPr/>
        <p:txBody>
          <a:bodyPr/>
          <a:lstStyle/>
          <a:p>
            <a:r>
              <a:rPr lang="en-US" dirty="0" smtClean="0"/>
              <a:t>Experiment 1: </a:t>
            </a:r>
            <a:r>
              <a:rPr lang="en-US" dirty="0"/>
              <a:t>Impact of </a:t>
            </a:r>
            <a:r>
              <a:rPr lang="en-US" dirty="0" smtClean="0"/>
              <a:t>#Cut Masks</a:t>
            </a:r>
            <a:endParaRPr lang="en-US" dirty="0"/>
          </a:p>
        </p:txBody>
      </p:sp>
      <p:sp>
        <p:nvSpPr>
          <p:cNvPr id="8" name="Rounded Rectangle 7"/>
          <p:cNvSpPr/>
          <p:nvPr/>
        </p:nvSpPr>
        <p:spPr bwMode="auto">
          <a:xfrm>
            <a:off x="3178232" y="5245680"/>
            <a:ext cx="2140527" cy="375458"/>
          </a:xfrm>
          <a:prstGeom prst="roundRect">
            <a:avLst/>
          </a:prstGeom>
          <a:noFill/>
          <a:ln w="635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b="1">
              <a:solidFill>
                <a:prstClr val="black"/>
              </a:solidFill>
              <a:latin typeface="Arial Narrow" pitchFamily="34" charset="0"/>
            </a:endParaRPr>
          </a:p>
        </p:txBody>
      </p:sp>
      <p:graphicFrame>
        <p:nvGraphicFramePr>
          <p:cNvPr id="10" name="Table 9"/>
          <p:cNvGraphicFramePr>
            <a:graphicFrameLocks noGrp="1"/>
          </p:cNvGraphicFramePr>
          <p:nvPr>
            <p:extLst/>
          </p:nvPr>
        </p:nvGraphicFramePr>
        <p:xfrm>
          <a:off x="5685842" y="2778636"/>
          <a:ext cx="3480620" cy="2030776"/>
        </p:xfrm>
        <a:graphic>
          <a:graphicData uri="http://schemas.openxmlformats.org/drawingml/2006/table">
            <a:tbl>
              <a:tblPr firstRow="1" bandRow="1">
                <a:tableStyleId>{5C22544A-7EE6-4342-B048-85BDC9FD1C3A}</a:tableStyleId>
              </a:tblPr>
              <a:tblGrid>
                <a:gridCol w="1425678"/>
                <a:gridCol w="2054942"/>
              </a:tblGrid>
              <a:tr h="456166">
                <a:tc>
                  <a:txBody>
                    <a:bodyPr/>
                    <a:lstStyle/>
                    <a:p>
                      <a:pPr algn="ctr"/>
                      <a:r>
                        <a:rPr lang="en-US" sz="1600" b="0" i="0" dirty="0" smtClean="0">
                          <a:solidFill>
                            <a:schemeClr val="tx1"/>
                          </a:solidFill>
                        </a:rPr>
                        <a:t>Options for </a:t>
                      </a:r>
                      <a:br>
                        <a:rPr lang="en-US" sz="1600" b="0" i="0" dirty="0" smtClean="0">
                          <a:solidFill>
                            <a:schemeClr val="tx1"/>
                          </a:solidFill>
                        </a:rPr>
                      </a:br>
                      <a:r>
                        <a:rPr lang="en-US" sz="1600" b="0" i="0" dirty="0" smtClean="0">
                          <a:solidFill>
                            <a:schemeClr val="tx1"/>
                          </a:solidFill>
                        </a:rPr>
                        <a:t>#cut masks</a:t>
                      </a:r>
                      <a:endParaRPr lang="en-US" sz="16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i="0" dirty="0" smtClean="0">
                          <a:solidFill>
                            <a:schemeClr val="tx1"/>
                          </a:solidFill>
                        </a:rPr>
                        <a:t>#cut masks</a:t>
                      </a:r>
                    </a:p>
                    <a:p>
                      <a:pPr algn="ctr"/>
                      <a:r>
                        <a:rPr lang="en-US" sz="1600" b="0" i="0" dirty="0" smtClean="0">
                          <a:solidFill>
                            <a:schemeClr val="tx1"/>
                          </a:solidFill>
                        </a:rPr>
                        <a:t>for</a:t>
                      </a:r>
                      <a:r>
                        <a:rPr lang="en-US" sz="1600" b="0" i="0" baseline="0" dirty="0" smtClean="0">
                          <a:solidFill>
                            <a:schemeClr val="tx1"/>
                          </a:solidFill>
                        </a:rPr>
                        <a:t> M2 – M6</a:t>
                      </a:r>
                      <a:endParaRPr lang="en-US" sz="16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2914">
                <a:tc>
                  <a:txBody>
                    <a:bodyPr/>
                    <a:lstStyle/>
                    <a:p>
                      <a:pPr algn="ctr"/>
                      <a:r>
                        <a:rPr lang="en-US" sz="1600" b="0" i="0" dirty="0" smtClean="0">
                          <a:solidFill>
                            <a:schemeClr val="tx1"/>
                          </a:solidFill>
                        </a:rPr>
                        <a:t>C1</a:t>
                      </a:r>
                      <a:endParaRPr lang="en-US" sz="16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sz="1600" b="0" i="0" dirty="0" smtClean="0">
                          <a:solidFill>
                            <a:schemeClr val="tx1"/>
                          </a:solidFill>
                        </a:rPr>
                        <a:t>2, 1, 1,</a:t>
                      </a:r>
                      <a:r>
                        <a:rPr lang="en-US" sz="1600" b="0" i="0" baseline="0" dirty="0" smtClean="0">
                          <a:solidFill>
                            <a:schemeClr val="tx1"/>
                          </a:solidFill>
                        </a:rPr>
                        <a:t> 1, 1</a:t>
                      </a:r>
                      <a:endParaRPr lang="en-US" sz="1600" b="0" i="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2914">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sz="1600" b="0" i="0" dirty="0" smtClean="0">
                          <a:solidFill>
                            <a:schemeClr val="tx1"/>
                          </a:solidFill>
                        </a:rPr>
                        <a:t>C2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sz="1600" b="0" i="0" dirty="0" smtClean="0">
                          <a:solidFill>
                            <a:schemeClr val="tx1"/>
                          </a:solidFill>
                        </a:rPr>
                        <a:t>3, 2, 1,</a:t>
                      </a:r>
                      <a:r>
                        <a:rPr lang="en-US" sz="1600" b="0" i="0" baseline="0" dirty="0" smtClean="0">
                          <a:solidFill>
                            <a:schemeClr val="tx1"/>
                          </a:solidFill>
                        </a:rPr>
                        <a:t> 1, 1</a:t>
                      </a:r>
                      <a:endParaRPr lang="en-US" sz="1600" b="0" i="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2914">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sz="1600" b="0" i="0" dirty="0" smtClean="0">
                          <a:solidFill>
                            <a:schemeClr val="tx1"/>
                          </a:solidFill>
                        </a:rPr>
                        <a:t>C3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sz="1600" b="0" i="0" dirty="0" smtClean="0">
                          <a:solidFill>
                            <a:schemeClr val="tx1"/>
                          </a:solidFill>
                        </a:rPr>
                        <a:t>3, 2, 2,</a:t>
                      </a:r>
                      <a:r>
                        <a:rPr lang="en-US" sz="1600" b="0" i="0" baseline="0" dirty="0" smtClean="0">
                          <a:solidFill>
                            <a:schemeClr val="tx1"/>
                          </a:solidFill>
                        </a:rPr>
                        <a:t> 1, 1</a:t>
                      </a:r>
                      <a:endParaRPr lang="en-US" sz="1600" b="0" i="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2914">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sz="1600" b="0" i="0" dirty="0" smtClean="0">
                          <a:solidFill>
                            <a:schemeClr val="tx1"/>
                          </a:solidFill>
                        </a:rPr>
                        <a:t>C4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sz="1600" b="0" i="0" dirty="0" smtClean="0">
                          <a:solidFill>
                            <a:schemeClr val="tx1"/>
                          </a:solidFill>
                        </a:rPr>
                        <a:t>3, 2, 2,</a:t>
                      </a:r>
                      <a:r>
                        <a:rPr lang="en-US" sz="1600" b="0" i="0" baseline="0" dirty="0" smtClean="0">
                          <a:solidFill>
                            <a:schemeClr val="tx1"/>
                          </a:solidFill>
                        </a:rPr>
                        <a:t> 2, 1</a:t>
                      </a:r>
                      <a:endParaRPr lang="en-US" sz="1600" b="0" i="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934622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fade">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fade">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fade">
                                      <p:cBhvr>
                                        <p:cTn id="25"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CN" dirty="0" smtClean="0"/>
              <a:t>#Cut masks ↑ </a:t>
            </a:r>
            <a:r>
              <a:rPr lang="en-US" altLang="zh-CN" dirty="0" smtClean="0">
                <a:sym typeface="Wingdings" panose="05000000000000000000" pitchFamily="2" charset="2"/>
              </a:rPr>
              <a:t> EOL extension (%) </a:t>
            </a:r>
            <a:r>
              <a:rPr lang="en-US" altLang="zh-CN" dirty="0" smtClean="0"/>
              <a:t>↓</a:t>
            </a:r>
          </a:p>
          <a:p>
            <a:pPr marL="0" indent="0">
              <a:buNone/>
            </a:pPr>
            <a:r>
              <a:rPr lang="en-US" altLang="zh-CN" dirty="0"/>
              <a:t>	</a:t>
            </a:r>
            <a:r>
              <a:rPr lang="en-US" altLang="zh-CN" dirty="0" smtClean="0"/>
              <a:t>			(= extended </a:t>
            </a:r>
            <a:r>
              <a:rPr lang="en-US" altLang="zh-CN" dirty="0" err="1" smtClean="0"/>
              <a:t>wirelength</a:t>
            </a:r>
            <a:r>
              <a:rPr lang="en-US" altLang="zh-CN" dirty="0" smtClean="0"/>
              <a:t>/original </a:t>
            </a:r>
            <a:r>
              <a:rPr lang="en-US" altLang="zh-CN" dirty="0" err="1" smtClean="0"/>
              <a:t>wirelength</a:t>
            </a:r>
            <a:r>
              <a:rPr lang="en-US" altLang="zh-CN" dirty="0" smtClean="0"/>
              <a:t> x 100) </a:t>
            </a:r>
          </a:p>
          <a:p>
            <a:r>
              <a:rPr lang="en-US" dirty="0" smtClean="0"/>
              <a:t>C5</a:t>
            </a:r>
            <a:r>
              <a:rPr lang="en-US" dirty="0" smtClean="0">
                <a:sym typeface="Wingdings" panose="05000000000000000000" pitchFamily="2" charset="2"/>
              </a:rPr>
              <a:t>C6 saves 2% for AES (2040µm) and 1% for Cortex M0 (1034µm)</a:t>
            </a:r>
            <a:endParaRPr lang="en-US" dirty="0" smtClean="0"/>
          </a:p>
          <a:p>
            <a:endParaRPr lang="en-US" dirty="0"/>
          </a:p>
        </p:txBody>
      </p:sp>
      <p:sp>
        <p:nvSpPr>
          <p:cNvPr id="3" name="Title 2"/>
          <p:cNvSpPr>
            <a:spLocks noGrp="1"/>
          </p:cNvSpPr>
          <p:nvPr>
            <p:ph type="title"/>
          </p:nvPr>
        </p:nvSpPr>
        <p:spPr/>
        <p:txBody>
          <a:bodyPr/>
          <a:lstStyle/>
          <a:p>
            <a:r>
              <a:rPr lang="en-US" dirty="0" smtClean="0"/>
              <a:t>Experiment 1: </a:t>
            </a:r>
            <a:r>
              <a:rPr lang="en-US" dirty="0"/>
              <a:t>Impact of </a:t>
            </a:r>
            <a:r>
              <a:rPr lang="en-US" dirty="0" smtClean="0"/>
              <a:t>#Cut Masks</a:t>
            </a: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3753896617"/>
              </p:ext>
            </p:extLst>
          </p:nvPr>
        </p:nvGraphicFramePr>
        <p:xfrm>
          <a:off x="2912783" y="2555543"/>
          <a:ext cx="6408765" cy="384525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02124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7066" y="762103"/>
            <a:ext cx="11781367" cy="5562601"/>
          </a:xfrm>
        </p:spPr>
        <p:txBody>
          <a:bodyPr/>
          <a:lstStyle/>
          <a:p>
            <a:r>
              <a:rPr lang="en-US" altLang="zh-CN" dirty="0" smtClean="0"/>
              <a:t>Results for Cortex M0 and AES</a:t>
            </a:r>
          </a:p>
          <a:p>
            <a:pPr lvl="1"/>
            <a:r>
              <a:rPr lang="en-US" dirty="0" smtClean="0"/>
              <a:t>% EOL extension of Cortex M0 is always lower than AES</a:t>
            </a:r>
          </a:p>
          <a:p>
            <a:pPr lvl="1"/>
            <a:r>
              <a:rPr lang="en-US" dirty="0" smtClean="0"/>
              <a:t>Worst negative slack (WNS) of Cortex M0 is </a:t>
            </a:r>
            <a:br>
              <a:rPr lang="en-US" dirty="0" smtClean="0"/>
            </a:br>
            <a:r>
              <a:rPr lang="en-US" dirty="0" smtClean="0"/>
              <a:t>more impacted</a:t>
            </a:r>
            <a:r>
              <a:rPr lang="en-US" altLang="zh-CN" dirty="0" smtClean="0"/>
              <a:t> by EOL extension and dummy fill </a:t>
            </a:r>
            <a:r>
              <a:rPr lang="en-US" dirty="0" smtClean="0"/>
              <a:t>than AES</a:t>
            </a:r>
          </a:p>
          <a:p>
            <a:pPr lvl="1"/>
            <a:r>
              <a:rPr lang="en-US" dirty="0" smtClean="0"/>
              <a:t>Change in WNS of Cortex M0 is up to 23ps worse than that of AES</a:t>
            </a:r>
          </a:p>
          <a:p>
            <a:pPr lvl="1"/>
            <a:r>
              <a:rPr lang="en-US" dirty="0" smtClean="0"/>
              <a:t>The accumulative effect of the added stage delay </a:t>
            </a:r>
            <a:endParaRPr lang="en-US" dirty="0"/>
          </a:p>
          <a:p>
            <a:endParaRPr lang="en-US" dirty="0"/>
          </a:p>
        </p:txBody>
      </p:sp>
      <p:graphicFrame>
        <p:nvGraphicFramePr>
          <p:cNvPr id="4" name="Chart 3"/>
          <p:cNvGraphicFramePr>
            <a:graphicFrameLocks/>
          </p:cNvGraphicFramePr>
          <p:nvPr>
            <p:extLst>
              <p:ext uri="{D42A27DB-BD31-4B8C-83A1-F6EECF244321}">
                <p14:modId xmlns:p14="http://schemas.microsoft.com/office/powerpoint/2010/main" val="3574051617"/>
              </p:ext>
            </p:extLst>
          </p:nvPr>
        </p:nvGraphicFramePr>
        <p:xfrm>
          <a:off x="5985752" y="3165784"/>
          <a:ext cx="6206248" cy="3723748"/>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p:txBody>
          <a:bodyPr/>
          <a:lstStyle/>
          <a:p>
            <a:r>
              <a:rPr lang="en-US" dirty="0" smtClean="0"/>
              <a:t>Experiment 1: </a:t>
            </a:r>
            <a:r>
              <a:rPr lang="en-US" dirty="0"/>
              <a:t>Impact of </a:t>
            </a:r>
            <a:r>
              <a:rPr lang="en-US" dirty="0" smtClean="0"/>
              <a:t>#Stages on Critical Path</a:t>
            </a:r>
            <a:endParaRPr lang="en-US" dirty="0"/>
          </a:p>
        </p:txBody>
      </p:sp>
      <p:graphicFrame>
        <p:nvGraphicFramePr>
          <p:cNvPr id="8" name="Table 7"/>
          <p:cNvGraphicFramePr>
            <a:graphicFrameLocks noGrp="1"/>
          </p:cNvGraphicFramePr>
          <p:nvPr>
            <p:extLst/>
          </p:nvPr>
        </p:nvGraphicFramePr>
        <p:xfrm>
          <a:off x="9369063" y="771519"/>
          <a:ext cx="2336756" cy="1567028"/>
        </p:xfrm>
        <a:graphic>
          <a:graphicData uri="http://schemas.openxmlformats.org/drawingml/2006/table">
            <a:tbl>
              <a:tblPr firstRow="1" bandRow="1">
                <a:tableStyleId>{5C22544A-7EE6-4342-B048-85BDC9FD1C3A}</a:tableStyleId>
              </a:tblPr>
              <a:tblGrid>
                <a:gridCol w="1168378"/>
                <a:gridCol w="1168378"/>
              </a:tblGrid>
              <a:tr h="774548">
                <a:tc>
                  <a:txBody>
                    <a:bodyPr/>
                    <a:lstStyle/>
                    <a:p>
                      <a:pPr algn="ctr"/>
                      <a:r>
                        <a:rPr lang="en-US" sz="2000" dirty="0" smtClean="0">
                          <a:solidFill>
                            <a:schemeClr val="tx1"/>
                          </a:solidFill>
                          <a:latin typeface="Arial" panose="020B0604020202020204" pitchFamily="34" charset="0"/>
                          <a:cs typeface="Arial" panose="020B0604020202020204" pitchFamily="34" charset="0"/>
                        </a:rPr>
                        <a:t>Design</a:t>
                      </a:r>
                      <a:endParaRPr lang="en-US" sz="20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Arial" panose="020B0604020202020204" pitchFamily="34" charset="0"/>
                          <a:cs typeface="Arial" panose="020B0604020202020204" pitchFamily="34" charset="0"/>
                        </a:rPr>
                        <a:t>#stages</a:t>
                      </a:r>
                      <a:endParaRPr lang="en-US" sz="20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7274">
                <a:tc>
                  <a:txBody>
                    <a:bodyPr/>
                    <a:lstStyle/>
                    <a:p>
                      <a:pPr algn="ctr"/>
                      <a:r>
                        <a:rPr lang="en-US" sz="2000" b="1" dirty="0" smtClean="0">
                          <a:solidFill>
                            <a:schemeClr val="tx1"/>
                          </a:solidFill>
                          <a:latin typeface="Arial" panose="020B0604020202020204" pitchFamily="34" charset="0"/>
                          <a:cs typeface="Arial" panose="020B0604020202020204" pitchFamily="34" charset="0"/>
                        </a:rPr>
                        <a:t>M0</a:t>
                      </a:r>
                      <a:endParaRPr lang="en-US" sz="20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Arial" panose="020B0604020202020204" pitchFamily="34" charset="0"/>
                          <a:cs typeface="Arial" panose="020B0604020202020204" pitchFamily="34" charset="0"/>
                        </a:rPr>
                        <a:t>50</a:t>
                      </a:r>
                      <a:endParaRPr lang="en-US" sz="20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7274">
                <a:tc>
                  <a:txBody>
                    <a:bodyPr/>
                    <a:lstStyle/>
                    <a:p>
                      <a:pPr algn="ctr"/>
                      <a:r>
                        <a:rPr lang="en-US" sz="2000" b="1" dirty="0" smtClean="0">
                          <a:solidFill>
                            <a:schemeClr val="tx1"/>
                          </a:solidFill>
                          <a:latin typeface="Arial" panose="020B0604020202020204" pitchFamily="34" charset="0"/>
                          <a:cs typeface="Arial" panose="020B0604020202020204" pitchFamily="34" charset="0"/>
                        </a:rPr>
                        <a:t>AES</a:t>
                      </a:r>
                      <a:endParaRPr lang="en-US" sz="20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Arial" panose="020B0604020202020204" pitchFamily="34" charset="0"/>
                          <a:cs typeface="Arial" panose="020B0604020202020204" pitchFamily="34" charset="0"/>
                        </a:rPr>
                        <a:t>8</a:t>
                      </a:r>
                      <a:endParaRPr lang="en-US" sz="20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7" name="Chart 6"/>
          <p:cNvGraphicFramePr>
            <a:graphicFrameLocks/>
          </p:cNvGraphicFramePr>
          <p:nvPr>
            <p:extLst>
              <p:ext uri="{D42A27DB-BD31-4B8C-83A1-F6EECF244321}">
                <p14:modId xmlns:p14="http://schemas.microsoft.com/office/powerpoint/2010/main" val="3482528359"/>
              </p:ext>
            </p:extLst>
          </p:nvPr>
        </p:nvGraphicFramePr>
        <p:xfrm>
          <a:off x="126124" y="3165783"/>
          <a:ext cx="6206248" cy="372374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12158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6481" y="838201"/>
            <a:ext cx="11781367" cy="5562601"/>
          </a:xfrm>
        </p:spPr>
        <p:txBody>
          <a:bodyPr/>
          <a:lstStyle/>
          <a:p>
            <a:r>
              <a:rPr lang="en-US" dirty="0" smtClean="0"/>
              <a:t>Post-ILP </a:t>
            </a:r>
            <a:r>
              <a:rPr lang="en-US" dirty="0"/>
              <a:t>optimization is beneficial to </a:t>
            </a:r>
            <a:r>
              <a:rPr lang="en-US" dirty="0" smtClean="0"/>
              <a:t>timing</a:t>
            </a:r>
          </a:p>
          <a:p>
            <a:pPr lvl="1"/>
            <a:r>
              <a:rPr lang="en-US" dirty="0" smtClean="0"/>
              <a:t>Different track occupancy with up to </a:t>
            </a:r>
            <a:r>
              <a:rPr lang="en-US" altLang="zh-CN" dirty="0" smtClean="0"/>
              <a:t>22</a:t>
            </a:r>
            <a:r>
              <a:rPr lang="en-US" dirty="0" smtClean="0"/>
              <a:t>ps difference</a:t>
            </a:r>
          </a:p>
          <a:p>
            <a:pPr lvl="1"/>
            <a:endParaRPr lang="en-US" dirty="0"/>
          </a:p>
          <a:p>
            <a:endParaRPr lang="en-US" dirty="0"/>
          </a:p>
        </p:txBody>
      </p:sp>
      <p:sp>
        <p:nvSpPr>
          <p:cNvPr id="3" name="Title 2"/>
          <p:cNvSpPr>
            <a:spLocks noGrp="1"/>
          </p:cNvSpPr>
          <p:nvPr>
            <p:ph type="title"/>
          </p:nvPr>
        </p:nvSpPr>
        <p:spPr/>
        <p:txBody>
          <a:bodyPr/>
          <a:lstStyle/>
          <a:p>
            <a:r>
              <a:rPr lang="en-US" dirty="0" smtClean="0"/>
              <a:t>Experiment 2: </a:t>
            </a:r>
            <a:r>
              <a:rPr lang="en-US" dirty="0"/>
              <a:t>Impact of </a:t>
            </a:r>
            <a:r>
              <a:rPr lang="en-US" dirty="0" smtClean="0"/>
              <a:t>Minimum Track Occupancy</a:t>
            </a:r>
            <a:endParaRPr lang="en-US" dirty="0"/>
          </a:p>
        </p:txBody>
      </p:sp>
      <p:graphicFrame>
        <p:nvGraphicFramePr>
          <p:cNvPr id="8" name="Chart 7"/>
          <p:cNvGraphicFramePr>
            <a:graphicFrameLocks/>
          </p:cNvGraphicFramePr>
          <p:nvPr>
            <p:extLst>
              <p:ext uri="{D42A27DB-BD31-4B8C-83A1-F6EECF244321}">
                <p14:modId xmlns:p14="http://schemas.microsoft.com/office/powerpoint/2010/main" val="192128230"/>
              </p:ext>
            </p:extLst>
          </p:nvPr>
        </p:nvGraphicFramePr>
        <p:xfrm>
          <a:off x="1735442" y="1903914"/>
          <a:ext cx="8542033" cy="4517021"/>
        </p:xfrm>
        <a:graphic>
          <a:graphicData uri="http://schemas.openxmlformats.org/drawingml/2006/chart">
            <c:chart xmlns:c="http://schemas.openxmlformats.org/drawingml/2006/chart" xmlns:r="http://schemas.openxmlformats.org/officeDocument/2006/relationships" r:id="rId3"/>
          </a:graphicData>
        </a:graphic>
      </p:graphicFrame>
      <p:cxnSp>
        <p:nvCxnSpPr>
          <p:cNvPr id="5" name="Straight Arrow Connector 4"/>
          <p:cNvCxnSpPr/>
          <p:nvPr/>
        </p:nvCxnSpPr>
        <p:spPr bwMode="auto">
          <a:xfrm>
            <a:off x="4071828" y="4537363"/>
            <a:ext cx="489" cy="737166"/>
          </a:xfrm>
          <a:prstGeom prst="straightConnector1">
            <a:avLst/>
          </a:prstGeom>
          <a:solidFill>
            <a:schemeClr val="accent1"/>
          </a:solidFill>
          <a:ln w="25400" cap="flat" cmpd="sng" algn="ctr">
            <a:solidFill>
              <a:srgbClr val="FF0000"/>
            </a:solidFill>
            <a:prstDash val="solid"/>
            <a:round/>
            <a:headEnd type="triangle"/>
            <a:tailEnd type="triangle"/>
          </a:ln>
          <a:effectLst/>
        </p:spPr>
      </p:cxnSp>
      <p:cxnSp>
        <p:nvCxnSpPr>
          <p:cNvPr id="10" name="Straight Connector 9"/>
          <p:cNvCxnSpPr/>
          <p:nvPr/>
        </p:nvCxnSpPr>
        <p:spPr bwMode="auto">
          <a:xfrm>
            <a:off x="7436426" y="5037307"/>
            <a:ext cx="1665707" cy="0"/>
          </a:xfrm>
          <a:prstGeom prst="line">
            <a:avLst/>
          </a:prstGeom>
          <a:solidFill>
            <a:schemeClr val="accent1"/>
          </a:solidFill>
          <a:ln w="25400" cap="flat" cmpd="sng" algn="ctr">
            <a:solidFill>
              <a:srgbClr val="FF0000"/>
            </a:solidFill>
            <a:prstDash val="solid"/>
            <a:round/>
            <a:headEnd type="none" w="med" len="med"/>
            <a:tailEnd type="none" w="med" len="med"/>
          </a:ln>
          <a:effectLst/>
        </p:spPr>
      </p:cxnSp>
      <p:sp>
        <p:nvSpPr>
          <p:cNvPr id="12" name="TextBox 11"/>
          <p:cNvSpPr txBox="1"/>
          <p:nvPr/>
        </p:nvSpPr>
        <p:spPr>
          <a:xfrm>
            <a:off x="3669375" y="5298431"/>
            <a:ext cx="1249279" cy="369332"/>
          </a:xfrm>
          <a:prstGeom prst="rect">
            <a:avLst/>
          </a:prstGeom>
          <a:noFill/>
        </p:spPr>
        <p:txBody>
          <a:bodyPr wrap="square" rtlCol="0">
            <a:spAutoFit/>
          </a:bodyPr>
          <a:lstStyle/>
          <a:p>
            <a:r>
              <a:rPr lang="en-US" altLang="zh-CN" dirty="0" smtClean="0">
                <a:solidFill>
                  <a:prstClr val="black"/>
                </a:solidFill>
              </a:rPr>
              <a:t>18ps</a:t>
            </a:r>
            <a:endParaRPr lang="en-US" dirty="0">
              <a:solidFill>
                <a:prstClr val="black"/>
              </a:solidFill>
            </a:endParaRPr>
          </a:p>
        </p:txBody>
      </p:sp>
      <p:cxnSp>
        <p:nvCxnSpPr>
          <p:cNvPr id="9" name="Straight Arrow Connector 8"/>
          <p:cNvCxnSpPr/>
          <p:nvPr/>
        </p:nvCxnSpPr>
        <p:spPr bwMode="auto">
          <a:xfrm>
            <a:off x="7556440" y="4098178"/>
            <a:ext cx="0" cy="918955"/>
          </a:xfrm>
          <a:prstGeom prst="straightConnector1">
            <a:avLst/>
          </a:prstGeom>
          <a:solidFill>
            <a:schemeClr val="accent1"/>
          </a:solidFill>
          <a:ln w="25400" cap="flat" cmpd="sng" algn="ctr">
            <a:solidFill>
              <a:srgbClr val="FF0000"/>
            </a:solidFill>
            <a:prstDash val="solid"/>
            <a:round/>
            <a:headEnd type="triangle"/>
            <a:tailEnd type="triangle"/>
          </a:ln>
          <a:effectLst/>
        </p:spPr>
      </p:cxnSp>
      <p:cxnSp>
        <p:nvCxnSpPr>
          <p:cNvPr id="11" name="Straight Connector 10"/>
          <p:cNvCxnSpPr/>
          <p:nvPr/>
        </p:nvCxnSpPr>
        <p:spPr bwMode="auto">
          <a:xfrm>
            <a:off x="3952426" y="5301174"/>
            <a:ext cx="1716179" cy="0"/>
          </a:xfrm>
          <a:prstGeom prst="line">
            <a:avLst/>
          </a:prstGeom>
          <a:solidFill>
            <a:schemeClr val="accent1"/>
          </a:solidFill>
          <a:ln w="25400" cap="flat" cmpd="sng" algn="ctr">
            <a:solidFill>
              <a:srgbClr val="FF0000"/>
            </a:solidFill>
            <a:prstDash val="solid"/>
            <a:round/>
            <a:headEnd type="none" w="med" len="med"/>
            <a:tailEnd type="none" w="med" len="med"/>
          </a:ln>
          <a:effectLst/>
        </p:spPr>
      </p:cxnSp>
      <p:sp>
        <p:nvSpPr>
          <p:cNvPr id="13" name="TextBox 12"/>
          <p:cNvSpPr txBox="1"/>
          <p:nvPr/>
        </p:nvSpPr>
        <p:spPr>
          <a:xfrm>
            <a:off x="7604065" y="5037306"/>
            <a:ext cx="1249279" cy="369332"/>
          </a:xfrm>
          <a:prstGeom prst="rect">
            <a:avLst/>
          </a:prstGeom>
          <a:noFill/>
        </p:spPr>
        <p:txBody>
          <a:bodyPr wrap="square" rtlCol="0">
            <a:spAutoFit/>
          </a:bodyPr>
          <a:lstStyle/>
          <a:p>
            <a:r>
              <a:rPr lang="en-US" altLang="zh-CN" dirty="0" smtClean="0">
                <a:solidFill>
                  <a:prstClr val="black"/>
                </a:solidFill>
              </a:rPr>
              <a:t>22ps</a:t>
            </a:r>
            <a:endParaRPr lang="en-US" dirty="0">
              <a:solidFill>
                <a:prstClr val="black"/>
              </a:solidFill>
            </a:endParaRPr>
          </a:p>
        </p:txBody>
      </p:sp>
    </p:spTree>
    <p:extLst>
      <p:ext uri="{BB962C8B-B14F-4D97-AF65-F5344CB8AC3E}">
        <p14:creationId xmlns:p14="http://schemas.microsoft.com/office/powerpoint/2010/main" val="33610148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par>
                                <p:cTn id="14" presetID="10" presetClass="entr" presetSubtype="0"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par>
                                <p:cTn id="17" presetID="10"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fade">
                                      <p:cBhvr>
                                        <p:cTn id="22" dur="500"/>
                                        <p:tgtEl>
                                          <p:spTgt spid="2">
                                            <p:txEl>
                                              <p:pRg st="1" end="1"/>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par>
                                <p:cTn id="26" presetID="10" presetClass="entr" presetSubtype="0" fill="hold"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12"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Motivation &amp; Related Works</a:t>
            </a:r>
          </a:p>
          <a:p>
            <a:r>
              <a:rPr lang="en-US" dirty="0" smtClean="0"/>
              <a:t>Our approach:</a:t>
            </a:r>
          </a:p>
          <a:p>
            <a:pPr lvl="1"/>
            <a:r>
              <a:rPr lang="en-US" dirty="0" smtClean="0"/>
              <a:t>ILP-based cut mask optimization</a:t>
            </a:r>
          </a:p>
          <a:p>
            <a:pPr lvl="1"/>
            <a:r>
              <a:rPr lang="en-US" dirty="0" smtClean="0"/>
              <a:t>Post-ILP optimization</a:t>
            </a:r>
          </a:p>
          <a:p>
            <a:r>
              <a:rPr lang="en-US" dirty="0" smtClean="0"/>
              <a:t>Experimental results</a:t>
            </a:r>
          </a:p>
          <a:p>
            <a:r>
              <a:rPr lang="en-US" dirty="0" smtClean="0"/>
              <a:t>Conclusion and Future work</a:t>
            </a:r>
            <a:endParaRPr lang="en-US" dirty="0"/>
          </a:p>
        </p:txBody>
      </p:sp>
      <p:sp>
        <p:nvSpPr>
          <p:cNvPr id="3" name="Title 2"/>
          <p:cNvSpPr>
            <a:spLocks noGrp="1"/>
          </p:cNvSpPr>
          <p:nvPr>
            <p:ph type="title"/>
          </p:nvPr>
        </p:nvSpPr>
        <p:spPr/>
        <p:txBody>
          <a:bodyPr/>
          <a:lstStyle/>
          <a:p>
            <a:r>
              <a:rPr lang="en-US" dirty="0" smtClean="0"/>
              <a:t>Outline</a:t>
            </a:r>
            <a:endParaRPr lang="en-US" dirty="0"/>
          </a:p>
        </p:txBody>
      </p:sp>
    </p:spTree>
    <p:extLst>
      <p:ext uri="{BB962C8B-B14F-4D97-AF65-F5344CB8AC3E}">
        <p14:creationId xmlns:p14="http://schemas.microsoft.com/office/powerpoint/2010/main" val="1786821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N5 is more sensitive to #cut masks</a:t>
            </a:r>
          </a:p>
          <a:p>
            <a:pPr lvl="1"/>
            <a:r>
              <a:rPr lang="en-US" dirty="0" smtClean="0"/>
              <a:t>Wire delay is more dominant than the gate delay </a:t>
            </a:r>
          </a:p>
          <a:p>
            <a:pPr lvl="1"/>
            <a:r>
              <a:rPr lang="en-US" dirty="0" smtClean="0"/>
              <a:t>Wire resistance increase is greater than the wire capacitance decrease per unit length </a:t>
            </a:r>
          </a:p>
        </p:txBody>
      </p:sp>
      <p:sp>
        <p:nvSpPr>
          <p:cNvPr id="3" name="Title 2"/>
          <p:cNvSpPr>
            <a:spLocks noGrp="1"/>
          </p:cNvSpPr>
          <p:nvPr>
            <p:ph type="title"/>
          </p:nvPr>
        </p:nvSpPr>
        <p:spPr/>
        <p:txBody>
          <a:bodyPr/>
          <a:lstStyle/>
          <a:p>
            <a:r>
              <a:rPr lang="en-US" dirty="0" smtClean="0"/>
              <a:t>Experiment 3: </a:t>
            </a:r>
            <a:r>
              <a:rPr lang="en-US" dirty="0"/>
              <a:t>Impact of </a:t>
            </a:r>
            <a:r>
              <a:rPr lang="en-US" dirty="0" smtClean="0"/>
              <a:t>Minimum Cut Spacing</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1370764486"/>
              </p:ext>
            </p:extLst>
          </p:nvPr>
        </p:nvGraphicFramePr>
        <p:xfrm>
          <a:off x="2678416" y="2274304"/>
          <a:ext cx="6877497" cy="4126498"/>
        </p:xfrm>
        <a:graphic>
          <a:graphicData uri="http://schemas.openxmlformats.org/drawingml/2006/chart">
            <c:chart xmlns:c="http://schemas.openxmlformats.org/drawingml/2006/chart" xmlns:r="http://schemas.openxmlformats.org/officeDocument/2006/relationships" r:id="rId3"/>
          </a:graphicData>
        </a:graphic>
      </p:graphicFrame>
      <p:cxnSp>
        <p:nvCxnSpPr>
          <p:cNvPr id="7" name="Straight Connector 6"/>
          <p:cNvCxnSpPr/>
          <p:nvPr/>
        </p:nvCxnSpPr>
        <p:spPr bwMode="auto">
          <a:xfrm>
            <a:off x="4582506" y="4897268"/>
            <a:ext cx="4834104" cy="0"/>
          </a:xfrm>
          <a:prstGeom prst="line">
            <a:avLst/>
          </a:prstGeom>
          <a:solidFill>
            <a:schemeClr val="accent1"/>
          </a:solidFill>
          <a:ln w="25400" cap="flat" cmpd="sng" algn="ctr">
            <a:solidFill>
              <a:schemeClr val="tx1"/>
            </a:solidFill>
            <a:prstDash val="sysDash"/>
            <a:round/>
            <a:headEnd type="none" w="med" len="med"/>
            <a:tailEnd type="none" w="med" len="med"/>
          </a:ln>
          <a:effectLst/>
        </p:spPr>
      </p:cxnSp>
      <p:cxnSp>
        <p:nvCxnSpPr>
          <p:cNvPr id="8" name="Straight Connector 7"/>
          <p:cNvCxnSpPr/>
          <p:nvPr/>
        </p:nvCxnSpPr>
        <p:spPr bwMode="auto">
          <a:xfrm>
            <a:off x="8315325" y="3885975"/>
            <a:ext cx="1101285" cy="0"/>
          </a:xfrm>
          <a:prstGeom prst="line">
            <a:avLst/>
          </a:prstGeom>
          <a:solidFill>
            <a:schemeClr val="accent1"/>
          </a:solidFill>
          <a:ln w="25400" cap="flat" cmpd="sng" algn="ctr">
            <a:solidFill>
              <a:schemeClr val="tx1"/>
            </a:solidFill>
            <a:prstDash val="sysDash"/>
            <a:round/>
            <a:headEnd type="none" w="med" len="med"/>
            <a:tailEnd type="none" w="med" len="med"/>
          </a:ln>
          <a:effectLst/>
        </p:spPr>
      </p:cxnSp>
      <p:cxnSp>
        <p:nvCxnSpPr>
          <p:cNvPr id="10" name="Straight Connector 9"/>
          <p:cNvCxnSpPr/>
          <p:nvPr/>
        </p:nvCxnSpPr>
        <p:spPr bwMode="auto">
          <a:xfrm>
            <a:off x="4582506" y="4009247"/>
            <a:ext cx="5554722" cy="0"/>
          </a:xfrm>
          <a:prstGeom prst="line">
            <a:avLst/>
          </a:prstGeom>
          <a:solidFill>
            <a:schemeClr val="accent1"/>
          </a:solidFill>
          <a:ln w="25400" cap="flat" cmpd="sng" algn="ctr">
            <a:solidFill>
              <a:schemeClr val="tx1"/>
            </a:solidFill>
            <a:prstDash val="sysDash"/>
            <a:round/>
            <a:headEnd type="none" w="med" len="med"/>
            <a:tailEnd type="none" w="med" len="med"/>
          </a:ln>
          <a:effectLst/>
        </p:spPr>
      </p:cxnSp>
      <p:cxnSp>
        <p:nvCxnSpPr>
          <p:cNvPr id="12" name="Straight Connector 11"/>
          <p:cNvCxnSpPr/>
          <p:nvPr/>
        </p:nvCxnSpPr>
        <p:spPr bwMode="auto">
          <a:xfrm>
            <a:off x="8223029" y="3335928"/>
            <a:ext cx="1914199" cy="0"/>
          </a:xfrm>
          <a:prstGeom prst="line">
            <a:avLst/>
          </a:prstGeom>
          <a:solidFill>
            <a:schemeClr val="accent1"/>
          </a:solidFill>
          <a:ln w="25400" cap="flat" cmpd="sng" algn="ctr">
            <a:solidFill>
              <a:schemeClr val="tx1"/>
            </a:solidFill>
            <a:prstDash val="sysDash"/>
            <a:round/>
            <a:headEnd type="none" w="med" len="med"/>
            <a:tailEnd type="none" w="med" len="med"/>
          </a:ln>
          <a:effectLst/>
        </p:spPr>
      </p:cxnSp>
      <p:cxnSp>
        <p:nvCxnSpPr>
          <p:cNvPr id="17" name="Straight Arrow Connector 16"/>
          <p:cNvCxnSpPr/>
          <p:nvPr/>
        </p:nvCxnSpPr>
        <p:spPr bwMode="auto">
          <a:xfrm flipV="1">
            <a:off x="9368985" y="3914550"/>
            <a:ext cx="0" cy="982718"/>
          </a:xfrm>
          <a:prstGeom prst="straightConnector1">
            <a:avLst/>
          </a:prstGeom>
          <a:solidFill>
            <a:schemeClr val="accent1"/>
          </a:solidFill>
          <a:ln w="25400" cap="flat" cmpd="sng" algn="ctr">
            <a:solidFill>
              <a:schemeClr val="tx1"/>
            </a:solidFill>
            <a:prstDash val="solid"/>
            <a:round/>
            <a:headEnd type="arrow"/>
            <a:tailEnd type="arrow"/>
          </a:ln>
          <a:effectLst/>
        </p:spPr>
      </p:cxnSp>
      <p:cxnSp>
        <p:nvCxnSpPr>
          <p:cNvPr id="18" name="Straight Arrow Connector 17"/>
          <p:cNvCxnSpPr/>
          <p:nvPr/>
        </p:nvCxnSpPr>
        <p:spPr bwMode="auto">
          <a:xfrm flipV="1">
            <a:off x="9994679" y="3295736"/>
            <a:ext cx="0" cy="742086"/>
          </a:xfrm>
          <a:prstGeom prst="straightConnector1">
            <a:avLst/>
          </a:prstGeom>
          <a:solidFill>
            <a:schemeClr val="accent1"/>
          </a:solidFill>
          <a:ln w="25400" cap="flat" cmpd="sng" algn="ctr">
            <a:solidFill>
              <a:schemeClr val="tx1"/>
            </a:solidFill>
            <a:prstDash val="solid"/>
            <a:round/>
            <a:headEnd type="arrow"/>
            <a:tailEnd type="arrow"/>
          </a:ln>
          <a:effectLst/>
        </p:spPr>
      </p:cxnSp>
      <p:sp>
        <p:nvSpPr>
          <p:cNvPr id="22" name="TextBox 21"/>
          <p:cNvSpPr txBox="1"/>
          <p:nvPr/>
        </p:nvSpPr>
        <p:spPr>
          <a:xfrm>
            <a:off x="9348289" y="4269929"/>
            <a:ext cx="668773" cy="369332"/>
          </a:xfrm>
          <a:prstGeom prst="rect">
            <a:avLst/>
          </a:prstGeom>
          <a:noFill/>
        </p:spPr>
        <p:txBody>
          <a:bodyPr wrap="none" rtlCol="0">
            <a:spAutoFit/>
          </a:bodyPr>
          <a:lstStyle/>
          <a:p>
            <a:r>
              <a:rPr lang="en-US" dirty="0" smtClean="0"/>
              <a:t>17ps</a:t>
            </a:r>
            <a:endParaRPr lang="en-US" dirty="0"/>
          </a:p>
        </p:txBody>
      </p:sp>
      <p:sp>
        <p:nvSpPr>
          <p:cNvPr id="23" name="TextBox 22"/>
          <p:cNvSpPr txBox="1"/>
          <p:nvPr/>
        </p:nvSpPr>
        <p:spPr>
          <a:xfrm>
            <a:off x="9959912" y="3482113"/>
            <a:ext cx="668773" cy="369332"/>
          </a:xfrm>
          <a:prstGeom prst="rect">
            <a:avLst/>
          </a:prstGeom>
          <a:noFill/>
        </p:spPr>
        <p:txBody>
          <a:bodyPr wrap="none" rtlCol="0">
            <a:spAutoFit/>
          </a:bodyPr>
          <a:lstStyle/>
          <a:p>
            <a:r>
              <a:rPr lang="en-US" dirty="0" smtClean="0"/>
              <a:t>11ps</a:t>
            </a:r>
            <a:endParaRPr lang="en-US" dirty="0"/>
          </a:p>
        </p:txBody>
      </p:sp>
    </p:spTree>
    <p:extLst>
      <p:ext uri="{BB962C8B-B14F-4D97-AF65-F5344CB8AC3E}">
        <p14:creationId xmlns:p14="http://schemas.microsoft.com/office/powerpoint/2010/main" val="2907209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Motivation &amp; Related Works</a:t>
            </a:r>
          </a:p>
          <a:p>
            <a:r>
              <a:rPr lang="en-US" dirty="0" smtClean="0"/>
              <a:t>Our approach:</a:t>
            </a:r>
          </a:p>
          <a:p>
            <a:pPr lvl="1"/>
            <a:r>
              <a:rPr lang="en-US" dirty="0" smtClean="0"/>
              <a:t>ILP-based cut mask optimization</a:t>
            </a:r>
          </a:p>
          <a:p>
            <a:pPr lvl="1"/>
            <a:r>
              <a:rPr lang="en-US" dirty="0" smtClean="0"/>
              <a:t>Post-ILP optimization</a:t>
            </a:r>
          </a:p>
          <a:p>
            <a:r>
              <a:rPr lang="en-US" dirty="0" smtClean="0"/>
              <a:t>Experimental results</a:t>
            </a:r>
          </a:p>
          <a:p>
            <a:r>
              <a:rPr lang="en-US" b="1" dirty="0" smtClean="0"/>
              <a:t>Conclusion and Future work</a:t>
            </a:r>
            <a:endParaRPr lang="en-US" b="1" dirty="0"/>
          </a:p>
        </p:txBody>
      </p:sp>
      <p:sp>
        <p:nvSpPr>
          <p:cNvPr id="3" name="Title 2"/>
          <p:cNvSpPr>
            <a:spLocks noGrp="1"/>
          </p:cNvSpPr>
          <p:nvPr>
            <p:ph type="title"/>
          </p:nvPr>
        </p:nvSpPr>
        <p:spPr/>
        <p:txBody>
          <a:bodyPr/>
          <a:lstStyle/>
          <a:p>
            <a:r>
              <a:rPr lang="en-US" dirty="0" smtClean="0"/>
              <a:t>Outline</a:t>
            </a:r>
            <a:endParaRPr lang="en-US" dirty="0"/>
          </a:p>
        </p:txBody>
      </p:sp>
    </p:spTree>
    <p:extLst>
      <p:ext uri="{BB962C8B-B14F-4D97-AF65-F5344CB8AC3E}">
        <p14:creationId xmlns:p14="http://schemas.microsoft.com/office/powerpoint/2010/main" val="4029715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838201"/>
            <a:ext cx="11781367" cy="6019799"/>
          </a:xfrm>
        </p:spPr>
        <p:txBody>
          <a:bodyPr/>
          <a:lstStyle/>
          <a:p>
            <a:r>
              <a:rPr lang="en-US" kern="1200" dirty="0" smtClean="0"/>
              <a:t>ILP-based cut mask optimization </a:t>
            </a:r>
          </a:p>
          <a:p>
            <a:pPr lvl="1"/>
            <a:r>
              <a:rPr lang="en-US" kern="1200" dirty="0" smtClean="0"/>
              <a:t>Minimize the weighted sum of extensions </a:t>
            </a:r>
            <a:r>
              <a:rPr lang="en-US" dirty="0"/>
              <a:t>considering </a:t>
            </a:r>
            <a:r>
              <a:rPr lang="en-US" dirty="0" smtClean="0"/>
              <a:t>color assignment and cut mask </a:t>
            </a:r>
            <a:r>
              <a:rPr lang="en-US" dirty="0"/>
              <a:t>layout </a:t>
            </a:r>
            <a:r>
              <a:rPr lang="en-US" dirty="0" smtClean="0"/>
              <a:t>rules</a:t>
            </a:r>
            <a:endParaRPr lang="en-US" kern="1200" dirty="0" smtClean="0"/>
          </a:p>
          <a:p>
            <a:pPr lvl="1"/>
            <a:endParaRPr lang="en-US" sz="400" kern="1200" dirty="0" smtClean="0"/>
          </a:p>
          <a:p>
            <a:r>
              <a:rPr lang="en-US" dirty="0" smtClean="0">
                <a:solidFill>
                  <a:prstClr val="black"/>
                </a:solidFill>
              </a:rPr>
              <a:t>Timing/Density-aware post-ILP </a:t>
            </a:r>
            <a:r>
              <a:rPr lang="en-US" dirty="0">
                <a:solidFill>
                  <a:prstClr val="black"/>
                </a:solidFill>
              </a:rPr>
              <a:t>optimization</a:t>
            </a:r>
          </a:p>
          <a:p>
            <a:pPr lvl="1"/>
            <a:r>
              <a:rPr lang="en-US" kern="1200" dirty="0" smtClean="0"/>
              <a:t>Further cut mask optimization that is aware of timing, minimum metal density and mask density uniformity</a:t>
            </a:r>
          </a:p>
          <a:p>
            <a:r>
              <a:rPr lang="en-US" kern="1200" dirty="0" smtClean="0"/>
              <a:t>Experiments in varying contexts give insight into the tradeoff of performance and cost</a:t>
            </a:r>
          </a:p>
          <a:p>
            <a:r>
              <a:rPr lang="en-US" kern="1200" dirty="0" smtClean="0"/>
              <a:t>Follow-up works: </a:t>
            </a:r>
          </a:p>
          <a:p>
            <a:pPr lvl="1"/>
            <a:r>
              <a:rPr lang="en-US" kern="1200" dirty="0" smtClean="0"/>
              <a:t>Use more precise weight </a:t>
            </a:r>
            <a:r>
              <a:rPr lang="en-US" kern="1200" dirty="0"/>
              <a:t>assignment </a:t>
            </a:r>
            <a:r>
              <a:rPr lang="en-US" kern="1200" dirty="0" smtClean="0"/>
              <a:t>in ILP </a:t>
            </a:r>
          </a:p>
          <a:p>
            <a:pPr lvl="1"/>
            <a:r>
              <a:rPr lang="en-US" kern="1200" dirty="0"/>
              <a:t>Comparison of the best choice of single cuts vs. the </a:t>
            </a:r>
            <a:r>
              <a:rPr lang="en-US" kern="1200" dirty="0" smtClean="0"/>
              <a:t>worst/random choice</a:t>
            </a:r>
            <a:endParaRPr lang="en-US" kern="1200" dirty="0"/>
          </a:p>
          <a:p>
            <a:pPr lvl="1"/>
            <a:r>
              <a:rPr lang="en-US" kern="1200" dirty="0" smtClean="0"/>
              <a:t>ECO route for infeasible routing clips to reduce the mask cost</a:t>
            </a:r>
          </a:p>
          <a:p>
            <a:pPr lvl="1"/>
            <a:r>
              <a:rPr lang="en-US" kern="1200" dirty="0" smtClean="0"/>
              <a:t>Co-optimization of routing and cut mask</a:t>
            </a:r>
          </a:p>
        </p:txBody>
      </p:sp>
      <p:sp>
        <p:nvSpPr>
          <p:cNvPr id="3" name="Title 2"/>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1255544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500"/>
                                        <p:tgtEl>
                                          <p:spTgt spid="2">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fade">
                                      <p:cBhvr>
                                        <p:cTn id="18" dur="500"/>
                                        <p:tgtEl>
                                          <p:spTgt spid="2">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Effect transition="in" filter="fade">
                                      <p:cBhvr>
                                        <p:cTn id="23" dur="500"/>
                                        <p:tgtEl>
                                          <p:spTgt spid="2">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fade">
                                      <p:cBhvr>
                                        <p:cTn id="28" dur="500"/>
                                        <p:tgtEl>
                                          <p:spTgt spid="2">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Effect transition="in" filter="fade">
                                      <p:cBhvr>
                                        <p:cTn id="31" dur="500"/>
                                        <p:tgtEl>
                                          <p:spTgt spid="2">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
                                            <p:txEl>
                                              <p:pRg st="8" end="8"/>
                                            </p:txEl>
                                          </p:spTgt>
                                        </p:tgtEl>
                                        <p:attrNameLst>
                                          <p:attrName>style.visibility</p:attrName>
                                        </p:attrNameLst>
                                      </p:cBhvr>
                                      <p:to>
                                        <p:strVal val="visible"/>
                                      </p:to>
                                    </p:set>
                                    <p:animEffect transition="in" filter="fade">
                                      <p:cBhvr>
                                        <p:cTn id="36" dur="500"/>
                                        <p:tgtEl>
                                          <p:spTgt spid="2">
                                            <p:txEl>
                                              <p:pRg st="8" end="8"/>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
                                            <p:txEl>
                                              <p:pRg st="9" end="9"/>
                                            </p:txEl>
                                          </p:spTgt>
                                        </p:tgtEl>
                                        <p:attrNameLst>
                                          <p:attrName>style.visibility</p:attrName>
                                        </p:attrNameLst>
                                      </p:cBhvr>
                                      <p:to>
                                        <p:strVal val="visible"/>
                                      </p:to>
                                    </p:set>
                                    <p:animEffect transition="in" filter="fade">
                                      <p:cBhvr>
                                        <p:cTn id="41" dur="500"/>
                                        <p:tgtEl>
                                          <p:spTgt spid="2">
                                            <p:txEl>
                                              <p:pRg st="9" end="9"/>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
                                            <p:txEl>
                                              <p:pRg st="10" end="10"/>
                                            </p:txEl>
                                          </p:spTgt>
                                        </p:tgtEl>
                                        <p:attrNameLst>
                                          <p:attrName>style.visibility</p:attrName>
                                        </p:attrNameLst>
                                      </p:cBhvr>
                                      <p:to>
                                        <p:strVal val="visible"/>
                                      </p:to>
                                    </p:set>
                                    <p:animEffect transition="in" filter="fade">
                                      <p:cBhvr>
                                        <p:cTn id="46"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329206"/>
            <a:ext cx="10363200" cy="2052637"/>
          </a:xfrm>
        </p:spPr>
        <p:txBody>
          <a:bodyPr/>
          <a:lstStyle/>
          <a:p>
            <a:r>
              <a:rPr lang="en-US" sz="8800" dirty="0" smtClean="0"/>
              <a:t>Thank you</a:t>
            </a:r>
            <a:endParaRPr lang="en-US" sz="8800" dirty="0"/>
          </a:p>
        </p:txBody>
      </p:sp>
    </p:spTree>
    <p:extLst>
      <p:ext uri="{BB962C8B-B14F-4D97-AF65-F5344CB8AC3E}">
        <p14:creationId xmlns:p14="http://schemas.microsoft.com/office/powerpoint/2010/main" val="2855048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lstStyle/>
          <a:p>
            <a:r>
              <a:rPr lang="en-US" sz="3200" dirty="0" smtClean="0"/>
              <a:t>Self-aligned multiple patterning (</a:t>
            </a:r>
            <a:r>
              <a:rPr lang="en-US" sz="3200" dirty="0" err="1" smtClean="0"/>
              <a:t>SAxP</a:t>
            </a:r>
            <a:r>
              <a:rPr lang="en-US" sz="3200" dirty="0" smtClean="0"/>
              <a:t>) + Cut process</a:t>
            </a:r>
          </a:p>
          <a:p>
            <a:pPr lvl="1"/>
            <a:endParaRPr lang="en-US" sz="2800" dirty="0" smtClean="0"/>
          </a:p>
          <a:p>
            <a:pPr lvl="1"/>
            <a:endParaRPr lang="en-US" sz="2800" dirty="0"/>
          </a:p>
          <a:p>
            <a:pPr lvl="1"/>
            <a:endParaRPr lang="en-US" sz="2800" dirty="0" smtClean="0"/>
          </a:p>
          <a:p>
            <a:pPr lvl="1"/>
            <a:endParaRPr lang="en-US" sz="2800" dirty="0"/>
          </a:p>
          <a:p>
            <a:pPr lvl="1"/>
            <a:r>
              <a:rPr lang="en-US" sz="2800" dirty="0" smtClean="0"/>
              <a:t>Cut shapes and locations determine </a:t>
            </a:r>
            <a:r>
              <a:rPr lang="en-US" sz="2800" b="1" dirty="0" smtClean="0"/>
              <a:t>dummy wires</a:t>
            </a:r>
            <a:r>
              <a:rPr lang="en-US" sz="2800" dirty="0" smtClean="0"/>
              <a:t>, </a:t>
            </a:r>
            <a:r>
              <a:rPr lang="en-US" sz="2800" b="1" dirty="0" smtClean="0"/>
              <a:t>end-of-line (EOL) extension</a:t>
            </a:r>
            <a:r>
              <a:rPr lang="en-US" sz="2800" dirty="0" smtClean="0"/>
              <a:t> of wire segments ⇒ affect performance</a:t>
            </a:r>
            <a:endParaRPr lang="en-US" sz="3200" dirty="0" smtClean="0"/>
          </a:p>
          <a:p>
            <a:r>
              <a:rPr lang="en-US" sz="3200" dirty="0" smtClean="0"/>
              <a:t>Cut mask optimization must understand these effects</a:t>
            </a:r>
          </a:p>
          <a:p>
            <a:r>
              <a:rPr lang="en-US" sz="3200" dirty="0" smtClean="0"/>
              <a:t>We propose a step by step co-optimization with EOL extension and dummy fills</a:t>
            </a:r>
            <a:endParaRPr lang="en-US" sz="3200" dirty="0"/>
          </a:p>
        </p:txBody>
      </p:sp>
      <p:grpSp>
        <p:nvGrpSpPr>
          <p:cNvPr id="12" name="Group 11"/>
          <p:cNvGrpSpPr/>
          <p:nvPr/>
        </p:nvGrpSpPr>
        <p:grpSpPr>
          <a:xfrm>
            <a:off x="407233" y="1667278"/>
            <a:ext cx="2651760" cy="1427069"/>
            <a:chOff x="421534" y="2742099"/>
            <a:chExt cx="2651760" cy="1427069"/>
          </a:xfrm>
        </p:grpSpPr>
        <p:sp>
          <p:nvSpPr>
            <p:cNvPr id="37" name="Rectangle 36"/>
            <p:cNvSpPr/>
            <p:nvPr/>
          </p:nvSpPr>
          <p:spPr bwMode="auto">
            <a:xfrm>
              <a:off x="421534" y="2742099"/>
              <a:ext cx="2651760" cy="1005840"/>
            </a:xfrm>
            <a:prstGeom prst="rect">
              <a:avLst/>
            </a:prstGeom>
            <a:solidFill>
              <a:schemeClr val="bg2"/>
            </a:solid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b="1" dirty="0">
                <a:solidFill>
                  <a:prstClr val="black"/>
                </a:solidFill>
                <a:latin typeface="Arial Narrow" pitchFamily="34" charset="0"/>
              </a:endParaRPr>
            </a:p>
          </p:txBody>
        </p:sp>
        <p:sp>
          <p:nvSpPr>
            <p:cNvPr id="38" name="Rectangle 37"/>
            <p:cNvSpPr/>
            <p:nvPr/>
          </p:nvSpPr>
          <p:spPr bwMode="auto">
            <a:xfrm>
              <a:off x="514879" y="3167006"/>
              <a:ext cx="1700157" cy="146050"/>
            </a:xfrm>
            <a:prstGeom prst="rect">
              <a:avLst/>
            </a:prstGeom>
            <a:solidFill>
              <a:srgbClr val="FF0000"/>
            </a:solidFill>
            <a:ln w="254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b="1">
                <a:solidFill>
                  <a:srgbClr val="FF0000"/>
                </a:solidFill>
                <a:latin typeface="Arial Narrow" pitchFamily="34" charset="0"/>
              </a:endParaRPr>
            </a:p>
          </p:txBody>
        </p:sp>
        <p:sp>
          <p:nvSpPr>
            <p:cNvPr id="39" name="Rectangle 38"/>
            <p:cNvSpPr/>
            <p:nvPr/>
          </p:nvSpPr>
          <p:spPr bwMode="auto">
            <a:xfrm>
              <a:off x="2285031" y="2874906"/>
              <a:ext cx="667948" cy="146050"/>
            </a:xfrm>
            <a:prstGeom prst="rect">
              <a:avLst/>
            </a:prstGeom>
            <a:solidFill>
              <a:srgbClr val="FF0000"/>
            </a:solidFill>
            <a:ln w="254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b="1">
                <a:solidFill>
                  <a:srgbClr val="FF0000"/>
                </a:solidFill>
                <a:latin typeface="Arial Narrow" pitchFamily="34" charset="0"/>
              </a:endParaRPr>
            </a:p>
          </p:txBody>
        </p:sp>
        <p:sp>
          <p:nvSpPr>
            <p:cNvPr id="40" name="Rectangle 39"/>
            <p:cNvSpPr/>
            <p:nvPr/>
          </p:nvSpPr>
          <p:spPr bwMode="auto">
            <a:xfrm>
              <a:off x="521110" y="3497206"/>
              <a:ext cx="721033" cy="146050"/>
            </a:xfrm>
            <a:prstGeom prst="rect">
              <a:avLst/>
            </a:prstGeom>
            <a:solidFill>
              <a:srgbClr val="FF0000"/>
            </a:solidFill>
            <a:ln w="254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b="1">
                <a:solidFill>
                  <a:srgbClr val="FF0000"/>
                </a:solidFill>
                <a:latin typeface="Arial Narrow" pitchFamily="34" charset="0"/>
              </a:endParaRPr>
            </a:p>
          </p:txBody>
        </p:sp>
        <p:sp>
          <p:nvSpPr>
            <p:cNvPr id="17" name="TextBox 16"/>
            <p:cNvSpPr txBox="1"/>
            <p:nvPr/>
          </p:nvSpPr>
          <p:spPr>
            <a:xfrm>
              <a:off x="938650" y="3769058"/>
              <a:ext cx="1704569" cy="400110"/>
            </a:xfrm>
            <a:prstGeom prst="rect">
              <a:avLst/>
            </a:prstGeom>
            <a:noFill/>
          </p:spPr>
          <p:txBody>
            <a:bodyPr wrap="none" rtlCol="0">
              <a:spAutoFit/>
            </a:bodyPr>
            <a:lstStyle/>
            <a:p>
              <a:r>
                <a:rPr lang="en-US" sz="2000" dirty="0">
                  <a:solidFill>
                    <a:prstClr val="black"/>
                  </a:solidFill>
                  <a:latin typeface="Calibri" panose="020F0502020204030204" pitchFamily="34" charset="0"/>
                </a:rPr>
                <a:t>Original layout</a:t>
              </a:r>
            </a:p>
          </p:txBody>
        </p:sp>
      </p:grpSp>
      <p:grpSp>
        <p:nvGrpSpPr>
          <p:cNvPr id="19" name="Group 18"/>
          <p:cNvGrpSpPr/>
          <p:nvPr/>
        </p:nvGrpSpPr>
        <p:grpSpPr>
          <a:xfrm>
            <a:off x="8967777" y="1293640"/>
            <a:ext cx="3224223" cy="1788959"/>
            <a:chOff x="8982078" y="2368461"/>
            <a:chExt cx="3224223" cy="1788959"/>
          </a:xfrm>
        </p:grpSpPr>
        <p:sp>
          <p:nvSpPr>
            <p:cNvPr id="47" name="TextBox 46"/>
            <p:cNvSpPr txBox="1"/>
            <p:nvPr/>
          </p:nvSpPr>
          <p:spPr>
            <a:xfrm>
              <a:off x="10917102" y="3757310"/>
              <a:ext cx="1289199" cy="400110"/>
            </a:xfrm>
            <a:prstGeom prst="rect">
              <a:avLst/>
            </a:prstGeom>
            <a:noFill/>
          </p:spPr>
          <p:txBody>
            <a:bodyPr wrap="none" rtlCol="0">
              <a:spAutoFit/>
            </a:bodyPr>
            <a:lstStyle/>
            <a:p>
              <a:r>
                <a:rPr lang="en-US" sz="2000" dirty="0">
                  <a:solidFill>
                    <a:prstClr val="black"/>
                  </a:solidFill>
                  <a:latin typeface="Calibri" panose="020F0502020204030204" pitchFamily="34" charset="0"/>
                </a:rPr>
                <a:t>dummy fill</a:t>
              </a:r>
            </a:p>
          </p:txBody>
        </p:sp>
        <p:sp>
          <p:nvSpPr>
            <p:cNvPr id="27" name="Rectangle 26"/>
            <p:cNvSpPr/>
            <p:nvPr/>
          </p:nvSpPr>
          <p:spPr bwMode="auto">
            <a:xfrm>
              <a:off x="8982078" y="2701990"/>
              <a:ext cx="2651760" cy="1005840"/>
            </a:xfrm>
            <a:prstGeom prst="rect">
              <a:avLst/>
            </a:prstGeom>
            <a:solidFill>
              <a:schemeClr val="bg2"/>
            </a:solid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b="1">
                <a:solidFill>
                  <a:prstClr val="black"/>
                </a:solidFill>
                <a:latin typeface="Arial Narrow" pitchFamily="34" charset="0"/>
              </a:endParaRPr>
            </a:p>
          </p:txBody>
        </p:sp>
        <p:sp>
          <p:nvSpPr>
            <p:cNvPr id="28" name="Rectangle 27"/>
            <p:cNvSpPr/>
            <p:nvPr/>
          </p:nvSpPr>
          <p:spPr bwMode="auto">
            <a:xfrm>
              <a:off x="9079904" y="3112373"/>
              <a:ext cx="2231129" cy="147511"/>
            </a:xfrm>
            <a:prstGeom prst="rect">
              <a:avLst/>
            </a:prstGeom>
            <a:solidFill>
              <a:schemeClr val="accent2">
                <a:lumMod val="40000"/>
                <a:lumOff val="60000"/>
              </a:schemeClr>
            </a:solidFill>
            <a:ln w="254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b="1">
                <a:solidFill>
                  <a:prstClr val="black"/>
                </a:solidFill>
                <a:latin typeface="Arial Narrow" pitchFamily="34" charset="0"/>
              </a:endParaRPr>
            </a:p>
          </p:txBody>
        </p:sp>
        <p:sp>
          <p:nvSpPr>
            <p:cNvPr id="30" name="Rectangle 29"/>
            <p:cNvSpPr/>
            <p:nvPr/>
          </p:nvSpPr>
          <p:spPr bwMode="auto">
            <a:xfrm>
              <a:off x="9075423" y="3113834"/>
              <a:ext cx="1700157" cy="146050"/>
            </a:xfrm>
            <a:prstGeom prst="rect">
              <a:avLst/>
            </a:prstGeom>
            <a:solidFill>
              <a:srgbClr val="FF0000"/>
            </a:solidFill>
            <a:ln w="254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b="1">
                <a:solidFill>
                  <a:srgbClr val="FF0000"/>
                </a:solidFill>
                <a:latin typeface="Arial Narrow" pitchFamily="34" charset="0"/>
              </a:endParaRPr>
            </a:p>
          </p:txBody>
        </p:sp>
        <p:sp>
          <p:nvSpPr>
            <p:cNvPr id="33" name="Rectangle 32"/>
            <p:cNvSpPr/>
            <p:nvPr/>
          </p:nvSpPr>
          <p:spPr bwMode="auto">
            <a:xfrm>
              <a:off x="9859608" y="2833336"/>
              <a:ext cx="1650294" cy="146304"/>
            </a:xfrm>
            <a:prstGeom prst="rect">
              <a:avLst/>
            </a:prstGeom>
            <a:solidFill>
              <a:schemeClr val="accent2">
                <a:lumMod val="40000"/>
                <a:lumOff val="60000"/>
              </a:schemeClr>
            </a:solidFill>
            <a:ln w="254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b="1" dirty="0">
                <a:solidFill>
                  <a:prstClr val="black"/>
                </a:solidFill>
                <a:latin typeface="Arial Narrow" pitchFamily="34" charset="0"/>
              </a:endParaRPr>
            </a:p>
          </p:txBody>
        </p:sp>
        <p:sp>
          <p:nvSpPr>
            <p:cNvPr id="34" name="Rectangle 33"/>
            <p:cNvSpPr/>
            <p:nvPr/>
          </p:nvSpPr>
          <p:spPr bwMode="auto">
            <a:xfrm>
              <a:off x="10845575" y="2833590"/>
              <a:ext cx="667948" cy="146050"/>
            </a:xfrm>
            <a:prstGeom prst="rect">
              <a:avLst/>
            </a:prstGeom>
            <a:solidFill>
              <a:srgbClr val="FF0000"/>
            </a:solidFill>
            <a:ln w="254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b="1">
                <a:solidFill>
                  <a:srgbClr val="FF0000"/>
                </a:solidFill>
                <a:latin typeface="Arial Narrow" pitchFamily="34" charset="0"/>
              </a:endParaRPr>
            </a:p>
          </p:txBody>
        </p:sp>
        <p:sp>
          <p:nvSpPr>
            <p:cNvPr id="35" name="Rectangle 34"/>
            <p:cNvSpPr/>
            <p:nvPr/>
          </p:nvSpPr>
          <p:spPr bwMode="auto">
            <a:xfrm>
              <a:off x="9075423" y="3456842"/>
              <a:ext cx="1251405" cy="146304"/>
            </a:xfrm>
            <a:prstGeom prst="rect">
              <a:avLst/>
            </a:prstGeom>
            <a:solidFill>
              <a:schemeClr val="accent2">
                <a:lumMod val="40000"/>
                <a:lumOff val="60000"/>
              </a:schemeClr>
            </a:solidFill>
            <a:ln w="254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b="1" dirty="0">
                <a:solidFill>
                  <a:prstClr val="black"/>
                </a:solidFill>
                <a:latin typeface="Arial Narrow" pitchFamily="34" charset="0"/>
              </a:endParaRPr>
            </a:p>
          </p:txBody>
        </p:sp>
        <p:sp>
          <p:nvSpPr>
            <p:cNvPr id="36" name="Rectangle 35"/>
            <p:cNvSpPr/>
            <p:nvPr/>
          </p:nvSpPr>
          <p:spPr bwMode="auto">
            <a:xfrm>
              <a:off x="9081654" y="3457097"/>
              <a:ext cx="721033" cy="146050"/>
            </a:xfrm>
            <a:prstGeom prst="rect">
              <a:avLst/>
            </a:prstGeom>
            <a:solidFill>
              <a:srgbClr val="FF0000"/>
            </a:solidFill>
            <a:ln w="254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b="1">
                <a:solidFill>
                  <a:srgbClr val="FF0000"/>
                </a:solidFill>
                <a:latin typeface="Arial Narrow" pitchFamily="34" charset="0"/>
              </a:endParaRPr>
            </a:p>
          </p:txBody>
        </p:sp>
        <p:sp>
          <p:nvSpPr>
            <p:cNvPr id="18" name="TextBox 17"/>
            <p:cNvSpPr txBox="1"/>
            <p:nvPr/>
          </p:nvSpPr>
          <p:spPr>
            <a:xfrm>
              <a:off x="9418237" y="3714250"/>
              <a:ext cx="1383969" cy="400110"/>
            </a:xfrm>
            <a:prstGeom prst="rect">
              <a:avLst/>
            </a:prstGeom>
            <a:noFill/>
          </p:spPr>
          <p:txBody>
            <a:bodyPr wrap="none" rtlCol="0">
              <a:spAutoFit/>
            </a:bodyPr>
            <a:lstStyle/>
            <a:p>
              <a:r>
                <a:rPr lang="en-US" sz="2000" dirty="0">
                  <a:solidFill>
                    <a:prstClr val="black"/>
                  </a:solidFill>
                  <a:latin typeface="Calibri" panose="020F0502020204030204" pitchFamily="34" charset="0"/>
                </a:rPr>
                <a:t>Final layout</a:t>
              </a:r>
            </a:p>
          </p:txBody>
        </p:sp>
        <p:cxnSp>
          <p:nvCxnSpPr>
            <p:cNvPr id="8" name="Straight Arrow Connector 7"/>
            <p:cNvCxnSpPr>
              <a:stCxn id="9" idx="1"/>
            </p:cNvCxnSpPr>
            <p:nvPr/>
          </p:nvCxnSpPr>
          <p:spPr bwMode="auto">
            <a:xfrm flipH="1">
              <a:off x="10326829" y="2568516"/>
              <a:ext cx="178660" cy="257353"/>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sp>
          <p:nvSpPr>
            <p:cNvPr id="9" name="TextBox 8"/>
            <p:cNvSpPr txBox="1"/>
            <p:nvPr/>
          </p:nvSpPr>
          <p:spPr>
            <a:xfrm>
              <a:off x="10505489" y="2368461"/>
              <a:ext cx="1196674" cy="400110"/>
            </a:xfrm>
            <a:prstGeom prst="rect">
              <a:avLst/>
            </a:prstGeom>
            <a:noFill/>
          </p:spPr>
          <p:txBody>
            <a:bodyPr wrap="none" rtlCol="0">
              <a:spAutoFit/>
            </a:bodyPr>
            <a:lstStyle/>
            <a:p>
              <a:r>
                <a:rPr lang="en-US" sz="2000" dirty="0">
                  <a:solidFill>
                    <a:prstClr val="black"/>
                  </a:solidFill>
                  <a:latin typeface="Calibri" panose="020F0502020204030204" pitchFamily="34" charset="0"/>
                </a:rPr>
                <a:t>extension</a:t>
              </a:r>
            </a:p>
          </p:txBody>
        </p:sp>
        <p:sp>
          <p:nvSpPr>
            <p:cNvPr id="43" name="Rectangle 42"/>
            <p:cNvSpPr/>
            <p:nvPr/>
          </p:nvSpPr>
          <p:spPr bwMode="auto">
            <a:xfrm>
              <a:off x="9071345" y="2833336"/>
              <a:ext cx="603068" cy="146304"/>
            </a:xfrm>
            <a:prstGeom prst="rect">
              <a:avLst/>
            </a:prstGeom>
            <a:solidFill>
              <a:schemeClr val="accent1"/>
            </a:solidFill>
            <a:ln w="254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b="1" dirty="0">
                <a:solidFill>
                  <a:prstClr val="black"/>
                </a:solidFill>
                <a:latin typeface="Arial Narrow" pitchFamily="34" charset="0"/>
              </a:endParaRPr>
            </a:p>
          </p:txBody>
        </p:sp>
        <p:sp>
          <p:nvSpPr>
            <p:cNvPr id="44" name="Rectangle 43"/>
            <p:cNvSpPr/>
            <p:nvPr/>
          </p:nvSpPr>
          <p:spPr bwMode="auto">
            <a:xfrm>
              <a:off x="10505489" y="3456843"/>
              <a:ext cx="991350" cy="136718"/>
            </a:xfrm>
            <a:prstGeom prst="rect">
              <a:avLst/>
            </a:prstGeom>
            <a:solidFill>
              <a:schemeClr val="accent1"/>
            </a:solidFill>
            <a:ln w="254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b="1" dirty="0">
                <a:solidFill>
                  <a:prstClr val="black"/>
                </a:solidFill>
                <a:latin typeface="Arial Narrow" pitchFamily="34" charset="0"/>
              </a:endParaRPr>
            </a:p>
          </p:txBody>
        </p:sp>
        <p:cxnSp>
          <p:nvCxnSpPr>
            <p:cNvPr id="48" name="Straight Arrow Connector 47"/>
            <p:cNvCxnSpPr>
              <a:stCxn id="47" idx="0"/>
              <a:endCxn id="44" idx="2"/>
            </p:cNvCxnSpPr>
            <p:nvPr/>
          </p:nvCxnSpPr>
          <p:spPr bwMode="auto">
            <a:xfrm flipH="1" flipV="1">
              <a:off x="11001164" y="3593561"/>
              <a:ext cx="560538" cy="163749"/>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grpSp>
      <p:grpSp>
        <p:nvGrpSpPr>
          <p:cNvPr id="13" name="Group 12"/>
          <p:cNvGrpSpPr/>
          <p:nvPr/>
        </p:nvGrpSpPr>
        <p:grpSpPr>
          <a:xfrm>
            <a:off x="3274051" y="1668486"/>
            <a:ext cx="2651760" cy="1427069"/>
            <a:chOff x="3288352" y="2743307"/>
            <a:chExt cx="2651760" cy="1427069"/>
          </a:xfrm>
        </p:grpSpPr>
        <p:sp>
          <p:nvSpPr>
            <p:cNvPr id="57" name="Rectangle 56"/>
            <p:cNvSpPr/>
            <p:nvPr/>
          </p:nvSpPr>
          <p:spPr bwMode="auto">
            <a:xfrm>
              <a:off x="3288352" y="2743307"/>
              <a:ext cx="2651760" cy="1005840"/>
            </a:xfrm>
            <a:prstGeom prst="rect">
              <a:avLst/>
            </a:prstGeom>
            <a:solidFill>
              <a:schemeClr val="bg2"/>
            </a:solid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b="1" dirty="0">
                <a:solidFill>
                  <a:prstClr val="black"/>
                </a:solidFill>
                <a:latin typeface="Arial Narrow" pitchFamily="34" charset="0"/>
              </a:endParaRPr>
            </a:p>
          </p:txBody>
        </p:sp>
        <p:sp>
          <p:nvSpPr>
            <p:cNvPr id="58" name="Rectangle 57"/>
            <p:cNvSpPr/>
            <p:nvPr/>
          </p:nvSpPr>
          <p:spPr bwMode="auto">
            <a:xfrm>
              <a:off x="3381697" y="3168214"/>
              <a:ext cx="2455480" cy="143816"/>
            </a:xfrm>
            <a:prstGeom prst="rect">
              <a:avLst/>
            </a:prstGeom>
            <a:solidFill>
              <a:srgbClr val="FF0000"/>
            </a:solidFill>
            <a:ln w="254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b="1">
                <a:solidFill>
                  <a:srgbClr val="FF0000"/>
                </a:solidFill>
                <a:latin typeface="Arial Narrow" pitchFamily="34" charset="0"/>
              </a:endParaRPr>
            </a:p>
          </p:txBody>
        </p:sp>
        <p:sp>
          <p:nvSpPr>
            <p:cNvPr id="59" name="Rectangle 58"/>
            <p:cNvSpPr/>
            <p:nvPr/>
          </p:nvSpPr>
          <p:spPr bwMode="auto">
            <a:xfrm>
              <a:off x="3381697" y="2876114"/>
              <a:ext cx="2438100" cy="144842"/>
            </a:xfrm>
            <a:prstGeom prst="rect">
              <a:avLst/>
            </a:prstGeom>
            <a:solidFill>
              <a:srgbClr val="FF0000"/>
            </a:solidFill>
            <a:ln w="254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b="1">
                <a:solidFill>
                  <a:srgbClr val="FF0000"/>
                </a:solidFill>
                <a:latin typeface="Arial Narrow" pitchFamily="34" charset="0"/>
              </a:endParaRPr>
            </a:p>
          </p:txBody>
        </p:sp>
        <p:sp>
          <p:nvSpPr>
            <p:cNvPr id="60" name="Rectangle 59"/>
            <p:cNvSpPr/>
            <p:nvPr/>
          </p:nvSpPr>
          <p:spPr bwMode="auto">
            <a:xfrm>
              <a:off x="3387928" y="3498414"/>
              <a:ext cx="2449249" cy="144842"/>
            </a:xfrm>
            <a:prstGeom prst="rect">
              <a:avLst/>
            </a:prstGeom>
            <a:solidFill>
              <a:srgbClr val="FF0000"/>
            </a:solidFill>
            <a:ln w="254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b="1">
                <a:solidFill>
                  <a:srgbClr val="FF0000"/>
                </a:solidFill>
                <a:latin typeface="Arial Narrow" pitchFamily="34" charset="0"/>
              </a:endParaRPr>
            </a:p>
          </p:txBody>
        </p:sp>
        <p:sp>
          <p:nvSpPr>
            <p:cNvPr id="56" name="TextBox 55"/>
            <p:cNvSpPr txBox="1"/>
            <p:nvPr/>
          </p:nvSpPr>
          <p:spPr>
            <a:xfrm>
              <a:off x="4003588" y="3770266"/>
              <a:ext cx="1086964" cy="400110"/>
            </a:xfrm>
            <a:prstGeom prst="rect">
              <a:avLst/>
            </a:prstGeom>
            <a:noFill/>
          </p:spPr>
          <p:txBody>
            <a:bodyPr wrap="none" rtlCol="0">
              <a:spAutoFit/>
            </a:bodyPr>
            <a:lstStyle/>
            <a:p>
              <a:r>
                <a:rPr lang="en-US" sz="2000" dirty="0">
                  <a:solidFill>
                    <a:prstClr val="black"/>
                  </a:solidFill>
                  <a:latin typeface="Calibri" panose="020F0502020204030204" pitchFamily="34" charset="0"/>
                </a:rPr>
                <a:t>1D wires</a:t>
              </a:r>
            </a:p>
          </p:txBody>
        </p:sp>
      </p:grpSp>
      <p:grpSp>
        <p:nvGrpSpPr>
          <p:cNvPr id="16" name="Group 15"/>
          <p:cNvGrpSpPr/>
          <p:nvPr/>
        </p:nvGrpSpPr>
        <p:grpSpPr>
          <a:xfrm>
            <a:off x="6135852" y="1333958"/>
            <a:ext cx="2651760" cy="1742554"/>
            <a:chOff x="6150153" y="2408779"/>
            <a:chExt cx="2651760" cy="1742554"/>
          </a:xfrm>
        </p:grpSpPr>
        <p:sp>
          <p:nvSpPr>
            <p:cNvPr id="89" name="Rectangle 88"/>
            <p:cNvSpPr/>
            <p:nvPr/>
          </p:nvSpPr>
          <p:spPr bwMode="auto">
            <a:xfrm>
              <a:off x="6150153" y="2724264"/>
              <a:ext cx="2651760" cy="1005840"/>
            </a:xfrm>
            <a:prstGeom prst="rect">
              <a:avLst/>
            </a:prstGeom>
            <a:solidFill>
              <a:schemeClr val="bg2"/>
            </a:solid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b="1" dirty="0">
                <a:solidFill>
                  <a:prstClr val="black"/>
                </a:solidFill>
                <a:latin typeface="Arial Narrow" pitchFamily="34" charset="0"/>
              </a:endParaRPr>
            </a:p>
          </p:txBody>
        </p:sp>
        <p:sp>
          <p:nvSpPr>
            <p:cNvPr id="90" name="Rectangle 89"/>
            <p:cNvSpPr/>
            <p:nvPr/>
          </p:nvSpPr>
          <p:spPr bwMode="auto">
            <a:xfrm>
              <a:off x="6243498" y="3149171"/>
              <a:ext cx="2455480" cy="143816"/>
            </a:xfrm>
            <a:prstGeom prst="rect">
              <a:avLst/>
            </a:prstGeom>
            <a:solidFill>
              <a:srgbClr val="FF0000"/>
            </a:solidFill>
            <a:ln w="254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b="1">
                <a:solidFill>
                  <a:srgbClr val="FF0000"/>
                </a:solidFill>
                <a:latin typeface="Arial Narrow" pitchFamily="34" charset="0"/>
              </a:endParaRPr>
            </a:p>
          </p:txBody>
        </p:sp>
        <p:sp>
          <p:nvSpPr>
            <p:cNvPr id="91" name="Rectangle 90"/>
            <p:cNvSpPr/>
            <p:nvPr/>
          </p:nvSpPr>
          <p:spPr bwMode="auto">
            <a:xfrm>
              <a:off x="6243498" y="2857071"/>
              <a:ext cx="2438100" cy="144842"/>
            </a:xfrm>
            <a:prstGeom prst="rect">
              <a:avLst/>
            </a:prstGeom>
            <a:solidFill>
              <a:srgbClr val="FF0000"/>
            </a:solidFill>
            <a:ln w="254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b="1">
                <a:solidFill>
                  <a:srgbClr val="FF0000"/>
                </a:solidFill>
                <a:latin typeface="Arial Narrow" pitchFamily="34" charset="0"/>
              </a:endParaRPr>
            </a:p>
          </p:txBody>
        </p:sp>
        <p:sp>
          <p:nvSpPr>
            <p:cNvPr id="92" name="Rectangle 91"/>
            <p:cNvSpPr/>
            <p:nvPr/>
          </p:nvSpPr>
          <p:spPr bwMode="auto">
            <a:xfrm>
              <a:off x="6249729" y="3479371"/>
              <a:ext cx="2449249" cy="144842"/>
            </a:xfrm>
            <a:prstGeom prst="rect">
              <a:avLst/>
            </a:prstGeom>
            <a:solidFill>
              <a:srgbClr val="FF0000"/>
            </a:solidFill>
            <a:ln w="254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b="1">
                <a:solidFill>
                  <a:srgbClr val="FF0000"/>
                </a:solidFill>
                <a:latin typeface="Arial Narrow" pitchFamily="34" charset="0"/>
              </a:endParaRPr>
            </a:p>
          </p:txBody>
        </p:sp>
        <p:sp>
          <p:nvSpPr>
            <p:cNvPr id="88" name="TextBox 87"/>
            <p:cNvSpPr txBox="1"/>
            <p:nvPr/>
          </p:nvSpPr>
          <p:spPr>
            <a:xfrm>
              <a:off x="6804429" y="3751223"/>
              <a:ext cx="1245084" cy="400110"/>
            </a:xfrm>
            <a:prstGeom prst="rect">
              <a:avLst/>
            </a:prstGeom>
            <a:noFill/>
          </p:spPr>
          <p:txBody>
            <a:bodyPr wrap="none" rtlCol="0">
              <a:spAutoFit/>
            </a:bodyPr>
            <a:lstStyle/>
            <a:p>
              <a:r>
                <a:rPr lang="en-US" sz="2000" dirty="0">
                  <a:solidFill>
                    <a:prstClr val="black"/>
                  </a:solidFill>
                  <a:latin typeface="Calibri" panose="020F0502020204030204" pitchFamily="34" charset="0"/>
                </a:rPr>
                <a:t>Cut masks</a:t>
              </a:r>
            </a:p>
          </p:txBody>
        </p:sp>
        <p:sp>
          <p:nvSpPr>
            <p:cNvPr id="84" name="Rectangle 83"/>
            <p:cNvSpPr/>
            <p:nvPr/>
          </p:nvSpPr>
          <p:spPr bwMode="auto">
            <a:xfrm>
              <a:off x="6889295" y="2829326"/>
              <a:ext cx="181574" cy="182880"/>
            </a:xfrm>
            <a:prstGeom prst="rect">
              <a:avLst/>
            </a:prstGeom>
            <a:solidFill>
              <a:srgbClr val="FFC000"/>
            </a:solidFill>
            <a:ln w="254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b="1">
                <a:solidFill>
                  <a:prstClr val="black"/>
                </a:solidFill>
                <a:latin typeface="Arial Narrow" pitchFamily="34" charset="0"/>
              </a:endParaRPr>
            </a:p>
          </p:txBody>
        </p:sp>
        <p:sp>
          <p:nvSpPr>
            <p:cNvPr id="85" name="Rectangle 84"/>
            <p:cNvSpPr/>
            <p:nvPr/>
          </p:nvSpPr>
          <p:spPr bwMode="auto">
            <a:xfrm>
              <a:off x="7538089" y="3451994"/>
              <a:ext cx="181574" cy="182880"/>
            </a:xfrm>
            <a:prstGeom prst="rect">
              <a:avLst/>
            </a:prstGeom>
            <a:solidFill>
              <a:srgbClr val="FFC000"/>
            </a:solidFill>
            <a:ln w="254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b="1">
                <a:solidFill>
                  <a:prstClr val="black"/>
                </a:solidFill>
                <a:latin typeface="Arial Narrow" pitchFamily="34" charset="0"/>
              </a:endParaRPr>
            </a:p>
          </p:txBody>
        </p:sp>
        <p:sp>
          <p:nvSpPr>
            <p:cNvPr id="83" name="Rectangle 82"/>
            <p:cNvSpPr/>
            <p:nvPr/>
          </p:nvSpPr>
          <p:spPr bwMode="auto">
            <a:xfrm>
              <a:off x="8526526" y="3121068"/>
              <a:ext cx="181574" cy="182880"/>
            </a:xfrm>
            <a:prstGeom prst="rect">
              <a:avLst/>
            </a:prstGeom>
            <a:solidFill>
              <a:srgbClr val="FFC000"/>
            </a:solidFill>
            <a:ln w="254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b="1">
                <a:solidFill>
                  <a:prstClr val="black"/>
                </a:solidFill>
                <a:latin typeface="Arial Narrow" pitchFamily="34" charset="0"/>
              </a:endParaRPr>
            </a:p>
          </p:txBody>
        </p:sp>
        <p:sp>
          <p:nvSpPr>
            <p:cNvPr id="11" name="TextBox 10"/>
            <p:cNvSpPr txBox="1"/>
            <p:nvPr/>
          </p:nvSpPr>
          <p:spPr>
            <a:xfrm>
              <a:off x="7213104" y="2408779"/>
              <a:ext cx="514885" cy="400110"/>
            </a:xfrm>
            <a:prstGeom prst="rect">
              <a:avLst/>
            </a:prstGeom>
            <a:noFill/>
          </p:spPr>
          <p:txBody>
            <a:bodyPr wrap="none" rtlCol="0">
              <a:spAutoFit/>
            </a:bodyPr>
            <a:lstStyle/>
            <a:p>
              <a:r>
                <a:rPr lang="en-US" sz="2000" dirty="0">
                  <a:solidFill>
                    <a:prstClr val="black"/>
                  </a:solidFill>
                  <a:latin typeface="Calibri" panose="020F0502020204030204" pitchFamily="34" charset="0"/>
                </a:rPr>
                <a:t>cut</a:t>
              </a:r>
            </a:p>
          </p:txBody>
        </p:sp>
        <p:cxnSp>
          <p:nvCxnSpPr>
            <p:cNvPr id="10" name="Straight Arrow Connector 9"/>
            <p:cNvCxnSpPr/>
            <p:nvPr/>
          </p:nvCxnSpPr>
          <p:spPr bwMode="auto">
            <a:xfrm flipH="1">
              <a:off x="7043285" y="2690430"/>
              <a:ext cx="378009" cy="299357"/>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grpSp>
    </p:spTree>
    <p:extLst>
      <p:ext uri="{BB962C8B-B14F-4D97-AF65-F5344CB8AC3E}">
        <p14:creationId xmlns:p14="http://schemas.microsoft.com/office/powerpoint/2010/main" val="3149432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847628"/>
            <a:ext cx="11781367" cy="5562601"/>
          </a:xfrm>
        </p:spPr>
        <p:txBody>
          <a:bodyPr/>
          <a:lstStyle/>
          <a:p>
            <a:r>
              <a:rPr lang="en-US" dirty="0" smtClean="0"/>
              <a:t>[Zhang11] proposes shortest path-based approach</a:t>
            </a:r>
          </a:p>
          <a:p>
            <a:pPr lvl="1"/>
            <a:r>
              <a:rPr lang="en-US" dirty="0" smtClean="0"/>
              <a:t>Improve the printability of cuts</a:t>
            </a:r>
          </a:p>
          <a:p>
            <a:pPr lvl="1"/>
            <a:r>
              <a:rPr lang="en-US" dirty="0"/>
              <a:t>No timing-aware </a:t>
            </a:r>
            <a:r>
              <a:rPr lang="en-US" dirty="0" smtClean="0"/>
              <a:t>optimization</a:t>
            </a:r>
          </a:p>
          <a:p>
            <a:pPr lvl="1"/>
            <a:r>
              <a:rPr lang="en-US" dirty="0" smtClean="0"/>
              <a:t>Unrealistic rules</a:t>
            </a:r>
          </a:p>
          <a:p>
            <a:pPr marL="347663" lvl="1" indent="0">
              <a:buNone/>
            </a:pPr>
            <a:endParaRPr lang="en-US" sz="1400" dirty="0" smtClean="0"/>
          </a:p>
          <a:p>
            <a:pPr marL="230188" lvl="1" indent="-230188"/>
            <a:r>
              <a:rPr lang="en-US" dirty="0"/>
              <a:t>[Du12] and [Ding14] </a:t>
            </a:r>
            <a:r>
              <a:rPr lang="en-US" dirty="0" smtClean="0"/>
              <a:t>propose Integer Linear Programming-based approaches</a:t>
            </a:r>
          </a:p>
          <a:p>
            <a:pPr lvl="1"/>
            <a:r>
              <a:rPr lang="en-US" dirty="0"/>
              <a:t>Minimize the sum of end-of-line (EOL) </a:t>
            </a:r>
            <a:r>
              <a:rPr lang="en-US" dirty="0" smtClean="0"/>
              <a:t>extensions</a:t>
            </a:r>
          </a:p>
          <a:p>
            <a:pPr lvl="1"/>
            <a:r>
              <a:rPr lang="en-US" dirty="0" smtClean="0"/>
              <a:t>A hybrid optimization of cut masks and e-beam lithography</a:t>
            </a:r>
          </a:p>
          <a:p>
            <a:pPr lvl="1"/>
            <a:r>
              <a:rPr lang="en-US" dirty="0" smtClean="0"/>
              <a:t>No </a:t>
            </a:r>
            <a:r>
              <a:rPr lang="en-US" dirty="0"/>
              <a:t>timing-aware optimization</a:t>
            </a:r>
          </a:p>
          <a:p>
            <a:pPr lvl="1"/>
            <a:r>
              <a:rPr lang="en-US" dirty="0" smtClean="0"/>
              <a:t>No consideration of using multiple cut masks</a:t>
            </a:r>
          </a:p>
          <a:p>
            <a:pPr lvl="1"/>
            <a:r>
              <a:rPr lang="en-US" dirty="0" smtClean="0"/>
              <a:t>No consideration of dummy fills</a:t>
            </a:r>
            <a:endParaRPr lang="en-US" dirty="0"/>
          </a:p>
          <a:p>
            <a:endParaRPr lang="en-US" dirty="0"/>
          </a:p>
        </p:txBody>
      </p:sp>
      <p:sp>
        <p:nvSpPr>
          <p:cNvPr id="3" name="Title 2"/>
          <p:cNvSpPr>
            <a:spLocks noGrp="1"/>
          </p:cNvSpPr>
          <p:nvPr>
            <p:ph type="title"/>
          </p:nvPr>
        </p:nvSpPr>
        <p:spPr/>
        <p:txBody>
          <a:bodyPr/>
          <a:lstStyle/>
          <a:p>
            <a:r>
              <a:rPr lang="en-US" dirty="0" smtClean="0"/>
              <a:t>Related works</a:t>
            </a:r>
            <a:endParaRPr lang="en-US" dirty="0"/>
          </a:p>
        </p:txBody>
      </p:sp>
      <p:sp>
        <p:nvSpPr>
          <p:cNvPr id="4" name="TextBox 3"/>
          <p:cNvSpPr txBox="1"/>
          <p:nvPr/>
        </p:nvSpPr>
        <p:spPr>
          <a:xfrm>
            <a:off x="1009838" y="5579232"/>
            <a:ext cx="10267762" cy="892552"/>
          </a:xfrm>
          <a:prstGeom prst="rect">
            <a:avLst/>
          </a:prstGeom>
          <a:noFill/>
          <a:ln w="28575">
            <a:solidFill>
              <a:srgbClr val="C00000"/>
            </a:solidFill>
          </a:ln>
        </p:spPr>
        <p:txBody>
          <a:bodyPr wrap="square" rtlCol="0">
            <a:spAutoFit/>
          </a:bodyPr>
          <a:lstStyle/>
          <a:p>
            <a:r>
              <a:rPr lang="en-US" sz="2800" b="1" dirty="0">
                <a:solidFill>
                  <a:prstClr val="black"/>
                </a:solidFill>
                <a:latin typeface="Arial" panose="020B0604020202020204" pitchFamily="34" charset="0"/>
                <a:cs typeface="Arial" panose="020B0604020202020204" pitchFamily="34" charset="0"/>
              </a:rPr>
              <a:t>Our work</a:t>
            </a:r>
            <a:r>
              <a:rPr lang="en-US" sz="2400" b="1" dirty="0" smtClean="0">
                <a:solidFill>
                  <a:prstClr val="black"/>
                </a:solidFill>
                <a:latin typeface="Arial" panose="020B0604020202020204" pitchFamily="34" charset="0"/>
                <a:cs typeface="Arial" panose="020B0604020202020204" pitchFamily="34" charset="0"/>
              </a:rPr>
              <a:t>:</a:t>
            </a:r>
          </a:p>
          <a:p>
            <a:endParaRPr lang="en-US" sz="2400" b="1" dirty="0">
              <a:solidFill>
                <a:prstClr val="black"/>
              </a:solidFill>
              <a:latin typeface="Arial" panose="020B0604020202020204" pitchFamily="34" charset="0"/>
              <a:cs typeface="Arial" panose="020B0604020202020204" pitchFamily="34" charset="0"/>
            </a:endParaRPr>
          </a:p>
        </p:txBody>
      </p:sp>
      <p:sp>
        <p:nvSpPr>
          <p:cNvPr id="6" name="TextBox 5"/>
          <p:cNvSpPr txBox="1"/>
          <p:nvPr/>
        </p:nvSpPr>
        <p:spPr>
          <a:xfrm>
            <a:off x="2759243" y="5630032"/>
            <a:ext cx="6038182" cy="461665"/>
          </a:xfrm>
          <a:prstGeom prst="rect">
            <a:avLst/>
          </a:prstGeom>
          <a:noFill/>
        </p:spPr>
        <p:txBody>
          <a:bodyPr wrap="square" rtlCol="0">
            <a:spAutoFit/>
          </a:bodyPr>
          <a:lstStyle/>
          <a:p>
            <a:r>
              <a:rPr lang="en-US" sz="2400" b="1" dirty="0">
                <a:solidFill>
                  <a:prstClr val="black"/>
                </a:solidFill>
                <a:latin typeface="Arial" panose="020B0604020202020204" pitchFamily="34" charset="0"/>
                <a:cs typeface="Arial" panose="020B0604020202020204" pitchFamily="34" charset="0"/>
              </a:rPr>
              <a:t>co-optimization </a:t>
            </a:r>
            <a:r>
              <a:rPr lang="en-US" sz="2400" b="1" dirty="0" smtClean="0">
                <a:solidFill>
                  <a:prstClr val="black"/>
                </a:solidFill>
                <a:latin typeface="Arial" panose="020B0604020202020204" pitchFamily="34" charset="0"/>
                <a:cs typeface="Arial" panose="020B0604020202020204" pitchFamily="34" charset="0"/>
              </a:rPr>
              <a:t>of (</a:t>
            </a:r>
            <a:r>
              <a:rPr lang="en-US" sz="2400" b="1" dirty="0" err="1" smtClean="0">
                <a:solidFill>
                  <a:prstClr val="black"/>
                </a:solidFill>
                <a:latin typeface="Arial" panose="020B0604020202020204" pitchFamily="34" charset="0"/>
                <a:cs typeface="Arial" panose="020B0604020202020204" pitchFamily="34" charset="0"/>
              </a:rPr>
              <a:t>i</a:t>
            </a:r>
            <a:r>
              <a:rPr lang="en-US" sz="2400" b="1" dirty="0">
                <a:solidFill>
                  <a:prstClr val="black"/>
                </a:solidFill>
                <a:latin typeface="Arial" panose="020B0604020202020204" pitchFamily="34" charset="0"/>
                <a:cs typeface="Arial" panose="020B0604020202020204" pitchFamily="34" charset="0"/>
              </a:rPr>
              <a:t>) cut mask coloring,</a:t>
            </a:r>
            <a:endParaRPr lang="en-US" sz="2400" b="1" dirty="0"/>
          </a:p>
        </p:txBody>
      </p:sp>
      <p:sp>
        <p:nvSpPr>
          <p:cNvPr id="7" name="TextBox 6"/>
          <p:cNvSpPr txBox="1"/>
          <p:nvPr/>
        </p:nvSpPr>
        <p:spPr>
          <a:xfrm>
            <a:off x="8609086" y="5630031"/>
            <a:ext cx="3336757" cy="461665"/>
          </a:xfrm>
          <a:prstGeom prst="rect">
            <a:avLst/>
          </a:prstGeom>
          <a:noFill/>
        </p:spPr>
        <p:txBody>
          <a:bodyPr wrap="square" rtlCol="0">
            <a:spAutoFit/>
          </a:bodyPr>
          <a:lstStyle/>
          <a:p>
            <a:r>
              <a:rPr lang="en-US" sz="2400" b="1" dirty="0" smtClean="0">
                <a:solidFill>
                  <a:prstClr val="black"/>
                </a:solidFill>
                <a:latin typeface="Arial" panose="020B0604020202020204" pitchFamily="34" charset="0"/>
                <a:cs typeface="Arial" panose="020B0604020202020204" pitchFamily="34" charset="0"/>
              </a:rPr>
              <a:t>(ii</a:t>
            </a:r>
            <a:r>
              <a:rPr lang="en-US" sz="2400" b="1" dirty="0">
                <a:solidFill>
                  <a:prstClr val="black"/>
                </a:solidFill>
                <a:latin typeface="Arial" panose="020B0604020202020204" pitchFamily="34" charset="0"/>
                <a:cs typeface="Arial" panose="020B0604020202020204" pitchFamily="34" charset="0"/>
              </a:rPr>
              <a:t>) design timing </a:t>
            </a:r>
            <a:endParaRPr lang="en-US" sz="2400" b="1" dirty="0"/>
          </a:p>
        </p:txBody>
      </p:sp>
      <p:sp>
        <p:nvSpPr>
          <p:cNvPr id="8" name="TextBox 7"/>
          <p:cNvSpPr txBox="1"/>
          <p:nvPr/>
        </p:nvSpPr>
        <p:spPr>
          <a:xfrm>
            <a:off x="1009838" y="6015142"/>
            <a:ext cx="11163301" cy="461665"/>
          </a:xfrm>
          <a:prstGeom prst="rect">
            <a:avLst/>
          </a:prstGeom>
          <a:noFill/>
        </p:spPr>
        <p:txBody>
          <a:bodyPr wrap="square" rtlCol="0">
            <a:spAutoFit/>
          </a:bodyPr>
          <a:lstStyle/>
          <a:p>
            <a:r>
              <a:rPr lang="en-US" sz="2400" b="1" dirty="0">
                <a:solidFill>
                  <a:prstClr val="black"/>
                </a:solidFill>
                <a:latin typeface="Arial" panose="020B0604020202020204" pitchFamily="34" charset="0"/>
                <a:cs typeface="Arial" panose="020B0604020202020204" pitchFamily="34" charset="0"/>
              </a:rPr>
              <a:t>and (iii) metal density (dummy fill) considering cut mask layout rules</a:t>
            </a:r>
            <a:r>
              <a:rPr lang="en-US" sz="2400" b="1" dirty="0" smtClean="0">
                <a:solidFill>
                  <a:prstClr val="black"/>
                </a:solidFill>
                <a:latin typeface="Arial" panose="020B0604020202020204" pitchFamily="34" charset="0"/>
                <a:cs typeface="Arial" panose="020B0604020202020204" pitchFamily="34" charset="0"/>
              </a:rPr>
              <a:t> </a:t>
            </a:r>
            <a:endParaRPr lang="en-US" sz="2400" b="1" dirty="0"/>
          </a:p>
        </p:txBody>
      </p:sp>
    </p:spTree>
    <p:extLst>
      <p:ext uri="{BB962C8B-B14F-4D97-AF65-F5344CB8AC3E}">
        <p14:creationId xmlns:p14="http://schemas.microsoft.com/office/powerpoint/2010/main" val="3336586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fade">
                                      <p:cBhvr>
                                        <p:cTn id="18" dur="500"/>
                                        <p:tgtEl>
                                          <p:spTgt spid="2">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Effect transition="in" filter="fade">
                                      <p:cBhvr>
                                        <p:cTn id="23" dur="500"/>
                                        <p:tgtEl>
                                          <p:spTgt spid="2">
                                            <p:txEl>
                                              <p:pRg st="5" end="5"/>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
                                            <p:txEl>
                                              <p:pRg st="6" end="6"/>
                                            </p:txEl>
                                          </p:spTgt>
                                        </p:tgtEl>
                                        <p:attrNameLst>
                                          <p:attrName>style.visibility</p:attrName>
                                        </p:attrNameLst>
                                      </p:cBhvr>
                                      <p:to>
                                        <p:strVal val="visible"/>
                                      </p:to>
                                    </p:set>
                                    <p:animEffect transition="in" filter="fade">
                                      <p:cBhvr>
                                        <p:cTn id="26" dur="500"/>
                                        <p:tgtEl>
                                          <p:spTgt spid="2">
                                            <p:txEl>
                                              <p:pRg st="6" end="6"/>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animEffect transition="in" filter="fade">
                                      <p:cBhvr>
                                        <p:cTn id="29" dur="500"/>
                                        <p:tgtEl>
                                          <p:spTgt spid="2">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
                                            <p:txEl>
                                              <p:pRg st="8" end="8"/>
                                            </p:txEl>
                                          </p:spTgt>
                                        </p:tgtEl>
                                        <p:attrNameLst>
                                          <p:attrName>style.visibility</p:attrName>
                                        </p:attrNameLst>
                                      </p:cBhvr>
                                      <p:to>
                                        <p:strVal val="visible"/>
                                      </p:to>
                                    </p:set>
                                    <p:animEffect transition="in" filter="fade">
                                      <p:cBhvr>
                                        <p:cTn id="34" dur="500"/>
                                        <p:tgtEl>
                                          <p:spTgt spid="2">
                                            <p:txEl>
                                              <p:pRg st="8" end="8"/>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Effect transition="in" filter="fade">
                                      <p:cBhvr>
                                        <p:cTn id="37" dur="500"/>
                                        <p:tgtEl>
                                          <p:spTgt spid="2">
                                            <p:txEl>
                                              <p:pRg st="9" end="9"/>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
                                            <p:txEl>
                                              <p:pRg st="10" end="10"/>
                                            </p:txEl>
                                          </p:spTgt>
                                        </p:tgtEl>
                                        <p:attrNameLst>
                                          <p:attrName>style.visibility</p:attrName>
                                        </p:attrNameLst>
                                      </p:cBhvr>
                                      <p:to>
                                        <p:strVal val="visible"/>
                                      </p:to>
                                    </p:set>
                                    <p:animEffect transition="in" filter="fade">
                                      <p:cBhvr>
                                        <p:cTn id="40" dur="500"/>
                                        <p:tgtEl>
                                          <p:spTgt spid="2">
                                            <p:txEl>
                                              <p:pRg st="10" end="1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fade">
                                      <p:cBhvr>
                                        <p:cTn id="45" dur="500"/>
                                        <p:tgtEl>
                                          <p:spTgt spid="4"/>
                                        </p:tgtEl>
                                      </p:cBhvr>
                                    </p:animEffect>
                                  </p:childTnLst>
                                </p:cTn>
                              </p:par>
                              <p:par>
                                <p:cTn id="46" presetID="10" presetClass="entr" presetSubtype="0" fill="hold" nodeType="withEffect">
                                  <p:stCondLst>
                                    <p:cond delay="0"/>
                                  </p:stCondLst>
                                  <p:childTnLst>
                                    <p:set>
                                      <p:cBhvr>
                                        <p:cTn id="47" dur="1" fill="hold">
                                          <p:stCondLst>
                                            <p:cond delay="0"/>
                                          </p:stCondLst>
                                        </p:cTn>
                                        <p:tgtEl>
                                          <p:spTgt spid="4">
                                            <p:txEl>
                                              <p:pRg st="0" end="0"/>
                                            </p:txEl>
                                          </p:spTgt>
                                        </p:tgtEl>
                                        <p:attrNameLst>
                                          <p:attrName>style.visibility</p:attrName>
                                        </p:attrNameLst>
                                      </p:cBhvr>
                                      <p:to>
                                        <p:strVal val="visible"/>
                                      </p:to>
                                    </p:set>
                                    <p:animEffect transition="in" filter="fade">
                                      <p:cBhvr>
                                        <p:cTn id="48" dur="500"/>
                                        <p:tgtEl>
                                          <p:spTgt spid="4">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fade">
                                      <p:cBhvr>
                                        <p:cTn id="53" dur="500"/>
                                        <p:tgtEl>
                                          <p:spTgt spid="6"/>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7"/>
                                        </p:tgtEl>
                                        <p:attrNameLst>
                                          <p:attrName>style.visibility</p:attrName>
                                        </p:attrNameLst>
                                      </p:cBhvr>
                                      <p:to>
                                        <p:strVal val="visible"/>
                                      </p:to>
                                    </p:set>
                                    <p:animEffect transition="in" filter="fade">
                                      <p:cBhvr>
                                        <p:cTn id="58" dur="500"/>
                                        <p:tgtEl>
                                          <p:spTgt spid="7"/>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8"/>
                                        </p:tgtEl>
                                        <p:attrNameLst>
                                          <p:attrName>style.visibility</p:attrName>
                                        </p:attrNameLst>
                                      </p:cBhvr>
                                      <p:to>
                                        <p:strVal val="visible"/>
                                      </p:to>
                                    </p:set>
                                    <p:animEffect transition="in" filter="fade">
                                      <p:cBhvr>
                                        <p:cTn id="6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Motivation &amp; Related Works</a:t>
            </a:r>
          </a:p>
          <a:p>
            <a:r>
              <a:rPr lang="en-US" b="1" dirty="0" smtClean="0"/>
              <a:t>Our approach:</a:t>
            </a:r>
          </a:p>
          <a:p>
            <a:pPr lvl="1"/>
            <a:r>
              <a:rPr lang="en-US" b="1" dirty="0" smtClean="0"/>
              <a:t>ILP-based cut mask optimization</a:t>
            </a:r>
          </a:p>
          <a:p>
            <a:pPr lvl="1"/>
            <a:r>
              <a:rPr lang="en-US" b="1" dirty="0" smtClean="0"/>
              <a:t>Post-ILP optimization</a:t>
            </a:r>
          </a:p>
          <a:p>
            <a:r>
              <a:rPr lang="en-US" dirty="0" smtClean="0"/>
              <a:t>Experimental results</a:t>
            </a:r>
          </a:p>
          <a:p>
            <a:r>
              <a:rPr lang="en-US" dirty="0" smtClean="0"/>
              <a:t>Conclusion and Future work</a:t>
            </a:r>
            <a:endParaRPr lang="en-US" dirty="0"/>
          </a:p>
        </p:txBody>
      </p:sp>
      <p:sp>
        <p:nvSpPr>
          <p:cNvPr id="3" name="Title 2"/>
          <p:cNvSpPr>
            <a:spLocks noGrp="1"/>
          </p:cNvSpPr>
          <p:nvPr>
            <p:ph type="title"/>
          </p:nvPr>
        </p:nvSpPr>
        <p:spPr/>
        <p:txBody>
          <a:bodyPr/>
          <a:lstStyle/>
          <a:p>
            <a:r>
              <a:rPr lang="en-US" dirty="0" smtClean="0"/>
              <a:t>Outline</a:t>
            </a:r>
            <a:endParaRPr lang="en-US" dirty="0"/>
          </a:p>
        </p:txBody>
      </p:sp>
    </p:spTree>
    <p:extLst>
      <p:ext uri="{BB962C8B-B14F-4D97-AF65-F5344CB8AC3E}">
        <p14:creationId xmlns:p14="http://schemas.microsoft.com/office/powerpoint/2010/main" val="1437175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1" y="838201"/>
            <a:ext cx="11781367" cy="5819273"/>
          </a:xfrm>
        </p:spPr>
        <p:txBody>
          <a:bodyPr>
            <a:noAutofit/>
          </a:bodyPr>
          <a:lstStyle/>
          <a:p>
            <a:r>
              <a:rPr lang="en-US" sz="2400" b="1" u="sng" dirty="0" smtClean="0"/>
              <a:t>Definition</a:t>
            </a:r>
          </a:p>
          <a:p>
            <a:pPr lvl="1"/>
            <a:r>
              <a:rPr lang="en-US" sz="2000" dirty="0" smtClean="0"/>
              <a:t>Minimum cut spacing</a:t>
            </a:r>
          </a:p>
          <a:p>
            <a:endParaRPr lang="en-US" dirty="0"/>
          </a:p>
          <a:p>
            <a:endParaRPr lang="en-US" dirty="0" smtClean="0"/>
          </a:p>
          <a:p>
            <a:endParaRPr lang="en-US" dirty="0" smtClean="0"/>
          </a:p>
          <a:p>
            <a:endParaRPr lang="en-US" dirty="0" smtClean="0"/>
          </a:p>
          <a:p>
            <a:r>
              <a:rPr lang="en-US" sz="2400" b="1" u="sng" dirty="0" smtClean="0"/>
              <a:t>Objective</a:t>
            </a:r>
            <a:r>
              <a:rPr lang="en-US" sz="2400" dirty="0" smtClean="0"/>
              <a:t>:</a:t>
            </a:r>
          </a:p>
          <a:p>
            <a:pPr lvl="1"/>
            <a:r>
              <a:rPr lang="en-US" sz="2000" dirty="0"/>
              <a:t>Minimize the weighted sum of EOL extensions </a:t>
            </a:r>
            <a:r>
              <a:rPr lang="en-US" sz="2000" dirty="0" smtClean="0"/>
              <a:t>⇒ </a:t>
            </a:r>
            <a:r>
              <a:rPr lang="en-US" sz="2000" dirty="0"/>
              <a:t>timing impact due to EOL extension</a:t>
            </a:r>
          </a:p>
          <a:p>
            <a:r>
              <a:rPr lang="en-US" sz="2400" b="1" u="sng" dirty="0"/>
              <a:t>Subject </a:t>
            </a:r>
            <a:r>
              <a:rPr lang="en-US" sz="2400" b="1" u="sng" dirty="0" smtClean="0"/>
              <a:t>to</a:t>
            </a:r>
            <a:r>
              <a:rPr lang="en-US" sz="2400" dirty="0" smtClean="0"/>
              <a:t>:</a:t>
            </a:r>
          </a:p>
          <a:p>
            <a:pPr lvl="1"/>
            <a:r>
              <a:rPr lang="en-US" sz="2000" dirty="0"/>
              <a:t>Minimum cut spacing: e.g.,110nm C2C Euclidean </a:t>
            </a:r>
            <a:r>
              <a:rPr lang="en-US" sz="2000" dirty="0" smtClean="0"/>
              <a:t>distance</a:t>
            </a:r>
            <a:endParaRPr lang="en-US" sz="2000" dirty="0"/>
          </a:p>
          <a:p>
            <a:pPr lvl="1"/>
            <a:r>
              <a:rPr lang="en-US" sz="2000" dirty="0" smtClean="0"/>
              <a:t>How we assign cuts to different cut masks (</a:t>
            </a:r>
            <a:r>
              <a:rPr lang="en-US" sz="2000" dirty="0"/>
              <a:t>c</a:t>
            </a:r>
            <a:r>
              <a:rPr lang="en-US" sz="2000" dirty="0" smtClean="0"/>
              <a:t>olor assignment)</a:t>
            </a:r>
          </a:p>
          <a:p>
            <a:pPr lvl="1"/>
            <a:r>
              <a:rPr lang="en-US" sz="2000" dirty="0" smtClean="0"/>
              <a:t>+more (separating? / merging?)</a:t>
            </a:r>
            <a:endParaRPr lang="en-US" sz="2000" dirty="0"/>
          </a:p>
        </p:txBody>
      </p:sp>
      <p:sp>
        <p:nvSpPr>
          <p:cNvPr id="2" name="Title 1"/>
          <p:cNvSpPr>
            <a:spLocks noGrp="1"/>
          </p:cNvSpPr>
          <p:nvPr>
            <p:ph type="title"/>
          </p:nvPr>
        </p:nvSpPr>
        <p:spPr/>
        <p:txBody>
          <a:bodyPr/>
          <a:lstStyle/>
          <a:p>
            <a:r>
              <a:rPr lang="en-US" altLang="zh-CN" sz="3400" dirty="0" smtClean="0"/>
              <a:t>ILP-based Cut Mask Optimization</a:t>
            </a:r>
            <a:endParaRPr lang="en-US" sz="3400" dirty="0"/>
          </a:p>
        </p:txBody>
      </p:sp>
      <p:grpSp>
        <p:nvGrpSpPr>
          <p:cNvPr id="493" name="Group 492"/>
          <p:cNvGrpSpPr/>
          <p:nvPr/>
        </p:nvGrpSpPr>
        <p:grpSpPr>
          <a:xfrm>
            <a:off x="706922" y="1563808"/>
            <a:ext cx="3167548" cy="2001008"/>
            <a:chOff x="621346" y="780292"/>
            <a:chExt cx="3167548" cy="2001008"/>
          </a:xfrm>
        </p:grpSpPr>
        <p:cxnSp>
          <p:nvCxnSpPr>
            <p:cNvPr id="494" name="Straight Connector 493"/>
            <p:cNvCxnSpPr/>
            <p:nvPr/>
          </p:nvCxnSpPr>
          <p:spPr>
            <a:xfrm>
              <a:off x="1130257" y="1265943"/>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5" name="Straight Connector 494"/>
            <p:cNvCxnSpPr/>
            <p:nvPr/>
          </p:nvCxnSpPr>
          <p:spPr>
            <a:xfrm>
              <a:off x="1130257" y="1464802"/>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6" name="Straight Connector 495"/>
            <p:cNvCxnSpPr/>
            <p:nvPr/>
          </p:nvCxnSpPr>
          <p:spPr>
            <a:xfrm>
              <a:off x="1130257" y="1663661"/>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7" name="Straight Connector 496"/>
            <p:cNvCxnSpPr/>
            <p:nvPr/>
          </p:nvCxnSpPr>
          <p:spPr>
            <a:xfrm>
              <a:off x="1130257" y="1862520"/>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8" name="Straight Connector 497"/>
            <p:cNvCxnSpPr/>
            <p:nvPr/>
          </p:nvCxnSpPr>
          <p:spPr>
            <a:xfrm>
              <a:off x="1130257" y="2061379"/>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9" name="Straight Connector 498"/>
            <p:cNvCxnSpPr/>
            <p:nvPr/>
          </p:nvCxnSpPr>
          <p:spPr>
            <a:xfrm>
              <a:off x="1130257" y="2260238"/>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0" name="Straight Connector 499"/>
            <p:cNvCxnSpPr/>
            <p:nvPr/>
          </p:nvCxnSpPr>
          <p:spPr>
            <a:xfrm flipV="1">
              <a:off x="1258779" y="856487"/>
              <a:ext cx="0" cy="16793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01" name="Straight Connector 500"/>
            <p:cNvCxnSpPr/>
            <p:nvPr/>
          </p:nvCxnSpPr>
          <p:spPr>
            <a:xfrm flipV="1">
              <a:off x="1529927" y="856487"/>
              <a:ext cx="0" cy="1690621"/>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02" name="Straight Connector 501"/>
            <p:cNvCxnSpPr/>
            <p:nvPr/>
          </p:nvCxnSpPr>
          <p:spPr>
            <a:xfrm flipV="1">
              <a:off x="1801076" y="856487"/>
              <a:ext cx="0" cy="1690621"/>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03" name="Straight Connector 502"/>
            <p:cNvCxnSpPr/>
            <p:nvPr/>
          </p:nvCxnSpPr>
          <p:spPr>
            <a:xfrm flipV="1">
              <a:off x="2072224" y="808006"/>
              <a:ext cx="0" cy="1753941"/>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04" name="Straight Connector 503"/>
            <p:cNvCxnSpPr/>
            <p:nvPr/>
          </p:nvCxnSpPr>
          <p:spPr>
            <a:xfrm flipV="1">
              <a:off x="2343372" y="856487"/>
              <a:ext cx="0" cy="1705461"/>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05" name="Straight Connector 504"/>
            <p:cNvCxnSpPr/>
            <p:nvPr/>
          </p:nvCxnSpPr>
          <p:spPr>
            <a:xfrm flipV="1">
              <a:off x="2614519" y="815427"/>
              <a:ext cx="0" cy="174652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506" name="Rectangle 505"/>
            <p:cNvSpPr/>
            <p:nvPr/>
          </p:nvSpPr>
          <p:spPr>
            <a:xfrm>
              <a:off x="2285957" y="1597374"/>
              <a:ext cx="1246126" cy="13257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cxnSp>
          <p:nvCxnSpPr>
            <p:cNvPr id="507" name="Straight Connector 506"/>
            <p:cNvCxnSpPr/>
            <p:nvPr/>
          </p:nvCxnSpPr>
          <p:spPr>
            <a:xfrm flipV="1">
              <a:off x="2872688" y="864681"/>
              <a:ext cx="0" cy="1682427"/>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08" name="Straight Connector 507"/>
            <p:cNvCxnSpPr/>
            <p:nvPr/>
          </p:nvCxnSpPr>
          <p:spPr>
            <a:xfrm flipV="1">
              <a:off x="3143835" y="798369"/>
              <a:ext cx="0" cy="1737479"/>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509" name="Rectangle 508"/>
            <p:cNvSpPr/>
            <p:nvPr/>
          </p:nvSpPr>
          <p:spPr>
            <a:xfrm>
              <a:off x="2150587" y="1565321"/>
              <a:ext cx="127618" cy="19884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cxnSp>
          <p:nvCxnSpPr>
            <p:cNvPr id="510" name="Straight Connector 509"/>
            <p:cNvCxnSpPr/>
            <p:nvPr/>
          </p:nvCxnSpPr>
          <p:spPr>
            <a:xfrm>
              <a:off x="1130257" y="868130"/>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1" name="Straight Connector 510"/>
            <p:cNvCxnSpPr/>
            <p:nvPr/>
          </p:nvCxnSpPr>
          <p:spPr>
            <a:xfrm>
              <a:off x="1130257" y="1066989"/>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2" name="Straight Connector 511"/>
            <p:cNvCxnSpPr/>
            <p:nvPr/>
          </p:nvCxnSpPr>
          <p:spPr>
            <a:xfrm>
              <a:off x="1130257" y="2461429"/>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13" name="Oval 512"/>
            <p:cNvSpPr/>
            <p:nvPr/>
          </p:nvSpPr>
          <p:spPr>
            <a:xfrm>
              <a:off x="1390904" y="864681"/>
              <a:ext cx="1612173" cy="160131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14" name="Multiply 513"/>
            <p:cNvSpPr/>
            <p:nvPr/>
          </p:nvSpPr>
          <p:spPr>
            <a:xfrm>
              <a:off x="1314704" y="1587661"/>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15" name="Rectangle 514"/>
            <p:cNvSpPr/>
            <p:nvPr/>
          </p:nvSpPr>
          <p:spPr>
            <a:xfrm>
              <a:off x="694244" y="2575859"/>
              <a:ext cx="209688" cy="13257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516" name="TextBox 515"/>
            <p:cNvSpPr txBox="1"/>
            <p:nvPr/>
          </p:nvSpPr>
          <p:spPr>
            <a:xfrm>
              <a:off x="881163" y="2486394"/>
              <a:ext cx="550664" cy="276999"/>
            </a:xfrm>
            <a:prstGeom prst="rect">
              <a:avLst/>
            </a:prstGeom>
            <a:noFill/>
          </p:spPr>
          <p:txBody>
            <a:bodyPr wrap="none" rtlCol="0">
              <a:spAutoFit/>
            </a:bodyPr>
            <a:lstStyle/>
            <a:p>
              <a:r>
                <a:rPr lang="en-US" sz="1200" dirty="0">
                  <a:solidFill>
                    <a:prstClr val="black"/>
                  </a:solidFill>
                </a:rPr>
                <a:t>Metal</a:t>
              </a:r>
            </a:p>
          </p:txBody>
        </p:sp>
        <p:sp>
          <p:nvSpPr>
            <p:cNvPr id="517" name="TextBox 516"/>
            <p:cNvSpPr txBox="1"/>
            <p:nvPr/>
          </p:nvSpPr>
          <p:spPr>
            <a:xfrm>
              <a:off x="1522657" y="2503645"/>
              <a:ext cx="883575" cy="276999"/>
            </a:xfrm>
            <a:prstGeom prst="rect">
              <a:avLst/>
            </a:prstGeom>
            <a:noFill/>
          </p:spPr>
          <p:txBody>
            <a:bodyPr wrap="none" rtlCol="0">
              <a:spAutoFit/>
            </a:bodyPr>
            <a:lstStyle/>
            <a:p>
              <a:r>
                <a:rPr lang="en-US" sz="1200" dirty="0" smtClean="0">
                  <a:solidFill>
                    <a:prstClr val="black"/>
                  </a:solidFill>
                </a:rPr>
                <a:t>Cut </a:t>
              </a:r>
              <a:r>
                <a:rPr lang="en-US" altLang="zh-CN" sz="1200" dirty="0" smtClean="0">
                  <a:solidFill>
                    <a:prstClr val="black"/>
                  </a:solidFill>
                </a:rPr>
                <a:t>Mask 1</a:t>
              </a:r>
              <a:endParaRPr lang="en-US" sz="1200" dirty="0">
                <a:solidFill>
                  <a:prstClr val="black"/>
                </a:solidFill>
              </a:endParaRPr>
            </a:p>
          </p:txBody>
        </p:sp>
        <p:sp>
          <p:nvSpPr>
            <p:cNvPr id="518" name="Rectangle 517"/>
            <p:cNvSpPr/>
            <p:nvPr/>
          </p:nvSpPr>
          <p:spPr>
            <a:xfrm>
              <a:off x="1438177" y="2546845"/>
              <a:ext cx="106802" cy="18957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519" name="Multiply 518"/>
            <p:cNvSpPr/>
            <p:nvPr/>
          </p:nvSpPr>
          <p:spPr>
            <a:xfrm>
              <a:off x="2361923" y="2576710"/>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0" name="TextBox 519"/>
            <p:cNvSpPr txBox="1"/>
            <p:nvPr/>
          </p:nvSpPr>
          <p:spPr>
            <a:xfrm>
              <a:off x="2430830" y="2504301"/>
              <a:ext cx="1358064" cy="276999"/>
            </a:xfrm>
            <a:prstGeom prst="rect">
              <a:avLst/>
            </a:prstGeom>
            <a:noFill/>
          </p:spPr>
          <p:txBody>
            <a:bodyPr wrap="none" rtlCol="0">
              <a:spAutoFit/>
            </a:bodyPr>
            <a:lstStyle/>
            <a:p>
              <a:r>
                <a:rPr lang="en-US" sz="1200" dirty="0">
                  <a:solidFill>
                    <a:prstClr val="black"/>
                  </a:solidFill>
                </a:rPr>
                <a:t>Forbidden location</a:t>
              </a:r>
            </a:p>
          </p:txBody>
        </p:sp>
        <p:sp>
          <p:nvSpPr>
            <p:cNvPr id="521" name="Multiply 520"/>
            <p:cNvSpPr/>
            <p:nvPr/>
          </p:nvSpPr>
          <p:spPr>
            <a:xfrm>
              <a:off x="1320757" y="138014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2" name="Multiply 521"/>
            <p:cNvSpPr/>
            <p:nvPr/>
          </p:nvSpPr>
          <p:spPr>
            <a:xfrm>
              <a:off x="1314407" y="178654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3" name="Multiply 522"/>
            <p:cNvSpPr/>
            <p:nvPr/>
          </p:nvSpPr>
          <p:spPr>
            <a:xfrm>
              <a:off x="1587457" y="118034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4" name="Multiply 523"/>
            <p:cNvSpPr/>
            <p:nvPr/>
          </p:nvSpPr>
          <p:spPr>
            <a:xfrm>
              <a:off x="1587457" y="98644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5" name="Multiply 524"/>
            <p:cNvSpPr/>
            <p:nvPr/>
          </p:nvSpPr>
          <p:spPr>
            <a:xfrm>
              <a:off x="2127207" y="78029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6" name="Multiply 525"/>
            <p:cNvSpPr/>
            <p:nvPr/>
          </p:nvSpPr>
          <p:spPr>
            <a:xfrm>
              <a:off x="1860507" y="98644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7" name="Multiply 526"/>
            <p:cNvSpPr/>
            <p:nvPr/>
          </p:nvSpPr>
          <p:spPr>
            <a:xfrm>
              <a:off x="2127207" y="98984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8" name="Multiply 527"/>
            <p:cNvSpPr/>
            <p:nvPr/>
          </p:nvSpPr>
          <p:spPr>
            <a:xfrm>
              <a:off x="1587457" y="137719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9" name="Multiply 528"/>
            <p:cNvSpPr/>
            <p:nvPr/>
          </p:nvSpPr>
          <p:spPr>
            <a:xfrm>
              <a:off x="1587457" y="158334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0" name="Multiply 529"/>
            <p:cNvSpPr/>
            <p:nvPr/>
          </p:nvSpPr>
          <p:spPr>
            <a:xfrm>
              <a:off x="1587457" y="178019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1" name="Multiply 530"/>
            <p:cNvSpPr/>
            <p:nvPr/>
          </p:nvSpPr>
          <p:spPr>
            <a:xfrm>
              <a:off x="1587457" y="197704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2" name="Multiply 531"/>
            <p:cNvSpPr/>
            <p:nvPr/>
          </p:nvSpPr>
          <p:spPr>
            <a:xfrm>
              <a:off x="1587457" y="2183204"/>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3" name="Multiply 532"/>
            <p:cNvSpPr/>
            <p:nvPr/>
          </p:nvSpPr>
          <p:spPr>
            <a:xfrm>
              <a:off x="1860507" y="137719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4" name="Multiply 533"/>
            <p:cNvSpPr/>
            <p:nvPr/>
          </p:nvSpPr>
          <p:spPr>
            <a:xfrm>
              <a:off x="1860507" y="118329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5" name="Multiply 534"/>
            <p:cNvSpPr/>
            <p:nvPr/>
          </p:nvSpPr>
          <p:spPr>
            <a:xfrm>
              <a:off x="1860507" y="157404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6" name="Multiply 535"/>
            <p:cNvSpPr/>
            <p:nvPr/>
          </p:nvSpPr>
          <p:spPr>
            <a:xfrm>
              <a:off x="1860507" y="178019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7" name="Multiply 536"/>
            <p:cNvSpPr/>
            <p:nvPr/>
          </p:nvSpPr>
          <p:spPr>
            <a:xfrm>
              <a:off x="1860507" y="197704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8" name="Multiply 537"/>
            <p:cNvSpPr/>
            <p:nvPr/>
          </p:nvSpPr>
          <p:spPr>
            <a:xfrm>
              <a:off x="1860507" y="217389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9" name="Multiply 538"/>
            <p:cNvSpPr/>
            <p:nvPr/>
          </p:nvSpPr>
          <p:spPr>
            <a:xfrm>
              <a:off x="2127207" y="1377630"/>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0" name="Multiply 539"/>
            <p:cNvSpPr/>
            <p:nvPr/>
          </p:nvSpPr>
          <p:spPr>
            <a:xfrm>
              <a:off x="2127207" y="1183736"/>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1" name="Multiply 540"/>
            <p:cNvSpPr/>
            <p:nvPr/>
          </p:nvSpPr>
          <p:spPr>
            <a:xfrm>
              <a:off x="2127207" y="1780636"/>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2" name="Multiply 541"/>
            <p:cNvSpPr/>
            <p:nvPr/>
          </p:nvSpPr>
          <p:spPr>
            <a:xfrm>
              <a:off x="2127207" y="1977486"/>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3" name="Multiply 542"/>
            <p:cNvSpPr/>
            <p:nvPr/>
          </p:nvSpPr>
          <p:spPr>
            <a:xfrm>
              <a:off x="2127207" y="2174336"/>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4" name="Multiply 543"/>
            <p:cNvSpPr/>
            <p:nvPr/>
          </p:nvSpPr>
          <p:spPr>
            <a:xfrm>
              <a:off x="2127207" y="238049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5" name="Multiply 544"/>
            <p:cNvSpPr/>
            <p:nvPr/>
          </p:nvSpPr>
          <p:spPr>
            <a:xfrm>
              <a:off x="2400257" y="99279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6" name="Multiply 545"/>
            <p:cNvSpPr/>
            <p:nvPr/>
          </p:nvSpPr>
          <p:spPr>
            <a:xfrm>
              <a:off x="2400257" y="1380586"/>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7" name="Multiply 546"/>
            <p:cNvSpPr/>
            <p:nvPr/>
          </p:nvSpPr>
          <p:spPr>
            <a:xfrm>
              <a:off x="2400257" y="118669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8" name="Multiply 547"/>
            <p:cNvSpPr/>
            <p:nvPr/>
          </p:nvSpPr>
          <p:spPr>
            <a:xfrm>
              <a:off x="2400257" y="178359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9" name="Multiply 548"/>
            <p:cNvSpPr/>
            <p:nvPr/>
          </p:nvSpPr>
          <p:spPr>
            <a:xfrm>
              <a:off x="2400257" y="198044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0" name="Multiply 549"/>
            <p:cNvSpPr/>
            <p:nvPr/>
          </p:nvSpPr>
          <p:spPr>
            <a:xfrm>
              <a:off x="2400257" y="217729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1" name="Multiply 550"/>
            <p:cNvSpPr/>
            <p:nvPr/>
          </p:nvSpPr>
          <p:spPr>
            <a:xfrm>
              <a:off x="2654257" y="98644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2" name="Multiply 551"/>
            <p:cNvSpPr/>
            <p:nvPr/>
          </p:nvSpPr>
          <p:spPr>
            <a:xfrm>
              <a:off x="2654257" y="1374236"/>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3" name="Multiply 552"/>
            <p:cNvSpPr/>
            <p:nvPr/>
          </p:nvSpPr>
          <p:spPr>
            <a:xfrm>
              <a:off x="2654257" y="118034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4" name="Multiply 553"/>
            <p:cNvSpPr/>
            <p:nvPr/>
          </p:nvSpPr>
          <p:spPr>
            <a:xfrm>
              <a:off x="2654257" y="177724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5" name="Multiply 554"/>
            <p:cNvSpPr/>
            <p:nvPr/>
          </p:nvSpPr>
          <p:spPr>
            <a:xfrm>
              <a:off x="2654257" y="197409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6" name="Multiply 555"/>
            <p:cNvSpPr/>
            <p:nvPr/>
          </p:nvSpPr>
          <p:spPr>
            <a:xfrm>
              <a:off x="2654257" y="217094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7" name="Multiply 556"/>
            <p:cNvSpPr/>
            <p:nvPr/>
          </p:nvSpPr>
          <p:spPr>
            <a:xfrm>
              <a:off x="2914607" y="1380586"/>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8" name="Multiply 557"/>
            <p:cNvSpPr/>
            <p:nvPr/>
          </p:nvSpPr>
          <p:spPr>
            <a:xfrm>
              <a:off x="2914607" y="178359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9" name="Rectangle 558"/>
            <p:cNvSpPr/>
            <p:nvPr/>
          </p:nvSpPr>
          <p:spPr>
            <a:xfrm>
              <a:off x="621346" y="1215931"/>
              <a:ext cx="1246126" cy="13257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grpSp>
      <p:grpSp>
        <p:nvGrpSpPr>
          <p:cNvPr id="560" name="Group 559"/>
          <p:cNvGrpSpPr/>
          <p:nvPr/>
        </p:nvGrpSpPr>
        <p:grpSpPr>
          <a:xfrm>
            <a:off x="4434493" y="1559558"/>
            <a:ext cx="3167548" cy="2175552"/>
            <a:chOff x="5414923" y="3630688"/>
            <a:chExt cx="3167548" cy="2175552"/>
          </a:xfrm>
        </p:grpSpPr>
        <p:grpSp>
          <p:nvGrpSpPr>
            <p:cNvPr id="561" name="Group 560"/>
            <p:cNvGrpSpPr/>
            <p:nvPr/>
          </p:nvGrpSpPr>
          <p:grpSpPr>
            <a:xfrm>
              <a:off x="5414923" y="3630688"/>
              <a:ext cx="3167548" cy="2001008"/>
              <a:chOff x="5414923" y="3630688"/>
              <a:chExt cx="3167548" cy="2001008"/>
            </a:xfrm>
          </p:grpSpPr>
          <p:grpSp>
            <p:nvGrpSpPr>
              <p:cNvPr id="564" name="Group 563"/>
              <p:cNvGrpSpPr/>
              <p:nvPr/>
            </p:nvGrpSpPr>
            <p:grpSpPr>
              <a:xfrm>
                <a:off x="5414923" y="3630688"/>
                <a:ext cx="3167548" cy="2001008"/>
                <a:chOff x="621346" y="780292"/>
                <a:chExt cx="3167548" cy="2001008"/>
              </a:xfrm>
            </p:grpSpPr>
            <p:cxnSp>
              <p:nvCxnSpPr>
                <p:cNvPr id="567" name="Straight Connector 566"/>
                <p:cNvCxnSpPr/>
                <p:nvPr/>
              </p:nvCxnSpPr>
              <p:spPr>
                <a:xfrm>
                  <a:off x="1130257" y="1265943"/>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8" name="Straight Connector 567"/>
                <p:cNvCxnSpPr/>
                <p:nvPr/>
              </p:nvCxnSpPr>
              <p:spPr>
                <a:xfrm>
                  <a:off x="1130257" y="1464802"/>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9" name="Straight Connector 568"/>
                <p:cNvCxnSpPr/>
                <p:nvPr/>
              </p:nvCxnSpPr>
              <p:spPr>
                <a:xfrm>
                  <a:off x="1130257" y="1663661"/>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0" name="Straight Connector 569"/>
                <p:cNvCxnSpPr/>
                <p:nvPr/>
              </p:nvCxnSpPr>
              <p:spPr>
                <a:xfrm>
                  <a:off x="1130257" y="1862520"/>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1" name="Straight Connector 570"/>
                <p:cNvCxnSpPr/>
                <p:nvPr/>
              </p:nvCxnSpPr>
              <p:spPr>
                <a:xfrm>
                  <a:off x="1130257" y="2061379"/>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2" name="Straight Connector 571"/>
                <p:cNvCxnSpPr/>
                <p:nvPr/>
              </p:nvCxnSpPr>
              <p:spPr>
                <a:xfrm>
                  <a:off x="1130257" y="2260238"/>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3" name="Straight Connector 572"/>
                <p:cNvCxnSpPr/>
                <p:nvPr/>
              </p:nvCxnSpPr>
              <p:spPr>
                <a:xfrm flipV="1">
                  <a:off x="1258779" y="856487"/>
                  <a:ext cx="0" cy="16793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74" name="Straight Connector 573"/>
                <p:cNvCxnSpPr/>
                <p:nvPr/>
              </p:nvCxnSpPr>
              <p:spPr>
                <a:xfrm flipV="1">
                  <a:off x="1529927" y="856487"/>
                  <a:ext cx="0" cy="1690621"/>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75" name="Straight Connector 574"/>
                <p:cNvCxnSpPr/>
                <p:nvPr/>
              </p:nvCxnSpPr>
              <p:spPr>
                <a:xfrm flipV="1">
                  <a:off x="1801076" y="856487"/>
                  <a:ext cx="0" cy="1690621"/>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76" name="Straight Connector 575"/>
                <p:cNvCxnSpPr/>
                <p:nvPr/>
              </p:nvCxnSpPr>
              <p:spPr>
                <a:xfrm flipV="1">
                  <a:off x="2072224" y="808006"/>
                  <a:ext cx="0" cy="1753941"/>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77" name="Straight Connector 576"/>
                <p:cNvCxnSpPr/>
                <p:nvPr/>
              </p:nvCxnSpPr>
              <p:spPr>
                <a:xfrm flipV="1">
                  <a:off x="2343372" y="856487"/>
                  <a:ext cx="0" cy="1705461"/>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78" name="Straight Connector 577"/>
                <p:cNvCxnSpPr/>
                <p:nvPr/>
              </p:nvCxnSpPr>
              <p:spPr>
                <a:xfrm flipV="1">
                  <a:off x="2614519" y="815427"/>
                  <a:ext cx="0" cy="174652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579" name="Rectangle 578"/>
                <p:cNvSpPr/>
                <p:nvPr/>
              </p:nvSpPr>
              <p:spPr>
                <a:xfrm>
                  <a:off x="2285957" y="1597374"/>
                  <a:ext cx="1246126" cy="13257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cxnSp>
              <p:nvCxnSpPr>
                <p:cNvPr id="580" name="Straight Connector 579"/>
                <p:cNvCxnSpPr/>
                <p:nvPr/>
              </p:nvCxnSpPr>
              <p:spPr>
                <a:xfrm flipV="1">
                  <a:off x="2872688" y="864681"/>
                  <a:ext cx="0" cy="1682427"/>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81" name="Straight Connector 580"/>
                <p:cNvCxnSpPr/>
                <p:nvPr/>
              </p:nvCxnSpPr>
              <p:spPr>
                <a:xfrm flipV="1">
                  <a:off x="3143835" y="798369"/>
                  <a:ext cx="0" cy="1737479"/>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582" name="Rectangle 581"/>
                <p:cNvSpPr/>
                <p:nvPr/>
              </p:nvSpPr>
              <p:spPr>
                <a:xfrm>
                  <a:off x="2150587" y="1565321"/>
                  <a:ext cx="127618" cy="19884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cxnSp>
              <p:nvCxnSpPr>
                <p:cNvPr id="583" name="Straight Connector 582"/>
                <p:cNvCxnSpPr/>
                <p:nvPr/>
              </p:nvCxnSpPr>
              <p:spPr>
                <a:xfrm>
                  <a:off x="1130257" y="868130"/>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4" name="Straight Connector 583"/>
                <p:cNvCxnSpPr/>
                <p:nvPr/>
              </p:nvCxnSpPr>
              <p:spPr>
                <a:xfrm>
                  <a:off x="1130257" y="1066989"/>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5" name="Straight Connector 584"/>
                <p:cNvCxnSpPr/>
                <p:nvPr/>
              </p:nvCxnSpPr>
              <p:spPr>
                <a:xfrm>
                  <a:off x="1130257" y="2461429"/>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86" name="Oval 585"/>
                <p:cNvSpPr/>
                <p:nvPr/>
              </p:nvSpPr>
              <p:spPr>
                <a:xfrm>
                  <a:off x="1390904" y="864681"/>
                  <a:ext cx="1612173" cy="160131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7" name="Multiply 586"/>
                <p:cNvSpPr/>
                <p:nvPr/>
              </p:nvSpPr>
              <p:spPr>
                <a:xfrm>
                  <a:off x="1314704" y="1587661"/>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8" name="Rectangle 587"/>
                <p:cNvSpPr/>
                <p:nvPr/>
              </p:nvSpPr>
              <p:spPr>
                <a:xfrm>
                  <a:off x="694244" y="2575859"/>
                  <a:ext cx="209688" cy="13257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589" name="TextBox 588"/>
                <p:cNvSpPr txBox="1"/>
                <p:nvPr/>
              </p:nvSpPr>
              <p:spPr>
                <a:xfrm>
                  <a:off x="881163" y="2486394"/>
                  <a:ext cx="550664" cy="276999"/>
                </a:xfrm>
                <a:prstGeom prst="rect">
                  <a:avLst/>
                </a:prstGeom>
                <a:noFill/>
              </p:spPr>
              <p:txBody>
                <a:bodyPr wrap="none" rtlCol="0">
                  <a:spAutoFit/>
                </a:bodyPr>
                <a:lstStyle/>
                <a:p>
                  <a:r>
                    <a:rPr lang="en-US" sz="1200" dirty="0">
                      <a:solidFill>
                        <a:prstClr val="black"/>
                      </a:solidFill>
                    </a:rPr>
                    <a:t>Metal</a:t>
                  </a:r>
                </a:p>
              </p:txBody>
            </p:sp>
            <p:sp>
              <p:nvSpPr>
                <p:cNvPr id="590" name="TextBox 589"/>
                <p:cNvSpPr txBox="1"/>
                <p:nvPr/>
              </p:nvSpPr>
              <p:spPr>
                <a:xfrm>
                  <a:off x="1522657" y="2503645"/>
                  <a:ext cx="883575" cy="276999"/>
                </a:xfrm>
                <a:prstGeom prst="rect">
                  <a:avLst/>
                </a:prstGeom>
                <a:noFill/>
              </p:spPr>
              <p:txBody>
                <a:bodyPr wrap="none" rtlCol="0">
                  <a:spAutoFit/>
                </a:bodyPr>
                <a:lstStyle/>
                <a:p>
                  <a:r>
                    <a:rPr lang="en-US" sz="1200" dirty="0" smtClean="0">
                      <a:solidFill>
                        <a:prstClr val="black"/>
                      </a:solidFill>
                    </a:rPr>
                    <a:t>Cut </a:t>
                  </a:r>
                  <a:r>
                    <a:rPr lang="en-US" altLang="zh-CN" sz="1200" dirty="0" smtClean="0">
                      <a:solidFill>
                        <a:prstClr val="black"/>
                      </a:solidFill>
                    </a:rPr>
                    <a:t>Mask 1</a:t>
                  </a:r>
                  <a:endParaRPr lang="en-US" sz="1200" dirty="0">
                    <a:solidFill>
                      <a:prstClr val="black"/>
                    </a:solidFill>
                  </a:endParaRPr>
                </a:p>
              </p:txBody>
            </p:sp>
            <p:sp>
              <p:nvSpPr>
                <p:cNvPr id="591" name="Rectangle 590"/>
                <p:cNvSpPr/>
                <p:nvPr/>
              </p:nvSpPr>
              <p:spPr>
                <a:xfrm>
                  <a:off x="1438177" y="2546845"/>
                  <a:ext cx="106802" cy="18957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592" name="Multiply 591"/>
                <p:cNvSpPr/>
                <p:nvPr/>
              </p:nvSpPr>
              <p:spPr>
                <a:xfrm>
                  <a:off x="2361923" y="2576710"/>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3" name="TextBox 592"/>
                <p:cNvSpPr txBox="1"/>
                <p:nvPr/>
              </p:nvSpPr>
              <p:spPr>
                <a:xfrm>
                  <a:off x="2430830" y="2504301"/>
                  <a:ext cx="1358064" cy="276999"/>
                </a:xfrm>
                <a:prstGeom prst="rect">
                  <a:avLst/>
                </a:prstGeom>
                <a:noFill/>
              </p:spPr>
              <p:txBody>
                <a:bodyPr wrap="none" rtlCol="0">
                  <a:spAutoFit/>
                </a:bodyPr>
                <a:lstStyle/>
                <a:p>
                  <a:r>
                    <a:rPr lang="en-US" sz="1200" dirty="0">
                      <a:solidFill>
                        <a:prstClr val="black"/>
                      </a:solidFill>
                    </a:rPr>
                    <a:t>Forbidden location</a:t>
                  </a:r>
                </a:p>
              </p:txBody>
            </p:sp>
            <p:sp>
              <p:nvSpPr>
                <p:cNvPr id="594" name="Multiply 593"/>
                <p:cNvSpPr/>
                <p:nvPr/>
              </p:nvSpPr>
              <p:spPr>
                <a:xfrm>
                  <a:off x="1320757" y="138014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5" name="Multiply 594"/>
                <p:cNvSpPr/>
                <p:nvPr/>
              </p:nvSpPr>
              <p:spPr>
                <a:xfrm>
                  <a:off x="1314407" y="178654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6" name="Multiply 595"/>
                <p:cNvSpPr/>
                <p:nvPr/>
              </p:nvSpPr>
              <p:spPr>
                <a:xfrm>
                  <a:off x="1587457" y="118034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7" name="Multiply 596"/>
                <p:cNvSpPr/>
                <p:nvPr/>
              </p:nvSpPr>
              <p:spPr>
                <a:xfrm>
                  <a:off x="1587457" y="98644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8" name="Multiply 597"/>
                <p:cNvSpPr/>
                <p:nvPr/>
              </p:nvSpPr>
              <p:spPr>
                <a:xfrm>
                  <a:off x="2127207" y="78029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9" name="Multiply 598"/>
                <p:cNvSpPr/>
                <p:nvPr/>
              </p:nvSpPr>
              <p:spPr>
                <a:xfrm>
                  <a:off x="1860507" y="98644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0" name="Multiply 599"/>
                <p:cNvSpPr/>
                <p:nvPr/>
              </p:nvSpPr>
              <p:spPr>
                <a:xfrm>
                  <a:off x="2127207" y="98984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1" name="Multiply 600"/>
                <p:cNvSpPr/>
                <p:nvPr/>
              </p:nvSpPr>
              <p:spPr>
                <a:xfrm>
                  <a:off x="1587457" y="137719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2" name="Multiply 601"/>
                <p:cNvSpPr/>
                <p:nvPr/>
              </p:nvSpPr>
              <p:spPr>
                <a:xfrm>
                  <a:off x="1587457" y="158334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3" name="Multiply 602"/>
                <p:cNvSpPr/>
                <p:nvPr/>
              </p:nvSpPr>
              <p:spPr>
                <a:xfrm>
                  <a:off x="1587457" y="178019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4" name="Multiply 603"/>
                <p:cNvSpPr/>
                <p:nvPr/>
              </p:nvSpPr>
              <p:spPr>
                <a:xfrm>
                  <a:off x="1587457" y="197704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5" name="Multiply 604"/>
                <p:cNvSpPr/>
                <p:nvPr/>
              </p:nvSpPr>
              <p:spPr>
                <a:xfrm>
                  <a:off x="1587457" y="2183204"/>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6" name="Multiply 605"/>
                <p:cNvSpPr/>
                <p:nvPr/>
              </p:nvSpPr>
              <p:spPr>
                <a:xfrm>
                  <a:off x="1860507" y="137719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7" name="Multiply 606"/>
                <p:cNvSpPr/>
                <p:nvPr/>
              </p:nvSpPr>
              <p:spPr>
                <a:xfrm>
                  <a:off x="1860507" y="118329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8" name="Multiply 607"/>
                <p:cNvSpPr/>
                <p:nvPr/>
              </p:nvSpPr>
              <p:spPr>
                <a:xfrm>
                  <a:off x="1860507" y="157404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9" name="Multiply 608"/>
                <p:cNvSpPr/>
                <p:nvPr/>
              </p:nvSpPr>
              <p:spPr>
                <a:xfrm>
                  <a:off x="1860507" y="178019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0" name="Multiply 609"/>
                <p:cNvSpPr/>
                <p:nvPr/>
              </p:nvSpPr>
              <p:spPr>
                <a:xfrm>
                  <a:off x="1860507" y="197704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1" name="Multiply 610"/>
                <p:cNvSpPr/>
                <p:nvPr/>
              </p:nvSpPr>
              <p:spPr>
                <a:xfrm>
                  <a:off x="1860507" y="217389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2" name="Multiply 611"/>
                <p:cNvSpPr/>
                <p:nvPr/>
              </p:nvSpPr>
              <p:spPr>
                <a:xfrm>
                  <a:off x="2127207" y="1377630"/>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3" name="Multiply 612"/>
                <p:cNvSpPr/>
                <p:nvPr/>
              </p:nvSpPr>
              <p:spPr>
                <a:xfrm>
                  <a:off x="2127207" y="1183736"/>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4" name="Multiply 613"/>
                <p:cNvSpPr/>
                <p:nvPr/>
              </p:nvSpPr>
              <p:spPr>
                <a:xfrm>
                  <a:off x="2127207" y="1780636"/>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5" name="Multiply 614"/>
                <p:cNvSpPr/>
                <p:nvPr/>
              </p:nvSpPr>
              <p:spPr>
                <a:xfrm>
                  <a:off x="2127207" y="1977486"/>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6" name="Multiply 615"/>
                <p:cNvSpPr/>
                <p:nvPr/>
              </p:nvSpPr>
              <p:spPr>
                <a:xfrm>
                  <a:off x="2127207" y="2174336"/>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7" name="Multiply 616"/>
                <p:cNvSpPr/>
                <p:nvPr/>
              </p:nvSpPr>
              <p:spPr>
                <a:xfrm>
                  <a:off x="2127207" y="238049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8" name="Multiply 617"/>
                <p:cNvSpPr/>
                <p:nvPr/>
              </p:nvSpPr>
              <p:spPr>
                <a:xfrm>
                  <a:off x="2400257" y="99279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9" name="Multiply 618"/>
                <p:cNvSpPr/>
                <p:nvPr/>
              </p:nvSpPr>
              <p:spPr>
                <a:xfrm>
                  <a:off x="2400257" y="1380586"/>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0" name="Multiply 619"/>
                <p:cNvSpPr/>
                <p:nvPr/>
              </p:nvSpPr>
              <p:spPr>
                <a:xfrm>
                  <a:off x="2400257" y="118669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1" name="Multiply 620"/>
                <p:cNvSpPr/>
                <p:nvPr/>
              </p:nvSpPr>
              <p:spPr>
                <a:xfrm>
                  <a:off x="2400257" y="178359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2" name="Multiply 621"/>
                <p:cNvSpPr/>
                <p:nvPr/>
              </p:nvSpPr>
              <p:spPr>
                <a:xfrm>
                  <a:off x="2400257" y="198044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3" name="Multiply 622"/>
                <p:cNvSpPr/>
                <p:nvPr/>
              </p:nvSpPr>
              <p:spPr>
                <a:xfrm>
                  <a:off x="2400257" y="217729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4" name="Multiply 623"/>
                <p:cNvSpPr/>
                <p:nvPr/>
              </p:nvSpPr>
              <p:spPr>
                <a:xfrm>
                  <a:off x="2654257" y="98644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5" name="Multiply 624"/>
                <p:cNvSpPr/>
                <p:nvPr/>
              </p:nvSpPr>
              <p:spPr>
                <a:xfrm>
                  <a:off x="2654257" y="1374236"/>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6" name="Multiply 625"/>
                <p:cNvSpPr/>
                <p:nvPr/>
              </p:nvSpPr>
              <p:spPr>
                <a:xfrm>
                  <a:off x="2654257" y="118034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7" name="Multiply 626"/>
                <p:cNvSpPr/>
                <p:nvPr/>
              </p:nvSpPr>
              <p:spPr>
                <a:xfrm>
                  <a:off x="2654257" y="177724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8" name="Multiply 627"/>
                <p:cNvSpPr/>
                <p:nvPr/>
              </p:nvSpPr>
              <p:spPr>
                <a:xfrm>
                  <a:off x="2654257" y="197409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9" name="Multiply 628"/>
                <p:cNvSpPr/>
                <p:nvPr/>
              </p:nvSpPr>
              <p:spPr>
                <a:xfrm>
                  <a:off x="2654257" y="217094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0" name="Multiply 629"/>
                <p:cNvSpPr/>
                <p:nvPr/>
              </p:nvSpPr>
              <p:spPr>
                <a:xfrm>
                  <a:off x="2914607" y="1380586"/>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1" name="Multiply 630"/>
                <p:cNvSpPr/>
                <p:nvPr/>
              </p:nvSpPr>
              <p:spPr>
                <a:xfrm>
                  <a:off x="2914607" y="178359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2" name="Rectangle 631"/>
                <p:cNvSpPr/>
                <p:nvPr/>
              </p:nvSpPr>
              <p:spPr>
                <a:xfrm>
                  <a:off x="621346" y="1215931"/>
                  <a:ext cx="1246126" cy="13257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grpSp>
          <p:sp>
            <p:nvSpPr>
              <p:cNvPr id="565" name="Rectangle 564"/>
              <p:cNvSpPr/>
              <p:nvPr/>
            </p:nvSpPr>
            <p:spPr>
              <a:xfrm>
                <a:off x="7750736" y="4032156"/>
                <a:ext cx="106802" cy="18957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566" name="Rectangle 565"/>
              <p:cNvSpPr/>
              <p:nvPr/>
            </p:nvSpPr>
            <p:spPr>
              <a:xfrm>
                <a:off x="6669410" y="4054988"/>
                <a:ext cx="1076730" cy="159563"/>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grpSp>
        <p:sp>
          <p:nvSpPr>
            <p:cNvPr id="562" name="Rectangle 561"/>
            <p:cNvSpPr/>
            <p:nvPr/>
          </p:nvSpPr>
          <p:spPr>
            <a:xfrm>
              <a:off x="5475256" y="5621458"/>
              <a:ext cx="258214" cy="148365"/>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563" name="TextBox 562"/>
            <p:cNvSpPr txBox="1"/>
            <p:nvPr/>
          </p:nvSpPr>
          <p:spPr>
            <a:xfrm>
              <a:off x="5692788" y="5529241"/>
              <a:ext cx="1173013" cy="276999"/>
            </a:xfrm>
            <a:prstGeom prst="rect">
              <a:avLst/>
            </a:prstGeom>
            <a:noFill/>
          </p:spPr>
          <p:txBody>
            <a:bodyPr wrap="none" rtlCol="0">
              <a:spAutoFit/>
            </a:bodyPr>
            <a:lstStyle/>
            <a:p>
              <a:r>
                <a:rPr lang="en-US" altLang="zh-CN" sz="1200" dirty="0" smtClean="0">
                  <a:solidFill>
                    <a:prstClr val="black"/>
                  </a:solidFill>
                </a:rPr>
                <a:t>Extended </a:t>
              </a:r>
              <a:r>
                <a:rPr lang="en-US" sz="1200" dirty="0" smtClean="0">
                  <a:solidFill>
                    <a:prstClr val="black"/>
                  </a:solidFill>
                </a:rPr>
                <a:t>Metal</a:t>
              </a:r>
              <a:endParaRPr lang="en-US" sz="1200" dirty="0">
                <a:solidFill>
                  <a:prstClr val="black"/>
                </a:solidFill>
              </a:endParaRPr>
            </a:p>
          </p:txBody>
        </p:sp>
      </p:grpSp>
      <p:grpSp>
        <p:nvGrpSpPr>
          <p:cNvPr id="700" name="Group 699"/>
          <p:cNvGrpSpPr/>
          <p:nvPr/>
        </p:nvGrpSpPr>
        <p:grpSpPr>
          <a:xfrm>
            <a:off x="8115563" y="1520915"/>
            <a:ext cx="3167548" cy="2177866"/>
            <a:chOff x="516696" y="3917385"/>
            <a:chExt cx="3167548" cy="2177866"/>
          </a:xfrm>
        </p:grpSpPr>
        <p:grpSp>
          <p:nvGrpSpPr>
            <p:cNvPr id="701" name="Group 700"/>
            <p:cNvGrpSpPr/>
            <p:nvPr/>
          </p:nvGrpSpPr>
          <p:grpSpPr>
            <a:xfrm>
              <a:off x="516696" y="3917385"/>
              <a:ext cx="3167548" cy="2001008"/>
              <a:chOff x="621346" y="780292"/>
              <a:chExt cx="3167548" cy="2001008"/>
            </a:xfrm>
          </p:grpSpPr>
          <p:cxnSp>
            <p:nvCxnSpPr>
              <p:cNvPr id="707" name="Straight Connector 706"/>
              <p:cNvCxnSpPr/>
              <p:nvPr/>
            </p:nvCxnSpPr>
            <p:spPr>
              <a:xfrm>
                <a:off x="1130257" y="1265943"/>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8" name="Straight Connector 707"/>
              <p:cNvCxnSpPr/>
              <p:nvPr/>
            </p:nvCxnSpPr>
            <p:spPr>
              <a:xfrm>
                <a:off x="1130257" y="1464802"/>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9" name="Straight Connector 708"/>
              <p:cNvCxnSpPr/>
              <p:nvPr/>
            </p:nvCxnSpPr>
            <p:spPr>
              <a:xfrm>
                <a:off x="1130257" y="1663661"/>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0" name="Straight Connector 709"/>
              <p:cNvCxnSpPr/>
              <p:nvPr/>
            </p:nvCxnSpPr>
            <p:spPr>
              <a:xfrm>
                <a:off x="1130257" y="1862520"/>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1" name="Straight Connector 710"/>
              <p:cNvCxnSpPr/>
              <p:nvPr/>
            </p:nvCxnSpPr>
            <p:spPr>
              <a:xfrm>
                <a:off x="1130257" y="2061379"/>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2" name="Straight Connector 711"/>
              <p:cNvCxnSpPr/>
              <p:nvPr/>
            </p:nvCxnSpPr>
            <p:spPr>
              <a:xfrm>
                <a:off x="1130257" y="2260238"/>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3" name="Straight Connector 712"/>
              <p:cNvCxnSpPr/>
              <p:nvPr/>
            </p:nvCxnSpPr>
            <p:spPr>
              <a:xfrm flipV="1">
                <a:off x="1258779" y="856487"/>
                <a:ext cx="0" cy="16793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14" name="Straight Connector 713"/>
              <p:cNvCxnSpPr/>
              <p:nvPr/>
            </p:nvCxnSpPr>
            <p:spPr>
              <a:xfrm flipV="1">
                <a:off x="1529927" y="856487"/>
                <a:ext cx="0" cy="1690621"/>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15" name="Straight Connector 714"/>
              <p:cNvCxnSpPr/>
              <p:nvPr/>
            </p:nvCxnSpPr>
            <p:spPr>
              <a:xfrm flipV="1">
                <a:off x="1801076" y="856487"/>
                <a:ext cx="0" cy="1690621"/>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16" name="Straight Connector 715"/>
              <p:cNvCxnSpPr/>
              <p:nvPr/>
            </p:nvCxnSpPr>
            <p:spPr>
              <a:xfrm flipV="1">
                <a:off x="2072224" y="808006"/>
                <a:ext cx="0" cy="1753941"/>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17" name="Straight Connector 716"/>
              <p:cNvCxnSpPr/>
              <p:nvPr/>
            </p:nvCxnSpPr>
            <p:spPr>
              <a:xfrm flipV="1">
                <a:off x="2343372" y="856487"/>
                <a:ext cx="0" cy="1705461"/>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18" name="Straight Connector 717"/>
              <p:cNvCxnSpPr/>
              <p:nvPr/>
            </p:nvCxnSpPr>
            <p:spPr>
              <a:xfrm flipV="1">
                <a:off x="2614519" y="815427"/>
                <a:ext cx="0" cy="174652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719" name="Rectangle 718"/>
              <p:cNvSpPr/>
              <p:nvPr/>
            </p:nvSpPr>
            <p:spPr>
              <a:xfrm>
                <a:off x="2285957" y="1597374"/>
                <a:ext cx="1246126" cy="13257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cxnSp>
            <p:nvCxnSpPr>
              <p:cNvPr id="720" name="Straight Connector 719"/>
              <p:cNvCxnSpPr/>
              <p:nvPr/>
            </p:nvCxnSpPr>
            <p:spPr>
              <a:xfrm flipV="1">
                <a:off x="2872688" y="864681"/>
                <a:ext cx="0" cy="1682427"/>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21" name="Straight Connector 720"/>
              <p:cNvCxnSpPr/>
              <p:nvPr/>
            </p:nvCxnSpPr>
            <p:spPr>
              <a:xfrm flipV="1">
                <a:off x="3143835" y="798369"/>
                <a:ext cx="0" cy="1737479"/>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722" name="Rectangle 721"/>
              <p:cNvSpPr/>
              <p:nvPr/>
            </p:nvSpPr>
            <p:spPr>
              <a:xfrm>
                <a:off x="2150587" y="1565321"/>
                <a:ext cx="127618" cy="19884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cxnSp>
            <p:nvCxnSpPr>
              <p:cNvPr id="723" name="Straight Connector 722"/>
              <p:cNvCxnSpPr/>
              <p:nvPr/>
            </p:nvCxnSpPr>
            <p:spPr>
              <a:xfrm>
                <a:off x="1130257" y="868130"/>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4" name="Straight Connector 723"/>
              <p:cNvCxnSpPr/>
              <p:nvPr/>
            </p:nvCxnSpPr>
            <p:spPr>
              <a:xfrm>
                <a:off x="1130257" y="1066989"/>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5" name="Straight Connector 724"/>
              <p:cNvCxnSpPr/>
              <p:nvPr/>
            </p:nvCxnSpPr>
            <p:spPr>
              <a:xfrm>
                <a:off x="1130257" y="2461429"/>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26" name="Oval 725"/>
              <p:cNvSpPr/>
              <p:nvPr/>
            </p:nvSpPr>
            <p:spPr>
              <a:xfrm>
                <a:off x="1390904" y="864681"/>
                <a:ext cx="1612173" cy="160131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27" name="Multiply 726"/>
              <p:cNvSpPr/>
              <p:nvPr/>
            </p:nvSpPr>
            <p:spPr>
              <a:xfrm>
                <a:off x="1314704" y="1587661"/>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28" name="Rectangle 727"/>
              <p:cNvSpPr/>
              <p:nvPr/>
            </p:nvSpPr>
            <p:spPr>
              <a:xfrm>
                <a:off x="694244" y="2575859"/>
                <a:ext cx="209688" cy="13257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729" name="TextBox 728"/>
              <p:cNvSpPr txBox="1"/>
              <p:nvPr/>
            </p:nvSpPr>
            <p:spPr>
              <a:xfrm>
                <a:off x="881163" y="2486394"/>
                <a:ext cx="550664" cy="276999"/>
              </a:xfrm>
              <a:prstGeom prst="rect">
                <a:avLst/>
              </a:prstGeom>
              <a:noFill/>
            </p:spPr>
            <p:txBody>
              <a:bodyPr wrap="none" rtlCol="0">
                <a:spAutoFit/>
              </a:bodyPr>
              <a:lstStyle/>
              <a:p>
                <a:r>
                  <a:rPr lang="en-US" sz="1200" dirty="0">
                    <a:solidFill>
                      <a:prstClr val="black"/>
                    </a:solidFill>
                  </a:rPr>
                  <a:t>Metal</a:t>
                </a:r>
              </a:p>
            </p:txBody>
          </p:sp>
          <p:sp>
            <p:nvSpPr>
              <p:cNvPr id="730" name="TextBox 729"/>
              <p:cNvSpPr txBox="1"/>
              <p:nvPr/>
            </p:nvSpPr>
            <p:spPr>
              <a:xfrm>
                <a:off x="1522657" y="2503645"/>
                <a:ext cx="883575" cy="276999"/>
              </a:xfrm>
              <a:prstGeom prst="rect">
                <a:avLst/>
              </a:prstGeom>
              <a:noFill/>
            </p:spPr>
            <p:txBody>
              <a:bodyPr wrap="none" rtlCol="0">
                <a:spAutoFit/>
              </a:bodyPr>
              <a:lstStyle/>
              <a:p>
                <a:r>
                  <a:rPr lang="en-US" sz="1200" dirty="0" smtClean="0">
                    <a:solidFill>
                      <a:prstClr val="black"/>
                    </a:solidFill>
                  </a:rPr>
                  <a:t>Cut </a:t>
                </a:r>
                <a:r>
                  <a:rPr lang="en-US" altLang="zh-CN" sz="1200" dirty="0" smtClean="0">
                    <a:solidFill>
                      <a:prstClr val="black"/>
                    </a:solidFill>
                  </a:rPr>
                  <a:t>Mask 1</a:t>
                </a:r>
                <a:endParaRPr lang="en-US" sz="1200" dirty="0">
                  <a:solidFill>
                    <a:prstClr val="black"/>
                  </a:solidFill>
                </a:endParaRPr>
              </a:p>
            </p:txBody>
          </p:sp>
          <p:sp>
            <p:nvSpPr>
              <p:cNvPr id="731" name="Rectangle 730"/>
              <p:cNvSpPr/>
              <p:nvPr/>
            </p:nvSpPr>
            <p:spPr>
              <a:xfrm>
                <a:off x="1438177" y="2546845"/>
                <a:ext cx="106802" cy="18957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732" name="Multiply 731"/>
              <p:cNvSpPr/>
              <p:nvPr/>
            </p:nvSpPr>
            <p:spPr>
              <a:xfrm>
                <a:off x="2361923" y="2576710"/>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33" name="TextBox 732"/>
              <p:cNvSpPr txBox="1"/>
              <p:nvPr/>
            </p:nvSpPr>
            <p:spPr>
              <a:xfrm>
                <a:off x="2430830" y="2504301"/>
                <a:ext cx="1358064" cy="276999"/>
              </a:xfrm>
              <a:prstGeom prst="rect">
                <a:avLst/>
              </a:prstGeom>
              <a:noFill/>
            </p:spPr>
            <p:txBody>
              <a:bodyPr wrap="none" rtlCol="0">
                <a:spAutoFit/>
              </a:bodyPr>
              <a:lstStyle/>
              <a:p>
                <a:r>
                  <a:rPr lang="en-US" sz="1200" dirty="0">
                    <a:solidFill>
                      <a:prstClr val="black"/>
                    </a:solidFill>
                  </a:rPr>
                  <a:t>Forbidden location</a:t>
                </a:r>
              </a:p>
            </p:txBody>
          </p:sp>
          <p:sp>
            <p:nvSpPr>
              <p:cNvPr id="734" name="Multiply 733"/>
              <p:cNvSpPr/>
              <p:nvPr/>
            </p:nvSpPr>
            <p:spPr>
              <a:xfrm>
                <a:off x="1320757" y="138014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35" name="Multiply 734"/>
              <p:cNvSpPr/>
              <p:nvPr/>
            </p:nvSpPr>
            <p:spPr>
              <a:xfrm>
                <a:off x="1314407" y="178654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36" name="Multiply 735"/>
              <p:cNvSpPr/>
              <p:nvPr/>
            </p:nvSpPr>
            <p:spPr>
              <a:xfrm>
                <a:off x="1587457" y="118034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37" name="Multiply 736"/>
              <p:cNvSpPr/>
              <p:nvPr/>
            </p:nvSpPr>
            <p:spPr>
              <a:xfrm>
                <a:off x="1587457" y="98644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38" name="Multiply 737"/>
              <p:cNvSpPr/>
              <p:nvPr/>
            </p:nvSpPr>
            <p:spPr>
              <a:xfrm>
                <a:off x="2127207" y="78029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39" name="Multiply 738"/>
              <p:cNvSpPr/>
              <p:nvPr/>
            </p:nvSpPr>
            <p:spPr>
              <a:xfrm>
                <a:off x="1860507" y="98644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0" name="Multiply 739"/>
              <p:cNvSpPr/>
              <p:nvPr/>
            </p:nvSpPr>
            <p:spPr>
              <a:xfrm>
                <a:off x="2127207" y="98984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1" name="Multiply 740"/>
              <p:cNvSpPr/>
              <p:nvPr/>
            </p:nvSpPr>
            <p:spPr>
              <a:xfrm>
                <a:off x="1587457" y="137719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2" name="Multiply 741"/>
              <p:cNvSpPr/>
              <p:nvPr/>
            </p:nvSpPr>
            <p:spPr>
              <a:xfrm>
                <a:off x="1587457" y="158334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3" name="Multiply 742"/>
              <p:cNvSpPr/>
              <p:nvPr/>
            </p:nvSpPr>
            <p:spPr>
              <a:xfrm>
                <a:off x="1587457" y="178019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4" name="Multiply 743"/>
              <p:cNvSpPr/>
              <p:nvPr/>
            </p:nvSpPr>
            <p:spPr>
              <a:xfrm>
                <a:off x="1587457" y="197704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5" name="Multiply 744"/>
              <p:cNvSpPr/>
              <p:nvPr/>
            </p:nvSpPr>
            <p:spPr>
              <a:xfrm>
                <a:off x="1587457" y="2183204"/>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6" name="Multiply 745"/>
              <p:cNvSpPr/>
              <p:nvPr/>
            </p:nvSpPr>
            <p:spPr>
              <a:xfrm>
                <a:off x="1860507" y="137719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7" name="Multiply 746"/>
              <p:cNvSpPr/>
              <p:nvPr/>
            </p:nvSpPr>
            <p:spPr>
              <a:xfrm>
                <a:off x="1860507" y="118329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8" name="Multiply 747"/>
              <p:cNvSpPr/>
              <p:nvPr/>
            </p:nvSpPr>
            <p:spPr>
              <a:xfrm>
                <a:off x="1860507" y="157404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9" name="Multiply 748"/>
              <p:cNvSpPr/>
              <p:nvPr/>
            </p:nvSpPr>
            <p:spPr>
              <a:xfrm>
                <a:off x="1860507" y="178019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50" name="Multiply 749"/>
              <p:cNvSpPr/>
              <p:nvPr/>
            </p:nvSpPr>
            <p:spPr>
              <a:xfrm>
                <a:off x="1860507" y="197704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51" name="Multiply 750"/>
              <p:cNvSpPr/>
              <p:nvPr/>
            </p:nvSpPr>
            <p:spPr>
              <a:xfrm>
                <a:off x="1860507" y="217389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52" name="Multiply 751"/>
              <p:cNvSpPr/>
              <p:nvPr/>
            </p:nvSpPr>
            <p:spPr>
              <a:xfrm>
                <a:off x="2127207" y="1377630"/>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53" name="Multiply 752"/>
              <p:cNvSpPr/>
              <p:nvPr/>
            </p:nvSpPr>
            <p:spPr>
              <a:xfrm>
                <a:off x="2127207" y="1183736"/>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54" name="Multiply 753"/>
              <p:cNvSpPr/>
              <p:nvPr/>
            </p:nvSpPr>
            <p:spPr>
              <a:xfrm>
                <a:off x="2127207" y="1780636"/>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55" name="Multiply 754"/>
              <p:cNvSpPr/>
              <p:nvPr/>
            </p:nvSpPr>
            <p:spPr>
              <a:xfrm>
                <a:off x="2127207" y="1977486"/>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56" name="Multiply 755"/>
              <p:cNvSpPr/>
              <p:nvPr/>
            </p:nvSpPr>
            <p:spPr>
              <a:xfrm>
                <a:off x="2127207" y="2174336"/>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57" name="Multiply 756"/>
              <p:cNvSpPr/>
              <p:nvPr/>
            </p:nvSpPr>
            <p:spPr>
              <a:xfrm>
                <a:off x="2127207" y="238049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58" name="Multiply 757"/>
              <p:cNvSpPr/>
              <p:nvPr/>
            </p:nvSpPr>
            <p:spPr>
              <a:xfrm>
                <a:off x="2400257" y="99279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59" name="Multiply 758"/>
              <p:cNvSpPr/>
              <p:nvPr/>
            </p:nvSpPr>
            <p:spPr>
              <a:xfrm>
                <a:off x="2400257" y="1380586"/>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0" name="Multiply 759"/>
              <p:cNvSpPr/>
              <p:nvPr/>
            </p:nvSpPr>
            <p:spPr>
              <a:xfrm>
                <a:off x="2400257" y="118669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1" name="Multiply 760"/>
              <p:cNvSpPr/>
              <p:nvPr/>
            </p:nvSpPr>
            <p:spPr>
              <a:xfrm>
                <a:off x="2400257" y="178359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2" name="Multiply 761"/>
              <p:cNvSpPr/>
              <p:nvPr/>
            </p:nvSpPr>
            <p:spPr>
              <a:xfrm>
                <a:off x="2400257" y="198044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3" name="Multiply 762"/>
              <p:cNvSpPr/>
              <p:nvPr/>
            </p:nvSpPr>
            <p:spPr>
              <a:xfrm>
                <a:off x="2400257" y="217729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4" name="Multiply 763"/>
              <p:cNvSpPr/>
              <p:nvPr/>
            </p:nvSpPr>
            <p:spPr>
              <a:xfrm>
                <a:off x="2654257" y="98644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5" name="Multiply 764"/>
              <p:cNvSpPr/>
              <p:nvPr/>
            </p:nvSpPr>
            <p:spPr>
              <a:xfrm>
                <a:off x="2654257" y="1374236"/>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6" name="Multiply 765"/>
              <p:cNvSpPr/>
              <p:nvPr/>
            </p:nvSpPr>
            <p:spPr>
              <a:xfrm>
                <a:off x="2654257" y="118034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7" name="Multiply 766"/>
              <p:cNvSpPr/>
              <p:nvPr/>
            </p:nvSpPr>
            <p:spPr>
              <a:xfrm>
                <a:off x="2654257" y="177724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8" name="Multiply 767"/>
              <p:cNvSpPr/>
              <p:nvPr/>
            </p:nvSpPr>
            <p:spPr>
              <a:xfrm>
                <a:off x="2654257" y="197409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9" name="Multiply 768"/>
              <p:cNvSpPr/>
              <p:nvPr/>
            </p:nvSpPr>
            <p:spPr>
              <a:xfrm>
                <a:off x="2654257" y="217094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0" name="Multiply 769"/>
              <p:cNvSpPr/>
              <p:nvPr/>
            </p:nvSpPr>
            <p:spPr>
              <a:xfrm>
                <a:off x="2914607" y="1380586"/>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1" name="Multiply 770"/>
              <p:cNvSpPr/>
              <p:nvPr/>
            </p:nvSpPr>
            <p:spPr>
              <a:xfrm>
                <a:off x="2914607" y="178359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2" name="Rectangle 771"/>
              <p:cNvSpPr/>
              <p:nvPr/>
            </p:nvSpPr>
            <p:spPr>
              <a:xfrm>
                <a:off x="621346" y="1215931"/>
                <a:ext cx="1246126" cy="13257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grpSp>
        <p:sp>
          <p:nvSpPr>
            <p:cNvPr id="702" name="Rectangle 701"/>
            <p:cNvSpPr/>
            <p:nvPr/>
          </p:nvSpPr>
          <p:spPr>
            <a:xfrm>
              <a:off x="1784313" y="4320013"/>
              <a:ext cx="106802" cy="189579"/>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703" name="Rectangle 702"/>
            <p:cNvSpPr/>
            <p:nvPr/>
          </p:nvSpPr>
          <p:spPr>
            <a:xfrm>
              <a:off x="581750" y="5910469"/>
              <a:ext cx="258214" cy="148365"/>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704" name="TextBox 703"/>
            <p:cNvSpPr txBox="1"/>
            <p:nvPr/>
          </p:nvSpPr>
          <p:spPr>
            <a:xfrm>
              <a:off x="799282" y="5818252"/>
              <a:ext cx="1173013" cy="276999"/>
            </a:xfrm>
            <a:prstGeom prst="rect">
              <a:avLst/>
            </a:prstGeom>
            <a:noFill/>
          </p:spPr>
          <p:txBody>
            <a:bodyPr wrap="none" rtlCol="0">
              <a:spAutoFit/>
            </a:bodyPr>
            <a:lstStyle/>
            <a:p>
              <a:r>
                <a:rPr lang="en-US" altLang="zh-CN" sz="1200" dirty="0" smtClean="0">
                  <a:solidFill>
                    <a:prstClr val="black"/>
                  </a:solidFill>
                </a:rPr>
                <a:t>Extended </a:t>
              </a:r>
              <a:r>
                <a:rPr lang="en-US" sz="1200" dirty="0" smtClean="0">
                  <a:solidFill>
                    <a:prstClr val="black"/>
                  </a:solidFill>
                </a:rPr>
                <a:t>Metal</a:t>
              </a:r>
              <a:endParaRPr lang="en-US" sz="1200" dirty="0">
                <a:solidFill>
                  <a:prstClr val="black"/>
                </a:solidFill>
              </a:endParaRPr>
            </a:p>
          </p:txBody>
        </p:sp>
        <p:sp>
          <p:nvSpPr>
            <p:cNvPr id="705" name="Rectangle 704"/>
            <p:cNvSpPr/>
            <p:nvPr/>
          </p:nvSpPr>
          <p:spPr>
            <a:xfrm>
              <a:off x="2009518" y="5861961"/>
              <a:ext cx="106802" cy="189579"/>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706" name="TextBox 705"/>
            <p:cNvSpPr txBox="1"/>
            <p:nvPr/>
          </p:nvSpPr>
          <p:spPr>
            <a:xfrm>
              <a:off x="2091442" y="5816884"/>
              <a:ext cx="883575" cy="276999"/>
            </a:xfrm>
            <a:prstGeom prst="rect">
              <a:avLst/>
            </a:prstGeom>
            <a:noFill/>
          </p:spPr>
          <p:txBody>
            <a:bodyPr wrap="none" rtlCol="0">
              <a:spAutoFit/>
            </a:bodyPr>
            <a:lstStyle/>
            <a:p>
              <a:r>
                <a:rPr lang="en-US" sz="1200" dirty="0" smtClean="0">
                  <a:solidFill>
                    <a:prstClr val="black"/>
                  </a:solidFill>
                </a:rPr>
                <a:t>Cut Mask 2</a:t>
              </a:r>
              <a:endParaRPr lang="en-US" sz="1200" dirty="0">
                <a:solidFill>
                  <a:prstClr val="black"/>
                </a:solidFill>
              </a:endParaRPr>
            </a:p>
          </p:txBody>
        </p:sp>
      </p:grpSp>
      <p:grpSp>
        <p:nvGrpSpPr>
          <p:cNvPr id="773" name="Group 772"/>
          <p:cNvGrpSpPr/>
          <p:nvPr/>
        </p:nvGrpSpPr>
        <p:grpSpPr>
          <a:xfrm>
            <a:off x="8183662" y="4420923"/>
            <a:ext cx="3094650" cy="2001008"/>
            <a:chOff x="694244" y="780292"/>
            <a:chExt cx="3094650" cy="2001008"/>
          </a:xfrm>
        </p:grpSpPr>
        <p:cxnSp>
          <p:nvCxnSpPr>
            <p:cNvPr id="774" name="Straight Connector 773"/>
            <p:cNvCxnSpPr/>
            <p:nvPr/>
          </p:nvCxnSpPr>
          <p:spPr>
            <a:xfrm>
              <a:off x="1130257" y="1265943"/>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5" name="Straight Connector 774"/>
            <p:cNvCxnSpPr/>
            <p:nvPr/>
          </p:nvCxnSpPr>
          <p:spPr>
            <a:xfrm>
              <a:off x="1130257" y="1464802"/>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6" name="Straight Connector 775"/>
            <p:cNvCxnSpPr/>
            <p:nvPr/>
          </p:nvCxnSpPr>
          <p:spPr>
            <a:xfrm>
              <a:off x="1130257" y="1663661"/>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7" name="Straight Connector 776"/>
            <p:cNvCxnSpPr/>
            <p:nvPr/>
          </p:nvCxnSpPr>
          <p:spPr>
            <a:xfrm>
              <a:off x="1130257" y="1862520"/>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8" name="Straight Connector 777"/>
            <p:cNvCxnSpPr/>
            <p:nvPr/>
          </p:nvCxnSpPr>
          <p:spPr>
            <a:xfrm>
              <a:off x="1130257" y="2061379"/>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9" name="Straight Connector 778"/>
            <p:cNvCxnSpPr/>
            <p:nvPr/>
          </p:nvCxnSpPr>
          <p:spPr>
            <a:xfrm>
              <a:off x="1130257" y="2260238"/>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0" name="Straight Connector 779"/>
            <p:cNvCxnSpPr/>
            <p:nvPr/>
          </p:nvCxnSpPr>
          <p:spPr>
            <a:xfrm flipV="1">
              <a:off x="1258779" y="856487"/>
              <a:ext cx="0" cy="16793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81" name="Straight Connector 780"/>
            <p:cNvCxnSpPr/>
            <p:nvPr/>
          </p:nvCxnSpPr>
          <p:spPr>
            <a:xfrm flipV="1">
              <a:off x="1529927" y="856487"/>
              <a:ext cx="0" cy="1690621"/>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82" name="Straight Connector 781"/>
            <p:cNvCxnSpPr/>
            <p:nvPr/>
          </p:nvCxnSpPr>
          <p:spPr>
            <a:xfrm flipV="1">
              <a:off x="1801076" y="856487"/>
              <a:ext cx="0" cy="1690621"/>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83" name="Straight Connector 782"/>
            <p:cNvCxnSpPr/>
            <p:nvPr/>
          </p:nvCxnSpPr>
          <p:spPr>
            <a:xfrm flipV="1">
              <a:off x="2072224" y="808006"/>
              <a:ext cx="0" cy="1753941"/>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84" name="Straight Connector 783"/>
            <p:cNvCxnSpPr/>
            <p:nvPr/>
          </p:nvCxnSpPr>
          <p:spPr>
            <a:xfrm flipV="1">
              <a:off x="2343372" y="856487"/>
              <a:ext cx="0" cy="1705461"/>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85" name="Straight Connector 784"/>
            <p:cNvCxnSpPr/>
            <p:nvPr/>
          </p:nvCxnSpPr>
          <p:spPr>
            <a:xfrm flipV="1">
              <a:off x="2614519" y="815427"/>
              <a:ext cx="0" cy="174652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786" name="Rectangle 785"/>
            <p:cNvSpPr/>
            <p:nvPr/>
          </p:nvSpPr>
          <p:spPr>
            <a:xfrm>
              <a:off x="2285957" y="1597374"/>
              <a:ext cx="1246126" cy="13257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cxnSp>
          <p:nvCxnSpPr>
            <p:cNvPr id="787" name="Straight Connector 786"/>
            <p:cNvCxnSpPr/>
            <p:nvPr/>
          </p:nvCxnSpPr>
          <p:spPr>
            <a:xfrm flipV="1">
              <a:off x="2872688" y="864681"/>
              <a:ext cx="0" cy="1682427"/>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88" name="Straight Connector 787"/>
            <p:cNvCxnSpPr/>
            <p:nvPr/>
          </p:nvCxnSpPr>
          <p:spPr>
            <a:xfrm flipV="1">
              <a:off x="3143835" y="798369"/>
              <a:ext cx="0" cy="1737479"/>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789" name="Rectangle 788"/>
            <p:cNvSpPr/>
            <p:nvPr/>
          </p:nvSpPr>
          <p:spPr>
            <a:xfrm>
              <a:off x="2150587" y="1565321"/>
              <a:ext cx="127618" cy="19884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cxnSp>
          <p:nvCxnSpPr>
            <p:cNvPr id="790" name="Straight Connector 789"/>
            <p:cNvCxnSpPr/>
            <p:nvPr/>
          </p:nvCxnSpPr>
          <p:spPr>
            <a:xfrm>
              <a:off x="1130257" y="868130"/>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1" name="Straight Connector 790"/>
            <p:cNvCxnSpPr/>
            <p:nvPr/>
          </p:nvCxnSpPr>
          <p:spPr>
            <a:xfrm>
              <a:off x="1130257" y="1066989"/>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2" name="Straight Connector 791"/>
            <p:cNvCxnSpPr/>
            <p:nvPr/>
          </p:nvCxnSpPr>
          <p:spPr>
            <a:xfrm>
              <a:off x="1130257" y="2461429"/>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93" name="Oval 792"/>
            <p:cNvSpPr/>
            <p:nvPr/>
          </p:nvSpPr>
          <p:spPr>
            <a:xfrm>
              <a:off x="1390904" y="864681"/>
              <a:ext cx="1612173" cy="160131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4" name="Multiply 793"/>
            <p:cNvSpPr/>
            <p:nvPr/>
          </p:nvSpPr>
          <p:spPr>
            <a:xfrm>
              <a:off x="1314704" y="1587661"/>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5" name="Rectangle 794"/>
            <p:cNvSpPr/>
            <p:nvPr/>
          </p:nvSpPr>
          <p:spPr>
            <a:xfrm>
              <a:off x="694244" y="2575859"/>
              <a:ext cx="209688" cy="13257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796" name="TextBox 795"/>
            <p:cNvSpPr txBox="1"/>
            <p:nvPr/>
          </p:nvSpPr>
          <p:spPr>
            <a:xfrm>
              <a:off x="881163" y="2486394"/>
              <a:ext cx="550664" cy="276999"/>
            </a:xfrm>
            <a:prstGeom prst="rect">
              <a:avLst/>
            </a:prstGeom>
            <a:noFill/>
          </p:spPr>
          <p:txBody>
            <a:bodyPr wrap="none" rtlCol="0">
              <a:spAutoFit/>
            </a:bodyPr>
            <a:lstStyle/>
            <a:p>
              <a:r>
                <a:rPr lang="en-US" sz="1200" dirty="0">
                  <a:solidFill>
                    <a:prstClr val="black"/>
                  </a:solidFill>
                </a:rPr>
                <a:t>Metal</a:t>
              </a:r>
            </a:p>
          </p:txBody>
        </p:sp>
        <p:sp>
          <p:nvSpPr>
            <p:cNvPr id="797" name="TextBox 796"/>
            <p:cNvSpPr txBox="1"/>
            <p:nvPr/>
          </p:nvSpPr>
          <p:spPr>
            <a:xfrm>
              <a:off x="1522657" y="2503645"/>
              <a:ext cx="883575" cy="276999"/>
            </a:xfrm>
            <a:prstGeom prst="rect">
              <a:avLst/>
            </a:prstGeom>
            <a:noFill/>
          </p:spPr>
          <p:txBody>
            <a:bodyPr wrap="none" rtlCol="0">
              <a:spAutoFit/>
            </a:bodyPr>
            <a:lstStyle/>
            <a:p>
              <a:r>
                <a:rPr lang="en-US" sz="1200" dirty="0" smtClean="0">
                  <a:solidFill>
                    <a:prstClr val="black"/>
                  </a:solidFill>
                </a:rPr>
                <a:t>Cut </a:t>
              </a:r>
              <a:r>
                <a:rPr lang="en-US" altLang="zh-CN" sz="1200" dirty="0" smtClean="0">
                  <a:solidFill>
                    <a:prstClr val="black"/>
                  </a:solidFill>
                </a:rPr>
                <a:t>Mask 1</a:t>
              </a:r>
              <a:endParaRPr lang="en-US" sz="1200" dirty="0">
                <a:solidFill>
                  <a:prstClr val="black"/>
                </a:solidFill>
              </a:endParaRPr>
            </a:p>
          </p:txBody>
        </p:sp>
        <p:sp>
          <p:nvSpPr>
            <p:cNvPr id="798" name="Rectangle 797"/>
            <p:cNvSpPr/>
            <p:nvPr/>
          </p:nvSpPr>
          <p:spPr>
            <a:xfrm>
              <a:off x="1438177" y="2546845"/>
              <a:ext cx="106802" cy="18957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799" name="Multiply 798"/>
            <p:cNvSpPr/>
            <p:nvPr/>
          </p:nvSpPr>
          <p:spPr>
            <a:xfrm>
              <a:off x="2361923" y="2576710"/>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0" name="TextBox 799"/>
            <p:cNvSpPr txBox="1"/>
            <p:nvPr/>
          </p:nvSpPr>
          <p:spPr>
            <a:xfrm>
              <a:off x="2430830" y="2504301"/>
              <a:ext cx="1358064" cy="276999"/>
            </a:xfrm>
            <a:prstGeom prst="rect">
              <a:avLst/>
            </a:prstGeom>
            <a:noFill/>
          </p:spPr>
          <p:txBody>
            <a:bodyPr wrap="none" rtlCol="0">
              <a:spAutoFit/>
            </a:bodyPr>
            <a:lstStyle/>
            <a:p>
              <a:r>
                <a:rPr lang="en-US" sz="1200" dirty="0">
                  <a:solidFill>
                    <a:prstClr val="black"/>
                  </a:solidFill>
                </a:rPr>
                <a:t>Forbidden location</a:t>
              </a:r>
            </a:p>
          </p:txBody>
        </p:sp>
        <p:sp>
          <p:nvSpPr>
            <p:cNvPr id="801" name="Multiply 800"/>
            <p:cNvSpPr/>
            <p:nvPr/>
          </p:nvSpPr>
          <p:spPr>
            <a:xfrm>
              <a:off x="1320757" y="138014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2" name="Multiply 801"/>
            <p:cNvSpPr/>
            <p:nvPr/>
          </p:nvSpPr>
          <p:spPr>
            <a:xfrm>
              <a:off x="1314407" y="178654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3" name="Multiply 802"/>
            <p:cNvSpPr/>
            <p:nvPr/>
          </p:nvSpPr>
          <p:spPr>
            <a:xfrm>
              <a:off x="1587457" y="118034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4" name="Multiply 803"/>
            <p:cNvSpPr/>
            <p:nvPr/>
          </p:nvSpPr>
          <p:spPr>
            <a:xfrm>
              <a:off x="1587457" y="98644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5" name="Multiply 804"/>
            <p:cNvSpPr/>
            <p:nvPr/>
          </p:nvSpPr>
          <p:spPr>
            <a:xfrm>
              <a:off x="2127207" y="78029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6" name="Multiply 805"/>
            <p:cNvSpPr/>
            <p:nvPr/>
          </p:nvSpPr>
          <p:spPr>
            <a:xfrm>
              <a:off x="1860507" y="98644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7" name="Multiply 806"/>
            <p:cNvSpPr/>
            <p:nvPr/>
          </p:nvSpPr>
          <p:spPr>
            <a:xfrm>
              <a:off x="2127207" y="98984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8" name="Multiply 807"/>
            <p:cNvSpPr/>
            <p:nvPr/>
          </p:nvSpPr>
          <p:spPr>
            <a:xfrm>
              <a:off x="1587457" y="137719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9" name="Multiply 808"/>
            <p:cNvSpPr/>
            <p:nvPr/>
          </p:nvSpPr>
          <p:spPr>
            <a:xfrm>
              <a:off x="1587457" y="158334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10" name="Multiply 809"/>
            <p:cNvSpPr/>
            <p:nvPr/>
          </p:nvSpPr>
          <p:spPr>
            <a:xfrm>
              <a:off x="1587457" y="178019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11" name="Multiply 810"/>
            <p:cNvSpPr/>
            <p:nvPr/>
          </p:nvSpPr>
          <p:spPr>
            <a:xfrm>
              <a:off x="1587457" y="197704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12" name="Multiply 811"/>
            <p:cNvSpPr/>
            <p:nvPr/>
          </p:nvSpPr>
          <p:spPr>
            <a:xfrm>
              <a:off x="1587457" y="2183204"/>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13" name="Multiply 812"/>
            <p:cNvSpPr/>
            <p:nvPr/>
          </p:nvSpPr>
          <p:spPr>
            <a:xfrm>
              <a:off x="1860507" y="137719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14" name="Multiply 813"/>
            <p:cNvSpPr/>
            <p:nvPr/>
          </p:nvSpPr>
          <p:spPr>
            <a:xfrm>
              <a:off x="1860507" y="118329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15" name="Multiply 814"/>
            <p:cNvSpPr/>
            <p:nvPr/>
          </p:nvSpPr>
          <p:spPr>
            <a:xfrm>
              <a:off x="1860507" y="157404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16" name="Multiply 815"/>
            <p:cNvSpPr/>
            <p:nvPr/>
          </p:nvSpPr>
          <p:spPr>
            <a:xfrm>
              <a:off x="1860507" y="178019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17" name="Multiply 816"/>
            <p:cNvSpPr/>
            <p:nvPr/>
          </p:nvSpPr>
          <p:spPr>
            <a:xfrm>
              <a:off x="1860507" y="197704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18" name="Multiply 817"/>
            <p:cNvSpPr/>
            <p:nvPr/>
          </p:nvSpPr>
          <p:spPr>
            <a:xfrm>
              <a:off x="1860507" y="217389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19" name="Multiply 818"/>
            <p:cNvSpPr/>
            <p:nvPr/>
          </p:nvSpPr>
          <p:spPr>
            <a:xfrm>
              <a:off x="2127207" y="1377630"/>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0" name="Multiply 819"/>
            <p:cNvSpPr/>
            <p:nvPr/>
          </p:nvSpPr>
          <p:spPr>
            <a:xfrm>
              <a:off x="2127207" y="1183736"/>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1" name="Multiply 820"/>
            <p:cNvSpPr/>
            <p:nvPr/>
          </p:nvSpPr>
          <p:spPr>
            <a:xfrm>
              <a:off x="2127207" y="1780636"/>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2" name="Multiply 821"/>
            <p:cNvSpPr/>
            <p:nvPr/>
          </p:nvSpPr>
          <p:spPr>
            <a:xfrm>
              <a:off x="2127207" y="1977486"/>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3" name="Multiply 822"/>
            <p:cNvSpPr/>
            <p:nvPr/>
          </p:nvSpPr>
          <p:spPr>
            <a:xfrm>
              <a:off x="2127207" y="2174336"/>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4" name="Multiply 823"/>
            <p:cNvSpPr/>
            <p:nvPr/>
          </p:nvSpPr>
          <p:spPr>
            <a:xfrm>
              <a:off x="2127207" y="238049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5" name="Multiply 824"/>
            <p:cNvSpPr/>
            <p:nvPr/>
          </p:nvSpPr>
          <p:spPr>
            <a:xfrm>
              <a:off x="2400257" y="99279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6" name="Multiply 825"/>
            <p:cNvSpPr/>
            <p:nvPr/>
          </p:nvSpPr>
          <p:spPr>
            <a:xfrm>
              <a:off x="2400257" y="1380586"/>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7" name="Multiply 826"/>
            <p:cNvSpPr/>
            <p:nvPr/>
          </p:nvSpPr>
          <p:spPr>
            <a:xfrm>
              <a:off x="2400257" y="118669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8" name="Multiply 827"/>
            <p:cNvSpPr/>
            <p:nvPr/>
          </p:nvSpPr>
          <p:spPr>
            <a:xfrm>
              <a:off x="2400257" y="178359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9" name="Multiply 828"/>
            <p:cNvSpPr/>
            <p:nvPr/>
          </p:nvSpPr>
          <p:spPr>
            <a:xfrm>
              <a:off x="2400257" y="198044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0" name="Multiply 829"/>
            <p:cNvSpPr/>
            <p:nvPr/>
          </p:nvSpPr>
          <p:spPr>
            <a:xfrm>
              <a:off x="2400257" y="217729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1" name="Multiply 830"/>
            <p:cNvSpPr/>
            <p:nvPr/>
          </p:nvSpPr>
          <p:spPr>
            <a:xfrm>
              <a:off x="2654257" y="986448"/>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2" name="Multiply 831"/>
            <p:cNvSpPr/>
            <p:nvPr/>
          </p:nvSpPr>
          <p:spPr>
            <a:xfrm>
              <a:off x="2654257" y="1374236"/>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3" name="Multiply 832"/>
            <p:cNvSpPr/>
            <p:nvPr/>
          </p:nvSpPr>
          <p:spPr>
            <a:xfrm>
              <a:off x="2654257" y="118034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4" name="Multiply 833"/>
            <p:cNvSpPr/>
            <p:nvPr/>
          </p:nvSpPr>
          <p:spPr>
            <a:xfrm>
              <a:off x="2654257" y="177724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5" name="Multiply 834"/>
            <p:cNvSpPr/>
            <p:nvPr/>
          </p:nvSpPr>
          <p:spPr>
            <a:xfrm>
              <a:off x="2654257" y="197409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6" name="Multiply 835"/>
            <p:cNvSpPr/>
            <p:nvPr/>
          </p:nvSpPr>
          <p:spPr>
            <a:xfrm>
              <a:off x="2654257" y="217094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7" name="Multiply 836"/>
            <p:cNvSpPr/>
            <p:nvPr/>
          </p:nvSpPr>
          <p:spPr>
            <a:xfrm>
              <a:off x="2914607" y="1380586"/>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8" name="Multiply 837"/>
            <p:cNvSpPr/>
            <p:nvPr/>
          </p:nvSpPr>
          <p:spPr>
            <a:xfrm>
              <a:off x="2914607" y="1783592"/>
              <a:ext cx="152400" cy="15535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9" name="Rectangle 838"/>
            <p:cNvSpPr/>
            <p:nvPr/>
          </p:nvSpPr>
          <p:spPr>
            <a:xfrm>
              <a:off x="889907" y="1425693"/>
              <a:ext cx="1246126" cy="13257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840" name="Rectangle 839"/>
            <p:cNvSpPr/>
            <p:nvPr/>
          </p:nvSpPr>
          <p:spPr>
            <a:xfrm>
              <a:off x="2142089" y="1365283"/>
              <a:ext cx="127618" cy="19884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grpSp>
    </p:spTree>
    <p:extLst>
      <p:ext uri="{BB962C8B-B14F-4D97-AF65-F5344CB8AC3E}">
        <p14:creationId xmlns:p14="http://schemas.microsoft.com/office/powerpoint/2010/main" val="29643985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493"/>
                                        </p:tgtEl>
                                        <p:attrNameLst>
                                          <p:attrName>style.visibility</p:attrName>
                                        </p:attrNameLst>
                                      </p:cBhvr>
                                      <p:to>
                                        <p:strVal val="visible"/>
                                      </p:to>
                                    </p:set>
                                    <p:animEffect transition="in" filter="fade">
                                      <p:cBhvr>
                                        <p:cTn id="13" dur="500"/>
                                        <p:tgtEl>
                                          <p:spTgt spid="493"/>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60"/>
                                        </p:tgtEl>
                                        <p:attrNameLst>
                                          <p:attrName>style.visibility</p:attrName>
                                        </p:attrNameLst>
                                      </p:cBhvr>
                                      <p:to>
                                        <p:strVal val="visible"/>
                                      </p:to>
                                    </p:set>
                                    <p:animEffect transition="in" filter="fade">
                                      <p:cBhvr>
                                        <p:cTn id="18" dur="500"/>
                                        <p:tgtEl>
                                          <p:spTgt spid="56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700"/>
                                        </p:tgtEl>
                                        <p:attrNameLst>
                                          <p:attrName>style.visibility</p:attrName>
                                        </p:attrNameLst>
                                      </p:cBhvr>
                                      <p:to>
                                        <p:strVal val="visible"/>
                                      </p:to>
                                    </p:set>
                                    <p:animEffect transition="in" filter="fade">
                                      <p:cBhvr>
                                        <p:cTn id="23" dur="500"/>
                                        <p:tgtEl>
                                          <p:spTgt spid="700"/>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childTnLst>
                                </p:cTn>
                              </p:par>
                              <p:par>
                                <p:cTn id="46" presetID="10" presetClass="entr" presetSubtype="0" fill="hold" nodeType="withEffect">
                                  <p:stCondLst>
                                    <p:cond delay="0"/>
                                  </p:stCondLst>
                                  <p:childTnLst>
                                    <p:set>
                                      <p:cBhvr>
                                        <p:cTn id="47" dur="1" fill="hold">
                                          <p:stCondLst>
                                            <p:cond delay="0"/>
                                          </p:stCondLst>
                                        </p:cTn>
                                        <p:tgtEl>
                                          <p:spTgt spid="773"/>
                                        </p:tgtEl>
                                        <p:attrNameLst>
                                          <p:attrName>style.visibility</p:attrName>
                                        </p:attrNameLst>
                                      </p:cBhvr>
                                      <p:to>
                                        <p:strVal val="visible"/>
                                      </p:to>
                                    </p:set>
                                    <p:animEffect transition="in" filter="fade">
                                      <p:cBhvr>
                                        <p:cTn id="48" dur="500"/>
                                        <p:tgtEl>
                                          <p:spTgt spid="7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ILP-based Cut Mask Coloring</a:t>
            </a:r>
            <a:endParaRPr lang="en-US" dirty="0"/>
          </a:p>
        </p:txBody>
      </p:sp>
      <p:sp>
        <p:nvSpPr>
          <p:cNvPr id="4" name="TextBox 3"/>
          <p:cNvSpPr txBox="1"/>
          <p:nvPr/>
        </p:nvSpPr>
        <p:spPr>
          <a:xfrm>
            <a:off x="1767449" y="5745844"/>
            <a:ext cx="3031599" cy="461665"/>
          </a:xfrm>
          <a:prstGeom prst="rect">
            <a:avLst/>
          </a:prstGeom>
          <a:noFill/>
        </p:spPr>
        <p:txBody>
          <a:bodyPr wrap="none" rtlCol="0">
            <a:spAutoFit/>
          </a:bodyPr>
          <a:lstStyle/>
          <a:p>
            <a:r>
              <a:rPr lang="en-US" sz="2400" b="1" dirty="0">
                <a:solidFill>
                  <a:srgbClr val="0070C0"/>
                </a:solidFill>
                <a:latin typeface="Arial" panose="020B0604020202020204" pitchFamily="34" charset="0"/>
                <a:cs typeface="Arial" panose="020B0604020202020204" pitchFamily="34" charset="0"/>
              </a:rPr>
              <a:t>+ more </a:t>
            </a:r>
            <a:r>
              <a:rPr lang="en-US" sz="2400" b="1" dirty="0" smtClean="0">
                <a:solidFill>
                  <a:srgbClr val="0070C0"/>
                </a:solidFill>
                <a:latin typeface="Arial" panose="020B0604020202020204" pitchFamily="34" charset="0"/>
                <a:cs typeface="Arial" panose="020B0604020202020204" pitchFamily="34" charset="0"/>
              </a:rPr>
              <a:t>constraints </a:t>
            </a:r>
            <a:endParaRPr lang="en-US" sz="2400" b="1" dirty="0">
              <a:solidFill>
                <a:srgbClr val="0070C0"/>
              </a:solidFill>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231" name="TextBox 230"/>
              <p:cNvSpPr txBox="1"/>
              <p:nvPr/>
            </p:nvSpPr>
            <p:spPr>
              <a:xfrm>
                <a:off x="925614" y="1133168"/>
                <a:ext cx="2783454" cy="103066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US" sz="2400" i="1" smtClean="0">
                              <a:solidFill>
                                <a:prstClr val="black"/>
                              </a:solidFill>
                              <a:latin typeface="Cambria Math" panose="02040503050406030204" pitchFamily="18" charset="0"/>
                            </a:rPr>
                          </m:ctrlPr>
                        </m:funcPr>
                        <m:fName>
                          <m:r>
                            <m:rPr>
                              <m:sty m:val="p"/>
                            </m:rPr>
                            <a:rPr lang="en-US" sz="2400">
                              <a:solidFill>
                                <a:prstClr val="black"/>
                              </a:solidFill>
                              <a:latin typeface="Cambria Math"/>
                            </a:rPr>
                            <m:t>min</m:t>
                          </m:r>
                        </m:fName>
                        <m:e>
                          <m:nary>
                            <m:naryPr>
                              <m:chr m:val="∑"/>
                              <m:supHide m:val="on"/>
                              <m:ctrlPr>
                                <a:rPr lang="en-US" sz="2400" i="1">
                                  <a:solidFill>
                                    <a:prstClr val="black"/>
                                  </a:solidFill>
                                  <a:latin typeface="Cambria Math" panose="02040503050406030204" pitchFamily="18" charset="0"/>
                                </a:rPr>
                              </m:ctrlPr>
                            </m:naryPr>
                            <m:sub>
                              <m:r>
                                <a:rPr lang="en-US" sz="2400" i="1">
                                  <a:solidFill>
                                    <a:prstClr val="black"/>
                                  </a:solidFill>
                                  <a:latin typeface="Cambria Math" panose="02040503050406030204" pitchFamily="18" charset="0"/>
                                </a:rPr>
                                <m:t>𝑠𝑒𝑔𝑚𝑒𝑛𝑡</m:t>
                              </m:r>
                              <m:r>
                                <a:rPr lang="en-US" sz="2400" i="1">
                                  <a:solidFill>
                                    <a:prstClr val="black"/>
                                  </a:solidFill>
                                  <a:latin typeface="Cambria Math"/>
                                </a:rPr>
                                <m:t>𝑠</m:t>
                              </m:r>
                              <m:r>
                                <a:rPr lang="en-US" sz="2400" i="1">
                                  <a:solidFill>
                                    <a:prstClr val="black"/>
                                  </a:solidFill>
                                  <a:latin typeface="Cambria Math"/>
                                </a:rPr>
                                <m:t> </m:t>
                              </m:r>
                              <m:r>
                                <a:rPr lang="en-US" sz="2400" i="1">
                                  <a:solidFill>
                                    <a:prstClr val="black"/>
                                  </a:solidFill>
                                  <a:latin typeface="Cambria Math" panose="02040503050406030204" pitchFamily="18" charset="0"/>
                                </a:rPr>
                                <m:t>𝑙</m:t>
                              </m:r>
                            </m:sub>
                            <m:sup/>
                            <m:e>
                              <m:sSup>
                                <m:sSupPr>
                                  <m:ctrlPr>
                                    <a:rPr lang="en-US" sz="2400" i="1">
                                      <a:solidFill>
                                        <a:prstClr val="black"/>
                                      </a:solidFill>
                                      <a:latin typeface="Cambria Math" panose="02040503050406030204" pitchFamily="18" charset="0"/>
                                    </a:rPr>
                                  </m:ctrlPr>
                                </m:sSupPr>
                                <m:e>
                                  <m:sSup>
                                    <m:sSupPr>
                                      <m:ctrlPr>
                                        <a:rPr lang="en-US" sz="2400" i="1">
                                          <a:solidFill>
                                            <a:prstClr val="black"/>
                                          </a:solidFill>
                                          <a:latin typeface="Cambria Math" panose="02040503050406030204" pitchFamily="18" charset="0"/>
                                        </a:rPr>
                                      </m:ctrlPr>
                                    </m:sSupPr>
                                    <m:e>
                                      <m:r>
                                        <a:rPr lang="en-US" sz="2400" i="1">
                                          <a:solidFill>
                                            <a:prstClr val="black"/>
                                          </a:solidFill>
                                          <a:latin typeface="Cambria Math" panose="02040503050406030204" pitchFamily="18" charset="0"/>
                                        </a:rPr>
                                        <m:t>𝑤</m:t>
                                      </m:r>
                                    </m:e>
                                    <m:sup>
                                      <m:r>
                                        <a:rPr lang="en-US" sz="2400" i="1">
                                          <a:solidFill>
                                            <a:prstClr val="black"/>
                                          </a:solidFill>
                                          <a:latin typeface="Cambria Math" panose="02040503050406030204" pitchFamily="18" charset="0"/>
                                        </a:rPr>
                                        <m:t>𝑙</m:t>
                                      </m:r>
                                    </m:sup>
                                  </m:sSup>
                                  <m:r>
                                    <a:rPr lang="en-US" sz="2400" b="0" i="1" smtClean="0">
                                      <a:solidFill>
                                        <a:prstClr val="black"/>
                                      </a:solidFill>
                                      <a:latin typeface="Cambria Math" panose="02040503050406030204" pitchFamily="18" charset="0"/>
                                    </a:rPr>
                                    <m:t> </m:t>
                                  </m:r>
                                  <m:r>
                                    <a:rPr lang="en-US" sz="2400" i="1">
                                      <a:solidFill>
                                        <a:prstClr val="black"/>
                                      </a:solidFill>
                                      <a:latin typeface="Cambria Math"/>
                                    </a:rPr>
                                    <m:t>𝑒</m:t>
                                  </m:r>
                                </m:e>
                                <m:sup>
                                  <m:r>
                                    <a:rPr lang="en-US" sz="2400" i="1">
                                      <a:solidFill>
                                        <a:prstClr val="black"/>
                                      </a:solidFill>
                                      <a:latin typeface="Cambria Math" panose="02040503050406030204" pitchFamily="18" charset="0"/>
                                    </a:rPr>
                                    <m:t>𝑙</m:t>
                                  </m:r>
                                </m:sup>
                              </m:sSup>
                            </m:e>
                          </m:nary>
                        </m:e>
                      </m:func>
                    </m:oMath>
                  </m:oMathPara>
                </a14:m>
                <a:endParaRPr lang="en-US" sz="2400" dirty="0">
                  <a:solidFill>
                    <a:prstClr val="black"/>
                  </a:solidFill>
                </a:endParaRPr>
              </a:p>
            </p:txBody>
          </p:sp>
        </mc:Choice>
        <mc:Fallback xmlns="">
          <p:sp>
            <p:nvSpPr>
              <p:cNvPr id="231" name="TextBox 230"/>
              <p:cNvSpPr txBox="1">
                <a:spLocks noRot="1" noChangeAspect="1" noMove="1" noResize="1" noEditPoints="1" noAdjustHandles="1" noChangeArrowheads="1" noChangeShapeType="1" noTextEdit="1"/>
              </p:cNvSpPr>
              <p:nvPr/>
            </p:nvSpPr>
            <p:spPr>
              <a:xfrm>
                <a:off x="925614" y="1133168"/>
                <a:ext cx="2783454" cy="1030667"/>
              </a:xfrm>
              <a:prstGeom prst="rect">
                <a:avLst/>
              </a:prstGeom>
              <a:blipFill rotWithShape="0">
                <a:blip r:embed="rId3"/>
                <a:stretch>
                  <a:fillRect/>
                </a:stretch>
              </a:blipFill>
            </p:spPr>
            <p:txBody>
              <a:bodyPr/>
              <a:lstStyle/>
              <a:p>
                <a:r>
                  <a:rPr lang="en-US">
                    <a:noFill/>
                  </a:rPr>
                  <a:t> </a:t>
                </a:r>
              </a:p>
            </p:txBody>
          </p:sp>
        </mc:Fallback>
      </mc:AlternateContent>
      <p:sp>
        <p:nvSpPr>
          <p:cNvPr id="6" name="TextBox 5"/>
          <p:cNvSpPr txBox="1"/>
          <p:nvPr/>
        </p:nvSpPr>
        <p:spPr>
          <a:xfrm>
            <a:off x="5580550" y="977612"/>
            <a:ext cx="3934090" cy="400110"/>
          </a:xfrm>
          <a:prstGeom prst="rect">
            <a:avLst/>
          </a:prstGeom>
          <a:noFill/>
        </p:spPr>
        <p:txBody>
          <a:bodyPr wrap="none" rtlCol="0">
            <a:spAutoFit/>
          </a:bodyPr>
          <a:lstStyle/>
          <a:p>
            <a:r>
              <a:rPr lang="en-US" sz="2000" dirty="0">
                <a:solidFill>
                  <a:prstClr val="black"/>
                </a:solidFill>
              </a:rPr>
              <a:t>w: weight, e: length of extension</a:t>
            </a:r>
          </a:p>
        </p:txBody>
      </p:sp>
      <p:sp>
        <p:nvSpPr>
          <p:cNvPr id="7" name="TextBox 6"/>
          <p:cNvSpPr txBox="1"/>
          <p:nvPr/>
        </p:nvSpPr>
        <p:spPr>
          <a:xfrm>
            <a:off x="5580550" y="1417668"/>
            <a:ext cx="6362447" cy="461665"/>
          </a:xfrm>
          <a:prstGeom prst="rect">
            <a:avLst/>
          </a:prstGeom>
          <a:noFill/>
        </p:spPr>
        <p:txBody>
          <a:bodyPr wrap="none" rtlCol="0">
            <a:spAutoFit/>
          </a:bodyPr>
          <a:lstStyle/>
          <a:p>
            <a:r>
              <a:rPr lang="en-US" sz="2400" dirty="0">
                <a:solidFill>
                  <a:srgbClr val="0070C0"/>
                </a:solidFill>
                <a:latin typeface="Arial" panose="020B0604020202020204" pitchFamily="34" charset="0"/>
                <a:cs typeface="Arial" panose="020B0604020202020204" pitchFamily="34" charset="0"/>
                <a:sym typeface="Wingdings" panose="05000000000000000000" pitchFamily="2" charset="2"/>
              </a:rPr>
              <a:t> </a:t>
            </a:r>
            <a:r>
              <a:rPr lang="en-US" sz="2400" dirty="0">
                <a:solidFill>
                  <a:srgbClr val="0070C0"/>
                </a:solidFill>
                <a:latin typeface="Arial" panose="020B0604020202020204" pitchFamily="34" charset="0"/>
                <a:cs typeface="Arial" panose="020B0604020202020204" pitchFamily="34" charset="0"/>
              </a:rPr>
              <a:t>Minimize weighted sum of EOL extensions</a:t>
            </a:r>
          </a:p>
        </p:txBody>
      </p:sp>
      <mc:AlternateContent xmlns:mc="http://schemas.openxmlformats.org/markup-compatibility/2006" xmlns:a14="http://schemas.microsoft.com/office/drawing/2010/main">
        <mc:Choice Requires="a14">
          <p:sp>
            <p:nvSpPr>
              <p:cNvPr id="292" name="Rectangle 291"/>
              <p:cNvSpPr/>
              <p:nvPr/>
            </p:nvSpPr>
            <p:spPr>
              <a:xfrm>
                <a:off x="2868615" y="3178785"/>
                <a:ext cx="2427011" cy="523220"/>
              </a:xfrm>
              <a:prstGeom prst="rect">
                <a:avLst/>
              </a:prstGeom>
            </p:spPr>
            <p:txBody>
              <a:bodyPr wrap="none">
                <a:spAutoFit/>
              </a:bodyPr>
              <a:lstStyle/>
              <a:p>
                <a14:m>
                  <m:oMath xmlns:m="http://schemas.openxmlformats.org/officeDocument/2006/math">
                    <m:r>
                      <a:rPr lang="en-US" sz="2800" i="1">
                        <a:solidFill>
                          <a:prstClr val="black"/>
                        </a:solidFill>
                        <a:latin typeface="Cambria Math"/>
                      </a:rPr>
                      <m:t>0≤</m:t>
                    </m:r>
                    <m:r>
                      <a:rPr lang="en-US" sz="2800" i="1">
                        <a:solidFill>
                          <a:prstClr val="black"/>
                        </a:solidFill>
                        <a:latin typeface="Cambria Math" panose="02040503050406030204" pitchFamily="18" charset="0"/>
                      </a:rPr>
                      <m:t>𝑖</m:t>
                    </m:r>
                    <m:r>
                      <a:rPr lang="en-US" sz="2800" i="1">
                        <a:solidFill>
                          <a:prstClr val="black"/>
                        </a:solidFill>
                        <a:latin typeface="Cambria Math"/>
                      </a:rPr>
                      <m:t>≤</m:t>
                    </m:r>
                  </m:oMath>
                </a14:m>
                <a:r>
                  <a:rPr lang="en-US" sz="2800" dirty="0">
                    <a:solidFill>
                      <a:prstClr val="black"/>
                    </a:solidFill>
                  </a:rPr>
                  <a:t> </a:t>
                </a:r>
                <a14:m>
                  <m:oMath xmlns:m="http://schemas.openxmlformats.org/officeDocument/2006/math">
                    <m:r>
                      <a:rPr lang="en-US" sz="2800">
                        <a:solidFill>
                          <a:prstClr val="black"/>
                        </a:solidFill>
                        <a:latin typeface="Cambria Math"/>
                      </a:rPr>
                      <m:t>#</m:t>
                    </m:r>
                    <m:r>
                      <m:rPr>
                        <m:sty m:val="p"/>
                      </m:rPr>
                      <a:rPr lang="en-US" sz="2800">
                        <a:solidFill>
                          <a:prstClr val="black"/>
                        </a:solidFill>
                        <a:latin typeface="Cambria Math" panose="02040503050406030204" pitchFamily="18" charset="0"/>
                      </a:rPr>
                      <m:t>cut</m:t>
                    </m:r>
                    <m:r>
                      <m:rPr>
                        <m:sty m:val="p"/>
                      </m:rPr>
                      <a:rPr lang="en-US" sz="2800">
                        <a:solidFill>
                          <a:prstClr val="black"/>
                        </a:solidFill>
                        <a:latin typeface="Cambria Math"/>
                      </a:rPr>
                      <m:t>s</m:t>
                    </m:r>
                  </m:oMath>
                </a14:m>
                <a:r>
                  <a:rPr lang="en-US" sz="2800" dirty="0">
                    <a:solidFill>
                      <a:prstClr val="black"/>
                    </a:solidFill>
                  </a:rPr>
                  <a:t> </a:t>
                </a:r>
              </a:p>
            </p:txBody>
          </p:sp>
        </mc:Choice>
        <mc:Fallback xmlns="">
          <p:sp>
            <p:nvSpPr>
              <p:cNvPr id="292" name="Rectangle 291"/>
              <p:cNvSpPr>
                <a:spLocks noRot="1" noChangeAspect="1" noMove="1" noResize="1" noEditPoints="1" noAdjustHandles="1" noChangeArrowheads="1" noChangeShapeType="1" noTextEdit="1"/>
              </p:cNvSpPr>
              <p:nvPr/>
            </p:nvSpPr>
            <p:spPr>
              <a:xfrm>
                <a:off x="2868615" y="3178785"/>
                <a:ext cx="2427011" cy="523220"/>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0" name="TextBox 229"/>
              <p:cNvSpPr txBox="1"/>
              <p:nvPr/>
            </p:nvSpPr>
            <p:spPr>
              <a:xfrm>
                <a:off x="771438" y="3041393"/>
                <a:ext cx="2097177" cy="988540"/>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nary>
                        <m:naryPr>
                          <m:chr m:val="∑"/>
                          <m:supHide m:val="on"/>
                          <m:ctrlPr>
                            <a:rPr lang="en-US" sz="2400" i="1">
                              <a:solidFill>
                                <a:prstClr val="black"/>
                              </a:solidFill>
                              <a:latin typeface="Cambria Math" panose="02040503050406030204" pitchFamily="18" charset="0"/>
                            </a:rPr>
                          </m:ctrlPr>
                        </m:naryPr>
                        <m:sub>
                          <m:r>
                            <a:rPr lang="en-US" sz="2400" i="1">
                              <a:solidFill>
                                <a:prstClr val="black"/>
                              </a:solidFill>
                              <a:latin typeface="Cambria Math" panose="02040503050406030204" pitchFamily="18" charset="0"/>
                            </a:rPr>
                            <m:t>𝑐𝑜𝑙𝑜𝑟</m:t>
                          </m:r>
                          <m:r>
                            <a:rPr lang="en-US" sz="2400" i="1">
                              <a:solidFill>
                                <a:prstClr val="black"/>
                              </a:solidFill>
                              <a:latin typeface="Cambria Math"/>
                            </a:rPr>
                            <m:t>𝑠</m:t>
                          </m:r>
                          <m:r>
                            <a:rPr lang="en-US" sz="2400" i="1">
                              <a:solidFill>
                                <a:prstClr val="black"/>
                              </a:solidFill>
                              <a:latin typeface="Cambria Math"/>
                            </a:rPr>
                            <m:t> </m:t>
                          </m:r>
                          <m:r>
                            <a:rPr lang="en-US" sz="2400" i="1">
                              <a:solidFill>
                                <a:prstClr val="black"/>
                              </a:solidFill>
                              <a:latin typeface="Cambria Math" panose="02040503050406030204" pitchFamily="18" charset="0"/>
                            </a:rPr>
                            <m:t>𝑘</m:t>
                          </m:r>
                        </m:sub>
                        <m:sup/>
                        <m:e>
                          <m:sSubSup>
                            <m:sSubSupPr>
                              <m:ctrlPr>
                                <a:rPr lang="en-US" sz="2400" i="1">
                                  <a:solidFill>
                                    <a:prstClr val="black"/>
                                  </a:solidFill>
                                  <a:latin typeface="Cambria Math" panose="02040503050406030204" pitchFamily="18" charset="0"/>
                                </a:rPr>
                              </m:ctrlPr>
                            </m:sSubSupPr>
                            <m:e>
                              <m:r>
                                <a:rPr lang="en-US" sz="2400" i="1">
                                  <a:solidFill>
                                    <a:prstClr val="black"/>
                                  </a:solidFill>
                                  <a:latin typeface="Cambria Math" panose="02040503050406030204" pitchFamily="18" charset="0"/>
                                </a:rPr>
                                <m:t>𝑐</m:t>
                              </m:r>
                            </m:e>
                            <m:sub>
                              <m:r>
                                <a:rPr lang="en-US" sz="2400" i="1">
                                  <a:solidFill>
                                    <a:prstClr val="black"/>
                                  </a:solidFill>
                                  <a:latin typeface="Cambria Math" panose="02040503050406030204" pitchFamily="18" charset="0"/>
                                </a:rPr>
                                <m:t>𝑖</m:t>
                              </m:r>
                            </m:sub>
                            <m:sup>
                              <m:r>
                                <a:rPr lang="en-US" sz="2400" i="1">
                                  <a:solidFill>
                                    <a:prstClr val="black"/>
                                  </a:solidFill>
                                  <a:latin typeface="Cambria Math" panose="02040503050406030204" pitchFamily="18" charset="0"/>
                                </a:rPr>
                                <m:t>𝑘</m:t>
                              </m:r>
                            </m:sup>
                          </m:sSubSup>
                          <m:r>
                            <a:rPr lang="en-US" sz="2400" i="1">
                              <a:solidFill>
                                <a:prstClr val="black"/>
                              </a:solidFill>
                              <a:latin typeface="Cambria Math" panose="02040503050406030204" pitchFamily="18" charset="0"/>
                            </a:rPr>
                            <m:t>=1</m:t>
                          </m:r>
                        </m:e>
                      </m:nary>
                    </m:oMath>
                  </m:oMathPara>
                </a14:m>
                <a:endParaRPr lang="en-US" sz="2400" dirty="0">
                  <a:solidFill>
                    <a:prstClr val="black"/>
                  </a:solidFill>
                </a:endParaRPr>
              </a:p>
            </p:txBody>
          </p:sp>
        </mc:Choice>
        <mc:Fallback xmlns="">
          <p:sp>
            <p:nvSpPr>
              <p:cNvPr id="230" name="TextBox 229"/>
              <p:cNvSpPr txBox="1">
                <a:spLocks noRot="1" noChangeAspect="1" noMove="1" noResize="1" noEditPoints="1" noAdjustHandles="1" noChangeArrowheads="1" noChangeShapeType="1" noTextEdit="1"/>
              </p:cNvSpPr>
              <p:nvPr/>
            </p:nvSpPr>
            <p:spPr>
              <a:xfrm>
                <a:off x="771438" y="3041393"/>
                <a:ext cx="2097177" cy="988540"/>
              </a:xfrm>
              <a:prstGeom prst="rect">
                <a:avLst/>
              </a:prstGeom>
              <a:blipFill rotWithShape="0">
                <a:blip r:embed="rId5"/>
                <a:stretch>
                  <a:fillRect/>
                </a:stretch>
              </a:blipFill>
            </p:spPr>
            <p:txBody>
              <a:bodyPr/>
              <a:lstStyle/>
              <a:p>
                <a:r>
                  <a:rPr lang="en-US">
                    <a:noFill/>
                  </a:rPr>
                  <a:t> </a:t>
                </a:r>
              </a:p>
            </p:txBody>
          </p:sp>
        </mc:Fallback>
      </mc:AlternateContent>
      <p:grpSp>
        <p:nvGrpSpPr>
          <p:cNvPr id="18" name="Group 17"/>
          <p:cNvGrpSpPr/>
          <p:nvPr/>
        </p:nvGrpSpPr>
        <p:grpSpPr>
          <a:xfrm>
            <a:off x="215900" y="729386"/>
            <a:ext cx="11687143" cy="1531189"/>
            <a:chOff x="140817" y="729385"/>
            <a:chExt cx="8748458" cy="1531189"/>
          </a:xfrm>
        </p:grpSpPr>
        <p:sp>
          <p:nvSpPr>
            <p:cNvPr id="5" name="Rectangle 4"/>
            <p:cNvSpPr/>
            <p:nvPr/>
          </p:nvSpPr>
          <p:spPr bwMode="auto">
            <a:xfrm>
              <a:off x="140817" y="963307"/>
              <a:ext cx="8748458" cy="1297267"/>
            </a:xfrm>
            <a:prstGeom prst="rect">
              <a:avLst/>
            </a:prstGeom>
            <a:noFill/>
            <a:ln w="25400" cap="sq" cmpd="sng" algn="ctr">
              <a:solidFill>
                <a:schemeClr val="tx2"/>
              </a:solidFill>
              <a:prstDash val="sysDash"/>
              <a:round/>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fontAlgn="base">
                <a:spcBef>
                  <a:spcPct val="0"/>
                </a:spcBef>
                <a:spcAft>
                  <a:spcPct val="0"/>
                </a:spcAft>
              </a:pPr>
              <a:endParaRPr lang="en-US" dirty="0">
                <a:solidFill>
                  <a:prstClr val="black"/>
                </a:solidFill>
              </a:endParaRPr>
            </a:p>
          </p:txBody>
        </p:sp>
        <p:sp>
          <p:nvSpPr>
            <p:cNvPr id="3" name="Rectangle 2"/>
            <p:cNvSpPr/>
            <p:nvPr/>
          </p:nvSpPr>
          <p:spPr bwMode="auto">
            <a:xfrm>
              <a:off x="421719" y="729385"/>
              <a:ext cx="1493626" cy="457200"/>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2000" b="1" i="1" dirty="0">
                  <a:solidFill>
                    <a:prstClr val="black"/>
                  </a:solidFill>
                  <a:latin typeface="Arial" panose="020B0604020202020204" pitchFamily="34" charset="0"/>
                  <a:cs typeface="Arial" panose="020B0604020202020204" pitchFamily="34" charset="0"/>
                </a:rPr>
                <a:t>Objective</a:t>
              </a:r>
            </a:p>
          </p:txBody>
        </p:sp>
      </p:grpSp>
      <p:grpSp>
        <p:nvGrpSpPr>
          <p:cNvPr id="10" name="Group 9"/>
          <p:cNvGrpSpPr/>
          <p:nvPr/>
        </p:nvGrpSpPr>
        <p:grpSpPr>
          <a:xfrm>
            <a:off x="215899" y="2328309"/>
            <a:ext cx="11687143" cy="2957305"/>
            <a:chOff x="140816" y="2328308"/>
            <a:chExt cx="8748458" cy="2957305"/>
          </a:xfrm>
        </p:grpSpPr>
        <p:sp>
          <p:nvSpPr>
            <p:cNvPr id="17" name="Rectangle 16"/>
            <p:cNvSpPr/>
            <p:nvPr/>
          </p:nvSpPr>
          <p:spPr bwMode="auto">
            <a:xfrm>
              <a:off x="140816" y="2542770"/>
              <a:ext cx="8748458" cy="2742843"/>
            </a:xfrm>
            <a:prstGeom prst="rect">
              <a:avLst/>
            </a:prstGeom>
            <a:noFill/>
            <a:ln w="25400" cap="sq" cmpd="sng" algn="ctr">
              <a:solidFill>
                <a:schemeClr val="tx2"/>
              </a:solidFill>
              <a:prstDash val="sysDash"/>
              <a:round/>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fontAlgn="base">
                <a:spcBef>
                  <a:spcPct val="0"/>
                </a:spcBef>
                <a:spcAft>
                  <a:spcPct val="0"/>
                </a:spcAft>
              </a:pPr>
              <a:endParaRPr lang="en-US" dirty="0">
                <a:solidFill>
                  <a:prstClr val="black"/>
                </a:solidFill>
              </a:endParaRPr>
            </a:p>
          </p:txBody>
        </p:sp>
        <p:sp>
          <p:nvSpPr>
            <p:cNvPr id="14" name="Rectangle 13"/>
            <p:cNvSpPr/>
            <p:nvPr/>
          </p:nvSpPr>
          <p:spPr bwMode="auto">
            <a:xfrm>
              <a:off x="421719" y="2328308"/>
              <a:ext cx="1493625" cy="457200"/>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2000" b="1" i="1" dirty="0">
                  <a:solidFill>
                    <a:prstClr val="black"/>
                  </a:solidFill>
                  <a:latin typeface="Arial" panose="020B0604020202020204" pitchFamily="34" charset="0"/>
                  <a:cs typeface="Arial" panose="020B0604020202020204" pitchFamily="34" charset="0"/>
                </a:rPr>
                <a:t>Subject to</a:t>
              </a:r>
            </a:p>
          </p:txBody>
        </p:sp>
      </p:grpSp>
      <p:sp>
        <p:nvSpPr>
          <p:cNvPr id="11" name="Rectangle 10"/>
          <p:cNvSpPr/>
          <p:nvPr/>
        </p:nvSpPr>
        <p:spPr>
          <a:xfrm>
            <a:off x="5673717" y="4174756"/>
            <a:ext cx="4572000" cy="461665"/>
          </a:xfrm>
          <a:prstGeom prst="rect">
            <a:avLst/>
          </a:prstGeom>
        </p:spPr>
        <p:txBody>
          <a:bodyPr>
            <a:spAutoFit/>
          </a:bodyPr>
          <a:lstStyle/>
          <a:p>
            <a:pPr marL="342900" indent="-342900">
              <a:buFont typeface="Wingdings"/>
              <a:buChar char="à"/>
            </a:pPr>
            <a:r>
              <a:rPr lang="en-US" sz="2400" dirty="0">
                <a:solidFill>
                  <a:srgbClr val="0070C0"/>
                </a:solidFill>
                <a:latin typeface="Arial" panose="020B0604020202020204" pitchFamily="34" charset="0"/>
                <a:cs typeface="Arial" panose="020B0604020202020204" pitchFamily="34" charset="0"/>
              </a:rPr>
              <a:t>Minimum spacing rule</a:t>
            </a:r>
          </a:p>
        </p:txBody>
      </p:sp>
      <p:sp>
        <p:nvSpPr>
          <p:cNvPr id="23" name="Rectangle 22"/>
          <p:cNvSpPr/>
          <p:nvPr/>
        </p:nvSpPr>
        <p:spPr>
          <a:xfrm>
            <a:off x="5691751" y="3209562"/>
            <a:ext cx="4572000" cy="461665"/>
          </a:xfrm>
          <a:prstGeom prst="rect">
            <a:avLst/>
          </a:prstGeom>
        </p:spPr>
        <p:txBody>
          <a:bodyPr>
            <a:spAutoFit/>
          </a:bodyPr>
          <a:lstStyle/>
          <a:p>
            <a:pPr marL="342900" indent="-342900">
              <a:buFont typeface="Wingdings"/>
              <a:buChar char="à"/>
            </a:pPr>
            <a:r>
              <a:rPr lang="en-US" sz="2400" dirty="0">
                <a:solidFill>
                  <a:srgbClr val="0070C0"/>
                </a:solidFill>
                <a:latin typeface="Arial" panose="020B0604020202020204" pitchFamily="34" charset="0"/>
                <a:cs typeface="Arial" panose="020B0604020202020204" pitchFamily="34" charset="0"/>
              </a:rPr>
              <a:t>Color assignment</a:t>
            </a:r>
          </a:p>
        </p:txBody>
      </p:sp>
      <p:sp>
        <p:nvSpPr>
          <p:cNvPr id="24" name="TextBox 23"/>
          <p:cNvSpPr txBox="1"/>
          <p:nvPr/>
        </p:nvSpPr>
        <p:spPr>
          <a:xfrm>
            <a:off x="5580550" y="2556909"/>
            <a:ext cx="4694747" cy="707886"/>
          </a:xfrm>
          <a:prstGeom prst="rect">
            <a:avLst/>
          </a:prstGeom>
          <a:noFill/>
        </p:spPr>
        <p:txBody>
          <a:bodyPr wrap="none" rtlCol="0">
            <a:spAutoFit/>
          </a:bodyPr>
          <a:lstStyle/>
          <a:p>
            <a:r>
              <a:rPr lang="en-US" altLang="zh-CN" sz="2000" dirty="0">
                <a:solidFill>
                  <a:prstClr val="black"/>
                </a:solidFill>
              </a:rPr>
              <a:t>c: </a:t>
            </a:r>
            <a:r>
              <a:rPr lang="en-US" altLang="zh-CN" sz="2000" dirty="0" smtClean="0">
                <a:solidFill>
                  <a:prstClr val="black"/>
                </a:solidFill>
              </a:rPr>
              <a:t>0-1 </a:t>
            </a:r>
            <a:r>
              <a:rPr lang="en-US" altLang="zh-CN" sz="2000" dirty="0">
                <a:solidFill>
                  <a:prstClr val="black"/>
                </a:solidFill>
              </a:rPr>
              <a:t>indicator for color assignment</a:t>
            </a:r>
          </a:p>
          <a:p>
            <a:r>
              <a:rPr lang="en-US" sz="2000" dirty="0">
                <a:solidFill>
                  <a:prstClr val="black"/>
                </a:solidFill>
              </a:rPr>
              <a:t>x: x-coordinate of cut, G</a:t>
            </a:r>
            <a:r>
              <a:rPr lang="en-US" sz="2000" dirty="0" smtClean="0">
                <a:solidFill>
                  <a:prstClr val="black"/>
                </a:solidFill>
              </a:rPr>
              <a:t>: </a:t>
            </a:r>
            <a:r>
              <a:rPr lang="en-US" sz="2000" dirty="0">
                <a:solidFill>
                  <a:prstClr val="black"/>
                </a:solidFill>
              </a:rPr>
              <a:t>a big constant</a:t>
            </a:r>
          </a:p>
        </p:txBody>
      </p:sp>
      <mc:AlternateContent xmlns:mc="http://schemas.openxmlformats.org/markup-compatibility/2006" xmlns:a14="http://schemas.microsoft.com/office/drawing/2010/main">
        <mc:Choice Requires="a14">
          <p:sp>
            <p:nvSpPr>
              <p:cNvPr id="25" name="TextBox 24"/>
              <p:cNvSpPr txBox="1"/>
              <p:nvPr/>
            </p:nvSpPr>
            <p:spPr>
              <a:xfrm>
                <a:off x="787678" y="4104043"/>
                <a:ext cx="4958024" cy="533095"/>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sSub>
                        <m:sSubPr>
                          <m:ctrlPr>
                            <a:rPr lang="en-US" sz="2400" i="1" smtClean="0">
                              <a:solidFill>
                                <a:prstClr val="black"/>
                              </a:solidFill>
                              <a:latin typeface="Cambria Math" panose="02040503050406030204" pitchFamily="18" charset="0"/>
                            </a:rPr>
                          </m:ctrlPr>
                        </m:sSubPr>
                        <m:e>
                          <m:r>
                            <a:rPr lang="en-US" sz="2400" i="1">
                              <a:solidFill>
                                <a:prstClr val="black"/>
                              </a:solidFill>
                              <a:latin typeface="Cambria Math" panose="02040503050406030204" pitchFamily="18" charset="0"/>
                            </a:rPr>
                            <m:t>𝑥</m:t>
                          </m:r>
                        </m:e>
                        <m:sub>
                          <m:r>
                            <a:rPr lang="en-US" sz="2400" i="1">
                              <a:solidFill>
                                <a:prstClr val="black"/>
                              </a:solidFill>
                              <a:latin typeface="Cambria Math" panose="02040503050406030204" pitchFamily="18" charset="0"/>
                            </a:rPr>
                            <m:t>𝑖</m:t>
                          </m:r>
                        </m:sub>
                      </m:sSub>
                      <m:r>
                        <a:rPr lang="en-US" sz="2400" i="1">
                          <a:solidFill>
                            <a:prstClr val="black"/>
                          </a:solidFill>
                          <a:latin typeface="Cambria Math" panose="02040503050406030204" pitchFamily="18" charset="0"/>
                        </a:rPr>
                        <m:t>−</m:t>
                      </m:r>
                      <m:sSub>
                        <m:sSubPr>
                          <m:ctrlPr>
                            <a:rPr lang="en-US" sz="2400" i="1">
                              <a:solidFill>
                                <a:prstClr val="black"/>
                              </a:solidFill>
                              <a:latin typeface="Cambria Math" panose="02040503050406030204" pitchFamily="18" charset="0"/>
                            </a:rPr>
                          </m:ctrlPr>
                        </m:sSubPr>
                        <m:e>
                          <m:r>
                            <a:rPr lang="en-US" sz="2400" i="1">
                              <a:solidFill>
                                <a:prstClr val="black"/>
                              </a:solidFill>
                              <a:latin typeface="Cambria Math" panose="02040503050406030204" pitchFamily="18" charset="0"/>
                            </a:rPr>
                            <m:t>𝑥</m:t>
                          </m:r>
                        </m:e>
                        <m:sub>
                          <m:r>
                            <a:rPr lang="en-US" sz="2400" i="1">
                              <a:solidFill>
                                <a:prstClr val="black"/>
                              </a:solidFill>
                              <a:latin typeface="Cambria Math" panose="02040503050406030204" pitchFamily="18" charset="0"/>
                            </a:rPr>
                            <m:t>𝑗</m:t>
                          </m:r>
                        </m:sub>
                      </m:sSub>
                      <m:r>
                        <a:rPr lang="en-US" sz="2400" i="1">
                          <a:solidFill>
                            <a:prstClr val="black"/>
                          </a:solidFill>
                          <a:latin typeface="Cambria Math" panose="02040503050406030204" pitchFamily="18" charset="0"/>
                        </a:rPr>
                        <m:t>+</m:t>
                      </m:r>
                      <m:r>
                        <a:rPr lang="en-US" sz="2400" b="0" i="1" smtClean="0">
                          <a:solidFill>
                            <a:prstClr val="black"/>
                          </a:solidFill>
                          <a:latin typeface="Cambria Math" panose="02040503050406030204" pitchFamily="18" charset="0"/>
                        </a:rPr>
                        <m:t>𝐺</m:t>
                      </m:r>
                      <m:r>
                        <a:rPr lang="en-US" sz="2400" i="1">
                          <a:solidFill>
                            <a:prstClr val="black"/>
                          </a:solidFill>
                          <a:latin typeface="Cambria Math" panose="02040503050406030204" pitchFamily="18" charset="0"/>
                        </a:rPr>
                        <m:t>×</m:t>
                      </m:r>
                      <m:d>
                        <m:dPr>
                          <m:ctrlPr>
                            <a:rPr lang="en-US" sz="2400" i="1">
                              <a:solidFill>
                                <a:prstClr val="black"/>
                              </a:solidFill>
                              <a:latin typeface="Cambria Math" panose="02040503050406030204" pitchFamily="18" charset="0"/>
                            </a:rPr>
                          </m:ctrlPr>
                        </m:dPr>
                        <m:e>
                          <m:r>
                            <a:rPr lang="en-US" sz="2400" i="1">
                              <a:solidFill>
                                <a:prstClr val="black"/>
                              </a:solidFill>
                              <a:latin typeface="Cambria Math" panose="02040503050406030204" pitchFamily="18" charset="0"/>
                            </a:rPr>
                            <m:t>2−</m:t>
                          </m:r>
                          <m:sSubSup>
                            <m:sSubSupPr>
                              <m:ctrlPr>
                                <a:rPr lang="en-US" sz="2400" i="1">
                                  <a:solidFill>
                                    <a:prstClr val="black"/>
                                  </a:solidFill>
                                  <a:latin typeface="Cambria Math" panose="02040503050406030204" pitchFamily="18" charset="0"/>
                                </a:rPr>
                              </m:ctrlPr>
                            </m:sSubSupPr>
                            <m:e>
                              <m:r>
                                <a:rPr lang="en-US" sz="2400" i="1">
                                  <a:solidFill>
                                    <a:prstClr val="black"/>
                                  </a:solidFill>
                                  <a:latin typeface="Cambria Math" panose="02040503050406030204" pitchFamily="18" charset="0"/>
                                </a:rPr>
                                <m:t>𝑐</m:t>
                              </m:r>
                            </m:e>
                            <m:sub>
                              <m:r>
                                <a:rPr lang="en-US" sz="2400" i="1">
                                  <a:solidFill>
                                    <a:prstClr val="black"/>
                                  </a:solidFill>
                                  <a:latin typeface="Cambria Math" panose="02040503050406030204" pitchFamily="18" charset="0"/>
                                </a:rPr>
                                <m:t>𝑖</m:t>
                              </m:r>
                            </m:sub>
                            <m:sup>
                              <m:r>
                                <a:rPr lang="en-US" sz="2400" i="1">
                                  <a:solidFill>
                                    <a:prstClr val="black"/>
                                  </a:solidFill>
                                  <a:latin typeface="Cambria Math" panose="02040503050406030204" pitchFamily="18" charset="0"/>
                                </a:rPr>
                                <m:t>𝑘</m:t>
                              </m:r>
                            </m:sup>
                          </m:sSubSup>
                          <m:r>
                            <a:rPr lang="en-US" sz="2400" i="1">
                              <a:solidFill>
                                <a:prstClr val="black"/>
                              </a:solidFill>
                              <a:latin typeface="Cambria Math" panose="02040503050406030204" pitchFamily="18" charset="0"/>
                            </a:rPr>
                            <m:t>−</m:t>
                          </m:r>
                          <m:sSubSup>
                            <m:sSubSupPr>
                              <m:ctrlPr>
                                <a:rPr lang="en-US" sz="2400" i="1">
                                  <a:solidFill>
                                    <a:prstClr val="black"/>
                                  </a:solidFill>
                                  <a:latin typeface="Cambria Math" panose="02040503050406030204" pitchFamily="18" charset="0"/>
                                </a:rPr>
                              </m:ctrlPr>
                            </m:sSubSupPr>
                            <m:e>
                              <m:r>
                                <a:rPr lang="en-US" sz="2400" i="1">
                                  <a:solidFill>
                                    <a:prstClr val="black"/>
                                  </a:solidFill>
                                  <a:latin typeface="Cambria Math" panose="02040503050406030204" pitchFamily="18" charset="0"/>
                                </a:rPr>
                                <m:t>𝑐</m:t>
                              </m:r>
                            </m:e>
                            <m:sub>
                              <m:r>
                                <a:rPr lang="en-US" sz="2400" i="1">
                                  <a:solidFill>
                                    <a:prstClr val="black"/>
                                  </a:solidFill>
                                  <a:latin typeface="Cambria Math" panose="02040503050406030204" pitchFamily="18" charset="0"/>
                                </a:rPr>
                                <m:t>𝑗</m:t>
                              </m:r>
                            </m:sub>
                            <m:sup>
                              <m:r>
                                <a:rPr lang="en-US" sz="2400" i="1">
                                  <a:solidFill>
                                    <a:prstClr val="black"/>
                                  </a:solidFill>
                                  <a:latin typeface="Cambria Math" panose="02040503050406030204" pitchFamily="18" charset="0"/>
                                </a:rPr>
                                <m:t>𝑘</m:t>
                              </m:r>
                            </m:sup>
                          </m:sSubSup>
                        </m:e>
                      </m:d>
                      <m:r>
                        <a:rPr lang="en-US" sz="2400" i="1">
                          <a:solidFill>
                            <a:prstClr val="black"/>
                          </a:solidFill>
                          <a:latin typeface="Cambria Math" panose="02040503050406030204" pitchFamily="18" charset="0"/>
                        </a:rPr>
                        <m:t>≥</m:t>
                      </m:r>
                      <m:sSub>
                        <m:sSubPr>
                          <m:ctrlPr>
                            <a:rPr lang="en-US" sz="2400" i="1">
                              <a:solidFill>
                                <a:prstClr val="black"/>
                              </a:solidFill>
                              <a:latin typeface="Cambria Math" panose="02040503050406030204" pitchFamily="18" charset="0"/>
                            </a:rPr>
                          </m:ctrlPr>
                        </m:sSubPr>
                        <m:e>
                          <m:r>
                            <a:rPr lang="en-US" sz="2400" i="1">
                              <a:solidFill>
                                <a:prstClr val="black"/>
                              </a:solidFill>
                              <a:latin typeface="Cambria Math" panose="02040503050406030204" pitchFamily="18" charset="0"/>
                            </a:rPr>
                            <m:t>𝑚𝑖𝑛</m:t>
                          </m:r>
                        </m:e>
                        <m:sub>
                          <m:r>
                            <a:rPr lang="en-US" sz="2400" i="1">
                              <a:solidFill>
                                <a:prstClr val="black"/>
                              </a:solidFill>
                              <a:latin typeface="Cambria Math" panose="02040503050406030204" pitchFamily="18" charset="0"/>
                            </a:rPr>
                            <m:t>𝑠</m:t>
                          </m:r>
                        </m:sub>
                      </m:sSub>
                    </m:oMath>
                  </m:oMathPara>
                </a14:m>
                <a:endParaRPr lang="en-US" sz="2400" dirty="0">
                  <a:solidFill>
                    <a:prstClr val="black"/>
                  </a:solidFill>
                </a:endParaRPr>
              </a:p>
            </p:txBody>
          </p:sp>
        </mc:Choice>
        <mc:Fallback xmlns="">
          <p:sp>
            <p:nvSpPr>
              <p:cNvPr id="25" name="TextBox 24"/>
              <p:cNvSpPr txBox="1">
                <a:spLocks noRot="1" noChangeAspect="1" noMove="1" noResize="1" noEditPoints="1" noAdjustHandles="1" noChangeArrowheads="1" noChangeShapeType="1" noTextEdit="1"/>
              </p:cNvSpPr>
              <p:nvPr/>
            </p:nvSpPr>
            <p:spPr>
              <a:xfrm>
                <a:off x="787678" y="4104043"/>
                <a:ext cx="4958024" cy="533095"/>
              </a:xfrm>
              <a:prstGeom prst="rect">
                <a:avLst/>
              </a:prstGeom>
              <a:blipFill rotWithShape="0">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53777286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1"/>
                                        </p:tgtEl>
                                        <p:attrNameLst>
                                          <p:attrName>style.visibility</p:attrName>
                                        </p:attrNameLst>
                                      </p:cBhvr>
                                      <p:to>
                                        <p:strVal val="visible"/>
                                      </p:to>
                                    </p:set>
                                    <p:animEffect transition="in" filter="fade">
                                      <p:cBhvr>
                                        <p:cTn id="10" dur="500"/>
                                        <p:tgtEl>
                                          <p:spTgt spid="23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fade">
                                      <p:cBhvr>
                                        <p:cTn id="18" dur="500"/>
                                        <p:tgtEl>
                                          <p:spTgt spid="2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92"/>
                                        </p:tgtEl>
                                        <p:attrNameLst>
                                          <p:attrName>style.visibility</p:attrName>
                                        </p:attrNameLst>
                                      </p:cBhvr>
                                      <p:to>
                                        <p:strVal val="visible"/>
                                      </p:to>
                                    </p:set>
                                    <p:animEffect transition="in" filter="fade">
                                      <p:cBhvr>
                                        <p:cTn id="21" dur="500"/>
                                        <p:tgtEl>
                                          <p:spTgt spid="292"/>
                                        </p:tgtEl>
                                      </p:cBhvr>
                                    </p:animEffect>
                                  </p:childTnLst>
                                </p:cTn>
                              </p:par>
                              <p:par>
                                <p:cTn id="22" presetID="10" presetClass="entr" presetSubtype="0"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30"/>
                                        </p:tgtEl>
                                        <p:attrNameLst>
                                          <p:attrName>style.visibility</p:attrName>
                                        </p:attrNameLst>
                                      </p:cBhvr>
                                      <p:to>
                                        <p:strVal val="visible"/>
                                      </p:to>
                                    </p:set>
                                    <p:animEffect transition="in" filter="fade">
                                      <p:cBhvr>
                                        <p:cTn id="27" dur="500"/>
                                        <p:tgtEl>
                                          <p:spTgt spid="23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fade">
                                      <p:cBhvr>
                                        <p:cTn id="30" dur="500"/>
                                        <p:tgtEl>
                                          <p:spTgt spid="24"/>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500"/>
                                        <p:tgtEl>
                                          <p:spTgt spid="11"/>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fade">
                                      <p:cBhvr>
                                        <p:cTn id="38" dur="500"/>
                                        <p:tgtEl>
                                          <p:spTgt spid="25"/>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fade">
                                      <p:cBhvr>
                                        <p:cTn id="4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31" grpId="0"/>
      <p:bldP spid="6" grpId="0"/>
      <p:bldP spid="7" grpId="0"/>
      <p:bldP spid="292" grpId="0"/>
      <p:bldP spid="230" grpId="0"/>
      <p:bldP spid="11" grpId="0"/>
      <p:bldP spid="23" grpId="0"/>
      <p:bldP spid="24"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Two choices</a:t>
            </a:r>
          </a:p>
          <a:p>
            <a:pPr lvl="1"/>
            <a:r>
              <a:rPr lang="en-US" dirty="0" smtClean="0"/>
              <a:t>Separating by at least minimum spacing</a:t>
            </a:r>
          </a:p>
          <a:p>
            <a:pPr lvl="1"/>
            <a:r>
              <a:rPr lang="en-US" dirty="0" smtClean="0"/>
              <a:t>Merging by vertical alignment</a:t>
            </a:r>
          </a:p>
          <a:p>
            <a:endParaRPr lang="en-US" dirty="0" smtClean="0">
              <a:sym typeface="Wingdings" panose="05000000000000000000" pitchFamily="2" charset="2"/>
            </a:endParaRPr>
          </a:p>
          <a:p>
            <a:r>
              <a:rPr lang="en-US" dirty="0" smtClean="0">
                <a:sym typeface="Wingdings" panose="05000000000000000000" pitchFamily="2" charset="2"/>
              </a:rPr>
              <a:t> </a:t>
            </a:r>
            <a:r>
              <a:rPr lang="en-US" dirty="0">
                <a:sym typeface="Wingdings" panose="05000000000000000000" pitchFamily="2" charset="2"/>
              </a:rPr>
              <a:t>Add </a:t>
            </a:r>
            <a:r>
              <a:rPr lang="en-US" i="1" dirty="0" smtClean="0">
                <a:solidFill>
                  <a:srgbClr val="0070C0"/>
                </a:solidFill>
                <a:sym typeface="Wingdings" panose="05000000000000000000" pitchFamily="2" charset="2"/>
              </a:rPr>
              <a:t>0-1 variable m </a:t>
            </a:r>
            <a:r>
              <a:rPr lang="en-US" dirty="0" smtClean="0">
                <a:sym typeface="Wingdings" panose="05000000000000000000" pitchFamily="2" charset="2"/>
              </a:rPr>
              <a:t>to select 						    whether to separate or merge cuts</a:t>
            </a:r>
            <a:endParaRPr lang="en-US" dirty="0">
              <a:sym typeface="Wingdings" panose="05000000000000000000" pitchFamily="2" charset="2"/>
            </a:endParaRPr>
          </a:p>
          <a:p>
            <a:pPr lvl="1"/>
            <a:endParaRPr lang="en-US" dirty="0" smtClean="0"/>
          </a:p>
        </p:txBody>
      </p:sp>
      <p:sp>
        <p:nvSpPr>
          <p:cNvPr id="3" name="Title 2"/>
          <p:cNvSpPr>
            <a:spLocks noGrp="1"/>
          </p:cNvSpPr>
          <p:nvPr>
            <p:ph type="title"/>
          </p:nvPr>
        </p:nvSpPr>
        <p:spPr/>
        <p:txBody>
          <a:bodyPr/>
          <a:lstStyle/>
          <a:p>
            <a:r>
              <a:rPr lang="en-US" altLang="zh-CN" dirty="0" smtClean="0"/>
              <a:t>More </a:t>
            </a:r>
            <a:r>
              <a:rPr lang="en-US" dirty="0" smtClean="0"/>
              <a:t>Constraints</a:t>
            </a:r>
            <a:endParaRPr lang="en-US" dirty="0"/>
          </a:p>
        </p:txBody>
      </p:sp>
      <p:grpSp>
        <p:nvGrpSpPr>
          <p:cNvPr id="4" name="Group 3"/>
          <p:cNvGrpSpPr/>
          <p:nvPr/>
        </p:nvGrpSpPr>
        <p:grpSpPr>
          <a:xfrm>
            <a:off x="6554572" y="838201"/>
            <a:ext cx="5455396" cy="2362222"/>
            <a:chOff x="6554572" y="838201"/>
            <a:chExt cx="5455396" cy="2362222"/>
          </a:xfrm>
        </p:grpSpPr>
        <p:cxnSp>
          <p:nvCxnSpPr>
            <p:cNvPr id="145" name="Straight Connector 144"/>
            <p:cNvCxnSpPr/>
            <p:nvPr/>
          </p:nvCxnSpPr>
          <p:spPr>
            <a:xfrm>
              <a:off x="6690131" y="1091401"/>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a:off x="6690131" y="1290260"/>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a:off x="6690131" y="1489119"/>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6690131" y="1687978"/>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a:off x="6690131" y="1886837"/>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6690131" y="2085696"/>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rot="16200000">
              <a:off x="6308199" y="1600549"/>
              <a:ext cx="1122508"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rot="16200000">
              <a:off x="6579347" y="1600548"/>
              <a:ext cx="1122508"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rot="16200000">
              <a:off x="6850496" y="1600548"/>
              <a:ext cx="1122508"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rot="16200000">
              <a:off x="7121644" y="1600548"/>
              <a:ext cx="1122508"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rot="16200000">
              <a:off x="7392792" y="1600548"/>
              <a:ext cx="1122508"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rot="16200000">
              <a:off x="7663939" y="1600548"/>
              <a:ext cx="1122508"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rot="16200000">
              <a:off x="7922108" y="1600549"/>
              <a:ext cx="1122508"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rot="16200000">
              <a:off x="8193254" y="1600549"/>
              <a:ext cx="1122508"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59" name="Rectangle 158"/>
            <p:cNvSpPr/>
            <p:nvPr/>
          </p:nvSpPr>
          <p:spPr>
            <a:xfrm>
              <a:off x="6554572" y="1051747"/>
              <a:ext cx="1115345" cy="120119"/>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160" name="Rectangle 159"/>
            <p:cNvSpPr/>
            <p:nvPr/>
          </p:nvSpPr>
          <p:spPr>
            <a:xfrm>
              <a:off x="6554573" y="1225915"/>
              <a:ext cx="1209046" cy="144326"/>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162" name="Rectangle 161"/>
            <p:cNvSpPr/>
            <p:nvPr/>
          </p:nvSpPr>
          <p:spPr>
            <a:xfrm>
              <a:off x="8194465" y="1209875"/>
              <a:ext cx="106802" cy="18957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164" name="Rectangle 163"/>
            <p:cNvSpPr/>
            <p:nvPr/>
          </p:nvSpPr>
          <p:spPr>
            <a:xfrm>
              <a:off x="8289205" y="2346758"/>
              <a:ext cx="209688" cy="13257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165" name="TextBox 164"/>
            <p:cNvSpPr txBox="1"/>
            <p:nvPr/>
          </p:nvSpPr>
          <p:spPr>
            <a:xfrm>
              <a:off x="8476124" y="2257293"/>
              <a:ext cx="550664" cy="276999"/>
            </a:xfrm>
            <a:prstGeom prst="rect">
              <a:avLst/>
            </a:prstGeom>
            <a:noFill/>
          </p:spPr>
          <p:txBody>
            <a:bodyPr wrap="none" rtlCol="0">
              <a:spAutoFit/>
            </a:bodyPr>
            <a:lstStyle/>
            <a:p>
              <a:r>
                <a:rPr lang="en-US" sz="1200" dirty="0">
                  <a:solidFill>
                    <a:prstClr val="black"/>
                  </a:solidFill>
                </a:rPr>
                <a:t>Metal</a:t>
              </a:r>
            </a:p>
          </p:txBody>
        </p:sp>
        <p:sp>
          <p:nvSpPr>
            <p:cNvPr id="166" name="Rectangle 165"/>
            <p:cNvSpPr/>
            <p:nvPr/>
          </p:nvSpPr>
          <p:spPr>
            <a:xfrm>
              <a:off x="8312252" y="2592353"/>
              <a:ext cx="106802" cy="18957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167" name="TextBox 166"/>
            <p:cNvSpPr txBox="1"/>
            <p:nvPr/>
          </p:nvSpPr>
          <p:spPr>
            <a:xfrm>
              <a:off x="8399815" y="2549153"/>
              <a:ext cx="939681" cy="276999"/>
            </a:xfrm>
            <a:prstGeom prst="rect">
              <a:avLst/>
            </a:prstGeom>
            <a:noFill/>
          </p:spPr>
          <p:txBody>
            <a:bodyPr wrap="none" rtlCol="0">
              <a:spAutoFit/>
            </a:bodyPr>
            <a:lstStyle/>
            <a:p>
              <a:r>
                <a:rPr lang="en-US" sz="1200" dirty="0" smtClean="0">
                  <a:solidFill>
                    <a:prstClr val="black"/>
                  </a:solidFill>
                </a:rPr>
                <a:t>Cut Mask </a:t>
              </a:r>
              <a:r>
                <a:rPr lang="en-US" sz="1200" dirty="0">
                  <a:solidFill>
                    <a:prstClr val="black"/>
                  </a:solidFill>
                </a:rPr>
                <a:t>1</a:t>
              </a:r>
            </a:p>
          </p:txBody>
        </p:sp>
        <p:sp>
          <p:nvSpPr>
            <p:cNvPr id="172" name="TextBox 171"/>
            <p:cNvSpPr txBox="1"/>
            <p:nvPr/>
          </p:nvSpPr>
          <p:spPr>
            <a:xfrm>
              <a:off x="9333325" y="2265492"/>
              <a:ext cx="1173013" cy="276999"/>
            </a:xfrm>
            <a:prstGeom prst="rect">
              <a:avLst/>
            </a:prstGeom>
            <a:noFill/>
          </p:spPr>
          <p:txBody>
            <a:bodyPr wrap="none" rtlCol="0">
              <a:spAutoFit/>
            </a:bodyPr>
            <a:lstStyle/>
            <a:p>
              <a:r>
                <a:rPr lang="en-US" sz="1200" dirty="0">
                  <a:solidFill>
                    <a:prstClr val="black"/>
                  </a:solidFill>
                </a:rPr>
                <a:t>Extended Metal</a:t>
              </a:r>
            </a:p>
          </p:txBody>
        </p:sp>
        <p:sp>
          <p:nvSpPr>
            <p:cNvPr id="173" name="TextBox 172"/>
            <p:cNvSpPr txBox="1"/>
            <p:nvPr/>
          </p:nvSpPr>
          <p:spPr>
            <a:xfrm>
              <a:off x="7072176" y="2861869"/>
              <a:ext cx="1476751" cy="338554"/>
            </a:xfrm>
            <a:prstGeom prst="rect">
              <a:avLst/>
            </a:prstGeom>
            <a:noFill/>
          </p:spPr>
          <p:txBody>
            <a:bodyPr wrap="none" rtlCol="0">
              <a:spAutoFit/>
            </a:bodyPr>
            <a:lstStyle/>
            <a:p>
              <a:r>
                <a:rPr lang="en-US" sz="1600" dirty="0">
                  <a:solidFill>
                    <a:prstClr val="black"/>
                  </a:solidFill>
                </a:rPr>
                <a:t>(a) Separating</a:t>
              </a:r>
            </a:p>
          </p:txBody>
        </p:sp>
        <p:sp>
          <p:nvSpPr>
            <p:cNvPr id="174" name="Rectangle 173"/>
            <p:cNvSpPr/>
            <p:nvPr/>
          </p:nvSpPr>
          <p:spPr>
            <a:xfrm>
              <a:off x="9076937" y="2346758"/>
              <a:ext cx="209688" cy="132573"/>
            </a:xfrm>
            <a:prstGeom prst="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175" name="Rectangle 174"/>
            <p:cNvSpPr/>
            <p:nvPr/>
          </p:nvSpPr>
          <p:spPr>
            <a:xfrm>
              <a:off x="7782435" y="1223974"/>
              <a:ext cx="385201" cy="133819"/>
            </a:xfrm>
            <a:prstGeom prst="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176" name="Rectangle 175"/>
            <p:cNvSpPr/>
            <p:nvPr/>
          </p:nvSpPr>
          <p:spPr>
            <a:xfrm>
              <a:off x="7639164" y="1008341"/>
              <a:ext cx="106802" cy="18957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177" name="TextBox 176"/>
            <p:cNvSpPr txBox="1"/>
            <p:nvPr/>
          </p:nvSpPr>
          <p:spPr>
            <a:xfrm>
              <a:off x="7769246" y="838201"/>
              <a:ext cx="715260" cy="307777"/>
            </a:xfrm>
            <a:prstGeom prst="rect">
              <a:avLst/>
            </a:prstGeom>
            <a:noFill/>
          </p:spPr>
          <p:txBody>
            <a:bodyPr wrap="none" rtlCol="0">
              <a:spAutoFit/>
            </a:bodyPr>
            <a:lstStyle/>
            <a:p>
              <a:r>
                <a:rPr lang="en-US" sz="1400" dirty="0">
                  <a:solidFill>
                    <a:prstClr val="black"/>
                  </a:solidFill>
                </a:rPr>
                <a:t>≥ </a:t>
              </a:r>
              <a:r>
                <a:rPr lang="en-US" sz="1400" dirty="0" smtClean="0">
                  <a:solidFill>
                    <a:prstClr val="black"/>
                  </a:solidFill>
                </a:rPr>
                <a:t>min</a:t>
              </a:r>
              <a:r>
                <a:rPr lang="en-US" sz="1400" baseline="-25000" dirty="0" smtClean="0">
                  <a:solidFill>
                    <a:prstClr val="black"/>
                  </a:solidFill>
                </a:rPr>
                <a:t>s</a:t>
              </a:r>
              <a:endParaRPr lang="en-US" sz="1400" baseline="-25000" dirty="0">
                <a:solidFill>
                  <a:prstClr val="black"/>
                </a:solidFill>
              </a:endParaRPr>
            </a:p>
          </p:txBody>
        </p:sp>
        <p:cxnSp>
          <p:nvCxnSpPr>
            <p:cNvPr id="178" name="Straight Arrow Connector 177"/>
            <p:cNvCxnSpPr/>
            <p:nvPr/>
          </p:nvCxnSpPr>
          <p:spPr>
            <a:xfrm>
              <a:off x="7767446" y="1164719"/>
              <a:ext cx="420329" cy="4679"/>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a:off x="9867708" y="1091401"/>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a:off x="9867708" y="1290260"/>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a:off x="9867708" y="1489119"/>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a:off x="9867708" y="1687978"/>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a:off x="9867708" y="1886837"/>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a:off x="9867708" y="2085696"/>
              <a:ext cx="2142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16200000">
              <a:off x="9485776" y="1600549"/>
              <a:ext cx="1122508"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a:off x="9756924" y="1600548"/>
              <a:ext cx="1122508"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a:off x="10028073" y="1600548"/>
              <a:ext cx="1122508"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a:off x="10299221" y="1600548"/>
              <a:ext cx="1122508"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a:off x="10570369" y="1600548"/>
              <a:ext cx="1122508"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a:off x="10841516" y="1600548"/>
              <a:ext cx="1122508"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rot="16200000">
              <a:off x="11099685" y="1600549"/>
              <a:ext cx="1122508"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rot="16200000">
              <a:off x="11370831" y="1600549"/>
              <a:ext cx="1122508"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93" name="Rectangle 192"/>
            <p:cNvSpPr/>
            <p:nvPr/>
          </p:nvSpPr>
          <p:spPr>
            <a:xfrm>
              <a:off x="9539855" y="1039293"/>
              <a:ext cx="1266295" cy="132574"/>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194" name="Rectangle 193"/>
            <p:cNvSpPr/>
            <p:nvPr/>
          </p:nvSpPr>
          <p:spPr>
            <a:xfrm>
              <a:off x="9539855" y="1243020"/>
              <a:ext cx="1401341" cy="127221"/>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196" name="Rectangle 195"/>
            <p:cNvSpPr/>
            <p:nvPr/>
          </p:nvSpPr>
          <p:spPr>
            <a:xfrm>
              <a:off x="10945569" y="1190831"/>
              <a:ext cx="106802" cy="18957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198" name="Rectangle 197"/>
            <p:cNvSpPr/>
            <p:nvPr/>
          </p:nvSpPr>
          <p:spPr>
            <a:xfrm>
              <a:off x="10832377" y="1039292"/>
              <a:ext cx="107352" cy="133821"/>
            </a:xfrm>
            <a:prstGeom prst="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199" name="Rectangle 198"/>
            <p:cNvSpPr/>
            <p:nvPr/>
          </p:nvSpPr>
          <p:spPr>
            <a:xfrm>
              <a:off x="10950477" y="1015763"/>
              <a:ext cx="106802" cy="18957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sp>
          <p:nvSpPr>
            <p:cNvPr id="200" name="TextBox 199"/>
            <p:cNvSpPr txBox="1"/>
            <p:nvPr/>
          </p:nvSpPr>
          <p:spPr>
            <a:xfrm>
              <a:off x="10468482" y="2861869"/>
              <a:ext cx="1156470" cy="338554"/>
            </a:xfrm>
            <a:prstGeom prst="rect">
              <a:avLst/>
            </a:prstGeom>
            <a:noFill/>
          </p:spPr>
          <p:txBody>
            <a:bodyPr wrap="none" rtlCol="0">
              <a:spAutoFit/>
            </a:bodyPr>
            <a:lstStyle/>
            <a:p>
              <a:r>
                <a:rPr lang="en-US" sz="1600" dirty="0">
                  <a:solidFill>
                    <a:prstClr val="black"/>
                  </a:solidFill>
                </a:rPr>
                <a:t>(b) Merging</a:t>
              </a:r>
            </a:p>
          </p:txBody>
        </p:sp>
      </p:grpSp>
      <p:grpSp>
        <p:nvGrpSpPr>
          <p:cNvPr id="201" name="Group 200"/>
          <p:cNvGrpSpPr/>
          <p:nvPr/>
        </p:nvGrpSpPr>
        <p:grpSpPr>
          <a:xfrm>
            <a:off x="244942" y="3545040"/>
            <a:ext cx="11687143" cy="2957305"/>
            <a:chOff x="140816" y="2328308"/>
            <a:chExt cx="8748458" cy="2957305"/>
          </a:xfrm>
        </p:grpSpPr>
        <p:sp>
          <p:nvSpPr>
            <p:cNvPr id="202" name="Rectangle 201"/>
            <p:cNvSpPr/>
            <p:nvPr/>
          </p:nvSpPr>
          <p:spPr bwMode="auto">
            <a:xfrm>
              <a:off x="140816" y="2542770"/>
              <a:ext cx="8748458" cy="2742843"/>
            </a:xfrm>
            <a:prstGeom prst="rect">
              <a:avLst/>
            </a:prstGeom>
            <a:noFill/>
            <a:ln w="25400" cap="sq" cmpd="sng" algn="ctr">
              <a:solidFill>
                <a:schemeClr val="tx2"/>
              </a:solidFill>
              <a:prstDash val="sysDash"/>
              <a:round/>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fontAlgn="base">
                <a:spcBef>
                  <a:spcPct val="0"/>
                </a:spcBef>
                <a:spcAft>
                  <a:spcPct val="0"/>
                </a:spcAft>
              </a:pPr>
              <a:endParaRPr lang="en-US" dirty="0">
                <a:solidFill>
                  <a:prstClr val="black"/>
                </a:solidFill>
              </a:endParaRPr>
            </a:p>
          </p:txBody>
        </p:sp>
        <p:sp>
          <p:nvSpPr>
            <p:cNvPr id="203" name="Rectangle 202"/>
            <p:cNvSpPr/>
            <p:nvPr/>
          </p:nvSpPr>
          <p:spPr bwMode="auto">
            <a:xfrm>
              <a:off x="421719" y="2328308"/>
              <a:ext cx="2033488" cy="457200"/>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2000" b="1" i="1" dirty="0">
                  <a:solidFill>
                    <a:prstClr val="black"/>
                  </a:solidFill>
                  <a:latin typeface="Arial" panose="020B0604020202020204" pitchFamily="34" charset="0"/>
                  <a:cs typeface="Arial" panose="020B0604020202020204" pitchFamily="34" charset="0"/>
                </a:rPr>
                <a:t>Separate or Merge?</a:t>
              </a:r>
            </a:p>
          </p:txBody>
        </p:sp>
      </p:grpSp>
      <mc:AlternateContent xmlns:mc="http://schemas.openxmlformats.org/markup-compatibility/2006" xmlns:a14="http://schemas.microsoft.com/office/drawing/2010/main">
        <mc:Choice Requires="a14">
          <p:sp>
            <p:nvSpPr>
              <p:cNvPr id="204" name="TextBox 203"/>
              <p:cNvSpPr txBox="1"/>
              <p:nvPr/>
            </p:nvSpPr>
            <p:spPr>
              <a:xfrm>
                <a:off x="787678" y="4104043"/>
                <a:ext cx="4227376" cy="491417"/>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sSub>
                        <m:sSubPr>
                          <m:ctrlPr>
                            <a:rPr lang="en-US" sz="2400" i="1" smtClean="0">
                              <a:solidFill>
                                <a:prstClr val="black"/>
                              </a:solidFill>
                              <a:latin typeface="Cambria Math" panose="02040503050406030204" pitchFamily="18" charset="0"/>
                            </a:rPr>
                          </m:ctrlPr>
                        </m:sSubPr>
                        <m:e>
                          <m:r>
                            <a:rPr lang="en-US" sz="2400" i="1">
                              <a:solidFill>
                                <a:prstClr val="black"/>
                              </a:solidFill>
                              <a:latin typeface="Cambria Math" panose="02040503050406030204" pitchFamily="18" charset="0"/>
                            </a:rPr>
                            <m:t>𝑥</m:t>
                          </m:r>
                        </m:e>
                        <m:sub>
                          <m:r>
                            <a:rPr lang="en-US" sz="2400" i="1">
                              <a:solidFill>
                                <a:prstClr val="black"/>
                              </a:solidFill>
                              <a:latin typeface="Cambria Math" panose="02040503050406030204" pitchFamily="18" charset="0"/>
                            </a:rPr>
                            <m:t>𝑖</m:t>
                          </m:r>
                        </m:sub>
                      </m:sSub>
                      <m:r>
                        <a:rPr lang="en-US" sz="2400" i="1">
                          <a:solidFill>
                            <a:prstClr val="black"/>
                          </a:solidFill>
                          <a:latin typeface="Cambria Math" panose="02040503050406030204" pitchFamily="18" charset="0"/>
                        </a:rPr>
                        <m:t>−</m:t>
                      </m:r>
                      <m:sSub>
                        <m:sSubPr>
                          <m:ctrlPr>
                            <a:rPr lang="en-US" sz="2400" i="1">
                              <a:solidFill>
                                <a:prstClr val="black"/>
                              </a:solidFill>
                              <a:latin typeface="Cambria Math" panose="02040503050406030204" pitchFamily="18" charset="0"/>
                            </a:rPr>
                          </m:ctrlPr>
                        </m:sSubPr>
                        <m:e>
                          <m:r>
                            <a:rPr lang="en-US" sz="2400" i="1">
                              <a:solidFill>
                                <a:prstClr val="black"/>
                              </a:solidFill>
                              <a:latin typeface="Cambria Math" panose="02040503050406030204" pitchFamily="18" charset="0"/>
                            </a:rPr>
                            <m:t>𝑥</m:t>
                          </m:r>
                        </m:e>
                        <m:sub>
                          <m:r>
                            <a:rPr lang="en-US" sz="2400" i="1">
                              <a:solidFill>
                                <a:prstClr val="black"/>
                              </a:solidFill>
                              <a:latin typeface="Cambria Math" panose="02040503050406030204" pitchFamily="18" charset="0"/>
                            </a:rPr>
                            <m:t>𝑗</m:t>
                          </m:r>
                        </m:sub>
                      </m:sSub>
                      <m:r>
                        <a:rPr lang="en-US" sz="2400" i="1">
                          <a:solidFill>
                            <a:prstClr val="black"/>
                          </a:solidFill>
                          <a:latin typeface="Cambria Math" panose="02040503050406030204" pitchFamily="18" charset="0"/>
                        </a:rPr>
                        <m:t>+       </m:t>
                      </m:r>
                      <m:r>
                        <a:rPr lang="en-US" sz="2400" b="0" i="1" smtClean="0">
                          <a:solidFill>
                            <a:prstClr val="black"/>
                          </a:solidFill>
                          <a:latin typeface="Cambria Math" panose="02040503050406030204" pitchFamily="18" charset="0"/>
                        </a:rPr>
                        <m:t>𝐺</m:t>
                      </m:r>
                      <m:r>
                        <a:rPr lang="en-US" sz="2400" i="1">
                          <a:solidFill>
                            <a:prstClr val="black"/>
                          </a:solidFill>
                          <a:latin typeface="Cambria Math" panose="02040503050406030204" pitchFamily="18" charset="0"/>
                        </a:rPr>
                        <m:t>×</m:t>
                      </m:r>
                      <m:r>
                        <a:rPr lang="en-US" sz="2400" i="1">
                          <a:solidFill>
                            <a:prstClr val="black"/>
                          </a:solidFill>
                          <a:latin typeface="Cambria Math" panose="02040503050406030204" pitchFamily="18" charset="0"/>
                        </a:rPr>
                        <m:t>𝑚</m:t>
                      </m:r>
                      <m:r>
                        <a:rPr lang="en-US" sz="2400" i="1">
                          <a:solidFill>
                            <a:prstClr val="black"/>
                          </a:solidFill>
                          <a:latin typeface="Cambria Math" panose="02040503050406030204" pitchFamily="18" charset="0"/>
                        </a:rPr>
                        <m:t>     ≥</m:t>
                      </m:r>
                      <m:sSub>
                        <m:sSubPr>
                          <m:ctrlPr>
                            <a:rPr lang="en-US" sz="2400" i="1">
                              <a:solidFill>
                                <a:prstClr val="black"/>
                              </a:solidFill>
                              <a:latin typeface="Cambria Math" panose="02040503050406030204" pitchFamily="18" charset="0"/>
                            </a:rPr>
                          </m:ctrlPr>
                        </m:sSubPr>
                        <m:e>
                          <m:r>
                            <a:rPr lang="en-US" sz="2400" i="1">
                              <a:solidFill>
                                <a:prstClr val="black"/>
                              </a:solidFill>
                              <a:latin typeface="Cambria Math" panose="02040503050406030204" pitchFamily="18" charset="0"/>
                            </a:rPr>
                            <m:t>𝑚𝑖𝑛</m:t>
                          </m:r>
                        </m:e>
                        <m:sub>
                          <m:r>
                            <a:rPr lang="en-US" sz="2400" i="1">
                              <a:solidFill>
                                <a:prstClr val="black"/>
                              </a:solidFill>
                              <a:latin typeface="Cambria Math" panose="02040503050406030204" pitchFamily="18" charset="0"/>
                            </a:rPr>
                            <m:t>𝑠</m:t>
                          </m:r>
                        </m:sub>
                      </m:sSub>
                    </m:oMath>
                  </m:oMathPara>
                </a14:m>
                <a:endParaRPr lang="en-US" sz="2400" dirty="0">
                  <a:solidFill>
                    <a:prstClr val="black"/>
                  </a:solidFill>
                </a:endParaRPr>
              </a:p>
            </p:txBody>
          </p:sp>
        </mc:Choice>
        <mc:Fallback xmlns="">
          <p:sp>
            <p:nvSpPr>
              <p:cNvPr id="204" name="TextBox 203"/>
              <p:cNvSpPr txBox="1">
                <a:spLocks noRot="1" noChangeAspect="1" noMove="1" noResize="1" noEditPoints="1" noAdjustHandles="1" noChangeArrowheads="1" noChangeShapeType="1" noTextEdit="1"/>
              </p:cNvSpPr>
              <p:nvPr/>
            </p:nvSpPr>
            <p:spPr>
              <a:xfrm>
                <a:off x="787678" y="4104043"/>
                <a:ext cx="4227376" cy="491417"/>
              </a:xfrm>
              <a:prstGeom prst="rect">
                <a:avLst/>
              </a:prstGeom>
              <a:blipFill rotWithShape="0">
                <a:blip r:embed="rId3"/>
                <a:stretch>
                  <a:fillRect b="-9877"/>
                </a:stretch>
              </a:blipFill>
            </p:spPr>
            <p:txBody>
              <a:bodyPr/>
              <a:lstStyle/>
              <a:p>
                <a:r>
                  <a:rPr lang="en-US">
                    <a:noFill/>
                  </a:rPr>
                  <a:t> </a:t>
                </a:r>
              </a:p>
            </p:txBody>
          </p:sp>
        </mc:Fallback>
      </mc:AlternateContent>
      <p:sp>
        <p:nvSpPr>
          <p:cNvPr id="205" name="TextBox 204"/>
          <p:cNvSpPr txBox="1"/>
          <p:nvPr/>
        </p:nvSpPr>
        <p:spPr>
          <a:xfrm>
            <a:off x="6404082" y="3792071"/>
            <a:ext cx="3394904" cy="400110"/>
          </a:xfrm>
          <a:prstGeom prst="rect">
            <a:avLst/>
          </a:prstGeom>
          <a:noFill/>
        </p:spPr>
        <p:txBody>
          <a:bodyPr wrap="none" rtlCol="0">
            <a:spAutoFit/>
          </a:bodyPr>
          <a:lstStyle/>
          <a:p>
            <a:r>
              <a:rPr lang="en-US" altLang="zh-CN" sz="2000" dirty="0">
                <a:solidFill>
                  <a:prstClr val="black"/>
                </a:solidFill>
              </a:rPr>
              <a:t>m: </a:t>
            </a:r>
            <a:r>
              <a:rPr lang="en-US" altLang="zh-CN" sz="2000" dirty="0" smtClean="0">
                <a:solidFill>
                  <a:prstClr val="black"/>
                </a:solidFill>
              </a:rPr>
              <a:t>0-1 </a:t>
            </a:r>
            <a:r>
              <a:rPr lang="en-US" altLang="zh-CN" sz="2000" dirty="0">
                <a:solidFill>
                  <a:prstClr val="black"/>
                </a:solidFill>
              </a:rPr>
              <a:t>indicator for merging</a:t>
            </a:r>
          </a:p>
        </p:txBody>
      </p:sp>
      <mc:AlternateContent xmlns:mc="http://schemas.openxmlformats.org/markup-compatibility/2006" xmlns:a14="http://schemas.microsoft.com/office/drawing/2010/main">
        <mc:Choice Requires="a14">
          <p:sp>
            <p:nvSpPr>
              <p:cNvPr id="206" name="TextBox 205"/>
              <p:cNvSpPr txBox="1"/>
              <p:nvPr/>
            </p:nvSpPr>
            <p:spPr>
              <a:xfrm>
                <a:off x="787678" y="4700549"/>
                <a:ext cx="3722237" cy="491417"/>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sSub>
                        <m:sSubPr>
                          <m:ctrlPr>
                            <a:rPr lang="en-US" sz="2400" i="1" smtClean="0">
                              <a:solidFill>
                                <a:prstClr val="black"/>
                              </a:solidFill>
                              <a:latin typeface="Cambria Math" panose="02040503050406030204" pitchFamily="18" charset="0"/>
                            </a:rPr>
                          </m:ctrlPr>
                        </m:sSubPr>
                        <m:e>
                          <m:r>
                            <a:rPr lang="en-US" sz="2400" i="1">
                              <a:solidFill>
                                <a:prstClr val="black"/>
                              </a:solidFill>
                              <a:latin typeface="Cambria Math" panose="02040503050406030204" pitchFamily="18" charset="0"/>
                            </a:rPr>
                            <m:t>𝑥</m:t>
                          </m:r>
                        </m:e>
                        <m:sub>
                          <m:r>
                            <a:rPr lang="en-US" sz="2400" i="1">
                              <a:solidFill>
                                <a:prstClr val="black"/>
                              </a:solidFill>
                              <a:latin typeface="Cambria Math" panose="02040503050406030204" pitchFamily="18" charset="0"/>
                            </a:rPr>
                            <m:t>𝑖</m:t>
                          </m:r>
                        </m:sub>
                      </m:sSub>
                      <m:r>
                        <a:rPr lang="en-US" sz="2400" i="1">
                          <a:solidFill>
                            <a:prstClr val="black"/>
                          </a:solidFill>
                          <a:latin typeface="Cambria Math" panose="02040503050406030204" pitchFamily="18" charset="0"/>
                        </a:rPr>
                        <m:t>−</m:t>
                      </m:r>
                      <m:sSub>
                        <m:sSubPr>
                          <m:ctrlPr>
                            <a:rPr lang="en-US" sz="2400" i="1">
                              <a:solidFill>
                                <a:prstClr val="black"/>
                              </a:solidFill>
                              <a:latin typeface="Cambria Math" panose="02040503050406030204" pitchFamily="18" charset="0"/>
                            </a:rPr>
                          </m:ctrlPr>
                        </m:sSubPr>
                        <m:e>
                          <m:r>
                            <a:rPr lang="en-US" sz="2400" i="1">
                              <a:solidFill>
                                <a:prstClr val="black"/>
                              </a:solidFill>
                              <a:latin typeface="Cambria Math" panose="02040503050406030204" pitchFamily="18" charset="0"/>
                            </a:rPr>
                            <m:t>𝑥</m:t>
                          </m:r>
                        </m:e>
                        <m:sub>
                          <m:r>
                            <a:rPr lang="en-US" sz="2400" i="1">
                              <a:solidFill>
                                <a:prstClr val="black"/>
                              </a:solidFill>
                              <a:latin typeface="Cambria Math" panose="02040503050406030204" pitchFamily="18" charset="0"/>
                            </a:rPr>
                            <m:t>𝑗</m:t>
                          </m:r>
                        </m:sub>
                      </m:sSub>
                      <m:r>
                        <a:rPr lang="en-US" sz="2400" i="1">
                          <a:solidFill>
                            <a:prstClr val="black"/>
                          </a:solidFill>
                          <a:latin typeface="Cambria Math" panose="02040503050406030204" pitchFamily="18" charset="0"/>
                        </a:rPr>
                        <m:t>+</m:t>
                      </m:r>
                      <m:r>
                        <a:rPr lang="en-US" sz="2400" b="0" i="1" smtClean="0">
                          <a:solidFill>
                            <a:prstClr val="black"/>
                          </a:solidFill>
                          <a:latin typeface="Cambria Math" panose="02040503050406030204" pitchFamily="18" charset="0"/>
                        </a:rPr>
                        <m:t>𝐺</m:t>
                      </m:r>
                      <m:r>
                        <a:rPr lang="en-US" sz="2400" i="1">
                          <a:solidFill>
                            <a:prstClr val="black"/>
                          </a:solidFill>
                          <a:latin typeface="Cambria Math" panose="02040503050406030204" pitchFamily="18" charset="0"/>
                        </a:rPr>
                        <m:t>×</m:t>
                      </m:r>
                      <m:d>
                        <m:dPr>
                          <m:ctrlPr>
                            <a:rPr lang="en-US" sz="2400" i="1">
                              <a:solidFill>
                                <a:prstClr val="black"/>
                              </a:solidFill>
                              <a:latin typeface="Cambria Math" panose="02040503050406030204" pitchFamily="18" charset="0"/>
                            </a:rPr>
                          </m:ctrlPr>
                        </m:dPr>
                        <m:e>
                          <m:r>
                            <a:rPr lang="en-US" sz="2400" i="1">
                              <a:solidFill>
                                <a:prstClr val="black"/>
                              </a:solidFill>
                              <a:latin typeface="Cambria Math" panose="02040503050406030204" pitchFamily="18" charset="0"/>
                            </a:rPr>
                            <m:t>1−</m:t>
                          </m:r>
                          <m:r>
                            <a:rPr lang="en-US" sz="2400" i="1">
                              <a:solidFill>
                                <a:prstClr val="black"/>
                              </a:solidFill>
                              <a:latin typeface="Cambria Math" panose="02040503050406030204" pitchFamily="18" charset="0"/>
                            </a:rPr>
                            <m:t>𝑚</m:t>
                          </m:r>
                        </m:e>
                      </m:d>
                      <m:r>
                        <a:rPr lang="en-US" sz="2400" i="1">
                          <a:solidFill>
                            <a:prstClr val="black"/>
                          </a:solidFill>
                          <a:latin typeface="Cambria Math" panose="02040503050406030204" pitchFamily="18" charset="0"/>
                        </a:rPr>
                        <m:t>≥0</m:t>
                      </m:r>
                    </m:oMath>
                  </m:oMathPara>
                </a14:m>
                <a:endParaRPr lang="en-US" sz="2400" dirty="0">
                  <a:solidFill>
                    <a:prstClr val="black"/>
                  </a:solidFill>
                </a:endParaRPr>
              </a:p>
            </p:txBody>
          </p:sp>
        </mc:Choice>
        <mc:Fallback xmlns="">
          <p:sp>
            <p:nvSpPr>
              <p:cNvPr id="206" name="TextBox 205"/>
              <p:cNvSpPr txBox="1">
                <a:spLocks noRot="1" noChangeAspect="1" noMove="1" noResize="1" noEditPoints="1" noAdjustHandles="1" noChangeArrowheads="1" noChangeShapeType="1" noTextEdit="1"/>
              </p:cNvSpPr>
              <p:nvPr/>
            </p:nvSpPr>
            <p:spPr>
              <a:xfrm>
                <a:off x="787678" y="4700549"/>
                <a:ext cx="3722237" cy="491417"/>
              </a:xfrm>
              <a:prstGeom prst="rect">
                <a:avLst/>
              </a:prstGeom>
              <a:blipFill rotWithShape="0">
                <a:blip r:embed="rId4"/>
                <a:stretch>
                  <a:fillRect b="-987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7" name="TextBox 206"/>
              <p:cNvSpPr txBox="1"/>
              <p:nvPr/>
            </p:nvSpPr>
            <p:spPr>
              <a:xfrm>
                <a:off x="787677" y="5303940"/>
                <a:ext cx="3722237" cy="491417"/>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sSub>
                        <m:sSubPr>
                          <m:ctrlPr>
                            <a:rPr lang="en-US" sz="2400" i="1" smtClean="0">
                              <a:solidFill>
                                <a:prstClr val="black"/>
                              </a:solidFill>
                              <a:latin typeface="Cambria Math" panose="02040503050406030204" pitchFamily="18" charset="0"/>
                            </a:rPr>
                          </m:ctrlPr>
                        </m:sSubPr>
                        <m:e>
                          <m:r>
                            <a:rPr lang="en-US" sz="2400" i="1">
                              <a:solidFill>
                                <a:prstClr val="black"/>
                              </a:solidFill>
                              <a:latin typeface="Cambria Math" panose="02040503050406030204" pitchFamily="18" charset="0"/>
                            </a:rPr>
                            <m:t>𝑥</m:t>
                          </m:r>
                        </m:e>
                        <m:sub>
                          <m:r>
                            <a:rPr lang="en-US" sz="2400" i="1">
                              <a:solidFill>
                                <a:prstClr val="black"/>
                              </a:solidFill>
                              <a:latin typeface="Cambria Math" panose="02040503050406030204" pitchFamily="18" charset="0"/>
                            </a:rPr>
                            <m:t>𝑖</m:t>
                          </m:r>
                        </m:sub>
                      </m:sSub>
                      <m:r>
                        <a:rPr lang="en-US" sz="2400" i="1">
                          <a:solidFill>
                            <a:prstClr val="black"/>
                          </a:solidFill>
                          <a:latin typeface="Cambria Math" panose="02040503050406030204" pitchFamily="18" charset="0"/>
                        </a:rPr>
                        <m:t>−</m:t>
                      </m:r>
                      <m:sSub>
                        <m:sSubPr>
                          <m:ctrlPr>
                            <a:rPr lang="en-US" sz="2400" i="1">
                              <a:solidFill>
                                <a:prstClr val="black"/>
                              </a:solidFill>
                              <a:latin typeface="Cambria Math" panose="02040503050406030204" pitchFamily="18" charset="0"/>
                            </a:rPr>
                          </m:ctrlPr>
                        </m:sSubPr>
                        <m:e>
                          <m:r>
                            <a:rPr lang="en-US" sz="2400" i="1">
                              <a:solidFill>
                                <a:prstClr val="black"/>
                              </a:solidFill>
                              <a:latin typeface="Cambria Math" panose="02040503050406030204" pitchFamily="18" charset="0"/>
                            </a:rPr>
                            <m:t>𝑥</m:t>
                          </m:r>
                        </m:e>
                        <m:sub>
                          <m:r>
                            <a:rPr lang="en-US" sz="2400" i="1">
                              <a:solidFill>
                                <a:prstClr val="black"/>
                              </a:solidFill>
                              <a:latin typeface="Cambria Math" panose="02040503050406030204" pitchFamily="18" charset="0"/>
                            </a:rPr>
                            <m:t>𝑗</m:t>
                          </m:r>
                        </m:sub>
                      </m:sSub>
                      <m:r>
                        <a:rPr lang="en-US" sz="2400" i="1">
                          <a:solidFill>
                            <a:prstClr val="black"/>
                          </a:solidFill>
                          <a:latin typeface="Cambria Math" panose="02040503050406030204" pitchFamily="18" charset="0"/>
                        </a:rPr>
                        <m:t>−</m:t>
                      </m:r>
                      <m:r>
                        <a:rPr lang="en-US" sz="2400" b="0" i="1" smtClean="0">
                          <a:solidFill>
                            <a:prstClr val="black"/>
                          </a:solidFill>
                          <a:latin typeface="Cambria Math" panose="02040503050406030204" pitchFamily="18" charset="0"/>
                        </a:rPr>
                        <m:t>𝐺</m:t>
                      </m:r>
                      <m:r>
                        <a:rPr lang="en-US" sz="2400" i="1">
                          <a:solidFill>
                            <a:prstClr val="black"/>
                          </a:solidFill>
                          <a:latin typeface="Cambria Math" panose="02040503050406030204" pitchFamily="18" charset="0"/>
                        </a:rPr>
                        <m:t>×</m:t>
                      </m:r>
                      <m:d>
                        <m:dPr>
                          <m:ctrlPr>
                            <a:rPr lang="en-US" sz="2400" i="1">
                              <a:solidFill>
                                <a:prstClr val="black"/>
                              </a:solidFill>
                              <a:latin typeface="Cambria Math" panose="02040503050406030204" pitchFamily="18" charset="0"/>
                            </a:rPr>
                          </m:ctrlPr>
                        </m:dPr>
                        <m:e>
                          <m:r>
                            <a:rPr lang="en-US" sz="2400" i="1">
                              <a:solidFill>
                                <a:prstClr val="black"/>
                              </a:solidFill>
                              <a:latin typeface="Cambria Math" panose="02040503050406030204" pitchFamily="18" charset="0"/>
                            </a:rPr>
                            <m:t>1−</m:t>
                          </m:r>
                          <m:r>
                            <a:rPr lang="en-US" sz="2400" i="1">
                              <a:solidFill>
                                <a:prstClr val="black"/>
                              </a:solidFill>
                              <a:latin typeface="Cambria Math" panose="02040503050406030204" pitchFamily="18" charset="0"/>
                            </a:rPr>
                            <m:t>𝑚</m:t>
                          </m:r>
                        </m:e>
                      </m:d>
                      <m:r>
                        <a:rPr lang="en-US" sz="2400" i="1">
                          <a:solidFill>
                            <a:prstClr val="black"/>
                          </a:solidFill>
                          <a:latin typeface="Cambria Math" panose="02040503050406030204" pitchFamily="18" charset="0"/>
                        </a:rPr>
                        <m:t>≤0</m:t>
                      </m:r>
                    </m:oMath>
                  </m:oMathPara>
                </a14:m>
                <a:endParaRPr lang="en-US" sz="2400" dirty="0">
                  <a:solidFill>
                    <a:prstClr val="black"/>
                  </a:solidFill>
                </a:endParaRPr>
              </a:p>
            </p:txBody>
          </p:sp>
        </mc:Choice>
        <mc:Fallback xmlns="">
          <p:sp>
            <p:nvSpPr>
              <p:cNvPr id="207" name="TextBox 206"/>
              <p:cNvSpPr txBox="1">
                <a:spLocks noRot="1" noChangeAspect="1" noMove="1" noResize="1" noEditPoints="1" noAdjustHandles="1" noChangeArrowheads="1" noChangeShapeType="1" noTextEdit="1"/>
              </p:cNvSpPr>
              <p:nvPr/>
            </p:nvSpPr>
            <p:spPr>
              <a:xfrm>
                <a:off x="787677" y="5303940"/>
                <a:ext cx="3722237" cy="491417"/>
              </a:xfrm>
              <a:prstGeom prst="rect">
                <a:avLst/>
              </a:prstGeom>
              <a:blipFill rotWithShape="0">
                <a:blip r:embed="rId5"/>
                <a:stretch>
                  <a:fillRect b="-9877"/>
                </a:stretch>
              </a:blipFill>
            </p:spPr>
            <p:txBody>
              <a:bodyPr/>
              <a:lstStyle/>
              <a:p>
                <a:r>
                  <a:rPr lang="en-US">
                    <a:noFill/>
                  </a:rPr>
                  <a:t> </a:t>
                </a:r>
              </a:p>
            </p:txBody>
          </p:sp>
        </mc:Fallback>
      </mc:AlternateContent>
      <p:sp>
        <p:nvSpPr>
          <p:cNvPr id="208" name="Rectangle 207"/>
          <p:cNvSpPr/>
          <p:nvPr/>
        </p:nvSpPr>
        <p:spPr>
          <a:xfrm>
            <a:off x="6366838" y="4125246"/>
            <a:ext cx="4572000" cy="461665"/>
          </a:xfrm>
          <a:prstGeom prst="rect">
            <a:avLst/>
          </a:prstGeom>
        </p:spPr>
        <p:txBody>
          <a:bodyPr>
            <a:spAutoFit/>
          </a:bodyPr>
          <a:lstStyle/>
          <a:p>
            <a:pPr marL="342900" indent="-342900">
              <a:buFont typeface="Wingdings"/>
              <a:buChar char="à"/>
            </a:pPr>
            <a:r>
              <a:rPr lang="en-US" sz="2400" dirty="0">
                <a:solidFill>
                  <a:srgbClr val="0070C0"/>
                </a:solidFill>
                <a:latin typeface="Arial" panose="020B0604020202020204" pitchFamily="34" charset="0"/>
                <a:cs typeface="Arial" panose="020B0604020202020204" pitchFamily="34" charset="0"/>
              </a:rPr>
              <a:t>Set A: Separating</a:t>
            </a:r>
          </a:p>
        </p:txBody>
      </p:sp>
      <p:sp>
        <p:nvSpPr>
          <p:cNvPr id="209" name="Rectangle 208"/>
          <p:cNvSpPr/>
          <p:nvPr/>
        </p:nvSpPr>
        <p:spPr>
          <a:xfrm>
            <a:off x="6366488" y="4968851"/>
            <a:ext cx="4572000" cy="461665"/>
          </a:xfrm>
          <a:prstGeom prst="rect">
            <a:avLst/>
          </a:prstGeom>
        </p:spPr>
        <p:txBody>
          <a:bodyPr>
            <a:spAutoFit/>
          </a:bodyPr>
          <a:lstStyle/>
          <a:p>
            <a:pPr marL="342900" indent="-342900">
              <a:buFont typeface="Wingdings"/>
              <a:buChar char="à"/>
            </a:pPr>
            <a:r>
              <a:rPr lang="en-US" sz="2400" dirty="0">
                <a:solidFill>
                  <a:srgbClr val="0070C0"/>
                </a:solidFill>
                <a:latin typeface="Arial" panose="020B0604020202020204" pitchFamily="34" charset="0"/>
                <a:cs typeface="Arial" panose="020B0604020202020204" pitchFamily="34" charset="0"/>
              </a:rPr>
              <a:t>Set B: Merging</a:t>
            </a:r>
          </a:p>
        </p:txBody>
      </p:sp>
    </p:spTree>
    <p:extLst>
      <p:ext uri="{BB962C8B-B14F-4D97-AF65-F5344CB8AC3E}">
        <p14:creationId xmlns:p14="http://schemas.microsoft.com/office/powerpoint/2010/main" val="3986812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1"/>
                                        </p:tgtEl>
                                        <p:attrNameLst>
                                          <p:attrName>style.visibility</p:attrName>
                                        </p:attrNameLst>
                                      </p:cBhvr>
                                      <p:to>
                                        <p:strVal val="visible"/>
                                      </p:to>
                                    </p:set>
                                    <p:animEffect transition="in" filter="fade">
                                      <p:cBhvr>
                                        <p:cTn id="17" dur="500"/>
                                        <p:tgtEl>
                                          <p:spTgt spid="201"/>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05"/>
                                        </p:tgtEl>
                                        <p:attrNameLst>
                                          <p:attrName>style.visibility</p:attrName>
                                        </p:attrNameLst>
                                      </p:cBhvr>
                                      <p:to>
                                        <p:strVal val="visible"/>
                                      </p:to>
                                    </p:set>
                                    <p:animEffect transition="in" filter="fade">
                                      <p:cBhvr>
                                        <p:cTn id="20" dur="500"/>
                                        <p:tgtEl>
                                          <p:spTgt spid="205"/>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04"/>
                                        </p:tgtEl>
                                        <p:attrNameLst>
                                          <p:attrName>style.visibility</p:attrName>
                                        </p:attrNameLst>
                                      </p:cBhvr>
                                      <p:to>
                                        <p:strVal val="visible"/>
                                      </p:to>
                                    </p:set>
                                    <p:animEffect transition="in" filter="fade">
                                      <p:cBhvr>
                                        <p:cTn id="23" dur="500"/>
                                        <p:tgtEl>
                                          <p:spTgt spid="204"/>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08"/>
                                        </p:tgtEl>
                                        <p:attrNameLst>
                                          <p:attrName>style.visibility</p:attrName>
                                        </p:attrNameLst>
                                      </p:cBhvr>
                                      <p:to>
                                        <p:strVal val="visible"/>
                                      </p:to>
                                    </p:set>
                                    <p:animEffect transition="in" filter="fade">
                                      <p:cBhvr>
                                        <p:cTn id="26" dur="500"/>
                                        <p:tgtEl>
                                          <p:spTgt spid="20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06"/>
                                        </p:tgtEl>
                                        <p:attrNameLst>
                                          <p:attrName>style.visibility</p:attrName>
                                        </p:attrNameLst>
                                      </p:cBhvr>
                                      <p:to>
                                        <p:strVal val="visible"/>
                                      </p:to>
                                    </p:set>
                                    <p:animEffect transition="in" filter="fade">
                                      <p:cBhvr>
                                        <p:cTn id="31" dur="500"/>
                                        <p:tgtEl>
                                          <p:spTgt spid="206"/>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07"/>
                                        </p:tgtEl>
                                        <p:attrNameLst>
                                          <p:attrName>style.visibility</p:attrName>
                                        </p:attrNameLst>
                                      </p:cBhvr>
                                      <p:to>
                                        <p:strVal val="visible"/>
                                      </p:to>
                                    </p:set>
                                    <p:animEffect transition="in" filter="fade">
                                      <p:cBhvr>
                                        <p:cTn id="34" dur="500"/>
                                        <p:tgtEl>
                                          <p:spTgt spid="207"/>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09"/>
                                        </p:tgtEl>
                                        <p:attrNameLst>
                                          <p:attrName>style.visibility</p:attrName>
                                        </p:attrNameLst>
                                      </p:cBhvr>
                                      <p:to>
                                        <p:strVal val="visible"/>
                                      </p:to>
                                    </p:set>
                                    <p:animEffect transition="in" filter="fade">
                                      <p:cBhvr>
                                        <p:cTn id="37" dur="500"/>
                                        <p:tgtEl>
                                          <p:spTgt spid="20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Effect transition="in" filter="fade">
                                      <p:cBhvr>
                                        <p:cTn id="4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 grpId="0"/>
      <p:bldP spid="205" grpId="0"/>
      <p:bldP spid="206" grpId="0"/>
      <p:bldP spid="207" grpId="0"/>
      <p:bldP spid="208" grpId="0"/>
      <p:bldP spid="20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Weights on wire segments are determined based on timing criticality</a:t>
            </a:r>
          </a:p>
          <a:p>
            <a:endParaRPr lang="en-US" dirty="0"/>
          </a:p>
          <a:p>
            <a:pPr marL="0" indent="0">
              <a:buNone/>
            </a:pPr>
            <a:endParaRPr lang="en-US" dirty="0"/>
          </a:p>
          <a:p>
            <a:r>
              <a:rPr lang="en-US" dirty="0" smtClean="0"/>
              <a:t>Timing criticality ⇒ net slack = path slack * (stage delay / path delay)</a:t>
            </a:r>
          </a:p>
          <a:p>
            <a:endParaRPr lang="en-US" dirty="0"/>
          </a:p>
          <a:p>
            <a:endParaRPr lang="en-US" dirty="0" smtClean="0"/>
          </a:p>
          <a:p>
            <a:endParaRPr lang="en-US" dirty="0"/>
          </a:p>
          <a:p>
            <a:r>
              <a:rPr lang="en-US" dirty="0" smtClean="0"/>
              <a:t>We sort nets based on net slack, and classify them into different groups</a:t>
            </a:r>
          </a:p>
          <a:p>
            <a:pPr lvl="1"/>
            <a:r>
              <a:rPr lang="en-US" dirty="0" smtClean="0"/>
              <a:t>In our experiment, we have two groups</a:t>
            </a:r>
          </a:p>
          <a:p>
            <a:r>
              <a:rPr lang="en-US" dirty="0" smtClean="0"/>
              <a:t>We assign different weights for different groups </a:t>
            </a:r>
          </a:p>
          <a:p>
            <a:pPr lvl="1"/>
            <a:r>
              <a:rPr lang="en-US" dirty="0" smtClean="0"/>
              <a:t>The weight values are obtained based on experiments</a:t>
            </a:r>
          </a:p>
          <a:p>
            <a:endParaRPr lang="en-US" dirty="0"/>
          </a:p>
        </p:txBody>
      </p:sp>
      <p:sp>
        <p:nvSpPr>
          <p:cNvPr id="3" name="Title 2"/>
          <p:cNvSpPr>
            <a:spLocks noGrp="1"/>
          </p:cNvSpPr>
          <p:nvPr>
            <p:ph type="title"/>
          </p:nvPr>
        </p:nvSpPr>
        <p:spPr/>
        <p:txBody>
          <a:bodyPr/>
          <a:lstStyle/>
          <a:p>
            <a:r>
              <a:rPr lang="en-US" dirty="0" smtClean="0"/>
              <a:t>Modeling Timing Impact of a Wire Segment</a:t>
            </a:r>
            <a:endParaRPr lang="en-US" dirty="0"/>
          </a:p>
        </p:txBody>
      </p:sp>
      <p:grpSp>
        <p:nvGrpSpPr>
          <p:cNvPr id="6" name="Group 5"/>
          <p:cNvGrpSpPr/>
          <p:nvPr/>
        </p:nvGrpSpPr>
        <p:grpSpPr>
          <a:xfrm>
            <a:off x="3562350" y="1209368"/>
            <a:ext cx="4280568" cy="1030667"/>
            <a:chOff x="7315200" y="866468"/>
            <a:chExt cx="4280568" cy="1030667"/>
          </a:xfrm>
        </p:grpSpPr>
        <mc:AlternateContent xmlns:mc="http://schemas.openxmlformats.org/markup-compatibility/2006" xmlns:a14="http://schemas.microsoft.com/office/drawing/2010/main">
          <mc:Choice Requires="a14">
            <p:sp>
              <p:nvSpPr>
                <p:cNvPr id="4" name="TextBox 3"/>
                <p:cNvSpPr txBox="1"/>
                <p:nvPr/>
              </p:nvSpPr>
              <p:spPr>
                <a:xfrm>
                  <a:off x="8812314" y="866468"/>
                  <a:ext cx="2783454" cy="103066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US" sz="2400" i="1" smtClean="0">
                                <a:solidFill>
                                  <a:prstClr val="black"/>
                                </a:solidFill>
                                <a:latin typeface="Cambria Math" panose="02040503050406030204" pitchFamily="18" charset="0"/>
                              </a:rPr>
                            </m:ctrlPr>
                          </m:funcPr>
                          <m:fName>
                            <m:r>
                              <m:rPr>
                                <m:sty m:val="p"/>
                              </m:rPr>
                              <a:rPr lang="en-US" sz="2400">
                                <a:solidFill>
                                  <a:prstClr val="black"/>
                                </a:solidFill>
                                <a:latin typeface="Cambria Math"/>
                              </a:rPr>
                              <m:t>min</m:t>
                            </m:r>
                          </m:fName>
                          <m:e>
                            <m:nary>
                              <m:naryPr>
                                <m:chr m:val="∑"/>
                                <m:supHide m:val="on"/>
                                <m:ctrlPr>
                                  <a:rPr lang="en-US" sz="2400" i="1">
                                    <a:solidFill>
                                      <a:prstClr val="black"/>
                                    </a:solidFill>
                                    <a:latin typeface="Cambria Math" panose="02040503050406030204" pitchFamily="18" charset="0"/>
                                  </a:rPr>
                                </m:ctrlPr>
                              </m:naryPr>
                              <m:sub>
                                <m:r>
                                  <a:rPr lang="en-US" sz="2400" i="1">
                                    <a:solidFill>
                                      <a:prstClr val="black"/>
                                    </a:solidFill>
                                    <a:latin typeface="Cambria Math" panose="02040503050406030204" pitchFamily="18" charset="0"/>
                                  </a:rPr>
                                  <m:t>𝑠𝑒𝑔𝑚𝑒𝑛𝑡</m:t>
                                </m:r>
                                <m:r>
                                  <a:rPr lang="en-US" sz="2400" i="1">
                                    <a:solidFill>
                                      <a:prstClr val="black"/>
                                    </a:solidFill>
                                    <a:latin typeface="Cambria Math"/>
                                  </a:rPr>
                                  <m:t>𝑠</m:t>
                                </m:r>
                                <m:r>
                                  <a:rPr lang="en-US" sz="2400" i="1">
                                    <a:solidFill>
                                      <a:prstClr val="black"/>
                                    </a:solidFill>
                                    <a:latin typeface="Cambria Math"/>
                                  </a:rPr>
                                  <m:t> </m:t>
                                </m:r>
                                <m:r>
                                  <a:rPr lang="en-US" sz="2400" i="1">
                                    <a:solidFill>
                                      <a:prstClr val="black"/>
                                    </a:solidFill>
                                    <a:latin typeface="Cambria Math" panose="02040503050406030204" pitchFamily="18" charset="0"/>
                                  </a:rPr>
                                  <m:t>𝑙</m:t>
                                </m:r>
                              </m:sub>
                              <m:sup/>
                              <m:e>
                                <m:sSup>
                                  <m:sSupPr>
                                    <m:ctrlPr>
                                      <a:rPr lang="en-US" sz="2400" i="1">
                                        <a:solidFill>
                                          <a:prstClr val="black"/>
                                        </a:solidFill>
                                        <a:latin typeface="Cambria Math" panose="02040503050406030204" pitchFamily="18" charset="0"/>
                                      </a:rPr>
                                    </m:ctrlPr>
                                  </m:sSupPr>
                                  <m:e>
                                    <m:sSup>
                                      <m:sSupPr>
                                        <m:ctrlPr>
                                          <a:rPr lang="en-US" sz="2400" i="1">
                                            <a:solidFill>
                                              <a:prstClr val="black"/>
                                            </a:solidFill>
                                            <a:latin typeface="Cambria Math" panose="02040503050406030204" pitchFamily="18" charset="0"/>
                                          </a:rPr>
                                        </m:ctrlPr>
                                      </m:sSupPr>
                                      <m:e>
                                        <m:r>
                                          <a:rPr lang="en-US" sz="2400" i="1">
                                            <a:solidFill>
                                              <a:prstClr val="black"/>
                                            </a:solidFill>
                                            <a:latin typeface="Cambria Math" panose="02040503050406030204" pitchFamily="18" charset="0"/>
                                          </a:rPr>
                                          <m:t>𝑤</m:t>
                                        </m:r>
                                      </m:e>
                                      <m:sup>
                                        <m:r>
                                          <a:rPr lang="en-US" sz="2400" i="1">
                                            <a:solidFill>
                                              <a:prstClr val="black"/>
                                            </a:solidFill>
                                            <a:latin typeface="Cambria Math" panose="02040503050406030204" pitchFamily="18" charset="0"/>
                                          </a:rPr>
                                          <m:t>𝑙</m:t>
                                        </m:r>
                                      </m:sup>
                                    </m:sSup>
                                    <m:r>
                                      <a:rPr lang="en-US" sz="2400" b="0" i="1" smtClean="0">
                                        <a:solidFill>
                                          <a:prstClr val="black"/>
                                        </a:solidFill>
                                        <a:latin typeface="Cambria Math" panose="02040503050406030204" pitchFamily="18" charset="0"/>
                                      </a:rPr>
                                      <m:t> </m:t>
                                    </m:r>
                                    <m:r>
                                      <a:rPr lang="en-US" sz="2400" i="1">
                                        <a:solidFill>
                                          <a:prstClr val="black"/>
                                        </a:solidFill>
                                        <a:latin typeface="Cambria Math"/>
                                      </a:rPr>
                                      <m:t>𝑒</m:t>
                                    </m:r>
                                  </m:e>
                                  <m:sup>
                                    <m:r>
                                      <a:rPr lang="en-US" sz="2400" i="1">
                                        <a:solidFill>
                                          <a:prstClr val="black"/>
                                        </a:solidFill>
                                        <a:latin typeface="Cambria Math" panose="02040503050406030204" pitchFamily="18" charset="0"/>
                                      </a:rPr>
                                      <m:t>𝑙</m:t>
                                    </m:r>
                                  </m:sup>
                                </m:sSup>
                              </m:e>
                            </m:nary>
                          </m:e>
                        </m:func>
                      </m:oMath>
                    </m:oMathPara>
                  </a14:m>
                  <a:endParaRPr lang="en-US" sz="2400" dirty="0">
                    <a:solidFill>
                      <a:prstClr val="black"/>
                    </a:solidFill>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8812314" y="866468"/>
                  <a:ext cx="2783454" cy="1030667"/>
                </a:xfrm>
                <a:prstGeom prst="rect">
                  <a:avLst/>
                </a:prstGeom>
                <a:blipFill rotWithShape="0">
                  <a:blip r:embed="rId4"/>
                  <a:stretch>
                    <a:fillRect/>
                  </a:stretch>
                </a:blipFill>
              </p:spPr>
              <p:txBody>
                <a:bodyPr/>
                <a:lstStyle/>
                <a:p>
                  <a:r>
                    <a:rPr lang="en-US">
                      <a:noFill/>
                    </a:rPr>
                    <a:t> </a:t>
                  </a:r>
                </a:p>
              </p:txBody>
            </p:sp>
          </mc:Fallback>
        </mc:AlternateContent>
        <p:sp>
          <p:nvSpPr>
            <p:cNvPr id="5" name="TextBox 4"/>
            <p:cNvSpPr txBox="1"/>
            <p:nvPr/>
          </p:nvSpPr>
          <p:spPr>
            <a:xfrm>
              <a:off x="7315200" y="1123950"/>
              <a:ext cx="1559209" cy="461665"/>
            </a:xfrm>
            <a:prstGeom prst="rect">
              <a:avLst/>
            </a:prstGeom>
            <a:noFill/>
          </p:spPr>
          <p:txBody>
            <a:bodyPr wrap="none" rtlCol="0">
              <a:spAutoFit/>
            </a:bodyPr>
            <a:lstStyle/>
            <a:p>
              <a:r>
                <a:rPr lang="en-US" sz="2400" dirty="0">
                  <a:solidFill>
                    <a:prstClr val="black"/>
                  </a:solidFill>
                </a:rPr>
                <a:t>Objective:</a:t>
              </a:r>
            </a:p>
          </p:txBody>
        </p:sp>
      </p:grpSp>
      <p:sp>
        <p:nvSpPr>
          <p:cNvPr id="11" name="TextBox 10"/>
          <p:cNvSpPr txBox="1"/>
          <p:nvPr/>
        </p:nvSpPr>
        <p:spPr>
          <a:xfrm>
            <a:off x="6591300" y="2781300"/>
            <a:ext cx="2348720" cy="1200329"/>
          </a:xfrm>
          <a:prstGeom prst="rect">
            <a:avLst/>
          </a:prstGeom>
          <a:noFill/>
        </p:spPr>
        <p:txBody>
          <a:bodyPr wrap="none" rtlCol="0">
            <a:spAutoFit/>
          </a:bodyPr>
          <a:lstStyle/>
          <a:p>
            <a:r>
              <a:rPr lang="en-US" dirty="0">
                <a:solidFill>
                  <a:prstClr val="black"/>
                </a:solidFill>
              </a:rPr>
              <a:t>Path slack = 10ps</a:t>
            </a:r>
          </a:p>
          <a:p>
            <a:r>
              <a:rPr lang="en-US" dirty="0">
                <a:solidFill>
                  <a:prstClr val="black"/>
                </a:solidFill>
              </a:rPr>
              <a:t>Path delay = 200ps</a:t>
            </a:r>
          </a:p>
          <a:p>
            <a:r>
              <a:rPr lang="en-US" dirty="0">
                <a:solidFill>
                  <a:prstClr val="black"/>
                </a:solidFill>
              </a:rPr>
              <a:t>Gate1 + net1 = 50ps</a:t>
            </a:r>
          </a:p>
          <a:p>
            <a:r>
              <a:rPr lang="en-US" dirty="0">
                <a:solidFill>
                  <a:prstClr val="black"/>
                </a:solidFill>
              </a:rPr>
              <a:t>Gate2 + net2 = 40ps</a:t>
            </a:r>
          </a:p>
        </p:txBody>
      </p:sp>
      <p:grpSp>
        <p:nvGrpSpPr>
          <p:cNvPr id="15" name="Group 14"/>
          <p:cNvGrpSpPr/>
          <p:nvPr/>
        </p:nvGrpSpPr>
        <p:grpSpPr>
          <a:xfrm>
            <a:off x="550863" y="2781300"/>
            <a:ext cx="6037909" cy="1676400"/>
            <a:chOff x="550863" y="2781300"/>
            <a:chExt cx="6037909" cy="1676400"/>
          </a:xfrm>
        </p:grpSpPr>
        <p:graphicFrame>
          <p:nvGraphicFramePr>
            <p:cNvPr id="8" name="Object 7"/>
            <p:cNvGraphicFramePr>
              <a:graphicFrameLocks noChangeAspect="1"/>
            </p:cNvGraphicFramePr>
            <p:nvPr>
              <p:extLst/>
            </p:nvPr>
          </p:nvGraphicFramePr>
          <p:xfrm>
            <a:off x="550863" y="2990850"/>
            <a:ext cx="6037909" cy="1466850"/>
          </p:xfrm>
          <a:graphic>
            <a:graphicData uri="http://schemas.openxmlformats.org/presentationml/2006/ole">
              <mc:AlternateContent xmlns:mc="http://schemas.openxmlformats.org/markup-compatibility/2006">
                <mc:Choice xmlns:v="urn:schemas-microsoft-com:vml" Requires="v">
                  <p:oleObj spid="_x0000_s1112" name="Visio" r:id="rId5" imgW="4995839" imgH="982764" progId="Visio.Drawing.11">
                    <p:embed/>
                  </p:oleObj>
                </mc:Choice>
                <mc:Fallback>
                  <p:oleObj name="Visio" r:id="rId5" imgW="4995839" imgH="982764" progId="Visio.Drawing.1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0863" y="2990850"/>
                          <a:ext cx="6037909" cy="1466850"/>
                        </a:xfrm>
                        <a:prstGeom prst="rect">
                          <a:avLst/>
                        </a:prstGeom>
                        <a:noFill/>
                        <a:ln>
                          <a:noFill/>
                        </a:ln>
                      </p:spPr>
                    </p:pic>
                  </p:oleObj>
                </mc:Fallback>
              </mc:AlternateContent>
            </a:graphicData>
          </a:graphic>
        </p:graphicFrame>
        <p:sp>
          <p:nvSpPr>
            <p:cNvPr id="9" name="TextBox 8"/>
            <p:cNvSpPr txBox="1"/>
            <p:nvPr/>
          </p:nvSpPr>
          <p:spPr>
            <a:xfrm>
              <a:off x="2533650" y="2952750"/>
              <a:ext cx="638316" cy="369332"/>
            </a:xfrm>
            <a:prstGeom prst="rect">
              <a:avLst/>
            </a:prstGeom>
            <a:noFill/>
          </p:spPr>
          <p:txBody>
            <a:bodyPr wrap="none" rtlCol="0">
              <a:spAutoFit/>
            </a:bodyPr>
            <a:lstStyle/>
            <a:p>
              <a:r>
                <a:rPr lang="en-US" dirty="0">
                  <a:solidFill>
                    <a:prstClr val="black"/>
                  </a:solidFill>
                </a:rPr>
                <a:t>net1</a:t>
              </a:r>
            </a:p>
          </p:txBody>
        </p:sp>
        <p:sp>
          <p:nvSpPr>
            <p:cNvPr id="10" name="TextBox 9"/>
            <p:cNvSpPr txBox="1"/>
            <p:nvPr/>
          </p:nvSpPr>
          <p:spPr>
            <a:xfrm>
              <a:off x="3771900" y="2781300"/>
              <a:ext cx="638316" cy="369332"/>
            </a:xfrm>
            <a:prstGeom prst="rect">
              <a:avLst/>
            </a:prstGeom>
            <a:noFill/>
          </p:spPr>
          <p:txBody>
            <a:bodyPr wrap="none" rtlCol="0">
              <a:spAutoFit/>
            </a:bodyPr>
            <a:lstStyle/>
            <a:p>
              <a:r>
                <a:rPr lang="en-US" dirty="0">
                  <a:solidFill>
                    <a:prstClr val="black"/>
                  </a:solidFill>
                </a:rPr>
                <a:t>net2</a:t>
              </a:r>
            </a:p>
          </p:txBody>
        </p:sp>
        <p:sp>
          <p:nvSpPr>
            <p:cNvPr id="12" name="TextBox 11"/>
            <p:cNvSpPr txBox="1"/>
            <p:nvPr/>
          </p:nvSpPr>
          <p:spPr>
            <a:xfrm>
              <a:off x="1828800" y="3695700"/>
              <a:ext cx="785793" cy="369332"/>
            </a:xfrm>
            <a:prstGeom prst="rect">
              <a:avLst/>
            </a:prstGeom>
            <a:noFill/>
          </p:spPr>
          <p:txBody>
            <a:bodyPr wrap="none" rtlCol="0">
              <a:spAutoFit/>
            </a:bodyPr>
            <a:lstStyle/>
            <a:p>
              <a:r>
                <a:rPr lang="en-US" dirty="0">
                  <a:solidFill>
                    <a:prstClr val="black"/>
                  </a:solidFill>
                </a:rPr>
                <a:t>Gate1</a:t>
              </a:r>
            </a:p>
          </p:txBody>
        </p:sp>
        <p:sp>
          <p:nvSpPr>
            <p:cNvPr id="13" name="TextBox 12"/>
            <p:cNvSpPr txBox="1"/>
            <p:nvPr/>
          </p:nvSpPr>
          <p:spPr>
            <a:xfrm>
              <a:off x="3048000" y="3657600"/>
              <a:ext cx="785793" cy="369332"/>
            </a:xfrm>
            <a:prstGeom prst="rect">
              <a:avLst/>
            </a:prstGeom>
            <a:noFill/>
          </p:spPr>
          <p:txBody>
            <a:bodyPr wrap="none" rtlCol="0">
              <a:spAutoFit/>
            </a:bodyPr>
            <a:lstStyle/>
            <a:p>
              <a:r>
                <a:rPr lang="en-US" dirty="0">
                  <a:solidFill>
                    <a:prstClr val="black"/>
                  </a:solidFill>
                </a:rPr>
                <a:t>Gate2</a:t>
              </a:r>
            </a:p>
          </p:txBody>
        </p:sp>
      </p:grpSp>
      <p:sp>
        <p:nvSpPr>
          <p:cNvPr id="14" name="TextBox 13"/>
          <p:cNvSpPr txBox="1"/>
          <p:nvPr/>
        </p:nvSpPr>
        <p:spPr>
          <a:xfrm>
            <a:off x="9220200" y="2762250"/>
            <a:ext cx="2101857" cy="646331"/>
          </a:xfrm>
          <a:prstGeom prst="rect">
            <a:avLst/>
          </a:prstGeom>
          <a:noFill/>
        </p:spPr>
        <p:txBody>
          <a:bodyPr wrap="none" rtlCol="0">
            <a:spAutoFit/>
          </a:bodyPr>
          <a:lstStyle/>
          <a:p>
            <a:r>
              <a:rPr lang="en-US" dirty="0">
                <a:solidFill>
                  <a:prstClr val="black"/>
                </a:solidFill>
              </a:rPr>
              <a:t>Net1 slack = 2.5ps</a:t>
            </a:r>
          </a:p>
          <a:p>
            <a:r>
              <a:rPr lang="en-US" dirty="0">
                <a:solidFill>
                  <a:prstClr val="black"/>
                </a:solidFill>
              </a:rPr>
              <a:t>Net2 slack = 2ps</a:t>
            </a:r>
          </a:p>
        </p:txBody>
      </p:sp>
      <p:sp>
        <p:nvSpPr>
          <p:cNvPr id="16" name="Rounded Rectangle 15"/>
          <p:cNvSpPr/>
          <p:nvPr/>
        </p:nvSpPr>
        <p:spPr bwMode="auto">
          <a:xfrm>
            <a:off x="6933732" y="1409793"/>
            <a:ext cx="457921" cy="461665"/>
          </a:xfrm>
          <a:prstGeom prst="roundRect">
            <a:avLst/>
          </a:prstGeom>
          <a:no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Narrow" pitchFamily="34" charset="0"/>
            </a:endParaRPr>
          </a:p>
        </p:txBody>
      </p:sp>
    </p:spTree>
    <p:extLst>
      <p:ext uri="{BB962C8B-B14F-4D97-AF65-F5344CB8AC3E}">
        <p14:creationId xmlns:p14="http://schemas.microsoft.com/office/powerpoint/2010/main" val="3258011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par>
                                <p:cTn id="11" presetID="10"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fade">
                                      <p:cBhvr>
                                        <p:cTn id="18" dur="500"/>
                                        <p:tgtEl>
                                          <p:spTgt spid="2">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500"/>
                                        <p:tgtEl>
                                          <p:spTgt spid="1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fade">
                                      <p:cBhvr>
                                        <p:cTn id="32" dur="500"/>
                                        <p:tgtEl>
                                          <p:spTgt spid="2">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Effect transition="in" filter="fade">
                                      <p:cBhvr>
                                        <p:cTn id="35" dur="500"/>
                                        <p:tgtEl>
                                          <p:spTgt spid="2">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
                                            <p:txEl>
                                              <p:pRg st="9" end="9"/>
                                            </p:txEl>
                                          </p:spTgt>
                                        </p:tgtEl>
                                        <p:attrNameLst>
                                          <p:attrName>style.visibility</p:attrName>
                                        </p:attrNameLst>
                                      </p:cBhvr>
                                      <p:to>
                                        <p:strVal val="visible"/>
                                      </p:to>
                                    </p:set>
                                    <p:animEffect transition="in" filter="fade">
                                      <p:cBhvr>
                                        <p:cTn id="40" dur="500"/>
                                        <p:tgtEl>
                                          <p:spTgt spid="2">
                                            <p:txEl>
                                              <p:pRg st="9" end="9"/>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animEffect transition="in" filter="fade">
                                      <p:cBhvr>
                                        <p:cTn id="43"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11" grpId="0" uiExpand="1"/>
      <p:bldP spid="14" grpId="0" uiExpand="1"/>
      <p:bldP spid="1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ABKGROU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srcPresentation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gsrcPresentationTemplate 1">
        <a:dk1>
          <a:srgbClr val="0033CC"/>
        </a:dk1>
        <a:lt1>
          <a:srgbClr val="99FFFF"/>
        </a:lt1>
        <a:dk2>
          <a:srgbClr val="000000"/>
        </a:dk2>
        <a:lt2>
          <a:srgbClr val="000000"/>
        </a:lt2>
        <a:accent1>
          <a:srgbClr val="00B8A5"/>
        </a:accent1>
        <a:accent2>
          <a:srgbClr val="2C005E"/>
        </a:accent2>
        <a:accent3>
          <a:srgbClr val="CAFFFF"/>
        </a:accent3>
        <a:accent4>
          <a:srgbClr val="002AAE"/>
        </a:accent4>
        <a:accent5>
          <a:srgbClr val="AAD8CF"/>
        </a:accent5>
        <a:accent6>
          <a:srgbClr val="270054"/>
        </a:accent6>
        <a:hlink>
          <a:srgbClr val="4C82FF"/>
        </a:hlink>
        <a:folHlink>
          <a:srgbClr val="FFB833"/>
        </a:folHlink>
      </a:clrScheme>
      <a:clrMap bg1="lt1" tx1="dk1" bg2="lt2" tx2="dk2" accent1="accent1" accent2="accent2" accent3="accent3" accent4="accent4" accent5="accent5" accent6="accent6" hlink="hlink" folHlink="folHlink"/>
    </a:extraClrScheme>
    <a:extraClrScheme>
      <a:clrScheme name="gsrcPresentationTemplate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srcPresentationTemplate 3">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gsrcPresentationTemplate 4">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srcPresentationTemplate 5">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srcPresentationTemplate 6">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srcPresentationTemplate 7">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gsrcPresentationTemplate 8">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1223</TotalTime>
  <Words>3536</Words>
  <Application>Microsoft Office PowerPoint</Application>
  <PresentationFormat>Widescreen</PresentationFormat>
  <Paragraphs>537</Paragraphs>
  <Slides>23</Slides>
  <Notes>23</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1</vt:i4>
      </vt:variant>
      <vt:variant>
        <vt:lpstr>Slide Titles</vt:lpstr>
      </vt:variant>
      <vt:variant>
        <vt:i4>23</vt:i4>
      </vt:variant>
    </vt:vector>
  </HeadingPairs>
  <TitlesOfParts>
    <vt:vector size="35" baseType="lpstr">
      <vt:lpstr>Monotype Sorts</vt:lpstr>
      <vt:lpstr>宋体</vt:lpstr>
      <vt:lpstr>Arial</vt:lpstr>
      <vt:lpstr>Arial Narrow</vt:lpstr>
      <vt:lpstr>Calibri</vt:lpstr>
      <vt:lpstr>Calibri Light</vt:lpstr>
      <vt:lpstr>Cambria Math</vt:lpstr>
      <vt:lpstr>Tahoma</vt:lpstr>
      <vt:lpstr>Wingdings</vt:lpstr>
      <vt:lpstr>Office Theme</vt:lpstr>
      <vt:lpstr>1_ABKGROUP</vt:lpstr>
      <vt:lpstr>Visio</vt:lpstr>
      <vt:lpstr>ILP-based co-optimization of cut mask layout, dummy fill and timing for sub-14nm BEOL technology</vt:lpstr>
      <vt:lpstr>Outline</vt:lpstr>
      <vt:lpstr>Motivation</vt:lpstr>
      <vt:lpstr>Related works</vt:lpstr>
      <vt:lpstr>Outline</vt:lpstr>
      <vt:lpstr>ILP-based Cut Mask Optimization</vt:lpstr>
      <vt:lpstr>ILP-based Cut Mask Coloring</vt:lpstr>
      <vt:lpstr>More Constraints</vt:lpstr>
      <vt:lpstr>Modeling Timing Impact of a Wire Segment</vt:lpstr>
      <vt:lpstr>Partitioning-based Distributable Optimization</vt:lpstr>
      <vt:lpstr>Post-ILP Optimization</vt:lpstr>
      <vt:lpstr>Overall Flow</vt:lpstr>
      <vt:lpstr>Outline</vt:lpstr>
      <vt:lpstr>Experimental Setup: Designs and Technologies</vt:lpstr>
      <vt:lpstr>Experimental Setup: Design of Experiments</vt:lpstr>
      <vt:lpstr>Experiment 1: Impact of #Cut Masks</vt:lpstr>
      <vt:lpstr>Experiment 1: Impact of #Cut Masks</vt:lpstr>
      <vt:lpstr>Experiment 1: Impact of #Stages on Critical Path</vt:lpstr>
      <vt:lpstr>Experiment 2: Impact of Minimum Track Occupancy</vt:lpstr>
      <vt:lpstr>Experiment 3: Impact of Minimum Cut Spacing</vt:lpstr>
      <vt:lpstr>Outline</vt:lpstr>
      <vt:lpstr>Conclusion</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ILP-based co-optimization of cut-mask layout, dummy fill and timing for sub-14nm BEOL technology</dc:title>
  <dc:creator>Lutong Wang</dc:creator>
  <cp:lastModifiedBy>Lutong Wang</cp:lastModifiedBy>
  <cp:revision>103</cp:revision>
  <cp:lastPrinted>2015-09-28T05:32:01Z</cp:lastPrinted>
  <dcterms:created xsi:type="dcterms:W3CDTF">2015-09-27T22:46:53Z</dcterms:created>
  <dcterms:modified xsi:type="dcterms:W3CDTF">2015-09-30T16:03:41Z</dcterms:modified>
</cp:coreProperties>
</file>