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6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20" r:id="rId1"/>
  </p:sldMasterIdLst>
  <p:notesMasterIdLst>
    <p:notesMasterId r:id="rId19"/>
  </p:notesMasterIdLst>
  <p:handoutMasterIdLst>
    <p:handoutMasterId r:id="rId20"/>
  </p:handoutMasterIdLst>
  <p:sldIdLst>
    <p:sldId id="389" r:id="rId2"/>
    <p:sldId id="376" r:id="rId3"/>
    <p:sldId id="383" r:id="rId4"/>
    <p:sldId id="346" r:id="rId5"/>
    <p:sldId id="373" r:id="rId6"/>
    <p:sldId id="384" r:id="rId7"/>
    <p:sldId id="358" r:id="rId8"/>
    <p:sldId id="359" r:id="rId9"/>
    <p:sldId id="363" r:id="rId10"/>
    <p:sldId id="364" r:id="rId11"/>
    <p:sldId id="385" r:id="rId12"/>
    <p:sldId id="375" r:id="rId13"/>
    <p:sldId id="369" r:id="rId14"/>
    <p:sldId id="379" r:id="rId15"/>
    <p:sldId id="371" r:id="rId16"/>
    <p:sldId id="392" r:id="rId17"/>
    <p:sldId id="347" r:id="rId18"/>
  </p:sldIdLst>
  <p:sldSz cx="9144000" cy="6858000" type="screen4x3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buChar char="•"/>
      <a:defRPr sz="3200" kern="1200">
        <a:solidFill>
          <a:schemeClr val="tx1"/>
        </a:solidFill>
        <a:latin typeface="Times New Roman" pitchFamily="1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buChar char="•"/>
      <a:defRPr sz="3200" kern="1200">
        <a:solidFill>
          <a:schemeClr val="tx1"/>
        </a:solidFill>
        <a:latin typeface="Times New Roman" pitchFamily="1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buChar char="•"/>
      <a:defRPr sz="3200" kern="1200">
        <a:solidFill>
          <a:schemeClr val="tx1"/>
        </a:solidFill>
        <a:latin typeface="Times New Roman" pitchFamily="1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buChar char="•"/>
      <a:defRPr sz="3200" kern="1200">
        <a:solidFill>
          <a:schemeClr val="tx1"/>
        </a:solidFill>
        <a:latin typeface="Times New Roman" pitchFamily="1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buChar char="•"/>
      <a:defRPr sz="3200" kern="1200">
        <a:solidFill>
          <a:schemeClr val="tx1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6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6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6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B2"/>
    <a:srgbClr val="0000CC"/>
    <a:srgbClr val="00A300"/>
    <a:srgbClr val="BA00BA"/>
    <a:srgbClr val="A000A0"/>
    <a:srgbClr val="8C008C"/>
    <a:srgbClr val="0090B2"/>
    <a:srgbClr val="00AAD2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817" autoAdjust="0"/>
    <p:restoredTop sz="75634" autoAdjust="0"/>
  </p:normalViewPr>
  <p:slideViewPr>
    <p:cSldViewPr snapToGrid="0">
      <p:cViewPr>
        <p:scale>
          <a:sx n="66" d="100"/>
          <a:sy n="66" d="100"/>
        </p:scale>
        <p:origin x="-2004" y="-7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39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9" d="100"/>
        <a:sy n="59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-1602" y="-90"/>
      </p:cViewPr>
      <p:guideLst>
        <p:guide orient="horz" pos="3109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ropbox\1_Research\0_ASML\Data\results_fig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ropbox\1_Research\0_ASML\Data\results_figs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ropbox\1_Research\0_ASML\Data\results_figs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ropbox\1_Research\0_ASML\Data\results_figs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7913908177233701"/>
          <c:y val="0.56921134909349203"/>
          <c:w val="0.77742504734411899"/>
          <c:h val="0.33383057636255198"/>
        </c:manualLayout>
      </c:layout>
      <c:lineChart>
        <c:grouping val="standard"/>
        <c:varyColors val="0"/>
        <c:ser>
          <c:idx val="0"/>
          <c:order val="0"/>
          <c:tx>
            <c:strRef>
              <c:f>'Cost from design rule (N28_8)'!$AI$125</c:f>
              <c:strCache>
                <c:ptCount val="1"/>
                <c:pt idx="0">
                  <c:v>RULE2</c:v>
                </c:pt>
              </c:strCache>
            </c:strRef>
          </c:tx>
          <c:cat>
            <c:numRef>
              <c:f>'Cost from design rule (N28_8)'!$AH$126:$AH$225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cat>
          <c:val>
            <c:numRef>
              <c:f>'Cost from design rule (N28_8)'!$AI$126:$AI$225</c:f>
              <c:numCache>
                <c:formatCode>General</c:formatCode>
                <c:ptCount val="100"/>
                <c:pt idx="0">
                  <c:v>1</c:v>
                </c:pt>
                <c:pt idx="1">
                  <c:v>8</c:v>
                </c:pt>
                <c:pt idx="2">
                  <c:v>13</c:v>
                </c:pt>
                <c:pt idx="3">
                  <c:v>13</c:v>
                </c:pt>
                <c:pt idx="4">
                  <c:v>14</c:v>
                </c:pt>
                <c:pt idx="5">
                  <c:v>16</c:v>
                </c:pt>
                <c:pt idx="6">
                  <c:v>17</c:v>
                </c:pt>
                <c:pt idx="7">
                  <c:v>22</c:v>
                </c:pt>
                <c:pt idx="8">
                  <c:v>24</c:v>
                </c:pt>
                <c:pt idx="9">
                  <c:v>29</c:v>
                </c:pt>
                <c:pt idx="10">
                  <c:v>33</c:v>
                </c:pt>
                <c:pt idx="11">
                  <c:v>42</c:v>
                </c:pt>
                <c:pt idx="12">
                  <c:v>42</c:v>
                </c:pt>
                <c:pt idx="13">
                  <c:v>42</c:v>
                </c:pt>
                <c:pt idx="14">
                  <c:v>43</c:v>
                </c:pt>
                <c:pt idx="15">
                  <c:v>43</c:v>
                </c:pt>
                <c:pt idx="16">
                  <c:v>44</c:v>
                </c:pt>
                <c:pt idx="17">
                  <c:v>50</c:v>
                </c:pt>
                <c:pt idx="18">
                  <c:v>50</c:v>
                </c:pt>
                <c:pt idx="19">
                  <c:v>52</c:v>
                </c:pt>
                <c:pt idx="20">
                  <c:v>56</c:v>
                </c:pt>
                <c:pt idx="21">
                  <c:v>64</c:v>
                </c:pt>
                <c:pt idx="22">
                  <c:v>68</c:v>
                </c:pt>
                <c:pt idx="23">
                  <c:v>87</c:v>
                </c:pt>
                <c:pt idx="24">
                  <c:v>129</c:v>
                </c:pt>
                <c:pt idx="25">
                  <c:v>500</c:v>
                </c:pt>
                <c:pt idx="26">
                  <c:v>500</c:v>
                </c:pt>
                <c:pt idx="27">
                  <c:v>500</c:v>
                </c:pt>
                <c:pt idx="28">
                  <c:v>500</c:v>
                </c:pt>
                <c:pt idx="29">
                  <c:v>500</c:v>
                </c:pt>
                <c:pt idx="30">
                  <c:v>500</c:v>
                </c:pt>
                <c:pt idx="31">
                  <c:v>500</c:v>
                </c:pt>
                <c:pt idx="32">
                  <c:v>500</c:v>
                </c:pt>
                <c:pt idx="33">
                  <c:v>500</c:v>
                </c:pt>
                <c:pt idx="34">
                  <c:v>500</c:v>
                </c:pt>
                <c:pt idx="35">
                  <c:v>500</c:v>
                </c:pt>
                <c:pt idx="36">
                  <c:v>500</c:v>
                </c:pt>
                <c:pt idx="37">
                  <c:v>500</c:v>
                </c:pt>
                <c:pt idx="38">
                  <c:v>500</c:v>
                </c:pt>
                <c:pt idx="39">
                  <c:v>500</c:v>
                </c:pt>
                <c:pt idx="40">
                  <c:v>500</c:v>
                </c:pt>
                <c:pt idx="41">
                  <c:v>500</c:v>
                </c:pt>
                <c:pt idx="42">
                  <c:v>500</c:v>
                </c:pt>
                <c:pt idx="43">
                  <c:v>500</c:v>
                </c:pt>
                <c:pt idx="44">
                  <c:v>500</c:v>
                </c:pt>
                <c:pt idx="45">
                  <c:v>500</c:v>
                </c:pt>
                <c:pt idx="46">
                  <c:v>500</c:v>
                </c:pt>
                <c:pt idx="47">
                  <c:v>500</c:v>
                </c:pt>
                <c:pt idx="48">
                  <c:v>500</c:v>
                </c:pt>
                <c:pt idx="49">
                  <c:v>500</c:v>
                </c:pt>
                <c:pt idx="50">
                  <c:v>500</c:v>
                </c:pt>
                <c:pt idx="51">
                  <c:v>500</c:v>
                </c:pt>
                <c:pt idx="52">
                  <c:v>500</c:v>
                </c:pt>
                <c:pt idx="53">
                  <c:v>500</c:v>
                </c:pt>
                <c:pt idx="54">
                  <c:v>500</c:v>
                </c:pt>
                <c:pt idx="55">
                  <c:v>500</c:v>
                </c:pt>
                <c:pt idx="56">
                  <c:v>500</c:v>
                </c:pt>
                <c:pt idx="57">
                  <c:v>500</c:v>
                </c:pt>
                <c:pt idx="58">
                  <c:v>500</c:v>
                </c:pt>
                <c:pt idx="59">
                  <c:v>500</c:v>
                </c:pt>
                <c:pt idx="60">
                  <c:v>500</c:v>
                </c:pt>
                <c:pt idx="61">
                  <c:v>500</c:v>
                </c:pt>
                <c:pt idx="62">
                  <c:v>500</c:v>
                </c:pt>
                <c:pt idx="63">
                  <c:v>500</c:v>
                </c:pt>
                <c:pt idx="64">
                  <c:v>500</c:v>
                </c:pt>
                <c:pt idx="65">
                  <c:v>500</c:v>
                </c:pt>
                <c:pt idx="66">
                  <c:v>500</c:v>
                </c:pt>
                <c:pt idx="67">
                  <c:v>500</c:v>
                </c:pt>
                <c:pt idx="68">
                  <c:v>500</c:v>
                </c:pt>
                <c:pt idx="69">
                  <c:v>500</c:v>
                </c:pt>
                <c:pt idx="70">
                  <c:v>500</c:v>
                </c:pt>
                <c:pt idx="71">
                  <c:v>500</c:v>
                </c:pt>
                <c:pt idx="72">
                  <c:v>500</c:v>
                </c:pt>
                <c:pt idx="73">
                  <c:v>500</c:v>
                </c:pt>
                <c:pt idx="74">
                  <c:v>500</c:v>
                </c:pt>
                <c:pt idx="75">
                  <c:v>500</c:v>
                </c:pt>
                <c:pt idx="76">
                  <c:v>500</c:v>
                </c:pt>
                <c:pt idx="77">
                  <c:v>500</c:v>
                </c:pt>
                <c:pt idx="78">
                  <c:v>500</c:v>
                </c:pt>
                <c:pt idx="79">
                  <c:v>500</c:v>
                </c:pt>
                <c:pt idx="80">
                  <c:v>500</c:v>
                </c:pt>
                <c:pt idx="81">
                  <c:v>500</c:v>
                </c:pt>
                <c:pt idx="82">
                  <c:v>500</c:v>
                </c:pt>
                <c:pt idx="83">
                  <c:v>500</c:v>
                </c:pt>
                <c:pt idx="84">
                  <c:v>500</c:v>
                </c:pt>
                <c:pt idx="85">
                  <c:v>500</c:v>
                </c:pt>
                <c:pt idx="86">
                  <c:v>500</c:v>
                </c:pt>
                <c:pt idx="87">
                  <c:v>500</c:v>
                </c:pt>
                <c:pt idx="88">
                  <c:v>500</c:v>
                </c:pt>
                <c:pt idx="89">
                  <c:v>500</c:v>
                </c:pt>
                <c:pt idx="90">
                  <c:v>500</c:v>
                </c:pt>
                <c:pt idx="91">
                  <c:v>500</c:v>
                </c:pt>
                <c:pt idx="92">
                  <c:v>500</c:v>
                </c:pt>
                <c:pt idx="93">
                  <c:v>500</c:v>
                </c:pt>
                <c:pt idx="94">
                  <c:v>500</c:v>
                </c:pt>
                <c:pt idx="95">
                  <c:v>500</c:v>
                </c:pt>
                <c:pt idx="96">
                  <c:v>500</c:v>
                </c:pt>
                <c:pt idx="97">
                  <c:v>500</c:v>
                </c:pt>
                <c:pt idx="98">
                  <c:v>500</c:v>
                </c:pt>
                <c:pt idx="99">
                  <c:v>500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'Cost from design rule (N28_8)'!$AJ$125</c:f>
              <c:strCache>
                <c:ptCount val="1"/>
                <c:pt idx="0">
                  <c:v>RULE3</c:v>
                </c:pt>
              </c:strCache>
            </c:strRef>
          </c:tx>
          <c:cat>
            <c:numRef>
              <c:f>'Cost from design rule (N28_8)'!$AH$126:$AH$225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cat>
          <c:val>
            <c:numRef>
              <c:f>'Cost from design rule (N28_8)'!$AJ$126:$AJ$225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2</c:v>
                </c:pt>
                <c:pt idx="41">
                  <c:v>2</c:v>
                </c:pt>
                <c:pt idx="42">
                  <c:v>2</c:v>
                </c:pt>
                <c:pt idx="43">
                  <c:v>3</c:v>
                </c:pt>
                <c:pt idx="44">
                  <c:v>4</c:v>
                </c:pt>
                <c:pt idx="45">
                  <c:v>4</c:v>
                </c:pt>
                <c:pt idx="46">
                  <c:v>6</c:v>
                </c:pt>
                <c:pt idx="47">
                  <c:v>10</c:v>
                </c:pt>
                <c:pt idx="48">
                  <c:v>10</c:v>
                </c:pt>
                <c:pt idx="49">
                  <c:v>11</c:v>
                </c:pt>
                <c:pt idx="50">
                  <c:v>11</c:v>
                </c:pt>
                <c:pt idx="51">
                  <c:v>12</c:v>
                </c:pt>
                <c:pt idx="52">
                  <c:v>13</c:v>
                </c:pt>
                <c:pt idx="53">
                  <c:v>16</c:v>
                </c:pt>
                <c:pt idx="54">
                  <c:v>24</c:v>
                </c:pt>
                <c:pt idx="55">
                  <c:v>93</c:v>
                </c:pt>
                <c:pt idx="56">
                  <c:v>500</c:v>
                </c:pt>
                <c:pt idx="57">
                  <c:v>500</c:v>
                </c:pt>
                <c:pt idx="58">
                  <c:v>500</c:v>
                </c:pt>
                <c:pt idx="59">
                  <c:v>500</c:v>
                </c:pt>
                <c:pt idx="60">
                  <c:v>500</c:v>
                </c:pt>
                <c:pt idx="61">
                  <c:v>500</c:v>
                </c:pt>
                <c:pt idx="62">
                  <c:v>500</c:v>
                </c:pt>
                <c:pt idx="63">
                  <c:v>500</c:v>
                </c:pt>
                <c:pt idx="64">
                  <c:v>500</c:v>
                </c:pt>
                <c:pt idx="65">
                  <c:v>500</c:v>
                </c:pt>
                <c:pt idx="66">
                  <c:v>500</c:v>
                </c:pt>
                <c:pt idx="67">
                  <c:v>500</c:v>
                </c:pt>
                <c:pt idx="68">
                  <c:v>500</c:v>
                </c:pt>
                <c:pt idx="69">
                  <c:v>500</c:v>
                </c:pt>
                <c:pt idx="70">
                  <c:v>500</c:v>
                </c:pt>
                <c:pt idx="71">
                  <c:v>500</c:v>
                </c:pt>
                <c:pt idx="72">
                  <c:v>500</c:v>
                </c:pt>
                <c:pt idx="73">
                  <c:v>500</c:v>
                </c:pt>
                <c:pt idx="74">
                  <c:v>500</c:v>
                </c:pt>
                <c:pt idx="75">
                  <c:v>500</c:v>
                </c:pt>
                <c:pt idx="76">
                  <c:v>500</c:v>
                </c:pt>
                <c:pt idx="77">
                  <c:v>500</c:v>
                </c:pt>
                <c:pt idx="78">
                  <c:v>500</c:v>
                </c:pt>
                <c:pt idx="79">
                  <c:v>500</c:v>
                </c:pt>
                <c:pt idx="80">
                  <c:v>500</c:v>
                </c:pt>
                <c:pt idx="81">
                  <c:v>500</c:v>
                </c:pt>
                <c:pt idx="82">
                  <c:v>500</c:v>
                </c:pt>
                <c:pt idx="83">
                  <c:v>500</c:v>
                </c:pt>
                <c:pt idx="84">
                  <c:v>500</c:v>
                </c:pt>
                <c:pt idx="85">
                  <c:v>500</c:v>
                </c:pt>
                <c:pt idx="86">
                  <c:v>500</c:v>
                </c:pt>
                <c:pt idx="87">
                  <c:v>500</c:v>
                </c:pt>
                <c:pt idx="88">
                  <c:v>500</c:v>
                </c:pt>
                <c:pt idx="89">
                  <c:v>500</c:v>
                </c:pt>
                <c:pt idx="90">
                  <c:v>500</c:v>
                </c:pt>
                <c:pt idx="91">
                  <c:v>500</c:v>
                </c:pt>
                <c:pt idx="92">
                  <c:v>500</c:v>
                </c:pt>
                <c:pt idx="93">
                  <c:v>500</c:v>
                </c:pt>
                <c:pt idx="94">
                  <c:v>500</c:v>
                </c:pt>
                <c:pt idx="95">
                  <c:v>500</c:v>
                </c:pt>
                <c:pt idx="96">
                  <c:v>500</c:v>
                </c:pt>
                <c:pt idx="97">
                  <c:v>500</c:v>
                </c:pt>
                <c:pt idx="98">
                  <c:v>500</c:v>
                </c:pt>
                <c:pt idx="99">
                  <c:v>500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'Cost from design rule (N28_8)'!$AK$125</c:f>
              <c:strCache>
                <c:ptCount val="1"/>
                <c:pt idx="0">
                  <c:v>RULE4</c:v>
                </c:pt>
              </c:strCache>
            </c:strRef>
          </c:tx>
          <c:cat>
            <c:numRef>
              <c:f>'Cost from design rule (N28_8)'!$AH$126:$AH$225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cat>
          <c:val>
            <c:numRef>
              <c:f>'Cost from design rule (N28_8)'!$AK$126:$AK$225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2</c:v>
                </c:pt>
                <c:pt idx="52">
                  <c:v>2</c:v>
                </c:pt>
                <c:pt idx="53">
                  <c:v>2</c:v>
                </c:pt>
                <c:pt idx="54">
                  <c:v>2</c:v>
                </c:pt>
                <c:pt idx="55">
                  <c:v>4</c:v>
                </c:pt>
                <c:pt idx="56">
                  <c:v>4</c:v>
                </c:pt>
                <c:pt idx="57">
                  <c:v>6</c:v>
                </c:pt>
                <c:pt idx="58">
                  <c:v>6</c:v>
                </c:pt>
                <c:pt idx="59">
                  <c:v>8</c:v>
                </c:pt>
                <c:pt idx="60">
                  <c:v>8</c:v>
                </c:pt>
                <c:pt idx="61">
                  <c:v>11</c:v>
                </c:pt>
                <c:pt idx="62">
                  <c:v>29</c:v>
                </c:pt>
                <c:pt idx="63">
                  <c:v>105</c:v>
                </c:pt>
                <c:pt idx="64">
                  <c:v>500</c:v>
                </c:pt>
                <c:pt idx="65">
                  <c:v>500</c:v>
                </c:pt>
                <c:pt idx="66">
                  <c:v>500</c:v>
                </c:pt>
                <c:pt idx="67">
                  <c:v>500</c:v>
                </c:pt>
                <c:pt idx="68">
                  <c:v>500</c:v>
                </c:pt>
                <c:pt idx="69">
                  <c:v>500</c:v>
                </c:pt>
                <c:pt idx="70">
                  <c:v>500</c:v>
                </c:pt>
                <c:pt idx="71">
                  <c:v>500</c:v>
                </c:pt>
                <c:pt idx="72">
                  <c:v>500</c:v>
                </c:pt>
                <c:pt idx="73">
                  <c:v>500</c:v>
                </c:pt>
                <c:pt idx="74">
                  <c:v>500</c:v>
                </c:pt>
                <c:pt idx="75">
                  <c:v>500</c:v>
                </c:pt>
                <c:pt idx="76">
                  <c:v>500</c:v>
                </c:pt>
                <c:pt idx="77">
                  <c:v>500</c:v>
                </c:pt>
                <c:pt idx="78">
                  <c:v>500</c:v>
                </c:pt>
                <c:pt idx="79">
                  <c:v>500</c:v>
                </c:pt>
                <c:pt idx="80">
                  <c:v>500</c:v>
                </c:pt>
                <c:pt idx="81">
                  <c:v>500</c:v>
                </c:pt>
                <c:pt idx="82">
                  <c:v>500</c:v>
                </c:pt>
                <c:pt idx="83">
                  <c:v>500</c:v>
                </c:pt>
                <c:pt idx="84">
                  <c:v>500</c:v>
                </c:pt>
                <c:pt idx="85">
                  <c:v>500</c:v>
                </c:pt>
                <c:pt idx="86">
                  <c:v>500</c:v>
                </c:pt>
                <c:pt idx="87">
                  <c:v>500</c:v>
                </c:pt>
                <c:pt idx="88">
                  <c:v>500</c:v>
                </c:pt>
                <c:pt idx="89">
                  <c:v>500</c:v>
                </c:pt>
                <c:pt idx="90">
                  <c:v>500</c:v>
                </c:pt>
                <c:pt idx="91">
                  <c:v>500</c:v>
                </c:pt>
                <c:pt idx="92">
                  <c:v>500</c:v>
                </c:pt>
                <c:pt idx="93">
                  <c:v>500</c:v>
                </c:pt>
                <c:pt idx="94">
                  <c:v>500</c:v>
                </c:pt>
                <c:pt idx="95">
                  <c:v>500</c:v>
                </c:pt>
                <c:pt idx="96">
                  <c:v>500</c:v>
                </c:pt>
                <c:pt idx="97">
                  <c:v>500</c:v>
                </c:pt>
                <c:pt idx="98">
                  <c:v>500</c:v>
                </c:pt>
                <c:pt idx="99">
                  <c:v>500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'Cost from design rule (N28_8)'!$AL$125</c:f>
              <c:strCache>
                <c:ptCount val="1"/>
                <c:pt idx="0">
                  <c:v>RULE5</c:v>
                </c:pt>
              </c:strCache>
            </c:strRef>
          </c:tx>
          <c:cat>
            <c:numRef>
              <c:f>'Cost from design rule (N28_8)'!$AH$126:$AH$225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cat>
          <c:val>
            <c:numRef>
              <c:f>'Cost from design rule (N28_8)'!$AL$126:$AL$225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1</c:v>
                </c:pt>
                <c:pt idx="61">
                  <c:v>1</c:v>
                </c:pt>
                <c:pt idx="62">
                  <c:v>2</c:v>
                </c:pt>
                <c:pt idx="63">
                  <c:v>2</c:v>
                </c:pt>
                <c:pt idx="64">
                  <c:v>2</c:v>
                </c:pt>
                <c:pt idx="65">
                  <c:v>3</c:v>
                </c:pt>
                <c:pt idx="66">
                  <c:v>3</c:v>
                </c:pt>
                <c:pt idx="67">
                  <c:v>3</c:v>
                </c:pt>
                <c:pt idx="68">
                  <c:v>4</c:v>
                </c:pt>
                <c:pt idx="69">
                  <c:v>6</c:v>
                </c:pt>
                <c:pt idx="70">
                  <c:v>7</c:v>
                </c:pt>
                <c:pt idx="71">
                  <c:v>8</c:v>
                </c:pt>
                <c:pt idx="72">
                  <c:v>8</c:v>
                </c:pt>
                <c:pt idx="73">
                  <c:v>24</c:v>
                </c:pt>
                <c:pt idx="74">
                  <c:v>29</c:v>
                </c:pt>
                <c:pt idx="75">
                  <c:v>500</c:v>
                </c:pt>
                <c:pt idx="76">
                  <c:v>500</c:v>
                </c:pt>
                <c:pt idx="77">
                  <c:v>500</c:v>
                </c:pt>
                <c:pt idx="78">
                  <c:v>500</c:v>
                </c:pt>
                <c:pt idx="79">
                  <c:v>500</c:v>
                </c:pt>
                <c:pt idx="80">
                  <c:v>500</c:v>
                </c:pt>
                <c:pt idx="81">
                  <c:v>500</c:v>
                </c:pt>
                <c:pt idx="82">
                  <c:v>500</c:v>
                </c:pt>
                <c:pt idx="83">
                  <c:v>500</c:v>
                </c:pt>
                <c:pt idx="84">
                  <c:v>500</c:v>
                </c:pt>
                <c:pt idx="85">
                  <c:v>500</c:v>
                </c:pt>
                <c:pt idx="86">
                  <c:v>500</c:v>
                </c:pt>
                <c:pt idx="87">
                  <c:v>500</c:v>
                </c:pt>
                <c:pt idx="88">
                  <c:v>500</c:v>
                </c:pt>
                <c:pt idx="89">
                  <c:v>500</c:v>
                </c:pt>
                <c:pt idx="90">
                  <c:v>500</c:v>
                </c:pt>
                <c:pt idx="91">
                  <c:v>500</c:v>
                </c:pt>
                <c:pt idx="92">
                  <c:v>500</c:v>
                </c:pt>
                <c:pt idx="93">
                  <c:v>500</c:v>
                </c:pt>
                <c:pt idx="94">
                  <c:v>500</c:v>
                </c:pt>
                <c:pt idx="95">
                  <c:v>500</c:v>
                </c:pt>
                <c:pt idx="96">
                  <c:v>500</c:v>
                </c:pt>
                <c:pt idx="97">
                  <c:v>500</c:v>
                </c:pt>
                <c:pt idx="98">
                  <c:v>500</c:v>
                </c:pt>
                <c:pt idx="99">
                  <c:v>500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'Cost from design rule (N28_8)'!$AM$125</c:f>
              <c:strCache>
                <c:ptCount val="1"/>
                <c:pt idx="0">
                  <c:v>RULE6</c:v>
                </c:pt>
              </c:strCache>
            </c:strRef>
          </c:tx>
          <c:cat>
            <c:numRef>
              <c:f>'Cost from design rule (N28_8)'!$AH$126:$AH$225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cat>
          <c:val>
            <c:numRef>
              <c:f>'Cost from design rule (N28_8)'!$AM$126:$AM$225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2</c:v>
                </c:pt>
                <c:pt idx="64">
                  <c:v>2</c:v>
                </c:pt>
                <c:pt idx="65">
                  <c:v>2</c:v>
                </c:pt>
                <c:pt idx="66">
                  <c:v>2</c:v>
                </c:pt>
                <c:pt idx="67">
                  <c:v>3</c:v>
                </c:pt>
                <c:pt idx="68">
                  <c:v>3</c:v>
                </c:pt>
                <c:pt idx="69">
                  <c:v>4</c:v>
                </c:pt>
                <c:pt idx="70">
                  <c:v>8</c:v>
                </c:pt>
                <c:pt idx="71">
                  <c:v>10</c:v>
                </c:pt>
                <c:pt idx="72">
                  <c:v>12</c:v>
                </c:pt>
                <c:pt idx="73">
                  <c:v>14</c:v>
                </c:pt>
                <c:pt idx="74">
                  <c:v>18</c:v>
                </c:pt>
                <c:pt idx="75">
                  <c:v>18</c:v>
                </c:pt>
                <c:pt idx="76">
                  <c:v>19</c:v>
                </c:pt>
                <c:pt idx="77">
                  <c:v>21</c:v>
                </c:pt>
                <c:pt idx="78">
                  <c:v>24</c:v>
                </c:pt>
                <c:pt idx="79">
                  <c:v>500</c:v>
                </c:pt>
                <c:pt idx="80">
                  <c:v>500</c:v>
                </c:pt>
                <c:pt idx="81">
                  <c:v>500</c:v>
                </c:pt>
                <c:pt idx="82">
                  <c:v>500</c:v>
                </c:pt>
                <c:pt idx="83">
                  <c:v>500</c:v>
                </c:pt>
                <c:pt idx="84">
                  <c:v>500</c:v>
                </c:pt>
                <c:pt idx="85">
                  <c:v>500</c:v>
                </c:pt>
                <c:pt idx="86">
                  <c:v>500</c:v>
                </c:pt>
                <c:pt idx="87">
                  <c:v>500</c:v>
                </c:pt>
                <c:pt idx="88">
                  <c:v>500</c:v>
                </c:pt>
                <c:pt idx="89">
                  <c:v>500</c:v>
                </c:pt>
                <c:pt idx="90">
                  <c:v>500</c:v>
                </c:pt>
                <c:pt idx="91">
                  <c:v>500</c:v>
                </c:pt>
                <c:pt idx="92">
                  <c:v>500</c:v>
                </c:pt>
                <c:pt idx="93">
                  <c:v>500</c:v>
                </c:pt>
                <c:pt idx="94">
                  <c:v>500</c:v>
                </c:pt>
                <c:pt idx="95">
                  <c:v>500</c:v>
                </c:pt>
                <c:pt idx="96">
                  <c:v>500</c:v>
                </c:pt>
                <c:pt idx="97">
                  <c:v>500</c:v>
                </c:pt>
                <c:pt idx="98">
                  <c:v>500</c:v>
                </c:pt>
                <c:pt idx="99">
                  <c:v>500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'Cost from design rule (N28_8)'!$AN$125</c:f>
              <c:strCache>
                <c:ptCount val="1"/>
                <c:pt idx="0">
                  <c:v>RULE7</c:v>
                </c:pt>
              </c:strCache>
            </c:strRef>
          </c:tx>
          <c:cat>
            <c:numRef>
              <c:f>'Cost from design rule (N28_8)'!$AH$126:$AH$225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cat>
          <c:val>
            <c:numRef>
              <c:f>'Cost from design rule (N28_8)'!$AN$126:$AN$225</c:f>
              <c:numCache>
                <c:formatCode>General</c:formatCode>
                <c:ptCount val="100"/>
                <c:pt idx="0">
                  <c:v>1</c:v>
                </c:pt>
                <c:pt idx="1">
                  <c:v>8</c:v>
                </c:pt>
                <c:pt idx="2">
                  <c:v>13</c:v>
                </c:pt>
                <c:pt idx="3">
                  <c:v>13</c:v>
                </c:pt>
                <c:pt idx="4">
                  <c:v>17</c:v>
                </c:pt>
                <c:pt idx="5">
                  <c:v>24</c:v>
                </c:pt>
                <c:pt idx="6">
                  <c:v>41</c:v>
                </c:pt>
                <c:pt idx="7">
                  <c:v>42</c:v>
                </c:pt>
                <c:pt idx="8">
                  <c:v>42</c:v>
                </c:pt>
                <c:pt idx="9">
                  <c:v>43</c:v>
                </c:pt>
                <c:pt idx="10">
                  <c:v>43</c:v>
                </c:pt>
                <c:pt idx="11">
                  <c:v>44</c:v>
                </c:pt>
                <c:pt idx="12">
                  <c:v>50</c:v>
                </c:pt>
                <c:pt idx="13">
                  <c:v>50</c:v>
                </c:pt>
                <c:pt idx="14">
                  <c:v>52</c:v>
                </c:pt>
                <c:pt idx="15">
                  <c:v>68</c:v>
                </c:pt>
                <c:pt idx="16">
                  <c:v>500</c:v>
                </c:pt>
                <c:pt idx="17">
                  <c:v>500</c:v>
                </c:pt>
                <c:pt idx="18">
                  <c:v>500</c:v>
                </c:pt>
                <c:pt idx="19">
                  <c:v>500</c:v>
                </c:pt>
                <c:pt idx="20">
                  <c:v>500</c:v>
                </c:pt>
                <c:pt idx="21">
                  <c:v>500</c:v>
                </c:pt>
                <c:pt idx="22">
                  <c:v>500</c:v>
                </c:pt>
                <c:pt idx="23">
                  <c:v>500</c:v>
                </c:pt>
                <c:pt idx="24">
                  <c:v>500</c:v>
                </c:pt>
                <c:pt idx="25">
                  <c:v>500</c:v>
                </c:pt>
                <c:pt idx="26">
                  <c:v>500</c:v>
                </c:pt>
                <c:pt idx="27">
                  <c:v>500</c:v>
                </c:pt>
                <c:pt idx="28">
                  <c:v>500</c:v>
                </c:pt>
                <c:pt idx="29">
                  <c:v>500</c:v>
                </c:pt>
                <c:pt idx="30">
                  <c:v>500</c:v>
                </c:pt>
                <c:pt idx="31">
                  <c:v>500</c:v>
                </c:pt>
                <c:pt idx="32">
                  <c:v>500</c:v>
                </c:pt>
                <c:pt idx="33">
                  <c:v>500</c:v>
                </c:pt>
                <c:pt idx="34">
                  <c:v>500</c:v>
                </c:pt>
                <c:pt idx="35">
                  <c:v>500</c:v>
                </c:pt>
                <c:pt idx="36">
                  <c:v>500</c:v>
                </c:pt>
                <c:pt idx="37">
                  <c:v>500</c:v>
                </c:pt>
                <c:pt idx="38">
                  <c:v>500</c:v>
                </c:pt>
                <c:pt idx="39">
                  <c:v>500</c:v>
                </c:pt>
                <c:pt idx="40">
                  <c:v>500</c:v>
                </c:pt>
                <c:pt idx="41">
                  <c:v>500</c:v>
                </c:pt>
                <c:pt idx="42">
                  <c:v>500</c:v>
                </c:pt>
                <c:pt idx="43">
                  <c:v>500</c:v>
                </c:pt>
                <c:pt idx="44">
                  <c:v>500</c:v>
                </c:pt>
                <c:pt idx="45">
                  <c:v>500</c:v>
                </c:pt>
                <c:pt idx="46">
                  <c:v>500</c:v>
                </c:pt>
                <c:pt idx="47">
                  <c:v>500</c:v>
                </c:pt>
                <c:pt idx="48">
                  <c:v>500</c:v>
                </c:pt>
                <c:pt idx="49">
                  <c:v>500</c:v>
                </c:pt>
                <c:pt idx="50">
                  <c:v>500</c:v>
                </c:pt>
                <c:pt idx="51">
                  <c:v>500</c:v>
                </c:pt>
                <c:pt idx="52">
                  <c:v>500</c:v>
                </c:pt>
                <c:pt idx="53">
                  <c:v>500</c:v>
                </c:pt>
                <c:pt idx="54">
                  <c:v>500</c:v>
                </c:pt>
                <c:pt idx="55">
                  <c:v>500</c:v>
                </c:pt>
                <c:pt idx="56">
                  <c:v>500</c:v>
                </c:pt>
                <c:pt idx="57">
                  <c:v>500</c:v>
                </c:pt>
                <c:pt idx="58">
                  <c:v>500</c:v>
                </c:pt>
                <c:pt idx="59">
                  <c:v>500</c:v>
                </c:pt>
                <c:pt idx="60">
                  <c:v>500</c:v>
                </c:pt>
                <c:pt idx="61">
                  <c:v>500</c:v>
                </c:pt>
                <c:pt idx="62">
                  <c:v>500</c:v>
                </c:pt>
                <c:pt idx="63">
                  <c:v>500</c:v>
                </c:pt>
                <c:pt idx="64">
                  <c:v>500</c:v>
                </c:pt>
                <c:pt idx="65">
                  <c:v>500</c:v>
                </c:pt>
                <c:pt idx="66">
                  <c:v>500</c:v>
                </c:pt>
                <c:pt idx="67">
                  <c:v>500</c:v>
                </c:pt>
                <c:pt idx="68">
                  <c:v>500</c:v>
                </c:pt>
                <c:pt idx="69">
                  <c:v>500</c:v>
                </c:pt>
                <c:pt idx="70">
                  <c:v>500</c:v>
                </c:pt>
                <c:pt idx="71">
                  <c:v>500</c:v>
                </c:pt>
                <c:pt idx="72">
                  <c:v>500</c:v>
                </c:pt>
                <c:pt idx="73">
                  <c:v>500</c:v>
                </c:pt>
                <c:pt idx="74">
                  <c:v>500</c:v>
                </c:pt>
                <c:pt idx="75">
                  <c:v>500</c:v>
                </c:pt>
                <c:pt idx="76">
                  <c:v>500</c:v>
                </c:pt>
                <c:pt idx="77">
                  <c:v>500</c:v>
                </c:pt>
                <c:pt idx="78">
                  <c:v>500</c:v>
                </c:pt>
                <c:pt idx="79">
                  <c:v>500</c:v>
                </c:pt>
                <c:pt idx="80">
                  <c:v>500</c:v>
                </c:pt>
                <c:pt idx="81">
                  <c:v>500</c:v>
                </c:pt>
                <c:pt idx="82">
                  <c:v>500</c:v>
                </c:pt>
                <c:pt idx="83">
                  <c:v>500</c:v>
                </c:pt>
                <c:pt idx="84">
                  <c:v>500</c:v>
                </c:pt>
                <c:pt idx="85">
                  <c:v>500</c:v>
                </c:pt>
                <c:pt idx="86">
                  <c:v>500</c:v>
                </c:pt>
                <c:pt idx="87">
                  <c:v>500</c:v>
                </c:pt>
                <c:pt idx="88">
                  <c:v>500</c:v>
                </c:pt>
                <c:pt idx="89">
                  <c:v>500</c:v>
                </c:pt>
                <c:pt idx="90">
                  <c:v>500</c:v>
                </c:pt>
                <c:pt idx="91">
                  <c:v>500</c:v>
                </c:pt>
                <c:pt idx="92">
                  <c:v>500</c:v>
                </c:pt>
                <c:pt idx="93">
                  <c:v>500</c:v>
                </c:pt>
                <c:pt idx="94">
                  <c:v>500</c:v>
                </c:pt>
                <c:pt idx="95">
                  <c:v>500</c:v>
                </c:pt>
                <c:pt idx="96">
                  <c:v>500</c:v>
                </c:pt>
                <c:pt idx="97">
                  <c:v>500</c:v>
                </c:pt>
                <c:pt idx="98">
                  <c:v>500</c:v>
                </c:pt>
                <c:pt idx="99">
                  <c:v>500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'Cost from design rule (N28_8)'!$AO$125</c:f>
              <c:strCache>
                <c:ptCount val="1"/>
                <c:pt idx="0">
                  <c:v>RULE8</c:v>
                </c:pt>
              </c:strCache>
            </c:strRef>
          </c:tx>
          <c:cat>
            <c:numRef>
              <c:f>'Cost from design rule (N28_8)'!$AH$126:$AH$225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cat>
          <c:val>
            <c:numRef>
              <c:f>'Cost from design rule (N28_8)'!$AO$126:$AO$225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1</c:v>
                </c:pt>
                <c:pt idx="29">
                  <c:v>2</c:v>
                </c:pt>
                <c:pt idx="30">
                  <c:v>2</c:v>
                </c:pt>
                <c:pt idx="31">
                  <c:v>8</c:v>
                </c:pt>
                <c:pt idx="32">
                  <c:v>8</c:v>
                </c:pt>
                <c:pt idx="33">
                  <c:v>10</c:v>
                </c:pt>
                <c:pt idx="34">
                  <c:v>15</c:v>
                </c:pt>
                <c:pt idx="35">
                  <c:v>19</c:v>
                </c:pt>
                <c:pt idx="36">
                  <c:v>61</c:v>
                </c:pt>
                <c:pt idx="37">
                  <c:v>500</c:v>
                </c:pt>
                <c:pt idx="38">
                  <c:v>500</c:v>
                </c:pt>
                <c:pt idx="39">
                  <c:v>500</c:v>
                </c:pt>
                <c:pt idx="40">
                  <c:v>500</c:v>
                </c:pt>
                <c:pt idx="41">
                  <c:v>500</c:v>
                </c:pt>
                <c:pt idx="42">
                  <c:v>500</c:v>
                </c:pt>
                <c:pt idx="43">
                  <c:v>500</c:v>
                </c:pt>
                <c:pt idx="44">
                  <c:v>500</c:v>
                </c:pt>
                <c:pt idx="45">
                  <c:v>500</c:v>
                </c:pt>
                <c:pt idx="46">
                  <c:v>500</c:v>
                </c:pt>
                <c:pt idx="47">
                  <c:v>500</c:v>
                </c:pt>
                <c:pt idx="48">
                  <c:v>500</c:v>
                </c:pt>
                <c:pt idx="49">
                  <c:v>500</c:v>
                </c:pt>
                <c:pt idx="50">
                  <c:v>500</c:v>
                </c:pt>
                <c:pt idx="51">
                  <c:v>500</c:v>
                </c:pt>
                <c:pt idx="52">
                  <c:v>500</c:v>
                </c:pt>
                <c:pt idx="53">
                  <c:v>500</c:v>
                </c:pt>
                <c:pt idx="54">
                  <c:v>500</c:v>
                </c:pt>
                <c:pt idx="55">
                  <c:v>500</c:v>
                </c:pt>
                <c:pt idx="56">
                  <c:v>500</c:v>
                </c:pt>
                <c:pt idx="57">
                  <c:v>500</c:v>
                </c:pt>
                <c:pt idx="58">
                  <c:v>500</c:v>
                </c:pt>
                <c:pt idx="59">
                  <c:v>500</c:v>
                </c:pt>
                <c:pt idx="60">
                  <c:v>500</c:v>
                </c:pt>
                <c:pt idx="61">
                  <c:v>500</c:v>
                </c:pt>
                <c:pt idx="62">
                  <c:v>500</c:v>
                </c:pt>
                <c:pt idx="63">
                  <c:v>500</c:v>
                </c:pt>
                <c:pt idx="64">
                  <c:v>500</c:v>
                </c:pt>
                <c:pt idx="65">
                  <c:v>500</c:v>
                </c:pt>
                <c:pt idx="66">
                  <c:v>500</c:v>
                </c:pt>
                <c:pt idx="67">
                  <c:v>500</c:v>
                </c:pt>
                <c:pt idx="68">
                  <c:v>500</c:v>
                </c:pt>
                <c:pt idx="69">
                  <c:v>500</c:v>
                </c:pt>
                <c:pt idx="70">
                  <c:v>500</c:v>
                </c:pt>
                <c:pt idx="71">
                  <c:v>500</c:v>
                </c:pt>
                <c:pt idx="72">
                  <c:v>500</c:v>
                </c:pt>
                <c:pt idx="73">
                  <c:v>500</c:v>
                </c:pt>
                <c:pt idx="74">
                  <c:v>500</c:v>
                </c:pt>
                <c:pt idx="75">
                  <c:v>500</c:v>
                </c:pt>
                <c:pt idx="76">
                  <c:v>500</c:v>
                </c:pt>
                <c:pt idx="77">
                  <c:v>500</c:v>
                </c:pt>
                <c:pt idx="78">
                  <c:v>500</c:v>
                </c:pt>
                <c:pt idx="79">
                  <c:v>500</c:v>
                </c:pt>
                <c:pt idx="80">
                  <c:v>500</c:v>
                </c:pt>
                <c:pt idx="81">
                  <c:v>500</c:v>
                </c:pt>
                <c:pt idx="82">
                  <c:v>500</c:v>
                </c:pt>
                <c:pt idx="83">
                  <c:v>500</c:v>
                </c:pt>
                <c:pt idx="84">
                  <c:v>500</c:v>
                </c:pt>
                <c:pt idx="85">
                  <c:v>500</c:v>
                </c:pt>
                <c:pt idx="86">
                  <c:v>500</c:v>
                </c:pt>
                <c:pt idx="87">
                  <c:v>500</c:v>
                </c:pt>
                <c:pt idx="88">
                  <c:v>500</c:v>
                </c:pt>
                <c:pt idx="89">
                  <c:v>500</c:v>
                </c:pt>
                <c:pt idx="90">
                  <c:v>500</c:v>
                </c:pt>
                <c:pt idx="91">
                  <c:v>500</c:v>
                </c:pt>
                <c:pt idx="92">
                  <c:v>500</c:v>
                </c:pt>
                <c:pt idx="93">
                  <c:v>500</c:v>
                </c:pt>
                <c:pt idx="94">
                  <c:v>500</c:v>
                </c:pt>
                <c:pt idx="95">
                  <c:v>500</c:v>
                </c:pt>
                <c:pt idx="96">
                  <c:v>500</c:v>
                </c:pt>
                <c:pt idx="97">
                  <c:v>500</c:v>
                </c:pt>
                <c:pt idx="98">
                  <c:v>500</c:v>
                </c:pt>
                <c:pt idx="99">
                  <c:v>500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'Cost from design rule (N28_8)'!$AP$125</c:f>
              <c:strCache>
                <c:ptCount val="1"/>
                <c:pt idx="0">
                  <c:v>RULE9</c:v>
                </c:pt>
              </c:strCache>
            </c:strRef>
          </c:tx>
          <c:cat>
            <c:numRef>
              <c:f>'Cost from design rule (N28_8)'!$AH$126:$AH$225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cat>
          <c:val>
            <c:numRef>
              <c:f>'Cost from design rule (N28_8)'!$AP$126:$AP$225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1</c:v>
                </c:pt>
                <c:pt idx="50">
                  <c:v>1</c:v>
                </c:pt>
                <c:pt idx="51">
                  <c:v>2</c:v>
                </c:pt>
                <c:pt idx="52">
                  <c:v>2</c:v>
                </c:pt>
                <c:pt idx="53">
                  <c:v>3</c:v>
                </c:pt>
                <c:pt idx="54">
                  <c:v>4</c:v>
                </c:pt>
                <c:pt idx="55">
                  <c:v>5</c:v>
                </c:pt>
                <c:pt idx="56">
                  <c:v>9</c:v>
                </c:pt>
                <c:pt idx="57">
                  <c:v>10</c:v>
                </c:pt>
                <c:pt idx="58">
                  <c:v>10</c:v>
                </c:pt>
                <c:pt idx="59">
                  <c:v>15</c:v>
                </c:pt>
                <c:pt idx="60">
                  <c:v>17</c:v>
                </c:pt>
                <c:pt idx="61">
                  <c:v>30</c:v>
                </c:pt>
                <c:pt idx="62">
                  <c:v>34</c:v>
                </c:pt>
                <c:pt idx="63">
                  <c:v>38</c:v>
                </c:pt>
                <c:pt idx="64">
                  <c:v>79</c:v>
                </c:pt>
                <c:pt idx="65">
                  <c:v>500</c:v>
                </c:pt>
                <c:pt idx="66">
                  <c:v>500</c:v>
                </c:pt>
                <c:pt idx="67">
                  <c:v>500</c:v>
                </c:pt>
                <c:pt idx="68">
                  <c:v>500</c:v>
                </c:pt>
                <c:pt idx="69">
                  <c:v>500</c:v>
                </c:pt>
                <c:pt idx="70">
                  <c:v>500</c:v>
                </c:pt>
                <c:pt idx="71">
                  <c:v>500</c:v>
                </c:pt>
                <c:pt idx="72">
                  <c:v>500</c:v>
                </c:pt>
                <c:pt idx="73">
                  <c:v>500</c:v>
                </c:pt>
                <c:pt idx="74">
                  <c:v>500</c:v>
                </c:pt>
                <c:pt idx="75">
                  <c:v>500</c:v>
                </c:pt>
                <c:pt idx="76">
                  <c:v>500</c:v>
                </c:pt>
                <c:pt idx="77">
                  <c:v>500</c:v>
                </c:pt>
                <c:pt idx="78">
                  <c:v>500</c:v>
                </c:pt>
                <c:pt idx="79">
                  <c:v>500</c:v>
                </c:pt>
                <c:pt idx="80">
                  <c:v>500</c:v>
                </c:pt>
                <c:pt idx="81">
                  <c:v>500</c:v>
                </c:pt>
                <c:pt idx="82">
                  <c:v>500</c:v>
                </c:pt>
                <c:pt idx="83">
                  <c:v>500</c:v>
                </c:pt>
                <c:pt idx="84">
                  <c:v>500</c:v>
                </c:pt>
                <c:pt idx="85">
                  <c:v>500</c:v>
                </c:pt>
                <c:pt idx="86">
                  <c:v>500</c:v>
                </c:pt>
                <c:pt idx="87">
                  <c:v>500</c:v>
                </c:pt>
                <c:pt idx="88">
                  <c:v>500</c:v>
                </c:pt>
                <c:pt idx="89">
                  <c:v>500</c:v>
                </c:pt>
                <c:pt idx="90">
                  <c:v>500</c:v>
                </c:pt>
                <c:pt idx="91">
                  <c:v>500</c:v>
                </c:pt>
                <c:pt idx="92">
                  <c:v>500</c:v>
                </c:pt>
                <c:pt idx="93">
                  <c:v>500</c:v>
                </c:pt>
                <c:pt idx="94">
                  <c:v>500</c:v>
                </c:pt>
                <c:pt idx="95">
                  <c:v>500</c:v>
                </c:pt>
                <c:pt idx="96">
                  <c:v>500</c:v>
                </c:pt>
                <c:pt idx="97">
                  <c:v>500</c:v>
                </c:pt>
                <c:pt idx="98">
                  <c:v>500</c:v>
                </c:pt>
                <c:pt idx="99">
                  <c:v>500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'Cost from design rule (N28_8)'!$AQ$125</c:f>
              <c:strCache>
                <c:ptCount val="1"/>
                <c:pt idx="0">
                  <c:v>RULE10</c:v>
                </c:pt>
              </c:strCache>
            </c:strRef>
          </c:tx>
          <c:cat>
            <c:numRef>
              <c:f>'Cost from design rule (N28_8)'!$AH$126:$AH$225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cat>
          <c:val>
            <c:numRef>
              <c:f>'Cost from design rule (N28_8)'!$AQ$126:$AQ$225</c:f>
              <c:numCache>
                <c:formatCode>General</c:formatCode>
                <c:ptCount val="100"/>
                <c:pt idx="0">
                  <c:v>1</c:v>
                </c:pt>
                <c:pt idx="1">
                  <c:v>8</c:v>
                </c:pt>
                <c:pt idx="2">
                  <c:v>13</c:v>
                </c:pt>
                <c:pt idx="3">
                  <c:v>22</c:v>
                </c:pt>
                <c:pt idx="4">
                  <c:v>24</c:v>
                </c:pt>
                <c:pt idx="5">
                  <c:v>24</c:v>
                </c:pt>
                <c:pt idx="6">
                  <c:v>42</c:v>
                </c:pt>
                <c:pt idx="7">
                  <c:v>43</c:v>
                </c:pt>
                <c:pt idx="8">
                  <c:v>44</c:v>
                </c:pt>
                <c:pt idx="9">
                  <c:v>50</c:v>
                </c:pt>
                <c:pt idx="10">
                  <c:v>50</c:v>
                </c:pt>
                <c:pt idx="11">
                  <c:v>52</c:v>
                </c:pt>
                <c:pt idx="12">
                  <c:v>68</c:v>
                </c:pt>
                <c:pt idx="13">
                  <c:v>177</c:v>
                </c:pt>
                <c:pt idx="14">
                  <c:v>500</c:v>
                </c:pt>
                <c:pt idx="15">
                  <c:v>500</c:v>
                </c:pt>
                <c:pt idx="16">
                  <c:v>500</c:v>
                </c:pt>
                <c:pt idx="17">
                  <c:v>500</c:v>
                </c:pt>
                <c:pt idx="18">
                  <c:v>500</c:v>
                </c:pt>
                <c:pt idx="19">
                  <c:v>500</c:v>
                </c:pt>
                <c:pt idx="20">
                  <c:v>500</c:v>
                </c:pt>
                <c:pt idx="21">
                  <c:v>500</c:v>
                </c:pt>
                <c:pt idx="22">
                  <c:v>500</c:v>
                </c:pt>
                <c:pt idx="23">
                  <c:v>500</c:v>
                </c:pt>
                <c:pt idx="24">
                  <c:v>500</c:v>
                </c:pt>
                <c:pt idx="25">
                  <c:v>500</c:v>
                </c:pt>
                <c:pt idx="26">
                  <c:v>500</c:v>
                </c:pt>
                <c:pt idx="27">
                  <c:v>500</c:v>
                </c:pt>
                <c:pt idx="28">
                  <c:v>500</c:v>
                </c:pt>
                <c:pt idx="29">
                  <c:v>500</c:v>
                </c:pt>
                <c:pt idx="30">
                  <c:v>500</c:v>
                </c:pt>
                <c:pt idx="31">
                  <c:v>500</c:v>
                </c:pt>
                <c:pt idx="32">
                  <c:v>500</c:v>
                </c:pt>
                <c:pt idx="33">
                  <c:v>500</c:v>
                </c:pt>
                <c:pt idx="34">
                  <c:v>500</c:v>
                </c:pt>
                <c:pt idx="35">
                  <c:v>500</c:v>
                </c:pt>
                <c:pt idx="36">
                  <c:v>500</c:v>
                </c:pt>
                <c:pt idx="37">
                  <c:v>500</c:v>
                </c:pt>
                <c:pt idx="38">
                  <c:v>500</c:v>
                </c:pt>
                <c:pt idx="39">
                  <c:v>500</c:v>
                </c:pt>
                <c:pt idx="40">
                  <c:v>500</c:v>
                </c:pt>
                <c:pt idx="41">
                  <c:v>500</c:v>
                </c:pt>
                <c:pt idx="42">
                  <c:v>500</c:v>
                </c:pt>
                <c:pt idx="43">
                  <c:v>500</c:v>
                </c:pt>
                <c:pt idx="44">
                  <c:v>500</c:v>
                </c:pt>
                <c:pt idx="45">
                  <c:v>500</c:v>
                </c:pt>
                <c:pt idx="46">
                  <c:v>500</c:v>
                </c:pt>
                <c:pt idx="47">
                  <c:v>500</c:v>
                </c:pt>
                <c:pt idx="48">
                  <c:v>500</c:v>
                </c:pt>
                <c:pt idx="49">
                  <c:v>500</c:v>
                </c:pt>
                <c:pt idx="50">
                  <c:v>500</c:v>
                </c:pt>
                <c:pt idx="51">
                  <c:v>500</c:v>
                </c:pt>
                <c:pt idx="52">
                  <c:v>500</c:v>
                </c:pt>
                <c:pt idx="53">
                  <c:v>500</c:v>
                </c:pt>
                <c:pt idx="54">
                  <c:v>500</c:v>
                </c:pt>
                <c:pt idx="55">
                  <c:v>500</c:v>
                </c:pt>
                <c:pt idx="56">
                  <c:v>500</c:v>
                </c:pt>
                <c:pt idx="57">
                  <c:v>500</c:v>
                </c:pt>
                <c:pt idx="58">
                  <c:v>500</c:v>
                </c:pt>
                <c:pt idx="59">
                  <c:v>500</c:v>
                </c:pt>
                <c:pt idx="60">
                  <c:v>500</c:v>
                </c:pt>
                <c:pt idx="61">
                  <c:v>500</c:v>
                </c:pt>
                <c:pt idx="62">
                  <c:v>500</c:v>
                </c:pt>
                <c:pt idx="63">
                  <c:v>500</c:v>
                </c:pt>
                <c:pt idx="64">
                  <c:v>500</c:v>
                </c:pt>
                <c:pt idx="65">
                  <c:v>500</c:v>
                </c:pt>
                <c:pt idx="66">
                  <c:v>500</c:v>
                </c:pt>
                <c:pt idx="67">
                  <c:v>500</c:v>
                </c:pt>
                <c:pt idx="68">
                  <c:v>500</c:v>
                </c:pt>
                <c:pt idx="69">
                  <c:v>500</c:v>
                </c:pt>
                <c:pt idx="70">
                  <c:v>500</c:v>
                </c:pt>
                <c:pt idx="71">
                  <c:v>500</c:v>
                </c:pt>
                <c:pt idx="72">
                  <c:v>500</c:v>
                </c:pt>
                <c:pt idx="73">
                  <c:v>500</c:v>
                </c:pt>
                <c:pt idx="74">
                  <c:v>500</c:v>
                </c:pt>
                <c:pt idx="75">
                  <c:v>500</c:v>
                </c:pt>
                <c:pt idx="76">
                  <c:v>500</c:v>
                </c:pt>
                <c:pt idx="77">
                  <c:v>500</c:v>
                </c:pt>
                <c:pt idx="78">
                  <c:v>500</c:v>
                </c:pt>
                <c:pt idx="79">
                  <c:v>500</c:v>
                </c:pt>
                <c:pt idx="80">
                  <c:v>500</c:v>
                </c:pt>
                <c:pt idx="81">
                  <c:v>500</c:v>
                </c:pt>
                <c:pt idx="82">
                  <c:v>500</c:v>
                </c:pt>
                <c:pt idx="83">
                  <c:v>500</c:v>
                </c:pt>
                <c:pt idx="84">
                  <c:v>500</c:v>
                </c:pt>
                <c:pt idx="85">
                  <c:v>500</c:v>
                </c:pt>
                <c:pt idx="86">
                  <c:v>500</c:v>
                </c:pt>
                <c:pt idx="87">
                  <c:v>500</c:v>
                </c:pt>
                <c:pt idx="88">
                  <c:v>500</c:v>
                </c:pt>
                <c:pt idx="89">
                  <c:v>500</c:v>
                </c:pt>
                <c:pt idx="90">
                  <c:v>500</c:v>
                </c:pt>
                <c:pt idx="91">
                  <c:v>500</c:v>
                </c:pt>
                <c:pt idx="92">
                  <c:v>500</c:v>
                </c:pt>
                <c:pt idx="93">
                  <c:v>500</c:v>
                </c:pt>
                <c:pt idx="94">
                  <c:v>500</c:v>
                </c:pt>
                <c:pt idx="95">
                  <c:v>500</c:v>
                </c:pt>
                <c:pt idx="96">
                  <c:v>500</c:v>
                </c:pt>
                <c:pt idx="97">
                  <c:v>500</c:v>
                </c:pt>
                <c:pt idx="98">
                  <c:v>500</c:v>
                </c:pt>
                <c:pt idx="99">
                  <c:v>500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'Cost from design rule (N28_8)'!$AR$125</c:f>
              <c:strCache>
                <c:ptCount val="1"/>
                <c:pt idx="0">
                  <c:v>RULE11</c:v>
                </c:pt>
              </c:strCache>
            </c:strRef>
          </c:tx>
          <c:cat>
            <c:numRef>
              <c:f>'Cost from design rule (N28_8)'!$AH$126:$AH$225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cat>
          <c:val>
            <c:numRef>
              <c:f>'Cost from design rule (N28_8)'!$AR$126:$AR$225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1</c:v>
                </c:pt>
                <c:pt idx="29">
                  <c:v>1</c:v>
                </c:pt>
                <c:pt idx="30">
                  <c:v>2</c:v>
                </c:pt>
                <c:pt idx="31">
                  <c:v>10</c:v>
                </c:pt>
                <c:pt idx="32">
                  <c:v>15</c:v>
                </c:pt>
                <c:pt idx="33">
                  <c:v>21</c:v>
                </c:pt>
                <c:pt idx="34">
                  <c:v>27</c:v>
                </c:pt>
                <c:pt idx="35">
                  <c:v>500</c:v>
                </c:pt>
                <c:pt idx="36">
                  <c:v>500</c:v>
                </c:pt>
                <c:pt idx="37">
                  <c:v>500</c:v>
                </c:pt>
                <c:pt idx="38">
                  <c:v>500</c:v>
                </c:pt>
                <c:pt idx="39">
                  <c:v>500</c:v>
                </c:pt>
                <c:pt idx="40">
                  <c:v>500</c:v>
                </c:pt>
                <c:pt idx="41">
                  <c:v>500</c:v>
                </c:pt>
                <c:pt idx="42">
                  <c:v>500</c:v>
                </c:pt>
                <c:pt idx="43">
                  <c:v>500</c:v>
                </c:pt>
                <c:pt idx="44">
                  <c:v>500</c:v>
                </c:pt>
                <c:pt idx="45">
                  <c:v>500</c:v>
                </c:pt>
                <c:pt idx="46">
                  <c:v>500</c:v>
                </c:pt>
                <c:pt idx="47">
                  <c:v>500</c:v>
                </c:pt>
                <c:pt idx="48">
                  <c:v>500</c:v>
                </c:pt>
                <c:pt idx="49">
                  <c:v>500</c:v>
                </c:pt>
                <c:pt idx="50">
                  <c:v>500</c:v>
                </c:pt>
                <c:pt idx="51">
                  <c:v>500</c:v>
                </c:pt>
                <c:pt idx="52">
                  <c:v>500</c:v>
                </c:pt>
                <c:pt idx="53">
                  <c:v>500</c:v>
                </c:pt>
                <c:pt idx="54">
                  <c:v>500</c:v>
                </c:pt>
                <c:pt idx="55">
                  <c:v>500</c:v>
                </c:pt>
                <c:pt idx="56">
                  <c:v>500</c:v>
                </c:pt>
                <c:pt idx="57">
                  <c:v>500</c:v>
                </c:pt>
                <c:pt idx="58">
                  <c:v>500</c:v>
                </c:pt>
                <c:pt idx="59">
                  <c:v>500</c:v>
                </c:pt>
                <c:pt idx="60">
                  <c:v>500</c:v>
                </c:pt>
                <c:pt idx="61">
                  <c:v>500</c:v>
                </c:pt>
                <c:pt idx="62">
                  <c:v>500</c:v>
                </c:pt>
                <c:pt idx="63">
                  <c:v>500</c:v>
                </c:pt>
                <c:pt idx="64">
                  <c:v>500</c:v>
                </c:pt>
                <c:pt idx="65">
                  <c:v>500</c:v>
                </c:pt>
                <c:pt idx="66">
                  <c:v>500</c:v>
                </c:pt>
                <c:pt idx="67">
                  <c:v>500</c:v>
                </c:pt>
                <c:pt idx="68">
                  <c:v>500</c:v>
                </c:pt>
                <c:pt idx="69">
                  <c:v>500</c:v>
                </c:pt>
                <c:pt idx="70">
                  <c:v>500</c:v>
                </c:pt>
                <c:pt idx="71">
                  <c:v>500</c:v>
                </c:pt>
                <c:pt idx="72">
                  <c:v>500</c:v>
                </c:pt>
                <c:pt idx="73">
                  <c:v>500</c:v>
                </c:pt>
                <c:pt idx="74">
                  <c:v>500</c:v>
                </c:pt>
                <c:pt idx="75">
                  <c:v>500</c:v>
                </c:pt>
                <c:pt idx="76">
                  <c:v>500</c:v>
                </c:pt>
                <c:pt idx="77">
                  <c:v>500</c:v>
                </c:pt>
                <c:pt idx="78">
                  <c:v>500</c:v>
                </c:pt>
                <c:pt idx="79">
                  <c:v>500</c:v>
                </c:pt>
                <c:pt idx="80">
                  <c:v>500</c:v>
                </c:pt>
                <c:pt idx="81">
                  <c:v>500</c:v>
                </c:pt>
                <c:pt idx="82">
                  <c:v>500</c:v>
                </c:pt>
                <c:pt idx="83">
                  <c:v>500</c:v>
                </c:pt>
                <c:pt idx="84">
                  <c:v>500</c:v>
                </c:pt>
                <c:pt idx="85">
                  <c:v>500</c:v>
                </c:pt>
                <c:pt idx="86">
                  <c:v>500</c:v>
                </c:pt>
                <c:pt idx="87">
                  <c:v>500</c:v>
                </c:pt>
                <c:pt idx="88">
                  <c:v>500</c:v>
                </c:pt>
                <c:pt idx="89">
                  <c:v>500</c:v>
                </c:pt>
                <c:pt idx="90">
                  <c:v>500</c:v>
                </c:pt>
                <c:pt idx="91">
                  <c:v>500</c:v>
                </c:pt>
                <c:pt idx="92">
                  <c:v>500</c:v>
                </c:pt>
                <c:pt idx="93">
                  <c:v>500</c:v>
                </c:pt>
                <c:pt idx="94">
                  <c:v>500</c:v>
                </c:pt>
                <c:pt idx="95">
                  <c:v>500</c:v>
                </c:pt>
                <c:pt idx="96">
                  <c:v>500</c:v>
                </c:pt>
                <c:pt idx="97">
                  <c:v>500</c:v>
                </c:pt>
                <c:pt idx="98">
                  <c:v>500</c:v>
                </c:pt>
                <c:pt idx="99">
                  <c:v>500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254144"/>
        <c:axId val="94965760"/>
      </c:lineChart>
      <c:catAx>
        <c:axId val="892541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4965760"/>
        <c:crosses val="autoZero"/>
        <c:auto val="1"/>
        <c:lblAlgn val="ctr"/>
        <c:lblOffset val="100"/>
        <c:tickLblSkip val="10"/>
        <c:tickMarkSkip val="5"/>
        <c:noMultiLvlLbl val="0"/>
      </c:catAx>
      <c:valAx>
        <c:axId val="94965760"/>
        <c:scaling>
          <c:orientation val="minMax"/>
          <c:max val="510"/>
          <c:min val="480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crossAx val="89254144"/>
        <c:crosses val="autoZero"/>
        <c:crossBetween val="midCat"/>
        <c:majorUnit val="20"/>
      </c:valAx>
    </c:plotArea>
    <c:legend>
      <c:legendPos val="b"/>
      <c:layout>
        <c:manualLayout>
          <c:xMode val="edge"/>
          <c:yMode val="edge"/>
          <c:x val="0.22202568994744301"/>
          <c:y val="0.34139512320909299"/>
          <c:w val="0.75463109281956098"/>
          <c:h val="0.27348748198780498"/>
        </c:manualLayout>
      </c:layout>
      <c:overlay val="0"/>
      <c:spPr>
        <a:ln>
          <a:noFill/>
        </a:ln>
      </c:spPr>
      <c:txPr>
        <a:bodyPr/>
        <a:lstStyle/>
        <a:p>
          <a:pPr>
            <a:defRPr sz="1400">
              <a:solidFill>
                <a:schemeClr val="bg1">
                  <a:lumMod val="20000"/>
                  <a:lumOff val="8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5486985667405301"/>
          <c:y val="6.3123184208173505E-2"/>
          <c:w val="0.79724166541321495"/>
          <c:h val="0.674980122917617"/>
        </c:manualLayout>
      </c:layout>
      <c:lineChart>
        <c:grouping val="standard"/>
        <c:varyColors val="0"/>
        <c:ser>
          <c:idx val="0"/>
          <c:order val="0"/>
          <c:tx>
            <c:strRef>
              <c:f>'Cost from design rule (N28_8)'!$AI$125</c:f>
              <c:strCache>
                <c:ptCount val="1"/>
                <c:pt idx="0">
                  <c:v>RULE2</c:v>
                </c:pt>
              </c:strCache>
            </c:strRef>
          </c:tx>
          <c:cat>
            <c:numRef>
              <c:f>'Cost from design rule (N28_8)'!$AH$126:$AH$225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cat>
          <c:val>
            <c:numRef>
              <c:f>'Cost from design rule (N28_8)'!$AI$126:$AI$225</c:f>
              <c:numCache>
                <c:formatCode>General</c:formatCode>
                <c:ptCount val="100"/>
                <c:pt idx="0">
                  <c:v>1</c:v>
                </c:pt>
                <c:pt idx="1">
                  <c:v>8</c:v>
                </c:pt>
                <c:pt idx="2">
                  <c:v>13</c:v>
                </c:pt>
                <c:pt idx="3">
                  <c:v>13</c:v>
                </c:pt>
                <c:pt idx="4">
                  <c:v>14</c:v>
                </c:pt>
                <c:pt idx="5">
                  <c:v>16</c:v>
                </c:pt>
                <c:pt idx="6">
                  <c:v>17</c:v>
                </c:pt>
                <c:pt idx="7">
                  <c:v>22</c:v>
                </c:pt>
                <c:pt idx="8">
                  <c:v>24</c:v>
                </c:pt>
                <c:pt idx="9">
                  <c:v>29</c:v>
                </c:pt>
                <c:pt idx="10">
                  <c:v>33</c:v>
                </c:pt>
                <c:pt idx="11">
                  <c:v>42</c:v>
                </c:pt>
                <c:pt idx="12">
                  <c:v>42</c:v>
                </c:pt>
                <c:pt idx="13">
                  <c:v>42</c:v>
                </c:pt>
                <c:pt idx="14">
                  <c:v>43</c:v>
                </c:pt>
                <c:pt idx="15">
                  <c:v>43</c:v>
                </c:pt>
                <c:pt idx="16">
                  <c:v>44</c:v>
                </c:pt>
                <c:pt idx="17">
                  <c:v>50</c:v>
                </c:pt>
                <c:pt idx="18">
                  <c:v>50</c:v>
                </c:pt>
                <c:pt idx="19">
                  <c:v>52</c:v>
                </c:pt>
                <c:pt idx="20">
                  <c:v>56</c:v>
                </c:pt>
                <c:pt idx="21">
                  <c:v>64</c:v>
                </c:pt>
                <c:pt idx="22">
                  <c:v>68</c:v>
                </c:pt>
                <c:pt idx="23">
                  <c:v>87</c:v>
                </c:pt>
                <c:pt idx="24">
                  <c:v>129</c:v>
                </c:pt>
                <c:pt idx="25">
                  <c:v>500</c:v>
                </c:pt>
                <c:pt idx="26">
                  <c:v>500</c:v>
                </c:pt>
                <c:pt idx="27">
                  <c:v>500</c:v>
                </c:pt>
                <c:pt idx="28">
                  <c:v>500</c:v>
                </c:pt>
                <c:pt idx="29">
                  <c:v>500</c:v>
                </c:pt>
                <c:pt idx="30">
                  <c:v>500</c:v>
                </c:pt>
                <c:pt idx="31">
                  <c:v>500</c:v>
                </c:pt>
                <c:pt idx="32">
                  <c:v>500</c:v>
                </c:pt>
                <c:pt idx="33">
                  <c:v>500</c:v>
                </c:pt>
                <c:pt idx="34">
                  <c:v>500</c:v>
                </c:pt>
                <c:pt idx="35">
                  <c:v>500</c:v>
                </c:pt>
                <c:pt idx="36">
                  <c:v>500</c:v>
                </c:pt>
                <c:pt idx="37">
                  <c:v>500</c:v>
                </c:pt>
                <c:pt idx="38">
                  <c:v>500</c:v>
                </c:pt>
                <c:pt idx="39">
                  <c:v>500</c:v>
                </c:pt>
                <c:pt idx="40">
                  <c:v>500</c:v>
                </c:pt>
                <c:pt idx="41">
                  <c:v>500</c:v>
                </c:pt>
                <c:pt idx="42">
                  <c:v>500</c:v>
                </c:pt>
                <c:pt idx="43">
                  <c:v>500</c:v>
                </c:pt>
                <c:pt idx="44">
                  <c:v>500</c:v>
                </c:pt>
                <c:pt idx="45">
                  <c:v>500</c:v>
                </c:pt>
                <c:pt idx="46">
                  <c:v>500</c:v>
                </c:pt>
                <c:pt idx="47">
                  <c:v>500</c:v>
                </c:pt>
                <c:pt idx="48">
                  <c:v>500</c:v>
                </c:pt>
                <c:pt idx="49">
                  <c:v>500</c:v>
                </c:pt>
                <c:pt idx="50">
                  <c:v>500</c:v>
                </c:pt>
                <c:pt idx="51">
                  <c:v>500</c:v>
                </c:pt>
                <c:pt idx="52">
                  <c:v>500</c:v>
                </c:pt>
                <c:pt idx="53">
                  <c:v>500</c:v>
                </c:pt>
                <c:pt idx="54">
                  <c:v>500</c:v>
                </c:pt>
                <c:pt idx="55">
                  <c:v>500</c:v>
                </c:pt>
                <c:pt idx="56">
                  <c:v>500</c:v>
                </c:pt>
                <c:pt idx="57">
                  <c:v>500</c:v>
                </c:pt>
                <c:pt idx="58">
                  <c:v>500</c:v>
                </c:pt>
                <c:pt idx="59">
                  <c:v>500</c:v>
                </c:pt>
                <c:pt idx="60">
                  <c:v>500</c:v>
                </c:pt>
                <c:pt idx="61">
                  <c:v>500</c:v>
                </c:pt>
                <c:pt idx="62">
                  <c:v>500</c:v>
                </c:pt>
                <c:pt idx="63">
                  <c:v>500</c:v>
                </c:pt>
                <c:pt idx="64">
                  <c:v>500</c:v>
                </c:pt>
                <c:pt idx="65">
                  <c:v>500</c:v>
                </c:pt>
                <c:pt idx="66">
                  <c:v>500</c:v>
                </c:pt>
                <c:pt idx="67">
                  <c:v>500</c:v>
                </c:pt>
                <c:pt idx="68">
                  <c:v>500</c:v>
                </c:pt>
                <c:pt idx="69">
                  <c:v>500</c:v>
                </c:pt>
                <c:pt idx="70">
                  <c:v>500</c:v>
                </c:pt>
                <c:pt idx="71">
                  <c:v>500</c:v>
                </c:pt>
                <c:pt idx="72">
                  <c:v>500</c:v>
                </c:pt>
                <c:pt idx="73">
                  <c:v>500</c:v>
                </c:pt>
                <c:pt idx="74">
                  <c:v>500</c:v>
                </c:pt>
                <c:pt idx="75">
                  <c:v>500</c:v>
                </c:pt>
                <c:pt idx="76">
                  <c:v>500</c:v>
                </c:pt>
                <c:pt idx="77">
                  <c:v>500</c:v>
                </c:pt>
                <c:pt idx="78">
                  <c:v>500</c:v>
                </c:pt>
                <c:pt idx="79">
                  <c:v>500</c:v>
                </c:pt>
                <c:pt idx="80">
                  <c:v>500</c:v>
                </c:pt>
                <c:pt idx="81">
                  <c:v>500</c:v>
                </c:pt>
                <c:pt idx="82">
                  <c:v>500</c:v>
                </c:pt>
                <c:pt idx="83">
                  <c:v>500</c:v>
                </c:pt>
                <c:pt idx="84">
                  <c:v>500</c:v>
                </c:pt>
                <c:pt idx="85">
                  <c:v>500</c:v>
                </c:pt>
                <c:pt idx="86">
                  <c:v>500</c:v>
                </c:pt>
                <c:pt idx="87">
                  <c:v>500</c:v>
                </c:pt>
                <c:pt idx="88">
                  <c:v>500</c:v>
                </c:pt>
                <c:pt idx="89">
                  <c:v>500</c:v>
                </c:pt>
                <c:pt idx="90">
                  <c:v>500</c:v>
                </c:pt>
                <c:pt idx="91">
                  <c:v>500</c:v>
                </c:pt>
                <c:pt idx="92">
                  <c:v>500</c:v>
                </c:pt>
                <c:pt idx="93">
                  <c:v>500</c:v>
                </c:pt>
                <c:pt idx="94">
                  <c:v>500</c:v>
                </c:pt>
                <c:pt idx="95">
                  <c:v>500</c:v>
                </c:pt>
                <c:pt idx="96">
                  <c:v>500</c:v>
                </c:pt>
                <c:pt idx="97">
                  <c:v>500</c:v>
                </c:pt>
                <c:pt idx="98">
                  <c:v>500</c:v>
                </c:pt>
                <c:pt idx="99">
                  <c:v>500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'Cost from design rule (N28_8)'!$AJ$125</c:f>
              <c:strCache>
                <c:ptCount val="1"/>
                <c:pt idx="0">
                  <c:v>RULE3</c:v>
                </c:pt>
              </c:strCache>
            </c:strRef>
          </c:tx>
          <c:cat>
            <c:numRef>
              <c:f>'Cost from design rule (N28_8)'!$AH$126:$AH$225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cat>
          <c:val>
            <c:numRef>
              <c:f>'Cost from design rule (N28_8)'!$AJ$126:$AJ$225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2</c:v>
                </c:pt>
                <c:pt idx="41">
                  <c:v>2</c:v>
                </c:pt>
                <c:pt idx="42">
                  <c:v>2</c:v>
                </c:pt>
                <c:pt idx="43">
                  <c:v>3</c:v>
                </c:pt>
                <c:pt idx="44">
                  <c:v>4</c:v>
                </c:pt>
                <c:pt idx="45">
                  <c:v>4</c:v>
                </c:pt>
                <c:pt idx="46">
                  <c:v>6</c:v>
                </c:pt>
                <c:pt idx="47">
                  <c:v>10</c:v>
                </c:pt>
                <c:pt idx="48">
                  <c:v>10</c:v>
                </c:pt>
                <c:pt idx="49">
                  <c:v>11</c:v>
                </c:pt>
                <c:pt idx="50">
                  <c:v>11</c:v>
                </c:pt>
                <c:pt idx="51">
                  <c:v>12</c:v>
                </c:pt>
                <c:pt idx="52">
                  <c:v>13</c:v>
                </c:pt>
                <c:pt idx="53">
                  <c:v>16</c:v>
                </c:pt>
                <c:pt idx="54">
                  <c:v>24</c:v>
                </c:pt>
                <c:pt idx="55">
                  <c:v>93</c:v>
                </c:pt>
                <c:pt idx="56">
                  <c:v>500</c:v>
                </c:pt>
                <c:pt idx="57">
                  <c:v>500</c:v>
                </c:pt>
                <c:pt idx="58">
                  <c:v>500</c:v>
                </c:pt>
                <c:pt idx="59">
                  <c:v>500</c:v>
                </c:pt>
                <c:pt idx="60">
                  <c:v>500</c:v>
                </c:pt>
                <c:pt idx="61">
                  <c:v>500</c:v>
                </c:pt>
                <c:pt idx="62">
                  <c:v>500</c:v>
                </c:pt>
                <c:pt idx="63">
                  <c:v>500</c:v>
                </c:pt>
                <c:pt idx="64">
                  <c:v>500</c:v>
                </c:pt>
                <c:pt idx="65">
                  <c:v>500</c:v>
                </c:pt>
                <c:pt idx="66">
                  <c:v>500</c:v>
                </c:pt>
                <c:pt idx="67">
                  <c:v>500</c:v>
                </c:pt>
                <c:pt idx="68">
                  <c:v>500</c:v>
                </c:pt>
                <c:pt idx="69">
                  <c:v>500</c:v>
                </c:pt>
                <c:pt idx="70">
                  <c:v>500</c:v>
                </c:pt>
                <c:pt idx="71">
                  <c:v>500</c:v>
                </c:pt>
                <c:pt idx="72">
                  <c:v>500</c:v>
                </c:pt>
                <c:pt idx="73">
                  <c:v>500</c:v>
                </c:pt>
                <c:pt idx="74">
                  <c:v>500</c:v>
                </c:pt>
                <c:pt idx="75">
                  <c:v>500</c:v>
                </c:pt>
                <c:pt idx="76">
                  <c:v>500</c:v>
                </c:pt>
                <c:pt idx="77">
                  <c:v>500</c:v>
                </c:pt>
                <c:pt idx="78">
                  <c:v>500</c:v>
                </c:pt>
                <c:pt idx="79">
                  <c:v>500</c:v>
                </c:pt>
                <c:pt idx="80">
                  <c:v>500</c:v>
                </c:pt>
                <c:pt idx="81">
                  <c:v>500</c:v>
                </c:pt>
                <c:pt idx="82">
                  <c:v>500</c:v>
                </c:pt>
                <c:pt idx="83">
                  <c:v>500</c:v>
                </c:pt>
                <c:pt idx="84">
                  <c:v>500</c:v>
                </c:pt>
                <c:pt idx="85">
                  <c:v>500</c:v>
                </c:pt>
                <c:pt idx="86">
                  <c:v>500</c:v>
                </c:pt>
                <c:pt idx="87">
                  <c:v>500</c:v>
                </c:pt>
                <c:pt idx="88">
                  <c:v>500</c:v>
                </c:pt>
                <c:pt idx="89">
                  <c:v>500</c:v>
                </c:pt>
                <c:pt idx="90">
                  <c:v>500</c:v>
                </c:pt>
                <c:pt idx="91">
                  <c:v>500</c:v>
                </c:pt>
                <c:pt idx="92">
                  <c:v>500</c:v>
                </c:pt>
                <c:pt idx="93">
                  <c:v>500</c:v>
                </c:pt>
                <c:pt idx="94">
                  <c:v>500</c:v>
                </c:pt>
                <c:pt idx="95">
                  <c:v>500</c:v>
                </c:pt>
                <c:pt idx="96">
                  <c:v>500</c:v>
                </c:pt>
                <c:pt idx="97">
                  <c:v>500</c:v>
                </c:pt>
                <c:pt idx="98">
                  <c:v>500</c:v>
                </c:pt>
                <c:pt idx="99">
                  <c:v>500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'Cost from design rule (N28_8)'!$AK$125</c:f>
              <c:strCache>
                <c:ptCount val="1"/>
                <c:pt idx="0">
                  <c:v>RULE4</c:v>
                </c:pt>
              </c:strCache>
            </c:strRef>
          </c:tx>
          <c:cat>
            <c:numRef>
              <c:f>'Cost from design rule (N28_8)'!$AH$126:$AH$225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cat>
          <c:val>
            <c:numRef>
              <c:f>'Cost from design rule (N28_8)'!$AK$126:$AK$225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2</c:v>
                </c:pt>
                <c:pt idx="52">
                  <c:v>2</c:v>
                </c:pt>
                <c:pt idx="53">
                  <c:v>2</c:v>
                </c:pt>
                <c:pt idx="54">
                  <c:v>2</c:v>
                </c:pt>
                <c:pt idx="55">
                  <c:v>4</c:v>
                </c:pt>
                <c:pt idx="56">
                  <c:v>4</c:v>
                </c:pt>
                <c:pt idx="57">
                  <c:v>6</c:v>
                </c:pt>
                <c:pt idx="58">
                  <c:v>6</c:v>
                </c:pt>
                <c:pt idx="59">
                  <c:v>8</c:v>
                </c:pt>
                <c:pt idx="60">
                  <c:v>8</c:v>
                </c:pt>
                <c:pt idx="61">
                  <c:v>11</c:v>
                </c:pt>
                <c:pt idx="62">
                  <c:v>29</c:v>
                </c:pt>
                <c:pt idx="63">
                  <c:v>105</c:v>
                </c:pt>
                <c:pt idx="64">
                  <c:v>500</c:v>
                </c:pt>
                <c:pt idx="65">
                  <c:v>500</c:v>
                </c:pt>
                <c:pt idx="66">
                  <c:v>500</c:v>
                </c:pt>
                <c:pt idx="67">
                  <c:v>500</c:v>
                </c:pt>
                <c:pt idx="68">
                  <c:v>500</c:v>
                </c:pt>
                <c:pt idx="69">
                  <c:v>500</c:v>
                </c:pt>
                <c:pt idx="70">
                  <c:v>500</c:v>
                </c:pt>
                <c:pt idx="71">
                  <c:v>500</c:v>
                </c:pt>
                <c:pt idx="72">
                  <c:v>500</c:v>
                </c:pt>
                <c:pt idx="73">
                  <c:v>500</c:v>
                </c:pt>
                <c:pt idx="74">
                  <c:v>500</c:v>
                </c:pt>
                <c:pt idx="75">
                  <c:v>500</c:v>
                </c:pt>
                <c:pt idx="76">
                  <c:v>500</c:v>
                </c:pt>
                <c:pt idx="77">
                  <c:v>500</c:v>
                </c:pt>
                <c:pt idx="78">
                  <c:v>500</c:v>
                </c:pt>
                <c:pt idx="79">
                  <c:v>500</c:v>
                </c:pt>
                <c:pt idx="80">
                  <c:v>500</c:v>
                </c:pt>
                <c:pt idx="81">
                  <c:v>500</c:v>
                </c:pt>
                <c:pt idx="82">
                  <c:v>500</c:v>
                </c:pt>
                <c:pt idx="83">
                  <c:v>500</c:v>
                </c:pt>
                <c:pt idx="84">
                  <c:v>500</c:v>
                </c:pt>
                <c:pt idx="85">
                  <c:v>500</c:v>
                </c:pt>
                <c:pt idx="86">
                  <c:v>500</c:v>
                </c:pt>
                <c:pt idx="87">
                  <c:v>500</c:v>
                </c:pt>
                <c:pt idx="88">
                  <c:v>500</c:v>
                </c:pt>
                <c:pt idx="89">
                  <c:v>500</c:v>
                </c:pt>
                <c:pt idx="90">
                  <c:v>500</c:v>
                </c:pt>
                <c:pt idx="91">
                  <c:v>500</c:v>
                </c:pt>
                <c:pt idx="92">
                  <c:v>500</c:v>
                </c:pt>
                <c:pt idx="93">
                  <c:v>500</c:v>
                </c:pt>
                <c:pt idx="94">
                  <c:v>500</c:v>
                </c:pt>
                <c:pt idx="95">
                  <c:v>500</c:v>
                </c:pt>
                <c:pt idx="96">
                  <c:v>500</c:v>
                </c:pt>
                <c:pt idx="97">
                  <c:v>500</c:v>
                </c:pt>
                <c:pt idx="98">
                  <c:v>500</c:v>
                </c:pt>
                <c:pt idx="99">
                  <c:v>500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'Cost from design rule (N28_8)'!$AL$125</c:f>
              <c:strCache>
                <c:ptCount val="1"/>
                <c:pt idx="0">
                  <c:v>RULE5</c:v>
                </c:pt>
              </c:strCache>
            </c:strRef>
          </c:tx>
          <c:cat>
            <c:numRef>
              <c:f>'Cost from design rule (N28_8)'!$AH$126:$AH$225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cat>
          <c:val>
            <c:numRef>
              <c:f>'Cost from design rule (N28_8)'!$AL$126:$AL$225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1</c:v>
                </c:pt>
                <c:pt idx="61">
                  <c:v>1</c:v>
                </c:pt>
                <c:pt idx="62">
                  <c:v>2</c:v>
                </c:pt>
                <c:pt idx="63">
                  <c:v>2</c:v>
                </c:pt>
                <c:pt idx="64">
                  <c:v>2</c:v>
                </c:pt>
                <c:pt idx="65">
                  <c:v>3</c:v>
                </c:pt>
                <c:pt idx="66">
                  <c:v>3</c:v>
                </c:pt>
                <c:pt idx="67">
                  <c:v>3</c:v>
                </c:pt>
                <c:pt idx="68">
                  <c:v>4</c:v>
                </c:pt>
                <c:pt idx="69">
                  <c:v>6</c:v>
                </c:pt>
                <c:pt idx="70">
                  <c:v>7</c:v>
                </c:pt>
                <c:pt idx="71">
                  <c:v>8</c:v>
                </c:pt>
                <c:pt idx="72">
                  <c:v>8</c:v>
                </c:pt>
                <c:pt idx="73">
                  <c:v>24</c:v>
                </c:pt>
                <c:pt idx="74">
                  <c:v>29</c:v>
                </c:pt>
                <c:pt idx="75">
                  <c:v>500</c:v>
                </c:pt>
                <c:pt idx="76">
                  <c:v>500</c:v>
                </c:pt>
                <c:pt idx="77">
                  <c:v>500</c:v>
                </c:pt>
                <c:pt idx="78">
                  <c:v>500</c:v>
                </c:pt>
                <c:pt idx="79">
                  <c:v>500</c:v>
                </c:pt>
                <c:pt idx="80">
                  <c:v>500</c:v>
                </c:pt>
                <c:pt idx="81">
                  <c:v>500</c:v>
                </c:pt>
                <c:pt idx="82">
                  <c:v>500</c:v>
                </c:pt>
                <c:pt idx="83">
                  <c:v>500</c:v>
                </c:pt>
                <c:pt idx="84">
                  <c:v>500</c:v>
                </c:pt>
                <c:pt idx="85">
                  <c:v>500</c:v>
                </c:pt>
                <c:pt idx="86">
                  <c:v>500</c:v>
                </c:pt>
                <c:pt idx="87">
                  <c:v>500</c:v>
                </c:pt>
                <c:pt idx="88">
                  <c:v>500</c:v>
                </c:pt>
                <c:pt idx="89">
                  <c:v>500</c:v>
                </c:pt>
                <c:pt idx="90">
                  <c:v>500</c:v>
                </c:pt>
                <c:pt idx="91">
                  <c:v>500</c:v>
                </c:pt>
                <c:pt idx="92">
                  <c:v>500</c:v>
                </c:pt>
                <c:pt idx="93">
                  <c:v>500</c:v>
                </c:pt>
                <c:pt idx="94">
                  <c:v>500</c:v>
                </c:pt>
                <c:pt idx="95">
                  <c:v>500</c:v>
                </c:pt>
                <c:pt idx="96">
                  <c:v>500</c:v>
                </c:pt>
                <c:pt idx="97">
                  <c:v>500</c:v>
                </c:pt>
                <c:pt idx="98">
                  <c:v>500</c:v>
                </c:pt>
                <c:pt idx="99">
                  <c:v>500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'Cost from design rule (N28_8)'!$AM$125</c:f>
              <c:strCache>
                <c:ptCount val="1"/>
                <c:pt idx="0">
                  <c:v>RULE6</c:v>
                </c:pt>
              </c:strCache>
            </c:strRef>
          </c:tx>
          <c:cat>
            <c:numRef>
              <c:f>'Cost from design rule (N28_8)'!$AH$126:$AH$225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cat>
          <c:val>
            <c:numRef>
              <c:f>'Cost from design rule (N28_8)'!$AM$126:$AM$225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2</c:v>
                </c:pt>
                <c:pt idx="64">
                  <c:v>2</c:v>
                </c:pt>
                <c:pt idx="65">
                  <c:v>2</c:v>
                </c:pt>
                <c:pt idx="66">
                  <c:v>2</c:v>
                </c:pt>
                <c:pt idx="67">
                  <c:v>3</c:v>
                </c:pt>
                <c:pt idx="68">
                  <c:v>3</c:v>
                </c:pt>
                <c:pt idx="69">
                  <c:v>4</c:v>
                </c:pt>
                <c:pt idx="70">
                  <c:v>8</c:v>
                </c:pt>
                <c:pt idx="71">
                  <c:v>10</c:v>
                </c:pt>
                <c:pt idx="72">
                  <c:v>12</c:v>
                </c:pt>
                <c:pt idx="73">
                  <c:v>14</c:v>
                </c:pt>
                <c:pt idx="74">
                  <c:v>18</c:v>
                </c:pt>
                <c:pt idx="75">
                  <c:v>18</c:v>
                </c:pt>
                <c:pt idx="76">
                  <c:v>19</c:v>
                </c:pt>
                <c:pt idx="77">
                  <c:v>21</c:v>
                </c:pt>
                <c:pt idx="78">
                  <c:v>24</c:v>
                </c:pt>
                <c:pt idx="79">
                  <c:v>500</c:v>
                </c:pt>
                <c:pt idx="80">
                  <c:v>500</c:v>
                </c:pt>
                <c:pt idx="81">
                  <c:v>500</c:v>
                </c:pt>
                <c:pt idx="82">
                  <c:v>500</c:v>
                </c:pt>
                <c:pt idx="83">
                  <c:v>500</c:v>
                </c:pt>
                <c:pt idx="84">
                  <c:v>500</c:v>
                </c:pt>
                <c:pt idx="85">
                  <c:v>500</c:v>
                </c:pt>
                <c:pt idx="86">
                  <c:v>500</c:v>
                </c:pt>
                <c:pt idx="87">
                  <c:v>500</c:v>
                </c:pt>
                <c:pt idx="88">
                  <c:v>500</c:v>
                </c:pt>
                <c:pt idx="89">
                  <c:v>500</c:v>
                </c:pt>
                <c:pt idx="90">
                  <c:v>500</c:v>
                </c:pt>
                <c:pt idx="91">
                  <c:v>500</c:v>
                </c:pt>
                <c:pt idx="92">
                  <c:v>500</c:v>
                </c:pt>
                <c:pt idx="93">
                  <c:v>500</c:v>
                </c:pt>
                <c:pt idx="94">
                  <c:v>500</c:v>
                </c:pt>
                <c:pt idx="95">
                  <c:v>500</c:v>
                </c:pt>
                <c:pt idx="96">
                  <c:v>500</c:v>
                </c:pt>
                <c:pt idx="97">
                  <c:v>500</c:v>
                </c:pt>
                <c:pt idx="98">
                  <c:v>500</c:v>
                </c:pt>
                <c:pt idx="99">
                  <c:v>500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'Cost from design rule (N28_8)'!$AN$125</c:f>
              <c:strCache>
                <c:ptCount val="1"/>
                <c:pt idx="0">
                  <c:v>RULE7</c:v>
                </c:pt>
              </c:strCache>
            </c:strRef>
          </c:tx>
          <c:cat>
            <c:numRef>
              <c:f>'Cost from design rule (N28_8)'!$AH$126:$AH$225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cat>
          <c:val>
            <c:numRef>
              <c:f>'Cost from design rule (N28_8)'!$AN$126:$AN$225</c:f>
              <c:numCache>
                <c:formatCode>General</c:formatCode>
                <c:ptCount val="100"/>
                <c:pt idx="0">
                  <c:v>1</c:v>
                </c:pt>
                <c:pt idx="1">
                  <c:v>8</c:v>
                </c:pt>
                <c:pt idx="2">
                  <c:v>13</c:v>
                </c:pt>
                <c:pt idx="3">
                  <c:v>13</c:v>
                </c:pt>
                <c:pt idx="4">
                  <c:v>17</c:v>
                </c:pt>
                <c:pt idx="5">
                  <c:v>24</c:v>
                </c:pt>
                <c:pt idx="6">
                  <c:v>41</c:v>
                </c:pt>
                <c:pt idx="7">
                  <c:v>42</c:v>
                </c:pt>
                <c:pt idx="8">
                  <c:v>42</c:v>
                </c:pt>
                <c:pt idx="9">
                  <c:v>43</c:v>
                </c:pt>
                <c:pt idx="10">
                  <c:v>43</c:v>
                </c:pt>
                <c:pt idx="11">
                  <c:v>44</c:v>
                </c:pt>
                <c:pt idx="12">
                  <c:v>50</c:v>
                </c:pt>
                <c:pt idx="13">
                  <c:v>50</c:v>
                </c:pt>
                <c:pt idx="14">
                  <c:v>52</c:v>
                </c:pt>
                <c:pt idx="15">
                  <c:v>68</c:v>
                </c:pt>
                <c:pt idx="16">
                  <c:v>500</c:v>
                </c:pt>
                <c:pt idx="17">
                  <c:v>500</c:v>
                </c:pt>
                <c:pt idx="18">
                  <c:v>500</c:v>
                </c:pt>
                <c:pt idx="19">
                  <c:v>500</c:v>
                </c:pt>
                <c:pt idx="20">
                  <c:v>500</c:v>
                </c:pt>
                <c:pt idx="21">
                  <c:v>500</c:v>
                </c:pt>
                <c:pt idx="22">
                  <c:v>500</c:v>
                </c:pt>
                <c:pt idx="23">
                  <c:v>500</c:v>
                </c:pt>
                <c:pt idx="24">
                  <c:v>500</c:v>
                </c:pt>
                <c:pt idx="25">
                  <c:v>500</c:v>
                </c:pt>
                <c:pt idx="26">
                  <c:v>500</c:v>
                </c:pt>
                <c:pt idx="27">
                  <c:v>500</c:v>
                </c:pt>
                <c:pt idx="28">
                  <c:v>500</c:v>
                </c:pt>
                <c:pt idx="29">
                  <c:v>500</c:v>
                </c:pt>
                <c:pt idx="30">
                  <c:v>500</c:v>
                </c:pt>
                <c:pt idx="31">
                  <c:v>500</c:v>
                </c:pt>
                <c:pt idx="32">
                  <c:v>500</c:v>
                </c:pt>
                <c:pt idx="33">
                  <c:v>500</c:v>
                </c:pt>
                <c:pt idx="34">
                  <c:v>500</c:v>
                </c:pt>
                <c:pt idx="35">
                  <c:v>500</c:v>
                </c:pt>
                <c:pt idx="36">
                  <c:v>500</c:v>
                </c:pt>
                <c:pt idx="37">
                  <c:v>500</c:v>
                </c:pt>
                <c:pt idx="38">
                  <c:v>500</c:v>
                </c:pt>
                <c:pt idx="39">
                  <c:v>500</c:v>
                </c:pt>
                <c:pt idx="40">
                  <c:v>500</c:v>
                </c:pt>
                <c:pt idx="41">
                  <c:v>500</c:v>
                </c:pt>
                <c:pt idx="42">
                  <c:v>500</c:v>
                </c:pt>
                <c:pt idx="43">
                  <c:v>500</c:v>
                </c:pt>
                <c:pt idx="44">
                  <c:v>500</c:v>
                </c:pt>
                <c:pt idx="45">
                  <c:v>500</c:v>
                </c:pt>
                <c:pt idx="46">
                  <c:v>500</c:v>
                </c:pt>
                <c:pt idx="47">
                  <c:v>500</c:v>
                </c:pt>
                <c:pt idx="48">
                  <c:v>500</c:v>
                </c:pt>
                <c:pt idx="49">
                  <c:v>500</c:v>
                </c:pt>
                <c:pt idx="50">
                  <c:v>500</c:v>
                </c:pt>
                <c:pt idx="51">
                  <c:v>500</c:v>
                </c:pt>
                <c:pt idx="52">
                  <c:v>500</c:v>
                </c:pt>
                <c:pt idx="53">
                  <c:v>500</c:v>
                </c:pt>
                <c:pt idx="54">
                  <c:v>500</c:v>
                </c:pt>
                <c:pt idx="55">
                  <c:v>500</c:v>
                </c:pt>
                <c:pt idx="56">
                  <c:v>500</c:v>
                </c:pt>
                <c:pt idx="57">
                  <c:v>500</c:v>
                </c:pt>
                <c:pt idx="58">
                  <c:v>500</c:v>
                </c:pt>
                <c:pt idx="59">
                  <c:v>500</c:v>
                </c:pt>
                <c:pt idx="60">
                  <c:v>500</c:v>
                </c:pt>
                <c:pt idx="61">
                  <c:v>500</c:v>
                </c:pt>
                <c:pt idx="62">
                  <c:v>500</c:v>
                </c:pt>
                <c:pt idx="63">
                  <c:v>500</c:v>
                </c:pt>
                <c:pt idx="64">
                  <c:v>500</c:v>
                </c:pt>
                <c:pt idx="65">
                  <c:v>500</c:v>
                </c:pt>
                <c:pt idx="66">
                  <c:v>500</c:v>
                </c:pt>
                <c:pt idx="67">
                  <c:v>500</c:v>
                </c:pt>
                <c:pt idx="68">
                  <c:v>500</c:v>
                </c:pt>
                <c:pt idx="69">
                  <c:v>500</c:v>
                </c:pt>
                <c:pt idx="70">
                  <c:v>500</c:v>
                </c:pt>
                <c:pt idx="71">
                  <c:v>500</c:v>
                </c:pt>
                <c:pt idx="72">
                  <c:v>500</c:v>
                </c:pt>
                <c:pt idx="73">
                  <c:v>500</c:v>
                </c:pt>
                <c:pt idx="74">
                  <c:v>500</c:v>
                </c:pt>
                <c:pt idx="75">
                  <c:v>500</c:v>
                </c:pt>
                <c:pt idx="76">
                  <c:v>500</c:v>
                </c:pt>
                <c:pt idx="77">
                  <c:v>500</c:v>
                </c:pt>
                <c:pt idx="78">
                  <c:v>500</c:v>
                </c:pt>
                <c:pt idx="79">
                  <c:v>500</c:v>
                </c:pt>
                <c:pt idx="80">
                  <c:v>500</c:v>
                </c:pt>
                <c:pt idx="81">
                  <c:v>500</c:v>
                </c:pt>
                <c:pt idx="82">
                  <c:v>500</c:v>
                </c:pt>
                <c:pt idx="83">
                  <c:v>500</c:v>
                </c:pt>
                <c:pt idx="84">
                  <c:v>500</c:v>
                </c:pt>
                <c:pt idx="85">
                  <c:v>500</c:v>
                </c:pt>
                <c:pt idx="86">
                  <c:v>500</c:v>
                </c:pt>
                <c:pt idx="87">
                  <c:v>500</c:v>
                </c:pt>
                <c:pt idx="88">
                  <c:v>500</c:v>
                </c:pt>
                <c:pt idx="89">
                  <c:v>500</c:v>
                </c:pt>
                <c:pt idx="90">
                  <c:v>500</c:v>
                </c:pt>
                <c:pt idx="91">
                  <c:v>500</c:v>
                </c:pt>
                <c:pt idx="92">
                  <c:v>500</c:v>
                </c:pt>
                <c:pt idx="93">
                  <c:v>500</c:v>
                </c:pt>
                <c:pt idx="94">
                  <c:v>500</c:v>
                </c:pt>
                <c:pt idx="95">
                  <c:v>500</c:v>
                </c:pt>
                <c:pt idx="96">
                  <c:v>500</c:v>
                </c:pt>
                <c:pt idx="97">
                  <c:v>500</c:v>
                </c:pt>
                <c:pt idx="98">
                  <c:v>500</c:v>
                </c:pt>
                <c:pt idx="99">
                  <c:v>500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'Cost from design rule (N28_8)'!$AO$125</c:f>
              <c:strCache>
                <c:ptCount val="1"/>
                <c:pt idx="0">
                  <c:v>RULE8</c:v>
                </c:pt>
              </c:strCache>
            </c:strRef>
          </c:tx>
          <c:cat>
            <c:numRef>
              <c:f>'Cost from design rule (N28_8)'!$AH$126:$AH$225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cat>
          <c:val>
            <c:numRef>
              <c:f>'Cost from design rule (N28_8)'!$AO$126:$AO$225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1</c:v>
                </c:pt>
                <c:pt idx="29">
                  <c:v>2</c:v>
                </c:pt>
                <c:pt idx="30">
                  <c:v>2</c:v>
                </c:pt>
                <c:pt idx="31">
                  <c:v>8</c:v>
                </c:pt>
                <c:pt idx="32">
                  <c:v>8</c:v>
                </c:pt>
                <c:pt idx="33">
                  <c:v>10</c:v>
                </c:pt>
                <c:pt idx="34">
                  <c:v>15</c:v>
                </c:pt>
                <c:pt idx="35">
                  <c:v>19</c:v>
                </c:pt>
                <c:pt idx="36">
                  <c:v>61</c:v>
                </c:pt>
                <c:pt idx="37">
                  <c:v>500</c:v>
                </c:pt>
                <c:pt idx="38">
                  <c:v>500</c:v>
                </c:pt>
                <c:pt idx="39">
                  <c:v>500</c:v>
                </c:pt>
                <c:pt idx="40">
                  <c:v>500</c:v>
                </c:pt>
                <c:pt idx="41">
                  <c:v>500</c:v>
                </c:pt>
                <c:pt idx="42">
                  <c:v>500</c:v>
                </c:pt>
                <c:pt idx="43">
                  <c:v>500</c:v>
                </c:pt>
                <c:pt idx="44">
                  <c:v>500</c:v>
                </c:pt>
                <c:pt idx="45">
                  <c:v>500</c:v>
                </c:pt>
                <c:pt idx="46">
                  <c:v>500</c:v>
                </c:pt>
                <c:pt idx="47">
                  <c:v>500</c:v>
                </c:pt>
                <c:pt idx="48">
                  <c:v>500</c:v>
                </c:pt>
                <c:pt idx="49">
                  <c:v>500</c:v>
                </c:pt>
                <c:pt idx="50">
                  <c:v>500</c:v>
                </c:pt>
                <c:pt idx="51">
                  <c:v>500</c:v>
                </c:pt>
                <c:pt idx="52">
                  <c:v>500</c:v>
                </c:pt>
                <c:pt idx="53">
                  <c:v>500</c:v>
                </c:pt>
                <c:pt idx="54">
                  <c:v>500</c:v>
                </c:pt>
                <c:pt idx="55">
                  <c:v>500</c:v>
                </c:pt>
                <c:pt idx="56">
                  <c:v>500</c:v>
                </c:pt>
                <c:pt idx="57">
                  <c:v>500</c:v>
                </c:pt>
                <c:pt idx="58">
                  <c:v>500</c:v>
                </c:pt>
                <c:pt idx="59">
                  <c:v>500</c:v>
                </c:pt>
                <c:pt idx="60">
                  <c:v>500</c:v>
                </c:pt>
                <c:pt idx="61">
                  <c:v>500</c:v>
                </c:pt>
                <c:pt idx="62">
                  <c:v>500</c:v>
                </c:pt>
                <c:pt idx="63">
                  <c:v>500</c:v>
                </c:pt>
                <c:pt idx="64">
                  <c:v>500</c:v>
                </c:pt>
                <c:pt idx="65">
                  <c:v>500</c:v>
                </c:pt>
                <c:pt idx="66">
                  <c:v>500</c:v>
                </c:pt>
                <c:pt idx="67">
                  <c:v>500</c:v>
                </c:pt>
                <c:pt idx="68">
                  <c:v>500</c:v>
                </c:pt>
                <c:pt idx="69">
                  <c:v>500</c:v>
                </c:pt>
                <c:pt idx="70">
                  <c:v>500</c:v>
                </c:pt>
                <c:pt idx="71">
                  <c:v>500</c:v>
                </c:pt>
                <c:pt idx="72">
                  <c:v>500</c:v>
                </c:pt>
                <c:pt idx="73">
                  <c:v>500</c:v>
                </c:pt>
                <c:pt idx="74">
                  <c:v>500</c:v>
                </c:pt>
                <c:pt idx="75">
                  <c:v>500</c:v>
                </c:pt>
                <c:pt idx="76">
                  <c:v>500</c:v>
                </c:pt>
                <c:pt idx="77">
                  <c:v>500</c:v>
                </c:pt>
                <c:pt idx="78">
                  <c:v>500</c:v>
                </c:pt>
                <c:pt idx="79">
                  <c:v>500</c:v>
                </c:pt>
                <c:pt idx="80">
                  <c:v>500</c:v>
                </c:pt>
                <c:pt idx="81">
                  <c:v>500</c:v>
                </c:pt>
                <c:pt idx="82">
                  <c:v>500</c:v>
                </c:pt>
                <c:pt idx="83">
                  <c:v>500</c:v>
                </c:pt>
                <c:pt idx="84">
                  <c:v>500</c:v>
                </c:pt>
                <c:pt idx="85">
                  <c:v>500</c:v>
                </c:pt>
                <c:pt idx="86">
                  <c:v>500</c:v>
                </c:pt>
                <c:pt idx="87">
                  <c:v>500</c:v>
                </c:pt>
                <c:pt idx="88">
                  <c:v>500</c:v>
                </c:pt>
                <c:pt idx="89">
                  <c:v>500</c:v>
                </c:pt>
                <c:pt idx="90">
                  <c:v>500</c:v>
                </c:pt>
                <c:pt idx="91">
                  <c:v>500</c:v>
                </c:pt>
                <c:pt idx="92">
                  <c:v>500</c:v>
                </c:pt>
                <c:pt idx="93">
                  <c:v>500</c:v>
                </c:pt>
                <c:pt idx="94">
                  <c:v>500</c:v>
                </c:pt>
                <c:pt idx="95">
                  <c:v>500</c:v>
                </c:pt>
                <c:pt idx="96">
                  <c:v>500</c:v>
                </c:pt>
                <c:pt idx="97">
                  <c:v>500</c:v>
                </c:pt>
                <c:pt idx="98">
                  <c:v>500</c:v>
                </c:pt>
                <c:pt idx="99">
                  <c:v>500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'Cost from design rule (N28_8)'!$AP$125</c:f>
              <c:strCache>
                <c:ptCount val="1"/>
                <c:pt idx="0">
                  <c:v>RULE9</c:v>
                </c:pt>
              </c:strCache>
            </c:strRef>
          </c:tx>
          <c:cat>
            <c:numRef>
              <c:f>'Cost from design rule (N28_8)'!$AH$126:$AH$225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cat>
          <c:val>
            <c:numRef>
              <c:f>'Cost from design rule (N28_8)'!$AP$126:$AP$225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1</c:v>
                </c:pt>
                <c:pt idx="50">
                  <c:v>1</c:v>
                </c:pt>
                <c:pt idx="51">
                  <c:v>2</c:v>
                </c:pt>
                <c:pt idx="52">
                  <c:v>2</c:v>
                </c:pt>
                <c:pt idx="53">
                  <c:v>3</c:v>
                </c:pt>
                <c:pt idx="54">
                  <c:v>4</c:v>
                </c:pt>
                <c:pt idx="55">
                  <c:v>5</c:v>
                </c:pt>
                <c:pt idx="56">
                  <c:v>9</c:v>
                </c:pt>
                <c:pt idx="57">
                  <c:v>10</c:v>
                </c:pt>
                <c:pt idx="58">
                  <c:v>10</c:v>
                </c:pt>
                <c:pt idx="59">
                  <c:v>15</c:v>
                </c:pt>
                <c:pt idx="60">
                  <c:v>17</c:v>
                </c:pt>
                <c:pt idx="61">
                  <c:v>30</c:v>
                </c:pt>
                <c:pt idx="62">
                  <c:v>34</c:v>
                </c:pt>
                <c:pt idx="63">
                  <c:v>38</c:v>
                </c:pt>
                <c:pt idx="64">
                  <c:v>79</c:v>
                </c:pt>
                <c:pt idx="65">
                  <c:v>500</c:v>
                </c:pt>
                <c:pt idx="66">
                  <c:v>500</c:v>
                </c:pt>
                <c:pt idx="67">
                  <c:v>500</c:v>
                </c:pt>
                <c:pt idx="68">
                  <c:v>500</c:v>
                </c:pt>
                <c:pt idx="69">
                  <c:v>500</c:v>
                </c:pt>
                <c:pt idx="70">
                  <c:v>500</c:v>
                </c:pt>
                <c:pt idx="71">
                  <c:v>500</c:v>
                </c:pt>
                <c:pt idx="72">
                  <c:v>500</c:v>
                </c:pt>
                <c:pt idx="73">
                  <c:v>500</c:v>
                </c:pt>
                <c:pt idx="74">
                  <c:v>500</c:v>
                </c:pt>
                <c:pt idx="75">
                  <c:v>500</c:v>
                </c:pt>
                <c:pt idx="76">
                  <c:v>500</c:v>
                </c:pt>
                <c:pt idx="77">
                  <c:v>500</c:v>
                </c:pt>
                <c:pt idx="78">
                  <c:v>500</c:v>
                </c:pt>
                <c:pt idx="79">
                  <c:v>500</c:v>
                </c:pt>
                <c:pt idx="80">
                  <c:v>500</c:v>
                </c:pt>
                <c:pt idx="81">
                  <c:v>500</c:v>
                </c:pt>
                <c:pt idx="82">
                  <c:v>500</c:v>
                </c:pt>
                <c:pt idx="83">
                  <c:v>500</c:v>
                </c:pt>
                <c:pt idx="84">
                  <c:v>500</c:v>
                </c:pt>
                <c:pt idx="85">
                  <c:v>500</c:v>
                </c:pt>
                <c:pt idx="86">
                  <c:v>500</c:v>
                </c:pt>
                <c:pt idx="87">
                  <c:v>500</c:v>
                </c:pt>
                <c:pt idx="88">
                  <c:v>500</c:v>
                </c:pt>
                <c:pt idx="89">
                  <c:v>500</c:v>
                </c:pt>
                <c:pt idx="90">
                  <c:v>500</c:v>
                </c:pt>
                <c:pt idx="91">
                  <c:v>500</c:v>
                </c:pt>
                <c:pt idx="92">
                  <c:v>500</c:v>
                </c:pt>
                <c:pt idx="93">
                  <c:v>500</c:v>
                </c:pt>
                <c:pt idx="94">
                  <c:v>500</c:v>
                </c:pt>
                <c:pt idx="95">
                  <c:v>500</c:v>
                </c:pt>
                <c:pt idx="96">
                  <c:v>500</c:v>
                </c:pt>
                <c:pt idx="97">
                  <c:v>500</c:v>
                </c:pt>
                <c:pt idx="98">
                  <c:v>500</c:v>
                </c:pt>
                <c:pt idx="99">
                  <c:v>500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'Cost from design rule (N28_8)'!$AQ$125</c:f>
              <c:strCache>
                <c:ptCount val="1"/>
                <c:pt idx="0">
                  <c:v>RULE10</c:v>
                </c:pt>
              </c:strCache>
            </c:strRef>
          </c:tx>
          <c:cat>
            <c:numRef>
              <c:f>'Cost from design rule (N28_8)'!$AH$126:$AH$225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cat>
          <c:val>
            <c:numRef>
              <c:f>'Cost from design rule (N28_8)'!$AQ$126:$AQ$225</c:f>
              <c:numCache>
                <c:formatCode>General</c:formatCode>
                <c:ptCount val="100"/>
                <c:pt idx="0">
                  <c:v>1</c:v>
                </c:pt>
                <c:pt idx="1">
                  <c:v>8</c:v>
                </c:pt>
                <c:pt idx="2">
                  <c:v>13</c:v>
                </c:pt>
                <c:pt idx="3">
                  <c:v>22</c:v>
                </c:pt>
                <c:pt idx="4">
                  <c:v>24</c:v>
                </c:pt>
                <c:pt idx="5">
                  <c:v>24</c:v>
                </c:pt>
                <c:pt idx="6">
                  <c:v>42</c:v>
                </c:pt>
                <c:pt idx="7">
                  <c:v>43</c:v>
                </c:pt>
                <c:pt idx="8">
                  <c:v>44</c:v>
                </c:pt>
                <c:pt idx="9">
                  <c:v>50</c:v>
                </c:pt>
                <c:pt idx="10">
                  <c:v>50</c:v>
                </c:pt>
                <c:pt idx="11">
                  <c:v>52</c:v>
                </c:pt>
                <c:pt idx="12">
                  <c:v>68</c:v>
                </c:pt>
                <c:pt idx="13">
                  <c:v>177</c:v>
                </c:pt>
                <c:pt idx="14">
                  <c:v>500</c:v>
                </c:pt>
                <c:pt idx="15">
                  <c:v>500</c:v>
                </c:pt>
                <c:pt idx="16">
                  <c:v>500</c:v>
                </c:pt>
                <c:pt idx="17">
                  <c:v>500</c:v>
                </c:pt>
                <c:pt idx="18">
                  <c:v>500</c:v>
                </c:pt>
                <c:pt idx="19">
                  <c:v>500</c:v>
                </c:pt>
                <c:pt idx="20">
                  <c:v>500</c:v>
                </c:pt>
                <c:pt idx="21">
                  <c:v>500</c:v>
                </c:pt>
                <c:pt idx="22">
                  <c:v>500</c:v>
                </c:pt>
                <c:pt idx="23">
                  <c:v>500</c:v>
                </c:pt>
                <c:pt idx="24">
                  <c:v>500</c:v>
                </c:pt>
                <c:pt idx="25">
                  <c:v>500</c:v>
                </c:pt>
                <c:pt idx="26">
                  <c:v>500</c:v>
                </c:pt>
                <c:pt idx="27">
                  <c:v>500</c:v>
                </c:pt>
                <c:pt idx="28">
                  <c:v>500</c:v>
                </c:pt>
                <c:pt idx="29">
                  <c:v>500</c:v>
                </c:pt>
                <c:pt idx="30">
                  <c:v>500</c:v>
                </c:pt>
                <c:pt idx="31">
                  <c:v>500</c:v>
                </c:pt>
                <c:pt idx="32">
                  <c:v>500</c:v>
                </c:pt>
                <c:pt idx="33">
                  <c:v>500</c:v>
                </c:pt>
                <c:pt idx="34">
                  <c:v>500</c:v>
                </c:pt>
                <c:pt idx="35">
                  <c:v>500</c:v>
                </c:pt>
                <c:pt idx="36">
                  <c:v>500</c:v>
                </c:pt>
                <c:pt idx="37">
                  <c:v>500</c:v>
                </c:pt>
                <c:pt idx="38">
                  <c:v>500</c:v>
                </c:pt>
                <c:pt idx="39">
                  <c:v>500</c:v>
                </c:pt>
                <c:pt idx="40">
                  <c:v>500</c:v>
                </c:pt>
                <c:pt idx="41">
                  <c:v>500</c:v>
                </c:pt>
                <c:pt idx="42">
                  <c:v>500</c:v>
                </c:pt>
                <c:pt idx="43">
                  <c:v>500</c:v>
                </c:pt>
                <c:pt idx="44">
                  <c:v>500</c:v>
                </c:pt>
                <c:pt idx="45">
                  <c:v>500</c:v>
                </c:pt>
                <c:pt idx="46">
                  <c:v>500</c:v>
                </c:pt>
                <c:pt idx="47">
                  <c:v>500</c:v>
                </c:pt>
                <c:pt idx="48">
                  <c:v>500</c:v>
                </c:pt>
                <c:pt idx="49">
                  <c:v>500</c:v>
                </c:pt>
                <c:pt idx="50">
                  <c:v>500</c:v>
                </c:pt>
                <c:pt idx="51">
                  <c:v>500</c:v>
                </c:pt>
                <c:pt idx="52">
                  <c:v>500</c:v>
                </c:pt>
                <c:pt idx="53">
                  <c:v>500</c:v>
                </c:pt>
                <c:pt idx="54">
                  <c:v>500</c:v>
                </c:pt>
                <c:pt idx="55">
                  <c:v>500</c:v>
                </c:pt>
                <c:pt idx="56">
                  <c:v>500</c:v>
                </c:pt>
                <c:pt idx="57">
                  <c:v>500</c:v>
                </c:pt>
                <c:pt idx="58">
                  <c:v>500</c:v>
                </c:pt>
                <c:pt idx="59">
                  <c:v>500</c:v>
                </c:pt>
                <c:pt idx="60">
                  <c:v>500</c:v>
                </c:pt>
                <c:pt idx="61">
                  <c:v>500</c:v>
                </c:pt>
                <c:pt idx="62">
                  <c:v>500</c:v>
                </c:pt>
                <c:pt idx="63">
                  <c:v>500</c:v>
                </c:pt>
                <c:pt idx="64">
                  <c:v>500</c:v>
                </c:pt>
                <c:pt idx="65">
                  <c:v>500</c:v>
                </c:pt>
                <c:pt idx="66">
                  <c:v>500</c:v>
                </c:pt>
                <c:pt idx="67">
                  <c:v>500</c:v>
                </c:pt>
                <c:pt idx="68">
                  <c:v>500</c:v>
                </c:pt>
                <c:pt idx="69">
                  <c:v>500</c:v>
                </c:pt>
                <c:pt idx="70">
                  <c:v>500</c:v>
                </c:pt>
                <c:pt idx="71">
                  <c:v>500</c:v>
                </c:pt>
                <c:pt idx="72">
                  <c:v>500</c:v>
                </c:pt>
                <c:pt idx="73">
                  <c:v>500</c:v>
                </c:pt>
                <c:pt idx="74">
                  <c:v>500</c:v>
                </c:pt>
                <c:pt idx="75">
                  <c:v>500</c:v>
                </c:pt>
                <c:pt idx="76">
                  <c:v>500</c:v>
                </c:pt>
                <c:pt idx="77">
                  <c:v>500</c:v>
                </c:pt>
                <c:pt idx="78">
                  <c:v>500</c:v>
                </c:pt>
                <c:pt idx="79">
                  <c:v>500</c:v>
                </c:pt>
                <c:pt idx="80">
                  <c:v>500</c:v>
                </c:pt>
                <c:pt idx="81">
                  <c:v>500</c:v>
                </c:pt>
                <c:pt idx="82">
                  <c:v>500</c:v>
                </c:pt>
                <c:pt idx="83">
                  <c:v>500</c:v>
                </c:pt>
                <c:pt idx="84">
                  <c:v>500</c:v>
                </c:pt>
                <c:pt idx="85">
                  <c:v>500</c:v>
                </c:pt>
                <c:pt idx="86">
                  <c:v>500</c:v>
                </c:pt>
                <c:pt idx="87">
                  <c:v>500</c:v>
                </c:pt>
                <c:pt idx="88">
                  <c:v>500</c:v>
                </c:pt>
                <c:pt idx="89">
                  <c:v>500</c:v>
                </c:pt>
                <c:pt idx="90">
                  <c:v>500</c:v>
                </c:pt>
                <c:pt idx="91">
                  <c:v>500</c:v>
                </c:pt>
                <c:pt idx="92">
                  <c:v>500</c:v>
                </c:pt>
                <c:pt idx="93">
                  <c:v>500</c:v>
                </c:pt>
                <c:pt idx="94">
                  <c:v>500</c:v>
                </c:pt>
                <c:pt idx="95">
                  <c:v>500</c:v>
                </c:pt>
                <c:pt idx="96">
                  <c:v>500</c:v>
                </c:pt>
                <c:pt idx="97">
                  <c:v>500</c:v>
                </c:pt>
                <c:pt idx="98">
                  <c:v>500</c:v>
                </c:pt>
                <c:pt idx="99">
                  <c:v>500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'Cost from design rule (N28_8)'!$AR$125</c:f>
              <c:strCache>
                <c:ptCount val="1"/>
                <c:pt idx="0">
                  <c:v>RULE11</c:v>
                </c:pt>
              </c:strCache>
            </c:strRef>
          </c:tx>
          <c:cat>
            <c:numRef>
              <c:f>'Cost from design rule (N28_8)'!$AH$126:$AH$225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cat>
          <c:val>
            <c:numRef>
              <c:f>'Cost from design rule (N28_8)'!$AR$126:$AR$225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1</c:v>
                </c:pt>
                <c:pt idx="29">
                  <c:v>1</c:v>
                </c:pt>
                <c:pt idx="30">
                  <c:v>2</c:v>
                </c:pt>
                <c:pt idx="31">
                  <c:v>10</c:v>
                </c:pt>
                <c:pt idx="32">
                  <c:v>15</c:v>
                </c:pt>
                <c:pt idx="33">
                  <c:v>21</c:v>
                </c:pt>
                <c:pt idx="34">
                  <c:v>27</c:v>
                </c:pt>
                <c:pt idx="35">
                  <c:v>500</c:v>
                </c:pt>
                <c:pt idx="36">
                  <c:v>500</c:v>
                </c:pt>
                <c:pt idx="37">
                  <c:v>500</c:v>
                </c:pt>
                <c:pt idx="38">
                  <c:v>500</c:v>
                </c:pt>
                <c:pt idx="39">
                  <c:v>500</c:v>
                </c:pt>
                <c:pt idx="40">
                  <c:v>500</c:v>
                </c:pt>
                <c:pt idx="41">
                  <c:v>500</c:v>
                </c:pt>
                <c:pt idx="42">
                  <c:v>500</c:v>
                </c:pt>
                <c:pt idx="43">
                  <c:v>500</c:v>
                </c:pt>
                <c:pt idx="44">
                  <c:v>500</c:v>
                </c:pt>
                <c:pt idx="45">
                  <c:v>500</c:v>
                </c:pt>
                <c:pt idx="46">
                  <c:v>500</c:v>
                </c:pt>
                <c:pt idx="47">
                  <c:v>500</c:v>
                </c:pt>
                <c:pt idx="48">
                  <c:v>500</c:v>
                </c:pt>
                <c:pt idx="49">
                  <c:v>500</c:v>
                </c:pt>
                <c:pt idx="50">
                  <c:v>500</c:v>
                </c:pt>
                <c:pt idx="51">
                  <c:v>500</c:v>
                </c:pt>
                <c:pt idx="52">
                  <c:v>500</c:v>
                </c:pt>
                <c:pt idx="53">
                  <c:v>500</c:v>
                </c:pt>
                <c:pt idx="54">
                  <c:v>500</c:v>
                </c:pt>
                <c:pt idx="55">
                  <c:v>500</c:v>
                </c:pt>
                <c:pt idx="56">
                  <c:v>500</c:v>
                </c:pt>
                <c:pt idx="57">
                  <c:v>500</c:v>
                </c:pt>
                <c:pt idx="58">
                  <c:v>500</c:v>
                </c:pt>
                <c:pt idx="59">
                  <c:v>500</c:v>
                </c:pt>
                <c:pt idx="60">
                  <c:v>500</c:v>
                </c:pt>
                <c:pt idx="61">
                  <c:v>500</c:v>
                </c:pt>
                <c:pt idx="62">
                  <c:v>500</c:v>
                </c:pt>
                <c:pt idx="63">
                  <c:v>500</c:v>
                </c:pt>
                <c:pt idx="64">
                  <c:v>500</c:v>
                </c:pt>
                <c:pt idx="65">
                  <c:v>500</c:v>
                </c:pt>
                <c:pt idx="66">
                  <c:v>500</c:v>
                </c:pt>
                <c:pt idx="67">
                  <c:v>500</c:v>
                </c:pt>
                <c:pt idx="68">
                  <c:v>500</c:v>
                </c:pt>
                <c:pt idx="69">
                  <c:v>500</c:v>
                </c:pt>
                <c:pt idx="70">
                  <c:v>500</c:v>
                </c:pt>
                <c:pt idx="71">
                  <c:v>500</c:v>
                </c:pt>
                <c:pt idx="72">
                  <c:v>500</c:v>
                </c:pt>
                <c:pt idx="73">
                  <c:v>500</c:v>
                </c:pt>
                <c:pt idx="74">
                  <c:v>500</c:v>
                </c:pt>
                <c:pt idx="75">
                  <c:v>500</c:v>
                </c:pt>
                <c:pt idx="76">
                  <c:v>500</c:v>
                </c:pt>
                <c:pt idx="77">
                  <c:v>500</c:v>
                </c:pt>
                <c:pt idx="78">
                  <c:v>500</c:v>
                </c:pt>
                <c:pt idx="79">
                  <c:v>500</c:v>
                </c:pt>
                <c:pt idx="80">
                  <c:v>500</c:v>
                </c:pt>
                <c:pt idx="81">
                  <c:v>500</c:v>
                </c:pt>
                <c:pt idx="82">
                  <c:v>500</c:v>
                </c:pt>
                <c:pt idx="83">
                  <c:v>500</c:v>
                </c:pt>
                <c:pt idx="84">
                  <c:v>500</c:v>
                </c:pt>
                <c:pt idx="85">
                  <c:v>500</c:v>
                </c:pt>
                <c:pt idx="86">
                  <c:v>500</c:v>
                </c:pt>
                <c:pt idx="87">
                  <c:v>500</c:v>
                </c:pt>
                <c:pt idx="88">
                  <c:v>500</c:v>
                </c:pt>
                <c:pt idx="89">
                  <c:v>500</c:v>
                </c:pt>
                <c:pt idx="90">
                  <c:v>500</c:v>
                </c:pt>
                <c:pt idx="91">
                  <c:v>500</c:v>
                </c:pt>
                <c:pt idx="92">
                  <c:v>500</c:v>
                </c:pt>
                <c:pt idx="93">
                  <c:v>500</c:v>
                </c:pt>
                <c:pt idx="94">
                  <c:v>500</c:v>
                </c:pt>
                <c:pt idx="95">
                  <c:v>500</c:v>
                </c:pt>
                <c:pt idx="96">
                  <c:v>500</c:v>
                </c:pt>
                <c:pt idx="97">
                  <c:v>500</c:v>
                </c:pt>
                <c:pt idx="98">
                  <c:v>500</c:v>
                </c:pt>
                <c:pt idx="99">
                  <c:v>500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017600"/>
        <c:axId val="95023872"/>
      </c:lineChart>
      <c:catAx>
        <c:axId val="950176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b="1" dirty="0" smtClean="0">
                    <a:solidFill>
                      <a:schemeClr val="bg1">
                        <a:lumMod val="20000"/>
                        <a:lumOff val="80000"/>
                      </a:schemeClr>
                    </a:solidFill>
                  </a:rPr>
                  <a:t>Clip Index (Sorted ranks </a:t>
                </a:r>
                <a:r>
                  <a:rPr lang="en-US" sz="1400" b="1" dirty="0">
                    <a:solidFill>
                      <a:schemeClr val="bg1">
                        <a:lumMod val="20000"/>
                        <a:lumOff val="80000"/>
                      </a:schemeClr>
                    </a:solidFill>
                  </a:rPr>
                  <a:t>of ∆ routing cost )</a:t>
                </a:r>
              </a:p>
            </c:rich>
          </c:tx>
          <c:layout>
            <c:manualLayout>
              <c:xMode val="edge"/>
              <c:yMode val="edge"/>
              <c:x val="0.32353914976562198"/>
              <c:y val="0.8525384345814800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>
                    <a:lumMod val="20000"/>
                    <a:lumOff val="80000"/>
                  </a:schemeClr>
                </a:solidFill>
              </a:defRPr>
            </a:pPr>
            <a:endParaRPr lang="en-US"/>
          </a:p>
        </c:txPr>
        <c:crossAx val="95023872"/>
        <c:crosses val="autoZero"/>
        <c:auto val="1"/>
        <c:lblAlgn val="ctr"/>
        <c:lblOffset val="100"/>
        <c:tickLblSkip val="10"/>
        <c:tickMarkSkip val="5"/>
        <c:noMultiLvlLbl val="0"/>
      </c:catAx>
      <c:valAx>
        <c:axId val="95023872"/>
        <c:scaling>
          <c:orientation val="minMax"/>
          <c:max val="80"/>
          <c:min val="0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>
                    <a:solidFill>
                      <a:schemeClr val="bg1">
                        <a:lumMod val="20000"/>
                        <a:lumOff val="80000"/>
                      </a:schemeClr>
                    </a:solidFill>
                  </a:rPr>
                  <a:t>∆ Routing </a:t>
                </a:r>
                <a:r>
                  <a:rPr lang="en-US" dirty="0" smtClean="0">
                    <a:solidFill>
                      <a:schemeClr val="bg1">
                        <a:lumMod val="20000"/>
                        <a:lumOff val="80000"/>
                      </a:schemeClr>
                    </a:solidFill>
                  </a:rPr>
                  <a:t>cost</a:t>
                </a:r>
                <a:endParaRPr lang="en-US" dirty="0">
                  <a:solidFill>
                    <a:schemeClr val="bg1">
                      <a:lumMod val="20000"/>
                      <a:lumOff val="80000"/>
                    </a:schemeClr>
                  </a:solidFill>
                </a:endParaRPr>
              </a:p>
            </c:rich>
          </c:tx>
          <c:layout>
            <c:manualLayout>
              <c:xMode val="edge"/>
              <c:yMode val="edge"/>
              <c:x val="3.6128530092448499E-2"/>
              <c:y val="1.96178311656591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>
                    <a:lumMod val="20000"/>
                    <a:lumOff val="80000"/>
                  </a:schemeClr>
                </a:solidFill>
              </a:defRPr>
            </a:pPr>
            <a:endParaRPr lang="en-US"/>
          </a:p>
        </c:txPr>
        <c:crossAx val="95017600"/>
        <c:crosses val="autoZero"/>
        <c:crossBetween val="midCat"/>
        <c:majorUnit val="20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>
          <a:solidFill>
            <a:schemeClr val="tx1"/>
          </a:solidFill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5245944665039801"/>
          <c:y val="0.100612491414225"/>
          <c:w val="0.79724166541321495"/>
          <c:h val="0.63047522632142505"/>
        </c:manualLayout>
      </c:layout>
      <c:lineChart>
        <c:grouping val="standard"/>
        <c:varyColors val="0"/>
        <c:ser>
          <c:idx val="0"/>
          <c:order val="0"/>
          <c:tx>
            <c:strRef>
              <c:f>'Cost from design rule (N7_9)'!$AV$118</c:f>
              <c:strCache>
                <c:ptCount val="1"/>
                <c:pt idx="0">
                  <c:v>RULE2</c:v>
                </c:pt>
              </c:strCache>
            </c:strRef>
          </c:tx>
          <c:cat>
            <c:numRef>
              <c:f>'Cost from design rule (N7_9)'!$AU$119:$AU$218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cat>
          <c:val>
            <c:numRef>
              <c:f>'Cost from design rule (N7_9)'!$AV$119:$AV$218</c:f>
              <c:numCache>
                <c:formatCode>General</c:formatCode>
                <c:ptCount val="100"/>
                <c:pt idx="0">
                  <c:v>500</c:v>
                </c:pt>
                <c:pt idx="1">
                  <c:v>500</c:v>
                </c:pt>
                <c:pt idx="2">
                  <c:v>500</c:v>
                </c:pt>
                <c:pt idx="3">
                  <c:v>500</c:v>
                </c:pt>
                <c:pt idx="4">
                  <c:v>500</c:v>
                </c:pt>
                <c:pt idx="5">
                  <c:v>500</c:v>
                </c:pt>
                <c:pt idx="6">
                  <c:v>500</c:v>
                </c:pt>
                <c:pt idx="7">
                  <c:v>500</c:v>
                </c:pt>
                <c:pt idx="8">
                  <c:v>500</c:v>
                </c:pt>
                <c:pt idx="9">
                  <c:v>500</c:v>
                </c:pt>
                <c:pt idx="10">
                  <c:v>500</c:v>
                </c:pt>
                <c:pt idx="11">
                  <c:v>500</c:v>
                </c:pt>
                <c:pt idx="12">
                  <c:v>500</c:v>
                </c:pt>
                <c:pt idx="13">
                  <c:v>500</c:v>
                </c:pt>
                <c:pt idx="14">
                  <c:v>500</c:v>
                </c:pt>
                <c:pt idx="15">
                  <c:v>500</c:v>
                </c:pt>
                <c:pt idx="16">
                  <c:v>500</c:v>
                </c:pt>
                <c:pt idx="17">
                  <c:v>500</c:v>
                </c:pt>
                <c:pt idx="18">
                  <c:v>500</c:v>
                </c:pt>
                <c:pt idx="19">
                  <c:v>500</c:v>
                </c:pt>
                <c:pt idx="20">
                  <c:v>500</c:v>
                </c:pt>
                <c:pt idx="21">
                  <c:v>500</c:v>
                </c:pt>
                <c:pt idx="22">
                  <c:v>500</c:v>
                </c:pt>
                <c:pt idx="23">
                  <c:v>500</c:v>
                </c:pt>
                <c:pt idx="24">
                  <c:v>500</c:v>
                </c:pt>
                <c:pt idx="25">
                  <c:v>500</c:v>
                </c:pt>
                <c:pt idx="26">
                  <c:v>500</c:v>
                </c:pt>
                <c:pt idx="27">
                  <c:v>500</c:v>
                </c:pt>
                <c:pt idx="28">
                  <c:v>500</c:v>
                </c:pt>
                <c:pt idx="29">
                  <c:v>500</c:v>
                </c:pt>
                <c:pt idx="30">
                  <c:v>500</c:v>
                </c:pt>
                <c:pt idx="31">
                  <c:v>500</c:v>
                </c:pt>
                <c:pt idx="32">
                  <c:v>500</c:v>
                </c:pt>
                <c:pt idx="33">
                  <c:v>500</c:v>
                </c:pt>
                <c:pt idx="34">
                  <c:v>500</c:v>
                </c:pt>
                <c:pt idx="35">
                  <c:v>500</c:v>
                </c:pt>
                <c:pt idx="36">
                  <c:v>500</c:v>
                </c:pt>
                <c:pt idx="37">
                  <c:v>500</c:v>
                </c:pt>
                <c:pt idx="38">
                  <c:v>500</c:v>
                </c:pt>
                <c:pt idx="39">
                  <c:v>500</c:v>
                </c:pt>
                <c:pt idx="40">
                  <c:v>500</c:v>
                </c:pt>
                <c:pt idx="41">
                  <c:v>500</c:v>
                </c:pt>
                <c:pt idx="42">
                  <c:v>500</c:v>
                </c:pt>
                <c:pt idx="43">
                  <c:v>500</c:v>
                </c:pt>
                <c:pt idx="44">
                  <c:v>500</c:v>
                </c:pt>
                <c:pt idx="45">
                  <c:v>500</c:v>
                </c:pt>
                <c:pt idx="46">
                  <c:v>500</c:v>
                </c:pt>
                <c:pt idx="47">
                  <c:v>500</c:v>
                </c:pt>
                <c:pt idx="48">
                  <c:v>500</c:v>
                </c:pt>
                <c:pt idx="49">
                  <c:v>500</c:v>
                </c:pt>
                <c:pt idx="50">
                  <c:v>500</c:v>
                </c:pt>
                <c:pt idx="51">
                  <c:v>500</c:v>
                </c:pt>
                <c:pt idx="52">
                  <c:v>500</c:v>
                </c:pt>
                <c:pt idx="53">
                  <c:v>500</c:v>
                </c:pt>
                <c:pt idx="54">
                  <c:v>500</c:v>
                </c:pt>
                <c:pt idx="55">
                  <c:v>500</c:v>
                </c:pt>
                <c:pt idx="56">
                  <c:v>500</c:v>
                </c:pt>
                <c:pt idx="57">
                  <c:v>500</c:v>
                </c:pt>
                <c:pt idx="58">
                  <c:v>500</c:v>
                </c:pt>
                <c:pt idx="59">
                  <c:v>500</c:v>
                </c:pt>
                <c:pt idx="60">
                  <c:v>500</c:v>
                </c:pt>
                <c:pt idx="61">
                  <c:v>500</c:v>
                </c:pt>
                <c:pt idx="62">
                  <c:v>500</c:v>
                </c:pt>
                <c:pt idx="63">
                  <c:v>500</c:v>
                </c:pt>
                <c:pt idx="64">
                  <c:v>500</c:v>
                </c:pt>
                <c:pt idx="65">
                  <c:v>500</c:v>
                </c:pt>
                <c:pt idx="66">
                  <c:v>500</c:v>
                </c:pt>
                <c:pt idx="67">
                  <c:v>500</c:v>
                </c:pt>
                <c:pt idx="68">
                  <c:v>500</c:v>
                </c:pt>
                <c:pt idx="69">
                  <c:v>500</c:v>
                </c:pt>
                <c:pt idx="70">
                  <c:v>500</c:v>
                </c:pt>
                <c:pt idx="71">
                  <c:v>500</c:v>
                </c:pt>
                <c:pt idx="72">
                  <c:v>500</c:v>
                </c:pt>
                <c:pt idx="73">
                  <c:v>500</c:v>
                </c:pt>
                <c:pt idx="74">
                  <c:v>500</c:v>
                </c:pt>
                <c:pt idx="75">
                  <c:v>500</c:v>
                </c:pt>
                <c:pt idx="76">
                  <c:v>500</c:v>
                </c:pt>
                <c:pt idx="77">
                  <c:v>500</c:v>
                </c:pt>
                <c:pt idx="78">
                  <c:v>500</c:v>
                </c:pt>
                <c:pt idx="79">
                  <c:v>500</c:v>
                </c:pt>
                <c:pt idx="80">
                  <c:v>500</c:v>
                </c:pt>
                <c:pt idx="81">
                  <c:v>500</c:v>
                </c:pt>
                <c:pt idx="82">
                  <c:v>500</c:v>
                </c:pt>
                <c:pt idx="83">
                  <c:v>500</c:v>
                </c:pt>
                <c:pt idx="84">
                  <c:v>500</c:v>
                </c:pt>
                <c:pt idx="85">
                  <c:v>500</c:v>
                </c:pt>
                <c:pt idx="86">
                  <c:v>500</c:v>
                </c:pt>
                <c:pt idx="87">
                  <c:v>500</c:v>
                </c:pt>
                <c:pt idx="88">
                  <c:v>500</c:v>
                </c:pt>
                <c:pt idx="89">
                  <c:v>500</c:v>
                </c:pt>
                <c:pt idx="90">
                  <c:v>500</c:v>
                </c:pt>
                <c:pt idx="91">
                  <c:v>500</c:v>
                </c:pt>
                <c:pt idx="92">
                  <c:v>500</c:v>
                </c:pt>
                <c:pt idx="93">
                  <c:v>500</c:v>
                </c:pt>
                <c:pt idx="94">
                  <c:v>500</c:v>
                </c:pt>
                <c:pt idx="95">
                  <c:v>500</c:v>
                </c:pt>
                <c:pt idx="96">
                  <c:v>500</c:v>
                </c:pt>
                <c:pt idx="97">
                  <c:v>500</c:v>
                </c:pt>
                <c:pt idx="98">
                  <c:v>500</c:v>
                </c:pt>
                <c:pt idx="99">
                  <c:v>500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'Cost from design rule (N7_9)'!$AW$118</c:f>
              <c:strCache>
                <c:ptCount val="1"/>
                <c:pt idx="0">
                  <c:v>RULE3</c:v>
                </c:pt>
              </c:strCache>
            </c:strRef>
          </c:tx>
          <c:cat>
            <c:numRef>
              <c:f>'Cost from design rule (N7_9)'!$AU$119:$AU$218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cat>
          <c:val>
            <c:numRef>
              <c:f>'Cost from design rule (N7_9)'!$AW$119:$AW$218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2</c:v>
                </c:pt>
                <c:pt idx="65">
                  <c:v>3</c:v>
                </c:pt>
                <c:pt idx="66">
                  <c:v>4</c:v>
                </c:pt>
                <c:pt idx="67">
                  <c:v>4</c:v>
                </c:pt>
                <c:pt idx="68">
                  <c:v>4</c:v>
                </c:pt>
                <c:pt idx="69">
                  <c:v>5</c:v>
                </c:pt>
                <c:pt idx="70">
                  <c:v>5</c:v>
                </c:pt>
                <c:pt idx="71">
                  <c:v>11</c:v>
                </c:pt>
                <c:pt idx="72">
                  <c:v>24</c:v>
                </c:pt>
                <c:pt idx="73">
                  <c:v>91</c:v>
                </c:pt>
                <c:pt idx="74">
                  <c:v>500</c:v>
                </c:pt>
                <c:pt idx="75">
                  <c:v>500</c:v>
                </c:pt>
                <c:pt idx="76">
                  <c:v>500</c:v>
                </c:pt>
                <c:pt idx="77">
                  <c:v>500</c:v>
                </c:pt>
                <c:pt idx="78">
                  <c:v>500</c:v>
                </c:pt>
                <c:pt idx="79">
                  <c:v>500</c:v>
                </c:pt>
                <c:pt idx="80">
                  <c:v>500</c:v>
                </c:pt>
                <c:pt idx="81">
                  <c:v>500</c:v>
                </c:pt>
                <c:pt idx="82">
                  <c:v>500</c:v>
                </c:pt>
                <c:pt idx="83">
                  <c:v>500</c:v>
                </c:pt>
                <c:pt idx="84">
                  <c:v>500</c:v>
                </c:pt>
                <c:pt idx="85">
                  <c:v>500</c:v>
                </c:pt>
                <c:pt idx="86">
                  <c:v>500</c:v>
                </c:pt>
                <c:pt idx="87">
                  <c:v>500</c:v>
                </c:pt>
                <c:pt idx="88">
                  <c:v>500</c:v>
                </c:pt>
                <c:pt idx="89">
                  <c:v>500</c:v>
                </c:pt>
                <c:pt idx="90">
                  <c:v>500</c:v>
                </c:pt>
                <c:pt idx="91">
                  <c:v>500</c:v>
                </c:pt>
                <c:pt idx="92">
                  <c:v>500</c:v>
                </c:pt>
                <c:pt idx="93">
                  <c:v>500</c:v>
                </c:pt>
                <c:pt idx="94">
                  <c:v>500</c:v>
                </c:pt>
                <c:pt idx="95">
                  <c:v>500</c:v>
                </c:pt>
                <c:pt idx="96">
                  <c:v>500</c:v>
                </c:pt>
                <c:pt idx="97">
                  <c:v>500</c:v>
                </c:pt>
                <c:pt idx="98">
                  <c:v>500</c:v>
                </c:pt>
                <c:pt idx="99">
                  <c:v>500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'Cost from design rule (N7_9)'!$AX$118</c:f>
              <c:strCache>
                <c:ptCount val="1"/>
                <c:pt idx="0">
                  <c:v>RULE4</c:v>
                </c:pt>
              </c:strCache>
            </c:strRef>
          </c:tx>
          <c:cat>
            <c:numRef>
              <c:f>'Cost from design rule (N7_9)'!$AU$119:$AU$218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cat>
          <c:val>
            <c:numRef>
              <c:f>'Cost from design rule (N7_9)'!$AX$119:$AX$218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1</c:v>
                </c:pt>
                <c:pt idx="75">
                  <c:v>1</c:v>
                </c:pt>
                <c:pt idx="76">
                  <c:v>3</c:v>
                </c:pt>
                <c:pt idx="77">
                  <c:v>3</c:v>
                </c:pt>
                <c:pt idx="78">
                  <c:v>4</c:v>
                </c:pt>
                <c:pt idx="79">
                  <c:v>6</c:v>
                </c:pt>
                <c:pt idx="80">
                  <c:v>6</c:v>
                </c:pt>
                <c:pt idx="81">
                  <c:v>12</c:v>
                </c:pt>
                <c:pt idx="82">
                  <c:v>15</c:v>
                </c:pt>
                <c:pt idx="83">
                  <c:v>15</c:v>
                </c:pt>
                <c:pt idx="84">
                  <c:v>16</c:v>
                </c:pt>
                <c:pt idx="85">
                  <c:v>44</c:v>
                </c:pt>
                <c:pt idx="86">
                  <c:v>500</c:v>
                </c:pt>
                <c:pt idx="87">
                  <c:v>500</c:v>
                </c:pt>
                <c:pt idx="88">
                  <c:v>500</c:v>
                </c:pt>
                <c:pt idx="89">
                  <c:v>500</c:v>
                </c:pt>
                <c:pt idx="90">
                  <c:v>500</c:v>
                </c:pt>
                <c:pt idx="91">
                  <c:v>500</c:v>
                </c:pt>
                <c:pt idx="92">
                  <c:v>500</c:v>
                </c:pt>
                <c:pt idx="93">
                  <c:v>500</c:v>
                </c:pt>
                <c:pt idx="94">
                  <c:v>500</c:v>
                </c:pt>
                <c:pt idx="95">
                  <c:v>500</c:v>
                </c:pt>
                <c:pt idx="96">
                  <c:v>500</c:v>
                </c:pt>
                <c:pt idx="97">
                  <c:v>500</c:v>
                </c:pt>
                <c:pt idx="98">
                  <c:v>500</c:v>
                </c:pt>
                <c:pt idx="99">
                  <c:v>500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'Cost from design rule (N7_9)'!$AY$118</c:f>
              <c:strCache>
                <c:ptCount val="1"/>
                <c:pt idx="0">
                  <c:v>RULE5</c:v>
                </c:pt>
              </c:strCache>
            </c:strRef>
          </c:tx>
          <c:cat>
            <c:numRef>
              <c:f>'Cost from design rule (N7_9)'!$AU$119:$AU$218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cat>
          <c:val>
            <c:numRef>
              <c:f>'Cost from design rule (N7_9)'!$AY$119:$AY$218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2</c:v>
                </c:pt>
                <c:pt idx="80">
                  <c:v>4</c:v>
                </c:pt>
                <c:pt idx="81">
                  <c:v>4</c:v>
                </c:pt>
                <c:pt idx="82">
                  <c:v>4</c:v>
                </c:pt>
                <c:pt idx="83">
                  <c:v>4</c:v>
                </c:pt>
                <c:pt idx="84">
                  <c:v>4</c:v>
                </c:pt>
                <c:pt idx="85">
                  <c:v>7</c:v>
                </c:pt>
                <c:pt idx="86">
                  <c:v>8</c:v>
                </c:pt>
                <c:pt idx="87">
                  <c:v>11</c:v>
                </c:pt>
                <c:pt idx="88">
                  <c:v>78</c:v>
                </c:pt>
                <c:pt idx="89">
                  <c:v>500</c:v>
                </c:pt>
                <c:pt idx="90">
                  <c:v>500</c:v>
                </c:pt>
                <c:pt idx="91">
                  <c:v>500</c:v>
                </c:pt>
                <c:pt idx="92">
                  <c:v>500</c:v>
                </c:pt>
                <c:pt idx="93">
                  <c:v>500</c:v>
                </c:pt>
                <c:pt idx="94">
                  <c:v>500</c:v>
                </c:pt>
                <c:pt idx="95">
                  <c:v>500</c:v>
                </c:pt>
                <c:pt idx="96">
                  <c:v>500</c:v>
                </c:pt>
                <c:pt idx="97">
                  <c:v>500</c:v>
                </c:pt>
                <c:pt idx="98">
                  <c:v>500</c:v>
                </c:pt>
                <c:pt idx="99">
                  <c:v>500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'Cost from design rule (N7_9)'!$AZ$118</c:f>
              <c:strCache>
                <c:ptCount val="1"/>
                <c:pt idx="0">
                  <c:v>RULE6</c:v>
                </c:pt>
              </c:strCache>
            </c:strRef>
          </c:tx>
          <c:cat>
            <c:numRef>
              <c:f>'Cost from design rule (N7_9)'!$AU$119:$AU$218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cat>
          <c:val>
            <c:numRef>
              <c:f>'Cost from design rule (N7_9)'!$AZ$119:$AZ$218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2</c:v>
                </c:pt>
                <c:pt idx="60">
                  <c:v>2</c:v>
                </c:pt>
                <c:pt idx="61">
                  <c:v>3</c:v>
                </c:pt>
                <c:pt idx="62">
                  <c:v>4</c:v>
                </c:pt>
                <c:pt idx="63">
                  <c:v>5</c:v>
                </c:pt>
                <c:pt idx="64">
                  <c:v>5</c:v>
                </c:pt>
                <c:pt idx="65">
                  <c:v>6</c:v>
                </c:pt>
                <c:pt idx="66">
                  <c:v>6</c:v>
                </c:pt>
                <c:pt idx="67">
                  <c:v>7</c:v>
                </c:pt>
                <c:pt idx="68">
                  <c:v>7</c:v>
                </c:pt>
                <c:pt idx="69">
                  <c:v>7</c:v>
                </c:pt>
                <c:pt idx="70">
                  <c:v>8</c:v>
                </c:pt>
                <c:pt idx="71">
                  <c:v>8</c:v>
                </c:pt>
                <c:pt idx="72">
                  <c:v>9</c:v>
                </c:pt>
                <c:pt idx="73">
                  <c:v>12</c:v>
                </c:pt>
                <c:pt idx="74">
                  <c:v>12</c:v>
                </c:pt>
                <c:pt idx="75">
                  <c:v>12</c:v>
                </c:pt>
                <c:pt idx="76">
                  <c:v>12</c:v>
                </c:pt>
                <c:pt idx="77">
                  <c:v>12</c:v>
                </c:pt>
                <c:pt idx="78">
                  <c:v>12</c:v>
                </c:pt>
                <c:pt idx="79">
                  <c:v>12</c:v>
                </c:pt>
                <c:pt idx="80">
                  <c:v>14</c:v>
                </c:pt>
                <c:pt idx="81">
                  <c:v>14</c:v>
                </c:pt>
                <c:pt idx="82">
                  <c:v>14</c:v>
                </c:pt>
                <c:pt idx="83">
                  <c:v>24</c:v>
                </c:pt>
                <c:pt idx="84">
                  <c:v>25</c:v>
                </c:pt>
                <c:pt idx="85">
                  <c:v>56</c:v>
                </c:pt>
                <c:pt idx="86">
                  <c:v>72</c:v>
                </c:pt>
                <c:pt idx="87">
                  <c:v>500</c:v>
                </c:pt>
                <c:pt idx="88">
                  <c:v>500</c:v>
                </c:pt>
                <c:pt idx="89">
                  <c:v>500</c:v>
                </c:pt>
                <c:pt idx="90">
                  <c:v>500</c:v>
                </c:pt>
                <c:pt idx="91">
                  <c:v>500</c:v>
                </c:pt>
                <c:pt idx="92">
                  <c:v>500</c:v>
                </c:pt>
                <c:pt idx="93">
                  <c:v>500</c:v>
                </c:pt>
                <c:pt idx="94">
                  <c:v>500</c:v>
                </c:pt>
                <c:pt idx="95">
                  <c:v>500</c:v>
                </c:pt>
                <c:pt idx="96">
                  <c:v>500</c:v>
                </c:pt>
                <c:pt idx="97">
                  <c:v>500</c:v>
                </c:pt>
                <c:pt idx="98">
                  <c:v>500</c:v>
                </c:pt>
                <c:pt idx="99">
                  <c:v>500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'Cost from design rule (N7_9)'!$BA$118</c:f>
              <c:strCache>
                <c:ptCount val="1"/>
                <c:pt idx="0">
                  <c:v>RULE7</c:v>
                </c:pt>
              </c:strCache>
            </c:strRef>
          </c:tx>
          <c:cat>
            <c:numRef>
              <c:f>'Cost from design rule (N7_9)'!$AU$119:$AU$218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cat>
          <c:val>
            <c:numRef>
              <c:f>'Cost from design rule (N7_9)'!$BA$119:$BA$218</c:f>
              <c:numCache>
                <c:formatCode>General</c:formatCode>
                <c:ptCount val="100"/>
                <c:pt idx="0">
                  <c:v>500</c:v>
                </c:pt>
                <c:pt idx="1">
                  <c:v>500</c:v>
                </c:pt>
                <c:pt idx="2">
                  <c:v>500</c:v>
                </c:pt>
                <c:pt idx="3">
                  <c:v>500</c:v>
                </c:pt>
                <c:pt idx="4">
                  <c:v>500</c:v>
                </c:pt>
                <c:pt idx="5">
                  <c:v>500</c:v>
                </c:pt>
                <c:pt idx="6">
                  <c:v>500</c:v>
                </c:pt>
                <c:pt idx="7">
                  <c:v>500</c:v>
                </c:pt>
                <c:pt idx="8">
                  <c:v>500</c:v>
                </c:pt>
                <c:pt idx="9">
                  <c:v>500</c:v>
                </c:pt>
                <c:pt idx="10">
                  <c:v>500</c:v>
                </c:pt>
                <c:pt idx="11">
                  <c:v>500</c:v>
                </c:pt>
                <c:pt idx="12">
                  <c:v>500</c:v>
                </c:pt>
                <c:pt idx="13">
                  <c:v>500</c:v>
                </c:pt>
                <c:pt idx="14">
                  <c:v>500</c:v>
                </c:pt>
                <c:pt idx="15">
                  <c:v>500</c:v>
                </c:pt>
                <c:pt idx="16">
                  <c:v>500</c:v>
                </c:pt>
                <c:pt idx="17">
                  <c:v>500</c:v>
                </c:pt>
                <c:pt idx="18">
                  <c:v>500</c:v>
                </c:pt>
                <c:pt idx="19">
                  <c:v>500</c:v>
                </c:pt>
                <c:pt idx="20">
                  <c:v>500</c:v>
                </c:pt>
                <c:pt idx="21">
                  <c:v>500</c:v>
                </c:pt>
                <c:pt idx="22">
                  <c:v>500</c:v>
                </c:pt>
                <c:pt idx="23">
                  <c:v>500</c:v>
                </c:pt>
                <c:pt idx="24">
                  <c:v>500</c:v>
                </c:pt>
                <c:pt idx="25">
                  <c:v>500</c:v>
                </c:pt>
                <c:pt idx="26">
                  <c:v>500</c:v>
                </c:pt>
                <c:pt idx="27">
                  <c:v>500</c:v>
                </c:pt>
                <c:pt idx="28">
                  <c:v>500</c:v>
                </c:pt>
                <c:pt idx="29">
                  <c:v>500</c:v>
                </c:pt>
                <c:pt idx="30">
                  <c:v>500</c:v>
                </c:pt>
                <c:pt idx="31">
                  <c:v>500</c:v>
                </c:pt>
                <c:pt idx="32">
                  <c:v>500</c:v>
                </c:pt>
                <c:pt idx="33">
                  <c:v>500</c:v>
                </c:pt>
                <c:pt idx="34">
                  <c:v>500</c:v>
                </c:pt>
                <c:pt idx="35">
                  <c:v>500</c:v>
                </c:pt>
                <c:pt idx="36">
                  <c:v>500</c:v>
                </c:pt>
                <c:pt idx="37">
                  <c:v>500</c:v>
                </c:pt>
                <c:pt idx="38">
                  <c:v>500</c:v>
                </c:pt>
                <c:pt idx="39">
                  <c:v>500</c:v>
                </c:pt>
                <c:pt idx="40">
                  <c:v>500</c:v>
                </c:pt>
                <c:pt idx="41">
                  <c:v>500</c:v>
                </c:pt>
                <c:pt idx="42">
                  <c:v>500</c:v>
                </c:pt>
                <c:pt idx="43">
                  <c:v>500</c:v>
                </c:pt>
                <c:pt idx="44">
                  <c:v>500</c:v>
                </c:pt>
                <c:pt idx="45">
                  <c:v>500</c:v>
                </c:pt>
                <c:pt idx="46">
                  <c:v>500</c:v>
                </c:pt>
                <c:pt idx="47">
                  <c:v>500</c:v>
                </c:pt>
                <c:pt idx="48">
                  <c:v>500</c:v>
                </c:pt>
                <c:pt idx="49">
                  <c:v>500</c:v>
                </c:pt>
                <c:pt idx="50">
                  <c:v>500</c:v>
                </c:pt>
                <c:pt idx="51">
                  <c:v>500</c:v>
                </c:pt>
                <c:pt idx="52">
                  <c:v>500</c:v>
                </c:pt>
                <c:pt idx="53">
                  <c:v>500</c:v>
                </c:pt>
                <c:pt idx="54">
                  <c:v>500</c:v>
                </c:pt>
                <c:pt idx="55">
                  <c:v>500</c:v>
                </c:pt>
                <c:pt idx="56">
                  <c:v>500</c:v>
                </c:pt>
                <c:pt idx="57">
                  <c:v>500</c:v>
                </c:pt>
                <c:pt idx="58">
                  <c:v>500</c:v>
                </c:pt>
                <c:pt idx="59">
                  <c:v>500</c:v>
                </c:pt>
                <c:pt idx="60">
                  <c:v>500</c:v>
                </c:pt>
                <c:pt idx="61">
                  <c:v>500</c:v>
                </c:pt>
                <c:pt idx="62">
                  <c:v>500</c:v>
                </c:pt>
                <c:pt idx="63">
                  <c:v>500</c:v>
                </c:pt>
                <c:pt idx="64">
                  <c:v>500</c:v>
                </c:pt>
                <c:pt idx="65">
                  <c:v>500</c:v>
                </c:pt>
                <c:pt idx="66">
                  <c:v>500</c:v>
                </c:pt>
                <c:pt idx="67">
                  <c:v>500</c:v>
                </c:pt>
                <c:pt idx="68">
                  <c:v>500</c:v>
                </c:pt>
                <c:pt idx="69">
                  <c:v>500</c:v>
                </c:pt>
                <c:pt idx="70">
                  <c:v>500</c:v>
                </c:pt>
                <c:pt idx="71">
                  <c:v>500</c:v>
                </c:pt>
                <c:pt idx="72">
                  <c:v>500</c:v>
                </c:pt>
                <c:pt idx="73">
                  <c:v>500</c:v>
                </c:pt>
                <c:pt idx="74">
                  <c:v>500</c:v>
                </c:pt>
                <c:pt idx="75">
                  <c:v>500</c:v>
                </c:pt>
                <c:pt idx="76">
                  <c:v>500</c:v>
                </c:pt>
                <c:pt idx="77">
                  <c:v>500</c:v>
                </c:pt>
                <c:pt idx="78">
                  <c:v>500</c:v>
                </c:pt>
                <c:pt idx="79">
                  <c:v>500</c:v>
                </c:pt>
                <c:pt idx="80">
                  <c:v>500</c:v>
                </c:pt>
                <c:pt idx="81">
                  <c:v>500</c:v>
                </c:pt>
                <c:pt idx="82">
                  <c:v>500</c:v>
                </c:pt>
                <c:pt idx="83">
                  <c:v>500</c:v>
                </c:pt>
                <c:pt idx="84">
                  <c:v>500</c:v>
                </c:pt>
                <c:pt idx="85">
                  <c:v>500</c:v>
                </c:pt>
                <c:pt idx="86">
                  <c:v>500</c:v>
                </c:pt>
                <c:pt idx="87">
                  <c:v>500</c:v>
                </c:pt>
                <c:pt idx="88">
                  <c:v>500</c:v>
                </c:pt>
                <c:pt idx="89">
                  <c:v>500</c:v>
                </c:pt>
                <c:pt idx="90">
                  <c:v>500</c:v>
                </c:pt>
                <c:pt idx="91">
                  <c:v>500</c:v>
                </c:pt>
                <c:pt idx="92">
                  <c:v>500</c:v>
                </c:pt>
                <c:pt idx="93">
                  <c:v>500</c:v>
                </c:pt>
                <c:pt idx="94">
                  <c:v>500</c:v>
                </c:pt>
                <c:pt idx="95">
                  <c:v>500</c:v>
                </c:pt>
                <c:pt idx="96">
                  <c:v>500</c:v>
                </c:pt>
                <c:pt idx="97">
                  <c:v>500</c:v>
                </c:pt>
                <c:pt idx="98">
                  <c:v>500</c:v>
                </c:pt>
                <c:pt idx="99">
                  <c:v>500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'Cost from design rule (N7_9)'!$BB$118</c:f>
              <c:strCache>
                <c:ptCount val="1"/>
                <c:pt idx="0">
                  <c:v>RULE8</c:v>
                </c:pt>
              </c:strCache>
            </c:strRef>
          </c:tx>
          <c:cat>
            <c:numRef>
              <c:f>'Cost from design rule (N7_9)'!$AU$119:$AU$218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cat>
          <c:val>
            <c:numRef>
              <c:f>'Cost from design rule (N7_9)'!$BB$119:$BB$218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4</c:v>
                </c:pt>
                <c:pt idx="40">
                  <c:v>5</c:v>
                </c:pt>
                <c:pt idx="41">
                  <c:v>5</c:v>
                </c:pt>
                <c:pt idx="42">
                  <c:v>5</c:v>
                </c:pt>
                <c:pt idx="43">
                  <c:v>8</c:v>
                </c:pt>
                <c:pt idx="44">
                  <c:v>8</c:v>
                </c:pt>
                <c:pt idx="45">
                  <c:v>9</c:v>
                </c:pt>
                <c:pt idx="46">
                  <c:v>9</c:v>
                </c:pt>
                <c:pt idx="47">
                  <c:v>9</c:v>
                </c:pt>
                <c:pt idx="48">
                  <c:v>11</c:v>
                </c:pt>
                <c:pt idx="49">
                  <c:v>11</c:v>
                </c:pt>
                <c:pt idx="50">
                  <c:v>12</c:v>
                </c:pt>
                <c:pt idx="51">
                  <c:v>12</c:v>
                </c:pt>
                <c:pt idx="52">
                  <c:v>12</c:v>
                </c:pt>
                <c:pt idx="53">
                  <c:v>12</c:v>
                </c:pt>
                <c:pt idx="54">
                  <c:v>12</c:v>
                </c:pt>
                <c:pt idx="55">
                  <c:v>14</c:v>
                </c:pt>
                <c:pt idx="56">
                  <c:v>14</c:v>
                </c:pt>
                <c:pt idx="57">
                  <c:v>14</c:v>
                </c:pt>
                <c:pt idx="58">
                  <c:v>23</c:v>
                </c:pt>
                <c:pt idx="59">
                  <c:v>24</c:v>
                </c:pt>
                <c:pt idx="60">
                  <c:v>56</c:v>
                </c:pt>
                <c:pt idx="61">
                  <c:v>500</c:v>
                </c:pt>
                <c:pt idx="62">
                  <c:v>500</c:v>
                </c:pt>
                <c:pt idx="63">
                  <c:v>500</c:v>
                </c:pt>
                <c:pt idx="64">
                  <c:v>500</c:v>
                </c:pt>
                <c:pt idx="65">
                  <c:v>500</c:v>
                </c:pt>
                <c:pt idx="66">
                  <c:v>500</c:v>
                </c:pt>
                <c:pt idx="67">
                  <c:v>500</c:v>
                </c:pt>
                <c:pt idx="68">
                  <c:v>500</c:v>
                </c:pt>
                <c:pt idx="69">
                  <c:v>500</c:v>
                </c:pt>
                <c:pt idx="70">
                  <c:v>500</c:v>
                </c:pt>
                <c:pt idx="71">
                  <c:v>500</c:v>
                </c:pt>
                <c:pt idx="72">
                  <c:v>500</c:v>
                </c:pt>
                <c:pt idx="73">
                  <c:v>500</c:v>
                </c:pt>
                <c:pt idx="74">
                  <c:v>500</c:v>
                </c:pt>
                <c:pt idx="75">
                  <c:v>500</c:v>
                </c:pt>
                <c:pt idx="76">
                  <c:v>500</c:v>
                </c:pt>
                <c:pt idx="77">
                  <c:v>500</c:v>
                </c:pt>
                <c:pt idx="78">
                  <c:v>500</c:v>
                </c:pt>
                <c:pt idx="79">
                  <c:v>500</c:v>
                </c:pt>
                <c:pt idx="80">
                  <c:v>500</c:v>
                </c:pt>
                <c:pt idx="81">
                  <c:v>500</c:v>
                </c:pt>
                <c:pt idx="82">
                  <c:v>500</c:v>
                </c:pt>
                <c:pt idx="83">
                  <c:v>500</c:v>
                </c:pt>
                <c:pt idx="84">
                  <c:v>500</c:v>
                </c:pt>
                <c:pt idx="85">
                  <c:v>500</c:v>
                </c:pt>
                <c:pt idx="86">
                  <c:v>500</c:v>
                </c:pt>
                <c:pt idx="87">
                  <c:v>500</c:v>
                </c:pt>
                <c:pt idx="88">
                  <c:v>500</c:v>
                </c:pt>
                <c:pt idx="89">
                  <c:v>500</c:v>
                </c:pt>
                <c:pt idx="90">
                  <c:v>500</c:v>
                </c:pt>
                <c:pt idx="91">
                  <c:v>500</c:v>
                </c:pt>
                <c:pt idx="92">
                  <c:v>500</c:v>
                </c:pt>
                <c:pt idx="93">
                  <c:v>500</c:v>
                </c:pt>
                <c:pt idx="94">
                  <c:v>500</c:v>
                </c:pt>
                <c:pt idx="95">
                  <c:v>500</c:v>
                </c:pt>
                <c:pt idx="96">
                  <c:v>500</c:v>
                </c:pt>
                <c:pt idx="97">
                  <c:v>500</c:v>
                </c:pt>
                <c:pt idx="98">
                  <c:v>500</c:v>
                </c:pt>
                <c:pt idx="99">
                  <c:v>500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'Cost from design rule (N7_9)'!$BC$118</c:f>
              <c:strCache>
                <c:ptCount val="1"/>
                <c:pt idx="0">
                  <c:v>RULE9</c:v>
                </c:pt>
              </c:strCache>
            </c:strRef>
          </c:tx>
          <c:cat>
            <c:numRef>
              <c:f>'Cost from design rule (N7_9)'!$AU$119:$AU$218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cat>
          <c:val>
            <c:numRef>
              <c:f>'Cost from design rule (N7_9)'!$BC$119:$BC$218</c:f>
              <c:numCache>
                <c:formatCode>General</c:formatCode>
                <c:ptCount val="100"/>
                <c:pt idx="0">
                  <c:v>500</c:v>
                </c:pt>
                <c:pt idx="1">
                  <c:v>500</c:v>
                </c:pt>
                <c:pt idx="2">
                  <c:v>500</c:v>
                </c:pt>
                <c:pt idx="3">
                  <c:v>500</c:v>
                </c:pt>
                <c:pt idx="4">
                  <c:v>500</c:v>
                </c:pt>
                <c:pt idx="5">
                  <c:v>500</c:v>
                </c:pt>
                <c:pt idx="6">
                  <c:v>500</c:v>
                </c:pt>
                <c:pt idx="7">
                  <c:v>500</c:v>
                </c:pt>
                <c:pt idx="8">
                  <c:v>500</c:v>
                </c:pt>
                <c:pt idx="9">
                  <c:v>500</c:v>
                </c:pt>
                <c:pt idx="10">
                  <c:v>500</c:v>
                </c:pt>
                <c:pt idx="11">
                  <c:v>500</c:v>
                </c:pt>
                <c:pt idx="12">
                  <c:v>500</c:v>
                </c:pt>
                <c:pt idx="13">
                  <c:v>500</c:v>
                </c:pt>
                <c:pt idx="14">
                  <c:v>500</c:v>
                </c:pt>
                <c:pt idx="15">
                  <c:v>500</c:v>
                </c:pt>
                <c:pt idx="16">
                  <c:v>500</c:v>
                </c:pt>
                <c:pt idx="17">
                  <c:v>500</c:v>
                </c:pt>
                <c:pt idx="18">
                  <c:v>500</c:v>
                </c:pt>
                <c:pt idx="19">
                  <c:v>500</c:v>
                </c:pt>
                <c:pt idx="20">
                  <c:v>500</c:v>
                </c:pt>
                <c:pt idx="21">
                  <c:v>500</c:v>
                </c:pt>
                <c:pt idx="22">
                  <c:v>500</c:v>
                </c:pt>
                <c:pt idx="23">
                  <c:v>500</c:v>
                </c:pt>
                <c:pt idx="24">
                  <c:v>500</c:v>
                </c:pt>
                <c:pt idx="25">
                  <c:v>500</c:v>
                </c:pt>
                <c:pt idx="26">
                  <c:v>500</c:v>
                </c:pt>
                <c:pt idx="27">
                  <c:v>500</c:v>
                </c:pt>
                <c:pt idx="28">
                  <c:v>500</c:v>
                </c:pt>
                <c:pt idx="29">
                  <c:v>500</c:v>
                </c:pt>
                <c:pt idx="30">
                  <c:v>500</c:v>
                </c:pt>
                <c:pt idx="31">
                  <c:v>500</c:v>
                </c:pt>
                <c:pt idx="32">
                  <c:v>500</c:v>
                </c:pt>
                <c:pt idx="33">
                  <c:v>500</c:v>
                </c:pt>
                <c:pt idx="34">
                  <c:v>500</c:v>
                </c:pt>
                <c:pt idx="35">
                  <c:v>500</c:v>
                </c:pt>
                <c:pt idx="36">
                  <c:v>500</c:v>
                </c:pt>
                <c:pt idx="37">
                  <c:v>500</c:v>
                </c:pt>
                <c:pt idx="38">
                  <c:v>500</c:v>
                </c:pt>
                <c:pt idx="39">
                  <c:v>500</c:v>
                </c:pt>
                <c:pt idx="40">
                  <c:v>500</c:v>
                </c:pt>
                <c:pt idx="41">
                  <c:v>500</c:v>
                </c:pt>
                <c:pt idx="42">
                  <c:v>500</c:v>
                </c:pt>
                <c:pt idx="43">
                  <c:v>500</c:v>
                </c:pt>
                <c:pt idx="44">
                  <c:v>500</c:v>
                </c:pt>
                <c:pt idx="45">
                  <c:v>500</c:v>
                </c:pt>
                <c:pt idx="46">
                  <c:v>500</c:v>
                </c:pt>
                <c:pt idx="47">
                  <c:v>500</c:v>
                </c:pt>
                <c:pt idx="48">
                  <c:v>500</c:v>
                </c:pt>
                <c:pt idx="49">
                  <c:v>500</c:v>
                </c:pt>
                <c:pt idx="50">
                  <c:v>500</c:v>
                </c:pt>
                <c:pt idx="51">
                  <c:v>500</c:v>
                </c:pt>
                <c:pt idx="52">
                  <c:v>500</c:v>
                </c:pt>
                <c:pt idx="53">
                  <c:v>500</c:v>
                </c:pt>
                <c:pt idx="54">
                  <c:v>500</c:v>
                </c:pt>
                <c:pt idx="55">
                  <c:v>500</c:v>
                </c:pt>
                <c:pt idx="56">
                  <c:v>500</c:v>
                </c:pt>
                <c:pt idx="57">
                  <c:v>500</c:v>
                </c:pt>
                <c:pt idx="58">
                  <c:v>500</c:v>
                </c:pt>
                <c:pt idx="59">
                  <c:v>500</c:v>
                </c:pt>
                <c:pt idx="60">
                  <c:v>500</c:v>
                </c:pt>
                <c:pt idx="61">
                  <c:v>500</c:v>
                </c:pt>
                <c:pt idx="62">
                  <c:v>500</c:v>
                </c:pt>
                <c:pt idx="63">
                  <c:v>500</c:v>
                </c:pt>
                <c:pt idx="64">
                  <c:v>500</c:v>
                </c:pt>
                <c:pt idx="65">
                  <c:v>500</c:v>
                </c:pt>
                <c:pt idx="66">
                  <c:v>500</c:v>
                </c:pt>
                <c:pt idx="67">
                  <c:v>500</c:v>
                </c:pt>
                <c:pt idx="68">
                  <c:v>500</c:v>
                </c:pt>
                <c:pt idx="69">
                  <c:v>500</c:v>
                </c:pt>
                <c:pt idx="70">
                  <c:v>500</c:v>
                </c:pt>
                <c:pt idx="71">
                  <c:v>500</c:v>
                </c:pt>
                <c:pt idx="72">
                  <c:v>500</c:v>
                </c:pt>
                <c:pt idx="73">
                  <c:v>500</c:v>
                </c:pt>
                <c:pt idx="74">
                  <c:v>500</c:v>
                </c:pt>
                <c:pt idx="75">
                  <c:v>500</c:v>
                </c:pt>
                <c:pt idx="76">
                  <c:v>500</c:v>
                </c:pt>
                <c:pt idx="77">
                  <c:v>500</c:v>
                </c:pt>
                <c:pt idx="78">
                  <c:v>500</c:v>
                </c:pt>
                <c:pt idx="79">
                  <c:v>500</c:v>
                </c:pt>
                <c:pt idx="80">
                  <c:v>500</c:v>
                </c:pt>
                <c:pt idx="81">
                  <c:v>500</c:v>
                </c:pt>
                <c:pt idx="82">
                  <c:v>500</c:v>
                </c:pt>
                <c:pt idx="83">
                  <c:v>500</c:v>
                </c:pt>
                <c:pt idx="84">
                  <c:v>500</c:v>
                </c:pt>
                <c:pt idx="85">
                  <c:v>500</c:v>
                </c:pt>
                <c:pt idx="86">
                  <c:v>500</c:v>
                </c:pt>
                <c:pt idx="87">
                  <c:v>500</c:v>
                </c:pt>
                <c:pt idx="88">
                  <c:v>500</c:v>
                </c:pt>
                <c:pt idx="89">
                  <c:v>500</c:v>
                </c:pt>
                <c:pt idx="90">
                  <c:v>500</c:v>
                </c:pt>
                <c:pt idx="91">
                  <c:v>500</c:v>
                </c:pt>
                <c:pt idx="92">
                  <c:v>500</c:v>
                </c:pt>
                <c:pt idx="93">
                  <c:v>500</c:v>
                </c:pt>
                <c:pt idx="94">
                  <c:v>500</c:v>
                </c:pt>
                <c:pt idx="95">
                  <c:v>500</c:v>
                </c:pt>
                <c:pt idx="96">
                  <c:v>500</c:v>
                </c:pt>
                <c:pt idx="97">
                  <c:v>500</c:v>
                </c:pt>
                <c:pt idx="98">
                  <c:v>500</c:v>
                </c:pt>
                <c:pt idx="99">
                  <c:v>500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'Cost from design rule (N7_9)'!$BD$118</c:f>
              <c:strCache>
                <c:ptCount val="1"/>
                <c:pt idx="0">
                  <c:v>RULE10</c:v>
                </c:pt>
              </c:strCache>
            </c:strRef>
          </c:tx>
          <c:cat>
            <c:numRef>
              <c:f>'Cost from design rule (N7_9)'!$AU$119:$AU$218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cat>
          <c:val>
            <c:numRef>
              <c:f>'Cost from design rule (N7_9)'!$BD$119:$BD$218</c:f>
              <c:numCache>
                <c:formatCode>General</c:formatCode>
                <c:ptCount val="100"/>
                <c:pt idx="0">
                  <c:v>500</c:v>
                </c:pt>
                <c:pt idx="1">
                  <c:v>500</c:v>
                </c:pt>
                <c:pt idx="2">
                  <c:v>500</c:v>
                </c:pt>
                <c:pt idx="3">
                  <c:v>500</c:v>
                </c:pt>
                <c:pt idx="4">
                  <c:v>500</c:v>
                </c:pt>
                <c:pt idx="5">
                  <c:v>500</c:v>
                </c:pt>
                <c:pt idx="6">
                  <c:v>500</c:v>
                </c:pt>
                <c:pt idx="7">
                  <c:v>500</c:v>
                </c:pt>
                <c:pt idx="8">
                  <c:v>500</c:v>
                </c:pt>
                <c:pt idx="9">
                  <c:v>500</c:v>
                </c:pt>
                <c:pt idx="10">
                  <c:v>500</c:v>
                </c:pt>
                <c:pt idx="11">
                  <c:v>500</c:v>
                </c:pt>
                <c:pt idx="12">
                  <c:v>500</c:v>
                </c:pt>
                <c:pt idx="13">
                  <c:v>500</c:v>
                </c:pt>
                <c:pt idx="14">
                  <c:v>500</c:v>
                </c:pt>
                <c:pt idx="15">
                  <c:v>500</c:v>
                </c:pt>
                <c:pt idx="16">
                  <c:v>500</c:v>
                </c:pt>
                <c:pt idx="17">
                  <c:v>500</c:v>
                </c:pt>
                <c:pt idx="18">
                  <c:v>500</c:v>
                </c:pt>
                <c:pt idx="19">
                  <c:v>500</c:v>
                </c:pt>
                <c:pt idx="20">
                  <c:v>500</c:v>
                </c:pt>
                <c:pt idx="21">
                  <c:v>500</c:v>
                </c:pt>
                <c:pt idx="22">
                  <c:v>500</c:v>
                </c:pt>
                <c:pt idx="23">
                  <c:v>500</c:v>
                </c:pt>
                <c:pt idx="24">
                  <c:v>500</c:v>
                </c:pt>
                <c:pt idx="25">
                  <c:v>500</c:v>
                </c:pt>
                <c:pt idx="26">
                  <c:v>500</c:v>
                </c:pt>
                <c:pt idx="27">
                  <c:v>500</c:v>
                </c:pt>
                <c:pt idx="28">
                  <c:v>500</c:v>
                </c:pt>
                <c:pt idx="29">
                  <c:v>500</c:v>
                </c:pt>
                <c:pt idx="30">
                  <c:v>500</c:v>
                </c:pt>
                <c:pt idx="31">
                  <c:v>500</c:v>
                </c:pt>
                <c:pt idx="32">
                  <c:v>500</c:v>
                </c:pt>
                <c:pt idx="33">
                  <c:v>500</c:v>
                </c:pt>
                <c:pt idx="34">
                  <c:v>500</c:v>
                </c:pt>
                <c:pt idx="35">
                  <c:v>500</c:v>
                </c:pt>
                <c:pt idx="36">
                  <c:v>500</c:v>
                </c:pt>
                <c:pt idx="37">
                  <c:v>500</c:v>
                </c:pt>
                <c:pt idx="38">
                  <c:v>500</c:v>
                </c:pt>
                <c:pt idx="39">
                  <c:v>500</c:v>
                </c:pt>
                <c:pt idx="40">
                  <c:v>500</c:v>
                </c:pt>
                <c:pt idx="41">
                  <c:v>500</c:v>
                </c:pt>
                <c:pt idx="42">
                  <c:v>500</c:v>
                </c:pt>
                <c:pt idx="43">
                  <c:v>500</c:v>
                </c:pt>
                <c:pt idx="44">
                  <c:v>500</c:v>
                </c:pt>
                <c:pt idx="45">
                  <c:v>500</c:v>
                </c:pt>
                <c:pt idx="46">
                  <c:v>500</c:v>
                </c:pt>
                <c:pt idx="47">
                  <c:v>500</c:v>
                </c:pt>
                <c:pt idx="48">
                  <c:v>500</c:v>
                </c:pt>
                <c:pt idx="49">
                  <c:v>500</c:v>
                </c:pt>
                <c:pt idx="50">
                  <c:v>500</c:v>
                </c:pt>
                <c:pt idx="51">
                  <c:v>500</c:v>
                </c:pt>
                <c:pt idx="52">
                  <c:v>500</c:v>
                </c:pt>
                <c:pt idx="53">
                  <c:v>500</c:v>
                </c:pt>
                <c:pt idx="54">
                  <c:v>500</c:v>
                </c:pt>
                <c:pt idx="55">
                  <c:v>500</c:v>
                </c:pt>
                <c:pt idx="56">
                  <c:v>500</c:v>
                </c:pt>
                <c:pt idx="57">
                  <c:v>500</c:v>
                </c:pt>
                <c:pt idx="58">
                  <c:v>500</c:v>
                </c:pt>
                <c:pt idx="59">
                  <c:v>500</c:v>
                </c:pt>
                <c:pt idx="60">
                  <c:v>500</c:v>
                </c:pt>
                <c:pt idx="61">
                  <c:v>500</c:v>
                </c:pt>
                <c:pt idx="62">
                  <c:v>500</c:v>
                </c:pt>
                <c:pt idx="63">
                  <c:v>500</c:v>
                </c:pt>
                <c:pt idx="64">
                  <c:v>500</c:v>
                </c:pt>
                <c:pt idx="65">
                  <c:v>500</c:v>
                </c:pt>
                <c:pt idx="66">
                  <c:v>500</c:v>
                </c:pt>
                <c:pt idx="67">
                  <c:v>500</c:v>
                </c:pt>
                <c:pt idx="68">
                  <c:v>500</c:v>
                </c:pt>
                <c:pt idx="69">
                  <c:v>500</c:v>
                </c:pt>
                <c:pt idx="70">
                  <c:v>500</c:v>
                </c:pt>
                <c:pt idx="71">
                  <c:v>500</c:v>
                </c:pt>
                <c:pt idx="72">
                  <c:v>500</c:v>
                </c:pt>
                <c:pt idx="73">
                  <c:v>500</c:v>
                </c:pt>
                <c:pt idx="74">
                  <c:v>500</c:v>
                </c:pt>
                <c:pt idx="75">
                  <c:v>500</c:v>
                </c:pt>
                <c:pt idx="76">
                  <c:v>500</c:v>
                </c:pt>
                <c:pt idx="77">
                  <c:v>500</c:v>
                </c:pt>
                <c:pt idx="78">
                  <c:v>500</c:v>
                </c:pt>
                <c:pt idx="79">
                  <c:v>500</c:v>
                </c:pt>
                <c:pt idx="80">
                  <c:v>500</c:v>
                </c:pt>
                <c:pt idx="81">
                  <c:v>500</c:v>
                </c:pt>
                <c:pt idx="82">
                  <c:v>500</c:v>
                </c:pt>
                <c:pt idx="83">
                  <c:v>500</c:v>
                </c:pt>
                <c:pt idx="84">
                  <c:v>500</c:v>
                </c:pt>
                <c:pt idx="85">
                  <c:v>500</c:v>
                </c:pt>
                <c:pt idx="86">
                  <c:v>500</c:v>
                </c:pt>
                <c:pt idx="87">
                  <c:v>500</c:v>
                </c:pt>
                <c:pt idx="88">
                  <c:v>500</c:v>
                </c:pt>
                <c:pt idx="89">
                  <c:v>500</c:v>
                </c:pt>
                <c:pt idx="90">
                  <c:v>500</c:v>
                </c:pt>
                <c:pt idx="91">
                  <c:v>500</c:v>
                </c:pt>
                <c:pt idx="92">
                  <c:v>500</c:v>
                </c:pt>
                <c:pt idx="93">
                  <c:v>500</c:v>
                </c:pt>
                <c:pt idx="94">
                  <c:v>500</c:v>
                </c:pt>
                <c:pt idx="95">
                  <c:v>500</c:v>
                </c:pt>
                <c:pt idx="96">
                  <c:v>500</c:v>
                </c:pt>
                <c:pt idx="97">
                  <c:v>500</c:v>
                </c:pt>
                <c:pt idx="98">
                  <c:v>500</c:v>
                </c:pt>
                <c:pt idx="99">
                  <c:v>500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'Cost from design rule (N7_9)'!$BE$118</c:f>
              <c:strCache>
                <c:ptCount val="1"/>
                <c:pt idx="0">
                  <c:v>RULE11</c:v>
                </c:pt>
              </c:strCache>
            </c:strRef>
          </c:tx>
          <c:cat>
            <c:numRef>
              <c:f>'Cost from design rule (N7_9)'!$AU$119:$AU$218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cat>
          <c:val>
            <c:numRef>
              <c:f>'Cost from design rule (N7_9)'!$BE$119:$BE$218</c:f>
              <c:numCache>
                <c:formatCode>General</c:formatCode>
                <c:ptCount val="100"/>
                <c:pt idx="0">
                  <c:v>500</c:v>
                </c:pt>
                <c:pt idx="1">
                  <c:v>500</c:v>
                </c:pt>
                <c:pt idx="2">
                  <c:v>500</c:v>
                </c:pt>
                <c:pt idx="3">
                  <c:v>500</c:v>
                </c:pt>
                <c:pt idx="4">
                  <c:v>500</c:v>
                </c:pt>
                <c:pt idx="5">
                  <c:v>500</c:v>
                </c:pt>
                <c:pt idx="6">
                  <c:v>500</c:v>
                </c:pt>
                <c:pt idx="7">
                  <c:v>500</c:v>
                </c:pt>
                <c:pt idx="8">
                  <c:v>500</c:v>
                </c:pt>
                <c:pt idx="9">
                  <c:v>500</c:v>
                </c:pt>
                <c:pt idx="10">
                  <c:v>500</c:v>
                </c:pt>
                <c:pt idx="11">
                  <c:v>500</c:v>
                </c:pt>
                <c:pt idx="12">
                  <c:v>500</c:v>
                </c:pt>
                <c:pt idx="13">
                  <c:v>500</c:v>
                </c:pt>
                <c:pt idx="14">
                  <c:v>500</c:v>
                </c:pt>
                <c:pt idx="15">
                  <c:v>500</c:v>
                </c:pt>
                <c:pt idx="16">
                  <c:v>500</c:v>
                </c:pt>
                <c:pt idx="17">
                  <c:v>500</c:v>
                </c:pt>
                <c:pt idx="18">
                  <c:v>500</c:v>
                </c:pt>
                <c:pt idx="19">
                  <c:v>500</c:v>
                </c:pt>
                <c:pt idx="20">
                  <c:v>500</c:v>
                </c:pt>
                <c:pt idx="21">
                  <c:v>500</c:v>
                </c:pt>
                <c:pt idx="22">
                  <c:v>500</c:v>
                </c:pt>
                <c:pt idx="23">
                  <c:v>500</c:v>
                </c:pt>
                <c:pt idx="24">
                  <c:v>500</c:v>
                </c:pt>
                <c:pt idx="25">
                  <c:v>500</c:v>
                </c:pt>
                <c:pt idx="26">
                  <c:v>500</c:v>
                </c:pt>
                <c:pt idx="27">
                  <c:v>500</c:v>
                </c:pt>
                <c:pt idx="28">
                  <c:v>500</c:v>
                </c:pt>
                <c:pt idx="29">
                  <c:v>500</c:v>
                </c:pt>
                <c:pt idx="30">
                  <c:v>500</c:v>
                </c:pt>
                <c:pt idx="31">
                  <c:v>500</c:v>
                </c:pt>
                <c:pt idx="32">
                  <c:v>500</c:v>
                </c:pt>
                <c:pt idx="33">
                  <c:v>500</c:v>
                </c:pt>
                <c:pt idx="34">
                  <c:v>500</c:v>
                </c:pt>
                <c:pt idx="35">
                  <c:v>500</c:v>
                </c:pt>
                <c:pt idx="36">
                  <c:v>500</c:v>
                </c:pt>
                <c:pt idx="37">
                  <c:v>500</c:v>
                </c:pt>
                <c:pt idx="38">
                  <c:v>500</c:v>
                </c:pt>
                <c:pt idx="39">
                  <c:v>500</c:v>
                </c:pt>
                <c:pt idx="40">
                  <c:v>500</c:v>
                </c:pt>
                <c:pt idx="41">
                  <c:v>500</c:v>
                </c:pt>
                <c:pt idx="42">
                  <c:v>500</c:v>
                </c:pt>
                <c:pt idx="43">
                  <c:v>500</c:v>
                </c:pt>
                <c:pt idx="44">
                  <c:v>500</c:v>
                </c:pt>
                <c:pt idx="45">
                  <c:v>500</c:v>
                </c:pt>
                <c:pt idx="46">
                  <c:v>500</c:v>
                </c:pt>
                <c:pt idx="47">
                  <c:v>500</c:v>
                </c:pt>
                <c:pt idx="48">
                  <c:v>500</c:v>
                </c:pt>
                <c:pt idx="49">
                  <c:v>500</c:v>
                </c:pt>
                <c:pt idx="50">
                  <c:v>500</c:v>
                </c:pt>
                <c:pt idx="51">
                  <c:v>500</c:v>
                </c:pt>
                <c:pt idx="52">
                  <c:v>500</c:v>
                </c:pt>
                <c:pt idx="53">
                  <c:v>500</c:v>
                </c:pt>
                <c:pt idx="54">
                  <c:v>500</c:v>
                </c:pt>
                <c:pt idx="55">
                  <c:v>500</c:v>
                </c:pt>
                <c:pt idx="56">
                  <c:v>500</c:v>
                </c:pt>
                <c:pt idx="57">
                  <c:v>500</c:v>
                </c:pt>
                <c:pt idx="58">
                  <c:v>500</c:v>
                </c:pt>
                <c:pt idx="59">
                  <c:v>500</c:v>
                </c:pt>
                <c:pt idx="60">
                  <c:v>500</c:v>
                </c:pt>
                <c:pt idx="61">
                  <c:v>500</c:v>
                </c:pt>
                <c:pt idx="62">
                  <c:v>500</c:v>
                </c:pt>
                <c:pt idx="63">
                  <c:v>500</c:v>
                </c:pt>
                <c:pt idx="64">
                  <c:v>500</c:v>
                </c:pt>
                <c:pt idx="65">
                  <c:v>500</c:v>
                </c:pt>
                <c:pt idx="66">
                  <c:v>500</c:v>
                </c:pt>
                <c:pt idx="67">
                  <c:v>500</c:v>
                </c:pt>
                <c:pt idx="68">
                  <c:v>500</c:v>
                </c:pt>
                <c:pt idx="69">
                  <c:v>500</c:v>
                </c:pt>
                <c:pt idx="70">
                  <c:v>500</c:v>
                </c:pt>
                <c:pt idx="71">
                  <c:v>500</c:v>
                </c:pt>
                <c:pt idx="72">
                  <c:v>500</c:v>
                </c:pt>
                <c:pt idx="73">
                  <c:v>500</c:v>
                </c:pt>
                <c:pt idx="74">
                  <c:v>500</c:v>
                </c:pt>
                <c:pt idx="75">
                  <c:v>500</c:v>
                </c:pt>
                <c:pt idx="76">
                  <c:v>500</c:v>
                </c:pt>
                <c:pt idx="77">
                  <c:v>500</c:v>
                </c:pt>
                <c:pt idx="78">
                  <c:v>500</c:v>
                </c:pt>
                <c:pt idx="79">
                  <c:v>500</c:v>
                </c:pt>
                <c:pt idx="80">
                  <c:v>500</c:v>
                </c:pt>
                <c:pt idx="81">
                  <c:v>500</c:v>
                </c:pt>
                <c:pt idx="82">
                  <c:v>500</c:v>
                </c:pt>
                <c:pt idx="83">
                  <c:v>500</c:v>
                </c:pt>
                <c:pt idx="84">
                  <c:v>500</c:v>
                </c:pt>
                <c:pt idx="85">
                  <c:v>500</c:v>
                </c:pt>
                <c:pt idx="86">
                  <c:v>500</c:v>
                </c:pt>
                <c:pt idx="87">
                  <c:v>500</c:v>
                </c:pt>
                <c:pt idx="88">
                  <c:v>500</c:v>
                </c:pt>
                <c:pt idx="89">
                  <c:v>500</c:v>
                </c:pt>
                <c:pt idx="90">
                  <c:v>500</c:v>
                </c:pt>
                <c:pt idx="91">
                  <c:v>500</c:v>
                </c:pt>
                <c:pt idx="92">
                  <c:v>500</c:v>
                </c:pt>
                <c:pt idx="93">
                  <c:v>500</c:v>
                </c:pt>
                <c:pt idx="94">
                  <c:v>500</c:v>
                </c:pt>
                <c:pt idx="95">
                  <c:v>500</c:v>
                </c:pt>
                <c:pt idx="96">
                  <c:v>500</c:v>
                </c:pt>
                <c:pt idx="97">
                  <c:v>500</c:v>
                </c:pt>
                <c:pt idx="98">
                  <c:v>500</c:v>
                </c:pt>
                <c:pt idx="99">
                  <c:v>500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267520"/>
        <c:axId val="98269440"/>
      </c:lineChart>
      <c:catAx>
        <c:axId val="982675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>
                    <a:solidFill>
                      <a:schemeClr val="accent2">
                        <a:lumMod val="20000"/>
                        <a:lumOff val="80000"/>
                      </a:schemeClr>
                    </a:solidFill>
                  </a:defRPr>
                </a:pPr>
                <a:r>
                  <a:rPr lang="en-US" sz="1400" b="1" i="0" baseline="0" dirty="0" smtClean="0">
                    <a:solidFill>
                      <a:schemeClr val="accent2">
                        <a:lumMod val="20000"/>
                        <a:lumOff val="80000"/>
                      </a:schemeClr>
                    </a:solidFill>
                    <a:effectLst/>
                  </a:rPr>
                  <a:t>Clip Index (Sorted ranks of ∆ routing cost )</a:t>
                </a:r>
                <a:endParaRPr lang="en-US" sz="1400" dirty="0">
                  <a:solidFill>
                    <a:schemeClr val="accent2">
                      <a:lumMod val="20000"/>
                      <a:lumOff val="80000"/>
                    </a:schemeClr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0.46873358426470801"/>
              <c:y val="0.9342742336447610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accent2">
                    <a:lumMod val="20000"/>
                    <a:lumOff val="80000"/>
                  </a:schemeClr>
                </a:solidFill>
              </a:defRPr>
            </a:pPr>
            <a:endParaRPr lang="en-US"/>
          </a:p>
        </c:txPr>
        <c:crossAx val="98269440"/>
        <c:crosses val="autoZero"/>
        <c:auto val="1"/>
        <c:lblAlgn val="ctr"/>
        <c:lblOffset val="100"/>
        <c:tickLblSkip val="10"/>
        <c:tickMarkSkip val="5"/>
        <c:noMultiLvlLbl val="0"/>
      </c:catAx>
      <c:valAx>
        <c:axId val="98269440"/>
        <c:scaling>
          <c:orientation val="minMax"/>
          <c:max val="80"/>
          <c:min val="0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accent2">
                        <a:lumMod val="20000"/>
                        <a:lumOff val="80000"/>
                      </a:schemeClr>
                    </a:solidFill>
                  </a:defRPr>
                </a:pPr>
                <a:r>
                  <a:rPr lang="en-US">
                    <a:solidFill>
                      <a:schemeClr val="accent2">
                        <a:lumMod val="20000"/>
                        <a:lumOff val="80000"/>
                      </a:schemeClr>
                    </a:solidFill>
                  </a:rPr>
                  <a:t>∆ Routing cost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accent2">
                    <a:lumMod val="20000"/>
                    <a:lumOff val="80000"/>
                  </a:schemeClr>
                </a:solidFill>
              </a:defRPr>
            </a:pPr>
            <a:endParaRPr lang="en-US"/>
          </a:p>
        </c:txPr>
        <c:crossAx val="98267520"/>
        <c:crosses val="autoZero"/>
        <c:crossBetween val="midCat"/>
        <c:majorUnit val="20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>
          <a:solidFill>
            <a:schemeClr val="tx1"/>
          </a:solidFill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6603721406118099"/>
          <c:y val="0.39583919999259598"/>
          <c:w val="0.788234359601937"/>
          <c:h val="0.45930819031905401"/>
        </c:manualLayout>
      </c:layout>
      <c:lineChart>
        <c:grouping val="standard"/>
        <c:varyColors val="0"/>
        <c:ser>
          <c:idx val="0"/>
          <c:order val="0"/>
          <c:tx>
            <c:strRef>
              <c:f>'Cost from design rule (N7_9)'!$AV$118</c:f>
              <c:strCache>
                <c:ptCount val="1"/>
                <c:pt idx="0">
                  <c:v>RULE2</c:v>
                </c:pt>
              </c:strCache>
            </c:strRef>
          </c:tx>
          <c:cat>
            <c:numRef>
              <c:f>'Cost from design rule (N7_9)'!$AU$119:$AU$218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cat>
          <c:val>
            <c:numRef>
              <c:f>'Cost from design rule (N7_9)'!$AV$119:$AV$218</c:f>
              <c:numCache>
                <c:formatCode>General</c:formatCode>
                <c:ptCount val="100"/>
                <c:pt idx="0">
                  <c:v>500</c:v>
                </c:pt>
                <c:pt idx="1">
                  <c:v>500</c:v>
                </c:pt>
                <c:pt idx="2">
                  <c:v>500</c:v>
                </c:pt>
                <c:pt idx="3">
                  <c:v>500</c:v>
                </c:pt>
                <c:pt idx="4">
                  <c:v>500</c:v>
                </c:pt>
                <c:pt idx="5">
                  <c:v>500</c:v>
                </c:pt>
                <c:pt idx="6">
                  <c:v>500</c:v>
                </c:pt>
                <c:pt idx="7">
                  <c:v>500</c:v>
                </c:pt>
                <c:pt idx="8">
                  <c:v>500</c:v>
                </c:pt>
                <c:pt idx="9">
                  <c:v>500</c:v>
                </c:pt>
                <c:pt idx="10">
                  <c:v>500</c:v>
                </c:pt>
                <c:pt idx="11">
                  <c:v>500</c:v>
                </c:pt>
                <c:pt idx="12">
                  <c:v>500</c:v>
                </c:pt>
                <c:pt idx="13">
                  <c:v>500</c:v>
                </c:pt>
                <c:pt idx="14">
                  <c:v>500</c:v>
                </c:pt>
                <c:pt idx="15">
                  <c:v>500</c:v>
                </c:pt>
                <c:pt idx="16">
                  <c:v>500</c:v>
                </c:pt>
                <c:pt idx="17">
                  <c:v>500</c:v>
                </c:pt>
                <c:pt idx="18">
                  <c:v>500</c:v>
                </c:pt>
                <c:pt idx="19">
                  <c:v>500</c:v>
                </c:pt>
                <c:pt idx="20">
                  <c:v>500</c:v>
                </c:pt>
                <c:pt idx="21">
                  <c:v>500</c:v>
                </c:pt>
                <c:pt idx="22">
                  <c:v>500</c:v>
                </c:pt>
                <c:pt idx="23">
                  <c:v>500</c:v>
                </c:pt>
                <c:pt idx="24">
                  <c:v>500</c:v>
                </c:pt>
                <c:pt idx="25">
                  <c:v>500</c:v>
                </c:pt>
                <c:pt idx="26">
                  <c:v>500</c:v>
                </c:pt>
                <c:pt idx="27">
                  <c:v>500</c:v>
                </c:pt>
                <c:pt idx="28">
                  <c:v>500</c:v>
                </c:pt>
                <c:pt idx="29">
                  <c:v>500</c:v>
                </c:pt>
                <c:pt idx="30">
                  <c:v>500</c:v>
                </c:pt>
                <c:pt idx="31">
                  <c:v>500</c:v>
                </c:pt>
                <c:pt idx="32">
                  <c:v>500</c:v>
                </c:pt>
                <c:pt idx="33">
                  <c:v>500</c:v>
                </c:pt>
                <c:pt idx="34">
                  <c:v>500</c:v>
                </c:pt>
                <c:pt idx="35">
                  <c:v>500</c:v>
                </c:pt>
                <c:pt idx="36">
                  <c:v>500</c:v>
                </c:pt>
                <c:pt idx="37">
                  <c:v>500</c:v>
                </c:pt>
                <c:pt idx="38">
                  <c:v>500</c:v>
                </c:pt>
                <c:pt idx="39">
                  <c:v>500</c:v>
                </c:pt>
                <c:pt idx="40">
                  <c:v>500</c:v>
                </c:pt>
                <c:pt idx="41">
                  <c:v>500</c:v>
                </c:pt>
                <c:pt idx="42">
                  <c:v>500</c:v>
                </c:pt>
                <c:pt idx="43">
                  <c:v>500</c:v>
                </c:pt>
                <c:pt idx="44">
                  <c:v>500</c:v>
                </c:pt>
                <c:pt idx="45">
                  <c:v>500</c:v>
                </c:pt>
                <c:pt idx="46">
                  <c:v>500</c:v>
                </c:pt>
                <c:pt idx="47">
                  <c:v>500</c:v>
                </c:pt>
                <c:pt idx="48">
                  <c:v>500</c:v>
                </c:pt>
                <c:pt idx="49">
                  <c:v>500</c:v>
                </c:pt>
                <c:pt idx="50">
                  <c:v>500</c:v>
                </c:pt>
                <c:pt idx="51">
                  <c:v>500</c:v>
                </c:pt>
                <c:pt idx="52">
                  <c:v>500</c:v>
                </c:pt>
                <c:pt idx="53">
                  <c:v>500</c:v>
                </c:pt>
                <c:pt idx="54">
                  <c:v>500</c:v>
                </c:pt>
                <c:pt idx="55">
                  <c:v>500</c:v>
                </c:pt>
                <c:pt idx="56">
                  <c:v>500</c:v>
                </c:pt>
                <c:pt idx="57">
                  <c:v>500</c:v>
                </c:pt>
                <c:pt idx="58">
                  <c:v>500</c:v>
                </c:pt>
                <c:pt idx="59">
                  <c:v>500</c:v>
                </c:pt>
                <c:pt idx="60">
                  <c:v>500</c:v>
                </c:pt>
                <c:pt idx="61">
                  <c:v>500</c:v>
                </c:pt>
                <c:pt idx="62">
                  <c:v>500</c:v>
                </c:pt>
                <c:pt idx="63">
                  <c:v>500</c:v>
                </c:pt>
                <c:pt idx="64">
                  <c:v>500</c:v>
                </c:pt>
                <c:pt idx="65">
                  <c:v>500</c:v>
                </c:pt>
                <c:pt idx="66">
                  <c:v>500</c:v>
                </c:pt>
                <c:pt idx="67">
                  <c:v>500</c:v>
                </c:pt>
                <c:pt idx="68">
                  <c:v>500</c:v>
                </c:pt>
                <c:pt idx="69">
                  <c:v>500</c:v>
                </c:pt>
                <c:pt idx="70">
                  <c:v>500</c:v>
                </c:pt>
                <c:pt idx="71">
                  <c:v>500</c:v>
                </c:pt>
                <c:pt idx="72">
                  <c:v>500</c:v>
                </c:pt>
                <c:pt idx="73">
                  <c:v>500</c:v>
                </c:pt>
                <c:pt idx="74">
                  <c:v>500</c:v>
                </c:pt>
                <c:pt idx="75">
                  <c:v>500</c:v>
                </c:pt>
                <c:pt idx="76">
                  <c:v>500</c:v>
                </c:pt>
                <c:pt idx="77">
                  <c:v>500</c:v>
                </c:pt>
                <c:pt idx="78">
                  <c:v>500</c:v>
                </c:pt>
                <c:pt idx="79">
                  <c:v>500</c:v>
                </c:pt>
                <c:pt idx="80">
                  <c:v>500</c:v>
                </c:pt>
                <c:pt idx="81">
                  <c:v>500</c:v>
                </c:pt>
                <c:pt idx="82">
                  <c:v>500</c:v>
                </c:pt>
                <c:pt idx="83">
                  <c:v>500</c:v>
                </c:pt>
                <c:pt idx="84">
                  <c:v>500</c:v>
                </c:pt>
                <c:pt idx="85">
                  <c:v>500</c:v>
                </c:pt>
                <c:pt idx="86">
                  <c:v>500</c:v>
                </c:pt>
                <c:pt idx="87">
                  <c:v>500</c:v>
                </c:pt>
                <c:pt idx="88">
                  <c:v>500</c:v>
                </c:pt>
                <c:pt idx="89">
                  <c:v>500</c:v>
                </c:pt>
                <c:pt idx="90">
                  <c:v>500</c:v>
                </c:pt>
                <c:pt idx="91">
                  <c:v>500</c:v>
                </c:pt>
                <c:pt idx="92">
                  <c:v>500</c:v>
                </c:pt>
                <c:pt idx="93">
                  <c:v>500</c:v>
                </c:pt>
                <c:pt idx="94">
                  <c:v>500</c:v>
                </c:pt>
                <c:pt idx="95">
                  <c:v>500</c:v>
                </c:pt>
                <c:pt idx="96">
                  <c:v>500</c:v>
                </c:pt>
                <c:pt idx="97">
                  <c:v>500</c:v>
                </c:pt>
                <c:pt idx="98">
                  <c:v>500</c:v>
                </c:pt>
                <c:pt idx="99">
                  <c:v>500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'Cost from design rule (N7_9)'!$AW$118</c:f>
              <c:strCache>
                <c:ptCount val="1"/>
                <c:pt idx="0">
                  <c:v>RULE3</c:v>
                </c:pt>
              </c:strCache>
            </c:strRef>
          </c:tx>
          <c:cat>
            <c:numRef>
              <c:f>'Cost from design rule (N7_9)'!$AU$119:$AU$218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cat>
          <c:val>
            <c:numRef>
              <c:f>'Cost from design rule (N7_9)'!$AW$119:$AW$218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2</c:v>
                </c:pt>
                <c:pt idx="65">
                  <c:v>3</c:v>
                </c:pt>
                <c:pt idx="66">
                  <c:v>4</c:v>
                </c:pt>
                <c:pt idx="67">
                  <c:v>4</c:v>
                </c:pt>
                <c:pt idx="68">
                  <c:v>4</c:v>
                </c:pt>
                <c:pt idx="69">
                  <c:v>5</c:v>
                </c:pt>
                <c:pt idx="70">
                  <c:v>5</c:v>
                </c:pt>
                <c:pt idx="71">
                  <c:v>11</c:v>
                </c:pt>
                <c:pt idx="72">
                  <c:v>24</c:v>
                </c:pt>
                <c:pt idx="73">
                  <c:v>91</c:v>
                </c:pt>
                <c:pt idx="74">
                  <c:v>500</c:v>
                </c:pt>
                <c:pt idx="75">
                  <c:v>500</c:v>
                </c:pt>
                <c:pt idx="76">
                  <c:v>500</c:v>
                </c:pt>
                <c:pt idx="77">
                  <c:v>500</c:v>
                </c:pt>
                <c:pt idx="78">
                  <c:v>500</c:v>
                </c:pt>
                <c:pt idx="79">
                  <c:v>500</c:v>
                </c:pt>
                <c:pt idx="80">
                  <c:v>500</c:v>
                </c:pt>
                <c:pt idx="81">
                  <c:v>500</c:v>
                </c:pt>
                <c:pt idx="82">
                  <c:v>500</c:v>
                </c:pt>
                <c:pt idx="83">
                  <c:v>500</c:v>
                </c:pt>
                <c:pt idx="84">
                  <c:v>500</c:v>
                </c:pt>
                <c:pt idx="85">
                  <c:v>500</c:v>
                </c:pt>
                <c:pt idx="86">
                  <c:v>500</c:v>
                </c:pt>
                <c:pt idx="87">
                  <c:v>500</c:v>
                </c:pt>
                <c:pt idx="88">
                  <c:v>500</c:v>
                </c:pt>
                <c:pt idx="89">
                  <c:v>500</c:v>
                </c:pt>
                <c:pt idx="90">
                  <c:v>500</c:v>
                </c:pt>
                <c:pt idx="91">
                  <c:v>500</c:v>
                </c:pt>
                <c:pt idx="92">
                  <c:v>500</c:v>
                </c:pt>
                <c:pt idx="93">
                  <c:v>500</c:v>
                </c:pt>
                <c:pt idx="94">
                  <c:v>500</c:v>
                </c:pt>
                <c:pt idx="95">
                  <c:v>500</c:v>
                </c:pt>
                <c:pt idx="96">
                  <c:v>500</c:v>
                </c:pt>
                <c:pt idx="97">
                  <c:v>500</c:v>
                </c:pt>
                <c:pt idx="98">
                  <c:v>500</c:v>
                </c:pt>
                <c:pt idx="99">
                  <c:v>500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'Cost from design rule (N7_9)'!$AX$118</c:f>
              <c:strCache>
                <c:ptCount val="1"/>
                <c:pt idx="0">
                  <c:v>RULE4</c:v>
                </c:pt>
              </c:strCache>
            </c:strRef>
          </c:tx>
          <c:cat>
            <c:numRef>
              <c:f>'Cost from design rule (N7_9)'!$AU$119:$AU$218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cat>
          <c:val>
            <c:numRef>
              <c:f>'Cost from design rule (N7_9)'!$AX$119:$AX$218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1</c:v>
                </c:pt>
                <c:pt idx="75">
                  <c:v>1</c:v>
                </c:pt>
                <c:pt idx="76">
                  <c:v>3</c:v>
                </c:pt>
                <c:pt idx="77">
                  <c:v>3</c:v>
                </c:pt>
                <c:pt idx="78">
                  <c:v>4</c:v>
                </c:pt>
                <c:pt idx="79">
                  <c:v>6</c:v>
                </c:pt>
                <c:pt idx="80">
                  <c:v>6</c:v>
                </c:pt>
                <c:pt idx="81">
                  <c:v>12</c:v>
                </c:pt>
                <c:pt idx="82">
                  <c:v>15</c:v>
                </c:pt>
                <c:pt idx="83">
                  <c:v>15</c:v>
                </c:pt>
                <c:pt idx="84">
                  <c:v>16</c:v>
                </c:pt>
                <c:pt idx="85">
                  <c:v>44</c:v>
                </c:pt>
                <c:pt idx="86">
                  <c:v>500</c:v>
                </c:pt>
                <c:pt idx="87">
                  <c:v>500</c:v>
                </c:pt>
                <c:pt idx="88">
                  <c:v>500</c:v>
                </c:pt>
                <c:pt idx="89">
                  <c:v>500</c:v>
                </c:pt>
                <c:pt idx="90">
                  <c:v>500</c:v>
                </c:pt>
                <c:pt idx="91">
                  <c:v>500</c:v>
                </c:pt>
                <c:pt idx="92">
                  <c:v>500</c:v>
                </c:pt>
                <c:pt idx="93">
                  <c:v>500</c:v>
                </c:pt>
                <c:pt idx="94">
                  <c:v>500</c:v>
                </c:pt>
                <c:pt idx="95">
                  <c:v>500</c:v>
                </c:pt>
                <c:pt idx="96">
                  <c:v>500</c:v>
                </c:pt>
                <c:pt idx="97">
                  <c:v>500</c:v>
                </c:pt>
                <c:pt idx="98">
                  <c:v>500</c:v>
                </c:pt>
                <c:pt idx="99">
                  <c:v>500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'Cost from design rule (N7_9)'!$AY$118</c:f>
              <c:strCache>
                <c:ptCount val="1"/>
                <c:pt idx="0">
                  <c:v>RULE5</c:v>
                </c:pt>
              </c:strCache>
            </c:strRef>
          </c:tx>
          <c:cat>
            <c:numRef>
              <c:f>'Cost from design rule (N7_9)'!$AU$119:$AU$218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cat>
          <c:val>
            <c:numRef>
              <c:f>'Cost from design rule (N7_9)'!$AY$119:$AY$218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2</c:v>
                </c:pt>
                <c:pt idx="80">
                  <c:v>4</c:v>
                </c:pt>
                <c:pt idx="81">
                  <c:v>4</c:v>
                </c:pt>
                <c:pt idx="82">
                  <c:v>4</c:v>
                </c:pt>
                <c:pt idx="83">
                  <c:v>4</c:v>
                </c:pt>
                <c:pt idx="84">
                  <c:v>4</c:v>
                </c:pt>
                <c:pt idx="85">
                  <c:v>7</c:v>
                </c:pt>
                <c:pt idx="86">
                  <c:v>8</c:v>
                </c:pt>
                <c:pt idx="87">
                  <c:v>11</c:v>
                </c:pt>
                <c:pt idx="88">
                  <c:v>78</c:v>
                </c:pt>
                <c:pt idx="89">
                  <c:v>500</c:v>
                </c:pt>
                <c:pt idx="90">
                  <c:v>500</c:v>
                </c:pt>
                <c:pt idx="91">
                  <c:v>500</c:v>
                </c:pt>
                <c:pt idx="92">
                  <c:v>500</c:v>
                </c:pt>
                <c:pt idx="93">
                  <c:v>500</c:v>
                </c:pt>
                <c:pt idx="94">
                  <c:v>500</c:v>
                </c:pt>
                <c:pt idx="95">
                  <c:v>500</c:v>
                </c:pt>
                <c:pt idx="96">
                  <c:v>500</c:v>
                </c:pt>
                <c:pt idx="97">
                  <c:v>500</c:v>
                </c:pt>
                <c:pt idx="98">
                  <c:v>500</c:v>
                </c:pt>
                <c:pt idx="99">
                  <c:v>500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'Cost from design rule (N7_9)'!$AZ$118</c:f>
              <c:strCache>
                <c:ptCount val="1"/>
                <c:pt idx="0">
                  <c:v>RULE6</c:v>
                </c:pt>
              </c:strCache>
            </c:strRef>
          </c:tx>
          <c:cat>
            <c:numRef>
              <c:f>'Cost from design rule (N7_9)'!$AU$119:$AU$218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cat>
          <c:val>
            <c:numRef>
              <c:f>'Cost from design rule (N7_9)'!$AZ$119:$AZ$218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2</c:v>
                </c:pt>
                <c:pt idx="60">
                  <c:v>2</c:v>
                </c:pt>
                <c:pt idx="61">
                  <c:v>3</c:v>
                </c:pt>
                <c:pt idx="62">
                  <c:v>4</c:v>
                </c:pt>
                <c:pt idx="63">
                  <c:v>5</c:v>
                </c:pt>
                <c:pt idx="64">
                  <c:v>5</c:v>
                </c:pt>
                <c:pt idx="65">
                  <c:v>6</c:v>
                </c:pt>
                <c:pt idx="66">
                  <c:v>6</c:v>
                </c:pt>
                <c:pt idx="67">
                  <c:v>7</c:v>
                </c:pt>
                <c:pt idx="68">
                  <c:v>7</c:v>
                </c:pt>
                <c:pt idx="69">
                  <c:v>7</c:v>
                </c:pt>
                <c:pt idx="70">
                  <c:v>8</c:v>
                </c:pt>
                <c:pt idx="71">
                  <c:v>8</c:v>
                </c:pt>
                <c:pt idx="72">
                  <c:v>9</c:v>
                </c:pt>
                <c:pt idx="73">
                  <c:v>12</c:v>
                </c:pt>
                <c:pt idx="74">
                  <c:v>12</c:v>
                </c:pt>
                <c:pt idx="75">
                  <c:v>12</c:v>
                </c:pt>
                <c:pt idx="76">
                  <c:v>12</c:v>
                </c:pt>
                <c:pt idx="77">
                  <c:v>12</c:v>
                </c:pt>
                <c:pt idx="78">
                  <c:v>12</c:v>
                </c:pt>
                <c:pt idx="79">
                  <c:v>12</c:v>
                </c:pt>
                <c:pt idx="80">
                  <c:v>14</c:v>
                </c:pt>
                <c:pt idx="81">
                  <c:v>14</c:v>
                </c:pt>
                <c:pt idx="82">
                  <c:v>14</c:v>
                </c:pt>
                <c:pt idx="83">
                  <c:v>24</c:v>
                </c:pt>
                <c:pt idx="84">
                  <c:v>25</c:v>
                </c:pt>
                <c:pt idx="85">
                  <c:v>56</c:v>
                </c:pt>
                <c:pt idx="86">
                  <c:v>72</c:v>
                </c:pt>
                <c:pt idx="87">
                  <c:v>500</c:v>
                </c:pt>
                <c:pt idx="88">
                  <c:v>500</c:v>
                </c:pt>
                <c:pt idx="89">
                  <c:v>500</c:v>
                </c:pt>
                <c:pt idx="90">
                  <c:v>500</c:v>
                </c:pt>
                <c:pt idx="91">
                  <c:v>500</c:v>
                </c:pt>
                <c:pt idx="92">
                  <c:v>500</c:v>
                </c:pt>
                <c:pt idx="93">
                  <c:v>500</c:v>
                </c:pt>
                <c:pt idx="94">
                  <c:v>500</c:v>
                </c:pt>
                <c:pt idx="95">
                  <c:v>500</c:v>
                </c:pt>
                <c:pt idx="96">
                  <c:v>500</c:v>
                </c:pt>
                <c:pt idx="97">
                  <c:v>500</c:v>
                </c:pt>
                <c:pt idx="98">
                  <c:v>500</c:v>
                </c:pt>
                <c:pt idx="99">
                  <c:v>500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'Cost from design rule (N7_9)'!$BA$118</c:f>
              <c:strCache>
                <c:ptCount val="1"/>
                <c:pt idx="0">
                  <c:v>RULE7</c:v>
                </c:pt>
              </c:strCache>
            </c:strRef>
          </c:tx>
          <c:cat>
            <c:numRef>
              <c:f>'Cost from design rule (N7_9)'!$AU$119:$AU$218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cat>
          <c:val>
            <c:numRef>
              <c:f>'Cost from design rule (N7_9)'!$BA$119:$BA$218</c:f>
              <c:numCache>
                <c:formatCode>General</c:formatCode>
                <c:ptCount val="100"/>
                <c:pt idx="0">
                  <c:v>500</c:v>
                </c:pt>
                <c:pt idx="1">
                  <c:v>500</c:v>
                </c:pt>
                <c:pt idx="2">
                  <c:v>500</c:v>
                </c:pt>
                <c:pt idx="3">
                  <c:v>500</c:v>
                </c:pt>
                <c:pt idx="4">
                  <c:v>500</c:v>
                </c:pt>
                <c:pt idx="5">
                  <c:v>500</c:v>
                </c:pt>
                <c:pt idx="6">
                  <c:v>500</c:v>
                </c:pt>
                <c:pt idx="7">
                  <c:v>500</c:v>
                </c:pt>
                <c:pt idx="8">
                  <c:v>500</c:v>
                </c:pt>
                <c:pt idx="9">
                  <c:v>500</c:v>
                </c:pt>
                <c:pt idx="10">
                  <c:v>500</c:v>
                </c:pt>
                <c:pt idx="11">
                  <c:v>500</c:v>
                </c:pt>
                <c:pt idx="12">
                  <c:v>500</c:v>
                </c:pt>
                <c:pt idx="13">
                  <c:v>500</c:v>
                </c:pt>
                <c:pt idx="14">
                  <c:v>500</c:v>
                </c:pt>
                <c:pt idx="15">
                  <c:v>500</c:v>
                </c:pt>
                <c:pt idx="16">
                  <c:v>500</c:v>
                </c:pt>
                <c:pt idx="17">
                  <c:v>500</c:v>
                </c:pt>
                <c:pt idx="18">
                  <c:v>500</c:v>
                </c:pt>
                <c:pt idx="19">
                  <c:v>500</c:v>
                </c:pt>
                <c:pt idx="20">
                  <c:v>500</c:v>
                </c:pt>
                <c:pt idx="21">
                  <c:v>500</c:v>
                </c:pt>
                <c:pt idx="22">
                  <c:v>500</c:v>
                </c:pt>
                <c:pt idx="23">
                  <c:v>500</c:v>
                </c:pt>
                <c:pt idx="24">
                  <c:v>500</c:v>
                </c:pt>
                <c:pt idx="25">
                  <c:v>500</c:v>
                </c:pt>
                <c:pt idx="26">
                  <c:v>500</c:v>
                </c:pt>
                <c:pt idx="27">
                  <c:v>500</c:v>
                </c:pt>
                <c:pt idx="28">
                  <c:v>500</c:v>
                </c:pt>
                <c:pt idx="29">
                  <c:v>500</c:v>
                </c:pt>
                <c:pt idx="30">
                  <c:v>500</c:v>
                </c:pt>
                <c:pt idx="31">
                  <c:v>500</c:v>
                </c:pt>
                <c:pt idx="32">
                  <c:v>500</c:v>
                </c:pt>
                <c:pt idx="33">
                  <c:v>500</c:v>
                </c:pt>
                <c:pt idx="34">
                  <c:v>500</c:v>
                </c:pt>
                <c:pt idx="35">
                  <c:v>500</c:v>
                </c:pt>
                <c:pt idx="36">
                  <c:v>500</c:v>
                </c:pt>
                <c:pt idx="37">
                  <c:v>500</c:v>
                </c:pt>
                <c:pt idx="38">
                  <c:v>500</c:v>
                </c:pt>
                <c:pt idx="39">
                  <c:v>500</c:v>
                </c:pt>
                <c:pt idx="40">
                  <c:v>500</c:v>
                </c:pt>
                <c:pt idx="41">
                  <c:v>500</c:v>
                </c:pt>
                <c:pt idx="42">
                  <c:v>500</c:v>
                </c:pt>
                <c:pt idx="43">
                  <c:v>500</c:v>
                </c:pt>
                <c:pt idx="44">
                  <c:v>500</c:v>
                </c:pt>
                <c:pt idx="45">
                  <c:v>500</c:v>
                </c:pt>
                <c:pt idx="46">
                  <c:v>500</c:v>
                </c:pt>
                <c:pt idx="47">
                  <c:v>500</c:v>
                </c:pt>
                <c:pt idx="48">
                  <c:v>500</c:v>
                </c:pt>
                <c:pt idx="49">
                  <c:v>500</c:v>
                </c:pt>
                <c:pt idx="50">
                  <c:v>500</c:v>
                </c:pt>
                <c:pt idx="51">
                  <c:v>500</c:v>
                </c:pt>
                <c:pt idx="52">
                  <c:v>500</c:v>
                </c:pt>
                <c:pt idx="53">
                  <c:v>500</c:v>
                </c:pt>
                <c:pt idx="54">
                  <c:v>500</c:v>
                </c:pt>
                <c:pt idx="55">
                  <c:v>500</c:v>
                </c:pt>
                <c:pt idx="56">
                  <c:v>500</c:v>
                </c:pt>
                <c:pt idx="57">
                  <c:v>500</c:v>
                </c:pt>
                <c:pt idx="58">
                  <c:v>500</c:v>
                </c:pt>
                <c:pt idx="59">
                  <c:v>500</c:v>
                </c:pt>
                <c:pt idx="60">
                  <c:v>500</c:v>
                </c:pt>
                <c:pt idx="61">
                  <c:v>500</c:v>
                </c:pt>
                <c:pt idx="62">
                  <c:v>500</c:v>
                </c:pt>
                <c:pt idx="63">
                  <c:v>500</c:v>
                </c:pt>
                <c:pt idx="64">
                  <c:v>500</c:v>
                </c:pt>
                <c:pt idx="65">
                  <c:v>500</c:v>
                </c:pt>
                <c:pt idx="66">
                  <c:v>500</c:v>
                </c:pt>
                <c:pt idx="67">
                  <c:v>500</c:v>
                </c:pt>
                <c:pt idx="68">
                  <c:v>500</c:v>
                </c:pt>
                <c:pt idx="69">
                  <c:v>500</c:v>
                </c:pt>
                <c:pt idx="70">
                  <c:v>500</c:v>
                </c:pt>
                <c:pt idx="71">
                  <c:v>500</c:v>
                </c:pt>
                <c:pt idx="72">
                  <c:v>500</c:v>
                </c:pt>
                <c:pt idx="73">
                  <c:v>500</c:v>
                </c:pt>
                <c:pt idx="74">
                  <c:v>500</c:v>
                </c:pt>
                <c:pt idx="75">
                  <c:v>500</c:v>
                </c:pt>
                <c:pt idx="76">
                  <c:v>500</c:v>
                </c:pt>
                <c:pt idx="77">
                  <c:v>500</c:v>
                </c:pt>
                <c:pt idx="78">
                  <c:v>500</c:v>
                </c:pt>
                <c:pt idx="79">
                  <c:v>500</c:v>
                </c:pt>
                <c:pt idx="80">
                  <c:v>500</c:v>
                </c:pt>
                <c:pt idx="81">
                  <c:v>500</c:v>
                </c:pt>
                <c:pt idx="82">
                  <c:v>500</c:v>
                </c:pt>
                <c:pt idx="83">
                  <c:v>500</c:v>
                </c:pt>
                <c:pt idx="84">
                  <c:v>500</c:v>
                </c:pt>
                <c:pt idx="85">
                  <c:v>500</c:v>
                </c:pt>
                <c:pt idx="86">
                  <c:v>500</c:v>
                </c:pt>
                <c:pt idx="87">
                  <c:v>500</c:v>
                </c:pt>
                <c:pt idx="88">
                  <c:v>500</c:v>
                </c:pt>
                <c:pt idx="89">
                  <c:v>500</c:v>
                </c:pt>
                <c:pt idx="90">
                  <c:v>500</c:v>
                </c:pt>
                <c:pt idx="91">
                  <c:v>500</c:v>
                </c:pt>
                <c:pt idx="92">
                  <c:v>500</c:v>
                </c:pt>
                <c:pt idx="93">
                  <c:v>500</c:v>
                </c:pt>
                <c:pt idx="94">
                  <c:v>500</c:v>
                </c:pt>
                <c:pt idx="95">
                  <c:v>500</c:v>
                </c:pt>
                <c:pt idx="96">
                  <c:v>500</c:v>
                </c:pt>
                <c:pt idx="97">
                  <c:v>500</c:v>
                </c:pt>
                <c:pt idx="98">
                  <c:v>500</c:v>
                </c:pt>
                <c:pt idx="99">
                  <c:v>500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'Cost from design rule (N7_9)'!$BB$118</c:f>
              <c:strCache>
                <c:ptCount val="1"/>
                <c:pt idx="0">
                  <c:v>RULE8</c:v>
                </c:pt>
              </c:strCache>
            </c:strRef>
          </c:tx>
          <c:cat>
            <c:numRef>
              <c:f>'Cost from design rule (N7_9)'!$AU$119:$AU$218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cat>
          <c:val>
            <c:numRef>
              <c:f>'Cost from design rule (N7_9)'!$BB$119:$BB$218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4</c:v>
                </c:pt>
                <c:pt idx="40">
                  <c:v>5</c:v>
                </c:pt>
                <c:pt idx="41">
                  <c:v>5</c:v>
                </c:pt>
                <c:pt idx="42">
                  <c:v>5</c:v>
                </c:pt>
                <c:pt idx="43">
                  <c:v>8</c:v>
                </c:pt>
                <c:pt idx="44">
                  <c:v>8</c:v>
                </c:pt>
                <c:pt idx="45">
                  <c:v>9</c:v>
                </c:pt>
                <c:pt idx="46">
                  <c:v>9</c:v>
                </c:pt>
                <c:pt idx="47">
                  <c:v>9</c:v>
                </c:pt>
                <c:pt idx="48">
                  <c:v>11</c:v>
                </c:pt>
                <c:pt idx="49">
                  <c:v>11</c:v>
                </c:pt>
                <c:pt idx="50">
                  <c:v>12</c:v>
                </c:pt>
                <c:pt idx="51">
                  <c:v>12</c:v>
                </c:pt>
                <c:pt idx="52">
                  <c:v>12</c:v>
                </c:pt>
                <c:pt idx="53">
                  <c:v>12</c:v>
                </c:pt>
                <c:pt idx="54">
                  <c:v>12</c:v>
                </c:pt>
                <c:pt idx="55">
                  <c:v>14</c:v>
                </c:pt>
                <c:pt idx="56">
                  <c:v>14</c:v>
                </c:pt>
                <c:pt idx="57">
                  <c:v>14</c:v>
                </c:pt>
                <c:pt idx="58">
                  <c:v>23</c:v>
                </c:pt>
                <c:pt idx="59">
                  <c:v>24</c:v>
                </c:pt>
                <c:pt idx="60">
                  <c:v>56</c:v>
                </c:pt>
                <c:pt idx="61">
                  <c:v>500</c:v>
                </c:pt>
                <c:pt idx="62">
                  <c:v>500</c:v>
                </c:pt>
                <c:pt idx="63">
                  <c:v>500</c:v>
                </c:pt>
                <c:pt idx="64">
                  <c:v>500</c:v>
                </c:pt>
                <c:pt idx="65">
                  <c:v>500</c:v>
                </c:pt>
                <c:pt idx="66">
                  <c:v>500</c:v>
                </c:pt>
                <c:pt idx="67">
                  <c:v>500</c:v>
                </c:pt>
                <c:pt idx="68">
                  <c:v>500</c:v>
                </c:pt>
                <c:pt idx="69">
                  <c:v>500</c:v>
                </c:pt>
                <c:pt idx="70">
                  <c:v>500</c:v>
                </c:pt>
                <c:pt idx="71">
                  <c:v>500</c:v>
                </c:pt>
                <c:pt idx="72">
                  <c:v>500</c:v>
                </c:pt>
                <c:pt idx="73">
                  <c:v>500</c:v>
                </c:pt>
                <c:pt idx="74">
                  <c:v>500</c:v>
                </c:pt>
                <c:pt idx="75">
                  <c:v>500</c:v>
                </c:pt>
                <c:pt idx="76">
                  <c:v>500</c:v>
                </c:pt>
                <c:pt idx="77">
                  <c:v>500</c:v>
                </c:pt>
                <c:pt idx="78">
                  <c:v>500</c:v>
                </c:pt>
                <c:pt idx="79">
                  <c:v>500</c:v>
                </c:pt>
                <c:pt idx="80">
                  <c:v>500</c:v>
                </c:pt>
                <c:pt idx="81">
                  <c:v>500</c:v>
                </c:pt>
                <c:pt idx="82">
                  <c:v>500</c:v>
                </c:pt>
                <c:pt idx="83">
                  <c:v>500</c:v>
                </c:pt>
                <c:pt idx="84">
                  <c:v>500</c:v>
                </c:pt>
                <c:pt idx="85">
                  <c:v>500</c:v>
                </c:pt>
                <c:pt idx="86">
                  <c:v>500</c:v>
                </c:pt>
                <c:pt idx="87">
                  <c:v>500</c:v>
                </c:pt>
                <c:pt idx="88">
                  <c:v>500</c:v>
                </c:pt>
                <c:pt idx="89">
                  <c:v>500</c:v>
                </c:pt>
                <c:pt idx="90">
                  <c:v>500</c:v>
                </c:pt>
                <c:pt idx="91">
                  <c:v>500</c:v>
                </c:pt>
                <c:pt idx="92">
                  <c:v>500</c:v>
                </c:pt>
                <c:pt idx="93">
                  <c:v>500</c:v>
                </c:pt>
                <c:pt idx="94">
                  <c:v>500</c:v>
                </c:pt>
                <c:pt idx="95">
                  <c:v>500</c:v>
                </c:pt>
                <c:pt idx="96">
                  <c:v>500</c:v>
                </c:pt>
                <c:pt idx="97">
                  <c:v>500</c:v>
                </c:pt>
                <c:pt idx="98">
                  <c:v>500</c:v>
                </c:pt>
                <c:pt idx="99">
                  <c:v>500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'Cost from design rule (N7_9)'!$BC$118</c:f>
              <c:strCache>
                <c:ptCount val="1"/>
                <c:pt idx="0">
                  <c:v>RULE9</c:v>
                </c:pt>
              </c:strCache>
            </c:strRef>
          </c:tx>
          <c:cat>
            <c:numRef>
              <c:f>'Cost from design rule (N7_9)'!$AU$119:$AU$218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cat>
          <c:val>
            <c:numRef>
              <c:f>'Cost from design rule (N7_9)'!$BC$119:$BC$218</c:f>
              <c:numCache>
                <c:formatCode>General</c:formatCode>
                <c:ptCount val="100"/>
                <c:pt idx="0">
                  <c:v>500</c:v>
                </c:pt>
                <c:pt idx="1">
                  <c:v>500</c:v>
                </c:pt>
                <c:pt idx="2">
                  <c:v>500</c:v>
                </c:pt>
                <c:pt idx="3">
                  <c:v>500</c:v>
                </c:pt>
                <c:pt idx="4">
                  <c:v>500</c:v>
                </c:pt>
                <c:pt idx="5">
                  <c:v>500</c:v>
                </c:pt>
                <c:pt idx="6">
                  <c:v>500</c:v>
                </c:pt>
                <c:pt idx="7">
                  <c:v>500</c:v>
                </c:pt>
                <c:pt idx="8">
                  <c:v>500</c:v>
                </c:pt>
                <c:pt idx="9">
                  <c:v>500</c:v>
                </c:pt>
                <c:pt idx="10">
                  <c:v>500</c:v>
                </c:pt>
                <c:pt idx="11">
                  <c:v>500</c:v>
                </c:pt>
                <c:pt idx="12">
                  <c:v>500</c:v>
                </c:pt>
                <c:pt idx="13">
                  <c:v>500</c:v>
                </c:pt>
                <c:pt idx="14">
                  <c:v>500</c:v>
                </c:pt>
                <c:pt idx="15">
                  <c:v>500</c:v>
                </c:pt>
                <c:pt idx="16">
                  <c:v>500</c:v>
                </c:pt>
                <c:pt idx="17">
                  <c:v>500</c:v>
                </c:pt>
                <c:pt idx="18">
                  <c:v>500</c:v>
                </c:pt>
                <c:pt idx="19">
                  <c:v>500</c:v>
                </c:pt>
                <c:pt idx="20">
                  <c:v>500</c:v>
                </c:pt>
                <c:pt idx="21">
                  <c:v>500</c:v>
                </c:pt>
                <c:pt idx="22">
                  <c:v>500</c:v>
                </c:pt>
                <c:pt idx="23">
                  <c:v>500</c:v>
                </c:pt>
                <c:pt idx="24">
                  <c:v>500</c:v>
                </c:pt>
                <c:pt idx="25">
                  <c:v>500</c:v>
                </c:pt>
                <c:pt idx="26">
                  <c:v>500</c:v>
                </c:pt>
                <c:pt idx="27">
                  <c:v>500</c:v>
                </c:pt>
                <c:pt idx="28">
                  <c:v>500</c:v>
                </c:pt>
                <c:pt idx="29">
                  <c:v>500</c:v>
                </c:pt>
                <c:pt idx="30">
                  <c:v>500</c:v>
                </c:pt>
                <c:pt idx="31">
                  <c:v>500</c:v>
                </c:pt>
                <c:pt idx="32">
                  <c:v>500</c:v>
                </c:pt>
                <c:pt idx="33">
                  <c:v>500</c:v>
                </c:pt>
                <c:pt idx="34">
                  <c:v>500</c:v>
                </c:pt>
                <c:pt idx="35">
                  <c:v>500</c:v>
                </c:pt>
                <c:pt idx="36">
                  <c:v>500</c:v>
                </c:pt>
                <c:pt idx="37">
                  <c:v>500</c:v>
                </c:pt>
                <c:pt idx="38">
                  <c:v>500</c:v>
                </c:pt>
                <c:pt idx="39">
                  <c:v>500</c:v>
                </c:pt>
                <c:pt idx="40">
                  <c:v>500</c:v>
                </c:pt>
                <c:pt idx="41">
                  <c:v>500</c:v>
                </c:pt>
                <c:pt idx="42">
                  <c:v>500</c:v>
                </c:pt>
                <c:pt idx="43">
                  <c:v>500</c:v>
                </c:pt>
                <c:pt idx="44">
                  <c:v>500</c:v>
                </c:pt>
                <c:pt idx="45">
                  <c:v>500</c:v>
                </c:pt>
                <c:pt idx="46">
                  <c:v>500</c:v>
                </c:pt>
                <c:pt idx="47">
                  <c:v>500</c:v>
                </c:pt>
                <c:pt idx="48">
                  <c:v>500</c:v>
                </c:pt>
                <c:pt idx="49">
                  <c:v>500</c:v>
                </c:pt>
                <c:pt idx="50">
                  <c:v>500</c:v>
                </c:pt>
                <c:pt idx="51">
                  <c:v>500</c:v>
                </c:pt>
                <c:pt idx="52">
                  <c:v>500</c:v>
                </c:pt>
                <c:pt idx="53">
                  <c:v>500</c:v>
                </c:pt>
                <c:pt idx="54">
                  <c:v>500</c:v>
                </c:pt>
                <c:pt idx="55">
                  <c:v>500</c:v>
                </c:pt>
                <c:pt idx="56">
                  <c:v>500</c:v>
                </c:pt>
                <c:pt idx="57">
                  <c:v>500</c:v>
                </c:pt>
                <c:pt idx="58">
                  <c:v>500</c:v>
                </c:pt>
                <c:pt idx="59">
                  <c:v>500</c:v>
                </c:pt>
                <c:pt idx="60">
                  <c:v>500</c:v>
                </c:pt>
                <c:pt idx="61">
                  <c:v>500</c:v>
                </c:pt>
                <c:pt idx="62">
                  <c:v>500</c:v>
                </c:pt>
                <c:pt idx="63">
                  <c:v>500</c:v>
                </c:pt>
                <c:pt idx="64">
                  <c:v>500</c:v>
                </c:pt>
                <c:pt idx="65">
                  <c:v>500</c:v>
                </c:pt>
                <c:pt idx="66">
                  <c:v>500</c:v>
                </c:pt>
                <c:pt idx="67">
                  <c:v>500</c:v>
                </c:pt>
                <c:pt idx="68">
                  <c:v>500</c:v>
                </c:pt>
                <c:pt idx="69">
                  <c:v>500</c:v>
                </c:pt>
                <c:pt idx="70">
                  <c:v>500</c:v>
                </c:pt>
                <c:pt idx="71">
                  <c:v>500</c:v>
                </c:pt>
                <c:pt idx="72">
                  <c:v>500</c:v>
                </c:pt>
                <c:pt idx="73">
                  <c:v>500</c:v>
                </c:pt>
                <c:pt idx="74">
                  <c:v>500</c:v>
                </c:pt>
                <c:pt idx="75">
                  <c:v>500</c:v>
                </c:pt>
                <c:pt idx="76">
                  <c:v>500</c:v>
                </c:pt>
                <c:pt idx="77">
                  <c:v>500</c:v>
                </c:pt>
                <c:pt idx="78">
                  <c:v>500</c:v>
                </c:pt>
                <c:pt idx="79">
                  <c:v>500</c:v>
                </c:pt>
                <c:pt idx="80">
                  <c:v>500</c:v>
                </c:pt>
                <c:pt idx="81">
                  <c:v>500</c:v>
                </c:pt>
                <c:pt idx="82">
                  <c:v>500</c:v>
                </c:pt>
                <c:pt idx="83">
                  <c:v>500</c:v>
                </c:pt>
                <c:pt idx="84">
                  <c:v>500</c:v>
                </c:pt>
                <c:pt idx="85">
                  <c:v>500</c:v>
                </c:pt>
                <c:pt idx="86">
                  <c:v>500</c:v>
                </c:pt>
                <c:pt idx="87">
                  <c:v>500</c:v>
                </c:pt>
                <c:pt idx="88">
                  <c:v>500</c:v>
                </c:pt>
                <c:pt idx="89">
                  <c:v>500</c:v>
                </c:pt>
                <c:pt idx="90">
                  <c:v>500</c:v>
                </c:pt>
                <c:pt idx="91">
                  <c:v>500</c:v>
                </c:pt>
                <c:pt idx="92">
                  <c:v>500</c:v>
                </c:pt>
                <c:pt idx="93">
                  <c:v>500</c:v>
                </c:pt>
                <c:pt idx="94">
                  <c:v>500</c:v>
                </c:pt>
                <c:pt idx="95">
                  <c:v>500</c:v>
                </c:pt>
                <c:pt idx="96">
                  <c:v>500</c:v>
                </c:pt>
                <c:pt idx="97">
                  <c:v>500</c:v>
                </c:pt>
                <c:pt idx="98">
                  <c:v>500</c:v>
                </c:pt>
                <c:pt idx="99">
                  <c:v>500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'Cost from design rule (N7_9)'!$BD$118</c:f>
              <c:strCache>
                <c:ptCount val="1"/>
                <c:pt idx="0">
                  <c:v>RULE10</c:v>
                </c:pt>
              </c:strCache>
            </c:strRef>
          </c:tx>
          <c:cat>
            <c:numRef>
              <c:f>'Cost from design rule (N7_9)'!$AU$119:$AU$218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cat>
          <c:val>
            <c:numRef>
              <c:f>'Cost from design rule (N7_9)'!$BD$119:$BD$218</c:f>
              <c:numCache>
                <c:formatCode>General</c:formatCode>
                <c:ptCount val="100"/>
                <c:pt idx="0">
                  <c:v>500</c:v>
                </c:pt>
                <c:pt idx="1">
                  <c:v>500</c:v>
                </c:pt>
                <c:pt idx="2">
                  <c:v>500</c:v>
                </c:pt>
                <c:pt idx="3">
                  <c:v>500</c:v>
                </c:pt>
                <c:pt idx="4">
                  <c:v>500</c:v>
                </c:pt>
                <c:pt idx="5">
                  <c:v>500</c:v>
                </c:pt>
                <c:pt idx="6">
                  <c:v>500</c:v>
                </c:pt>
                <c:pt idx="7">
                  <c:v>500</c:v>
                </c:pt>
                <c:pt idx="8">
                  <c:v>500</c:v>
                </c:pt>
                <c:pt idx="9">
                  <c:v>500</c:v>
                </c:pt>
                <c:pt idx="10">
                  <c:v>500</c:v>
                </c:pt>
                <c:pt idx="11">
                  <c:v>500</c:v>
                </c:pt>
                <c:pt idx="12">
                  <c:v>500</c:v>
                </c:pt>
                <c:pt idx="13">
                  <c:v>500</c:v>
                </c:pt>
                <c:pt idx="14">
                  <c:v>500</c:v>
                </c:pt>
                <c:pt idx="15">
                  <c:v>500</c:v>
                </c:pt>
                <c:pt idx="16">
                  <c:v>500</c:v>
                </c:pt>
                <c:pt idx="17">
                  <c:v>500</c:v>
                </c:pt>
                <c:pt idx="18">
                  <c:v>500</c:v>
                </c:pt>
                <c:pt idx="19">
                  <c:v>500</c:v>
                </c:pt>
                <c:pt idx="20">
                  <c:v>500</c:v>
                </c:pt>
                <c:pt idx="21">
                  <c:v>500</c:v>
                </c:pt>
                <c:pt idx="22">
                  <c:v>500</c:v>
                </c:pt>
                <c:pt idx="23">
                  <c:v>500</c:v>
                </c:pt>
                <c:pt idx="24">
                  <c:v>500</c:v>
                </c:pt>
                <c:pt idx="25">
                  <c:v>500</c:v>
                </c:pt>
                <c:pt idx="26">
                  <c:v>500</c:v>
                </c:pt>
                <c:pt idx="27">
                  <c:v>500</c:v>
                </c:pt>
                <c:pt idx="28">
                  <c:v>500</c:v>
                </c:pt>
                <c:pt idx="29">
                  <c:v>500</c:v>
                </c:pt>
                <c:pt idx="30">
                  <c:v>500</c:v>
                </c:pt>
                <c:pt idx="31">
                  <c:v>500</c:v>
                </c:pt>
                <c:pt idx="32">
                  <c:v>500</c:v>
                </c:pt>
                <c:pt idx="33">
                  <c:v>500</c:v>
                </c:pt>
                <c:pt idx="34">
                  <c:v>500</c:v>
                </c:pt>
                <c:pt idx="35">
                  <c:v>500</c:v>
                </c:pt>
                <c:pt idx="36">
                  <c:v>500</c:v>
                </c:pt>
                <c:pt idx="37">
                  <c:v>500</c:v>
                </c:pt>
                <c:pt idx="38">
                  <c:v>500</c:v>
                </c:pt>
                <c:pt idx="39">
                  <c:v>500</c:v>
                </c:pt>
                <c:pt idx="40">
                  <c:v>500</c:v>
                </c:pt>
                <c:pt idx="41">
                  <c:v>500</c:v>
                </c:pt>
                <c:pt idx="42">
                  <c:v>500</c:v>
                </c:pt>
                <c:pt idx="43">
                  <c:v>500</c:v>
                </c:pt>
                <c:pt idx="44">
                  <c:v>500</c:v>
                </c:pt>
                <c:pt idx="45">
                  <c:v>500</c:v>
                </c:pt>
                <c:pt idx="46">
                  <c:v>500</c:v>
                </c:pt>
                <c:pt idx="47">
                  <c:v>500</c:v>
                </c:pt>
                <c:pt idx="48">
                  <c:v>500</c:v>
                </c:pt>
                <c:pt idx="49">
                  <c:v>500</c:v>
                </c:pt>
                <c:pt idx="50">
                  <c:v>500</c:v>
                </c:pt>
                <c:pt idx="51">
                  <c:v>500</c:v>
                </c:pt>
                <c:pt idx="52">
                  <c:v>500</c:v>
                </c:pt>
                <c:pt idx="53">
                  <c:v>500</c:v>
                </c:pt>
                <c:pt idx="54">
                  <c:v>500</c:v>
                </c:pt>
                <c:pt idx="55">
                  <c:v>500</c:v>
                </c:pt>
                <c:pt idx="56">
                  <c:v>500</c:v>
                </c:pt>
                <c:pt idx="57">
                  <c:v>500</c:v>
                </c:pt>
                <c:pt idx="58">
                  <c:v>500</c:v>
                </c:pt>
                <c:pt idx="59">
                  <c:v>500</c:v>
                </c:pt>
                <c:pt idx="60">
                  <c:v>500</c:v>
                </c:pt>
                <c:pt idx="61">
                  <c:v>500</c:v>
                </c:pt>
                <c:pt idx="62">
                  <c:v>500</c:v>
                </c:pt>
                <c:pt idx="63">
                  <c:v>500</c:v>
                </c:pt>
                <c:pt idx="64">
                  <c:v>500</c:v>
                </c:pt>
                <c:pt idx="65">
                  <c:v>500</c:v>
                </c:pt>
                <c:pt idx="66">
                  <c:v>500</c:v>
                </c:pt>
                <c:pt idx="67">
                  <c:v>500</c:v>
                </c:pt>
                <c:pt idx="68">
                  <c:v>500</c:v>
                </c:pt>
                <c:pt idx="69">
                  <c:v>500</c:v>
                </c:pt>
                <c:pt idx="70">
                  <c:v>500</c:v>
                </c:pt>
                <c:pt idx="71">
                  <c:v>500</c:v>
                </c:pt>
                <c:pt idx="72">
                  <c:v>500</c:v>
                </c:pt>
                <c:pt idx="73">
                  <c:v>500</c:v>
                </c:pt>
                <c:pt idx="74">
                  <c:v>500</c:v>
                </c:pt>
                <c:pt idx="75">
                  <c:v>500</c:v>
                </c:pt>
                <c:pt idx="76">
                  <c:v>500</c:v>
                </c:pt>
                <c:pt idx="77">
                  <c:v>500</c:v>
                </c:pt>
                <c:pt idx="78">
                  <c:v>500</c:v>
                </c:pt>
                <c:pt idx="79">
                  <c:v>500</c:v>
                </c:pt>
                <c:pt idx="80">
                  <c:v>500</c:v>
                </c:pt>
                <c:pt idx="81">
                  <c:v>500</c:v>
                </c:pt>
                <c:pt idx="82">
                  <c:v>500</c:v>
                </c:pt>
                <c:pt idx="83">
                  <c:v>500</c:v>
                </c:pt>
                <c:pt idx="84">
                  <c:v>500</c:v>
                </c:pt>
                <c:pt idx="85">
                  <c:v>500</c:v>
                </c:pt>
                <c:pt idx="86">
                  <c:v>500</c:v>
                </c:pt>
                <c:pt idx="87">
                  <c:v>500</c:v>
                </c:pt>
                <c:pt idx="88">
                  <c:v>500</c:v>
                </c:pt>
                <c:pt idx="89">
                  <c:v>500</c:v>
                </c:pt>
                <c:pt idx="90">
                  <c:v>500</c:v>
                </c:pt>
                <c:pt idx="91">
                  <c:v>500</c:v>
                </c:pt>
                <c:pt idx="92">
                  <c:v>500</c:v>
                </c:pt>
                <c:pt idx="93">
                  <c:v>500</c:v>
                </c:pt>
                <c:pt idx="94">
                  <c:v>500</c:v>
                </c:pt>
                <c:pt idx="95">
                  <c:v>500</c:v>
                </c:pt>
                <c:pt idx="96">
                  <c:v>500</c:v>
                </c:pt>
                <c:pt idx="97">
                  <c:v>500</c:v>
                </c:pt>
                <c:pt idx="98">
                  <c:v>500</c:v>
                </c:pt>
                <c:pt idx="99">
                  <c:v>500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'Cost from design rule (N7_9)'!$BE$118</c:f>
              <c:strCache>
                <c:ptCount val="1"/>
                <c:pt idx="0">
                  <c:v>RULE11</c:v>
                </c:pt>
              </c:strCache>
            </c:strRef>
          </c:tx>
          <c:cat>
            <c:numRef>
              <c:f>'Cost from design rule (N7_9)'!$AU$119:$AU$218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cat>
          <c:val>
            <c:numRef>
              <c:f>'Cost from design rule (N7_9)'!$BE$119:$BE$218</c:f>
              <c:numCache>
                <c:formatCode>General</c:formatCode>
                <c:ptCount val="100"/>
                <c:pt idx="0">
                  <c:v>500</c:v>
                </c:pt>
                <c:pt idx="1">
                  <c:v>500</c:v>
                </c:pt>
                <c:pt idx="2">
                  <c:v>500</c:v>
                </c:pt>
                <c:pt idx="3">
                  <c:v>500</c:v>
                </c:pt>
                <c:pt idx="4">
                  <c:v>500</c:v>
                </c:pt>
                <c:pt idx="5">
                  <c:v>500</c:v>
                </c:pt>
                <c:pt idx="6">
                  <c:v>500</c:v>
                </c:pt>
                <c:pt idx="7">
                  <c:v>500</c:v>
                </c:pt>
                <c:pt idx="8">
                  <c:v>500</c:v>
                </c:pt>
                <c:pt idx="9">
                  <c:v>500</c:v>
                </c:pt>
                <c:pt idx="10">
                  <c:v>500</c:v>
                </c:pt>
                <c:pt idx="11">
                  <c:v>500</c:v>
                </c:pt>
                <c:pt idx="12">
                  <c:v>500</c:v>
                </c:pt>
                <c:pt idx="13">
                  <c:v>500</c:v>
                </c:pt>
                <c:pt idx="14">
                  <c:v>500</c:v>
                </c:pt>
                <c:pt idx="15">
                  <c:v>500</c:v>
                </c:pt>
                <c:pt idx="16">
                  <c:v>500</c:v>
                </c:pt>
                <c:pt idx="17">
                  <c:v>500</c:v>
                </c:pt>
                <c:pt idx="18">
                  <c:v>500</c:v>
                </c:pt>
                <c:pt idx="19">
                  <c:v>500</c:v>
                </c:pt>
                <c:pt idx="20">
                  <c:v>500</c:v>
                </c:pt>
                <c:pt idx="21">
                  <c:v>500</c:v>
                </c:pt>
                <c:pt idx="22">
                  <c:v>500</c:v>
                </c:pt>
                <c:pt idx="23">
                  <c:v>500</c:v>
                </c:pt>
                <c:pt idx="24">
                  <c:v>500</c:v>
                </c:pt>
                <c:pt idx="25">
                  <c:v>500</c:v>
                </c:pt>
                <c:pt idx="26">
                  <c:v>500</c:v>
                </c:pt>
                <c:pt idx="27">
                  <c:v>500</c:v>
                </c:pt>
                <c:pt idx="28">
                  <c:v>500</c:v>
                </c:pt>
                <c:pt idx="29">
                  <c:v>500</c:v>
                </c:pt>
                <c:pt idx="30">
                  <c:v>500</c:v>
                </c:pt>
                <c:pt idx="31">
                  <c:v>500</c:v>
                </c:pt>
                <c:pt idx="32">
                  <c:v>500</c:v>
                </c:pt>
                <c:pt idx="33">
                  <c:v>500</c:v>
                </c:pt>
                <c:pt idx="34">
                  <c:v>500</c:v>
                </c:pt>
                <c:pt idx="35">
                  <c:v>500</c:v>
                </c:pt>
                <c:pt idx="36">
                  <c:v>500</c:v>
                </c:pt>
                <c:pt idx="37">
                  <c:v>500</c:v>
                </c:pt>
                <c:pt idx="38">
                  <c:v>500</c:v>
                </c:pt>
                <c:pt idx="39">
                  <c:v>500</c:v>
                </c:pt>
                <c:pt idx="40">
                  <c:v>500</c:v>
                </c:pt>
                <c:pt idx="41">
                  <c:v>500</c:v>
                </c:pt>
                <c:pt idx="42">
                  <c:v>500</c:v>
                </c:pt>
                <c:pt idx="43">
                  <c:v>500</c:v>
                </c:pt>
                <c:pt idx="44">
                  <c:v>500</c:v>
                </c:pt>
                <c:pt idx="45">
                  <c:v>500</c:v>
                </c:pt>
                <c:pt idx="46">
                  <c:v>500</c:v>
                </c:pt>
                <c:pt idx="47">
                  <c:v>500</c:v>
                </c:pt>
                <c:pt idx="48">
                  <c:v>500</c:v>
                </c:pt>
                <c:pt idx="49">
                  <c:v>500</c:v>
                </c:pt>
                <c:pt idx="50">
                  <c:v>500</c:v>
                </c:pt>
                <c:pt idx="51">
                  <c:v>500</c:v>
                </c:pt>
                <c:pt idx="52">
                  <c:v>500</c:v>
                </c:pt>
                <c:pt idx="53">
                  <c:v>500</c:v>
                </c:pt>
                <c:pt idx="54">
                  <c:v>500</c:v>
                </c:pt>
                <c:pt idx="55">
                  <c:v>500</c:v>
                </c:pt>
                <c:pt idx="56">
                  <c:v>500</c:v>
                </c:pt>
                <c:pt idx="57">
                  <c:v>500</c:v>
                </c:pt>
                <c:pt idx="58">
                  <c:v>500</c:v>
                </c:pt>
                <c:pt idx="59">
                  <c:v>500</c:v>
                </c:pt>
                <c:pt idx="60">
                  <c:v>500</c:v>
                </c:pt>
                <c:pt idx="61">
                  <c:v>500</c:v>
                </c:pt>
                <c:pt idx="62">
                  <c:v>500</c:v>
                </c:pt>
                <c:pt idx="63">
                  <c:v>500</c:v>
                </c:pt>
                <c:pt idx="64">
                  <c:v>500</c:v>
                </c:pt>
                <c:pt idx="65">
                  <c:v>500</c:v>
                </c:pt>
                <c:pt idx="66">
                  <c:v>500</c:v>
                </c:pt>
                <c:pt idx="67">
                  <c:v>500</c:v>
                </c:pt>
                <c:pt idx="68">
                  <c:v>500</c:v>
                </c:pt>
                <c:pt idx="69">
                  <c:v>500</c:v>
                </c:pt>
                <c:pt idx="70">
                  <c:v>500</c:v>
                </c:pt>
                <c:pt idx="71">
                  <c:v>500</c:v>
                </c:pt>
                <c:pt idx="72">
                  <c:v>500</c:v>
                </c:pt>
                <c:pt idx="73">
                  <c:v>500</c:v>
                </c:pt>
                <c:pt idx="74">
                  <c:v>500</c:v>
                </c:pt>
                <c:pt idx="75">
                  <c:v>500</c:v>
                </c:pt>
                <c:pt idx="76">
                  <c:v>500</c:v>
                </c:pt>
                <c:pt idx="77">
                  <c:v>500</c:v>
                </c:pt>
                <c:pt idx="78">
                  <c:v>500</c:v>
                </c:pt>
                <c:pt idx="79">
                  <c:v>500</c:v>
                </c:pt>
                <c:pt idx="80">
                  <c:v>500</c:v>
                </c:pt>
                <c:pt idx="81">
                  <c:v>500</c:v>
                </c:pt>
                <c:pt idx="82">
                  <c:v>500</c:v>
                </c:pt>
                <c:pt idx="83">
                  <c:v>500</c:v>
                </c:pt>
                <c:pt idx="84">
                  <c:v>500</c:v>
                </c:pt>
                <c:pt idx="85">
                  <c:v>500</c:v>
                </c:pt>
                <c:pt idx="86">
                  <c:v>500</c:v>
                </c:pt>
                <c:pt idx="87">
                  <c:v>500</c:v>
                </c:pt>
                <c:pt idx="88">
                  <c:v>500</c:v>
                </c:pt>
                <c:pt idx="89">
                  <c:v>500</c:v>
                </c:pt>
                <c:pt idx="90">
                  <c:v>500</c:v>
                </c:pt>
                <c:pt idx="91">
                  <c:v>500</c:v>
                </c:pt>
                <c:pt idx="92">
                  <c:v>500</c:v>
                </c:pt>
                <c:pt idx="93">
                  <c:v>500</c:v>
                </c:pt>
                <c:pt idx="94">
                  <c:v>500</c:v>
                </c:pt>
                <c:pt idx="95">
                  <c:v>500</c:v>
                </c:pt>
                <c:pt idx="96">
                  <c:v>500</c:v>
                </c:pt>
                <c:pt idx="97">
                  <c:v>500</c:v>
                </c:pt>
                <c:pt idx="98">
                  <c:v>500</c:v>
                </c:pt>
                <c:pt idx="99">
                  <c:v>500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329728"/>
        <c:axId val="98331264"/>
      </c:lineChart>
      <c:catAx>
        <c:axId val="983297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8331264"/>
        <c:crosses val="autoZero"/>
        <c:auto val="1"/>
        <c:lblAlgn val="ctr"/>
        <c:lblOffset val="100"/>
        <c:tickLblSkip val="10"/>
        <c:tickMarkSkip val="5"/>
        <c:noMultiLvlLbl val="0"/>
      </c:catAx>
      <c:valAx>
        <c:axId val="98331264"/>
        <c:scaling>
          <c:orientation val="minMax"/>
          <c:max val="510"/>
          <c:min val="480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crossAx val="98329728"/>
        <c:crosses val="autoZero"/>
        <c:crossBetween val="midCat"/>
        <c:majorUnit val="20"/>
      </c:valAx>
    </c:plotArea>
    <c:legend>
      <c:legendPos val="b"/>
      <c:layout>
        <c:manualLayout>
          <c:xMode val="edge"/>
          <c:yMode val="edge"/>
          <c:x val="0.17894295022532999"/>
          <c:y val="4.6620708512775201E-2"/>
          <c:w val="0.74376998557366003"/>
          <c:h val="0.44064608171275599"/>
        </c:manualLayout>
      </c:layout>
      <c:overlay val="0"/>
      <c:spPr>
        <a:ln>
          <a:noFill/>
        </a:ln>
      </c:spPr>
      <c:txPr>
        <a:bodyPr/>
        <a:lstStyle/>
        <a:p>
          <a:pPr>
            <a:defRPr sz="1400">
              <a:solidFill>
                <a:schemeClr val="accent2">
                  <a:lumMod val="20000"/>
                  <a:lumOff val="8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59" cy="491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03" tIns="46452" rIns="92903" bIns="46452" numCol="1" anchor="t" anchorCtr="0" compatLnSpc="1">
            <a:prstTxWarp prst="textNoShape">
              <a:avLst/>
            </a:prstTxWarp>
          </a:bodyPr>
          <a:lstStyle>
            <a:lvl1pPr defTabSz="930087"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1"/>
            <a:ext cx="2945659" cy="491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03" tIns="46452" rIns="92903" bIns="46452" numCol="1" anchor="t" anchorCtr="0" compatLnSpc="1">
            <a:prstTxWarp prst="textNoShape">
              <a:avLst/>
            </a:prstTxWarp>
          </a:bodyPr>
          <a:lstStyle>
            <a:lvl1pPr algn="r" defTabSz="930087"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2515"/>
            <a:ext cx="2945659" cy="491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03" tIns="46452" rIns="92903" bIns="46452" numCol="1" anchor="b" anchorCtr="0" compatLnSpc="1">
            <a:prstTxWarp prst="textNoShape">
              <a:avLst/>
            </a:prstTxWarp>
          </a:bodyPr>
          <a:lstStyle>
            <a:lvl1pPr defTabSz="930087"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IMPACT+ DMI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382515"/>
            <a:ext cx="2945659" cy="491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03" tIns="46452" rIns="92903" bIns="46452" numCol="1" anchor="b" anchorCtr="0" compatLnSpc="1">
            <a:prstTxWarp prst="textNoShape">
              <a:avLst/>
            </a:prstTxWarp>
          </a:bodyPr>
          <a:lstStyle>
            <a:lvl1pPr algn="r" defTabSz="930087"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E9587D80-A27B-4888-A17A-1A81AFCD0D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0933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1851" cy="48829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148" tIns="46073" rIns="92148" bIns="46073" numCol="1" anchor="t" anchorCtr="0" compatLnSpc="1">
            <a:prstTxWarp prst="textNoShape">
              <a:avLst/>
            </a:prstTxWarp>
          </a:bodyPr>
          <a:lstStyle>
            <a:lvl1pPr defTabSz="921986"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7193" y="0"/>
            <a:ext cx="2907894" cy="48829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148" tIns="46073" rIns="92148" bIns="46073" numCol="1" anchor="t" anchorCtr="0" compatLnSpc="1">
            <a:prstTxWarp prst="textNoShape">
              <a:avLst/>
            </a:prstTxWarp>
          </a:bodyPr>
          <a:lstStyle>
            <a:lvl1pPr algn="r" defTabSz="921986"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3425"/>
            <a:ext cx="4995863" cy="3748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2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5343" y="4726505"/>
            <a:ext cx="4994403" cy="440154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148" tIns="46073" rIns="92148" bIns="460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272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2199"/>
            <a:ext cx="2981851" cy="48829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148" tIns="46073" rIns="92148" bIns="46073" numCol="1" anchor="b" anchorCtr="0" compatLnSpc="1">
            <a:prstTxWarp prst="textNoShape">
              <a:avLst/>
            </a:prstTxWarp>
          </a:bodyPr>
          <a:lstStyle>
            <a:lvl1pPr defTabSz="921986"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IMPACT+ DMI</a:t>
            </a:r>
          </a:p>
        </p:txBody>
      </p:sp>
      <p:sp>
        <p:nvSpPr>
          <p:cNvPr id="272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7193" y="9372199"/>
            <a:ext cx="2907894" cy="48829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148" tIns="46073" rIns="92148" bIns="46073" numCol="1" anchor="b" anchorCtr="0" compatLnSpc="1">
            <a:prstTxWarp prst="textNoShape">
              <a:avLst/>
            </a:prstTxWarp>
          </a:bodyPr>
          <a:lstStyle>
            <a:lvl1pPr algn="r" defTabSz="921986"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5170375-9874-43C1-BC06-F03FBC534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26398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24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</a:defRPr>
            </a:lvl1pPr>
            <a:lvl2pPr marL="742859" indent="-285715" defTabSz="89524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</a:defRPr>
            </a:lvl2pPr>
            <a:lvl3pPr marL="1142860" indent="-228572" defTabSz="89524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</a:defRPr>
            </a:lvl3pPr>
            <a:lvl4pPr marL="1600004" indent="-228572" defTabSz="89524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</a:defRPr>
            </a:lvl4pPr>
            <a:lvl5pPr marL="2057148" indent="-228572" defTabSz="89524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</a:defRPr>
            </a:lvl5pPr>
            <a:lvl6pPr marL="2514292" indent="-228572" defTabSz="89524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</a:defRPr>
            </a:lvl6pPr>
            <a:lvl7pPr marL="2971436" indent="-228572" defTabSz="89524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</a:defRPr>
            </a:lvl7pPr>
            <a:lvl8pPr marL="3428580" indent="-228572" defTabSz="89524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</a:defRPr>
            </a:lvl8pPr>
            <a:lvl9pPr marL="3885725" indent="-228572" defTabSz="89524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>
              <a:spcBef>
                <a:spcPct val="0"/>
              </a:spcBef>
            </a:pPr>
            <a:fld id="{7FC757FF-DDB5-45E7-B615-19F6354C760B}" type="slidenum">
              <a:rPr lang="ko-KR" altLang="en-US" sz="1000">
                <a:latin typeface="Arial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z="1000">
              <a:latin typeface="Arial" pitchFamily="34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 smtClean="0"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728015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IMPACT+ DMI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170375-9874-43C1-BC06-F03FBC534E2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9117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IMPACT+ DMI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170375-9874-43C1-BC06-F03FBC534E2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439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61D9-ECA4-4CED-903E-8395C236FDC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9388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61D9-ECA4-4CED-903E-8395C236FDC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5699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IMPACT+ DMI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170375-9874-43C1-BC06-F03FBC534E2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8343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IMPACT+ DMI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170375-9874-43C1-BC06-F03FBC534E2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334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IMPACT+ DMI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170375-9874-43C1-BC06-F03FBC534E2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334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690F80-C576-4331-AD10-0E6AAA8F00A4}" type="slidenum">
              <a:rPr lang="en-US" smtClean="0">
                <a:latin typeface="Times New Roman" pitchFamily="16" charset="0"/>
              </a:rPr>
              <a:pPr/>
              <a:t>17</a:t>
            </a:fld>
            <a:endParaRPr lang="en-US" smtClean="0">
              <a:latin typeface="Times New Roman" pitchFamily="16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pitchFamily="16" charset="0"/>
            </a:endParaRPr>
          </a:p>
          <a:p>
            <a:endParaRPr lang="en-US" dirty="0" smtClean="0">
              <a:latin typeface="Times New Roman" pitchFamily="16" charset="0"/>
            </a:endParaRPr>
          </a:p>
        </p:txBody>
      </p:sp>
      <p:sp>
        <p:nvSpPr>
          <p:cNvPr id="21509" name="Footer Placeholder 1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6" charset="0"/>
              </a:rPr>
              <a:t>IMPACT+ DMI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IMPACT+ DMI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170375-9874-43C1-BC06-F03FBC534E2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11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D68F9B-E883-4587-A9E7-BAD016B44EF7}" type="slidenum">
              <a:rPr lang="en-US" smtClean="0">
                <a:latin typeface="Times New Roman" pitchFamily="16" charset="0"/>
              </a:rPr>
              <a:pPr/>
              <a:t>3</a:t>
            </a:fld>
            <a:endParaRPr lang="en-US" smtClean="0">
              <a:latin typeface="Times New Roman" pitchFamily="16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>
              <a:latin typeface="Times New Roman" pitchFamily="16" charset="0"/>
            </a:endParaRPr>
          </a:p>
        </p:txBody>
      </p:sp>
      <p:sp>
        <p:nvSpPr>
          <p:cNvPr id="20485" name="Footer Placeholder 1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6" charset="0"/>
              </a:rPr>
              <a:t>IMPACT+ DMI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D68F9B-E883-4587-A9E7-BAD016B44EF7}" type="slidenum">
              <a:rPr lang="en-US" smtClean="0">
                <a:latin typeface="Times New Roman" pitchFamily="16" charset="0"/>
              </a:rPr>
              <a:pPr/>
              <a:t>4</a:t>
            </a:fld>
            <a:endParaRPr lang="en-US" smtClean="0">
              <a:latin typeface="Times New Roman" pitchFamily="16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baseline="0" dirty="0" smtClean="0">
              <a:latin typeface="Times New Roman" pitchFamily="16" charset="0"/>
            </a:endParaRPr>
          </a:p>
        </p:txBody>
      </p:sp>
      <p:sp>
        <p:nvSpPr>
          <p:cNvPr id="20485" name="Footer Placeholder 1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6" charset="0"/>
              </a:rPr>
              <a:t>IMPACT+ DMI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IMPACT+ DMI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170375-9874-43C1-BC06-F03FBC534E2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32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IMPACT+ DMI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170375-9874-43C1-BC06-F03FBC534E2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8672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9C5DD-3A10-468A-A3ED-B31DE916A52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461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IMPACT+ DMI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170375-9874-43C1-BC06-F03FBC534E2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153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IMPACT+ DMI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170375-9874-43C1-BC06-F03FBC534E2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53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73639" y="6519414"/>
            <a:ext cx="320312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buNone/>
              <a:defRPr/>
            </a:pPr>
            <a:r>
              <a:rPr lang="en-US" altLang="ko-KR" sz="1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굴림" pitchFamily="50" charset="-127"/>
                <a:cs typeface="Arial" panose="020B0604020202020204" pitchFamily="34" charset="0"/>
              </a:rPr>
              <a:t>UC</a:t>
            </a:r>
            <a:r>
              <a:rPr lang="en-US" altLang="ko-KR"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굴림" pitchFamily="50" charset="-127"/>
                <a:cs typeface="Arial" panose="020B0604020202020204" pitchFamily="34" charset="0"/>
              </a:rPr>
              <a:t> San Diego / VLSI CAD Laboratory</a:t>
            </a:r>
            <a:endParaRPr lang="ko-KR" alt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굴림" pitchFamily="50" charset="-127"/>
              <a:cs typeface="Arial" panose="020B0604020202020204" pitchFamily="34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447800" y="855663"/>
            <a:ext cx="6646863" cy="1431925"/>
          </a:xfrm>
          <a:effectLst>
            <a:outerShdw dist="81320" dir="2319588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rgbClr val="FFCC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  <p:custDataLst>
              <p:tags r:id="rId1"/>
            </p:custDataLst>
          </p:nvPr>
        </p:nvSpPr>
        <p:spPr>
          <a:xfrm>
            <a:off x="1557338" y="2979738"/>
            <a:ext cx="6400800" cy="298132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nl-NL" dirty="0"/>
          </a:p>
        </p:txBody>
      </p:sp>
      <p:pic>
        <p:nvPicPr>
          <p:cNvPr id="1027" name="Picture 3" descr="C:\Users\Hyein\Downloads\UCSanDiego-ECE-Jacobs-White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4" y="6125962"/>
            <a:ext cx="2296886" cy="623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017123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8737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0388" y="200025"/>
            <a:ext cx="2052637" cy="65166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2475" y="200025"/>
            <a:ext cx="6005513" cy="65166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60654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460" y="200025"/>
            <a:ext cx="8583019" cy="708695"/>
          </a:xfrm>
        </p:spPr>
        <p:txBody>
          <a:bodyPr/>
          <a:lstStyle>
            <a:lvl1pPr>
              <a:defRPr sz="4000">
                <a:solidFill>
                  <a:srgbClr val="FFCC6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460" y="1052736"/>
            <a:ext cx="8567489" cy="566397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431213" y="6448425"/>
            <a:ext cx="6413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>
              <a:buNone/>
            </a:pPr>
            <a:r>
              <a:rPr lang="en-US" altLang="ko-KR" sz="1600" dirty="0">
                <a:ea typeface="굴림" pitchFamily="50" charset="-127"/>
              </a:rPr>
              <a:t>-</a:t>
            </a:r>
            <a:fld id="{C447BD9C-9C5D-480E-B30C-358E4593DA31}" type="slidenum">
              <a:rPr lang="ko-KR" altLang="en-US" sz="1600">
                <a:ea typeface="굴림" pitchFamily="50" charset="-127"/>
              </a:rPr>
              <a:pPr algn="ctr">
                <a:buNone/>
              </a:pPr>
              <a:t>‹#›</a:t>
            </a:fld>
            <a:r>
              <a:rPr lang="en-US" altLang="ko-KR" sz="1600" dirty="0">
                <a:ea typeface="굴림" pitchFamily="50" charset="-127"/>
              </a:rPr>
              <a:t>-</a:t>
            </a:r>
            <a:endParaRPr lang="ko-KR" altLang="en-US" sz="1600" dirty="0"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8531458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502365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3" y="1360488"/>
            <a:ext cx="4008437" cy="5356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360488"/>
            <a:ext cx="4010025" cy="5356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3688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65774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01799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957124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7393883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613150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1726"/>
            </a:gs>
            <a:gs pos="50000">
              <a:schemeClr val="bg1">
                <a:lumMod val="75000"/>
              </a:schemeClr>
            </a:gs>
            <a:gs pos="100000">
              <a:srgbClr val="0E1B28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166740"/>
            <a:ext cx="8496944" cy="708025"/>
          </a:xfrm>
          <a:prstGeom prst="rect">
            <a:avLst/>
          </a:prstGeom>
          <a:noFill/>
          <a:ln>
            <a:noFill/>
          </a:ln>
          <a:effectLst>
            <a:outerShdw dist="63500" dir="221219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het opmaakp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13"/>
            </p:custDataLst>
          </p:nvPr>
        </p:nvSpPr>
        <p:spPr bwMode="auto">
          <a:xfrm>
            <a:off x="323528" y="1019228"/>
            <a:ext cx="8494712" cy="566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de opmaakprofielen van de modeltekst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3173639" y="6519414"/>
            <a:ext cx="320312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buNone/>
              <a:defRPr/>
            </a:pPr>
            <a:r>
              <a:rPr lang="en-US" altLang="ko-KR" sz="1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굴림" pitchFamily="50" charset="-127"/>
                <a:cs typeface="Arial" panose="020B0604020202020204" pitchFamily="34" charset="0"/>
              </a:rPr>
              <a:t>UC</a:t>
            </a:r>
            <a:r>
              <a:rPr lang="en-US" altLang="ko-KR"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굴림" pitchFamily="50" charset="-127"/>
                <a:cs typeface="Arial" panose="020B0604020202020204" pitchFamily="34" charset="0"/>
              </a:rPr>
              <a:t> San Diego / VLSI CAD Laboratory</a:t>
            </a:r>
            <a:endParaRPr lang="ko-KR" alt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굴림" pitchFamily="50" charset="-127"/>
              <a:cs typeface="Arial" panose="020B0604020202020204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transition>
    <p:fade thruBlk="1"/>
  </p:transition>
  <p:timing>
    <p:tnLst>
      <p:par>
        <p:cTn id="1" dur="indefinite" restart="never" nodeType="tmRoot"/>
      </p:par>
    </p:tnLst>
  </p:timing>
  <p:hf sldNum="0" hdr="0" ft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rgbClr val="FFCC6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Tahoma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Tahoma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Tahoma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Tahoma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Tahoma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Tahoma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Tahoma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Tahoma" charset="0"/>
        </a:defRPr>
      </a:lvl9pPr>
    </p:titleStyle>
    <p:bodyStyle>
      <a:lvl1pPr marL="342900" indent="-342900" algn="l" rtl="0" eaLnBrk="1" fontAlgn="base" hangingPunct="1">
        <a:lnSpc>
          <a:spcPct val="85000"/>
        </a:lnSpc>
        <a:spcBef>
          <a:spcPct val="40000"/>
        </a:spcBef>
        <a:spcAft>
          <a:spcPct val="0"/>
        </a:spcAft>
        <a:buClr>
          <a:srgbClr val="FFCC66"/>
        </a:buClr>
        <a:buSzPct val="70000"/>
        <a:buFont typeface="Wingdings" pitchFamily="2" charset="2"/>
        <a:buChar char="n"/>
        <a:defRPr sz="2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1" fontAlgn="base" hangingPunct="1">
        <a:lnSpc>
          <a:spcPct val="85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rgbClr val="FFCC66"/>
        </a:buClr>
        <a:buSzPct val="70000"/>
        <a:buFont typeface="Wingdings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rgbClr val="FFCC66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2209" y="859817"/>
            <a:ext cx="8948158" cy="1840813"/>
          </a:xfrm>
        </p:spPr>
        <p:txBody>
          <a:bodyPr/>
          <a:lstStyle/>
          <a:p>
            <a:pPr algn="ctr">
              <a:tabLst>
                <a:tab pos="228600" algn="l"/>
              </a:tabLst>
              <a:defRPr/>
            </a:pPr>
            <a:r>
              <a:rPr lang="en-US" altLang="ko-KR" sz="3200" dirty="0"/>
              <a:t>Evaluation of BEOL Design Rule Impacts </a:t>
            </a:r>
            <a:br>
              <a:rPr lang="en-US" altLang="ko-KR" sz="3200" dirty="0"/>
            </a:br>
            <a:r>
              <a:rPr lang="en-US" altLang="ko-KR" sz="3200" dirty="0"/>
              <a:t>Using An Optimal ILP-based Detailed Router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217018" y="4033617"/>
            <a:ext cx="8519465" cy="1927860"/>
          </a:xfrm>
        </p:spPr>
        <p:txBody>
          <a:bodyPr/>
          <a:lstStyle/>
          <a:p>
            <a:pPr algn="ctr"/>
            <a:r>
              <a:rPr lang="en-US" sz="2800" b="0" dirty="0" err="1" smtClean="0"/>
              <a:t>Kwangsoo</a:t>
            </a:r>
            <a:r>
              <a:rPr lang="en-US" sz="2800" b="0" dirty="0" smtClean="0"/>
              <a:t> Han</a:t>
            </a:r>
            <a:r>
              <a:rPr lang="en-US" sz="2800" b="0" baseline="30000" dirty="0" smtClean="0"/>
              <a:t>‡</a:t>
            </a:r>
            <a:r>
              <a:rPr lang="en-US" sz="2800" b="0" dirty="0" smtClean="0"/>
              <a:t>, Andrew B</a:t>
            </a:r>
            <a:r>
              <a:rPr lang="en-US" sz="2800" b="0" dirty="0"/>
              <a:t>. </a:t>
            </a:r>
            <a:r>
              <a:rPr lang="en-US" sz="2800" b="0" dirty="0" err="1" smtClean="0"/>
              <a:t>Kahng</a:t>
            </a:r>
            <a:r>
              <a:rPr lang="en-US" sz="2800" b="0" baseline="30000" dirty="0" smtClean="0"/>
              <a:t>‡†</a:t>
            </a:r>
            <a:r>
              <a:rPr lang="en-US" sz="2800" b="0" dirty="0" smtClean="0"/>
              <a:t> </a:t>
            </a:r>
            <a:br>
              <a:rPr lang="en-US" sz="2800" b="0" dirty="0" smtClean="0"/>
            </a:br>
            <a:r>
              <a:rPr lang="en-US" sz="2800" b="0" dirty="0" smtClean="0"/>
              <a:t>and </a:t>
            </a:r>
            <a:r>
              <a:rPr lang="en-US" sz="2800" u="sng" dirty="0" smtClean="0"/>
              <a:t>Hyein Lee</a:t>
            </a:r>
            <a:r>
              <a:rPr lang="en-US" sz="2800" baseline="30000" dirty="0" smtClean="0"/>
              <a:t>‡</a:t>
            </a:r>
          </a:p>
          <a:p>
            <a:pPr algn="ctr"/>
            <a:r>
              <a:rPr lang="en-US" sz="2000" b="0" baseline="30000" dirty="0"/>
              <a:t>‡</a:t>
            </a:r>
            <a:r>
              <a:rPr lang="en-US" sz="2000" b="0" dirty="0" smtClean="0"/>
              <a:t>ECE </a:t>
            </a:r>
            <a:r>
              <a:rPr lang="en-US" sz="2000" b="0" dirty="0"/>
              <a:t>and </a:t>
            </a:r>
            <a:r>
              <a:rPr lang="en-US" sz="2000" b="0" baseline="30000" dirty="0"/>
              <a:t>†</a:t>
            </a:r>
            <a:r>
              <a:rPr lang="en-US" sz="2000" b="0" dirty="0" smtClean="0"/>
              <a:t>CSE </a:t>
            </a:r>
            <a:r>
              <a:rPr lang="en-US" sz="2000" b="0" dirty="0"/>
              <a:t>Departments, UC San </a:t>
            </a:r>
            <a:r>
              <a:rPr lang="en-US" sz="2000" b="0" dirty="0" smtClean="0"/>
              <a:t>Diego</a:t>
            </a:r>
          </a:p>
          <a:p>
            <a:pPr algn="ctr"/>
            <a:r>
              <a:rPr lang="en-US" sz="2000" b="0" dirty="0" smtClean="0"/>
              <a:t>{</a:t>
            </a:r>
            <a:r>
              <a:rPr lang="en-US" sz="2000" b="0" dirty="0" err="1"/>
              <a:t>kwhan</a:t>
            </a:r>
            <a:r>
              <a:rPr lang="en-US" sz="2000" b="0" dirty="0"/>
              <a:t>, </a:t>
            </a:r>
            <a:r>
              <a:rPr lang="en-US" sz="2000" b="0" dirty="0" err="1"/>
              <a:t>abk</a:t>
            </a:r>
            <a:r>
              <a:rPr lang="en-US" sz="2000" b="0" dirty="0"/>
              <a:t>, </a:t>
            </a:r>
            <a:r>
              <a:rPr lang="en-US" sz="2000" b="0" dirty="0" err="1" smtClean="0"/>
              <a:t>hilee</a:t>
            </a:r>
            <a:r>
              <a:rPr lang="en-US" sz="2000" b="0" dirty="0" smtClean="0"/>
              <a:t>}@</a:t>
            </a:r>
            <a:r>
              <a:rPr lang="en-US" sz="2000" b="0" dirty="0"/>
              <a:t>ucsd.edu</a:t>
            </a:r>
          </a:p>
        </p:txBody>
      </p:sp>
    </p:spTree>
    <p:extLst>
      <p:ext uri="{BB962C8B-B14F-4D97-AF65-F5344CB8AC3E}">
        <p14:creationId xmlns:p14="http://schemas.microsoft.com/office/powerpoint/2010/main" val="36632092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SADP Design Rules with p Variable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460" y="1052736"/>
            <a:ext cx="8834540" cy="5663977"/>
          </a:xfrm>
        </p:spPr>
        <p:txBody>
          <a:bodyPr>
            <a:noAutofit/>
          </a:bodyPr>
          <a:lstStyle/>
          <a:p>
            <a:r>
              <a:rPr lang="en-US" i="1" dirty="0"/>
              <a:t>p</a:t>
            </a:r>
            <a:r>
              <a:rPr lang="en-US" dirty="0"/>
              <a:t> variable: </a:t>
            </a:r>
            <a:r>
              <a:rPr lang="en-US" dirty="0" smtClean="0"/>
              <a:t>Indicates the direction of EOL</a:t>
            </a:r>
          </a:p>
          <a:p>
            <a:r>
              <a:rPr lang="en-US" i="1" dirty="0" err="1" smtClean="0"/>
              <a:t>p</a:t>
            </a:r>
            <a:r>
              <a:rPr lang="en-US" i="1" baseline="-25000" dirty="0" err="1" smtClean="0"/>
              <a:t>r,i</a:t>
            </a:r>
            <a:r>
              <a:rPr lang="en-US" i="1" dirty="0" smtClean="0"/>
              <a:t> </a:t>
            </a:r>
            <a:r>
              <a:rPr lang="en-US" i="1" dirty="0"/>
              <a:t>= </a:t>
            </a:r>
            <a:r>
              <a:rPr lang="en-US" i="1" dirty="0" smtClean="0"/>
              <a:t>1</a:t>
            </a:r>
            <a:r>
              <a:rPr lang="en-US" dirty="0" smtClean="0"/>
              <a:t> : Wire comes from right with EOL at location </a:t>
            </a:r>
            <a:r>
              <a:rPr lang="en-US" dirty="0" err="1" smtClean="0"/>
              <a:t>i</a:t>
            </a:r>
            <a:endParaRPr lang="en-US" dirty="0"/>
          </a:p>
          <a:p>
            <a:r>
              <a:rPr lang="en-US" dirty="0" smtClean="0"/>
              <a:t>Red points: Forbidden via (EOL) locations to honor minimum overlap/spacing rules</a:t>
            </a:r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400" dirty="0" smtClean="0"/>
          </a:p>
          <a:p>
            <a:endParaRPr lang="en-US" sz="1200" dirty="0" smtClean="0"/>
          </a:p>
          <a:p>
            <a:endParaRPr lang="en-US" dirty="0" smtClean="0"/>
          </a:p>
          <a:p>
            <a:r>
              <a:rPr lang="en-US" dirty="0" smtClean="0"/>
              <a:t>ILP: </a:t>
            </a:r>
            <a:r>
              <a:rPr lang="en-US" dirty="0"/>
              <a:t>M</a:t>
            </a:r>
            <a:r>
              <a:rPr lang="en-US" dirty="0" smtClean="0"/>
              <a:t>utual exclusion constraints of </a:t>
            </a:r>
            <a:r>
              <a:rPr lang="en-US" i="1" dirty="0" smtClean="0"/>
              <a:t>p</a:t>
            </a:r>
            <a:r>
              <a:rPr lang="en-US" dirty="0" smtClean="0"/>
              <a:t> variables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545812" y="2894200"/>
            <a:ext cx="1930687" cy="1806478"/>
            <a:chOff x="545812" y="2531582"/>
            <a:chExt cx="1930687" cy="1806478"/>
          </a:xfrm>
        </p:grpSpPr>
        <p:sp>
          <p:nvSpPr>
            <p:cNvPr id="232" name="Rectangle 231"/>
            <p:cNvSpPr/>
            <p:nvPr/>
          </p:nvSpPr>
          <p:spPr>
            <a:xfrm>
              <a:off x="1219200" y="2531582"/>
              <a:ext cx="94141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sz="1800" dirty="0" err="1">
                  <a:latin typeface="Tahoma"/>
                </a:rPr>
                <a:t>p</a:t>
              </a:r>
              <a:r>
                <a:rPr lang="en-US" sz="1800" baseline="-25000" dirty="0" err="1">
                  <a:latin typeface="Tahoma"/>
                </a:rPr>
                <a:t>r,i</a:t>
              </a:r>
              <a:r>
                <a:rPr lang="en-US" sz="1800" dirty="0">
                  <a:latin typeface="Tahoma"/>
                </a:rPr>
                <a:t> = 1 </a:t>
              </a: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545812" y="2966023"/>
              <a:ext cx="1791725" cy="91440"/>
              <a:chOff x="571500" y="2966023"/>
              <a:chExt cx="1791725" cy="91440"/>
            </a:xfrm>
          </p:grpSpPr>
          <p:sp>
            <p:nvSpPr>
              <p:cNvPr id="129" name="Oval 128"/>
              <p:cNvSpPr/>
              <p:nvPr/>
            </p:nvSpPr>
            <p:spPr bwMode="auto">
              <a:xfrm>
                <a:off x="66443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cxnSp>
            <p:nvCxnSpPr>
              <p:cNvPr id="5" name="Straight Connector 4"/>
              <p:cNvCxnSpPr/>
              <p:nvPr/>
            </p:nvCxnSpPr>
            <p:spPr bwMode="auto">
              <a:xfrm>
                <a:off x="571500" y="3011743"/>
                <a:ext cx="1791725" cy="0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47" name="Oval 246"/>
              <p:cNvSpPr/>
              <p:nvPr/>
            </p:nvSpPr>
            <p:spPr bwMode="auto">
              <a:xfrm>
                <a:off x="103400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48" name="Oval 247"/>
              <p:cNvSpPr/>
              <p:nvPr/>
            </p:nvSpPr>
            <p:spPr bwMode="auto">
              <a:xfrm>
                <a:off x="140357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49" name="Oval 248"/>
              <p:cNvSpPr/>
              <p:nvPr/>
            </p:nvSpPr>
            <p:spPr bwMode="auto">
              <a:xfrm>
                <a:off x="177314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50" name="Oval 249"/>
              <p:cNvSpPr/>
              <p:nvPr/>
            </p:nvSpPr>
            <p:spPr bwMode="auto">
              <a:xfrm>
                <a:off x="214271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251" name="Group 250"/>
            <p:cNvGrpSpPr/>
            <p:nvPr/>
          </p:nvGrpSpPr>
          <p:grpSpPr>
            <a:xfrm>
              <a:off x="545812" y="3286172"/>
              <a:ext cx="1791725" cy="91440"/>
              <a:chOff x="571500" y="2966023"/>
              <a:chExt cx="1791725" cy="91440"/>
            </a:xfrm>
          </p:grpSpPr>
          <p:sp>
            <p:nvSpPr>
              <p:cNvPr id="252" name="Oval 251"/>
              <p:cNvSpPr/>
              <p:nvPr/>
            </p:nvSpPr>
            <p:spPr bwMode="auto">
              <a:xfrm>
                <a:off x="66443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cxnSp>
            <p:nvCxnSpPr>
              <p:cNvPr id="253" name="Straight Connector 252"/>
              <p:cNvCxnSpPr/>
              <p:nvPr/>
            </p:nvCxnSpPr>
            <p:spPr bwMode="auto">
              <a:xfrm>
                <a:off x="571500" y="3011743"/>
                <a:ext cx="1791725" cy="0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54" name="Oval 253"/>
              <p:cNvSpPr/>
              <p:nvPr/>
            </p:nvSpPr>
            <p:spPr bwMode="auto">
              <a:xfrm>
                <a:off x="103400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55" name="Oval 254"/>
              <p:cNvSpPr/>
              <p:nvPr/>
            </p:nvSpPr>
            <p:spPr bwMode="auto">
              <a:xfrm>
                <a:off x="140357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56" name="Oval 255"/>
              <p:cNvSpPr/>
              <p:nvPr/>
            </p:nvSpPr>
            <p:spPr bwMode="auto">
              <a:xfrm>
                <a:off x="177314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57" name="Oval 256"/>
              <p:cNvSpPr/>
              <p:nvPr/>
            </p:nvSpPr>
            <p:spPr bwMode="auto">
              <a:xfrm>
                <a:off x="214271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258" name="Group 257"/>
            <p:cNvGrpSpPr/>
            <p:nvPr/>
          </p:nvGrpSpPr>
          <p:grpSpPr>
            <a:xfrm>
              <a:off x="545812" y="3606321"/>
              <a:ext cx="1791725" cy="91440"/>
              <a:chOff x="571500" y="2966023"/>
              <a:chExt cx="1791725" cy="91440"/>
            </a:xfrm>
          </p:grpSpPr>
          <p:sp>
            <p:nvSpPr>
              <p:cNvPr id="259" name="Oval 258"/>
              <p:cNvSpPr/>
              <p:nvPr/>
            </p:nvSpPr>
            <p:spPr bwMode="auto">
              <a:xfrm>
                <a:off x="66443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cxnSp>
            <p:nvCxnSpPr>
              <p:cNvPr id="260" name="Straight Connector 259"/>
              <p:cNvCxnSpPr/>
              <p:nvPr/>
            </p:nvCxnSpPr>
            <p:spPr bwMode="auto">
              <a:xfrm>
                <a:off x="571500" y="3011743"/>
                <a:ext cx="1791725" cy="0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61" name="Oval 260"/>
              <p:cNvSpPr/>
              <p:nvPr/>
            </p:nvSpPr>
            <p:spPr bwMode="auto">
              <a:xfrm>
                <a:off x="103400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2" name="Oval 261"/>
              <p:cNvSpPr/>
              <p:nvPr/>
            </p:nvSpPr>
            <p:spPr bwMode="auto">
              <a:xfrm>
                <a:off x="140357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3" name="Oval 262"/>
              <p:cNvSpPr/>
              <p:nvPr/>
            </p:nvSpPr>
            <p:spPr bwMode="auto">
              <a:xfrm>
                <a:off x="177314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4" name="Oval 263"/>
              <p:cNvSpPr/>
              <p:nvPr/>
            </p:nvSpPr>
            <p:spPr bwMode="auto">
              <a:xfrm>
                <a:off x="214271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265" name="Group 264"/>
            <p:cNvGrpSpPr/>
            <p:nvPr/>
          </p:nvGrpSpPr>
          <p:grpSpPr>
            <a:xfrm>
              <a:off x="545812" y="3926470"/>
              <a:ext cx="1791725" cy="91440"/>
              <a:chOff x="571500" y="2966023"/>
              <a:chExt cx="1791725" cy="91440"/>
            </a:xfrm>
          </p:grpSpPr>
          <p:sp>
            <p:nvSpPr>
              <p:cNvPr id="266" name="Oval 265"/>
              <p:cNvSpPr/>
              <p:nvPr/>
            </p:nvSpPr>
            <p:spPr bwMode="auto">
              <a:xfrm>
                <a:off x="66443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cxnSp>
            <p:nvCxnSpPr>
              <p:cNvPr id="267" name="Straight Connector 266"/>
              <p:cNvCxnSpPr/>
              <p:nvPr/>
            </p:nvCxnSpPr>
            <p:spPr bwMode="auto">
              <a:xfrm>
                <a:off x="571500" y="3011743"/>
                <a:ext cx="1791725" cy="0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68" name="Oval 267"/>
              <p:cNvSpPr/>
              <p:nvPr/>
            </p:nvSpPr>
            <p:spPr bwMode="auto">
              <a:xfrm>
                <a:off x="103400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9" name="Oval 268"/>
              <p:cNvSpPr/>
              <p:nvPr/>
            </p:nvSpPr>
            <p:spPr bwMode="auto">
              <a:xfrm>
                <a:off x="140357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70" name="Oval 269"/>
              <p:cNvSpPr/>
              <p:nvPr/>
            </p:nvSpPr>
            <p:spPr bwMode="auto">
              <a:xfrm>
                <a:off x="177314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71" name="Oval 270"/>
              <p:cNvSpPr/>
              <p:nvPr/>
            </p:nvSpPr>
            <p:spPr bwMode="auto">
              <a:xfrm>
                <a:off x="214271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272" name="Group 271"/>
            <p:cNvGrpSpPr/>
            <p:nvPr/>
          </p:nvGrpSpPr>
          <p:grpSpPr>
            <a:xfrm>
              <a:off x="545812" y="4246620"/>
              <a:ext cx="1791725" cy="91440"/>
              <a:chOff x="571500" y="2966023"/>
              <a:chExt cx="1791725" cy="91440"/>
            </a:xfrm>
          </p:grpSpPr>
          <p:sp>
            <p:nvSpPr>
              <p:cNvPr id="273" name="Oval 272"/>
              <p:cNvSpPr/>
              <p:nvPr/>
            </p:nvSpPr>
            <p:spPr bwMode="auto">
              <a:xfrm>
                <a:off x="66443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cxnSp>
            <p:nvCxnSpPr>
              <p:cNvPr id="274" name="Straight Connector 273"/>
              <p:cNvCxnSpPr/>
              <p:nvPr/>
            </p:nvCxnSpPr>
            <p:spPr bwMode="auto">
              <a:xfrm>
                <a:off x="571500" y="3011743"/>
                <a:ext cx="1791725" cy="0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75" name="Oval 274"/>
              <p:cNvSpPr/>
              <p:nvPr/>
            </p:nvSpPr>
            <p:spPr bwMode="auto">
              <a:xfrm>
                <a:off x="103400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76" name="Oval 275"/>
              <p:cNvSpPr/>
              <p:nvPr/>
            </p:nvSpPr>
            <p:spPr bwMode="auto">
              <a:xfrm>
                <a:off x="140357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77" name="Oval 276"/>
              <p:cNvSpPr/>
              <p:nvPr/>
            </p:nvSpPr>
            <p:spPr bwMode="auto">
              <a:xfrm>
                <a:off x="177314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78" name="Oval 277"/>
              <p:cNvSpPr/>
              <p:nvPr/>
            </p:nvSpPr>
            <p:spPr bwMode="auto">
              <a:xfrm>
                <a:off x="214271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279" name="Rectangle 278"/>
            <p:cNvSpPr/>
            <p:nvPr/>
          </p:nvSpPr>
          <p:spPr bwMode="auto">
            <a:xfrm>
              <a:off x="1276176" y="3510398"/>
              <a:ext cx="1200323" cy="275812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</a:endParaRPr>
            </a:p>
          </p:txBody>
        </p:sp>
        <p:sp>
          <p:nvSpPr>
            <p:cNvPr id="280" name="Multiply 279"/>
            <p:cNvSpPr/>
            <p:nvPr/>
          </p:nvSpPr>
          <p:spPr bwMode="auto">
            <a:xfrm>
              <a:off x="1321896" y="3539402"/>
              <a:ext cx="217590" cy="238998"/>
            </a:xfrm>
            <a:prstGeom prst="mathMultiply">
              <a:avLst/>
            </a:prstGeom>
            <a:solidFill>
              <a:srgbClr val="4F81BD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 Narrow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118143" y="3322828"/>
            <a:ext cx="2797672" cy="2239846"/>
            <a:chOff x="3118143" y="2786784"/>
            <a:chExt cx="2797672" cy="2239846"/>
          </a:xfrm>
        </p:grpSpPr>
        <p:sp>
          <p:nvSpPr>
            <p:cNvPr id="228" name="Rectangle 227"/>
            <p:cNvSpPr/>
            <p:nvPr/>
          </p:nvSpPr>
          <p:spPr>
            <a:xfrm>
              <a:off x="3322348" y="4380299"/>
              <a:ext cx="2593467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sz="1800" dirty="0" smtClean="0">
                  <a:latin typeface="Tahoma"/>
                </a:rPr>
                <a:t>Forbidden via locations </a:t>
              </a:r>
              <a:br>
                <a:rPr lang="en-US" sz="1800" dirty="0" smtClean="0">
                  <a:latin typeface="Tahoma"/>
                </a:rPr>
              </a:br>
              <a:r>
                <a:rPr lang="en-US" sz="1800" dirty="0" smtClean="0">
                  <a:latin typeface="Tahoma"/>
                </a:rPr>
                <a:t>for wires from left </a:t>
              </a:r>
              <a:endParaRPr lang="en-US" sz="1800" dirty="0">
                <a:latin typeface="Tahoma"/>
              </a:endParaRPr>
            </a:p>
          </p:txBody>
        </p:sp>
        <p:grpSp>
          <p:nvGrpSpPr>
            <p:cNvPr id="283" name="Group 282"/>
            <p:cNvGrpSpPr/>
            <p:nvPr/>
          </p:nvGrpSpPr>
          <p:grpSpPr>
            <a:xfrm>
              <a:off x="3511728" y="2786784"/>
              <a:ext cx="1791725" cy="91440"/>
              <a:chOff x="571500" y="2966023"/>
              <a:chExt cx="1791725" cy="91440"/>
            </a:xfrm>
          </p:grpSpPr>
          <p:sp>
            <p:nvSpPr>
              <p:cNvPr id="314" name="Oval 313"/>
              <p:cNvSpPr/>
              <p:nvPr/>
            </p:nvSpPr>
            <p:spPr bwMode="auto">
              <a:xfrm>
                <a:off x="66443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cxnSp>
            <p:nvCxnSpPr>
              <p:cNvPr id="315" name="Straight Connector 314"/>
              <p:cNvCxnSpPr/>
              <p:nvPr/>
            </p:nvCxnSpPr>
            <p:spPr bwMode="auto">
              <a:xfrm>
                <a:off x="571500" y="3011743"/>
                <a:ext cx="1791725" cy="0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16" name="Oval 315"/>
              <p:cNvSpPr/>
              <p:nvPr/>
            </p:nvSpPr>
            <p:spPr bwMode="auto">
              <a:xfrm>
                <a:off x="103400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7" name="Oval 316"/>
              <p:cNvSpPr/>
              <p:nvPr/>
            </p:nvSpPr>
            <p:spPr bwMode="auto">
              <a:xfrm>
                <a:off x="140357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8" name="Oval 317"/>
              <p:cNvSpPr/>
              <p:nvPr/>
            </p:nvSpPr>
            <p:spPr bwMode="auto">
              <a:xfrm>
                <a:off x="177314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9" name="Oval 318"/>
              <p:cNvSpPr/>
              <p:nvPr/>
            </p:nvSpPr>
            <p:spPr bwMode="auto">
              <a:xfrm>
                <a:off x="214271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284" name="Group 283"/>
            <p:cNvGrpSpPr/>
            <p:nvPr/>
          </p:nvGrpSpPr>
          <p:grpSpPr>
            <a:xfrm>
              <a:off x="3511728" y="3106933"/>
              <a:ext cx="1791725" cy="91440"/>
              <a:chOff x="571500" y="2966023"/>
              <a:chExt cx="1791725" cy="91440"/>
            </a:xfrm>
          </p:grpSpPr>
          <p:sp>
            <p:nvSpPr>
              <p:cNvPr id="308" name="Oval 307"/>
              <p:cNvSpPr/>
              <p:nvPr/>
            </p:nvSpPr>
            <p:spPr bwMode="auto">
              <a:xfrm>
                <a:off x="66443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cxnSp>
            <p:nvCxnSpPr>
              <p:cNvPr id="309" name="Straight Connector 308"/>
              <p:cNvCxnSpPr/>
              <p:nvPr/>
            </p:nvCxnSpPr>
            <p:spPr bwMode="auto">
              <a:xfrm>
                <a:off x="571500" y="3011743"/>
                <a:ext cx="1791725" cy="0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10" name="Oval 309"/>
              <p:cNvSpPr/>
              <p:nvPr/>
            </p:nvSpPr>
            <p:spPr bwMode="auto">
              <a:xfrm>
                <a:off x="103400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1" name="Oval 310"/>
              <p:cNvSpPr/>
              <p:nvPr/>
            </p:nvSpPr>
            <p:spPr bwMode="auto">
              <a:xfrm>
                <a:off x="140357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2" name="Oval 311"/>
              <p:cNvSpPr/>
              <p:nvPr/>
            </p:nvSpPr>
            <p:spPr bwMode="auto">
              <a:xfrm>
                <a:off x="177314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3" name="Oval 312"/>
              <p:cNvSpPr/>
              <p:nvPr/>
            </p:nvSpPr>
            <p:spPr bwMode="auto">
              <a:xfrm>
                <a:off x="214271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285" name="Group 284"/>
            <p:cNvGrpSpPr/>
            <p:nvPr/>
          </p:nvGrpSpPr>
          <p:grpSpPr>
            <a:xfrm>
              <a:off x="3511728" y="3427082"/>
              <a:ext cx="1791725" cy="91440"/>
              <a:chOff x="571500" y="2966023"/>
              <a:chExt cx="1791725" cy="91440"/>
            </a:xfrm>
          </p:grpSpPr>
          <p:sp>
            <p:nvSpPr>
              <p:cNvPr id="302" name="Oval 301"/>
              <p:cNvSpPr/>
              <p:nvPr/>
            </p:nvSpPr>
            <p:spPr bwMode="auto">
              <a:xfrm>
                <a:off x="66443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cxnSp>
            <p:nvCxnSpPr>
              <p:cNvPr id="303" name="Straight Connector 302"/>
              <p:cNvCxnSpPr/>
              <p:nvPr/>
            </p:nvCxnSpPr>
            <p:spPr bwMode="auto">
              <a:xfrm>
                <a:off x="571500" y="3011743"/>
                <a:ext cx="1791725" cy="0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04" name="Oval 303"/>
              <p:cNvSpPr/>
              <p:nvPr/>
            </p:nvSpPr>
            <p:spPr bwMode="auto">
              <a:xfrm>
                <a:off x="103400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5" name="Oval 304"/>
              <p:cNvSpPr/>
              <p:nvPr/>
            </p:nvSpPr>
            <p:spPr bwMode="auto">
              <a:xfrm>
                <a:off x="140357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6" name="Oval 305"/>
              <p:cNvSpPr/>
              <p:nvPr/>
            </p:nvSpPr>
            <p:spPr bwMode="auto">
              <a:xfrm>
                <a:off x="177314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7" name="Oval 306"/>
              <p:cNvSpPr/>
              <p:nvPr/>
            </p:nvSpPr>
            <p:spPr bwMode="auto">
              <a:xfrm>
                <a:off x="214271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286" name="Group 285"/>
            <p:cNvGrpSpPr/>
            <p:nvPr/>
          </p:nvGrpSpPr>
          <p:grpSpPr>
            <a:xfrm>
              <a:off x="3511728" y="3747231"/>
              <a:ext cx="1791725" cy="91440"/>
              <a:chOff x="571500" y="2966023"/>
              <a:chExt cx="1791725" cy="91440"/>
            </a:xfrm>
          </p:grpSpPr>
          <p:sp>
            <p:nvSpPr>
              <p:cNvPr id="296" name="Oval 295"/>
              <p:cNvSpPr/>
              <p:nvPr/>
            </p:nvSpPr>
            <p:spPr bwMode="auto">
              <a:xfrm>
                <a:off x="66443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cxnSp>
            <p:nvCxnSpPr>
              <p:cNvPr id="297" name="Straight Connector 296"/>
              <p:cNvCxnSpPr/>
              <p:nvPr/>
            </p:nvCxnSpPr>
            <p:spPr bwMode="auto">
              <a:xfrm>
                <a:off x="571500" y="3011743"/>
                <a:ext cx="1791725" cy="0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98" name="Oval 297"/>
              <p:cNvSpPr/>
              <p:nvPr/>
            </p:nvSpPr>
            <p:spPr bwMode="auto">
              <a:xfrm>
                <a:off x="103400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9" name="Oval 298"/>
              <p:cNvSpPr/>
              <p:nvPr/>
            </p:nvSpPr>
            <p:spPr bwMode="auto">
              <a:xfrm>
                <a:off x="140357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0" name="Oval 299"/>
              <p:cNvSpPr/>
              <p:nvPr/>
            </p:nvSpPr>
            <p:spPr bwMode="auto">
              <a:xfrm>
                <a:off x="177314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" name="Oval 300"/>
              <p:cNvSpPr/>
              <p:nvPr/>
            </p:nvSpPr>
            <p:spPr bwMode="auto">
              <a:xfrm>
                <a:off x="214271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287" name="Group 286"/>
            <p:cNvGrpSpPr/>
            <p:nvPr/>
          </p:nvGrpSpPr>
          <p:grpSpPr>
            <a:xfrm>
              <a:off x="3511728" y="4067381"/>
              <a:ext cx="1791725" cy="91440"/>
              <a:chOff x="571500" y="2966023"/>
              <a:chExt cx="1791725" cy="91440"/>
            </a:xfrm>
          </p:grpSpPr>
          <p:sp>
            <p:nvSpPr>
              <p:cNvPr id="290" name="Oval 289"/>
              <p:cNvSpPr/>
              <p:nvPr/>
            </p:nvSpPr>
            <p:spPr bwMode="auto">
              <a:xfrm>
                <a:off x="66443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cxnSp>
            <p:nvCxnSpPr>
              <p:cNvPr id="291" name="Straight Connector 290"/>
              <p:cNvCxnSpPr/>
              <p:nvPr/>
            </p:nvCxnSpPr>
            <p:spPr bwMode="auto">
              <a:xfrm>
                <a:off x="571500" y="3011743"/>
                <a:ext cx="1791725" cy="0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92" name="Oval 291"/>
              <p:cNvSpPr/>
              <p:nvPr/>
            </p:nvSpPr>
            <p:spPr bwMode="auto">
              <a:xfrm>
                <a:off x="103400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3" name="Oval 292"/>
              <p:cNvSpPr/>
              <p:nvPr/>
            </p:nvSpPr>
            <p:spPr bwMode="auto">
              <a:xfrm>
                <a:off x="140357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4" name="Oval 293"/>
              <p:cNvSpPr/>
              <p:nvPr/>
            </p:nvSpPr>
            <p:spPr bwMode="auto">
              <a:xfrm>
                <a:off x="177314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5" name="Oval 294"/>
              <p:cNvSpPr/>
              <p:nvPr/>
            </p:nvSpPr>
            <p:spPr bwMode="auto">
              <a:xfrm>
                <a:off x="214271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288" name="Rectangle 287"/>
            <p:cNvSpPr/>
            <p:nvPr/>
          </p:nvSpPr>
          <p:spPr bwMode="auto">
            <a:xfrm>
              <a:off x="4242092" y="3331159"/>
              <a:ext cx="1200323" cy="275812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</a:endParaRPr>
            </a:p>
          </p:txBody>
        </p:sp>
        <p:sp>
          <p:nvSpPr>
            <p:cNvPr id="289" name="Multiply 288"/>
            <p:cNvSpPr/>
            <p:nvPr/>
          </p:nvSpPr>
          <p:spPr bwMode="auto">
            <a:xfrm>
              <a:off x="4287812" y="3360163"/>
              <a:ext cx="217590" cy="238998"/>
            </a:xfrm>
            <a:prstGeom prst="mathMultiply">
              <a:avLst/>
            </a:prstGeom>
            <a:solidFill>
              <a:srgbClr val="4F81BD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 Narrow" pitchFamily="34" charset="0"/>
              </a:endParaRPr>
            </a:p>
          </p:txBody>
        </p:sp>
        <p:sp>
          <p:nvSpPr>
            <p:cNvPr id="320" name="Rectangle 319"/>
            <p:cNvSpPr/>
            <p:nvPr/>
          </p:nvSpPr>
          <p:spPr bwMode="auto">
            <a:xfrm>
              <a:off x="3118143" y="3347048"/>
              <a:ext cx="1034000" cy="252113"/>
            </a:xfrm>
            <a:prstGeom prst="rect">
              <a:avLst/>
            </a:prstGeom>
            <a:solidFill>
              <a:srgbClr val="92D050">
                <a:alpha val="12000"/>
              </a:srgbClr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</a:endParaRPr>
            </a:p>
          </p:txBody>
        </p:sp>
        <p:sp>
          <p:nvSpPr>
            <p:cNvPr id="321" name="&quot;No&quot; Symbol 320"/>
            <p:cNvSpPr/>
            <p:nvPr/>
          </p:nvSpPr>
          <p:spPr>
            <a:xfrm>
              <a:off x="3215482" y="3124234"/>
              <a:ext cx="195514" cy="195514"/>
            </a:xfrm>
            <a:prstGeom prst="noSmoking">
              <a:avLst/>
            </a:prstGeom>
            <a:solidFill>
              <a:srgbClr val="FF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2" name="Multiply 321"/>
            <p:cNvSpPr/>
            <p:nvPr/>
          </p:nvSpPr>
          <p:spPr bwMode="auto">
            <a:xfrm>
              <a:off x="3918778" y="3365269"/>
              <a:ext cx="217590" cy="217271"/>
            </a:xfrm>
            <a:prstGeom prst="mathMultiply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 Narrow" pitchFamily="34" charset="0"/>
                <a:ea typeface="+mn-ea"/>
                <a:cs typeface="+mn-cs"/>
              </a:endParaRPr>
            </a:p>
          </p:txBody>
        </p:sp>
        <p:sp>
          <p:nvSpPr>
            <p:cNvPr id="323" name="Multiply 322"/>
            <p:cNvSpPr/>
            <p:nvPr/>
          </p:nvSpPr>
          <p:spPr bwMode="auto">
            <a:xfrm>
              <a:off x="3918778" y="3052849"/>
              <a:ext cx="217590" cy="217271"/>
            </a:xfrm>
            <a:prstGeom prst="mathMultiply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 Narrow" pitchFamily="34" charset="0"/>
                <a:ea typeface="+mn-ea"/>
                <a:cs typeface="+mn-cs"/>
              </a:endParaRPr>
            </a:p>
          </p:txBody>
        </p:sp>
        <p:sp>
          <p:nvSpPr>
            <p:cNvPr id="324" name="Multiply 323"/>
            <p:cNvSpPr/>
            <p:nvPr/>
          </p:nvSpPr>
          <p:spPr bwMode="auto">
            <a:xfrm>
              <a:off x="3918778" y="3692009"/>
              <a:ext cx="217590" cy="217271"/>
            </a:xfrm>
            <a:prstGeom prst="mathMultiply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 Narrow" pitchFamily="34" charset="0"/>
                <a:ea typeface="+mn-ea"/>
                <a:cs typeface="+mn-cs"/>
              </a:endParaRPr>
            </a:p>
          </p:txBody>
        </p:sp>
        <p:sp>
          <p:nvSpPr>
            <p:cNvPr id="325" name="Multiply 324"/>
            <p:cNvSpPr/>
            <p:nvPr/>
          </p:nvSpPr>
          <p:spPr bwMode="auto">
            <a:xfrm>
              <a:off x="4287812" y="3697761"/>
              <a:ext cx="217590" cy="217271"/>
            </a:xfrm>
            <a:prstGeom prst="mathMultiply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 Narrow" pitchFamily="34" charset="0"/>
                <a:ea typeface="+mn-ea"/>
                <a:cs typeface="+mn-cs"/>
              </a:endParaRPr>
            </a:p>
          </p:txBody>
        </p:sp>
        <p:sp>
          <p:nvSpPr>
            <p:cNvPr id="326" name="Multiply 325"/>
            <p:cNvSpPr/>
            <p:nvPr/>
          </p:nvSpPr>
          <p:spPr bwMode="auto">
            <a:xfrm>
              <a:off x="4287812" y="3032488"/>
              <a:ext cx="217590" cy="217271"/>
            </a:xfrm>
            <a:prstGeom prst="mathMultiply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 Narrow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388255" y="3345518"/>
            <a:ext cx="2593467" cy="2231195"/>
            <a:chOff x="6388255" y="2809474"/>
            <a:chExt cx="2593467" cy="2231195"/>
          </a:xfrm>
        </p:grpSpPr>
        <p:sp>
          <p:nvSpPr>
            <p:cNvPr id="327" name="Rectangle 326"/>
            <p:cNvSpPr/>
            <p:nvPr/>
          </p:nvSpPr>
          <p:spPr>
            <a:xfrm>
              <a:off x="6388255" y="4394338"/>
              <a:ext cx="2593467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sz="1800" dirty="0" smtClean="0">
                  <a:latin typeface="Tahoma"/>
                </a:rPr>
                <a:t>Forbidden via locations </a:t>
              </a:r>
              <a:br>
                <a:rPr lang="en-US" sz="1800" dirty="0" smtClean="0">
                  <a:latin typeface="Tahoma"/>
                </a:rPr>
              </a:br>
              <a:r>
                <a:rPr lang="en-US" sz="1800" dirty="0" smtClean="0">
                  <a:latin typeface="Tahoma"/>
                </a:rPr>
                <a:t>for wires from right</a:t>
              </a:r>
              <a:endParaRPr lang="en-US" sz="1800" dirty="0">
                <a:latin typeface="Tahoma"/>
              </a:endParaRPr>
            </a:p>
          </p:txBody>
        </p:sp>
        <p:grpSp>
          <p:nvGrpSpPr>
            <p:cNvPr id="328" name="Group 327"/>
            <p:cNvGrpSpPr/>
            <p:nvPr/>
          </p:nvGrpSpPr>
          <p:grpSpPr>
            <a:xfrm>
              <a:off x="6559728" y="2809474"/>
              <a:ext cx="1791725" cy="91440"/>
              <a:chOff x="571500" y="2966023"/>
              <a:chExt cx="1791725" cy="91440"/>
            </a:xfrm>
          </p:grpSpPr>
          <p:sp>
            <p:nvSpPr>
              <p:cNvPr id="329" name="Oval 328"/>
              <p:cNvSpPr/>
              <p:nvPr/>
            </p:nvSpPr>
            <p:spPr bwMode="auto">
              <a:xfrm>
                <a:off x="66443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cxnSp>
            <p:nvCxnSpPr>
              <p:cNvPr id="330" name="Straight Connector 329"/>
              <p:cNvCxnSpPr/>
              <p:nvPr/>
            </p:nvCxnSpPr>
            <p:spPr bwMode="auto">
              <a:xfrm>
                <a:off x="571500" y="3011743"/>
                <a:ext cx="1791725" cy="0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31" name="Oval 330"/>
              <p:cNvSpPr/>
              <p:nvPr/>
            </p:nvSpPr>
            <p:spPr bwMode="auto">
              <a:xfrm>
                <a:off x="103400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32" name="Oval 331"/>
              <p:cNvSpPr/>
              <p:nvPr/>
            </p:nvSpPr>
            <p:spPr bwMode="auto">
              <a:xfrm>
                <a:off x="140357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33" name="Oval 332"/>
              <p:cNvSpPr/>
              <p:nvPr/>
            </p:nvSpPr>
            <p:spPr bwMode="auto">
              <a:xfrm>
                <a:off x="177314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34" name="Oval 333"/>
              <p:cNvSpPr/>
              <p:nvPr/>
            </p:nvSpPr>
            <p:spPr bwMode="auto">
              <a:xfrm>
                <a:off x="214271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335" name="Group 334"/>
            <p:cNvGrpSpPr/>
            <p:nvPr/>
          </p:nvGrpSpPr>
          <p:grpSpPr>
            <a:xfrm>
              <a:off x="6559728" y="3129623"/>
              <a:ext cx="1791725" cy="91440"/>
              <a:chOff x="571500" y="2966023"/>
              <a:chExt cx="1791725" cy="91440"/>
            </a:xfrm>
          </p:grpSpPr>
          <p:sp>
            <p:nvSpPr>
              <p:cNvPr id="336" name="Oval 335"/>
              <p:cNvSpPr/>
              <p:nvPr/>
            </p:nvSpPr>
            <p:spPr bwMode="auto">
              <a:xfrm>
                <a:off x="66443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cxnSp>
            <p:nvCxnSpPr>
              <p:cNvPr id="337" name="Straight Connector 336"/>
              <p:cNvCxnSpPr/>
              <p:nvPr/>
            </p:nvCxnSpPr>
            <p:spPr bwMode="auto">
              <a:xfrm>
                <a:off x="571500" y="3011743"/>
                <a:ext cx="1791725" cy="0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38" name="Oval 337"/>
              <p:cNvSpPr/>
              <p:nvPr/>
            </p:nvSpPr>
            <p:spPr bwMode="auto">
              <a:xfrm>
                <a:off x="103400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39" name="Oval 338"/>
              <p:cNvSpPr/>
              <p:nvPr/>
            </p:nvSpPr>
            <p:spPr bwMode="auto">
              <a:xfrm>
                <a:off x="140357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40" name="Oval 339"/>
              <p:cNvSpPr/>
              <p:nvPr/>
            </p:nvSpPr>
            <p:spPr bwMode="auto">
              <a:xfrm>
                <a:off x="177314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41" name="Oval 340"/>
              <p:cNvSpPr/>
              <p:nvPr/>
            </p:nvSpPr>
            <p:spPr bwMode="auto">
              <a:xfrm>
                <a:off x="214271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342" name="Group 341"/>
            <p:cNvGrpSpPr/>
            <p:nvPr/>
          </p:nvGrpSpPr>
          <p:grpSpPr>
            <a:xfrm>
              <a:off x="6559728" y="3449772"/>
              <a:ext cx="1791725" cy="91440"/>
              <a:chOff x="571500" y="2966023"/>
              <a:chExt cx="1791725" cy="91440"/>
            </a:xfrm>
          </p:grpSpPr>
          <p:sp>
            <p:nvSpPr>
              <p:cNvPr id="343" name="Oval 342"/>
              <p:cNvSpPr/>
              <p:nvPr/>
            </p:nvSpPr>
            <p:spPr bwMode="auto">
              <a:xfrm>
                <a:off x="66443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cxnSp>
            <p:nvCxnSpPr>
              <p:cNvPr id="344" name="Straight Connector 343"/>
              <p:cNvCxnSpPr/>
              <p:nvPr/>
            </p:nvCxnSpPr>
            <p:spPr bwMode="auto">
              <a:xfrm>
                <a:off x="571500" y="3011743"/>
                <a:ext cx="1791725" cy="0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45" name="Oval 344"/>
              <p:cNvSpPr/>
              <p:nvPr/>
            </p:nvSpPr>
            <p:spPr bwMode="auto">
              <a:xfrm>
                <a:off x="103400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46" name="Oval 345"/>
              <p:cNvSpPr/>
              <p:nvPr/>
            </p:nvSpPr>
            <p:spPr bwMode="auto">
              <a:xfrm>
                <a:off x="140357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47" name="Oval 346"/>
              <p:cNvSpPr/>
              <p:nvPr/>
            </p:nvSpPr>
            <p:spPr bwMode="auto">
              <a:xfrm>
                <a:off x="177314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48" name="Oval 347"/>
              <p:cNvSpPr/>
              <p:nvPr/>
            </p:nvSpPr>
            <p:spPr bwMode="auto">
              <a:xfrm>
                <a:off x="214271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349" name="Group 348"/>
            <p:cNvGrpSpPr/>
            <p:nvPr/>
          </p:nvGrpSpPr>
          <p:grpSpPr>
            <a:xfrm>
              <a:off x="6559728" y="3769921"/>
              <a:ext cx="1791725" cy="91440"/>
              <a:chOff x="571500" y="2966023"/>
              <a:chExt cx="1791725" cy="91440"/>
            </a:xfrm>
          </p:grpSpPr>
          <p:sp>
            <p:nvSpPr>
              <p:cNvPr id="350" name="Oval 349"/>
              <p:cNvSpPr/>
              <p:nvPr/>
            </p:nvSpPr>
            <p:spPr bwMode="auto">
              <a:xfrm>
                <a:off x="66443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cxnSp>
            <p:nvCxnSpPr>
              <p:cNvPr id="351" name="Straight Connector 350"/>
              <p:cNvCxnSpPr/>
              <p:nvPr/>
            </p:nvCxnSpPr>
            <p:spPr bwMode="auto">
              <a:xfrm>
                <a:off x="571500" y="3011743"/>
                <a:ext cx="1791725" cy="0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52" name="Oval 351"/>
              <p:cNvSpPr/>
              <p:nvPr/>
            </p:nvSpPr>
            <p:spPr bwMode="auto">
              <a:xfrm>
                <a:off x="103400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53" name="Oval 352"/>
              <p:cNvSpPr/>
              <p:nvPr/>
            </p:nvSpPr>
            <p:spPr bwMode="auto">
              <a:xfrm>
                <a:off x="140357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54" name="Oval 353"/>
              <p:cNvSpPr/>
              <p:nvPr/>
            </p:nvSpPr>
            <p:spPr bwMode="auto">
              <a:xfrm>
                <a:off x="177314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55" name="Oval 354"/>
              <p:cNvSpPr/>
              <p:nvPr/>
            </p:nvSpPr>
            <p:spPr bwMode="auto">
              <a:xfrm>
                <a:off x="214271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356" name="Group 355"/>
            <p:cNvGrpSpPr/>
            <p:nvPr/>
          </p:nvGrpSpPr>
          <p:grpSpPr>
            <a:xfrm>
              <a:off x="6559728" y="4090071"/>
              <a:ext cx="1791725" cy="91440"/>
              <a:chOff x="571500" y="2966023"/>
              <a:chExt cx="1791725" cy="91440"/>
            </a:xfrm>
          </p:grpSpPr>
          <p:sp>
            <p:nvSpPr>
              <p:cNvPr id="357" name="Oval 356"/>
              <p:cNvSpPr/>
              <p:nvPr/>
            </p:nvSpPr>
            <p:spPr bwMode="auto">
              <a:xfrm>
                <a:off x="66443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cxnSp>
            <p:nvCxnSpPr>
              <p:cNvPr id="358" name="Straight Connector 357"/>
              <p:cNvCxnSpPr/>
              <p:nvPr/>
            </p:nvCxnSpPr>
            <p:spPr bwMode="auto">
              <a:xfrm>
                <a:off x="571500" y="3011743"/>
                <a:ext cx="1791725" cy="0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59" name="Oval 358"/>
              <p:cNvSpPr/>
              <p:nvPr/>
            </p:nvSpPr>
            <p:spPr bwMode="auto">
              <a:xfrm>
                <a:off x="103400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60" name="Oval 359"/>
              <p:cNvSpPr/>
              <p:nvPr/>
            </p:nvSpPr>
            <p:spPr bwMode="auto">
              <a:xfrm>
                <a:off x="140357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61" name="Oval 360"/>
              <p:cNvSpPr/>
              <p:nvPr/>
            </p:nvSpPr>
            <p:spPr bwMode="auto">
              <a:xfrm>
                <a:off x="177314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62" name="Oval 361"/>
              <p:cNvSpPr/>
              <p:nvPr/>
            </p:nvSpPr>
            <p:spPr bwMode="auto">
              <a:xfrm>
                <a:off x="2142715" y="2966023"/>
                <a:ext cx="91440" cy="914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363" name="Rectangle 362"/>
            <p:cNvSpPr/>
            <p:nvPr/>
          </p:nvSpPr>
          <p:spPr bwMode="auto">
            <a:xfrm>
              <a:off x="7290092" y="3353849"/>
              <a:ext cx="1200323" cy="275812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</a:endParaRPr>
            </a:p>
          </p:txBody>
        </p:sp>
        <p:sp>
          <p:nvSpPr>
            <p:cNvPr id="364" name="Multiply 363"/>
            <p:cNvSpPr/>
            <p:nvPr/>
          </p:nvSpPr>
          <p:spPr bwMode="auto">
            <a:xfrm>
              <a:off x="7335812" y="3382853"/>
              <a:ext cx="217590" cy="238998"/>
            </a:xfrm>
            <a:prstGeom prst="mathMultiply">
              <a:avLst/>
            </a:prstGeom>
            <a:solidFill>
              <a:srgbClr val="4F81BD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 Narrow" pitchFamily="34" charset="0"/>
              </a:endParaRPr>
            </a:p>
          </p:txBody>
        </p:sp>
        <p:sp>
          <p:nvSpPr>
            <p:cNvPr id="365" name="Rectangle 364"/>
            <p:cNvSpPr/>
            <p:nvPr/>
          </p:nvSpPr>
          <p:spPr bwMode="auto">
            <a:xfrm>
              <a:off x="7659663" y="3034186"/>
              <a:ext cx="1034000" cy="252113"/>
            </a:xfrm>
            <a:prstGeom prst="rect">
              <a:avLst/>
            </a:prstGeom>
            <a:solidFill>
              <a:srgbClr val="92D050">
                <a:alpha val="12000"/>
              </a:srgbClr>
            </a:solidFill>
            <a:ln w="254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</a:endParaRPr>
            </a:p>
          </p:txBody>
        </p:sp>
        <p:sp>
          <p:nvSpPr>
            <p:cNvPr id="366" name="&quot;No&quot; Symbol 365"/>
            <p:cNvSpPr/>
            <p:nvPr/>
          </p:nvSpPr>
          <p:spPr>
            <a:xfrm>
              <a:off x="7401836" y="2925062"/>
              <a:ext cx="195514" cy="195514"/>
            </a:xfrm>
            <a:prstGeom prst="noSmoking">
              <a:avLst/>
            </a:prstGeom>
            <a:solidFill>
              <a:srgbClr val="FF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7" name="Multiply 366"/>
            <p:cNvSpPr/>
            <p:nvPr/>
          </p:nvSpPr>
          <p:spPr bwMode="auto">
            <a:xfrm>
              <a:off x="6966778" y="3387959"/>
              <a:ext cx="217590" cy="217271"/>
            </a:xfrm>
            <a:prstGeom prst="mathMultiply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 Narrow" pitchFamily="34" charset="0"/>
                <a:ea typeface="+mn-ea"/>
                <a:cs typeface="+mn-cs"/>
              </a:endParaRPr>
            </a:p>
          </p:txBody>
        </p:sp>
        <p:sp>
          <p:nvSpPr>
            <p:cNvPr id="368" name="Multiply 367"/>
            <p:cNvSpPr/>
            <p:nvPr/>
          </p:nvSpPr>
          <p:spPr bwMode="auto">
            <a:xfrm>
              <a:off x="6966778" y="3075539"/>
              <a:ext cx="217590" cy="217271"/>
            </a:xfrm>
            <a:prstGeom prst="mathMultiply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 Narrow" pitchFamily="34" charset="0"/>
                <a:ea typeface="+mn-ea"/>
                <a:cs typeface="+mn-cs"/>
              </a:endParaRPr>
            </a:p>
          </p:txBody>
        </p:sp>
        <p:sp>
          <p:nvSpPr>
            <p:cNvPr id="369" name="Multiply 368"/>
            <p:cNvSpPr/>
            <p:nvPr/>
          </p:nvSpPr>
          <p:spPr bwMode="auto">
            <a:xfrm>
              <a:off x="6966778" y="3714699"/>
              <a:ext cx="217590" cy="217271"/>
            </a:xfrm>
            <a:prstGeom prst="mathMultiply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 Narrow" pitchFamily="34" charset="0"/>
                <a:ea typeface="+mn-ea"/>
                <a:cs typeface="+mn-cs"/>
              </a:endParaRPr>
            </a:p>
          </p:txBody>
        </p:sp>
        <p:sp>
          <p:nvSpPr>
            <p:cNvPr id="370" name="Multiply 369"/>
            <p:cNvSpPr/>
            <p:nvPr/>
          </p:nvSpPr>
          <p:spPr bwMode="auto">
            <a:xfrm>
              <a:off x="7698701" y="3712963"/>
              <a:ext cx="217590" cy="217271"/>
            </a:xfrm>
            <a:prstGeom prst="mathMultiply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 Narrow" pitchFamily="34" charset="0"/>
                <a:ea typeface="+mn-ea"/>
                <a:cs typeface="+mn-cs"/>
              </a:endParaRPr>
            </a:p>
          </p:txBody>
        </p:sp>
        <p:sp>
          <p:nvSpPr>
            <p:cNvPr id="371" name="Multiply 370"/>
            <p:cNvSpPr/>
            <p:nvPr/>
          </p:nvSpPr>
          <p:spPr bwMode="auto">
            <a:xfrm>
              <a:off x="7698298" y="3070584"/>
              <a:ext cx="217590" cy="217271"/>
            </a:xfrm>
            <a:prstGeom prst="mathMultiply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 Narrow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4846010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Motivation</a:t>
            </a:r>
          </a:p>
          <a:p>
            <a:r>
              <a:rPr lang="en-US" sz="2400" dirty="0" smtClean="0"/>
              <a:t>Our Work</a:t>
            </a:r>
          </a:p>
          <a:p>
            <a:r>
              <a:rPr lang="en-US" sz="2400" dirty="0"/>
              <a:t>Prior Work</a:t>
            </a:r>
          </a:p>
          <a:p>
            <a:r>
              <a:rPr lang="en-US" sz="2400" dirty="0" smtClean="0"/>
              <a:t>ILP Formulation of Routing Problem</a:t>
            </a:r>
          </a:p>
          <a:p>
            <a:r>
              <a:rPr lang="en-US" sz="2400" dirty="0">
                <a:solidFill>
                  <a:srgbClr val="FFC000"/>
                </a:solidFill>
              </a:rPr>
              <a:t>Experimental Results</a:t>
            </a:r>
          </a:p>
          <a:p>
            <a:r>
              <a:rPr lang="en-US" sz="2400" dirty="0">
                <a:solidFill>
                  <a:srgbClr val="FFC000"/>
                </a:solidFill>
              </a:rPr>
              <a:t>Conclusions and Future </a:t>
            </a:r>
            <a:r>
              <a:rPr lang="en-US" sz="2400" dirty="0" smtClean="0">
                <a:solidFill>
                  <a:srgbClr val="FFC000"/>
                </a:solidFill>
              </a:rPr>
              <a:t>Work</a:t>
            </a:r>
            <a:endParaRPr lang="en-US" sz="2400" dirty="0">
              <a:solidFill>
                <a:srgbClr val="FFC000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575384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Flow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43962" y="2672813"/>
            <a:ext cx="3167762" cy="994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Various routing options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Via pitches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Double patterning rules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6337350" y="911807"/>
            <a:ext cx="2330056" cy="1014055"/>
            <a:chOff x="3124200" y="2133600"/>
            <a:chExt cx="1600200" cy="842665"/>
          </a:xfrm>
          <a:solidFill>
            <a:sysClr val="window" lastClr="FFFFFF"/>
          </a:solidFill>
        </p:grpSpPr>
        <p:sp>
          <p:nvSpPr>
            <p:cNvPr id="55" name="Rectangle 54"/>
            <p:cNvSpPr/>
            <p:nvPr/>
          </p:nvSpPr>
          <p:spPr bwMode="auto">
            <a:xfrm>
              <a:off x="3276600" y="2286000"/>
              <a:ext cx="1447800" cy="69026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3200400" y="2209800"/>
              <a:ext cx="1447800" cy="69026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3124200" y="2133600"/>
              <a:ext cx="1447800" cy="69026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Routing</a:t>
              </a:r>
              <a:r>
                <a:rPr kumimoji="0" lang="en-US" sz="1800" b="1" i="0" u="none" strike="noStrike" kern="0" cap="none" spc="0" normalizeH="0" noProof="0" dirty="0" smtClean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Clips </a:t>
              </a:r>
              <a:b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(Switchbox</a:t>
              </a:r>
              <a:r>
                <a:rPr lang="en-US" sz="1800" b="1" kern="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es</a:t>
              </a:r>
              <a:r>
                <a:rPr lang="en-US" sz="1800" b="1" kern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kumimoji="0" lang="en-US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55613" y="1599545"/>
            <a:ext cx="1925666" cy="1014055"/>
            <a:chOff x="3124200" y="2133600"/>
            <a:chExt cx="1600200" cy="842665"/>
          </a:xfrm>
          <a:solidFill>
            <a:sysClr val="window" lastClr="FFFFFF"/>
          </a:solidFill>
        </p:grpSpPr>
        <p:sp>
          <p:nvSpPr>
            <p:cNvPr id="59" name="Rectangle 58"/>
            <p:cNvSpPr/>
            <p:nvPr/>
          </p:nvSpPr>
          <p:spPr bwMode="auto">
            <a:xfrm>
              <a:off x="3276600" y="2286000"/>
              <a:ext cx="1447800" cy="69026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3200400" y="2209800"/>
              <a:ext cx="1447800" cy="69026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3124200" y="2133600"/>
              <a:ext cx="1447800" cy="69026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Routing Rules </a:t>
              </a:r>
              <a:b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Options 1, 2, ..</a:t>
              </a:r>
            </a:p>
          </p:txBody>
        </p:sp>
      </p:grpSp>
      <p:cxnSp>
        <p:nvCxnSpPr>
          <p:cNvPr id="67" name="Straight Arrow Connector 66"/>
          <p:cNvCxnSpPr>
            <a:stCxn id="59" idx="3"/>
            <a:endCxn id="71" idx="1"/>
          </p:cNvCxnSpPr>
          <p:nvPr/>
        </p:nvCxnSpPr>
        <p:spPr bwMode="auto">
          <a:xfrm>
            <a:off x="2281279" y="2198271"/>
            <a:ext cx="1019048" cy="2876"/>
          </a:xfrm>
          <a:prstGeom prst="straightConnector1">
            <a:avLst/>
          </a:prstGeom>
          <a:solidFill>
            <a:srgbClr val="4F81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57" idx="1"/>
            <a:endCxn id="70" idx="3"/>
          </p:cNvCxnSpPr>
          <p:nvPr/>
        </p:nvCxnSpPr>
        <p:spPr bwMode="auto">
          <a:xfrm flipH="1">
            <a:off x="5619288" y="1327136"/>
            <a:ext cx="718062" cy="2875"/>
          </a:xfrm>
          <a:prstGeom prst="straightConnector1">
            <a:avLst/>
          </a:prstGeom>
          <a:solidFill>
            <a:srgbClr val="4F81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Rectangle 69"/>
          <p:cNvSpPr/>
          <p:nvPr/>
        </p:nvSpPr>
        <p:spPr>
          <a:xfrm>
            <a:off x="3300327" y="976068"/>
            <a:ext cx="2318961" cy="70788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0" rIns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Generate Routing Graphs</a:t>
            </a:r>
          </a:p>
        </p:txBody>
      </p:sp>
      <p:sp>
        <p:nvSpPr>
          <p:cNvPr id="71" name="Rectangle 70"/>
          <p:cNvSpPr/>
          <p:nvPr/>
        </p:nvSpPr>
        <p:spPr>
          <a:xfrm>
            <a:off x="3300327" y="2001091"/>
            <a:ext cx="2318961" cy="40011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ILP Formulation</a:t>
            </a:r>
          </a:p>
        </p:txBody>
      </p:sp>
      <p:sp>
        <p:nvSpPr>
          <p:cNvPr id="72" name="Rectangle 71"/>
          <p:cNvSpPr/>
          <p:nvPr/>
        </p:nvSpPr>
        <p:spPr>
          <a:xfrm>
            <a:off x="3300327" y="2672488"/>
            <a:ext cx="2318961" cy="70788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ILP Solver (CPLEX)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248581" y="3723891"/>
            <a:ext cx="6786772" cy="2486951"/>
            <a:chOff x="1248581" y="3723891"/>
            <a:chExt cx="6786772" cy="2486951"/>
          </a:xfrm>
        </p:grpSpPr>
        <p:sp>
          <p:nvSpPr>
            <p:cNvPr id="66" name="TextBox 65"/>
            <p:cNvSpPr txBox="1"/>
            <p:nvPr/>
          </p:nvSpPr>
          <p:spPr>
            <a:xfrm>
              <a:off x="1820799" y="5749177"/>
              <a:ext cx="52285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Routing cost = </a:t>
              </a:r>
              <a:r>
                <a:rPr lang="en-US" sz="2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Wirelength</a:t>
              </a:r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+ 4*#</a:t>
              </a:r>
              <a:r>
                <a:rPr lang="en-US" sz="2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Vias</a:t>
              </a:r>
              <a:endParaRPr lang="en-US" sz="24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248581" y="3723891"/>
              <a:ext cx="6786772" cy="1950465"/>
              <a:chOff x="1248581" y="3723891"/>
              <a:chExt cx="6786772" cy="1950465"/>
            </a:xfrm>
          </p:grpSpPr>
          <p:sp>
            <p:nvSpPr>
              <p:cNvPr id="51" name="Rectangle 50"/>
              <p:cNvSpPr/>
              <p:nvPr/>
            </p:nvSpPr>
            <p:spPr bwMode="auto">
              <a:xfrm>
                <a:off x="1248581" y="4626345"/>
                <a:ext cx="6786772" cy="104801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...</a:t>
                </a:r>
              </a:p>
            </p:txBody>
          </p:sp>
          <p:sp>
            <p:nvSpPr>
              <p:cNvPr id="62" name="Rectangle 61"/>
              <p:cNvSpPr/>
              <p:nvPr/>
            </p:nvSpPr>
            <p:spPr bwMode="auto">
              <a:xfrm>
                <a:off x="1422152" y="4742934"/>
                <a:ext cx="1742269" cy="830659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Result of </a:t>
                </a:r>
                <a:br>
                  <a: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Option1</a:t>
                </a:r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>
                <a:off x="3379913" y="4742933"/>
                <a:ext cx="1742269" cy="830659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buFontTx/>
                  <a:buNone/>
                </a:pPr>
                <a:r>
                  <a:rPr lang="en-US" sz="1800" b="1" kern="0" dirty="0">
                    <a:solidFill>
                      <a:schemeClr val="l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Result of </a:t>
                </a:r>
                <a:br>
                  <a:rPr lang="en-US" sz="1800" b="1" kern="0" dirty="0">
                    <a:solidFill>
                      <a:schemeClr val="l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800" b="1" kern="0" dirty="0">
                    <a:solidFill>
                      <a:schemeClr val="l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Option2</a:t>
                </a:r>
              </a:p>
            </p:txBody>
          </p:sp>
          <p:sp>
            <p:nvSpPr>
              <p:cNvPr id="65" name="Rectangle 64"/>
              <p:cNvSpPr/>
              <p:nvPr/>
            </p:nvSpPr>
            <p:spPr bwMode="auto">
              <a:xfrm>
                <a:off x="6144619" y="4721110"/>
                <a:ext cx="1742269" cy="830659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buFontTx/>
                  <a:buNone/>
                </a:pPr>
                <a:r>
                  <a:rPr lang="en-US" sz="1800" b="1" kern="0" dirty="0">
                    <a:solidFill>
                      <a:schemeClr val="l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Result of </a:t>
                </a:r>
                <a:br>
                  <a:rPr lang="en-US" sz="1800" b="1" kern="0" dirty="0">
                    <a:solidFill>
                      <a:schemeClr val="l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800" b="1" kern="0" dirty="0" err="1">
                    <a:solidFill>
                      <a:schemeClr val="l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OptionN</a:t>
                </a:r>
                <a:endParaRPr lang="en-US" sz="1800" b="1" kern="0" dirty="0">
                  <a:solidFill>
                    <a:schemeClr val="l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9" name="Right Arrow 68"/>
              <p:cNvSpPr/>
              <p:nvPr/>
            </p:nvSpPr>
            <p:spPr bwMode="auto">
              <a:xfrm rot="5400000">
                <a:off x="4114008" y="3347084"/>
                <a:ext cx="825285" cy="1578899"/>
              </a:xfrm>
              <a:prstGeom prst="rightArrow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1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5316100" y="4865874"/>
                <a:ext cx="59503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…</a:t>
                </a:r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cxnSp>
        <p:nvCxnSpPr>
          <p:cNvPr id="6" name="Straight Arrow Connector 5"/>
          <p:cNvCxnSpPr>
            <a:stCxn id="70" idx="2"/>
            <a:endCxn id="71" idx="0"/>
          </p:cNvCxnSpPr>
          <p:nvPr/>
        </p:nvCxnSpPr>
        <p:spPr bwMode="auto">
          <a:xfrm>
            <a:off x="4459808" y="1683954"/>
            <a:ext cx="0" cy="317137"/>
          </a:xfrm>
          <a:prstGeom prst="straightConnector1">
            <a:avLst/>
          </a:prstGeom>
          <a:solidFill>
            <a:schemeClr val="accent1"/>
          </a:solidFill>
          <a:ln w="25400" cap="sq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71" idx="2"/>
            <a:endCxn id="72" idx="0"/>
          </p:cNvCxnSpPr>
          <p:nvPr/>
        </p:nvCxnSpPr>
        <p:spPr bwMode="auto">
          <a:xfrm>
            <a:off x="4459808" y="2401202"/>
            <a:ext cx="0" cy="271286"/>
          </a:xfrm>
          <a:prstGeom prst="straightConnector1">
            <a:avLst/>
          </a:prstGeom>
          <a:solidFill>
            <a:schemeClr val="accent1"/>
          </a:solidFill>
          <a:ln w="25400" cap="sq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37974021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Experimental Setup: Routing Clip Extraction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Routing clips are extracted from layouts</a:t>
            </a:r>
          </a:p>
          <a:p>
            <a:pPr lvl="1"/>
            <a:r>
              <a:rPr lang="en-US" sz="2200" dirty="0"/>
              <a:t>Clip size: 1</a:t>
            </a:r>
            <a:r>
              <a:rPr lang="el-GR" sz="2200" dirty="0"/>
              <a:t>μ</a:t>
            </a:r>
            <a:r>
              <a:rPr lang="en-US" sz="2200" dirty="0"/>
              <a:t>m X 1</a:t>
            </a:r>
            <a:r>
              <a:rPr lang="el-GR" sz="2200" dirty="0"/>
              <a:t>μ</a:t>
            </a:r>
            <a:r>
              <a:rPr lang="en-US" sz="2200" dirty="0"/>
              <a:t>m (7 vertical tracks X 10 horizontal tracks</a:t>
            </a:r>
            <a:r>
              <a:rPr lang="en-US" sz="2200" dirty="0" smtClean="0"/>
              <a:t>)</a:t>
            </a:r>
            <a:endParaRPr lang="en-US" sz="2400" dirty="0" smtClean="0"/>
          </a:p>
          <a:p>
            <a:r>
              <a:rPr lang="en-US" sz="2400" dirty="0" smtClean="0"/>
              <a:t>Designs </a:t>
            </a:r>
            <a:r>
              <a:rPr lang="en-US" sz="2400" dirty="0"/>
              <a:t>i</a:t>
            </a:r>
            <a:r>
              <a:rPr lang="en-US" sz="2400" dirty="0" smtClean="0"/>
              <a:t>mplemented with three cell libraries</a:t>
            </a:r>
            <a:endParaRPr lang="en-US" sz="2400" dirty="0"/>
          </a:p>
          <a:p>
            <a:pPr lvl="1"/>
            <a:r>
              <a:rPr lang="en-US" sz="2000" dirty="0" smtClean="0"/>
              <a:t>8/12-track </a:t>
            </a:r>
            <a:r>
              <a:rPr lang="en-US" sz="2000" dirty="0"/>
              <a:t>in 28nm </a:t>
            </a:r>
            <a:r>
              <a:rPr lang="en-US" sz="2000" dirty="0" smtClean="0"/>
              <a:t>FDSOI </a:t>
            </a:r>
            <a:r>
              <a:rPr lang="en-US" sz="2000" dirty="0"/>
              <a:t>and 9-track in </a:t>
            </a:r>
            <a:r>
              <a:rPr lang="en-US" sz="2000" dirty="0" smtClean="0"/>
              <a:t>7nm</a:t>
            </a:r>
            <a:endParaRPr lang="en-US" sz="20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endParaRPr lang="en-US" sz="2000" dirty="0" smtClean="0"/>
          </a:p>
          <a:p>
            <a:r>
              <a:rPr lang="en-US" sz="2400" dirty="0" smtClean="0"/>
              <a:t>Select “difficult-to-route” clips based on pin cost metric</a:t>
            </a:r>
          </a:p>
          <a:p>
            <a:pPr lvl="1"/>
            <a:r>
              <a:rPr lang="en-US" sz="2200" dirty="0" smtClean="0"/>
              <a:t>Pin cost = pin area cost + pin spacing cost + #pins </a:t>
            </a:r>
            <a:r>
              <a:rPr lang="en-US" sz="2200" dirty="0">
                <a:latin typeface="Calibri"/>
              </a:rPr>
              <a:t>[</a:t>
            </a:r>
            <a:r>
              <a:rPr lang="en-US" sz="2200" dirty="0" smtClean="0">
                <a:latin typeface="Calibri"/>
              </a:rPr>
              <a:t>Taghavi10]</a:t>
            </a:r>
            <a:endParaRPr lang="en-US" sz="1600" dirty="0">
              <a:latin typeface="Calibri"/>
            </a:endParaRPr>
          </a:p>
          <a:p>
            <a:endParaRPr lang="en-US" sz="2400" dirty="0" smtClean="0">
              <a:latin typeface="Calibri"/>
            </a:endParaRPr>
          </a:p>
          <a:p>
            <a:endParaRPr lang="en-US" sz="2400" dirty="0"/>
          </a:p>
        </p:txBody>
      </p:sp>
      <p:grpSp>
        <p:nvGrpSpPr>
          <p:cNvPr id="67" name="Group 66"/>
          <p:cNvGrpSpPr/>
          <p:nvPr/>
        </p:nvGrpSpPr>
        <p:grpSpPr>
          <a:xfrm>
            <a:off x="2396175" y="2988911"/>
            <a:ext cx="1904195" cy="1913854"/>
            <a:chOff x="353665" y="2154991"/>
            <a:chExt cx="2802778" cy="2816994"/>
          </a:xfrm>
          <a:solidFill>
            <a:srgbClr val="0000B2"/>
          </a:solidFill>
        </p:grpSpPr>
        <p:grpSp>
          <p:nvGrpSpPr>
            <p:cNvPr id="70" name="Group 69"/>
            <p:cNvGrpSpPr/>
            <p:nvPr/>
          </p:nvGrpSpPr>
          <p:grpSpPr>
            <a:xfrm>
              <a:off x="353665" y="2154991"/>
              <a:ext cx="2761635" cy="2816994"/>
              <a:chOff x="-867205" y="797514"/>
              <a:chExt cx="7110200" cy="7655660"/>
            </a:xfrm>
            <a:grpFill/>
          </p:grpSpPr>
          <p:pic>
            <p:nvPicPr>
              <p:cNvPr id="85" name="Picture 3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40" t="29742" r="58302" b="9483"/>
              <a:stretch/>
            </p:blipFill>
            <p:spPr bwMode="auto">
              <a:xfrm>
                <a:off x="-842002" y="990596"/>
                <a:ext cx="7062737" cy="745511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86" name="Straight Connector 85"/>
              <p:cNvCxnSpPr/>
              <p:nvPr/>
            </p:nvCxnSpPr>
            <p:spPr>
              <a:xfrm>
                <a:off x="-867205" y="5577161"/>
                <a:ext cx="7110200" cy="0"/>
              </a:xfrm>
              <a:prstGeom prst="line">
                <a:avLst/>
              </a:prstGeom>
              <a:grpFill/>
              <a:ln w="3810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</p:cxnSp>
          <p:cxnSp>
            <p:nvCxnSpPr>
              <p:cNvPr id="87" name="Straight Connector 86"/>
              <p:cNvCxnSpPr/>
              <p:nvPr/>
            </p:nvCxnSpPr>
            <p:spPr>
              <a:xfrm flipV="1">
                <a:off x="821212" y="797514"/>
                <a:ext cx="0" cy="4757164"/>
              </a:xfrm>
              <a:prstGeom prst="line">
                <a:avLst/>
              </a:prstGeom>
              <a:grpFill/>
              <a:ln w="3810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</p:cxnSp>
          <p:cxnSp>
            <p:nvCxnSpPr>
              <p:cNvPr id="88" name="Straight Connector 87"/>
              <p:cNvCxnSpPr/>
              <p:nvPr/>
            </p:nvCxnSpPr>
            <p:spPr>
              <a:xfrm flipV="1">
                <a:off x="2734541" y="911113"/>
                <a:ext cx="0" cy="7542061"/>
              </a:xfrm>
              <a:prstGeom prst="line">
                <a:avLst/>
              </a:prstGeom>
              <a:grpFill/>
              <a:ln w="3810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</p:cxnSp>
        </p:grpSp>
        <p:cxnSp>
          <p:nvCxnSpPr>
            <p:cNvPr id="74" name="Straight Connector 73"/>
            <p:cNvCxnSpPr/>
            <p:nvPr/>
          </p:nvCxnSpPr>
          <p:spPr>
            <a:xfrm>
              <a:off x="381000" y="3648470"/>
              <a:ext cx="2761635" cy="0"/>
            </a:xfrm>
            <a:prstGeom prst="line">
              <a:avLst/>
            </a:prstGeom>
            <a:grpFill/>
            <a:ln w="28575" cap="flat" cmpd="sng" algn="ctr">
              <a:solidFill>
                <a:srgbClr val="FFFF00"/>
              </a:solidFill>
              <a:prstDash val="sysDash"/>
            </a:ln>
            <a:effectLst/>
          </p:spPr>
        </p:cxnSp>
        <p:cxnSp>
          <p:nvCxnSpPr>
            <p:cNvPr id="75" name="Straight Connector 74"/>
            <p:cNvCxnSpPr/>
            <p:nvPr/>
          </p:nvCxnSpPr>
          <p:spPr>
            <a:xfrm>
              <a:off x="367192" y="4200427"/>
              <a:ext cx="2789251" cy="0"/>
            </a:xfrm>
            <a:prstGeom prst="line">
              <a:avLst/>
            </a:prstGeom>
            <a:grpFill/>
            <a:ln w="28575" cap="flat" cmpd="sng" algn="ctr">
              <a:solidFill>
                <a:srgbClr val="FFFF00"/>
              </a:solidFill>
              <a:prstDash val="sysDash"/>
            </a:ln>
            <a:effectLst/>
          </p:spPr>
        </p:cxnSp>
      </p:grpSp>
      <p:sp>
        <p:nvSpPr>
          <p:cNvPr id="95" name="Rectangle 94"/>
          <p:cNvSpPr/>
          <p:nvPr/>
        </p:nvSpPr>
        <p:spPr>
          <a:xfrm>
            <a:off x="1921672" y="4944422"/>
            <a:ext cx="27451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600" dirty="0" smtClean="0">
                <a:latin typeface="Tahoma"/>
              </a:rPr>
              <a:t> An example of routing clips</a:t>
            </a:r>
            <a:endParaRPr lang="en-US" sz="1600" dirty="0">
              <a:latin typeface="Tahoma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054979"/>
              </p:ext>
            </p:extLst>
          </p:nvPr>
        </p:nvGraphicFramePr>
        <p:xfrm>
          <a:off x="459829" y="3265127"/>
          <a:ext cx="1537300" cy="13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65"/>
                <a:gridCol w="76865"/>
                <a:gridCol w="76865"/>
                <a:gridCol w="76865"/>
                <a:gridCol w="76865"/>
                <a:gridCol w="76865"/>
                <a:gridCol w="76865"/>
                <a:gridCol w="76865"/>
                <a:gridCol w="76865"/>
                <a:gridCol w="76865"/>
                <a:gridCol w="76865"/>
                <a:gridCol w="76865"/>
                <a:gridCol w="76865"/>
                <a:gridCol w="76865"/>
                <a:gridCol w="76865"/>
                <a:gridCol w="76865"/>
                <a:gridCol w="76865"/>
                <a:gridCol w="76865"/>
                <a:gridCol w="76865"/>
                <a:gridCol w="76865"/>
              </a:tblGrid>
              <a:tr h="65626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5626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5626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5626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5626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5626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5626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5626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5626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5626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5626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5626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5626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5626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5626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5626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5626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5626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5626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5626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54076" y="4623312"/>
            <a:ext cx="1321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Chip layout</a:t>
            </a:r>
            <a:endParaRPr 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 flipV="1">
            <a:off x="1524000" y="3084125"/>
            <a:ext cx="873760" cy="762001"/>
          </a:xfrm>
          <a:prstGeom prst="line">
            <a:avLst/>
          </a:prstGeom>
          <a:noFill/>
          <a:ln w="19050" cap="sq" cmpd="sng" algn="ctr">
            <a:solidFill>
              <a:srgbClr val="00B0F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1538897" y="3924760"/>
            <a:ext cx="848703" cy="947525"/>
          </a:xfrm>
          <a:prstGeom prst="line">
            <a:avLst/>
          </a:prstGeom>
          <a:noFill/>
          <a:ln w="19050" cap="sq" cmpd="sng" algn="ctr">
            <a:solidFill>
              <a:srgbClr val="00B0F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916489"/>
              </p:ext>
            </p:extLst>
          </p:nvPr>
        </p:nvGraphicFramePr>
        <p:xfrm>
          <a:off x="6476996" y="3094284"/>
          <a:ext cx="2293623" cy="2192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847"/>
                <a:gridCol w="254847"/>
                <a:gridCol w="254847"/>
                <a:gridCol w="254847"/>
                <a:gridCol w="254847"/>
                <a:gridCol w="254847"/>
                <a:gridCol w="254847"/>
                <a:gridCol w="254847"/>
                <a:gridCol w="254847"/>
              </a:tblGrid>
              <a:tr h="219287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9287"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9287"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9287"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9287"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9287"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9287"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9287"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9287"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9287"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84" name="Group 83"/>
          <p:cNvGrpSpPr/>
          <p:nvPr/>
        </p:nvGrpSpPr>
        <p:grpSpPr>
          <a:xfrm>
            <a:off x="6167844" y="2921169"/>
            <a:ext cx="2722456" cy="2870596"/>
            <a:chOff x="6167844" y="2864724"/>
            <a:chExt cx="2722456" cy="2870596"/>
          </a:xfrm>
        </p:grpSpPr>
        <p:sp>
          <p:nvSpPr>
            <p:cNvPr id="16" name="Rectangle 15"/>
            <p:cNvSpPr/>
            <p:nvPr/>
          </p:nvSpPr>
          <p:spPr bwMode="auto">
            <a:xfrm>
              <a:off x="6348718" y="3236802"/>
              <a:ext cx="248945" cy="107722"/>
            </a:xfrm>
            <a:prstGeom prst="rect">
              <a:avLst/>
            </a:prstGeom>
            <a:solidFill>
              <a:srgbClr val="92D050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347663" marR="0" indent="-3476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7924800" y="2896489"/>
              <a:ext cx="152400" cy="584775"/>
            </a:xfrm>
            <a:prstGeom prst="rect">
              <a:avLst/>
            </a:prstGeom>
            <a:solidFill>
              <a:srgbClr val="00A300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347663" marR="0" indent="-3476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6348718" y="3442542"/>
              <a:ext cx="248945" cy="107722"/>
            </a:xfrm>
            <a:prstGeom prst="rect">
              <a:avLst/>
            </a:prstGeom>
            <a:solidFill>
              <a:srgbClr val="92D050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347663" marR="0" indent="-3476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6348718" y="3869262"/>
              <a:ext cx="248945" cy="107722"/>
            </a:xfrm>
            <a:prstGeom prst="rect">
              <a:avLst/>
            </a:prstGeom>
            <a:solidFill>
              <a:srgbClr val="92D050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347663" marR="0" indent="-3476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6348718" y="4090242"/>
              <a:ext cx="248945" cy="107722"/>
            </a:xfrm>
            <a:prstGeom prst="rect">
              <a:avLst/>
            </a:prstGeom>
            <a:solidFill>
              <a:srgbClr val="92D050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347663" marR="0" indent="-3476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6409678" y="4288362"/>
              <a:ext cx="2406662" cy="107722"/>
            </a:xfrm>
            <a:prstGeom prst="rect">
              <a:avLst/>
            </a:prstGeom>
            <a:pattFill prst="dkUpDiag">
              <a:fgClr>
                <a:srgbClr val="C00000"/>
              </a:fgClr>
              <a:bgClr>
                <a:schemeClr val="bg1"/>
              </a:bgClr>
            </a:pattFill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347663" marR="0" indent="-3476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8634718" y="3229182"/>
              <a:ext cx="248945" cy="107722"/>
            </a:xfrm>
            <a:prstGeom prst="rect">
              <a:avLst/>
            </a:prstGeom>
            <a:solidFill>
              <a:srgbClr val="92D050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347663" marR="0" indent="-3476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8634718" y="3876882"/>
              <a:ext cx="248945" cy="107722"/>
            </a:xfrm>
            <a:prstGeom prst="rect">
              <a:avLst/>
            </a:prstGeom>
            <a:solidFill>
              <a:srgbClr val="92D050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347663" marR="0" indent="-3476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7680960" y="5113909"/>
              <a:ext cx="152400" cy="584775"/>
            </a:xfrm>
            <a:prstGeom prst="rect">
              <a:avLst/>
            </a:prstGeom>
            <a:solidFill>
              <a:srgbClr val="00A300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347663" marR="0" indent="-3476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8634718" y="4966542"/>
              <a:ext cx="248945" cy="107722"/>
            </a:xfrm>
            <a:prstGeom prst="rect">
              <a:avLst/>
            </a:prstGeom>
            <a:solidFill>
              <a:srgbClr val="C00000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347663" marR="0" indent="-3476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8634718" y="5187522"/>
              <a:ext cx="248945" cy="107722"/>
            </a:xfrm>
            <a:prstGeom prst="rect">
              <a:avLst/>
            </a:prstGeom>
            <a:solidFill>
              <a:srgbClr val="92D050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347663" marR="0" indent="-3476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6890558" y="3157452"/>
              <a:ext cx="193964" cy="1056176"/>
            </a:xfrm>
            <a:prstGeom prst="rect">
              <a:avLst/>
            </a:prstGeom>
            <a:pattFill prst="dkUpDiag">
              <a:fgClr>
                <a:srgbClr val="0000B2"/>
              </a:fgClr>
              <a:bgClr>
                <a:schemeClr val="bg1"/>
              </a:bgClr>
            </a:pattFill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347663" marR="0" indent="-3476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6911340" y="5113909"/>
              <a:ext cx="152400" cy="584775"/>
            </a:xfrm>
            <a:prstGeom prst="rect">
              <a:avLst/>
            </a:prstGeom>
            <a:solidFill>
              <a:srgbClr val="00A300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347663" marR="0" indent="-3476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6631478" y="3411220"/>
              <a:ext cx="193964" cy="802408"/>
            </a:xfrm>
            <a:prstGeom prst="rect">
              <a:avLst/>
            </a:prstGeom>
            <a:pattFill prst="dkUpDiag">
              <a:fgClr>
                <a:srgbClr val="0000B2"/>
              </a:fgClr>
              <a:bgClr>
                <a:schemeClr val="bg1"/>
              </a:bgClr>
            </a:pattFill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347663" marR="0" indent="-3476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7164878" y="3616960"/>
              <a:ext cx="193964" cy="596668"/>
            </a:xfrm>
            <a:prstGeom prst="rect">
              <a:avLst/>
            </a:prstGeom>
            <a:pattFill prst="dkUpDiag">
              <a:fgClr>
                <a:srgbClr val="0000B2"/>
              </a:fgClr>
              <a:bgClr>
                <a:schemeClr val="bg1"/>
              </a:bgClr>
            </a:pattFill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347663" marR="0" indent="-3476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7416338" y="3014980"/>
              <a:ext cx="193964" cy="1013460"/>
            </a:xfrm>
            <a:prstGeom prst="rect">
              <a:avLst/>
            </a:prstGeom>
            <a:solidFill>
              <a:srgbClr val="0000B2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347663" marR="0" indent="-3476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 rot="5400000">
              <a:off x="7928783" y="2982595"/>
              <a:ext cx="193964" cy="651510"/>
            </a:xfrm>
            <a:prstGeom prst="rect">
              <a:avLst/>
            </a:prstGeom>
            <a:solidFill>
              <a:srgbClr val="0000B2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347663" marR="0" indent="-3476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 rot="5400000">
              <a:off x="8271683" y="3302635"/>
              <a:ext cx="193964" cy="880110"/>
            </a:xfrm>
            <a:prstGeom prst="rect">
              <a:avLst/>
            </a:prstGeom>
            <a:solidFill>
              <a:srgbClr val="0000B2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347663" marR="0" indent="-3476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7928783" y="3837939"/>
              <a:ext cx="193964" cy="245745"/>
            </a:xfrm>
            <a:prstGeom prst="rect">
              <a:avLst/>
            </a:prstGeom>
            <a:solidFill>
              <a:srgbClr val="0000B2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347663" marR="0" indent="-3476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7667798" y="3472180"/>
              <a:ext cx="193964" cy="596668"/>
            </a:xfrm>
            <a:prstGeom prst="rect">
              <a:avLst/>
            </a:prstGeom>
            <a:pattFill prst="dkUpDiag">
              <a:fgClr>
                <a:srgbClr val="0000B2"/>
              </a:fgClr>
              <a:bgClr>
                <a:schemeClr val="bg1"/>
              </a:bgClr>
            </a:pattFill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347663" marR="0" indent="-3476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7393478" y="4729480"/>
              <a:ext cx="193964" cy="213360"/>
            </a:xfrm>
            <a:prstGeom prst="rect">
              <a:avLst/>
            </a:prstGeom>
            <a:pattFill prst="dkUpDiag">
              <a:fgClr>
                <a:srgbClr val="0000B2"/>
              </a:fgClr>
              <a:bgClr>
                <a:schemeClr val="bg1"/>
              </a:bgClr>
            </a:pattFill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347663" marR="0" indent="-3476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7637318" y="4729480"/>
              <a:ext cx="193964" cy="213360"/>
            </a:xfrm>
            <a:prstGeom prst="rect">
              <a:avLst/>
            </a:prstGeom>
            <a:pattFill prst="dkUpDiag">
              <a:fgClr>
                <a:srgbClr val="0000B2"/>
              </a:fgClr>
              <a:bgClr>
                <a:schemeClr val="bg1"/>
              </a:bgClr>
            </a:pattFill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347663" marR="0" indent="-3476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6639098" y="4782820"/>
              <a:ext cx="193964" cy="335280"/>
            </a:xfrm>
            <a:prstGeom prst="rect">
              <a:avLst/>
            </a:prstGeom>
            <a:solidFill>
              <a:srgbClr val="0000B2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347663" marR="0" indent="-3476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7142018" y="4798060"/>
              <a:ext cx="193964" cy="464820"/>
            </a:xfrm>
            <a:prstGeom prst="rect">
              <a:avLst/>
            </a:prstGeom>
            <a:solidFill>
              <a:srgbClr val="0000B2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347663" marR="0" indent="-3476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7911638" y="4790440"/>
              <a:ext cx="193964" cy="464820"/>
            </a:xfrm>
            <a:prstGeom prst="rect">
              <a:avLst/>
            </a:prstGeom>
            <a:solidFill>
              <a:srgbClr val="0000B2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347663" marR="0" indent="-3476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8414558" y="4790440"/>
              <a:ext cx="193964" cy="464820"/>
            </a:xfrm>
            <a:prstGeom prst="rect">
              <a:avLst/>
            </a:prstGeom>
            <a:solidFill>
              <a:srgbClr val="0000B2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347663" marR="0" indent="-3476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107943" y="4375658"/>
              <a:ext cx="647619" cy="19573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noAutofit/>
            </a:bodyPr>
            <a:lstStyle/>
            <a:p>
              <a:pPr>
                <a:buNone/>
              </a:pPr>
              <a:r>
                <a:rPr lang="en-US" sz="1200" dirty="0" smtClean="0">
                  <a:latin typeface="+mj-lt"/>
                </a:rPr>
                <a:t>Blockage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6658363" y="3926078"/>
              <a:ext cx="647619" cy="19573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noAutofit/>
            </a:bodyPr>
            <a:lstStyle/>
            <a:p>
              <a:pPr>
                <a:buNone/>
              </a:pPr>
              <a:r>
                <a:rPr lang="en-US" sz="1200" dirty="0" smtClean="0">
                  <a:latin typeface="+mj-lt"/>
                </a:rPr>
                <a:t>Blockage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7868984" y="3243170"/>
              <a:ext cx="224415" cy="1422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noAutofit/>
            </a:bodyPr>
            <a:lstStyle/>
            <a:p>
              <a:pPr>
                <a:buNone/>
              </a:pPr>
              <a:r>
                <a:rPr lang="en-US" sz="1050" dirty="0" smtClean="0">
                  <a:latin typeface="+mj-lt"/>
                </a:rPr>
                <a:t>Pin</a:t>
              </a:r>
              <a:endParaRPr lang="en-US" sz="1050" dirty="0">
                <a:latin typeface="+mj-lt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8029004" y="3677510"/>
              <a:ext cx="224415" cy="1422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noAutofit/>
            </a:bodyPr>
            <a:lstStyle/>
            <a:p>
              <a:pPr>
                <a:buNone/>
              </a:pPr>
              <a:r>
                <a:rPr lang="en-US" sz="1050" dirty="0" smtClean="0">
                  <a:latin typeface="+mj-lt"/>
                </a:rPr>
                <a:t>Pin</a:t>
              </a:r>
              <a:endParaRPr lang="en-US" sz="1050" dirty="0">
                <a:latin typeface="+mj-lt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366064" y="3403190"/>
              <a:ext cx="224415" cy="1422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noAutofit/>
            </a:bodyPr>
            <a:lstStyle/>
            <a:p>
              <a:pPr>
                <a:buNone/>
              </a:pPr>
              <a:r>
                <a:rPr lang="en-US" sz="1050" dirty="0" smtClean="0">
                  <a:latin typeface="+mj-lt"/>
                </a:rPr>
                <a:t>Pin</a:t>
              </a:r>
              <a:endParaRPr lang="en-US" sz="1050" dirty="0">
                <a:latin typeface="+mj-lt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7968044" y="4896710"/>
              <a:ext cx="224415" cy="1422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noAutofit/>
            </a:bodyPr>
            <a:lstStyle/>
            <a:p>
              <a:pPr>
                <a:buNone/>
              </a:pPr>
              <a:r>
                <a:rPr lang="en-US" sz="1050" dirty="0" smtClean="0">
                  <a:latin typeface="+mj-lt"/>
                </a:rPr>
                <a:t>Pin</a:t>
              </a:r>
              <a:endParaRPr lang="en-US" sz="1050" dirty="0">
                <a:latin typeface="+mj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167844" y="2864724"/>
              <a:ext cx="588856" cy="32551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noAutofit/>
            </a:bodyPr>
            <a:lstStyle>
              <a:defPPr>
                <a:defRPr lang="en-US"/>
              </a:defPPr>
              <a:lvl1pPr>
                <a:buNone/>
                <a:defRPr sz="1050">
                  <a:solidFill>
                    <a:srgbClr val="0000B2"/>
                  </a:solidFill>
                  <a:latin typeface="+mj-lt"/>
                </a:defRPr>
              </a:lvl1pPr>
            </a:lstStyle>
            <a:p>
              <a:pPr algn="ctr"/>
              <a:r>
                <a:rPr lang="en-US" dirty="0">
                  <a:solidFill>
                    <a:schemeClr val="tx1"/>
                  </a:solidFill>
                </a:rPr>
                <a:t>Boundary </a:t>
              </a:r>
              <a:r>
                <a:rPr lang="en-US" dirty="0" smtClean="0">
                  <a:solidFill>
                    <a:schemeClr val="tx1"/>
                  </a:solidFill>
                </a:rPr>
                <a:t/>
              </a:r>
              <a:br>
                <a:rPr lang="en-US" dirty="0" smtClean="0">
                  <a:solidFill>
                    <a:schemeClr val="tx1"/>
                  </a:solidFill>
                </a:rPr>
              </a:br>
              <a:r>
                <a:rPr lang="en-US" dirty="0" smtClean="0">
                  <a:solidFill>
                    <a:schemeClr val="tx1"/>
                  </a:solidFill>
                </a:rPr>
                <a:t>pins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8301444" y="5409804"/>
              <a:ext cx="588856" cy="32551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noAutofit/>
            </a:bodyPr>
            <a:lstStyle>
              <a:defPPr>
                <a:defRPr lang="en-US"/>
              </a:defPPr>
              <a:lvl1pPr>
                <a:buNone/>
                <a:defRPr sz="1050">
                  <a:solidFill>
                    <a:srgbClr val="0000B2"/>
                  </a:solidFill>
                  <a:latin typeface="+mj-lt"/>
                </a:defRPr>
              </a:lvl1pPr>
            </a:lstStyle>
            <a:p>
              <a:pPr algn="ctr"/>
              <a:r>
                <a:rPr lang="en-US" dirty="0">
                  <a:solidFill>
                    <a:schemeClr val="tx1"/>
                  </a:solidFill>
                </a:rPr>
                <a:t>Boundary </a:t>
              </a:r>
              <a:r>
                <a:rPr lang="en-US" dirty="0" smtClean="0">
                  <a:solidFill>
                    <a:schemeClr val="tx1"/>
                  </a:solidFill>
                </a:rPr>
                <a:t/>
              </a:r>
              <a:br>
                <a:rPr lang="en-US" dirty="0" smtClean="0">
                  <a:solidFill>
                    <a:schemeClr val="tx1"/>
                  </a:solidFill>
                </a:rPr>
              </a:br>
              <a:r>
                <a:rPr lang="en-US" dirty="0" smtClean="0">
                  <a:solidFill>
                    <a:schemeClr val="tx1"/>
                  </a:solidFill>
                </a:rPr>
                <a:t>pins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291485" y="3049448"/>
            <a:ext cx="19365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Remove internal routings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Keep pin shapes, blockage, routings at </a:t>
            </a:r>
            <a:r>
              <a:rPr lang="en-US" sz="1600" dirty="0" smtClean="0">
                <a:latin typeface="+mj-lt"/>
              </a:rPr>
              <a:t>boundary</a:t>
            </a:r>
            <a:endParaRPr lang="en-US" sz="1600" dirty="0">
              <a:latin typeface="+mj-lt"/>
            </a:endParaRPr>
          </a:p>
        </p:txBody>
      </p:sp>
      <p:grpSp>
        <p:nvGrpSpPr>
          <p:cNvPr id="89" name="Group 88"/>
          <p:cNvGrpSpPr/>
          <p:nvPr/>
        </p:nvGrpSpPr>
        <p:grpSpPr>
          <a:xfrm>
            <a:off x="119673" y="2614258"/>
            <a:ext cx="8715407" cy="400110"/>
            <a:chOff x="119673" y="2557813"/>
            <a:chExt cx="8715407" cy="400110"/>
          </a:xfrm>
        </p:grpSpPr>
        <p:sp>
          <p:nvSpPr>
            <p:cNvPr id="10" name="TextBox 9"/>
            <p:cNvSpPr txBox="1"/>
            <p:nvPr/>
          </p:nvSpPr>
          <p:spPr>
            <a:xfrm>
              <a:off x="119673" y="2557813"/>
              <a:ext cx="24178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20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Split into small clips</a:t>
              </a:r>
              <a:endPara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721744" y="2573076"/>
              <a:ext cx="211333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sz="1800" dirty="0" smtClean="0">
                  <a:latin typeface="Tahoma"/>
                </a:rPr>
                <a:t>A routing problem </a:t>
              </a:r>
              <a:endParaRPr lang="en-US" sz="1800" dirty="0">
                <a:latin typeface="Tahoma"/>
              </a:endParaRPr>
            </a:p>
          </p:txBody>
        </p:sp>
        <p:cxnSp>
          <p:nvCxnSpPr>
            <p:cNvPr id="33" name="Straight Arrow Connector 32"/>
            <p:cNvCxnSpPr>
              <a:endCxn id="31" idx="1"/>
            </p:cNvCxnSpPr>
            <p:nvPr/>
          </p:nvCxnSpPr>
          <p:spPr bwMode="auto">
            <a:xfrm flipV="1">
              <a:off x="2641600" y="2757742"/>
              <a:ext cx="4080144" cy="0"/>
            </a:xfrm>
            <a:prstGeom prst="straightConnector1">
              <a:avLst/>
            </a:prstGeom>
            <a:noFill/>
            <a:ln w="28575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69985219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/>
      <p:bldP spid="9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/>
              <a:t>Experimental Setup: Routing </a:t>
            </a:r>
            <a:r>
              <a:rPr lang="en-US" sz="3000" dirty="0" smtClean="0"/>
              <a:t>Rule Options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11 routing options with combinations of SADP rules and #blocked via sites are tested </a:t>
            </a:r>
          </a:p>
          <a:p>
            <a:pPr marL="685800" lv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RULE1</a:t>
            </a:r>
            <a:r>
              <a:rPr lang="en-US" sz="2000" dirty="0"/>
              <a:t>: no </a:t>
            </a:r>
            <a:r>
              <a:rPr lang="en-US" sz="2000" dirty="0" smtClean="0"/>
              <a:t>restriction</a:t>
            </a:r>
            <a:r>
              <a:rPr lang="en-US" sz="2000" dirty="0"/>
              <a:t> </a:t>
            </a:r>
            <a:r>
              <a:rPr lang="en-US" sz="2000" dirty="0" smtClean="0"/>
              <a:t>(reference for comparison)</a:t>
            </a:r>
            <a:endParaRPr lang="en-US" sz="20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  <p:graphicFrame>
        <p:nvGraphicFramePr>
          <p:cNvPr id="5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1078029"/>
              </p:ext>
            </p:extLst>
          </p:nvPr>
        </p:nvGraphicFramePr>
        <p:xfrm>
          <a:off x="1068456" y="2401999"/>
          <a:ext cx="7007087" cy="287057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434946"/>
                <a:gridCol w="2303442"/>
                <a:gridCol w="3268699"/>
              </a:tblGrid>
              <a:tr h="4100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Name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SADP rules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Blocked via sites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0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RULE1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No SADP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 neighbors blocked</a:t>
                      </a:r>
                      <a:endParaRPr lang="en-US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0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RULES 2, 3, 4, 5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SADP ≥ 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{M2, M3, M4, M5}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100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RULE6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No SADP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 neighbors 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blocked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0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RULES 7,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8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SADP ≥ 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{M2, M3}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100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RULE9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No SADP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8 neighbors 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blocked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0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RULES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10, 11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SADP ≥ 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{M2,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M3}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 bwMode="auto">
          <a:xfrm>
            <a:off x="1072444" y="2824651"/>
            <a:ext cx="3736623" cy="818445"/>
          </a:xfrm>
          <a:prstGeom prst="rect">
            <a:avLst/>
          </a:prstGeom>
          <a:noFill/>
          <a:ln w="25400" cap="sq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809067" y="2824651"/>
            <a:ext cx="3262489" cy="2432756"/>
          </a:xfrm>
          <a:prstGeom prst="rect">
            <a:avLst/>
          </a:prstGeom>
          <a:noFill/>
          <a:ln w="25400" cap="sq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29989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Results: N28-8T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09008" y="5114473"/>
            <a:ext cx="8311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High sensitivity of ∆ </a:t>
            </a:r>
            <a:r>
              <a:rPr lang="en-US" sz="2000" dirty="0">
                <a:latin typeface="+mj-lt"/>
              </a:rPr>
              <a:t>Routing cost </a:t>
            </a:r>
            <a:r>
              <a:rPr lang="en-US" sz="2000" dirty="0" smtClean="0">
                <a:latin typeface="+mj-lt"/>
              </a:rPr>
              <a:t>to #SADP layers (RULES 2, 3, 4, 5)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High </a:t>
            </a:r>
            <a:r>
              <a:rPr lang="en-US" sz="2000" dirty="0">
                <a:latin typeface="+mj-lt"/>
              </a:rPr>
              <a:t>sensitivity of ∆ Routing cost </a:t>
            </a:r>
            <a:r>
              <a:rPr lang="en-US" sz="2000" dirty="0" smtClean="0">
                <a:latin typeface="+mj-lt"/>
              </a:rPr>
              <a:t>to via restrictions </a:t>
            </a:r>
            <a:r>
              <a:rPr lang="en-US" sz="2000" dirty="0">
                <a:latin typeface="+mj-lt"/>
              </a:rPr>
              <a:t>(</a:t>
            </a:r>
            <a:r>
              <a:rPr lang="en-US" sz="2000" dirty="0" smtClean="0">
                <a:latin typeface="+mj-lt"/>
              </a:rPr>
              <a:t>RULES 6, 9)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SADP rules dominate via restriction (RULES 7 </a:t>
            </a:r>
            <a:r>
              <a:rPr lang="en-US" sz="2000" dirty="0" smtClean="0">
                <a:latin typeface="Arial"/>
                <a:cs typeface="Arial"/>
              </a:rPr>
              <a:t>≈ </a:t>
            </a:r>
            <a:r>
              <a:rPr lang="en-US" sz="2000" dirty="0" smtClean="0">
                <a:latin typeface="+mj-lt"/>
              </a:rPr>
              <a:t>10 and RULES 8 </a:t>
            </a:r>
            <a:r>
              <a:rPr lang="en-US" sz="2000" dirty="0">
                <a:latin typeface="Arial"/>
                <a:cs typeface="Arial"/>
              </a:rPr>
              <a:t>≈</a:t>
            </a:r>
            <a:r>
              <a:rPr lang="en-US" sz="2000" dirty="0" smtClean="0">
                <a:latin typeface="+mj-lt"/>
              </a:rPr>
              <a:t> 11) </a:t>
            </a:r>
            <a:endParaRPr lang="en-US" sz="2000" dirty="0">
              <a:latin typeface="+mj-l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-229956" y="499081"/>
            <a:ext cx="6197544" cy="4733317"/>
            <a:chOff x="-215844" y="753081"/>
            <a:chExt cx="6197544" cy="4733317"/>
          </a:xfrm>
          <a:noFill/>
        </p:grpSpPr>
        <p:grpSp>
          <p:nvGrpSpPr>
            <p:cNvPr id="11" name="Group 10"/>
            <p:cNvGrpSpPr/>
            <p:nvPr/>
          </p:nvGrpSpPr>
          <p:grpSpPr>
            <a:xfrm>
              <a:off x="-215844" y="753081"/>
              <a:ext cx="6197544" cy="4733317"/>
              <a:chOff x="1027338" y="1371600"/>
              <a:chExt cx="7089323" cy="5515703"/>
            </a:xfrm>
            <a:grpFill/>
          </p:grpSpPr>
          <p:graphicFrame>
            <p:nvGraphicFramePr>
              <p:cNvPr id="13" name="Chart 12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068993030"/>
                  </p:ext>
                </p:extLst>
              </p:nvPr>
            </p:nvGraphicFramePr>
            <p:xfrm>
              <a:off x="1027338" y="1371600"/>
              <a:ext cx="7049450" cy="235893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graphicFrame>
            <p:nvGraphicFramePr>
              <p:cNvPr id="12" name="Chart 11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332731449"/>
                  </p:ext>
                </p:extLst>
              </p:nvPr>
            </p:nvGraphicFramePr>
            <p:xfrm>
              <a:off x="1224121" y="3485601"/>
              <a:ext cx="6892540" cy="3401702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</p:grpSp>
        <p:sp>
          <p:nvSpPr>
            <p:cNvPr id="3" name="TextBox 2"/>
            <p:cNvSpPr txBox="1"/>
            <p:nvPr/>
          </p:nvSpPr>
          <p:spPr>
            <a:xfrm>
              <a:off x="165100" y="1955800"/>
              <a:ext cx="1094274" cy="307777"/>
            </a:xfrm>
            <a:prstGeom prst="rect">
              <a:avLst/>
            </a:prstGeom>
            <a:grpFill/>
          </p:spPr>
          <p:txBody>
            <a:bodyPr wrap="none" lIns="0" tIns="0" rIns="0" bIns="0" rtlCol="0">
              <a:spAutoFit/>
            </a:bodyPr>
            <a:lstStyle/>
            <a:p>
              <a:pPr>
                <a:buNone/>
              </a:pPr>
              <a:r>
                <a:rPr lang="en-US" sz="20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Infeasible</a:t>
              </a:r>
              <a:endPara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250487" y="1212980"/>
            <a:ext cx="3750721" cy="2091615"/>
            <a:chOff x="1250487" y="1212980"/>
            <a:chExt cx="3750721" cy="2091615"/>
          </a:xfrm>
        </p:grpSpPr>
        <p:sp>
          <p:nvSpPr>
            <p:cNvPr id="6" name="Oval 5"/>
            <p:cNvSpPr/>
            <p:nvPr/>
          </p:nvSpPr>
          <p:spPr bwMode="auto">
            <a:xfrm>
              <a:off x="1754155" y="2911151"/>
              <a:ext cx="298579" cy="349898"/>
            </a:xfrm>
            <a:prstGeom prst="ellipse">
              <a:avLst/>
            </a:prstGeom>
            <a:noFill/>
            <a:ln w="28575" cap="sq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347663" marR="0" indent="-3476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3370798" y="2951585"/>
              <a:ext cx="298579" cy="349898"/>
            </a:xfrm>
            <a:prstGeom prst="ellipse">
              <a:avLst/>
            </a:prstGeom>
            <a:noFill/>
            <a:ln w="28575" cap="sq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347663" marR="0" indent="-3476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3807963" y="2954697"/>
              <a:ext cx="168540" cy="349898"/>
            </a:xfrm>
            <a:prstGeom prst="ellipse">
              <a:avLst/>
            </a:prstGeom>
            <a:noFill/>
            <a:ln w="28575" cap="sq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347663" marR="0" indent="-3476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4380881" y="2939148"/>
              <a:ext cx="168540" cy="349898"/>
            </a:xfrm>
            <a:prstGeom prst="ellipse">
              <a:avLst/>
            </a:prstGeom>
            <a:noFill/>
            <a:ln w="28575" cap="sq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347663" marR="0" indent="-3476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250487" y="1212980"/>
              <a:ext cx="3750721" cy="205273"/>
            </a:xfrm>
            <a:prstGeom prst="rect">
              <a:avLst/>
            </a:prstGeom>
            <a:noFill/>
            <a:ln w="28575" cap="sq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347663" marR="0" indent="-3476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166261" y="1212980"/>
            <a:ext cx="2670961" cy="2074505"/>
            <a:chOff x="3166261" y="1212980"/>
            <a:chExt cx="2670961" cy="2074505"/>
          </a:xfrm>
        </p:grpSpPr>
        <p:grpSp>
          <p:nvGrpSpPr>
            <p:cNvPr id="19" name="Group 18"/>
            <p:cNvGrpSpPr/>
            <p:nvPr/>
          </p:nvGrpSpPr>
          <p:grpSpPr>
            <a:xfrm>
              <a:off x="3166261" y="1486677"/>
              <a:ext cx="1630582" cy="1800808"/>
              <a:chOff x="-4014756" y="1110343"/>
              <a:chExt cx="1630582" cy="1800808"/>
            </a:xfrm>
          </p:grpSpPr>
          <p:sp>
            <p:nvSpPr>
              <p:cNvPr id="20" name="Oval 19"/>
              <p:cNvSpPr/>
              <p:nvPr/>
            </p:nvSpPr>
            <p:spPr bwMode="auto">
              <a:xfrm>
                <a:off x="-2588107" y="2561253"/>
                <a:ext cx="203933" cy="349898"/>
              </a:xfrm>
              <a:prstGeom prst="ellipse">
                <a:avLst/>
              </a:prstGeom>
              <a:noFill/>
              <a:ln w="28575" cap="sq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347663" marR="0" indent="-347663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 bwMode="auto">
              <a:xfrm>
                <a:off x="-3232300" y="2091759"/>
                <a:ext cx="139289" cy="349898"/>
              </a:xfrm>
              <a:prstGeom prst="ellipse">
                <a:avLst/>
              </a:prstGeom>
              <a:noFill/>
              <a:ln w="28575" cap="sq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347663" marR="0" indent="-347663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-4014756" y="1110343"/>
                <a:ext cx="802247" cy="205273"/>
              </a:xfrm>
              <a:prstGeom prst="rect">
                <a:avLst/>
              </a:prstGeom>
              <a:noFill/>
              <a:ln w="28575" cap="sq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347663" marR="0" indent="-347663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25" name="Rectangle 24"/>
            <p:cNvSpPr/>
            <p:nvPr/>
          </p:nvSpPr>
          <p:spPr bwMode="auto">
            <a:xfrm>
              <a:off x="5034975" y="1212980"/>
              <a:ext cx="802247" cy="205273"/>
            </a:xfrm>
            <a:prstGeom prst="rect">
              <a:avLst/>
            </a:prstGeom>
            <a:noFill/>
            <a:ln w="28575" cap="sq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347663" marR="0" indent="-3476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250487" y="1486695"/>
            <a:ext cx="4668532" cy="1426637"/>
            <a:chOff x="2513304" y="317554"/>
            <a:chExt cx="4668532" cy="1426637"/>
          </a:xfrm>
        </p:grpSpPr>
        <p:grpSp>
          <p:nvGrpSpPr>
            <p:cNvPr id="27" name="Group 26"/>
            <p:cNvGrpSpPr/>
            <p:nvPr/>
          </p:nvGrpSpPr>
          <p:grpSpPr>
            <a:xfrm>
              <a:off x="2513304" y="317554"/>
              <a:ext cx="1756891" cy="1426637"/>
              <a:chOff x="-4667713" y="-58780"/>
              <a:chExt cx="1756891" cy="1426637"/>
            </a:xfrm>
          </p:grpSpPr>
          <p:sp>
            <p:nvSpPr>
              <p:cNvPr id="29" name="Oval 28"/>
              <p:cNvSpPr/>
              <p:nvPr/>
            </p:nvSpPr>
            <p:spPr bwMode="auto">
              <a:xfrm>
                <a:off x="-3483041" y="1132320"/>
                <a:ext cx="298579" cy="217259"/>
              </a:xfrm>
              <a:prstGeom prst="ellipse">
                <a:avLst/>
              </a:prstGeom>
              <a:noFill/>
              <a:ln w="28575" cap="sq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347663" marR="0" indent="-347663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0" name="Oval 29"/>
              <p:cNvSpPr/>
              <p:nvPr/>
            </p:nvSpPr>
            <p:spPr bwMode="auto">
              <a:xfrm>
                <a:off x="-4570869" y="1104973"/>
                <a:ext cx="380282" cy="262884"/>
              </a:xfrm>
              <a:prstGeom prst="ellipse">
                <a:avLst/>
              </a:prstGeom>
              <a:noFill/>
              <a:ln w="28575" cap="sq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347663" marR="0" indent="-347663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 bwMode="auto">
              <a:xfrm>
                <a:off x="-4667713" y="-58780"/>
                <a:ext cx="1756891" cy="195423"/>
              </a:xfrm>
              <a:prstGeom prst="rect">
                <a:avLst/>
              </a:prstGeom>
              <a:noFill/>
              <a:ln w="28575" cap="sq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347663" marR="0" indent="-347663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28" name="Rectangle 27"/>
            <p:cNvSpPr/>
            <p:nvPr/>
          </p:nvSpPr>
          <p:spPr bwMode="auto">
            <a:xfrm>
              <a:off x="5281178" y="319047"/>
              <a:ext cx="1900658" cy="205273"/>
            </a:xfrm>
            <a:prstGeom prst="rect">
              <a:avLst/>
            </a:prstGeom>
            <a:noFill/>
            <a:ln w="28575" cap="sq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347663" marR="0" indent="-3476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>
            <a:off x="5542844" y="3846653"/>
            <a:ext cx="361106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/>
            <a:r>
              <a:rPr lang="en-US" sz="1400" dirty="0" smtClean="0">
                <a:latin typeface="+mj-lt"/>
              </a:rPr>
              <a:t>Routing </a:t>
            </a:r>
            <a:r>
              <a:rPr lang="en-US" sz="1400" dirty="0">
                <a:latin typeface="+mj-lt"/>
              </a:rPr>
              <a:t>cost = </a:t>
            </a:r>
            <a:r>
              <a:rPr lang="en-US" sz="1400" dirty="0" err="1">
                <a:latin typeface="+mj-lt"/>
              </a:rPr>
              <a:t>wirelength</a:t>
            </a:r>
            <a:r>
              <a:rPr lang="en-US" sz="1400" dirty="0">
                <a:latin typeface="+mj-lt"/>
              </a:rPr>
              <a:t> + 4*#</a:t>
            </a:r>
            <a:r>
              <a:rPr lang="en-US" sz="1400" dirty="0" err="1" smtClean="0">
                <a:latin typeface="+mj-lt"/>
              </a:rPr>
              <a:t>vias</a:t>
            </a:r>
            <a:endParaRPr lang="en-US" sz="1400" dirty="0" smtClean="0">
              <a:latin typeface="+mj-lt"/>
            </a:endParaRPr>
          </a:p>
          <a:p>
            <a:pPr marL="225425" indent="-225425"/>
            <a:r>
              <a:rPr lang="en-US" sz="1400" dirty="0">
                <a:latin typeface="+mj-lt"/>
              </a:rPr>
              <a:t>∆ Routing cost = Routing cost of RULE K </a:t>
            </a:r>
            <a:r>
              <a:rPr lang="en-US" sz="1400" dirty="0" smtClean="0">
                <a:latin typeface="+mj-lt"/>
              </a:rPr>
              <a:t/>
            </a:r>
            <a:br>
              <a:rPr lang="en-US" sz="1400" dirty="0" smtClean="0">
                <a:latin typeface="+mj-lt"/>
              </a:rPr>
            </a:br>
            <a:r>
              <a:rPr lang="en-US" sz="1400" dirty="0" smtClean="0">
                <a:latin typeface="+mj-lt"/>
              </a:rPr>
              <a:t>– </a:t>
            </a:r>
            <a:r>
              <a:rPr lang="en-US" sz="1400" dirty="0">
                <a:latin typeface="+mj-lt"/>
              </a:rPr>
              <a:t>Routing cost of </a:t>
            </a:r>
            <a:r>
              <a:rPr lang="en-US" sz="1400" dirty="0" smtClean="0">
                <a:latin typeface="+mj-lt"/>
              </a:rPr>
              <a:t>RULE1</a:t>
            </a:r>
            <a:endParaRPr lang="en-US" sz="1400" dirty="0">
              <a:latin typeface="+mj-lt"/>
            </a:endParaRPr>
          </a:p>
        </p:txBody>
      </p:sp>
      <p:graphicFrame>
        <p:nvGraphicFramePr>
          <p:cNvPr id="33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5628110"/>
              </p:ext>
            </p:extLst>
          </p:nvPr>
        </p:nvGraphicFramePr>
        <p:xfrm>
          <a:off x="5921827" y="1631850"/>
          <a:ext cx="3058664" cy="21530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145723"/>
                <a:gridCol w="1209675"/>
                <a:gridCol w="703266"/>
              </a:tblGrid>
              <a:tr h="2964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Name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SADP rules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Blocked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via </a:t>
                      </a:r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sites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4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RULE1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algn="ctr" fontAlgn="b"/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No SADP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algn="ctr" fontAlgn="b"/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 blocked</a:t>
                      </a:r>
                      <a:endParaRPr lang="en-US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4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algn="ctr" fontAlgn="b"/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RULES 2, 3, 4, 5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SADP ≥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{M2, M3, M4, M5}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0 blocked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4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algn="ctr" fontAlgn="b"/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RULE6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No SADP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blocked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4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algn="ctr" fontAlgn="b"/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RULES 7,</a:t>
                      </a:r>
                      <a:r>
                        <a:rPr lang="en-US" sz="11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8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SADP ≥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{M2, M3}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4 blocked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4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RULE9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No SADP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8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blocked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4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algn="ctr" fontAlgn="b"/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RULES</a:t>
                      </a:r>
                      <a:r>
                        <a:rPr lang="en-US" sz="11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10, 11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SADP ≥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{M2,</a:t>
                      </a:r>
                      <a:r>
                        <a:rPr lang="en-US" sz="11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M3}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8 blocked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39" name="Group 38"/>
          <p:cNvGrpSpPr/>
          <p:nvPr/>
        </p:nvGrpSpPr>
        <p:grpSpPr>
          <a:xfrm>
            <a:off x="387217" y="2033409"/>
            <a:ext cx="1096775" cy="489074"/>
            <a:chOff x="387217" y="2033409"/>
            <a:chExt cx="1096775" cy="489074"/>
          </a:xfrm>
        </p:grpSpPr>
        <p:sp>
          <p:nvSpPr>
            <p:cNvPr id="18" name="TextBox 17"/>
            <p:cNvSpPr txBox="1"/>
            <p:nvPr/>
          </p:nvSpPr>
          <p:spPr>
            <a:xfrm>
              <a:off x="387217" y="2033409"/>
              <a:ext cx="10967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b="1" dirty="0" smtClean="0">
                  <a:latin typeface="+mj-lt"/>
                </a:rPr>
                <a:t>Hardest</a:t>
              </a:r>
              <a:endParaRPr lang="en-US" sz="1800" b="1" dirty="0">
                <a:latin typeface="+mj-lt"/>
              </a:endParaRPr>
            </a:p>
          </p:txBody>
        </p:sp>
        <p:cxnSp>
          <p:nvCxnSpPr>
            <p:cNvPr id="23" name="Straight Arrow Connector 22"/>
            <p:cNvCxnSpPr>
              <a:stCxn id="18" idx="2"/>
            </p:cNvCxnSpPr>
            <p:nvPr/>
          </p:nvCxnSpPr>
          <p:spPr bwMode="auto">
            <a:xfrm>
              <a:off x="935605" y="2402741"/>
              <a:ext cx="548387" cy="119742"/>
            </a:xfrm>
            <a:prstGeom prst="straightConnector1">
              <a:avLst/>
            </a:prstGeom>
            <a:solidFill>
              <a:schemeClr val="accent1"/>
            </a:solidFill>
            <a:ln w="254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0" name="Group 39"/>
          <p:cNvGrpSpPr/>
          <p:nvPr/>
        </p:nvGrpSpPr>
        <p:grpSpPr>
          <a:xfrm>
            <a:off x="4742601" y="2001143"/>
            <a:ext cx="1005403" cy="642923"/>
            <a:chOff x="4742601" y="2001143"/>
            <a:chExt cx="1005403" cy="642923"/>
          </a:xfrm>
        </p:grpSpPr>
        <p:sp>
          <p:nvSpPr>
            <p:cNvPr id="35" name="TextBox 34"/>
            <p:cNvSpPr txBox="1"/>
            <p:nvPr/>
          </p:nvSpPr>
          <p:spPr>
            <a:xfrm>
              <a:off x="4742601" y="2001143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b="1" dirty="0" smtClean="0">
                  <a:latin typeface="+mj-lt"/>
                </a:rPr>
                <a:t>Easiest</a:t>
              </a:r>
              <a:endParaRPr lang="en-US" sz="1800" b="1" dirty="0">
                <a:latin typeface="+mj-lt"/>
              </a:endParaRPr>
            </a:p>
          </p:txBody>
        </p:sp>
        <p:cxnSp>
          <p:nvCxnSpPr>
            <p:cNvPr id="36" name="Straight Arrow Connector 35"/>
            <p:cNvCxnSpPr>
              <a:stCxn id="35" idx="2"/>
            </p:cNvCxnSpPr>
            <p:nvPr/>
          </p:nvCxnSpPr>
          <p:spPr bwMode="auto">
            <a:xfrm flipH="1">
              <a:off x="4742601" y="2370475"/>
              <a:ext cx="502702" cy="273591"/>
            </a:xfrm>
            <a:prstGeom prst="straightConnector1">
              <a:avLst/>
            </a:prstGeom>
            <a:solidFill>
              <a:schemeClr val="accent1"/>
            </a:solidFill>
            <a:ln w="254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4" name="Rectangle 3"/>
          <p:cNvSpPr/>
          <p:nvPr/>
        </p:nvSpPr>
        <p:spPr bwMode="auto">
          <a:xfrm>
            <a:off x="5922656" y="2271204"/>
            <a:ext cx="2346114" cy="347736"/>
          </a:xfrm>
          <a:prstGeom prst="rect">
            <a:avLst/>
          </a:prstGeom>
          <a:noFill/>
          <a:ln w="25400" cap="sq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922656" y="2901085"/>
            <a:ext cx="3052541" cy="892642"/>
            <a:chOff x="5922656" y="2901085"/>
            <a:chExt cx="3052541" cy="892642"/>
          </a:xfrm>
        </p:grpSpPr>
        <p:sp>
          <p:nvSpPr>
            <p:cNvPr id="42" name="Rectangle 41"/>
            <p:cNvSpPr/>
            <p:nvPr/>
          </p:nvSpPr>
          <p:spPr bwMode="auto">
            <a:xfrm>
              <a:off x="5922656" y="2901085"/>
              <a:ext cx="3052541" cy="297802"/>
            </a:xfrm>
            <a:prstGeom prst="rect">
              <a:avLst/>
            </a:prstGeom>
            <a:noFill/>
            <a:ln w="25400" cap="sq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5927577" y="3495925"/>
              <a:ext cx="3047620" cy="297802"/>
            </a:xfrm>
            <a:prstGeom prst="rect">
              <a:avLst/>
            </a:prstGeom>
            <a:noFill/>
            <a:ln w="25400" cap="sq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922656" y="2591778"/>
            <a:ext cx="3042712" cy="898063"/>
            <a:chOff x="5932485" y="2591778"/>
            <a:chExt cx="3042712" cy="898063"/>
          </a:xfrm>
        </p:grpSpPr>
        <p:sp>
          <p:nvSpPr>
            <p:cNvPr id="38" name="Rectangle 37"/>
            <p:cNvSpPr/>
            <p:nvPr/>
          </p:nvSpPr>
          <p:spPr bwMode="auto">
            <a:xfrm>
              <a:off x="5933127" y="2591778"/>
              <a:ext cx="3042070" cy="307768"/>
            </a:xfrm>
            <a:prstGeom prst="rect">
              <a:avLst/>
            </a:prstGeom>
            <a:noFill/>
            <a:ln w="25400" cap="sq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5932485" y="3191124"/>
              <a:ext cx="3042712" cy="298717"/>
            </a:xfrm>
            <a:prstGeom prst="rect">
              <a:avLst/>
            </a:prstGeom>
            <a:noFill/>
            <a:ln w="25400" cap="sq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061924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248355" y="1140534"/>
            <a:ext cx="5180444" cy="3581400"/>
            <a:chOff x="1038699" y="1828800"/>
            <a:chExt cx="7066602" cy="4885359"/>
          </a:xfrm>
        </p:grpSpPr>
        <p:graphicFrame>
          <p:nvGraphicFramePr>
            <p:cNvPr id="35" name="Chart 3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879090065"/>
                </p:ext>
              </p:extLst>
            </p:nvPr>
          </p:nvGraphicFramePr>
          <p:xfrm>
            <a:off x="1126623" y="3485601"/>
            <a:ext cx="6978678" cy="322855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36" name="Chart 3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18913407"/>
                </p:ext>
              </p:extLst>
            </p:nvPr>
          </p:nvGraphicFramePr>
          <p:xfrm>
            <a:off x="1038699" y="1828800"/>
            <a:ext cx="6964024" cy="190173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Results: N7-9T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15902" y="4771245"/>
            <a:ext cx="85915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/>
              </a:rPr>
              <a:t>Different trends for different libraries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/>
              </a:rPr>
              <a:t>Many dots at zero line </a:t>
            </a:r>
            <a:br>
              <a:rPr lang="en-US" sz="2000" dirty="0" smtClean="0">
                <a:latin typeface="Tahoma"/>
              </a:rPr>
            </a:br>
            <a:r>
              <a:rPr lang="en-US" sz="2000" dirty="0" smtClean="0">
                <a:latin typeface="Tahoma"/>
              </a:rPr>
              <a:t>⇒ NOT “difficult-to-route” clips</a:t>
            </a:r>
            <a:r>
              <a:rPr lang="en-US" sz="2000" dirty="0">
                <a:latin typeface="Tahoma"/>
              </a:rPr>
              <a:t/>
            </a:r>
            <a:br>
              <a:rPr lang="en-US" sz="2000" dirty="0">
                <a:latin typeface="Tahoma"/>
              </a:rPr>
            </a:br>
            <a:r>
              <a:rPr lang="en-US" sz="2000" dirty="0">
                <a:latin typeface="Tahoma"/>
              </a:rPr>
              <a:t>⇒ </a:t>
            </a:r>
            <a:r>
              <a:rPr lang="en-US" sz="2000" dirty="0" smtClean="0">
                <a:latin typeface="Tahoma"/>
              </a:rPr>
              <a:t>Pin </a:t>
            </a:r>
            <a:r>
              <a:rPr lang="en-US" sz="2000" dirty="0">
                <a:latin typeface="Tahoma"/>
              </a:rPr>
              <a:t>cost metric may not be a proper metric to quantify </a:t>
            </a:r>
            <a:r>
              <a:rPr lang="en-US" sz="2000" dirty="0" err="1" smtClean="0">
                <a:latin typeface="Tahoma"/>
              </a:rPr>
              <a:t>routability</a:t>
            </a:r>
            <a:endParaRPr lang="en-US" sz="2000" dirty="0" smtClean="0">
              <a:latin typeface="Tahoma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455698" y="3993410"/>
            <a:ext cx="392306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/>
            <a:r>
              <a:rPr lang="en-US" sz="1400" dirty="0" smtClean="0">
                <a:latin typeface="+mj-lt"/>
              </a:rPr>
              <a:t>Routing </a:t>
            </a:r>
            <a:r>
              <a:rPr lang="en-US" sz="1400" dirty="0">
                <a:latin typeface="+mj-lt"/>
              </a:rPr>
              <a:t>cost = </a:t>
            </a:r>
            <a:r>
              <a:rPr lang="en-US" sz="1400" dirty="0" err="1">
                <a:latin typeface="+mj-lt"/>
              </a:rPr>
              <a:t>wirelength</a:t>
            </a:r>
            <a:r>
              <a:rPr lang="en-US" sz="1400" dirty="0">
                <a:latin typeface="+mj-lt"/>
              </a:rPr>
              <a:t> + 4*#</a:t>
            </a:r>
            <a:r>
              <a:rPr lang="en-US" sz="1400" dirty="0" err="1" smtClean="0">
                <a:latin typeface="+mj-lt"/>
              </a:rPr>
              <a:t>vias</a:t>
            </a:r>
            <a:endParaRPr lang="en-US" sz="1400" dirty="0" smtClean="0">
              <a:latin typeface="+mj-lt"/>
            </a:endParaRPr>
          </a:p>
          <a:p>
            <a:pPr marL="225425" indent="-225425"/>
            <a:r>
              <a:rPr lang="en-US" sz="1400" dirty="0">
                <a:latin typeface="+mj-lt"/>
              </a:rPr>
              <a:t>∆ Routing cost = Routing cost of RULE K </a:t>
            </a:r>
            <a:r>
              <a:rPr lang="en-US" sz="1400" dirty="0" smtClean="0">
                <a:latin typeface="+mj-lt"/>
              </a:rPr>
              <a:t/>
            </a:r>
            <a:br>
              <a:rPr lang="en-US" sz="1400" dirty="0" smtClean="0">
                <a:latin typeface="+mj-lt"/>
              </a:rPr>
            </a:br>
            <a:r>
              <a:rPr lang="en-US" sz="1400" dirty="0" smtClean="0">
                <a:latin typeface="+mj-lt"/>
              </a:rPr>
              <a:t>– </a:t>
            </a:r>
            <a:r>
              <a:rPr lang="en-US" sz="1400" dirty="0">
                <a:latin typeface="+mj-lt"/>
              </a:rPr>
              <a:t>Routing cost of </a:t>
            </a:r>
            <a:r>
              <a:rPr lang="en-US" sz="1400" dirty="0" smtClean="0">
                <a:latin typeface="+mj-lt"/>
              </a:rPr>
              <a:t>RULE1</a:t>
            </a:r>
            <a:endParaRPr lang="en-US" sz="1400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6873" y="1751495"/>
            <a:ext cx="98725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buNone/>
            </a:pP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Infeasible</a:t>
            </a:r>
            <a:endParaRPr 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1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0869952"/>
              </p:ext>
            </p:extLst>
          </p:nvPr>
        </p:nvGraphicFramePr>
        <p:xfrm>
          <a:off x="5921827" y="1631850"/>
          <a:ext cx="3058664" cy="21530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145723"/>
                <a:gridCol w="1209675"/>
                <a:gridCol w="703266"/>
              </a:tblGrid>
              <a:tr h="2964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Name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SADP rules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Blocked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via </a:t>
                      </a:r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sites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4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RULE1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algn="ctr" fontAlgn="b"/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No SADP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algn="ctr" fontAlgn="b"/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 blocked</a:t>
                      </a:r>
                      <a:endParaRPr lang="en-US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4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algn="ctr" fontAlgn="b"/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RULES 2, 3, 4, 5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SADP ≥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{M2, M3, M4, M5}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0 blocked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4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algn="ctr" fontAlgn="b"/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RULE6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No SADP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blocked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4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algn="ctr" fontAlgn="b"/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RULES 7,</a:t>
                      </a:r>
                      <a:r>
                        <a:rPr lang="en-US" sz="11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8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SADP ≥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{M2, M3}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4 blocked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4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RULE9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No SADP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8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blocked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4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algn="ctr" fontAlgn="b"/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RULES</a:t>
                      </a:r>
                      <a:r>
                        <a:rPr lang="en-US" sz="11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10, 11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SADP ≥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{M2,</a:t>
                      </a:r>
                      <a:r>
                        <a:rPr lang="en-US" sz="11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M3}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</a:defRPr>
                      </a:lvl9pPr>
                    </a:lstStyle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8 blocked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529563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Conclusions and Future Work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en-US" sz="2400" b="1" dirty="0" smtClean="0">
                <a:latin typeface="Arial" panose="020B0604020202020204" pitchFamily="34" charset="0"/>
              </a:rPr>
              <a:t>Propose a framework </a:t>
            </a:r>
            <a:r>
              <a:rPr lang="en-US" sz="2400" b="1" dirty="0">
                <a:latin typeface="Arial" panose="020B0604020202020204" pitchFamily="34" charset="0"/>
              </a:rPr>
              <a:t>for evaluation of BEOL design </a:t>
            </a:r>
            <a:r>
              <a:rPr lang="en-US" sz="2400" b="1" dirty="0" smtClean="0">
                <a:latin typeface="Arial" panose="020B0604020202020204" pitchFamily="34" charset="0"/>
              </a:rPr>
              <a:t>rules with </a:t>
            </a:r>
            <a:r>
              <a:rPr lang="en-US" sz="2400" b="1" dirty="0" err="1" smtClean="0">
                <a:latin typeface="Arial" panose="020B0604020202020204" pitchFamily="34" charset="0"/>
              </a:rPr>
              <a:t>OptRouter</a:t>
            </a:r>
            <a:endParaRPr lang="en-US" sz="2400" b="1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105000"/>
              </a:lnSpc>
            </a:pPr>
            <a:r>
              <a:rPr lang="en-US" sz="2400" b="1" dirty="0" smtClean="0">
                <a:latin typeface="Arial" panose="020B0604020202020204" pitchFamily="34" charset="0"/>
              </a:rPr>
              <a:t>Assess </a:t>
            </a:r>
            <a:r>
              <a:rPr lang="en-US" sz="2400" b="1" dirty="0">
                <a:latin typeface="Arial" panose="020B0604020202020204" pitchFamily="34" charset="0"/>
              </a:rPr>
              <a:t>routing </a:t>
            </a:r>
            <a:r>
              <a:rPr lang="en-US" sz="2400" b="1" dirty="0" smtClean="0">
                <a:latin typeface="Arial" panose="020B0604020202020204" pitchFamily="34" charset="0"/>
              </a:rPr>
              <a:t>cost </a:t>
            </a:r>
            <a:r>
              <a:rPr lang="en-US" sz="2400" b="1" dirty="0">
                <a:latin typeface="Arial" panose="020B0604020202020204" pitchFamily="34" charset="0"/>
              </a:rPr>
              <a:t>for </a:t>
            </a:r>
            <a:r>
              <a:rPr lang="en-US" sz="2400" b="1" dirty="0" smtClean="0">
                <a:latin typeface="Arial" panose="020B0604020202020204" pitchFamily="34" charset="0"/>
              </a:rPr>
              <a:t>various BEOL stack options </a:t>
            </a:r>
            <a:r>
              <a:rPr lang="en-US" sz="2400" b="1" dirty="0">
                <a:latin typeface="Arial" panose="020B0604020202020204" pitchFamily="34" charset="0"/>
              </a:rPr>
              <a:t>with 28nm 12-track, 8-track and 7nm </a:t>
            </a:r>
            <a:r>
              <a:rPr lang="en-US" sz="2400" b="1" dirty="0" smtClean="0">
                <a:latin typeface="Arial" panose="020B0604020202020204" pitchFamily="34" charset="0"/>
              </a:rPr>
              <a:t>9-track </a:t>
            </a:r>
          </a:p>
          <a:p>
            <a:pPr eaLnBrk="1" hangingPunct="1">
              <a:lnSpc>
                <a:spcPct val="105000"/>
              </a:lnSpc>
            </a:pPr>
            <a:r>
              <a:rPr lang="en-US" sz="2400" b="1" dirty="0" smtClean="0">
                <a:latin typeface="Arial" panose="020B0604020202020204" pitchFamily="34" charset="0"/>
              </a:rPr>
              <a:t>Future / ongoing directions</a:t>
            </a:r>
          </a:p>
          <a:p>
            <a:pPr lvl="1" eaLnBrk="1" hangingPunct="1">
              <a:lnSpc>
                <a:spcPct val="105000"/>
              </a:lnSpc>
            </a:pPr>
            <a:r>
              <a:rPr lang="en-US" sz="2000" b="1" dirty="0" smtClean="0">
                <a:latin typeface="Arial" panose="020B0604020202020204" pitchFamily="34" charset="0"/>
              </a:rPr>
              <a:t>EOL extension-aware SADP rule formulation</a:t>
            </a:r>
          </a:p>
          <a:p>
            <a:pPr lvl="1" eaLnBrk="1" hangingPunct="1">
              <a:lnSpc>
                <a:spcPct val="105000"/>
              </a:lnSpc>
            </a:pPr>
            <a:r>
              <a:rPr lang="en-US" sz="2000" b="1" dirty="0" smtClean="0">
                <a:latin typeface="Arial" panose="020B0604020202020204" pitchFamily="34" charset="0"/>
              </a:rPr>
              <a:t>Develop </a:t>
            </a:r>
            <a:r>
              <a:rPr lang="en-US" sz="2000" b="1" dirty="0">
                <a:latin typeface="Arial" panose="020B0604020202020204" pitchFamily="34" charset="0"/>
              </a:rPr>
              <a:t>a better metric to estimate </a:t>
            </a:r>
            <a:r>
              <a:rPr lang="en-US" sz="2000" b="1" dirty="0" err="1">
                <a:latin typeface="Arial" panose="020B0604020202020204" pitchFamily="34" charset="0"/>
              </a:rPr>
              <a:t>routability</a:t>
            </a:r>
            <a:r>
              <a:rPr lang="en-US" sz="2000" b="1" dirty="0">
                <a:latin typeface="Arial" panose="020B0604020202020204" pitchFamily="34" charset="0"/>
              </a:rPr>
              <a:t> in </a:t>
            </a:r>
            <a:r>
              <a:rPr lang="en-US" sz="2000" b="1" dirty="0" smtClean="0">
                <a:latin typeface="Arial" panose="020B0604020202020204" pitchFamily="34" charset="0"/>
              </a:rPr>
              <a:t>sub-20nm</a:t>
            </a:r>
          </a:p>
          <a:p>
            <a:pPr lvl="1" eaLnBrk="1" hangingPunct="1">
              <a:lnSpc>
                <a:spcPct val="105000"/>
              </a:lnSpc>
            </a:pPr>
            <a:r>
              <a:rPr lang="en-US" sz="2000" b="1" dirty="0" smtClean="0">
                <a:latin typeface="Arial" panose="020B0604020202020204" pitchFamily="34" charset="0"/>
              </a:rPr>
              <a:t>Speedups for </a:t>
            </a:r>
            <a:r>
              <a:rPr lang="en-US" sz="2000" b="1" dirty="0" err="1" smtClean="0">
                <a:latin typeface="Arial" panose="020B0604020202020204" pitchFamily="34" charset="0"/>
              </a:rPr>
              <a:t>routability</a:t>
            </a:r>
            <a:r>
              <a:rPr lang="en-US" sz="2000" b="1" dirty="0" smtClean="0">
                <a:latin typeface="Arial" panose="020B0604020202020204" pitchFamily="34" charset="0"/>
              </a:rPr>
              <a:t> evaluation with larger </a:t>
            </a:r>
            <a:r>
              <a:rPr lang="en-US" sz="2000" b="1" dirty="0">
                <a:latin typeface="Arial" panose="020B0604020202020204" pitchFamily="34" charset="0"/>
              </a:rPr>
              <a:t>routing clips </a:t>
            </a:r>
            <a:endParaRPr lang="en-US" sz="2000" b="1" dirty="0" smtClean="0">
              <a:latin typeface="Arial" panose="020B0604020202020204" pitchFamily="34" charset="0"/>
            </a:endParaRPr>
          </a:p>
          <a:p>
            <a:pPr lvl="1" eaLnBrk="1" hangingPunct="1">
              <a:lnSpc>
                <a:spcPct val="105000"/>
              </a:lnSpc>
            </a:pPr>
            <a:r>
              <a:rPr lang="en-US" sz="2000" b="1" dirty="0" smtClean="0">
                <a:latin typeface="Arial" panose="020B0604020202020204" pitchFamily="34" charset="0"/>
              </a:rPr>
              <a:t>Formulate and test other important design rules</a:t>
            </a:r>
          </a:p>
          <a:p>
            <a:pPr>
              <a:lnSpc>
                <a:spcPct val="105000"/>
              </a:lnSpc>
            </a:pPr>
            <a:r>
              <a:rPr lang="en-US" sz="2200" b="1" dirty="0" smtClean="0"/>
              <a:t>Acknowledgement</a:t>
            </a:r>
          </a:p>
          <a:p>
            <a:pPr lvl="1">
              <a:lnSpc>
                <a:spcPct val="105000"/>
              </a:lnSpc>
            </a:pPr>
            <a:r>
              <a:rPr lang="en-US" sz="2000" b="1" dirty="0" smtClean="0"/>
              <a:t>We would like to thank Nak Seong of ASML for guidance and many helpful discussions. </a:t>
            </a:r>
            <a:endParaRPr lang="en-US" sz="2000" b="1" dirty="0">
              <a:latin typeface="Arial" panose="020B0604020202020204" pitchFamily="34" charset="0"/>
            </a:endParaRPr>
          </a:p>
        </p:txBody>
      </p:sp>
      <p:sp>
        <p:nvSpPr>
          <p:cNvPr id="16387" name="Date Placeholder 3"/>
          <p:cNvSpPr txBox="1">
            <a:spLocks noGrp="1"/>
          </p:cNvSpPr>
          <p:nvPr/>
        </p:nvSpPr>
        <p:spPr bwMode="auto">
          <a:xfrm>
            <a:off x="6973888" y="6475413"/>
            <a:ext cx="11049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endParaRPr lang="en-ZW" sz="800">
              <a:latin typeface="Copperplate Gothic Light" pitchFamily="34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509106" y="5027423"/>
            <a:ext cx="4328555" cy="1178397"/>
          </a:xfrm>
          <a:prstGeom prst="rect">
            <a:avLst/>
          </a:prstGeom>
          <a:solidFill>
            <a:schemeClr val="bg1"/>
          </a:solidFill>
          <a:ln w="25400" cap="sq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Thank</a:t>
            </a:r>
            <a:r>
              <a:rPr kumimoji="0" lang="en-US" sz="6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 you! </a:t>
            </a:r>
            <a:endParaRPr kumimoji="0" lang="en-US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FFC000"/>
                </a:solidFill>
              </a:rPr>
              <a:t>Motivation</a:t>
            </a:r>
          </a:p>
          <a:p>
            <a:r>
              <a:rPr lang="en-US" sz="2400" dirty="0" smtClean="0">
                <a:solidFill>
                  <a:srgbClr val="FFC000"/>
                </a:solidFill>
              </a:rPr>
              <a:t>Prior Work</a:t>
            </a:r>
          </a:p>
          <a:p>
            <a:r>
              <a:rPr lang="en-US" sz="2400" dirty="0" smtClean="0"/>
              <a:t>ILP Formulation of Routing Problem</a:t>
            </a:r>
          </a:p>
          <a:p>
            <a:r>
              <a:rPr lang="en-US" sz="2400" dirty="0" smtClean="0"/>
              <a:t>Experimental Results</a:t>
            </a:r>
          </a:p>
          <a:p>
            <a:r>
              <a:rPr lang="en-US" sz="2400" dirty="0" smtClean="0"/>
              <a:t>Conclusions and Future Work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1532132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Patterning Choice </a:t>
            </a:r>
            <a:r>
              <a:rPr lang="en-US" sz="2800" dirty="0" smtClean="0">
                <a:sym typeface="Wingdings" panose="05000000000000000000" pitchFamily="2" charset="2"/>
              </a:rPr>
              <a:t> Design </a:t>
            </a:r>
            <a:r>
              <a:rPr lang="en-US" sz="2800" dirty="0">
                <a:sym typeface="Wingdings" panose="05000000000000000000" pitchFamily="2" charset="2"/>
              </a:rPr>
              <a:t>R</a:t>
            </a:r>
            <a:r>
              <a:rPr lang="en-US" sz="2800" dirty="0" smtClean="0">
                <a:sym typeface="Wingdings" panose="05000000000000000000" pitchFamily="2" charset="2"/>
              </a:rPr>
              <a:t>ules  Chip </a:t>
            </a:r>
            <a:r>
              <a:rPr lang="en-US" sz="2800" dirty="0" err="1" smtClean="0">
                <a:sym typeface="Wingdings" panose="05000000000000000000" pitchFamily="2" charset="2"/>
              </a:rPr>
              <a:t>QoR</a:t>
            </a:r>
            <a:endParaRPr lang="en-US" sz="28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patterning options will give better </a:t>
            </a:r>
            <a:r>
              <a:rPr lang="en-US" dirty="0" err="1" smtClean="0"/>
              <a:t>QoR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5363" name="Date Placeholder 3"/>
          <p:cNvSpPr txBox="1">
            <a:spLocks noGrp="1"/>
          </p:cNvSpPr>
          <p:nvPr/>
        </p:nvSpPr>
        <p:spPr bwMode="auto">
          <a:xfrm>
            <a:off x="6973888" y="6475413"/>
            <a:ext cx="11049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endParaRPr lang="en-ZW" sz="800">
              <a:latin typeface="Copperplate Gothic Light" pitchFamily="34" charset="0"/>
              <a:cs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64972" y="1551141"/>
            <a:ext cx="4165855" cy="1824254"/>
          </a:xfrm>
          <a:prstGeom prst="rect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u="sng" dirty="0" smtClean="0">
                <a:latin typeface="Arial Narrow" pitchFamily="34" charset="0"/>
              </a:rPr>
              <a:t>Option 1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Self-aligned double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 patterning (SADP)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baseline="0" dirty="0" smtClean="0">
                <a:latin typeface="Arial Narrow" pitchFamily="34" charset="0"/>
              </a:rPr>
              <a:t>Small metal pitch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latin typeface="Arial Narrow" pitchFamily="34" charset="0"/>
              </a:rPr>
              <a:t>7.5T 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standard cells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4747025" y="1551140"/>
            <a:ext cx="4028282" cy="1824254"/>
          </a:xfrm>
          <a:prstGeom prst="rect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u="sng" dirty="0" smtClean="0">
                <a:latin typeface="Arial Narrow" pitchFamily="34" charset="0"/>
              </a:rPr>
              <a:t>Option 2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Litho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-etch-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litho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-etch (LELE)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latin typeface="Arial Narrow" pitchFamily="34" charset="0"/>
              </a:rPr>
              <a:t>Large metal pitch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9T standard cells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3509" y="3847177"/>
            <a:ext cx="34884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Will option 1 win?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645616" y="3837099"/>
            <a:ext cx="35381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Not necessarily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9" name="Group 118"/>
          <p:cNvGrpSpPr/>
          <p:nvPr/>
        </p:nvGrpSpPr>
        <p:grpSpPr>
          <a:xfrm>
            <a:off x="4824641" y="1489602"/>
            <a:ext cx="3444001" cy="1897496"/>
            <a:chOff x="3625537" y="3733800"/>
            <a:chExt cx="3444001" cy="1897496"/>
          </a:xfrm>
        </p:grpSpPr>
        <p:sp>
          <p:nvSpPr>
            <p:cNvPr id="120" name="Rectangle 119"/>
            <p:cNvSpPr/>
            <p:nvPr/>
          </p:nvSpPr>
          <p:spPr bwMode="auto">
            <a:xfrm>
              <a:off x="3673114" y="3927207"/>
              <a:ext cx="1232889" cy="30453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4638809" y="4407427"/>
              <a:ext cx="1257794" cy="30453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122" name="&quot;No&quot; Symbol 121"/>
            <p:cNvSpPr/>
            <p:nvPr/>
          </p:nvSpPr>
          <p:spPr>
            <a:xfrm>
              <a:off x="4962525" y="3733800"/>
              <a:ext cx="381000" cy="381000"/>
            </a:xfrm>
            <a:prstGeom prst="noSmoking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23" name="Straight Arrow Connector 122"/>
            <p:cNvCxnSpPr/>
            <p:nvPr/>
          </p:nvCxnSpPr>
          <p:spPr>
            <a:xfrm>
              <a:off x="4642205" y="4308207"/>
              <a:ext cx="278691" cy="0"/>
            </a:xfrm>
            <a:prstGeom prst="straightConnector1">
              <a:avLst/>
            </a:prstGeom>
            <a:ln w="28575">
              <a:solidFill>
                <a:srgbClr val="FFFF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24" name="TextBox 123"/>
            <p:cNvSpPr txBox="1"/>
            <p:nvPr/>
          </p:nvSpPr>
          <p:spPr>
            <a:xfrm>
              <a:off x="4945239" y="4036156"/>
              <a:ext cx="21242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2400" b="1" dirty="0" smtClean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&lt; </a:t>
              </a:r>
              <a:r>
                <a:rPr lang="en-US" sz="2400" b="1" dirty="0" err="1" smtClean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MinOverlap</a:t>
              </a:r>
              <a:endParaRPr lang="en-US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Rectangle 124"/>
            <p:cNvSpPr/>
            <p:nvPr/>
          </p:nvSpPr>
          <p:spPr bwMode="auto">
            <a:xfrm>
              <a:off x="3625537" y="4974922"/>
              <a:ext cx="1232889" cy="30453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>
              <a:off x="5121590" y="4974922"/>
              <a:ext cx="1257794" cy="30453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127" name="&quot;No&quot; Symbol 126"/>
            <p:cNvSpPr/>
            <p:nvPr/>
          </p:nvSpPr>
          <p:spPr>
            <a:xfrm>
              <a:off x="4407215" y="4902463"/>
              <a:ext cx="381000" cy="381000"/>
            </a:xfrm>
            <a:prstGeom prst="noSmoking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28" name="Straight Arrow Connector 127"/>
            <p:cNvCxnSpPr/>
            <p:nvPr/>
          </p:nvCxnSpPr>
          <p:spPr>
            <a:xfrm>
              <a:off x="4847858" y="5120733"/>
              <a:ext cx="284293" cy="0"/>
            </a:xfrm>
            <a:prstGeom prst="straightConnector1">
              <a:avLst/>
            </a:prstGeom>
            <a:ln w="28575">
              <a:solidFill>
                <a:srgbClr val="FFFF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29" name="TextBox 128"/>
            <p:cNvSpPr txBox="1"/>
            <p:nvPr/>
          </p:nvSpPr>
          <p:spPr>
            <a:xfrm>
              <a:off x="4851373" y="5169631"/>
              <a:ext cx="21739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2400" b="1" dirty="0" smtClean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&lt; </a:t>
              </a:r>
              <a:r>
                <a:rPr lang="en-US" sz="2400" b="1" dirty="0" err="1" smtClean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MinSpacing</a:t>
              </a:r>
              <a:endParaRPr lang="en-US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30" name="Straight Connector 129"/>
            <p:cNvCxnSpPr/>
            <p:nvPr/>
          </p:nvCxnSpPr>
          <p:spPr>
            <a:xfrm>
              <a:off x="4638809" y="3809881"/>
              <a:ext cx="0" cy="9220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>
              <a:off x="4914900" y="3800475"/>
              <a:ext cx="0" cy="9220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Straight Arrow Connector 23"/>
          <p:cNvCxnSpPr/>
          <p:nvPr/>
        </p:nvCxnSpPr>
        <p:spPr bwMode="auto">
          <a:xfrm>
            <a:off x="4505656" y="2318540"/>
            <a:ext cx="519858" cy="0"/>
          </a:xfrm>
          <a:prstGeom prst="straightConnector1">
            <a:avLst/>
          </a:prstGeom>
          <a:solidFill>
            <a:schemeClr val="accent1"/>
          </a:solidFill>
          <a:ln w="76200" cap="sq" cmpd="sng" algn="ctr">
            <a:solidFill>
              <a:srgbClr val="FFC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49" name="Group 48"/>
          <p:cNvGrpSpPr/>
          <p:nvPr/>
        </p:nvGrpSpPr>
        <p:grpSpPr>
          <a:xfrm>
            <a:off x="5012840" y="3952443"/>
            <a:ext cx="3921736" cy="2054225"/>
            <a:chOff x="328650" y="4733647"/>
            <a:chExt cx="3921736" cy="2054225"/>
          </a:xfrm>
        </p:grpSpPr>
        <p:sp>
          <p:nvSpPr>
            <p:cNvPr id="4" name="Rectangle 3"/>
            <p:cNvSpPr/>
            <p:nvPr/>
          </p:nvSpPr>
          <p:spPr>
            <a:xfrm>
              <a:off x="632092" y="6418540"/>
              <a:ext cx="248427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buNone/>
              </a:pPr>
              <a:r>
                <a:rPr lang="en-US" sz="1800" dirty="0" smtClean="0">
                  <a:latin typeface="+mn-lt"/>
                </a:rPr>
                <a:t>metal pitch &lt; via pitch</a:t>
              </a:r>
              <a:endParaRPr lang="en-US" sz="1800" dirty="0">
                <a:latin typeface="+mn-lt"/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328650" y="4733647"/>
              <a:ext cx="3921736" cy="381000"/>
              <a:chOff x="572434" y="3260671"/>
              <a:chExt cx="3921736" cy="381000"/>
            </a:xfrm>
          </p:grpSpPr>
          <p:sp>
            <p:nvSpPr>
              <p:cNvPr id="88" name="Rectangle 87"/>
              <p:cNvSpPr/>
              <p:nvPr/>
            </p:nvSpPr>
            <p:spPr bwMode="auto">
              <a:xfrm>
                <a:off x="572434" y="3298771"/>
                <a:ext cx="277091" cy="304800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solidFill>
                  <a:sysClr val="windowText" lastClr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itchFamily="34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872157" y="3281894"/>
                <a:ext cx="124585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1600" dirty="0" smtClean="0">
                    <a:latin typeface="+mj-lt"/>
                  </a:rPr>
                  <a:t>Inserted via</a:t>
                </a:r>
                <a:endParaRPr lang="en-US" sz="1600" dirty="0">
                  <a:latin typeface="+mj-lt"/>
                </a:endParaRPr>
              </a:p>
            </p:txBody>
          </p:sp>
          <p:sp>
            <p:nvSpPr>
              <p:cNvPr id="90" name="Multiply 89"/>
              <p:cNvSpPr/>
              <p:nvPr/>
            </p:nvSpPr>
            <p:spPr bwMode="auto">
              <a:xfrm>
                <a:off x="2190312" y="3260671"/>
                <a:ext cx="346364" cy="381000"/>
              </a:xfrm>
              <a:prstGeom prst="mathMultiply">
                <a:avLst/>
              </a:prstGeom>
              <a:solidFill>
                <a:srgbClr val="FF0000"/>
              </a:solidFill>
              <a:ln w="25400" cap="flat" cmpd="sng" algn="ctr">
                <a:solidFill>
                  <a:sysClr val="windowText" lastClr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 Narrow" pitchFamily="34" charset="0"/>
                </a:endParaRPr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2516669" y="3281894"/>
                <a:ext cx="197750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US" sz="1600" dirty="0" smtClean="0">
                    <a:latin typeface="+mj-lt"/>
                  </a:rPr>
                  <a:t>Blocked by the via</a:t>
                </a:r>
                <a:endParaRPr lang="en-US" sz="1600" dirty="0">
                  <a:latin typeface="+mj-lt"/>
                </a:endParaRPr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1280042" y="5304420"/>
              <a:ext cx="1098337" cy="948266"/>
              <a:chOff x="1249562" y="5670180"/>
              <a:chExt cx="1098337" cy="948266"/>
            </a:xfrm>
          </p:grpSpPr>
          <p:cxnSp>
            <p:nvCxnSpPr>
              <p:cNvPr id="41" name="Straight Connector 40"/>
              <p:cNvCxnSpPr/>
              <p:nvPr/>
            </p:nvCxnSpPr>
            <p:spPr bwMode="auto">
              <a:xfrm flipV="1">
                <a:off x="1257815" y="5670180"/>
                <a:ext cx="1087665" cy="0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2" name="Straight Connector 131"/>
              <p:cNvCxnSpPr/>
              <p:nvPr/>
            </p:nvCxnSpPr>
            <p:spPr bwMode="auto">
              <a:xfrm flipV="1">
                <a:off x="1257815" y="6138519"/>
                <a:ext cx="1087665" cy="0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3" name="Straight Connector 132"/>
              <p:cNvCxnSpPr/>
              <p:nvPr/>
            </p:nvCxnSpPr>
            <p:spPr bwMode="auto">
              <a:xfrm flipV="1">
                <a:off x="1257815" y="6607540"/>
                <a:ext cx="1087665" cy="0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4" name="Straight Connector 133"/>
              <p:cNvCxnSpPr/>
              <p:nvPr/>
            </p:nvCxnSpPr>
            <p:spPr bwMode="auto">
              <a:xfrm>
                <a:off x="1249562" y="5671923"/>
                <a:ext cx="0" cy="94652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5" name="Straight Connector 134"/>
              <p:cNvCxnSpPr/>
              <p:nvPr/>
            </p:nvCxnSpPr>
            <p:spPr bwMode="auto">
              <a:xfrm>
                <a:off x="1801647" y="5671923"/>
                <a:ext cx="0" cy="94652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6" name="Straight Connector 135"/>
              <p:cNvCxnSpPr/>
              <p:nvPr/>
            </p:nvCxnSpPr>
            <p:spPr bwMode="auto">
              <a:xfrm>
                <a:off x="2347899" y="5671923"/>
                <a:ext cx="0" cy="946523"/>
              </a:xfrm>
              <a:prstGeom prst="line">
                <a:avLst/>
              </a:prstGeom>
              <a:solidFill>
                <a:schemeClr val="accent1"/>
              </a:solidFill>
              <a:ln w="25400" cap="sq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46" name="Group 45"/>
            <p:cNvGrpSpPr/>
            <p:nvPr/>
          </p:nvGrpSpPr>
          <p:grpSpPr>
            <a:xfrm>
              <a:off x="1089542" y="5104757"/>
              <a:ext cx="1468192" cy="1337070"/>
              <a:chOff x="1059062" y="5470517"/>
              <a:chExt cx="1468192" cy="1337070"/>
            </a:xfrm>
          </p:grpSpPr>
          <p:sp>
            <p:nvSpPr>
              <p:cNvPr id="68" name="Rectangle 67"/>
              <p:cNvSpPr/>
              <p:nvPr/>
            </p:nvSpPr>
            <p:spPr bwMode="auto">
              <a:xfrm>
                <a:off x="1647325" y="5984649"/>
                <a:ext cx="304800" cy="304800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solidFill>
                  <a:sysClr val="windowText" lastClr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itchFamily="34" charset="0"/>
                </a:endParaRPr>
              </a:p>
            </p:txBody>
          </p:sp>
          <p:sp>
            <p:nvSpPr>
              <p:cNvPr id="69" name="Multiply 68"/>
              <p:cNvSpPr/>
              <p:nvPr/>
            </p:nvSpPr>
            <p:spPr bwMode="auto">
              <a:xfrm>
                <a:off x="1609225" y="6426587"/>
                <a:ext cx="381000" cy="381000"/>
              </a:xfrm>
              <a:prstGeom prst="mathMultiply">
                <a:avLst/>
              </a:prstGeom>
              <a:solidFill>
                <a:srgbClr val="FF0000"/>
              </a:solidFill>
              <a:ln w="25400" cap="flat" cmpd="sng" algn="ctr">
                <a:solidFill>
                  <a:sysClr val="windowText" lastClr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 Narrow" pitchFamily="34" charset="0"/>
                </a:endParaRPr>
              </a:p>
            </p:txBody>
          </p:sp>
          <p:sp>
            <p:nvSpPr>
              <p:cNvPr id="70" name="Multiply 69"/>
              <p:cNvSpPr/>
              <p:nvPr/>
            </p:nvSpPr>
            <p:spPr bwMode="auto">
              <a:xfrm>
                <a:off x="1609225" y="5470517"/>
                <a:ext cx="381000" cy="381000"/>
              </a:xfrm>
              <a:prstGeom prst="mathMultiply">
                <a:avLst/>
              </a:prstGeom>
              <a:solidFill>
                <a:srgbClr val="FF0000"/>
              </a:solidFill>
              <a:ln w="25400" cap="flat" cmpd="sng" algn="ctr">
                <a:solidFill>
                  <a:sysClr val="windowText" lastClr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 Narrow" pitchFamily="34" charset="0"/>
                </a:endParaRPr>
              </a:p>
            </p:txBody>
          </p:sp>
          <p:sp>
            <p:nvSpPr>
              <p:cNvPr id="71" name="Multiply 70"/>
              <p:cNvSpPr/>
              <p:nvPr/>
            </p:nvSpPr>
            <p:spPr bwMode="auto">
              <a:xfrm>
                <a:off x="1059062" y="5946549"/>
                <a:ext cx="381000" cy="381000"/>
              </a:xfrm>
              <a:prstGeom prst="mathMultiply">
                <a:avLst/>
              </a:prstGeom>
              <a:solidFill>
                <a:srgbClr val="FF0000"/>
              </a:solidFill>
              <a:ln w="25400" cap="flat" cmpd="sng" algn="ctr">
                <a:solidFill>
                  <a:sysClr val="windowText" lastClr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 Narrow" pitchFamily="34" charset="0"/>
                </a:endParaRPr>
              </a:p>
            </p:txBody>
          </p:sp>
          <p:sp>
            <p:nvSpPr>
              <p:cNvPr id="72" name="Multiply 71"/>
              <p:cNvSpPr/>
              <p:nvPr/>
            </p:nvSpPr>
            <p:spPr bwMode="auto">
              <a:xfrm>
                <a:off x="2146254" y="5946549"/>
                <a:ext cx="381000" cy="381000"/>
              </a:xfrm>
              <a:prstGeom prst="mathMultiply">
                <a:avLst/>
              </a:prstGeom>
              <a:solidFill>
                <a:srgbClr val="FF0000"/>
              </a:solidFill>
              <a:ln w="25400" cap="flat" cmpd="sng" algn="ctr">
                <a:solidFill>
                  <a:sysClr val="windowText" lastClr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 Narrow" pitchFamily="34" charset="0"/>
                </a:endParaRPr>
              </a:p>
            </p:txBody>
          </p:sp>
          <p:sp>
            <p:nvSpPr>
              <p:cNvPr id="73" name="Multiply 72"/>
              <p:cNvSpPr/>
              <p:nvPr/>
            </p:nvSpPr>
            <p:spPr bwMode="auto">
              <a:xfrm>
                <a:off x="1059062" y="5470517"/>
                <a:ext cx="381000" cy="381000"/>
              </a:xfrm>
              <a:prstGeom prst="mathMultiply">
                <a:avLst/>
              </a:prstGeom>
              <a:solidFill>
                <a:srgbClr val="FF0000"/>
              </a:solidFill>
              <a:ln w="25400" cap="flat" cmpd="sng" algn="ctr">
                <a:solidFill>
                  <a:sysClr val="windowText" lastClr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 Narrow" pitchFamily="34" charset="0"/>
                </a:endParaRPr>
              </a:p>
            </p:txBody>
          </p:sp>
          <p:sp>
            <p:nvSpPr>
              <p:cNvPr id="74" name="Multiply 73"/>
              <p:cNvSpPr/>
              <p:nvPr/>
            </p:nvSpPr>
            <p:spPr bwMode="auto">
              <a:xfrm>
                <a:off x="2146254" y="5470517"/>
                <a:ext cx="381000" cy="381000"/>
              </a:xfrm>
              <a:prstGeom prst="mathMultiply">
                <a:avLst/>
              </a:prstGeom>
              <a:solidFill>
                <a:srgbClr val="FF0000"/>
              </a:solidFill>
              <a:ln w="25400" cap="flat" cmpd="sng" algn="ctr">
                <a:solidFill>
                  <a:sysClr val="windowText" lastClr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 Narrow" pitchFamily="34" charset="0"/>
                </a:endParaRPr>
              </a:p>
            </p:txBody>
          </p:sp>
          <p:sp>
            <p:nvSpPr>
              <p:cNvPr id="75" name="Multiply 74"/>
              <p:cNvSpPr/>
              <p:nvPr/>
            </p:nvSpPr>
            <p:spPr bwMode="auto">
              <a:xfrm>
                <a:off x="2146254" y="6426587"/>
                <a:ext cx="381000" cy="381000"/>
              </a:xfrm>
              <a:prstGeom prst="mathMultiply">
                <a:avLst/>
              </a:prstGeom>
              <a:solidFill>
                <a:srgbClr val="FF0000"/>
              </a:solidFill>
              <a:ln w="25400" cap="flat" cmpd="sng" algn="ctr">
                <a:solidFill>
                  <a:sysClr val="windowText" lastClr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 Narrow" pitchFamily="34" charset="0"/>
                </a:endParaRPr>
              </a:p>
            </p:txBody>
          </p:sp>
          <p:sp>
            <p:nvSpPr>
              <p:cNvPr id="76" name="Multiply 75"/>
              <p:cNvSpPr/>
              <p:nvPr/>
            </p:nvSpPr>
            <p:spPr bwMode="auto">
              <a:xfrm>
                <a:off x="1059062" y="6426587"/>
                <a:ext cx="381000" cy="381000"/>
              </a:xfrm>
              <a:prstGeom prst="mathMultiply">
                <a:avLst/>
              </a:prstGeom>
              <a:solidFill>
                <a:srgbClr val="FF0000"/>
              </a:solidFill>
              <a:ln w="25400" cap="flat" cmpd="sng" algn="ctr">
                <a:solidFill>
                  <a:sysClr val="windowText" lastClr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 Narrow" pitchFamily="34" charset="0"/>
                </a:endParaRPr>
              </a:p>
            </p:txBody>
          </p:sp>
        </p:grpSp>
      </p:grpSp>
      <p:cxnSp>
        <p:nvCxnSpPr>
          <p:cNvPr id="137" name="Straight Arrow Connector 136"/>
          <p:cNvCxnSpPr/>
          <p:nvPr/>
        </p:nvCxnSpPr>
        <p:spPr bwMode="auto">
          <a:xfrm>
            <a:off x="3474721" y="2644243"/>
            <a:ext cx="1783079" cy="1294071"/>
          </a:xfrm>
          <a:prstGeom prst="straightConnector1">
            <a:avLst/>
          </a:prstGeom>
          <a:solidFill>
            <a:schemeClr val="accent1"/>
          </a:solidFill>
          <a:ln w="76200" cap="sq" cmpd="sng" algn="ctr">
            <a:solidFill>
              <a:srgbClr val="FFC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8" name="Straight Arrow Connector 137"/>
          <p:cNvCxnSpPr/>
          <p:nvPr/>
        </p:nvCxnSpPr>
        <p:spPr bwMode="auto">
          <a:xfrm>
            <a:off x="1965101" y="3275973"/>
            <a:ext cx="108" cy="1004130"/>
          </a:xfrm>
          <a:prstGeom prst="straightConnector1">
            <a:avLst/>
          </a:prstGeom>
          <a:solidFill>
            <a:schemeClr val="accent1"/>
          </a:solidFill>
          <a:ln w="76200" cap="sq" cmpd="sng" algn="ctr">
            <a:solidFill>
              <a:srgbClr val="FFC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15361" name="Group 15360"/>
          <p:cNvGrpSpPr/>
          <p:nvPr/>
        </p:nvGrpSpPr>
        <p:grpSpPr>
          <a:xfrm>
            <a:off x="566266" y="4280103"/>
            <a:ext cx="3389299" cy="2275968"/>
            <a:chOff x="566266" y="4280103"/>
            <a:chExt cx="3389299" cy="2275968"/>
          </a:xfrm>
        </p:grpSpPr>
        <p:sp>
          <p:nvSpPr>
            <p:cNvPr id="57" name="TextBox 56"/>
            <p:cNvSpPr txBox="1"/>
            <p:nvPr/>
          </p:nvSpPr>
          <p:spPr>
            <a:xfrm>
              <a:off x="566266" y="6155961"/>
              <a:ext cx="33892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2000" dirty="0" smtClean="0">
                  <a:latin typeface="+mn-lt"/>
                </a:rPr>
                <a:t>Pin access problem</a:t>
              </a:r>
            </a:p>
          </p:txBody>
        </p:sp>
        <p:grpSp>
          <p:nvGrpSpPr>
            <p:cNvPr id="15360" name="Group 15359"/>
            <p:cNvGrpSpPr/>
            <p:nvPr/>
          </p:nvGrpSpPr>
          <p:grpSpPr>
            <a:xfrm>
              <a:off x="1039228" y="4280103"/>
              <a:ext cx="2122808" cy="1757735"/>
              <a:chOff x="1039228" y="4280103"/>
              <a:chExt cx="2122808" cy="1757735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2120509" y="5098839"/>
                <a:ext cx="212953" cy="1838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r>
                  <a:rPr lang="en-US" sz="1000" dirty="0">
                    <a:solidFill>
                      <a:prstClr val="white"/>
                    </a:solidFill>
                    <a:latin typeface="Tahoma"/>
                  </a:rPr>
                  <a:t>Z</a:t>
                </a: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1654180" y="4649435"/>
                <a:ext cx="1021257" cy="138840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347663" marR="0" indent="-347663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 bwMode="auto">
              <a:xfrm>
                <a:off x="1882085" y="5069808"/>
                <a:ext cx="152910" cy="402015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347663" marR="0" indent="-347663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 bwMode="auto">
              <a:xfrm>
                <a:off x="2159700" y="5077912"/>
                <a:ext cx="152910" cy="402015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347663" marR="0" indent="-347663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 bwMode="auto">
              <a:xfrm>
                <a:off x="2412261" y="4745716"/>
                <a:ext cx="152910" cy="1146999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347663" marR="0" indent="-347663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 bwMode="auto">
              <a:xfrm>
                <a:off x="1448605" y="5992072"/>
                <a:ext cx="1417893" cy="0"/>
              </a:xfrm>
              <a:prstGeom prst="line">
                <a:avLst/>
              </a:prstGeom>
              <a:noFill/>
              <a:ln w="28575" cap="sq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8" name="Straight Connector 57"/>
              <p:cNvCxnSpPr/>
              <p:nvPr/>
            </p:nvCxnSpPr>
            <p:spPr bwMode="auto">
              <a:xfrm>
                <a:off x="1448605" y="5798476"/>
                <a:ext cx="1417893" cy="0"/>
              </a:xfrm>
              <a:prstGeom prst="line">
                <a:avLst/>
              </a:prstGeom>
              <a:noFill/>
              <a:ln w="28575" cap="sq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9" name="Straight Connector 58"/>
              <p:cNvCxnSpPr/>
              <p:nvPr/>
            </p:nvCxnSpPr>
            <p:spPr bwMode="auto">
              <a:xfrm>
                <a:off x="1448605" y="5592523"/>
                <a:ext cx="1417893" cy="0"/>
              </a:xfrm>
              <a:prstGeom prst="line">
                <a:avLst/>
              </a:prstGeom>
              <a:noFill/>
              <a:ln w="28575" cap="sq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0" name="Straight Connector 59"/>
              <p:cNvCxnSpPr/>
              <p:nvPr/>
            </p:nvCxnSpPr>
            <p:spPr bwMode="auto">
              <a:xfrm>
                <a:off x="1448605" y="5386570"/>
                <a:ext cx="1417893" cy="0"/>
              </a:xfrm>
              <a:prstGeom prst="line">
                <a:avLst/>
              </a:prstGeom>
              <a:noFill/>
              <a:ln w="28575" cap="sq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1" name="Straight Connector 60"/>
              <p:cNvCxnSpPr/>
              <p:nvPr/>
            </p:nvCxnSpPr>
            <p:spPr bwMode="auto">
              <a:xfrm>
                <a:off x="1448605" y="5192974"/>
                <a:ext cx="1417893" cy="0"/>
              </a:xfrm>
              <a:prstGeom prst="line">
                <a:avLst/>
              </a:prstGeom>
              <a:noFill/>
              <a:ln w="28575" cap="sq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2" name="Straight Connector 61"/>
              <p:cNvCxnSpPr/>
              <p:nvPr/>
            </p:nvCxnSpPr>
            <p:spPr bwMode="auto">
              <a:xfrm>
                <a:off x="1448605" y="4962307"/>
                <a:ext cx="1417893" cy="0"/>
              </a:xfrm>
              <a:prstGeom prst="line">
                <a:avLst/>
              </a:prstGeom>
              <a:noFill/>
              <a:ln w="28575" cap="sq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3" name="Straight Connector 62"/>
              <p:cNvCxnSpPr/>
              <p:nvPr/>
            </p:nvCxnSpPr>
            <p:spPr bwMode="auto">
              <a:xfrm>
                <a:off x="1448605" y="4768711"/>
                <a:ext cx="1417893" cy="0"/>
              </a:xfrm>
              <a:prstGeom prst="line">
                <a:avLst/>
              </a:prstGeom>
              <a:noFill/>
              <a:ln w="28575" cap="sq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0" name="TextBox 79"/>
              <p:cNvSpPr txBox="1"/>
              <p:nvPr/>
            </p:nvSpPr>
            <p:spPr>
              <a:xfrm>
                <a:off x="2097514" y="5080162"/>
                <a:ext cx="27283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r>
                  <a:rPr lang="en-US" sz="1000" b="1" dirty="0">
                    <a:solidFill>
                      <a:srgbClr val="0000B2"/>
                    </a:solidFill>
                    <a:latin typeface="Tahoma"/>
                  </a:rPr>
                  <a:t>A</a:t>
                </a: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1829595" y="5252731"/>
                <a:ext cx="27122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r>
                  <a:rPr lang="en-US" sz="1000" b="1" dirty="0" smtClean="0">
                    <a:solidFill>
                      <a:srgbClr val="0000B2"/>
                    </a:solidFill>
                    <a:latin typeface="Tahoma"/>
                  </a:rPr>
                  <a:t>B</a:t>
                </a:r>
                <a:endParaRPr lang="en-US" sz="1000" b="1" dirty="0">
                  <a:solidFill>
                    <a:srgbClr val="0000B2"/>
                  </a:solidFill>
                  <a:latin typeface="Tahoma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 bwMode="auto">
              <a:xfrm>
                <a:off x="1039228" y="5135852"/>
                <a:ext cx="988541" cy="89711"/>
              </a:xfrm>
              <a:prstGeom prst="rect">
                <a:avLst/>
              </a:prstGeom>
              <a:solidFill>
                <a:srgbClr val="0000B2"/>
              </a:solidFill>
              <a:ln w="12700" cap="sq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347663" marR="0" indent="-347663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 bwMode="auto">
              <a:xfrm>
                <a:off x="2173495" y="5330987"/>
                <a:ext cx="988541" cy="89711"/>
              </a:xfrm>
              <a:prstGeom prst="rect">
                <a:avLst/>
              </a:prstGeom>
              <a:solidFill>
                <a:srgbClr val="0000B2"/>
              </a:solidFill>
              <a:ln w="12700" cap="sq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347663" marR="0" indent="-347663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 bwMode="auto">
              <a:xfrm>
                <a:off x="2162794" y="5316395"/>
                <a:ext cx="160638" cy="160638"/>
              </a:xfrm>
              <a:prstGeom prst="rect">
                <a:avLst/>
              </a:prstGeom>
              <a:solidFill>
                <a:srgbClr val="00B0F0"/>
              </a:solidFill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347663" marR="0" indent="-347663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 bwMode="auto">
              <a:xfrm>
                <a:off x="1870358" y="5098093"/>
                <a:ext cx="160638" cy="160638"/>
              </a:xfrm>
              <a:prstGeom prst="rect">
                <a:avLst/>
              </a:prstGeom>
              <a:solidFill>
                <a:srgbClr val="00B0F0"/>
              </a:solidFill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347663" marR="0" indent="-347663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368478" y="4280103"/>
                <a:ext cx="15311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1800" dirty="0" smtClean="0">
                    <a:latin typeface="+mj-lt"/>
                  </a:rPr>
                  <a:t>Standard cell</a:t>
                </a:r>
                <a:endParaRPr lang="en-US" sz="1800" dirty="0">
                  <a:latin typeface="+mj-lt"/>
                </a:endParaRPr>
              </a:p>
            </p:txBody>
          </p:sp>
          <p:sp>
            <p:nvSpPr>
              <p:cNvPr id="141" name="TextBox 140"/>
              <p:cNvSpPr txBox="1"/>
              <p:nvPr/>
            </p:nvSpPr>
            <p:spPr>
              <a:xfrm>
                <a:off x="2360115" y="5036464"/>
                <a:ext cx="27283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r>
                  <a:rPr lang="en-US" sz="1000" b="1" dirty="0" smtClean="0">
                    <a:solidFill>
                      <a:srgbClr val="0000B2"/>
                    </a:solidFill>
                    <a:latin typeface="Tahoma"/>
                  </a:rPr>
                  <a:t>Z</a:t>
                </a:r>
                <a:endParaRPr lang="en-US" sz="1000" b="1" dirty="0">
                  <a:solidFill>
                    <a:srgbClr val="0000B2"/>
                  </a:solidFill>
                  <a:latin typeface="Tahoma"/>
                </a:endParaRPr>
              </a:p>
            </p:txBody>
          </p:sp>
          <p:sp>
            <p:nvSpPr>
              <p:cNvPr id="142" name="&quot;No&quot; Symbol 141"/>
              <p:cNvSpPr/>
              <p:nvPr/>
            </p:nvSpPr>
            <p:spPr>
              <a:xfrm>
                <a:off x="1058473" y="5217587"/>
                <a:ext cx="381000" cy="381000"/>
              </a:xfrm>
              <a:prstGeom prst="noSmoking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5362" name="TextBox 15361"/>
          <p:cNvSpPr txBox="1"/>
          <p:nvPr/>
        </p:nvSpPr>
        <p:spPr>
          <a:xfrm>
            <a:off x="689519" y="3559789"/>
            <a:ext cx="7764962" cy="107721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Impact of patterning choice-induced design rules on chip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is not clear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699044" y="4769464"/>
            <a:ext cx="7764962" cy="107721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Early evaluation of design rules 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 important for patterning choice! </a:t>
            </a:r>
          </a:p>
        </p:txBody>
      </p:sp>
    </p:spTree>
    <p:extLst>
      <p:ext uri="{BB962C8B-B14F-4D97-AF65-F5344CB8AC3E}">
        <p14:creationId xmlns:p14="http://schemas.microsoft.com/office/powerpoint/2010/main" val="44132849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11" grpId="0"/>
      <p:bldP spid="11" grpId="1"/>
      <p:bldP spid="94" grpId="0"/>
      <p:bldP spid="94" grpId="1"/>
      <p:bldP spid="15362" grpId="0" animBg="1"/>
      <p:bldP spid="8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How to Choose Patterning Options?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Patterning option-induced design rules can be evaluated with EDA tools</a:t>
            </a:r>
          </a:p>
          <a:p>
            <a:pPr eaLnBrk="1" hangingPunct="1"/>
            <a:r>
              <a:rPr lang="en-US" u="sng" dirty="0" smtClean="0"/>
              <a:t>However</a:t>
            </a:r>
            <a:r>
              <a:rPr lang="en-US" dirty="0" smtClean="0"/>
              <a:t>, EDA tools have limitations:</a:t>
            </a:r>
          </a:p>
          <a:p>
            <a:pPr marL="685800" lvl="1" indent="-342900"/>
            <a:r>
              <a:rPr lang="en-US" dirty="0"/>
              <a:t>L</a:t>
            </a:r>
            <a:r>
              <a:rPr lang="en-US" dirty="0" smtClean="0"/>
              <a:t>ack of support for advanced rules</a:t>
            </a:r>
          </a:p>
          <a:p>
            <a:pPr marL="685800" lvl="1" indent="-342900"/>
            <a:r>
              <a:rPr lang="en-US" dirty="0"/>
              <a:t>H</a:t>
            </a:r>
            <a:r>
              <a:rPr lang="en-US" dirty="0" smtClean="0"/>
              <a:t>euristics for large-scale optimization may lead to sub-optimal solutions ⇒ cannot see the accurate impact</a:t>
            </a:r>
          </a:p>
          <a:p>
            <a:r>
              <a:rPr lang="en-US" u="sng" dirty="0" smtClean="0"/>
              <a:t>Our work </a:t>
            </a:r>
            <a:r>
              <a:rPr lang="en-US" dirty="0" smtClean="0"/>
              <a:t>enables </a:t>
            </a:r>
            <a:r>
              <a:rPr lang="en-US" dirty="0"/>
              <a:t>assessment of BEOL ground rule options independently of commercial EDA router</a:t>
            </a:r>
            <a:endParaRPr lang="en-US" u="sng" dirty="0"/>
          </a:p>
          <a:p>
            <a:pPr lvl="1"/>
            <a:r>
              <a:rPr lang="en-US" u="sng" dirty="0" err="1"/>
              <a:t>OptRouter</a:t>
            </a:r>
            <a:r>
              <a:rPr lang="en-US" dirty="0"/>
              <a:t>: an Integer linear programming (ILP)-based </a:t>
            </a:r>
            <a:r>
              <a:rPr lang="en-US" i="1" dirty="0"/>
              <a:t>optimal</a:t>
            </a:r>
            <a:r>
              <a:rPr lang="en-US" dirty="0"/>
              <a:t> detailed router </a:t>
            </a:r>
            <a:endParaRPr lang="en-US" dirty="0" smtClean="0"/>
          </a:p>
          <a:p>
            <a:pPr lvl="2"/>
            <a:r>
              <a:rPr lang="en-US" dirty="0" smtClean="0"/>
              <a:t>Compute optimal solutions for small switchboxes</a:t>
            </a:r>
          </a:p>
          <a:p>
            <a:pPr lvl="2"/>
            <a:r>
              <a:rPr lang="en-US" dirty="0" smtClean="0"/>
              <a:t>(sub-20nm </a:t>
            </a:r>
            <a:r>
              <a:rPr lang="en-US" dirty="0"/>
              <a:t>relevant) routing options and design </a:t>
            </a:r>
            <a:r>
              <a:rPr lang="en-US" dirty="0" smtClean="0"/>
              <a:t>rules</a:t>
            </a:r>
          </a:p>
          <a:p>
            <a:pPr lvl="1"/>
            <a:r>
              <a:rPr lang="en-US" dirty="0" smtClean="0"/>
              <a:t>We report routing costs for various BEOL design rules</a:t>
            </a:r>
            <a:endParaRPr lang="en-US" dirty="0"/>
          </a:p>
          <a:p>
            <a:pPr eaLnBrk="1" hangingPunct="1"/>
            <a:endParaRPr lang="en-US" dirty="0" smtClean="0"/>
          </a:p>
        </p:txBody>
      </p:sp>
      <p:sp>
        <p:nvSpPr>
          <p:cNvPr id="15363" name="Date Placeholder 3"/>
          <p:cNvSpPr txBox="1">
            <a:spLocks noGrp="1"/>
          </p:cNvSpPr>
          <p:nvPr/>
        </p:nvSpPr>
        <p:spPr bwMode="auto">
          <a:xfrm>
            <a:off x="6973888" y="6475413"/>
            <a:ext cx="11049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endParaRPr lang="en-ZW" sz="800">
              <a:latin typeface="Copperplate Gothic Light" pitchFamily="34" charset="0"/>
              <a:cs typeface="Arial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Design rule evaluation</a:t>
            </a:r>
          </a:p>
          <a:p>
            <a:pPr lvl="1"/>
            <a:r>
              <a:rPr lang="en-US" sz="2400" dirty="0" smtClean="0"/>
              <a:t>Assessment of gate line-end extension rules [Gupta10]</a:t>
            </a:r>
          </a:p>
          <a:p>
            <a:pPr lvl="1"/>
            <a:r>
              <a:rPr lang="en-US" dirty="0" smtClean="0"/>
              <a:t>UCLA DRE [Ghaida12],  Layout pattern-driven DRE [Badr14]</a:t>
            </a:r>
          </a:p>
          <a:p>
            <a:pPr lvl="1"/>
            <a:r>
              <a:rPr lang="en-US" dirty="0" err="1" smtClean="0"/>
              <a:t>ChipDRE</a:t>
            </a:r>
            <a:r>
              <a:rPr lang="en-US" dirty="0" smtClean="0"/>
              <a:t> </a:t>
            </a:r>
            <a:r>
              <a:rPr lang="en-US" dirty="0"/>
              <a:t>[Ghaida14]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sz="2800" dirty="0" smtClean="0"/>
              <a:t>ILP-based routers</a:t>
            </a:r>
          </a:p>
          <a:p>
            <a:pPr lvl="1"/>
            <a:r>
              <a:rPr lang="en-US" sz="2400" dirty="0" smtClean="0"/>
              <a:t>Global routers: </a:t>
            </a:r>
            <a:r>
              <a:rPr lang="en-US" sz="2400" dirty="0" err="1" smtClean="0"/>
              <a:t>Multicommodity</a:t>
            </a:r>
            <a:r>
              <a:rPr lang="en-US" sz="2400" dirty="0" smtClean="0"/>
              <a:t> flow-based global router [Carden96], </a:t>
            </a:r>
            <a:r>
              <a:rPr lang="en-US" sz="2400" dirty="0" err="1" smtClean="0"/>
              <a:t>BoxRouter</a:t>
            </a:r>
            <a:r>
              <a:rPr lang="en-US" sz="2400" dirty="0" smtClean="0"/>
              <a:t> [Cho07], Sidewinder [Hu08]</a:t>
            </a:r>
          </a:p>
          <a:p>
            <a:pPr lvl="1"/>
            <a:r>
              <a:rPr lang="en-US" sz="2400" dirty="0" smtClean="0"/>
              <a:t>Detailed router: </a:t>
            </a:r>
            <a:r>
              <a:rPr lang="en-US" sz="2400" dirty="0" err="1" smtClean="0"/>
              <a:t>MCFRoute</a:t>
            </a:r>
            <a:r>
              <a:rPr lang="en-US" sz="2400" dirty="0" smtClean="0"/>
              <a:t> [Jia14]</a:t>
            </a:r>
          </a:p>
          <a:p>
            <a:pPr lvl="2"/>
            <a:r>
              <a:rPr lang="en-US" sz="2000" dirty="0" smtClean="0"/>
              <a:t>ILP-based detailed router for DRC fix</a:t>
            </a:r>
          </a:p>
          <a:p>
            <a:pPr lvl="2"/>
            <a:r>
              <a:rPr lang="en-US" sz="2000" dirty="0" smtClean="0"/>
              <a:t>No guarantee of optimal solutions </a:t>
            </a:r>
          </a:p>
          <a:p>
            <a:pPr lvl="2"/>
            <a:r>
              <a:rPr lang="en-US" sz="2000" dirty="0" smtClean="0"/>
              <a:t>No consideration of multi-pin nets</a:t>
            </a:r>
          </a:p>
          <a:p>
            <a:pPr marL="914400" lvl="2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4282814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Motivation</a:t>
            </a:r>
          </a:p>
          <a:p>
            <a:r>
              <a:rPr lang="en-US" sz="2400" dirty="0" smtClean="0"/>
              <a:t>Prior </a:t>
            </a:r>
            <a:r>
              <a:rPr lang="en-US" sz="2400" dirty="0"/>
              <a:t>Work</a:t>
            </a:r>
          </a:p>
          <a:p>
            <a:r>
              <a:rPr lang="en-US" sz="2400" dirty="0">
                <a:solidFill>
                  <a:srgbClr val="FFC000"/>
                </a:solidFill>
              </a:rPr>
              <a:t>ILP Formulation of Routing Problem</a:t>
            </a:r>
          </a:p>
          <a:p>
            <a:r>
              <a:rPr lang="en-US" sz="2400" dirty="0" smtClean="0"/>
              <a:t>Experimental Results</a:t>
            </a:r>
          </a:p>
          <a:p>
            <a:r>
              <a:rPr lang="en-US" sz="2400" dirty="0" smtClean="0"/>
              <a:t>Conclusions and Future Work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6967255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Sub-20nm Routing Problem Formulation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Routing </a:t>
            </a:r>
            <a:r>
              <a:rPr lang="en-US" sz="2400" dirty="0"/>
              <a:t>resources </a:t>
            </a:r>
            <a:r>
              <a:rPr lang="en-US" sz="2400" dirty="0">
                <a:sym typeface="Wingdings" panose="05000000000000000000" pitchFamily="2" charset="2"/>
              </a:rPr>
              <a:t>⇒ A 3D-mesh graph</a:t>
            </a:r>
            <a:endParaRPr lang="en-US" sz="2400" dirty="0"/>
          </a:p>
          <a:p>
            <a:pPr lvl="1"/>
            <a:r>
              <a:rPr lang="en-US" sz="2000" dirty="0"/>
              <a:t>H</a:t>
            </a:r>
            <a:r>
              <a:rPr lang="en-US" sz="2000" dirty="0" smtClean="0"/>
              <a:t>orizontal and vertical </a:t>
            </a:r>
            <a:r>
              <a:rPr lang="en-US" sz="2000" dirty="0"/>
              <a:t>tracks</a:t>
            </a:r>
          </a:p>
          <a:p>
            <a:pPr lvl="1"/>
            <a:r>
              <a:rPr lang="en-US" sz="2000" dirty="0"/>
              <a:t>M</a:t>
            </a:r>
            <a:r>
              <a:rPr lang="en-US" sz="2000" dirty="0" smtClean="0"/>
              <a:t>etal layers</a:t>
            </a:r>
            <a:endParaRPr lang="en-US" sz="2000" dirty="0"/>
          </a:p>
          <a:p>
            <a:r>
              <a:rPr lang="en-US" sz="2400" dirty="0" smtClean="0"/>
              <a:t>A </a:t>
            </a:r>
            <a:r>
              <a:rPr lang="en-US" sz="2400" dirty="0"/>
              <a:t>routed net = a set of edges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1400" dirty="0" smtClean="0"/>
          </a:p>
          <a:p>
            <a:r>
              <a:rPr lang="en-US" sz="2400" b="1" u="sng" dirty="0" smtClean="0"/>
              <a:t>Objective</a:t>
            </a:r>
            <a:r>
              <a:rPr lang="en-US" sz="2400" dirty="0" smtClean="0"/>
              <a:t>: Find </a:t>
            </a:r>
            <a:r>
              <a:rPr lang="en-US" sz="2400" dirty="0"/>
              <a:t>an optimal routing for a given set of </a:t>
            </a:r>
            <a:r>
              <a:rPr lang="en-US" sz="2400" dirty="0" smtClean="0"/>
              <a:t>nets under </a:t>
            </a:r>
            <a:r>
              <a:rPr lang="en-US" sz="2400" dirty="0"/>
              <a:t>routing constraints</a:t>
            </a:r>
          </a:p>
          <a:p>
            <a:r>
              <a:rPr lang="en-US" sz="2400" b="1" u="sng" dirty="0" smtClean="0"/>
              <a:t>Subject to</a:t>
            </a:r>
            <a:r>
              <a:rPr lang="en-US" sz="2400" dirty="0" smtClean="0"/>
              <a:t> </a:t>
            </a:r>
            <a:r>
              <a:rPr lang="en-US" sz="2400" i="1" dirty="0" smtClean="0"/>
              <a:t>routing constraints</a:t>
            </a:r>
            <a:r>
              <a:rPr lang="en-US" sz="2400" dirty="0" smtClean="0"/>
              <a:t>:</a:t>
            </a:r>
            <a:endParaRPr lang="en-US" sz="2400" dirty="0"/>
          </a:p>
          <a:p>
            <a:pPr lvl="1"/>
            <a:r>
              <a:rPr lang="en-US" sz="2000" dirty="0"/>
              <a:t>Pin shape</a:t>
            </a:r>
          </a:p>
          <a:p>
            <a:pPr lvl="1"/>
            <a:r>
              <a:rPr lang="en-US" sz="2000" dirty="0"/>
              <a:t>Via restriction</a:t>
            </a:r>
          </a:p>
          <a:p>
            <a:pPr lvl="1"/>
            <a:r>
              <a:rPr lang="en-US" sz="2000" dirty="0"/>
              <a:t>Unidirectional routing</a:t>
            </a:r>
          </a:p>
          <a:p>
            <a:pPr lvl="1"/>
            <a:r>
              <a:rPr lang="en-US" sz="2000" dirty="0"/>
              <a:t>End-of-line (EOL) spacing (SADP-aware)</a:t>
            </a:r>
          </a:p>
          <a:p>
            <a:pPr lvl="1"/>
            <a:r>
              <a:rPr lang="en-US" sz="2000" dirty="0"/>
              <a:t>Via shape</a:t>
            </a:r>
          </a:p>
          <a:p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5103785" y="1213512"/>
            <a:ext cx="3631882" cy="2651145"/>
            <a:chOff x="896563" y="1155384"/>
            <a:chExt cx="5122714" cy="3739402"/>
          </a:xfrm>
        </p:grpSpPr>
        <p:cxnSp>
          <p:nvCxnSpPr>
            <p:cNvPr id="33" name="Straight Connector 32"/>
            <p:cNvCxnSpPr/>
            <p:nvPr/>
          </p:nvCxnSpPr>
          <p:spPr bwMode="auto">
            <a:xfrm>
              <a:off x="3433918" y="2057400"/>
              <a:ext cx="2120385" cy="0"/>
            </a:xfrm>
            <a:prstGeom prst="line">
              <a:avLst/>
            </a:prstGeom>
            <a:solidFill>
              <a:srgbClr val="4F81BD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2671918" y="3048000"/>
              <a:ext cx="2144966" cy="0"/>
            </a:xfrm>
            <a:prstGeom prst="line">
              <a:avLst/>
            </a:prstGeom>
            <a:solidFill>
              <a:srgbClr val="4F81BD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2696499" y="3048000"/>
              <a:ext cx="0" cy="1371600"/>
            </a:xfrm>
            <a:prstGeom prst="line">
              <a:avLst/>
            </a:prstGeom>
            <a:solidFill>
              <a:srgbClr val="4F81BD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>
              <a:off x="3400736" y="3048000"/>
              <a:ext cx="0" cy="1371600"/>
            </a:xfrm>
            <a:prstGeom prst="line">
              <a:avLst/>
            </a:prstGeom>
            <a:solidFill>
              <a:srgbClr val="4F81BD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>
              <a:off x="2671918" y="3748548"/>
              <a:ext cx="2159716" cy="0"/>
            </a:xfrm>
            <a:prstGeom prst="line">
              <a:avLst/>
            </a:prstGeom>
            <a:solidFill>
              <a:srgbClr val="4F81BD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696499" y="4412225"/>
              <a:ext cx="2135135" cy="0"/>
            </a:xfrm>
            <a:prstGeom prst="line">
              <a:avLst/>
            </a:prstGeom>
            <a:solidFill>
              <a:srgbClr val="4F81BD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4110089" y="3040625"/>
              <a:ext cx="0" cy="1371600"/>
            </a:xfrm>
            <a:prstGeom prst="line">
              <a:avLst/>
            </a:prstGeom>
            <a:solidFill>
              <a:srgbClr val="4F81BD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>
              <a:off x="4821802" y="3069200"/>
              <a:ext cx="0" cy="1371600"/>
            </a:xfrm>
            <a:prstGeom prst="line">
              <a:avLst/>
            </a:prstGeom>
            <a:solidFill>
              <a:srgbClr val="4F81BD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flipH="1">
              <a:off x="2696499" y="2057400"/>
              <a:ext cx="737419" cy="990600"/>
            </a:xfrm>
            <a:prstGeom prst="line">
              <a:avLst/>
            </a:prstGeom>
            <a:solidFill>
              <a:srgbClr val="4F81BD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flipH="1">
              <a:off x="3403294" y="2050025"/>
              <a:ext cx="737419" cy="990600"/>
            </a:xfrm>
            <a:prstGeom prst="line">
              <a:avLst/>
            </a:prstGeom>
            <a:solidFill>
              <a:srgbClr val="4F81BD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flipH="1">
              <a:off x="4110089" y="2050025"/>
              <a:ext cx="737419" cy="990600"/>
            </a:xfrm>
            <a:prstGeom prst="line">
              <a:avLst/>
            </a:prstGeom>
            <a:solidFill>
              <a:srgbClr val="4F81BD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 flipH="1">
              <a:off x="4816884" y="2050025"/>
              <a:ext cx="737419" cy="990600"/>
            </a:xfrm>
            <a:prstGeom prst="line">
              <a:avLst/>
            </a:prstGeom>
            <a:solidFill>
              <a:srgbClr val="4F81BD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5554303" y="2050025"/>
              <a:ext cx="0" cy="1371600"/>
            </a:xfrm>
            <a:prstGeom prst="line">
              <a:avLst/>
            </a:prstGeom>
            <a:solidFill>
              <a:srgbClr val="4F81BD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3129118" y="2508454"/>
              <a:ext cx="2056475" cy="0"/>
            </a:xfrm>
            <a:prstGeom prst="line">
              <a:avLst/>
            </a:prstGeom>
            <a:solidFill>
              <a:srgbClr val="4F81BD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>
              <a:off x="5210175" y="2529654"/>
              <a:ext cx="0" cy="1371600"/>
            </a:xfrm>
            <a:prstGeom prst="line">
              <a:avLst/>
            </a:prstGeom>
            <a:solidFill>
              <a:srgbClr val="4F81BD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flipH="1">
              <a:off x="4851296" y="2771764"/>
              <a:ext cx="717756" cy="964186"/>
            </a:xfrm>
            <a:prstGeom prst="line">
              <a:avLst/>
            </a:prstGeom>
            <a:solidFill>
              <a:srgbClr val="4F81BD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 flipH="1">
              <a:off x="4831634" y="3420398"/>
              <a:ext cx="737418" cy="999202"/>
            </a:xfrm>
            <a:prstGeom prst="line">
              <a:avLst/>
            </a:prstGeom>
            <a:solidFill>
              <a:srgbClr val="4F81BD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0" name="Left Brace 49"/>
            <p:cNvSpPr/>
            <p:nvPr/>
          </p:nvSpPr>
          <p:spPr bwMode="auto">
            <a:xfrm rot="1957909">
              <a:off x="2554782" y="1881908"/>
              <a:ext cx="291127" cy="1135625"/>
            </a:xfrm>
            <a:prstGeom prst="leftBrace">
              <a:avLst>
                <a:gd name="adj1" fmla="val 14209"/>
                <a:gd name="adj2" fmla="val 47277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</a:endParaRPr>
            </a:p>
          </p:txBody>
        </p:sp>
        <p:sp>
          <p:nvSpPr>
            <p:cNvPr id="51" name="Left Brace 50"/>
            <p:cNvSpPr/>
            <p:nvPr/>
          </p:nvSpPr>
          <p:spPr bwMode="auto">
            <a:xfrm rot="5400000">
              <a:off x="4354998" y="826523"/>
              <a:ext cx="291127" cy="1990725"/>
            </a:xfrm>
            <a:prstGeom prst="leftBrace">
              <a:avLst>
                <a:gd name="adj1" fmla="val 53470"/>
                <a:gd name="adj2" fmla="val 47277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</a:endParaRPr>
            </a:p>
          </p:txBody>
        </p:sp>
        <p:sp>
          <p:nvSpPr>
            <p:cNvPr id="52" name="Left Brace 51"/>
            <p:cNvSpPr/>
            <p:nvPr/>
          </p:nvSpPr>
          <p:spPr bwMode="auto">
            <a:xfrm>
              <a:off x="2304309" y="3158611"/>
              <a:ext cx="291127" cy="1135625"/>
            </a:xfrm>
            <a:prstGeom prst="leftBrace">
              <a:avLst>
                <a:gd name="adj1" fmla="val 14209"/>
                <a:gd name="adj2" fmla="val 47277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</a:endParaRPr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2633818" y="4328649"/>
              <a:ext cx="147482" cy="159775"/>
            </a:xfrm>
            <a:prstGeom prst="ellipse">
              <a:avLst/>
            </a:prstGeom>
            <a:solidFill>
              <a:srgbClr val="4F81BD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</a:endParaRPr>
            </a:p>
          </p:txBody>
        </p:sp>
        <p:sp>
          <p:nvSpPr>
            <p:cNvPr id="54" name="Oval 53"/>
            <p:cNvSpPr/>
            <p:nvPr/>
          </p:nvSpPr>
          <p:spPr bwMode="auto">
            <a:xfrm>
              <a:off x="5469808" y="1984960"/>
              <a:ext cx="147482" cy="159775"/>
            </a:xfrm>
            <a:prstGeom prst="ellipse">
              <a:avLst/>
            </a:prstGeom>
            <a:solidFill>
              <a:srgbClr val="4F81BD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300073" y="4243614"/>
              <a:ext cx="454915" cy="65117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ahoma"/>
                </a:rPr>
                <a:t>s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614104" y="1880181"/>
              <a:ext cx="405173" cy="65117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ahoma"/>
                </a:rPr>
                <a:t>t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144523" y="1807556"/>
              <a:ext cx="1807000" cy="91164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ahoma"/>
                </a:rPr>
                <a:t>Horizontal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ahoma"/>
                </a:rPr>
                <a:t>tracks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473282" y="1155384"/>
              <a:ext cx="2279552" cy="52093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ahoma"/>
                </a:rPr>
                <a:t>Vertical tracks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896563" y="3252577"/>
              <a:ext cx="1639686" cy="91164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ahoma"/>
                </a:rPr>
                <a:t>Available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ahoma"/>
                </a:rPr>
                <a:t>layers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410076" y="1844082"/>
            <a:ext cx="1951801" cy="1644700"/>
            <a:chOff x="6370320" y="2010555"/>
            <a:chExt cx="1951801" cy="1644700"/>
          </a:xfrm>
        </p:grpSpPr>
        <p:cxnSp>
          <p:nvCxnSpPr>
            <p:cNvPr id="60" name="Straight Connector 59"/>
            <p:cNvCxnSpPr/>
            <p:nvPr/>
          </p:nvCxnSpPr>
          <p:spPr bwMode="auto">
            <a:xfrm flipH="1">
              <a:off x="7821637" y="2010555"/>
              <a:ext cx="500484" cy="718577"/>
            </a:xfrm>
            <a:prstGeom prst="line">
              <a:avLst/>
            </a:prstGeom>
            <a:solidFill>
              <a:srgbClr val="4F81BD"/>
            </a:solidFill>
            <a:ln w="152400" cap="flat" cmpd="sng" algn="ctr">
              <a:solidFill>
                <a:srgbClr val="FFFF00">
                  <a:alpha val="56078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 bwMode="auto">
            <a:xfrm flipH="1">
              <a:off x="6370320" y="3643532"/>
              <a:ext cx="1493520" cy="11723"/>
            </a:xfrm>
            <a:prstGeom prst="line">
              <a:avLst/>
            </a:prstGeom>
            <a:solidFill>
              <a:srgbClr val="4F81BD"/>
            </a:solidFill>
            <a:ln w="152400" cap="flat" cmpd="sng" algn="ctr">
              <a:solidFill>
                <a:srgbClr val="FFFF00">
                  <a:alpha val="56078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 flipH="1">
              <a:off x="7845083" y="2715065"/>
              <a:ext cx="4689" cy="909710"/>
            </a:xfrm>
            <a:prstGeom prst="line">
              <a:avLst/>
            </a:prstGeom>
            <a:solidFill>
              <a:srgbClr val="4F81BD"/>
            </a:solidFill>
            <a:ln w="152400" cap="flat" cmpd="sng" algn="ctr">
              <a:solidFill>
                <a:srgbClr val="FFFF00">
                  <a:alpha val="56078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68714385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20" y="152400"/>
            <a:ext cx="8851900" cy="595312"/>
          </a:xfrm>
        </p:spPr>
        <p:txBody>
          <a:bodyPr/>
          <a:lstStyle/>
          <a:p>
            <a:r>
              <a:rPr lang="en-US" sz="3200" dirty="0" err="1" smtClean="0"/>
              <a:t>Multicommodity</a:t>
            </a:r>
            <a:r>
              <a:rPr lang="en-US" sz="3200" dirty="0" smtClean="0"/>
              <a:t> Flow-based ILP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43448" y="5978067"/>
            <a:ext cx="87014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FFC000"/>
                </a:solidFill>
                <a:latin typeface="+mj-lt"/>
              </a:rPr>
              <a:t>+ more constraints for patterning options, design rules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C000"/>
                </a:solidFill>
                <a:latin typeface="+mj-lt"/>
              </a:rPr>
              <a:t>(Section 3.2) </a:t>
            </a:r>
            <a:endParaRPr lang="en-US" sz="2400" b="1" dirty="0">
              <a:solidFill>
                <a:srgbClr val="FFC000"/>
              </a:solidFill>
              <a:latin typeface="+mj-lt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60984" y="991852"/>
            <a:ext cx="8308884" cy="1193653"/>
            <a:chOff x="212877" y="733438"/>
            <a:chExt cx="8308884" cy="119365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1" name="TextBox 230"/>
                <p:cNvSpPr txBox="1"/>
                <p:nvPr/>
              </p:nvSpPr>
              <p:spPr>
                <a:xfrm>
                  <a:off x="212877" y="890910"/>
                  <a:ext cx="3749809" cy="103618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min</m:t>
                            </m:r>
                          </m:fName>
                          <m:e>
                            <m:nary>
                              <m:naryPr>
                                <m:chr m:val="∑"/>
                                <m:supHide m:val="on"/>
                                <m:ctrlPr>
                                  <a:rPr lang="en-US" sz="24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𝑛𝑒𝑡𝑠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</m:sub>
                              <m:sup/>
                              <m:e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  </m:t>
                                </m:r>
                                <m:nary>
                                  <m:naryPr>
                                    <m:chr m:val="∑"/>
                                    <m:supHide m:val="on"/>
                                    <m:ctrlPr>
                                      <a:rPr lang="en-US" sz="24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𝑒𝑑𝑔𝑒𝑠</m:t>
                                    </m:r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(</m:t>
                                    </m:r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𝑖</m:t>
                                    </m:r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𝑗</m:t>
                                    </m:r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)</m:t>
                                    </m:r>
                                  </m:sub>
                                  <m:sup/>
                                  <m:e>
                                    <m:r>
                                      <a:rPr lang="en-US" sz="24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𝑐</m:t>
                                    </m:r>
                                    <m:r>
                                      <a:rPr lang="en-US" sz="2400" i="1" baseline="3000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𝑘</m:t>
                                    </m:r>
                                    <m:r>
                                      <a:rPr lang="en-US" sz="2400" i="1" baseline="-2500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𝑖𝑗</m:t>
                                    </m:r>
                                  </m:e>
                                </m:nary>
                                <m:r>
                                  <a:rPr lang="en-US" sz="24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𝑒</m:t>
                                </m:r>
                                <m:r>
                                  <a:rPr lang="en-US" sz="2400" i="1" baseline="3000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2400" i="1" baseline="-2500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𝑖𝑗</m:t>
                                </m:r>
                              </m:e>
                            </m:nary>
                          </m:e>
                        </m:func>
                      </m:oMath>
                    </m:oMathPara>
                  </a14:m>
                  <a:endParaRPr lang="en-US" sz="2400" dirty="0">
                    <a:solidFill>
                      <a:schemeClr val="tx1"/>
                    </a:solidFill>
                    <a:latin typeface="Tahoma"/>
                  </a:endParaRPr>
                </a:p>
              </p:txBody>
            </p:sp>
          </mc:Choice>
          <mc:Fallback xmlns="">
            <p:sp>
              <p:nvSpPr>
                <p:cNvPr id="231" name="TextBox 2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2877" y="890910"/>
                  <a:ext cx="3749809" cy="103618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TextBox 5"/>
            <p:cNvSpPr txBox="1"/>
            <p:nvPr/>
          </p:nvSpPr>
          <p:spPr>
            <a:xfrm>
              <a:off x="5692140" y="733438"/>
              <a:ext cx="282962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2000" dirty="0" smtClean="0">
                  <a:latin typeface="+mn-lt"/>
                </a:rPr>
                <a:t>c: cost, e: edge, f: flow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299504" y="1115806"/>
              <a:ext cx="24033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2400" dirty="0" smtClean="0">
                  <a:solidFill>
                    <a:srgbClr val="FFC000"/>
                  </a:solidFill>
                  <a:latin typeface="+mj-lt"/>
                  <a:sym typeface="Wingdings" panose="05000000000000000000" pitchFamily="2" charset="2"/>
                </a:rPr>
                <a:t> </a:t>
              </a:r>
              <a:r>
                <a:rPr lang="en-US" sz="2400" dirty="0" smtClean="0">
                  <a:solidFill>
                    <a:srgbClr val="FFC000"/>
                  </a:solidFill>
                  <a:latin typeface="+mj-lt"/>
                </a:rPr>
                <a:t>Minimize cost</a:t>
              </a:r>
              <a:endParaRPr lang="en-US" sz="2400" dirty="0">
                <a:solidFill>
                  <a:srgbClr val="FFC000"/>
                </a:solidFill>
                <a:latin typeface="+mj-lt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2" name="Rectangle 291"/>
              <p:cNvSpPr/>
              <p:nvPr/>
            </p:nvSpPr>
            <p:spPr>
              <a:xfrm>
                <a:off x="263922" y="3715362"/>
                <a:ext cx="282891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/>
                      </a:rPr>
                      <m:t>0≤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r>
                      <a:rPr lang="en-US" sz="2800" i="1" baseline="-25000">
                        <a:solidFill>
                          <a:schemeClr val="tx1"/>
                        </a:solidFill>
                        <a:latin typeface="Cambria Math"/>
                      </a:rPr>
                      <m:t>𝑖𝑗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/>
                      </a:rPr>
                      <m:t>≤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Tahoma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solidFill>
                          <a:schemeClr val="tx1"/>
                        </a:solidFill>
                        <a:latin typeface="Cambria Math"/>
                      </a:rPr>
                      <m:t>#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chemeClr val="tx1"/>
                        </a:solidFill>
                        <a:latin typeface="Cambria Math"/>
                      </a:rPr>
                      <m:t>sinks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ahoma"/>
                  </a:rPr>
                  <a:t> </a:t>
                </a:r>
                <a:endParaRPr lang="en-US" sz="2800" dirty="0">
                  <a:solidFill>
                    <a:schemeClr val="tx1"/>
                  </a:solidFill>
                  <a:latin typeface="Tahoma"/>
                </a:endParaRPr>
              </a:p>
            </p:txBody>
          </p:sp>
        </mc:Choice>
        <mc:Fallback xmlns="">
          <p:sp>
            <p:nvSpPr>
              <p:cNvPr id="292" name="Rectangle 2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922" y="3715362"/>
                <a:ext cx="2828916" cy="523220"/>
              </a:xfrm>
              <a:prstGeom prst="rect">
                <a:avLst/>
              </a:prstGeom>
              <a:blipFill rotWithShape="1">
                <a:blip r:embed="rId4"/>
                <a:stretch>
                  <a:fillRect b="-2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/>
          <p:cNvGrpSpPr/>
          <p:nvPr/>
        </p:nvGrpSpPr>
        <p:grpSpPr>
          <a:xfrm>
            <a:off x="296027" y="2618592"/>
            <a:ext cx="8431028" cy="1559025"/>
            <a:chOff x="296027" y="2618592"/>
            <a:chExt cx="8431028" cy="155902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0" name="TextBox 229"/>
                <p:cNvSpPr txBox="1"/>
                <p:nvPr/>
              </p:nvSpPr>
              <p:spPr>
                <a:xfrm>
                  <a:off x="296027" y="2618592"/>
                  <a:ext cx="7395038" cy="11171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𝑗</m:t>
                            </m:r>
                            <m: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:(</m:t>
                            </m:r>
                            <m: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  <m: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𝑗</m:t>
                            </m:r>
                            <m: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)∈</m:t>
                            </m:r>
                            <m: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𝐴</m:t>
                            </m:r>
                          </m:sub>
                          <m:sup/>
                          <m:e>
                            <m: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𝑓</m:t>
                            </m:r>
                            <m:r>
                              <a:rPr lang="en-US" sz="2400" i="1" baseline="-25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𝑖𝑗</m:t>
                            </m:r>
                          </m:e>
                        </m:nary>
                        <m:r>
                          <a:rPr lang="en-US" sz="2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𝑗</m:t>
                            </m:r>
                            <m: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:</m:t>
                            </m:r>
                            <m:d>
                              <m:dPr>
                                <m:ctrlPr>
                                  <a:rPr lang="en-US" sz="24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𝑗</m:t>
                                </m:r>
                                <m:r>
                                  <a:rPr lang="en-US" sz="24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,</m:t>
                                </m:r>
                                <m:r>
                                  <a:rPr lang="en-US" sz="24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e>
                            </m:d>
                            <m: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∈</m:t>
                            </m:r>
                            <m: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𝐴</m:t>
                            </m:r>
                          </m:sub>
                          <m:sup/>
                          <m:e>
                            <m: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𝑓</m:t>
                            </m:r>
                            <m:r>
                              <a:rPr lang="en-US" sz="2400" i="1" baseline="-25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𝑗</m:t>
                            </m:r>
                            <m:r>
                              <a:rPr lang="en-US" sz="2400" i="1" baseline="-2500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</m:nary>
                        <m:r>
                          <a:rPr lang="en-US" sz="2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=</m:t>
                        </m:r>
                        <m:d>
                          <m:dPr>
                            <m:begChr m:val="{"/>
                            <m:endChr m:val=""/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eqArrPr>
                              <m:e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 ##</m:t>
                                </m:r>
                                <m:r>
                                  <m:rPr>
                                    <m:lit/>
                                  </m:rP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#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𝑠𝑖𝑛𝑘𝑠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   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𝑖𝑓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𝑗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𝑠𝑜𝑢𝑟𝑐𝑒</m:t>
                                </m:r>
                              </m:e>
                              <m:e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4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1   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  </m:t>
                                </m:r>
                                <m:r>
                                  <a:rPr lang="en-US" sz="24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𝑖𝑓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𝑗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𝑠𝑖𝑛𝑘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   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    </m:t>
                                </m:r>
                                <m:r>
                                  <a:rPr lang="en-US" sz="24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0   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  </m:t>
                                </m:r>
                                <m:r>
                                  <a:rPr lang="en-US" sz="24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𝑜</m:t>
                                </m:r>
                                <m:r>
                                  <a:rPr lang="en-US" sz="24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𝑡h𝑒𝑟𝑤𝑖𝑠𝑒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    </m:t>
                                </m:r>
                              </m:e>
                            </m:eqArr>
                          </m:e>
                        </m:d>
                      </m:oMath>
                    </m:oMathPara>
                  </a14:m>
                  <a:endParaRPr lang="en-US" sz="2400" dirty="0">
                    <a:solidFill>
                      <a:schemeClr val="tx1"/>
                    </a:solidFill>
                    <a:latin typeface="Tahoma"/>
                  </a:endParaRPr>
                </a:p>
              </p:txBody>
            </p:sp>
          </mc:Choice>
          <mc:Fallback xmlns="">
            <p:sp>
              <p:nvSpPr>
                <p:cNvPr id="230" name="TextBox 2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6027" y="2618592"/>
                  <a:ext cx="7395038" cy="1117166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7" name="TextBox 76"/>
            <p:cNvSpPr txBox="1"/>
            <p:nvPr/>
          </p:nvSpPr>
          <p:spPr>
            <a:xfrm>
              <a:off x="3582698" y="3715952"/>
              <a:ext cx="5144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buFont typeface="Wingdings"/>
                <a:buChar char="à"/>
              </a:pPr>
              <a:r>
                <a:rPr lang="en-US" sz="2400" dirty="0" smtClean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Flow conservation (= connection) </a:t>
              </a:r>
            </a:p>
          </p:txBody>
        </p:sp>
      </p:grpSp>
      <p:sp>
        <p:nvSpPr>
          <p:cNvPr id="15" name="Rectangle 14"/>
          <p:cNvSpPr/>
          <p:nvPr/>
        </p:nvSpPr>
        <p:spPr bwMode="auto">
          <a:xfrm>
            <a:off x="374016" y="5454188"/>
            <a:ext cx="2472116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Routing constraints</a:t>
            </a:r>
            <a:endParaRPr kumimoji="0" lang="en-US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40817" y="729385"/>
            <a:ext cx="8748458" cy="1531189"/>
            <a:chOff x="140817" y="729385"/>
            <a:chExt cx="8748458" cy="1531189"/>
          </a:xfrm>
        </p:grpSpPr>
        <p:sp>
          <p:nvSpPr>
            <p:cNvPr id="5" name="Rectangle 4"/>
            <p:cNvSpPr/>
            <p:nvPr/>
          </p:nvSpPr>
          <p:spPr bwMode="auto">
            <a:xfrm>
              <a:off x="140817" y="963307"/>
              <a:ext cx="8748458" cy="1297267"/>
            </a:xfrm>
            <a:prstGeom prst="rect">
              <a:avLst/>
            </a:prstGeom>
            <a:noFill/>
            <a:ln w="25400" cap="sq" cmpd="sng" algn="ctr">
              <a:solidFill>
                <a:srgbClr val="FFC000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endParaRPr>
            </a:p>
          </p:txBody>
        </p:sp>
        <p:sp>
          <p:nvSpPr>
            <p:cNvPr id="3" name="Rectangle 2"/>
            <p:cNvSpPr/>
            <p:nvPr/>
          </p:nvSpPr>
          <p:spPr bwMode="auto">
            <a:xfrm>
              <a:off x="421719" y="729385"/>
              <a:ext cx="1493626" cy="457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Objective</a:t>
              </a:r>
              <a:endPara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40816" y="2328308"/>
            <a:ext cx="8748458" cy="2957305"/>
            <a:chOff x="140816" y="2328308"/>
            <a:chExt cx="8748458" cy="2957305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40816" y="2542770"/>
              <a:ext cx="8748458" cy="2742843"/>
            </a:xfrm>
            <a:prstGeom prst="rect">
              <a:avLst/>
            </a:prstGeom>
            <a:noFill/>
            <a:ln w="25400" cap="sq" cmpd="sng" algn="ctr">
              <a:solidFill>
                <a:srgbClr val="FFC000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421719" y="2328308"/>
              <a:ext cx="2646051" cy="457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For each net routing</a:t>
              </a:r>
              <a:endPara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3582698" y="4166467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/>
              <a:buChar char="à"/>
            </a:pPr>
            <a:r>
              <a:rPr lang="en-US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Handle S</a:t>
            </a:r>
            <a:r>
              <a:rPr lang="en-US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teiner tree</a:t>
            </a:r>
            <a:endParaRPr lang="en-US" sz="24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12267" y="4325526"/>
            <a:ext cx="8682632" cy="784211"/>
            <a:chOff x="312267" y="4325526"/>
            <a:chExt cx="8682632" cy="78421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2" name="Rectangle 231"/>
                <p:cNvSpPr/>
                <p:nvPr/>
              </p:nvSpPr>
              <p:spPr>
                <a:xfrm>
                  <a:off x="312267" y="4325526"/>
                  <a:ext cx="3140860" cy="75437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</a:pPr>
                  <a14:m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𝑒</m:t>
                      </m:r>
                      <m:r>
                        <a:rPr lang="en-US" sz="2400" i="1" baseline="-25000" smtClean="0">
                          <a:solidFill>
                            <a:schemeClr val="tx1"/>
                          </a:solidFill>
                          <a:latin typeface="Cambria Math"/>
                        </a:rPr>
                        <m:t>𝑖𝑗</m:t>
                      </m:r>
                    </m:oMath>
                  </a14:m>
                  <a:r>
                    <a:rPr lang="en-US" sz="2400" dirty="0" smtClean="0">
                      <a:solidFill>
                        <a:schemeClr val="tx1"/>
                      </a:solidFill>
                      <a:latin typeface="Tahoma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4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24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24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𝑖𝑓</m:t>
                                    </m:r>
                                    <m:r>
                                      <a:rPr lang="en-US" sz="24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nary>
                                      <m:naryPr>
                                        <m:chr m:val="∑"/>
                                        <m:subHide m:val="on"/>
                                        <m:supHide m:val="on"/>
                                        <m:ctrlPr>
                                          <a:rPr lang="en-US" sz="24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naryPr>
                                      <m:sub/>
                                      <m:sup/>
                                      <m:e>
                                        <m:r>
                                          <a:rPr lang="en-US" sz="24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𝑓</m:t>
                                        </m:r>
                                        <m:r>
                                          <a:rPr lang="en-US" sz="2400" i="1" baseline="-2500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𝑖𝑗</m:t>
                                        </m:r>
                                      </m:e>
                                    </m:nary>
                                    <m:r>
                                      <a:rPr lang="en-US" sz="24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≠0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24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24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𝑜𝑡h𝑒𝑟𝑤𝑖𝑠𝑒</m:t>
                                    </m:r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  </m:t>
                                    </m:r>
                                  </m:e>
                                </m:mr>
                              </m:m>
                            </m:e>
                          </m:eqArr>
                        </m:e>
                      </m:d>
                    </m:oMath>
                  </a14:m>
                  <a:endParaRPr lang="en-US" sz="2400" dirty="0">
                    <a:solidFill>
                      <a:schemeClr val="tx1"/>
                    </a:solidFill>
                    <a:latin typeface="Tahoma"/>
                  </a:endParaRPr>
                </a:p>
              </p:txBody>
            </p:sp>
          </mc:Choice>
          <mc:Fallback xmlns="">
            <p:sp>
              <p:nvSpPr>
                <p:cNvPr id="232" name="Rectangle 23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2267" y="4325526"/>
                  <a:ext cx="3140860" cy="754374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Rectangle 11"/>
            <p:cNvSpPr/>
            <p:nvPr/>
          </p:nvSpPr>
          <p:spPr>
            <a:xfrm>
              <a:off x="3582698" y="4648072"/>
              <a:ext cx="541220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buFont typeface="Wingdings"/>
                <a:buChar char="à"/>
              </a:pPr>
              <a:r>
                <a:rPr lang="en-US" sz="24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Edge is taken when there is a flow</a:t>
              </a:r>
              <a:endParaRPr lang="en-US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59162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92" grpId="0"/>
      <p:bldP spid="15" grpId="0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Constraints: </a:t>
            </a:r>
            <a:r>
              <a:rPr lang="en-US" dirty="0" smtClean="0"/>
              <a:t>SADP-Aware Rules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2400" dirty="0" smtClean="0"/>
              <a:t>SADP-aware design rules </a:t>
            </a:r>
            <a:br>
              <a:rPr lang="en-US" sz="2400" dirty="0" smtClean="0"/>
            </a:br>
            <a:r>
              <a:rPr lang="en-US" sz="2400" dirty="0" smtClean="0"/>
              <a:t>can be checked </a:t>
            </a:r>
            <a:r>
              <a:rPr lang="en-US" sz="2400" dirty="0"/>
              <a:t>with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end </a:t>
            </a:r>
            <a:r>
              <a:rPr lang="en-US" sz="2400" dirty="0"/>
              <a:t>of line (EOL) of each wire </a:t>
            </a:r>
            <a:br>
              <a:rPr lang="en-US" sz="2400" dirty="0"/>
            </a:br>
            <a:r>
              <a:rPr lang="en-US" sz="2400" dirty="0"/>
              <a:t>segment </a:t>
            </a:r>
            <a:endParaRPr lang="en-US" sz="2400" dirty="0" smtClean="0"/>
          </a:p>
          <a:p>
            <a:pPr>
              <a:lnSpc>
                <a:spcPct val="110000"/>
              </a:lnSpc>
            </a:pPr>
            <a:endParaRPr lang="en-US" sz="1400" dirty="0" smtClean="0"/>
          </a:p>
          <a:p>
            <a:pPr>
              <a:lnSpc>
                <a:spcPct val="110000"/>
              </a:lnSpc>
            </a:pPr>
            <a:r>
              <a:rPr lang="en-US" sz="2400" dirty="0" smtClean="0"/>
              <a:t>EOL in unidirectional routing = via location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400" dirty="0" smtClean="0"/>
              <a:t>(⇒ EOL extension is not considered in this work)</a:t>
            </a:r>
          </a:p>
          <a:p>
            <a:pPr>
              <a:lnSpc>
                <a:spcPct val="110000"/>
              </a:lnSpc>
            </a:pPr>
            <a:r>
              <a:rPr lang="en-US" sz="2400" dirty="0" smtClean="0"/>
              <a:t>However, via location cannot differentiate case A and B</a:t>
            </a:r>
          </a:p>
          <a:p>
            <a:pPr marL="338138" indent="0">
              <a:lnSpc>
                <a:spcPct val="110000"/>
              </a:lnSpc>
              <a:buNone/>
            </a:pPr>
            <a:r>
              <a:rPr lang="en-US" sz="2400" dirty="0" smtClean="0">
                <a:sym typeface="Wingdings" panose="05000000000000000000" pitchFamily="2" charset="2"/>
              </a:rPr>
              <a:t> Add </a:t>
            </a:r>
            <a:r>
              <a:rPr lang="en-US" sz="2400" i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p variable </a:t>
            </a:r>
            <a:r>
              <a:rPr lang="en-US" sz="2400" dirty="0" smtClean="0">
                <a:sym typeface="Wingdings" panose="05000000000000000000" pitchFamily="2" charset="2"/>
              </a:rPr>
              <a:t>to indicate </a:t>
            </a:r>
            <a:br>
              <a:rPr lang="en-US" sz="2400" dirty="0" smtClean="0">
                <a:sym typeface="Wingdings" panose="05000000000000000000" pitchFamily="2" charset="2"/>
              </a:rPr>
            </a:br>
            <a:r>
              <a:rPr lang="en-US" sz="2400" dirty="0" smtClean="0">
                <a:sym typeface="Wingdings" panose="05000000000000000000" pitchFamily="2" charset="2"/>
              </a:rPr>
              <a:t>from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sym typeface="Wingdings" panose="05000000000000000000" pitchFamily="2" charset="2"/>
              </a:rPr>
              <a:t>which direction wire </a:t>
            </a:r>
            <a:br>
              <a:rPr lang="en-US" sz="2400" dirty="0" smtClean="0">
                <a:sym typeface="Wingdings" panose="05000000000000000000" pitchFamily="2" charset="2"/>
              </a:rPr>
            </a:br>
            <a:r>
              <a:rPr lang="en-US" sz="2400" dirty="0" smtClean="0">
                <a:sym typeface="Wingdings" panose="05000000000000000000" pitchFamily="2" charset="2"/>
              </a:rPr>
              <a:t>comes to a via</a:t>
            </a:r>
          </a:p>
          <a:p>
            <a:pPr marL="338138" indent="0">
              <a:lnSpc>
                <a:spcPct val="110000"/>
              </a:lnSpc>
              <a:buNone/>
            </a:pPr>
            <a:endParaRPr lang="en-US" sz="2400" dirty="0" smtClean="0">
              <a:sym typeface="Wingdings" panose="05000000000000000000" pitchFamily="2" charset="2"/>
            </a:endParaRPr>
          </a:p>
          <a:p>
            <a:pPr marL="338138" indent="0">
              <a:lnSpc>
                <a:spcPct val="110000"/>
              </a:lnSpc>
              <a:buNone/>
            </a:pPr>
            <a:endParaRPr lang="en-US" sz="2400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5147206" y="1017229"/>
            <a:ext cx="3225009" cy="2033975"/>
            <a:chOff x="5147206" y="1017229"/>
            <a:chExt cx="3225009" cy="2033975"/>
          </a:xfrm>
        </p:grpSpPr>
        <p:grpSp>
          <p:nvGrpSpPr>
            <p:cNvPr id="12" name="Group 11"/>
            <p:cNvGrpSpPr/>
            <p:nvPr/>
          </p:nvGrpSpPr>
          <p:grpSpPr>
            <a:xfrm>
              <a:off x="5253623" y="1017229"/>
              <a:ext cx="3118592" cy="1881097"/>
              <a:chOff x="3625537" y="3733800"/>
              <a:chExt cx="3118592" cy="1881097"/>
            </a:xfrm>
          </p:grpSpPr>
          <p:sp>
            <p:nvSpPr>
              <p:cNvPr id="13" name="Rectangle 12"/>
              <p:cNvSpPr/>
              <p:nvPr/>
            </p:nvSpPr>
            <p:spPr bwMode="auto">
              <a:xfrm>
                <a:off x="3673114" y="3927207"/>
                <a:ext cx="1232889" cy="304536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 bwMode="auto">
              <a:xfrm>
                <a:off x="4638809" y="4407427"/>
                <a:ext cx="1257794" cy="304536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000" b="1">
                  <a:latin typeface="Arial Narrow" pitchFamily="34" charset="0"/>
                </a:endParaRPr>
              </a:p>
            </p:txBody>
          </p:sp>
          <p:sp>
            <p:nvSpPr>
              <p:cNvPr id="15" name="&quot;No&quot; Symbol 14"/>
              <p:cNvSpPr/>
              <p:nvPr/>
            </p:nvSpPr>
            <p:spPr>
              <a:xfrm>
                <a:off x="4962525" y="3733800"/>
                <a:ext cx="381000" cy="381000"/>
              </a:xfrm>
              <a:prstGeom prst="noSmoking">
                <a:avLst/>
              </a:prstGeom>
              <a:solidFill>
                <a:srgbClr val="FF0000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6" name="Straight Arrow Connector 15"/>
              <p:cNvCxnSpPr/>
              <p:nvPr/>
            </p:nvCxnSpPr>
            <p:spPr>
              <a:xfrm>
                <a:off x="4642205" y="4308207"/>
                <a:ext cx="278691" cy="0"/>
              </a:xfrm>
              <a:prstGeom prst="straightConnector1">
                <a:avLst/>
              </a:prstGeom>
              <a:ln w="28575">
                <a:solidFill>
                  <a:srgbClr val="FFFF00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4945239" y="4036156"/>
                <a:ext cx="179889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2000" b="1" dirty="0" smtClean="0">
                    <a:solidFill>
                      <a:srgbClr val="FFC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&lt; </a:t>
                </a:r>
                <a:r>
                  <a:rPr lang="en-US" sz="2000" b="1" dirty="0" err="1" smtClean="0">
                    <a:solidFill>
                      <a:srgbClr val="FFC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MinOverlap</a:t>
                </a:r>
                <a:endParaRPr lang="en-US" sz="2000" b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3625537" y="4974922"/>
                <a:ext cx="1232889" cy="304536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 bwMode="auto">
              <a:xfrm>
                <a:off x="5121590" y="4974922"/>
                <a:ext cx="1257794" cy="304536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000" b="1">
                  <a:latin typeface="Arial Narrow" pitchFamily="34" charset="0"/>
                </a:endParaRPr>
              </a:p>
            </p:txBody>
          </p:sp>
          <p:sp>
            <p:nvSpPr>
              <p:cNvPr id="27" name="&quot;No&quot; Symbol 26"/>
              <p:cNvSpPr/>
              <p:nvPr/>
            </p:nvSpPr>
            <p:spPr>
              <a:xfrm>
                <a:off x="4407215" y="4902463"/>
                <a:ext cx="381000" cy="381000"/>
              </a:xfrm>
              <a:prstGeom prst="noSmoking">
                <a:avLst/>
              </a:prstGeom>
              <a:solidFill>
                <a:srgbClr val="FF0000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8" name="Straight Arrow Connector 27"/>
              <p:cNvCxnSpPr/>
              <p:nvPr/>
            </p:nvCxnSpPr>
            <p:spPr>
              <a:xfrm>
                <a:off x="4847858" y="5120733"/>
                <a:ext cx="284293" cy="0"/>
              </a:xfrm>
              <a:prstGeom prst="straightConnector1">
                <a:avLst/>
              </a:prstGeom>
              <a:ln w="28575">
                <a:solidFill>
                  <a:srgbClr val="FFFF00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4851373" y="5214787"/>
                <a:ext cx="184377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2000" b="1" dirty="0" smtClean="0">
                    <a:solidFill>
                      <a:srgbClr val="FFC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&lt; </a:t>
                </a:r>
                <a:r>
                  <a:rPr lang="en-US" sz="2000" b="1" dirty="0" err="1" smtClean="0">
                    <a:solidFill>
                      <a:srgbClr val="FFC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MinSpacing</a:t>
                </a:r>
                <a:endParaRPr lang="en-US" sz="2000" b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>
                <a:off x="4638809" y="3809881"/>
                <a:ext cx="0" cy="92202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4914900" y="3800475"/>
                <a:ext cx="0" cy="92202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" name="Rectangle 2"/>
            <p:cNvSpPr/>
            <p:nvPr/>
          </p:nvSpPr>
          <p:spPr>
            <a:xfrm>
              <a:off x="5147206" y="2651094"/>
              <a:ext cx="92525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[Xu14]</a:t>
              </a:r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684074" y="4692464"/>
            <a:ext cx="3894279" cy="1893332"/>
            <a:chOff x="4621010" y="4865890"/>
            <a:chExt cx="3894279" cy="1893332"/>
          </a:xfrm>
        </p:grpSpPr>
        <p:sp>
          <p:nvSpPr>
            <p:cNvPr id="32" name="Rectangle 31"/>
            <p:cNvSpPr/>
            <p:nvPr/>
          </p:nvSpPr>
          <p:spPr bwMode="auto">
            <a:xfrm>
              <a:off x="4621010" y="5387622"/>
              <a:ext cx="1232889" cy="30453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5115816" y="5867842"/>
              <a:ext cx="1257794" cy="30453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Multiply 33"/>
            <p:cNvSpPr/>
            <p:nvPr/>
          </p:nvSpPr>
          <p:spPr bwMode="auto">
            <a:xfrm>
              <a:off x="5594456" y="5387622"/>
              <a:ext cx="259443" cy="304536"/>
            </a:xfrm>
            <a:prstGeom prst="mathMultiply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Multiply 34"/>
            <p:cNvSpPr/>
            <p:nvPr/>
          </p:nvSpPr>
          <p:spPr bwMode="auto">
            <a:xfrm>
              <a:off x="5109630" y="5867842"/>
              <a:ext cx="259443" cy="304536"/>
            </a:xfrm>
            <a:prstGeom prst="mathMultiply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7130000" y="5387622"/>
              <a:ext cx="1232889" cy="30453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6672801" y="5867842"/>
              <a:ext cx="1257795" cy="30453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Multiply 37"/>
            <p:cNvSpPr/>
            <p:nvPr/>
          </p:nvSpPr>
          <p:spPr bwMode="auto">
            <a:xfrm>
              <a:off x="8103446" y="5387622"/>
              <a:ext cx="259443" cy="304536"/>
            </a:xfrm>
            <a:prstGeom prst="mathMultiply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Multiply 38"/>
            <p:cNvSpPr/>
            <p:nvPr/>
          </p:nvSpPr>
          <p:spPr bwMode="auto">
            <a:xfrm>
              <a:off x="7618620" y="5867842"/>
              <a:ext cx="259443" cy="304536"/>
            </a:xfrm>
            <a:prstGeom prst="mathMultiply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5002258" y="5236434"/>
              <a:ext cx="990600" cy="106680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7524689" y="5224766"/>
              <a:ext cx="990600" cy="106680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301201" y="6378222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(a)</a:t>
              </a:r>
              <a:endParaRPr lang="en-US" sz="1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452274" y="6389890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(b)</a:t>
              </a:r>
              <a:endParaRPr lang="en-US" sz="1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4" name="Straight Arrow Connector 43"/>
            <p:cNvCxnSpPr>
              <a:endCxn id="34" idx="1"/>
            </p:cNvCxnSpPr>
            <p:nvPr/>
          </p:nvCxnSpPr>
          <p:spPr>
            <a:xfrm flipH="1">
              <a:off x="5791587" y="5387622"/>
              <a:ext cx="641406" cy="73142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6423661" y="5180021"/>
              <a:ext cx="513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Via</a:t>
              </a:r>
              <a:endParaRPr lang="en-US" sz="1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884698" y="4865890"/>
              <a:ext cx="20056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Same via location</a:t>
              </a:r>
              <a:endParaRPr lang="en-US" sz="1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375755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42nd-bluecurt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42nd-bluecurtai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25400" cap="sq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none" lIns="90000" tIns="46800" rIns="90000" bIns="468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sq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42nd-bluecurtain 1">
        <a:dk1>
          <a:srgbClr val="000000"/>
        </a:dk1>
        <a:lt1>
          <a:srgbClr val="FFFFFF"/>
        </a:lt1>
        <a:dk2>
          <a:srgbClr val="000066"/>
        </a:dk2>
        <a:lt2>
          <a:srgbClr val="FF6699"/>
        </a:lt2>
        <a:accent1>
          <a:srgbClr val="66CCFF"/>
        </a:accent1>
        <a:accent2>
          <a:srgbClr val="FF6600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E75C00"/>
        </a:accent6>
        <a:hlink>
          <a:srgbClr val="FFCC66"/>
        </a:hlink>
        <a:folHlink>
          <a:srgbClr val="ABE8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gsrcPresentationTemplate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gsrcPresentationTemplate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gsrcPresentationTemplate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gsrcPresentationTemplate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DAC13_final_v5</Template>
  <TotalTime>10389</TotalTime>
  <Words>1192</Words>
  <Application>Microsoft Office PowerPoint</Application>
  <PresentationFormat>On-screen Show (4:3)</PresentationFormat>
  <Paragraphs>309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42nd-bluecurtain</vt:lpstr>
      <vt:lpstr>Evaluation of BEOL Design Rule Impacts  Using An Optimal ILP-based Detailed Router</vt:lpstr>
      <vt:lpstr>Outline</vt:lpstr>
      <vt:lpstr>Patterning Choice  Design Rules  Chip QoR</vt:lpstr>
      <vt:lpstr>How to Choose Patterning Options?</vt:lpstr>
      <vt:lpstr>Prior Work</vt:lpstr>
      <vt:lpstr>Outline</vt:lpstr>
      <vt:lpstr>Sub-20nm Routing Problem Formulation</vt:lpstr>
      <vt:lpstr>Multicommodity Flow-based ILP</vt:lpstr>
      <vt:lpstr>Constraints: SADP-Aware Rules</vt:lpstr>
      <vt:lpstr>SADP Design Rules with p Variable</vt:lpstr>
      <vt:lpstr>Outline</vt:lpstr>
      <vt:lpstr>Overall Flow</vt:lpstr>
      <vt:lpstr>Experimental Setup: Routing Clip Extraction</vt:lpstr>
      <vt:lpstr>Experimental Setup: Routing Rule Options</vt:lpstr>
      <vt:lpstr>Experimental Results: N28-8T</vt:lpstr>
      <vt:lpstr>Experimental Results: N7-9T</vt:lpstr>
      <vt:lpstr>Conclusions and Future Work</vt:lpstr>
    </vt:vector>
  </TitlesOfParts>
  <Company>U.C.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 Feature Reproducibility Measuring, Understanding and Controlling Variability in Sub-quarter micron patterning</dc:title>
  <dc:creator>Costas J. Spanos</dc:creator>
  <cp:lastModifiedBy>Jiajia</cp:lastModifiedBy>
  <cp:revision>439</cp:revision>
  <cp:lastPrinted>2015-05-29T23:43:45Z</cp:lastPrinted>
  <dcterms:created xsi:type="dcterms:W3CDTF">1998-03-11T16:46:14Z</dcterms:created>
  <dcterms:modified xsi:type="dcterms:W3CDTF">2015-06-23T05:28:33Z</dcterms:modified>
</cp:coreProperties>
</file>