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808" r:id="rId2"/>
    <p:sldId id="1552" r:id="rId3"/>
    <p:sldId id="1587" r:id="rId4"/>
    <p:sldId id="1559" r:id="rId5"/>
    <p:sldId id="1558" r:id="rId6"/>
    <p:sldId id="1561" r:id="rId7"/>
    <p:sldId id="1560" r:id="rId8"/>
    <p:sldId id="1562" r:id="rId9"/>
    <p:sldId id="1580" r:id="rId10"/>
    <p:sldId id="1586" r:id="rId11"/>
    <p:sldId id="1564" r:id="rId12"/>
    <p:sldId id="1565" r:id="rId13"/>
    <p:sldId id="1567" r:id="rId14"/>
    <p:sldId id="1566" r:id="rId15"/>
    <p:sldId id="1568" r:id="rId16"/>
    <p:sldId id="1569" r:id="rId17"/>
    <p:sldId id="1572" r:id="rId18"/>
    <p:sldId id="1579" r:id="rId19"/>
    <p:sldId id="1571" r:id="rId20"/>
    <p:sldId id="1570" r:id="rId21"/>
    <p:sldId id="1574" r:id="rId22"/>
    <p:sldId id="1575" r:id="rId23"/>
    <p:sldId id="1576" r:id="rId24"/>
    <p:sldId id="1578" r:id="rId25"/>
    <p:sldId id="1556" r:id="rId26"/>
    <p:sldId id="1582" r:id="rId27"/>
    <p:sldId id="1585" r:id="rId28"/>
    <p:sldId id="1581" r:id="rId29"/>
    <p:sldId id="1583" r:id="rId30"/>
    <p:sldId id="1584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굴림" pitchFamily="34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0000"/>
    <a:srgbClr val="1F497D"/>
    <a:srgbClr val="425222"/>
    <a:srgbClr val="FFFFCC"/>
    <a:srgbClr val="C0C0C0"/>
    <a:srgbClr val="77777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78230" autoAdjust="0"/>
  </p:normalViewPr>
  <p:slideViewPr>
    <p:cSldViewPr snapToGrid="0">
      <p:cViewPr varScale="1">
        <p:scale>
          <a:sx n="104" d="100"/>
          <a:sy n="104" d="100"/>
        </p:scale>
        <p:origin x="-1740" y="-90"/>
      </p:cViewPr>
      <p:guideLst>
        <p:guide orient="horz"/>
        <p:guide pos="5692"/>
      </p:guideLst>
    </p:cSldViewPr>
  </p:slideViewPr>
  <p:outlineViewPr>
    <p:cViewPr>
      <p:scale>
        <a:sx n="33" d="100"/>
        <a:sy n="33" d="100"/>
      </p:scale>
      <p:origin x="0" y="22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316" y="-7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972050" y="8553450"/>
            <a:ext cx="1462088" cy="2549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096" tIns="50048" rIns="100096" bIns="50048">
            <a:spAutoFit/>
          </a:bodyPr>
          <a:lstStyle/>
          <a:p>
            <a:pPr algn="ctr" defTabSz="999979" eaLnBrk="0" latinLnBrk="0" hangingPunct="0">
              <a:spcBef>
                <a:spcPct val="50000"/>
              </a:spcBef>
            </a:pPr>
            <a:r>
              <a:rPr lang="en-US" altLang="ko-KR" sz="1000" dirty="0">
                <a:solidFill>
                  <a:schemeClr val="tx2"/>
                </a:solidFill>
              </a:rPr>
              <a:t>Page </a:t>
            </a:r>
            <a:fld id="{1ED6491E-8FD6-49B5-83E6-0A70B1491B18}" type="slidenum">
              <a:rPr lang="en-US" altLang="ko-KR" sz="1000">
                <a:solidFill>
                  <a:schemeClr val="tx2"/>
                </a:solidFill>
              </a:rPr>
              <a:pPr algn="ctr" defTabSz="999979" eaLnBrk="0" latinLnBrk="0" hangingPunct="0">
                <a:spcBef>
                  <a:spcPct val="50000"/>
                </a:spcBef>
              </a:pPr>
              <a:t>‹#›</a:t>
            </a:fld>
            <a:endParaRPr lang="en-US" altLang="ko-K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9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9688" y="-31749"/>
            <a:ext cx="30845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02" tIns="0" rIns="18702" bIns="0" numCol="1" anchor="t" anchorCtr="0" compatLnSpc="1">
            <a:prstTxWarp prst="textNoShape">
              <a:avLst/>
            </a:prstTxWarp>
          </a:bodyPr>
          <a:lstStyle>
            <a:lvl1pPr defTabSz="896807" eaLnBrk="0" latinLnBrk="0" hangingPunct="0">
              <a:defRPr sz="1000" b="0" i="1">
                <a:latin typeface="Arial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31749"/>
            <a:ext cx="30051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02" tIns="0" rIns="18702" bIns="0" numCol="1" anchor="t" anchorCtr="0" compatLnSpc="1">
            <a:prstTxWarp prst="textNoShape">
              <a:avLst/>
            </a:prstTxWarp>
          </a:bodyPr>
          <a:lstStyle>
            <a:lvl1pPr algn="r" defTabSz="896807" eaLnBrk="0" latinLnBrk="0" hangingPunct="0">
              <a:defRPr sz="1000" b="0" i="1">
                <a:latin typeface="Arial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85800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5" y="4414839"/>
            <a:ext cx="50831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9688" y="8859838"/>
            <a:ext cx="30845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02" tIns="0" rIns="18702" bIns="0" numCol="1" anchor="b" anchorCtr="0" compatLnSpc="1">
            <a:prstTxWarp prst="textNoShape">
              <a:avLst/>
            </a:prstTxWarp>
          </a:bodyPr>
          <a:lstStyle>
            <a:lvl1pPr defTabSz="896807" eaLnBrk="0" latinLnBrk="0" hangingPunct="0">
              <a:defRPr sz="1000" b="0" i="1">
                <a:latin typeface="Arial" pitchFamily="34" charset="0"/>
              </a:defRPr>
            </a:lvl1pPr>
          </a:lstStyle>
          <a:p>
            <a:r>
              <a:rPr lang="ko-KR" altLang="en-US"/>
              <a:t>Page </a:t>
            </a:r>
            <a:endParaRPr lang="en-US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59838"/>
            <a:ext cx="3005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02" tIns="0" rIns="18702" bIns="0" numCol="1" anchor="b" anchorCtr="0" compatLnSpc="1">
            <a:prstTxWarp prst="textNoShape">
              <a:avLst/>
            </a:prstTxWarp>
          </a:bodyPr>
          <a:lstStyle>
            <a:lvl1pPr algn="r" defTabSz="896807" eaLnBrk="0" latinLnBrk="0" hangingPunct="0">
              <a:defRPr sz="1000" b="0" i="1">
                <a:latin typeface="Arial" pitchFamily="34" charset="0"/>
              </a:defRPr>
            </a:lvl1pPr>
          </a:lstStyle>
          <a:p>
            <a:fld id="{47B81AD8-E77E-4FB6-A1B8-3AA07E9769D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28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63530-98FB-4A65-B89A-27B2A65EBED3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Thank you for the kind introduction.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Good afternoon, everyone.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title of my talk is “Benchmarking of Mask Fracturing Heuristics”.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is a joint work of UCSD, UCLA and Mentor Graphics.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2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Next, I will present ILP-based benchmarking which is our first benchmarking method. 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097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Our ILP formulation is fairly straightforward.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first enumerate all possible shot sizes and locations.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we compute the intensity values of each candidate shot.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we define a binary selection variable for each candidate shot.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the variable is one if the candidate shot is part of the fracturing solution.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Now, the ILP formulation shown here minimizes the number of shots with the constraints described in the previous slide.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But, the number of variables is very large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because we enumerate all possible shot sizes and locations with a find granularity.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For a small contact shape shown here, the number of candidate shots is more than one million.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Note that it is not possible to solve these problems even with commercial ILP solvers as they run out of memory. 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441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reduce the number of candidate shots, we use a couple of simple pruning strategies.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first rule is that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if any candidate shot can expose the intensity greater than threshold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the pixel of outside target shape,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exclude such a shot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because it cannot be a part of a feasible fracturing solution.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also exclude any shot that does not touch any target boundary.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is because if such a shot were part of the fracturing solution,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it can be replaced by a larger shot that encloses this small shot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And, it does not affect the shot count or feasibility.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Both these candidate shot pruning methods do not affect the optimality of ILP.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But, even we use these pruning strategies, there are still large amount of candidate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So, we use branch and price technique and it is described in the next slide.   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08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addition to the pruning rules, we solve the ILP using branch-and-price.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It is a well-known method to solve ILPs with a large number of variables.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branch-and-price, we start with a smaller number of candidate shots and solve a reduced master problem.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 a separate pricing problem is solved to find proper candidate shots that must be inserted to the reduced master problem.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key challenge of this method is to develop fast heuristics to solve the pricing problem.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have developed a two-step heuristic that we discuss in more detail in our paper.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64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ILP-based method is implemented using C++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obtain the real ILT shapes by running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Calibre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on 32nm ICCAD’13 contest layouts and use a Gaussian e-beam proximity model with sigma as 6.25nm.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minimum and maximum shot sizes are 13nm and 1000nm respectively.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And, the CD tolerance is 2nm.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All the dimensions are in wafer scale.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used CPLEX and run on 8-core machine with 12 hour time limit. 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81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select 10 real ILT shapes and run it with PROTO-EDA and our ILP-based method.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Our ILP-based method reports the lower and upper bound for each shape.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For seven out of 10 shapes, the upper bound is lower than the shot count of PROTO-EDA.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optimistic assumption, if the upper bound is the optimal shot count,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the PROTO-EDA is up to 3.6X.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implies there is significant room for improving the quality of fracturing solution.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109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Now, I will explain our optimal benchmark generation method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0972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generate benchmark ILT mask shapes in a correct-by-construction way.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resist images of shots are accumulated to generate benchmark.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first define boundary segment as part of the boundary of a target shape.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guarantee the optimality of generated shapes, we generate the boundary segment requiring two shots.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figure, the red boundary segment requires at least two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first generate such red boundary segment using exactly two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we iteratively add a new shot adjacent to one of the existing shots.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Whenever we add a new shot, there is a new boundary segments requiring two shots.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I have shown the overview of benchmark generation.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next slide, I will explain how we make the boundary segment requiring two shots.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64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determine the boundary segment requiring two shots,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find the longest straight and concave boundary segment for a given shot image.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assume there is long enough straight boundary.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there are inner and outer boundaries considering the CD tolerance.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get the longest straight boundary, we maximize the coverage of one shot.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means the image boundary contacts to the outer boundary of target.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At this point, the length of straight line between blue crossing points is the longest straight boundary.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same way, we find the longest length of concave boundary segment.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 would like to point out that the longest straight boundary segment is always longer than the longest concave boundary segment at the same slope and shot size.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slide, I explained how we find the longest straight and concave boundary segment.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next slide, I will show you how the maximum length covered by one shot can be determined.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6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As the shot size increases, the length of longest boundary segment increases.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But, the corner rounding of shot saturates if the shot is large enough.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figure, even the shot size increase,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length of longest straight boundary segment does not increase.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limits the maximum length of straight boundary segment.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Therefore, we know that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more than one shot is required for the target boundary,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if the straight or concave target boundary is longer than the maximum length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Now, we know the maximum length covered by one shot.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6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talk, I will first introduce motivation, our contributions, previous work,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then describe the mask fracturing problem.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 will present our key benchmarking methods,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which are the ILP-based benchmarking and optimal benchmark generation.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then, I will conclude my talk.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0972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 we show an example how we generate benchmark mask shapes with known optimal shot count.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we place one shot.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we place the second shot by focusing on the upper left corners of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upper left corners should be far apart so that the generated boundary segment requires two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same way, we add one more shot and it generate a new boundary segment which requires two shots.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we define two kinds of boundary segment.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we define the main boundary segment.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It determines the number of optimal shots for target shape.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right figure, the green curve is the main boundary segment.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Second, we define the critical boundary segment.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it is a part of main boundary segment which requires two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red curve in the right figure is the critical boundary segment.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As shown in this example, we place any two neighboring corners far apart.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the extended main boundary segment includes a new critical boundary segment.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if we do not perturb the main boundary segment,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can freely change the mask shapes by adjusting different width or height.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64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we explain merging and rotating rules.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we can rotate the target shape in 90 degree multiples.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rotated shape is still optimal because all the shots are rectilinear.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Second, we can merge two target shapes.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When we merge the shapes, we stretch only one shot from each target.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merging shots should be aligned and other shots should not be merge-able. 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These rules give more flexibility in generating benchmark.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64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generate five arbitrary mask shapes by selecting the shot locations with known optimal solution.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we solve the generated shapes using PROTO-EDA and ILP-based benchmarking method.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Depending on the target shape,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PROTO-EDA ranges from 2X to 3X.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the lower and upper bound from ILP-based solution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find near optimal solution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testcase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1, 4 and 5.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7895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Since the arbitrary generated benchmarks are unrealistic, we generate another five realistic mask shapes.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carefully generate the shapes to make it similar to the actual ILT shapes.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For these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testcases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,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PROTO-EDA ranges from 2X to 3.7X.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I would like to point out that the generated benchmarks are more wavy compared to actual ILT mask shapes.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makes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estimation more pessimistic, but we see there remains considerable opportunity to improve heuristics.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0188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talk, we propose two methods to benchmark the ILT mask fracturing heuristics.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we develop ILP-based benchmarking method and obtain tight upper and lower bounds for real ILT shapes.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Second, we develop the optimal benchmark generation method which generates mask target shapes with known optimal solution.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Using the generated benchmarks, we evaluate the heuristic PROTO-EDA and it shows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is up to 3.7X.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For future work, we are going to automate the benchmark generation and consider other factors such as variable dose and non-rectangle shots.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Our latest benchmark suite is available at the following link.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3431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your attention.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125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125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0214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200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Photomask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manufacturing costs are increasing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because of multiple patterning and aggressive resolution enhancement techniques.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increasing e-beam write time with technology scaling is the one key reason.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lower left figure shows the increasing write time.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figure, x-axis is the technology node and y-axis is the average mask write time relative to 45nm.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use of inverse lithography makes the mask shape curvilinear and increases shot count.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figure, we see the target shapes are curvilinear.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Therefore, reducing write time or the number of shots is important to reduce the fracturing cost.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work, we focus on reducing the number of shots.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105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I will talk about modern mask fracturing challenges.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Mask fracturing is to determine the e-beam shots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transfer the circuit pattern to the mask. 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Traditionally mask fracturing only used non-overlapping shots as shown on the left here.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However, modern e-beam tools allow shots to overlap.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has helped to reduce shot count as shown in the figure.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example, we see the number of shots reduced from 3 shots to 2 shots.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But, it makes the fracturing problem even harder than the traditional one.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Another challenge is the e-beam proximity effect due to the scattering of electrons.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causes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blurring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shots and needs to be accounted for during fracturing.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slide, I have discussed two key challenges for modern mask fracturing,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which are overlapping shots and e-beam proximity effect.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Next, I will summarize previous works.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788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Several works have studied mask fracturing problem in previous literature.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For traditional mask fracturing,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Kahng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et al in 2004 propose sliver minimization methodology.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Later, in 2011, Jiang et al propose a recursive approach.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However, overlapping shots are not accounted and they ignored e-beam proximity effect.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Another class of related work is the rectilinear covering problem.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 the overlapping shots were allowed, but e-beam proximity effects were ignored.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Recently, several heuristics have been discussed to solve the model-based fracturing problem.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this category, they consider overlapping shots and e-beam proximity effect.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As an example, Jiang has presented a matching pursuit based approach,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Elayat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has compared a few different heuristics.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Although these works consider the overlapping shots and e-beam proximity effect,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we do not know how their heuristics are good or bad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how can we evaluate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these heuristics?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61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evaluate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mask fracturing heuristics, we propose two methodologies.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we have developed an ILP-based method.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method gives tight lower and upper bounds of shot count for any given mask shape.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However, this method requires considerable computational effort.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Second, we propose a method to construct benchmark mask shapes with known optimal shot count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Note that in this work we consider overlapping shots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 e-beam proximity effect.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following discussion, I will show more details about the two methodologies.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It shows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suboptimality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of a state-of art prototype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version of capability within a commercial tool.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 the following discussion, we will just call this tool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PROTO-EDA.</a:t>
            </a:r>
            <a:br>
              <a:rPr lang="en-US" sz="1200" b="1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Also, we publish a benchmark suite with known optimal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913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Now, I will describe the mask fracturing problem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097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Here, we describe some background definitions or models what we use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formulate mask fracturing problem.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To consider e-beam proximity effect, we profile the intensity of a shot.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This is modeled by convolving the rectangular function with e-beam proximity kernel.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Then, we use pixel based e-beam resist model with constant resist threshold.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If any pixel of intensity is larger than the resist threshold, it becomes an image.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set of pixels is divided into three disjoint sets as shown in lower right figure.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Pd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is the set of pixels within a given critical dimension tolerance.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And, P1 is the set of pixels within the closed boundary of the shape.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And, P0 is the set of pixels outside the target shape.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904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Based on the models described in previous slide, we formulate the mask fracturing problem.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The goal is to minimize the total number of e-beam shots subject to the following constraints.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First, any pixel within a given target shape must have larger intensity than the resist threshold.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Second, any pixels outside of the target shape should have smaller intensity than the resist threshold.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By following these constraints, the printed mask shape is the same with target shape.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If any solution has minimum number of shots for a given shape, we say it is optimal.</a:t>
            </a:r>
            <a:endParaRPr lang="en-US" sz="1200" kern="1200" dirty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1AD8-E77E-4FB6-A1B8-3AA07E9769D8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90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&lt;Title&gt;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000" b="1"/>
            </a:lvl1pPr>
          </a:lstStyle>
          <a:p>
            <a:r>
              <a:rPr lang="en-US" altLang="ko-KR" dirty="0"/>
              <a:t>&lt;name&gt;</a:t>
            </a:r>
          </a:p>
          <a:p>
            <a:r>
              <a:rPr lang="en-US" altLang="ko-KR" dirty="0"/>
              <a:t>&lt;affiliation&gt;</a:t>
            </a:r>
          </a:p>
          <a:p>
            <a:r>
              <a:rPr lang="en-US" altLang="ko-KR" dirty="0"/>
              <a:t>&lt;event&gt;</a:t>
            </a:r>
          </a:p>
          <a:p>
            <a:r>
              <a:rPr lang="en-US" altLang="ko-KR" dirty="0"/>
              <a:t>&lt;date&gt;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01688"/>
            <a:ext cx="8836025" cy="536688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573088" indent="-290513">
              <a:buClr>
                <a:srgbClr val="C00000"/>
              </a:buClr>
              <a:defRPr/>
            </a:lvl2pPr>
            <a:lvl3pPr marL="803275" indent="-230188">
              <a:buClr>
                <a:srgbClr val="C00000"/>
              </a:buClr>
              <a:defRPr/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1255713" indent="-230188">
              <a:defRPr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Body Text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6244" y="6548438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latinLnBrk="0" hangingPunct="0"/>
            <a:fld id="{16E0590D-16E1-486A-A147-2F126A5F0FEE}" type="slidenum">
              <a:rPr lang="ko-KR" altLang="en-US" sz="1400" smtClean="0">
                <a:latin typeface="Arial" pitchFamily="34" charset="0"/>
                <a:cs typeface="Arial" pitchFamily="34" charset="0"/>
              </a:rPr>
              <a:pPr algn="ctr" eaLnBrk="0" latinLnBrk="0" hangingPunct="0"/>
              <a:t>‹#›</a:t>
            </a:fld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Calibri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1pPr>
      <a:lvl2pPr marL="461963" indent="-23177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marL="684213" indent="-2222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../clipboard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20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11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30.jpeg"/><Relationship Id="rId21" Type="http://schemas.openxmlformats.org/officeDocument/2006/relationships/image" Target="../media/image18.jpeg"/><Relationship Id="rId7" Type="http://schemas.openxmlformats.org/officeDocument/2006/relationships/image" Target="../media/image3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9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12.jpeg"/><Relationship Id="rId10" Type="http://schemas.openxmlformats.org/officeDocument/2006/relationships/image" Target="../media/image37.jpeg"/><Relationship Id="rId19" Type="http://schemas.openxmlformats.org/officeDocument/2006/relationships/image" Target="../media/image1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-66675" y="1601315"/>
            <a:ext cx="9258300" cy="1580197"/>
          </a:xfrm>
        </p:spPr>
        <p:txBody>
          <a:bodyPr/>
          <a:lstStyle/>
          <a:p>
            <a:pPr algn="ctr">
              <a:tabLst>
                <a:tab pos="228600" algn="l"/>
              </a:tabLst>
            </a:pPr>
            <a:r>
              <a:rPr lang="en-US" altLang="ko-KR" sz="4400" dirty="0" smtClean="0">
                <a:ea typeface="굴림" pitchFamily="34" charset="-127"/>
              </a:rPr>
              <a:t>Benchmarking of Mask Fracturing</a:t>
            </a:r>
            <a:br>
              <a:rPr lang="en-US" altLang="ko-KR" sz="4400" dirty="0" smtClean="0">
                <a:ea typeface="굴림" pitchFamily="34" charset="-127"/>
              </a:rPr>
            </a:br>
            <a:r>
              <a:rPr lang="en-US" altLang="ko-KR" sz="4400" dirty="0" smtClean="0">
                <a:ea typeface="굴림" pitchFamily="34" charset="-127"/>
              </a:rPr>
              <a:t>Heuristics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3862" y="3328135"/>
            <a:ext cx="7924800" cy="2263494"/>
          </a:xfrm>
        </p:spPr>
        <p:txBody>
          <a:bodyPr/>
          <a:lstStyle/>
          <a:p>
            <a:pPr marL="533400" indent="-533400">
              <a:lnSpc>
                <a:spcPct val="100000"/>
              </a:lnSpc>
            </a:pPr>
            <a:r>
              <a:rPr lang="en-US" altLang="ko-KR" sz="2800" b="0" dirty="0" smtClean="0">
                <a:ea typeface="Gulim" pitchFamily="34" charset="-127"/>
              </a:rPr>
              <a:t>Tuck Boon Chan, Puneet Gupta, </a:t>
            </a:r>
            <a:br>
              <a:rPr lang="en-US" altLang="ko-KR" sz="2800" b="0" dirty="0" smtClean="0">
                <a:ea typeface="Gulim" pitchFamily="34" charset="-127"/>
              </a:rPr>
            </a:br>
            <a:r>
              <a:rPr lang="en-US" altLang="ko-KR" sz="2800" dirty="0" err="1" smtClean="0">
                <a:ea typeface="Gulim" pitchFamily="34" charset="-127"/>
              </a:rPr>
              <a:t>Kwangsoo</a:t>
            </a:r>
            <a:r>
              <a:rPr lang="en-US" altLang="ko-KR" sz="2800" dirty="0" smtClean="0">
                <a:ea typeface="Gulim" pitchFamily="34" charset="-127"/>
              </a:rPr>
              <a:t> Han</a:t>
            </a:r>
            <a:r>
              <a:rPr lang="en-US" altLang="ko-KR" sz="2800" b="0" dirty="0" smtClean="0">
                <a:ea typeface="Gulim" pitchFamily="34" charset="-127"/>
              </a:rPr>
              <a:t>, </a:t>
            </a:r>
            <a:r>
              <a:rPr lang="en-US" altLang="ko-KR" sz="2800" b="0" dirty="0" err="1" smtClean="0">
                <a:ea typeface="Gulim" pitchFamily="34" charset="-127"/>
              </a:rPr>
              <a:t>Abde</a:t>
            </a:r>
            <a:r>
              <a:rPr lang="en-US" altLang="ko-KR" sz="2800" b="0" dirty="0" smtClean="0">
                <a:ea typeface="Gulim" pitchFamily="34" charset="-127"/>
              </a:rPr>
              <a:t> Ali </a:t>
            </a:r>
            <a:r>
              <a:rPr lang="en-US" altLang="ko-KR" sz="2800" b="0" dirty="0" err="1" smtClean="0">
                <a:ea typeface="Gulim" pitchFamily="34" charset="-127"/>
              </a:rPr>
              <a:t>Kagalwalla</a:t>
            </a:r>
            <a:r>
              <a:rPr lang="en-US" altLang="ko-KR" sz="2800" b="0" dirty="0" smtClean="0">
                <a:ea typeface="Gulim" pitchFamily="34" charset="-127"/>
              </a:rPr>
              <a:t>, </a:t>
            </a:r>
            <a:br>
              <a:rPr lang="en-US" altLang="ko-KR" sz="2800" b="0" dirty="0" smtClean="0">
                <a:ea typeface="Gulim" pitchFamily="34" charset="-127"/>
              </a:rPr>
            </a:br>
            <a:r>
              <a:rPr lang="en-US" altLang="ko-KR" sz="2800" b="0" dirty="0" smtClean="0">
                <a:ea typeface="Gulim" pitchFamily="34" charset="-127"/>
              </a:rPr>
              <a:t>Andrew B. </a:t>
            </a:r>
            <a:r>
              <a:rPr lang="en-US" altLang="ko-KR" sz="2800" b="0" dirty="0" err="1" smtClean="0">
                <a:ea typeface="Gulim" pitchFamily="34" charset="-127"/>
              </a:rPr>
              <a:t>Kahng</a:t>
            </a:r>
            <a:r>
              <a:rPr lang="en-US" altLang="ko-KR" sz="2800" b="0" dirty="0" smtClean="0">
                <a:ea typeface="Gulim" pitchFamily="34" charset="-127"/>
              </a:rPr>
              <a:t> and Emile Sahouria</a:t>
            </a:r>
          </a:p>
        </p:txBody>
      </p:sp>
      <p:pic>
        <p:nvPicPr>
          <p:cNvPr id="2" name="Picture 2" descr="C:\Users\abkgroup\Desktop\ICC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52400"/>
            <a:ext cx="1371600" cy="12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5681593"/>
            <a:ext cx="2743200" cy="906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54" y="5638586"/>
            <a:ext cx="1828800" cy="949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78" y="5660089"/>
            <a:ext cx="3047698" cy="949569"/>
          </a:xfrm>
          <a:prstGeom prst="rect">
            <a:avLst/>
          </a:prstGeom>
        </p:spPr>
      </p:pic>
    </p:spTree>
  </p:cSld>
  <p:clrMapOvr>
    <a:masterClrMapping/>
  </p:clrMapOvr>
  <p:transition advTm="746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Outline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28688"/>
            <a:ext cx="8836025" cy="536688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Motivation &amp; Previous Work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Mask Fracturing Problem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ILP-Based Benchmarking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Optimal Benchmark Generation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Conclusions </a:t>
            </a:r>
            <a:r>
              <a:rPr lang="en-US" dirty="0">
                <a:latin typeface="Arial" panose="020B0604020202020204" pitchFamily="34" charset="0"/>
              </a:rPr>
              <a:t>and Future </a:t>
            </a:r>
            <a:r>
              <a:rPr lang="en-US" dirty="0" smtClean="0">
                <a:latin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4393"/>
      </p:ext>
    </p:extLst>
  </p:cSld>
  <p:clrMapOvr>
    <a:masterClrMapping/>
  </p:clrMapOvr>
  <p:transition advTm="17548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ILP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Arial" panose="020B0604020202020204" pitchFamily="34" charset="0"/>
                  </a:rPr>
                  <a:t>Enumerate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all possible shots </a:t>
                </a:r>
                <a:r>
                  <a:rPr lang="en-US" sz="2400" dirty="0">
                    <a:latin typeface="Arial" panose="020B0604020202020204" pitchFamily="34" charset="0"/>
                  </a:rPr>
                  <a:t>of different sizes and locations </a:t>
                </a:r>
                <a:r>
                  <a:rPr lang="en-US" sz="24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Candidate </a:t>
                </a:r>
                <a:r>
                  <a:rPr lang="en-US" sz="24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shot dictionary</a:t>
                </a:r>
                <a:endParaRPr lang="en-US" sz="2400" dirty="0">
                  <a:latin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</a:rPr>
                  <a:t>Define selection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for each candidate shot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if shot s is part of solution, zero otherwise) </a:t>
                </a:r>
              </a:p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897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519237" y="2504796"/>
                <a:ext cx="6096000" cy="1910042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such that </a:t>
                </a:r>
                <a:endPara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 ∈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∈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37" y="2504796"/>
                <a:ext cx="6096000" cy="1910042"/>
              </a:xfrm>
              <a:prstGeom prst="roundRect">
                <a:avLst/>
              </a:prstGeom>
              <a:blipFill rotWithShape="1">
                <a:blip r:embed="rId5"/>
                <a:stretch>
                  <a:fillRect t="-2523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82058" y="4685545"/>
            <a:ext cx="525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Step size: 0.2nm</a:t>
            </a:r>
          </a:p>
          <a:p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shot size: 1</a:t>
            </a:r>
            <a:r>
              <a:rPr lang="en-US" sz="2600" b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3nm</a:t>
            </a:r>
          </a:p>
          <a:p>
            <a:r>
              <a:rPr lang="en-US" sz="2600" b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Maximum shot size:</a:t>
            </a:r>
            <a:r>
              <a:rPr lang="en-US" sz="2600" b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600" b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60nm </a:t>
            </a:r>
          </a:p>
          <a:p>
            <a:r>
              <a:rPr lang="en-US" sz="2600" b="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variables: </a:t>
            </a:r>
            <a:r>
              <a:rPr lang="en-US" sz="2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1.19M</a:t>
            </a:r>
            <a:endParaRPr lang="en-US" sz="2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6350" y="4773443"/>
            <a:ext cx="2426501" cy="1602037"/>
            <a:chOff x="12133558" y="5169790"/>
            <a:chExt cx="3794053" cy="3621802"/>
          </a:xfrm>
        </p:grpSpPr>
        <p:sp>
          <p:nvSpPr>
            <p:cNvPr id="9" name="TextBox 8"/>
            <p:cNvSpPr txBox="1"/>
            <p:nvPr/>
          </p:nvSpPr>
          <p:spPr>
            <a:xfrm rot="5400000">
              <a:off x="14874351" y="6933112"/>
              <a:ext cx="1577159" cy="52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133558" y="5169790"/>
              <a:ext cx="3274482" cy="3621802"/>
              <a:chOff x="-4872898" y="503481"/>
              <a:chExt cx="3274482" cy="3621802"/>
            </a:xfrm>
          </p:grpSpPr>
          <p:pic>
            <p:nvPicPr>
              <p:cNvPr id="11" name="Picture 13" descr="C:\Users\abkgroup\Desktop\ScreenHunter_191 Apr. 10 21.07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38899" y="1250917"/>
                <a:ext cx="3082756" cy="278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H="1">
                <a:off x="-1634754" y="1250917"/>
                <a:ext cx="36338" cy="28743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-4872898" y="1208281"/>
                <a:ext cx="3274481" cy="145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-3695668" y="503481"/>
                <a:ext cx="1090801" cy="765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60nm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 bwMode="auto">
          <a:xfrm>
            <a:off x="4122056" y="5892799"/>
            <a:ext cx="4209143" cy="490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147568"/>
      </p:ext>
    </p:extLst>
  </p:cSld>
  <p:clrMapOvr>
    <a:masterClrMapping/>
  </p:clrMapOvr>
  <p:transition advTm="1309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</a:rPr>
              <a:t>Reducing Problem Size: Pruning Candidate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94" y="711452"/>
            <a:ext cx="8836025" cy="5366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Exclude any candidate shot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which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can expose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the intensity </a:t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greater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than threshold 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to the pixel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outside target shape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Cannot be a part of a feasible 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fracturing solution</a:t>
            </a:r>
            <a:endParaRPr 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en-US" sz="10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Exclude any shot that does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not touch </a:t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any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target boundary 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If such a 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shot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part of optimal solution, it can be 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replaced by a larger shot that 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encloses this small shot</a:t>
            </a:r>
          </a:p>
          <a:p>
            <a:pPr>
              <a:lnSpc>
                <a:spcPct val="100000"/>
              </a:lnSpc>
            </a:pPr>
            <a:endParaRPr lang="en-US" sz="700" dirty="0">
              <a:latin typeface="Arial" panose="020B0604020202020204" pitchFamily="34" charset="0"/>
            </a:endParaRPr>
          </a:p>
          <a:p>
            <a:pPr marL="182563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 smtClean="0">
                <a:latin typeface="Arial" panose="020B0604020202020204" pitchFamily="34" charset="0"/>
              </a:rPr>
              <a:t>Both </a:t>
            </a:r>
            <a:r>
              <a:rPr lang="en-US" b="1" dirty="0">
                <a:latin typeface="Arial" panose="020B0604020202020204" pitchFamily="34" charset="0"/>
              </a:rPr>
              <a:t>these candidate shot 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</a:rPr>
              <a:t>pruning </a:t>
            </a:r>
            <a:r>
              <a:rPr lang="en-US" b="1" dirty="0">
                <a:latin typeface="Arial" panose="020B0604020202020204" pitchFamily="34" charset="0"/>
              </a:rPr>
              <a:t>methods do not affect </a:t>
            </a:r>
            <a:r>
              <a:rPr lang="en-US" b="1" dirty="0" smtClean="0">
                <a:latin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</a:rPr>
              <a:t>the optimality </a:t>
            </a:r>
            <a:r>
              <a:rPr lang="en-US" b="1" dirty="0">
                <a:latin typeface="Arial" panose="020B0604020202020204" pitchFamily="34" charset="0"/>
              </a:rPr>
              <a:t>of the ILP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10556" y="5625602"/>
            <a:ext cx="1893685" cy="863066"/>
            <a:chOff x="6897230" y="3494668"/>
            <a:chExt cx="1893685" cy="863066"/>
          </a:xfrm>
        </p:grpSpPr>
        <p:sp>
          <p:nvSpPr>
            <p:cNvPr id="5" name="Rounded Rectangle 4"/>
            <p:cNvSpPr/>
            <p:nvPr/>
          </p:nvSpPr>
          <p:spPr>
            <a:xfrm>
              <a:off x="6897230" y="3494668"/>
              <a:ext cx="345541" cy="4074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97230" y="4031809"/>
              <a:ext cx="345541" cy="32592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2771" y="3494668"/>
              <a:ext cx="1466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 shape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92208" y="3988402"/>
              <a:ext cx="159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Candidate shot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07128" y="924391"/>
            <a:ext cx="1670364" cy="1907984"/>
            <a:chOff x="6607128" y="924391"/>
            <a:chExt cx="1670364" cy="1907984"/>
          </a:xfrm>
        </p:grpSpPr>
        <p:grpSp>
          <p:nvGrpSpPr>
            <p:cNvPr id="9" name="Group 8"/>
            <p:cNvGrpSpPr/>
            <p:nvPr/>
          </p:nvGrpSpPr>
          <p:grpSpPr>
            <a:xfrm>
              <a:off x="6607128" y="924391"/>
              <a:ext cx="1670364" cy="1907984"/>
              <a:chOff x="457200" y="1143000"/>
              <a:chExt cx="1670364" cy="190798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57200" y="1334615"/>
                <a:ext cx="762000" cy="1524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2289" y="1143000"/>
                <a:ext cx="1655275" cy="6397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7200" y="2411222"/>
                <a:ext cx="1655275" cy="6397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228798" y="1590966"/>
              <a:ext cx="762001" cy="1004113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2217" y="3386671"/>
            <a:ext cx="1670364" cy="1907984"/>
            <a:chOff x="6622217" y="3386671"/>
            <a:chExt cx="1670364" cy="1907984"/>
          </a:xfrm>
        </p:grpSpPr>
        <p:grpSp>
          <p:nvGrpSpPr>
            <p:cNvPr id="14" name="Group 13"/>
            <p:cNvGrpSpPr/>
            <p:nvPr/>
          </p:nvGrpSpPr>
          <p:grpSpPr>
            <a:xfrm>
              <a:off x="6622217" y="3386671"/>
              <a:ext cx="1670364" cy="1907984"/>
              <a:chOff x="457200" y="1143000"/>
              <a:chExt cx="1670364" cy="190798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57200" y="1334615"/>
                <a:ext cx="762000" cy="1524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289" y="1143000"/>
                <a:ext cx="1655275" cy="6397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7200" y="2411222"/>
                <a:ext cx="1655275" cy="63976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862888" y="4167517"/>
              <a:ext cx="280658" cy="32294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5260366"/>
      </p:ext>
    </p:extLst>
  </p:cSld>
  <p:clrMapOvr>
    <a:masterClrMapping/>
  </p:clrMapOvr>
  <p:transition advTm="1591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Branch-and-Price (B&amp;P)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Well-known method to solve ILPs with large number of variables using column generation</a:t>
            </a:r>
          </a:p>
          <a:p>
            <a:r>
              <a:rPr lang="en-US" dirty="0">
                <a:latin typeface="Arial" panose="020B0604020202020204" pitchFamily="34" charset="0"/>
              </a:rPr>
              <a:t>Start with smaller number of candidate shots in RMP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Pricing</a:t>
            </a:r>
            <a:r>
              <a:rPr lang="en-US" dirty="0">
                <a:latin typeface="Arial" panose="020B0604020202020204" pitchFamily="34" charset="0"/>
              </a:rPr>
              <a:t> to iteratively add new candidate shots</a:t>
            </a:r>
          </a:p>
          <a:p>
            <a:r>
              <a:rPr lang="en-US" dirty="0">
                <a:latin typeface="Arial" panose="020B0604020202020204" pitchFamily="34" charset="0"/>
              </a:rPr>
              <a:t>Repeat iterative procedure at each node of branch-and-bound tree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146" y="4792306"/>
            <a:ext cx="137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Dual </a:t>
            </a:r>
          </a:p>
          <a:p>
            <a:pPr algn="ctr"/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29396" y="5189306"/>
            <a:ext cx="213688" cy="3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19477" y="3468820"/>
            <a:ext cx="327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Insert candidate shots  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11" idx="3"/>
            <a:endCxn id="12" idx="1"/>
          </p:cNvCxnSpPr>
          <p:nvPr/>
        </p:nvCxnSpPr>
        <p:spPr>
          <a:xfrm>
            <a:off x="4219134" y="5177026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134" y="4804480"/>
            <a:ext cx="1310312" cy="75278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</a:p>
          <a:p>
            <a:pPr algn="ctr"/>
            <a:r>
              <a:rPr lang="en-US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52134" y="4110566"/>
            <a:ext cx="2667000" cy="21329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Master Problem (RMP)</a:t>
            </a:r>
          </a:p>
          <a:p>
            <a:pPr lvl="0" algn="ctr">
              <a:defRPr/>
            </a:pP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Relaxed LP with </a:t>
            </a:r>
            <a:endParaRPr lang="en-US" sz="2200" b="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</a:t>
            </a:r>
            <a:endParaRPr lang="en-US" sz="2200" b="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38334" y="4110566"/>
            <a:ext cx="2667000" cy="21329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0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Problem </a:t>
            </a:r>
          </a:p>
          <a:p>
            <a:pPr lvl="0" algn="ctr">
              <a:defRPr/>
            </a:pP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candidate </a:t>
            </a:r>
            <a:endParaRPr lang="en-US" sz="2200" b="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shots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en-US" sz="2200" b="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b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cost</a:t>
            </a:r>
            <a:endParaRPr lang="en-US" sz="22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Elbow Connector 12"/>
          <p:cNvCxnSpPr>
            <a:stCxn id="12" idx="0"/>
            <a:endCxn id="11" idx="0"/>
          </p:cNvCxnSpPr>
          <p:nvPr/>
        </p:nvCxnSpPr>
        <p:spPr>
          <a:xfrm rot="16200000" flipV="1">
            <a:off x="4828734" y="2167466"/>
            <a:ext cx="12700" cy="3886200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8190910" y="4934709"/>
            <a:ext cx="813583" cy="4846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5334" y="4273267"/>
            <a:ext cx="89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None </a:t>
            </a:r>
          </a:p>
          <a:p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211582"/>
      </p:ext>
    </p:extLst>
  </p:cSld>
  <p:clrMapOvr>
    <a:masterClrMapping/>
  </p:clrMapOvr>
  <p:transition advTm="832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01688"/>
            <a:ext cx="8836025" cy="5366883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</a:rPr>
              <a:t>Implemented using C++ (B</a:t>
            </a:r>
            <a:r>
              <a:rPr lang="en-US" sz="2400" dirty="0">
                <a:latin typeface="Arial" panose="020B0604020202020204" pitchFamily="34" charset="0"/>
              </a:rPr>
              <a:t>oost Polygon Library, </a:t>
            </a:r>
            <a:r>
              <a:rPr lang="en-US" sz="2400" dirty="0" err="1">
                <a:latin typeface="Arial" panose="020B0604020202020204" pitchFamily="34" charset="0"/>
              </a:rPr>
              <a:t>OpenAccess</a:t>
            </a:r>
            <a:r>
              <a:rPr lang="en-US" sz="2400" dirty="0">
                <a:latin typeface="Arial" panose="020B0604020202020204" pitchFamily="34" charset="0"/>
              </a:rPr>
              <a:t> API and Eigen) </a:t>
            </a:r>
          </a:p>
          <a:p>
            <a:r>
              <a:rPr lang="en-US" sz="2600" dirty="0">
                <a:latin typeface="Arial" panose="020B0604020202020204" pitchFamily="34" charset="0"/>
              </a:rPr>
              <a:t>Real ILT shapes obtained by running </a:t>
            </a:r>
            <a:r>
              <a:rPr lang="en-US" sz="2600" dirty="0" err="1">
                <a:latin typeface="Arial" panose="020B0604020202020204" pitchFamily="34" charset="0"/>
              </a:rPr>
              <a:t>Calibre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pxOPC</a:t>
            </a:r>
            <a:r>
              <a:rPr lang="en-US" sz="2600" dirty="0">
                <a:latin typeface="Arial" panose="020B0604020202020204" pitchFamily="34" charset="0"/>
              </a:rPr>
              <a:t> on 32nm</a:t>
            </a:r>
            <a:r>
              <a:rPr lang="en-US" sz="2600" dirty="0">
                <a:ea typeface="Cambria Math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ICCAD’13 </a:t>
            </a:r>
            <a:r>
              <a:rPr lang="en-US" sz="2600" dirty="0">
                <a:latin typeface="Arial" panose="020B0604020202020204" pitchFamily="34" charset="0"/>
              </a:rPr>
              <a:t>contest layouts</a:t>
            </a:r>
          </a:p>
          <a:p>
            <a:r>
              <a:rPr lang="en-US" sz="2600" dirty="0">
                <a:latin typeface="Arial" panose="020B0604020202020204" pitchFamily="34" charset="0"/>
              </a:rPr>
              <a:t>Gaussian e-beam proximity model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with </a:t>
            </a:r>
            <a:r>
              <a:rPr lang="en-US" sz="2600" dirty="0">
                <a:latin typeface="Arial" panose="020B0604020202020204" pitchFamily="34" charset="0"/>
                <a:ea typeface="Arial Unicode MS"/>
                <a:sym typeface="Wingdings" panose="05000000000000000000" pitchFamily="2" charset="2"/>
              </a:rPr>
              <a:t>σ</a:t>
            </a:r>
            <a:r>
              <a:rPr lang="en-US" sz="2600" dirty="0" smtClean="0">
                <a:latin typeface="Arial" panose="020B0604020202020204" pitchFamily="34" charset="0"/>
                <a:ea typeface="Arial Unicode MS"/>
                <a:sym typeface="Wingdings" panose="05000000000000000000" pitchFamily="2" charset="2"/>
              </a:rPr>
              <a:t> =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6.25nm</a:t>
            </a:r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Shot size constraints </a:t>
            </a:r>
            <a:r>
              <a:rPr lang="en-US" sz="2600" dirty="0" smtClean="0">
                <a:latin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Minimum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(13nm) 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and maximum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(1000nm)</a:t>
            </a:r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CD tolerance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2nm</a:t>
            </a:r>
            <a:endParaRPr lang="en-US" sz="26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600" dirty="0" smtClean="0">
                <a:latin typeface="Arial" panose="020B0604020202020204" pitchFamily="34" charset="0"/>
              </a:rPr>
              <a:t>B&amp;P 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latin typeface="Arial" panose="020B0604020202020204" pitchFamily="34" charset="0"/>
              </a:rPr>
              <a:t>SCIP optimization framework + CPLEX v12.5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Run on 8-core machine with 12 hour time limit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96233"/>
      </p:ext>
    </p:extLst>
  </p:cSld>
  <p:clrMapOvr>
    <a:masterClrMapping/>
  </p:clrMapOvr>
  <p:transition advTm="754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</a:rPr>
              <a:t>Suboptimality</a:t>
            </a:r>
            <a:r>
              <a:rPr lang="en-US" dirty="0" smtClean="0">
                <a:latin typeface="Arial" panose="020B0604020202020204" pitchFamily="34" charset="0"/>
              </a:rPr>
              <a:t> Analysis </a:t>
            </a:r>
            <a:r>
              <a:rPr lang="en-US" dirty="0">
                <a:latin typeface="Arial" panose="020B0604020202020204" pitchFamily="34" charset="0"/>
              </a:rPr>
              <a:t>of Real ILT Shapes</a:t>
            </a:r>
          </a:p>
        </p:txBody>
      </p:sp>
      <p:graphicFrame>
        <p:nvGraphicFramePr>
          <p:cNvPr id="64" name="Content Placeholder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334577"/>
              </p:ext>
            </p:extLst>
          </p:nvPr>
        </p:nvGraphicFramePr>
        <p:xfrm>
          <a:off x="155249" y="4029648"/>
          <a:ext cx="883603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44"/>
                <a:gridCol w="695349"/>
                <a:gridCol w="695349"/>
                <a:gridCol w="695349"/>
                <a:gridCol w="695349"/>
                <a:gridCol w="695349"/>
                <a:gridCol w="695349"/>
                <a:gridCol w="695349"/>
                <a:gridCol w="695349"/>
                <a:gridCol w="695349"/>
                <a:gridCol w="6953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ClipID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PROTO-EDA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368220" y="679414"/>
            <a:ext cx="8604585" cy="3301048"/>
            <a:chOff x="-4819236" y="1320353"/>
            <a:chExt cx="18423320" cy="8560392"/>
          </a:xfrm>
        </p:grpSpPr>
        <p:grpSp>
          <p:nvGrpSpPr>
            <p:cNvPr id="66" name="Group 65"/>
            <p:cNvGrpSpPr/>
            <p:nvPr/>
          </p:nvGrpSpPr>
          <p:grpSpPr>
            <a:xfrm>
              <a:off x="-4646738" y="5539556"/>
              <a:ext cx="3527763" cy="4112585"/>
              <a:chOff x="12133558" y="5091621"/>
              <a:chExt cx="3892973" cy="4826549"/>
            </a:xfrm>
          </p:grpSpPr>
          <p:sp>
            <p:nvSpPr>
              <p:cNvPr id="130" name="TextBox 129"/>
              <p:cNvSpPr txBox="1"/>
              <p:nvPr/>
            </p:nvSpPr>
            <p:spPr>
              <a:xfrm rot="5400000">
                <a:off x="14744502" y="6834191"/>
                <a:ext cx="1836854" cy="72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12133558" y="5091621"/>
                <a:ext cx="3274482" cy="4826549"/>
                <a:chOff x="-4872898" y="425312"/>
                <a:chExt cx="3274482" cy="4826549"/>
              </a:xfrm>
            </p:grpSpPr>
            <p:pic>
              <p:nvPicPr>
                <p:cNvPr id="132" name="Picture 13" descr="C:\Users\abkgroup\Desktop\ScreenHunter_191 Apr. 10 21.07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38899" y="1250917"/>
                  <a:ext cx="3082756" cy="2782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33" name="Straight Arrow Connector 132"/>
                <p:cNvCxnSpPr/>
                <p:nvPr/>
              </p:nvCxnSpPr>
              <p:spPr>
                <a:xfrm flipH="1">
                  <a:off x="-1634754" y="1250917"/>
                  <a:ext cx="36338" cy="287436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 flipV="1">
                  <a:off x="-4872898" y="1208281"/>
                  <a:ext cx="3274481" cy="145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-3695666" y="425312"/>
                  <a:ext cx="1493038" cy="89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60nm</a:t>
                  </a:r>
                  <a:endParaRPr lang="en-US" sz="14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-3476589" y="4275866"/>
                  <a:ext cx="739322" cy="975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8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sz="18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6960188" y="1339937"/>
              <a:ext cx="2349583" cy="4565784"/>
              <a:chOff x="-304800" y="758188"/>
              <a:chExt cx="2349583" cy="4113422"/>
            </a:xfrm>
          </p:grpSpPr>
          <p:pic>
            <p:nvPicPr>
              <p:cNvPr id="124" name="Picture 12" descr="C:\Users\abkgroup\Desktop\ScreenHunter_190 Apr. 10 21.0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500" y="1367569"/>
                <a:ext cx="1512105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5" name="Straight Arrow Connector 124"/>
              <p:cNvCxnSpPr/>
              <p:nvPr/>
            </p:nvCxnSpPr>
            <p:spPr>
              <a:xfrm flipV="1">
                <a:off x="-304800" y="1324982"/>
                <a:ext cx="1772994" cy="136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-172411" y="758188"/>
                <a:ext cx="1565769" cy="68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1462305" y="1363838"/>
                <a:ext cx="5889" cy="29315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 rot="5400000">
                <a:off x="899368" y="2459584"/>
                <a:ext cx="1631847" cy="65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37097" y="4047459"/>
                <a:ext cx="669965" cy="82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-4819236" y="1853826"/>
              <a:ext cx="3970024" cy="3855227"/>
              <a:chOff x="2747456" y="1393296"/>
              <a:chExt cx="3472990" cy="3468405"/>
            </a:xfrm>
          </p:grpSpPr>
          <p:pic>
            <p:nvPicPr>
              <p:cNvPr id="118" name="Picture 14" descr="C:\Users\abkgroup\Desktop\ScreenHunter_192 Apr. 10 21.1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747" y="1998680"/>
                <a:ext cx="2843862" cy="1487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9" name="Straight Arrow Connector 118"/>
              <p:cNvCxnSpPr/>
              <p:nvPr/>
            </p:nvCxnSpPr>
            <p:spPr>
              <a:xfrm>
                <a:off x="2747456" y="1984166"/>
                <a:ext cx="3002897" cy="145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3629662" y="1393296"/>
                <a:ext cx="1319778" cy="685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111nm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H="1">
                <a:off x="5630139" y="1998680"/>
                <a:ext cx="36338" cy="14875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 rot="5400000">
                <a:off x="5228157" y="2464323"/>
                <a:ext cx="1408098" cy="576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112710" y="4038703"/>
                <a:ext cx="586087" cy="822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-316116" y="1478323"/>
              <a:ext cx="3063956" cy="4237122"/>
              <a:chOff x="6979910" y="877652"/>
              <a:chExt cx="2727262" cy="4018295"/>
            </a:xfrm>
          </p:grpSpPr>
          <p:pic>
            <p:nvPicPr>
              <p:cNvPr id="112" name="Picture 15" descr="C:\Users\abkgroup\Desktop\ScreenHunter_193 Apr. 10 21.2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1523259"/>
                <a:ext cx="2069361" cy="2470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3" name="Straight Arrow Connector 112"/>
              <p:cNvCxnSpPr/>
              <p:nvPr/>
            </p:nvCxnSpPr>
            <p:spPr>
              <a:xfrm flipH="1">
                <a:off x="9128819" y="1415829"/>
                <a:ext cx="18169" cy="25782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 rot="5400000">
                <a:off x="8487940" y="2495649"/>
                <a:ext cx="1851896" cy="58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222nm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>
                <a:off x="6979910" y="1503150"/>
                <a:ext cx="218051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7584319" y="877652"/>
                <a:ext cx="1393709" cy="722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809449" y="4028406"/>
                <a:ext cx="596343" cy="867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9928899" y="1660767"/>
              <a:ext cx="3675185" cy="3954595"/>
              <a:chOff x="10041112" y="933184"/>
              <a:chExt cx="3675185" cy="3954595"/>
            </a:xfrm>
          </p:grpSpPr>
          <p:pic>
            <p:nvPicPr>
              <p:cNvPr id="106" name="Picture 16" descr="C:\Users\abkgroup\Desktop\ScreenHunter_194 Apr. 10 21.2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5853" y="1603440"/>
                <a:ext cx="2958932" cy="2310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7" name="Straight Arrow Connector 106"/>
              <p:cNvCxnSpPr/>
              <p:nvPr/>
            </p:nvCxnSpPr>
            <p:spPr>
              <a:xfrm flipH="1">
                <a:off x="13107268" y="1603439"/>
                <a:ext cx="18168" cy="23906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 rot="5400000">
                <a:off x="12324848" y="2645470"/>
                <a:ext cx="2123916" cy="65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>
                <a:off x="10041112" y="1600200"/>
                <a:ext cx="312841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0801977" y="933184"/>
                <a:ext cx="1565769" cy="76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143nm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1352363" y="3972994"/>
                <a:ext cx="669965" cy="91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-914396" y="5567218"/>
              <a:ext cx="3559366" cy="4161121"/>
              <a:chOff x="-4825691" y="4557043"/>
              <a:chExt cx="3868055" cy="4575496"/>
            </a:xfrm>
          </p:grpSpPr>
          <p:pic>
            <p:nvPicPr>
              <p:cNvPr id="100" name="Picture 17" descr="C:\Users\abkgroup\Desktop\ScreenHunter_196 Apr. 10 21.28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13064" y="5365717"/>
                <a:ext cx="3069142" cy="2705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>
                <a:off x="-1587548" y="5281856"/>
                <a:ext cx="0" cy="28789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 rot="5400000">
                <a:off x="-2176204" y="6323328"/>
                <a:ext cx="1721001" cy="716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-4825691" y="5281856"/>
                <a:ext cx="3274481" cy="145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-3648459" y="4557043"/>
                <a:ext cx="1470310" cy="838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-3351914" y="8218100"/>
                <a:ext cx="728068" cy="914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575411" y="1320353"/>
              <a:ext cx="2711480" cy="4434501"/>
              <a:chOff x="-196579" y="4679651"/>
              <a:chExt cx="2711480" cy="4434501"/>
            </a:xfrm>
          </p:grpSpPr>
          <p:pic>
            <p:nvPicPr>
              <p:cNvPr id="94" name="Picture 18" descr="C:\Users\abkgroup\Desktop\ScreenHunter_197 Apr. 10 21.30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579" y="5346667"/>
                <a:ext cx="2093721" cy="2814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5" name="Straight Arrow Connector 94"/>
              <p:cNvCxnSpPr/>
              <p:nvPr/>
            </p:nvCxnSpPr>
            <p:spPr>
              <a:xfrm>
                <a:off x="-181783" y="5315169"/>
                <a:ext cx="212479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62930" y="4679651"/>
                <a:ext cx="1352973" cy="76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>
                <a:off x="1922325" y="5279337"/>
                <a:ext cx="5889" cy="29315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 rot="5400000">
                <a:off x="1402840" y="6389064"/>
                <a:ext cx="1565140" cy="65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5800" y="8199367"/>
                <a:ext cx="669965" cy="91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971401" y="5566904"/>
              <a:ext cx="3470088" cy="4258234"/>
              <a:chOff x="3149818" y="4792574"/>
              <a:chExt cx="3039780" cy="3838183"/>
            </a:xfrm>
          </p:grpSpPr>
          <p:pic>
            <p:nvPicPr>
              <p:cNvPr id="88" name="Picture 19" descr="C:\Users\abkgroup\Desktop\ScreenHunter_198 Apr. 10 21.33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818" y="5461258"/>
                <a:ext cx="2535968" cy="2514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9" name="Straight Arrow Connector 88"/>
              <p:cNvCxnSpPr/>
              <p:nvPr/>
            </p:nvCxnSpPr>
            <p:spPr>
              <a:xfrm>
                <a:off x="3149818" y="5373343"/>
                <a:ext cx="252029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936256" y="4792574"/>
                <a:ext cx="1371605" cy="68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132nm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 flipH="1">
                <a:off x="5662264" y="5386951"/>
                <a:ext cx="3193" cy="27035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 rot="5400000">
                <a:off x="5084650" y="6405889"/>
                <a:ext cx="1632629" cy="577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137nm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80529" y="7881170"/>
                <a:ext cx="586886" cy="749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494091" y="6830655"/>
              <a:ext cx="3724915" cy="2973883"/>
              <a:chOff x="6257583" y="5578797"/>
              <a:chExt cx="3724915" cy="2973883"/>
            </a:xfrm>
          </p:grpSpPr>
          <p:pic>
            <p:nvPicPr>
              <p:cNvPr id="82" name="Picture 20" descr="C:\Users\abkgroup\Desktop\ScreenHunter_199 Apr. 10 21.36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7583" y="6270777"/>
                <a:ext cx="3146750" cy="544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3" name="Straight Arrow Connector 82"/>
              <p:cNvCxnSpPr/>
              <p:nvPr/>
            </p:nvCxnSpPr>
            <p:spPr>
              <a:xfrm>
                <a:off x="6262289" y="6270777"/>
                <a:ext cx="31248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7246388" y="5578797"/>
                <a:ext cx="1537213" cy="76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118nm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9369881" y="6270777"/>
                <a:ext cx="0" cy="5872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 rot="5400000">
                <a:off x="8870437" y="6322286"/>
                <a:ext cx="1565140" cy="65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664959" y="7721058"/>
                <a:ext cx="669965" cy="831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680953" y="5418804"/>
              <a:ext cx="2289481" cy="4461941"/>
              <a:chOff x="10637402" y="4428204"/>
              <a:chExt cx="2289481" cy="4461941"/>
            </a:xfrm>
          </p:grpSpPr>
          <p:pic>
            <p:nvPicPr>
              <p:cNvPr id="76" name="Picture 22" descr="C:\Users\abkgroup\Desktop\ScreenHunter_201 Apr. 11 14.27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7402" y="5077462"/>
                <a:ext cx="1676284" cy="3229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10889050" y="4428204"/>
                <a:ext cx="1352975" cy="7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>
                <a:off x="12361883" y="5055827"/>
                <a:ext cx="0" cy="3289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 rot="5400000">
                <a:off x="11691739" y="6305014"/>
                <a:ext cx="1811305" cy="65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190nm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196766" y="8058523"/>
                <a:ext cx="944540" cy="831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10637402" y="5057120"/>
                <a:ext cx="1729132" cy="63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73288" y="5592011"/>
            <a:ext cx="8836025" cy="144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73088" indent="-2905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803275" indent="-230188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025525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12557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atinLnBrk="0"/>
            <a:r>
              <a:rPr lang="en-US" sz="2400" b="0" kern="0" dirty="0" smtClean="0">
                <a:latin typeface="Arial" panose="020B0604020202020204" pitchFamily="34" charset="0"/>
              </a:rPr>
              <a:t>Upper bound is lower than the shot count of PROTO-EDA </a:t>
            </a:r>
            <a:br>
              <a:rPr lang="en-US" sz="2400" b="0" kern="0" dirty="0" smtClean="0">
                <a:latin typeface="Arial" panose="020B0604020202020204" pitchFamily="34" charset="0"/>
              </a:rPr>
            </a:br>
            <a:r>
              <a:rPr lang="en-US" sz="2400" b="0" kern="0" dirty="0" smtClean="0">
                <a:latin typeface="Arial" panose="020B0604020202020204" pitchFamily="34" charset="0"/>
              </a:rPr>
              <a:t>(7 out of 10 shapes)</a:t>
            </a:r>
          </a:p>
          <a:p>
            <a:pPr latinLnBrk="0"/>
            <a:r>
              <a:rPr lang="en-US" sz="2400" b="0" kern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Suboptimality</a:t>
            </a:r>
            <a:r>
              <a:rPr lang="en-US" sz="2400" b="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of PROTO-EDA up to 3.6X</a:t>
            </a:r>
            <a:endParaRPr lang="en-US" sz="2400" b="0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2084408" y="4049378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" name="직사각형 137"/>
          <p:cNvSpPr/>
          <p:nvPr/>
        </p:nvSpPr>
        <p:spPr bwMode="auto">
          <a:xfrm>
            <a:off x="3479527" y="4049378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9" name="직사각형 138"/>
          <p:cNvSpPr/>
          <p:nvPr/>
        </p:nvSpPr>
        <p:spPr bwMode="auto">
          <a:xfrm>
            <a:off x="4865793" y="4049378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0" name="직사각형 139"/>
          <p:cNvSpPr/>
          <p:nvPr/>
        </p:nvSpPr>
        <p:spPr bwMode="auto">
          <a:xfrm>
            <a:off x="5555321" y="4049378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1" name="직사각형 140"/>
          <p:cNvSpPr/>
          <p:nvPr/>
        </p:nvSpPr>
        <p:spPr bwMode="auto">
          <a:xfrm>
            <a:off x="6263324" y="4041621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2" name="직사각형 141"/>
          <p:cNvSpPr/>
          <p:nvPr/>
        </p:nvSpPr>
        <p:spPr bwMode="auto">
          <a:xfrm>
            <a:off x="6968923" y="4045397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3" name="직사각형 142"/>
          <p:cNvSpPr/>
          <p:nvPr/>
        </p:nvSpPr>
        <p:spPr bwMode="auto">
          <a:xfrm>
            <a:off x="8345012" y="4049859"/>
            <a:ext cx="601494" cy="14287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59645"/>
      </p:ext>
    </p:extLst>
  </p:cSld>
  <p:clrMapOvr>
    <a:masterClrMapping/>
  </p:clrMapOvr>
  <p:transition advTm="584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8" grpId="0" animBg="1"/>
      <p:bldP spid="138" grpId="1" animBg="1"/>
      <p:bldP spid="138" grpId="2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28688"/>
            <a:ext cx="8836025" cy="536688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Motivation &amp; Previous Work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Mask Fracturing Problem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ILP-Based Benchmarking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Optimal Benchmark Generation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Conclusions </a:t>
            </a:r>
            <a:r>
              <a:rPr lang="en-US" dirty="0">
                <a:latin typeface="Arial" panose="020B0604020202020204" pitchFamily="34" charset="0"/>
              </a:rPr>
              <a:t>and Future </a:t>
            </a:r>
            <a:r>
              <a:rPr lang="en-US" dirty="0" smtClean="0">
                <a:latin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88748"/>
      </p:ext>
    </p:extLst>
  </p:cSld>
  <p:clrMapOvr>
    <a:masterClrMapping/>
  </p:clrMapOvr>
  <p:transition advTm="11034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Benchmark Generation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</a:rPr>
              <a:t>Generate benchmark target mask shapes with known optimal fracturing solution </a:t>
            </a:r>
          </a:p>
          <a:p>
            <a:pPr marL="230188" lvl="1" indent="-230188"/>
            <a:r>
              <a:rPr lang="en-US" sz="2600" dirty="0">
                <a:latin typeface="Arial" panose="020B0604020202020204" pitchFamily="34" charset="0"/>
              </a:rPr>
              <a:t>Resist image of shots (proximity effect + resist) </a:t>
            </a:r>
            <a:br>
              <a:rPr lang="en-US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sz="2600" dirty="0" smtClean="0">
                <a:latin typeface="Arial" panose="020B0604020202020204" pitchFamily="34" charset="0"/>
              </a:rPr>
              <a:t>enerated </a:t>
            </a:r>
            <a:r>
              <a:rPr lang="en-US" sz="2600" dirty="0">
                <a:latin typeface="Arial" panose="020B0604020202020204" pitchFamily="34" charset="0"/>
              </a:rPr>
              <a:t>benchmark </a:t>
            </a:r>
          </a:p>
          <a:p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Part of 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boundary </a:t>
            </a: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of target mask shape </a:t>
            </a:r>
            <a:b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6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Boundary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segment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</a:rPr>
              <a:t>Add </a:t>
            </a:r>
            <a:r>
              <a:rPr lang="en-US" sz="2600" dirty="0">
                <a:latin typeface="Arial" panose="020B0604020202020204" pitchFamily="34" charset="0"/>
              </a:rPr>
              <a:t>shots iteratively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New shot adjacent to existing shots 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ew boundary segment requiring two shots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2056" y="4495800"/>
            <a:ext cx="8200762" cy="1983929"/>
            <a:chOff x="282056" y="4495800"/>
            <a:chExt cx="8200762" cy="1983929"/>
          </a:xfrm>
        </p:grpSpPr>
        <p:grpSp>
          <p:nvGrpSpPr>
            <p:cNvPr id="4" name="Group 3"/>
            <p:cNvGrpSpPr/>
            <p:nvPr/>
          </p:nvGrpSpPr>
          <p:grpSpPr>
            <a:xfrm>
              <a:off x="5798507" y="4495800"/>
              <a:ext cx="2684311" cy="1983929"/>
              <a:chOff x="4883148" y="2630795"/>
              <a:chExt cx="3054351" cy="2544455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1" t="10078" r="10964" b="9798"/>
              <a:stretch/>
            </p:blipFill>
            <p:spPr bwMode="auto">
              <a:xfrm>
                <a:off x="4883148" y="2630795"/>
                <a:ext cx="3054351" cy="2544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40311" y="3837297"/>
                <a:ext cx="160911" cy="381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aseline="-25000" dirty="0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260732" y="3684019"/>
                <a:ext cx="119064" cy="12525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9" idx="3"/>
            </p:cNvCxnSpPr>
            <p:nvPr/>
          </p:nvCxnSpPr>
          <p:spPr>
            <a:xfrm flipV="1">
              <a:off x="4899544" y="5314277"/>
              <a:ext cx="1806056" cy="5502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2056" y="5449029"/>
              <a:ext cx="46174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Boundary segment that requires exactly two shots</a:t>
              </a:r>
              <a:endParaRPr lang="en-US" sz="2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237968"/>
      </p:ext>
    </p:extLst>
  </p:cSld>
  <p:clrMapOvr>
    <a:masterClrMapping/>
  </p:clrMapOvr>
  <p:transition advTm="1170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Boundary </a:t>
            </a:r>
            <a:r>
              <a:rPr lang="en-US" dirty="0" smtClean="0">
                <a:latin typeface="Arial" panose="020B0604020202020204" pitchFamily="34" charset="0"/>
              </a:rPr>
              <a:t>Segment</a:t>
            </a:r>
            <a:endParaRPr 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</a:rPr>
                  <a:t>Straight </a:t>
                </a:r>
                <a:r>
                  <a:rPr lang="en-US" sz="2400" dirty="0">
                    <a:latin typeface="Arial" panose="020B0604020202020204" pitchFamily="34" charset="0"/>
                  </a:rPr>
                  <a:t>boundary segment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</a:rPr>
                  <a:t>Maximize coverage of one shot</a:t>
                </a:r>
                <a:br>
                  <a:rPr lang="en-US" sz="2000" dirty="0" smtClean="0">
                    <a:latin typeface="Arial" panose="020B0604020202020204" pitchFamily="34" charset="0"/>
                  </a:rPr>
                </a:br>
                <a:endParaRPr lang="en-US" sz="20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dirty="0" smtClean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dirty="0" smtClean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</a:rPr>
                  <a:t>Concave boundary segment</a:t>
                </a:r>
                <a:endParaRPr lang="en-US" sz="24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</a:rPr>
                  <a:t>Because of concavity</a:t>
                </a:r>
                <a:br>
                  <a:rPr lang="en-US" sz="2000" dirty="0" smtClean="0">
                    <a:latin typeface="Arial" panose="020B0604020202020204" pitchFamily="34" charset="0"/>
                  </a:rPr>
                </a:br>
                <a:r>
                  <a:rPr lang="en-US" sz="2000" dirty="0" smtClean="0">
                    <a:latin typeface="Arial" panose="020B0604020202020204" pitchFamily="34" charset="0"/>
                  </a:rPr>
                  <a:t>of target boundary the </a:t>
                </a:r>
                <a:br>
                  <a:rPr lang="en-US" sz="2000" dirty="0" smtClean="0">
                    <a:latin typeface="Arial" panose="020B0604020202020204" pitchFamily="34" charset="0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longest straight boundary</a:t>
                </a:r>
                <a:b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is always longer than</a:t>
                </a:r>
                <a:b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the longest concave</a:t>
                </a:r>
                <a:b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boundary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 (</a:t>
                </a:r>
                <a:r>
                  <a:rPr lang="en-US" sz="2000" b="1" i="1" dirty="0" err="1" smtClean="0">
                    <a:latin typeface="Arial" panose="020B0604020202020204" pitchFamily="34" charset="0"/>
                  </a:rPr>
                  <a:t>L</a:t>
                </a:r>
                <a:r>
                  <a:rPr lang="en-US" sz="2000" b="1" i="1" baseline="-25000" dirty="0" err="1" smtClean="0">
                    <a:latin typeface="Arial" panose="020B0604020202020204" pitchFamily="34" charset="0"/>
                  </a:rPr>
                  <a:t>Con</a:t>
                </a:r>
                <a14:m>
                  <m:oMath xmlns:m="http://schemas.openxmlformats.org/officeDocument/2006/math">
                    <m:r>
                      <a:rPr lang="en-US" sz="2000" b="1" i="1" baseline="3000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2000" b="1" i="1" dirty="0">
                    <a:latin typeface="Arial" panose="020B0604020202020204" pitchFamily="34" charset="0"/>
                  </a:rPr>
                  <a:t>(W,H</a:t>
                </a:r>
                <a:r>
                  <a:rPr lang="en-US" sz="2000" b="1" i="1" dirty="0" smtClean="0">
                    <a:latin typeface="Arial" panose="020B0604020202020204" pitchFamily="34" charset="0"/>
                  </a:rPr>
                  <a:t>)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)</a:t>
                </a:r>
                <a:br>
                  <a:rPr lang="en-US" sz="2000" dirty="0" smtClean="0">
                    <a:latin typeface="Arial" panose="020B0604020202020204" pitchFamily="34" charset="0"/>
                  </a:rPr>
                </a:br>
                <a:r>
                  <a:rPr lang="en-US" sz="2000" dirty="0" smtClean="0">
                    <a:latin typeface="Arial" panose="020B0604020202020204" pitchFamily="34" charset="0"/>
                  </a:rPr>
                  <a:t>at the same slope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20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97" t="-7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16200000">
            <a:off x="6055195" y="1573262"/>
            <a:ext cx="1904704" cy="1461041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8067" y="1351429"/>
            <a:ext cx="912650" cy="190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5787003" y="1573262"/>
            <a:ext cx="1904704" cy="1461041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18640" y="1663755"/>
            <a:ext cx="1565114" cy="1531729"/>
          </a:xfrm>
          <a:prstGeom prst="roundRect">
            <a:avLst>
              <a:gd name="adj" fmla="val 3937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57608" y="1345778"/>
            <a:ext cx="1441697" cy="1881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277026" y="1345778"/>
            <a:ext cx="1451171" cy="19103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H="1">
            <a:off x="6045187" y="1351431"/>
            <a:ext cx="1424689" cy="1875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4887" y="2729087"/>
            <a:ext cx="5592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6569054" y="2576738"/>
            <a:ext cx="204145" cy="197643"/>
          </a:xfrm>
          <a:prstGeom prst="arc">
            <a:avLst>
              <a:gd name="adj1" fmla="val 16200000"/>
              <a:gd name="adj2" fmla="val 1638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4301" y="2546295"/>
            <a:ext cx="144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56280" y="1356315"/>
            <a:ext cx="157518" cy="109524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6280" y="1157161"/>
            <a:ext cx="343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2ɤ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85350" y="1726244"/>
            <a:ext cx="571146" cy="729435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76845" y="1191259"/>
            <a:ext cx="716177" cy="83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6236" y="699447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target </a:t>
            </a:r>
            <a:b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endParaRPr lang="en-US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9949" y="2004017"/>
            <a:ext cx="113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b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b="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r>
              <a:rPr lang="en-US" altLang="zh-TW" b="0" dirty="0" smtClean="0">
                <a:latin typeface="Arial" panose="020B0604020202020204" pitchFamily="34" charset="0"/>
                <a:cs typeface="Arial" panose="020B0604020202020204" pitchFamily="34" charset="0"/>
              </a:rPr>
              <a:t>(W,H)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043142" y="1871065"/>
            <a:ext cx="46464" cy="509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991967" y="2831464"/>
            <a:ext cx="310988" cy="2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44830" y="2602644"/>
            <a:ext cx="1097569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b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endParaRPr lang="en-US" sz="16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981284" y="2764041"/>
            <a:ext cx="705547" cy="431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6094" y="2903096"/>
            <a:ext cx="106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b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endParaRPr lang="en-US" sz="16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277026" y="2401791"/>
            <a:ext cx="202673" cy="174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01152" y="2004017"/>
            <a:ext cx="103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b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endParaRPr lang="en-US" sz="16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0547" y="13182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TW" b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9915" y="13182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TW" b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7424894" y="1596985"/>
            <a:ext cx="144103" cy="148232"/>
          </a:xfrm>
          <a:prstGeom prst="mathMultiply">
            <a:avLst>
              <a:gd name="adj1" fmla="val 11020"/>
            </a:avLst>
          </a:prstGeom>
          <a:solidFill>
            <a:srgbClr val="0070C0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4" name="Multiply 33"/>
          <p:cNvSpPr/>
          <p:nvPr/>
        </p:nvSpPr>
        <p:spPr>
          <a:xfrm>
            <a:off x="6868383" y="2327675"/>
            <a:ext cx="144103" cy="148232"/>
          </a:xfrm>
          <a:prstGeom prst="mathMultiply">
            <a:avLst>
              <a:gd name="adj1" fmla="val 11020"/>
            </a:avLst>
          </a:prstGeom>
          <a:solidFill>
            <a:srgbClr val="0000FF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5" name="Group 44"/>
          <p:cNvGrpSpPr/>
          <p:nvPr/>
        </p:nvGrpSpPr>
        <p:grpSpPr>
          <a:xfrm>
            <a:off x="4489812" y="3754889"/>
            <a:ext cx="4349388" cy="2630073"/>
            <a:chOff x="1026778" y="477479"/>
            <a:chExt cx="7366390" cy="4418639"/>
          </a:xfrm>
        </p:grpSpPr>
        <p:sp>
          <p:nvSpPr>
            <p:cNvPr id="46" name="Freeform 45"/>
            <p:cNvSpPr/>
            <p:nvPr/>
          </p:nvSpPr>
          <p:spPr>
            <a:xfrm>
              <a:off x="1295400" y="1193800"/>
              <a:ext cx="1822450" cy="1574800"/>
            </a:xfrm>
            <a:custGeom>
              <a:avLst/>
              <a:gdLst>
                <a:gd name="connsiteX0" fmla="*/ 1822450 w 1822450"/>
                <a:gd name="connsiteY0" fmla="*/ 0 h 1574800"/>
                <a:gd name="connsiteX1" fmla="*/ 1758950 w 1822450"/>
                <a:gd name="connsiteY1" fmla="*/ 266700 h 1574800"/>
                <a:gd name="connsiteX2" fmla="*/ 1638300 w 1822450"/>
                <a:gd name="connsiteY2" fmla="*/ 508000 h 1574800"/>
                <a:gd name="connsiteX3" fmla="*/ 1466850 w 1822450"/>
                <a:gd name="connsiteY3" fmla="*/ 742950 h 1574800"/>
                <a:gd name="connsiteX4" fmla="*/ 1276350 w 1822450"/>
                <a:gd name="connsiteY4" fmla="*/ 952500 h 1574800"/>
                <a:gd name="connsiteX5" fmla="*/ 1143000 w 1822450"/>
                <a:gd name="connsiteY5" fmla="*/ 1060450 h 1574800"/>
                <a:gd name="connsiteX6" fmla="*/ 939800 w 1822450"/>
                <a:gd name="connsiteY6" fmla="*/ 1181100 h 1574800"/>
                <a:gd name="connsiteX7" fmla="*/ 692150 w 1822450"/>
                <a:gd name="connsiteY7" fmla="*/ 1333500 h 1574800"/>
                <a:gd name="connsiteX8" fmla="*/ 438150 w 1822450"/>
                <a:gd name="connsiteY8" fmla="*/ 1435100 h 1574800"/>
                <a:gd name="connsiteX9" fmla="*/ 120650 w 1822450"/>
                <a:gd name="connsiteY9" fmla="*/ 1536700 h 1574800"/>
                <a:gd name="connsiteX10" fmla="*/ 0 w 1822450"/>
                <a:gd name="connsiteY10" fmla="*/ 1574800 h 1574800"/>
                <a:gd name="connsiteX11" fmla="*/ 0 w 1822450"/>
                <a:gd name="connsiteY11" fmla="*/ 38100 h 1574800"/>
                <a:gd name="connsiteX12" fmla="*/ 1822450 w 1822450"/>
                <a:gd name="connsiteY12" fmla="*/ 0 h 1574800"/>
                <a:gd name="connsiteX0" fmla="*/ 1835150 w 1835150"/>
                <a:gd name="connsiteY0" fmla="*/ 0 h 1574800"/>
                <a:gd name="connsiteX1" fmla="*/ 1771650 w 1835150"/>
                <a:gd name="connsiteY1" fmla="*/ 266700 h 1574800"/>
                <a:gd name="connsiteX2" fmla="*/ 1651000 w 1835150"/>
                <a:gd name="connsiteY2" fmla="*/ 508000 h 1574800"/>
                <a:gd name="connsiteX3" fmla="*/ 1479550 w 1835150"/>
                <a:gd name="connsiteY3" fmla="*/ 742950 h 1574800"/>
                <a:gd name="connsiteX4" fmla="*/ 1289050 w 1835150"/>
                <a:gd name="connsiteY4" fmla="*/ 952500 h 1574800"/>
                <a:gd name="connsiteX5" fmla="*/ 1155700 w 1835150"/>
                <a:gd name="connsiteY5" fmla="*/ 1060450 h 1574800"/>
                <a:gd name="connsiteX6" fmla="*/ 952500 w 1835150"/>
                <a:gd name="connsiteY6" fmla="*/ 1181100 h 1574800"/>
                <a:gd name="connsiteX7" fmla="*/ 704850 w 1835150"/>
                <a:gd name="connsiteY7" fmla="*/ 1333500 h 1574800"/>
                <a:gd name="connsiteX8" fmla="*/ 450850 w 1835150"/>
                <a:gd name="connsiteY8" fmla="*/ 1435100 h 1574800"/>
                <a:gd name="connsiteX9" fmla="*/ 133350 w 1835150"/>
                <a:gd name="connsiteY9" fmla="*/ 1536700 h 1574800"/>
                <a:gd name="connsiteX10" fmla="*/ 12700 w 1835150"/>
                <a:gd name="connsiteY10" fmla="*/ 1574800 h 1574800"/>
                <a:gd name="connsiteX11" fmla="*/ 0 w 1835150"/>
                <a:gd name="connsiteY11" fmla="*/ 12700 h 1574800"/>
                <a:gd name="connsiteX12" fmla="*/ 1835150 w 1835150"/>
                <a:gd name="connsiteY12" fmla="*/ 0 h 1574800"/>
                <a:gd name="connsiteX0" fmla="*/ 1822450 w 1822450"/>
                <a:gd name="connsiteY0" fmla="*/ 0 h 1574800"/>
                <a:gd name="connsiteX1" fmla="*/ 1758950 w 1822450"/>
                <a:gd name="connsiteY1" fmla="*/ 266700 h 1574800"/>
                <a:gd name="connsiteX2" fmla="*/ 1638300 w 1822450"/>
                <a:gd name="connsiteY2" fmla="*/ 508000 h 1574800"/>
                <a:gd name="connsiteX3" fmla="*/ 1466850 w 1822450"/>
                <a:gd name="connsiteY3" fmla="*/ 742950 h 1574800"/>
                <a:gd name="connsiteX4" fmla="*/ 1276350 w 1822450"/>
                <a:gd name="connsiteY4" fmla="*/ 952500 h 1574800"/>
                <a:gd name="connsiteX5" fmla="*/ 1143000 w 1822450"/>
                <a:gd name="connsiteY5" fmla="*/ 1060450 h 1574800"/>
                <a:gd name="connsiteX6" fmla="*/ 939800 w 1822450"/>
                <a:gd name="connsiteY6" fmla="*/ 1181100 h 1574800"/>
                <a:gd name="connsiteX7" fmla="*/ 692150 w 1822450"/>
                <a:gd name="connsiteY7" fmla="*/ 1333500 h 1574800"/>
                <a:gd name="connsiteX8" fmla="*/ 438150 w 1822450"/>
                <a:gd name="connsiteY8" fmla="*/ 1435100 h 1574800"/>
                <a:gd name="connsiteX9" fmla="*/ 120650 w 1822450"/>
                <a:gd name="connsiteY9" fmla="*/ 1536700 h 1574800"/>
                <a:gd name="connsiteX10" fmla="*/ 0 w 1822450"/>
                <a:gd name="connsiteY10" fmla="*/ 1574800 h 1574800"/>
                <a:gd name="connsiteX11" fmla="*/ 12700 w 1822450"/>
                <a:gd name="connsiteY11" fmla="*/ 12700 h 1574800"/>
                <a:gd name="connsiteX12" fmla="*/ 1822450 w 1822450"/>
                <a:gd name="connsiteY12" fmla="*/ 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2450" h="1574800">
                  <a:moveTo>
                    <a:pt x="1822450" y="0"/>
                  </a:moveTo>
                  <a:lnTo>
                    <a:pt x="1758950" y="266700"/>
                  </a:lnTo>
                  <a:lnTo>
                    <a:pt x="1638300" y="508000"/>
                  </a:lnTo>
                  <a:lnTo>
                    <a:pt x="1466850" y="742950"/>
                  </a:lnTo>
                  <a:lnTo>
                    <a:pt x="1276350" y="952500"/>
                  </a:lnTo>
                  <a:lnTo>
                    <a:pt x="1143000" y="1060450"/>
                  </a:lnTo>
                  <a:lnTo>
                    <a:pt x="939800" y="1181100"/>
                  </a:lnTo>
                  <a:lnTo>
                    <a:pt x="692150" y="1333500"/>
                  </a:lnTo>
                  <a:lnTo>
                    <a:pt x="438150" y="1435100"/>
                  </a:lnTo>
                  <a:lnTo>
                    <a:pt x="120650" y="1536700"/>
                  </a:lnTo>
                  <a:lnTo>
                    <a:pt x="0" y="1574800"/>
                  </a:lnTo>
                  <a:lnTo>
                    <a:pt x="12700" y="1270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89050" y="1187450"/>
              <a:ext cx="3511550" cy="2813050"/>
            </a:xfrm>
            <a:custGeom>
              <a:avLst/>
              <a:gdLst>
                <a:gd name="connsiteX0" fmla="*/ 2190750 w 3511550"/>
                <a:gd name="connsiteY0" fmla="*/ 0 h 2813050"/>
                <a:gd name="connsiteX1" fmla="*/ 2152650 w 3511550"/>
                <a:gd name="connsiteY1" fmla="*/ 298450 h 2813050"/>
                <a:gd name="connsiteX2" fmla="*/ 2006600 w 3511550"/>
                <a:gd name="connsiteY2" fmla="*/ 622300 h 2813050"/>
                <a:gd name="connsiteX3" fmla="*/ 1835150 w 3511550"/>
                <a:gd name="connsiteY3" fmla="*/ 876300 h 2813050"/>
                <a:gd name="connsiteX4" fmla="*/ 1581150 w 3511550"/>
                <a:gd name="connsiteY4" fmla="*/ 1162050 h 2813050"/>
                <a:gd name="connsiteX5" fmla="*/ 1212850 w 3511550"/>
                <a:gd name="connsiteY5" fmla="*/ 1435100 h 2813050"/>
                <a:gd name="connsiteX6" fmla="*/ 1016000 w 3511550"/>
                <a:gd name="connsiteY6" fmla="*/ 1549400 h 2813050"/>
                <a:gd name="connsiteX7" fmla="*/ 698500 w 3511550"/>
                <a:gd name="connsiteY7" fmla="*/ 1689100 h 2813050"/>
                <a:gd name="connsiteX8" fmla="*/ 177800 w 3511550"/>
                <a:gd name="connsiteY8" fmla="*/ 1860550 h 2813050"/>
                <a:gd name="connsiteX9" fmla="*/ 38100 w 3511550"/>
                <a:gd name="connsiteY9" fmla="*/ 1892300 h 2813050"/>
                <a:gd name="connsiteX10" fmla="*/ 0 w 3511550"/>
                <a:gd name="connsiteY10" fmla="*/ 1905000 h 2813050"/>
                <a:gd name="connsiteX11" fmla="*/ 0 w 3511550"/>
                <a:gd name="connsiteY11" fmla="*/ 2647950 h 2813050"/>
                <a:gd name="connsiteX12" fmla="*/ 0 w 3511550"/>
                <a:gd name="connsiteY12" fmla="*/ 2813050 h 2813050"/>
                <a:gd name="connsiteX13" fmla="*/ 3511550 w 3511550"/>
                <a:gd name="connsiteY13" fmla="*/ 2813050 h 2813050"/>
                <a:gd name="connsiteX14" fmla="*/ 3511550 w 3511550"/>
                <a:gd name="connsiteY14" fmla="*/ 12700 h 2813050"/>
                <a:gd name="connsiteX15" fmla="*/ 2190750 w 3511550"/>
                <a:gd name="connsiteY15" fmla="*/ 0 h 281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11550" h="2813050">
                  <a:moveTo>
                    <a:pt x="2190750" y="0"/>
                  </a:moveTo>
                  <a:lnTo>
                    <a:pt x="2152650" y="298450"/>
                  </a:lnTo>
                  <a:lnTo>
                    <a:pt x="2006600" y="622300"/>
                  </a:lnTo>
                  <a:lnTo>
                    <a:pt x="1835150" y="876300"/>
                  </a:lnTo>
                  <a:lnTo>
                    <a:pt x="1581150" y="1162050"/>
                  </a:lnTo>
                  <a:lnTo>
                    <a:pt x="1212850" y="1435100"/>
                  </a:lnTo>
                  <a:lnTo>
                    <a:pt x="1016000" y="1549400"/>
                  </a:lnTo>
                  <a:lnTo>
                    <a:pt x="698500" y="1689100"/>
                  </a:lnTo>
                  <a:lnTo>
                    <a:pt x="177800" y="1860550"/>
                  </a:lnTo>
                  <a:lnTo>
                    <a:pt x="38100" y="1892300"/>
                  </a:lnTo>
                  <a:lnTo>
                    <a:pt x="0" y="1905000"/>
                  </a:lnTo>
                  <a:lnTo>
                    <a:pt x="0" y="2647950"/>
                  </a:lnTo>
                  <a:lnTo>
                    <a:pt x="0" y="2813050"/>
                  </a:lnTo>
                  <a:lnTo>
                    <a:pt x="3511550" y="2813050"/>
                  </a:lnTo>
                  <a:lnTo>
                    <a:pt x="3511550" y="12700"/>
                  </a:lnTo>
                  <a:lnTo>
                    <a:pt x="21907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241550" y="1915019"/>
              <a:ext cx="2482850" cy="1977531"/>
            </a:xfrm>
            <a:prstGeom prst="roundRect">
              <a:avLst>
                <a:gd name="adj" fmla="val 4795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200" b="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43000" y="1116608"/>
              <a:ext cx="2000250" cy="1699991"/>
            </a:xfrm>
            <a:custGeom>
              <a:avLst/>
              <a:gdLst>
                <a:gd name="connsiteX0" fmla="*/ 508000 w 508000"/>
                <a:gd name="connsiteY0" fmla="*/ 0 h 603250"/>
                <a:gd name="connsiteX1" fmla="*/ 0 w 508000"/>
                <a:gd name="connsiteY1" fmla="*/ 603250 h 6032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3450" h="2152650">
                  <a:moveTo>
                    <a:pt x="2203450" y="0"/>
                  </a:moveTo>
                  <a:cubicBezTo>
                    <a:pt x="2148416" y="300566"/>
                    <a:pt x="1960033" y="1591733"/>
                    <a:pt x="0" y="2152650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117600" y="1230573"/>
              <a:ext cx="2178050" cy="1747577"/>
            </a:xfrm>
            <a:custGeom>
              <a:avLst/>
              <a:gdLst>
                <a:gd name="connsiteX0" fmla="*/ 508000 w 508000"/>
                <a:gd name="connsiteY0" fmla="*/ 0 h 603250"/>
                <a:gd name="connsiteX1" fmla="*/ 0 w 508000"/>
                <a:gd name="connsiteY1" fmla="*/ 603250 h 6032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3450" h="2152650">
                  <a:moveTo>
                    <a:pt x="2203450" y="0"/>
                  </a:moveTo>
                  <a:cubicBezTo>
                    <a:pt x="2148416" y="300566"/>
                    <a:pt x="1960033" y="1591733"/>
                    <a:pt x="0" y="21526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066799" y="1262008"/>
              <a:ext cx="2416175" cy="1874892"/>
            </a:xfrm>
            <a:custGeom>
              <a:avLst/>
              <a:gdLst>
                <a:gd name="connsiteX0" fmla="*/ 508000 w 508000"/>
                <a:gd name="connsiteY0" fmla="*/ 0 h 603250"/>
                <a:gd name="connsiteX1" fmla="*/ 0 w 508000"/>
                <a:gd name="connsiteY1" fmla="*/ 603250 h 6032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  <a:gd name="connsiteX0" fmla="*/ 2203450 w 2203450"/>
                <a:gd name="connsiteY0" fmla="*/ 0 h 2152650"/>
                <a:gd name="connsiteX1" fmla="*/ 0 w 2203450"/>
                <a:gd name="connsiteY1" fmla="*/ 215265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3450" h="2152650">
                  <a:moveTo>
                    <a:pt x="2203450" y="0"/>
                  </a:moveTo>
                  <a:cubicBezTo>
                    <a:pt x="2148416" y="300566"/>
                    <a:pt x="1960033" y="1591733"/>
                    <a:pt x="0" y="2152650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145741" y="1168578"/>
              <a:ext cx="343721" cy="9735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469659" y="1147226"/>
              <a:ext cx="614122" cy="46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ɤ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2366580" y="2068021"/>
              <a:ext cx="1016829" cy="79581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813432" y="2335248"/>
              <a:ext cx="1887211" cy="568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TW" sz="1600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</a:t>
              </a:r>
              <a:r>
                <a:rPr lang="en-US" sz="1600" b="0" baseline="30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</a:t>
              </a:r>
              <a:r>
                <a:rPr lang="en-US" altLang="zh-TW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(W,H)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1066800" y="1625466"/>
              <a:ext cx="2486025" cy="2102615"/>
            </a:xfrm>
            <a:prstGeom prst="line">
              <a:avLst/>
            </a:prstGeom>
            <a:ln w="19050">
              <a:solidFill>
                <a:srgbClr val="00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67964" y="3245947"/>
              <a:ext cx="88717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c 57"/>
            <p:cNvSpPr/>
            <p:nvPr/>
          </p:nvSpPr>
          <p:spPr>
            <a:xfrm>
              <a:off x="1656665" y="3026872"/>
              <a:ext cx="323850" cy="304800"/>
            </a:xfrm>
            <a:prstGeom prst="arc">
              <a:avLst>
                <a:gd name="adj1" fmla="val 18057825"/>
                <a:gd name="adj2" fmla="val 163897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26540" y="2862868"/>
              <a:ext cx="228600" cy="4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 flipV="1">
              <a:off x="2950369" y="1590184"/>
              <a:ext cx="455896" cy="51138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984726" y="2414096"/>
              <a:ext cx="445737" cy="53306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26778" y="1369521"/>
              <a:ext cx="2319948" cy="1962151"/>
            </a:xfrm>
            <a:prstGeom prst="line">
              <a:avLst/>
            </a:prstGeom>
            <a:ln w="19050">
              <a:solidFill>
                <a:srgbClr val="00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406265" y="1450946"/>
              <a:ext cx="614122" cy="46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2ɤ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252784" y="1443174"/>
              <a:ext cx="216875" cy="2649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5910318" y="1892674"/>
              <a:ext cx="2482850" cy="1981200"/>
            </a:xfrm>
            <a:prstGeom prst="roundRect">
              <a:avLst>
                <a:gd name="adj" fmla="val 4922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br>
                <a:rPr lang="en-US" sz="12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200" b="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36921" y="2058728"/>
              <a:ext cx="77118" cy="822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6003532" y="1968874"/>
              <a:ext cx="974023" cy="80206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9262549">
              <a:off x="5808590" y="2260980"/>
              <a:ext cx="1539157" cy="46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TW" sz="1200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</a:t>
              </a:r>
              <a:r>
                <a:rPr lang="en-US" sz="1200" b="0" baseline="30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</a:t>
              </a:r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(W,H)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5167855" y="1603121"/>
              <a:ext cx="2053738" cy="1736998"/>
            </a:xfrm>
            <a:prstGeom prst="line">
              <a:avLst/>
            </a:prstGeom>
            <a:ln w="19050">
              <a:solidFill>
                <a:srgbClr val="00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936732" y="3223602"/>
              <a:ext cx="88717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70"/>
            <p:cNvSpPr/>
            <p:nvPr/>
          </p:nvSpPr>
          <p:spPr>
            <a:xfrm>
              <a:off x="5325433" y="3004527"/>
              <a:ext cx="323850" cy="304800"/>
            </a:xfrm>
            <a:prstGeom prst="arc">
              <a:avLst>
                <a:gd name="adj1" fmla="val 18057825"/>
                <a:gd name="adj2" fmla="val 163897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36925" y="2864129"/>
              <a:ext cx="228600" cy="4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5022142" y="1347176"/>
              <a:ext cx="1993351" cy="1685925"/>
            </a:xfrm>
            <a:prstGeom prst="line">
              <a:avLst/>
            </a:prstGeom>
            <a:ln w="19050">
              <a:solidFill>
                <a:srgbClr val="00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515660" y="1078238"/>
              <a:ext cx="614122" cy="46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ɤ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921552" y="1420829"/>
              <a:ext cx="216875" cy="26490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/>
            <p:cNvSpPr/>
            <p:nvPr/>
          </p:nvSpPr>
          <p:spPr>
            <a:xfrm>
              <a:off x="5853168" y="1835524"/>
              <a:ext cx="2482850" cy="1962150"/>
            </a:xfrm>
            <a:prstGeom prst="roundRect">
              <a:avLst>
                <a:gd name="adj" fmla="val 48676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921552" y="1788971"/>
              <a:ext cx="67807" cy="7232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813477" y="2731946"/>
              <a:ext cx="67807" cy="7232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 flipV="1">
              <a:off x="5823911" y="2739619"/>
              <a:ext cx="490128" cy="5697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6934820" y="1802224"/>
              <a:ext cx="490129" cy="54384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 rot="19262549">
              <a:off x="6150377" y="2523585"/>
              <a:ext cx="1433273" cy="46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TW" sz="1200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</a:t>
              </a:r>
              <a:r>
                <a:rPr lang="en-US" sz="1200" b="0" baseline="30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</a:t>
              </a:r>
              <a:r>
                <a:rPr lang="en-US" altLang="zh-TW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(W,H)</a:t>
              </a:r>
              <a:endParaRPr lang="en-US" sz="1200" b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194724" y="2233975"/>
              <a:ext cx="1113152" cy="92662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2521191" y="2101567"/>
              <a:ext cx="67807" cy="723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1026778" y="1496246"/>
              <a:ext cx="2433973" cy="205859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078618" y="1477570"/>
              <a:ext cx="2053738" cy="1736998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4233973" y="3482064"/>
              <a:ext cx="293576" cy="5284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9" idx="2"/>
            </p:cNvCxnSpPr>
            <p:nvPr/>
          </p:nvCxnSpPr>
          <p:spPr>
            <a:xfrm>
              <a:off x="5622746" y="1837191"/>
              <a:ext cx="482741" cy="236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655491" y="477479"/>
              <a:ext cx="1934510" cy="135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Shifted </a:t>
              </a:r>
              <a:b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b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boundary</a:t>
              </a:r>
              <a:endParaRPr lang="en-US" sz="16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74985" y="1073867"/>
              <a:ext cx="717289" cy="620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95168" y="1198102"/>
              <a:ext cx="717289" cy="620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flipH="1">
              <a:off x="3786522" y="3913671"/>
              <a:ext cx="1991947" cy="98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b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boundary</a:t>
              </a:r>
              <a:endParaRPr lang="en-US" sz="16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90910" y="1714069"/>
              <a:ext cx="717289" cy="620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01589" y="3558585"/>
              <a:ext cx="763442" cy="672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sz="2000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52826" y="3154719"/>
              <a:ext cx="717289" cy="620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96475" y="2937404"/>
              <a:ext cx="717289" cy="620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Multiply 96"/>
            <p:cNvSpPr/>
            <p:nvPr/>
          </p:nvSpPr>
          <p:spPr>
            <a:xfrm rot="594300">
              <a:off x="3111500" y="1803400"/>
              <a:ext cx="228600" cy="228600"/>
            </a:xfrm>
            <a:prstGeom prst="mathMultiply">
              <a:avLst>
                <a:gd name="adj1" fmla="val 17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Multiply 97"/>
            <p:cNvSpPr/>
            <p:nvPr/>
          </p:nvSpPr>
          <p:spPr>
            <a:xfrm rot="20841994">
              <a:off x="2138857" y="2621459"/>
              <a:ext cx="228600" cy="228600"/>
            </a:xfrm>
            <a:prstGeom prst="mathMultiply">
              <a:avLst>
                <a:gd name="adj1" fmla="val 85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Multiply 98"/>
            <p:cNvSpPr/>
            <p:nvPr/>
          </p:nvSpPr>
          <p:spPr>
            <a:xfrm rot="1760191">
              <a:off x="5825732" y="2578474"/>
              <a:ext cx="228600" cy="228600"/>
            </a:xfrm>
            <a:prstGeom prst="mathMultiply">
              <a:avLst>
                <a:gd name="adj1" fmla="val 18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Multiply 99"/>
            <p:cNvSpPr/>
            <p:nvPr/>
          </p:nvSpPr>
          <p:spPr>
            <a:xfrm rot="1760191">
              <a:off x="6764012" y="1781617"/>
              <a:ext cx="228600" cy="228600"/>
            </a:xfrm>
            <a:prstGeom prst="mathMultiply">
              <a:avLst>
                <a:gd name="adj1" fmla="val 18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74951" y="3968749"/>
              <a:ext cx="603262" cy="439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en-US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917933" y="3950074"/>
              <a:ext cx="616835" cy="439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en-US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457923" y="1585776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2575" lvl="1" indent="0">
                  <a:lnSpc>
                    <a:spcPct val="100000"/>
                  </a:lnSpc>
                  <a:buNone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L</a:t>
                </a:r>
                <a:r>
                  <a:rPr lang="en-US" sz="2000" b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ength </a:t>
                </a:r>
                <a: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between blue </a:t>
                </a:r>
                <a:b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</a:br>
                <a:r>
                  <a:rPr lang="en-US" sz="2000" b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   crossing </a:t>
                </a:r>
                <a: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points is the longest </a:t>
                </a:r>
                <a:b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</a:br>
                <a:r>
                  <a:rPr lang="en-US" sz="2000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   straight boundary </a:t>
                </a: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="0" i="1" dirty="0" err="1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2000" b="0" i="1" baseline="-25000" dirty="0" err="1">
                    <a:latin typeface="Arial" pitchFamily="34" charset="0"/>
                    <a:cs typeface="Arial" pitchFamily="34" charset="0"/>
                  </a:rPr>
                  <a:t>lin</a:t>
                </a:r>
                <a14:m>
                  <m:oMath xmlns:m="http://schemas.openxmlformats.org/officeDocument/2006/math">
                    <m:r>
                      <a:rPr lang="en-US" sz="2000" b="0" i="1" baseline="3000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b="0" i="1" dirty="0">
                    <a:latin typeface="Arial" pitchFamily="34" charset="0"/>
                    <a:cs typeface="Arial" pitchFamily="34" charset="0"/>
                  </a:rPr>
                  <a:t>(W,H)</a:t>
                </a: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" y="1585776"/>
                <a:ext cx="45720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4096240"/>
      </p:ext>
    </p:extLst>
  </p:cSld>
  <p:clrMapOvr>
    <a:masterClrMapping/>
  </p:clrMapOvr>
  <p:transition advTm="1208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/>
      <p:bldP spid="16" grpId="0"/>
      <p:bldP spid="21" grpId="0"/>
      <p:bldP spid="22" grpId="0"/>
      <p:bldP spid="23" grpId="0" animBg="1"/>
      <p:bldP spid="25" grpId="0"/>
      <p:bldP spid="27" grpId="0"/>
      <p:bldP spid="29" grpId="0"/>
      <p:bldP spid="30" grpId="0"/>
      <p:bldP spid="31" grpId="0"/>
      <p:bldP spid="33" grpId="0" animBg="1"/>
      <p:bldP spid="34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908045" y="934499"/>
            <a:ext cx="2969247" cy="2326861"/>
            <a:chOff x="5908045" y="934499"/>
            <a:chExt cx="2969247" cy="2326861"/>
          </a:xfrm>
        </p:grpSpPr>
        <p:sp>
          <p:nvSpPr>
            <p:cNvPr id="31" name="Isosceles Triangle 4"/>
            <p:cNvSpPr/>
            <p:nvPr/>
          </p:nvSpPr>
          <p:spPr>
            <a:xfrm rot="16200000">
              <a:off x="5688368" y="1259110"/>
              <a:ext cx="2204941" cy="169287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5"/>
            <p:cNvSpPr/>
            <p:nvPr/>
          </p:nvSpPr>
          <p:spPr>
            <a:xfrm>
              <a:off x="7637277" y="940150"/>
              <a:ext cx="1240015" cy="22678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Isosceles Triangle 6"/>
            <p:cNvSpPr/>
            <p:nvPr/>
          </p:nvSpPr>
          <p:spPr>
            <a:xfrm rot="5400000">
              <a:off x="5653220" y="1194976"/>
              <a:ext cx="1970691" cy="1461041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7"/>
            <p:cNvSpPr/>
            <p:nvPr/>
          </p:nvSpPr>
          <p:spPr>
            <a:xfrm>
              <a:off x="6825471" y="1260096"/>
              <a:ext cx="1565114" cy="1531729"/>
            </a:xfrm>
            <a:prstGeom prst="roundRect">
              <a:avLst>
                <a:gd name="adj" fmla="val 393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8"/>
            <p:cNvCxnSpPr/>
            <p:nvPr/>
          </p:nvCxnSpPr>
          <p:spPr>
            <a:xfrm flipH="1">
              <a:off x="5908045" y="934499"/>
              <a:ext cx="1590472" cy="2113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9"/>
            <p:cNvCxnSpPr/>
            <p:nvPr/>
          </p:nvCxnSpPr>
          <p:spPr>
            <a:xfrm flipH="1">
              <a:off x="5908045" y="934499"/>
              <a:ext cx="1719365" cy="232686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0"/>
            <p:cNvCxnSpPr>
              <a:stCxn id="44" idx="0"/>
              <a:endCxn id="44" idx="4"/>
            </p:cNvCxnSpPr>
            <p:nvPr/>
          </p:nvCxnSpPr>
          <p:spPr>
            <a:xfrm flipH="1">
              <a:off x="5908045" y="940151"/>
              <a:ext cx="1461041" cy="19706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444723" y="95211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22334" y="1029467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TW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ounded Rectangle 7"/>
          <p:cNvSpPr/>
          <p:nvPr/>
        </p:nvSpPr>
        <p:spPr>
          <a:xfrm>
            <a:off x="6825469" y="1253873"/>
            <a:ext cx="1868949" cy="1839848"/>
          </a:xfrm>
          <a:prstGeom prst="roundRect">
            <a:avLst>
              <a:gd name="adj" fmla="val 34885"/>
            </a:avLst>
          </a:prstGeom>
          <a:solidFill>
            <a:schemeClr val="accent2">
              <a:lumMod val="40000"/>
              <a:lumOff val="60000"/>
              <a:alpha val="48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Maximum Length Covered by One Shot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857960"/>
                <a:ext cx="8836025" cy="5366883"/>
              </a:xfrm>
            </p:spPr>
            <p:txBody>
              <a:bodyPr/>
              <a:lstStyle/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 smtClean="0">
                  <a:latin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</a:rPr>
                  <a:t>Corner </a:t>
                </a:r>
                <a:r>
                  <a:rPr lang="en-US" dirty="0">
                    <a:latin typeface="Arial" panose="020B0604020202020204" pitchFamily="34" charset="0"/>
                  </a:rPr>
                  <a:t>rounding </a:t>
                </a:r>
                <a:r>
                  <a:rPr lang="en-US" dirty="0" smtClean="0">
                    <a:latin typeface="Arial" panose="020B0604020202020204" pitchFamily="34" charset="0"/>
                  </a:rPr>
                  <a:t>saturation</a:t>
                </a:r>
                <a:br>
                  <a:rPr lang="en-US" dirty="0" smtClean="0">
                    <a:latin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Limits maximum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length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of straight boundary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segment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</a:br>
                <a:r>
                  <a:rPr lang="en-US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that </a:t>
                </a:r>
                <a:r>
                  <a:rPr lang="en-US" dirty="0">
                    <a:latin typeface="Arial" panose="020B0604020202020204" pitchFamily="34" charset="0"/>
                    <a:sym typeface="Wingdings" panose="05000000000000000000" pitchFamily="2" charset="2"/>
                  </a:rPr>
                  <a:t>one shot can cover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sym typeface="Wingdings" panose="05000000000000000000" pitchFamily="2" charset="2"/>
                  </a:rPr>
                  <a:t>)</a:t>
                </a:r>
                <a:r>
                  <a:rPr lang="en-US" dirty="0">
                    <a:latin typeface="Arial" panose="020B0604020202020204" pitchFamily="34" charset="0"/>
                  </a:rPr>
                  <a:t> </a:t>
                </a: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 smtClean="0">
                  <a:latin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 smtClean="0">
                  <a:latin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</a:rPr>
                  <a:t>If </a:t>
                </a:r>
                <a:r>
                  <a:rPr lang="en-US" dirty="0" smtClean="0">
                    <a:latin typeface="Arial" panose="020B0604020202020204" pitchFamily="34" charset="0"/>
                  </a:rPr>
                  <a:t>straight </a:t>
                </a:r>
                <a:r>
                  <a:rPr lang="en-US" dirty="0">
                    <a:latin typeface="Arial" panose="020B0604020202020204" pitchFamily="34" charset="0"/>
                  </a:rPr>
                  <a:t>line </a:t>
                </a:r>
                <a:r>
                  <a:rPr lang="en-US" dirty="0" smtClean="0">
                    <a:latin typeface="Arial" panose="020B0604020202020204" pitchFamily="34" charset="0"/>
                  </a:rPr>
                  <a:t>or concave </a:t>
                </a:r>
                <a:r>
                  <a:rPr lang="en-US" dirty="0">
                    <a:latin typeface="Arial" panose="020B0604020202020204" pitchFamily="34" charset="0"/>
                  </a:rPr>
                  <a:t>boundary </a:t>
                </a:r>
                <a:r>
                  <a:rPr lang="en-US" dirty="0" smtClean="0">
                    <a:latin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</a:rPr>
                  <a:t>segment </a:t>
                </a:r>
                <a:r>
                  <a:rPr lang="en-US" dirty="0">
                    <a:latin typeface="Arial" panose="020B0604020202020204" pitchFamily="34" charset="0"/>
                  </a:rPr>
                  <a:t>with </a:t>
                </a:r>
                <a:r>
                  <a:rPr lang="en-US" dirty="0" smtClean="0">
                    <a:latin typeface="Arial" panose="020B0604020202020204" pitchFamily="34" charset="0"/>
                  </a:rPr>
                  <a:t>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latin typeface="Arial" panose="020B0604020202020204" pitchFamily="34" charset="0"/>
                  </a:rPr>
                  <a:t>More </a:t>
                </a:r>
                <a:r>
                  <a:rPr lang="en-US" dirty="0">
                    <a:latin typeface="Arial" panose="020B0604020202020204" pitchFamily="34" charset="0"/>
                  </a:rPr>
                  <a:t>than </a:t>
                </a:r>
                <a:r>
                  <a:rPr lang="en-US" dirty="0" smtClean="0">
                    <a:latin typeface="Arial" panose="020B0604020202020204" pitchFamily="34" charset="0"/>
                  </a:rPr>
                  <a:t>one </a:t>
                </a:r>
                <a:r>
                  <a:rPr lang="en-US" dirty="0">
                    <a:latin typeface="Arial" panose="020B0604020202020204" pitchFamily="34" charset="0"/>
                  </a:rPr>
                  <a:t>shot required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857960"/>
                <a:ext cx="8836025" cy="5366883"/>
              </a:xfrm>
              <a:blipFill rotWithShape="1">
                <a:blip r:embed="rId4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615701" y="4304774"/>
            <a:ext cx="3261592" cy="2118886"/>
            <a:chOff x="4879479" y="2630795"/>
            <a:chExt cx="3058020" cy="2544455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1" t="10078" r="10964" b="9798"/>
            <a:stretch/>
          </p:blipFill>
          <p:spPr bwMode="auto">
            <a:xfrm>
              <a:off x="4883148" y="2630795"/>
              <a:ext cx="3054351" cy="254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20986" y="3257491"/>
                  <a:ext cx="553196" cy="614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986" y="3257491"/>
                  <a:ext cx="553196" cy="61430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5446870" y="2896569"/>
              <a:ext cx="688212" cy="80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</a:t>
              </a:r>
              <a:r>
                <a:rPr lang="en-US" sz="2800" baseline="-25000" dirty="0" smtClean="0"/>
                <a:t>t</a:t>
              </a:r>
              <a:endParaRPr lang="en-US" sz="28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40311" y="3837297"/>
              <a:ext cx="567416" cy="61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9479" y="2668037"/>
              <a:ext cx="933428" cy="61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260732" y="3684019"/>
              <a:ext cx="119064" cy="12525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172200" y="3051226"/>
              <a:ext cx="119064" cy="1252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237968"/>
      </p:ext>
    </p:extLst>
  </p:cSld>
  <p:clrMapOvr>
    <a:masterClrMapping/>
  </p:clrMapOvr>
  <p:transition advTm="7273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Outline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28688"/>
            <a:ext cx="8836025" cy="536688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Motivation &amp; Previous Work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Mask Fracturing Problem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ILP-Based Benchmarking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Optimal Benchmark Generation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Conclusions </a:t>
            </a:r>
            <a:r>
              <a:rPr lang="en-US" dirty="0">
                <a:latin typeface="Arial" panose="020B0604020202020204" pitchFamily="34" charset="0"/>
              </a:rPr>
              <a:t>and Future </a:t>
            </a:r>
            <a:r>
              <a:rPr lang="en-US" dirty="0" smtClean="0">
                <a:latin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91321"/>
      </p:ext>
    </p:extLst>
  </p:cSld>
  <p:clrMapOvr>
    <a:masterClrMapping/>
  </p:clrMapOvr>
  <p:transition advTm="30847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abkgroup\Desktop\ScreenHunter_120 Apr. 02 15.23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b="9786"/>
          <a:stretch/>
        </p:blipFill>
        <p:spPr bwMode="auto">
          <a:xfrm>
            <a:off x="2087143" y="829252"/>
            <a:ext cx="5348184" cy="58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Construction of Target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301"/>
            <a:ext cx="8836025" cy="5366883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Main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boundary segment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en-US" b="1" i="1" dirty="0" err="1">
                <a:latin typeface="Arial" panose="020B0604020202020204" pitchFamily="34" charset="0"/>
              </a:rPr>
              <a:t>b</a:t>
            </a:r>
            <a:r>
              <a:rPr lang="en-US" b="1" i="1" baseline="-25000" dirty="0" err="1">
                <a:latin typeface="Arial" panose="020B0604020202020204" pitchFamily="34" charset="0"/>
              </a:rPr>
              <a:t>main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 D</a:t>
            </a:r>
            <a:r>
              <a:rPr lang="en-US" dirty="0" smtClean="0">
                <a:latin typeface="Arial" panose="020B0604020202020204" pitchFamily="34" charset="0"/>
              </a:rPr>
              <a:t>etermines </a:t>
            </a:r>
            <a:r>
              <a:rPr lang="en-US" dirty="0">
                <a:latin typeface="Arial" panose="020B0604020202020204" pitchFamily="34" charset="0"/>
              </a:rPr>
              <a:t>number of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optimal </a:t>
            </a:r>
            <a:r>
              <a:rPr lang="en-US" dirty="0">
                <a:latin typeface="Arial" panose="020B0604020202020204" pitchFamily="34" charset="0"/>
              </a:rPr>
              <a:t>shots for target shape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</a:rPr>
              <a:t>green </a:t>
            </a:r>
            <a:r>
              <a:rPr lang="en-US" dirty="0" smtClean="0">
                <a:latin typeface="Arial" panose="020B0604020202020204" pitchFamily="34" charset="0"/>
              </a:rPr>
              <a:t>curve</a:t>
            </a:r>
            <a:r>
              <a:rPr lang="en-US" dirty="0">
                <a:latin typeface="Arial" panose="020B0604020202020204" pitchFamily="34" charset="0"/>
              </a:rPr>
              <a:t>)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Critical boundary segment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b="1" i="1" dirty="0" err="1">
                <a:latin typeface="Arial" panose="020B0604020202020204" pitchFamily="34" charset="0"/>
              </a:rPr>
              <a:t>b</a:t>
            </a:r>
            <a:r>
              <a:rPr lang="en-US" b="1" i="1" baseline="-25000" dirty="0" err="1">
                <a:latin typeface="Arial" panose="020B0604020202020204" pitchFamily="34" charset="0"/>
              </a:rPr>
              <a:t>cri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 Part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en-US" dirty="0">
                <a:latin typeface="Arial" panose="020B0604020202020204" pitchFamily="34" charset="0"/>
              </a:rPr>
              <a:t>main boundary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segment </a:t>
            </a:r>
            <a:r>
              <a:rPr lang="en-US" dirty="0">
                <a:latin typeface="Arial" panose="020B0604020202020204" pitchFamily="34" charset="0"/>
              </a:rPr>
              <a:t>requiring two </a:t>
            </a:r>
            <a:r>
              <a:rPr lang="en-US" dirty="0" smtClean="0">
                <a:latin typeface="Arial" panose="020B0604020202020204" pitchFamily="34" charset="0"/>
              </a:rPr>
              <a:t>shots 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(red curve)</a:t>
            </a:r>
            <a:endParaRPr lang="en-US" dirty="0">
              <a:latin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Width/height of shot adjusted to 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get different benchmarks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15720" y="918545"/>
            <a:ext cx="5319607" cy="5823129"/>
            <a:chOff x="-4618457" y="341978"/>
            <a:chExt cx="5319607" cy="5823129"/>
          </a:xfrm>
        </p:grpSpPr>
        <p:pic>
          <p:nvPicPr>
            <p:cNvPr id="32" name="Picture 2" descr="C:\Users\abkgroup\Desktop\ScreenHunter_118 Apr. 02 15.15.jpg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r="1" b="12063"/>
            <a:stretch/>
          </p:blipFill>
          <p:spPr bwMode="auto">
            <a:xfrm>
              <a:off x="-4618457" y="341978"/>
              <a:ext cx="5319607" cy="582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-3724662" y="4680456"/>
              <a:ext cx="4408520" cy="1302745"/>
              <a:chOff x="3206346" y="3699652"/>
              <a:chExt cx="2702013" cy="66898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206346" y="3699652"/>
                <a:ext cx="989566" cy="189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&gt;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626992" y="4131564"/>
                <a:ext cx="1281367" cy="23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&lt;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2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101617" y="1036968"/>
            <a:ext cx="5333710" cy="5634430"/>
            <a:chOff x="2391942" y="989799"/>
            <a:chExt cx="5333710" cy="5634430"/>
          </a:xfrm>
        </p:grpSpPr>
        <p:pic>
          <p:nvPicPr>
            <p:cNvPr id="33" name="Picture 4" descr="C:\Users\abkgroup\Desktop\ScreenHunter_117 Apr. 02 15.15.jpg"/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 b="12594"/>
            <a:stretch/>
          </p:blipFill>
          <p:spPr bwMode="auto">
            <a:xfrm>
              <a:off x="2391942" y="989799"/>
              <a:ext cx="5319607" cy="5634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3317132" y="5213443"/>
              <a:ext cx="4408520" cy="1302745"/>
              <a:chOff x="3206346" y="3672261"/>
              <a:chExt cx="2702013" cy="66898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206346" y="3672261"/>
                <a:ext cx="989566" cy="189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&gt;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26992" y="4104173"/>
                <a:ext cx="1281367" cy="23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&lt;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2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420383" y="1624869"/>
            <a:ext cx="2470430" cy="3262856"/>
            <a:chOff x="2740447" y="1481372"/>
            <a:chExt cx="2470430" cy="3262856"/>
          </a:xfrm>
        </p:grpSpPr>
        <p:grpSp>
          <p:nvGrpSpPr>
            <p:cNvPr id="38" name="Group 37"/>
            <p:cNvGrpSpPr/>
            <p:nvPr/>
          </p:nvGrpSpPr>
          <p:grpSpPr>
            <a:xfrm>
              <a:off x="3081337" y="3577013"/>
              <a:ext cx="1490661" cy="1167215"/>
              <a:chOff x="2904644" y="2515190"/>
              <a:chExt cx="1490661" cy="1167215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2904644" y="2515190"/>
                <a:ext cx="1490661" cy="1167215"/>
              </a:xfrm>
              <a:custGeom>
                <a:avLst/>
                <a:gdLst>
                  <a:gd name="connsiteX0" fmla="*/ 0 w 800100"/>
                  <a:gd name="connsiteY0" fmla="*/ 673140 h 673140"/>
                  <a:gd name="connsiteX1" fmla="*/ 63500 w 800100"/>
                  <a:gd name="connsiteY1" fmla="*/ 533440 h 673140"/>
                  <a:gd name="connsiteX2" fmla="*/ 152400 w 800100"/>
                  <a:gd name="connsiteY2" fmla="*/ 431840 h 673140"/>
                  <a:gd name="connsiteX3" fmla="*/ 241300 w 800100"/>
                  <a:gd name="connsiteY3" fmla="*/ 387390 h 673140"/>
                  <a:gd name="connsiteX4" fmla="*/ 387350 w 800100"/>
                  <a:gd name="connsiteY4" fmla="*/ 292140 h 673140"/>
                  <a:gd name="connsiteX5" fmla="*/ 450850 w 800100"/>
                  <a:gd name="connsiteY5" fmla="*/ 203240 h 673140"/>
                  <a:gd name="connsiteX6" fmla="*/ 527050 w 800100"/>
                  <a:gd name="connsiteY6" fmla="*/ 127040 h 673140"/>
                  <a:gd name="connsiteX7" fmla="*/ 596900 w 800100"/>
                  <a:gd name="connsiteY7" fmla="*/ 76240 h 673140"/>
                  <a:gd name="connsiteX8" fmla="*/ 622300 w 800100"/>
                  <a:gd name="connsiteY8" fmla="*/ 38140 h 673140"/>
                  <a:gd name="connsiteX9" fmla="*/ 692150 w 800100"/>
                  <a:gd name="connsiteY9" fmla="*/ 25440 h 673140"/>
                  <a:gd name="connsiteX10" fmla="*/ 800100 w 800100"/>
                  <a:gd name="connsiteY10" fmla="*/ 40 h 673140"/>
                  <a:gd name="connsiteX0" fmla="*/ 0 w 800100"/>
                  <a:gd name="connsiteY0" fmla="*/ 673140 h 673140"/>
                  <a:gd name="connsiteX1" fmla="*/ 63500 w 800100"/>
                  <a:gd name="connsiteY1" fmla="*/ 533440 h 673140"/>
                  <a:gd name="connsiteX2" fmla="*/ 180975 w 800100"/>
                  <a:gd name="connsiteY2" fmla="*/ 465177 h 673140"/>
                  <a:gd name="connsiteX3" fmla="*/ 241300 w 800100"/>
                  <a:gd name="connsiteY3" fmla="*/ 387390 h 673140"/>
                  <a:gd name="connsiteX4" fmla="*/ 387350 w 800100"/>
                  <a:gd name="connsiteY4" fmla="*/ 292140 h 673140"/>
                  <a:gd name="connsiteX5" fmla="*/ 450850 w 800100"/>
                  <a:gd name="connsiteY5" fmla="*/ 203240 h 673140"/>
                  <a:gd name="connsiteX6" fmla="*/ 527050 w 800100"/>
                  <a:gd name="connsiteY6" fmla="*/ 127040 h 673140"/>
                  <a:gd name="connsiteX7" fmla="*/ 596900 w 800100"/>
                  <a:gd name="connsiteY7" fmla="*/ 76240 h 673140"/>
                  <a:gd name="connsiteX8" fmla="*/ 622300 w 800100"/>
                  <a:gd name="connsiteY8" fmla="*/ 38140 h 673140"/>
                  <a:gd name="connsiteX9" fmla="*/ 692150 w 800100"/>
                  <a:gd name="connsiteY9" fmla="*/ 25440 h 673140"/>
                  <a:gd name="connsiteX10" fmla="*/ 800100 w 800100"/>
                  <a:gd name="connsiteY10" fmla="*/ 40 h 673140"/>
                  <a:gd name="connsiteX0" fmla="*/ 0 w 800100"/>
                  <a:gd name="connsiteY0" fmla="*/ 673140 h 673140"/>
                  <a:gd name="connsiteX1" fmla="*/ 63500 w 800100"/>
                  <a:gd name="connsiteY1" fmla="*/ 533440 h 673140"/>
                  <a:gd name="connsiteX2" fmla="*/ 180975 w 800100"/>
                  <a:gd name="connsiteY2" fmla="*/ 465177 h 673140"/>
                  <a:gd name="connsiteX3" fmla="*/ 241300 w 800100"/>
                  <a:gd name="connsiteY3" fmla="*/ 387390 h 673140"/>
                  <a:gd name="connsiteX4" fmla="*/ 291306 w 800100"/>
                  <a:gd name="connsiteY4" fmla="*/ 406440 h 673140"/>
                  <a:gd name="connsiteX5" fmla="*/ 387350 w 800100"/>
                  <a:gd name="connsiteY5" fmla="*/ 292140 h 673140"/>
                  <a:gd name="connsiteX6" fmla="*/ 450850 w 800100"/>
                  <a:gd name="connsiteY6" fmla="*/ 203240 h 673140"/>
                  <a:gd name="connsiteX7" fmla="*/ 527050 w 800100"/>
                  <a:gd name="connsiteY7" fmla="*/ 127040 h 673140"/>
                  <a:gd name="connsiteX8" fmla="*/ 596900 w 800100"/>
                  <a:gd name="connsiteY8" fmla="*/ 76240 h 673140"/>
                  <a:gd name="connsiteX9" fmla="*/ 622300 w 800100"/>
                  <a:gd name="connsiteY9" fmla="*/ 38140 h 673140"/>
                  <a:gd name="connsiteX10" fmla="*/ 692150 w 800100"/>
                  <a:gd name="connsiteY10" fmla="*/ 25440 h 673140"/>
                  <a:gd name="connsiteX11" fmla="*/ 800100 w 800100"/>
                  <a:gd name="connsiteY11" fmla="*/ 40 h 673140"/>
                  <a:gd name="connsiteX0" fmla="*/ 0 w 800100"/>
                  <a:gd name="connsiteY0" fmla="*/ 673140 h 673140"/>
                  <a:gd name="connsiteX1" fmla="*/ 63500 w 800100"/>
                  <a:gd name="connsiteY1" fmla="*/ 533440 h 673140"/>
                  <a:gd name="connsiteX2" fmla="*/ 180975 w 800100"/>
                  <a:gd name="connsiteY2" fmla="*/ 465177 h 673140"/>
                  <a:gd name="connsiteX3" fmla="*/ 246062 w 800100"/>
                  <a:gd name="connsiteY3" fmla="*/ 432634 h 673140"/>
                  <a:gd name="connsiteX4" fmla="*/ 291306 w 800100"/>
                  <a:gd name="connsiteY4" fmla="*/ 406440 h 673140"/>
                  <a:gd name="connsiteX5" fmla="*/ 387350 w 800100"/>
                  <a:gd name="connsiteY5" fmla="*/ 292140 h 673140"/>
                  <a:gd name="connsiteX6" fmla="*/ 450850 w 800100"/>
                  <a:gd name="connsiteY6" fmla="*/ 203240 h 673140"/>
                  <a:gd name="connsiteX7" fmla="*/ 527050 w 800100"/>
                  <a:gd name="connsiteY7" fmla="*/ 127040 h 673140"/>
                  <a:gd name="connsiteX8" fmla="*/ 596900 w 800100"/>
                  <a:gd name="connsiteY8" fmla="*/ 76240 h 673140"/>
                  <a:gd name="connsiteX9" fmla="*/ 622300 w 800100"/>
                  <a:gd name="connsiteY9" fmla="*/ 38140 h 673140"/>
                  <a:gd name="connsiteX10" fmla="*/ 692150 w 800100"/>
                  <a:gd name="connsiteY10" fmla="*/ 25440 h 673140"/>
                  <a:gd name="connsiteX11" fmla="*/ 800100 w 800100"/>
                  <a:gd name="connsiteY11" fmla="*/ 40 h 673140"/>
                  <a:gd name="connsiteX0" fmla="*/ 0 w 800100"/>
                  <a:gd name="connsiteY0" fmla="*/ 673140 h 673140"/>
                  <a:gd name="connsiteX1" fmla="*/ 61119 w 800100"/>
                  <a:gd name="connsiteY1" fmla="*/ 523915 h 673140"/>
                  <a:gd name="connsiteX2" fmla="*/ 180975 w 800100"/>
                  <a:gd name="connsiteY2" fmla="*/ 465177 h 673140"/>
                  <a:gd name="connsiteX3" fmla="*/ 246062 w 800100"/>
                  <a:gd name="connsiteY3" fmla="*/ 432634 h 673140"/>
                  <a:gd name="connsiteX4" fmla="*/ 291306 w 800100"/>
                  <a:gd name="connsiteY4" fmla="*/ 406440 h 673140"/>
                  <a:gd name="connsiteX5" fmla="*/ 387350 w 800100"/>
                  <a:gd name="connsiteY5" fmla="*/ 292140 h 673140"/>
                  <a:gd name="connsiteX6" fmla="*/ 450850 w 800100"/>
                  <a:gd name="connsiteY6" fmla="*/ 203240 h 673140"/>
                  <a:gd name="connsiteX7" fmla="*/ 527050 w 800100"/>
                  <a:gd name="connsiteY7" fmla="*/ 127040 h 673140"/>
                  <a:gd name="connsiteX8" fmla="*/ 596900 w 800100"/>
                  <a:gd name="connsiteY8" fmla="*/ 76240 h 673140"/>
                  <a:gd name="connsiteX9" fmla="*/ 622300 w 800100"/>
                  <a:gd name="connsiteY9" fmla="*/ 38140 h 673140"/>
                  <a:gd name="connsiteX10" fmla="*/ 692150 w 800100"/>
                  <a:gd name="connsiteY10" fmla="*/ 25440 h 673140"/>
                  <a:gd name="connsiteX11" fmla="*/ 800100 w 800100"/>
                  <a:gd name="connsiteY11" fmla="*/ 40 h 673140"/>
                  <a:gd name="connsiteX0" fmla="*/ 0 w 800100"/>
                  <a:gd name="connsiteY0" fmla="*/ 673140 h 673140"/>
                  <a:gd name="connsiteX1" fmla="*/ 61119 w 800100"/>
                  <a:gd name="connsiteY1" fmla="*/ 523915 h 673140"/>
                  <a:gd name="connsiteX2" fmla="*/ 173831 w 800100"/>
                  <a:gd name="connsiteY2" fmla="*/ 450890 h 673140"/>
                  <a:gd name="connsiteX3" fmla="*/ 246062 w 800100"/>
                  <a:gd name="connsiteY3" fmla="*/ 432634 h 673140"/>
                  <a:gd name="connsiteX4" fmla="*/ 291306 w 800100"/>
                  <a:gd name="connsiteY4" fmla="*/ 406440 h 673140"/>
                  <a:gd name="connsiteX5" fmla="*/ 387350 w 800100"/>
                  <a:gd name="connsiteY5" fmla="*/ 292140 h 673140"/>
                  <a:gd name="connsiteX6" fmla="*/ 450850 w 800100"/>
                  <a:gd name="connsiteY6" fmla="*/ 203240 h 673140"/>
                  <a:gd name="connsiteX7" fmla="*/ 527050 w 800100"/>
                  <a:gd name="connsiteY7" fmla="*/ 127040 h 673140"/>
                  <a:gd name="connsiteX8" fmla="*/ 596900 w 800100"/>
                  <a:gd name="connsiteY8" fmla="*/ 76240 h 673140"/>
                  <a:gd name="connsiteX9" fmla="*/ 622300 w 800100"/>
                  <a:gd name="connsiteY9" fmla="*/ 38140 h 673140"/>
                  <a:gd name="connsiteX10" fmla="*/ 692150 w 800100"/>
                  <a:gd name="connsiteY10" fmla="*/ 25440 h 673140"/>
                  <a:gd name="connsiteX11" fmla="*/ 800100 w 800100"/>
                  <a:gd name="connsiteY11" fmla="*/ 40 h 673140"/>
                  <a:gd name="connsiteX0" fmla="*/ 0 w 800100"/>
                  <a:gd name="connsiteY0" fmla="*/ 673140 h 673140"/>
                  <a:gd name="connsiteX1" fmla="*/ 61119 w 800100"/>
                  <a:gd name="connsiteY1" fmla="*/ 523915 h 673140"/>
                  <a:gd name="connsiteX2" fmla="*/ 86519 w 800100"/>
                  <a:gd name="connsiteY2" fmla="*/ 530265 h 673140"/>
                  <a:gd name="connsiteX3" fmla="*/ 173831 w 800100"/>
                  <a:gd name="connsiteY3" fmla="*/ 450890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87350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61119 w 800100"/>
                  <a:gd name="connsiteY1" fmla="*/ 523915 h 673140"/>
                  <a:gd name="connsiteX2" fmla="*/ 86519 w 800100"/>
                  <a:gd name="connsiteY2" fmla="*/ 530265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87350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51594 w 800100"/>
                  <a:gd name="connsiteY1" fmla="*/ 557253 h 673140"/>
                  <a:gd name="connsiteX2" fmla="*/ 86519 w 800100"/>
                  <a:gd name="connsiteY2" fmla="*/ 530265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87350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51594 w 800100"/>
                  <a:gd name="connsiteY1" fmla="*/ 557253 h 673140"/>
                  <a:gd name="connsiteX2" fmla="*/ 100806 w 800100"/>
                  <a:gd name="connsiteY2" fmla="*/ 513596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87350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51594 w 800100"/>
                  <a:gd name="connsiteY1" fmla="*/ 566778 h 673140"/>
                  <a:gd name="connsiteX2" fmla="*/ 100806 w 800100"/>
                  <a:gd name="connsiteY2" fmla="*/ 513596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87350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51594 w 800100"/>
                  <a:gd name="connsiteY1" fmla="*/ 566778 h 673140"/>
                  <a:gd name="connsiteX2" fmla="*/ 100806 w 800100"/>
                  <a:gd name="connsiteY2" fmla="*/ 513596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99256 w 800100"/>
                  <a:gd name="connsiteY6" fmla="*/ 292140 h 673140"/>
                  <a:gd name="connsiteX7" fmla="*/ 450850 w 800100"/>
                  <a:gd name="connsiteY7" fmla="*/ 203240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0 h 673140"/>
                  <a:gd name="connsiteX1" fmla="*/ 51594 w 800100"/>
                  <a:gd name="connsiteY1" fmla="*/ 566778 h 673140"/>
                  <a:gd name="connsiteX2" fmla="*/ 100806 w 800100"/>
                  <a:gd name="connsiteY2" fmla="*/ 513596 h 673140"/>
                  <a:gd name="connsiteX3" fmla="*/ 176212 w 800100"/>
                  <a:gd name="connsiteY3" fmla="*/ 460415 h 673140"/>
                  <a:gd name="connsiteX4" fmla="*/ 246062 w 800100"/>
                  <a:gd name="connsiteY4" fmla="*/ 432634 h 673140"/>
                  <a:gd name="connsiteX5" fmla="*/ 291306 w 800100"/>
                  <a:gd name="connsiteY5" fmla="*/ 406440 h 673140"/>
                  <a:gd name="connsiteX6" fmla="*/ 399256 w 800100"/>
                  <a:gd name="connsiteY6" fmla="*/ 292140 h 673140"/>
                  <a:gd name="connsiteX7" fmla="*/ 472281 w 800100"/>
                  <a:gd name="connsiteY7" fmla="*/ 196096 h 673140"/>
                  <a:gd name="connsiteX8" fmla="*/ 527050 w 800100"/>
                  <a:gd name="connsiteY8" fmla="*/ 127040 h 673140"/>
                  <a:gd name="connsiteX9" fmla="*/ 596900 w 800100"/>
                  <a:gd name="connsiteY9" fmla="*/ 76240 h 673140"/>
                  <a:gd name="connsiteX10" fmla="*/ 622300 w 800100"/>
                  <a:gd name="connsiteY10" fmla="*/ 38140 h 673140"/>
                  <a:gd name="connsiteX11" fmla="*/ 692150 w 800100"/>
                  <a:gd name="connsiteY11" fmla="*/ 25440 h 673140"/>
                  <a:gd name="connsiteX12" fmla="*/ 800100 w 800100"/>
                  <a:gd name="connsiteY12" fmla="*/ 40 h 673140"/>
                  <a:gd name="connsiteX0" fmla="*/ 0 w 800100"/>
                  <a:gd name="connsiteY0" fmla="*/ 673142 h 673142"/>
                  <a:gd name="connsiteX1" fmla="*/ 51594 w 800100"/>
                  <a:gd name="connsiteY1" fmla="*/ 566780 h 673142"/>
                  <a:gd name="connsiteX2" fmla="*/ 100806 w 800100"/>
                  <a:gd name="connsiteY2" fmla="*/ 513598 h 673142"/>
                  <a:gd name="connsiteX3" fmla="*/ 176212 w 800100"/>
                  <a:gd name="connsiteY3" fmla="*/ 460417 h 673142"/>
                  <a:gd name="connsiteX4" fmla="*/ 246062 w 800100"/>
                  <a:gd name="connsiteY4" fmla="*/ 432636 h 673142"/>
                  <a:gd name="connsiteX5" fmla="*/ 291306 w 800100"/>
                  <a:gd name="connsiteY5" fmla="*/ 406442 h 673142"/>
                  <a:gd name="connsiteX6" fmla="*/ 399256 w 800100"/>
                  <a:gd name="connsiteY6" fmla="*/ 292142 h 673142"/>
                  <a:gd name="connsiteX7" fmla="*/ 472281 w 800100"/>
                  <a:gd name="connsiteY7" fmla="*/ 196098 h 673142"/>
                  <a:gd name="connsiteX8" fmla="*/ 527050 w 800100"/>
                  <a:gd name="connsiteY8" fmla="*/ 127042 h 673142"/>
                  <a:gd name="connsiteX9" fmla="*/ 596900 w 800100"/>
                  <a:gd name="connsiteY9" fmla="*/ 76242 h 673142"/>
                  <a:gd name="connsiteX10" fmla="*/ 638969 w 800100"/>
                  <a:gd name="connsiteY10" fmla="*/ 45285 h 673142"/>
                  <a:gd name="connsiteX11" fmla="*/ 692150 w 800100"/>
                  <a:gd name="connsiteY11" fmla="*/ 25442 h 673142"/>
                  <a:gd name="connsiteX12" fmla="*/ 800100 w 800100"/>
                  <a:gd name="connsiteY12" fmla="*/ 42 h 673142"/>
                  <a:gd name="connsiteX0" fmla="*/ 0 w 800100"/>
                  <a:gd name="connsiteY0" fmla="*/ 673139 h 673139"/>
                  <a:gd name="connsiteX1" fmla="*/ 51594 w 800100"/>
                  <a:gd name="connsiteY1" fmla="*/ 566777 h 673139"/>
                  <a:gd name="connsiteX2" fmla="*/ 100806 w 800100"/>
                  <a:gd name="connsiteY2" fmla="*/ 513595 h 673139"/>
                  <a:gd name="connsiteX3" fmla="*/ 176212 w 800100"/>
                  <a:gd name="connsiteY3" fmla="*/ 460414 h 673139"/>
                  <a:gd name="connsiteX4" fmla="*/ 246062 w 800100"/>
                  <a:gd name="connsiteY4" fmla="*/ 432633 h 673139"/>
                  <a:gd name="connsiteX5" fmla="*/ 291306 w 800100"/>
                  <a:gd name="connsiteY5" fmla="*/ 406439 h 673139"/>
                  <a:gd name="connsiteX6" fmla="*/ 399256 w 800100"/>
                  <a:gd name="connsiteY6" fmla="*/ 292139 h 673139"/>
                  <a:gd name="connsiteX7" fmla="*/ 472281 w 800100"/>
                  <a:gd name="connsiteY7" fmla="*/ 196095 h 673139"/>
                  <a:gd name="connsiteX8" fmla="*/ 527050 w 800100"/>
                  <a:gd name="connsiteY8" fmla="*/ 127039 h 673139"/>
                  <a:gd name="connsiteX9" fmla="*/ 596900 w 800100"/>
                  <a:gd name="connsiteY9" fmla="*/ 76239 h 673139"/>
                  <a:gd name="connsiteX10" fmla="*/ 638969 w 800100"/>
                  <a:gd name="connsiteY10" fmla="*/ 45282 h 673139"/>
                  <a:gd name="connsiteX11" fmla="*/ 692150 w 800100"/>
                  <a:gd name="connsiteY11" fmla="*/ 25439 h 673139"/>
                  <a:gd name="connsiteX12" fmla="*/ 755650 w 800100"/>
                  <a:gd name="connsiteY12" fmla="*/ 8770 h 673139"/>
                  <a:gd name="connsiteX13" fmla="*/ 800100 w 800100"/>
                  <a:gd name="connsiteY13" fmla="*/ 39 h 673139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76212 w 773907"/>
                  <a:gd name="connsiteY3" fmla="*/ 454229 h 666954"/>
                  <a:gd name="connsiteX4" fmla="*/ 246062 w 773907"/>
                  <a:gd name="connsiteY4" fmla="*/ 426448 h 666954"/>
                  <a:gd name="connsiteX5" fmla="*/ 291306 w 773907"/>
                  <a:gd name="connsiteY5" fmla="*/ 400254 h 666954"/>
                  <a:gd name="connsiteX6" fmla="*/ 399256 w 773907"/>
                  <a:gd name="connsiteY6" fmla="*/ 285954 h 666954"/>
                  <a:gd name="connsiteX7" fmla="*/ 472281 w 773907"/>
                  <a:gd name="connsiteY7" fmla="*/ 189910 h 666954"/>
                  <a:gd name="connsiteX8" fmla="*/ 527050 w 773907"/>
                  <a:gd name="connsiteY8" fmla="*/ 120854 h 666954"/>
                  <a:gd name="connsiteX9" fmla="*/ 596900 w 773907"/>
                  <a:gd name="connsiteY9" fmla="*/ 70054 h 666954"/>
                  <a:gd name="connsiteX10" fmla="*/ 638969 w 773907"/>
                  <a:gd name="connsiteY10" fmla="*/ 39097 h 666954"/>
                  <a:gd name="connsiteX11" fmla="*/ 692150 w 773907"/>
                  <a:gd name="connsiteY11" fmla="*/ 19254 h 666954"/>
                  <a:gd name="connsiteX12" fmla="*/ 755650 w 773907"/>
                  <a:gd name="connsiteY12" fmla="*/ 2585 h 666954"/>
                  <a:gd name="connsiteX13" fmla="*/ 773907 w 773907"/>
                  <a:gd name="connsiteY13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291306 w 773907"/>
                  <a:gd name="connsiteY5" fmla="*/ 400254 h 666954"/>
                  <a:gd name="connsiteX6" fmla="*/ 399256 w 773907"/>
                  <a:gd name="connsiteY6" fmla="*/ 285954 h 666954"/>
                  <a:gd name="connsiteX7" fmla="*/ 472281 w 773907"/>
                  <a:gd name="connsiteY7" fmla="*/ 189910 h 666954"/>
                  <a:gd name="connsiteX8" fmla="*/ 527050 w 773907"/>
                  <a:gd name="connsiteY8" fmla="*/ 120854 h 666954"/>
                  <a:gd name="connsiteX9" fmla="*/ 596900 w 773907"/>
                  <a:gd name="connsiteY9" fmla="*/ 70054 h 666954"/>
                  <a:gd name="connsiteX10" fmla="*/ 638969 w 773907"/>
                  <a:gd name="connsiteY10" fmla="*/ 39097 h 666954"/>
                  <a:gd name="connsiteX11" fmla="*/ 692150 w 773907"/>
                  <a:gd name="connsiteY11" fmla="*/ 19254 h 666954"/>
                  <a:gd name="connsiteX12" fmla="*/ 755650 w 773907"/>
                  <a:gd name="connsiteY12" fmla="*/ 2585 h 666954"/>
                  <a:gd name="connsiteX13" fmla="*/ 773907 w 773907"/>
                  <a:gd name="connsiteY13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399256 w 773907"/>
                  <a:gd name="connsiteY6" fmla="*/ 285954 h 666954"/>
                  <a:gd name="connsiteX7" fmla="*/ 472281 w 773907"/>
                  <a:gd name="connsiteY7" fmla="*/ 189910 h 666954"/>
                  <a:gd name="connsiteX8" fmla="*/ 527050 w 773907"/>
                  <a:gd name="connsiteY8" fmla="*/ 120854 h 666954"/>
                  <a:gd name="connsiteX9" fmla="*/ 596900 w 773907"/>
                  <a:gd name="connsiteY9" fmla="*/ 70054 h 666954"/>
                  <a:gd name="connsiteX10" fmla="*/ 638969 w 773907"/>
                  <a:gd name="connsiteY10" fmla="*/ 39097 h 666954"/>
                  <a:gd name="connsiteX11" fmla="*/ 692150 w 773907"/>
                  <a:gd name="connsiteY11" fmla="*/ 19254 h 666954"/>
                  <a:gd name="connsiteX12" fmla="*/ 755650 w 773907"/>
                  <a:gd name="connsiteY12" fmla="*/ 2585 h 666954"/>
                  <a:gd name="connsiteX13" fmla="*/ 773907 w 773907"/>
                  <a:gd name="connsiteY13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400049 w 773907"/>
                  <a:gd name="connsiteY6" fmla="*/ 302621 h 666954"/>
                  <a:gd name="connsiteX7" fmla="*/ 399256 w 773907"/>
                  <a:gd name="connsiteY7" fmla="*/ 285954 h 666954"/>
                  <a:gd name="connsiteX8" fmla="*/ 472281 w 773907"/>
                  <a:gd name="connsiteY8" fmla="*/ 189910 h 666954"/>
                  <a:gd name="connsiteX9" fmla="*/ 527050 w 773907"/>
                  <a:gd name="connsiteY9" fmla="*/ 120854 h 666954"/>
                  <a:gd name="connsiteX10" fmla="*/ 596900 w 773907"/>
                  <a:gd name="connsiteY10" fmla="*/ 70054 h 666954"/>
                  <a:gd name="connsiteX11" fmla="*/ 638969 w 773907"/>
                  <a:gd name="connsiteY11" fmla="*/ 39097 h 666954"/>
                  <a:gd name="connsiteX12" fmla="*/ 692150 w 773907"/>
                  <a:gd name="connsiteY12" fmla="*/ 19254 h 666954"/>
                  <a:gd name="connsiteX13" fmla="*/ 755650 w 773907"/>
                  <a:gd name="connsiteY13" fmla="*/ 2585 h 666954"/>
                  <a:gd name="connsiteX14" fmla="*/ 773907 w 773907"/>
                  <a:gd name="connsiteY14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400049 w 773907"/>
                  <a:gd name="connsiteY6" fmla="*/ 302621 h 666954"/>
                  <a:gd name="connsiteX7" fmla="*/ 399256 w 773907"/>
                  <a:gd name="connsiteY7" fmla="*/ 285954 h 666954"/>
                  <a:gd name="connsiteX8" fmla="*/ 488155 w 773907"/>
                  <a:gd name="connsiteY8" fmla="*/ 197846 h 666954"/>
                  <a:gd name="connsiteX9" fmla="*/ 472281 w 773907"/>
                  <a:gd name="connsiteY9" fmla="*/ 189910 h 666954"/>
                  <a:gd name="connsiteX10" fmla="*/ 527050 w 773907"/>
                  <a:gd name="connsiteY10" fmla="*/ 120854 h 666954"/>
                  <a:gd name="connsiteX11" fmla="*/ 596900 w 773907"/>
                  <a:gd name="connsiteY11" fmla="*/ 70054 h 666954"/>
                  <a:gd name="connsiteX12" fmla="*/ 638969 w 773907"/>
                  <a:gd name="connsiteY12" fmla="*/ 39097 h 666954"/>
                  <a:gd name="connsiteX13" fmla="*/ 692150 w 773907"/>
                  <a:gd name="connsiteY13" fmla="*/ 19254 h 666954"/>
                  <a:gd name="connsiteX14" fmla="*/ 755650 w 773907"/>
                  <a:gd name="connsiteY14" fmla="*/ 2585 h 666954"/>
                  <a:gd name="connsiteX15" fmla="*/ 773907 w 773907"/>
                  <a:gd name="connsiteY15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400049 w 773907"/>
                  <a:gd name="connsiteY6" fmla="*/ 302621 h 666954"/>
                  <a:gd name="connsiteX7" fmla="*/ 425449 w 773907"/>
                  <a:gd name="connsiteY7" fmla="*/ 285954 h 666954"/>
                  <a:gd name="connsiteX8" fmla="*/ 488155 w 773907"/>
                  <a:gd name="connsiteY8" fmla="*/ 197846 h 666954"/>
                  <a:gd name="connsiteX9" fmla="*/ 472281 w 773907"/>
                  <a:gd name="connsiteY9" fmla="*/ 189910 h 666954"/>
                  <a:gd name="connsiteX10" fmla="*/ 527050 w 773907"/>
                  <a:gd name="connsiteY10" fmla="*/ 120854 h 666954"/>
                  <a:gd name="connsiteX11" fmla="*/ 596900 w 773907"/>
                  <a:gd name="connsiteY11" fmla="*/ 70054 h 666954"/>
                  <a:gd name="connsiteX12" fmla="*/ 638969 w 773907"/>
                  <a:gd name="connsiteY12" fmla="*/ 39097 h 666954"/>
                  <a:gd name="connsiteX13" fmla="*/ 692150 w 773907"/>
                  <a:gd name="connsiteY13" fmla="*/ 19254 h 666954"/>
                  <a:gd name="connsiteX14" fmla="*/ 755650 w 773907"/>
                  <a:gd name="connsiteY14" fmla="*/ 2585 h 666954"/>
                  <a:gd name="connsiteX15" fmla="*/ 773907 w 773907"/>
                  <a:gd name="connsiteY15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0806 w 773907"/>
                  <a:gd name="connsiteY2" fmla="*/ 507410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400049 w 773907"/>
                  <a:gd name="connsiteY6" fmla="*/ 302621 h 666954"/>
                  <a:gd name="connsiteX7" fmla="*/ 425449 w 773907"/>
                  <a:gd name="connsiteY7" fmla="*/ 285954 h 666954"/>
                  <a:gd name="connsiteX8" fmla="*/ 488155 w 773907"/>
                  <a:gd name="connsiteY8" fmla="*/ 197846 h 666954"/>
                  <a:gd name="connsiteX9" fmla="*/ 498475 w 773907"/>
                  <a:gd name="connsiteY9" fmla="*/ 178003 h 666954"/>
                  <a:gd name="connsiteX10" fmla="*/ 527050 w 773907"/>
                  <a:gd name="connsiteY10" fmla="*/ 120854 h 666954"/>
                  <a:gd name="connsiteX11" fmla="*/ 596900 w 773907"/>
                  <a:gd name="connsiteY11" fmla="*/ 70054 h 666954"/>
                  <a:gd name="connsiteX12" fmla="*/ 638969 w 773907"/>
                  <a:gd name="connsiteY12" fmla="*/ 39097 h 666954"/>
                  <a:gd name="connsiteX13" fmla="*/ 692150 w 773907"/>
                  <a:gd name="connsiteY13" fmla="*/ 19254 h 666954"/>
                  <a:gd name="connsiteX14" fmla="*/ 755650 w 773907"/>
                  <a:gd name="connsiteY14" fmla="*/ 2585 h 666954"/>
                  <a:gd name="connsiteX15" fmla="*/ 773907 w 773907"/>
                  <a:gd name="connsiteY15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103187 w 773907"/>
                  <a:gd name="connsiteY2" fmla="*/ 516935 h 666954"/>
                  <a:gd name="connsiteX3" fmla="*/ 180974 w 773907"/>
                  <a:gd name="connsiteY3" fmla="*/ 466135 h 666954"/>
                  <a:gd name="connsiteX4" fmla="*/ 246062 w 773907"/>
                  <a:gd name="connsiteY4" fmla="*/ 426448 h 666954"/>
                  <a:gd name="connsiteX5" fmla="*/ 303213 w 773907"/>
                  <a:gd name="connsiteY5" fmla="*/ 400254 h 666954"/>
                  <a:gd name="connsiteX6" fmla="*/ 400049 w 773907"/>
                  <a:gd name="connsiteY6" fmla="*/ 302621 h 666954"/>
                  <a:gd name="connsiteX7" fmla="*/ 425449 w 773907"/>
                  <a:gd name="connsiteY7" fmla="*/ 285954 h 666954"/>
                  <a:gd name="connsiteX8" fmla="*/ 488155 w 773907"/>
                  <a:gd name="connsiteY8" fmla="*/ 197846 h 666954"/>
                  <a:gd name="connsiteX9" fmla="*/ 498475 w 773907"/>
                  <a:gd name="connsiteY9" fmla="*/ 178003 h 666954"/>
                  <a:gd name="connsiteX10" fmla="*/ 527050 w 773907"/>
                  <a:gd name="connsiteY10" fmla="*/ 120854 h 666954"/>
                  <a:gd name="connsiteX11" fmla="*/ 596900 w 773907"/>
                  <a:gd name="connsiteY11" fmla="*/ 70054 h 666954"/>
                  <a:gd name="connsiteX12" fmla="*/ 638969 w 773907"/>
                  <a:gd name="connsiteY12" fmla="*/ 39097 h 666954"/>
                  <a:gd name="connsiteX13" fmla="*/ 692150 w 773907"/>
                  <a:gd name="connsiteY13" fmla="*/ 19254 h 666954"/>
                  <a:gd name="connsiteX14" fmla="*/ 755650 w 773907"/>
                  <a:gd name="connsiteY14" fmla="*/ 2585 h 666954"/>
                  <a:gd name="connsiteX15" fmla="*/ 773907 w 773907"/>
                  <a:gd name="connsiteY15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52387 w 773907"/>
                  <a:gd name="connsiteY2" fmla="*/ 571702 h 666954"/>
                  <a:gd name="connsiteX3" fmla="*/ 103187 w 773907"/>
                  <a:gd name="connsiteY3" fmla="*/ 516935 h 666954"/>
                  <a:gd name="connsiteX4" fmla="*/ 180974 w 773907"/>
                  <a:gd name="connsiteY4" fmla="*/ 466135 h 666954"/>
                  <a:gd name="connsiteX5" fmla="*/ 246062 w 773907"/>
                  <a:gd name="connsiteY5" fmla="*/ 426448 h 666954"/>
                  <a:gd name="connsiteX6" fmla="*/ 303213 w 773907"/>
                  <a:gd name="connsiteY6" fmla="*/ 400254 h 666954"/>
                  <a:gd name="connsiteX7" fmla="*/ 400049 w 773907"/>
                  <a:gd name="connsiteY7" fmla="*/ 302621 h 666954"/>
                  <a:gd name="connsiteX8" fmla="*/ 425449 w 773907"/>
                  <a:gd name="connsiteY8" fmla="*/ 285954 h 666954"/>
                  <a:gd name="connsiteX9" fmla="*/ 488155 w 773907"/>
                  <a:gd name="connsiteY9" fmla="*/ 197846 h 666954"/>
                  <a:gd name="connsiteX10" fmla="*/ 498475 w 773907"/>
                  <a:gd name="connsiteY10" fmla="*/ 178003 h 666954"/>
                  <a:gd name="connsiteX11" fmla="*/ 527050 w 773907"/>
                  <a:gd name="connsiteY11" fmla="*/ 120854 h 666954"/>
                  <a:gd name="connsiteX12" fmla="*/ 596900 w 773907"/>
                  <a:gd name="connsiteY12" fmla="*/ 70054 h 666954"/>
                  <a:gd name="connsiteX13" fmla="*/ 638969 w 773907"/>
                  <a:gd name="connsiteY13" fmla="*/ 39097 h 666954"/>
                  <a:gd name="connsiteX14" fmla="*/ 692150 w 773907"/>
                  <a:gd name="connsiteY14" fmla="*/ 19254 h 666954"/>
                  <a:gd name="connsiteX15" fmla="*/ 755650 w 773907"/>
                  <a:gd name="connsiteY15" fmla="*/ 2585 h 666954"/>
                  <a:gd name="connsiteX16" fmla="*/ 773907 w 773907"/>
                  <a:gd name="connsiteY16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52387 w 773907"/>
                  <a:gd name="connsiteY2" fmla="*/ 571702 h 666954"/>
                  <a:gd name="connsiteX3" fmla="*/ 103187 w 773907"/>
                  <a:gd name="connsiteY3" fmla="*/ 516935 h 666954"/>
                  <a:gd name="connsiteX4" fmla="*/ 180974 w 773907"/>
                  <a:gd name="connsiteY4" fmla="*/ 466135 h 666954"/>
                  <a:gd name="connsiteX5" fmla="*/ 248444 w 773907"/>
                  <a:gd name="connsiteY5" fmla="*/ 431210 h 666954"/>
                  <a:gd name="connsiteX6" fmla="*/ 303213 w 773907"/>
                  <a:gd name="connsiteY6" fmla="*/ 400254 h 666954"/>
                  <a:gd name="connsiteX7" fmla="*/ 400049 w 773907"/>
                  <a:gd name="connsiteY7" fmla="*/ 302621 h 666954"/>
                  <a:gd name="connsiteX8" fmla="*/ 425449 w 773907"/>
                  <a:gd name="connsiteY8" fmla="*/ 285954 h 666954"/>
                  <a:gd name="connsiteX9" fmla="*/ 488155 w 773907"/>
                  <a:gd name="connsiteY9" fmla="*/ 197846 h 666954"/>
                  <a:gd name="connsiteX10" fmla="*/ 498475 w 773907"/>
                  <a:gd name="connsiteY10" fmla="*/ 178003 h 666954"/>
                  <a:gd name="connsiteX11" fmla="*/ 527050 w 773907"/>
                  <a:gd name="connsiteY11" fmla="*/ 120854 h 666954"/>
                  <a:gd name="connsiteX12" fmla="*/ 596900 w 773907"/>
                  <a:gd name="connsiteY12" fmla="*/ 70054 h 666954"/>
                  <a:gd name="connsiteX13" fmla="*/ 638969 w 773907"/>
                  <a:gd name="connsiteY13" fmla="*/ 39097 h 666954"/>
                  <a:gd name="connsiteX14" fmla="*/ 692150 w 773907"/>
                  <a:gd name="connsiteY14" fmla="*/ 19254 h 666954"/>
                  <a:gd name="connsiteX15" fmla="*/ 755650 w 773907"/>
                  <a:gd name="connsiteY15" fmla="*/ 2585 h 666954"/>
                  <a:gd name="connsiteX16" fmla="*/ 773907 w 773907"/>
                  <a:gd name="connsiteY16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52387 w 773907"/>
                  <a:gd name="connsiteY2" fmla="*/ 571702 h 666954"/>
                  <a:gd name="connsiteX3" fmla="*/ 103187 w 773907"/>
                  <a:gd name="connsiteY3" fmla="*/ 516935 h 666954"/>
                  <a:gd name="connsiteX4" fmla="*/ 180974 w 773907"/>
                  <a:gd name="connsiteY4" fmla="*/ 466135 h 666954"/>
                  <a:gd name="connsiteX5" fmla="*/ 248444 w 773907"/>
                  <a:gd name="connsiteY5" fmla="*/ 431210 h 666954"/>
                  <a:gd name="connsiteX6" fmla="*/ 303213 w 773907"/>
                  <a:gd name="connsiteY6" fmla="*/ 400254 h 666954"/>
                  <a:gd name="connsiteX7" fmla="*/ 400049 w 773907"/>
                  <a:gd name="connsiteY7" fmla="*/ 312146 h 666954"/>
                  <a:gd name="connsiteX8" fmla="*/ 425449 w 773907"/>
                  <a:gd name="connsiteY8" fmla="*/ 285954 h 666954"/>
                  <a:gd name="connsiteX9" fmla="*/ 488155 w 773907"/>
                  <a:gd name="connsiteY9" fmla="*/ 197846 h 666954"/>
                  <a:gd name="connsiteX10" fmla="*/ 498475 w 773907"/>
                  <a:gd name="connsiteY10" fmla="*/ 178003 h 666954"/>
                  <a:gd name="connsiteX11" fmla="*/ 527050 w 773907"/>
                  <a:gd name="connsiteY11" fmla="*/ 120854 h 666954"/>
                  <a:gd name="connsiteX12" fmla="*/ 596900 w 773907"/>
                  <a:gd name="connsiteY12" fmla="*/ 70054 h 666954"/>
                  <a:gd name="connsiteX13" fmla="*/ 638969 w 773907"/>
                  <a:gd name="connsiteY13" fmla="*/ 39097 h 666954"/>
                  <a:gd name="connsiteX14" fmla="*/ 692150 w 773907"/>
                  <a:gd name="connsiteY14" fmla="*/ 19254 h 666954"/>
                  <a:gd name="connsiteX15" fmla="*/ 755650 w 773907"/>
                  <a:gd name="connsiteY15" fmla="*/ 2585 h 666954"/>
                  <a:gd name="connsiteX16" fmla="*/ 773907 w 773907"/>
                  <a:gd name="connsiteY16" fmla="*/ 998 h 666954"/>
                  <a:gd name="connsiteX0" fmla="*/ 0 w 773907"/>
                  <a:gd name="connsiteY0" fmla="*/ 666954 h 666954"/>
                  <a:gd name="connsiteX1" fmla="*/ 51594 w 773907"/>
                  <a:gd name="connsiteY1" fmla="*/ 560592 h 666954"/>
                  <a:gd name="connsiteX2" fmla="*/ 52387 w 773907"/>
                  <a:gd name="connsiteY2" fmla="*/ 571702 h 666954"/>
                  <a:gd name="connsiteX3" fmla="*/ 103187 w 773907"/>
                  <a:gd name="connsiteY3" fmla="*/ 516935 h 666954"/>
                  <a:gd name="connsiteX4" fmla="*/ 180974 w 773907"/>
                  <a:gd name="connsiteY4" fmla="*/ 466135 h 666954"/>
                  <a:gd name="connsiteX5" fmla="*/ 248444 w 773907"/>
                  <a:gd name="connsiteY5" fmla="*/ 431210 h 666954"/>
                  <a:gd name="connsiteX6" fmla="*/ 303213 w 773907"/>
                  <a:gd name="connsiteY6" fmla="*/ 400254 h 666954"/>
                  <a:gd name="connsiteX7" fmla="*/ 400049 w 773907"/>
                  <a:gd name="connsiteY7" fmla="*/ 312146 h 666954"/>
                  <a:gd name="connsiteX8" fmla="*/ 425449 w 773907"/>
                  <a:gd name="connsiteY8" fmla="*/ 285954 h 666954"/>
                  <a:gd name="connsiteX9" fmla="*/ 488155 w 773907"/>
                  <a:gd name="connsiteY9" fmla="*/ 197846 h 666954"/>
                  <a:gd name="connsiteX10" fmla="*/ 498475 w 773907"/>
                  <a:gd name="connsiteY10" fmla="*/ 178003 h 666954"/>
                  <a:gd name="connsiteX11" fmla="*/ 534193 w 773907"/>
                  <a:gd name="connsiteY11" fmla="*/ 127998 h 666954"/>
                  <a:gd name="connsiteX12" fmla="*/ 596900 w 773907"/>
                  <a:gd name="connsiteY12" fmla="*/ 70054 h 666954"/>
                  <a:gd name="connsiteX13" fmla="*/ 638969 w 773907"/>
                  <a:gd name="connsiteY13" fmla="*/ 39097 h 666954"/>
                  <a:gd name="connsiteX14" fmla="*/ 692150 w 773907"/>
                  <a:gd name="connsiteY14" fmla="*/ 19254 h 666954"/>
                  <a:gd name="connsiteX15" fmla="*/ 755650 w 773907"/>
                  <a:gd name="connsiteY15" fmla="*/ 2585 h 666954"/>
                  <a:gd name="connsiteX16" fmla="*/ 773907 w 773907"/>
                  <a:gd name="connsiteY16" fmla="*/ 998 h 66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3907" h="666954">
                    <a:moveTo>
                      <a:pt x="0" y="666954"/>
                    </a:moveTo>
                    <a:cubicBezTo>
                      <a:pt x="19050" y="617212"/>
                      <a:pt x="42863" y="576467"/>
                      <a:pt x="51594" y="560592"/>
                    </a:cubicBezTo>
                    <a:cubicBezTo>
                      <a:pt x="60325" y="544717"/>
                      <a:pt x="43788" y="578978"/>
                      <a:pt x="52387" y="571702"/>
                    </a:cubicBezTo>
                    <a:cubicBezTo>
                      <a:pt x="60986" y="564426"/>
                      <a:pt x="82153" y="530958"/>
                      <a:pt x="103187" y="516935"/>
                    </a:cubicBezTo>
                    <a:cubicBezTo>
                      <a:pt x="129116" y="500002"/>
                      <a:pt x="156764" y="480423"/>
                      <a:pt x="180974" y="466135"/>
                    </a:cubicBezTo>
                    <a:cubicBezTo>
                      <a:pt x="205184" y="451847"/>
                      <a:pt x="228071" y="442190"/>
                      <a:pt x="248444" y="431210"/>
                    </a:cubicBezTo>
                    <a:cubicBezTo>
                      <a:pt x="268817" y="420230"/>
                      <a:pt x="279136" y="422479"/>
                      <a:pt x="303213" y="400254"/>
                    </a:cubicBezTo>
                    <a:cubicBezTo>
                      <a:pt x="327290" y="378029"/>
                      <a:pt x="384042" y="331196"/>
                      <a:pt x="400049" y="312146"/>
                    </a:cubicBezTo>
                    <a:cubicBezTo>
                      <a:pt x="416056" y="293096"/>
                      <a:pt x="410765" y="305004"/>
                      <a:pt x="425449" y="285954"/>
                    </a:cubicBezTo>
                    <a:cubicBezTo>
                      <a:pt x="440133" y="266904"/>
                      <a:pt x="475984" y="213853"/>
                      <a:pt x="488155" y="197846"/>
                    </a:cubicBezTo>
                    <a:cubicBezTo>
                      <a:pt x="500326" y="181839"/>
                      <a:pt x="490802" y="189644"/>
                      <a:pt x="498475" y="178003"/>
                    </a:cubicBezTo>
                    <a:cubicBezTo>
                      <a:pt x="506148" y="166362"/>
                      <a:pt x="517789" y="145990"/>
                      <a:pt x="534193" y="127998"/>
                    </a:cubicBezTo>
                    <a:cubicBezTo>
                      <a:pt x="550597" y="110006"/>
                      <a:pt x="579437" y="84871"/>
                      <a:pt x="596900" y="70054"/>
                    </a:cubicBezTo>
                    <a:cubicBezTo>
                      <a:pt x="614363" y="55237"/>
                      <a:pt x="623094" y="47564"/>
                      <a:pt x="638969" y="39097"/>
                    </a:cubicBezTo>
                    <a:cubicBezTo>
                      <a:pt x="654844" y="30630"/>
                      <a:pt x="672703" y="25339"/>
                      <a:pt x="692150" y="19254"/>
                    </a:cubicBezTo>
                    <a:cubicBezTo>
                      <a:pt x="711597" y="13169"/>
                      <a:pt x="737658" y="6818"/>
                      <a:pt x="755650" y="2585"/>
                    </a:cubicBezTo>
                    <a:cubicBezTo>
                      <a:pt x="773642" y="-1648"/>
                      <a:pt x="772055" y="469"/>
                      <a:pt x="773907" y="9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3500" tIns="25400" rIns="63500" bIns="254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238500" y="2813842"/>
                <a:ext cx="628609" cy="522288"/>
              </a:xfrm>
              <a:custGeom>
                <a:avLst/>
                <a:gdLst>
                  <a:gd name="connsiteX0" fmla="*/ 0 w 376990"/>
                  <a:gd name="connsiteY0" fmla="*/ 304800 h 304800"/>
                  <a:gd name="connsiteX1" fmla="*/ 128337 w 376990"/>
                  <a:gd name="connsiteY1" fmla="*/ 232611 h 304800"/>
                  <a:gd name="connsiteX2" fmla="*/ 224590 w 376990"/>
                  <a:gd name="connsiteY2" fmla="*/ 208548 h 304800"/>
                  <a:gd name="connsiteX3" fmla="*/ 280737 w 376990"/>
                  <a:gd name="connsiteY3" fmla="*/ 144379 h 304800"/>
                  <a:gd name="connsiteX4" fmla="*/ 328863 w 376990"/>
                  <a:gd name="connsiteY4" fmla="*/ 80211 h 304800"/>
                  <a:gd name="connsiteX5" fmla="*/ 360948 w 376990"/>
                  <a:gd name="connsiteY5" fmla="*/ 40106 h 304800"/>
                  <a:gd name="connsiteX6" fmla="*/ 376990 w 376990"/>
                  <a:gd name="connsiteY6" fmla="*/ 0 h 304800"/>
                  <a:gd name="connsiteX0" fmla="*/ 0 w 376990"/>
                  <a:gd name="connsiteY0" fmla="*/ 304800 h 304800"/>
                  <a:gd name="connsiteX1" fmla="*/ 128337 w 376990"/>
                  <a:gd name="connsiteY1" fmla="*/ 244517 h 304800"/>
                  <a:gd name="connsiteX2" fmla="*/ 224590 w 376990"/>
                  <a:gd name="connsiteY2" fmla="*/ 208548 h 304800"/>
                  <a:gd name="connsiteX3" fmla="*/ 280737 w 376990"/>
                  <a:gd name="connsiteY3" fmla="*/ 144379 h 304800"/>
                  <a:gd name="connsiteX4" fmla="*/ 328863 w 376990"/>
                  <a:gd name="connsiteY4" fmla="*/ 80211 h 304800"/>
                  <a:gd name="connsiteX5" fmla="*/ 360948 w 376990"/>
                  <a:gd name="connsiteY5" fmla="*/ 40106 h 304800"/>
                  <a:gd name="connsiteX6" fmla="*/ 376990 w 376990"/>
                  <a:gd name="connsiteY6" fmla="*/ 0 h 304800"/>
                  <a:gd name="connsiteX0" fmla="*/ 0 w 376990"/>
                  <a:gd name="connsiteY0" fmla="*/ 304800 h 304800"/>
                  <a:gd name="connsiteX1" fmla="*/ 125956 w 376990"/>
                  <a:gd name="connsiteY1" fmla="*/ 263567 h 304800"/>
                  <a:gd name="connsiteX2" fmla="*/ 224590 w 376990"/>
                  <a:gd name="connsiteY2" fmla="*/ 208548 h 304800"/>
                  <a:gd name="connsiteX3" fmla="*/ 280737 w 376990"/>
                  <a:gd name="connsiteY3" fmla="*/ 144379 h 304800"/>
                  <a:gd name="connsiteX4" fmla="*/ 328863 w 376990"/>
                  <a:gd name="connsiteY4" fmla="*/ 80211 h 304800"/>
                  <a:gd name="connsiteX5" fmla="*/ 360948 w 376990"/>
                  <a:gd name="connsiteY5" fmla="*/ 40106 h 304800"/>
                  <a:gd name="connsiteX6" fmla="*/ 376990 w 376990"/>
                  <a:gd name="connsiteY6" fmla="*/ 0 h 304800"/>
                  <a:gd name="connsiteX0" fmla="*/ 0 w 376990"/>
                  <a:gd name="connsiteY0" fmla="*/ 304800 h 304800"/>
                  <a:gd name="connsiteX1" fmla="*/ 78581 w 376990"/>
                  <a:gd name="connsiteY1" fmla="*/ 284956 h 304800"/>
                  <a:gd name="connsiteX2" fmla="*/ 125956 w 376990"/>
                  <a:gd name="connsiteY2" fmla="*/ 263567 h 304800"/>
                  <a:gd name="connsiteX3" fmla="*/ 224590 w 376990"/>
                  <a:gd name="connsiteY3" fmla="*/ 208548 h 304800"/>
                  <a:gd name="connsiteX4" fmla="*/ 280737 w 376990"/>
                  <a:gd name="connsiteY4" fmla="*/ 144379 h 304800"/>
                  <a:gd name="connsiteX5" fmla="*/ 328863 w 376990"/>
                  <a:gd name="connsiteY5" fmla="*/ 80211 h 304800"/>
                  <a:gd name="connsiteX6" fmla="*/ 360948 w 376990"/>
                  <a:gd name="connsiteY6" fmla="*/ 40106 h 304800"/>
                  <a:gd name="connsiteX7" fmla="*/ 376990 w 376990"/>
                  <a:gd name="connsiteY7" fmla="*/ 0 h 304800"/>
                  <a:gd name="connsiteX0" fmla="*/ 0 w 376990"/>
                  <a:gd name="connsiteY0" fmla="*/ 304800 h 304800"/>
                  <a:gd name="connsiteX1" fmla="*/ 78581 w 376990"/>
                  <a:gd name="connsiteY1" fmla="*/ 284956 h 304800"/>
                  <a:gd name="connsiteX2" fmla="*/ 125956 w 376990"/>
                  <a:gd name="connsiteY2" fmla="*/ 263567 h 304800"/>
                  <a:gd name="connsiteX3" fmla="*/ 224590 w 376990"/>
                  <a:gd name="connsiteY3" fmla="*/ 208548 h 304800"/>
                  <a:gd name="connsiteX4" fmla="*/ 292643 w 376990"/>
                  <a:gd name="connsiteY4" fmla="*/ 134854 h 304800"/>
                  <a:gd name="connsiteX5" fmla="*/ 328863 w 376990"/>
                  <a:gd name="connsiteY5" fmla="*/ 80211 h 304800"/>
                  <a:gd name="connsiteX6" fmla="*/ 360948 w 376990"/>
                  <a:gd name="connsiteY6" fmla="*/ 40106 h 304800"/>
                  <a:gd name="connsiteX7" fmla="*/ 376990 w 376990"/>
                  <a:gd name="connsiteY7" fmla="*/ 0 h 304800"/>
                  <a:gd name="connsiteX0" fmla="*/ 0 w 376990"/>
                  <a:gd name="connsiteY0" fmla="*/ 304800 h 304800"/>
                  <a:gd name="connsiteX1" fmla="*/ 78581 w 376990"/>
                  <a:gd name="connsiteY1" fmla="*/ 284956 h 304800"/>
                  <a:gd name="connsiteX2" fmla="*/ 125956 w 376990"/>
                  <a:gd name="connsiteY2" fmla="*/ 263567 h 304800"/>
                  <a:gd name="connsiteX3" fmla="*/ 224590 w 376990"/>
                  <a:gd name="connsiteY3" fmla="*/ 208548 h 304800"/>
                  <a:gd name="connsiteX4" fmla="*/ 292643 w 376990"/>
                  <a:gd name="connsiteY4" fmla="*/ 134854 h 304800"/>
                  <a:gd name="connsiteX5" fmla="*/ 331244 w 376990"/>
                  <a:gd name="connsiteY5" fmla="*/ 92118 h 304800"/>
                  <a:gd name="connsiteX6" fmla="*/ 360948 w 376990"/>
                  <a:gd name="connsiteY6" fmla="*/ 40106 h 304800"/>
                  <a:gd name="connsiteX7" fmla="*/ 376990 w 376990"/>
                  <a:gd name="connsiteY7" fmla="*/ 0 h 304800"/>
                  <a:gd name="connsiteX0" fmla="*/ 0 w 376990"/>
                  <a:gd name="connsiteY0" fmla="*/ 335756 h 335756"/>
                  <a:gd name="connsiteX1" fmla="*/ 78581 w 376990"/>
                  <a:gd name="connsiteY1" fmla="*/ 284956 h 335756"/>
                  <a:gd name="connsiteX2" fmla="*/ 125956 w 376990"/>
                  <a:gd name="connsiteY2" fmla="*/ 263567 h 335756"/>
                  <a:gd name="connsiteX3" fmla="*/ 224590 w 376990"/>
                  <a:gd name="connsiteY3" fmla="*/ 208548 h 335756"/>
                  <a:gd name="connsiteX4" fmla="*/ 292643 w 376990"/>
                  <a:gd name="connsiteY4" fmla="*/ 134854 h 335756"/>
                  <a:gd name="connsiteX5" fmla="*/ 331244 w 376990"/>
                  <a:gd name="connsiteY5" fmla="*/ 92118 h 335756"/>
                  <a:gd name="connsiteX6" fmla="*/ 360948 w 376990"/>
                  <a:gd name="connsiteY6" fmla="*/ 40106 h 335756"/>
                  <a:gd name="connsiteX7" fmla="*/ 376990 w 376990"/>
                  <a:gd name="connsiteY7" fmla="*/ 0 h 335756"/>
                  <a:gd name="connsiteX0" fmla="*/ 0 w 412709"/>
                  <a:gd name="connsiteY0" fmla="*/ 347663 h 347663"/>
                  <a:gd name="connsiteX1" fmla="*/ 78581 w 412709"/>
                  <a:gd name="connsiteY1" fmla="*/ 296863 h 347663"/>
                  <a:gd name="connsiteX2" fmla="*/ 125956 w 412709"/>
                  <a:gd name="connsiteY2" fmla="*/ 275474 h 347663"/>
                  <a:gd name="connsiteX3" fmla="*/ 224590 w 412709"/>
                  <a:gd name="connsiteY3" fmla="*/ 220455 h 347663"/>
                  <a:gd name="connsiteX4" fmla="*/ 292643 w 412709"/>
                  <a:gd name="connsiteY4" fmla="*/ 146761 h 347663"/>
                  <a:gd name="connsiteX5" fmla="*/ 331244 w 412709"/>
                  <a:gd name="connsiteY5" fmla="*/ 104025 h 347663"/>
                  <a:gd name="connsiteX6" fmla="*/ 360948 w 412709"/>
                  <a:gd name="connsiteY6" fmla="*/ 52013 h 347663"/>
                  <a:gd name="connsiteX7" fmla="*/ 412709 w 412709"/>
                  <a:gd name="connsiteY7" fmla="*/ 0 h 347663"/>
                  <a:gd name="connsiteX0" fmla="*/ 0 w 412709"/>
                  <a:gd name="connsiteY0" fmla="*/ 347663 h 347663"/>
                  <a:gd name="connsiteX1" fmla="*/ 78581 w 412709"/>
                  <a:gd name="connsiteY1" fmla="*/ 296863 h 347663"/>
                  <a:gd name="connsiteX2" fmla="*/ 125956 w 412709"/>
                  <a:gd name="connsiteY2" fmla="*/ 275474 h 347663"/>
                  <a:gd name="connsiteX3" fmla="*/ 224590 w 412709"/>
                  <a:gd name="connsiteY3" fmla="*/ 220455 h 347663"/>
                  <a:gd name="connsiteX4" fmla="*/ 292643 w 412709"/>
                  <a:gd name="connsiteY4" fmla="*/ 146761 h 347663"/>
                  <a:gd name="connsiteX5" fmla="*/ 331244 w 412709"/>
                  <a:gd name="connsiteY5" fmla="*/ 104025 h 347663"/>
                  <a:gd name="connsiteX6" fmla="*/ 368092 w 412709"/>
                  <a:gd name="connsiteY6" fmla="*/ 63919 h 347663"/>
                  <a:gd name="connsiteX7" fmla="*/ 412709 w 412709"/>
                  <a:gd name="connsiteY7" fmla="*/ 0 h 347663"/>
                  <a:gd name="connsiteX0" fmla="*/ 0 w 536534"/>
                  <a:gd name="connsiteY0" fmla="*/ 411163 h 411163"/>
                  <a:gd name="connsiteX1" fmla="*/ 202406 w 536534"/>
                  <a:gd name="connsiteY1" fmla="*/ 296863 h 411163"/>
                  <a:gd name="connsiteX2" fmla="*/ 249781 w 536534"/>
                  <a:gd name="connsiteY2" fmla="*/ 275474 h 411163"/>
                  <a:gd name="connsiteX3" fmla="*/ 348415 w 536534"/>
                  <a:gd name="connsiteY3" fmla="*/ 220455 h 411163"/>
                  <a:gd name="connsiteX4" fmla="*/ 416468 w 536534"/>
                  <a:gd name="connsiteY4" fmla="*/ 146761 h 411163"/>
                  <a:gd name="connsiteX5" fmla="*/ 455069 w 536534"/>
                  <a:gd name="connsiteY5" fmla="*/ 104025 h 411163"/>
                  <a:gd name="connsiteX6" fmla="*/ 491917 w 536534"/>
                  <a:gd name="connsiteY6" fmla="*/ 63919 h 411163"/>
                  <a:gd name="connsiteX7" fmla="*/ 536534 w 536534"/>
                  <a:gd name="connsiteY7" fmla="*/ 0 h 411163"/>
                  <a:gd name="connsiteX0" fmla="*/ 0 w 536534"/>
                  <a:gd name="connsiteY0" fmla="*/ 411163 h 411163"/>
                  <a:gd name="connsiteX1" fmla="*/ 192881 w 536534"/>
                  <a:gd name="connsiteY1" fmla="*/ 325438 h 411163"/>
                  <a:gd name="connsiteX2" fmla="*/ 249781 w 536534"/>
                  <a:gd name="connsiteY2" fmla="*/ 275474 h 411163"/>
                  <a:gd name="connsiteX3" fmla="*/ 348415 w 536534"/>
                  <a:gd name="connsiteY3" fmla="*/ 220455 h 411163"/>
                  <a:gd name="connsiteX4" fmla="*/ 416468 w 536534"/>
                  <a:gd name="connsiteY4" fmla="*/ 146761 h 411163"/>
                  <a:gd name="connsiteX5" fmla="*/ 455069 w 536534"/>
                  <a:gd name="connsiteY5" fmla="*/ 104025 h 411163"/>
                  <a:gd name="connsiteX6" fmla="*/ 491917 w 536534"/>
                  <a:gd name="connsiteY6" fmla="*/ 63919 h 411163"/>
                  <a:gd name="connsiteX7" fmla="*/ 536534 w 536534"/>
                  <a:gd name="connsiteY7" fmla="*/ 0 h 411163"/>
                  <a:gd name="connsiteX0" fmla="*/ 0 w 536534"/>
                  <a:gd name="connsiteY0" fmla="*/ 411163 h 411163"/>
                  <a:gd name="connsiteX1" fmla="*/ 192881 w 536534"/>
                  <a:gd name="connsiteY1" fmla="*/ 325438 h 411163"/>
                  <a:gd name="connsiteX2" fmla="*/ 297406 w 536534"/>
                  <a:gd name="connsiteY2" fmla="*/ 262774 h 411163"/>
                  <a:gd name="connsiteX3" fmla="*/ 348415 w 536534"/>
                  <a:gd name="connsiteY3" fmla="*/ 220455 h 411163"/>
                  <a:gd name="connsiteX4" fmla="*/ 416468 w 536534"/>
                  <a:gd name="connsiteY4" fmla="*/ 146761 h 411163"/>
                  <a:gd name="connsiteX5" fmla="*/ 455069 w 536534"/>
                  <a:gd name="connsiteY5" fmla="*/ 104025 h 411163"/>
                  <a:gd name="connsiteX6" fmla="*/ 491917 w 536534"/>
                  <a:gd name="connsiteY6" fmla="*/ 63919 h 411163"/>
                  <a:gd name="connsiteX7" fmla="*/ 536534 w 536534"/>
                  <a:gd name="connsiteY7" fmla="*/ 0 h 411163"/>
                  <a:gd name="connsiteX0" fmla="*/ 0 w 536534"/>
                  <a:gd name="connsiteY0" fmla="*/ 411163 h 411163"/>
                  <a:gd name="connsiteX1" fmla="*/ 192881 w 536534"/>
                  <a:gd name="connsiteY1" fmla="*/ 325438 h 411163"/>
                  <a:gd name="connsiteX2" fmla="*/ 297406 w 536534"/>
                  <a:gd name="connsiteY2" fmla="*/ 262774 h 411163"/>
                  <a:gd name="connsiteX3" fmla="*/ 364290 w 536534"/>
                  <a:gd name="connsiteY3" fmla="*/ 198230 h 411163"/>
                  <a:gd name="connsiteX4" fmla="*/ 416468 w 536534"/>
                  <a:gd name="connsiteY4" fmla="*/ 146761 h 411163"/>
                  <a:gd name="connsiteX5" fmla="*/ 455069 w 536534"/>
                  <a:gd name="connsiteY5" fmla="*/ 104025 h 411163"/>
                  <a:gd name="connsiteX6" fmla="*/ 491917 w 536534"/>
                  <a:gd name="connsiteY6" fmla="*/ 63919 h 411163"/>
                  <a:gd name="connsiteX7" fmla="*/ 536534 w 536534"/>
                  <a:gd name="connsiteY7" fmla="*/ 0 h 411163"/>
                  <a:gd name="connsiteX0" fmla="*/ 0 w 536534"/>
                  <a:gd name="connsiteY0" fmla="*/ 411163 h 411163"/>
                  <a:gd name="connsiteX1" fmla="*/ 192881 w 536534"/>
                  <a:gd name="connsiteY1" fmla="*/ 325438 h 411163"/>
                  <a:gd name="connsiteX2" fmla="*/ 297406 w 536534"/>
                  <a:gd name="connsiteY2" fmla="*/ 262774 h 411163"/>
                  <a:gd name="connsiteX3" fmla="*/ 364290 w 536534"/>
                  <a:gd name="connsiteY3" fmla="*/ 198230 h 411163"/>
                  <a:gd name="connsiteX4" fmla="*/ 455069 w 536534"/>
                  <a:gd name="connsiteY4" fmla="*/ 104025 h 411163"/>
                  <a:gd name="connsiteX5" fmla="*/ 491917 w 536534"/>
                  <a:gd name="connsiteY5" fmla="*/ 63919 h 411163"/>
                  <a:gd name="connsiteX6" fmla="*/ 536534 w 536534"/>
                  <a:gd name="connsiteY6" fmla="*/ 0 h 411163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297406 w 628609"/>
                  <a:gd name="connsiteY2" fmla="*/ 373899 h 522288"/>
                  <a:gd name="connsiteX3" fmla="*/ 364290 w 628609"/>
                  <a:gd name="connsiteY3" fmla="*/ 309355 h 522288"/>
                  <a:gd name="connsiteX4" fmla="*/ 455069 w 628609"/>
                  <a:gd name="connsiteY4" fmla="*/ 215150 h 522288"/>
                  <a:gd name="connsiteX5" fmla="*/ 491917 w 628609"/>
                  <a:gd name="connsiteY5" fmla="*/ 175044 h 522288"/>
                  <a:gd name="connsiteX6" fmla="*/ 628609 w 628609"/>
                  <a:gd name="connsiteY6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297406 w 628609"/>
                  <a:gd name="connsiteY2" fmla="*/ 373899 h 522288"/>
                  <a:gd name="connsiteX3" fmla="*/ 364290 w 628609"/>
                  <a:gd name="connsiteY3" fmla="*/ 309355 h 522288"/>
                  <a:gd name="connsiteX4" fmla="*/ 455069 w 628609"/>
                  <a:gd name="connsiteY4" fmla="*/ 215150 h 522288"/>
                  <a:gd name="connsiteX5" fmla="*/ 526842 w 628609"/>
                  <a:gd name="connsiteY5" fmla="*/ 140119 h 522288"/>
                  <a:gd name="connsiteX6" fmla="*/ 628609 w 628609"/>
                  <a:gd name="connsiteY6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297406 w 628609"/>
                  <a:gd name="connsiteY2" fmla="*/ 373899 h 522288"/>
                  <a:gd name="connsiteX3" fmla="*/ 364290 w 628609"/>
                  <a:gd name="connsiteY3" fmla="*/ 309355 h 522288"/>
                  <a:gd name="connsiteX4" fmla="*/ 455069 w 628609"/>
                  <a:gd name="connsiteY4" fmla="*/ 224675 h 522288"/>
                  <a:gd name="connsiteX5" fmla="*/ 526842 w 628609"/>
                  <a:gd name="connsiteY5" fmla="*/ 140119 h 522288"/>
                  <a:gd name="connsiteX6" fmla="*/ 628609 w 628609"/>
                  <a:gd name="connsiteY6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297406 w 628609"/>
                  <a:gd name="connsiteY2" fmla="*/ 373899 h 522288"/>
                  <a:gd name="connsiteX3" fmla="*/ 364290 w 628609"/>
                  <a:gd name="connsiteY3" fmla="*/ 309355 h 522288"/>
                  <a:gd name="connsiteX4" fmla="*/ 526842 w 628609"/>
                  <a:gd name="connsiteY4" fmla="*/ 14011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297406 w 628609"/>
                  <a:gd name="connsiteY2" fmla="*/ 373899 h 522288"/>
                  <a:gd name="connsiteX3" fmla="*/ 437315 w 628609"/>
                  <a:gd name="connsiteY3" fmla="*/ 252205 h 522288"/>
                  <a:gd name="connsiteX4" fmla="*/ 526842 w 628609"/>
                  <a:gd name="connsiteY4" fmla="*/ 14011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306931 w 628609"/>
                  <a:gd name="connsiteY2" fmla="*/ 361199 h 522288"/>
                  <a:gd name="connsiteX3" fmla="*/ 437315 w 628609"/>
                  <a:gd name="connsiteY3" fmla="*/ 252205 h 522288"/>
                  <a:gd name="connsiteX4" fmla="*/ 526842 w 628609"/>
                  <a:gd name="connsiteY4" fmla="*/ 14011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306931 w 628609"/>
                  <a:gd name="connsiteY2" fmla="*/ 361199 h 522288"/>
                  <a:gd name="connsiteX3" fmla="*/ 430965 w 628609"/>
                  <a:gd name="connsiteY3" fmla="*/ 261730 h 522288"/>
                  <a:gd name="connsiteX4" fmla="*/ 526842 w 628609"/>
                  <a:gd name="connsiteY4" fmla="*/ 14011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306931 w 628609"/>
                  <a:gd name="connsiteY2" fmla="*/ 361199 h 522288"/>
                  <a:gd name="connsiteX3" fmla="*/ 421440 w 628609"/>
                  <a:gd name="connsiteY3" fmla="*/ 258555 h 522288"/>
                  <a:gd name="connsiteX4" fmla="*/ 526842 w 628609"/>
                  <a:gd name="connsiteY4" fmla="*/ 14011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2881 w 628609"/>
                  <a:gd name="connsiteY1" fmla="*/ 436563 h 522288"/>
                  <a:gd name="connsiteX2" fmla="*/ 306931 w 628609"/>
                  <a:gd name="connsiteY2" fmla="*/ 361199 h 522288"/>
                  <a:gd name="connsiteX3" fmla="*/ 421440 w 628609"/>
                  <a:gd name="connsiteY3" fmla="*/ 258555 h 522288"/>
                  <a:gd name="connsiteX4" fmla="*/ 530017 w 628609"/>
                  <a:gd name="connsiteY4" fmla="*/ 14646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6056 w 628609"/>
                  <a:gd name="connsiteY1" fmla="*/ 433388 h 522288"/>
                  <a:gd name="connsiteX2" fmla="*/ 306931 w 628609"/>
                  <a:gd name="connsiteY2" fmla="*/ 361199 h 522288"/>
                  <a:gd name="connsiteX3" fmla="*/ 421440 w 628609"/>
                  <a:gd name="connsiteY3" fmla="*/ 258555 h 522288"/>
                  <a:gd name="connsiteX4" fmla="*/ 530017 w 628609"/>
                  <a:gd name="connsiteY4" fmla="*/ 146469 h 522288"/>
                  <a:gd name="connsiteX5" fmla="*/ 628609 w 628609"/>
                  <a:gd name="connsiteY5" fmla="*/ 0 h 522288"/>
                  <a:gd name="connsiteX0" fmla="*/ 0 w 628609"/>
                  <a:gd name="connsiteY0" fmla="*/ 522288 h 522288"/>
                  <a:gd name="connsiteX1" fmla="*/ 196056 w 628609"/>
                  <a:gd name="connsiteY1" fmla="*/ 433388 h 522288"/>
                  <a:gd name="connsiteX2" fmla="*/ 322806 w 628609"/>
                  <a:gd name="connsiteY2" fmla="*/ 354849 h 522288"/>
                  <a:gd name="connsiteX3" fmla="*/ 421440 w 628609"/>
                  <a:gd name="connsiteY3" fmla="*/ 258555 h 522288"/>
                  <a:gd name="connsiteX4" fmla="*/ 530017 w 628609"/>
                  <a:gd name="connsiteY4" fmla="*/ 146469 h 522288"/>
                  <a:gd name="connsiteX5" fmla="*/ 628609 w 628609"/>
                  <a:gd name="connsiteY5" fmla="*/ 0 h 5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09" h="522288">
                    <a:moveTo>
                      <a:pt x="0" y="522288"/>
                    </a:moveTo>
                    <a:cubicBezTo>
                      <a:pt x="12700" y="517790"/>
                      <a:pt x="142255" y="461294"/>
                      <a:pt x="196056" y="433388"/>
                    </a:cubicBezTo>
                    <a:cubicBezTo>
                      <a:pt x="249857" y="405482"/>
                      <a:pt x="285242" y="383988"/>
                      <a:pt x="322806" y="354849"/>
                    </a:cubicBezTo>
                    <a:cubicBezTo>
                      <a:pt x="360370" y="325710"/>
                      <a:pt x="386905" y="293285"/>
                      <a:pt x="421440" y="258555"/>
                    </a:cubicBezTo>
                    <a:cubicBezTo>
                      <a:pt x="455975" y="223825"/>
                      <a:pt x="485964" y="198028"/>
                      <a:pt x="530017" y="146469"/>
                    </a:cubicBezTo>
                    <a:cubicBezTo>
                      <a:pt x="538038" y="133100"/>
                      <a:pt x="624598" y="13368"/>
                      <a:pt x="628609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40447" y="1481372"/>
              <a:ext cx="2470430" cy="2972247"/>
              <a:chOff x="1382727" y="-1588737"/>
              <a:chExt cx="2470430" cy="29722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010212" y="-718190"/>
                    <a:ext cx="18429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2400" baseline="-25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cri</a:t>
                    </a:r>
                    <a:r>
                      <a: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2400" baseline="30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2400" baseline="30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0212" y="-718190"/>
                    <a:ext cx="1842945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298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Arrow Connector 59"/>
              <p:cNvCxnSpPr/>
              <p:nvPr/>
            </p:nvCxnSpPr>
            <p:spPr>
              <a:xfrm>
                <a:off x="2375718" y="-223372"/>
                <a:ext cx="46363" cy="1179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819371" y="-1053762"/>
                <a:ext cx="69526" cy="243727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382727" y="-1588737"/>
                <a:ext cx="1009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</a:t>
                </a:r>
                <a:endParaRPr lang="en-US" sz="24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101617" y="1066701"/>
            <a:ext cx="5320382" cy="5604697"/>
            <a:chOff x="7987869" y="-819761"/>
            <a:chExt cx="5320382" cy="5604697"/>
          </a:xfrm>
        </p:grpSpPr>
        <p:pic>
          <p:nvPicPr>
            <p:cNvPr id="34" name="Picture 5" descr="C:\Users\abkgroup\Desktop\ScreenHunter_116 Apr. 02 15.13.jpg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b="12051"/>
            <a:stretch/>
          </p:blipFill>
          <p:spPr bwMode="auto">
            <a:xfrm>
              <a:off x="7987869" y="-819761"/>
              <a:ext cx="5226520" cy="560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oup 66"/>
            <p:cNvGrpSpPr/>
            <p:nvPr/>
          </p:nvGrpSpPr>
          <p:grpSpPr>
            <a:xfrm>
              <a:off x="8906992" y="3360798"/>
              <a:ext cx="4401259" cy="1281760"/>
              <a:chOff x="3273066" y="3692199"/>
              <a:chExt cx="2697564" cy="65821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273066" y="3692199"/>
                <a:ext cx="989566" cy="189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&gt;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689264" y="4134887"/>
                <a:ext cx="1281366" cy="215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 &lt;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2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355871" y="1707219"/>
            <a:ext cx="2695876" cy="3131307"/>
            <a:chOff x="2676329" y="1638321"/>
            <a:chExt cx="2695876" cy="313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303814" y="2508868"/>
                  <a:ext cx="1842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sz="2400" baseline="-25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cri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4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14" y="2508868"/>
                  <a:ext cx="184294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950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Freeform 53"/>
            <p:cNvSpPr/>
            <p:nvPr/>
          </p:nvSpPr>
          <p:spPr bwMode="auto">
            <a:xfrm>
              <a:off x="3103448" y="1638321"/>
              <a:ext cx="2268757" cy="3131307"/>
            </a:xfrm>
            <a:custGeom>
              <a:avLst/>
              <a:gdLst>
                <a:gd name="connsiteX0" fmla="*/ 0 w 800100"/>
                <a:gd name="connsiteY0" fmla="*/ 673140 h 673140"/>
                <a:gd name="connsiteX1" fmla="*/ 63500 w 800100"/>
                <a:gd name="connsiteY1" fmla="*/ 533440 h 673140"/>
                <a:gd name="connsiteX2" fmla="*/ 152400 w 800100"/>
                <a:gd name="connsiteY2" fmla="*/ 431840 h 673140"/>
                <a:gd name="connsiteX3" fmla="*/ 241300 w 800100"/>
                <a:gd name="connsiteY3" fmla="*/ 387390 h 673140"/>
                <a:gd name="connsiteX4" fmla="*/ 387350 w 800100"/>
                <a:gd name="connsiteY4" fmla="*/ 292140 h 673140"/>
                <a:gd name="connsiteX5" fmla="*/ 450850 w 800100"/>
                <a:gd name="connsiteY5" fmla="*/ 203240 h 673140"/>
                <a:gd name="connsiteX6" fmla="*/ 527050 w 800100"/>
                <a:gd name="connsiteY6" fmla="*/ 127040 h 673140"/>
                <a:gd name="connsiteX7" fmla="*/ 596900 w 800100"/>
                <a:gd name="connsiteY7" fmla="*/ 76240 h 673140"/>
                <a:gd name="connsiteX8" fmla="*/ 622300 w 800100"/>
                <a:gd name="connsiteY8" fmla="*/ 38140 h 673140"/>
                <a:gd name="connsiteX9" fmla="*/ 692150 w 800100"/>
                <a:gd name="connsiteY9" fmla="*/ 25440 h 673140"/>
                <a:gd name="connsiteX10" fmla="*/ 800100 w 800100"/>
                <a:gd name="connsiteY10" fmla="*/ 40 h 673140"/>
                <a:gd name="connsiteX0" fmla="*/ 0 w 800100"/>
                <a:gd name="connsiteY0" fmla="*/ 673140 h 673140"/>
                <a:gd name="connsiteX1" fmla="*/ 63500 w 800100"/>
                <a:gd name="connsiteY1" fmla="*/ 533440 h 673140"/>
                <a:gd name="connsiteX2" fmla="*/ 180975 w 800100"/>
                <a:gd name="connsiteY2" fmla="*/ 465177 h 673140"/>
                <a:gd name="connsiteX3" fmla="*/ 241300 w 800100"/>
                <a:gd name="connsiteY3" fmla="*/ 387390 h 673140"/>
                <a:gd name="connsiteX4" fmla="*/ 387350 w 800100"/>
                <a:gd name="connsiteY4" fmla="*/ 292140 h 673140"/>
                <a:gd name="connsiteX5" fmla="*/ 450850 w 800100"/>
                <a:gd name="connsiteY5" fmla="*/ 203240 h 673140"/>
                <a:gd name="connsiteX6" fmla="*/ 527050 w 800100"/>
                <a:gd name="connsiteY6" fmla="*/ 127040 h 673140"/>
                <a:gd name="connsiteX7" fmla="*/ 596900 w 800100"/>
                <a:gd name="connsiteY7" fmla="*/ 76240 h 673140"/>
                <a:gd name="connsiteX8" fmla="*/ 622300 w 800100"/>
                <a:gd name="connsiteY8" fmla="*/ 38140 h 673140"/>
                <a:gd name="connsiteX9" fmla="*/ 692150 w 800100"/>
                <a:gd name="connsiteY9" fmla="*/ 25440 h 673140"/>
                <a:gd name="connsiteX10" fmla="*/ 800100 w 800100"/>
                <a:gd name="connsiteY10" fmla="*/ 40 h 673140"/>
                <a:gd name="connsiteX0" fmla="*/ 0 w 800100"/>
                <a:gd name="connsiteY0" fmla="*/ 673140 h 673140"/>
                <a:gd name="connsiteX1" fmla="*/ 63500 w 800100"/>
                <a:gd name="connsiteY1" fmla="*/ 533440 h 673140"/>
                <a:gd name="connsiteX2" fmla="*/ 180975 w 800100"/>
                <a:gd name="connsiteY2" fmla="*/ 465177 h 673140"/>
                <a:gd name="connsiteX3" fmla="*/ 241300 w 800100"/>
                <a:gd name="connsiteY3" fmla="*/ 387390 h 673140"/>
                <a:gd name="connsiteX4" fmla="*/ 291306 w 800100"/>
                <a:gd name="connsiteY4" fmla="*/ 406440 h 673140"/>
                <a:gd name="connsiteX5" fmla="*/ 387350 w 800100"/>
                <a:gd name="connsiteY5" fmla="*/ 292140 h 673140"/>
                <a:gd name="connsiteX6" fmla="*/ 450850 w 800100"/>
                <a:gd name="connsiteY6" fmla="*/ 203240 h 673140"/>
                <a:gd name="connsiteX7" fmla="*/ 527050 w 800100"/>
                <a:gd name="connsiteY7" fmla="*/ 127040 h 673140"/>
                <a:gd name="connsiteX8" fmla="*/ 596900 w 800100"/>
                <a:gd name="connsiteY8" fmla="*/ 76240 h 673140"/>
                <a:gd name="connsiteX9" fmla="*/ 622300 w 800100"/>
                <a:gd name="connsiteY9" fmla="*/ 38140 h 673140"/>
                <a:gd name="connsiteX10" fmla="*/ 692150 w 800100"/>
                <a:gd name="connsiteY10" fmla="*/ 25440 h 673140"/>
                <a:gd name="connsiteX11" fmla="*/ 800100 w 800100"/>
                <a:gd name="connsiteY11" fmla="*/ 40 h 673140"/>
                <a:gd name="connsiteX0" fmla="*/ 0 w 800100"/>
                <a:gd name="connsiteY0" fmla="*/ 673140 h 673140"/>
                <a:gd name="connsiteX1" fmla="*/ 63500 w 800100"/>
                <a:gd name="connsiteY1" fmla="*/ 533440 h 673140"/>
                <a:gd name="connsiteX2" fmla="*/ 180975 w 800100"/>
                <a:gd name="connsiteY2" fmla="*/ 465177 h 673140"/>
                <a:gd name="connsiteX3" fmla="*/ 246062 w 800100"/>
                <a:gd name="connsiteY3" fmla="*/ 432634 h 673140"/>
                <a:gd name="connsiteX4" fmla="*/ 291306 w 800100"/>
                <a:gd name="connsiteY4" fmla="*/ 406440 h 673140"/>
                <a:gd name="connsiteX5" fmla="*/ 387350 w 800100"/>
                <a:gd name="connsiteY5" fmla="*/ 292140 h 673140"/>
                <a:gd name="connsiteX6" fmla="*/ 450850 w 800100"/>
                <a:gd name="connsiteY6" fmla="*/ 203240 h 673140"/>
                <a:gd name="connsiteX7" fmla="*/ 527050 w 800100"/>
                <a:gd name="connsiteY7" fmla="*/ 127040 h 673140"/>
                <a:gd name="connsiteX8" fmla="*/ 596900 w 800100"/>
                <a:gd name="connsiteY8" fmla="*/ 76240 h 673140"/>
                <a:gd name="connsiteX9" fmla="*/ 622300 w 800100"/>
                <a:gd name="connsiteY9" fmla="*/ 38140 h 673140"/>
                <a:gd name="connsiteX10" fmla="*/ 692150 w 800100"/>
                <a:gd name="connsiteY10" fmla="*/ 25440 h 673140"/>
                <a:gd name="connsiteX11" fmla="*/ 800100 w 800100"/>
                <a:gd name="connsiteY11" fmla="*/ 40 h 673140"/>
                <a:gd name="connsiteX0" fmla="*/ 0 w 800100"/>
                <a:gd name="connsiteY0" fmla="*/ 673140 h 673140"/>
                <a:gd name="connsiteX1" fmla="*/ 61119 w 800100"/>
                <a:gd name="connsiteY1" fmla="*/ 523915 h 673140"/>
                <a:gd name="connsiteX2" fmla="*/ 180975 w 800100"/>
                <a:gd name="connsiteY2" fmla="*/ 465177 h 673140"/>
                <a:gd name="connsiteX3" fmla="*/ 246062 w 800100"/>
                <a:gd name="connsiteY3" fmla="*/ 432634 h 673140"/>
                <a:gd name="connsiteX4" fmla="*/ 291306 w 800100"/>
                <a:gd name="connsiteY4" fmla="*/ 406440 h 673140"/>
                <a:gd name="connsiteX5" fmla="*/ 387350 w 800100"/>
                <a:gd name="connsiteY5" fmla="*/ 292140 h 673140"/>
                <a:gd name="connsiteX6" fmla="*/ 450850 w 800100"/>
                <a:gd name="connsiteY6" fmla="*/ 203240 h 673140"/>
                <a:gd name="connsiteX7" fmla="*/ 527050 w 800100"/>
                <a:gd name="connsiteY7" fmla="*/ 127040 h 673140"/>
                <a:gd name="connsiteX8" fmla="*/ 596900 w 800100"/>
                <a:gd name="connsiteY8" fmla="*/ 76240 h 673140"/>
                <a:gd name="connsiteX9" fmla="*/ 622300 w 800100"/>
                <a:gd name="connsiteY9" fmla="*/ 38140 h 673140"/>
                <a:gd name="connsiteX10" fmla="*/ 692150 w 800100"/>
                <a:gd name="connsiteY10" fmla="*/ 25440 h 673140"/>
                <a:gd name="connsiteX11" fmla="*/ 800100 w 800100"/>
                <a:gd name="connsiteY11" fmla="*/ 40 h 673140"/>
                <a:gd name="connsiteX0" fmla="*/ 0 w 800100"/>
                <a:gd name="connsiteY0" fmla="*/ 673140 h 673140"/>
                <a:gd name="connsiteX1" fmla="*/ 61119 w 800100"/>
                <a:gd name="connsiteY1" fmla="*/ 523915 h 673140"/>
                <a:gd name="connsiteX2" fmla="*/ 173831 w 800100"/>
                <a:gd name="connsiteY2" fmla="*/ 450890 h 673140"/>
                <a:gd name="connsiteX3" fmla="*/ 246062 w 800100"/>
                <a:gd name="connsiteY3" fmla="*/ 432634 h 673140"/>
                <a:gd name="connsiteX4" fmla="*/ 291306 w 800100"/>
                <a:gd name="connsiteY4" fmla="*/ 406440 h 673140"/>
                <a:gd name="connsiteX5" fmla="*/ 387350 w 800100"/>
                <a:gd name="connsiteY5" fmla="*/ 292140 h 673140"/>
                <a:gd name="connsiteX6" fmla="*/ 450850 w 800100"/>
                <a:gd name="connsiteY6" fmla="*/ 203240 h 673140"/>
                <a:gd name="connsiteX7" fmla="*/ 527050 w 800100"/>
                <a:gd name="connsiteY7" fmla="*/ 127040 h 673140"/>
                <a:gd name="connsiteX8" fmla="*/ 596900 w 800100"/>
                <a:gd name="connsiteY8" fmla="*/ 76240 h 673140"/>
                <a:gd name="connsiteX9" fmla="*/ 622300 w 800100"/>
                <a:gd name="connsiteY9" fmla="*/ 38140 h 673140"/>
                <a:gd name="connsiteX10" fmla="*/ 692150 w 800100"/>
                <a:gd name="connsiteY10" fmla="*/ 25440 h 673140"/>
                <a:gd name="connsiteX11" fmla="*/ 800100 w 800100"/>
                <a:gd name="connsiteY11" fmla="*/ 40 h 673140"/>
                <a:gd name="connsiteX0" fmla="*/ 0 w 800100"/>
                <a:gd name="connsiteY0" fmla="*/ 673140 h 673140"/>
                <a:gd name="connsiteX1" fmla="*/ 61119 w 800100"/>
                <a:gd name="connsiteY1" fmla="*/ 523915 h 673140"/>
                <a:gd name="connsiteX2" fmla="*/ 86519 w 800100"/>
                <a:gd name="connsiteY2" fmla="*/ 530265 h 673140"/>
                <a:gd name="connsiteX3" fmla="*/ 173831 w 800100"/>
                <a:gd name="connsiteY3" fmla="*/ 450890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87350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61119 w 800100"/>
                <a:gd name="connsiteY1" fmla="*/ 523915 h 673140"/>
                <a:gd name="connsiteX2" fmla="*/ 86519 w 800100"/>
                <a:gd name="connsiteY2" fmla="*/ 530265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87350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51594 w 800100"/>
                <a:gd name="connsiteY1" fmla="*/ 557253 h 673140"/>
                <a:gd name="connsiteX2" fmla="*/ 86519 w 800100"/>
                <a:gd name="connsiteY2" fmla="*/ 530265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87350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51594 w 800100"/>
                <a:gd name="connsiteY1" fmla="*/ 557253 h 673140"/>
                <a:gd name="connsiteX2" fmla="*/ 100806 w 800100"/>
                <a:gd name="connsiteY2" fmla="*/ 513596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87350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51594 w 800100"/>
                <a:gd name="connsiteY1" fmla="*/ 566778 h 673140"/>
                <a:gd name="connsiteX2" fmla="*/ 100806 w 800100"/>
                <a:gd name="connsiteY2" fmla="*/ 513596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87350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51594 w 800100"/>
                <a:gd name="connsiteY1" fmla="*/ 566778 h 673140"/>
                <a:gd name="connsiteX2" fmla="*/ 100806 w 800100"/>
                <a:gd name="connsiteY2" fmla="*/ 513596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99256 w 800100"/>
                <a:gd name="connsiteY6" fmla="*/ 292140 h 673140"/>
                <a:gd name="connsiteX7" fmla="*/ 450850 w 800100"/>
                <a:gd name="connsiteY7" fmla="*/ 203240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0 h 673140"/>
                <a:gd name="connsiteX1" fmla="*/ 51594 w 800100"/>
                <a:gd name="connsiteY1" fmla="*/ 566778 h 673140"/>
                <a:gd name="connsiteX2" fmla="*/ 100806 w 800100"/>
                <a:gd name="connsiteY2" fmla="*/ 513596 h 673140"/>
                <a:gd name="connsiteX3" fmla="*/ 176212 w 800100"/>
                <a:gd name="connsiteY3" fmla="*/ 460415 h 673140"/>
                <a:gd name="connsiteX4" fmla="*/ 246062 w 800100"/>
                <a:gd name="connsiteY4" fmla="*/ 432634 h 673140"/>
                <a:gd name="connsiteX5" fmla="*/ 291306 w 800100"/>
                <a:gd name="connsiteY5" fmla="*/ 406440 h 673140"/>
                <a:gd name="connsiteX6" fmla="*/ 399256 w 800100"/>
                <a:gd name="connsiteY6" fmla="*/ 292140 h 673140"/>
                <a:gd name="connsiteX7" fmla="*/ 472281 w 800100"/>
                <a:gd name="connsiteY7" fmla="*/ 196096 h 673140"/>
                <a:gd name="connsiteX8" fmla="*/ 527050 w 800100"/>
                <a:gd name="connsiteY8" fmla="*/ 127040 h 673140"/>
                <a:gd name="connsiteX9" fmla="*/ 596900 w 800100"/>
                <a:gd name="connsiteY9" fmla="*/ 76240 h 673140"/>
                <a:gd name="connsiteX10" fmla="*/ 622300 w 800100"/>
                <a:gd name="connsiteY10" fmla="*/ 38140 h 673140"/>
                <a:gd name="connsiteX11" fmla="*/ 692150 w 800100"/>
                <a:gd name="connsiteY11" fmla="*/ 25440 h 673140"/>
                <a:gd name="connsiteX12" fmla="*/ 800100 w 800100"/>
                <a:gd name="connsiteY12" fmla="*/ 40 h 673140"/>
                <a:gd name="connsiteX0" fmla="*/ 0 w 800100"/>
                <a:gd name="connsiteY0" fmla="*/ 673142 h 673142"/>
                <a:gd name="connsiteX1" fmla="*/ 51594 w 800100"/>
                <a:gd name="connsiteY1" fmla="*/ 566780 h 673142"/>
                <a:gd name="connsiteX2" fmla="*/ 100806 w 800100"/>
                <a:gd name="connsiteY2" fmla="*/ 513598 h 673142"/>
                <a:gd name="connsiteX3" fmla="*/ 176212 w 800100"/>
                <a:gd name="connsiteY3" fmla="*/ 460417 h 673142"/>
                <a:gd name="connsiteX4" fmla="*/ 246062 w 800100"/>
                <a:gd name="connsiteY4" fmla="*/ 432636 h 673142"/>
                <a:gd name="connsiteX5" fmla="*/ 291306 w 800100"/>
                <a:gd name="connsiteY5" fmla="*/ 406442 h 673142"/>
                <a:gd name="connsiteX6" fmla="*/ 399256 w 800100"/>
                <a:gd name="connsiteY6" fmla="*/ 292142 h 673142"/>
                <a:gd name="connsiteX7" fmla="*/ 472281 w 800100"/>
                <a:gd name="connsiteY7" fmla="*/ 196098 h 673142"/>
                <a:gd name="connsiteX8" fmla="*/ 527050 w 800100"/>
                <a:gd name="connsiteY8" fmla="*/ 127042 h 673142"/>
                <a:gd name="connsiteX9" fmla="*/ 596900 w 800100"/>
                <a:gd name="connsiteY9" fmla="*/ 76242 h 673142"/>
                <a:gd name="connsiteX10" fmla="*/ 638969 w 800100"/>
                <a:gd name="connsiteY10" fmla="*/ 45285 h 673142"/>
                <a:gd name="connsiteX11" fmla="*/ 692150 w 800100"/>
                <a:gd name="connsiteY11" fmla="*/ 25442 h 673142"/>
                <a:gd name="connsiteX12" fmla="*/ 800100 w 800100"/>
                <a:gd name="connsiteY12" fmla="*/ 42 h 673142"/>
                <a:gd name="connsiteX0" fmla="*/ 0 w 800100"/>
                <a:gd name="connsiteY0" fmla="*/ 673139 h 673139"/>
                <a:gd name="connsiteX1" fmla="*/ 51594 w 800100"/>
                <a:gd name="connsiteY1" fmla="*/ 566777 h 673139"/>
                <a:gd name="connsiteX2" fmla="*/ 100806 w 800100"/>
                <a:gd name="connsiteY2" fmla="*/ 513595 h 673139"/>
                <a:gd name="connsiteX3" fmla="*/ 176212 w 800100"/>
                <a:gd name="connsiteY3" fmla="*/ 460414 h 673139"/>
                <a:gd name="connsiteX4" fmla="*/ 246062 w 800100"/>
                <a:gd name="connsiteY4" fmla="*/ 432633 h 673139"/>
                <a:gd name="connsiteX5" fmla="*/ 291306 w 800100"/>
                <a:gd name="connsiteY5" fmla="*/ 406439 h 673139"/>
                <a:gd name="connsiteX6" fmla="*/ 399256 w 800100"/>
                <a:gd name="connsiteY6" fmla="*/ 292139 h 673139"/>
                <a:gd name="connsiteX7" fmla="*/ 472281 w 800100"/>
                <a:gd name="connsiteY7" fmla="*/ 196095 h 673139"/>
                <a:gd name="connsiteX8" fmla="*/ 527050 w 800100"/>
                <a:gd name="connsiteY8" fmla="*/ 127039 h 673139"/>
                <a:gd name="connsiteX9" fmla="*/ 596900 w 800100"/>
                <a:gd name="connsiteY9" fmla="*/ 76239 h 673139"/>
                <a:gd name="connsiteX10" fmla="*/ 638969 w 800100"/>
                <a:gd name="connsiteY10" fmla="*/ 45282 h 673139"/>
                <a:gd name="connsiteX11" fmla="*/ 692150 w 800100"/>
                <a:gd name="connsiteY11" fmla="*/ 25439 h 673139"/>
                <a:gd name="connsiteX12" fmla="*/ 755650 w 800100"/>
                <a:gd name="connsiteY12" fmla="*/ 8770 h 673139"/>
                <a:gd name="connsiteX13" fmla="*/ 800100 w 800100"/>
                <a:gd name="connsiteY13" fmla="*/ 39 h 673139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76212 w 773907"/>
                <a:gd name="connsiteY3" fmla="*/ 454229 h 666954"/>
                <a:gd name="connsiteX4" fmla="*/ 246062 w 773907"/>
                <a:gd name="connsiteY4" fmla="*/ 426448 h 666954"/>
                <a:gd name="connsiteX5" fmla="*/ 291306 w 773907"/>
                <a:gd name="connsiteY5" fmla="*/ 400254 h 666954"/>
                <a:gd name="connsiteX6" fmla="*/ 399256 w 773907"/>
                <a:gd name="connsiteY6" fmla="*/ 285954 h 666954"/>
                <a:gd name="connsiteX7" fmla="*/ 472281 w 773907"/>
                <a:gd name="connsiteY7" fmla="*/ 189910 h 666954"/>
                <a:gd name="connsiteX8" fmla="*/ 527050 w 773907"/>
                <a:gd name="connsiteY8" fmla="*/ 120854 h 666954"/>
                <a:gd name="connsiteX9" fmla="*/ 596900 w 773907"/>
                <a:gd name="connsiteY9" fmla="*/ 70054 h 666954"/>
                <a:gd name="connsiteX10" fmla="*/ 638969 w 773907"/>
                <a:gd name="connsiteY10" fmla="*/ 39097 h 666954"/>
                <a:gd name="connsiteX11" fmla="*/ 692150 w 773907"/>
                <a:gd name="connsiteY11" fmla="*/ 19254 h 666954"/>
                <a:gd name="connsiteX12" fmla="*/ 755650 w 773907"/>
                <a:gd name="connsiteY12" fmla="*/ 2585 h 666954"/>
                <a:gd name="connsiteX13" fmla="*/ 773907 w 773907"/>
                <a:gd name="connsiteY13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291306 w 773907"/>
                <a:gd name="connsiteY5" fmla="*/ 400254 h 666954"/>
                <a:gd name="connsiteX6" fmla="*/ 399256 w 773907"/>
                <a:gd name="connsiteY6" fmla="*/ 285954 h 666954"/>
                <a:gd name="connsiteX7" fmla="*/ 472281 w 773907"/>
                <a:gd name="connsiteY7" fmla="*/ 189910 h 666954"/>
                <a:gd name="connsiteX8" fmla="*/ 527050 w 773907"/>
                <a:gd name="connsiteY8" fmla="*/ 120854 h 666954"/>
                <a:gd name="connsiteX9" fmla="*/ 596900 w 773907"/>
                <a:gd name="connsiteY9" fmla="*/ 70054 h 666954"/>
                <a:gd name="connsiteX10" fmla="*/ 638969 w 773907"/>
                <a:gd name="connsiteY10" fmla="*/ 39097 h 666954"/>
                <a:gd name="connsiteX11" fmla="*/ 692150 w 773907"/>
                <a:gd name="connsiteY11" fmla="*/ 19254 h 666954"/>
                <a:gd name="connsiteX12" fmla="*/ 755650 w 773907"/>
                <a:gd name="connsiteY12" fmla="*/ 2585 h 666954"/>
                <a:gd name="connsiteX13" fmla="*/ 773907 w 773907"/>
                <a:gd name="connsiteY13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399256 w 773907"/>
                <a:gd name="connsiteY6" fmla="*/ 285954 h 666954"/>
                <a:gd name="connsiteX7" fmla="*/ 472281 w 773907"/>
                <a:gd name="connsiteY7" fmla="*/ 189910 h 666954"/>
                <a:gd name="connsiteX8" fmla="*/ 527050 w 773907"/>
                <a:gd name="connsiteY8" fmla="*/ 120854 h 666954"/>
                <a:gd name="connsiteX9" fmla="*/ 596900 w 773907"/>
                <a:gd name="connsiteY9" fmla="*/ 70054 h 666954"/>
                <a:gd name="connsiteX10" fmla="*/ 638969 w 773907"/>
                <a:gd name="connsiteY10" fmla="*/ 39097 h 666954"/>
                <a:gd name="connsiteX11" fmla="*/ 692150 w 773907"/>
                <a:gd name="connsiteY11" fmla="*/ 19254 h 666954"/>
                <a:gd name="connsiteX12" fmla="*/ 755650 w 773907"/>
                <a:gd name="connsiteY12" fmla="*/ 2585 h 666954"/>
                <a:gd name="connsiteX13" fmla="*/ 773907 w 773907"/>
                <a:gd name="connsiteY13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400049 w 773907"/>
                <a:gd name="connsiteY6" fmla="*/ 302621 h 666954"/>
                <a:gd name="connsiteX7" fmla="*/ 399256 w 773907"/>
                <a:gd name="connsiteY7" fmla="*/ 285954 h 666954"/>
                <a:gd name="connsiteX8" fmla="*/ 472281 w 773907"/>
                <a:gd name="connsiteY8" fmla="*/ 189910 h 666954"/>
                <a:gd name="connsiteX9" fmla="*/ 527050 w 773907"/>
                <a:gd name="connsiteY9" fmla="*/ 120854 h 666954"/>
                <a:gd name="connsiteX10" fmla="*/ 596900 w 773907"/>
                <a:gd name="connsiteY10" fmla="*/ 70054 h 666954"/>
                <a:gd name="connsiteX11" fmla="*/ 638969 w 773907"/>
                <a:gd name="connsiteY11" fmla="*/ 39097 h 666954"/>
                <a:gd name="connsiteX12" fmla="*/ 692150 w 773907"/>
                <a:gd name="connsiteY12" fmla="*/ 19254 h 666954"/>
                <a:gd name="connsiteX13" fmla="*/ 755650 w 773907"/>
                <a:gd name="connsiteY13" fmla="*/ 2585 h 666954"/>
                <a:gd name="connsiteX14" fmla="*/ 773907 w 773907"/>
                <a:gd name="connsiteY14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400049 w 773907"/>
                <a:gd name="connsiteY6" fmla="*/ 302621 h 666954"/>
                <a:gd name="connsiteX7" fmla="*/ 399256 w 773907"/>
                <a:gd name="connsiteY7" fmla="*/ 285954 h 666954"/>
                <a:gd name="connsiteX8" fmla="*/ 488155 w 773907"/>
                <a:gd name="connsiteY8" fmla="*/ 197846 h 666954"/>
                <a:gd name="connsiteX9" fmla="*/ 472281 w 773907"/>
                <a:gd name="connsiteY9" fmla="*/ 189910 h 666954"/>
                <a:gd name="connsiteX10" fmla="*/ 527050 w 773907"/>
                <a:gd name="connsiteY10" fmla="*/ 120854 h 666954"/>
                <a:gd name="connsiteX11" fmla="*/ 596900 w 773907"/>
                <a:gd name="connsiteY11" fmla="*/ 70054 h 666954"/>
                <a:gd name="connsiteX12" fmla="*/ 638969 w 773907"/>
                <a:gd name="connsiteY12" fmla="*/ 39097 h 666954"/>
                <a:gd name="connsiteX13" fmla="*/ 692150 w 773907"/>
                <a:gd name="connsiteY13" fmla="*/ 19254 h 666954"/>
                <a:gd name="connsiteX14" fmla="*/ 755650 w 773907"/>
                <a:gd name="connsiteY14" fmla="*/ 2585 h 666954"/>
                <a:gd name="connsiteX15" fmla="*/ 773907 w 773907"/>
                <a:gd name="connsiteY15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400049 w 773907"/>
                <a:gd name="connsiteY6" fmla="*/ 302621 h 666954"/>
                <a:gd name="connsiteX7" fmla="*/ 425449 w 773907"/>
                <a:gd name="connsiteY7" fmla="*/ 285954 h 666954"/>
                <a:gd name="connsiteX8" fmla="*/ 488155 w 773907"/>
                <a:gd name="connsiteY8" fmla="*/ 197846 h 666954"/>
                <a:gd name="connsiteX9" fmla="*/ 472281 w 773907"/>
                <a:gd name="connsiteY9" fmla="*/ 189910 h 666954"/>
                <a:gd name="connsiteX10" fmla="*/ 527050 w 773907"/>
                <a:gd name="connsiteY10" fmla="*/ 120854 h 666954"/>
                <a:gd name="connsiteX11" fmla="*/ 596900 w 773907"/>
                <a:gd name="connsiteY11" fmla="*/ 70054 h 666954"/>
                <a:gd name="connsiteX12" fmla="*/ 638969 w 773907"/>
                <a:gd name="connsiteY12" fmla="*/ 39097 h 666954"/>
                <a:gd name="connsiteX13" fmla="*/ 692150 w 773907"/>
                <a:gd name="connsiteY13" fmla="*/ 19254 h 666954"/>
                <a:gd name="connsiteX14" fmla="*/ 755650 w 773907"/>
                <a:gd name="connsiteY14" fmla="*/ 2585 h 666954"/>
                <a:gd name="connsiteX15" fmla="*/ 773907 w 773907"/>
                <a:gd name="connsiteY15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0806 w 773907"/>
                <a:gd name="connsiteY2" fmla="*/ 507410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400049 w 773907"/>
                <a:gd name="connsiteY6" fmla="*/ 302621 h 666954"/>
                <a:gd name="connsiteX7" fmla="*/ 425449 w 773907"/>
                <a:gd name="connsiteY7" fmla="*/ 285954 h 666954"/>
                <a:gd name="connsiteX8" fmla="*/ 488155 w 773907"/>
                <a:gd name="connsiteY8" fmla="*/ 197846 h 666954"/>
                <a:gd name="connsiteX9" fmla="*/ 498475 w 773907"/>
                <a:gd name="connsiteY9" fmla="*/ 178003 h 666954"/>
                <a:gd name="connsiteX10" fmla="*/ 527050 w 773907"/>
                <a:gd name="connsiteY10" fmla="*/ 120854 h 666954"/>
                <a:gd name="connsiteX11" fmla="*/ 596900 w 773907"/>
                <a:gd name="connsiteY11" fmla="*/ 70054 h 666954"/>
                <a:gd name="connsiteX12" fmla="*/ 638969 w 773907"/>
                <a:gd name="connsiteY12" fmla="*/ 39097 h 666954"/>
                <a:gd name="connsiteX13" fmla="*/ 692150 w 773907"/>
                <a:gd name="connsiteY13" fmla="*/ 19254 h 666954"/>
                <a:gd name="connsiteX14" fmla="*/ 755650 w 773907"/>
                <a:gd name="connsiteY14" fmla="*/ 2585 h 666954"/>
                <a:gd name="connsiteX15" fmla="*/ 773907 w 773907"/>
                <a:gd name="connsiteY15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103187 w 773907"/>
                <a:gd name="connsiteY2" fmla="*/ 516935 h 666954"/>
                <a:gd name="connsiteX3" fmla="*/ 180974 w 773907"/>
                <a:gd name="connsiteY3" fmla="*/ 466135 h 666954"/>
                <a:gd name="connsiteX4" fmla="*/ 246062 w 773907"/>
                <a:gd name="connsiteY4" fmla="*/ 426448 h 666954"/>
                <a:gd name="connsiteX5" fmla="*/ 303213 w 773907"/>
                <a:gd name="connsiteY5" fmla="*/ 400254 h 666954"/>
                <a:gd name="connsiteX6" fmla="*/ 400049 w 773907"/>
                <a:gd name="connsiteY6" fmla="*/ 302621 h 666954"/>
                <a:gd name="connsiteX7" fmla="*/ 425449 w 773907"/>
                <a:gd name="connsiteY7" fmla="*/ 285954 h 666954"/>
                <a:gd name="connsiteX8" fmla="*/ 488155 w 773907"/>
                <a:gd name="connsiteY8" fmla="*/ 197846 h 666954"/>
                <a:gd name="connsiteX9" fmla="*/ 498475 w 773907"/>
                <a:gd name="connsiteY9" fmla="*/ 178003 h 666954"/>
                <a:gd name="connsiteX10" fmla="*/ 527050 w 773907"/>
                <a:gd name="connsiteY10" fmla="*/ 120854 h 666954"/>
                <a:gd name="connsiteX11" fmla="*/ 596900 w 773907"/>
                <a:gd name="connsiteY11" fmla="*/ 70054 h 666954"/>
                <a:gd name="connsiteX12" fmla="*/ 638969 w 773907"/>
                <a:gd name="connsiteY12" fmla="*/ 39097 h 666954"/>
                <a:gd name="connsiteX13" fmla="*/ 692150 w 773907"/>
                <a:gd name="connsiteY13" fmla="*/ 19254 h 666954"/>
                <a:gd name="connsiteX14" fmla="*/ 755650 w 773907"/>
                <a:gd name="connsiteY14" fmla="*/ 2585 h 666954"/>
                <a:gd name="connsiteX15" fmla="*/ 773907 w 773907"/>
                <a:gd name="connsiteY15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52387 w 773907"/>
                <a:gd name="connsiteY2" fmla="*/ 571702 h 666954"/>
                <a:gd name="connsiteX3" fmla="*/ 103187 w 773907"/>
                <a:gd name="connsiteY3" fmla="*/ 516935 h 666954"/>
                <a:gd name="connsiteX4" fmla="*/ 180974 w 773907"/>
                <a:gd name="connsiteY4" fmla="*/ 466135 h 666954"/>
                <a:gd name="connsiteX5" fmla="*/ 246062 w 773907"/>
                <a:gd name="connsiteY5" fmla="*/ 426448 h 666954"/>
                <a:gd name="connsiteX6" fmla="*/ 303213 w 773907"/>
                <a:gd name="connsiteY6" fmla="*/ 400254 h 666954"/>
                <a:gd name="connsiteX7" fmla="*/ 400049 w 773907"/>
                <a:gd name="connsiteY7" fmla="*/ 302621 h 666954"/>
                <a:gd name="connsiteX8" fmla="*/ 425449 w 773907"/>
                <a:gd name="connsiteY8" fmla="*/ 285954 h 666954"/>
                <a:gd name="connsiteX9" fmla="*/ 488155 w 773907"/>
                <a:gd name="connsiteY9" fmla="*/ 197846 h 666954"/>
                <a:gd name="connsiteX10" fmla="*/ 498475 w 773907"/>
                <a:gd name="connsiteY10" fmla="*/ 178003 h 666954"/>
                <a:gd name="connsiteX11" fmla="*/ 527050 w 773907"/>
                <a:gd name="connsiteY11" fmla="*/ 120854 h 666954"/>
                <a:gd name="connsiteX12" fmla="*/ 596900 w 773907"/>
                <a:gd name="connsiteY12" fmla="*/ 70054 h 666954"/>
                <a:gd name="connsiteX13" fmla="*/ 638969 w 773907"/>
                <a:gd name="connsiteY13" fmla="*/ 39097 h 666954"/>
                <a:gd name="connsiteX14" fmla="*/ 692150 w 773907"/>
                <a:gd name="connsiteY14" fmla="*/ 19254 h 666954"/>
                <a:gd name="connsiteX15" fmla="*/ 755650 w 773907"/>
                <a:gd name="connsiteY15" fmla="*/ 2585 h 666954"/>
                <a:gd name="connsiteX16" fmla="*/ 773907 w 773907"/>
                <a:gd name="connsiteY16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52387 w 773907"/>
                <a:gd name="connsiteY2" fmla="*/ 571702 h 666954"/>
                <a:gd name="connsiteX3" fmla="*/ 103187 w 773907"/>
                <a:gd name="connsiteY3" fmla="*/ 516935 h 666954"/>
                <a:gd name="connsiteX4" fmla="*/ 180974 w 773907"/>
                <a:gd name="connsiteY4" fmla="*/ 466135 h 666954"/>
                <a:gd name="connsiteX5" fmla="*/ 248444 w 773907"/>
                <a:gd name="connsiteY5" fmla="*/ 431210 h 666954"/>
                <a:gd name="connsiteX6" fmla="*/ 303213 w 773907"/>
                <a:gd name="connsiteY6" fmla="*/ 400254 h 666954"/>
                <a:gd name="connsiteX7" fmla="*/ 400049 w 773907"/>
                <a:gd name="connsiteY7" fmla="*/ 302621 h 666954"/>
                <a:gd name="connsiteX8" fmla="*/ 425449 w 773907"/>
                <a:gd name="connsiteY8" fmla="*/ 285954 h 666954"/>
                <a:gd name="connsiteX9" fmla="*/ 488155 w 773907"/>
                <a:gd name="connsiteY9" fmla="*/ 197846 h 666954"/>
                <a:gd name="connsiteX10" fmla="*/ 498475 w 773907"/>
                <a:gd name="connsiteY10" fmla="*/ 178003 h 666954"/>
                <a:gd name="connsiteX11" fmla="*/ 527050 w 773907"/>
                <a:gd name="connsiteY11" fmla="*/ 120854 h 666954"/>
                <a:gd name="connsiteX12" fmla="*/ 596900 w 773907"/>
                <a:gd name="connsiteY12" fmla="*/ 70054 h 666954"/>
                <a:gd name="connsiteX13" fmla="*/ 638969 w 773907"/>
                <a:gd name="connsiteY13" fmla="*/ 39097 h 666954"/>
                <a:gd name="connsiteX14" fmla="*/ 692150 w 773907"/>
                <a:gd name="connsiteY14" fmla="*/ 19254 h 666954"/>
                <a:gd name="connsiteX15" fmla="*/ 755650 w 773907"/>
                <a:gd name="connsiteY15" fmla="*/ 2585 h 666954"/>
                <a:gd name="connsiteX16" fmla="*/ 773907 w 773907"/>
                <a:gd name="connsiteY16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52387 w 773907"/>
                <a:gd name="connsiteY2" fmla="*/ 571702 h 666954"/>
                <a:gd name="connsiteX3" fmla="*/ 103187 w 773907"/>
                <a:gd name="connsiteY3" fmla="*/ 516935 h 666954"/>
                <a:gd name="connsiteX4" fmla="*/ 180974 w 773907"/>
                <a:gd name="connsiteY4" fmla="*/ 466135 h 666954"/>
                <a:gd name="connsiteX5" fmla="*/ 248444 w 773907"/>
                <a:gd name="connsiteY5" fmla="*/ 431210 h 666954"/>
                <a:gd name="connsiteX6" fmla="*/ 303213 w 773907"/>
                <a:gd name="connsiteY6" fmla="*/ 400254 h 666954"/>
                <a:gd name="connsiteX7" fmla="*/ 400049 w 773907"/>
                <a:gd name="connsiteY7" fmla="*/ 312146 h 666954"/>
                <a:gd name="connsiteX8" fmla="*/ 425449 w 773907"/>
                <a:gd name="connsiteY8" fmla="*/ 285954 h 666954"/>
                <a:gd name="connsiteX9" fmla="*/ 488155 w 773907"/>
                <a:gd name="connsiteY9" fmla="*/ 197846 h 666954"/>
                <a:gd name="connsiteX10" fmla="*/ 498475 w 773907"/>
                <a:gd name="connsiteY10" fmla="*/ 178003 h 666954"/>
                <a:gd name="connsiteX11" fmla="*/ 527050 w 773907"/>
                <a:gd name="connsiteY11" fmla="*/ 120854 h 666954"/>
                <a:gd name="connsiteX12" fmla="*/ 596900 w 773907"/>
                <a:gd name="connsiteY12" fmla="*/ 70054 h 666954"/>
                <a:gd name="connsiteX13" fmla="*/ 638969 w 773907"/>
                <a:gd name="connsiteY13" fmla="*/ 39097 h 666954"/>
                <a:gd name="connsiteX14" fmla="*/ 692150 w 773907"/>
                <a:gd name="connsiteY14" fmla="*/ 19254 h 666954"/>
                <a:gd name="connsiteX15" fmla="*/ 755650 w 773907"/>
                <a:gd name="connsiteY15" fmla="*/ 2585 h 666954"/>
                <a:gd name="connsiteX16" fmla="*/ 773907 w 773907"/>
                <a:gd name="connsiteY16" fmla="*/ 998 h 666954"/>
                <a:gd name="connsiteX0" fmla="*/ 0 w 773907"/>
                <a:gd name="connsiteY0" fmla="*/ 666954 h 666954"/>
                <a:gd name="connsiteX1" fmla="*/ 51594 w 773907"/>
                <a:gd name="connsiteY1" fmla="*/ 560592 h 666954"/>
                <a:gd name="connsiteX2" fmla="*/ 52387 w 773907"/>
                <a:gd name="connsiteY2" fmla="*/ 571702 h 666954"/>
                <a:gd name="connsiteX3" fmla="*/ 103187 w 773907"/>
                <a:gd name="connsiteY3" fmla="*/ 516935 h 666954"/>
                <a:gd name="connsiteX4" fmla="*/ 180974 w 773907"/>
                <a:gd name="connsiteY4" fmla="*/ 466135 h 666954"/>
                <a:gd name="connsiteX5" fmla="*/ 248444 w 773907"/>
                <a:gd name="connsiteY5" fmla="*/ 431210 h 666954"/>
                <a:gd name="connsiteX6" fmla="*/ 303213 w 773907"/>
                <a:gd name="connsiteY6" fmla="*/ 400254 h 666954"/>
                <a:gd name="connsiteX7" fmla="*/ 400049 w 773907"/>
                <a:gd name="connsiteY7" fmla="*/ 312146 h 666954"/>
                <a:gd name="connsiteX8" fmla="*/ 425449 w 773907"/>
                <a:gd name="connsiteY8" fmla="*/ 285954 h 666954"/>
                <a:gd name="connsiteX9" fmla="*/ 488155 w 773907"/>
                <a:gd name="connsiteY9" fmla="*/ 197846 h 666954"/>
                <a:gd name="connsiteX10" fmla="*/ 498475 w 773907"/>
                <a:gd name="connsiteY10" fmla="*/ 178003 h 666954"/>
                <a:gd name="connsiteX11" fmla="*/ 534193 w 773907"/>
                <a:gd name="connsiteY11" fmla="*/ 127998 h 666954"/>
                <a:gd name="connsiteX12" fmla="*/ 596900 w 773907"/>
                <a:gd name="connsiteY12" fmla="*/ 70054 h 666954"/>
                <a:gd name="connsiteX13" fmla="*/ 638969 w 773907"/>
                <a:gd name="connsiteY13" fmla="*/ 39097 h 666954"/>
                <a:gd name="connsiteX14" fmla="*/ 692150 w 773907"/>
                <a:gd name="connsiteY14" fmla="*/ 19254 h 666954"/>
                <a:gd name="connsiteX15" fmla="*/ 755650 w 773907"/>
                <a:gd name="connsiteY15" fmla="*/ 2585 h 666954"/>
                <a:gd name="connsiteX16" fmla="*/ 773907 w 773907"/>
                <a:gd name="connsiteY16" fmla="*/ 998 h 666954"/>
                <a:gd name="connsiteX0" fmla="*/ 0 w 1100138"/>
                <a:gd name="connsiteY0" fmla="*/ 1001712 h 1001712"/>
                <a:gd name="connsiteX1" fmla="*/ 51594 w 1100138"/>
                <a:gd name="connsiteY1" fmla="*/ 895350 h 1001712"/>
                <a:gd name="connsiteX2" fmla="*/ 52387 w 1100138"/>
                <a:gd name="connsiteY2" fmla="*/ 906460 h 1001712"/>
                <a:gd name="connsiteX3" fmla="*/ 103187 w 1100138"/>
                <a:gd name="connsiteY3" fmla="*/ 851693 h 1001712"/>
                <a:gd name="connsiteX4" fmla="*/ 180974 w 1100138"/>
                <a:gd name="connsiteY4" fmla="*/ 800893 h 1001712"/>
                <a:gd name="connsiteX5" fmla="*/ 248444 w 1100138"/>
                <a:gd name="connsiteY5" fmla="*/ 765968 h 1001712"/>
                <a:gd name="connsiteX6" fmla="*/ 303213 w 1100138"/>
                <a:gd name="connsiteY6" fmla="*/ 735012 h 1001712"/>
                <a:gd name="connsiteX7" fmla="*/ 400049 w 1100138"/>
                <a:gd name="connsiteY7" fmla="*/ 646904 h 1001712"/>
                <a:gd name="connsiteX8" fmla="*/ 425449 w 1100138"/>
                <a:gd name="connsiteY8" fmla="*/ 620712 h 1001712"/>
                <a:gd name="connsiteX9" fmla="*/ 488155 w 1100138"/>
                <a:gd name="connsiteY9" fmla="*/ 532604 h 1001712"/>
                <a:gd name="connsiteX10" fmla="*/ 498475 w 1100138"/>
                <a:gd name="connsiteY10" fmla="*/ 512761 h 1001712"/>
                <a:gd name="connsiteX11" fmla="*/ 534193 w 1100138"/>
                <a:gd name="connsiteY11" fmla="*/ 462756 h 1001712"/>
                <a:gd name="connsiteX12" fmla="*/ 596900 w 1100138"/>
                <a:gd name="connsiteY12" fmla="*/ 404812 h 1001712"/>
                <a:gd name="connsiteX13" fmla="*/ 638969 w 1100138"/>
                <a:gd name="connsiteY13" fmla="*/ 373855 h 1001712"/>
                <a:gd name="connsiteX14" fmla="*/ 692150 w 1100138"/>
                <a:gd name="connsiteY14" fmla="*/ 354012 h 1001712"/>
                <a:gd name="connsiteX15" fmla="*/ 755650 w 1100138"/>
                <a:gd name="connsiteY15" fmla="*/ 337343 h 1001712"/>
                <a:gd name="connsiteX16" fmla="*/ 1100138 w 1100138"/>
                <a:gd name="connsiteY16" fmla="*/ 0 h 1001712"/>
                <a:gd name="connsiteX0" fmla="*/ 0 w 1343026"/>
                <a:gd name="connsiteY0" fmla="*/ 1816099 h 1816099"/>
                <a:gd name="connsiteX1" fmla="*/ 51594 w 1343026"/>
                <a:gd name="connsiteY1" fmla="*/ 1709737 h 1816099"/>
                <a:gd name="connsiteX2" fmla="*/ 52387 w 1343026"/>
                <a:gd name="connsiteY2" fmla="*/ 1720847 h 1816099"/>
                <a:gd name="connsiteX3" fmla="*/ 103187 w 1343026"/>
                <a:gd name="connsiteY3" fmla="*/ 1666080 h 1816099"/>
                <a:gd name="connsiteX4" fmla="*/ 180974 w 1343026"/>
                <a:gd name="connsiteY4" fmla="*/ 1615280 h 1816099"/>
                <a:gd name="connsiteX5" fmla="*/ 248444 w 1343026"/>
                <a:gd name="connsiteY5" fmla="*/ 1580355 h 1816099"/>
                <a:gd name="connsiteX6" fmla="*/ 303213 w 1343026"/>
                <a:gd name="connsiteY6" fmla="*/ 1549399 h 1816099"/>
                <a:gd name="connsiteX7" fmla="*/ 400049 w 1343026"/>
                <a:gd name="connsiteY7" fmla="*/ 1461291 h 1816099"/>
                <a:gd name="connsiteX8" fmla="*/ 425449 w 1343026"/>
                <a:gd name="connsiteY8" fmla="*/ 1435099 h 1816099"/>
                <a:gd name="connsiteX9" fmla="*/ 488155 w 1343026"/>
                <a:gd name="connsiteY9" fmla="*/ 1346991 h 1816099"/>
                <a:gd name="connsiteX10" fmla="*/ 498475 w 1343026"/>
                <a:gd name="connsiteY10" fmla="*/ 1327148 h 1816099"/>
                <a:gd name="connsiteX11" fmla="*/ 534193 w 1343026"/>
                <a:gd name="connsiteY11" fmla="*/ 1277143 h 1816099"/>
                <a:gd name="connsiteX12" fmla="*/ 596900 w 1343026"/>
                <a:gd name="connsiteY12" fmla="*/ 1219199 h 1816099"/>
                <a:gd name="connsiteX13" fmla="*/ 638969 w 1343026"/>
                <a:gd name="connsiteY13" fmla="*/ 1188242 h 1816099"/>
                <a:gd name="connsiteX14" fmla="*/ 692150 w 1343026"/>
                <a:gd name="connsiteY14" fmla="*/ 1168399 h 1816099"/>
                <a:gd name="connsiteX15" fmla="*/ 755650 w 1343026"/>
                <a:gd name="connsiteY15" fmla="*/ 1151730 h 1816099"/>
                <a:gd name="connsiteX16" fmla="*/ 1343026 w 1343026"/>
                <a:gd name="connsiteY16" fmla="*/ 0 h 1816099"/>
                <a:gd name="connsiteX0" fmla="*/ 0 w 1343026"/>
                <a:gd name="connsiteY0" fmla="*/ 1816102 h 1816102"/>
                <a:gd name="connsiteX1" fmla="*/ 51594 w 1343026"/>
                <a:gd name="connsiteY1" fmla="*/ 1709740 h 1816102"/>
                <a:gd name="connsiteX2" fmla="*/ 52387 w 1343026"/>
                <a:gd name="connsiteY2" fmla="*/ 1720850 h 1816102"/>
                <a:gd name="connsiteX3" fmla="*/ 103187 w 1343026"/>
                <a:gd name="connsiteY3" fmla="*/ 1666083 h 1816102"/>
                <a:gd name="connsiteX4" fmla="*/ 180974 w 1343026"/>
                <a:gd name="connsiteY4" fmla="*/ 1615283 h 1816102"/>
                <a:gd name="connsiteX5" fmla="*/ 248444 w 1343026"/>
                <a:gd name="connsiteY5" fmla="*/ 1580358 h 1816102"/>
                <a:gd name="connsiteX6" fmla="*/ 303213 w 1343026"/>
                <a:gd name="connsiteY6" fmla="*/ 1549402 h 1816102"/>
                <a:gd name="connsiteX7" fmla="*/ 400049 w 1343026"/>
                <a:gd name="connsiteY7" fmla="*/ 1461294 h 1816102"/>
                <a:gd name="connsiteX8" fmla="*/ 425449 w 1343026"/>
                <a:gd name="connsiteY8" fmla="*/ 1435102 h 1816102"/>
                <a:gd name="connsiteX9" fmla="*/ 488155 w 1343026"/>
                <a:gd name="connsiteY9" fmla="*/ 1346994 h 1816102"/>
                <a:gd name="connsiteX10" fmla="*/ 498475 w 1343026"/>
                <a:gd name="connsiteY10" fmla="*/ 1327151 h 1816102"/>
                <a:gd name="connsiteX11" fmla="*/ 534193 w 1343026"/>
                <a:gd name="connsiteY11" fmla="*/ 1277146 h 1816102"/>
                <a:gd name="connsiteX12" fmla="*/ 596900 w 1343026"/>
                <a:gd name="connsiteY12" fmla="*/ 1219202 h 1816102"/>
                <a:gd name="connsiteX13" fmla="*/ 638969 w 1343026"/>
                <a:gd name="connsiteY13" fmla="*/ 1188245 h 1816102"/>
                <a:gd name="connsiteX14" fmla="*/ 692150 w 1343026"/>
                <a:gd name="connsiteY14" fmla="*/ 1168402 h 1816102"/>
                <a:gd name="connsiteX15" fmla="*/ 1236662 w 1343026"/>
                <a:gd name="connsiteY15" fmla="*/ 61120 h 1816102"/>
                <a:gd name="connsiteX16" fmla="*/ 1343026 w 1343026"/>
                <a:gd name="connsiteY16" fmla="*/ 3 h 1816102"/>
                <a:gd name="connsiteX0" fmla="*/ 0 w 1343026"/>
                <a:gd name="connsiteY0" fmla="*/ 1816102 h 1816102"/>
                <a:gd name="connsiteX1" fmla="*/ 51594 w 1343026"/>
                <a:gd name="connsiteY1" fmla="*/ 1709740 h 1816102"/>
                <a:gd name="connsiteX2" fmla="*/ 52387 w 1343026"/>
                <a:gd name="connsiteY2" fmla="*/ 1720850 h 1816102"/>
                <a:gd name="connsiteX3" fmla="*/ 103187 w 1343026"/>
                <a:gd name="connsiteY3" fmla="*/ 1666083 h 1816102"/>
                <a:gd name="connsiteX4" fmla="*/ 180974 w 1343026"/>
                <a:gd name="connsiteY4" fmla="*/ 1615283 h 1816102"/>
                <a:gd name="connsiteX5" fmla="*/ 248444 w 1343026"/>
                <a:gd name="connsiteY5" fmla="*/ 1580358 h 1816102"/>
                <a:gd name="connsiteX6" fmla="*/ 303213 w 1343026"/>
                <a:gd name="connsiteY6" fmla="*/ 1549402 h 1816102"/>
                <a:gd name="connsiteX7" fmla="*/ 400049 w 1343026"/>
                <a:gd name="connsiteY7" fmla="*/ 1461294 h 1816102"/>
                <a:gd name="connsiteX8" fmla="*/ 425449 w 1343026"/>
                <a:gd name="connsiteY8" fmla="*/ 1435102 h 1816102"/>
                <a:gd name="connsiteX9" fmla="*/ 488155 w 1343026"/>
                <a:gd name="connsiteY9" fmla="*/ 1346994 h 1816102"/>
                <a:gd name="connsiteX10" fmla="*/ 498475 w 1343026"/>
                <a:gd name="connsiteY10" fmla="*/ 1327151 h 1816102"/>
                <a:gd name="connsiteX11" fmla="*/ 534193 w 1343026"/>
                <a:gd name="connsiteY11" fmla="*/ 1277146 h 1816102"/>
                <a:gd name="connsiteX12" fmla="*/ 596900 w 1343026"/>
                <a:gd name="connsiteY12" fmla="*/ 1219202 h 1816102"/>
                <a:gd name="connsiteX13" fmla="*/ 638969 w 1343026"/>
                <a:gd name="connsiteY13" fmla="*/ 1188245 h 1816102"/>
                <a:gd name="connsiteX14" fmla="*/ 1120775 w 1343026"/>
                <a:gd name="connsiteY14" fmla="*/ 187327 h 1816102"/>
                <a:gd name="connsiteX15" fmla="*/ 1236662 w 1343026"/>
                <a:gd name="connsiteY15" fmla="*/ 61120 h 1816102"/>
                <a:gd name="connsiteX16" fmla="*/ 1343026 w 1343026"/>
                <a:gd name="connsiteY16" fmla="*/ 3 h 1816102"/>
                <a:gd name="connsiteX0" fmla="*/ 0 w 1343026"/>
                <a:gd name="connsiteY0" fmla="*/ 1816109 h 1816109"/>
                <a:gd name="connsiteX1" fmla="*/ 51594 w 1343026"/>
                <a:gd name="connsiteY1" fmla="*/ 1709747 h 1816109"/>
                <a:gd name="connsiteX2" fmla="*/ 52387 w 1343026"/>
                <a:gd name="connsiteY2" fmla="*/ 1720857 h 1816109"/>
                <a:gd name="connsiteX3" fmla="*/ 103187 w 1343026"/>
                <a:gd name="connsiteY3" fmla="*/ 1666090 h 1816109"/>
                <a:gd name="connsiteX4" fmla="*/ 180974 w 1343026"/>
                <a:gd name="connsiteY4" fmla="*/ 1615290 h 1816109"/>
                <a:gd name="connsiteX5" fmla="*/ 248444 w 1343026"/>
                <a:gd name="connsiteY5" fmla="*/ 1580365 h 1816109"/>
                <a:gd name="connsiteX6" fmla="*/ 303213 w 1343026"/>
                <a:gd name="connsiteY6" fmla="*/ 1549409 h 1816109"/>
                <a:gd name="connsiteX7" fmla="*/ 400049 w 1343026"/>
                <a:gd name="connsiteY7" fmla="*/ 1461301 h 1816109"/>
                <a:gd name="connsiteX8" fmla="*/ 425449 w 1343026"/>
                <a:gd name="connsiteY8" fmla="*/ 1435109 h 1816109"/>
                <a:gd name="connsiteX9" fmla="*/ 488155 w 1343026"/>
                <a:gd name="connsiteY9" fmla="*/ 1347001 h 1816109"/>
                <a:gd name="connsiteX10" fmla="*/ 498475 w 1343026"/>
                <a:gd name="connsiteY10" fmla="*/ 1327158 h 1816109"/>
                <a:gd name="connsiteX11" fmla="*/ 534193 w 1343026"/>
                <a:gd name="connsiteY11" fmla="*/ 1277153 h 1816109"/>
                <a:gd name="connsiteX12" fmla="*/ 596900 w 1343026"/>
                <a:gd name="connsiteY12" fmla="*/ 1219209 h 1816109"/>
                <a:gd name="connsiteX13" fmla="*/ 638969 w 1343026"/>
                <a:gd name="connsiteY13" fmla="*/ 1188252 h 1816109"/>
                <a:gd name="connsiteX14" fmla="*/ 1120775 w 1343026"/>
                <a:gd name="connsiteY14" fmla="*/ 187334 h 1816109"/>
                <a:gd name="connsiteX15" fmla="*/ 1246187 w 1343026"/>
                <a:gd name="connsiteY15" fmla="*/ 23027 h 1816109"/>
                <a:gd name="connsiteX16" fmla="*/ 1343026 w 1343026"/>
                <a:gd name="connsiteY16" fmla="*/ 10 h 1816109"/>
                <a:gd name="connsiteX0" fmla="*/ 0 w 1343026"/>
                <a:gd name="connsiteY0" fmla="*/ 1816109 h 1816109"/>
                <a:gd name="connsiteX1" fmla="*/ 51594 w 1343026"/>
                <a:gd name="connsiteY1" fmla="*/ 1709747 h 1816109"/>
                <a:gd name="connsiteX2" fmla="*/ 52387 w 1343026"/>
                <a:gd name="connsiteY2" fmla="*/ 1720857 h 1816109"/>
                <a:gd name="connsiteX3" fmla="*/ 103187 w 1343026"/>
                <a:gd name="connsiteY3" fmla="*/ 1666090 h 1816109"/>
                <a:gd name="connsiteX4" fmla="*/ 180974 w 1343026"/>
                <a:gd name="connsiteY4" fmla="*/ 1615290 h 1816109"/>
                <a:gd name="connsiteX5" fmla="*/ 248444 w 1343026"/>
                <a:gd name="connsiteY5" fmla="*/ 1580365 h 1816109"/>
                <a:gd name="connsiteX6" fmla="*/ 303213 w 1343026"/>
                <a:gd name="connsiteY6" fmla="*/ 1549409 h 1816109"/>
                <a:gd name="connsiteX7" fmla="*/ 400049 w 1343026"/>
                <a:gd name="connsiteY7" fmla="*/ 1461301 h 1816109"/>
                <a:gd name="connsiteX8" fmla="*/ 425449 w 1343026"/>
                <a:gd name="connsiteY8" fmla="*/ 1435109 h 1816109"/>
                <a:gd name="connsiteX9" fmla="*/ 488155 w 1343026"/>
                <a:gd name="connsiteY9" fmla="*/ 1347001 h 1816109"/>
                <a:gd name="connsiteX10" fmla="*/ 498475 w 1343026"/>
                <a:gd name="connsiteY10" fmla="*/ 1327158 h 1816109"/>
                <a:gd name="connsiteX11" fmla="*/ 534193 w 1343026"/>
                <a:gd name="connsiteY11" fmla="*/ 1277153 h 1816109"/>
                <a:gd name="connsiteX12" fmla="*/ 596900 w 1343026"/>
                <a:gd name="connsiteY12" fmla="*/ 1219209 h 1816109"/>
                <a:gd name="connsiteX13" fmla="*/ 1086644 w 1343026"/>
                <a:gd name="connsiteY13" fmla="*/ 578652 h 1816109"/>
                <a:gd name="connsiteX14" fmla="*/ 1120775 w 1343026"/>
                <a:gd name="connsiteY14" fmla="*/ 187334 h 1816109"/>
                <a:gd name="connsiteX15" fmla="*/ 1246187 w 1343026"/>
                <a:gd name="connsiteY15" fmla="*/ 23027 h 1816109"/>
                <a:gd name="connsiteX16" fmla="*/ 1343026 w 1343026"/>
                <a:gd name="connsiteY16" fmla="*/ 10 h 1816109"/>
                <a:gd name="connsiteX0" fmla="*/ 0 w 1343026"/>
                <a:gd name="connsiteY0" fmla="*/ 1816109 h 1816109"/>
                <a:gd name="connsiteX1" fmla="*/ 51594 w 1343026"/>
                <a:gd name="connsiteY1" fmla="*/ 1709747 h 1816109"/>
                <a:gd name="connsiteX2" fmla="*/ 52387 w 1343026"/>
                <a:gd name="connsiteY2" fmla="*/ 1720857 h 1816109"/>
                <a:gd name="connsiteX3" fmla="*/ 103187 w 1343026"/>
                <a:gd name="connsiteY3" fmla="*/ 1666090 h 1816109"/>
                <a:gd name="connsiteX4" fmla="*/ 180974 w 1343026"/>
                <a:gd name="connsiteY4" fmla="*/ 1615290 h 1816109"/>
                <a:gd name="connsiteX5" fmla="*/ 248444 w 1343026"/>
                <a:gd name="connsiteY5" fmla="*/ 1580365 h 1816109"/>
                <a:gd name="connsiteX6" fmla="*/ 303213 w 1343026"/>
                <a:gd name="connsiteY6" fmla="*/ 1549409 h 1816109"/>
                <a:gd name="connsiteX7" fmla="*/ 400049 w 1343026"/>
                <a:gd name="connsiteY7" fmla="*/ 1461301 h 1816109"/>
                <a:gd name="connsiteX8" fmla="*/ 425449 w 1343026"/>
                <a:gd name="connsiteY8" fmla="*/ 1435109 h 1816109"/>
                <a:gd name="connsiteX9" fmla="*/ 488155 w 1343026"/>
                <a:gd name="connsiteY9" fmla="*/ 1347001 h 1816109"/>
                <a:gd name="connsiteX10" fmla="*/ 498475 w 1343026"/>
                <a:gd name="connsiteY10" fmla="*/ 1327158 h 1816109"/>
                <a:gd name="connsiteX11" fmla="*/ 534193 w 1343026"/>
                <a:gd name="connsiteY11" fmla="*/ 1277153 h 1816109"/>
                <a:gd name="connsiteX12" fmla="*/ 1101725 w 1343026"/>
                <a:gd name="connsiteY12" fmla="*/ 804872 h 1816109"/>
                <a:gd name="connsiteX13" fmla="*/ 1086644 w 1343026"/>
                <a:gd name="connsiteY13" fmla="*/ 578652 h 1816109"/>
                <a:gd name="connsiteX14" fmla="*/ 1120775 w 1343026"/>
                <a:gd name="connsiteY14" fmla="*/ 187334 h 1816109"/>
                <a:gd name="connsiteX15" fmla="*/ 1246187 w 1343026"/>
                <a:gd name="connsiteY15" fmla="*/ 23027 h 1816109"/>
                <a:gd name="connsiteX16" fmla="*/ 1343026 w 1343026"/>
                <a:gd name="connsiteY16" fmla="*/ 10 h 1816109"/>
                <a:gd name="connsiteX0" fmla="*/ 0 w 1343026"/>
                <a:gd name="connsiteY0" fmla="*/ 1816109 h 1816109"/>
                <a:gd name="connsiteX1" fmla="*/ 51594 w 1343026"/>
                <a:gd name="connsiteY1" fmla="*/ 1709747 h 1816109"/>
                <a:gd name="connsiteX2" fmla="*/ 52387 w 1343026"/>
                <a:gd name="connsiteY2" fmla="*/ 1720857 h 1816109"/>
                <a:gd name="connsiteX3" fmla="*/ 103187 w 1343026"/>
                <a:gd name="connsiteY3" fmla="*/ 1666090 h 1816109"/>
                <a:gd name="connsiteX4" fmla="*/ 180974 w 1343026"/>
                <a:gd name="connsiteY4" fmla="*/ 1615290 h 1816109"/>
                <a:gd name="connsiteX5" fmla="*/ 248444 w 1343026"/>
                <a:gd name="connsiteY5" fmla="*/ 1580365 h 1816109"/>
                <a:gd name="connsiteX6" fmla="*/ 303213 w 1343026"/>
                <a:gd name="connsiteY6" fmla="*/ 1549409 h 1816109"/>
                <a:gd name="connsiteX7" fmla="*/ 400049 w 1343026"/>
                <a:gd name="connsiteY7" fmla="*/ 1461301 h 1816109"/>
                <a:gd name="connsiteX8" fmla="*/ 425449 w 1343026"/>
                <a:gd name="connsiteY8" fmla="*/ 1435109 h 1816109"/>
                <a:gd name="connsiteX9" fmla="*/ 488155 w 1343026"/>
                <a:gd name="connsiteY9" fmla="*/ 1347001 h 1816109"/>
                <a:gd name="connsiteX10" fmla="*/ 498475 w 1343026"/>
                <a:gd name="connsiteY10" fmla="*/ 1327158 h 1816109"/>
                <a:gd name="connsiteX11" fmla="*/ 534193 w 1343026"/>
                <a:gd name="connsiteY11" fmla="*/ 1277153 h 1816109"/>
                <a:gd name="connsiteX12" fmla="*/ 1101725 w 1343026"/>
                <a:gd name="connsiteY12" fmla="*/ 804872 h 1816109"/>
                <a:gd name="connsiteX13" fmla="*/ 1115219 w 1343026"/>
                <a:gd name="connsiteY13" fmla="*/ 573890 h 1816109"/>
                <a:gd name="connsiteX14" fmla="*/ 1120775 w 1343026"/>
                <a:gd name="connsiteY14" fmla="*/ 187334 h 1816109"/>
                <a:gd name="connsiteX15" fmla="*/ 1246187 w 1343026"/>
                <a:gd name="connsiteY15" fmla="*/ 23027 h 1816109"/>
                <a:gd name="connsiteX16" fmla="*/ 1343026 w 1343026"/>
                <a:gd name="connsiteY16" fmla="*/ 10 h 1816109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25449 w 1343026"/>
                <a:gd name="connsiteY8" fmla="*/ 1435105 h 1816105"/>
                <a:gd name="connsiteX9" fmla="*/ 488155 w 1343026"/>
                <a:gd name="connsiteY9" fmla="*/ 1346997 h 1816105"/>
                <a:gd name="connsiteX10" fmla="*/ 498475 w 1343026"/>
                <a:gd name="connsiteY10" fmla="*/ 1327154 h 1816105"/>
                <a:gd name="connsiteX11" fmla="*/ 534193 w 1343026"/>
                <a:gd name="connsiteY11" fmla="*/ 1277149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25449 w 1343026"/>
                <a:gd name="connsiteY8" fmla="*/ 1435105 h 1816105"/>
                <a:gd name="connsiteX9" fmla="*/ 488155 w 1343026"/>
                <a:gd name="connsiteY9" fmla="*/ 1346997 h 1816105"/>
                <a:gd name="connsiteX10" fmla="*/ 498475 w 1343026"/>
                <a:gd name="connsiteY10" fmla="*/ 1327154 h 1816105"/>
                <a:gd name="connsiteX11" fmla="*/ 934243 w 1343026"/>
                <a:gd name="connsiteY11" fmla="*/ 1062836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25449 w 1343026"/>
                <a:gd name="connsiteY8" fmla="*/ 1435105 h 1816105"/>
                <a:gd name="connsiteX9" fmla="*/ 488155 w 1343026"/>
                <a:gd name="connsiteY9" fmla="*/ 1346997 h 1816105"/>
                <a:gd name="connsiteX10" fmla="*/ 715168 w 1343026"/>
                <a:gd name="connsiteY10" fmla="*/ 1155704 h 1816105"/>
                <a:gd name="connsiteX11" fmla="*/ 934243 w 1343026"/>
                <a:gd name="connsiteY11" fmla="*/ 1062836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25449 w 1343026"/>
                <a:gd name="connsiteY8" fmla="*/ 1435105 h 1816105"/>
                <a:gd name="connsiteX9" fmla="*/ 488155 w 1343026"/>
                <a:gd name="connsiteY9" fmla="*/ 1346997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25449 w 1343026"/>
                <a:gd name="connsiteY8" fmla="*/ 1435105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400049 w 1343026"/>
                <a:gd name="connsiteY7" fmla="*/ 1461297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03213 w 1343026"/>
                <a:gd name="connsiteY6" fmla="*/ 1549405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101725 w 1343026"/>
                <a:gd name="connsiteY12" fmla="*/ 804868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49338 w 1343026"/>
                <a:gd name="connsiteY12" fmla="*/ 816774 h 1816105"/>
                <a:gd name="connsiteX13" fmla="*/ 1115219 w 1343026"/>
                <a:gd name="connsiteY13" fmla="*/ 573886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49338 w 1343026"/>
                <a:gd name="connsiteY12" fmla="*/ 816774 h 1816105"/>
                <a:gd name="connsiteX13" fmla="*/ 1048544 w 1343026"/>
                <a:gd name="connsiteY13" fmla="*/ 538167 h 1816105"/>
                <a:gd name="connsiteX14" fmla="*/ 1120775 w 1343026"/>
                <a:gd name="connsiteY14" fmla="*/ 1873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49338 w 1343026"/>
                <a:gd name="connsiteY12" fmla="*/ 816774 h 1816105"/>
                <a:gd name="connsiteX13" fmla="*/ 1048544 w 1343026"/>
                <a:gd name="connsiteY13" fmla="*/ 538167 h 1816105"/>
                <a:gd name="connsiteX14" fmla="*/ 1070769 w 1343026"/>
                <a:gd name="connsiteY14" fmla="*/ 2254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30288 w 1343026"/>
                <a:gd name="connsiteY12" fmla="*/ 845349 h 1816105"/>
                <a:gd name="connsiteX13" fmla="*/ 1048544 w 1343026"/>
                <a:gd name="connsiteY13" fmla="*/ 538167 h 1816105"/>
                <a:gd name="connsiteX14" fmla="*/ 1070769 w 1343026"/>
                <a:gd name="connsiteY14" fmla="*/ 2254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48544 w 1343026"/>
                <a:gd name="connsiteY13" fmla="*/ 538167 h 1816105"/>
                <a:gd name="connsiteX14" fmla="*/ 1070769 w 1343026"/>
                <a:gd name="connsiteY14" fmla="*/ 2254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70769 w 1343026"/>
                <a:gd name="connsiteY14" fmla="*/ 2254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70769 w 1343026"/>
                <a:gd name="connsiteY14" fmla="*/ 22543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0974 w 1343026"/>
                <a:gd name="connsiteY4" fmla="*/ 1615286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92660 w 1343026"/>
                <a:gd name="connsiteY4" fmla="*/ 1634860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48444 w 1343026"/>
                <a:gd name="connsiteY5" fmla="*/ 1580361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10357 w 1343026"/>
                <a:gd name="connsiteY6" fmla="*/ 1532736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385762 w 1343026"/>
                <a:gd name="connsiteY7" fmla="*/ 1466060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46880 w 1343026"/>
                <a:gd name="connsiteY8" fmla="*/ 1389861 h 1816105"/>
                <a:gd name="connsiteX9" fmla="*/ 542924 w 1343026"/>
                <a:gd name="connsiteY9" fmla="*/ 1273179 h 1816105"/>
                <a:gd name="connsiteX10" fmla="*/ 715168 w 1343026"/>
                <a:gd name="connsiteY10" fmla="*/ 1155704 h 1816105"/>
                <a:gd name="connsiteX11" fmla="*/ 931862 w 1343026"/>
                <a:gd name="connsiteY11" fmla="*/ 1036643 h 1816105"/>
                <a:gd name="connsiteX12" fmla="*/ 1056482 w 1343026"/>
                <a:gd name="connsiteY12" fmla="*/ 845349 h 1816105"/>
                <a:gd name="connsiteX13" fmla="*/ 1062831 w 1343026"/>
                <a:gd name="connsiteY13" fmla="*/ 535786 h 1816105"/>
                <a:gd name="connsiteX14" fmla="*/ 1089819 w 1343026"/>
                <a:gd name="connsiteY14" fmla="*/ 206380 h 1816105"/>
                <a:gd name="connsiteX15" fmla="*/ 1250950 w 1343026"/>
                <a:gd name="connsiteY15" fmla="*/ 42073 h 1816105"/>
                <a:gd name="connsiteX16" fmla="*/ 1343026 w 1343026"/>
                <a:gd name="connsiteY16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446880 w 1343026"/>
                <a:gd name="connsiteY9" fmla="*/ 1389861 h 1816105"/>
                <a:gd name="connsiteX10" fmla="*/ 542924 w 1343026"/>
                <a:gd name="connsiteY10" fmla="*/ 1273179 h 1816105"/>
                <a:gd name="connsiteX11" fmla="*/ 715168 w 1343026"/>
                <a:gd name="connsiteY11" fmla="*/ 1155704 h 1816105"/>
                <a:gd name="connsiteX12" fmla="*/ 931862 w 1343026"/>
                <a:gd name="connsiteY12" fmla="*/ 1036643 h 1816105"/>
                <a:gd name="connsiteX13" fmla="*/ 1056482 w 1343026"/>
                <a:gd name="connsiteY13" fmla="*/ 845349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03361 w 1343026"/>
                <a:gd name="connsiteY9" fmla="*/ 1365627 h 1816105"/>
                <a:gd name="connsiteX10" fmla="*/ 542924 w 1343026"/>
                <a:gd name="connsiteY10" fmla="*/ 1273179 h 1816105"/>
                <a:gd name="connsiteX11" fmla="*/ 715168 w 1343026"/>
                <a:gd name="connsiteY11" fmla="*/ 1155704 h 1816105"/>
                <a:gd name="connsiteX12" fmla="*/ 931862 w 1343026"/>
                <a:gd name="connsiteY12" fmla="*/ 1036643 h 1816105"/>
                <a:gd name="connsiteX13" fmla="*/ 1056482 w 1343026"/>
                <a:gd name="connsiteY13" fmla="*/ 845349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42924 w 1343026"/>
                <a:gd name="connsiteY10" fmla="*/ 1273179 h 1816105"/>
                <a:gd name="connsiteX11" fmla="*/ 715168 w 1343026"/>
                <a:gd name="connsiteY11" fmla="*/ 1155704 h 1816105"/>
                <a:gd name="connsiteX12" fmla="*/ 931862 w 1343026"/>
                <a:gd name="connsiteY12" fmla="*/ 1036643 h 1816105"/>
                <a:gd name="connsiteX13" fmla="*/ 1056482 w 1343026"/>
                <a:gd name="connsiteY13" fmla="*/ 845349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70191 w 1343026"/>
                <a:gd name="connsiteY10" fmla="*/ 1280635 h 1816105"/>
                <a:gd name="connsiteX11" fmla="*/ 715168 w 1343026"/>
                <a:gd name="connsiteY11" fmla="*/ 1155704 h 1816105"/>
                <a:gd name="connsiteX12" fmla="*/ 931862 w 1343026"/>
                <a:gd name="connsiteY12" fmla="*/ 1036643 h 1816105"/>
                <a:gd name="connsiteX13" fmla="*/ 1056482 w 1343026"/>
                <a:gd name="connsiteY13" fmla="*/ 845349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70191 w 1343026"/>
                <a:gd name="connsiteY10" fmla="*/ 1280635 h 1816105"/>
                <a:gd name="connsiteX11" fmla="*/ 703482 w 1343026"/>
                <a:gd name="connsiteY11" fmla="*/ 1168753 h 1816105"/>
                <a:gd name="connsiteX12" fmla="*/ 931862 w 1343026"/>
                <a:gd name="connsiteY12" fmla="*/ 1036643 h 1816105"/>
                <a:gd name="connsiteX13" fmla="*/ 1056482 w 1343026"/>
                <a:gd name="connsiteY13" fmla="*/ 845349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70191 w 1343026"/>
                <a:gd name="connsiteY10" fmla="*/ 1280635 h 1816105"/>
                <a:gd name="connsiteX11" fmla="*/ 703482 w 1343026"/>
                <a:gd name="connsiteY11" fmla="*/ 1168753 h 1816105"/>
                <a:gd name="connsiteX12" fmla="*/ 931862 w 1343026"/>
                <a:gd name="connsiteY12" fmla="*/ 1036643 h 1816105"/>
                <a:gd name="connsiteX13" fmla="*/ 1091539 w 1343026"/>
                <a:gd name="connsiteY13" fmla="*/ 847213 h 1816105"/>
                <a:gd name="connsiteX14" fmla="*/ 1062831 w 1343026"/>
                <a:gd name="connsiteY14" fmla="*/ 535786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70191 w 1343026"/>
                <a:gd name="connsiteY10" fmla="*/ 1280635 h 1816105"/>
                <a:gd name="connsiteX11" fmla="*/ 703482 w 1343026"/>
                <a:gd name="connsiteY11" fmla="*/ 1168753 h 1816105"/>
                <a:gd name="connsiteX12" fmla="*/ 931862 w 1343026"/>
                <a:gd name="connsiteY12" fmla="*/ 1036643 h 1816105"/>
                <a:gd name="connsiteX13" fmla="*/ 1091539 w 1343026"/>
                <a:gd name="connsiteY13" fmla="*/ 847213 h 1816105"/>
                <a:gd name="connsiteX14" fmla="*/ 1121260 w 1343026"/>
                <a:gd name="connsiteY14" fmla="*/ 519009 h 1816105"/>
                <a:gd name="connsiteX15" fmla="*/ 1089819 w 1343026"/>
                <a:gd name="connsiteY15" fmla="*/ 206380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5 h 1816105"/>
                <a:gd name="connsiteX1" fmla="*/ 51594 w 1343026"/>
                <a:gd name="connsiteY1" fmla="*/ 1709743 h 1816105"/>
                <a:gd name="connsiteX2" fmla="*/ 52387 w 1343026"/>
                <a:gd name="connsiteY2" fmla="*/ 1720853 h 1816105"/>
                <a:gd name="connsiteX3" fmla="*/ 103187 w 1343026"/>
                <a:gd name="connsiteY3" fmla="*/ 1666086 h 1816105"/>
                <a:gd name="connsiteX4" fmla="*/ 188765 w 1343026"/>
                <a:gd name="connsiteY4" fmla="*/ 1621811 h 1816105"/>
                <a:gd name="connsiteX5" fmla="*/ 256235 w 1343026"/>
                <a:gd name="connsiteY5" fmla="*/ 1587817 h 1816105"/>
                <a:gd name="connsiteX6" fmla="*/ 333729 w 1343026"/>
                <a:gd name="connsiteY6" fmla="*/ 1543921 h 1816105"/>
                <a:gd name="connsiteX7" fmla="*/ 409134 w 1343026"/>
                <a:gd name="connsiteY7" fmla="*/ 1486565 h 1816105"/>
                <a:gd name="connsiteX8" fmla="*/ 466527 w 1343026"/>
                <a:gd name="connsiteY8" fmla="*/ 1424182 h 1816105"/>
                <a:gd name="connsiteX9" fmla="*/ 511152 w 1343026"/>
                <a:gd name="connsiteY9" fmla="*/ 1354442 h 1816105"/>
                <a:gd name="connsiteX10" fmla="*/ 570191 w 1343026"/>
                <a:gd name="connsiteY10" fmla="*/ 1280635 h 1816105"/>
                <a:gd name="connsiteX11" fmla="*/ 703482 w 1343026"/>
                <a:gd name="connsiteY11" fmla="*/ 1168753 h 1816105"/>
                <a:gd name="connsiteX12" fmla="*/ 931862 w 1343026"/>
                <a:gd name="connsiteY12" fmla="*/ 1036643 h 1816105"/>
                <a:gd name="connsiteX13" fmla="*/ 1091539 w 1343026"/>
                <a:gd name="connsiteY13" fmla="*/ 847213 h 1816105"/>
                <a:gd name="connsiteX14" fmla="*/ 1121260 w 1343026"/>
                <a:gd name="connsiteY14" fmla="*/ 519009 h 1816105"/>
                <a:gd name="connsiteX15" fmla="*/ 1132667 w 1343026"/>
                <a:gd name="connsiteY15" fmla="*/ 217565 h 1816105"/>
                <a:gd name="connsiteX16" fmla="*/ 1250950 w 1343026"/>
                <a:gd name="connsiteY16" fmla="*/ 42073 h 1816105"/>
                <a:gd name="connsiteX17" fmla="*/ 1343026 w 1343026"/>
                <a:gd name="connsiteY17" fmla="*/ 6 h 1816105"/>
                <a:gd name="connsiteX0" fmla="*/ 0 w 1343026"/>
                <a:gd name="connsiteY0" fmla="*/ 1816104 h 1816104"/>
                <a:gd name="connsiteX1" fmla="*/ 51594 w 1343026"/>
                <a:gd name="connsiteY1" fmla="*/ 1709742 h 1816104"/>
                <a:gd name="connsiteX2" fmla="*/ 52387 w 1343026"/>
                <a:gd name="connsiteY2" fmla="*/ 1720852 h 1816104"/>
                <a:gd name="connsiteX3" fmla="*/ 103187 w 1343026"/>
                <a:gd name="connsiteY3" fmla="*/ 1666085 h 1816104"/>
                <a:gd name="connsiteX4" fmla="*/ 188765 w 1343026"/>
                <a:gd name="connsiteY4" fmla="*/ 1621810 h 1816104"/>
                <a:gd name="connsiteX5" fmla="*/ 256235 w 1343026"/>
                <a:gd name="connsiteY5" fmla="*/ 1587816 h 1816104"/>
                <a:gd name="connsiteX6" fmla="*/ 333729 w 1343026"/>
                <a:gd name="connsiteY6" fmla="*/ 1543920 h 1816104"/>
                <a:gd name="connsiteX7" fmla="*/ 409134 w 1343026"/>
                <a:gd name="connsiteY7" fmla="*/ 1486564 h 1816104"/>
                <a:gd name="connsiteX8" fmla="*/ 466527 w 1343026"/>
                <a:gd name="connsiteY8" fmla="*/ 1424181 h 1816104"/>
                <a:gd name="connsiteX9" fmla="*/ 511152 w 1343026"/>
                <a:gd name="connsiteY9" fmla="*/ 1354441 h 1816104"/>
                <a:gd name="connsiteX10" fmla="*/ 570191 w 1343026"/>
                <a:gd name="connsiteY10" fmla="*/ 1280634 h 1816104"/>
                <a:gd name="connsiteX11" fmla="*/ 703482 w 1343026"/>
                <a:gd name="connsiteY11" fmla="*/ 1168752 h 1816104"/>
                <a:gd name="connsiteX12" fmla="*/ 931862 w 1343026"/>
                <a:gd name="connsiteY12" fmla="*/ 1036642 h 1816104"/>
                <a:gd name="connsiteX13" fmla="*/ 1091539 w 1343026"/>
                <a:gd name="connsiteY13" fmla="*/ 847212 h 1816104"/>
                <a:gd name="connsiteX14" fmla="*/ 1121260 w 1343026"/>
                <a:gd name="connsiteY14" fmla="*/ 519008 h 1816104"/>
                <a:gd name="connsiteX15" fmla="*/ 1132667 w 1343026"/>
                <a:gd name="connsiteY15" fmla="*/ 217564 h 1816104"/>
                <a:gd name="connsiteX16" fmla="*/ 1258741 w 1343026"/>
                <a:gd name="connsiteY16" fmla="*/ 51392 h 1816104"/>
                <a:gd name="connsiteX17" fmla="*/ 1343026 w 1343026"/>
                <a:gd name="connsiteY17" fmla="*/ 5 h 1816104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188765 w 1385874"/>
                <a:gd name="connsiteY4" fmla="*/ 1629264 h 1823558"/>
                <a:gd name="connsiteX5" fmla="*/ 256235 w 1385874"/>
                <a:gd name="connsiteY5" fmla="*/ 1595270 h 1823558"/>
                <a:gd name="connsiteX6" fmla="*/ 333729 w 1385874"/>
                <a:gd name="connsiteY6" fmla="*/ 1551374 h 1823558"/>
                <a:gd name="connsiteX7" fmla="*/ 409134 w 1385874"/>
                <a:gd name="connsiteY7" fmla="*/ 1494018 h 1823558"/>
                <a:gd name="connsiteX8" fmla="*/ 466527 w 1385874"/>
                <a:gd name="connsiteY8" fmla="*/ 1431635 h 1823558"/>
                <a:gd name="connsiteX9" fmla="*/ 511152 w 1385874"/>
                <a:gd name="connsiteY9" fmla="*/ 1361895 h 1823558"/>
                <a:gd name="connsiteX10" fmla="*/ 570191 w 1385874"/>
                <a:gd name="connsiteY10" fmla="*/ 1288088 h 1823558"/>
                <a:gd name="connsiteX11" fmla="*/ 703482 w 1385874"/>
                <a:gd name="connsiteY11" fmla="*/ 1176206 h 1823558"/>
                <a:gd name="connsiteX12" fmla="*/ 931862 w 1385874"/>
                <a:gd name="connsiteY12" fmla="*/ 1044096 h 1823558"/>
                <a:gd name="connsiteX13" fmla="*/ 1091539 w 1385874"/>
                <a:gd name="connsiteY13" fmla="*/ 854666 h 1823558"/>
                <a:gd name="connsiteX14" fmla="*/ 1121260 w 1385874"/>
                <a:gd name="connsiteY14" fmla="*/ 526462 h 1823558"/>
                <a:gd name="connsiteX15" fmla="*/ 1132667 w 1385874"/>
                <a:gd name="connsiteY15" fmla="*/ 225018 h 1823558"/>
                <a:gd name="connsiteX16" fmla="*/ 1258741 w 1385874"/>
                <a:gd name="connsiteY16" fmla="*/ 58846 h 1823558"/>
                <a:gd name="connsiteX17" fmla="*/ 1385874 w 1385874"/>
                <a:gd name="connsiteY17" fmla="*/ 3 h 1823558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188765 w 1385874"/>
                <a:gd name="connsiteY4" fmla="*/ 1629264 h 1823558"/>
                <a:gd name="connsiteX5" fmla="*/ 256235 w 1385874"/>
                <a:gd name="connsiteY5" fmla="*/ 1595270 h 1823558"/>
                <a:gd name="connsiteX6" fmla="*/ 333729 w 1385874"/>
                <a:gd name="connsiteY6" fmla="*/ 1551374 h 1823558"/>
                <a:gd name="connsiteX7" fmla="*/ 409134 w 1385874"/>
                <a:gd name="connsiteY7" fmla="*/ 1494018 h 1823558"/>
                <a:gd name="connsiteX8" fmla="*/ 511152 w 1385874"/>
                <a:gd name="connsiteY8" fmla="*/ 1361895 h 1823558"/>
                <a:gd name="connsiteX9" fmla="*/ 570191 w 1385874"/>
                <a:gd name="connsiteY9" fmla="*/ 1288088 h 1823558"/>
                <a:gd name="connsiteX10" fmla="*/ 703482 w 1385874"/>
                <a:gd name="connsiteY10" fmla="*/ 1176206 h 1823558"/>
                <a:gd name="connsiteX11" fmla="*/ 931862 w 1385874"/>
                <a:gd name="connsiteY11" fmla="*/ 1044096 h 1823558"/>
                <a:gd name="connsiteX12" fmla="*/ 1091539 w 1385874"/>
                <a:gd name="connsiteY12" fmla="*/ 854666 h 1823558"/>
                <a:gd name="connsiteX13" fmla="*/ 1121260 w 1385874"/>
                <a:gd name="connsiteY13" fmla="*/ 526462 h 1823558"/>
                <a:gd name="connsiteX14" fmla="*/ 1132667 w 1385874"/>
                <a:gd name="connsiteY14" fmla="*/ 225018 h 1823558"/>
                <a:gd name="connsiteX15" fmla="*/ 1258741 w 1385874"/>
                <a:gd name="connsiteY15" fmla="*/ 58846 h 1823558"/>
                <a:gd name="connsiteX16" fmla="*/ 1385874 w 1385874"/>
                <a:gd name="connsiteY16" fmla="*/ 3 h 1823558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188765 w 1385874"/>
                <a:gd name="connsiteY4" fmla="*/ 1629264 h 1823558"/>
                <a:gd name="connsiteX5" fmla="*/ 256235 w 1385874"/>
                <a:gd name="connsiteY5" fmla="*/ 1595270 h 1823558"/>
                <a:gd name="connsiteX6" fmla="*/ 409134 w 1385874"/>
                <a:gd name="connsiteY6" fmla="*/ 1494018 h 1823558"/>
                <a:gd name="connsiteX7" fmla="*/ 511152 w 1385874"/>
                <a:gd name="connsiteY7" fmla="*/ 1361895 h 1823558"/>
                <a:gd name="connsiteX8" fmla="*/ 570191 w 1385874"/>
                <a:gd name="connsiteY8" fmla="*/ 1288088 h 1823558"/>
                <a:gd name="connsiteX9" fmla="*/ 703482 w 1385874"/>
                <a:gd name="connsiteY9" fmla="*/ 1176206 h 1823558"/>
                <a:gd name="connsiteX10" fmla="*/ 931862 w 1385874"/>
                <a:gd name="connsiteY10" fmla="*/ 1044096 h 1823558"/>
                <a:gd name="connsiteX11" fmla="*/ 1091539 w 1385874"/>
                <a:gd name="connsiteY11" fmla="*/ 854666 h 1823558"/>
                <a:gd name="connsiteX12" fmla="*/ 1121260 w 1385874"/>
                <a:gd name="connsiteY12" fmla="*/ 526462 h 1823558"/>
                <a:gd name="connsiteX13" fmla="*/ 1132667 w 1385874"/>
                <a:gd name="connsiteY13" fmla="*/ 225018 h 1823558"/>
                <a:gd name="connsiteX14" fmla="*/ 1258741 w 1385874"/>
                <a:gd name="connsiteY14" fmla="*/ 58846 h 1823558"/>
                <a:gd name="connsiteX15" fmla="*/ 1385874 w 1385874"/>
                <a:gd name="connsiteY15" fmla="*/ 3 h 1823558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256235 w 1385874"/>
                <a:gd name="connsiteY4" fmla="*/ 1595270 h 1823558"/>
                <a:gd name="connsiteX5" fmla="*/ 409134 w 1385874"/>
                <a:gd name="connsiteY5" fmla="*/ 1494018 h 1823558"/>
                <a:gd name="connsiteX6" fmla="*/ 511152 w 1385874"/>
                <a:gd name="connsiteY6" fmla="*/ 1361895 h 1823558"/>
                <a:gd name="connsiteX7" fmla="*/ 570191 w 1385874"/>
                <a:gd name="connsiteY7" fmla="*/ 1288088 h 1823558"/>
                <a:gd name="connsiteX8" fmla="*/ 703482 w 1385874"/>
                <a:gd name="connsiteY8" fmla="*/ 1176206 h 1823558"/>
                <a:gd name="connsiteX9" fmla="*/ 931862 w 1385874"/>
                <a:gd name="connsiteY9" fmla="*/ 1044096 h 1823558"/>
                <a:gd name="connsiteX10" fmla="*/ 1091539 w 1385874"/>
                <a:gd name="connsiteY10" fmla="*/ 854666 h 1823558"/>
                <a:gd name="connsiteX11" fmla="*/ 1121260 w 1385874"/>
                <a:gd name="connsiteY11" fmla="*/ 526462 h 1823558"/>
                <a:gd name="connsiteX12" fmla="*/ 1132667 w 1385874"/>
                <a:gd name="connsiteY12" fmla="*/ 225018 h 1823558"/>
                <a:gd name="connsiteX13" fmla="*/ 1258741 w 1385874"/>
                <a:gd name="connsiteY13" fmla="*/ 58846 h 1823558"/>
                <a:gd name="connsiteX14" fmla="*/ 1385874 w 1385874"/>
                <a:gd name="connsiteY14" fmla="*/ 3 h 1823558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256235 w 1385874"/>
                <a:gd name="connsiteY4" fmla="*/ 1595270 h 1823558"/>
                <a:gd name="connsiteX5" fmla="*/ 409134 w 1385874"/>
                <a:gd name="connsiteY5" fmla="*/ 1494018 h 1823558"/>
                <a:gd name="connsiteX6" fmla="*/ 509205 w 1385874"/>
                <a:gd name="connsiteY6" fmla="*/ 1378672 h 1823558"/>
                <a:gd name="connsiteX7" fmla="*/ 570191 w 1385874"/>
                <a:gd name="connsiteY7" fmla="*/ 1288088 h 1823558"/>
                <a:gd name="connsiteX8" fmla="*/ 703482 w 1385874"/>
                <a:gd name="connsiteY8" fmla="*/ 1176206 h 1823558"/>
                <a:gd name="connsiteX9" fmla="*/ 931862 w 1385874"/>
                <a:gd name="connsiteY9" fmla="*/ 1044096 h 1823558"/>
                <a:gd name="connsiteX10" fmla="*/ 1091539 w 1385874"/>
                <a:gd name="connsiteY10" fmla="*/ 854666 h 1823558"/>
                <a:gd name="connsiteX11" fmla="*/ 1121260 w 1385874"/>
                <a:gd name="connsiteY11" fmla="*/ 526462 h 1823558"/>
                <a:gd name="connsiteX12" fmla="*/ 1132667 w 1385874"/>
                <a:gd name="connsiteY12" fmla="*/ 225018 h 1823558"/>
                <a:gd name="connsiteX13" fmla="*/ 1258741 w 1385874"/>
                <a:gd name="connsiteY13" fmla="*/ 58846 h 1823558"/>
                <a:gd name="connsiteX14" fmla="*/ 1385874 w 1385874"/>
                <a:gd name="connsiteY14" fmla="*/ 3 h 1823558"/>
                <a:gd name="connsiteX0" fmla="*/ 0 w 1385874"/>
                <a:gd name="connsiteY0" fmla="*/ 1823558 h 1823558"/>
                <a:gd name="connsiteX1" fmla="*/ 51594 w 1385874"/>
                <a:gd name="connsiteY1" fmla="*/ 1717196 h 1823558"/>
                <a:gd name="connsiteX2" fmla="*/ 52387 w 1385874"/>
                <a:gd name="connsiteY2" fmla="*/ 1728306 h 1823558"/>
                <a:gd name="connsiteX3" fmla="*/ 103187 w 1385874"/>
                <a:gd name="connsiteY3" fmla="*/ 1673539 h 1823558"/>
                <a:gd name="connsiteX4" fmla="*/ 256235 w 1385874"/>
                <a:gd name="connsiteY4" fmla="*/ 1595270 h 1823558"/>
                <a:gd name="connsiteX5" fmla="*/ 409134 w 1385874"/>
                <a:gd name="connsiteY5" fmla="*/ 1494018 h 1823558"/>
                <a:gd name="connsiteX6" fmla="*/ 509205 w 1385874"/>
                <a:gd name="connsiteY6" fmla="*/ 1378672 h 1823558"/>
                <a:gd name="connsiteX7" fmla="*/ 583824 w 1385874"/>
                <a:gd name="connsiteY7" fmla="*/ 1276903 h 1823558"/>
                <a:gd name="connsiteX8" fmla="*/ 703482 w 1385874"/>
                <a:gd name="connsiteY8" fmla="*/ 1176206 h 1823558"/>
                <a:gd name="connsiteX9" fmla="*/ 931862 w 1385874"/>
                <a:gd name="connsiteY9" fmla="*/ 1044096 h 1823558"/>
                <a:gd name="connsiteX10" fmla="*/ 1091539 w 1385874"/>
                <a:gd name="connsiteY10" fmla="*/ 854666 h 1823558"/>
                <a:gd name="connsiteX11" fmla="*/ 1121260 w 1385874"/>
                <a:gd name="connsiteY11" fmla="*/ 526462 h 1823558"/>
                <a:gd name="connsiteX12" fmla="*/ 1132667 w 1385874"/>
                <a:gd name="connsiteY12" fmla="*/ 225018 h 1823558"/>
                <a:gd name="connsiteX13" fmla="*/ 1258741 w 1385874"/>
                <a:gd name="connsiteY13" fmla="*/ 58846 h 1823558"/>
                <a:gd name="connsiteX14" fmla="*/ 1385874 w 1385874"/>
                <a:gd name="connsiteY14" fmla="*/ 3 h 1823558"/>
                <a:gd name="connsiteX0" fmla="*/ 0 w 1391717"/>
                <a:gd name="connsiteY0" fmla="*/ 1838471 h 1838471"/>
                <a:gd name="connsiteX1" fmla="*/ 57437 w 1391717"/>
                <a:gd name="connsiteY1" fmla="*/ 1717196 h 1838471"/>
                <a:gd name="connsiteX2" fmla="*/ 58230 w 1391717"/>
                <a:gd name="connsiteY2" fmla="*/ 1728306 h 1838471"/>
                <a:gd name="connsiteX3" fmla="*/ 109030 w 1391717"/>
                <a:gd name="connsiteY3" fmla="*/ 1673539 h 1838471"/>
                <a:gd name="connsiteX4" fmla="*/ 262078 w 1391717"/>
                <a:gd name="connsiteY4" fmla="*/ 1595270 h 1838471"/>
                <a:gd name="connsiteX5" fmla="*/ 414977 w 1391717"/>
                <a:gd name="connsiteY5" fmla="*/ 1494018 h 1838471"/>
                <a:gd name="connsiteX6" fmla="*/ 515048 w 1391717"/>
                <a:gd name="connsiteY6" fmla="*/ 1378672 h 1838471"/>
                <a:gd name="connsiteX7" fmla="*/ 589667 w 1391717"/>
                <a:gd name="connsiteY7" fmla="*/ 1276903 h 1838471"/>
                <a:gd name="connsiteX8" fmla="*/ 709325 w 1391717"/>
                <a:gd name="connsiteY8" fmla="*/ 1176206 h 1838471"/>
                <a:gd name="connsiteX9" fmla="*/ 937705 w 1391717"/>
                <a:gd name="connsiteY9" fmla="*/ 1044096 h 1838471"/>
                <a:gd name="connsiteX10" fmla="*/ 1097382 w 1391717"/>
                <a:gd name="connsiteY10" fmla="*/ 854666 h 1838471"/>
                <a:gd name="connsiteX11" fmla="*/ 1127103 w 1391717"/>
                <a:gd name="connsiteY11" fmla="*/ 526462 h 1838471"/>
                <a:gd name="connsiteX12" fmla="*/ 1138510 w 1391717"/>
                <a:gd name="connsiteY12" fmla="*/ 225018 h 1838471"/>
                <a:gd name="connsiteX13" fmla="*/ 1264584 w 1391717"/>
                <a:gd name="connsiteY13" fmla="*/ 58846 h 1838471"/>
                <a:gd name="connsiteX14" fmla="*/ 1391717 w 1391717"/>
                <a:gd name="connsiteY14" fmla="*/ 3 h 1838471"/>
                <a:gd name="connsiteX0" fmla="*/ 0 w 1391717"/>
                <a:gd name="connsiteY0" fmla="*/ 1838471 h 1838471"/>
                <a:gd name="connsiteX1" fmla="*/ 57437 w 1391717"/>
                <a:gd name="connsiteY1" fmla="*/ 1717196 h 1838471"/>
                <a:gd name="connsiteX2" fmla="*/ 48492 w 1391717"/>
                <a:gd name="connsiteY2" fmla="*/ 1745083 h 1838471"/>
                <a:gd name="connsiteX3" fmla="*/ 109030 w 1391717"/>
                <a:gd name="connsiteY3" fmla="*/ 1673539 h 1838471"/>
                <a:gd name="connsiteX4" fmla="*/ 262078 w 1391717"/>
                <a:gd name="connsiteY4" fmla="*/ 1595270 h 1838471"/>
                <a:gd name="connsiteX5" fmla="*/ 414977 w 1391717"/>
                <a:gd name="connsiteY5" fmla="*/ 1494018 h 1838471"/>
                <a:gd name="connsiteX6" fmla="*/ 515048 w 1391717"/>
                <a:gd name="connsiteY6" fmla="*/ 1378672 h 1838471"/>
                <a:gd name="connsiteX7" fmla="*/ 589667 w 1391717"/>
                <a:gd name="connsiteY7" fmla="*/ 1276903 h 1838471"/>
                <a:gd name="connsiteX8" fmla="*/ 709325 w 1391717"/>
                <a:gd name="connsiteY8" fmla="*/ 1176206 h 1838471"/>
                <a:gd name="connsiteX9" fmla="*/ 937705 w 1391717"/>
                <a:gd name="connsiteY9" fmla="*/ 1044096 h 1838471"/>
                <a:gd name="connsiteX10" fmla="*/ 1097382 w 1391717"/>
                <a:gd name="connsiteY10" fmla="*/ 854666 h 1838471"/>
                <a:gd name="connsiteX11" fmla="*/ 1127103 w 1391717"/>
                <a:gd name="connsiteY11" fmla="*/ 526462 h 1838471"/>
                <a:gd name="connsiteX12" fmla="*/ 1138510 w 1391717"/>
                <a:gd name="connsiteY12" fmla="*/ 225018 h 1838471"/>
                <a:gd name="connsiteX13" fmla="*/ 1264584 w 1391717"/>
                <a:gd name="connsiteY13" fmla="*/ 58846 h 1838471"/>
                <a:gd name="connsiteX14" fmla="*/ 1391717 w 1391717"/>
                <a:gd name="connsiteY14" fmla="*/ 3 h 1838471"/>
                <a:gd name="connsiteX0" fmla="*/ 0 w 1391717"/>
                <a:gd name="connsiteY0" fmla="*/ 1838471 h 1838471"/>
                <a:gd name="connsiteX1" fmla="*/ 48492 w 1391717"/>
                <a:gd name="connsiteY1" fmla="*/ 1745083 h 1838471"/>
                <a:gd name="connsiteX2" fmla="*/ 109030 w 1391717"/>
                <a:gd name="connsiteY2" fmla="*/ 1673539 h 1838471"/>
                <a:gd name="connsiteX3" fmla="*/ 262078 w 1391717"/>
                <a:gd name="connsiteY3" fmla="*/ 1595270 h 1838471"/>
                <a:gd name="connsiteX4" fmla="*/ 414977 w 1391717"/>
                <a:gd name="connsiteY4" fmla="*/ 1494018 h 1838471"/>
                <a:gd name="connsiteX5" fmla="*/ 515048 w 1391717"/>
                <a:gd name="connsiteY5" fmla="*/ 1378672 h 1838471"/>
                <a:gd name="connsiteX6" fmla="*/ 589667 w 1391717"/>
                <a:gd name="connsiteY6" fmla="*/ 1276903 h 1838471"/>
                <a:gd name="connsiteX7" fmla="*/ 709325 w 1391717"/>
                <a:gd name="connsiteY7" fmla="*/ 1176206 h 1838471"/>
                <a:gd name="connsiteX8" fmla="*/ 937705 w 1391717"/>
                <a:gd name="connsiteY8" fmla="*/ 1044096 h 1838471"/>
                <a:gd name="connsiteX9" fmla="*/ 1097382 w 1391717"/>
                <a:gd name="connsiteY9" fmla="*/ 854666 h 1838471"/>
                <a:gd name="connsiteX10" fmla="*/ 1127103 w 1391717"/>
                <a:gd name="connsiteY10" fmla="*/ 526462 h 1838471"/>
                <a:gd name="connsiteX11" fmla="*/ 1138510 w 1391717"/>
                <a:gd name="connsiteY11" fmla="*/ 225018 h 1838471"/>
                <a:gd name="connsiteX12" fmla="*/ 1264584 w 1391717"/>
                <a:gd name="connsiteY12" fmla="*/ 58846 h 1838471"/>
                <a:gd name="connsiteX13" fmla="*/ 1391717 w 1391717"/>
                <a:gd name="connsiteY13" fmla="*/ 3 h 1838471"/>
                <a:gd name="connsiteX0" fmla="*/ 0 w 1391717"/>
                <a:gd name="connsiteY0" fmla="*/ 1838471 h 1838471"/>
                <a:gd name="connsiteX1" fmla="*/ 48492 w 1391717"/>
                <a:gd name="connsiteY1" fmla="*/ 1745083 h 1838471"/>
                <a:gd name="connsiteX2" fmla="*/ 109030 w 1391717"/>
                <a:gd name="connsiteY2" fmla="*/ 1673539 h 1838471"/>
                <a:gd name="connsiteX3" fmla="*/ 262078 w 1391717"/>
                <a:gd name="connsiteY3" fmla="*/ 1595270 h 1838471"/>
                <a:gd name="connsiteX4" fmla="*/ 414977 w 1391717"/>
                <a:gd name="connsiteY4" fmla="*/ 1494018 h 1838471"/>
                <a:gd name="connsiteX5" fmla="*/ 515048 w 1391717"/>
                <a:gd name="connsiteY5" fmla="*/ 1378672 h 1838471"/>
                <a:gd name="connsiteX6" fmla="*/ 589667 w 1391717"/>
                <a:gd name="connsiteY6" fmla="*/ 1276903 h 1838471"/>
                <a:gd name="connsiteX7" fmla="*/ 709325 w 1391717"/>
                <a:gd name="connsiteY7" fmla="*/ 1176206 h 1838471"/>
                <a:gd name="connsiteX8" fmla="*/ 937705 w 1391717"/>
                <a:gd name="connsiteY8" fmla="*/ 1044096 h 1838471"/>
                <a:gd name="connsiteX9" fmla="*/ 1097382 w 1391717"/>
                <a:gd name="connsiteY9" fmla="*/ 854666 h 1838471"/>
                <a:gd name="connsiteX10" fmla="*/ 1127103 w 1391717"/>
                <a:gd name="connsiteY10" fmla="*/ 526462 h 1838471"/>
                <a:gd name="connsiteX11" fmla="*/ 1138510 w 1391717"/>
                <a:gd name="connsiteY11" fmla="*/ 225018 h 1838471"/>
                <a:gd name="connsiteX12" fmla="*/ 1264584 w 1391717"/>
                <a:gd name="connsiteY12" fmla="*/ 61642 h 1838471"/>
                <a:gd name="connsiteX13" fmla="*/ 1391717 w 1391717"/>
                <a:gd name="connsiteY13" fmla="*/ 3 h 1838471"/>
                <a:gd name="connsiteX0" fmla="*/ 0 w 1391717"/>
                <a:gd name="connsiteY0" fmla="*/ 1838472 h 1838472"/>
                <a:gd name="connsiteX1" fmla="*/ 48492 w 1391717"/>
                <a:gd name="connsiteY1" fmla="*/ 1745084 h 1838472"/>
                <a:gd name="connsiteX2" fmla="*/ 109030 w 1391717"/>
                <a:gd name="connsiteY2" fmla="*/ 1673540 h 1838472"/>
                <a:gd name="connsiteX3" fmla="*/ 262078 w 1391717"/>
                <a:gd name="connsiteY3" fmla="*/ 1595271 h 1838472"/>
                <a:gd name="connsiteX4" fmla="*/ 414977 w 1391717"/>
                <a:gd name="connsiteY4" fmla="*/ 1494019 h 1838472"/>
                <a:gd name="connsiteX5" fmla="*/ 515048 w 1391717"/>
                <a:gd name="connsiteY5" fmla="*/ 1378673 h 1838472"/>
                <a:gd name="connsiteX6" fmla="*/ 589667 w 1391717"/>
                <a:gd name="connsiteY6" fmla="*/ 1276904 h 1838472"/>
                <a:gd name="connsiteX7" fmla="*/ 709325 w 1391717"/>
                <a:gd name="connsiteY7" fmla="*/ 1176207 h 1838472"/>
                <a:gd name="connsiteX8" fmla="*/ 937705 w 1391717"/>
                <a:gd name="connsiteY8" fmla="*/ 1044097 h 1838472"/>
                <a:gd name="connsiteX9" fmla="*/ 1097382 w 1391717"/>
                <a:gd name="connsiteY9" fmla="*/ 854667 h 1838472"/>
                <a:gd name="connsiteX10" fmla="*/ 1127103 w 1391717"/>
                <a:gd name="connsiteY10" fmla="*/ 526463 h 1838472"/>
                <a:gd name="connsiteX11" fmla="*/ 1138510 w 1391717"/>
                <a:gd name="connsiteY11" fmla="*/ 225019 h 1838472"/>
                <a:gd name="connsiteX12" fmla="*/ 1264584 w 1391717"/>
                <a:gd name="connsiteY12" fmla="*/ 61643 h 1838472"/>
                <a:gd name="connsiteX13" fmla="*/ 1391717 w 1391717"/>
                <a:gd name="connsiteY13" fmla="*/ 4 h 1838472"/>
                <a:gd name="connsiteX0" fmla="*/ 0 w 1391717"/>
                <a:gd name="connsiteY0" fmla="*/ 1838472 h 1838472"/>
                <a:gd name="connsiteX1" fmla="*/ 48492 w 1391717"/>
                <a:gd name="connsiteY1" fmla="*/ 1745084 h 1838472"/>
                <a:gd name="connsiteX2" fmla="*/ 109030 w 1391717"/>
                <a:gd name="connsiteY2" fmla="*/ 1673540 h 1838472"/>
                <a:gd name="connsiteX3" fmla="*/ 262078 w 1391717"/>
                <a:gd name="connsiteY3" fmla="*/ 1595271 h 1838472"/>
                <a:gd name="connsiteX4" fmla="*/ 414977 w 1391717"/>
                <a:gd name="connsiteY4" fmla="*/ 1494019 h 1838472"/>
                <a:gd name="connsiteX5" fmla="*/ 515048 w 1391717"/>
                <a:gd name="connsiteY5" fmla="*/ 1378673 h 1838472"/>
                <a:gd name="connsiteX6" fmla="*/ 589667 w 1391717"/>
                <a:gd name="connsiteY6" fmla="*/ 1276904 h 1838472"/>
                <a:gd name="connsiteX7" fmla="*/ 709325 w 1391717"/>
                <a:gd name="connsiteY7" fmla="*/ 1176207 h 1838472"/>
                <a:gd name="connsiteX8" fmla="*/ 937705 w 1391717"/>
                <a:gd name="connsiteY8" fmla="*/ 1044097 h 1838472"/>
                <a:gd name="connsiteX9" fmla="*/ 1097382 w 1391717"/>
                <a:gd name="connsiteY9" fmla="*/ 854667 h 1838472"/>
                <a:gd name="connsiteX10" fmla="*/ 1127103 w 1391717"/>
                <a:gd name="connsiteY10" fmla="*/ 526463 h 1838472"/>
                <a:gd name="connsiteX11" fmla="*/ 1138510 w 1391717"/>
                <a:gd name="connsiteY11" fmla="*/ 225019 h 1838472"/>
                <a:gd name="connsiteX12" fmla="*/ 1264584 w 1391717"/>
                <a:gd name="connsiteY12" fmla="*/ 61643 h 1838472"/>
                <a:gd name="connsiteX13" fmla="*/ 1391717 w 1391717"/>
                <a:gd name="connsiteY13" fmla="*/ 4 h 18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1717" h="1838472">
                  <a:moveTo>
                    <a:pt x="0" y="1838472"/>
                  </a:moveTo>
                  <a:cubicBezTo>
                    <a:pt x="10103" y="1819016"/>
                    <a:pt x="30320" y="1772573"/>
                    <a:pt x="48492" y="1745084"/>
                  </a:cubicBezTo>
                  <a:cubicBezTo>
                    <a:pt x="66664" y="1717595"/>
                    <a:pt x="73432" y="1698509"/>
                    <a:pt x="109030" y="1673540"/>
                  </a:cubicBezTo>
                  <a:cubicBezTo>
                    <a:pt x="144628" y="1648571"/>
                    <a:pt x="211087" y="1625191"/>
                    <a:pt x="262078" y="1595271"/>
                  </a:cubicBezTo>
                  <a:cubicBezTo>
                    <a:pt x="313069" y="1565351"/>
                    <a:pt x="372815" y="1530119"/>
                    <a:pt x="414977" y="1494019"/>
                  </a:cubicBezTo>
                  <a:cubicBezTo>
                    <a:pt x="457139" y="1457919"/>
                    <a:pt x="485933" y="1414859"/>
                    <a:pt x="515048" y="1378673"/>
                  </a:cubicBezTo>
                  <a:cubicBezTo>
                    <a:pt x="544163" y="1342487"/>
                    <a:pt x="557288" y="1310648"/>
                    <a:pt x="589667" y="1276904"/>
                  </a:cubicBezTo>
                  <a:cubicBezTo>
                    <a:pt x="622046" y="1243160"/>
                    <a:pt x="651319" y="1215008"/>
                    <a:pt x="709325" y="1176207"/>
                  </a:cubicBezTo>
                  <a:cubicBezTo>
                    <a:pt x="767331" y="1137406"/>
                    <a:pt x="873029" y="1097687"/>
                    <a:pt x="937705" y="1044097"/>
                  </a:cubicBezTo>
                  <a:cubicBezTo>
                    <a:pt x="1002381" y="990507"/>
                    <a:pt x="1065816" y="940939"/>
                    <a:pt x="1097382" y="854667"/>
                  </a:cubicBezTo>
                  <a:cubicBezTo>
                    <a:pt x="1128948" y="768395"/>
                    <a:pt x="1120248" y="631404"/>
                    <a:pt x="1127103" y="526463"/>
                  </a:cubicBezTo>
                  <a:cubicBezTo>
                    <a:pt x="1133958" y="421522"/>
                    <a:pt x="1115597" y="302489"/>
                    <a:pt x="1138510" y="225019"/>
                  </a:cubicBezTo>
                  <a:cubicBezTo>
                    <a:pt x="1161423" y="147549"/>
                    <a:pt x="1246592" y="74265"/>
                    <a:pt x="1264584" y="61643"/>
                  </a:cubicBezTo>
                  <a:cubicBezTo>
                    <a:pt x="1282576" y="50420"/>
                    <a:pt x="1389865" y="-525"/>
                    <a:pt x="1391717" y="4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3500" tIns="25400" rIns="63500" bIns="254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669320" y="3003686"/>
              <a:ext cx="46363" cy="117999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4" idx="1"/>
            </p:cNvCxnSpPr>
            <p:nvPr/>
          </p:nvCxnSpPr>
          <p:spPr>
            <a:xfrm>
              <a:off x="3112973" y="2173296"/>
              <a:ext cx="69526" cy="243727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676329" y="1638321"/>
              <a:ext cx="1009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baseline="-25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</a:t>
              </a:r>
              <a:endPara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60426" y="3880281"/>
              <a:ext cx="646023" cy="561710"/>
            </a:xfrm>
            <a:custGeom>
              <a:avLst/>
              <a:gdLst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24590 w 376990"/>
                <a:gd name="connsiteY2" fmla="*/ 208548 h 304800"/>
                <a:gd name="connsiteX3" fmla="*/ 280737 w 376990"/>
                <a:gd name="connsiteY3" fmla="*/ 14437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8337 w 376990"/>
                <a:gd name="connsiteY1" fmla="*/ 244517 h 304800"/>
                <a:gd name="connsiteX2" fmla="*/ 224590 w 376990"/>
                <a:gd name="connsiteY2" fmla="*/ 208548 h 304800"/>
                <a:gd name="connsiteX3" fmla="*/ 280737 w 376990"/>
                <a:gd name="connsiteY3" fmla="*/ 14437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5956 w 376990"/>
                <a:gd name="connsiteY1" fmla="*/ 263567 h 304800"/>
                <a:gd name="connsiteX2" fmla="*/ 224590 w 376990"/>
                <a:gd name="connsiteY2" fmla="*/ 208548 h 304800"/>
                <a:gd name="connsiteX3" fmla="*/ 280737 w 376990"/>
                <a:gd name="connsiteY3" fmla="*/ 14437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78581 w 376990"/>
                <a:gd name="connsiteY1" fmla="*/ 284956 h 304800"/>
                <a:gd name="connsiteX2" fmla="*/ 125956 w 376990"/>
                <a:gd name="connsiteY2" fmla="*/ 263567 h 304800"/>
                <a:gd name="connsiteX3" fmla="*/ 224590 w 376990"/>
                <a:gd name="connsiteY3" fmla="*/ 208548 h 304800"/>
                <a:gd name="connsiteX4" fmla="*/ 280737 w 376990"/>
                <a:gd name="connsiteY4" fmla="*/ 144379 h 304800"/>
                <a:gd name="connsiteX5" fmla="*/ 328863 w 376990"/>
                <a:gd name="connsiteY5" fmla="*/ 80211 h 304800"/>
                <a:gd name="connsiteX6" fmla="*/ 360948 w 376990"/>
                <a:gd name="connsiteY6" fmla="*/ 40106 h 304800"/>
                <a:gd name="connsiteX7" fmla="*/ 376990 w 376990"/>
                <a:gd name="connsiteY7" fmla="*/ 0 h 304800"/>
                <a:gd name="connsiteX0" fmla="*/ 0 w 376990"/>
                <a:gd name="connsiteY0" fmla="*/ 304800 h 304800"/>
                <a:gd name="connsiteX1" fmla="*/ 78581 w 376990"/>
                <a:gd name="connsiteY1" fmla="*/ 284956 h 304800"/>
                <a:gd name="connsiteX2" fmla="*/ 125956 w 376990"/>
                <a:gd name="connsiteY2" fmla="*/ 263567 h 304800"/>
                <a:gd name="connsiteX3" fmla="*/ 224590 w 376990"/>
                <a:gd name="connsiteY3" fmla="*/ 208548 h 304800"/>
                <a:gd name="connsiteX4" fmla="*/ 292643 w 376990"/>
                <a:gd name="connsiteY4" fmla="*/ 134854 h 304800"/>
                <a:gd name="connsiteX5" fmla="*/ 328863 w 376990"/>
                <a:gd name="connsiteY5" fmla="*/ 80211 h 304800"/>
                <a:gd name="connsiteX6" fmla="*/ 360948 w 376990"/>
                <a:gd name="connsiteY6" fmla="*/ 40106 h 304800"/>
                <a:gd name="connsiteX7" fmla="*/ 376990 w 376990"/>
                <a:gd name="connsiteY7" fmla="*/ 0 h 304800"/>
                <a:gd name="connsiteX0" fmla="*/ 0 w 376990"/>
                <a:gd name="connsiteY0" fmla="*/ 304800 h 304800"/>
                <a:gd name="connsiteX1" fmla="*/ 78581 w 376990"/>
                <a:gd name="connsiteY1" fmla="*/ 284956 h 304800"/>
                <a:gd name="connsiteX2" fmla="*/ 125956 w 376990"/>
                <a:gd name="connsiteY2" fmla="*/ 263567 h 304800"/>
                <a:gd name="connsiteX3" fmla="*/ 224590 w 376990"/>
                <a:gd name="connsiteY3" fmla="*/ 208548 h 304800"/>
                <a:gd name="connsiteX4" fmla="*/ 292643 w 376990"/>
                <a:gd name="connsiteY4" fmla="*/ 134854 h 304800"/>
                <a:gd name="connsiteX5" fmla="*/ 331244 w 376990"/>
                <a:gd name="connsiteY5" fmla="*/ 92118 h 304800"/>
                <a:gd name="connsiteX6" fmla="*/ 360948 w 376990"/>
                <a:gd name="connsiteY6" fmla="*/ 40106 h 304800"/>
                <a:gd name="connsiteX7" fmla="*/ 376990 w 376990"/>
                <a:gd name="connsiteY7" fmla="*/ 0 h 304800"/>
                <a:gd name="connsiteX0" fmla="*/ 0 w 376990"/>
                <a:gd name="connsiteY0" fmla="*/ 335756 h 335756"/>
                <a:gd name="connsiteX1" fmla="*/ 78581 w 376990"/>
                <a:gd name="connsiteY1" fmla="*/ 284956 h 335756"/>
                <a:gd name="connsiteX2" fmla="*/ 125956 w 376990"/>
                <a:gd name="connsiteY2" fmla="*/ 263567 h 335756"/>
                <a:gd name="connsiteX3" fmla="*/ 224590 w 376990"/>
                <a:gd name="connsiteY3" fmla="*/ 208548 h 335756"/>
                <a:gd name="connsiteX4" fmla="*/ 292643 w 376990"/>
                <a:gd name="connsiteY4" fmla="*/ 134854 h 335756"/>
                <a:gd name="connsiteX5" fmla="*/ 331244 w 376990"/>
                <a:gd name="connsiteY5" fmla="*/ 92118 h 335756"/>
                <a:gd name="connsiteX6" fmla="*/ 360948 w 376990"/>
                <a:gd name="connsiteY6" fmla="*/ 40106 h 335756"/>
                <a:gd name="connsiteX7" fmla="*/ 376990 w 376990"/>
                <a:gd name="connsiteY7" fmla="*/ 0 h 335756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292643 w 412709"/>
                <a:gd name="connsiteY4" fmla="*/ 146761 h 347663"/>
                <a:gd name="connsiteX5" fmla="*/ 331244 w 412709"/>
                <a:gd name="connsiteY5" fmla="*/ 104025 h 347663"/>
                <a:gd name="connsiteX6" fmla="*/ 360948 w 412709"/>
                <a:gd name="connsiteY6" fmla="*/ 52013 h 347663"/>
                <a:gd name="connsiteX7" fmla="*/ 412709 w 412709"/>
                <a:gd name="connsiteY7" fmla="*/ 0 h 347663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292643 w 412709"/>
                <a:gd name="connsiteY4" fmla="*/ 146761 h 347663"/>
                <a:gd name="connsiteX5" fmla="*/ 331244 w 412709"/>
                <a:gd name="connsiteY5" fmla="*/ 104025 h 347663"/>
                <a:gd name="connsiteX6" fmla="*/ 368092 w 412709"/>
                <a:gd name="connsiteY6" fmla="*/ 63919 h 347663"/>
                <a:gd name="connsiteX7" fmla="*/ 412709 w 412709"/>
                <a:gd name="connsiteY7" fmla="*/ 0 h 347663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292643 w 412709"/>
                <a:gd name="connsiteY4" fmla="*/ 146761 h 347663"/>
                <a:gd name="connsiteX5" fmla="*/ 368092 w 412709"/>
                <a:gd name="connsiteY5" fmla="*/ 63919 h 347663"/>
                <a:gd name="connsiteX6" fmla="*/ 412709 w 412709"/>
                <a:gd name="connsiteY6" fmla="*/ 0 h 347663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302847 w 412709"/>
                <a:gd name="connsiteY4" fmla="*/ 159993 h 347663"/>
                <a:gd name="connsiteX5" fmla="*/ 368092 w 412709"/>
                <a:gd name="connsiteY5" fmla="*/ 63919 h 347663"/>
                <a:gd name="connsiteX6" fmla="*/ 412709 w 412709"/>
                <a:gd name="connsiteY6" fmla="*/ 0 h 347663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302847 w 412709"/>
                <a:gd name="connsiteY4" fmla="*/ 159993 h 347663"/>
                <a:gd name="connsiteX5" fmla="*/ 361970 w 412709"/>
                <a:gd name="connsiteY5" fmla="*/ 80932 h 347663"/>
                <a:gd name="connsiteX6" fmla="*/ 412709 w 412709"/>
                <a:gd name="connsiteY6" fmla="*/ 0 h 347663"/>
                <a:gd name="connsiteX0" fmla="*/ 0 w 412709"/>
                <a:gd name="connsiteY0" fmla="*/ 347663 h 347663"/>
                <a:gd name="connsiteX1" fmla="*/ 78581 w 412709"/>
                <a:gd name="connsiteY1" fmla="*/ 296863 h 347663"/>
                <a:gd name="connsiteX2" fmla="*/ 125956 w 412709"/>
                <a:gd name="connsiteY2" fmla="*/ 275474 h 347663"/>
                <a:gd name="connsiteX3" fmla="*/ 224590 w 412709"/>
                <a:gd name="connsiteY3" fmla="*/ 220455 h 347663"/>
                <a:gd name="connsiteX4" fmla="*/ 302847 w 412709"/>
                <a:gd name="connsiteY4" fmla="*/ 150541 h 347663"/>
                <a:gd name="connsiteX5" fmla="*/ 361970 w 412709"/>
                <a:gd name="connsiteY5" fmla="*/ 80932 h 347663"/>
                <a:gd name="connsiteX6" fmla="*/ 412709 w 412709"/>
                <a:gd name="connsiteY6" fmla="*/ 0 h 347663"/>
                <a:gd name="connsiteX0" fmla="*/ 0 w 412709"/>
                <a:gd name="connsiteY0" fmla="*/ 338211 h 338211"/>
                <a:gd name="connsiteX1" fmla="*/ 78581 w 412709"/>
                <a:gd name="connsiteY1" fmla="*/ 296863 h 338211"/>
                <a:gd name="connsiteX2" fmla="*/ 125956 w 412709"/>
                <a:gd name="connsiteY2" fmla="*/ 275474 h 338211"/>
                <a:gd name="connsiteX3" fmla="*/ 224590 w 412709"/>
                <a:gd name="connsiteY3" fmla="*/ 220455 h 338211"/>
                <a:gd name="connsiteX4" fmla="*/ 302847 w 412709"/>
                <a:gd name="connsiteY4" fmla="*/ 150541 h 338211"/>
                <a:gd name="connsiteX5" fmla="*/ 361970 w 412709"/>
                <a:gd name="connsiteY5" fmla="*/ 80932 h 338211"/>
                <a:gd name="connsiteX6" fmla="*/ 412709 w 412709"/>
                <a:gd name="connsiteY6" fmla="*/ 0 h 338211"/>
                <a:gd name="connsiteX0" fmla="*/ 0 w 412709"/>
                <a:gd name="connsiteY0" fmla="*/ 338211 h 338211"/>
                <a:gd name="connsiteX1" fmla="*/ 78581 w 412709"/>
                <a:gd name="connsiteY1" fmla="*/ 306315 h 338211"/>
                <a:gd name="connsiteX2" fmla="*/ 125956 w 412709"/>
                <a:gd name="connsiteY2" fmla="*/ 275474 h 338211"/>
                <a:gd name="connsiteX3" fmla="*/ 224590 w 412709"/>
                <a:gd name="connsiteY3" fmla="*/ 220455 h 338211"/>
                <a:gd name="connsiteX4" fmla="*/ 302847 w 412709"/>
                <a:gd name="connsiteY4" fmla="*/ 150541 h 338211"/>
                <a:gd name="connsiteX5" fmla="*/ 361970 w 412709"/>
                <a:gd name="connsiteY5" fmla="*/ 80932 h 338211"/>
                <a:gd name="connsiteX6" fmla="*/ 412709 w 412709"/>
                <a:gd name="connsiteY6" fmla="*/ 0 h 338211"/>
                <a:gd name="connsiteX0" fmla="*/ 0 w 412709"/>
                <a:gd name="connsiteY0" fmla="*/ 338211 h 338211"/>
                <a:gd name="connsiteX1" fmla="*/ 78581 w 412709"/>
                <a:gd name="connsiteY1" fmla="*/ 306315 h 338211"/>
                <a:gd name="connsiteX2" fmla="*/ 146365 w 412709"/>
                <a:gd name="connsiteY2" fmla="*/ 267913 h 338211"/>
                <a:gd name="connsiteX3" fmla="*/ 224590 w 412709"/>
                <a:gd name="connsiteY3" fmla="*/ 220455 h 338211"/>
                <a:gd name="connsiteX4" fmla="*/ 302847 w 412709"/>
                <a:gd name="connsiteY4" fmla="*/ 150541 h 338211"/>
                <a:gd name="connsiteX5" fmla="*/ 361970 w 412709"/>
                <a:gd name="connsiteY5" fmla="*/ 80932 h 338211"/>
                <a:gd name="connsiteX6" fmla="*/ 412709 w 412709"/>
                <a:gd name="connsiteY6" fmla="*/ 0 h 338211"/>
                <a:gd name="connsiteX0" fmla="*/ 0 w 422913"/>
                <a:gd name="connsiteY0" fmla="*/ 334430 h 334430"/>
                <a:gd name="connsiteX1" fmla="*/ 78581 w 422913"/>
                <a:gd name="connsiteY1" fmla="*/ 302534 h 334430"/>
                <a:gd name="connsiteX2" fmla="*/ 146365 w 422913"/>
                <a:gd name="connsiteY2" fmla="*/ 264132 h 334430"/>
                <a:gd name="connsiteX3" fmla="*/ 224590 w 422913"/>
                <a:gd name="connsiteY3" fmla="*/ 216674 h 334430"/>
                <a:gd name="connsiteX4" fmla="*/ 302847 w 422913"/>
                <a:gd name="connsiteY4" fmla="*/ 146760 h 334430"/>
                <a:gd name="connsiteX5" fmla="*/ 361970 w 422913"/>
                <a:gd name="connsiteY5" fmla="*/ 77151 h 334430"/>
                <a:gd name="connsiteX6" fmla="*/ 422913 w 422913"/>
                <a:gd name="connsiteY6" fmla="*/ 0 h 334430"/>
                <a:gd name="connsiteX0" fmla="*/ 0 w 415259"/>
                <a:gd name="connsiteY0" fmla="*/ 334430 h 334430"/>
                <a:gd name="connsiteX1" fmla="*/ 78581 w 415259"/>
                <a:gd name="connsiteY1" fmla="*/ 302534 h 334430"/>
                <a:gd name="connsiteX2" fmla="*/ 146365 w 415259"/>
                <a:gd name="connsiteY2" fmla="*/ 264132 h 334430"/>
                <a:gd name="connsiteX3" fmla="*/ 224590 w 415259"/>
                <a:gd name="connsiteY3" fmla="*/ 216674 h 334430"/>
                <a:gd name="connsiteX4" fmla="*/ 302847 w 415259"/>
                <a:gd name="connsiteY4" fmla="*/ 146760 h 334430"/>
                <a:gd name="connsiteX5" fmla="*/ 361970 w 415259"/>
                <a:gd name="connsiteY5" fmla="*/ 77151 h 334430"/>
                <a:gd name="connsiteX6" fmla="*/ 415259 w 415259"/>
                <a:gd name="connsiteY6" fmla="*/ 0 h 3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259" h="334430">
                  <a:moveTo>
                    <a:pt x="0" y="334430"/>
                  </a:moveTo>
                  <a:cubicBezTo>
                    <a:pt x="12700" y="329932"/>
                    <a:pt x="54187" y="314250"/>
                    <a:pt x="78581" y="302534"/>
                  </a:cubicBezTo>
                  <a:cubicBezTo>
                    <a:pt x="102975" y="290818"/>
                    <a:pt x="122030" y="278442"/>
                    <a:pt x="146365" y="264132"/>
                  </a:cubicBezTo>
                  <a:cubicBezTo>
                    <a:pt x="170700" y="249822"/>
                    <a:pt x="198510" y="236236"/>
                    <a:pt x="224590" y="216674"/>
                  </a:cubicBezTo>
                  <a:cubicBezTo>
                    <a:pt x="250670" y="197112"/>
                    <a:pt x="279950" y="170014"/>
                    <a:pt x="302847" y="146760"/>
                  </a:cubicBezTo>
                  <a:cubicBezTo>
                    <a:pt x="325744" y="123506"/>
                    <a:pt x="341959" y="101611"/>
                    <a:pt x="361970" y="77151"/>
                  </a:cubicBezTo>
                  <a:cubicBezTo>
                    <a:pt x="369991" y="63782"/>
                    <a:pt x="411248" y="13368"/>
                    <a:pt x="415259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34772" y="1989188"/>
              <a:ext cx="627499" cy="1604493"/>
            </a:xfrm>
            <a:custGeom>
              <a:avLst/>
              <a:gdLst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24590 w 376990"/>
                <a:gd name="connsiteY2" fmla="*/ 208548 h 304800"/>
                <a:gd name="connsiteX3" fmla="*/ 280737 w 376990"/>
                <a:gd name="connsiteY3" fmla="*/ 14437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17446 w 376990"/>
                <a:gd name="connsiteY2" fmla="*/ 194260 h 304800"/>
                <a:gd name="connsiteX3" fmla="*/ 280737 w 376990"/>
                <a:gd name="connsiteY3" fmla="*/ 14437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17446 w 376990"/>
                <a:gd name="connsiteY2" fmla="*/ 194260 h 304800"/>
                <a:gd name="connsiteX3" fmla="*/ 273594 w 376990"/>
                <a:gd name="connsiteY3" fmla="*/ 125329 h 304800"/>
                <a:gd name="connsiteX4" fmla="*/ 328863 w 376990"/>
                <a:gd name="connsiteY4" fmla="*/ 80211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17446 w 376990"/>
                <a:gd name="connsiteY2" fmla="*/ 194260 h 304800"/>
                <a:gd name="connsiteX3" fmla="*/ 273594 w 376990"/>
                <a:gd name="connsiteY3" fmla="*/ 125329 h 304800"/>
                <a:gd name="connsiteX4" fmla="*/ 324100 w 376990"/>
                <a:gd name="connsiteY4" fmla="*/ 65924 h 304800"/>
                <a:gd name="connsiteX5" fmla="*/ 360948 w 376990"/>
                <a:gd name="connsiteY5" fmla="*/ 40106 h 304800"/>
                <a:gd name="connsiteX6" fmla="*/ 376990 w 376990"/>
                <a:gd name="connsiteY6" fmla="*/ 0 h 304800"/>
                <a:gd name="connsiteX0" fmla="*/ 0 w 376990"/>
                <a:gd name="connsiteY0" fmla="*/ 304800 h 304800"/>
                <a:gd name="connsiteX1" fmla="*/ 128337 w 376990"/>
                <a:gd name="connsiteY1" fmla="*/ 232611 h 304800"/>
                <a:gd name="connsiteX2" fmla="*/ 217446 w 376990"/>
                <a:gd name="connsiteY2" fmla="*/ 194260 h 304800"/>
                <a:gd name="connsiteX3" fmla="*/ 273594 w 376990"/>
                <a:gd name="connsiteY3" fmla="*/ 125329 h 304800"/>
                <a:gd name="connsiteX4" fmla="*/ 324100 w 376990"/>
                <a:gd name="connsiteY4" fmla="*/ 65924 h 304800"/>
                <a:gd name="connsiteX5" fmla="*/ 351423 w 376990"/>
                <a:gd name="connsiteY5" fmla="*/ 25818 h 304800"/>
                <a:gd name="connsiteX6" fmla="*/ 376990 w 376990"/>
                <a:gd name="connsiteY6" fmla="*/ 0 h 304800"/>
                <a:gd name="connsiteX0" fmla="*/ 0 w 379371"/>
                <a:gd name="connsiteY0" fmla="*/ 357187 h 357187"/>
                <a:gd name="connsiteX1" fmla="*/ 128337 w 379371"/>
                <a:gd name="connsiteY1" fmla="*/ 284998 h 357187"/>
                <a:gd name="connsiteX2" fmla="*/ 217446 w 379371"/>
                <a:gd name="connsiteY2" fmla="*/ 246647 h 357187"/>
                <a:gd name="connsiteX3" fmla="*/ 273594 w 379371"/>
                <a:gd name="connsiteY3" fmla="*/ 177716 h 357187"/>
                <a:gd name="connsiteX4" fmla="*/ 324100 w 379371"/>
                <a:gd name="connsiteY4" fmla="*/ 118311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28337 w 379371"/>
                <a:gd name="connsiteY1" fmla="*/ 284998 h 357187"/>
                <a:gd name="connsiteX2" fmla="*/ 217446 w 379371"/>
                <a:gd name="connsiteY2" fmla="*/ 246647 h 357187"/>
                <a:gd name="connsiteX3" fmla="*/ 273594 w 379371"/>
                <a:gd name="connsiteY3" fmla="*/ 177716 h 357187"/>
                <a:gd name="connsiteX4" fmla="*/ 319338 w 379371"/>
                <a:gd name="connsiteY4" fmla="*/ 127836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28337 w 379371"/>
                <a:gd name="connsiteY1" fmla="*/ 284998 h 357187"/>
                <a:gd name="connsiteX2" fmla="*/ 217446 w 379371"/>
                <a:gd name="connsiteY2" fmla="*/ 246647 h 357187"/>
                <a:gd name="connsiteX3" fmla="*/ 271213 w 379371"/>
                <a:gd name="connsiteY3" fmla="*/ 189622 h 357187"/>
                <a:gd name="connsiteX4" fmla="*/ 319338 w 379371"/>
                <a:gd name="connsiteY4" fmla="*/ 127836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83106 w 379371"/>
                <a:gd name="connsiteY1" fmla="*/ 273092 h 357187"/>
                <a:gd name="connsiteX2" fmla="*/ 217446 w 379371"/>
                <a:gd name="connsiteY2" fmla="*/ 246647 h 357187"/>
                <a:gd name="connsiteX3" fmla="*/ 271213 w 379371"/>
                <a:gd name="connsiteY3" fmla="*/ 189622 h 357187"/>
                <a:gd name="connsiteX4" fmla="*/ 319338 w 379371"/>
                <a:gd name="connsiteY4" fmla="*/ 127836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83106 w 379371"/>
                <a:gd name="connsiteY1" fmla="*/ 273092 h 357187"/>
                <a:gd name="connsiteX2" fmla="*/ 217446 w 379371"/>
                <a:gd name="connsiteY2" fmla="*/ 246647 h 357187"/>
                <a:gd name="connsiteX3" fmla="*/ 271213 w 379371"/>
                <a:gd name="connsiteY3" fmla="*/ 189622 h 357187"/>
                <a:gd name="connsiteX4" fmla="*/ 319338 w 379371"/>
                <a:gd name="connsiteY4" fmla="*/ 127836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83106 w 379371"/>
                <a:gd name="connsiteY1" fmla="*/ 273092 h 357187"/>
                <a:gd name="connsiteX2" fmla="*/ 276978 w 379371"/>
                <a:gd name="connsiteY2" fmla="*/ 184734 h 357187"/>
                <a:gd name="connsiteX3" fmla="*/ 271213 w 379371"/>
                <a:gd name="connsiteY3" fmla="*/ 189622 h 357187"/>
                <a:gd name="connsiteX4" fmla="*/ 319338 w 379371"/>
                <a:gd name="connsiteY4" fmla="*/ 127836 h 357187"/>
                <a:gd name="connsiteX5" fmla="*/ 351423 w 379371"/>
                <a:gd name="connsiteY5" fmla="*/ 78205 h 357187"/>
                <a:gd name="connsiteX6" fmla="*/ 379371 w 379371"/>
                <a:gd name="connsiteY6" fmla="*/ 0 h 357187"/>
                <a:gd name="connsiteX0" fmla="*/ 0 w 379371"/>
                <a:gd name="connsiteY0" fmla="*/ 357187 h 357187"/>
                <a:gd name="connsiteX1" fmla="*/ 183106 w 379371"/>
                <a:gd name="connsiteY1" fmla="*/ 273092 h 357187"/>
                <a:gd name="connsiteX2" fmla="*/ 276978 w 379371"/>
                <a:gd name="connsiteY2" fmla="*/ 184734 h 357187"/>
                <a:gd name="connsiteX3" fmla="*/ 271213 w 379371"/>
                <a:gd name="connsiteY3" fmla="*/ 189622 h 357187"/>
                <a:gd name="connsiteX4" fmla="*/ 303811 w 379371"/>
                <a:gd name="connsiteY4" fmla="*/ 142470 h 357187"/>
                <a:gd name="connsiteX5" fmla="*/ 319338 w 379371"/>
                <a:gd name="connsiteY5" fmla="*/ 127836 h 357187"/>
                <a:gd name="connsiteX6" fmla="*/ 351423 w 379371"/>
                <a:gd name="connsiteY6" fmla="*/ 78205 h 357187"/>
                <a:gd name="connsiteX7" fmla="*/ 379371 w 379371"/>
                <a:gd name="connsiteY7" fmla="*/ 0 h 357187"/>
                <a:gd name="connsiteX0" fmla="*/ 0 w 388896"/>
                <a:gd name="connsiteY0" fmla="*/ 895349 h 895349"/>
                <a:gd name="connsiteX1" fmla="*/ 183106 w 388896"/>
                <a:gd name="connsiteY1" fmla="*/ 811254 h 895349"/>
                <a:gd name="connsiteX2" fmla="*/ 276978 w 388896"/>
                <a:gd name="connsiteY2" fmla="*/ 722896 h 895349"/>
                <a:gd name="connsiteX3" fmla="*/ 271213 w 388896"/>
                <a:gd name="connsiteY3" fmla="*/ 727784 h 895349"/>
                <a:gd name="connsiteX4" fmla="*/ 303811 w 388896"/>
                <a:gd name="connsiteY4" fmla="*/ 680632 h 895349"/>
                <a:gd name="connsiteX5" fmla="*/ 319338 w 388896"/>
                <a:gd name="connsiteY5" fmla="*/ 665998 h 895349"/>
                <a:gd name="connsiteX6" fmla="*/ 351423 w 388896"/>
                <a:gd name="connsiteY6" fmla="*/ 616367 h 895349"/>
                <a:gd name="connsiteX7" fmla="*/ 388896 w 388896"/>
                <a:gd name="connsiteY7" fmla="*/ 0 h 895349"/>
                <a:gd name="connsiteX0" fmla="*/ 0 w 388896"/>
                <a:gd name="connsiteY0" fmla="*/ 895349 h 895349"/>
                <a:gd name="connsiteX1" fmla="*/ 183106 w 388896"/>
                <a:gd name="connsiteY1" fmla="*/ 811254 h 895349"/>
                <a:gd name="connsiteX2" fmla="*/ 276978 w 388896"/>
                <a:gd name="connsiteY2" fmla="*/ 722896 h 895349"/>
                <a:gd name="connsiteX3" fmla="*/ 271213 w 388896"/>
                <a:gd name="connsiteY3" fmla="*/ 727784 h 895349"/>
                <a:gd name="connsiteX4" fmla="*/ 303811 w 388896"/>
                <a:gd name="connsiteY4" fmla="*/ 680632 h 895349"/>
                <a:gd name="connsiteX5" fmla="*/ 319338 w 388896"/>
                <a:gd name="connsiteY5" fmla="*/ 665998 h 895349"/>
                <a:gd name="connsiteX6" fmla="*/ 379998 w 388896"/>
                <a:gd name="connsiteY6" fmla="*/ 242511 h 895349"/>
                <a:gd name="connsiteX7" fmla="*/ 388896 w 388896"/>
                <a:gd name="connsiteY7" fmla="*/ 0 h 895349"/>
                <a:gd name="connsiteX0" fmla="*/ 0 w 388896"/>
                <a:gd name="connsiteY0" fmla="*/ 895349 h 895349"/>
                <a:gd name="connsiteX1" fmla="*/ 183106 w 388896"/>
                <a:gd name="connsiteY1" fmla="*/ 811254 h 895349"/>
                <a:gd name="connsiteX2" fmla="*/ 276978 w 388896"/>
                <a:gd name="connsiteY2" fmla="*/ 722896 h 895349"/>
                <a:gd name="connsiteX3" fmla="*/ 271213 w 388896"/>
                <a:gd name="connsiteY3" fmla="*/ 727784 h 895349"/>
                <a:gd name="connsiteX4" fmla="*/ 303811 w 388896"/>
                <a:gd name="connsiteY4" fmla="*/ 680632 h 895349"/>
                <a:gd name="connsiteX5" fmla="*/ 383632 w 388896"/>
                <a:gd name="connsiteY5" fmla="*/ 527885 h 895349"/>
                <a:gd name="connsiteX6" fmla="*/ 379998 w 388896"/>
                <a:gd name="connsiteY6" fmla="*/ 242511 h 895349"/>
                <a:gd name="connsiteX7" fmla="*/ 388896 w 388896"/>
                <a:gd name="connsiteY7" fmla="*/ 0 h 895349"/>
                <a:gd name="connsiteX0" fmla="*/ 0 w 393090"/>
                <a:gd name="connsiteY0" fmla="*/ 895349 h 895349"/>
                <a:gd name="connsiteX1" fmla="*/ 183106 w 393090"/>
                <a:gd name="connsiteY1" fmla="*/ 811254 h 895349"/>
                <a:gd name="connsiteX2" fmla="*/ 276978 w 393090"/>
                <a:gd name="connsiteY2" fmla="*/ 722896 h 895349"/>
                <a:gd name="connsiteX3" fmla="*/ 271213 w 393090"/>
                <a:gd name="connsiteY3" fmla="*/ 727784 h 895349"/>
                <a:gd name="connsiteX4" fmla="*/ 303811 w 393090"/>
                <a:gd name="connsiteY4" fmla="*/ 680632 h 895349"/>
                <a:gd name="connsiteX5" fmla="*/ 383632 w 393090"/>
                <a:gd name="connsiteY5" fmla="*/ 527885 h 895349"/>
                <a:gd name="connsiteX6" fmla="*/ 389523 w 393090"/>
                <a:gd name="connsiteY6" fmla="*/ 242511 h 895349"/>
                <a:gd name="connsiteX7" fmla="*/ 388896 w 393090"/>
                <a:gd name="connsiteY7" fmla="*/ 0 h 895349"/>
                <a:gd name="connsiteX0" fmla="*/ 0 w 393090"/>
                <a:gd name="connsiteY0" fmla="*/ 895349 h 895349"/>
                <a:gd name="connsiteX1" fmla="*/ 183106 w 393090"/>
                <a:gd name="connsiteY1" fmla="*/ 811254 h 895349"/>
                <a:gd name="connsiteX2" fmla="*/ 276978 w 393090"/>
                <a:gd name="connsiteY2" fmla="*/ 722896 h 895349"/>
                <a:gd name="connsiteX3" fmla="*/ 271213 w 393090"/>
                <a:gd name="connsiteY3" fmla="*/ 727784 h 895349"/>
                <a:gd name="connsiteX4" fmla="*/ 337148 w 393090"/>
                <a:gd name="connsiteY4" fmla="*/ 663963 h 895349"/>
                <a:gd name="connsiteX5" fmla="*/ 383632 w 393090"/>
                <a:gd name="connsiteY5" fmla="*/ 527885 h 895349"/>
                <a:gd name="connsiteX6" fmla="*/ 389523 w 393090"/>
                <a:gd name="connsiteY6" fmla="*/ 242511 h 895349"/>
                <a:gd name="connsiteX7" fmla="*/ 388896 w 393090"/>
                <a:gd name="connsiteY7" fmla="*/ 0 h 895349"/>
                <a:gd name="connsiteX0" fmla="*/ 0 w 388896"/>
                <a:gd name="connsiteY0" fmla="*/ 895349 h 895349"/>
                <a:gd name="connsiteX1" fmla="*/ 183106 w 388896"/>
                <a:gd name="connsiteY1" fmla="*/ 811254 h 895349"/>
                <a:gd name="connsiteX2" fmla="*/ 276978 w 388896"/>
                <a:gd name="connsiteY2" fmla="*/ 722896 h 895349"/>
                <a:gd name="connsiteX3" fmla="*/ 271213 w 388896"/>
                <a:gd name="connsiteY3" fmla="*/ 727784 h 895349"/>
                <a:gd name="connsiteX4" fmla="*/ 337148 w 388896"/>
                <a:gd name="connsiteY4" fmla="*/ 663963 h 895349"/>
                <a:gd name="connsiteX5" fmla="*/ 383632 w 388896"/>
                <a:gd name="connsiteY5" fmla="*/ 527885 h 895349"/>
                <a:gd name="connsiteX6" fmla="*/ 379998 w 388896"/>
                <a:gd name="connsiteY6" fmla="*/ 240129 h 895349"/>
                <a:gd name="connsiteX7" fmla="*/ 388896 w 388896"/>
                <a:gd name="connsiteY7" fmla="*/ 0 h 895349"/>
                <a:gd name="connsiteX0" fmla="*/ 0 w 388896"/>
                <a:gd name="connsiteY0" fmla="*/ 928686 h 928686"/>
                <a:gd name="connsiteX1" fmla="*/ 183106 w 388896"/>
                <a:gd name="connsiteY1" fmla="*/ 844591 h 928686"/>
                <a:gd name="connsiteX2" fmla="*/ 276978 w 388896"/>
                <a:gd name="connsiteY2" fmla="*/ 756233 h 928686"/>
                <a:gd name="connsiteX3" fmla="*/ 271213 w 388896"/>
                <a:gd name="connsiteY3" fmla="*/ 761121 h 928686"/>
                <a:gd name="connsiteX4" fmla="*/ 337148 w 388896"/>
                <a:gd name="connsiteY4" fmla="*/ 697300 h 928686"/>
                <a:gd name="connsiteX5" fmla="*/ 383632 w 388896"/>
                <a:gd name="connsiteY5" fmla="*/ 561222 h 928686"/>
                <a:gd name="connsiteX6" fmla="*/ 379998 w 388896"/>
                <a:gd name="connsiteY6" fmla="*/ 273466 h 928686"/>
                <a:gd name="connsiteX7" fmla="*/ 388896 w 388896"/>
                <a:gd name="connsiteY7" fmla="*/ 0 h 928686"/>
                <a:gd name="connsiteX0" fmla="*/ 0 w 388896"/>
                <a:gd name="connsiteY0" fmla="*/ 928686 h 928686"/>
                <a:gd name="connsiteX1" fmla="*/ 183106 w 388896"/>
                <a:gd name="connsiteY1" fmla="*/ 844591 h 928686"/>
                <a:gd name="connsiteX2" fmla="*/ 276978 w 388896"/>
                <a:gd name="connsiteY2" fmla="*/ 756233 h 928686"/>
                <a:gd name="connsiteX3" fmla="*/ 271213 w 388896"/>
                <a:gd name="connsiteY3" fmla="*/ 761121 h 928686"/>
                <a:gd name="connsiteX4" fmla="*/ 337148 w 388896"/>
                <a:gd name="connsiteY4" fmla="*/ 697300 h 928686"/>
                <a:gd name="connsiteX5" fmla="*/ 378870 w 388896"/>
                <a:gd name="connsiteY5" fmla="*/ 556460 h 928686"/>
                <a:gd name="connsiteX6" fmla="*/ 379998 w 388896"/>
                <a:gd name="connsiteY6" fmla="*/ 273466 h 928686"/>
                <a:gd name="connsiteX7" fmla="*/ 388896 w 388896"/>
                <a:gd name="connsiteY7" fmla="*/ 0 h 928686"/>
                <a:gd name="connsiteX0" fmla="*/ 0 w 386515"/>
                <a:gd name="connsiteY0" fmla="*/ 945355 h 945355"/>
                <a:gd name="connsiteX1" fmla="*/ 180725 w 386515"/>
                <a:gd name="connsiteY1" fmla="*/ 844591 h 945355"/>
                <a:gd name="connsiteX2" fmla="*/ 274597 w 386515"/>
                <a:gd name="connsiteY2" fmla="*/ 756233 h 945355"/>
                <a:gd name="connsiteX3" fmla="*/ 268832 w 386515"/>
                <a:gd name="connsiteY3" fmla="*/ 761121 h 945355"/>
                <a:gd name="connsiteX4" fmla="*/ 334767 w 386515"/>
                <a:gd name="connsiteY4" fmla="*/ 697300 h 945355"/>
                <a:gd name="connsiteX5" fmla="*/ 376489 w 386515"/>
                <a:gd name="connsiteY5" fmla="*/ 556460 h 945355"/>
                <a:gd name="connsiteX6" fmla="*/ 377617 w 386515"/>
                <a:gd name="connsiteY6" fmla="*/ 273466 h 945355"/>
                <a:gd name="connsiteX7" fmla="*/ 386515 w 386515"/>
                <a:gd name="connsiteY7" fmla="*/ 0 h 945355"/>
                <a:gd name="connsiteX0" fmla="*/ 0 w 386515"/>
                <a:gd name="connsiteY0" fmla="*/ 945355 h 945355"/>
                <a:gd name="connsiteX1" fmla="*/ 190250 w 386515"/>
                <a:gd name="connsiteY1" fmla="*/ 844591 h 945355"/>
                <a:gd name="connsiteX2" fmla="*/ 274597 w 386515"/>
                <a:gd name="connsiteY2" fmla="*/ 756233 h 945355"/>
                <a:gd name="connsiteX3" fmla="*/ 268832 w 386515"/>
                <a:gd name="connsiteY3" fmla="*/ 761121 h 945355"/>
                <a:gd name="connsiteX4" fmla="*/ 334767 w 386515"/>
                <a:gd name="connsiteY4" fmla="*/ 697300 h 945355"/>
                <a:gd name="connsiteX5" fmla="*/ 376489 w 386515"/>
                <a:gd name="connsiteY5" fmla="*/ 556460 h 945355"/>
                <a:gd name="connsiteX6" fmla="*/ 377617 w 386515"/>
                <a:gd name="connsiteY6" fmla="*/ 273466 h 945355"/>
                <a:gd name="connsiteX7" fmla="*/ 386515 w 386515"/>
                <a:gd name="connsiteY7" fmla="*/ 0 h 945355"/>
                <a:gd name="connsiteX0" fmla="*/ 0 w 386515"/>
                <a:gd name="connsiteY0" fmla="*/ 945355 h 945355"/>
                <a:gd name="connsiteX1" fmla="*/ 190250 w 386515"/>
                <a:gd name="connsiteY1" fmla="*/ 844591 h 945355"/>
                <a:gd name="connsiteX2" fmla="*/ 274597 w 386515"/>
                <a:gd name="connsiteY2" fmla="*/ 756233 h 945355"/>
                <a:gd name="connsiteX3" fmla="*/ 264069 w 386515"/>
                <a:gd name="connsiteY3" fmla="*/ 780171 h 945355"/>
                <a:gd name="connsiteX4" fmla="*/ 334767 w 386515"/>
                <a:gd name="connsiteY4" fmla="*/ 697300 h 945355"/>
                <a:gd name="connsiteX5" fmla="*/ 376489 w 386515"/>
                <a:gd name="connsiteY5" fmla="*/ 556460 h 945355"/>
                <a:gd name="connsiteX6" fmla="*/ 377617 w 386515"/>
                <a:gd name="connsiteY6" fmla="*/ 273466 h 945355"/>
                <a:gd name="connsiteX7" fmla="*/ 386515 w 386515"/>
                <a:gd name="connsiteY7" fmla="*/ 0 h 945355"/>
                <a:gd name="connsiteX0" fmla="*/ 0 w 386515"/>
                <a:gd name="connsiteY0" fmla="*/ 945355 h 945355"/>
                <a:gd name="connsiteX1" fmla="*/ 190250 w 386515"/>
                <a:gd name="connsiteY1" fmla="*/ 844591 h 945355"/>
                <a:gd name="connsiteX2" fmla="*/ 293647 w 386515"/>
                <a:gd name="connsiteY2" fmla="*/ 753852 h 945355"/>
                <a:gd name="connsiteX3" fmla="*/ 264069 w 386515"/>
                <a:gd name="connsiteY3" fmla="*/ 780171 h 945355"/>
                <a:gd name="connsiteX4" fmla="*/ 334767 w 386515"/>
                <a:gd name="connsiteY4" fmla="*/ 697300 h 945355"/>
                <a:gd name="connsiteX5" fmla="*/ 376489 w 386515"/>
                <a:gd name="connsiteY5" fmla="*/ 556460 h 945355"/>
                <a:gd name="connsiteX6" fmla="*/ 377617 w 386515"/>
                <a:gd name="connsiteY6" fmla="*/ 273466 h 945355"/>
                <a:gd name="connsiteX7" fmla="*/ 386515 w 386515"/>
                <a:gd name="connsiteY7" fmla="*/ 0 h 945355"/>
                <a:gd name="connsiteX0" fmla="*/ 0 w 386515"/>
                <a:gd name="connsiteY0" fmla="*/ 945355 h 945355"/>
                <a:gd name="connsiteX1" fmla="*/ 148922 w 386515"/>
                <a:gd name="connsiteY1" fmla="*/ 860186 h 945355"/>
                <a:gd name="connsiteX2" fmla="*/ 293647 w 386515"/>
                <a:gd name="connsiteY2" fmla="*/ 753852 h 945355"/>
                <a:gd name="connsiteX3" fmla="*/ 264069 w 386515"/>
                <a:gd name="connsiteY3" fmla="*/ 780171 h 945355"/>
                <a:gd name="connsiteX4" fmla="*/ 334767 w 386515"/>
                <a:gd name="connsiteY4" fmla="*/ 697300 h 945355"/>
                <a:gd name="connsiteX5" fmla="*/ 376489 w 386515"/>
                <a:gd name="connsiteY5" fmla="*/ 556460 h 945355"/>
                <a:gd name="connsiteX6" fmla="*/ 377617 w 386515"/>
                <a:gd name="connsiteY6" fmla="*/ 273466 h 945355"/>
                <a:gd name="connsiteX7" fmla="*/ 386515 w 386515"/>
                <a:gd name="connsiteY7" fmla="*/ 0 h 945355"/>
                <a:gd name="connsiteX0" fmla="*/ 0 w 386515"/>
                <a:gd name="connsiteY0" fmla="*/ 945355 h 945355"/>
                <a:gd name="connsiteX1" fmla="*/ 148922 w 386515"/>
                <a:gd name="connsiteY1" fmla="*/ 860186 h 945355"/>
                <a:gd name="connsiteX2" fmla="*/ 264069 w 386515"/>
                <a:gd name="connsiteY2" fmla="*/ 780171 h 945355"/>
                <a:gd name="connsiteX3" fmla="*/ 334767 w 386515"/>
                <a:gd name="connsiteY3" fmla="*/ 697300 h 945355"/>
                <a:gd name="connsiteX4" fmla="*/ 376489 w 386515"/>
                <a:gd name="connsiteY4" fmla="*/ 556460 h 945355"/>
                <a:gd name="connsiteX5" fmla="*/ 377617 w 386515"/>
                <a:gd name="connsiteY5" fmla="*/ 273466 h 945355"/>
                <a:gd name="connsiteX6" fmla="*/ 386515 w 386515"/>
                <a:gd name="connsiteY6" fmla="*/ 0 h 945355"/>
                <a:gd name="connsiteX0" fmla="*/ 0 w 386515"/>
                <a:gd name="connsiteY0" fmla="*/ 945355 h 945355"/>
                <a:gd name="connsiteX1" fmla="*/ 150452 w 386515"/>
                <a:gd name="connsiteY1" fmla="*/ 870111 h 945355"/>
                <a:gd name="connsiteX2" fmla="*/ 264069 w 386515"/>
                <a:gd name="connsiteY2" fmla="*/ 780171 h 945355"/>
                <a:gd name="connsiteX3" fmla="*/ 334767 w 386515"/>
                <a:gd name="connsiteY3" fmla="*/ 697300 h 945355"/>
                <a:gd name="connsiteX4" fmla="*/ 376489 w 386515"/>
                <a:gd name="connsiteY4" fmla="*/ 556460 h 945355"/>
                <a:gd name="connsiteX5" fmla="*/ 377617 w 386515"/>
                <a:gd name="connsiteY5" fmla="*/ 273466 h 945355"/>
                <a:gd name="connsiteX6" fmla="*/ 386515 w 386515"/>
                <a:gd name="connsiteY6" fmla="*/ 0 h 945355"/>
                <a:gd name="connsiteX0" fmla="*/ 0 w 386515"/>
                <a:gd name="connsiteY0" fmla="*/ 945355 h 945355"/>
                <a:gd name="connsiteX1" fmla="*/ 150452 w 386515"/>
                <a:gd name="connsiteY1" fmla="*/ 870111 h 945355"/>
                <a:gd name="connsiteX2" fmla="*/ 264069 w 386515"/>
                <a:gd name="connsiteY2" fmla="*/ 780171 h 945355"/>
                <a:gd name="connsiteX3" fmla="*/ 334767 w 386515"/>
                <a:gd name="connsiteY3" fmla="*/ 697300 h 945355"/>
                <a:gd name="connsiteX4" fmla="*/ 376489 w 386515"/>
                <a:gd name="connsiteY4" fmla="*/ 556460 h 945355"/>
                <a:gd name="connsiteX5" fmla="*/ 377617 w 386515"/>
                <a:gd name="connsiteY5" fmla="*/ 273466 h 945355"/>
                <a:gd name="connsiteX6" fmla="*/ 386515 w 386515"/>
                <a:gd name="connsiteY6" fmla="*/ 0 h 945355"/>
                <a:gd name="connsiteX0" fmla="*/ 0 w 386515"/>
                <a:gd name="connsiteY0" fmla="*/ 945355 h 945355"/>
                <a:gd name="connsiteX1" fmla="*/ 150452 w 386515"/>
                <a:gd name="connsiteY1" fmla="*/ 870111 h 945355"/>
                <a:gd name="connsiteX2" fmla="*/ 265600 w 386515"/>
                <a:gd name="connsiteY2" fmla="*/ 785842 h 945355"/>
                <a:gd name="connsiteX3" fmla="*/ 334767 w 386515"/>
                <a:gd name="connsiteY3" fmla="*/ 697300 h 945355"/>
                <a:gd name="connsiteX4" fmla="*/ 376489 w 386515"/>
                <a:gd name="connsiteY4" fmla="*/ 556460 h 945355"/>
                <a:gd name="connsiteX5" fmla="*/ 377617 w 386515"/>
                <a:gd name="connsiteY5" fmla="*/ 273466 h 945355"/>
                <a:gd name="connsiteX6" fmla="*/ 386515 w 386515"/>
                <a:gd name="connsiteY6" fmla="*/ 0 h 945355"/>
                <a:gd name="connsiteX0" fmla="*/ 0 w 386515"/>
                <a:gd name="connsiteY0" fmla="*/ 945355 h 945355"/>
                <a:gd name="connsiteX1" fmla="*/ 150452 w 386515"/>
                <a:gd name="connsiteY1" fmla="*/ 870111 h 945355"/>
                <a:gd name="connsiteX2" fmla="*/ 265600 w 386515"/>
                <a:gd name="connsiteY2" fmla="*/ 785842 h 945355"/>
                <a:gd name="connsiteX3" fmla="*/ 340890 w 386515"/>
                <a:gd name="connsiteY3" fmla="*/ 697300 h 945355"/>
                <a:gd name="connsiteX4" fmla="*/ 376489 w 386515"/>
                <a:gd name="connsiteY4" fmla="*/ 556460 h 945355"/>
                <a:gd name="connsiteX5" fmla="*/ 377617 w 386515"/>
                <a:gd name="connsiteY5" fmla="*/ 273466 h 945355"/>
                <a:gd name="connsiteX6" fmla="*/ 386515 w 386515"/>
                <a:gd name="connsiteY6" fmla="*/ 0 h 945355"/>
                <a:gd name="connsiteX0" fmla="*/ 0 w 391705"/>
                <a:gd name="connsiteY0" fmla="*/ 945355 h 945355"/>
                <a:gd name="connsiteX1" fmla="*/ 150452 w 391705"/>
                <a:gd name="connsiteY1" fmla="*/ 870111 h 945355"/>
                <a:gd name="connsiteX2" fmla="*/ 265600 w 391705"/>
                <a:gd name="connsiteY2" fmla="*/ 785842 h 945355"/>
                <a:gd name="connsiteX3" fmla="*/ 340890 w 391705"/>
                <a:gd name="connsiteY3" fmla="*/ 697300 h 945355"/>
                <a:gd name="connsiteX4" fmla="*/ 376489 w 391705"/>
                <a:gd name="connsiteY4" fmla="*/ 556460 h 945355"/>
                <a:gd name="connsiteX5" fmla="*/ 388332 w 391705"/>
                <a:gd name="connsiteY5" fmla="*/ 273466 h 945355"/>
                <a:gd name="connsiteX6" fmla="*/ 386515 w 391705"/>
                <a:gd name="connsiteY6" fmla="*/ 0 h 945355"/>
                <a:gd name="connsiteX0" fmla="*/ 0 w 389268"/>
                <a:gd name="connsiteY0" fmla="*/ 945355 h 945355"/>
                <a:gd name="connsiteX1" fmla="*/ 150452 w 389268"/>
                <a:gd name="connsiteY1" fmla="*/ 870111 h 945355"/>
                <a:gd name="connsiteX2" fmla="*/ 265600 w 389268"/>
                <a:gd name="connsiteY2" fmla="*/ 785842 h 945355"/>
                <a:gd name="connsiteX3" fmla="*/ 340890 w 389268"/>
                <a:gd name="connsiteY3" fmla="*/ 697300 h 945355"/>
                <a:gd name="connsiteX4" fmla="*/ 376489 w 389268"/>
                <a:gd name="connsiteY4" fmla="*/ 556460 h 945355"/>
                <a:gd name="connsiteX5" fmla="*/ 388332 w 389268"/>
                <a:gd name="connsiteY5" fmla="*/ 273466 h 945355"/>
                <a:gd name="connsiteX6" fmla="*/ 386515 w 389268"/>
                <a:gd name="connsiteY6" fmla="*/ 0 h 945355"/>
                <a:gd name="connsiteX0" fmla="*/ 0 w 389268"/>
                <a:gd name="connsiteY0" fmla="*/ 945355 h 945355"/>
                <a:gd name="connsiteX1" fmla="*/ 150452 w 389268"/>
                <a:gd name="connsiteY1" fmla="*/ 870111 h 945355"/>
                <a:gd name="connsiteX2" fmla="*/ 265600 w 389268"/>
                <a:gd name="connsiteY2" fmla="*/ 785842 h 945355"/>
                <a:gd name="connsiteX3" fmla="*/ 340890 w 389268"/>
                <a:gd name="connsiteY3" fmla="*/ 697300 h 945355"/>
                <a:gd name="connsiteX4" fmla="*/ 376489 w 389268"/>
                <a:gd name="connsiteY4" fmla="*/ 556460 h 945355"/>
                <a:gd name="connsiteX5" fmla="*/ 388332 w 389268"/>
                <a:gd name="connsiteY5" fmla="*/ 273466 h 945355"/>
                <a:gd name="connsiteX6" fmla="*/ 386515 w 389268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76489 w 403352"/>
                <a:gd name="connsiteY4" fmla="*/ 556460 h 945355"/>
                <a:gd name="connsiteX5" fmla="*/ 388332 w 403352"/>
                <a:gd name="connsiteY5" fmla="*/ 273466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76489 w 403352"/>
                <a:gd name="connsiteY4" fmla="*/ 556460 h 945355"/>
                <a:gd name="connsiteX5" fmla="*/ 389863 w 403352"/>
                <a:gd name="connsiteY5" fmla="*/ 304656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76489 w 403352"/>
                <a:gd name="connsiteY4" fmla="*/ 556460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76489 w 403352"/>
                <a:gd name="connsiteY4" fmla="*/ 556460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76489 w 403352"/>
                <a:gd name="connsiteY4" fmla="*/ 556460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84143 w 403352"/>
                <a:gd name="connsiteY4" fmla="*/ 528105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84143 w 403352"/>
                <a:gd name="connsiteY4" fmla="*/ 528105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84143 w 403352"/>
                <a:gd name="connsiteY4" fmla="*/ 528105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45355 h 945355"/>
                <a:gd name="connsiteX1" fmla="*/ 150452 w 403352"/>
                <a:gd name="connsiteY1" fmla="*/ 870111 h 945355"/>
                <a:gd name="connsiteX2" fmla="*/ 265600 w 403352"/>
                <a:gd name="connsiteY2" fmla="*/ 785842 h 945355"/>
                <a:gd name="connsiteX3" fmla="*/ 340890 w 403352"/>
                <a:gd name="connsiteY3" fmla="*/ 697300 h 945355"/>
                <a:gd name="connsiteX4" fmla="*/ 384143 w 403352"/>
                <a:gd name="connsiteY4" fmla="*/ 528105 h 945355"/>
                <a:gd name="connsiteX5" fmla="*/ 388332 w 403352"/>
                <a:gd name="connsiteY5" fmla="*/ 121767 h 945355"/>
                <a:gd name="connsiteX6" fmla="*/ 403352 w 403352"/>
                <a:gd name="connsiteY6" fmla="*/ 0 h 945355"/>
                <a:gd name="connsiteX0" fmla="*/ 0 w 403352"/>
                <a:gd name="connsiteY0" fmla="*/ 955279 h 955279"/>
                <a:gd name="connsiteX1" fmla="*/ 150452 w 403352"/>
                <a:gd name="connsiteY1" fmla="*/ 870111 h 955279"/>
                <a:gd name="connsiteX2" fmla="*/ 265600 w 403352"/>
                <a:gd name="connsiteY2" fmla="*/ 785842 h 955279"/>
                <a:gd name="connsiteX3" fmla="*/ 340890 w 403352"/>
                <a:gd name="connsiteY3" fmla="*/ 697300 h 955279"/>
                <a:gd name="connsiteX4" fmla="*/ 384143 w 403352"/>
                <a:gd name="connsiteY4" fmla="*/ 528105 h 955279"/>
                <a:gd name="connsiteX5" fmla="*/ 388332 w 403352"/>
                <a:gd name="connsiteY5" fmla="*/ 121767 h 955279"/>
                <a:gd name="connsiteX6" fmla="*/ 403352 w 403352"/>
                <a:gd name="connsiteY6" fmla="*/ 0 h 955279"/>
                <a:gd name="connsiteX0" fmla="*/ 0 w 403352"/>
                <a:gd name="connsiteY0" fmla="*/ 955279 h 955279"/>
                <a:gd name="connsiteX1" fmla="*/ 150452 w 403352"/>
                <a:gd name="connsiteY1" fmla="*/ 870111 h 955279"/>
                <a:gd name="connsiteX2" fmla="*/ 265600 w 403352"/>
                <a:gd name="connsiteY2" fmla="*/ 785842 h 955279"/>
                <a:gd name="connsiteX3" fmla="*/ 340890 w 403352"/>
                <a:gd name="connsiteY3" fmla="*/ 697300 h 955279"/>
                <a:gd name="connsiteX4" fmla="*/ 384143 w 403352"/>
                <a:gd name="connsiteY4" fmla="*/ 528105 h 955279"/>
                <a:gd name="connsiteX5" fmla="*/ 388332 w 403352"/>
                <a:gd name="connsiteY5" fmla="*/ 121767 h 955279"/>
                <a:gd name="connsiteX6" fmla="*/ 403352 w 403352"/>
                <a:gd name="connsiteY6" fmla="*/ 0 h 955279"/>
                <a:gd name="connsiteX0" fmla="*/ 0 w 403352"/>
                <a:gd name="connsiteY0" fmla="*/ 955279 h 955279"/>
                <a:gd name="connsiteX1" fmla="*/ 150452 w 403352"/>
                <a:gd name="connsiteY1" fmla="*/ 870111 h 955279"/>
                <a:gd name="connsiteX2" fmla="*/ 265600 w 403352"/>
                <a:gd name="connsiteY2" fmla="*/ 785842 h 955279"/>
                <a:gd name="connsiteX3" fmla="*/ 340890 w 403352"/>
                <a:gd name="connsiteY3" fmla="*/ 697300 h 955279"/>
                <a:gd name="connsiteX4" fmla="*/ 384143 w 403352"/>
                <a:gd name="connsiteY4" fmla="*/ 528105 h 955279"/>
                <a:gd name="connsiteX5" fmla="*/ 388332 w 403352"/>
                <a:gd name="connsiteY5" fmla="*/ 121767 h 955279"/>
                <a:gd name="connsiteX6" fmla="*/ 403352 w 403352"/>
                <a:gd name="connsiteY6" fmla="*/ 0 h 955279"/>
                <a:gd name="connsiteX0" fmla="*/ 0 w 403352"/>
                <a:gd name="connsiteY0" fmla="*/ 955279 h 955279"/>
                <a:gd name="connsiteX1" fmla="*/ 150452 w 403352"/>
                <a:gd name="connsiteY1" fmla="*/ 870111 h 955279"/>
                <a:gd name="connsiteX2" fmla="*/ 265600 w 403352"/>
                <a:gd name="connsiteY2" fmla="*/ 785842 h 955279"/>
                <a:gd name="connsiteX3" fmla="*/ 340890 w 403352"/>
                <a:gd name="connsiteY3" fmla="*/ 697300 h 955279"/>
                <a:gd name="connsiteX4" fmla="*/ 384143 w 403352"/>
                <a:gd name="connsiteY4" fmla="*/ 528105 h 955279"/>
                <a:gd name="connsiteX5" fmla="*/ 388332 w 403352"/>
                <a:gd name="connsiteY5" fmla="*/ 121767 h 955279"/>
                <a:gd name="connsiteX6" fmla="*/ 403352 w 403352"/>
                <a:gd name="connsiteY6" fmla="*/ 0 h 95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52" h="955279">
                  <a:moveTo>
                    <a:pt x="0" y="955279"/>
                  </a:moveTo>
                  <a:cubicBezTo>
                    <a:pt x="48513" y="934294"/>
                    <a:pt x="106186" y="898350"/>
                    <a:pt x="150452" y="870111"/>
                  </a:cubicBezTo>
                  <a:cubicBezTo>
                    <a:pt x="194718" y="841872"/>
                    <a:pt x="233860" y="814644"/>
                    <a:pt x="265600" y="785842"/>
                  </a:cubicBezTo>
                  <a:cubicBezTo>
                    <a:pt x="297340" y="757040"/>
                    <a:pt x="316541" y="740256"/>
                    <a:pt x="340890" y="697300"/>
                  </a:cubicBezTo>
                  <a:cubicBezTo>
                    <a:pt x="365239" y="654344"/>
                    <a:pt x="376236" y="624027"/>
                    <a:pt x="384143" y="528105"/>
                  </a:cubicBezTo>
                  <a:cubicBezTo>
                    <a:pt x="392050" y="432183"/>
                    <a:pt x="392103" y="154415"/>
                    <a:pt x="388332" y="121767"/>
                  </a:cubicBezTo>
                  <a:cubicBezTo>
                    <a:pt x="387623" y="86284"/>
                    <a:pt x="388626" y="33216"/>
                    <a:pt x="40335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669320" y="3003686"/>
              <a:ext cx="1177000" cy="498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0114181"/>
      </p:ext>
    </p:extLst>
  </p:cSld>
  <p:clrMapOvr>
    <a:masterClrMapping/>
  </p:clrMapOvr>
  <p:transition advTm="15869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1979 -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2326 -0.0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-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1875 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24566 0.025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2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1962 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25643 0.0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Merging and Rotating Target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Rotate target shape </a:t>
                </a:r>
                <a:r>
                  <a:rPr lang="en-US" sz="2800" dirty="0">
                    <a:latin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</a:rPr>
                  <a:t> multiples </a:t>
                </a:r>
                <a:r>
                  <a:rPr lang="en-US" sz="2800" dirty="0" smtClean="0">
                    <a:latin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 Rectilinear </a:t>
                </a:r>
                <a:r>
                  <a:rPr lang="en-US" sz="2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shot, no change in optimal solution</a:t>
                </a:r>
                <a:endParaRPr lang="en-US" sz="2800" dirty="0">
                  <a:latin typeface="Arial" panose="020B0604020202020204" pitchFamily="34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Merge two target shapes </a:t>
                </a:r>
                <a:r>
                  <a:rPr lang="en-US" sz="2800" dirty="0">
                    <a:latin typeface="Arial" panose="020B0604020202020204" pitchFamily="34" charset="0"/>
                  </a:rPr>
                  <a:t>with different critical boundary segments</a:t>
                </a:r>
              </a:p>
              <a:p>
                <a:pPr marL="74295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</a:rPr>
                  <a:t>One shot from each target selected and stretched</a:t>
                </a:r>
              </a:p>
              <a:p>
                <a:pPr marL="74295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</a:rPr>
                  <a:t>Other shots which define critical boundary should not be merge-able</a:t>
                </a:r>
                <a:endParaRPr lang="en-US" sz="2800" dirty="0">
                  <a:latin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72" t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9649" y="3971198"/>
            <a:ext cx="4302429" cy="2342784"/>
            <a:chOff x="118601" y="1066800"/>
            <a:chExt cx="8866832" cy="467201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8756833" cy="467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90563" y="4100155"/>
              <a:ext cx="928975" cy="797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601" y="2491100"/>
              <a:ext cx="1067728" cy="736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</a:t>
              </a:r>
              <a:r>
                <a:rPr lang="en-US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29634" y="2778998"/>
              <a:ext cx="1112269" cy="137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29634" y="3305799"/>
              <a:ext cx="373712" cy="732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81541" y="2123500"/>
              <a:ext cx="1110675" cy="736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</a:t>
              </a:r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943921" y="2847972"/>
              <a:ext cx="133279" cy="6572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724574" y="2527275"/>
              <a:ext cx="1143000" cy="2084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33800" y="2362200"/>
              <a:ext cx="609600" cy="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876800" y="2362200"/>
              <a:ext cx="609600" cy="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79684" y="2306868"/>
              <a:ext cx="2042294" cy="61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Stretching</a:t>
              </a:r>
              <a:endParaRPr lang="en-US" sz="14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199" y="3886198"/>
              <a:ext cx="928975" cy="797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1696" y="3925616"/>
              <a:ext cx="928975" cy="797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U-Turn Arrow 17"/>
            <p:cNvSpPr/>
            <p:nvPr/>
          </p:nvSpPr>
          <p:spPr>
            <a:xfrm>
              <a:off x="2923363" y="1066800"/>
              <a:ext cx="3172637" cy="664780"/>
            </a:xfrm>
            <a:prstGeom prst="uturnArrow">
              <a:avLst>
                <a:gd name="adj1" fmla="val 9242"/>
                <a:gd name="adj2" fmla="val 8865"/>
                <a:gd name="adj3" fmla="val 11555"/>
                <a:gd name="adj4" fmla="val 43750"/>
                <a:gd name="adj5" fmla="val 100000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7778" y="1083615"/>
              <a:ext cx="2118275" cy="61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Rotate 90</a:t>
              </a:r>
              <a:r>
                <a:rPr lang="en-US" sz="1400" b="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1400" b="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00113" y="3511539"/>
            <a:ext cx="4287360" cy="2732503"/>
            <a:chOff x="4800113" y="3511539"/>
            <a:chExt cx="4287360" cy="2732503"/>
          </a:xfrm>
        </p:grpSpPr>
        <p:grpSp>
          <p:nvGrpSpPr>
            <p:cNvPr id="20" name="Group 19"/>
            <p:cNvGrpSpPr/>
            <p:nvPr/>
          </p:nvGrpSpPr>
          <p:grpSpPr>
            <a:xfrm>
              <a:off x="4800113" y="3949109"/>
              <a:ext cx="4099082" cy="2294933"/>
              <a:chOff x="48127" y="2277411"/>
              <a:chExt cx="9139415" cy="4291013"/>
            </a:xfrm>
          </p:grpSpPr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7" y="2277411"/>
                <a:ext cx="9139415" cy="429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285997" y="4123122"/>
                <a:ext cx="944277" cy="69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b="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b="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69678" y="4502444"/>
                <a:ext cx="1005035" cy="748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="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000" b="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30519" y="2730699"/>
                <a:ext cx="2956491" cy="63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Merged shot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70518" y="3511539"/>
              <a:ext cx="748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</a:t>
              </a:r>
              <a:r>
                <a:rPr lang="en-US" sz="2000" b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277088" y="3949111"/>
              <a:ext cx="216300" cy="6448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267381" y="3928300"/>
              <a:ext cx="820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="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</a:t>
              </a:r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422189" y="4290947"/>
              <a:ext cx="83704" cy="7637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916091" y="4271540"/>
              <a:ext cx="506099" cy="413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72057" y="3949111"/>
              <a:ext cx="11563" cy="1377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237968"/>
      </p:ext>
    </p:extLst>
  </p:cSld>
  <p:clrMapOvr>
    <a:masterClrMapping/>
  </p:clrMapOvr>
  <p:transition advTm="692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Arbitrary Generated </a:t>
            </a:r>
            <a:r>
              <a:rPr lang="en-US" dirty="0" smtClean="0">
                <a:latin typeface="Arial" panose="020B0604020202020204" pitchFamily="34" charset="0"/>
              </a:rPr>
              <a:t>Benchmarks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Carefully selected shot locations such that optimal solution is known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Suboptimality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of PROTO-EDA: 2X – 3X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26286"/>
              </p:ext>
            </p:extLst>
          </p:nvPr>
        </p:nvGraphicFramePr>
        <p:xfrm>
          <a:off x="230358" y="4130470"/>
          <a:ext cx="818036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45"/>
                <a:gridCol w="1208463"/>
                <a:gridCol w="1859173"/>
                <a:gridCol w="1886859"/>
                <a:gridCol w="2203323"/>
              </a:tblGrid>
              <a:tr h="2236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ClipID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PROTO-EDA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5805" y="2256366"/>
            <a:ext cx="1538504" cy="1822244"/>
            <a:chOff x="-4572000" y="-7511840"/>
            <a:chExt cx="3979873" cy="4229854"/>
          </a:xfrm>
        </p:grpSpPr>
        <p:pic>
          <p:nvPicPr>
            <p:cNvPr id="6" name="Picture 2" descr="C:\Users\abkgroup\Downloads\Study\e_beam\figures\benchmakrs\A_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2842" r="1496" b="18323"/>
            <a:stretch/>
          </p:blipFill>
          <p:spPr bwMode="auto">
            <a:xfrm>
              <a:off x="-4572000" y="-6795994"/>
              <a:ext cx="3173730" cy="257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-4543426" y="-6858000"/>
              <a:ext cx="31165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-1333501" y="-6795994"/>
              <a:ext cx="0" cy="2628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3602818" y="-7511840"/>
              <a:ext cx="1634637" cy="714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70nm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-1723611" y="-5855479"/>
              <a:ext cx="1466797" cy="79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70nm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271173" y="-3996408"/>
              <a:ext cx="734799" cy="714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9094" y="2329671"/>
            <a:ext cx="1962757" cy="1748941"/>
            <a:chOff x="-759627" y="-6670726"/>
            <a:chExt cx="3211723" cy="2448473"/>
          </a:xfrm>
        </p:grpSpPr>
        <p:pic>
          <p:nvPicPr>
            <p:cNvPr id="13" name="Picture 3" descr="C:\Users\abkgroup\Downloads\Study\e_beam\figures\benchmakrs\A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" t="3312" r="3582" b="14638"/>
            <a:stretch/>
          </p:blipFill>
          <p:spPr bwMode="auto">
            <a:xfrm>
              <a:off x="-759627" y="-6205946"/>
              <a:ext cx="2764257" cy="130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998415" y="-6186896"/>
              <a:ext cx="0" cy="12818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5400000">
              <a:off x="1688390" y="-5809619"/>
              <a:ext cx="1023787" cy="50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102nm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-725180" y="-6263096"/>
              <a:ext cx="27833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8794" y="-6670726"/>
              <a:ext cx="1196634" cy="430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309nm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220" y="-4653133"/>
              <a:ext cx="464804" cy="430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09965" y="2378105"/>
            <a:ext cx="1787781" cy="1700507"/>
            <a:chOff x="3074641" y="-7491560"/>
            <a:chExt cx="3632463" cy="3750830"/>
          </a:xfrm>
        </p:grpSpPr>
        <p:pic>
          <p:nvPicPr>
            <p:cNvPr id="20" name="Picture 4" descr="C:\Users\abkgroup\Downloads\Study\e_beam\figures\benchmakrs\A_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1" t="4304" r="149" b="9445"/>
            <a:stretch/>
          </p:blipFill>
          <p:spPr bwMode="auto">
            <a:xfrm>
              <a:off x="3074641" y="-6838950"/>
              <a:ext cx="2997200" cy="230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134428" y="-6896100"/>
              <a:ext cx="19526" cy="23670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5400000">
              <a:off x="5587921" y="-5780283"/>
              <a:ext cx="1613015" cy="625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143nm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074641" y="-6858000"/>
              <a:ext cx="304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72613" y="-7491560"/>
              <a:ext cx="1485855" cy="67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3891" y="-4419598"/>
              <a:ext cx="577145" cy="678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97746" y="2391282"/>
            <a:ext cx="1782036" cy="1687330"/>
            <a:chOff x="6705999" y="-7134590"/>
            <a:chExt cx="3533869" cy="3488534"/>
          </a:xfrm>
        </p:grpSpPr>
        <p:pic>
          <p:nvPicPr>
            <p:cNvPr id="27" name="Picture 5" descr="C:\Users\abkgroup\Downloads\Study\e_beam\figures\benchmakrs\A_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9" r="4372" b="9514"/>
            <a:stretch/>
          </p:blipFill>
          <p:spPr bwMode="auto">
            <a:xfrm>
              <a:off x="6705999" y="-6534150"/>
              <a:ext cx="2870200" cy="200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9616534" y="-6591300"/>
              <a:ext cx="40336" cy="20622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5400000">
              <a:off x="9178732" y="-5762560"/>
              <a:ext cx="1511934" cy="610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121nm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732242" y="-6591300"/>
              <a:ext cx="2940844" cy="381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521458" y="-7134590"/>
              <a:ext cx="1568822" cy="63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145nm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5242" y="-4282381"/>
              <a:ext cx="563290" cy="636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79134" y="2447074"/>
            <a:ext cx="1502721" cy="1631538"/>
            <a:chOff x="10363200" y="-7666175"/>
            <a:chExt cx="3535962" cy="4605962"/>
          </a:xfrm>
        </p:grpSpPr>
        <p:pic>
          <p:nvPicPr>
            <p:cNvPr id="34" name="Picture 6" descr="C:\Users\abkgroup\Downloads\Study\e_beam\figures\benchmakrs\A_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0" t="5682" r="4761" b="24680"/>
            <a:stretch/>
          </p:blipFill>
          <p:spPr bwMode="auto">
            <a:xfrm>
              <a:off x="10363200" y="-6858000"/>
              <a:ext cx="2821063" cy="267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13215138" y="-6920341"/>
              <a:ext cx="1" cy="27296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5400000">
              <a:off x="12645098" y="-5963191"/>
              <a:ext cx="1783916" cy="724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0363200" y="-6924675"/>
              <a:ext cx="28210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063333" y="-7666175"/>
              <a:ext cx="1486895" cy="868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65nm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582397" y="-3929092"/>
              <a:ext cx="668386" cy="868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39"/>
          <p:cNvSpPr/>
          <p:nvPr/>
        </p:nvSpPr>
        <p:spPr bwMode="auto">
          <a:xfrm>
            <a:off x="1295400" y="4513254"/>
            <a:ext cx="2614565" cy="3292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1295400" y="5611804"/>
            <a:ext cx="2614566" cy="3292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928662" y="449321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2X</a:t>
            </a:r>
            <a:endParaRPr 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3928662" y="558283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3X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658381"/>
      </p:ext>
    </p:extLst>
  </p:cSld>
  <p:clrMapOvr>
    <a:masterClrMapping/>
  </p:clrMapOvr>
  <p:transition advTm="525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Realistic Generated </a:t>
            </a:r>
            <a:r>
              <a:rPr lang="en-US" dirty="0" smtClean="0">
                <a:latin typeface="Arial" panose="020B0604020202020204" pitchFamily="34" charset="0"/>
              </a:rPr>
              <a:t>Benchmarks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Carefully selected shot locations such that optimal solution is known, similar to actual ILT shapes</a:t>
            </a:r>
          </a:p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Suboptimality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PROTO-EDA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: 2X –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3.7X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60107"/>
              </p:ext>
            </p:extLst>
          </p:nvPr>
        </p:nvGraphicFramePr>
        <p:xfrm>
          <a:off x="362848" y="4185137"/>
          <a:ext cx="842945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82"/>
                <a:gridCol w="1245261"/>
                <a:gridCol w="1915786"/>
                <a:gridCol w="1944314"/>
                <a:gridCol w="2270415"/>
              </a:tblGrid>
              <a:tr h="2236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ClipID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PROTO-EDA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Bound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9617" y="2242545"/>
            <a:ext cx="1888719" cy="1785303"/>
            <a:chOff x="-4834742" y="-2910114"/>
            <a:chExt cx="3982946" cy="3243219"/>
          </a:xfrm>
        </p:grpSpPr>
        <p:pic>
          <p:nvPicPr>
            <p:cNvPr id="6" name="Picture 7" descr="C:\Users\abkgroup\Downloads\Study\e_beam\figures\benchmakrs\B_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8971" r="7516" b="15831"/>
            <a:stretch/>
          </p:blipFill>
          <p:spPr bwMode="auto">
            <a:xfrm>
              <a:off x="-4834742" y="-2336988"/>
              <a:ext cx="3292582" cy="177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-4802049" y="-2353623"/>
              <a:ext cx="33354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3865584" y="-2910114"/>
              <a:ext cx="1678991" cy="615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-1479271" y="-2336988"/>
              <a:ext cx="0" cy="17797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5400000">
              <a:off x="-1842430" y="-1817895"/>
              <a:ext cx="1267324" cy="713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295742" y="-393743"/>
              <a:ext cx="690285" cy="726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7821" y="2176358"/>
            <a:ext cx="1624213" cy="1865607"/>
            <a:chOff x="-304800" y="-3452201"/>
            <a:chExt cx="3118114" cy="4617921"/>
          </a:xfrm>
        </p:grpSpPr>
        <p:pic>
          <p:nvPicPr>
            <p:cNvPr id="13" name="Picture 8" descr="C:\Users\abkgroup\Downloads\Study\e_beam\figures\benchmakrs\B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9" b="8967"/>
            <a:stretch/>
          </p:blipFill>
          <p:spPr bwMode="auto">
            <a:xfrm>
              <a:off x="-304800" y="-2684286"/>
              <a:ext cx="2556335" cy="294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-304800" y="-2722386"/>
              <a:ext cx="2369488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5431" y="-3452201"/>
              <a:ext cx="1557780" cy="8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162nm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200418" y="-2722386"/>
              <a:ext cx="26312" cy="27432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5400000">
              <a:off x="1484064" y="-1635515"/>
              <a:ext cx="2008553" cy="64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376" y="175331"/>
              <a:ext cx="628406" cy="990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63665" y="2124478"/>
            <a:ext cx="1314874" cy="2093036"/>
            <a:chOff x="3697740" y="-3420309"/>
            <a:chExt cx="2452364" cy="4380169"/>
          </a:xfrm>
        </p:grpSpPr>
        <p:pic>
          <p:nvPicPr>
            <p:cNvPr id="20" name="Picture 9" descr="C:\Users\abkgroup\Downloads\Study\e_beam\figures\benchmakrs\B_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2" t="5732" r="7177" b="8280"/>
            <a:stretch/>
          </p:blipFill>
          <p:spPr bwMode="auto">
            <a:xfrm>
              <a:off x="3765544" y="-2765057"/>
              <a:ext cx="1723220" cy="2691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697740" y="-2799140"/>
              <a:ext cx="17910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32771" y="-3420309"/>
              <a:ext cx="1301140" cy="708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19409" y="-2831244"/>
              <a:ext cx="0" cy="27377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5400000">
              <a:off x="4985321" y="-1762855"/>
              <a:ext cx="1698131" cy="6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130nm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7803" y="122536"/>
              <a:ext cx="610509" cy="837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77851" y="1987762"/>
            <a:ext cx="1216622" cy="2258904"/>
            <a:chOff x="7422434" y="-3411332"/>
            <a:chExt cx="1858016" cy="4009701"/>
          </a:xfrm>
        </p:grpSpPr>
        <p:pic>
          <p:nvPicPr>
            <p:cNvPr id="27" name="Picture 10" descr="C:\Users\abkgroup\Downloads\Study\e_beam\figures\benchmakrs\B_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4" b="10942"/>
            <a:stretch/>
          </p:blipFill>
          <p:spPr bwMode="auto">
            <a:xfrm>
              <a:off x="7422434" y="-2765750"/>
              <a:ext cx="1324319" cy="2509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7422434" y="-2799435"/>
              <a:ext cx="1324319" cy="64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598516" y="-3411332"/>
              <a:ext cx="1295402" cy="7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87nm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8763000" y="-2825682"/>
              <a:ext cx="3175" cy="27321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5400000">
              <a:off x="8177897" y="-1514847"/>
              <a:ext cx="1688069" cy="51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258nm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6225" y="-233993"/>
              <a:ext cx="499902" cy="832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1582" y="2086128"/>
            <a:ext cx="1630132" cy="2143022"/>
            <a:chOff x="10209350" y="-3414234"/>
            <a:chExt cx="3572931" cy="4248345"/>
          </a:xfrm>
        </p:grpSpPr>
        <p:pic>
          <p:nvPicPr>
            <p:cNvPr id="34" name="Picture 11" descr="C:\Users\abkgroup\Downloads\Study\e_beam\figures\benchmakrs\B_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4255" r="4076" b="6963"/>
            <a:stretch/>
          </p:blipFill>
          <p:spPr bwMode="auto">
            <a:xfrm>
              <a:off x="10209350" y="-2793024"/>
              <a:ext cx="2895481" cy="2768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10216760" y="-2798586"/>
              <a:ext cx="28989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839088" y="-3414234"/>
              <a:ext cx="1824370" cy="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152nm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3104831" y="-2793023"/>
              <a:ext cx="1" cy="27757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5400000">
              <a:off x="12515829" y="-1774583"/>
              <a:ext cx="1771730" cy="76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157nm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23266" y="-39504"/>
              <a:ext cx="735948" cy="873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sz="20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39"/>
          <p:cNvSpPr/>
          <p:nvPr/>
        </p:nvSpPr>
        <p:spPr bwMode="auto">
          <a:xfrm>
            <a:off x="1409700" y="4543734"/>
            <a:ext cx="2614565" cy="3292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042962" y="45236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2X</a:t>
            </a:r>
            <a:endParaRPr lang="en-US" dirty="0"/>
          </a:p>
        </p:txBody>
      </p:sp>
      <p:sp>
        <p:nvSpPr>
          <p:cNvPr id="42" name="직사각형 41"/>
          <p:cNvSpPr/>
          <p:nvPr/>
        </p:nvSpPr>
        <p:spPr bwMode="auto">
          <a:xfrm>
            <a:off x="1409699" y="4921674"/>
            <a:ext cx="2614565" cy="3292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042961" y="49016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3.7X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2427821" y="3105211"/>
            <a:ext cx="734479" cy="68325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997539"/>
      </p:ext>
    </p:extLst>
  </p:cSld>
  <p:clrMapOvr>
    <a:masterClrMapping/>
  </p:clrMapOvr>
  <p:transition advTm="652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61" y="130395"/>
            <a:ext cx="8851900" cy="5953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01688"/>
            <a:ext cx="8836025" cy="5838263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</a:rPr>
              <a:t>ILP-based benchmarking of mask fracturing heuristics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Obtains tight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upper/lower bounds for real ILT shapes</a:t>
            </a:r>
          </a:p>
          <a:p>
            <a:endParaRPr lang="en-US" sz="1600" dirty="0" smtClean="0">
              <a:latin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</a:rPr>
              <a:t>Optimal </a:t>
            </a:r>
            <a:r>
              <a:rPr lang="en-US" sz="2600" dirty="0">
                <a:latin typeface="Arial" panose="020B0604020202020204" pitchFamily="34" charset="0"/>
              </a:rPr>
              <a:t>benchmark generation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Constructive approach to generate mask target shapes with known optimal fracturing solution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Arbitrary benchmarks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Heuristic 2X - 3X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suboptimal</a:t>
            </a:r>
          </a:p>
          <a:p>
            <a:pPr lvl="1"/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Realistic benchmarks 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Heuristic 2X – 3.7X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suboptimal</a:t>
            </a:r>
          </a:p>
          <a:p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</a:rPr>
              <a:t>Future </a:t>
            </a:r>
            <a:r>
              <a:rPr lang="en-US" sz="2600" dirty="0">
                <a:latin typeface="Arial" panose="020B0604020202020204" pitchFamily="34" charset="0"/>
              </a:rPr>
              <a:t>work </a:t>
            </a:r>
            <a:endParaRPr lang="en-US" sz="2600" dirty="0" smtClean="0">
              <a:latin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Automatic benchmark generation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Variable dose</a:t>
            </a:r>
            <a:r>
              <a:rPr lang="en-US" sz="22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and non-rectangular </a:t>
            </a:r>
            <a:r>
              <a:rPr lang="en-US" sz="2200" dirty="0">
                <a:latin typeface="Arial" panose="020B0604020202020204" pitchFamily="34" charset="0"/>
                <a:sym typeface="Wingdings" panose="05000000000000000000" pitchFamily="2" charset="2"/>
              </a:rPr>
              <a:t>shots</a:t>
            </a:r>
            <a:endParaRPr lang="en-US" sz="2200" dirty="0">
              <a:latin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</a:rPr>
              <a:t>Benchmark </a:t>
            </a:r>
            <a:r>
              <a:rPr lang="en-US" sz="2600" dirty="0">
                <a:latin typeface="Arial" panose="020B0604020202020204" pitchFamily="34" charset="0"/>
              </a:rPr>
              <a:t>suite available at: </a:t>
            </a:r>
            <a:r>
              <a:rPr lang="en-US" sz="2600" i="1" dirty="0">
                <a:latin typeface="Arial" panose="020B0604020202020204" pitchFamily="34" charset="0"/>
              </a:rPr>
              <a:t>http://vlsicad.ucsd.edu/ILT/index.html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454639"/>
      </p:ext>
    </p:extLst>
  </p:cSld>
  <p:clrMapOvr>
    <a:masterClrMapping/>
  </p:clrMapOvr>
  <p:transition advTm="871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0400" y="24130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0333149"/>
      </p:ext>
    </p:extLst>
  </p:cSld>
  <p:clrMapOvr>
    <a:masterClrMapping/>
  </p:clrMapOvr>
  <p:transition advTm="9737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0400" y="24130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BACK 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23746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</a:rPr>
              <a:t>Benchmark </a:t>
            </a:r>
            <a:r>
              <a:rPr lang="en-US" sz="3600" dirty="0">
                <a:latin typeface="Arial" panose="020B0604020202020204" pitchFamily="34" charset="0"/>
              </a:rPr>
              <a:t>and </a:t>
            </a:r>
            <a:r>
              <a:rPr lang="en-US" sz="3600" dirty="0" smtClean="0">
                <a:latin typeface="Arial" panose="020B0604020202020204" pitchFamily="34" charset="0"/>
              </a:rPr>
              <a:t>Real </a:t>
            </a:r>
            <a:r>
              <a:rPr lang="en-US" sz="3600" dirty="0">
                <a:latin typeface="Arial" panose="020B0604020202020204" pitchFamily="34" charset="0"/>
              </a:rPr>
              <a:t>ILT </a:t>
            </a:r>
            <a:r>
              <a:rPr lang="en-US" sz="3600" dirty="0" smtClean="0">
                <a:latin typeface="Arial" panose="020B0604020202020204" pitchFamily="34" charset="0"/>
              </a:rPr>
              <a:t>Mask Shapes </a:t>
            </a:r>
            <a:endParaRPr lang="en-US" sz="3600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1883" y="664996"/>
            <a:ext cx="6533074" cy="6211528"/>
            <a:chOff x="-5117908" y="-7716925"/>
            <a:chExt cx="18828258" cy="18232963"/>
          </a:xfrm>
        </p:grpSpPr>
        <p:grpSp>
          <p:nvGrpSpPr>
            <p:cNvPr id="5" name="Group 4"/>
            <p:cNvGrpSpPr/>
            <p:nvPr/>
          </p:nvGrpSpPr>
          <p:grpSpPr>
            <a:xfrm>
              <a:off x="-5117908" y="-7647498"/>
              <a:ext cx="3665050" cy="4143472"/>
              <a:chOff x="-4572000" y="-7662296"/>
              <a:chExt cx="4028158" cy="4527814"/>
            </a:xfrm>
          </p:grpSpPr>
          <p:pic>
            <p:nvPicPr>
              <p:cNvPr id="142" name="Picture 2" descr="C:\Users\abkgroup\Downloads\Study\e_beam\figures\benchmakrs\A_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2842" r="1496" b="18323"/>
              <a:stretch/>
            </p:blipFill>
            <p:spPr bwMode="auto">
              <a:xfrm>
                <a:off x="-4572000" y="-6795994"/>
                <a:ext cx="3173730" cy="257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3" name="Straight Arrow Connector 142"/>
              <p:cNvCxnSpPr/>
              <p:nvPr/>
            </p:nvCxnSpPr>
            <p:spPr>
              <a:xfrm>
                <a:off x="-4543426" y="-6858000"/>
                <a:ext cx="31165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-1333501" y="-6795994"/>
                <a:ext cx="0" cy="26289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/>
              <p:cNvSpPr txBox="1"/>
              <p:nvPr/>
            </p:nvSpPr>
            <p:spPr>
              <a:xfrm>
                <a:off x="-3763729" y="-7662296"/>
                <a:ext cx="1798466" cy="88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70nm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 rot="5400000">
                <a:off x="-1893160" y="-5936825"/>
                <a:ext cx="1821236" cy="877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70nm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3271173" y="-4220435"/>
                <a:ext cx="945441" cy="10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1460599" y="-7132827"/>
              <a:ext cx="4247851" cy="3630799"/>
              <a:chOff x="-759627" y="-6865746"/>
              <a:chExt cx="3330233" cy="3031525"/>
            </a:xfrm>
          </p:grpSpPr>
          <p:pic>
            <p:nvPicPr>
              <p:cNvPr id="136" name="Picture 3" descr="C:\Users\abkgroup\Downloads\Study\e_beam\figures\benchmakrs\A_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3" t="3312" r="3582" b="14638"/>
              <a:stretch/>
            </p:blipFill>
            <p:spPr bwMode="auto">
              <a:xfrm>
                <a:off x="-759627" y="-6205946"/>
                <a:ext cx="2764257" cy="1300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7" name="Straight Arrow Connector 136"/>
              <p:cNvCxnSpPr/>
              <p:nvPr/>
            </p:nvCxnSpPr>
            <p:spPr>
              <a:xfrm>
                <a:off x="1998415" y="-6186896"/>
                <a:ext cx="0" cy="12818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 rot="5400000">
                <a:off x="1457787" y="-5865638"/>
                <a:ext cx="1599779" cy="62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102nm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>
              <a:xfrm>
                <a:off x="-725180" y="-6263096"/>
                <a:ext cx="278333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-11161" y="-6865746"/>
                <a:ext cx="1474824" cy="678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309nm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70223" y="-4663968"/>
                <a:ext cx="674393" cy="829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43200" y="-7578616"/>
              <a:ext cx="3755548" cy="4152790"/>
              <a:chOff x="3074641" y="-7578616"/>
              <a:chExt cx="3755548" cy="4152790"/>
            </a:xfrm>
          </p:grpSpPr>
          <p:pic>
            <p:nvPicPr>
              <p:cNvPr id="130" name="Picture 4" descr="C:\Users\abkgroup\Downloads\Study\e_beam\figures\benchmakrs\A_3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71" t="4304" r="149" b="9445"/>
              <a:stretch/>
            </p:blipFill>
            <p:spPr bwMode="auto">
              <a:xfrm>
                <a:off x="3074641" y="-6838950"/>
                <a:ext cx="2997200" cy="2309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1" name="Straight Arrow Connector 130"/>
              <p:cNvCxnSpPr/>
              <p:nvPr/>
            </p:nvCxnSpPr>
            <p:spPr>
              <a:xfrm>
                <a:off x="6134428" y="-6896100"/>
                <a:ext cx="19526" cy="23670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 rot="5400000">
                <a:off x="5473023" y="-6164987"/>
                <a:ext cx="1916024" cy="798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143nm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3074641" y="-6858000"/>
                <a:ext cx="3048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3606602" y="-7578616"/>
                <a:ext cx="1881200" cy="813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170nm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363891" y="-4419598"/>
                <a:ext cx="860217" cy="99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74558" y="-7264249"/>
              <a:ext cx="3627858" cy="3838421"/>
              <a:chOff x="6705999" y="-7264249"/>
              <a:chExt cx="3627858" cy="3838421"/>
            </a:xfrm>
          </p:grpSpPr>
          <p:pic>
            <p:nvPicPr>
              <p:cNvPr id="124" name="Picture 5" descr="C:\Users\abkgroup\Downloads\Study\e_beam\figures\benchmakrs\A_4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9" r="4372" b="9514"/>
              <a:stretch/>
            </p:blipFill>
            <p:spPr bwMode="auto">
              <a:xfrm>
                <a:off x="6705999" y="-6534150"/>
                <a:ext cx="2870200" cy="2005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5" name="Straight Arrow Connector 124"/>
              <p:cNvCxnSpPr/>
              <p:nvPr/>
            </p:nvCxnSpPr>
            <p:spPr>
              <a:xfrm>
                <a:off x="9616534" y="-6591300"/>
                <a:ext cx="40336" cy="20622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 rot="5400000">
                <a:off x="8976691" y="-5856540"/>
                <a:ext cx="1916024" cy="798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121nm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6732242" y="-6591300"/>
                <a:ext cx="2940844" cy="381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7149575" y="-7264249"/>
                <a:ext cx="1898275" cy="92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145nm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875243" y="-4419600"/>
                <a:ext cx="860216" cy="99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031759" y="-7716925"/>
              <a:ext cx="3580012" cy="4367619"/>
              <a:chOff x="10363200" y="-7564525"/>
              <a:chExt cx="3580012" cy="4367619"/>
            </a:xfrm>
          </p:grpSpPr>
          <p:pic>
            <p:nvPicPr>
              <p:cNvPr id="118" name="Picture 6" descr="C:\Users\abkgroup\Downloads\Study\e_beam\figures\benchmakrs\A_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0" t="5682" r="4761" b="24680"/>
              <a:stretch/>
            </p:blipFill>
            <p:spPr bwMode="auto">
              <a:xfrm>
                <a:off x="10363200" y="-6858000"/>
                <a:ext cx="2821063" cy="2671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9" name="Straight Arrow Connector 118"/>
              <p:cNvCxnSpPr/>
              <p:nvPr/>
            </p:nvCxnSpPr>
            <p:spPr>
              <a:xfrm>
                <a:off x="13215138" y="-6920341"/>
                <a:ext cx="1" cy="27296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 rot="5400000">
                <a:off x="12710738" y="-5953209"/>
                <a:ext cx="1666640" cy="798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61nm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10363200" y="-6924675"/>
                <a:ext cx="282106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10940500" y="-7564525"/>
                <a:ext cx="1636348" cy="813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65nm</a:t>
                </a:r>
                <a:endParaRPr lang="en-US" sz="1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1582397" y="-4190678"/>
                <a:ext cx="860216" cy="99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</a:lstStyle>
              <a:p>
                <a:r>
                  <a:rPr lang="en-US" sz="16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777104" y="-3579756"/>
              <a:ext cx="18050979" cy="4573531"/>
              <a:chOff x="-4777104" y="-3579756"/>
              <a:chExt cx="18050979" cy="4573531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-4777104" y="-3245024"/>
                <a:ext cx="4098334" cy="3933999"/>
                <a:chOff x="-4834742" y="-3103964"/>
                <a:chExt cx="4098334" cy="3933999"/>
              </a:xfrm>
            </p:grpSpPr>
            <p:pic>
              <p:nvPicPr>
                <p:cNvPr id="112" name="Picture 7" descr="C:\Users\abkgroup\Downloads\Study\e_beam\figures\benchmakrs\B_1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05" t="8971" r="7516" b="15831"/>
                <a:stretch/>
              </p:blipFill>
              <p:spPr bwMode="auto">
                <a:xfrm>
                  <a:off x="-4834742" y="-2336988"/>
                  <a:ext cx="3292582" cy="1779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3" name="Straight Arrow Connector 112"/>
                <p:cNvCxnSpPr/>
                <p:nvPr/>
              </p:nvCxnSpPr>
              <p:spPr>
                <a:xfrm>
                  <a:off x="-4802049" y="-2353623"/>
                  <a:ext cx="333548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-3980047" y="-3103964"/>
                  <a:ext cx="1848305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110nm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>
                  <a:off x="-1479271" y="-2336988"/>
                  <a:ext cx="0" cy="177970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/>
                <p:cNvSpPr txBox="1"/>
                <p:nvPr/>
              </p:nvSpPr>
              <p:spPr>
                <a:xfrm rot="5400000">
                  <a:off x="-1968883" y="-1781298"/>
                  <a:ext cx="1666641" cy="798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-3295741" y="-163737"/>
                  <a:ext cx="860217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-301909" y="-3443821"/>
                <a:ext cx="3103458" cy="4421676"/>
                <a:chOff x="-304800" y="-3443821"/>
                <a:chExt cx="3103458" cy="4421676"/>
              </a:xfrm>
            </p:grpSpPr>
            <p:pic>
              <p:nvPicPr>
                <p:cNvPr id="106" name="Picture 8" descr="C:\Users\abkgroup\Downloads\Study\e_beam\figures\benchmakrs\B_2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09" b="8967"/>
                <a:stretch/>
              </p:blipFill>
              <p:spPr bwMode="auto">
                <a:xfrm>
                  <a:off x="-304800" y="-2684286"/>
                  <a:ext cx="2311054" cy="2660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-304800" y="-2722386"/>
                  <a:ext cx="2369488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-62958" y="-3443821"/>
                  <a:ext cx="1881200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162nm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2038375" y="-2722386"/>
                  <a:ext cx="26313" cy="27432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5400000">
                  <a:off x="1441492" y="-1814162"/>
                  <a:ext cx="1916024" cy="798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190nm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641375" y="-15917"/>
                  <a:ext cx="860217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3200400" y="-3518381"/>
                <a:ext cx="2572407" cy="4487486"/>
                <a:chOff x="3697740" y="-3518381"/>
                <a:chExt cx="2572407" cy="4487486"/>
              </a:xfrm>
            </p:grpSpPr>
            <p:pic>
              <p:nvPicPr>
                <p:cNvPr id="100" name="Picture 9" descr="C:\Users\abkgroup\Downloads\Study\e_beam\figures\benchmakrs\B_3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382" t="5732" r="7177" b="8280"/>
                <a:stretch/>
              </p:blipFill>
              <p:spPr bwMode="auto">
                <a:xfrm>
                  <a:off x="3765544" y="-2765057"/>
                  <a:ext cx="1723220" cy="2691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01" name="Straight Arrow Connector 100"/>
                <p:cNvCxnSpPr/>
                <p:nvPr/>
              </p:nvCxnSpPr>
              <p:spPr>
                <a:xfrm>
                  <a:off x="3697740" y="-2799140"/>
                  <a:ext cx="179102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3802979" y="-3518381"/>
                  <a:ext cx="1636348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3" name="Straight Arrow Connector 102"/>
                <p:cNvCxnSpPr/>
                <p:nvPr/>
              </p:nvCxnSpPr>
              <p:spPr>
                <a:xfrm>
                  <a:off x="5519409" y="-2831244"/>
                  <a:ext cx="0" cy="27377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 rot="5400000">
                  <a:off x="4912981" y="-1883568"/>
                  <a:ext cx="1916024" cy="79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130nm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417803" y="-24667"/>
                  <a:ext cx="860217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682722" y="-3579756"/>
                <a:ext cx="2350849" cy="4573531"/>
                <a:chOff x="7403061" y="-3419138"/>
                <a:chExt cx="1990514" cy="4069368"/>
              </a:xfrm>
            </p:grpSpPr>
            <p:pic>
              <p:nvPicPr>
                <p:cNvPr id="94" name="Picture 10" descr="C:\Users\abkgroup\Downloads\Study\e_beam\figures\benchmakrs\B_4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84" b="10942"/>
                <a:stretch/>
              </p:blipFill>
              <p:spPr bwMode="auto">
                <a:xfrm>
                  <a:off x="7422434" y="-2765750"/>
                  <a:ext cx="1324319" cy="2509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7422434" y="-2799435"/>
                  <a:ext cx="1324319" cy="641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7403061" y="-3419138"/>
                  <a:ext cx="1790441" cy="723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87nm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>
                <a:xfrm flipH="1">
                  <a:off x="8763000" y="-2825682"/>
                  <a:ext cx="3175" cy="273219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/>
              </p:nvSpPr>
              <p:spPr>
                <a:xfrm rot="5400000">
                  <a:off x="8203197" y="-1836407"/>
                  <a:ext cx="1704812" cy="675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258nm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926225" y="-233993"/>
                  <a:ext cx="728364" cy="884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9677400" y="-3501916"/>
                <a:ext cx="3596475" cy="4456185"/>
                <a:chOff x="10209350" y="-3501916"/>
                <a:chExt cx="3596475" cy="4456185"/>
              </a:xfrm>
            </p:grpSpPr>
            <p:pic>
              <p:nvPicPr>
                <p:cNvPr id="88" name="Picture 11" descr="C:\Users\abkgroup\Downloads\Study\e_beam\figures\benchmakrs\B_5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03" t="4255" r="4076" b="6963"/>
                <a:stretch/>
              </p:blipFill>
              <p:spPr bwMode="auto">
                <a:xfrm>
                  <a:off x="10209350" y="-2793024"/>
                  <a:ext cx="2895481" cy="27688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10216760" y="-2798586"/>
                  <a:ext cx="289892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10757738" y="-3501916"/>
                  <a:ext cx="1881199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152nm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13104831" y="-2793023"/>
                  <a:ext cx="1" cy="27757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/>
                <p:cNvSpPr txBox="1"/>
                <p:nvPr/>
              </p:nvSpPr>
              <p:spPr>
                <a:xfrm rot="5400000">
                  <a:off x="12448659" y="-1830428"/>
                  <a:ext cx="1916024" cy="79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157nm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1423267" y="-39503"/>
                  <a:ext cx="860216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-4819236" y="1264052"/>
              <a:ext cx="18529586" cy="9251986"/>
              <a:chOff x="-4819236" y="1264052"/>
              <a:chExt cx="18529586" cy="92519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4683336" y="5757980"/>
                <a:ext cx="3634031" cy="4343061"/>
                <a:chOff x="12093168" y="5347967"/>
                <a:chExt cx="4010241" cy="5097034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 rot="5400000">
                  <a:off x="14684945" y="6757318"/>
                  <a:ext cx="1955976" cy="880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12093168" y="5347967"/>
                  <a:ext cx="3274482" cy="5097034"/>
                  <a:chOff x="-4913288" y="681658"/>
                  <a:chExt cx="3274482" cy="5097034"/>
                </a:xfrm>
              </p:grpSpPr>
              <p:pic>
                <p:nvPicPr>
                  <p:cNvPr id="78" name="Picture 13" descr="C:\Users\abkgroup\Desktop\ScreenHunter_191 Apr. 10 21.07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779290" y="1469671"/>
                    <a:ext cx="3082755" cy="27829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9" name="Straight Arrow Connector 78"/>
                  <p:cNvCxnSpPr/>
                  <p:nvPr/>
                </p:nvCxnSpPr>
                <p:spPr>
                  <a:xfrm flipH="1">
                    <a:off x="-1675145" y="1469671"/>
                    <a:ext cx="36339" cy="287436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/>
                  <p:nvPr/>
                </p:nvCxnSpPr>
                <p:spPr>
                  <a:xfrm flipV="1">
                    <a:off x="-4913288" y="1427033"/>
                    <a:ext cx="3274482" cy="1451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-4073591" y="681658"/>
                    <a:ext cx="1805750" cy="9542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60nm</a:t>
                    </a:r>
                    <a:endParaRPr lang="en-US" sz="1200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-3476592" y="4612397"/>
                    <a:ext cx="949270" cy="11662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/>
                    </a:lvl1pPr>
                  </a:lstStyle>
                  <a:p>
                    <a:r>
                      <a: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  <a:endParaRPr lang="en-US" sz="1600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6938573" y="1264052"/>
                <a:ext cx="2514066" cy="4720654"/>
                <a:chOff x="-326415" y="689820"/>
                <a:chExt cx="2514066" cy="4252950"/>
              </a:xfrm>
            </p:grpSpPr>
            <p:pic>
              <p:nvPicPr>
                <p:cNvPr id="70" name="Picture 12" descr="C:\Users\abkgroup\Desktop\ScreenHunter_190 Apr. 10 21.03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16500" y="1367569"/>
                  <a:ext cx="1512105" cy="2743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-304800" y="1324982"/>
                  <a:ext cx="1772994" cy="1360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-326415" y="689820"/>
                  <a:ext cx="1881199" cy="732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1462305" y="1363838"/>
                  <a:ext cx="5889" cy="293151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 rot="5400000">
                  <a:off x="925401" y="2260370"/>
                  <a:ext cx="1726192" cy="79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280nm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37099" y="4047457"/>
                  <a:ext cx="860216" cy="895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-4819236" y="1776608"/>
                <a:ext cx="4039684" cy="4011431"/>
                <a:chOff x="2747456" y="1323828"/>
                <a:chExt cx="3533929" cy="3608937"/>
              </a:xfrm>
            </p:grpSpPr>
            <p:pic>
              <p:nvPicPr>
                <p:cNvPr id="64" name="Picture 14" descr="C:\Users\abkgroup\Desktop\ScreenHunter_192 Apr. 10 21.14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6747" y="1998680"/>
                  <a:ext cx="2843862" cy="1487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2747456" y="1984166"/>
                  <a:ext cx="3002897" cy="145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3437550" y="1323828"/>
                  <a:ext cx="1588129" cy="731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111nm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flipH="1">
                  <a:off x="5630139" y="1998680"/>
                  <a:ext cx="36338" cy="148753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 rot="5400000">
                  <a:off x="5182496" y="2500409"/>
                  <a:ext cx="1499415" cy="698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112710" y="4038705"/>
                  <a:ext cx="752520" cy="89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-316109" y="1399778"/>
                <a:ext cx="3139141" cy="4394653"/>
                <a:chOff x="6979910" y="803161"/>
                <a:chExt cx="2794183" cy="4167692"/>
              </a:xfrm>
            </p:grpSpPr>
            <p:pic>
              <p:nvPicPr>
                <p:cNvPr id="58" name="Picture 15" descr="C:\Users\abkgroup\Desktop\ScreenHunter_193 Apr. 10 21.22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0400" y="1523259"/>
                  <a:ext cx="2069361" cy="24708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9128819" y="1415829"/>
                  <a:ext cx="18169" cy="25782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 rot="5400000">
                  <a:off x="8492854" y="2424810"/>
                  <a:ext cx="1851896" cy="710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222nm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6979910" y="1503150"/>
                  <a:ext cx="218051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7291108" y="803161"/>
                  <a:ext cx="1674476" cy="771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180nm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809451" y="4028405"/>
                  <a:ext cx="765688" cy="9424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928899" y="1655447"/>
                <a:ext cx="3781451" cy="4254595"/>
                <a:chOff x="10041112" y="927864"/>
                <a:chExt cx="3781451" cy="4254595"/>
              </a:xfrm>
            </p:grpSpPr>
            <p:pic>
              <p:nvPicPr>
                <p:cNvPr id="52" name="Picture 16" descr="C:\Users\abkgroup\Desktop\ScreenHunter_194 Apr. 10 21.23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25853" y="1603439"/>
                  <a:ext cx="2958931" cy="23104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13107268" y="1603439"/>
                  <a:ext cx="18168" cy="239067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 rot="5400000">
                  <a:off x="12375440" y="2331496"/>
                  <a:ext cx="2095938" cy="798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125nm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0041112" y="1600200"/>
                  <a:ext cx="312841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10706673" y="927864"/>
                  <a:ext cx="1881199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143nm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1352363" y="4188687"/>
                  <a:ext cx="860217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-914397" y="5730722"/>
                <a:ext cx="3702221" cy="4446519"/>
                <a:chOff x="-4825691" y="4736828"/>
                <a:chExt cx="4023299" cy="4889314"/>
              </a:xfrm>
            </p:grpSpPr>
            <p:pic>
              <p:nvPicPr>
                <p:cNvPr id="46" name="Picture 17" descr="C:\Users\abkgroup\Desktop\ScreenHunter_196 Apr. 10 21.28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13063" y="5611664"/>
                  <a:ext cx="3069139" cy="27056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-1587549" y="5527803"/>
                  <a:ext cx="0" cy="287890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 rot="5400000">
                  <a:off x="-2152468" y="6493572"/>
                  <a:ext cx="1832609" cy="867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-4825691" y="5527803"/>
                  <a:ext cx="3274478" cy="1451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-3966665" y="4736828"/>
                  <a:ext cx="1778262" cy="8940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-3351913" y="8533408"/>
                  <a:ext cx="934819" cy="10927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575411" y="1270299"/>
                <a:ext cx="2890944" cy="4563542"/>
                <a:chOff x="-196579" y="4629597"/>
                <a:chExt cx="2890944" cy="4563542"/>
              </a:xfrm>
            </p:grpSpPr>
            <p:pic>
              <p:nvPicPr>
                <p:cNvPr id="40" name="Picture 18" descr="C:\Users\abkgroup\Desktop\ScreenHunter_197 Apr. 10 21.30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6579" y="5346667"/>
                  <a:ext cx="2093721" cy="28140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-181783" y="5315169"/>
                  <a:ext cx="212479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01673" y="4629597"/>
                  <a:ext cx="1636349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1922325" y="5279337"/>
                  <a:ext cx="5889" cy="293151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1461890" y="6282122"/>
                  <a:ext cx="1666641" cy="798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95nm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85800" y="8199367"/>
                  <a:ext cx="860217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971401" y="5526964"/>
                <a:ext cx="3612953" cy="4747074"/>
                <a:chOff x="3149818" y="4756577"/>
                <a:chExt cx="3164928" cy="4278800"/>
              </a:xfrm>
            </p:grpSpPr>
            <p:pic>
              <p:nvPicPr>
                <p:cNvPr id="34" name="Picture 19" descr="C:\Users\abkgroup\Desktop\ScreenHunter_198 Apr. 10 21.33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9818" y="5461258"/>
                  <a:ext cx="2535968" cy="25146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3149818" y="5373343"/>
                  <a:ext cx="252029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3647694" y="4756577"/>
                  <a:ext cx="1647921" cy="732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132nm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5662264" y="5386951"/>
                  <a:ext cx="3193" cy="270350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 rot="5400000">
                  <a:off x="5101580" y="6205664"/>
                  <a:ext cx="1727018" cy="699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137nm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80530" y="8139636"/>
                  <a:ext cx="753545" cy="895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494091" y="6779271"/>
                <a:ext cx="3904383" cy="3474167"/>
                <a:chOff x="6257583" y="5527413"/>
                <a:chExt cx="3904383" cy="3474167"/>
              </a:xfrm>
            </p:grpSpPr>
            <p:pic>
              <p:nvPicPr>
                <p:cNvPr id="28" name="Picture 20" descr="C:\Users\abkgroup\Desktop\ScreenHunter_199 Apr. 10 21.36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7583" y="6270777"/>
                  <a:ext cx="3146750" cy="5449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6262289" y="6270777"/>
                  <a:ext cx="31248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056061" y="5527413"/>
                  <a:ext cx="1848304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118nm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369881" y="6270777"/>
                  <a:ext cx="0" cy="58722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 rot="5400000">
                  <a:off x="8929491" y="6215344"/>
                  <a:ext cx="1666641" cy="798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12nm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64960" y="8007808"/>
                  <a:ext cx="860216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0680953" y="5517866"/>
                <a:ext cx="2395743" cy="4998172"/>
                <a:chOff x="10637402" y="4527266"/>
                <a:chExt cx="2395743" cy="4998172"/>
              </a:xfrm>
            </p:grpSpPr>
            <p:pic>
              <p:nvPicPr>
                <p:cNvPr id="22" name="Picture 22" descr="C:\Users\abkgroup\Desktop\ScreenHunter_201 Apr. 11 14.27.jp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7402" y="5263858"/>
                  <a:ext cx="1676283" cy="32291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10674554" y="4527266"/>
                  <a:ext cx="1636347" cy="813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47nm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2361884" y="5242221"/>
                  <a:ext cx="0" cy="328944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 rot="5400000">
                  <a:off x="11675979" y="6309909"/>
                  <a:ext cx="1916024" cy="79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190nm</a:t>
                  </a:r>
                  <a:endParaRPr lang="en-US" sz="12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1196764" y="8531666"/>
                  <a:ext cx="1188221" cy="993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/>
                  </a:lvl1pPr>
                </a:lstStyle>
                <a:p>
                  <a:r>
                    <a:rPr lang="en-US" sz="16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endParaRPr lang="en-US" sz="16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0637402" y="5243516"/>
                  <a:ext cx="1729133" cy="63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8" name="Straight Connector 147"/>
          <p:cNvCxnSpPr/>
          <p:nvPr/>
        </p:nvCxnSpPr>
        <p:spPr>
          <a:xfrm flipH="1">
            <a:off x="137492" y="3637948"/>
            <a:ext cx="883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137492" y="2121268"/>
            <a:ext cx="8919440" cy="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01640" y="804120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(AGB)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01640" y="2273202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(RGB)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62215" y="4552912"/>
            <a:ext cx="19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ILT mask shapes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7012" y="6307095"/>
            <a:ext cx="2018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Note: Wafer scale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0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Pricing: Dual Variables and Reduced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Arial" panose="020B0604020202020204" pitchFamily="34" charset="0"/>
                  </a:rPr>
                  <a:t>Constraint at every pixel,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in ILP has corresponding dual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pPr lvl="1"/>
                <a:r>
                  <a:rPr lang="en-US" sz="2800" dirty="0">
                    <a:latin typeface="Arial" panose="020B0604020202020204" pitchFamily="34" charset="0"/>
                  </a:rPr>
                  <a:t>Zero for most pixels</a:t>
                </a:r>
              </a:p>
              <a:p>
                <a:pPr lvl="1"/>
                <a:r>
                  <a:rPr lang="en-US" sz="2800" dirty="0">
                    <a:latin typeface="Arial" panose="020B0604020202020204" pitchFamily="34" charset="0"/>
                  </a:rPr>
                  <a:t>Negative only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</a:rPr>
                  <a:t>Reduced cost of shot s </a:t>
                </a:r>
                <a:r>
                  <a:rPr lang="en-US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</a:endParaRPr>
              </a:p>
              <a:p>
                <a:endParaRPr lang="en-US" sz="3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72" t="-2386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514600" y="3505200"/>
            <a:ext cx="4038600" cy="2667000"/>
            <a:chOff x="2438400" y="4483"/>
            <a:chExt cx="4038600" cy="2667000"/>
          </a:xfrm>
        </p:grpSpPr>
        <p:grpSp>
          <p:nvGrpSpPr>
            <p:cNvPr id="5" name="Group 4"/>
            <p:cNvGrpSpPr/>
            <p:nvPr/>
          </p:nvGrpSpPr>
          <p:grpSpPr>
            <a:xfrm>
              <a:off x="2438400" y="4483"/>
              <a:ext cx="4038600" cy="2667000"/>
              <a:chOff x="2438400" y="4483"/>
              <a:chExt cx="4038600" cy="2667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38400" y="4483"/>
                <a:ext cx="4038600" cy="2667000"/>
                <a:chOff x="2438400" y="4483"/>
                <a:chExt cx="4038600" cy="266700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0000" t="21809" r="42857" b="60077"/>
                <a:stretch/>
              </p:blipFill>
              <p:spPr>
                <a:xfrm>
                  <a:off x="2438400" y="4483"/>
                  <a:ext cx="4038600" cy="2667000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4490433" y="37174"/>
                  <a:ext cx="5367" cy="1486826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3733800" y="533400"/>
                  <a:ext cx="2362200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3938855" y="1540250"/>
                      <a:ext cx="84452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𝑙𝑜𝑤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38855" y="1540250"/>
                      <a:ext cx="828497" cy="4616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5432800" y="1519915"/>
                      <a:ext cx="955133" cy="4917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h𝑖𝑔h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2800" y="1519915"/>
                      <a:ext cx="939103" cy="49173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2596645" y="793294"/>
                      <a:ext cx="8462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𝑙𝑜𝑤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96645" y="793294"/>
                      <a:ext cx="830227" cy="46166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514600" y="215512"/>
                      <a:ext cx="956864" cy="4917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h𝑖𝑔h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4600" y="215512"/>
                      <a:ext cx="940835" cy="49173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4343400" y="533400"/>
                <a:ext cx="0" cy="1211818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856250" y="533400"/>
                <a:ext cx="11150" cy="1211818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3276600" y="1066800"/>
                <a:ext cx="1207428" cy="550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276600" y="381000"/>
                <a:ext cx="1207428" cy="550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 flipH="1">
              <a:off x="4438486" y="490023"/>
              <a:ext cx="109950" cy="860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748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Pricing: Two-Step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</a:rPr>
              <a:t>Pricing Problem 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 Find new </a:t>
            </a:r>
            <a:r>
              <a:rPr lang="en-US" sz="2600" dirty="0" err="1">
                <a:latin typeface="Arial" panose="020B0604020202020204" pitchFamily="34" charset="0"/>
                <a:sym typeface="Wingdings" panose="05000000000000000000" pitchFamily="2" charset="2"/>
              </a:rPr>
              <a:t>insertable</a:t>
            </a:r>
            <a:r>
              <a:rPr lang="en-US" sz="2600" dirty="0">
                <a:latin typeface="Arial" panose="020B0604020202020204" pitchFamily="34" charset="0"/>
                <a:sym typeface="Wingdings" panose="05000000000000000000" pitchFamily="2" charset="2"/>
              </a:rPr>
              <a:t> candidate shots</a:t>
            </a:r>
          </a:p>
          <a:p>
            <a:pPr lvl="1"/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 Negative reduced cost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Satisfy pruning and branching rules</a:t>
            </a:r>
          </a:p>
          <a:p>
            <a:r>
              <a:rPr lang="en-US" sz="2600" b="1" dirty="0">
                <a:latin typeface="Arial" panose="020B0604020202020204" pitchFamily="34" charset="0"/>
                <a:sym typeface="Wingdings" panose="05000000000000000000" pitchFamily="2" charset="2"/>
              </a:rPr>
              <a:t>Only shots with non-zero intensity at negative dual points can have negative reduced cost</a:t>
            </a:r>
            <a:endParaRPr lang="en-US" sz="2600" b="1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Limit the maximum number of candidate shots inserted back to RMP in each pricing round (500)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52401" y="4232258"/>
                <a:ext cx="3276599" cy="216521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400" b="1" u="sng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</a:t>
                </a:r>
                <a:r>
                  <a:rPr lang="en-US" sz="2400" b="1" u="sng" kern="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Pricer</a:t>
                </a:r>
                <a:endParaRPr lang="en-US" sz="2400" b="1" u="sng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2200" b="0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Iterate over candidate shots within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2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b="0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22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0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each negative dual points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232258"/>
                <a:ext cx="3276599" cy="2165218"/>
              </a:xfrm>
              <a:prstGeom prst="roundRect">
                <a:avLst/>
              </a:prstGeom>
              <a:blipFill rotWithShape="1">
                <a:blip r:embed="rId3"/>
                <a:stretch>
                  <a:fillRect t="-1671" b="-5850"/>
                </a:stretch>
              </a:blip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181600" y="4232259"/>
            <a:ext cx="3907922" cy="2168542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b="1" u="sng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u="sng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400" b="1" u="sng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Pricer</a:t>
            </a:r>
            <a:endParaRPr lang="en-US" sz="2400" b="1" u="sng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dual point. </a:t>
            </a: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Iterate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candidate </a:t>
            </a: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shots </a:t>
            </a:r>
            <a:r>
              <a:rPr lang="en-US" sz="22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interact with </a:t>
            </a: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boxes</a:t>
            </a:r>
            <a:endParaRPr lang="en-US" sz="22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u="sng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3429000" y="5314867"/>
            <a:ext cx="1752600" cy="1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5356" y="4876800"/>
            <a:ext cx="180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br>
              <a:rPr lang="en-US" sz="2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shot found </a:t>
            </a:r>
            <a:endParaRPr lang="en-US" sz="2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2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Growing Mask Fabrication Cost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801689"/>
            <a:ext cx="8836025" cy="219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Photomask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manufacturing costs escalating </a:t>
            </a:r>
            <a:r>
              <a:rPr lang="en-US" sz="2400" dirty="0" smtClean="0">
                <a:latin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</a:rPr>
              <a:t>Multiple patterning, aggressive RETs)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</a:rPr>
              <a:t>E-beam mask write </a:t>
            </a:r>
            <a:r>
              <a:rPr lang="en-US" sz="2200" dirty="0" smtClean="0">
                <a:latin typeface="Arial" panose="020B0604020202020204" pitchFamily="34" charset="0"/>
              </a:rPr>
              <a:t>time </a:t>
            </a:r>
            <a:r>
              <a:rPr lang="en-US" sz="2200" dirty="0">
                <a:latin typeface="Arial" panose="020B0604020202020204" pitchFamily="34" charset="0"/>
              </a:rPr>
              <a:t>increasing </a:t>
            </a:r>
            <a:r>
              <a:rPr lang="en-US" sz="2200" dirty="0" smtClean="0">
                <a:latin typeface="Arial" panose="020B0604020202020204" pitchFamily="34" charset="0"/>
              </a:rPr>
              <a:t>with technology scaling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Curvilinear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ILT shapes </a:t>
            </a: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more shots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3" descr="C:\Users\abkgroup\Downloads\Study\Projects\ILT\ICCAD14\Write_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854308"/>
            <a:ext cx="4943475" cy="3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133600" y="3611710"/>
            <a:ext cx="1955800" cy="74182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789" t="36459" r="50000" b="13542"/>
          <a:stretch/>
        </p:blipFill>
        <p:spPr>
          <a:xfrm>
            <a:off x="5291138" y="2854308"/>
            <a:ext cx="3529036" cy="3079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4342" y="5956935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Calibre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pxOPC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57" y="6000284"/>
            <a:ext cx="5226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Source: M.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Chandramouli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, et al., SPIE BACUS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Photomask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2012 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4415" y="2154743"/>
            <a:ext cx="6449410" cy="2189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mask fracturing cost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276225" eaLnBrk="0" latinLnBrk="0" hangingPunct="0">
              <a:buFont typeface="Arial" panose="020B0604020202020204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e-beam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pPr marL="542925" marR="0" indent="-276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276225" eaLnBrk="0" latinLnBrk="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2784" y="3511230"/>
            <a:ext cx="5427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number of shots</a:t>
            </a:r>
          </a:p>
        </p:txBody>
      </p:sp>
    </p:spTree>
    <p:extLst>
      <p:ext uri="{BB962C8B-B14F-4D97-AF65-F5344CB8AC3E}">
        <p14:creationId xmlns:p14="http://schemas.microsoft.com/office/powerpoint/2010/main" val="3242615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01689"/>
            <a:ext cx="8836025" cy="1082064"/>
          </a:xfrm>
        </p:spPr>
        <p:txBody>
          <a:bodyPr/>
          <a:lstStyle/>
          <a:p>
            <a:r>
              <a:rPr lang="en-US" dirty="0" smtClean="0"/>
              <a:t>Variable shaped e-beam (VSB) tool writes mask pattern</a:t>
            </a:r>
          </a:p>
          <a:p>
            <a:r>
              <a:rPr lang="en-US" dirty="0" smtClean="0"/>
              <a:t>Fracturing </a:t>
            </a:r>
            <a:r>
              <a:rPr lang="en-US" dirty="0" smtClean="0">
                <a:sym typeface="Wingdings" panose="05000000000000000000" pitchFamily="2" charset="2"/>
              </a:rPr>
              <a:t> Get r</a:t>
            </a:r>
            <a:r>
              <a:rPr lang="en-US" dirty="0" smtClean="0"/>
              <a:t>ectangular e-beam shots that VSB tool needs to write given mask pattern </a:t>
            </a:r>
          </a:p>
          <a:p>
            <a:r>
              <a:rPr lang="en-US" dirty="0" smtClean="0"/>
              <a:t>E-beam proximity effect due to scattering of electrons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91"/>
          <a:stretch/>
        </p:blipFill>
        <p:spPr>
          <a:xfrm>
            <a:off x="59009" y="2737660"/>
            <a:ext cx="2954083" cy="307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012" y="5982965"/>
            <a:ext cx="33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latinLnBrk="0" hangingPunct="0"/>
            <a:r>
              <a:rPr lang="en-US" b="0" dirty="0" smtClean="0">
                <a:latin typeface="Calibri" panose="020F0502020204030204" pitchFamily="34" charset="0"/>
              </a:rPr>
              <a:t>Source: Yu et al., ASPDAC 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1493" y="5016931"/>
            <a:ext cx="1584447" cy="1368061"/>
            <a:chOff x="2514600" y="1752600"/>
            <a:chExt cx="1775803" cy="1644135"/>
          </a:xfrm>
        </p:grpSpPr>
        <p:grpSp>
          <p:nvGrpSpPr>
            <p:cNvPr id="9" name="Group 8"/>
            <p:cNvGrpSpPr/>
            <p:nvPr/>
          </p:nvGrpSpPr>
          <p:grpSpPr>
            <a:xfrm>
              <a:off x="2514600" y="1752600"/>
              <a:ext cx="1775803" cy="1644135"/>
              <a:chOff x="4495800" y="1752600"/>
              <a:chExt cx="1775803" cy="164413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495800" y="1752600"/>
                <a:ext cx="1775803" cy="164413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00003" y="1872735"/>
                <a:ext cx="838200" cy="33706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95303" y="1872735"/>
                <a:ext cx="419100" cy="9984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95303" y="2871216"/>
                <a:ext cx="667360" cy="4450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24400" y="2386584"/>
                <a:ext cx="369398" cy="890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612535" y="2386584"/>
              <a:ext cx="587865" cy="2423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12535" y="3023616"/>
              <a:ext cx="587865" cy="2926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3149" y="1828800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8025" y="2765929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6200" y="3104127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14091" y="3104066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76841" y="1787260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8749" y="2035933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3639" y="2663256"/>
            <a:ext cx="1584655" cy="1493962"/>
            <a:chOff x="304800" y="1791152"/>
            <a:chExt cx="1775803" cy="1644135"/>
          </a:xfrm>
        </p:grpSpPr>
        <p:sp>
          <p:nvSpPr>
            <p:cNvPr id="24" name="Rounded Rectangle 23"/>
            <p:cNvSpPr/>
            <p:nvPr/>
          </p:nvSpPr>
          <p:spPr>
            <a:xfrm>
              <a:off x="304800" y="1791152"/>
              <a:ext cx="1775803" cy="164413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9003" y="1911287"/>
              <a:ext cx="838200" cy="3370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4303" y="2909768"/>
              <a:ext cx="667360" cy="445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" y="2425136"/>
              <a:ext cx="369398" cy="890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04303" y="1911287"/>
              <a:ext cx="419100" cy="9984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2735" y="2425136"/>
              <a:ext cx="587865" cy="2423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2735" y="3062168"/>
              <a:ext cx="587865" cy="2926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47850" y="2804481"/>
              <a:ext cx="129626" cy="21012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76400" y="3142679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04291" y="3142618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7041" y="1825812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949" y="2074485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02798" y="2661725"/>
              <a:ext cx="0" cy="3914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3400" y="2667000"/>
              <a:ext cx="0" cy="3914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7041" y="2323158"/>
              <a:ext cx="290208" cy="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7992" y="1905000"/>
              <a:ext cx="290208" cy="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38200" y="1905000"/>
              <a:ext cx="0" cy="3914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04303" y="2248352"/>
              <a:ext cx="4191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7249" y="2133600"/>
              <a:ext cx="89535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19200" y="2895600"/>
              <a:ext cx="4191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493349" y="1867352"/>
              <a:ext cx="259251" cy="2486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56703" y="3124200"/>
              <a:ext cx="4191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770290" y="2979019"/>
            <a:ext cx="128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sz="2200" b="0" dirty="0" smtClean="0">
                <a:latin typeface="Calibri" panose="020F0502020204030204" pitchFamily="34" charset="0"/>
              </a:rPr>
              <a:t>Fractured mask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81565" y="5115651"/>
            <a:ext cx="1454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sz="2200" b="0" dirty="0" smtClean="0">
                <a:latin typeface="Calibri" panose="020F0502020204030204" pitchFamily="34" charset="0"/>
              </a:rPr>
              <a:t>Target mask pattern</a:t>
            </a:r>
          </a:p>
        </p:txBody>
      </p:sp>
      <p:sp>
        <p:nvSpPr>
          <p:cNvPr id="48" name="Down Arrow 47"/>
          <p:cNvSpPr/>
          <p:nvPr/>
        </p:nvSpPr>
        <p:spPr bwMode="auto">
          <a:xfrm flipV="1">
            <a:off x="3793265" y="4297942"/>
            <a:ext cx="484632" cy="540758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9" name="Picture 2" descr="C:\Users\abkgroup\Downloads\Study\Projects\ILT\ICCAD14\scatt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85" y="3247779"/>
            <a:ext cx="2406126" cy="22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608100" y="6256503"/>
            <a:ext cx="358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Proc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. of SPIE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2008 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8185" y="5590175"/>
            <a:ext cx="288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Scattering of electrons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2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Modern Mask Fracturing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9" y="801688"/>
            <a:ext cx="8836025" cy="5366883"/>
          </a:xfrm>
        </p:spPr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</a:rPr>
              <a:t>Determine e-beam shots to transfer the circuit pattern to mask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Only non-overlapping shots used </a:t>
            </a: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Overlapping shots</a:t>
            </a: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 allowed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Lower shot count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NP-hard</a:t>
            </a:r>
          </a:p>
          <a:p>
            <a:r>
              <a:rPr lang="en-US" sz="2200" dirty="0" smtClean="0">
                <a:latin typeface="Arial" panose="020B0604020202020204" pitchFamily="34" charset="0"/>
              </a:rPr>
              <a:t>E-beam proximity effect due to scattering of electrons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   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Blurring </a:t>
            </a:r>
            <a:r>
              <a:rPr lang="en-US" sz="2200" dirty="0" smtClean="0">
                <a:latin typeface="Arial" panose="020B0604020202020204" pitchFamily="34" charset="0"/>
                <a:sym typeface="Wingdings" panose="05000000000000000000" pitchFamily="2" charset="2"/>
              </a:rPr>
              <a:t>of rectangular shots</a:t>
            </a:r>
            <a:endParaRPr lang="en-US" sz="2200" dirty="0" smtClean="0">
              <a:latin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41847" y="4257905"/>
            <a:ext cx="2291525" cy="1839316"/>
            <a:chOff x="6400800" y="1052560"/>
            <a:chExt cx="1981200" cy="1566549"/>
          </a:xfrm>
        </p:grpSpPr>
        <p:grpSp>
          <p:nvGrpSpPr>
            <p:cNvPr id="8" name="Group 7"/>
            <p:cNvGrpSpPr/>
            <p:nvPr/>
          </p:nvGrpSpPr>
          <p:grpSpPr>
            <a:xfrm>
              <a:off x="6400800" y="1052560"/>
              <a:ext cx="1981200" cy="1566549"/>
              <a:chOff x="664298" y="1036638"/>
              <a:chExt cx="1981200" cy="1566549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295400" y="1036638"/>
                <a:ext cx="718997" cy="156654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64298" y="1473873"/>
                <a:ext cx="1981200" cy="63976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400800" y="1473919"/>
              <a:ext cx="1981200" cy="65563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1901" y="1052560"/>
              <a:ext cx="718998" cy="156654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7748" y="4180097"/>
            <a:ext cx="2239787" cy="2005743"/>
            <a:chOff x="360583" y="914400"/>
            <a:chExt cx="1981200" cy="1566549"/>
          </a:xfrm>
        </p:grpSpPr>
        <p:grpSp>
          <p:nvGrpSpPr>
            <p:cNvPr id="19" name="Group 18"/>
            <p:cNvGrpSpPr/>
            <p:nvPr/>
          </p:nvGrpSpPr>
          <p:grpSpPr>
            <a:xfrm>
              <a:off x="360583" y="914400"/>
              <a:ext cx="1981200" cy="1566549"/>
              <a:chOff x="664298" y="1036638"/>
              <a:chExt cx="1981200" cy="1566549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295400" y="1036638"/>
                <a:ext cx="718997" cy="156654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64298" y="1473873"/>
                <a:ext cx="1981200" cy="63976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70183" y="914400"/>
              <a:ext cx="740500" cy="39687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0583" y="1367556"/>
              <a:ext cx="1981200" cy="58348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0183" y="2016104"/>
              <a:ext cx="740499" cy="412527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7065" y="3609735"/>
            <a:ext cx="3900777" cy="407408"/>
            <a:chOff x="6782926" y="3992408"/>
            <a:chExt cx="3561346" cy="407408"/>
          </a:xfrm>
        </p:grpSpPr>
        <p:sp>
          <p:nvSpPr>
            <p:cNvPr id="26" name="Rounded Rectangle 25"/>
            <p:cNvSpPr/>
            <p:nvPr/>
          </p:nvSpPr>
          <p:spPr>
            <a:xfrm>
              <a:off x="8585878" y="3992408"/>
              <a:ext cx="345541" cy="4074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82926" y="4031809"/>
              <a:ext cx="345541" cy="32592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77610" y="4031809"/>
              <a:ext cx="1466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Target shape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16689" y="4026972"/>
              <a:ext cx="12311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E-beam shot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42929" y="6164988"/>
            <a:ext cx="243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Overlapping shots </a:t>
            </a:r>
            <a:b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allowed (2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shots)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8464" y="6160742"/>
            <a:ext cx="238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Traditional mask 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fracturing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(3 shots)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2591767" y="4996202"/>
            <a:ext cx="510617" cy="3735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09044" y="3893787"/>
            <a:ext cx="3231457" cy="2675899"/>
            <a:chOff x="5709044" y="3893787"/>
            <a:chExt cx="3231457" cy="2675899"/>
          </a:xfrm>
        </p:grpSpPr>
        <p:grpSp>
          <p:nvGrpSpPr>
            <p:cNvPr id="30" name="Group 29"/>
            <p:cNvGrpSpPr/>
            <p:nvPr/>
          </p:nvGrpSpPr>
          <p:grpSpPr>
            <a:xfrm>
              <a:off x="5709044" y="3893787"/>
              <a:ext cx="3231457" cy="2263066"/>
              <a:chOff x="4855804" y="3394421"/>
              <a:chExt cx="3922922" cy="250552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l="38238" t="14953" r="36190" b="51572"/>
              <a:stretch/>
            </p:blipFill>
            <p:spPr>
              <a:xfrm>
                <a:off x="4855804" y="3394421"/>
                <a:ext cx="3922922" cy="2505523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237460" y="3814762"/>
                <a:ext cx="2405952" cy="171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154064" y="6200354"/>
              <a:ext cx="237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b="0" dirty="0" smtClean="0">
                  <a:latin typeface="Calibri" panose="020F0502020204030204" pitchFamily="34" charset="0"/>
                </a:rPr>
                <a:t>Blurred image of a shot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269199"/>
      </p:ext>
    </p:extLst>
  </p:cSld>
  <p:clrMapOvr>
    <a:masterClrMapping/>
  </p:clrMapOvr>
  <p:transition advTm="1105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2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Previous </a:t>
            </a:r>
            <a:r>
              <a:rPr lang="en-US" dirty="0" smtClean="0">
                <a:latin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Traditional mask fracturing approaches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Sliver </a:t>
            </a:r>
            <a:r>
              <a:rPr lang="en-US" sz="2000" dirty="0">
                <a:latin typeface="Arial" panose="020B0604020202020204" pitchFamily="34" charset="0"/>
              </a:rPr>
              <a:t>minimization [</a:t>
            </a:r>
            <a:r>
              <a:rPr lang="en-US" sz="2000" dirty="0" err="1">
                <a:latin typeface="Arial" panose="020B0604020202020204" pitchFamily="34" charset="0"/>
              </a:rPr>
              <a:t>Kahng</a:t>
            </a:r>
            <a:r>
              <a:rPr lang="en-US" sz="2000" dirty="0">
                <a:latin typeface="Arial" panose="020B0604020202020204" pitchFamily="34" charset="0"/>
              </a:rPr>
              <a:t> et al., BACUS04]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Recursive approach [Jiang et al., SPIE11</a:t>
            </a:r>
            <a:r>
              <a:rPr lang="en-US" sz="2000" dirty="0" smtClean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Limitations: Non-overlapping </a:t>
            </a:r>
            <a:r>
              <a:rPr lang="en-US" sz="2000" dirty="0">
                <a:latin typeface="Arial" panose="020B0604020202020204" pitchFamily="34" charset="0"/>
              </a:rPr>
              <a:t>shots, proximity effect </a:t>
            </a:r>
            <a:r>
              <a:rPr lang="en-US" sz="2000" dirty="0" smtClean="0">
                <a:latin typeface="Arial" panose="020B0604020202020204" pitchFamily="34" charset="0"/>
              </a:rPr>
              <a:t>ignored</a:t>
            </a:r>
          </a:p>
          <a:p>
            <a:pPr lvl="1"/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Rectilinear </a:t>
            </a:r>
            <a:r>
              <a:rPr lang="en-US" sz="2400" dirty="0" smtClean="0">
                <a:latin typeface="Arial" panose="020B0604020202020204" pitchFamily="34" charset="0"/>
              </a:rPr>
              <a:t>polygon </a:t>
            </a:r>
            <a:r>
              <a:rPr lang="en-US" sz="2400" dirty="0">
                <a:latin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</a:rPr>
              <a:t>overing</a:t>
            </a:r>
            <a:endParaRPr lang="en-US" sz="2400" dirty="0">
              <a:latin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ILP </a:t>
            </a:r>
            <a:r>
              <a:rPr lang="en-US" sz="2000" dirty="0" smtClean="0">
                <a:latin typeface="Arial" panose="020B0604020202020204" pitchFamily="34" charset="0"/>
              </a:rPr>
              <a:t>formulation </a:t>
            </a:r>
            <a:r>
              <a:rPr lang="en-US" sz="2000" dirty="0">
                <a:latin typeface="Arial" panose="020B0604020202020204" pitchFamily="34" charset="0"/>
              </a:rPr>
              <a:t>[Heinrich-</a:t>
            </a:r>
            <a:r>
              <a:rPr lang="en-US" sz="2000" dirty="0" err="1">
                <a:latin typeface="Arial" panose="020B0604020202020204" pitchFamily="34" charset="0"/>
              </a:rPr>
              <a:t>Litan</a:t>
            </a:r>
            <a:r>
              <a:rPr lang="en-US" sz="2000" dirty="0">
                <a:latin typeface="Arial" panose="020B0604020202020204" pitchFamily="34" charset="0"/>
              </a:rPr>
              <a:t> et al., J. Exp. Alg., 2006]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Optimal covering for x- or y- direction convex polygons [</a:t>
            </a:r>
            <a:r>
              <a:rPr lang="en-US" sz="2000" dirty="0" err="1">
                <a:latin typeface="Arial" panose="020B0604020202020204" pitchFamily="34" charset="0"/>
              </a:rPr>
              <a:t>Franzblau</a:t>
            </a:r>
            <a:r>
              <a:rPr lang="en-US" sz="2000" dirty="0">
                <a:latin typeface="Arial" panose="020B0604020202020204" pitchFamily="34" charset="0"/>
              </a:rPr>
              <a:t>, Theory of Computing, 1984</a:t>
            </a:r>
            <a:r>
              <a:rPr lang="en-US" sz="2000" dirty="0" smtClean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Limitations: Proximity </a:t>
            </a:r>
            <a:r>
              <a:rPr lang="en-US" sz="2000" dirty="0">
                <a:latin typeface="Arial" panose="020B0604020202020204" pitchFamily="34" charset="0"/>
              </a:rPr>
              <a:t>effect </a:t>
            </a:r>
            <a:r>
              <a:rPr lang="en-US" sz="2000" dirty="0" smtClean="0">
                <a:latin typeface="Arial" panose="020B0604020202020204" pitchFamily="34" charset="0"/>
              </a:rPr>
              <a:t>ignored</a:t>
            </a:r>
          </a:p>
          <a:p>
            <a:pPr lvl="1"/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Model-based </a:t>
            </a:r>
            <a:r>
              <a:rPr lang="en-US" sz="2400" dirty="0">
                <a:latin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</a:rPr>
              <a:t>ask </a:t>
            </a:r>
            <a:r>
              <a:rPr lang="en-US" sz="2400" dirty="0">
                <a:latin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</a:rPr>
              <a:t>ata </a:t>
            </a:r>
            <a:r>
              <a:rPr lang="en-US" sz="2400" dirty="0">
                <a:latin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</a:rPr>
              <a:t>reparation </a:t>
            </a:r>
            <a:r>
              <a:rPr lang="en-US" sz="2400" dirty="0">
                <a:latin typeface="Arial" panose="020B0604020202020204" pitchFamily="34" charset="0"/>
              </a:rPr>
              <a:t>(MB-MDP)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Matching Pursuit [Jiang et al., BACUS11]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Comparison of some heuristics [</a:t>
            </a:r>
            <a:r>
              <a:rPr lang="en-US" sz="2000" dirty="0" err="1">
                <a:latin typeface="Arial" panose="020B0604020202020204" pitchFamily="34" charset="0"/>
              </a:rPr>
              <a:t>Elayat</a:t>
            </a:r>
            <a:r>
              <a:rPr lang="en-US" sz="2000" dirty="0">
                <a:latin typeface="Arial" panose="020B0604020202020204" pitchFamily="34" charset="0"/>
              </a:rPr>
              <a:t> et al., SPIE11</a:t>
            </a:r>
            <a:r>
              <a:rPr lang="en-US" sz="2000" dirty="0" smtClean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</a:rPr>
              <a:t>Limitations: Unclear if heuristics are close to optimal shot count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03740" y="2469945"/>
            <a:ext cx="6797260" cy="203036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we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evaluate the 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cap="none" normalizeH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suboptimality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these heuristics?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30124"/>
      </p:ext>
    </p:extLst>
  </p:cSld>
  <p:clrMapOvr>
    <a:masterClrMapping/>
  </p:clrMapOvr>
  <p:transition advTm="1506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Our Contributions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01688"/>
            <a:ext cx="8836025" cy="5366883"/>
          </a:xfrm>
        </p:spPr>
        <p:txBody>
          <a:bodyPr/>
          <a:lstStyle/>
          <a:p>
            <a:pPr marL="228600" indent="-228600"/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Methodologies 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evaluate mask fracturing heuristics</a:t>
            </a:r>
          </a:p>
          <a:p>
            <a:pPr marL="465138" lvl="1" indent="-233363"/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ILP-based lower/upper bound estimation</a:t>
            </a:r>
          </a:p>
          <a:p>
            <a:pPr marL="465138" lvl="1" indent="-233363"/>
            <a:r>
              <a:rPr lang="en-US" dirty="0" smtClean="0">
                <a:latin typeface="Arial" panose="020B0604020202020204" pitchFamily="34" charset="0"/>
                <a:sym typeface="Wingdings" panose="05000000000000000000" pitchFamily="2" charset="2"/>
              </a:rPr>
              <a:t>Benchmark construction with known optimal solution</a:t>
            </a:r>
          </a:p>
          <a:p>
            <a:pPr marL="228600" indent="-228600"/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Allow overlapping shots</a:t>
            </a:r>
          </a:p>
          <a:p>
            <a:pPr marL="228600" indent="-228600"/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Consider e-beam 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proximity 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effect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Our method shows </a:t>
            </a:r>
            <a:r>
              <a:rPr lang="en-US" sz="2400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suboptimality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 of a state-of-art prototype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version of capability within a commercial tool. 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(refer to as “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PROTO-EDA</a:t>
            </a: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”)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Benchmark suite with known optimal solution.</a:t>
            </a:r>
            <a:br>
              <a:rPr 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i="1" dirty="0" smtClean="0">
                <a:latin typeface="Arial" panose="020B0604020202020204" pitchFamily="34" charset="0"/>
              </a:rPr>
              <a:t>http</a:t>
            </a:r>
            <a:r>
              <a:rPr lang="en-US" sz="2400" i="1" dirty="0">
                <a:latin typeface="Arial" panose="020B0604020202020204" pitchFamily="34" charset="0"/>
              </a:rPr>
              <a:t>://vlsicad.ucsd.edu/ILT/index.html</a:t>
            </a:r>
            <a:endParaRPr 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627554"/>
      </p:ext>
    </p:extLst>
  </p:cSld>
  <p:clrMapOvr>
    <a:masterClrMapping/>
  </p:clrMapOvr>
  <p:transition advTm="1116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28688"/>
            <a:ext cx="8836025" cy="536688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Motivation &amp; Previous Work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Mask Fracturing Problem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ILP-Based Benchmarking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Optimal Benchmark Generation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Conclusions </a:t>
            </a:r>
            <a:r>
              <a:rPr lang="en-US" dirty="0">
                <a:latin typeface="Arial" panose="020B0604020202020204" pitchFamily="34" charset="0"/>
              </a:rPr>
              <a:t>and Future </a:t>
            </a:r>
            <a:r>
              <a:rPr lang="en-US" dirty="0" smtClean="0">
                <a:latin typeface="Arial" panose="020B0604020202020204" pitchFamily="34" charset="0"/>
              </a:rPr>
              <a:t>Work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5567"/>
      </p:ext>
    </p:extLst>
  </p:cSld>
  <p:clrMapOvr>
    <a:masterClrMapping/>
  </p:clrMapOvr>
  <p:transition advTm="7875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Proximity Model + Sampling</a:t>
            </a:r>
            <a:endParaRPr 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Intensity profile </a:t>
                </a:r>
                <a:r>
                  <a:rPr lang="en-US" sz="2400" dirty="0">
                    <a:latin typeface="Arial" panose="020B0604020202020204" pitchFamily="34" charset="0"/>
                  </a:rPr>
                  <a:t>of a shot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</a:rPr>
                  <a:t>Convolution of 2D rectangular function with e-beam proximity kernel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Pixel based e-beam resist model 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with </a:t>
                </a:r>
                <a:r>
                  <a:rPr lang="en-US" sz="2400" dirty="0">
                    <a:latin typeface="Arial" panose="020B0604020202020204" pitchFamily="34" charset="0"/>
                  </a:rPr>
                  <a:t>c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onstant threshold (</a:t>
                </a:r>
                <a:r>
                  <a:rPr lang="en-US" sz="2400" i="1" dirty="0" err="1" smtClean="0">
                    <a:latin typeface="Arial" panose="020B0604020202020204" pitchFamily="34" charset="0"/>
                  </a:rPr>
                  <a:t>R</a:t>
                </a:r>
                <a:r>
                  <a:rPr lang="en-US" sz="24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)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</a:rPr>
                  <a:t>Set of pixels divided into three disjoint sets</a:t>
                </a:r>
              </a:p>
              <a:p>
                <a:pPr lvl="1"/>
                <a:r>
                  <a:rPr lang="en-US" sz="2000" i="1" dirty="0" err="1" smtClean="0">
                    <a:latin typeface="Arial" panose="020B0604020202020204" pitchFamily="34" charset="0"/>
                  </a:rPr>
                  <a:t>P</a:t>
                </a:r>
                <a:r>
                  <a:rPr lang="en-US" sz="2000" i="1" baseline="-25000" dirty="0" err="1" smtClean="0">
                    <a:latin typeface="Arial" panose="020B0604020202020204" pitchFamily="34" charset="0"/>
                  </a:rPr>
                  <a:t>d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: set of pixels within critical dimension (CD) tolerance of shape boundary</a:t>
                </a:r>
              </a:p>
              <a:p>
                <a:pPr lvl="1"/>
                <a:r>
                  <a:rPr lang="en-US" sz="2000" i="1" dirty="0" smtClean="0">
                    <a:latin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</a:rPr>
                  <a:t>1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</a:rPr>
                  <a:t>P</a:t>
                </a:r>
                <a:r>
                  <a:rPr lang="en-US" sz="2000" i="1" baseline="-25000" dirty="0" smtClean="0">
                    <a:latin typeface="Arial" panose="020B0604020202020204" pitchFamily="34" charset="0"/>
                  </a:rPr>
                  <a:t>0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): </a:t>
                </a:r>
                <a:r>
                  <a:rPr lang="en-US" sz="2000" dirty="0">
                    <a:latin typeface="Arial" panose="020B0604020202020204" pitchFamily="34" charset="0"/>
                  </a:rPr>
                  <a:t>set of pixels </a:t>
                </a:r>
                <a:r>
                  <a:rPr lang="en-US" sz="2000" dirty="0" smtClean="0">
                    <a:latin typeface="Arial" panose="020B0604020202020204" pitchFamily="34" charset="0"/>
                  </a:rPr>
                  <a:t>inside (outside) target shape boundary </a:t>
                </a:r>
              </a:p>
              <a:p>
                <a:pPr lvl="1"/>
                <a:endParaRPr 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97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912651" y="3297677"/>
            <a:ext cx="4070746" cy="3307191"/>
            <a:chOff x="4912651" y="3297677"/>
            <a:chExt cx="4070746" cy="3307191"/>
          </a:xfrm>
        </p:grpSpPr>
        <p:pic>
          <p:nvPicPr>
            <p:cNvPr id="1027" name="Picture 3" descr="C:\Users\abkgroup\Desktop\2014-10-29 19_27_54-ILT_cam_final.pdf - Adobe Acrobat Pr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689" y="3554094"/>
              <a:ext cx="3165428" cy="271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12651" y="6235536"/>
              <a:ext cx="391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 of pixel based target shape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7456405" y="3508697"/>
              <a:ext cx="1066800" cy="4802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028659" y="4377059"/>
              <a:ext cx="494546" cy="181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8113010" y="5546169"/>
              <a:ext cx="381000" cy="90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436505" y="329767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sz="2000" b="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32633" y="4153477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sz="2000" b="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i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000" b="0" i="1" baseline="-25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94010" y="5355168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sz="2000" b="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b="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2525" y="3554094"/>
            <a:ext cx="3870562" cy="3073423"/>
            <a:chOff x="552525" y="3554094"/>
            <a:chExt cx="3870562" cy="3073423"/>
          </a:xfrm>
        </p:grpSpPr>
        <p:sp>
          <p:nvSpPr>
            <p:cNvPr id="17" name="TextBox 16"/>
            <p:cNvSpPr txBox="1"/>
            <p:nvPr/>
          </p:nvSpPr>
          <p:spPr>
            <a:xfrm>
              <a:off x="953763" y="6258185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latinLnBrk="0" hangingPunct="0"/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Intensity profile of a shot </a:t>
              </a:r>
              <a:r>
                <a:rPr lang="en-US" b="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38238" t="14953" r="36190" b="51572"/>
            <a:stretch/>
          </p:blipFill>
          <p:spPr>
            <a:xfrm>
              <a:off x="552525" y="3554094"/>
              <a:ext cx="3870562" cy="268144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39855" y="4003948"/>
              <a:ext cx="2210916" cy="18300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600131" y="4734313"/>
                  <a:ext cx="10903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131" y="4734313"/>
                  <a:ext cx="109036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564721546"/>
      </p:ext>
    </p:extLst>
  </p:cSld>
  <p:clrMapOvr>
    <a:masterClrMapping/>
  </p:clrMapOvr>
  <p:transition advTm="1022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Problem Formulation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</a:rPr>
              <a:t>Objective: Minimize total number of e-beam shots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</a:rPr>
              <a:t>Inputs: Target shape, set of all candidate shots (</a:t>
            </a:r>
            <a:r>
              <a:rPr lang="en-US" i="1" dirty="0" smtClean="0">
                <a:latin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</a:rPr>
              <a:t>),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            resist threshold (</a:t>
            </a:r>
            <a:r>
              <a:rPr lang="en-US" i="1" dirty="0" err="1" smtClean="0">
                <a:latin typeface="Arial" panose="020B0604020202020204" pitchFamily="34" charset="0"/>
              </a:rPr>
              <a:t>R</a:t>
            </a:r>
            <a:r>
              <a:rPr lang="en-US" i="1" baseline="-25000" dirty="0" err="1" smtClean="0">
                <a:latin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</a:rPr>
              <a:t>), e-beam proximity kernel,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	        CD tolerance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</a:rPr>
              <a:t>Output: Set  of rectangular shots (</a:t>
            </a:r>
            <a:r>
              <a:rPr lang="en-US" i="1" dirty="0" err="1" smtClean="0">
                <a:latin typeface="Arial" panose="020B0604020202020204" pitchFamily="34" charset="0"/>
              </a:rPr>
              <a:t>S</a:t>
            </a:r>
            <a:r>
              <a:rPr lang="en-US" i="1" baseline="-25000" dirty="0" err="1" smtClean="0">
                <a:latin typeface="Arial" panose="020B0604020202020204" pitchFamily="34" charset="0"/>
              </a:rPr>
              <a:t>min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</a:rPr>
              <a:t>Constraints: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2575" lvl="1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0" y="3594694"/>
                <a:ext cx="8997910" cy="2053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573088" indent="-290513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803275" indent="-230188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025525" indent="-2222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5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4pPr>
                <a:lvl5pPr marL="1255713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  <a:cs typeface="Arial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marL="0" indent="0" algn="ctr" latinLnBrk="0"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 ∈ </m:t>
                        </m:r>
                        <m:sSub>
                          <m:sSubPr>
                            <m:ctrlPr>
                              <a:rPr lang="en-US" sz="2400" b="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ker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 </m:t>
                        </m:r>
                        <m:sSub>
                          <m:sSubPr>
                            <m:ctrlPr>
                              <a:rPr lang="en-US" sz="2400" b="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𝑒𝑎𝑐h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𝑝𝑖𝑥𝑒𝑙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d>
                      <m:dPr>
                        <m:ctrlPr>
                          <a:rPr lang="en-US" sz="2400" b="0" i="1" kern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sz="2400" b="0" i="1" kern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kern="0" dirty="0" smtClean="0">
                    <a:latin typeface="Arial" panose="020B060402020202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(inside)</a:t>
                </a:r>
              </a:p>
              <a:p>
                <a:pPr marL="0" indent="0" algn="ctr" latinLnBrk="0">
                  <a:buFontTx/>
                  <a:buNone/>
                </a:pPr>
                <a:endParaRPr 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 latinLnBrk="0"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 ∈ </m:t>
                        </m:r>
                        <m:sSub>
                          <m:sSubPr>
                            <m:ctrlPr>
                              <a:rPr lang="en-US" sz="2400" b="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b="0" i="1" ker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ker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𝑒𝑎𝑐h</m:t>
                    </m:r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𝑝𝑖𝑥𝑒𝑙</m:t>
                    </m:r>
                    <m:r>
                      <a:rPr lang="en-US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d>
                      <m:dPr>
                        <m:ctrlPr>
                          <a:rPr lang="en-US" sz="2400" b="0" i="1" ker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400" b="0" i="1" ker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sz="2400" b="0" i="1" ker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 </m:t>
                    </m:r>
                    <m:sSub>
                      <m:sSubPr>
                        <m:ctrlPr>
                          <a:rPr lang="en-US" sz="2400" b="0" i="1" kern="0">
                            <a:latin typeface="Cambria Math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kern="0" dirty="0" smtClean="0">
                    <a:latin typeface="Arial" panose="020B060402020202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(outside)</a:t>
                </a:r>
              </a:p>
              <a:p>
                <a:pPr marL="0" indent="0" algn="ctr" latinLnBrk="0">
                  <a:buFontTx/>
                  <a:buNone/>
                </a:pPr>
                <a:r>
                  <a:rPr lang="en-US" sz="2400" b="0" kern="0" dirty="0" smtClean="0">
                    <a:latin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en-US" sz="2400" b="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94694"/>
                <a:ext cx="8997910" cy="2053694"/>
              </a:xfrm>
              <a:prstGeom prst="rect">
                <a:avLst/>
              </a:prstGeom>
              <a:blipFill rotWithShape="1">
                <a:blip r:embed="rId3"/>
                <a:stretch>
                  <a:fillRect t="-314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10915"/>
      </p:ext>
    </p:extLst>
  </p:cSld>
  <p:clrMapOvr>
    <a:masterClrMapping/>
  </p:clrMapOvr>
  <p:transition advTm="26967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4.8|14.5|1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9|11.1|9.5|12.9|12.3|1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1.2|5.3|2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|13.4|9.1|3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6.3|14.7|14.5|1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2.6|2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8|37.7|15.5|6.9|19.6|4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3.6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.2|17.2|20.5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.5|24.7|13.2|11.3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7.3|12.9|11|11.2|49.4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9.5|31.4|15.5|2.8|17.8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7.1|27|13.2|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4.1|15.2|54.9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7|23.5|28.5"/>
</p:tagLst>
</file>

<file path=ppt/theme/theme1.xml><?xml version="1.0" encoding="utf-8"?>
<a:theme xmlns:a="http://schemas.openxmlformats.org/drawingml/2006/main" name="gsrc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eaLnBrk="0" latinLnBrk="0" hangingPunct="0">
          <a:defRPr b="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abkgroup</Template>
  <TotalTime>79507</TotalTime>
  <Words>2107</Words>
  <Application>Microsoft Office PowerPoint</Application>
  <PresentationFormat>On-screen Show (4:3)</PresentationFormat>
  <Paragraphs>637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gsrcPresentationTemplate</vt:lpstr>
      <vt:lpstr>Benchmarking of Mask Fracturing Heuristics</vt:lpstr>
      <vt:lpstr>Outline</vt:lpstr>
      <vt:lpstr>Growing Mask Fabrication Cost </vt:lpstr>
      <vt:lpstr>Modern Mask Fracturing Challenges</vt:lpstr>
      <vt:lpstr>Previous Work</vt:lpstr>
      <vt:lpstr>Our Contributions</vt:lpstr>
      <vt:lpstr>Outline</vt:lpstr>
      <vt:lpstr>Proximity Model + Sampling</vt:lpstr>
      <vt:lpstr>Problem Formulation</vt:lpstr>
      <vt:lpstr>Outline</vt:lpstr>
      <vt:lpstr>ILP Formulation</vt:lpstr>
      <vt:lpstr>Reducing Problem Size: Pruning Candidate Shots</vt:lpstr>
      <vt:lpstr>Branch-and-Price (B&amp;P) </vt:lpstr>
      <vt:lpstr>Experimental Setup</vt:lpstr>
      <vt:lpstr>Suboptimality Analysis of Real ILT Shapes</vt:lpstr>
      <vt:lpstr>Outline</vt:lpstr>
      <vt:lpstr>Benchmark Generation Overview</vt:lpstr>
      <vt:lpstr>Boundary Segment</vt:lpstr>
      <vt:lpstr>Maximum Length Covered by One Shot </vt:lpstr>
      <vt:lpstr>Construction of Target Shape</vt:lpstr>
      <vt:lpstr>Merging and Rotating Target Shapes</vt:lpstr>
      <vt:lpstr>Arbitrary Generated Benchmarks</vt:lpstr>
      <vt:lpstr>Realistic Generated Benchmarks</vt:lpstr>
      <vt:lpstr>Conclusions</vt:lpstr>
      <vt:lpstr>Thank you!</vt:lpstr>
      <vt:lpstr>BACK UP</vt:lpstr>
      <vt:lpstr>Benchmark and Real ILT Mask Shapes </vt:lpstr>
      <vt:lpstr>Pricing: Dual Variables and Reduced Cost</vt:lpstr>
      <vt:lpstr>Pricing: Two-Step Method</vt:lpstr>
      <vt:lpstr>Mask Fracturing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 TAC Forum TECHNICAL SEMINAR</dc:title>
  <dc:creator>ABK</dc:creator>
  <cp:lastModifiedBy>abkgroup</cp:lastModifiedBy>
  <cp:revision>3166</cp:revision>
  <cp:lastPrinted>2013-11-17T06:17:44Z</cp:lastPrinted>
  <dcterms:created xsi:type="dcterms:W3CDTF">1995-06-17T23:31:02Z</dcterms:created>
  <dcterms:modified xsi:type="dcterms:W3CDTF">2014-11-03T00:45:13Z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keutzer@eecs.berkeley.edu</vt:lpwstr>
  </property>
  <property fmtid="{D5CDD505-2E9C-101B-9397-08002B2CF9AE}" pid="8" name="HomePage">
    <vt:lpwstr>www-cad.eecs.berkeley.edu/~keutzer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U:\My Documents\HTMLDoc\290A</vt:lpwstr>
  </property>
</Properties>
</file>